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4" r:id="rId2"/>
    <p:sldId id="308" r:id="rId3"/>
    <p:sldId id="287" r:id="rId4"/>
    <p:sldId id="288" r:id="rId5"/>
    <p:sldId id="299" r:id="rId6"/>
    <p:sldId id="300" r:id="rId7"/>
    <p:sldId id="309" r:id="rId8"/>
    <p:sldId id="310" r:id="rId9"/>
    <p:sldId id="301" r:id="rId10"/>
    <p:sldId id="298" r:id="rId11"/>
    <p:sldId id="307" r:id="rId12"/>
  </p:sldIdLst>
  <p:sldSz cx="12192000" cy="6858000"/>
  <p:notesSz cx="6797675" cy="9926638"/>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11B5"/>
    <a:srgbClr val="9BD45E"/>
    <a:srgbClr val="99D35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4660"/>
  </p:normalViewPr>
  <p:slideViewPr>
    <p:cSldViewPr snapToGrid="0">
      <p:cViewPr varScale="1">
        <p:scale>
          <a:sx n="87" d="100"/>
          <a:sy n="87" d="100"/>
        </p:scale>
        <p:origin x="-204" y="-7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2023/7/1/Saturday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500" advClick="0" advTm="10000">
        <p:wipe/>
      </p:transition>
    </mc:Choice>
    <mc:Fallback>
      <p:transition advClick="0" advTm="10000">
        <p:wip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2023/7/1/Saturday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
        <p:nvSpPr>
          <p:cNvPr id="8" name="双波形 7"/>
          <p:cNvSpPr/>
          <p:nvPr userDrawn="1"/>
        </p:nvSpPr>
        <p:spPr>
          <a:xfrm>
            <a:off x="0" y="0"/>
            <a:ext cx="3610610" cy="525145"/>
          </a:xfrm>
          <a:prstGeom prst="doubleWave">
            <a:avLst/>
          </a:prstGeom>
          <a:gradFill rotWithShape="0">
            <a:gsLst>
              <a:gs pos="38000">
                <a:srgbClr val="9EE256">
                  <a:alpha val="91000"/>
                  <a:lumMod val="75000"/>
                </a:srgbClr>
              </a:gs>
              <a:gs pos="100000">
                <a:srgbClr val="52762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橄榄晶冲剂取得国际性突破进展</a:t>
            </a:r>
          </a:p>
        </p:txBody>
      </p:sp>
    </p:spTree>
  </p:cSld>
  <p:clrMapOvr>
    <a:masterClrMapping/>
  </p:clrMapOvr>
  <mc:AlternateContent xmlns:mc="http://schemas.openxmlformats.org/markup-compatibility/2006">
    <mc:Choice xmlns:p14="http://schemas.microsoft.com/office/powerpoint/2010/main" xmlns="" Requires="p14">
      <p:transition p14:dur="500" advClick="0" advTm="10000">
        <p:wipe/>
      </p:transition>
    </mc:Choice>
    <mc:Fallback>
      <p:transition advClick="0" advTm="10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repeatCount="indefinite" fill="hold" grpId="0" nodeType="withEffect">
                                  <p:stCondLst>
                                    <p:cond delay="0"/>
                                  </p:stCondLst>
                                  <p:iterate type="lt">
                                    <p:tmPct val="50000"/>
                                  </p:iterate>
                                  <p:childTnLst>
                                    <p:set>
                                      <p:cBhvr>
                                        <p:cTn id="6" dur="500" fill="hold">
                                          <p:stCondLst>
                                            <p:cond delay="0"/>
                                          </p:stCondLst>
                                        </p:cTn>
                                        <p:tgtEl>
                                          <p:spTgt spid="8"/>
                                        </p:tgtEl>
                                        <p:attrNameLst>
                                          <p:attrName>style.visibility</p:attrName>
                                        </p:attrNameLst>
                                      </p:cBhvr>
                                      <p:to>
                                        <p:strVal val="visible"/>
                                      </p:to>
                                    </p:set>
                                    <p:anim calcmode="discrete" valueType="clr">
                                      <p:cBhvr override="childStyle">
                                        <p:cTn id="7" dur="500"/>
                                        <p:tgtEl>
                                          <p:spTgt spid="8"/>
                                        </p:tgtEl>
                                        <p:attrNameLst>
                                          <p:attrName>style.color</p:attrName>
                                        </p:attrNameLst>
                                      </p:cBhvr>
                                      <p:tavLst>
                                        <p:tav tm="0">
                                          <p:val>
                                            <p:clrVal>
                                              <a:schemeClr val="hlink"/>
                                            </p:clrVal>
                                          </p:val>
                                        </p:tav>
                                        <p:tav tm="50000">
                                          <p:val>
                                            <p:clrVal>
                                              <a:srgbClr val="AF11B5"/>
                                            </p:clrVal>
                                          </p:val>
                                        </p:tav>
                                      </p:tavLst>
                                    </p:anim>
                                    <p:anim calcmode="discrete" valueType="clr">
                                      <p:cBhvr>
                                        <p:cTn id="8" dur="500"/>
                                        <p:tgtEl>
                                          <p:spTgt spid="8"/>
                                        </p:tgtEl>
                                        <p:attrNameLst>
                                          <p:attrName>fillcolor</p:attrName>
                                        </p:attrNameLst>
                                      </p:cBhvr>
                                      <p:tavLst>
                                        <p:tav tm="0">
                                          <p:val>
                                            <p:clrVal>
                                              <a:schemeClr val="accent2"/>
                                            </p:clrVal>
                                          </p:val>
                                        </p:tav>
                                        <p:tav tm="50000">
                                          <p:val>
                                            <p:clrVal>
                                              <a:schemeClr val="hlink"/>
                                            </p:clrVal>
                                          </p:val>
                                        </p:tav>
                                      </p:tavLst>
                                    </p:anim>
                                    <p:set>
                                      <p:cBhvr>
                                        <p:cTn id="9" dur="50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2023/7/1/Saturday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
        <p:nvSpPr>
          <p:cNvPr id="8" name="双波形 7"/>
          <p:cNvSpPr/>
          <p:nvPr userDrawn="1"/>
        </p:nvSpPr>
        <p:spPr>
          <a:xfrm>
            <a:off x="0" y="0"/>
            <a:ext cx="3610610" cy="525145"/>
          </a:xfrm>
          <a:prstGeom prst="doubleWave">
            <a:avLst/>
          </a:prstGeom>
          <a:gradFill rotWithShape="0">
            <a:gsLst>
              <a:gs pos="38000">
                <a:srgbClr val="9EE256">
                  <a:alpha val="91000"/>
                  <a:lumMod val="75000"/>
                </a:srgbClr>
              </a:gs>
              <a:gs pos="100000">
                <a:srgbClr val="52762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橄榄晶冲剂取得国际性突破进展</a:t>
            </a:r>
          </a:p>
        </p:txBody>
      </p:sp>
    </p:spTree>
  </p:cSld>
  <p:clrMapOvr>
    <a:masterClrMapping/>
  </p:clrMapOvr>
  <mc:AlternateContent xmlns:mc="http://schemas.openxmlformats.org/markup-compatibility/2006">
    <mc:Choice xmlns:p14="http://schemas.microsoft.com/office/powerpoint/2010/main" xmlns="" Requires="p14">
      <p:transition p14:dur="500" advClick="0" advTm="10000">
        <p:wipe/>
      </p:transition>
    </mc:Choice>
    <mc:Fallback>
      <p:transition advClick="0" advTm="10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repeatCount="indefinite" fill="hold" grpId="0" nodeType="withEffect">
                                  <p:stCondLst>
                                    <p:cond delay="0"/>
                                  </p:stCondLst>
                                  <p:iterate type="lt">
                                    <p:tmPct val="50000"/>
                                  </p:iterate>
                                  <p:childTnLst>
                                    <p:set>
                                      <p:cBhvr>
                                        <p:cTn id="6" dur="500" fill="hold">
                                          <p:stCondLst>
                                            <p:cond delay="0"/>
                                          </p:stCondLst>
                                        </p:cTn>
                                        <p:tgtEl>
                                          <p:spTgt spid="8"/>
                                        </p:tgtEl>
                                        <p:attrNameLst>
                                          <p:attrName>style.visibility</p:attrName>
                                        </p:attrNameLst>
                                      </p:cBhvr>
                                      <p:to>
                                        <p:strVal val="visible"/>
                                      </p:to>
                                    </p:set>
                                    <p:anim calcmode="discrete" valueType="clr">
                                      <p:cBhvr override="childStyle">
                                        <p:cTn id="7" dur="500"/>
                                        <p:tgtEl>
                                          <p:spTgt spid="8"/>
                                        </p:tgtEl>
                                        <p:attrNameLst>
                                          <p:attrName>style.color</p:attrName>
                                        </p:attrNameLst>
                                      </p:cBhvr>
                                      <p:tavLst>
                                        <p:tav tm="0">
                                          <p:val>
                                            <p:clrVal>
                                              <a:schemeClr val="hlink"/>
                                            </p:clrVal>
                                          </p:val>
                                        </p:tav>
                                        <p:tav tm="50000">
                                          <p:val>
                                            <p:clrVal>
                                              <a:srgbClr val="AF11B5"/>
                                            </p:clrVal>
                                          </p:val>
                                        </p:tav>
                                      </p:tavLst>
                                    </p:anim>
                                    <p:anim calcmode="discrete" valueType="clr">
                                      <p:cBhvr>
                                        <p:cTn id="8" dur="500"/>
                                        <p:tgtEl>
                                          <p:spTgt spid="8"/>
                                        </p:tgtEl>
                                        <p:attrNameLst>
                                          <p:attrName>fillcolor</p:attrName>
                                        </p:attrNameLst>
                                      </p:cBhvr>
                                      <p:tavLst>
                                        <p:tav tm="0">
                                          <p:val>
                                            <p:clrVal>
                                              <a:schemeClr val="accent2"/>
                                            </p:clrVal>
                                          </p:val>
                                        </p:tav>
                                        <p:tav tm="50000">
                                          <p:val>
                                            <p:clrVal>
                                              <a:schemeClr val="hlink"/>
                                            </p:clrVal>
                                          </p:val>
                                        </p:tav>
                                      </p:tavLst>
                                    </p:anim>
                                    <p:set>
                                      <p:cBhvr>
                                        <p:cTn id="9" dur="50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2023/7/1/Saturday</a:t>
            </a:fld>
            <a:endParaRPr lang="zh-CN" altLang="en-US"/>
          </a:p>
        </p:txBody>
      </p:sp>
      <p:sp>
        <p:nvSpPr>
          <p:cNvPr id="5" name="页脚占位符 4"/>
          <p:cNvSpPr>
            <a:spLocks noGrp="1"/>
          </p:cNvSpPr>
          <p:nvPr>
            <p:ph type="ftr" sz="quarter" idx="11"/>
          </p:nvPr>
        </p:nvSpPr>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500" advClick="0" advTm="10000">
        <p:wipe/>
      </p:transition>
    </mc:Choice>
    <mc:Fallback>
      <p:transition advClick="0" advTm="10000">
        <p:wip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2023/7/1/Saturday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500" advClick="0" advTm="10000">
        <p:wipe/>
      </p:transition>
    </mc:Choice>
    <mc:Fallback>
      <p:transition advClick="0" advTm="10000">
        <p:wip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2023/7/1/Saturday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
        <p:nvSpPr>
          <p:cNvPr id="9" name="双波形 8"/>
          <p:cNvSpPr/>
          <p:nvPr userDrawn="1"/>
        </p:nvSpPr>
        <p:spPr>
          <a:xfrm>
            <a:off x="0" y="0"/>
            <a:ext cx="3610610" cy="525145"/>
          </a:xfrm>
          <a:prstGeom prst="doubleWave">
            <a:avLst/>
          </a:prstGeom>
          <a:gradFill rotWithShape="0">
            <a:gsLst>
              <a:gs pos="38000">
                <a:srgbClr val="9EE256">
                  <a:alpha val="91000"/>
                  <a:lumMod val="75000"/>
                </a:srgbClr>
              </a:gs>
              <a:gs pos="100000">
                <a:srgbClr val="52762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橄榄晶冲剂取得国际性突破进展</a:t>
            </a:r>
          </a:p>
        </p:txBody>
      </p:sp>
    </p:spTree>
  </p:cSld>
  <p:clrMapOvr>
    <a:masterClrMapping/>
  </p:clrMapOvr>
  <mc:AlternateContent xmlns:mc="http://schemas.openxmlformats.org/markup-compatibility/2006">
    <mc:Choice xmlns:p14="http://schemas.microsoft.com/office/powerpoint/2010/main" xmlns="" Requires="p14">
      <p:transition p14:dur="500" advClick="0" advTm="10000">
        <p:wipe/>
      </p:transition>
    </mc:Choice>
    <mc:Fallback>
      <p:transition advClick="0" advTm="10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repeatCount="indefinite" fill="hold" grpId="0" nodeType="withEffect">
                                  <p:stCondLst>
                                    <p:cond delay="0"/>
                                  </p:stCondLst>
                                  <p:iterate type="lt">
                                    <p:tmPct val="50000"/>
                                  </p:iterate>
                                  <p:childTnLst>
                                    <p:set>
                                      <p:cBhvr>
                                        <p:cTn id="6" dur="500" fill="hold">
                                          <p:stCondLst>
                                            <p:cond delay="0"/>
                                          </p:stCondLst>
                                        </p:cTn>
                                        <p:tgtEl>
                                          <p:spTgt spid="9"/>
                                        </p:tgtEl>
                                        <p:attrNameLst>
                                          <p:attrName>style.visibility</p:attrName>
                                        </p:attrNameLst>
                                      </p:cBhvr>
                                      <p:to>
                                        <p:strVal val="visible"/>
                                      </p:to>
                                    </p:set>
                                    <p:anim calcmode="discrete" valueType="clr">
                                      <p:cBhvr override="childStyle">
                                        <p:cTn id="7" dur="500"/>
                                        <p:tgtEl>
                                          <p:spTgt spid="9"/>
                                        </p:tgtEl>
                                        <p:attrNameLst>
                                          <p:attrName>style.color</p:attrName>
                                        </p:attrNameLst>
                                      </p:cBhvr>
                                      <p:tavLst>
                                        <p:tav tm="0">
                                          <p:val>
                                            <p:clrVal>
                                              <a:schemeClr val="hlink"/>
                                            </p:clrVal>
                                          </p:val>
                                        </p:tav>
                                        <p:tav tm="50000">
                                          <p:val>
                                            <p:clrVal>
                                              <a:srgbClr val="AF11B5"/>
                                            </p:clrVal>
                                          </p:val>
                                        </p:tav>
                                      </p:tavLst>
                                    </p:anim>
                                    <p:anim calcmode="discrete" valueType="clr">
                                      <p:cBhvr>
                                        <p:cTn id="8" dur="500"/>
                                        <p:tgtEl>
                                          <p:spTgt spid="9"/>
                                        </p:tgtEl>
                                        <p:attrNameLst>
                                          <p:attrName>fillcolor</p:attrName>
                                        </p:attrNameLst>
                                      </p:cBhvr>
                                      <p:tavLst>
                                        <p:tav tm="0">
                                          <p:val>
                                            <p:clrVal>
                                              <a:schemeClr val="accent2"/>
                                            </p:clrVal>
                                          </p:val>
                                        </p:tav>
                                        <p:tav tm="50000">
                                          <p:val>
                                            <p:clrVal>
                                              <a:schemeClr val="hlink"/>
                                            </p:clrVal>
                                          </p:val>
                                        </p:tav>
                                      </p:tavLst>
                                    </p:anim>
                                    <p:set>
                                      <p:cBhvr>
                                        <p:cTn id="9" dur="50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pPr/>
              <a:t>2023/7/1/Saturday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pPr/>
              <a:t>‹#›</a:t>
            </a:fld>
            <a:endParaRPr lang="zh-CN" altLang="en-US"/>
          </a:p>
        </p:txBody>
      </p:sp>
      <p:sp>
        <p:nvSpPr>
          <p:cNvPr id="11" name="双波形 10"/>
          <p:cNvSpPr/>
          <p:nvPr userDrawn="1"/>
        </p:nvSpPr>
        <p:spPr>
          <a:xfrm>
            <a:off x="0" y="0"/>
            <a:ext cx="3610610" cy="525145"/>
          </a:xfrm>
          <a:prstGeom prst="doubleWave">
            <a:avLst/>
          </a:prstGeom>
          <a:gradFill rotWithShape="0">
            <a:gsLst>
              <a:gs pos="38000">
                <a:srgbClr val="9EE256">
                  <a:alpha val="91000"/>
                  <a:lumMod val="75000"/>
                </a:srgbClr>
              </a:gs>
              <a:gs pos="100000">
                <a:srgbClr val="52762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橄榄晶冲剂取得国际性突破进展</a:t>
            </a:r>
          </a:p>
        </p:txBody>
      </p:sp>
    </p:spTree>
  </p:cSld>
  <p:clrMapOvr>
    <a:masterClrMapping/>
  </p:clrMapOvr>
  <mc:AlternateContent xmlns:mc="http://schemas.openxmlformats.org/markup-compatibility/2006">
    <mc:Choice xmlns:p14="http://schemas.microsoft.com/office/powerpoint/2010/main" xmlns="" Requires="p14">
      <p:transition p14:dur="500" advClick="0" advTm="10000">
        <p:wipe/>
      </p:transition>
    </mc:Choice>
    <mc:Fallback>
      <p:transition advClick="0" advTm="10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repeatCount="indefinite" fill="hold" grpId="0" nodeType="withEffect">
                                  <p:stCondLst>
                                    <p:cond delay="0"/>
                                  </p:stCondLst>
                                  <p:iterate type="lt">
                                    <p:tmPct val="50000"/>
                                  </p:iterate>
                                  <p:childTnLst>
                                    <p:set>
                                      <p:cBhvr>
                                        <p:cTn id="6" dur="500" fill="hold">
                                          <p:stCondLst>
                                            <p:cond delay="0"/>
                                          </p:stCondLst>
                                        </p:cTn>
                                        <p:tgtEl>
                                          <p:spTgt spid="11"/>
                                        </p:tgtEl>
                                        <p:attrNameLst>
                                          <p:attrName>style.visibility</p:attrName>
                                        </p:attrNameLst>
                                      </p:cBhvr>
                                      <p:to>
                                        <p:strVal val="visible"/>
                                      </p:to>
                                    </p:set>
                                    <p:anim calcmode="discrete" valueType="clr">
                                      <p:cBhvr override="childStyle">
                                        <p:cTn id="7" dur="500"/>
                                        <p:tgtEl>
                                          <p:spTgt spid="11"/>
                                        </p:tgtEl>
                                        <p:attrNameLst>
                                          <p:attrName>style.color</p:attrName>
                                        </p:attrNameLst>
                                      </p:cBhvr>
                                      <p:tavLst>
                                        <p:tav tm="0">
                                          <p:val>
                                            <p:clrVal>
                                              <a:schemeClr val="hlink"/>
                                            </p:clrVal>
                                          </p:val>
                                        </p:tav>
                                        <p:tav tm="50000">
                                          <p:val>
                                            <p:clrVal>
                                              <a:srgbClr val="AF11B5"/>
                                            </p:clrVal>
                                          </p:val>
                                        </p:tav>
                                      </p:tavLst>
                                    </p:anim>
                                    <p:anim calcmode="discrete" valueType="clr">
                                      <p:cBhvr>
                                        <p:cTn id="8" dur="500"/>
                                        <p:tgtEl>
                                          <p:spTgt spid="11"/>
                                        </p:tgtEl>
                                        <p:attrNameLst>
                                          <p:attrName>fillcolor</p:attrName>
                                        </p:attrNameLst>
                                      </p:cBhvr>
                                      <p:tavLst>
                                        <p:tav tm="0">
                                          <p:val>
                                            <p:clrVal>
                                              <a:schemeClr val="accent2"/>
                                            </p:clrVal>
                                          </p:val>
                                        </p:tav>
                                        <p:tav tm="50000">
                                          <p:val>
                                            <p:clrVal>
                                              <a:schemeClr val="hlink"/>
                                            </p:clrVal>
                                          </p:val>
                                        </p:tav>
                                      </p:tavLst>
                                    </p:anim>
                                    <p:set>
                                      <p:cBhvr>
                                        <p:cTn id="9" dur="50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pPr/>
              <a:t>2023/7/1/Saturday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pPr/>
              <a:t>‹#›</a:t>
            </a:fld>
            <a:endParaRPr lang="zh-CN" altLang="en-US"/>
          </a:p>
        </p:txBody>
      </p:sp>
      <p:sp>
        <p:nvSpPr>
          <p:cNvPr id="8" name="双波形 7"/>
          <p:cNvSpPr/>
          <p:nvPr userDrawn="1"/>
        </p:nvSpPr>
        <p:spPr>
          <a:xfrm>
            <a:off x="0" y="0"/>
            <a:ext cx="3610610" cy="525145"/>
          </a:xfrm>
          <a:prstGeom prst="doubleWave">
            <a:avLst/>
          </a:prstGeom>
          <a:gradFill rotWithShape="0">
            <a:gsLst>
              <a:gs pos="38000">
                <a:srgbClr val="9EE256">
                  <a:alpha val="91000"/>
                  <a:lumMod val="75000"/>
                </a:srgbClr>
              </a:gs>
              <a:gs pos="100000">
                <a:srgbClr val="52762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橄榄晶冲剂取得国际性突破进展</a:t>
            </a:r>
          </a:p>
        </p:txBody>
      </p:sp>
    </p:spTree>
  </p:cSld>
  <p:clrMapOvr>
    <a:masterClrMapping/>
  </p:clrMapOvr>
  <mc:AlternateContent xmlns:mc="http://schemas.openxmlformats.org/markup-compatibility/2006">
    <mc:Choice xmlns:p14="http://schemas.microsoft.com/office/powerpoint/2010/main" xmlns="" Requires="p14">
      <p:transition p14:dur="500" advClick="0" advTm="10000">
        <p:wipe/>
      </p:transition>
    </mc:Choice>
    <mc:Fallback>
      <p:transition advClick="0" advTm="10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repeatCount="indefinite" fill="hold" grpId="0" nodeType="withEffect">
                                  <p:stCondLst>
                                    <p:cond delay="0"/>
                                  </p:stCondLst>
                                  <p:iterate type="lt">
                                    <p:tmPct val="50000"/>
                                  </p:iterate>
                                  <p:childTnLst>
                                    <p:set>
                                      <p:cBhvr>
                                        <p:cTn id="6" dur="500" fill="hold">
                                          <p:stCondLst>
                                            <p:cond delay="0"/>
                                          </p:stCondLst>
                                        </p:cTn>
                                        <p:tgtEl>
                                          <p:spTgt spid="8"/>
                                        </p:tgtEl>
                                        <p:attrNameLst>
                                          <p:attrName>style.visibility</p:attrName>
                                        </p:attrNameLst>
                                      </p:cBhvr>
                                      <p:to>
                                        <p:strVal val="visible"/>
                                      </p:to>
                                    </p:set>
                                    <p:anim calcmode="discrete" valueType="clr">
                                      <p:cBhvr override="childStyle">
                                        <p:cTn id="7" dur="500"/>
                                        <p:tgtEl>
                                          <p:spTgt spid="8"/>
                                        </p:tgtEl>
                                        <p:attrNameLst>
                                          <p:attrName>style.color</p:attrName>
                                        </p:attrNameLst>
                                      </p:cBhvr>
                                      <p:tavLst>
                                        <p:tav tm="0">
                                          <p:val>
                                            <p:clrVal>
                                              <a:schemeClr val="hlink"/>
                                            </p:clrVal>
                                          </p:val>
                                        </p:tav>
                                        <p:tav tm="50000">
                                          <p:val>
                                            <p:clrVal>
                                              <a:srgbClr val="AF11B5"/>
                                            </p:clrVal>
                                          </p:val>
                                        </p:tav>
                                      </p:tavLst>
                                    </p:anim>
                                    <p:anim calcmode="discrete" valueType="clr">
                                      <p:cBhvr>
                                        <p:cTn id="8" dur="500"/>
                                        <p:tgtEl>
                                          <p:spTgt spid="8"/>
                                        </p:tgtEl>
                                        <p:attrNameLst>
                                          <p:attrName>fillcolor</p:attrName>
                                        </p:attrNameLst>
                                      </p:cBhvr>
                                      <p:tavLst>
                                        <p:tav tm="0">
                                          <p:val>
                                            <p:clrVal>
                                              <a:schemeClr val="accent2"/>
                                            </p:clrVal>
                                          </p:val>
                                        </p:tav>
                                        <p:tav tm="50000">
                                          <p:val>
                                            <p:clrVal>
                                              <a:schemeClr val="hlink"/>
                                            </p:clrVal>
                                          </p:val>
                                        </p:tav>
                                      </p:tavLst>
                                    </p:anim>
                                    <p:set>
                                      <p:cBhvr>
                                        <p:cTn id="9" dur="50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pPr/>
              <a:t>2023/7/1/Saturday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pPr/>
              <a:t>‹#›</a:t>
            </a:fld>
            <a:endParaRPr lang="zh-CN" altLang="en-US"/>
          </a:p>
        </p:txBody>
      </p:sp>
      <p:sp>
        <p:nvSpPr>
          <p:cNvPr id="8" name="双波形 7"/>
          <p:cNvSpPr/>
          <p:nvPr userDrawn="1"/>
        </p:nvSpPr>
        <p:spPr>
          <a:xfrm>
            <a:off x="0" y="0"/>
            <a:ext cx="3610610" cy="525145"/>
          </a:xfrm>
          <a:prstGeom prst="doubleWave">
            <a:avLst/>
          </a:prstGeom>
          <a:gradFill rotWithShape="0">
            <a:gsLst>
              <a:gs pos="38000">
                <a:srgbClr val="9EE256">
                  <a:alpha val="91000"/>
                  <a:lumMod val="75000"/>
                </a:srgbClr>
              </a:gs>
              <a:gs pos="100000">
                <a:srgbClr val="52762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橄榄晶冲剂取得国际性突破进展</a:t>
            </a:r>
          </a:p>
        </p:txBody>
      </p:sp>
    </p:spTree>
  </p:cSld>
  <p:clrMapOvr>
    <a:masterClrMapping/>
  </p:clrMapOvr>
  <mc:AlternateContent xmlns:mc="http://schemas.openxmlformats.org/markup-compatibility/2006">
    <mc:Choice xmlns:p14="http://schemas.microsoft.com/office/powerpoint/2010/main" xmlns="" Requires="p14">
      <p:transition p14:dur="500" advClick="0" advTm="10000">
        <p:wipe/>
      </p:transition>
    </mc:Choice>
    <mc:Fallback>
      <p:transition advClick="0" advTm="10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repeatCount="indefinite" fill="hold" grpId="0" nodeType="withEffect">
                                  <p:stCondLst>
                                    <p:cond delay="0"/>
                                  </p:stCondLst>
                                  <p:iterate type="lt">
                                    <p:tmPct val="50000"/>
                                  </p:iterate>
                                  <p:childTnLst>
                                    <p:set>
                                      <p:cBhvr>
                                        <p:cTn id="6" dur="500" fill="hold">
                                          <p:stCondLst>
                                            <p:cond delay="0"/>
                                          </p:stCondLst>
                                        </p:cTn>
                                        <p:tgtEl>
                                          <p:spTgt spid="8"/>
                                        </p:tgtEl>
                                        <p:attrNameLst>
                                          <p:attrName>style.visibility</p:attrName>
                                        </p:attrNameLst>
                                      </p:cBhvr>
                                      <p:to>
                                        <p:strVal val="visible"/>
                                      </p:to>
                                    </p:set>
                                    <p:anim calcmode="discrete" valueType="clr">
                                      <p:cBhvr override="childStyle">
                                        <p:cTn id="7" dur="500"/>
                                        <p:tgtEl>
                                          <p:spTgt spid="8"/>
                                        </p:tgtEl>
                                        <p:attrNameLst>
                                          <p:attrName>style.color</p:attrName>
                                        </p:attrNameLst>
                                      </p:cBhvr>
                                      <p:tavLst>
                                        <p:tav tm="0">
                                          <p:val>
                                            <p:clrVal>
                                              <a:schemeClr val="hlink"/>
                                            </p:clrVal>
                                          </p:val>
                                        </p:tav>
                                        <p:tav tm="50000">
                                          <p:val>
                                            <p:clrVal>
                                              <a:srgbClr val="AF11B5"/>
                                            </p:clrVal>
                                          </p:val>
                                        </p:tav>
                                      </p:tavLst>
                                    </p:anim>
                                    <p:anim calcmode="discrete" valueType="clr">
                                      <p:cBhvr>
                                        <p:cTn id="8" dur="500"/>
                                        <p:tgtEl>
                                          <p:spTgt spid="8"/>
                                        </p:tgtEl>
                                        <p:attrNameLst>
                                          <p:attrName>fillcolor</p:attrName>
                                        </p:attrNameLst>
                                      </p:cBhvr>
                                      <p:tavLst>
                                        <p:tav tm="0">
                                          <p:val>
                                            <p:clrVal>
                                              <a:schemeClr val="accent2"/>
                                            </p:clrVal>
                                          </p:val>
                                        </p:tav>
                                        <p:tav tm="50000">
                                          <p:val>
                                            <p:clrVal>
                                              <a:schemeClr val="hlink"/>
                                            </p:clrVal>
                                          </p:val>
                                        </p:tav>
                                      </p:tavLst>
                                    </p:anim>
                                    <p:set>
                                      <p:cBhvr>
                                        <p:cTn id="9" dur="50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2023/7/1/Saturday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
        <p:nvSpPr>
          <p:cNvPr id="8" name="双波形 7"/>
          <p:cNvSpPr/>
          <p:nvPr userDrawn="1"/>
        </p:nvSpPr>
        <p:spPr>
          <a:xfrm>
            <a:off x="0" y="0"/>
            <a:ext cx="3610610" cy="525145"/>
          </a:xfrm>
          <a:prstGeom prst="doubleWave">
            <a:avLst/>
          </a:prstGeom>
          <a:gradFill rotWithShape="0">
            <a:gsLst>
              <a:gs pos="38000">
                <a:srgbClr val="9EE256">
                  <a:alpha val="91000"/>
                  <a:lumMod val="75000"/>
                </a:srgbClr>
              </a:gs>
              <a:gs pos="100000">
                <a:srgbClr val="52762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橄榄晶冲剂取得国际性突破进展</a:t>
            </a:r>
          </a:p>
        </p:txBody>
      </p:sp>
    </p:spTree>
  </p:cSld>
  <p:clrMapOvr>
    <a:masterClrMapping/>
  </p:clrMapOvr>
  <mc:AlternateContent xmlns:mc="http://schemas.openxmlformats.org/markup-compatibility/2006">
    <mc:Choice xmlns:p14="http://schemas.microsoft.com/office/powerpoint/2010/main" xmlns="" Requires="p14">
      <p:transition p14:dur="500" advClick="0" advTm="10000">
        <p:wipe/>
      </p:transition>
    </mc:Choice>
    <mc:Fallback>
      <p:transition advClick="0" advTm="10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repeatCount="indefinite" fill="hold" grpId="0" nodeType="withEffect">
                                  <p:stCondLst>
                                    <p:cond delay="0"/>
                                  </p:stCondLst>
                                  <p:iterate type="lt">
                                    <p:tmPct val="50000"/>
                                  </p:iterate>
                                  <p:childTnLst>
                                    <p:set>
                                      <p:cBhvr>
                                        <p:cTn id="6" dur="500" fill="hold">
                                          <p:stCondLst>
                                            <p:cond delay="0"/>
                                          </p:stCondLst>
                                        </p:cTn>
                                        <p:tgtEl>
                                          <p:spTgt spid="8"/>
                                        </p:tgtEl>
                                        <p:attrNameLst>
                                          <p:attrName>style.visibility</p:attrName>
                                        </p:attrNameLst>
                                      </p:cBhvr>
                                      <p:to>
                                        <p:strVal val="visible"/>
                                      </p:to>
                                    </p:set>
                                    <p:anim calcmode="discrete" valueType="clr">
                                      <p:cBhvr override="childStyle">
                                        <p:cTn id="7" dur="500"/>
                                        <p:tgtEl>
                                          <p:spTgt spid="8"/>
                                        </p:tgtEl>
                                        <p:attrNameLst>
                                          <p:attrName>style.color</p:attrName>
                                        </p:attrNameLst>
                                      </p:cBhvr>
                                      <p:tavLst>
                                        <p:tav tm="0">
                                          <p:val>
                                            <p:clrVal>
                                              <a:schemeClr val="hlink"/>
                                            </p:clrVal>
                                          </p:val>
                                        </p:tav>
                                        <p:tav tm="50000">
                                          <p:val>
                                            <p:clrVal>
                                              <a:srgbClr val="AF11B5"/>
                                            </p:clrVal>
                                          </p:val>
                                        </p:tav>
                                      </p:tavLst>
                                    </p:anim>
                                    <p:anim calcmode="discrete" valueType="clr">
                                      <p:cBhvr>
                                        <p:cTn id="8" dur="500"/>
                                        <p:tgtEl>
                                          <p:spTgt spid="8"/>
                                        </p:tgtEl>
                                        <p:attrNameLst>
                                          <p:attrName>fillcolor</p:attrName>
                                        </p:attrNameLst>
                                      </p:cBhvr>
                                      <p:tavLst>
                                        <p:tav tm="0">
                                          <p:val>
                                            <p:clrVal>
                                              <a:schemeClr val="accent2"/>
                                            </p:clrVal>
                                          </p:val>
                                        </p:tav>
                                        <p:tav tm="50000">
                                          <p:val>
                                            <p:clrVal>
                                              <a:schemeClr val="hlink"/>
                                            </p:clrVal>
                                          </p:val>
                                        </p:tav>
                                      </p:tavLst>
                                    </p:anim>
                                    <p:set>
                                      <p:cBhvr>
                                        <p:cTn id="9" dur="50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2023/7/1/Saturday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
        <p:nvSpPr>
          <p:cNvPr id="8" name="双波形 7"/>
          <p:cNvSpPr/>
          <p:nvPr userDrawn="1"/>
        </p:nvSpPr>
        <p:spPr>
          <a:xfrm>
            <a:off x="0" y="0"/>
            <a:ext cx="3610610" cy="525145"/>
          </a:xfrm>
          <a:prstGeom prst="doubleWave">
            <a:avLst/>
          </a:prstGeom>
          <a:gradFill rotWithShape="0">
            <a:gsLst>
              <a:gs pos="38000">
                <a:srgbClr val="9EE256">
                  <a:alpha val="91000"/>
                  <a:lumMod val="75000"/>
                </a:srgbClr>
              </a:gs>
              <a:gs pos="100000">
                <a:srgbClr val="52762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橄榄晶冲剂取得国际性突破进展</a:t>
            </a:r>
          </a:p>
        </p:txBody>
      </p:sp>
    </p:spTree>
  </p:cSld>
  <p:clrMapOvr>
    <a:masterClrMapping/>
  </p:clrMapOvr>
  <mc:AlternateContent xmlns:mc="http://schemas.openxmlformats.org/markup-compatibility/2006">
    <mc:Choice xmlns:p14="http://schemas.microsoft.com/office/powerpoint/2010/main" xmlns="" Requires="p14">
      <p:transition p14:dur="500" advClick="0" advTm="10000">
        <p:wipe/>
      </p:transition>
    </mc:Choice>
    <mc:Fallback>
      <p:transition advClick="0" advTm="10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repeatCount="indefinite" fill="hold" grpId="0" nodeType="withEffect">
                                  <p:stCondLst>
                                    <p:cond delay="0"/>
                                  </p:stCondLst>
                                  <p:iterate type="lt">
                                    <p:tmPct val="50000"/>
                                  </p:iterate>
                                  <p:childTnLst>
                                    <p:set>
                                      <p:cBhvr>
                                        <p:cTn id="6" dur="500" fill="hold">
                                          <p:stCondLst>
                                            <p:cond delay="0"/>
                                          </p:stCondLst>
                                        </p:cTn>
                                        <p:tgtEl>
                                          <p:spTgt spid="8"/>
                                        </p:tgtEl>
                                        <p:attrNameLst>
                                          <p:attrName>style.visibility</p:attrName>
                                        </p:attrNameLst>
                                      </p:cBhvr>
                                      <p:to>
                                        <p:strVal val="visible"/>
                                      </p:to>
                                    </p:set>
                                    <p:anim calcmode="discrete" valueType="clr">
                                      <p:cBhvr override="childStyle">
                                        <p:cTn id="7" dur="500"/>
                                        <p:tgtEl>
                                          <p:spTgt spid="8"/>
                                        </p:tgtEl>
                                        <p:attrNameLst>
                                          <p:attrName>style.color</p:attrName>
                                        </p:attrNameLst>
                                      </p:cBhvr>
                                      <p:tavLst>
                                        <p:tav tm="0">
                                          <p:val>
                                            <p:clrVal>
                                              <a:schemeClr val="hlink"/>
                                            </p:clrVal>
                                          </p:val>
                                        </p:tav>
                                        <p:tav tm="50000">
                                          <p:val>
                                            <p:clrVal>
                                              <a:srgbClr val="AF11B5"/>
                                            </p:clrVal>
                                          </p:val>
                                        </p:tav>
                                      </p:tavLst>
                                    </p:anim>
                                    <p:anim calcmode="discrete" valueType="clr">
                                      <p:cBhvr>
                                        <p:cTn id="8" dur="500"/>
                                        <p:tgtEl>
                                          <p:spTgt spid="8"/>
                                        </p:tgtEl>
                                        <p:attrNameLst>
                                          <p:attrName>fillcolor</p:attrName>
                                        </p:attrNameLst>
                                      </p:cBhvr>
                                      <p:tavLst>
                                        <p:tav tm="0">
                                          <p:val>
                                            <p:clrVal>
                                              <a:schemeClr val="accent2"/>
                                            </p:clrVal>
                                          </p:val>
                                        </p:tav>
                                        <p:tav tm="50000">
                                          <p:val>
                                            <p:clrVal>
                                              <a:schemeClr val="hlink"/>
                                            </p:clrVal>
                                          </p:val>
                                        </p:tav>
                                      </p:tavLst>
                                    </p:anim>
                                    <p:set>
                                      <p:cBhvr>
                                        <p:cTn id="9" dur="50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pPr/>
              <a:t>2023/7/1/Saturday</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pPr/>
              <a:t>‹#›</a:t>
            </a:fld>
            <a:endParaRPr lang="zh-CN" altLang="en-US"/>
          </a:p>
        </p:txBody>
      </p:sp>
      <p:sp>
        <p:nvSpPr>
          <p:cNvPr id="13" name="矩形 12"/>
          <p:cNvSpPr/>
          <p:nvPr userDrawn="1"/>
        </p:nvSpPr>
        <p:spPr>
          <a:xfrm>
            <a:off x="8890" y="-15240"/>
            <a:ext cx="12211685" cy="6868795"/>
          </a:xfrm>
          <a:prstGeom prst="rect">
            <a:avLst/>
          </a:prstGeom>
          <a:blipFill rotWithShape="1">
            <a:blip r:embed="rId13" cstate="print">
              <a:alphaModFix amt="17000"/>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userDrawn="1"/>
        </p:nvSpPr>
        <p:spPr>
          <a:xfrm>
            <a:off x="9710420" y="-15240"/>
            <a:ext cx="2713990" cy="2169795"/>
          </a:xfrm>
          <a:prstGeom prst="roundRect">
            <a:avLst/>
          </a:prstGeom>
          <a:blipFill rotWithShape="1">
            <a:blip r:embed="rId14" cstate="print">
              <a:alphaModFix amt="56000"/>
            </a:blip>
            <a:stretch>
              <a:fillRect/>
            </a:stretch>
          </a:blipFill>
          <a:ln>
            <a:noFill/>
          </a:ln>
          <a:effectLst>
            <a:softEdge rad="533400"/>
          </a:effectLst>
          <a:scene3d>
            <a:camera prst="orthographicFront"/>
            <a:lightRig rig="threePt" dir="t"/>
          </a:scene3d>
          <a:sp3d prstMaterial="fla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p14:dur="500" advClick="0" advTm="10000">
        <p:wipe/>
      </p:transition>
    </mc:Choice>
    <mc:Fallback>
      <p:transition advClick="0" advTm="10000">
        <p:wip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nvSpPr>
        <p:spPr>
          <a:xfrm>
            <a:off x="4371726" y="4303589"/>
            <a:ext cx="4117975" cy="891264"/>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scene3d>
              <a:camera prst="orthographicFront"/>
              <a:lightRig rig="threePt" dir="t"/>
            </a:scene3d>
          </a:bodyPr>
          <a:lstStyle>
            <a:lvl1pPr algn="l" defTabSz="914400" rtl="0" eaLnBrk="1" latinLnBrk="0" hangingPunct="1">
              <a:lnSpc>
                <a:spcPct val="90000"/>
              </a:lnSpc>
              <a:spcBef>
                <a:spcPct val="0"/>
              </a:spcBef>
              <a:buNone/>
              <a:defRPr sz="4400" kern="1200">
                <a:solidFill>
                  <a:schemeClr val="dk1"/>
                </a:solidFill>
                <a:latin typeface="+mj-lt"/>
                <a:ea typeface="+mj-ea"/>
                <a:cs typeface="+mj-cs"/>
              </a:defRPr>
            </a:lvl1pPr>
          </a:lstStyle>
          <a:p>
            <a:r>
              <a:rPr lang="zh-CN" altLang="en-US" sz="5400" b="1" dirty="0">
                <a:gradFill>
                  <a:gsLst>
                    <a:gs pos="0">
                      <a:srgbClr val="7B32B2"/>
                    </a:gs>
                    <a:gs pos="100000">
                      <a:srgbClr val="401A5D"/>
                    </a:gs>
                  </a:gsLst>
                  <a:lin scaled="0"/>
                </a:gradFill>
                <a:effectLst>
                  <a:reflection blurRad="6350" stA="53000" endA="300" endPos="35500" dir="5400000" sy="-90000" algn="bl" rotWithShape="0"/>
                </a:effectLst>
                <a:latin typeface="华文新魏" panose="02010800040101010101" charset="-122"/>
                <a:ea typeface="华文新魏" panose="02010800040101010101" charset="-122"/>
              </a:rPr>
              <a:t>橄榄晶冲剂</a:t>
            </a:r>
          </a:p>
        </p:txBody>
      </p:sp>
      <p:sp>
        <p:nvSpPr>
          <p:cNvPr id="6" name="文本框 99"/>
          <p:cNvSpPr txBox="1"/>
          <p:nvPr/>
        </p:nvSpPr>
        <p:spPr>
          <a:xfrm>
            <a:off x="2902225" y="5386512"/>
            <a:ext cx="6877877" cy="769441"/>
          </a:xfrm>
          <a:prstGeom prst="rect">
            <a:avLst/>
          </a:prstGeom>
          <a:noFill/>
          <a:ln w="9525">
            <a:noFill/>
          </a:ln>
        </p:spPr>
        <p:txBody>
          <a:bodyPr wrap="square">
            <a:spAutoFit/>
          </a:bodyPr>
          <a:lstStyle/>
          <a:p>
            <a:pPr indent="266700"/>
            <a:r>
              <a:rPr lang="zh-CN" sz="4400" b="1" dirty="0">
                <a:solidFill>
                  <a:srgbClr val="FF0000"/>
                </a:solidFill>
                <a:latin typeface="楷体_GB2312" pitchFamily="49" charset="-122"/>
                <a:ea typeface="楷体_GB2312" pitchFamily="49" charset="-122"/>
              </a:rPr>
              <a:t>福建南少林药业有限公司</a:t>
            </a:r>
            <a:endParaRPr lang="zh-CN" altLang="en-US" sz="4400" b="1" dirty="0">
              <a:solidFill>
                <a:srgbClr val="FF0000"/>
              </a:solidFill>
              <a:latin typeface="楷体_GB2312" pitchFamily="49" charset="-122"/>
              <a:ea typeface="楷体_GB2312" pitchFamily="49" charset="-122"/>
            </a:endParaRPr>
          </a:p>
        </p:txBody>
      </p:sp>
      <p:pic>
        <p:nvPicPr>
          <p:cNvPr id="7" name="Picture 2" descr="C:\Users\HOME\Desktop\2022年国家医保目录申报\38e6b784cb7ef6c2013c6cf6c7f06e8副本.jpg"/>
          <p:cNvPicPr>
            <a:picLocks noChangeArrowheads="1"/>
          </p:cNvPicPr>
          <p:nvPr/>
        </p:nvPicPr>
        <p:blipFill>
          <a:blip r:embed="rId2" cstate="print"/>
          <a:srcRect/>
          <a:stretch>
            <a:fillRect/>
          </a:stretch>
        </p:blipFill>
        <p:spPr bwMode="auto">
          <a:xfrm>
            <a:off x="3335105" y="668345"/>
            <a:ext cx="5673600" cy="35568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p14:dur="500" advClick="0" advTm="7000">
        <p:wipe/>
      </p:transition>
    </mc:Choice>
    <mc:Fallback>
      <p:transition advClick="0" advTm="7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2)">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nvSpPr>
        <p:spPr>
          <a:xfrm>
            <a:off x="4331970" y="168910"/>
            <a:ext cx="4117975" cy="1325880"/>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scene3d>
              <a:camera prst="orthographicFront"/>
              <a:lightRig rig="threePt" dir="t"/>
            </a:scene3d>
          </a:bodyPr>
          <a:lstStyle>
            <a:lvl1pPr algn="l" defTabSz="914400" rtl="0" eaLnBrk="1" latinLnBrk="0" hangingPunct="1">
              <a:lnSpc>
                <a:spcPct val="90000"/>
              </a:lnSpc>
              <a:spcBef>
                <a:spcPct val="0"/>
              </a:spcBef>
              <a:buNone/>
              <a:defRPr sz="4400" kern="1200">
                <a:solidFill>
                  <a:schemeClr val="dk1"/>
                </a:solidFill>
                <a:latin typeface="+mj-lt"/>
                <a:ea typeface="+mj-ea"/>
                <a:cs typeface="+mj-cs"/>
              </a:defRPr>
            </a:lvl1pPr>
          </a:lstStyle>
          <a:p>
            <a:r>
              <a:rPr lang="zh-CN" altLang="en-US" sz="5400" b="1">
                <a:gradFill>
                  <a:gsLst>
                    <a:gs pos="0">
                      <a:srgbClr val="7B32B2"/>
                    </a:gs>
                    <a:gs pos="100000">
                      <a:srgbClr val="401A5D"/>
                    </a:gs>
                  </a:gsLst>
                  <a:lin scaled="0"/>
                </a:gradFill>
                <a:effectLst>
                  <a:reflection blurRad="6350" stA="53000" endA="300" endPos="35500" dir="5400000" sy="-90000" algn="bl" rotWithShape="0"/>
                </a:effectLst>
                <a:latin typeface="华文新魏" panose="02010800040101010101" charset="-122"/>
                <a:ea typeface="华文新魏" panose="02010800040101010101" charset="-122"/>
              </a:rPr>
              <a:t>橄榄晶冲剂</a:t>
            </a:r>
          </a:p>
        </p:txBody>
      </p:sp>
      <p:sp>
        <p:nvSpPr>
          <p:cNvPr id="55" name="Text Box 5"/>
          <p:cNvSpPr txBox="1"/>
          <p:nvPr/>
        </p:nvSpPr>
        <p:spPr>
          <a:xfrm>
            <a:off x="436972" y="1445801"/>
            <a:ext cx="3310743" cy="984885"/>
          </a:xfrm>
          <a:prstGeom prst="rect">
            <a:avLst/>
          </a:prstGeom>
          <a:noFill/>
          <a:ln w="9525">
            <a:noFill/>
          </a:ln>
        </p:spPr>
        <p:txBody>
          <a:bodyPr wrap="square">
            <a:spAutoFit/>
          </a:bodyPr>
          <a:lstStyle/>
          <a:p>
            <a:pPr eaLnBrk="0" hangingPunct="0"/>
            <a:r>
              <a:rPr lang="zh-CN" altLang="en-US" sz="4000" b="1" dirty="0" smtClean="0">
                <a:solidFill>
                  <a:srgbClr val="0000CC"/>
                </a:solidFill>
                <a:latin typeface="Arial" panose="020B0604020202020204" pitchFamily="34" charset="0"/>
                <a:ea typeface="宋体" panose="02010600030101010101" pitchFamily="2" charset="-122"/>
              </a:rPr>
              <a:t>创新性</a:t>
            </a:r>
            <a:endParaRPr lang="en-US" altLang="zh-CN" sz="4000" b="1" dirty="0" smtClean="0">
              <a:solidFill>
                <a:srgbClr val="0000CC"/>
              </a:solidFill>
              <a:latin typeface="Arial" panose="020B0604020202020204" pitchFamily="34" charset="0"/>
              <a:ea typeface="宋体" panose="02010600030101010101" pitchFamily="2" charset="-122"/>
            </a:endParaRPr>
          </a:p>
          <a:p>
            <a:pPr eaLnBrk="0" hangingPunct="0"/>
            <a:r>
              <a:rPr lang="en-US" altLang="zh-CN" b="1" dirty="0" smtClean="0">
                <a:solidFill>
                  <a:srgbClr val="0000CC"/>
                </a:solidFill>
                <a:latin typeface="Arial" panose="020B0604020202020204" pitchFamily="34" charset="0"/>
                <a:ea typeface="宋体" panose="02010600030101010101" pitchFamily="2" charset="-122"/>
              </a:rPr>
              <a:t>Innovativeness</a:t>
            </a:r>
          </a:p>
        </p:txBody>
      </p:sp>
      <p:sp>
        <p:nvSpPr>
          <p:cNvPr id="56" name="Rectangle 19"/>
          <p:cNvSpPr/>
          <p:nvPr/>
        </p:nvSpPr>
        <p:spPr>
          <a:xfrm>
            <a:off x="431801" y="1412875"/>
            <a:ext cx="11239500" cy="46038"/>
          </a:xfrm>
          <a:prstGeom prst="rect">
            <a:avLst/>
          </a:prstGeom>
          <a:solidFill>
            <a:srgbClr val="FF3300"/>
          </a:solidFill>
          <a:ln w="9525">
            <a:noFill/>
          </a:ln>
        </p:spPr>
        <p:txBody>
          <a:bodyPr wrap="none" anchor="ctr"/>
          <a:lstStyle/>
          <a:p>
            <a:pPr eaLnBrk="0" hangingPunct="0"/>
            <a:endParaRPr lang="zh-CN" altLang="zh-CN" b="1" dirty="0">
              <a:latin typeface="Arial" panose="020B0604020202020204" pitchFamily="34" charset="0"/>
              <a:ea typeface="宋体" panose="02010600030101010101" pitchFamily="2" charset="-122"/>
            </a:endParaRPr>
          </a:p>
        </p:txBody>
      </p:sp>
      <p:sp>
        <p:nvSpPr>
          <p:cNvPr id="58" name="矩形 57"/>
          <p:cNvSpPr/>
          <p:nvPr/>
        </p:nvSpPr>
        <p:spPr>
          <a:xfrm>
            <a:off x="583095" y="5103674"/>
            <a:ext cx="4823790" cy="1754326"/>
          </a:xfrm>
          <a:prstGeom prst="rect">
            <a:avLst/>
          </a:prstGeom>
        </p:spPr>
        <p:txBody>
          <a:bodyPr wrap="square">
            <a:spAutoFit/>
          </a:bodyPr>
          <a:lstStyle/>
          <a:p>
            <a:r>
              <a:rPr lang="en-US" dirty="0" smtClean="0"/>
              <a:t> </a:t>
            </a:r>
            <a:endParaRPr lang="zh-CN" altLang="en-US" dirty="0" smtClean="0"/>
          </a:p>
          <a:p>
            <a:endParaRPr lang="zh-CN" altLang="en-US" dirty="0" smtClean="0"/>
          </a:p>
          <a:p>
            <a:endParaRPr lang="zh-CN" altLang="en-US" dirty="0" smtClean="0"/>
          </a:p>
          <a:p>
            <a:endParaRPr lang="zh-CN" altLang="en-US" dirty="0" smtClean="0"/>
          </a:p>
          <a:p>
            <a:endParaRPr lang="zh-CN" altLang="en-US" dirty="0" smtClean="0"/>
          </a:p>
          <a:p>
            <a:endParaRPr lang="zh-CN" altLang="en-US" dirty="0"/>
          </a:p>
        </p:txBody>
      </p:sp>
      <p:sp>
        <p:nvSpPr>
          <p:cNvPr id="6" name="Text Box 5"/>
          <p:cNvSpPr txBox="1"/>
          <p:nvPr/>
        </p:nvSpPr>
        <p:spPr>
          <a:xfrm>
            <a:off x="748397" y="6236862"/>
            <a:ext cx="1623741" cy="369332"/>
          </a:xfrm>
          <a:prstGeom prst="rect">
            <a:avLst/>
          </a:prstGeom>
          <a:noFill/>
          <a:ln w="9525">
            <a:noFill/>
          </a:ln>
        </p:spPr>
        <p:txBody>
          <a:bodyPr wrap="square">
            <a:spAutoFit/>
          </a:bodyPr>
          <a:lstStyle/>
          <a:p>
            <a:pPr eaLnBrk="0" hangingPunct="0"/>
            <a:r>
              <a:rPr lang="zh-CN" altLang="en-US" b="1" dirty="0" smtClean="0">
                <a:solidFill>
                  <a:srgbClr val="0000CC"/>
                </a:solidFill>
                <a:latin typeface="Arial" panose="020B0604020202020204" pitchFamily="34" charset="0"/>
                <a:ea typeface="宋体" panose="02010600030101010101" pitchFamily="2" charset="-122"/>
              </a:rPr>
              <a:t>新药证书</a:t>
            </a:r>
            <a:endParaRPr lang="en-US" altLang="zh-CN" b="1" dirty="0" smtClean="0">
              <a:solidFill>
                <a:srgbClr val="0000CC"/>
              </a:solidFill>
              <a:latin typeface="Arial" panose="020B0604020202020204" pitchFamily="34" charset="0"/>
              <a:ea typeface="宋体" panose="02010600030101010101" pitchFamily="2" charset="-122"/>
            </a:endParaRPr>
          </a:p>
        </p:txBody>
      </p:sp>
      <p:pic>
        <p:nvPicPr>
          <p:cNvPr id="1026" name="Picture 2" descr="C:\Documents and Settings\Administrator\桌面\2022年国家医保申报\新药证书.jpg"/>
          <p:cNvPicPr>
            <a:picLocks noChangeAspect="1" noChangeArrowheads="1"/>
          </p:cNvPicPr>
          <p:nvPr/>
        </p:nvPicPr>
        <p:blipFill>
          <a:blip r:embed="rId2" cstate="print"/>
          <a:srcRect/>
          <a:stretch>
            <a:fillRect/>
          </a:stretch>
        </p:blipFill>
        <p:spPr bwMode="auto">
          <a:xfrm>
            <a:off x="344556" y="3473072"/>
            <a:ext cx="2175089" cy="2742185"/>
          </a:xfrm>
          <a:prstGeom prst="rect">
            <a:avLst/>
          </a:prstGeom>
          <a:noFill/>
        </p:spPr>
      </p:pic>
      <p:pic>
        <p:nvPicPr>
          <p:cNvPr id="1027" name="Picture 3" descr="C:\Documents and Settings\Administrator\桌面\2022年国家医保申报\2002年注册批件.jpg"/>
          <p:cNvPicPr>
            <a:picLocks noChangeAspect="1" noChangeArrowheads="1"/>
          </p:cNvPicPr>
          <p:nvPr/>
        </p:nvPicPr>
        <p:blipFill>
          <a:blip r:embed="rId3"/>
          <a:srcRect/>
          <a:stretch>
            <a:fillRect/>
          </a:stretch>
        </p:blipFill>
        <p:spPr bwMode="auto">
          <a:xfrm>
            <a:off x="2690194" y="3525078"/>
            <a:ext cx="2156539" cy="2771268"/>
          </a:xfrm>
          <a:prstGeom prst="rect">
            <a:avLst/>
          </a:prstGeom>
          <a:noFill/>
        </p:spPr>
      </p:pic>
      <p:sp>
        <p:nvSpPr>
          <p:cNvPr id="9" name="Text Box 5"/>
          <p:cNvSpPr txBox="1"/>
          <p:nvPr/>
        </p:nvSpPr>
        <p:spPr>
          <a:xfrm>
            <a:off x="2650085" y="6283235"/>
            <a:ext cx="2306229" cy="369332"/>
          </a:xfrm>
          <a:prstGeom prst="rect">
            <a:avLst/>
          </a:prstGeom>
          <a:noFill/>
          <a:ln w="9525">
            <a:noFill/>
          </a:ln>
        </p:spPr>
        <p:txBody>
          <a:bodyPr wrap="square">
            <a:spAutoFit/>
          </a:bodyPr>
          <a:lstStyle/>
          <a:p>
            <a:pPr eaLnBrk="0" hangingPunct="0"/>
            <a:r>
              <a:rPr lang="en-US" altLang="zh-CN" b="1" dirty="0" smtClean="0">
                <a:solidFill>
                  <a:srgbClr val="0000CC"/>
                </a:solidFill>
                <a:latin typeface="Arial" panose="020B0604020202020204" pitchFamily="34" charset="0"/>
                <a:ea typeface="宋体" panose="02010600030101010101" pitchFamily="2" charset="-122"/>
              </a:rPr>
              <a:t>2002</a:t>
            </a:r>
            <a:r>
              <a:rPr lang="zh-CN" altLang="en-US" b="1" dirty="0" smtClean="0">
                <a:solidFill>
                  <a:srgbClr val="0000CC"/>
                </a:solidFill>
                <a:latin typeface="Arial" panose="020B0604020202020204" pitchFamily="34" charset="0"/>
                <a:ea typeface="宋体" panose="02010600030101010101" pitchFamily="2" charset="-122"/>
              </a:rPr>
              <a:t>年药品注册证书</a:t>
            </a:r>
            <a:endParaRPr lang="en-US" altLang="zh-CN" b="1" dirty="0" smtClean="0">
              <a:solidFill>
                <a:srgbClr val="0000CC"/>
              </a:solidFill>
              <a:latin typeface="Arial" panose="020B0604020202020204" pitchFamily="34" charset="0"/>
              <a:ea typeface="宋体" panose="02010600030101010101" pitchFamily="2" charset="-122"/>
            </a:endParaRPr>
          </a:p>
        </p:txBody>
      </p:sp>
      <p:pic>
        <p:nvPicPr>
          <p:cNvPr id="1028" name="Picture 4" descr="C:\Documents and Settings\Administrator\桌面\2022年国家医保申报\2010年再注册批件.jpg"/>
          <p:cNvPicPr>
            <a:picLocks noChangeAspect="1" noChangeArrowheads="1"/>
          </p:cNvPicPr>
          <p:nvPr/>
        </p:nvPicPr>
        <p:blipFill>
          <a:blip r:embed="rId4"/>
          <a:srcRect/>
          <a:stretch>
            <a:fillRect/>
          </a:stretch>
        </p:blipFill>
        <p:spPr bwMode="auto">
          <a:xfrm>
            <a:off x="4924907" y="3525078"/>
            <a:ext cx="1986733" cy="2663662"/>
          </a:xfrm>
          <a:prstGeom prst="rect">
            <a:avLst/>
          </a:prstGeom>
          <a:noFill/>
        </p:spPr>
      </p:pic>
      <p:sp>
        <p:nvSpPr>
          <p:cNvPr id="11" name="Text Box 5"/>
          <p:cNvSpPr txBox="1"/>
          <p:nvPr/>
        </p:nvSpPr>
        <p:spPr>
          <a:xfrm>
            <a:off x="5068607" y="6183845"/>
            <a:ext cx="1968297" cy="646331"/>
          </a:xfrm>
          <a:prstGeom prst="rect">
            <a:avLst/>
          </a:prstGeom>
          <a:noFill/>
          <a:ln w="9525">
            <a:noFill/>
          </a:ln>
        </p:spPr>
        <p:txBody>
          <a:bodyPr wrap="square">
            <a:spAutoFit/>
          </a:bodyPr>
          <a:lstStyle/>
          <a:p>
            <a:pPr eaLnBrk="0" hangingPunct="0"/>
            <a:r>
              <a:rPr lang="en-US" altLang="zh-CN" b="1" dirty="0" smtClean="0">
                <a:solidFill>
                  <a:srgbClr val="0000CC"/>
                </a:solidFill>
                <a:latin typeface="Arial" panose="020B0604020202020204" pitchFamily="34" charset="0"/>
                <a:ea typeface="宋体" panose="02010600030101010101" pitchFamily="2" charset="-122"/>
              </a:rPr>
              <a:t>2010</a:t>
            </a:r>
            <a:r>
              <a:rPr lang="zh-CN" altLang="en-US" b="1" dirty="0" smtClean="0">
                <a:solidFill>
                  <a:srgbClr val="0000CC"/>
                </a:solidFill>
                <a:latin typeface="Arial" panose="020B0604020202020204" pitchFamily="34" charset="0"/>
                <a:ea typeface="宋体" panose="02010600030101010101" pitchFamily="2" charset="-122"/>
              </a:rPr>
              <a:t>年药品再注册证书</a:t>
            </a:r>
            <a:endParaRPr lang="en-US" altLang="zh-CN" b="1" dirty="0" smtClean="0">
              <a:solidFill>
                <a:srgbClr val="0000CC"/>
              </a:solidFill>
              <a:latin typeface="Arial" panose="020B0604020202020204" pitchFamily="34" charset="0"/>
              <a:ea typeface="宋体" panose="02010600030101010101" pitchFamily="2" charset="-122"/>
            </a:endParaRPr>
          </a:p>
        </p:txBody>
      </p:sp>
      <p:pic>
        <p:nvPicPr>
          <p:cNvPr id="12" name="Picture 5"/>
          <p:cNvPicPr>
            <a:picLocks noChangeAspect="1" noChangeArrowheads="1"/>
          </p:cNvPicPr>
          <p:nvPr/>
        </p:nvPicPr>
        <p:blipFill>
          <a:blip r:embed="rId5" cstate="print"/>
          <a:srcRect/>
          <a:stretch>
            <a:fillRect/>
          </a:stretch>
        </p:blipFill>
        <p:spPr bwMode="auto">
          <a:xfrm>
            <a:off x="6779266" y="3604591"/>
            <a:ext cx="1834648" cy="2345633"/>
          </a:xfrm>
          <a:prstGeom prst="rect">
            <a:avLst/>
          </a:prstGeom>
          <a:noFill/>
          <a:ln w="9525">
            <a:noFill/>
            <a:miter lim="800000"/>
            <a:headEnd/>
            <a:tailEnd/>
          </a:ln>
          <a:effectLst/>
        </p:spPr>
      </p:pic>
      <p:sp>
        <p:nvSpPr>
          <p:cNvPr id="13" name="Text Box 5"/>
          <p:cNvSpPr txBox="1"/>
          <p:nvPr/>
        </p:nvSpPr>
        <p:spPr>
          <a:xfrm>
            <a:off x="6990172" y="6159956"/>
            <a:ext cx="1756264" cy="923330"/>
          </a:xfrm>
          <a:prstGeom prst="rect">
            <a:avLst/>
          </a:prstGeom>
          <a:noFill/>
          <a:ln w="9525">
            <a:noFill/>
          </a:ln>
        </p:spPr>
        <p:txBody>
          <a:bodyPr wrap="square">
            <a:spAutoFit/>
          </a:bodyPr>
          <a:lstStyle/>
          <a:p>
            <a:pPr eaLnBrk="0" hangingPunct="0"/>
            <a:r>
              <a:rPr lang="zh-CN" altLang="en-US" b="1" dirty="0" smtClean="0">
                <a:solidFill>
                  <a:srgbClr val="0000CC"/>
                </a:solidFill>
                <a:latin typeface="Arial" panose="020B0604020202020204" pitchFamily="34" charset="0"/>
                <a:ea typeface="宋体" panose="02010600030101010101" pitchFamily="2" charset="-122"/>
              </a:rPr>
              <a:t>增加适应症补充批件</a:t>
            </a:r>
            <a:endParaRPr lang="en-US" altLang="zh-CN" b="1" dirty="0" smtClean="0">
              <a:solidFill>
                <a:srgbClr val="0000CC"/>
              </a:solidFill>
              <a:latin typeface="Arial" panose="020B0604020202020204" pitchFamily="34" charset="0"/>
              <a:ea typeface="宋体" panose="02010600030101010101" pitchFamily="2" charset="-122"/>
            </a:endParaRPr>
          </a:p>
          <a:p>
            <a:pPr eaLnBrk="0" hangingPunct="0"/>
            <a:endParaRPr lang="en-US" altLang="zh-CN" b="1" dirty="0" smtClean="0">
              <a:solidFill>
                <a:srgbClr val="0000CC"/>
              </a:solidFill>
              <a:latin typeface="Arial" panose="020B0604020202020204" pitchFamily="34" charset="0"/>
              <a:ea typeface="宋体" panose="02010600030101010101" pitchFamily="2" charset="-122"/>
            </a:endParaRPr>
          </a:p>
        </p:txBody>
      </p:sp>
      <p:pic>
        <p:nvPicPr>
          <p:cNvPr id="14" name="Picture 2" descr="C:\Documents and Settings\Administrator\桌面\2022年国家医保申报\2015年再注册批件.jpg"/>
          <p:cNvPicPr>
            <a:picLocks noChangeAspect="1" noChangeArrowheads="1"/>
          </p:cNvPicPr>
          <p:nvPr/>
        </p:nvPicPr>
        <p:blipFill>
          <a:blip r:embed="rId6"/>
          <a:srcRect/>
          <a:stretch>
            <a:fillRect/>
          </a:stretch>
        </p:blipFill>
        <p:spPr bwMode="auto">
          <a:xfrm>
            <a:off x="8649950" y="3485322"/>
            <a:ext cx="1584042" cy="2570922"/>
          </a:xfrm>
          <a:prstGeom prst="rect">
            <a:avLst/>
          </a:prstGeom>
          <a:noFill/>
        </p:spPr>
      </p:pic>
      <p:sp>
        <p:nvSpPr>
          <p:cNvPr id="16" name="Text Box 5"/>
          <p:cNvSpPr txBox="1"/>
          <p:nvPr/>
        </p:nvSpPr>
        <p:spPr>
          <a:xfrm>
            <a:off x="8627165" y="6211669"/>
            <a:ext cx="1789043" cy="646331"/>
          </a:xfrm>
          <a:prstGeom prst="rect">
            <a:avLst/>
          </a:prstGeom>
          <a:noFill/>
          <a:ln w="9525">
            <a:noFill/>
          </a:ln>
        </p:spPr>
        <p:txBody>
          <a:bodyPr wrap="square">
            <a:spAutoFit/>
          </a:bodyPr>
          <a:lstStyle/>
          <a:p>
            <a:pPr eaLnBrk="0" hangingPunct="0"/>
            <a:r>
              <a:rPr lang="en-US" altLang="zh-CN" b="1" dirty="0" smtClean="0">
                <a:solidFill>
                  <a:srgbClr val="0000CC"/>
                </a:solidFill>
                <a:latin typeface="Arial" panose="020B0604020202020204" pitchFamily="34" charset="0"/>
                <a:ea typeface="宋体" panose="02010600030101010101" pitchFamily="2" charset="-122"/>
              </a:rPr>
              <a:t>2015</a:t>
            </a:r>
            <a:r>
              <a:rPr lang="zh-CN" altLang="en-US" b="1" dirty="0" smtClean="0">
                <a:solidFill>
                  <a:srgbClr val="0000CC"/>
                </a:solidFill>
                <a:latin typeface="Arial" panose="020B0604020202020204" pitchFamily="34" charset="0"/>
                <a:ea typeface="宋体" panose="02010600030101010101" pitchFamily="2" charset="-122"/>
              </a:rPr>
              <a:t>年药品再注册证书</a:t>
            </a:r>
            <a:endParaRPr lang="en-US" altLang="zh-CN" b="1" dirty="0" smtClean="0">
              <a:solidFill>
                <a:srgbClr val="0000CC"/>
              </a:solidFill>
              <a:latin typeface="Arial" panose="020B0604020202020204" pitchFamily="34" charset="0"/>
              <a:ea typeface="宋体" panose="02010600030101010101" pitchFamily="2" charset="-122"/>
            </a:endParaRPr>
          </a:p>
        </p:txBody>
      </p:sp>
      <p:sp>
        <p:nvSpPr>
          <p:cNvPr id="17" name="Text Box 5"/>
          <p:cNvSpPr txBox="1"/>
          <p:nvPr/>
        </p:nvSpPr>
        <p:spPr>
          <a:xfrm>
            <a:off x="10416209" y="6157350"/>
            <a:ext cx="1603513" cy="646331"/>
          </a:xfrm>
          <a:prstGeom prst="rect">
            <a:avLst/>
          </a:prstGeom>
          <a:noFill/>
          <a:ln w="9525">
            <a:noFill/>
          </a:ln>
        </p:spPr>
        <p:txBody>
          <a:bodyPr wrap="square">
            <a:spAutoFit/>
          </a:bodyPr>
          <a:lstStyle/>
          <a:p>
            <a:pPr eaLnBrk="0" hangingPunct="0"/>
            <a:r>
              <a:rPr lang="en-US" altLang="zh-CN" b="1" dirty="0" smtClean="0">
                <a:solidFill>
                  <a:srgbClr val="0000CC"/>
                </a:solidFill>
                <a:latin typeface="Arial" panose="020B0604020202020204" pitchFamily="34" charset="0"/>
                <a:ea typeface="宋体" panose="02010600030101010101" pitchFamily="2" charset="-122"/>
              </a:rPr>
              <a:t>2020</a:t>
            </a:r>
            <a:r>
              <a:rPr lang="zh-CN" altLang="en-US" b="1" dirty="0" smtClean="0">
                <a:solidFill>
                  <a:srgbClr val="0000CC"/>
                </a:solidFill>
                <a:latin typeface="Arial" panose="020B0604020202020204" pitchFamily="34" charset="0"/>
                <a:ea typeface="宋体" panose="02010600030101010101" pitchFamily="2" charset="-122"/>
              </a:rPr>
              <a:t>年药品再注册证书</a:t>
            </a:r>
            <a:endParaRPr lang="en-US" altLang="zh-CN" b="1" dirty="0" smtClean="0">
              <a:solidFill>
                <a:srgbClr val="0000CC"/>
              </a:solidFill>
              <a:latin typeface="Arial" panose="020B0604020202020204" pitchFamily="34" charset="0"/>
              <a:ea typeface="宋体" panose="02010600030101010101" pitchFamily="2" charset="-122"/>
            </a:endParaRPr>
          </a:p>
        </p:txBody>
      </p:sp>
      <p:sp>
        <p:nvSpPr>
          <p:cNvPr id="18" name="矩形 17"/>
          <p:cNvSpPr/>
          <p:nvPr/>
        </p:nvSpPr>
        <p:spPr>
          <a:xfrm>
            <a:off x="2166289" y="1551796"/>
            <a:ext cx="9932945" cy="1815882"/>
          </a:xfrm>
          <a:prstGeom prst="rect">
            <a:avLst/>
          </a:prstGeom>
        </p:spPr>
        <p:txBody>
          <a:bodyPr wrap="square">
            <a:spAutoFit/>
          </a:bodyPr>
          <a:lstStyle/>
          <a:p>
            <a:r>
              <a:rPr lang="zh-CN" altLang="en-US" sz="1600" dirty="0" smtClean="0"/>
              <a:t>传承性：橄榄晶冲剂来源于厦门市著名中药铺“怀德居”于</a:t>
            </a:r>
            <a:r>
              <a:rPr lang="en-US" sz="1600" dirty="0" smtClean="0"/>
              <a:t>150</a:t>
            </a:r>
            <a:r>
              <a:rPr lang="zh-CN" altLang="en-US" sz="1600" dirty="0" smtClean="0"/>
              <a:t>多年前所创秘制畲族药，经原中华全国中医学会厦门分会副理事长、著名老中医翁遒恭按照中医学理论和中药方剂原则进行修订，具有化湿导滞、固守中洲，利气不伤津特点。按照新药管理办法（试行）和国家药典及省药品标准的要求，以及有关药政管理规定进行研究和调整，制定出具有保健医疗作用的处方组成、处方量及制法工艺等，并于</a:t>
            </a:r>
            <a:r>
              <a:rPr lang="en-US" sz="1600" dirty="0" smtClean="0"/>
              <a:t>1981</a:t>
            </a:r>
            <a:r>
              <a:rPr lang="zh-CN" altLang="en-US" sz="1600" dirty="0" smtClean="0"/>
              <a:t>年</a:t>
            </a:r>
            <a:r>
              <a:rPr lang="en-US" sz="1600" dirty="0" smtClean="0"/>
              <a:t>11</a:t>
            </a:r>
            <a:r>
              <a:rPr lang="zh-CN" altLang="en-US" sz="1600" dirty="0" smtClean="0"/>
              <a:t>月</a:t>
            </a:r>
            <a:r>
              <a:rPr lang="en-US" sz="1600" dirty="0" smtClean="0"/>
              <a:t>20</a:t>
            </a:r>
            <a:r>
              <a:rPr lang="zh-CN" altLang="en-US" sz="1600" dirty="0" smtClean="0"/>
              <a:t>日获得省卫生厅批准，批准文号：闽卫药准字（</a:t>
            </a:r>
            <a:r>
              <a:rPr lang="en-US" sz="1600" dirty="0" smtClean="0"/>
              <a:t>86</a:t>
            </a:r>
            <a:r>
              <a:rPr lang="zh-CN" altLang="en-US" sz="1600" dirty="0" smtClean="0"/>
              <a:t>）</a:t>
            </a:r>
            <a:r>
              <a:rPr lang="en-US" sz="1600" dirty="0" smtClean="0"/>
              <a:t>20868</a:t>
            </a:r>
            <a:r>
              <a:rPr lang="zh-CN" altLang="en-US" sz="1600" dirty="0" smtClean="0"/>
              <a:t>号。收载于</a:t>
            </a:r>
            <a:r>
              <a:rPr lang="en-US" altLang="zh-CN" sz="1600" dirty="0" smtClean="0"/>
              <a:t>《</a:t>
            </a:r>
            <a:r>
              <a:rPr lang="zh-CN" altLang="en-US" sz="1600" dirty="0" smtClean="0"/>
              <a:t>福建省药品标准</a:t>
            </a:r>
            <a:r>
              <a:rPr lang="en-US" altLang="zh-CN" sz="1600" dirty="0" smtClean="0"/>
              <a:t>》</a:t>
            </a:r>
            <a:r>
              <a:rPr lang="zh-CN" altLang="en-US" sz="1600" dirty="0" smtClean="0"/>
              <a:t>（</a:t>
            </a:r>
            <a:r>
              <a:rPr lang="en-US" sz="1600" dirty="0" smtClean="0"/>
              <a:t>1988</a:t>
            </a:r>
            <a:r>
              <a:rPr lang="zh-CN" altLang="en-US" sz="1600" dirty="0" smtClean="0"/>
              <a:t>版），</a:t>
            </a:r>
            <a:r>
              <a:rPr lang="en-US" sz="1600" dirty="0" smtClean="0"/>
              <a:t>1994</a:t>
            </a:r>
            <a:r>
              <a:rPr lang="zh-CN" altLang="en-US" sz="1600" dirty="0" smtClean="0"/>
              <a:t>年上升为部颁标准中药成方制剂第</a:t>
            </a:r>
            <a:r>
              <a:rPr lang="en-US" sz="1600" dirty="0" smtClean="0"/>
              <a:t>9</a:t>
            </a:r>
            <a:r>
              <a:rPr lang="zh-CN" altLang="en-US" sz="1600" dirty="0" smtClean="0"/>
              <a:t>册，编号为</a:t>
            </a:r>
            <a:r>
              <a:rPr lang="en-US" sz="1600" dirty="0" smtClean="0"/>
              <a:t>WS3-B-1868-94</a:t>
            </a:r>
            <a:r>
              <a:rPr lang="zh-CN" altLang="en-US" sz="1600" dirty="0" smtClean="0"/>
              <a:t>。</a:t>
            </a:r>
            <a:r>
              <a:rPr lang="en-US" sz="1600" dirty="0" smtClean="0"/>
              <a:t>1996</a:t>
            </a:r>
            <a:r>
              <a:rPr lang="zh-CN" altLang="en-US" sz="1600" dirty="0" smtClean="0"/>
              <a:t>年换发批准文号为</a:t>
            </a:r>
            <a:r>
              <a:rPr lang="en-US" sz="1600" dirty="0" smtClean="0"/>
              <a:t>ZZ-3852-</a:t>
            </a:r>
            <a:r>
              <a:rPr lang="zh-CN" altLang="en-US" sz="1600" dirty="0" smtClean="0"/>
              <a:t>闽卫药准字（</a:t>
            </a:r>
            <a:r>
              <a:rPr lang="en-US" sz="1600" dirty="0" smtClean="0"/>
              <a:t>1996</a:t>
            </a:r>
            <a:r>
              <a:rPr lang="zh-CN" altLang="en-US" sz="1600" dirty="0" smtClean="0"/>
              <a:t>）第</a:t>
            </a:r>
            <a:r>
              <a:rPr lang="en-US" sz="1600" dirty="0" smtClean="0"/>
              <a:t>000796</a:t>
            </a:r>
            <a:r>
              <a:rPr lang="zh-CN" altLang="en-US" sz="1600" dirty="0" smtClean="0"/>
              <a:t>号，</a:t>
            </a:r>
            <a:r>
              <a:rPr lang="en-US" sz="1600" dirty="0" smtClean="0"/>
              <a:t>2002</a:t>
            </a:r>
            <a:r>
              <a:rPr lang="zh-CN" altLang="en-US" sz="1600" dirty="0" smtClean="0"/>
              <a:t>年地标上升国标换发批准文号为国药准字</a:t>
            </a:r>
            <a:r>
              <a:rPr lang="en-US" sz="1600" dirty="0" smtClean="0"/>
              <a:t>Z35020425</a:t>
            </a:r>
            <a:r>
              <a:rPr lang="zh-CN" altLang="en-US" sz="1600" dirty="0" smtClean="0"/>
              <a:t>。</a:t>
            </a:r>
            <a:endParaRPr lang="en-US" altLang="zh-CN" sz="1600" dirty="0" smtClean="0"/>
          </a:p>
        </p:txBody>
      </p:sp>
      <p:pic>
        <p:nvPicPr>
          <p:cNvPr id="19" name="图片 18" descr="橄榄晶批件20年.jpg"/>
          <p:cNvPicPr>
            <a:picLocks noChangeAspect="1"/>
          </p:cNvPicPr>
          <p:nvPr/>
        </p:nvPicPr>
        <p:blipFill>
          <a:blip r:embed="rId7" cstate="print"/>
          <a:stretch>
            <a:fillRect/>
          </a:stretch>
        </p:blipFill>
        <p:spPr>
          <a:xfrm>
            <a:off x="10246475" y="3548742"/>
            <a:ext cx="1781782" cy="25200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500" advClick="0" advTm="10000">
        <p:wipe/>
      </p:transition>
    </mc:Choice>
    <mc:Fallback>
      <p:transition advClick="0" advTm="10000">
        <p:wip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nvSpPr>
        <p:spPr>
          <a:xfrm>
            <a:off x="4331970" y="168910"/>
            <a:ext cx="4117975" cy="1325880"/>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scene3d>
              <a:camera prst="orthographicFront"/>
              <a:lightRig rig="threePt" dir="t"/>
            </a:scene3d>
          </a:bodyPr>
          <a:lstStyle>
            <a:lvl1pPr algn="l" defTabSz="914400" rtl="0" eaLnBrk="1" latinLnBrk="0" hangingPunct="1">
              <a:lnSpc>
                <a:spcPct val="90000"/>
              </a:lnSpc>
              <a:spcBef>
                <a:spcPct val="0"/>
              </a:spcBef>
              <a:buNone/>
              <a:defRPr sz="4400" kern="1200">
                <a:solidFill>
                  <a:schemeClr val="dk1"/>
                </a:solidFill>
                <a:latin typeface="+mj-lt"/>
                <a:ea typeface="+mj-ea"/>
                <a:cs typeface="+mj-cs"/>
              </a:defRPr>
            </a:lvl1pPr>
          </a:lstStyle>
          <a:p>
            <a:r>
              <a:rPr lang="zh-CN" altLang="en-US" sz="5400" b="1">
                <a:gradFill>
                  <a:gsLst>
                    <a:gs pos="0">
                      <a:srgbClr val="7B32B2"/>
                    </a:gs>
                    <a:gs pos="100000">
                      <a:srgbClr val="401A5D"/>
                    </a:gs>
                  </a:gsLst>
                  <a:lin scaled="0"/>
                </a:gradFill>
                <a:effectLst>
                  <a:reflection blurRad="6350" stA="53000" endA="300" endPos="35500" dir="5400000" sy="-90000" algn="bl" rotWithShape="0"/>
                </a:effectLst>
                <a:latin typeface="华文新魏" panose="02010800040101010101" charset="-122"/>
                <a:ea typeface="华文新魏" panose="02010800040101010101" charset="-122"/>
              </a:rPr>
              <a:t>橄榄晶冲剂</a:t>
            </a:r>
          </a:p>
        </p:txBody>
      </p:sp>
      <p:sp>
        <p:nvSpPr>
          <p:cNvPr id="55" name="Text Box 5"/>
          <p:cNvSpPr txBox="1"/>
          <p:nvPr/>
        </p:nvSpPr>
        <p:spPr>
          <a:xfrm>
            <a:off x="436972" y="1445801"/>
            <a:ext cx="3310743" cy="984885"/>
          </a:xfrm>
          <a:prstGeom prst="rect">
            <a:avLst/>
          </a:prstGeom>
          <a:noFill/>
          <a:ln w="9525">
            <a:noFill/>
          </a:ln>
        </p:spPr>
        <p:txBody>
          <a:bodyPr wrap="square">
            <a:spAutoFit/>
          </a:bodyPr>
          <a:lstStyle/>
          <a:p>
            <a:pPr eaLnBrk="0" hangingPunct="0"/>
            <a:r>
              <a:rPr lang="zh-CN" altLang="en-US" sz="4000" b="1" dirty="0" smtClean="0">
                <a:solidFill>
                  <a:srgbClr val="0000CC"/>
                </a:solidFill>
                <a:latin typeface="Arial" panose="020B0604020202020204" pitchFamily="34" charset="0"/>
                <a:ea typeface="宋体" panose="02010600030101010101" pitchFamily="2" charset="-122"/>
              </a:rPr>
              <a:t>公平性</a:t>
            </a:r>
            <a:endParaRPr lang="en-US" altLang="zh-CN" sz="4000" b="1" dirty="0" smtClean="0">
              <a:solidFill>
                <a:srgbClr val="0000CC"/>
              </a:solidFill>
              <a:latin typeface="Arial" panose="020B0604020202020204" pitchFamily="34" charset="0"/>
              <a:ea typeface="宋体" panose="02010600030101010101" pitchFamily="2" charset="-122"/>
            </a:endParaRPr>
          </a:p>
          <a:p>
            <a:pPr eaLnBrk="0" hangingPunct="0"/>
            <a:r>
              <a:rPr lang="en-US" altLang="zh-CN" b="1" dirty="0" err="1" smtClean="0">
                <a:solidFill>
                  <a:srgbClr val="0000CC"/>
                </a:solidFill>
                <a:latin typeface="Arial" panose="020B0604020202020204" pitchFamily="34" charset="0"/>
                <a:ea typeface="宋体" panose="02010600030101010101" pitchFamily="2" charset="-122"/>
              </a:rPr>
              <a:t>Faimess</a:t>
            </a:r>
            <a:endParaRPr lang="en-US" altLang="zh-CN" b="1" dirty="0" smtClean="0">
              <a:solidFill>
                <a:srgbClr val="0000CC"/>
              </a:solidFill>
              <a:latin typeface="Arial" panose="020B0604020202020204" pitchFamily="34" charset="0"/>
              <a:ea typeface="宋体" panose="02010600030101010101" pitchFamily="2" charset="-122"/>
            </a:endParaRPr>
          </a:p>
        </p:txBody>
      </p:sp>
      <p:sp>
        <p:nvSpPr>
          <p:cNvPr id="56" name="Rectangle 19"/>
          <p:cNvSpPr/>
          <p:nvPr/>
        </p:nvSpPr>
        <p:spPr>
          <a:xfrm>
            <a:off x="431801" y="1412875"/>
            <a:ext cx="11239500" cy="46038"/>
          </a:xfrm>
          <a:prstGeom prst="rect">
            <a:avLst/>
          </a:prstGeom>
          <a:solidFill>
            <a:srgbClr val="FF3300"/>
          </a:solidFill>
          <a:ln w="9525">
            <a:noFill/>
          </a:ln>
        </p:spPr>
        <p:txBody>
          <a:bodyPr wrap="none" anchor="ctr"/>
          <a:lstStyle/>
          <a:p>
            <a:pPr eaLnBrk="0" hangingPunct="0"/>
            <a:endParaRPr lang="zh-CN" altLang="zh-CN" b="1" dirty="0">
              <a:latin typeface="Arial" panose="020B0604020202020204" pitchFamily="34" charset="0"/>
              <a:ea typeface="宋体" panose="02010600030101010101" pitchFamily="2" charset="-122"/>
            </a:endParaRPr>
          </a:p>
        </p:txBody>
      </p:sp>
      <p:sp>
        <p:nvSpPr>
          <p:cNvPr id="58" name="矩形 57"/>
          <p:cNvSpPr/>
          <p:nvPr/>
        </p:nvSpPr>
        <p:spPr>
          <a:xfrm>
            <a:off x="907332" y="2360179"/>
            <a:ext cx="10091971" cy="5078313"/>
          </a:xfrm>
          <a:prstGeom prst="rect">
            <a:avLst/>
          </a:prstGeom>
        </p:spPr>
        <p:txBody>
          <a:bodyPr wrap="square">
            <a:spAutoFit/>
          </a:bodyPr>
          <a:lstStyle/>
          <a:p>
            <a:r>
              <a:rPr lang="en-US" b="1" dirty="0" smtClean="0"/>
              <a:t>1</a:t>
            </a:r>
            <a:r>
              <a:rPr lang="zh-CN" altLang="en-US" b="1" dirty="0" smtClean="0"/>
              <a:t>、所治疗疾病对公共健康的影响：</a:t>
            </a:r>
            <a:endParaRPr lang="zh-CN" altLang="en-US" dirty="0" smtClean="0"/>
          </a:p>
          <a:p>
            <a:r>
              <a:rPr lang="zh-CN" altLang="en-US" dirty="0" smtClean="0"/>
              <a:t>橄榄晶冲剂根据化湿导滞，调理脾胃之法配伍，机理在于固守中洲，利气不伤津，具有开胃下气、消食导滞、增进食欲、解酒保肝护胃、祛暑止泻等。经验证疗效显著，口感极好，服用方便，无毒副作用，老少皆宜。</a:t>
            </a:r>
          </a:p>
          <a:p>
            <a:r>
              <a:rPr lang="en-US" b="1" dirty="0" smtClean="0"/>
              <a:t>2</a:t>
            </a:r>
            <a:r>
              <a:rPr lang="zh-CN" altLang="en-US" b="1" dirty="0" smtClean="0"/>
              <a:t>、符合“保基本”原则：</a:t>
            </a:r>
            <a:endParaRPr lang="zh-CN" altLang="en-US" dirty="0" smtClean="0"/>
          </a:p>
          <a:p>
            <a:r>
              <a:rPr lang="zh-CN" altLang="en-US" dirty="0" smtClean="0"/>
              <a:t>橄榄晶冲剂符合参保人员用药需求，橄榄晶冲剂费用较低适合全民家庭使用，全覆盖、多层次、可持续，有利于形成比较完善的社会保障体系。且药品费用水平与基本医疗保险基金和参保人承受能力能达到相适应。</a:t>
            </a:r>
          </a:p>
          <a:p>
            <a:r>
              <a:rPr lang="en-US" b="1" dirty="0" smtClean="0"/>
              <a:t>3</a:t>
            </a:r>
            <a:r>
              <a:rPr lang="zh-CN" altLang="en-US" b="1" dirty="0" smtClean="0"/>
              <a:t>、弥补目录短板：</a:t>
            </a:r>
            <a:endParaRPr lang="zh-CN" altLang="en-US" dirty="0" smtClean="0"/>
          </a:p>
          <a:p>
            <a:r>
              <a:rPr lang="zh-CN" altLang="en-US" dirty="0" smtClean="0"/>
              <a:t>橄榄晶冲剂是全国独家产品，唯一民族畲药。以现代工艺技术，配伍多味中药研制而成，含有浓厚的传统地方特色，具有开胃下气、生津止渴、护肝保胃、解酒防醉、解毒之功效。具有一药多用的疗效，满足临床实际需求。</a:t>
            </a:r>
          </a:p>
          <a:p>
            <a:r>
              <a:rPr lang="en-US" b="1" dirty="0" smtClean="0"/>
              <a:t>4</a:t>
            </a:r>
            <a:r>
              <a:rPr lang="zh-CN" altLang="en-US" b="1" dirty="0" smtClean="0"/>
              <a:t>、临床管理难度：</a:t>
            </a:r>
            <a:endParaRPr lang="zh-CN" altLang="en-US" dirty="0" smtClean="0"/>
          </a:p>
          <a:p>
            <a:r>
              <a:rPr lang="zh-CN" altLang="en-US" dirty="0" smtClean="0"/>
              <a:t>橄榄晶冲剂为全国独家产品，且为畲族药。经药理毒理实验、药效学实验，临床应用研究、临床观察以及质量评价等，橄榄晶冲剂疗效确切。经药物依赖性实验等表明无致身体依赖性作用，无临床滥用风险等。便于临床管理。</a:t>
            </a:r>
          </a:p>
          <a:p>
            <a:endParaRPr lang="zh-CN" altLang="en-US" dirty="0" smtClean="0"/>
          </a:p>
          <a:p>
            <a:endParaRPr lang="zh-CN" altLang="en-US" dirty="0"/>
          </a:p>
        </p:txBody>
      </p:sp>
    </p:spTree>
  </p:cSld>
  <p:clrMapOvr>
    <a:masterClrMapping/>
  </p:clrMapOvr>
  <mc:AlternateContent xmlns:mc="http://schemas.openxmlformats.org/markup-compatibility/2006">
    <mc:Choice xmlns:p14="http://schemas.microsoft.com/office/powerpoint/2010/main" xmlns="" Requires="p14">
      <p:transition p14:dur="500" advClick="0" advTm="10000">
        <p:wipe/>
      </p:transition>
    </mc:Choice>
    <mc:Fallback>
      <p:transition advClick="0" advTm="10000">
        <p:wip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nvSpPr>
        <p:spPr>
          <a:xfrm>
            <a:off x="4331970" y="168910"/>
            <a:ext cx="4117975" cy="1325880"/>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scene3d>
              <a:camera prst="orthographicFront"/>
              <a:lightRig rig="threePt" dir="t"/>
            </a:scene3d>
          </a:bodyPr>
          <a:lstStyle>
            <a:lvl1pPr algn="l" defTabSz="914400" rtl="0" eaLnBrk="1" latinLnBrk="0" hangingPunct="1">
              <a:lnSpc>
                <a:spcPct val="90000"/>
              </a:lnSpc>
              <a:spcBef>
                <a:spcPct val="0"/>
              </a:spcBef>
              <a:buNone/>
              <a:defRPr sz="4400" kern="1200">
                <a:solidFill>
                  <a:schemeClr val="dk1"/>
                </a:solidFill>
                <a:latin typeface="+mj-lt"/>
                <a:ea typeface="+mj-ea"/>
                <a:cs typeface="+mj-cs"/>
              </a:defRPr>
            </a:lvl1pPr>
          </a:lstStyle>
          <a:p>
            <a:r>
              <a:rPr lang="zh-CN" altLang="en-US" sz="5400" b="1">
                <a:gradFill>
                  <a:gsLst>
                    <a:gs pos="0">
                      <a:srgbClr val="7B32B2"/>
                    </a:gs>
                    <a:gs pos="100000">
                      <a:srgbClr val="401A5D"/>
                    </a:gs>
                  </a:gsLst>
                  <a:lin scaled="0"/>
                </a:gradFill>
                <a:effectLst>
                  <a:reflection blurRad="6350" stA="53000" endA="300" endPos="35500" dir="5400000" sy="-90000" algn="bl" rotWithShape="0"/>
                </a:effectLst>
                <a:latin typeface="华文新魏" panose="02010800040101010101" charset="-122"/>
                <a:ea typeface="华文新魏" panose="02010800040101010101" charset="-122"/>
              </a:rPr>
              <a:t>橄榄晶冲剂</a:t>
            </a:r>
          </a:p>
        </p:txBody>
      </p:sp>
      <p:sp>
        <p:nvSpPr>
          <p:cNvPr id="56" name="Rectangle 19"/>
          <p:cNvSpPr/>
          <p:nvPr/>
        </p:nvSpPr>
        <p:spPr>
          <a:xfrm>
            <a:off x="431801" y="1412875"/>
            <a:ext cx="11239500" cy="46038"/>
          </a:xfrm>
          <a:prstGeom prst="rect">
            <a:avLst/>
          </a:prstGeom>
          <a:solidFill>
            <a:srgbClr val="FF3300"/>
          </a:solidFill>
          <a:ln w="9525">
            <a:noFill/>
          </a:ln>
        </p:spPr>
        <p:txBody>
          <a:bodyPr wrap="none" anchor="ctr"/>
          <a:lstStyle/>
          <a:p>
            <a:pPr eaLnBrk="0" hangingPunct="0"/>
            <a:endParaRPr lang="zh-CN" altLang="zh-CN" b="1" dirty="0">
              <a:latin typeface="Arial" panose="020B0604020202020204" pitchFamily="34" charset="0"/>
              <a:ea typeface="宋体" panose="02010600030101010101" pitchFamily="2" charset="-122"/>
            </a:endParaRPr>
          </a:p>
        </p:txBody>
      </p:sp>
      <p:sp>
        <p:nvSpPr>
          <p:cNvPr id="19" name="Text Box 5"/>
          <p:cNvSpPr txBox="1"/>
          <p:nvPr/>
        </p:nvSpPr>
        <p:spPr>
          <a:xfrm>
            <a:off x="2308179" y="2002392"/>
            <a:ext cx="3310743" cy="706755"/>
          </a:xfrm>
          <a:prstGeom prst="rect">
            <a:avLst/>
          </a:prstGeom>
          <a:noFill/>
          <a:ln w="9525">
            <a:noFill/>
          </a:ln>
        </p:spPr>
        <p:txBody>
          <a:bodyPr wrap="square">
            <a:spAutoFit/>
          </a:bodyPr>
          <a:lstStyle/>
          <a:p>
            <a:pPr eaLnBrk="0" hangingPunct="0"/>
            <a:r>
              <a:rPr lang="zh-CN" altLang="en-US" sz="4000" b="1" dirty="0" smtClean="0">
                <a:solidFill>
                  <a:srgbClr val="0000CC"/>
                </a:solidFill>
                <a:latin typeface="Arial" panose="020B0604020202020204" pitchFamily="34" charset="0"/>
                <a:ea typeface="宋体" panose="02010600030101010101" pitchFamily="2" charset="-122"/>
              </a:rPr>
              <a:t>药品基本信息</a:t>
            </a:r>
            <a:endParaRPr lang="zh-CN" altLang="en-US" sz="4000" b="1" dirty="0">
              <a:solidFill>
                <a:srgbClr val="0000CC"/>
              </a:solidFill>
              <a:latin typeface="Arial" panose="020B0604020202020204" pitchFamily="34" charset="0"/>
              <a:ea typeface="宋体" panose="02010600030101010101" pitchFamily="2" charset="-122"/>
            </a:endParaRPr>
          </a:p>
        </p:txBody>
      </p:sp>
      <p:sp>
        <p:nvSpPr>
          <p:cNvPr id="20" name="Text Box 13"/>
          <p:cNvSpPr txBox="1"/>
          <p:nvPr/>
        </p:nvSpPr>
        <p:spPr>
          <a:xfrm>
            <a:off x="2400949" y="2985259"/>
            <a:ext cx="2873420" cy="706437"/>
          </a:xfrm>
          <a:prstGeom prst="rect">
            <a:avLst/>
          </a:prstGeom>
          <a:noFill/>
          <a:ln w="9525">
            <a:noFill/>
          </a:ln>
        </p:spPr>
        <p:txBody>
          <a:bodyPr wrap="square">
            <a:spAutoFit/>
          </a:bodyPr>
          <a:lstStyle/>
          <a:p>
            <a:pPr eaLnBrk="0" hangingPunct="0"/>
            <a:r>
              <a:rPr lang="zh-CN" altLang="en-US" sz="4000" b="1" dirty="0" smtClean="0">
                <a:solidFill>
                  <a:srgbClr val="0000CC"/>
                </a:solidFill>
                <a:latin typeface="Arial" panose="020B0604020202020204" pitchFamily="34" charset="0"/>
                <a:ea typeface="宋体" panose="02010600030101010101" pitchFamily="2" charset="-122"/>
              </a:rPr>
              <a:t>有效性</a:t>
            </a:r>
            <a:endParaRPr lang="zh-CN" altLang="en-US" sz="4000" b="1" dirty="0">
              <a:solidFill>
                <a:srgbClr val="0000CC"/>
              </a:solidFill>
              <a:latin typeface="Arial" panose="020B0604020202020204" pitchFamily="34" charset="0"/>
              <a:ea typeface="宋体" panose="02010600030101010101" pitchFamily="2" charset="-122"/>
            </a:endParaRPr>
          </a:p>
        </p:txBody>
      </p:sp>
      <p:grpSp>
        <p:nvGrpSpPr>
          <p:cNvPr id="21" name="Group 14"/>
          <p:cNvGrpSpPr/>
          <p:nvPr/>
        </p:nvGrpSpPr>
        <p:grpSpPr>
          <a:xfrm>
            <a:off x="6476542" y="2130496"/>
            <a:ext cx="1189567" cy="625475"/>
            <a:chOff x="0" y="0"/>
            <a:chExt cx="10000" cy="10000"/>
          </a:xfrm>
        </p:grpSpPr>
        <p:grpSp>
          <p:nvGrpSpPr>
            <p:cNvPr id="22" name="Group 15"/>
            <p:cNvGrpSpPr/>
            <p:nvPr/>
          </p:nvGrpSpPr>
          <p:grpSpPr>
            <a:xfrm>
              <a:off x="0" y="0"/>
              <a:ext cx="10000" cy="9873"/>
              <a:chOff x="0" y="0"/>
              <a:chExt cx="10000" cy="10000"/>
            </a:xfrm>
          </p:grpSpPr>
          <p:sp>
            <p:nvSpPr>
              <p:cNvPr id="24" name="Oval 16"/>
              <p:cNvSpPr/>
              <p:nvPr/>
            </p:nvSpPr>
            <p:spPr>
              <a:xfrm rot="1758052">
                <a:off x="274" y="340"/>
                <a:ext cx="9726" cy="9660"/>
              </a:xfrm>
              <a:prstGeom prst="ellipse">
                <a:avLst/>
              </a:prstGeom>
              <a:solidFill>
                <a:srgbClr val="333333"/>
              </a:solidFill>
              <a:ln w="9525">
                <a:noFill/>
              </a:ln>
            </p:spPr>
            <p:txBody>
              <a:bodyPr wrap="none" anchor="ctr"/>
              <a:lstStyle/>
              <a:p>
                <a:pPr eaLnBrk="0" hangingPunct="0"/>
                <a:endParaRPr lang="zh-CN" altLang="zh-CN" dirty="0">
                  <a:latin typeface="Arial" panose="020B0604020202020204" pitchFamily="34" charset="0"/>
                  <a:ea typeface="宋体" panose="02010600030101010101" pitchFamily="2" charset="-122"/>
                </a:endParaRPr>
              </a:p>
            </p:txBody>
          </p:sp>
          <p:sp>
            <p:nvSpPr>
              <p:cNvPr id="25" name="Oval 17"/>
              <p:cNvSpPr/>
              <p:nvPr/>
            </p:nvSpPr>
            <p:spPr>
              <a:xfrm rot="1758052">
                <a:off x="0" y="0"/>
                <a:ext cx="9737" cy="9660"/>
              </a:xfrm>
              <a:prstGeom prst="ellipse">
                <a:avLst/>
              </a:prstGeom>
              <a:gradFill rotWithShape="0">
                <a:gsLst>
                  <a:gs pos="0">
                    <a:srgbClr val="004747"/>
                  </a:gs>
                  <a:gs pos="100000">
                    <a:schemeClr val="hlink"/>
                  </a:gs>
                </a:gsLst>
                <a:lin ang="16200000" scaled="1"/>
                <a:tileRect/>
              </a:gradFill>
              <a:ln w="9525">
                <a:noFill/>
              </a:ln>
            </p:spPr>
            <p:txBody>
              <a:bodyPr wrap="none" anchor="ctr"/>
              <a:lstStyle/>
              <a:p>
                <a:pPr eaLnBrk="0" hangingPunct="0"/>
                <a:endParaRPr lang="zh-CN" altLang="zh-CN" dirty="0">
                  <a:latin typeface="Arial" panose="020B0604020202020204" pitchFamily="34" charset="0"/>
                  <a:ea typeface="宋体" panose="02010600030101010101" pitchFamily="2" charset="-122"/>
                </a:endParaRPr>
              </a:p>
            </p:txBody>
          </p:sp>
          <p:sp>
            <p:nvSpPr>
              <p:cNvPr id="26" name="Oval 18"/>
              <p:cNvSpPr/>
              <p:nvPr/>
            </p:nvSpPr>
            <p:spPr>
              <a:xfrm>
                <a:off x="973" y="604"/>
                <a:ext cx="4377" cy="5434"/>
              </a:xfrm>
              <a:prstGeom prst="ellipse">
                <a:avLst/>
              </a:prstGeom>
              <a:gradFill rotWithShape="0">
                <a:gsLst>
                  <a:gs pos="0">
                    <a:srgbClr val="767676">
                      <a:alpha val="0"/>
                    </a:srgbClr>
                  </a:gs>
                  <a:gs pos="100000">
                    <a:srgbClr val="FFFFFF">
                      <a:alpha val="50000"/>
                    </a:srgbClr>
                  </a:gs>
                </a:gsLst>
                <a:lin ang="16200000" scaled="1"/>
                <a:tileRect/>
              </a:gradFill>
              <a:ln w="9525">
                <a:noFill/>
              </a:ln>
            </p:spPr>
            <p:txBody>
              <a:bodyPr wrap="none" anchor="ctr"/>
              <a:lstStyle/>
              <a:p>
                <a:pPr eaLnBrk="0" hangingPunct="0"/>
                <a:endParaRPr lang="zh-CN" altLang="zh-CN" dirty="0">
                  <a:latin typeface="Arial" panose="020B0604020202020204" pitchFamily="34" charset="0"/>
                  <a:ea typeface="宋体" panose="02010600030101010101" pitchFamily="2" charset="-122"/>
                </a:endParaRPr>
              </a:p>
            </p:txBody>
          </p:sp>
        </p:grpSp>
        <p:sp>
          <p:nvSpPr>
            <p:cNvPr id="23" name="Text Box 19"/>
            <p:cNvSpPr txBox="1"/>
            <p:nvPr/>
          </p:nvSpPr>
          <p:spPr>
            <a:xfrm>
              <a:off x="2470" y="736"/>
              <a:ext cx="5850" cy="9264"/>
            </a:xfrm>
            <a:prstGeom prst="rect">
              <a:avLst/>
            </a:prstGeom>
            <a:noFill/>
            <a:ln w="9525">
              <a:noFill/>
            </a:ln>
          </p:spPr>
          <p:txBody>
            <a:bodyPr wrap="none"/>
            <a:lstStyle/>
            <a:p>
              <a:pPr algn="ctr" eaLnBrk="0" hangingPunct="0"/>
              <a:r>
                <a:rPr lang="zh-CN" altLang="zh-CN" sz="3200" b="1" dirty="0">
                  <a:solidFill>
                    <a:schemeClr val="bg1"/>
                  </a:solidFill>
                  <a:latin typeface="Arial" panose="020B0604020202020204" pitchFamily="34" charset="0"/>
                  <a:ea typeface="宋体" panose="02010600030101010101" pitchFamily="2" charset="-122"/>
                </a:rPr>
                <a:t>2.</a:t>
              </a:r>
            </a:p>
          </p:txBody>
        </p:sp>
      </p:grpSp>
      <p:grpSp>
        <p:nvGrpSpPr>
          <p:cNvPr id="27" name="Group 14"/>
          <p:cNvGrpSpPr/>
          <p:nvPr/>
        </p:nvGrpSpPr>
        <p:grpSpPr>
          <a:xfrm>
            <a:off x="6569307" y="3190668"/>
            <a:ext cx="1189567" cy="625475"/>
            <a:chOff x="0" y="0"/>
            <a:chExt cx="10000" cy="10000"/>
          </a:xfrm>
        </p:grpSpPr>
        <p:grpSp>
          <p:nvGrpSpPr>
            <p:cNvPr id="28" name="Group 15"/>
            <p:cNvGrpSpPr/>
            <p:nvPr/>
          </p:nvGrpSpPr>
          <p:grpSpPr>
            <a:xfrm>
              <a:off x="0" y="0"/>
              <a:ext cx="10000" cy="9873"/>
              <a:chOff x="0" y="0"/>
              <a:chExt cx="10000" cy="10000"/>
            </a:xfrm>
          </p:grpSpPr>
          <p:sp>
            <p:nvSpPr>
              <p:cNvPr id="30" name="Oval 16"/>
              <p:cNvSpPr/>
              <p:nvPr/>
            </p:nvSpPr>
            <p:spPr>
              <a:xfrm rot="1758052">
                <a:off x="274" y="340"/>
                <a:ext cx="9726" cy="9660"/>
              </a:xfrm>
              <a:prstGeom prst="ellipse">
                <a:avLst/>
              </a:prstGeom>
              <a:solidFill>
                <a:srgbClr val="333333"/>
              </a:solidFill>
              <a:ln w="9525">
                <a:noFill/>
              </a:ln>
            </p:spPr>
            <p:txBody>
              <a:bodyPr wrap="none" anchor="ctr"/>
              <a:lstStyle/>
              <a:p>
                <a:pPr eaLnBrk="0" hangingPunct="0"/>
                <a:endParaRPr lang="zh-CN" altLang="zh-CN" dirty="0">
                  <a:latin typeface="Arial" panose="020B0604020202020204" pitchFamily="34" charset="0"/>
                  <a:ea typeface="宋体" panose="02010600030101010101" pitchFamily="2" charset="-122"/>
                </a:endParaRPr>
              </a:p>
            </p:txBody>
          </p:sp>
          <p:sp>
            <p:nvSpPr>
              <p:cNvPr id="31" name="Oval 17"/>
              <p:cNvSpPr/>
              <p:nvPr/>
            </p:nvSpPr>
            <p:spPr>
              <a:xfrm rot="1758052">
                <a:off x="0" y="0"/>
                <a:ext cx="9737" cy="9660"/>
              </a:xfrm>
              <a:prstGeom prst="ellipse">
                <a:avLst/>
              </a:prstGeom>
              <a:gradFill rotWithShape="0">
                <a:gsLst>
                  <a:gs pos="0">
                    <a:srgbClr val="004747"/>
                  </a:gs>
                  <a:gs pos="100000">
                    <a:schemeClr val="hlink"/>
                  </a:gs>
                </a:gsLst>
                <a:lin ang="16200000" scaled="1"/>
                <a:tileRect/>
              </a:gradFill>
              <a:ln w="9525">
                <a:noFill/>
              </a:ln>
            </p:spPr>
            <p:txBody>
              <a:bodyPr wrap="none" anchor="ctr"/>
              <a:lstStyle/>
              <a:p>
                <a:pPr eaLnBrk="0" hangingPunct="0"/>
                <a:endParaRPr lang="zh-CN" altLang="zh-CN" dirty="0">
                  <a:latin typeface="Arial" panose="020B0604020202020204" pitchFamily="34" charset="0"/>
                  <a:ea typeface="宋体" panose="02010600030101010101" pitchFamily="2" charset="-122"/>
                </a:endParaRPr>
              </a:p>
            </p:txBody>
          </p:sp>
          <p:sp>
            <p:nvSpPr>
              <p:cNvPr id="32" name="Oval 18"/>
              <p:cNvSpPr/>
              <p:nvPr/>
            </p:nvSpPr>
            <p:spPr>
              <a:xfrm>
                <a:off x="973" y="604"/>
                <a:ext cx="4377" cy="5434"/>
              </a:xfrm>
              <a:prstGeom prst="ellipse">
                <a:avLst/>
              </a:prstGeom>
              <a:gradFill rotWithShape="0">
                <a:gsLst>
                  <a:gs pos="0">
                    <a:srgbClr val="767676">
                      <a:alpha val="0"/>
                    </a:srgbClr>
                  </a:gs>
                  <a:gs pos="100000">
                    <a:srgbClr val="FFFFFF">
                      <a:alpha val="50000"/>
                    </a:srgbClr>
                  </a:gs>
                </a:gsLst>
                <a:lin ang="16200000" scaled="1"/>
                <a:tileRect/>
              </a:gradFill>
              <a:ln w="9525">
                <a:noFill/>
              </a:ln>
            </p:spPr>
            <p:txBody>
              <a:bodyPr wrap="none" anchor="ctr"/>
              <a:lstStyle/>
              <a:p>
                <a:pPr eaLnBrk="0" hangingPunct="0"/>
                <a:endParaRPr lang="zh-CN" altLang="zh-CN" dirty="0">
                  <a:latin typeface="Arial" panose="020B0604020202020204" pitchFamily="34" charset="0"/>
                  <a:ea typeface="宋体" panose="02010600030101010101" pitchFamily="2" charset="-122"/>
                </a:endParaRPr>
              </a:p>
            </p:txBody>
          </p:sp>
        </p:grpSp>
        <p:sp>
          <p:nvSpPr>
            <p:cNvPr id="29" name="Text Box 19"/>
            <p:cNvSpPr txBox="1"/>
            <p:nvPr/>
          </p:nvSpPr>
          <p:spPr>
            <a:xfrm>
              <a:off x="2470" y="736"/>
              <a:ext cx="5850" cy="9264"/>
            </a:xfrm>
            <a:prstGeom prst="rect">
              <a:avLst/>
            </a:prstGeom>
            <a:noFill/>
            <a:ln w="9525">
              <a:noFill/>
            </a:ln>
          </p:spPr>
          <p:txBody>
            <a:bodyPr wrap="none"/>
            <a:lstStyle/>
            <a:p>
              <a:pPr algn="ctr" eaLnBrk="0" hangingPunct="0"/>
              <a:r>
                <a:rPr lang="en-US" altLang="zh-CN" sz="3200" b="1" dirty="0" smtClean="0">
                  <a:solidFill>
                    <a:schemeClr val="bg1"/>
                  </a:solidFill>
                  <a:latin typeface="Arial" panose="020B0604020202020204" pitchFamily="34" charset="0"/>
                  <a:ea typeface="宋体" panose="02010600030101010101" pitchFamily="2" charset="-122"/>
                </a:rPr>
                <a:t>4</a:t>
              </a:r>
              <a:r>
                <a:rPr lang="zh-CN" altLang="zh-CN" sz="3200" b="1" dirty="0" smtClean="0">
                  <a:solidFill>
                    <a:schemeClr val="bg1"/>
                  </a:solidFill>
                  <a:latin typeface="Arial" panose="020B0604020202020204" pitchFamily="34" charset="0"/>
                  <a:ea typeface="宋体" panose="02010600030101010101" pitchFamily="2" charset="-122"/>
                </a:rPr>
                <a:t>.</a:t>
              </a:r>
              <a:endParaRPr lang="zh-CN" altLang="zh-CN" sz="3200" b="1" dirty="0">
                <a:solidFill>
                  <a:schemeClr val="bg1"/>
                </a:solidFill>
                <a:latin typeface="Arial" panose="020B0604020202020204" pitchFamily="34" charset="0"/>
                <a:ea typeface="宋体" panose="02010600030101010101" pitchFamily="2" charset="-122"/>
              </a:endParaRPr>
            </a:p>
          </p:txBody>
        </p:sp>
      </p:grpSp>
      <p:grpSp>
        <p:nvGrpSpPr>
          <p:cNvPr id="33" name="Group 14"/>
          <p:cNvGrpSpPr/>
          <p:nvPr/>
        </p:nvGrpSpPr>
        <p:grpSpPr>
          <a:xfrm>
            <a:off x="1142542" y="4138200"/>
            <a:ext cx="1189567" cy="625475"/>
            <a:chOff x="0" y="0"/>
            <a:chExt cx="10000" cy="10000"/>
          </a:xfrm>
        </p:grpSpPr>
        <p:grpSp>
          <p:nvGrpSpPr>
            <p:cNvPr id="34" name="Group 15"/>
            <p:cNvGrpSpPr/>
            <p:nvPr/>
          </p:nvGrpSpPr>
          <p:grpSpPr>
            <a:xfrm>
              <a:off x="0" y="0"/>
              <a:ext cx="10000" cy="9873"/>
              <a:chOff x="0" y="0"/>
              <a:chExt cx="10000" cy="10000"/>
            </a:xfrm>
          </p:grpSpPr>
          <p:sp>
            <p:nvSpPr>
              <p:cNvPr id="36" name="Oval 16"/>
              <p:cNvSpPr/>
              <p:nvPr/>
            </p:nvSpPr>
            <p:spPr>
              <a:xfrm rot="1758052">
                <a:off x="274" y="340"/>
                <a:ext cx="9726" cy="9660"/>
              </a:xfrm>
              <a:prstGeom prst="ellipse">
                <a:avLst/>
              </a:prstGeom>
              <a:solidFill>
                <a:srgbClr val="333333"/>
              </a:solidFill>
              <a:ln w="9525">
                <a:noFill/>
              </a:ln>
            </p:spPr>
            <p:txBody>
              <a:bodyPr wrap="none" anchor="ctr"/>
              <a:lstStyle/>
              <a:p>
                <a:pPr eaLnBrk="0" hangingPunct="0"/>
                <a:endParaRPr lang="zh-CN" altLang="zh-CN" dirty="0">
                  <a:latin typeface="Arial" panose="020B0604020202020204" pitchFamily="34" charset="0"/>
                  <a:ea typeface="宋体" panose="02010600030101010101" pitchFamily="2" charset="-122"/>
                </a:endParaRPr>
              </a:p>
            </p:txBody>
          </p:sp>
          <p:sp>
            <p:nvSpPr>
              <p:cNvPr id="37" name="Oval 17"/>
              <p:cNvSpPr/>
              <p:nvPr/>
            </p:nvSpPr>
            <p:spPr>
              <a:xfrm rot="1758052">
                <a:off x="0" y="0"/>
                <a:ext cx="9737" cy="9660"/>
              </a:xfrm>
              <a:prstGeom prst="ellipse">
                <a:avLst/>
              </a:prstGeom>
              <a:gradFill rotWithShape="0">
                <a:gsLst>
                  <a:gs pos="0">
                    <a:srgbClr val="004747"/>
                  </a:gs>
                  <a:gs pos="100000">
                    <a:schemeClr val="hlink"/>
                  </a:gs>
                </a:gsLst>
                <a:lin ang="16200000" scaled="1"/>
                <a:tileRect/>
              </a:gradFill>
              <a:ln w="9525">
                <a:noFill/>
              </a:ln>
            </p:spPr>
            <p:txBody>
              <a:bodyPr wrap="none" anchor="ctr"/>
              <a:lstStyle/>
              <a:p>
                <a:pPr eaLnBrk="0" hangingPunct="0"/>
                <a:endParaRPr lang="zh-CN" altLang="zh-CN" dirty="0">
                  <a:latin typeface="Arial" panose="020B0604020202020204" pitchFamily="34" charset="0"/>
                  <a:ea typeface="宋体" panose="02010600030101010101" pitchFamily="2" charset="-122"/>
                </a:endParaRPr>
              </a:p>
            </p:txBody>
          </p:sp>
          <p:sp>
            <p:nvSpPr>
              <p:cNvPr id="38" name="Oval 18"/>
              <p:cNvSpPr/>
              <p:nvPr/>
            </p:nvSpPr>
            <p:spPr>
              <a:xfrm>
                <a:off x="973" y="604"/>
                <a:ext cx="4377" cy="5434"/>
              </a:xfrm>
              <a:prstGeom prst="ellipse">
                <a:avLst/>
              </a:prstGeom>
              <a:gradFill rotWithShape="0">
                <a:gsLst>
                  <a:gs pos="0">
                    <a:srgbClr val="767676">
                      <a:alpha val="0"/>
                    </a:srgbClr>
                  </a:gs>
                  <a:gs pos="100000">
                    <a:srgbClr val="FFFFFF">
                      <a:alpha val="50000"/>
                    </a:srgbClr>
                  </a:gs>
                </a:gsLst>
                <a:lin ang="16200000" scaled="1"/>
                <a:tileRect/>
              </a:gradFill>
              <a:ln w="9525">
                <a:noFill/>
              </a:ln>
            </p:spPr>
            <p:txBody>
              <a:bodyPr wrap="none" anchor="ctr"/>
              <a:lstStyle/>
              <a:p>
                <a:pPr eaLnBrk="0" hangingPunct="0"/>
                <a:endParaRPr lang="zh-CN" altLang="zh-CN" dirty="0">
                  <a:latin typeface="Arial" panose="020B0604020202020204" pitchFamily="34" charset="0"/>
                  <a:ea typeface="宋体" panose="02010600030101010101" pitchFamily="2" charset="-122"/>
                </a:endParaRPr>
              </a:p>
            </p:txBody>
          </p:sp>
        </p:grpSp>
        <p:sp>
          <p:nvSpPr>
            <p:cNvPr id="35" name="Text Box 19"/>
            <p:cNvSpPr txBox="1"/>
            <p:nvPr/>
          </p:nvSpPr>
          <p:spPr>
            <a:xfrm>
              <a:off x="2470" y="736"/>
              <a:ext cx="5850" cy="9264"/>
            </a:xfrm>
            <a:prstGeom prst="rect">
              <a:avLst/>
            </a:prstGeom>
            <a:noFill/>
            <a:ln w="9525">
              <a:noFill/>
            </a:ln>
          </p:spPr>
          <p:txBody>
            <a:bodyPr wrap="none"/>
            <a:lstStyle/>
            <a:p>
              <a:pPr algn="ctr" eaLnBrk="0" hangingPunct="0"/>
              <a:r>
                <a:rPr lang="en-US" altLang="zh-CN" sz="3200" b="1" dirty="0" smtClean="0">
                  <a:solidFill>
                    <a:schemeClr val="bg1"/>
                  </a:solidFill>
                  <a:latin typeface="Arial" panose="020B0604020202020204" pitchFamily="34" charset="0"/>
                  <a:ea typeface="宋体" panose="02010600030101010101" pitchFamily="2" charset="-122"/>
                </a:rPr>
                <a:t>5</a:t>
              </a:r>
              <a:r>
                <a:rPr lang="zh-CN" altLang="zh-CN" sz="3200" b="1" dirty="0" smtClean="0">
                  <a:solidFill>
                    <a:schemeClr val="bg1"/>
                  </a:solidFill>
                  <a:latin typeface="Arial" panose="020B0604020202020204" pitchFamily="34" charset="0"/>
                  <a:ea typeface="宋体" panose="02010600030101010101" pitchFamily="2" charset="-122"/>
                </a:rPr>
                <a:t>.</a:t>
              </a:r>
              <a:endParaRPr lang="zh-CN" altLang="zh-CN" sz="3200" b="1" dirty="0">
                <a:solidFill>
                  <a:schemeClr val="bg1"/>
                </a:solidFill>
                <a:latin typeface="Arial" panose="020B0604020202020204" pitchFamily="34" charset="0"/>
                <a:ea typeface="宋体" panose="02010600030101010101" pitchFamily="2" charset="-122"/>
              </a:endParaRPr>
            </a:p>
          </p:txBody>
        </p:sp>
      </p:grpSp>
      <p:sp>
        <p:nvSpPr>
          <p:cNvPr id="39" name="Text Box 13"/>
          <p:cNvSpPr txBox="1"/>
          <p:nvPr/>
        </p:nvSpPr>
        <p:spPr>
          <a:xfrm>
            <a:off x="2447331" y="4065313"/>
            <a:ext cx="2873420" cy="706437"/>
          </a:xfrm>
          <a:prstGeom prst="rect">
            <a:avLst/>
          </a:prstGeom>
          <a:noFill/>
          <a:ln w="9525">
            <a:noFill/>
          </a:ln>
        </p:spPr>
        <p:txBody>
          <a:bodyPr wrap="square">
            <a:spAutoFit/>
          </a:bodyPr>
          <a:lstStyle/>
          <a:p>
            <a:pPr eaLnBrk="0" hangingPunct="0"/>
            <a:r>
              <a:rPr lang="zh-CN" altLang="en-US" sz="4000" b="1" dirty="0" smtClean="0">
                <a:solidFill>
                  <a:srgbClr val="0000CC"/>
                </a:solidFill>
                <a:latin typeface="Arial" panose="020B0604020202020204" pitchFamily="34" charset="0"/>
                <a:ea typeface="宋体" panose="02010600030101010101" pitchFamily="2" charset="-122"/>
              </a:rPr>
              <a:t>公平性</a:t>
            </a:r>
            <a:endParaRPr lang="zh-CN" altLang="en-US" sz="4000" b="1" dirty="0">
              <a:solidFill>
                <a:srgbClr val="0000CC"/>
              </a:solidFill>
              <a:latin typeface="Arial" panose="020B0604020202020204" pitchFamily="34" charset="0"/>
              <a:ea typeface="宋体" panose="02010600030101010101" pitchFamily="2" charset="-122"/>
            </a:endParaRPr>
          </a:p>
        </p:txBody>
      </p:sp>
      <p:grpSp>
        <p:nvGrpSpPr>
          <p:cNvPr id="40" name="Group 14"/>
          <p:cNvGrpSpPr/>
          <p:nvPr/>
        </p:nvGrpSpPr>
        <p:grpSpPr>
          <a:xfrm>
            <a:off x="1102785" y="3091276"/>
            <a:ext cx="1189567" cy="625475"/>
            <a:chOff x="0" y="0"/>
            <a:chExt cx="10000" cy="10000"/>
          </a:xfrm>
        </p:grpSpPr>
        <p:grpSp>
          <p:nvGrpSpPr>
            <p:cNvPr id="41" name="Group 15"/>
            <p:cNvGrpSpPr/>
            <p:nvPr/>
          </p:nvGrpSpPr>
          <p:grpSpPr>
            <a:xfrm>
              <a:off x="0" y="0"/>
              <a:ext cx="10000" cy="9873"/>
              <a:chOff x="0" y="0"/>
              <a:chExt cx="10000" cy="10000"/>
            </a:xfrm>
          </p:grpSpPr>
          <p:sp>
            <p:nvSpPr>
              <p:cNvPr id="43" name="Oval 16"/>
              <p:cNvSpPr/>
              <p:nvPr/>
            </p:nvSpPr>
            <p:spPr>
              <a:xfrm rot="1758052">
                <a:off x="274" y="340"/>
                <a:ext cx="9726" cy="9660"/>
              </a:xfrm>
              <a:prstGeom prst="ellipse">
                <a:avLst/>
              </a:prstGeom>
              <a:solidFill>
                <a:srgbClr val="333333"/>
              </a:solidFill>
              <a:ln w="9525">
                <a:noFill/>
              </a:ln>
            </p:spPr>
            <p:txBody>
              <a:bodyPr wrap="none" anchor="ctr"/>
              <a:lstStyle/>
              <a:p>
                <a:pPr eaLnBrk="0" hangingPunct="0"/>
                <a:endParaRPr lang="zh-CN" altLang="zh-CN" dirty="0">
                  <a:latin typeface="Arial" panose="020B0604020202020204" pitchFamily="34" charset="0"/>
                  <a:ea typeface="宋体" panose="02010600030101010101" pitchFamily="2" charset="-122"/>
                </a:endParaRPr>
              </a:p>
            </p:txBody>
          </p:sp>
          <p:sp>
            <p:nvSpPr>
              <p:cNvPr id="44" name="Oval 17"/>
              <p:cNvSpPr/>
              <p:nvPr/>
            </p:nvSpPr>
            <p:spPr>
              <a:xfrm rot="1758052">
                <a:off x="0" y="0"/>
                <a:ext cx="9737" cy="9660"/>
              </a:xfrm>
              <a:prstGeom prst="ellipse">
                <a:avLst/>
              </a:prstGeom>
              <a:gradFill rotWithShape="0">
                <a:gsLst>
                  <a:gs pos="0">
                    <a:srgbClr val="004747"/>
                  </a:gs>
                  <a:gs pos="100000">
                    <a:schemeClr val="hlink"/>
                  </a:gs>
                </a:gsLst>
                <a:lin ang="16200000" scaled="1"/>
                <a:tileRect/>
              </a:gradFill>
              <a:ln w="9525">
                <a:noFill/>
              </a:ln>
            </p:spPr>
            <p:txBody>
              <a:bodyPr wrap="none" anchor="ctr"/>
              <a:lstStyle/>
              <a:p>
                <a:pPr eaLnBrk="0" hangingPunct="0"/>
                <a:endParaRPr lang="zh-CN" altLang="zh-CN" dirty="0">
                  <a:latin typeface="Arial" panose="020B0604020202020204" pitchFamily="34" charset="0"/>
                  <a:ea typeface="宋体" panose="02010600030101010101" pitchFamily="2" charset="-122"/>
                </a:endParaRPr>
              </a:p>
            </p:txBody>
          </p:sp>
          <p:sp>
            <p:nvSpPr>
              <p:cNvPr id="45" name="Oval 18"/>
              <p:cNvSpPr/>
              <p:nvPr/>
            </p:nvSpPr>
            <p:spPr>
              <a:xfrm>
                <a:off x="973" y="604"/>
                <a:ext cx="4377" cy="5434"/>
              </a:xfrm>
              <a:prstGeom prst="ellipse">
                <a:avLst/>
              </a:prstGeom>
              <a:gradFill rotWithShape="0">
                <a:gsLst>
                  <a:gs pos="0">
                    <a:srgbClr val="767676">
                      <a:alpha val="0"/>
                    </a:srgbClr>
                  </a:gs>
                  <a:gs pos="100000">
                    <a:srgbClr val="FFFFFF">
                      <a:alpha val="50000"/>
                    </a:srgbClr>
                  </a:gs>
                </a:gsLst>
                <a:lin ang="16200000" scaled="1"/>
                <a:tileRect/>
              </a:gradFill>
              <a:ln w="9525">
                <a:noFill/>
              </a:ln>
            </p:spPr>
            <p:txBody>
              <a:bodyPr wrap="none" anchor="ctr"/>
              <a:lstStyle/>
              <a:p>
                <a:pPr eaLnBrk="0" hangingPunct="0"/>
                <a:endParaRPr lang="zh-CN" altLang="zh-CN" dirty="0">
                  <a:latin typeface="Arial" panose="020B0604020202020204" pitchFamily="34" charset="0"/>
                  <a:ea typeface="宋体" panose="02010600030101010101" pitchFamily="2" charset="-122"/>
                </a:endParaRPr>
              </a:p>
            </p:txBody>
          </p:sp>
        </p:grpSp>
        <p:sp>
          <p:nvSpPr>
            <p:cNvPr id="42" name="Text Box 19"/>
            <p:cNvSpPr txBox="1"/>
            <p:nvPr/>
          </p:nvSpPr>
          <p:spPr>
            <a:xfrm>
              <a:off x="2470" y="736"/>
              <a:ext cx="5850" cy="9264"/>
            </a:xfrm>
            <a:prstGeom prst="rect">
              <a:avLst/>
            </a:prstGeom>
            <a:noFill/>
            <a:ln w="9525">
              <a:noFill/>
            </a:ln>
          </p:spPr>
          <p:txBody>
            <a:bodyPr wrap="none"/>
            <a:lstStyle/>
            <a:p>
              <a:pPr algn="ctr" eaLnBrk="0" hangingPunct="0"/>
              <a:r>
                <a:rPr lang="en-US" altLang="zh-CN" sz="3200" b="1" dirty="0" smtClean="0">
                  <a:solidFill>
                    <a:schemeClr val="bg1"/>
                  </a:solidFill>
                  <a:latin typeface="Arial" panose="020B0604020202020204" pitchFamily="34" charset="0"/>
                  <a:ea typeface="宋体" panose="02010600030101010101" pitchFamily="2" charset="-122"/>
                </a:rPr>
                <a:t>3</a:t>
              </a:r>
              <a:r>
                <a:rPr lang="zh-CN" altLang="zh-CN" sz="3200" b="1" dirty="0" smtClean="0">
                  <a:solidFill>
                    <a:schemeClr val="bg1"/>
                  </a:solidFill>
                  <a:latin typeface="Arial" panose="020B0604020202020204" pitchFamily="34" charset="0"/>
                  <a:ea typeface="宋体" panose="02010600030101010101" pitchFamily="2" charset="-122"/>
                </a:rPr>
                <a:t>.</a:t>
              </a:r>
              <a:endParaRPr lang="zh-CN" altLang="zh-CN" sz="3200" b="1" dirty="0">
                <a:solidFill>
                  <a:schemeClr val="bg1"/>
                </a:solidFill>
                <a:latin typeface="Arial" panose="020B0604020202020204" pitchFamily="34" charset="0"/>
                <a:ea typeface="宋体" panose="02010600030101010101" pitchFamily="2" charset="-122"/>
              </a:endParaRPr>
            </a:p>
          </p:txBody>
        </p:sp>
      </p:grpSp>
      <p:grpSp>
        <p:nvGrpSpPr>
          <p:cNvPr id="46" name="Group 14"/>
          <p:cNvGrpSpPr/>
          <p:nvPr/>
        </p:nvGrpSpPr>
        <p:grpSpPr>
          <a:xfrm>
            <a:off x="1122663" y="2011226"/>
            <a:ext cx="1189567" cy="625475"/>
            <a:chOff x="0" y="0"/>
            <a:chExt cx="10000" cy="10000"/>
          </a:xfrm>
        </p:grpSpPr>
        <p:grpSp>
          <p:nvGrpSpPr>
            <p:cNvPr id="47" name="Group 15"/>
            <p:cNvGrpSpPr/>
            <p:nvPr/>
          </p:nvGrpSpPr>
          <p:grpSpPr>
            <a:xfrm>
              <a:off x="0" y="0"/>
              <a:ext cx="10000" cy="9873"/>
              <a:chOff x="0" y="0"/>
              <a:chExt cx="10000" cy="10000"/>
            </a:xfrm>
          </p:grpSpPr>
          <p:sp>
            <p:nvSpPr>
              <p:cNvPr id="49" name="Oval 16"/>
              <p:cNvSpPr/>
              <p:nvPr/>
            </p:nvSpPr>
            <p:spPr>
              <a:xfrm rot="1758052">
                <a:off x="274" y="340"/>
                <a:ext cx="9726" cy="9660"/>
              </a:xfrm>
              <a:prstGeom prst="ellipse">
                <a:avLst/>
              </a:prstGeom>
              <a:solidFill>
                <a:srgbClr val="333333"/>
              </a:solidFill>
              <a:ln w="9525">
                <a:noFill/>
              </a:ln>
            </p:spPr>
            <p:txBody>
              <a:bodyPr wrap="none" anchor="ctr"/>
              <a:lstStyle/>
              <a:p>
                <a:pPr eaLnBrk="0" hangingPunct="0"/>
                <a:endParaRPr lang="zh-CN" altLang="zh-CN" dirty="0">
                  <a:latin typeface="Arial" panose="020B0604020202020204" pitchFamily="34" charset="0"/>
                  <a:ea typeface="宋体" panose="02010600030101010101" pitchFamily="2" charset="-122"/>
                </a:endParaRPr>
              </a:p>
            </p:txBody>
          </p:sp>
          <p:sp>
            <p:nvSpPr>
              <p:cNvPr id="50" name="Oval 17"/>
              <p:cNvSpPr/>
              <p:nvPr/>
            </p:nvSpPr>
            <p:spPr>
              <a:xfrm rot="1758052">
                <a:off x="0" y="0"/>
                <a:ext cx="9737" cy="9660"/>
              </a:xfrm>
              <a:prstGeom prst="ellipse">
                <a:avLst/>
              </a:prstGeom>
              <a:gradFill rotWithShape="0">
                <a:gsLst>
                  <a:gs pos="0">
                    <a:srgbClr val="004747"/>
                  </a:gs>
                  <a:gs pos="100000">
                    <a:schemeClr val="hlink"/>
                  </a:gs>
                </a:gsLst>
                <a:lin ang="16200000" scaled="1"/>
                <a:tileRect/>
              </a:gradFill>
              <a:ln w="9525">
                <a:noFill/>
              </a:ln>
            </p:spPr>
            <p:txBody>
              <a:bodyPr wrap="none" anchor="ctr"/>
              <a:lstStyle/>
              <a:p>
                <a:pPr eaLnBrk="0" hangingPunct="0"/>
                <a:endParaRPr lang="zh-CN" altLang="zh-CN" dirty="0">
                  <a:latin typeface="Arial" panose="020B0604020202020204" pitchFamily="34" charset="0"/>
                  <a:ea typeface="宋体" panose="02010600030101010101" pitchFamily="2" charset="-122"/>
                </a:endParaRPr>
              </a:p>
            </p:txBody>
          </p:sp>
          <p:sp>
            <p:nvSpPr>
              <p:cNvPr id="51" name="Oval 18"/>
              <p:cNvSpPr/>
              <p:nvPr/>
            </p:nvSpPr>
            <p:spPr>
              <a:xfrm>
                <a:off x="973" y="604"/>
                <a:ext cx="4377" cy="5434"/>
              </a:xfrm>
              <a:prstGeom prst="ellipse">
                <a:avLst/>
              </a:prstGeom>
              <a:gradFill rotWithShape="0">
                <a:gsLst>
                  <a:gs pos="0">
                    <a:srgbClr val="767676">
                      <a:alpha val="0"/>
                    </a:srgbClr>
                  </a:gs>
                  <a:gs pos="100000">
                    <a:srgbClr val="FFFFFF">
                      <a:alpha val="50000"/>
                    </a:srgbClr>
                  </a:gs>
                </a:gsLst>
                <a:lin ang="16200000" scaled="1"/>
                <a:tileRect/>
              </a:gradFill>
              <a:ln w="9525">
                <a:noFill/>
              </a:ln>
            </p:spPr>
            <p:txBody>
              <a:bodyPr wrap="none" anchor="ctr"/>
              <a:lstStyle/>
              <a:p>
                <a:pPr eaLnBrk="0" hangingPunct="0"/>
                <a:endParaRPr lang="zh-CN" altLang="zh-CN" dirty="0">
                  <a:latin typeface="Arial" panose="020B0604020202020204" pitchFamily="34" charset="0"/>
                  <a:ea typeface="宋体" panose="02010600030101010101" pitchFamily="2" charset="-122"/>
                </a:endParaRPr>
              </a:p>
            </p:txBody>
          </p:sp>
        </p:grpSp>
        <p:sp>
          <p:nvSpPr>
            <p:cNvPr id="48" name="Text Box 19"/>
            <p:cNvSpPr txBox="1"/>
            <p:nvPr/>
          </p:nvSpPr>
          <p:spPr>
            <a:xfrm>
              <a:off x="2470" y="736"/>
              <a:ext cx="5850" cy="9264"/>
            </a:xfrm>
            <a:prstGeom prst="rect">
              <a:avLst/>
            </a:prstGeom>
            <a:noFill/>
            <a:ln w="9525">
              <a:noFill/>
            </a:ln>
          </p:spPr>
          <p:txBody>
            <a:bodyPr wrap="none"/>
            <a:lstStyle/>
            <a:p>
              <a:pPr algn="ctr" eaLnBrk="0" hangingPunct="0"/>
              <a:r>
                <a:rPr lang="en-US" altLang="zh-CN" sz="3200" b="1" dirty="0" smtClean="0">
                  <a:solidFill>
                    <a:schemeClr val="bg1"/>
                  </a:solidFill>
                  <a:latin typeface="Arial" panose="020B0604020202020204" pitchFamily="34" charset="0"/>
                  <a:ea typeface="宋体" panose="02010600030101010101" pitchFamily="2" charset="-122"/>
                </a:rPr>
                <a:t>1</a:t>
              </a:r>
              <a:r>
                <a:rPr lang="zh-CN" altLang="zh-CN" sz="3200" b="1" dirty="0" smtClean="0">
                  <a:solidFill>
                    <a:schemeClr val="bg1"/>
                  </a:solidFill>
                  <a:latin typeface="Arial" panose="020B0604020202020204" pitchFamily="34" charset="0"/>
                  <a:ea typeface="宋体" panose="02010600030101010101" pitchFamily="2" charset="-122"/>
                </a:rPr>
                <a:t>.</a:t>
              </a:r>
              <a:endParaRPr lang="zh-CN" altLang="zh-CN" sz="3200" b="1" dirty="0">
                <a:solidFill>
                  <a:schemeClr val="bg1"/>
                </a:solidFill>
                <a:latin typeface="Arial" panose="020B0604020202020204" pitchFamily="34" charset="0"/>
                <a:ea typeface="宋体" panose="02010600030101010101" pitchFamily="2" charset="-122"/>
              </a:endParaRPr>
            </a:p>
          </p:txBody>
        </p:sp>
      </p:grpSp>
      <p:sp>
        <p:nvSpPr>
          <p:cNvPr id="52" name="Text Box 5"/>
          <p:cNvSpPr txBox="1"/>
          <p:nvPr/>
        </p:nvSpPr>
        <p:spPr>
          <a:xfrm>
            <a:off x="7787952" y="2035523"/>
            <a:ext cx="3310743" cy="706755"/>
          </a:xfrm>
          <a:prstGeom prst="rect">
            <a:avLst/>
          </a:prstGeom>
          <a:noFill/>
          <a:ln w="9525">
            <a:noFill/>
          </a:ln>
        </p:spPr>
        <p:txBody>
          <a:bodyPr wrap="square">
            <a:spAutoFit/>
          </a:bodyPr>
          <a:lstStyle/>
          <a:p>
            <a:pPr eaLnBrk="0" hangingPunct="0"/>
            <a:r>
              <a:rPr lang="zh-CN" altLang="en-US" sz="4000" b="1" dirty="0" smtClean="0">
                <a:solidFill>
                  <a:srgbClr val="0000CC"/>
                </a:solidFill>
                <a:latin typeface="Arial" panose="020B0604020202020204" pitchFamily="34" charset="0"/>
                <a:ea typeface="宋体" panose="02010600030101010101" pitchFamily="2" charset="-122"/>
              </a:rPr>
              <a:t>安全性</a:t>
            </a:r>
            <a:endParaRPr lang="zh-CN" altLang="en-US" sz="4000" b="1" dirty="0">
              <a:solidFill>
                <a:srgbClr val="0000CC"/>
              </a:solidFill>
              <a:latin typeface="Arial" panose="020B0604020202020204" pitchFamily="34" charset="0"/>
              <a:ea typeface="宋体" panose="02010600030101010101" pitchFamily="2" charset="-122"/>
            </a:endParaRPr>
          </a:p>
        </p:txBody>
      </p:sp>
      <p:sp>
        <p:nvSpPr>
          <p:cNvPr id="53" name="Text Box 5"/>
          <p:cNvSpPr txBox="1"/>
          <p:nvPr/>
        </p:nvSpPr>
        <p:spPr>
          <a:xfrm>
            <a:off x="7847586" y="3089070"/>
            <a:ext cx="3310743" cy="706755"/>
          </a:xfrm>
          <a:prstGeom prst="rect">
            <a:avLst/>
          </a:prstGeom>
          <a:noFill/>
          <a:ln w="9525">
            <a:noFill/>
          </a:ln>
        </p:spPr>
        <p:txBody>
          <a:bodyPr wrap="square">
            <a:spAutoFit/>
          </a:bodyPr>
          <a:lstStyle/>
          <a:p>
            <a:pPr eaLnBrk="0" hangingPunct="0"/>
            <a:r>
              <a:rPr lang="zh-CN" altLang="en-US" sz="4000" b="1" dirty="0" smtClean="0">
                <a:solidFill>
                  <a:srgbClr val="0000CC"/>
                </a:solidFill>
                <a:latin typeface="Arial" panose="020B0604020202020204" pitchFamily="34" charset="0"/>
                <a:ea typeface="宋体" panose="02010600030101010101" pitchFamily="2" charset="-122"/>
              </a:rPr>
              <a:t>创新性</a:t>
            </a:r>
            <a:endParaRPr lang="zh-CN" altLang="en-US" sz="4000" b="1" dirty="0">
              <a:solidFill>
                <a:srgbClr val="0000CC"/>
              </a:solidFill>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xmlns="" Requires="p14">
      <p:transition p14:dur="500" advClick="0" advTm="10000">
        <p:wipe/>
      </p:transition>
    </mc:Choice>
    <mc:Fallback>
      <p:transition advClick="0" advTm="10000">
        <p:wip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nvSpPr>
        <p:spPr>
          <a:xfrm>
            <a:off x="4331970" y="168910"/>
            <a:ext cx="4117975" cy="1325880"/>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scene3d>
              <a:camera prst="orthographicFront"/>
              <a:lightRig rig="threePt" dir="t"/>
            </a:scene3d>
          </a:bodyPr>
          <a:lstStyle>
            <a:lvl1pPr algn="l" defTabSz="914400" rtl="0" eaLnBrk="1" latinLnBrk="0" hangingPunct="1">
              <a:lnSpc>
                <a:spcPct val="90000"/>
              </a:lnSpc>
              <a:spcBef>
                <a:spcPct val="0"/>
              </a:spcBef>
              <a:buNone/>
              <a:defRPr sz="4400" kern="1200">
                <a:solidFill>
                  <a:schemeClr val="dk1"/>
                </a:solidFill>
                <a:latin typeface="+mj-lt"/>
                <a:ea typeface="+mj-ea"/>
                <a:cs typeface="+mj-cs"/>
              </a:defRPr>
            </a:lvl1pPr>
          </a:lstStyle>
          <a:p>
            <a:r>
              <a:rPr lang="zh-CN" altLang="en-US" sz="5400" b="1">
                <a:gradFill>
                  <a:gsLst>
                    <a:gs pos="0">
                      <a:srgbClr val="7B32B2"/>
                    </a:gs>
                    <a:gs pos="100000">
                      <a:srgbClr val="401A5D"/>
                    </a:gs>
                  </a:gsLst>
                  <a:lin scaled="0"/>
                </a:gradFill>
                <a:effectLst>
                  <a:reflection blurRad="6350" stA="53000" endA="300" endPos="35500" dir="5400000" sy="-90000" algn="bl" rotWithShape="0"/>
                </a:effectLst>
                <a:latin typeface="华文新魏" panose="02010800040101010101" charset="-122"/>
                <a:ea typeface="华文新魏" panose="02010800040101010101" charset="-122"/>
              </a:rPr>
              <a:t>橄榄晶冲剂</a:t>
            </a:r>
          </a:p>
        </p:txBody>
      </p:sp>
      <p:sp>
        <p:nvSpPr>
          <p:cNvPr id="55" name="Text Box 5"/>
          <p:cNvSpPr txBox="1"/>
          <p:nvPr/>
        </p:nvSpPr>
        <p:spPr>
          <a:xfrm>
            <a:off x="516484" y="1445801"/>
            <a:ext cx="3310743" cy="1600438"/>
          </a:xfrm>
          <a:prstGeom prst="rect">
            <a:avLst/>
          </a:prstGeom>
          <a:noFill/>
          <a:ln w="9525">
            <a:noFill/>
          </a:ln>
        </p:spPr>
        <p:txBody>
          <a:bodyPr wrap="square">
            <a:spAutoFit/>
          </a:bodyPr>
          <a:lstStyle/>
          <a:p>
            <a:pPr eaLnBrk="0" hangingPunct="0"/>
            <a:r>
              <a:rPr lang="zh-CN" altLang="en-US" sz="4000" b="1" dirty="0" smtClean="0">
                <a:solidFill>
                  <a:srgbClr val="0000CC"/>
                </a:solidFill>
                <a:latin typeface="Arial" panose="020B0604020202020204" pitchFamily="34" charset="0"/>
                <a:ea typeface="宋体" panose="02010600030101010101" pitchFamily="2" charset="-122"/>
              </a:rPr>
              <a:t>药品基本信息</a:t>
            </a:r>
            <a:endParaRPr lang="en-US" altLang="zh-CN" sz="4000" b="1" dirty="0" smtClean="0">
              <a:solidFill>
                <a:srgbClr val="0000CC"/>
              </a:solidFill>
              <a:latin typeface="Arial" panose="020B0604020202020204" pitchFamily="34" charset="0"/>
              <a:ea typeface="宋体" panose="02010600030101010101" pitchFamily="2" charset="-122"/>
            </a:endParaRPr>
          </a:p>
          <a:p>
            <a:pPr eaLnBrk="0" hangingPunct="0"/>
            <a:r>
              <a:rPr lang="en-US" altLang="zh-CN" b="1" dirty="0" smtClean="0">
                <a:solidFill>
                  <a:srgbClr val="0000CC"/>
                </a:solidFill>
                <a:latin typeface="Arial" panose="020B0604020202020204" pitchFamily="34" charset="0"/>
                <a:ea typeface="宋体" panose="02010600030101010101" pitchFamily="2" charset="-122"/>
              </a:rPr>
              <a:t>BASIC INFORMATION</a:t>
            </a:r>
            <a:endParaRPr lang="zh-CN" altLang="en-US" b="1" dirty="0" smtClean="0">
              <a:solidFill>
                <a:srgbClr val="0000CC"/>
              </a:solidFill>
              <a:latin typeface="Arial" panose="020B0604020202020204" pitchFamily="34" charset="0"/>
              <a:ea typeface="宋体" panose="02010600030101010101" pitchFamily="2" charset="-122"/>
            </a:endParaRPr>
          </a:p>
          <a:p>
            <a:pPr eaLnBrk="0" hangingPunct="0"/>
            <a:endParaRPr lang="zh-CN" altLang="en-US" sz="4000" b="1" dirty="0">
              <a:solidFill>
                <a:srgbClr val="0000CC"/>
              </a:solidFill>
              <a:latin typeface="Arial" panose="020B0604020202020204" pitchFamily="34" charset="0"/>
              <a:ea typeface="宋体" panose="02010600030101010101" pitchFamily="2" charset="-122"/>
            </a:endParaRPr>
          </a:p>
        </p:txBody>
      </p:sp>
      <p:sp>
        <p:nvSpPr>
          <p:cNvPr id="58" name="矩形 57"/>
          <p:cNvSpPr/>
          <p:nvPr/>
        </p:nvSpPr>
        <p:spPr>
          <a:xfrm>
            <a:off x="4343401" y="2252009"/>
            <a:ext cx="7620000" cy="4062651"/>
          </a:xfrm>
          <a:prstGeom prst="rect">
            <a:avLst/>
          </a:prstGeom>
        </p:spPr>
        <p:txBody>
          <a:bodyPr wrap="square">
            <a:spAutoFit/>
          </a:bodyPr>
          <a:lstStyle/>
          <a:p>
            <a:r>
              <a:rPr lang="zh-CN" altLang="en-US" sz="2400" b="1" dirty="0" smtClean="0">
                <a:latin typeface="宋体" pitchFamily="2" charset="-122"/>
                <a:ea typeface="宋体" pitchFamily="2" charset="-122"/>
              </a:rPr>
              <a:t>通用名称：橄榄晶冲剂</a:t>
            </a:r>
          </a:p>
          <a:p>
            <a:r>
              <a:rPr lang="zh-CN" altLang="en-US" sz="2400" b="1" dirty="0" smtClean="0">
                <a:latin typeface="宋体" pitchFamily="2" charset="-122"/>
                <a:ea typeface="宋体" pitchFamily="2" charset="-122"/>
              </a:rPr>
              <a:t>注册规格：每袋装</a:t>
            </a:r>
            <a:r>
              <a:rPr lang="en-US" sz="2400" b="1" dirty="0" smtClean="0">
                <a:latin typeface="宋体" pitchFamily="2" charset="-122"/>
                <a:ea typeface="宋体" pitchFamily="2" charset="-122"/>
              </a:rPr>
              <a:t>15g</a:t>
            </a:r>
            <a:endParaRPr lang="zh-CN" altLang="en-US" sz="2400" b="1" dirty="0" smtClean="0">
              <a:latin typeface="宋体" pitchFamily="2" charset="-122"/>
              <a:ea typeface="宋体" pitchFamily="2" charset="-122"/>
            </a:endParaRPr>
          </a:p>
          <a:p>
            <a:r>
              <a:rPr lang="zh-CN" altLang="en-US" sz="2400" b="1" dirty="0" smtClean="0">
                <a:latin typeface="宋体" pitchFamily="2" charset="-122"/>
                <a:ea typeface="宋体" pitchFamily="2" charset="-122"/>
              </a:rPr>
              <a:t>中国大陆首次上市时间：</a:t>
            </a:r>
            <a:r>
              <a:rPr lang="en-US" altLang="zh-CN" sz="2400" b="1" dirty="0" smtClean="0">
                <a:latin typeface="宋体" pitchFamily="2" charset="-122"/>
                <a:ea typeface="宋体" pitchFamily="2" charset="-122"/>
              </a:rPr>
              <a:t>2002</a:t>
            </a:r>
            <a:r>
              <a:rPr lang="zh-CN" altLang="en-US" sz="2400" b="1" dirty="0" smtClean="0">
                <a:latin typeface="宋体" pitchFamily="2" charset="-122"/>
                <a:ea typeface="宋体" pitchFamily="2" charset="-122"/>
              </a:rPr>
              <a:t>年</a:t>
            </a:r>
            <a:endParaRPr lang="en-US" altLang="zh-CN" sz="2400" b="1" dirty="0" smtClean="0">
              <a:latin typeface="宋体" pitchFamily="2" charset="-122"/>
              <a:ea typeface="宋体" pitchFamily="2" charset="-122"/>
            </a:endParaRPr>
          </a:p>
          <a:p>
            <a:r>
              <a:rPr lang="zh-CN" altLang="en-US" sz="2400" b="1" dirty="0" smtClean="0">
                <a:latin typeface="宋体" pitchFamily="2" charset="-122"/>
                <a:ea typeface="宋体" pitchFamily="2" charset="-122"/>
              </a:rPr>
              <a:t>目前大陆地区通用名药品的上市情况：全国独家（畲药）</a:t>
            </a:r>
            <a:endParaRPr lang="en-US" altLang="zh-CN" sz="2400" b="1" dirty="0" smtClean="0">
              <a:latin typeface="宋体" pitchFamily="2" charset="-122"/>
              <a:ea typeface="宋体" pitchFamily="2" charset="-122"/>
            </a:endParaRPr>
          </a:p>
          <a:p>
            <a:r>
              <a:rPr lang="zh-CN" altLang="en-US" sz="2400" b="1" dirty="0" smtClean="0">
                <a:latin typeface="宋体" pitchFamily="2" charset="-122"/>
                <a:ea typeface="宋体" pitchFamily="2" charset="-122"/>
              </a:rPr>
              <a:t>全球首个上市国家</a:t>
            </a:r>
            <a:r>
              <a:rPr lang="en-US" altLang="zh-CN" sz="2400" b="1" dirty="0" smtClean="0">
                <a:latin typeface="宋体" pitchFamily="2" charset="-122"/>
                <a:ea typeface="宋体" pitchFamily="2" charset="-122"/>
              </a:rPr>
              <a:t>/</a:t>
            </a:r>
            <a:r>
              <a:rPr lang="zh-CN" altLang="en-US" sz="2400" b="1" dirty="0" smtClean="0">
                <a:latin typeface="宋体" pitchFamily="2" charset="-122"/>
                <a:ea typeface="宋体" pitchFamily="2" charset="-122"/>
              </a:rPr>
              <a:t>地区及上市时间：中国，</a:t>
            </a:r>
            <a:r>
              <a:rPr lang="en-US" altLang="zh-CN" sz="2400" b="1" dirty="0" smtClean="0">
                <a:latin typeface="宋体" pitchFamily="2" charset="-122"/>
                <a:ea typeface="宋体" pitchFamily="2" charset="-122"/>
              </a:rPr>
              <a:t>2002</a:t>
            </a:r>
            <a:r>
              <a:rPr lang="zh-CN" altLang="en-US" sz="2400" b="1" dirty="0" smtClean="0">
                <a:latin typeface="宋体" pitchFamily="2" charset="-122"/>
                <a:ea typeface="宋体" pitchFamily="2" charset="-122"/>
              </a:rPr>
              <a:t>年</a:t>
            </a:r>
            <a:endParaRPr lang="en-US" altLang="zh-CN" sz="2400" b="1" dirty="0" smtClean="0">
              <a:latin typeface="宋体" pitchFamily="2" charset="-122"/>
              <a:ea typeface="宋体" pitchFamily="2" charset="-122"/>
            </a:endParaRPr>
          </a:p>
          <a:p>
            <a:r>
              <a:rPr lang="zh-CN" altLang="en-US" sz="2400" b="1" dirty="0" smtClean="0">
                <a:latin typeface="宋体" pitchFamily="2" charset="-122"/>
                <a:ea typeface="宋体" pitchFamily="2" charset="-122"/>
              </a:rPr>
              <a:t>是否为</a:t>
            </a:r>
            <a:r>
              <a:rPr lang="en-US" altLang="zh-CN" sz="2400" b="1" dirty="0" smtClean="0">
                <a:latin typeface="宋体" pitchFamily="2" charset="-122"/>
                <a:ea typeface="宋体" pitchFamily="2" charset="-122"/>
              </a:rPr>
              <a:t>OTC</a:t>
            </a:r>
            <a:r>
              <a:rPr lang="zh-CN" altLang="en-US" sz="2400" b="1" dirty="0" smtClean="0">
                <a:latin typeface="宋体" pitchFamily="2" charset="-122"/>
                <a:ea typeface="宋体" pitchFamily="2" charset="-122"/>
              </a:rPr>
              <a:t>药品：否</a:t>
            </a:r>
            <a:endParaRPr lang="en-US" altLang="zh-CN" sz="2400" b="1" dirty="0" smtClean="0">
              <a:latin typeface="宋体" pitchFamily="2" charset="-122"/>
              <a:ea typeface="宋体" pitchFamily="2" charset="-122"/>
            </a:endParaRPr>
          </a:p>
          <a:p>
            <a:r>
              <a:rPr lang="zh-CN" altLang="en-US" sz="2400" b="1" dirty="0" smtClean="0">
                <a:latin typeface="宋体" pitchFamily="2" charset="-122"/>
                <a:ea typeface="宋体" pitchFamily="2" charset="-122"/>
              </a:rPr>
              <a:t>参照药品建议：保和冲剂</a:t>
            </a:r>
            <a:endParaRPr lang="en-US" altLang="zh-CN" sz="2400" b="1" dirty="0" smtClean="0">
              <a:latin typeface="宋体" pitchFamily="2" charset="-122"/>
              <a:ea typeface="宋体" pitchFamily="2" charset="-122"/>
            </a:endParaRPr>
          </a:p>
          <a:p>
            <a:r>
              <a:rPr lang="en-US" altLang="zh-CN" sz="2400" b="1" dirty="0" smtClean="0">
                <a:latin typeface="宋体" pitchFamily="2" charset="-122"/>
                <a:ea typeface="宋体" pitchFamily="2" charset="-122"/>
              </a:rPr>
              <a:t>【</a:t>
            </a:r>
            <a:r>
              <a:rPr lang="zh-CN" altLang="en-US" sz="2400" b="1" dirty="0" smtClean="0">
                <a:latin typeface="宋体" pitchFamily="2" charset="-122"/>
                <a:ea typeface="宋体" pitchFamily="2" charset="-122"/>
              </a:rPr>
              <a:t>有  效 期</a:t>
            </a:r>
            <a:r>
              <a:rPr lang="en-US" altLang="zh-CN" sz="2400" b="1" dirty="0" smtClean="0">
                <a:latin typeface="宋体" pitchFamily="2" charset="-122"/>
                <a:ea typeface="宋体" pitchFamily="2" charset="-122"/>
              </a:rPr>
              <a:t>】</a:t>
            </a:r>
            <a:r>
              <a:rPr lang="en-US" sz="2400" b="1" dirty="0" smtClean="0">
                <a:latin typeface="宋体" pitchFamily="2" charset="-122"/>
                <a:ea typeface="宋体" pitchFamily="2" charset="-122"/>
              </a:rPr>
              <a:t>30</a:t>
            </a:r>
            <a:r>
              <a:rPr lang="zh-CN" altLang="en-US" sz="2400" b="1" dirty="0" smtClean="0">
                <a:latin typeface="宋体" pitchFamily="2" charset="-122"/>
                <a:ea typeface="宋体" pitchFamily="2" charset="-122"/>
              </a:rPr>
              <a:t>个月</a:t>
            </a:r>
          </a:p>
          <a:p>
            <a:r>
              <a:rPr lang="en-US" altLang="zh-CN" sz="2400" b="1" dirty="0" smtClean="0">
                <a:latin typeface="宋体" pitchFamily="2" charset="-122"/>
                <a:ea typeface="宋体" pitchFamily="2" charset="-122"/>
              </a:rPr>
              <a:t>【</a:t>
            </a:r>
            <a:r>
              <a:rPr lang="zh-CN" altLang="en-US" sz="2400" b="1" dirty="0" smtClean="0">
                <a:latin typeface="宋体" pitchFamily="2" charset="-122"/>
                <a:ea typeface="宋体" pitchFamily="2" charset="-122"/>
              </a:rPr>
              <a:t>执行标准</a:t>
            </a:r>
            <a:r>
              <a:rPr lang="en-US" altLang="zh-CN" sz="2400" b="1" dirty="0" smtClean="0">
                <a:latin typeface="宋体" pitchFamily="2" charset="-122"/>
                <a:ea typeface="宋体" pitchFamily="2" charset="-122"/>
              </a:rPr>
              <a:t>】</a:t>
            </a:r>
            <a:r>
              <a:rPr lang="en-US" sz="2400" b="1" dirty="0" smtClean="0">
                <a:latin typeface="宋体" pitchFamily="2" charset="-122"/>
                <a:ea typeface="宋体" pitchFamily="2" charset="-122"/>
              </a:rPr>
              <a:t>WS</a:t>
            </a:r>
            <a:r>
              <a:rPr lang="en-US" sz="2400" b="1" baseline="-25000" dirty="0" smtClean="0">
                <a:latin typeface="宋体" pitchFamily="2" charset="-122"/>
                <a:ea typeface="宋体" pitchFamily="2" charset="-122"/>
              </a:rPr>
              <a:t>3</a:t>
            </a:r>
            <a:r>
              <a:rPr lang="en-US" sz="2400" b="1" dirty="0" smtClean="0">
                <a:latin typeface="宋体" pitchFamily="2" charset="-122"/>
                <a:ea typeface="宋体" pitchFamily="2" charset="-122"/>
              </a:rPr>
              <a:t>-B-1868-94</a:t>
            </a:r>
            <a:endParaRPr lang="zh-CN" altLang="en-US" sz="2400" b="1" dirty="0" smtClean="0">
              <a:latin typeface="宋体" pitchFamily="2" charset="-122"/>
              <a:ea typeface="宋体" pitchFamily="2" charset="-122"/>
            </a:endParaRPr>
          </a:p>
          <a:p>
            <a:r>
              <a:rPr lang="en-US" altLang="zh-CN" sz="2400" b="1" dirty="0" smtClean="0">
                <a:latin typeface="宋体" pitchFamily="2" charset="-122"/>
                <a:ea typeface="宋体" pitchFamily="2" charset="-122"/>
              </a:rPr>
              <a:t>【</a:t>
            </a:r>
            <a:r>
              <a:rPr lang="zh-CN" altLang="en-US" sz="2400" b="1" dirty="0" smtClean="0">
                <a:latin typeface="宋体" pitchFamily="2" charset="-122"/>
                <a:ea typeface="宋体" pitchFamily="2" charset="-122"/>
              </a:rPr>
              <a:t>批准文号</a:t>
            </a:r>
            <a:r>
              <a:rPr lang="en-US" altLang="zh-CN" sz="2400" b="1" dirty="0" smtClean="0">
                <a:latin typeface="宋体" pitchFamily="2" charset="-122"/>
                <a:ea typeface="宋体" pitchFamily="2" charset="-122"/>
              </a:rPr>
              <a:t>】</a:t>
            </a:r>
            <a:r>
              <a:rPr lang="zh-CN" altLang="en-US" sz="2400" b="1" dirty="0" smtClean="0">
                <a:latin typeface="宋体" pitchFamily="2" charset="-122"/>
                <a:ea typeface="宋体" pitchFamily="2" charset="-122"/>
              </a:rPr>
              <a:t>国药准字</a:t>
            </a:r>
            <a:r>
              <a:rPr lang="en-US" sz="2400" b="1" dirty="0" smtClean="0">
                <a:latin typeface="宋体" pitchFamily="2" charset="-122"/>
                <a:ea typeface="宋体" pitchFamily="2" charset="-122"/>
              </a:rPr>
              <a:t>Z35020425</a:t>
            </a:r>
            <a:endParaRPr lang="zh-CN" altLang="en-US" sz="2400" b="1" dirty="0" smtClean="0">
              <a:latin typeface="宋体" pitchFamily="2" charset="-122"/>
              <a:ea typeface="宋体" pitchFamily="2" charset="-122"/>
            </a:endParaRPr>
          </a:p>
          <a:p>
            <a:endParaRPr lang="zh-CN" altLang="en-US" dirty="0">
              <a:solidFill>
                <a:srgbClr val="FF0000"/>
              </a:solidFill>
            </a:endParaRPr>
          </a:p>
        </p:txBody>
      </p:sp>
      <p:grpSp>
        <p:nvGrpSpPr>
          <p:cNvPr id="12" name="组合 11"/>
          <p:cNvGrpSpPr/>
          <p:nvPr/>
        </p:nvGrpSpPr>
        <p:grpSpPr>
          <a:xfrm>
            <a:off x="255905" y="2371194"/>
            <a:ext cx="5217243" cy="4380672"/>
            <a:chOff x="533" y="3169"/>
            <a:chExt cx="9033" cy="7248"/>
          </a:xfrm>
        </p:grpSpPr>
        <p:sp>
          <p:nvSpPr>
            <p:cNvPr id="13" name="椭圆 12"/>
            <p:cNvSpPr/>
            <p:nvPr/>
          </p:nvSpPr>
          <p:spPr>
            <a:xfrm>
              <a:off x="5051" y="6241"/>
              <a:ext cx="1793" cy="1920"/>
            </a:xfrm>
            <a:prstGeom prst="ellipse">
              <a:avLst/>
            </a:prstGeom>
            <a:blipFill rotWithShape="1">
              <a:blip r:embed="rId2" cstate="print">
                <a:alphaModFix amt="46000"/>
              </a:blip>
              <a:stretch>
                <a:fillRect/>
              </a:stretch>
            </a:blipFill>
            <a:ln>
              <a:noFill/>
            </a:ln>
            <a:effectLst>
              <a:glow rad="101600">
                <a:schemeClr val="bg1">
                  <a:alpha val="40000"/>
                </a:schemeClr>
              </a:glow>
              <a:reflection blurRad="114300" stA="48000" endA="300" endPos="24000" dist="50800" dir="5400000" sy="-100000" algn="bl" rotWithShape="0"/>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a:p>
          </p:txBody>
        </p:sp>
        <p:sp>
          <p:nvSpPr>
            <p:cNvPr id="14" name="椭圆 13"/>
            <p:cNvSpPr/>
            <p:nvPr/>
          </p:nvSpPr>
          <p:spPr>
            <a:xfrm>
              <a:off x="3686" y="7678"/>
              <a:ext cx="1256" cy="1320"/>
            </a:xfrm>
            <a:prstGeom prst="ellipse">
              <a:avLst/>
            </a:prstGeom>
            <a:blipFill rotWithShape="1">
              <a:blip r:embed="rId3" cstate="print">
                <a:alphaModFix amt="59000"/>
              </a:blip>
              <a:stretch>
                <a:fillRect/>
              </a:stretch>
            </a:blipFill>
            <a:ln>
              <a:noFill/>
            </a:ln>
            <a:effectLst>
              <a:glow rad="101600">
                <a:schemeClr val="bg1">
                  <a:alpha val="40000"/>
                </a:schemeClr>
              </a:glow>
              <a:reflection blurRad="114300" stA="48000" endA="300" endPos="24000" dist="50800" dir="5400000" sy="-100000" algn="bl" rotWithShape="0"/>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5222" y="8595"/>
              <a:ext cx="2010" cy="1822"/>
            </a:xfrm>
            <a:prstGeom prst="ellipse">
              <a:avLst/>
            </a:prstGeom>
            <a:blipFill rotWithShape="1">
              <a:blip r:embed="rId4" cstate="print">
                <a:alphaModFix amt="63000"/>
              </a:blip>
              <a:stretch>
                <a:fillRect/>
              </a:stretch>
            </a:blipFill>
            <a:ln>
              <a:noFill/>
            </a:ln>
            <a:effectLst>
              <a:glow rad="101600">
                <a:schemeClr val="bg1">
                  <a:alpha val="40000"/>
                </a:schemeClr>
              </a:glow>
              <a:reflection blurRad="114300" stA="48000" endA="300" endPos="24000" dist="50800" dir="5400000" sy="-100000" algn="bl" rotWithShape="0"/>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a:p>
          </p:txBody>
        </p:sp>
        <p:sp>
          <p:nvSpPr>
            <p:cNvPr id="16" name="椭圆 15"/>
            <p:cNvSpPr/>
            <p:nvPr/>
          </p:nvSpPr>
          <p:spPr>
            <a:xfrm>
              <a:off x="8096" y="8822"/>
              <a:ext cx="1470" cy="1595"/>
            </a:xfrm>
            <a:prstGeom prst="ellipse">
              <a:avLst/>
            </a:prstGeom>
            <a:blipFill rotWithShape="1">
              <a:blip r:embed="rId5" cstate="print">
                <a:alphaModFix amt="68000"/>
              </a:blip>
              <a:stretch>
                <a:fillRect/>
              </a:stretch>
            </a:blipFill>
            <a:ln>
              <a:noFill/>
            </a:ln>
            <a:effectLst>
              <a:glow rad="101600">
                <a:schemeClr val="bg1">
                  <a:alpha val="40000"/>
                </a:schemeClr>
              </a:glow>
              <a:reflection blurRad="114300" stA="48000" endA="300" endPos="24000" dist="50800" dir="5400000" sy="-100000" algn="bl" rotWithShape="0"/>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a:p>
          </p:txBody>
        </p:sp>
        <p:sp>
          <p:nvSpPr>
            <p:cNvPr id="17" name="椭圆 16"/>
            <p:cNvSpPr/>
            <p:nvPr/>
          </p:nvSpPr>
          <p:spPr>
            <a:xfrm>
              <a:off x="533" y="3169"/>
              <a:ext cx="3444" cy="3568"/>
            </a:xfrm>
            <a:prstGeom prst="ellipse">
              <a:avLst/>
            </a:prstGeom>
            <a:blipFill rotWithShape="1">
              <a:blip r:embed="rId6" cstate="print">
                <a:alphaModFix amt="59000"/>
              </a:blip>
              <a:stretch>
                <a:fillRect/>
              </a:stretch>
            </a:blipFill>
            <a:ln>
              <a:noFill/>
            </a:ln>
            <a:effectLst>
              <a:glow rad="101600">
                <a:schemeClr val="bg1">
                  <a:alpha val="40000"/>
                </a:schemeClr>
              </a:glow>
              <a:reflection blurRad="114300" stA="48000" endA="300" endPos="24000" dist="50800" dir="5400000" sy="-100000" algn="bl" rotWithShape="0"/>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398" y="7422"/>
              <a:ext cx="1714" cy="1831"/>
            </a:xfrm>
            <a:prstGeom prst="ellipse">
              <a:avLst/>
            </a:prstGeom>
            <a:blipFill rotWithShape="1">
              <a:blip r:embed="rId7" cstate="print">
                <a:alphaModFix amt="61000"/>
              </a:blip>
              <a:stretch>
                <a:fillRect/>
              </a:stretch>
            </a:blipFill>
            <a:ln>
              <a:noFill/>
            </a:ln>
            <a:effectLst>
              <a:glow rad="101600">
                <a:schemeClr val="bg1">
                  <a:alpha val="40000"/>
                </a:schemeClr>
              </a:glow>
              <a:reflection blurRad="114300" stA="48000" endA="300" endPos="24000" dist="50800" dir="5400000" sy="-100000" algn="bl" rotWithShape="0"/>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v</a:t>
              </a:r>
            </a:p>
          </p:txBody>
        </p:sp>
      </p:grpSp>
      <p:sp>
        <p:nvSpPr>
          <p:cNvPr id="19" name="Rectangle 19"/>
          <p:cNvSpPr/>
          <p:nvPr/>
        </p:nvSpPr>
        <p:spPr>
          <a:xfrm>
            <a:off x="431801" y="1412875"/>
            <a:ext cx="11239500" cy="46038"/>
          </a:xfrm>
          <a:prstGeom prst="rect">
            <a:avLst/>
          </a:prstGeom>
          <a:solidFill>
            <a:srgbClr val="FF3300"/>
          </a:solidFill>
          <a:ln w="9525">
            <a:noFill/>
          </a:ln>
        </p:spPr>
        <p:txBody>
          <a:bodyPr wrap="none" anchor="ctr"/>
          <a:lstStyle/>
          <a:p>
            <a:pPr eaLnBrk="0" hangingPunct="0"/>
            <a:endParaRPr lang="zh-CN" altLang="zh-CN" b="1" dirty="0">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xmlns="" Requires="p14">
      <p:transition p14:dur="500" advClick="0" advTm="10000">
        <p:wipe/>
      </p:transition>
    </mc:Choice>
    <mc:Fallback>
      <p:transition advClick="0" advTm="10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5000" fill="hold">
                                          <p:stCondLst>
                                            <p:cond delay="0"/>
                                          </p:stCondLst>
                                        </p:cTn>
                                        <p:tgtEl>
                                          <p:spTgt spid="12"/>
                                        </p:tgtEl>
                                        <p:attrNameLst>
                                          <p:attrName>style.visibility</p:attrName>
                                        </p:attrNameLst>
                                      </p:cBhvr>
                                      <p:to>
                                        <p:strVal val="visible"/>
                                      </p:to>
                                    </p:set>
                                    <p:animEffect transition="in" filter="dissolve">
                                      <p:cBhvr>
                                        <p:cTn id="7" dur="5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24"/>
          <p:cNvGrpSpPr/>
          <p:nvPr/>
        </p:nvGrpSpPr>
        <p:grpSpPr>
          <a:xfrm>
            <a:off x="1422319" y="5040087"/>
            <a:ext cx="3923030" cy="1556926"/>
            <a:chOff x="12735" y="2370"/>
            <a:chExt cx="6178" cy="3012"/>
          </a:xfrm>
        </p:grpSpPr>
        <p:sp>
          <p:nvSpPr>
            <p:cNvPr id="8" name="矩形 7"/>
            <p:cNvSpPr/>
            <p:nvPr/>
          </p:nvSpPr>
          <p:spPr>
            <a:xfrm>
              <a:off x="15824" y="2370"/>
              <a:ext cx="3089" cy="3012"/>
            </a:xfrm>
            <a:prstGeom prst="rect">
              <a:avLst/>
            </a:prstGeom>
            <a:blipFill rotWithShape="1">
              <a:blip r:embed="rId2" cstate="print">
                <a:alphaModFix amt="63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2735" y="2370"/>
              <a:ext cx="3089" cy="3012"/>
            </a:xfrm>
            <a:prstGeom prst="rect">
              <a:avLst/>
            </a:prstGeom>
            <a:blipFill rotWithShape="1">
              <a:blip r:embed="rId3" cstate="print">
                <a:alphaModFix amt="63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标题 1"/>
          <p:cNvSpPr>
            <a:spLocks noGrp="1"/>
          </p:cNvSpPr>
          <p:nvPr/>
        </p:nvSpPr>
        <p:spPr>
          <a:xfrm>
            <a:off x="4331970" y="168910"/>
            <a:ext cx="4117975" cy="1325880"/>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scene3d>
              <a:camera prst="orthographicFront"/>
              <a:lightRig rig="threePt" dir="t"/>
            </a:scene3d>
          </a:bodyPr>
          <a:lstStyle>
            <a:lvl1pPr algn="l" defTabSz="914400" rtl="0" eaLnBrk="1" latinLnBrk="0" hangingPunct="1">
              <a:lnSpc>
                <a:spcPct val="90000"/>
              </a:lnSpc>
              <a:spcBef>
                <a:spcPct val="0"/>
              </a:spcBef>
              <a:buNone/>
              <a:defRPr sz="4400" kern="1200">
                <a:solidFill>
                  <a:schemeClr val="dk1"/>
                </a:solidFill>
                <a:latin typeface="+mj-lt"/>
                <a:ea typeface="+mj-ea"/>
                <a:cs typeface="+mj-cs"/>
              </a:defRPr>
            </a:lvl1pPr>
          </a:lstStyle>
          <a:p>
            <a:r>
              <a:rPr lang="zh-CN" altLang="en-US" sz="5400" b="1">
                <a:gradFill>
                  <a:gsLst>
                    <a:gs pos="0">
                      <a:srgbClr val="7B32B2"/>
                    </a:gs>
                    <a:gs pos="100000">
                      <a:srgbClr val="401A5D"/>
                    </a:gs>
                  </a:gsLst>
                  <a:lin scaled="0"/>
                </a:gradFill>
                <a:effectLst>
                  <a:reflection blurRad="6350" stA="53000" endA="300" endPos="35500" dir="5400000" sy="-90000" algn="bl" rotWithShape="0"/>
                </a:effectLst>
                <a:latin typeface="华文新魏" panose="02010800040101010101" charset="-122"/>
                <a:ea typeface="华文新魏" panose="02010800040101010101" charset="-122"/>
              </a:rPr>
              <a:t>橄榄晶冲剂</a:t>
            </a:r>
          </a:p>
        </p:txBody>
      </p:sp>
      <p:sp>
        <p:nvSpPr>
          <p:cNvPr id="55" name="Text Box 5"/>
          <p:cNvSpPr txBox="1"/>
          <p:nvPr/>
        </p:nvSpPr>
        <p:spPr>
          <a:xfrm>
            <a:off x="436972" y="1445801"/>
            <a:ext cx="3310743" cy="1600438"/>
          </a:xfrm>
          <a:prstGeom prst="rect">
            <a:avLst/>
          </a:prstGeom>
          <a:noFill/>
          <a:ln w="9525">
            <a:noFill/>
          </a:ln>
        </p:spPr>
        <p:txBody>
          <a:bodyPr wrap="square">
            <a:spAutoFit/>
          </a:bodyPr>
          <a:lstStyle/>
          <a:p>
            <a:pPr eaLnBrk="0" hangingPunct="0"/>
            <a:r>
              <a:rPr lang="zh-CN" altLang="en-US" sz="4000" b="1" dirty="0" smtClean="0">
                <a:solidFill>
                  <a:srgbClr val="0000CC"/>
                </a:solidFill>
                <a:latin typeface="Arial" panose="020B0604020202020204" pitchFamily="34" charset="0"/>
                <a:ea typeface="宋体" panose="02010600030101010101" pitchFamily="2" charset="-122"/>
              </a:rPr>
              <a:t>药品基本信息</a:t>
            </a:r>
            <a:endParaRPr lang="en-US" altLang="zh-CN" sz="4000" b="1" dirty="0" smtClean="0">
              <a:solidFill>
                <a:srgbClr val="0000CC"/>
              </a:solidFill>
              <a:latin typeface="Arial" panose="020B0604020202020204" pitchFamily="34" charset="0"/>
              <a:ea typeface="宋体" panose="02010600030101010101" pitchFamily="2" charset="-122"/>
            </a:endParaRPr>
          </a:p>
          <a:p>
            <a:pPr eaLnBrk="0" hangingPunct="0"/>
            <a:r>
              <a:rPr lang="en-US" altLang="zh-CN" b="1" dirty="0" smtClean="0">
                <a:solidFill>
                  <a:srgbClr val="0000CC"/>
                </a:solidFill>
                <a:latin typeface="Arial" panose="020B0604020202020204" pitchFamily="34" charset="0"/>
                <a:ea typeface="宋体" panose="02010600030101010101" pitchFamily="2" charset="-122"/>
              </a:rPr>
              <a:t>BASIC INFORMATION</a:t>
            </a:r>
            <a:endParaRPr lang="zh-CN" altLang="en-US" b="1" dirty="0" smtClean="0">
              <a:solidFill>
                <a:srgbClr val="0000CC"/>
              </a:solidFill>
              <a:latin typeface="Arial" panose="020B0604020202020204" pitchFamily="34" charset="0"/>
              <a:ea typeface="宋体" panose="02010600030101010101" pitchFamily="2" charset="-122"/>
            </a:endParaRPr>
          </a:p>
          <a:p>
            <a:pPr eaLnBrk="0" hangingPunct="0"/>
            <a:endParaRPr lang="zh-CN" altLang="en-US" sz="4000" b="1" dirty="0">
              <a:solidFill>
                <a:srgbClr val="0000CC"/>
              </a:solidFill>
              <a:latin typeface="Arial" panose="020B0604020202020204" pitchFamily="34" charset="0"/>
              <a:ea typeface="宋体" panose="02010600030101010101" pitchFamily="2" charset="-122"/>
            </a:endParaRPr>
          </a:p>
        </p:txBody>
      </p:sp>
      <p:sp>
        <p:nvSpPr>
          <p:cNvPr id="56" name="Rectangle 19"/>
          <p:cNvSpPr/>
          <p:nvPr/>
        </p:nvSpPr>
        <p:spPr>
          <a:xfrm>
            <a:off x="431801" y="1412875"/>
            <a:ext cx="11239500" cy="46038"/>
          </a:xfrm>
          <a:prstGeom prst="rect">
            <a:avLst/>
          </a:prstGeom>
          <a:solidFill>
            <a:srgbClr val="FF3300"/>
          </a:solidFill>
          <a:ln w="9525">
            <a:noFill/>
          </a:ln>
        </p:spPr>
        <p:txBody>
          <a:bodyPr wrap="none" anchor="ctr"/>
          <a:lstStyle/>
          <a:p>
            <a:pPr eaLnBrk="0" hangingPunct="0"/>
            <a:endParaRPr lang="zh-CN" altLang="zh-CN" b="1" dirty="0">
              <a:latin typeface="Arial" panose="020B0604020202020204" pitchFamily="34" charset="0"/>
              <a:ea typeface="宋体" panose="02010600030101010101" pitchFamily="2" charset="-122"/>
            </a:endParaRPr>
          </a:p>
        </p:txBody>
      </p:sp>
      <p:sp>
        <p:nvSpPr>
          <p:cNvPr id="58" name="矩形 57"/>
          <p:cNvSpPr/>
          <p:nvPr/>
        </p:nvSpPr>
        <p:spPr>
          <a:xfrm>
            <a:off x="6086901" y="2201153"/>
            <a:ext cx="6105099" cy="4370427"/>
          </a:xfrm>
          <a:prstGeom prst="rect">
            <a:avLst/>
          </a:prstGeom>
        </p:spPr>
        <p:txBody>
          <a:bodyPr wrap="square">
            <a:spAutoFit/>
          </a:bodyPr>
          <a:lstStyle/>
          <a:p>
            <a:r>
              <a:rPr lang="en-US" altLang="zh-CN" sz="2000" b="1" dirty="0" smtClean="0"/>
              <a:t>【</a:t>
            </a:r>
            <a:r>
              <a:rPr lang="zh-CN" altLang="en-US" sz="2000" b="1" dirty="0" smtClean="0"/>
              <a:t>注意事项</a:t>
            </a:r>
            <a:r>
              <a:rPr lang="en-US" altLang="zh-CN" sz="2000" b="1" dirty="0" smtClean="0"/>
              <a:t>】</a:t>
            </a:r>
            <a:endParaRPr lang="zh-CN" altLang="en-US" sz="2000" dirty="0" smtClean="0"/>
          </a:p>
          <a:p>
            <a:r>
              <a:rPr lang="en-US" sz="2000" dirty="0" smtClean="0"/>
              <a:t>1</a:t>
            </a:r>
            <a:r>
              <a:rPr lang="zh-CN" altLang="en-US" sz="2000" dirty="0" smtClean="0"/>
              <a:t>、少吃生冷、油腻等不易消化食品</a:t>
            </a:r>
          </a:p>
          <a:p>
            <a:r>
              <a:rPr lang="en-US" sz="2000" dirty="0" smtClean="0"/>
              <a:t>2</a:t>
            </a:r>
            <a:r>
              <a:rPr lang="zh-CN" altLang="en-US" sz="2000" dirty="0" smtClean="0"/>
              <a:t>、服药</a:t>
            </a:r>
            <a:r>
              <a:rPr lang="en-US" sz="2000" dirty="0" smtClean="0"/>
              <a:t>3</a:t>
            </a:r>
            <a:r>
              <a:rPr lang="zh-CN" altLang="en-US" sz="2000" dirty="0" smtClean="0"/>
              <a:t>天症状无缓解，应去医院就诊。</a:t>
            </a:r>
          </a:p>
          <a:p>
            <a:r>
              <a:rPr lang="en-US" sz="2000" dirty="0" smtClean="0"/>
              <a:t>3</a:t>
            </a:r>
            <a:r>
              <a:rPr lang="zh-CN" altLang="en-US" sz="2000" dirty="0" smtClean="0"/>
              <a:t>、有心脏病、肝病、肾病等慢性病严重者应在医师指导下服用。</a:t>
            </a:r>
          </a:p>
          <a:p>
            <a:r>
              <a:rPr lang="en-US" sz="2000" dirty="0" smtClean="0"/>
              <a:t>4</a:t>
            </a:r>
            <a:r>
              <a:rPr lang="zh-CN" altLang="en-US" sz="2000" dirty="0" smtClean="0"/>
              <a:t>、孕妇慎用。糖尿病患者、儿童、哺乳期妇女及年老体弱者应在医师指导下服用。</a:t>
            </a:r>
          </a:p>
          <a:p>
            <a:r>
              <a:rPr lang="en-US" sz="2000" dirty="0" smtClean="0"/>
              <a:t>5</a:t>
            </a:r>
            <a:r>
              <a:rPr lang="zh-CN" altLang="en-US" sz="2000" dirty="0" smtClean="0"/>
              <a:t>、对本品过敏者禁用。过敏体质者慎用。</a:t>
            </a:r>
          </a:p>
          <a:p>
            <a:r>
              <a:rPr lang="en-US" sz="2000" dirty="0" smtClean="0"/>
              <a:t>6</a:t>
            </a:r>
            <a:r>
              <a:rPr lang="zh-CN" altLang="en-US" sz="2000" dirty="0" smtClean="0"/>
              <a:t>、儿童必须在成人监护下使用。</a:t>
            </a:r>
          </a:p>
          <a:p>
            <a:r>
              <a:rPr lang="en-US" sz="2000" dirty="0" smtClean="0"/>
              <a:t>7</a:t>
            </a:r>
            <a:r>
              <a:rPr lang="zh-CN" altLang="en-US" sz="2000" dirty="0" smtClean="0"/>
              <a:t>、本品性状发生改变时禁止使用。</a:t>
            </a:r>
          </a:p>
          <a:p>
            <a:r>
              <a:rPr lang="en-US" sz="2000" dirty="0" smtClean="0"/>
              <a:t>8</a:t>
            </a:r>
            <a:r>
              <a:rPr lang="zh-CN" altLang="en-US" sz="2000" dirty="0" smtClean="0"/>
              <a:t>、请将本品放在儿童不能接触的地方。</a:t>
            </a:r>
          </a:p>
          <a:p>
            <a:r>
              <a:rPr lang="en-US" sz="2000" dirty="0" smtClean="0"/>
              <a:t>9</a:t>
            </a:r>
            <a:r>
              <a:rPr lang="zh-CN" altLang="en-US" sz="2000" dirty="0" smtClean="0"/>
              <a:t>、如正在使用其他药品，使用本品前请咨询医师或药师。</a:t>
            </a:r>
          </a:p>
          <a:p>
            <a:endParaRPr lang="zh-CN" altLang="en-US" dirty="0"/>
          </a:p>
        </p:txBody>
      </p:sp>
      <p:sp>
        <p:nvSpPr>
          <p:cNvPr id="6" name="内容占位符 2"/>
          <p:cNvSpPr>
            <a:spLocks noGrp="1"/>
          </p:cNvSpPr>
          <p:nvPr>
            <p:ph idx="1"/>
          </p:nvPr>
        </p:nvSpPr>
        <p:spPr>
          <a:xfrm>
            <a:off x="614547" y="2679999"/>
            <a:ext cx="5226696" cy="2925672"/>
          </a:xfrm>
        </p:spPr>
        <p:txBody>
          <a:bodyPr>
            <a:normAutofit fontScale="97500"/>
          </a:bodyPr>
          <a:lstStyle/>
          <a:p>
            <a:pPr marL="0" indent="0">
              <a:buNone/>
            </a:pPr>
            <a:r>
              <a:rPr lang="en-US" altLang="zh-CN" sz="1800" b="1" dirty="0" smtClean="0">
                <a:solidFill>
                  <a:srgbClr val="333333"/>
                </a:solidFill>
                <a:ea typeface="宋体" panose="02010600030101010101" pitchFamily="2" charset="-122"/>
              </a:rPr>
              <a:t>【</a:t>
            </a:r>
            <a:r>
              <a:rPr lang="zh-CN" altLang="en-US" sz="1800" b="1" dirty="0" smtClean="0">
                <a:solidFill>
                  <a:srgbClr val="333333"/>
                </a:solidFill>
                <a:ea typeface="宋体" panose="02010600030101010101" pitchFamily="2" charset="-122"/>
              </a:rPr>
              <a:t>成分</a:t>
            </a:r>
            <a:r>
              <a:rPr lang="en-US" altLang="zh-CN" sz="1800" b="1" dirty="0" smtClean="0">
                <a:solidFill>
                  <a:srgbClr val="333333"/>
                </a:solidFill>
                <a:ea typeface="宋体" panose="02010600030101010101" pitchFamily="2" charset="-122"/>
              </a:rPr>
              <a:t>】</a:t>
            </a:r>
            <a:r>
              <a:rPr lang="zh-CN" altLang="en-US" sz="1800" dirty="0" smtClean="0"/>
              <a:t>青果（橄榄）、姜半夏、陈皮、绿衣枳实、紫苏叶、香附、苦杏仁、厚朴、</a:t>
            </a:r>
            <a:r>
              <a:rPr lang="zh-CN" altLang="en-US" sz="1800" dirty="0" smtClean="0">
                <a:sym typeface="+mn-ea"/>
              </a:rPr>
              <a:t>山楂</a:t>
            </a:r>
            <a:r>
              <a:rPr lang="zh-CN" altLang="en-US" sz="1800" dirty="0" smtClean="0"/>
              <a:t>、薄荷、八角茴香、小茴香、高良姜、砂仁、花椒、甘草、丁香、桂皮，辅料为蔗糖</a:t>
            </a:r>
            <a:r>
              <a:rPr lang="zh-CN" altLang="en-US" sz="1800" dirty="0" smtClean="0">
                <a:solidFill>
                  <a:srgbClr val="333333"/>
                </a:solidFill>
                <a:ea typeface="宋体" panose="02010600030101010101" pitchFamily="2" charset="-122"/>
              </a:rPr>
              <a:t>。</a:t>
            </a:r>
          </a:p>
          <a:p>
            <a:pPr marL="0" indent="0">
              <a:buNone/>
            </a:pPr>
            <a:r>
              <a:rPr lang="en-US" altLang="zh-CN" sz="1800" b="1" dirty="0" smtClean="0"/>
              <a:t>【</a:t>
            </a:r>
            <a:r>
              <a:rPr lang="zh-CN" altLang="en-US" sz="1800" b="1" dirty="0" smtClean="0"/>
              <a:t>功能主治</a:t>
            </a:r>
            <a:r>
              <a:rPr lang="en-US" altLang="zh-CN" sz="1800" b="1" dirty="0" smtClean="0"/>
              <a:t>】</a:t>
            </a:r>
            <a:r>
              <a:rPr lang="zh-CN" altLang="en-US" sz="1800" dirty="0" smtClean="0"/>
              <a:t>醒酒止呕，开胃下气，消食导滞，祛暑止泻，增进食欲。用于醉酒呕吐，食积停滞，食欲不振，胸腔痞满，暑湿腹泻。</a:t>
            </a:r>
            <a:endParaRPr lang="en-US" altLang="zh-CN" sz="1800" dirty="0" smtClean="0"/>
          </a:p>
          <a:p>
            <a:pPr marL="0" indent="0">
              <a:buNone/>
            </a:pPr>
            <a:r>
              <a:rPr lang="en-US" altLang="zh-CN" sz="1800" dirty="0" smtClean="0"/>
              <a:t>【</a:t>
            </a:r>
            <a:r>
              <a:rPr lang="zh-CN" altLang="en-US" sz="1800" dirty="0" smtClean="0"/>
              <a:t>用法用量</a:t>
            </a:r>
            <a:r>
              <a:rPr lang="en-US" altLang="zh-CN" sz="1800" dirty="0" smtClean="0"/>
              <a:t>】</a:t>
            </a:r>
            <a:r>
              <a:rPr lang="zh-CN" altLang="en-US" sz="1800" dirty="0" smtClean="0"/>
              <a:t>开水冲服，一次</a:t>
            </a:r>
            <a:r>
              <a:rPr lang="en-US" altLang="en-US" sz="1800" dirty="0" smtClean="0"/>
              <a:t>15</a:t>
            </a:r>
            <a:r>
              <a:rPr lang="zh-CN" altLang="en-US" sz="1800" dirty="0" smtClean="0"/>
              <a:t>克，一日一至三次，一次</a:t>
            </a:r>
            <a:r>
              <a:rPr lang="en-US" altLang="zh-CN" sz="1800" dirty="0" smtClean="0"/>
              <a:t>1</a:t>
            </a:r>
            <a:r>
              <a:rPr lang="zh-CN" altLang="en-US" sz="1800" dirty="0" smtClean="0"/>
              <a:t>包。</a:t>
            </a:r>
          </a:p>
          <a:p>
            <a:pPr marL="0" indent="0">
              <a:buNone/>
            </a:pPr>
            <a:endParaRPr lang="zh-CN" altLang="en-US" sz="1800" dirty="0" smtClean="0"/>
          </a:p>
          <a:p>
            <a:pPr marL="0" indent="0">
              <a:buNone/>
            </a:pPr>
            <a:endParaRPr lang="en-US" altLang="zh-CN" sz="2200" dirty="0" smtClean="0"/>
          </a:p>
          <a:p>
            <a:pPr marL="0" indent="0">
              <a:buNone/>
            </a:pPr>
            <a:endParaRPr lang="zh-CN" altLang="en-US" dirty="0">
              <a:sym typeface="+mn-ea"/>
            </a:endParaRPr>
          </a:p>
        </p:txBody>
      </p:sp>
    </p:spTree>
  </p:cSld>
  <p:clrMapOvr>
    <a:masterClrMapping/>
  </p:clrMapOvr>
  <mc:AlternateContent xmlns:mc="http://schemas.openxmlformats.org/markup-compatibility/2006">
    <mc:Choice xmlns:p14="http://schemas.microsoft.com/office/powerpoint/2010/main" xmlns="" Requires="p14">
      <p:transition p14:dur="500" advClick="0" advTm="10000">
        <p:wipe/>
      </p:transition>
    </mc:Choice>
    <mc:Fallback>
      <p:transition advClick="0" advTm="10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000"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000" fill="hold">
                                          <p:stCondLst>
                                            <p:cond delay="0"/>
                                          </p:stCondLst>
                                        </p:cTn>
                                        <p:tgtEl>
                                          <p:spTgt spid="6">
                                            <p:txEl>
                                              <p:pRg st="1" end="1"/>
                                            </p:txEl>
                                          </p:spTgt>
                                        </p:tgtEl>
                                        <p:attrNameLst>
                                          <p:attrName>style.visibility</p:attrName>
                                        </p:attrNameLst>
                                      </p:cBhvr>
                                      <p:to>
                                        <p:strVal val="visible"/>
                                      </p:to>
                                    </p:set>
                                    <p:animEffect transition="in" filter="wipe(left)">
                                      <p:cBhvr>
                                        <p:cTn id="11" dur="10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000" fill="hold">
                                          <p:stCondLst>
                                            <p:cond delay="0"/>
                                          </p:stCondLst>
                                        </p:cTn>
                                        <p:tgtEl>
                                          <p:spTgt spid="6">
                                            <p:txEl>
                                              <p:pRg st="2" end="2"/>
                                            </p:txEl>
                                          </p:spTgt>
                                        </p:tgtEl>
                                        <p:attrNameLst>
                                          <p:attrName>style.visibility</p:attrName>
                                        </p:attrNameLst>
                                      </p:cBhvr>
                                      <p:to>
                                        <p:strVal val="visible"/>
                                      </p:to>
                                    </p:set>
                                    <p:animEffect transition="in" filter="wipe(left)">
                                      <p:cBhvr>
                                        <p:cTn id="16" dur="1000"/>
                                        <p:tgtEl>
                                          <p:spTgt spid="6">
                                            <p:txEl>
                                              <p:pRg st="2" end="2"/>
                                            </p:txEl>
                                          </p:spTgt>
                                        </p:tgtEl>
                                      </p:cBhvr>
                                    </p:animEffect>
                                  </p:childTnLst>
                                </p:cTn>
                              </p:par>
                            </p:childTnLst>
                          </p:cTn>
                        </p:par>
                        <p:par>
                          <p:cTn id="17" fill="hold">
                            <p:stCondLst>
                              <p:cond delay="1000"/>
                            </p:stCondLst>
                            <p:childTnLst>
                              <p:par>
                                <p:cTn id="18" presetID="7" presetClass="entr" presetSubtype="4" fill="hold" nodeType="afterEffect">
                                  <p:stCondLst>
                                    <p:cond delay="0"/>
                                  </p:stCondLst>
                                  <p:childTnLst>
                                    <p:set>
                                      <p:cBhvr>
                                        <p:cTn id="19" dur="2000" fill="hold">
                                          <p:stCondLst>
                                            <p:cond delay="0"/>
                                          </p:stCondLst>
                                        </p:cTn>
                                        <p:tgtEl>
                                          <p:spTgt spid="7"/>
                                        </p:tgtEl>
                                        <p:attrNameLst>
                                          <p:attrName>style.visibility</p:attrName>
                                        </p:attrNameLst>
                                      </p:cBhvr>
                                      <p:to>
                                        <p:strVal val="visible"/>
                                      </p:to>
                                    </p:set>
                                    <p:anim calcmode="lin" valueType="num">
                                      <p:cBhvr additive="base">
                                        <p:cTn id="20" dur="2000" fill="hold"/>
                                        <p:tgtEl>
                                          <p:spTgt spid="7"/>
                                        </p:tgtEl>
                                        <p:attrNameLst>
                                          <p:attrName>ppt_x</p:attrName>
                                        </p:attrNameLst>
                                      </p:cBhvr>
                                      <p:tavLst>
                                        <p:tav tm="0">
                                          <p:val>
                                            <p:strVal val="#ppt_x"/>
                                          </p:val>
                                        </p:tav>
                                        <p:tav tm="100000">
                                          <p:val>
                                            <p:strVal val="#ppt_x"/>
                                          </p:val>
                                        </p:tav>
                                      </p:tavLst>
                                    </p:anim>
                                    <p:anim calcmode="lin" valueType="num">
                                      <p:cBhvr additive="base">
                                        <p:cTn id="21"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nvSpPr>
        <p:spPr>
          <a:xfrm>
            <a:off x="4331970" y="168910"/>
            <a:ext cx="4117975" cy="1325880"/>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scene3d>
              <a:camera prst="orthographicFront"/>
              <a:lightRig rig="threePt" dir="t"/>
            </a:scene3d>
          </a:bodyPr>
          <a:lstStyle>
            <a:lvl1pPr algn="l" defTabSz="914400" rtl="0" eaLnBrk="1" latinLnBrk="0" hangingPunct="1">
              <a:lnSpc>
                <a:spcPct val="90000"/>
              </a:lnSpc>
              <a:spcBef>
                <a:spcPct val="0"/>
              </a:spcBef>
              <a:buNone/>
              <a:defRPr sz="4400" kern="1200">
                <a:solidFill>
                  <a:schemeClr val="dk1"/>
                </a:solidFill>
                <a:latin typeface="+mj-lt"/>
                <a:ea typeface="+mj-ea"/>
                <a:cs typeface="+mj-cs"/>
              </a:defRPr>
            </a:lvl1pPr>
          </a:lstStyle>
          <a:p>
            <a:r>
              <a:rPr lang="zh-CN" altLang="en-US" sz="5400" b="1">
                <a:gradFill>
                  <a:gsLst>
                    <a:gs pos="0">
                      <a:srgbClr val="7B32B2"/>
                    </a:gs>
                    <a:gs pos="100000">
                      <a:srgbClr val="401A5D"/>
                    </a:gs>
                  </a:gsLst>
                  <a:lin scaled="0"/>
                </a:gradFill>
                <a:effectLst>
                  <a:reflection blurRad="6350" stA="53000" endA="300" endPos="35500" dir="5400000" sy="-90000" algn="bl" rotWithShape="0"/>
                </a:effectLst>
                <a:latin typeface="华文新魏" panose="02010800040101010101" charset="-122"/>
                <a:ea typeface="华文新魏" panose="02010800040101010101" charset="-122"/>
              </a:rPr>
              <a:t>橄榄晶冲剂</a:t>
            </a:r>
          </a:p>
        </p:txBody>
      </p:sp>
      <p:sp>
        <p:nvSpPr>
          <p:cNvPr id="55" name="Text Box 5"/>
          <p:cNvSpPr txBox="1"/>
          <p:nvPr/>
        </p:nvSpPr>
        <p:spPr>
          <a:xfrm>
            <a:off x="436972" y="1445801"/>
            <a:ext cx="3310743" cy="1600438"/>
          </a:xfrm>
          <a:prstGeom prst="rect">
            <a:avLst/>
          </a:prstGeom>
          <a:noFill/>
          <a:ln w="9525">
            <a:noFill/>
          </a:ln>
        </p:spPr>
        <p:txBody>
          <a:bodyPr wrap="square">
            <a:spAutoFit/>
          </a:bodyPr>
          <a:lstStyle/>
          <a:p>
            <a:pPr eaLnBrk="0" hangingPunct="0"/>
            <a:r>
              <a:rPr lang="zh-CN" altLang="en-US" sz="4000" b="1" dirty="0" smtClean="0">
                <a:solidFill>
                  <a:srgbClr val="0000CC"/>
                </a:solidFill>
                <a:latin typeface="Arial" panose="020B0604020202020204" pitchFamily="34" charset="0"/>
                <a:ea typeface="宋体" panose="02010600030101010101" pitchFamily="2" charset="-122"/>
              </a:rPr>
              <a:t>药品基本信息</a:t>
            </a:r>
            <a:endParaRPr lang="en-US" altLang="zh-CN" sz="4000" b="1" dirty="0" smtClean="0">
              <a:solidFill>
                <a:srgbClr val="0000CC"/>
              </a:solidFill>
              <a:latin typeface="Arial" panose="020B0604020202020204" pitchFamily="34" charset="0"/>
              <a:ea typeface="宋体" panose="02010600030101010101" pitchFamily="2" charset="-122"/>
            </a:endParaRPr>
          </a:p>
          <a:p>
            <a:pPr eaLnBrk="0" hangingPunct="0"/>
            <a:r>
              <a:rPr lang="en-US" altLang="zh-CN" b="1" dirty="0" smtClean="0">
                <a:solidFill>
                  <a:srgbClr val="0000CC"/>
                </a:solidFill>
                <a:latin typeface="Arial" panose="020B0604020202020204" pitchFamily="34" charset="0"/>
                <a:ea typeface="宋体" panose="02010600030101010101" pitchFamily="2" charset="-122"/>
              </a:rPr>
              <a:t>BASIC INFORMATION</a:t>
            </a:r>
            <a:endParaRPr lang="zh-CN" altLang="en-US" b="1" dirty="0" smtClean="0">
              <a:solidFill>
                <a:srgbClr val="0000CC"/>
              </a:solidFill>
              <a:latin typeface="Arial" panose="020B0604020202020204" pitchFamily="34" charset="0"/>
              <a:ea typeface="宋体" panose="02010600030101010101" pitchFamily="2" charset="-122"/>
            </a:endParaRPr>
          </a:p>
          <a:p>
            <a:pPr eaLnBrk="0" hangingPunct="0"/>
            <a:endParaRPr lang="zh-CN" altLang="en-US" sz="4000" b="1" dirty="0">
              <a:solidFill>
                <a:srgbClr val="0000CC"/>
              </a:solidFill>
              <a:latin typeface="Arial" panose="020B0604020202020204" pitchFamily="34" charset="0"/>
              <a:ea typeface="宋体" panose="02010600030101010101" pitchFamily="2" charset="-122"/>
            </a:endParaRPr>
          </a:p>
        </p:txBody>
      </p:sp>
      <p:sp>
        <p:nvSpPr>
          <p:cNvPr id="56" name="Rectangle 19"/>
          <p:cNvSpPr/>
          <p:nvPr/>
        </p:nvSpPr>
        <p:spPr>
          <a:xfrm>
            <a:off x="431801" y="1412875"/>
            <a:ext cx="11239500" cy="46038"/>
          </a:xfrm>
          <a:prstGeom prst="rect">
            <a:avLst/>
          </a:prstGeom>
          <a:solidFill>
            <a:srgbClr val="FF3300"/>
          </a:solidFill>
          <a:ln w="9525">
            <a:noFill/>
          </a:ln>
        </p:spPr>
        <p:txBody>
          <a:bodyPr wrap="none" anchor="ctr"/>
          <a:lstStyle/>
          <a:p>
            <a:pPr eaLnBrk="0" hangingPunct="0"/>
            <a:endParaRPr lang="zh-CN" altLang="zh-CN" b="1" dirty="0">
              <a:latin typeface="Arial" panose="020B0604020202020204" pitchFamily="34" charset="0"/>
              <a:ea typeface="宋体" panose="02010600030101010101" pitchFamily="2" charset="-122"/>
            </a:endParaRPr>
          </a:p>
        </p:txBody>
      </p:sp>
      <p:pic>
        <p:nvPicPr>
          <p:cNvPr id="1026" name="Picture 2"/>
          <p:cNvPicPr>
            <a:picLocks noChangeAspect="1" noChangeArrowheads="1"/>
          </p:cNvPicPr>
          <p:nvPr/>
        </p:nvPicPr>
        <p:blipFill>
          <a:blip r:embed="rId2"/>
          <a:srcRect/>
          <a:stretch>
            <a:fillRect/>
          </a:stretch>
        </p:blipFill>
        <p:spPr bwMode="auto">
          <a:xfrm>
            <a:off x="7209183" y="1453931"/>
            <a:ext cx="3890549" cy="4994079"/>
          </a:xfrm>
          <a:prstGeom prst="rect">
            <a:avLst/>
          </a:prstGeom>
          <a:noFill/>
          <a:ln w="9525">
            <a:noFill/>
            <a:miter lim="800000"/>
            <a:headEnd/>
            <a:tailEnd/>
          </a:ln>
          <a:effectLst/>
        </p:spPr>
      </p:pic>
      <p:sp>
        <p:nvSpPr>
          <p:cNvPr id="8" name="矩形 7"/>
          <p:cNvSpPr/>
          <p:nvPr/>
        </p:nvSpPr>
        <p:spPr>
          <a:xfrm>
            <a:off x="907333" y="2360178"/>
            <a:ext cx="5413954" cy="3693319"/>
          </a:xfrm>
          <a:prstGeom prst="rect">
            <a:avLst/>
          </a:prstGeom>
        </p:spPr>
        <p:txBody>
          <a:bodyPr wrap="square">
            <a:spAutoFit/>
          </a:bodyPr>
          <a:lstStyle/>
          <a:p>
            <a:r>
              <a:rPr lang="en-US" altLang="zh-CN" sz="2400" b="1" dirty="0" smtClean="0"/>
              <a:t>2018</a:t>
            </a:r>
            <a:r>
              <a:rPr lang="zh-CN" altLang="en-US" sz="2400" b="1" dirty="0" smtClean="0"/>
              <a:t>年经国家食品药品监督管理局批准，同意药品说明书中的“功能主治”由“</a:t>
            </a:r>
            <a:r>
              <a:rPr lang="zh-CN" altLang="en-US" sz="2400" dirty="0" smtClean="0"/>
              <a:t>开胃下气，消食导滞，祛暑止泻，增进食欲。用于食积停滞，食欲不振，胸腔痞满，暑湿腹泻。</a:t>
            </a:r>
            <a:r>
              <a:rPr lang="zh-CN" altLang="en-US" sz="2400" b="1" dirty="0" smtClean="0"/>
              <a:t>”</a:t>
            </a:r>
            <a:r>
              <a:rPr lang="zh-CN" altLang="en-US" sz="2400" dirty="0" smtClean="0"/>
              <a:t>增加变更为“</a:t>
            </a:r>
            <a:r>
              <a:rPr lang="zh-CN" altLang="en-US" sz="2400" dirty="0" smtClean="0">
                <a:solidFill>
                  <a:srgbClr val="FF0000"/>
                </a:solidFill>
              </a:rPr>
              <a:t>醒酒止呕</a:t>
            </a:r>
            <a:r>
              <a:rPr lang="zh-CN" altLang="en-US" sz="2400" dirty="0" smtClean="0"/>
              <a:t>，开胃下气，消食导滞，祛暑止泻，增进食欲。用于</a:t>
            </a:r>
            <a:r>
              <a:rPr lang="zh-CN" altLang="en-US" sz="2400" dirty="0" smtClean="0">
                <a:solidFill>
                  <a:srgbClr val="FF0000"/>
                </a:solidFill>
              </a:rPr>
              <a:t>醉酒呕吐</a:t>
            </a:r>
            <a:r>
              <a:rPr lang="zh-CN" altLang="en-US" sz="2400" dirty="0" smtClean="0"/>
              <a:t>，食积停滞，食欲不振，胸腔痞满，暑湿腹泻。”。</a:t>
            </a:r>
          </a:p>
          <a:p>
            <a:endParaRPr lang="zh-CN" altLang="en-US" dirty="0"/>
          </a:p>
        </p:txBody>
      </p:sp>
    </p:spTree>
  </p:cSld>
  <p:clrMapOvr>
    <a:masterClrMapping/>
  </p:clrMapOvr>
  <mc:AlternateContent xmlns:mc="http://schemas.openxmlformats.org/markup-compatibility/2006">
    <mc:Choice xmlns:p14="http://schemas.microsoft.com/office/powerpoint/2010/main" xmlns="" Requires="p14">
      <p:transition p14:dur="500" advClick="0" advTm="10000">
        <p:wipe/>
      </p:transition>
    </mc:Choice>
    <mc:Fallback>
      <p:transition advClick="0" advTm="10000">
        <p:wip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nvSpPr>
        <p:spPr>
          <a:xfrm>
            <a:off x="4331970" y="168910"/>
            <a:ext cx="4117975" cy="1325880"/>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scene3d>
              <a:camera prst="orthographicFront"/>
              <a:lightRig rig="threePt" dir="t"/>
            </a:scene3d>
          </a:bodyPr>
          <a:lstStyle>
            <a:lvl1pPr algn="l" defTabSz="914400" rtl="0" eaLnBrk="1" latinLnBrk="0" hangingPunct="1">
              <a:lnSpc>
                <a:spcPct val="90000"/>
              </a:lnSpc>
              <a:spcBef>
                <a:spcPct val="0"/>
              </a:spcBef>
              <a:buNone/>
              <a:defRPr sz="4400" kern="1200">
                <a:solidFill>
                  <a:schemeClr val="dk1"/>
                </a:solidFill>
                <a:latin typeface="+mj-lt"/>
                <a:ea typeface="+mj-ea"/>
                <a:cs typeface="+mj-cs"/>
              </a:defRPr>
            </a:lvl1pPr>
          </a:lstStyle>
          <a:p>
            <a:r>
              <a:rPr lang="zh-CN" altLang="en-US" sz="5400" b="1">
                <a:gradFill>
                  <a:gsLst>
                    <a:gs pos="0">
                      <a:srgbClr val="7B32B2"/>
                    </a:gs>
                    <a:gs pos="100000">
                      <a:srgbClr val="401A5D"/>
                    </a:gs>
                  </a:gsLst>
                  <a:lin scaled="0"/>
                </a:gradFill>
                <a:effectLst>
                  <a:reflection blurRad="6350" stA="53000" endA="300" endPos="35500" dir="5400000" sy="-90000" algn="bl" rotWithShape="0"/>
                </a:effectLst>
                <a:latin typeface="华文新魏" panose="02010800040101010101" charset="-122"/>
                <a:ea typeface="华文新魏" panose="02010800040101010101" charset="-122"/>
              </a:rPr>
              <a:t>橄榄晶冲剂</a:t>
            </a:r>
          </a:p>
        </p:txBody>
      </p:sp>
      <p:sp>
        <p:nvSpPr>
          <p:cNvPr id="55" name="Text Box 5"/>
          <p:cNvSpPr txBox="1"/>
          <p:nvPr/>
        </p:nvSpPr>
        <p:spPr>
          <a:xfrm>
            <a:off x="436972" y="1445801"/>
            <a:ext cx="3310743" cy="1600438"/>
          </a:xfrm>
          <a:prstGeom prst="rect">
            <a:avLst/>
          </a:prstGeom>
          <a:noFill/>
          <a:ln w="9525">
            <a:noFill/>
          </a:ln>
        </p:spPr>
        <p:txBody>
          <a:bodyPr wrap="square">
            <a:spAutoFit/>
          </a:bodyPr>
          <a:lstStyle/>
          <a:p>
            <a:pPr eaLnBrk="0" hangingPunct="0"/>
            <a:r>
              <a:rPr lang="zh-CN" altLang="en-US" sz="4000" b="1" dirty="0" smtClean="0">
                <a:solidFill>
                  <a:srgbClr val="0000CC"/>
                </a:solidFill>
                <a:latin typeface="Arial" panose="020B0604020202020204" pitchFamily="34" charset="0"/>
                <a:ea typeface="宋体" panose="02010600030101010101" pitchFamily="2" charset="-122"/>
              </a:rPr>
              <a:t>安全性</a:t>
            </a:r>
            <a:endParaRPr lang="en-US" altLang="zh-CN" sz="4000" b="1" dirty="0" smtClean="0">
              <a:solidFill>
                <a:srgbClr val="0000CC"/>
              </a:solidFill>
              <a:latin typeface="Arial" panose="020B0604020202020204" pitchFamily="34" charset="0"/>
              <a:ea typeface="宋体" panose="02010600030101010101" pitchFamily="2" charset="-122"/>
            </a:endParaRPr>
          </a:p>
          <a:p>
            <a:pPr eaLnBrk="0" hangingPunct="0"/>
            <a:r>
              <a:rPr lang="en-US" altLang="zh-CN" b="1" dirty="0" smtClean="0">
                <a:solidFill>
                  <a:srgbClr val="0000CC"/>
                </a:solidFill>
                <a:latin typeface="Arial" panose="020B0604020202020204" pitchFamily="34" charset="0"/>
                <a:ea typeface="宋体" panose="02010600030101010101" pitchFamily="2" charset="-122"/>
              </a:rPr>
              <a:t>Security</a:t>
            </a:r>
            <a:endParaRPr lang="zh-CN" altLang="en-US" b="1" dirty="0" smtClean="0">
              <a:solidFill>
                <a:srgbClr val="0000CC"/>
              </a:solidFill>
              <a:latin typeface="Arial" panose="020B0604020202020204" pitchFamily="34" charset="0"/>
              <a:ea typeface="宋体" panose="02010600030101010101" pitchFamily="2" charset="-122"/>
            </a:endParaRPr>
          </a:p>
          <a:p>
            <a:pPr eaLnBrk="0" hangingPunct="0"/>
            <a:endParaRPr lang="zh-CN" altLang="en-US" sz="4000" b="1" dirty="0">
              <a:solidFill>
                <a:srgbClr val="0000CC"/>
              </a:solidFill>
              <a:latin typeface="Arial" panose="020B0604020202020204" pitchFamily="34" charset="0"/>
              <a:ea typeface="宋体" panose="02010600030101010101" pitchFamily="2" charset="-122"/>
            </a:endParaRPr>
          </a:p>
        </p:txBody>
      </p:sp>
      <p:sp>
        <p:nvSpPr>
          <p:cNvPr id="56" name="Rectangle 19"/>
          <p:cNvSpPr/>
          <p:nvPr/>
        </p:nvSpPr>
        <p:spPr>
          <a:xfrm>
            <a:off x="431801" y="1412875"/>
            <a:ext cx="11239500" cy="46038"/>
          </a:xfrm>
          <a:prstGeom prst="rect">
            <a:avLst/>
          </a:prstGeom>
          <a:solidFill>
            <a:srgbClr val="FF3300"/>
          </a:solidFill>
          <a:ln w="9525">
            <a:noFill/>
          </a:ln>
        </p:spPr>
        <p:txBody>
          <a:bodyPr wrap="none" anchor="ctr"/>
          <a:lstStyle/>
          <a:p>
            <a:pPr eaLnBrk="0" hangingPunct="0"/>
            <a:endParaRPr lang="zh-CN" altLang="zh-CN" b="1" dirty="0">
              <a:latin typeface="Arial" panose="020B0604020202020204" pitchFamily="34" charset="0"/>
              <a:ea typeface="宋体" panose="02010600030101010101" pitchFamily="2" charset="-122"/>
            </a:endParaRPr>
          </a:p>
        </p:txBody>
      </p:sp>
      <p:sp>
        <p:nvSpPr>
          <p:cNvPr id="58" name="矩形 57"/>
          <p:cNvSpPr/>
          <p:nvPr/>
        </p:nvSpPr>
        <p:spPr>
          <a:xfrm>
            <a:off x="2179543" y="5778232"/>
            <a:ext cx="4917943" cy="1477328"/>
          </a:xfrm>
          <a:prstGeom prst="rect">
            <a:avLst/>
          </a:prstGeom>
        </p:spPr>
        <p:txBody>
          <a:bodyPr wrap="square">
            <a:spAutoFit/>
          </a:bodyPr>
          <a:lstStyle/>
          <a:p>
            <a:r>
              <a:rPr lang="zh-CN" altLang="en-US" b="1" dirty="0" smtClean="0"/>
              <a:t>企业于</a:t>
            </a:r>
            <a:r>
              <a:rPr lang="en-US" altLang="zh-CN" b="1" dirty="0" smtClean="0"/>
              <a:t>2018</a:t>
            </a:r>
            <a:r>
              <a:rPr lang="zh-CN" altLang="en-US" b="1" dirty="0" smtClean="0"/>
              <a:t>年</a:t>
            </a:r>
            <a:r>
              <a:rPr lang="en-US" altLang="zh-CN" b="1" dirty="0" smtClean="0"/>
              <a:t>3</a:t>
            </a:r>
            <a:r>
              <a:rPr lang="zh-CN" altLang="en-US" b="1" dirty="0" smtClean="0"/>
              <a:t>月申请国家药品不良反应监测中心检索结果：未检测到橄榄晶冲剂有不良反应文献报道。</a:t>
            </a:r>
            <a:endParaRPr lang="en-US" altLang="zh-CN" b="1" dirty="0" smtClean="0"/>
          </a:p>
          <a:p>
            <a:endParaRPr lang="zh-CN" altLang="en-US" dirty="0" smtClean="0"/>
          </a:p>
          <a:p>
            <a:endParaRPr lang="zh-CN" altLang="en-US" dirty="0"/>
          </a:p>
        </p:txBody>
      </p:sp>
      <p:pic>
        <p:nvPicPr>
          <p:cNvPr id="2050" name="Picture 2"/>
          <p:cNvPicPr>
            <a:picLocks noChangeAspect="1" noChangeArrowheads="1"/>
          </p:cNvPicPr>
          <p:nvPr/>
        </p:nvPicPr>
        <p:blipFill>
          <a:blip r:embed="rId2"/>
          <a:srcRect/>
          <a:stretch>
            <a:fillRect/>
          </a:stretch>
        </p:blipFill>
        <p:spPr bwMode="auto">
          <a:xfrm>
            <a:off x="2747247" y="1643268"/>
            <a:ext cx="3939415" cy="4015410"/>
          </a:xfrm>
          <a:prstGeom prst="rect">
            <a:avLst/>
          </a:prstGeom>
          <a:noFill/>
          <a:ln w="9525">
            <a:noFill/>
            <a:miter lim="800000"/>
            <a:headEnd/>
            <a:tailEnd/>
          </a:ln>
          <a:effectLst/>
        </p:spPr>
      </p:pic>
      <p:sp>
        <p:nvSpPr>
          <p:cNvPr id="7" name="矩形 6"/>
          <p:cNvSpPr/>
          <p:nvPr/>
        </p:nvSpPr>
        <p:spPr>
          <a:xfrm>
            <a:off x="7096098" y="5817988"/>
            <a:ext cx="4889073" cy="1200329"/>
          </a:xfrm>
          <a:prstGeom prst="rect">
            <a:avLst/>
          </a:prstGeom>
        </p:spPr>
        <p:txBody>
          <a:bodyPr wrap="square">
            <a:spAutoFit/>
          </a:bodyPr>
          <a:lstStyle/>
          <a:p>
            <a:r>
              <a:rPr lang="zh-CN" altLang="en-US" b="1" dirty="0" smtClean="0"/>
              <a:t>企业于</a:t>
            </a:r>
            <a:r>
              <a:rPr lang="en-US" altLang="zh-CN" b="1" dirty="0" smtClean="0"/>
              <a:t>2022</a:t>
            </a:r>
            <a:r>
              <a:rPr lang="zh-CN" altLang="en-US" b="1" dirty="0" smtClean="0"/>
              <a:t>年</a:t>
            </a:r>
            <a:r>
              <a:rPr lang="en-US" altLang="zh-CN" b="1" dirty="0" smtClean="0"/>
              <a:t>2</a:t>
            </a:r>
            <a:r>
              <a:rPr lang="zh-CN" altLang="en-US" b="1" dirty="0" smtClean="0"/>
              <a:t>月至</a:t>
            </a:r>
            <a:r>
              <a:rPr lang="en-US" altLang="zh-CN" b="1" dirty="0" smtClean="0"/>
              <a:t>4</a:t>
            </a:r>
            <a:r>
              <a:rPr lang="zh-CN" altLang="en-US" b="1" dirty="0" smtClean="0"/>
              <a:t>月对橄榄晶冲剂送检福州市食品药品检验所全检，结果符合规定。</a:t>
            </a:r>
            <a:endParaRPr lang="en-US" altLang="zh-CN" b="1" dirty="0" smtClean="0"/>
          </a:p>
          <a:p>
            <a:endParaRPr lang="zh-CN" altLang="en-US" dirty="0" smtClean="0"/>
          </a:p>
          <a:p>
            <a:endParaRPr lang="zh-CN" altLang="en-US" dirty="0"/>
          </a:p>
        </p:txBody>
      </p:sp>
      <p:pic>
        <p:nvPicPr>
          <p:cNvPr id="9" name="图片 8" descr="S22C-723070120310_0002.jpg"/>
          <p:cNvPicPr>
            <a:picLocks noChangeAspect="1"/>
          </p:cNvPicPr>
          <p:nvPr/>
        </p:nvPicPr>
        <p:blipFill>
          <a:blip r:embed="rId3" cstate="print"/>
          <a:stretch>
            <a:fillRect/>
          </a:stretch>
        </p:blipFill>
        <p:spPr>
          <a:xfrm>
            <a:off x="7437962" y="1611085"/>
            <a:ext cx="3938400" cy="4114801"/>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500" advClick="0" advTm="10000">
        <p:wipe/>
      </p:transition>
    </mc:Choice>
    <mc:Fallback>
      <p:transition advClick="0" advTm="10000">
        <p:wip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nvSpPr>
        <p:spPr>
          <a:xfrm>
            <a:off x="4331970" y="168910"/>
            <a:ext cx="4117975" cy="1325880"/>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scene3d>
              <a:camera prst="orthographicFront"/>
              <a:lightRig rig="threePt" dir="t"/>
            </a:scene3d>
          </a:bodyPr>
          <a:lstStyle>
            <a:lvl1pPr algn="l" defTabSz="914400" rtl="0" eaLnBrk="1" latinLnBrk="0" hangingPunct="1">
              <a:lnSpc>
                <a:spcPct val="90000"/>
              </a:lnSpc>
              <a:spcBef>
                <a:spcPct val="0"/>
              </a:spcBef>
              <a:buNone/>
              <a:defRPr sz="4400" kern="1200">
                <a:solidFill>
                  <a:schemeClr val="dk1"/>
                </a:solidFill>
                <a:latin typeface="+mj-lt"/>
                <a:ea typeface="+mj-ea"/>
                <a:cs typeface="+mj-cs"/>
              </a:defRPr>
            </a:lvl1pPr>
          </a:lstStyle>
          <a:p>
            <a:r>
              <a:rPr lang="zh-CN" altLang="en-US" sz="5400" b="1">
                <a:gradFill>
                  <a:gsLst>
                    <a:gs pos="0">
                      <a:srgbClr val="7B32B2"/>
                    </a:gs>
                    <a:gs pos="100000">
                      <a:srgbClr val="401A5D"/>
                    </a:gs>
                  </a:gsLst>
                  <a:lin scaled="0"/>
                </a:gradFill>
                <a:effectLst>
                  <a:reflection blurRad="6350" stA="53000" endA="300" endPos="35500" dir="5400000" sy="-90000" algn="bl" rotWithShape="0"/>
                </a:effectLst>
                <a:latin typeface="华文新魏" panose="02010800040101010101" charset="-122"/>
                <a:ea typeface="华文新魏" panose="02010800040101010101" charset="-122"/>
              </a:rPr>
              <a:t>橄榄晶冲剂</a:t>
            </a:r>
          </a:p>
        </p:txBody>
      </p:sp>
      <p:sp>
        <p:nvSpPr>
          <p:cNvPr id="55" name="Text Box 5"/>
          <p:cNvSpPr txBox="1"/>
          <p:nvPr/>
        </p:nvSpPr>
        <p:spPr>
          <a:xfrm>
            <a:off x="436972" y="1445801"/>
            <a:ext cx="3310743" cy="1600438"/>
          </a:xfrm>
          <a:prstGeom prst="rect">
            <a:avLst/>
          </a:prstGeom>
          <a:noFill/>
          <a:ln w="9525">
            <a:noFill/>
          </a:ln>
        </p:spPr>
        <p:txBody>
          <a:bodyPr wrap="square">
            <a:spAutoFit/>
          </a:bodyPr>
          <a:lstStyle/>
          <a:p>
            <a:pPr eaLnBrk="0" hangingPunct="0"/>
            <a:r>
              <a:rPr lang="zh-CN" altLang="en-US" sz="4000" b="1" dirty="0" smtClean="0">
                <a:solidFill>
                  <a:srgbClr val="0000CC"/>
                </a:solidFill>
                <a:latin typeface="Arial" panose="020B0604020202020204" pitchFamily="34" charset="0"/>
                <a:ea typeface="宋体" panose="02010600030101010101" pitchFamily="2" charset="-122"/>
              </a:rPr>
              <a:t>安全性</a:t>
            </a:r>
            <a:endParaRPr lang="en-US" altLang="zh-CN" sz="4000" b="1" dirty="0" smtClean="0">
              <a:solidFill>
                <a:srgbClr val="0000CC"/>
              </a:solidFill>
              <a:latin typeface="Arial" panose="020B0604020202020204" pitchFamily="34" charset="0"/>
              <a:ea typeface="宋体" panose="02010600030101010101" pitchFamily="2" charset="-122"/>
            </a:endParaRPr>
          </a:p>
          <a:p>
            <a:pPr eaLnBrk="0" hangingPunct="0"/>
            <a:r>
              <a:rPr lang="en-US" altLang="zh-CN" b="1" dirty="0" smtClean="0">
                <a:solidFill>
                  <a:srgbClr val="0000CC"/>
                </a:solidFill>
                <a:latin typeface="Arial" panose="020B0604020202020204" pitchFamily="34" charset="0"/>
                <a:ea typeface="宋体" panose="02010600030101010101" pitchFamily="2" charset="-122"/>
              </a:rPr>
              <a:t>Security</a:t>
            </a:r>
            <a:endParaRPr lang="zh-CN" altLang="en-US" b="1" dirty="0" smtClean="0">
              <a:solidFill>
                <a:srgbClr val="0000CC"/>
              </a:solidFill>
              <a:latin typeface="Arial" panose="020B0604020202020204" pitchFamily="34" charset="0"/>
              <a:ea typeface="宋体" panose="02010600030101010101" pitchFamily="2" charset="-122"/>
            </a:endParaRPr>
          </a:p>
          <a:p>
            <a:pPr eaLnBrk="0" hangingPunct="0"/>
            <a:endParaRPr lang="zh-CN" altLang="en-US" sz="4000" b="1" dirty="0">
              <a:solidFill>
                <a:srgbClr val="0000CC"/>
              </a:solidFill>
              <a:latin typeface="Arial" panose="020B0604020202020204" pitchFamily="34" charset="0"/>
              <a:ea typeface="宋体" panose="02010600030101010101" pitchFamily="2" charset="-122"/>
            </a:endParaRPr>
          </a:p>
        </p:txBody>
      </p:sp>
      <p:sp>
        <p:nvSpPr>
          <p:cNvPr id="56" name="Rectangle 19"/>
          <p:cNvSpPr/>
          <p:nvPr/>
        </p:nvSpPr>
        <p:spPr>
          <a:xfrm>
            <a:off x="431801" y="1412875"/>
            <a:ext cx="11239500" cy="46038"/>
          </a:xfrm>
          <a:prstGeom prst="rect">
            <a:avLst/>
          </a:prstGeom>
          <a:solidFill>
            <a:srgbClr val="FF3300"/>
          </a:solidFill>
          <a:ln w="9525">
            <a:noFill/>
          </a:ln>
        </p:spPr>
        <p:txBody>
          <a:bodyPr wrap="none" anchor="ctr"/>
          <a:lstStyle/>
          <a:p>
            <a:pPr eaLnBrk="0" hangingPunct="0"/>
            <a:endParaRPr lang="zh-CN" altLang="zh-CN" b="1" dirty="0">
              <a:latin typeface="Arial" panose="020B0604020202020204" pitchFamily="34" charset="0"/>
              <a:ea typeface="宋体" panose="02010600030101010101" pitchFamily="2" charset="-122"/>
            </a:endParaRPr>
          </a:p>
        </p:txBody>
      </p:sp>
      <p:sp>
        <p:nvSpPr>
          <p:cNvPr id="58" name="矩形 57"/>
          <p:cNvSpPr/>
          <p:nvPr/>
        </p:nvSpPr>
        <p:spPr>
          <a:xfrm>
            <a:off x="907332" y="2360179"/>
            <a:ext cx="10091971" cy="5663089"/>
          </a:xfrm>
          <a:prstGeom prst="rect">
            <a:avLst/>
          </a:prstGeom>
        </p:spPr>
        <p:txBody>
          <a:bodyPr wrap="square">
            <a:spAutoFit/>
          </a:bodyPr>
          <a:lstStyle/>
          <a:p>
            <a:r>
              <a:rPr lang="en-US" altLang="zh-CN" b="1" dirty="0" smtClean="0">
                <a:solidFill>
                  <a:srgbClr val="FF0000"/>
                </a:solidFill>
              </a:rPr>
              <a:t>1</a:t>
            </a:r>
            <a:r>
              <a:rPr lang="zh-CN" altLang="en-US" b="1" dirty="0" smtClean="0">
                <a:solidFill>
                  <a:srgbClr val="FF0000"/>
                </a:solidFill>
              </a:rPr>
              <a:t>、研究橄榄晶冲剂的急性毒性及对循环、呼吸和精神神经系统的影响实验</a:t>
            </a:r>
            <a:endParaRPr lang="en-US" altLang="zh-CN" dirty="0" smtClean="0"/>
          </a:p>
          <a:p>
            <a:r>
              <a:rPr lang="zh-CN" altLang="en-US" dirty="0" smtClean="0"/>
              <a:t>本次实验通过对小鼠的急性毒性、对小鼠自主活动的影响、对大鼠血压、呼吸、心率及心电图的影响等实验观察发现：（</a:t>
            </a:r>
            <a:r>
              <a:rPr lang="en-US" dirty="0" smtClean="0"/>
              <a:t>1</a:t>
            </a:r>
            <a:r>
              <a:rPr lang="zh-CN" altLang="en-US" dirty="0" smtClean="0"/>
              <a:t>）以小鼠一次灌胃给药的最大容积，一天内给橄榄晶冲剂三次（相当于</a:t>
            </a:r>
            <a:r>
              <a:rPr lang="en-US" dirty="0" smtClean="0"/>
              <a:t>93-186</a:t>
            </a:r>
            <a:r>
              <a:rPr lang="zh-CN" altLang="en-US" dirty="0" smtClean="0"/>
              <a:t>倍成人用量）的小鼠最大耐受试验结果说明，橄榄晶冲剂的急性毒性很少；（</a:t>
            </a:r>
            <a:r>
              <a:rPr lang="en-US" dirty="0" smtClean="0"/>
              <a:t>2</a:t>
            </a:r>
            <a:r>
              <a:rPr lang="zh-CN" altLang="en-US" dirty="0" smtClean="0"/>
              <a:t>）橄榄晶冲剂给药前后对小鼠平均动脉压、呼吸、心率及心电图等指标无明显改变。由此可见</a:t>
            </a:r>
            <a:r>
              <a:rPr lang="zh-CN" altLang="en-US" b="1" dirty="0" smtClean="0"/>
              <a:t>，橄榄晶冲剂是一种安全的纯中药复方制剂。</a:t>
            </a:r>
            <a:endParaRPr lang="en-US" altLang="zh-CN" b="1" dirty="0" smtClean="0"/>
          </a:p>
          <a:p>
            <a:r>
              <a:rPr lang="en-US" altLang="zh-CN" b="1" dirty="0" smtClean="0">
                <a:solidFill>
                  <a:srgbClr val="FF0000"/>
                </a:solidFill>
              </a:rPr>
              <a:t>2</a:t>
            </a:r>
            <a:r>
              <a:rPr lang="zh-CN" altLang="en-US" b="1" dirty="0" smtClean="0">
                <a:solidFill>
                  <a:srgbClr val="FF0000"/>
                </a:solidFill>
              </a:rPr>
              <a:t>、研究橄榄晶冲剂的药物依赖性研究</a:t>
            </a:r>
            <a:endParaRPr lang="zh-CN" altLang="en-US" dirty="0" smtClean="0">
              <a:solidFill>
                <a:srgbClr val="FF0000"/>
              </a:solidFill>
            </a:endParaRPr>
          </a:p>
          <a:p>
            <a:r>
              <a:rPr lang="zh-CN" altLang="en-US" dirty="0" smtClean="0"/>
              <a:t>本研究采用常用的验证药物有无身体依赖性的两种小鼠动物模型，即小鼠跳跃反应实验和小鼠竖尾反应实验探讨橄榄晶冲剂是否具有药物依赖性。该实验重复三次，实验结果稳定、可靠。</a:t>
            </a:r>
            <a:r>
              <a:rPr lang="zh-CN" altLang="en-US" b="1" dirty="0" smtClean="0"/>
              <a:t>实验结果表明橄榄晶冲剂对小鼠无致身体依赖性作用。</a:t>
            </a:r>
            <a:endParaRPr lang="en-US" altLang="zh-CN" b="1" dirty="0" smtClean="0"/>
          </a:p>
          <a:p>
            <a:r>
              <a:rPr lang="en-US" altLang="zh-CN" b="1" dirty="0" smtClean="0">
                <a:solidFill>
                  <a:srgbClr val="FF0000"/>
                </a:solidFill>
              </a:rPr>
              <a:t>3.</a:t>
            </a:r>
            <a:r>
              <a:rPr lang="zh-CN" altLang="en-US" b="1" dirty="0" smtClean="0">
                <a:solidFill>
                  <a:srgbClr val="FF0000"/>
                </a:solidFill>
              </a:rPr>
              <a:t>橄榄晶冲剂有效性临床观察研究</a:t>
            </a:r>
            <a:endParaRPr lang="zh-CN" altLang="en-US" dirty="0" smtClean="0">
              <a:solidFill>
                <a:srgbClr val="FF0000"/>
              </a:solidFill>
            </a:endParaRPr>
          </a:p>
          <a:p>
            <a:r>
              <a:rPr lang="zh-CN" altLang="en-US" b="1" dirty="0" smtClean="0"/>
              <a:t>经临床观察橄榄晶冲剂能通过降低血清和肝内</a:t>
            </a:r>
            <a:r>
              <a:rPr lang="en-US" b="1" dirty="0" smtClean="0"/>
              <a:t>IL-8</a:t>
            </a:r>
            <a:r>
              <a:rPr lang="zh-CN" altLang="en-US" b="1" dirty="0" smtClean="0"/>
              <a:t>及</a:t>
            </a:r>
            <a:r>
              <a:rPr lang="en-US" b="1" dirty="0" smtClean="0"/>
              <a:t>TNF</a:t>
            </a:r>
            <a:r>
              <a:rPr lang="zh-CN" altLang="en-US" b="1" dirty="0" smtClean="0"/>
              <a:t>含量，抑制肝组织内</a:t>
            </a:r>
            <a:r>
              <a:rPr lang="en-US" b="1" dirty="0" smtClean="0"/>
              <a:t>ALT</a:t>
            </a:r>
            <a:r>
              <a:rPr lang="zh-CN" altLang="en-US" b="1" dirty="0" smtClean="0"/>
              <a:t>、</a:t>
            </a:r>
            <a:r>
              <a:rPr lang="en-US" b="1" dirty="0" smtClean="0"/>
              <a:t>AST</a:t>
            </a:r>
            <a:r>
              <a:rPr lang="zh-CN" altLang="en-US" b="1" dirty="0" smtClean="0"/>
              <a:t>的升高，稳定肝细胞膜，抑制</a:t>
            </a:r>
            <a:r>
              <a:rPr lang="en-US" b="1" dirty="0" smtClean="0"/>
              <a:t>ALT</a:t>
            </a:r>
            <a:r>
              <a:rPr lang="zh-CN" altLang="en-US" b="1" dirty="0" smtClean="0"/>
              <a:t>、</a:t>
            </a:r>
            <a:r>
              <a:rPr lang="en-US" b="1" dirty="0" smtClean="0"/>
              <a:t>AST</a:t>
            </a:r>
            <a:r>
              <a:rPr lang="zh-CN" altLang="en-US" b="1" dirty="0" smtClean="0"/>
              <a:t>释放入血，可有效地防治酒精性肝损伤。同时发现其具有调节免疫功能及肝脏脂质代谢紊乱，促进蛋白质合成及分泌，保护生物膜，能够增强胃排空的能力，保护胃的功能，提高胃排空率，维持细胞完整以及预防肝纤维化的作用，为临床应用提供了依据</a:t>
            </a:r>
            <a:r>
              <a:rPr lang="zh-CN" altLang="en-US" dirty="0" smtClean="0"/>
              <a:t>。</a:t>
            </a:r>
            <a:endParaRPr lang="en-US" altLang="zh-CN" b="1" dirty="0" smtClean="0">
              <a:solidFill>
                <a:srgbClr val="002060"/>
              </a:solidFill>
            </a:endParaRPr>
          </a:p>
          <a:p>
            <a:endParaRPr lang="en-US" altLang="zh-CN" b="1" dirty="0" smtClean="0">
              <a:solidFill>
                <a:srgbClr val="002060"/>
              </a:solidFill>
            </a:endParaRPr>
          </a:p>
          <a:p>
            <a:endParaRPr lang="zh-CN" altLang="en-US" sz="2000" b="1" dirty="0" smtClean="0"/>
          </a:p>
          <a:p>
            <a:endParaRPr lang="zh-CN" altLang="en-US" dirty="0" smtClean="0"/>
          </a:p>
          <a:p>
            <a:endParaRPr lang="zh-CN" altLang="en-US" dirty="0" smtClean="0"/>
          </a:p>
          <a:p>
            <a:endParaRPr lang="zh-CN" altLang="en-US" dirty="0"/>
          </a:p>
        </p:txBody>
      </p:sp>
    </p:spTree>
  </p:cSld>
  <p:clrMapOvr>
    <a:masterClrMapping/>
  </p:clrMapOvr>
  <mc:AlternateContent xmlns:mc="http://schemas.openxmlformats.org/markup-compatibility/2006">
    <mc:Choice xmlns="" xmlns:p14="http://schemas.microsoft.com/office/powerpoint/2010/main" Requires="p14">
      <p:transition p14:dur="500" advClick="0" advTm="10000">
        <p:wipe/>
      </p:transition>
    </mc:Choice>
    <mc:Fallback>
      <p:transition advClick="0" advTm="10000">
        <p:wip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nvSpPr>
        <p:spPr>
          <a:xfrm>
            <a:off x="4331970" y="168910"/>
            <a:ext cx="4117975" cy="1325880"/>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scene3d>
              <a:camera prst="orthographicFront"/>
              <a:lightRig rig="threePt" dir="t"/>
            </a:scene3d>
          </a:bodyPr>
          <a:lstStyle>
            <a:lvl1pPr algn="l" defTabSz="914400" rtl="0" eaLnBrk="1" latinLnBrk="0" hangingPunct="1">
              <a:lnSpc>
                <a:spcPct val="90000"/>
              </a:lnSpc>
              <a:spcBef>
                <a:spcPct val="0"/>
              </a:spcBef>
              <a:buNone/>
              <a:defRPr sz="4400" kern="1200">
                <a:solidFill>
                  <a:schemeClr val="dk1"/>
                </a:solidFill>
                <a:latin typeface="+mj-lt"/>
                <a:ea typeface="+mj-ea"/>
                <a:cs typeface="+mj-cs"/>
              </a:defRPr>
            </a:lvl1pPr>
          </a:lstStyle>
          <a:p>
            <a:r>
              <a:rPr lang="zh-CN" altLang="en-US" sz="5400" b="1">
                <a:gradFill>
                  <a:gsLst>
                    <a:gs pos="0">
                      <a:srgbClr val="7B32B2"/>
                    </a:gs>
                    <a:gs pos="100000">
                      <a:srgbClr val="401A5D"/>
                    </a:gs>
                  </a:gsLst>
                  <a:lin scaled="0"/>
                </a:gradFill>
                <a:effectLst>
                  <a:reflection blurRad="6350" stA="53000" endA="300" endPos="35500" dir="5400000" sy="-90000" algn="bl" rotWithShape="0"/>
                </a:effectLst>
                <a:latin typeface="华文新魏" panose="02010800040101010101" charset="-122"/>
                <a:ea typeface="华文新魏" panose="02010800040101010101" charset="-122"/>
              </a:rPr>
              <a:t>橄榄晶冲剂</a:t>
            </a:r>
          </a:p>
        </p:txBody>
      </p:sp>
      <p:sp>
        <p:nvSpPr>
          <p:cNvPr id="55" name="Text Box 5"/>
          <p:cNvSpPr txBox="1"/>
          <p:nvPr/>
        </p:nvSpPr>
        <p:spPr>
          <a:xfrm>
            <a:off x="436972" y="1445801"/>
            <a:ext cx="3310743" cy="984885"/>
          </a:xfrm>
          <a:prstGeom prst="rect">
            <a:avLst/>
          </a:prstGeom>
          <a:noFill/>
          <a:ln w="9525">
            <a:noFill/>
          </a:ln>
        </p:spPr>
        <p:txBody>
          <a:bodyPr wrap="square">
            <a:spAutoFit/>
          </a:bodyPr>
          <a:lstStyle/>
          <a:p>
            <a:pPr eaLnBrk="0" hangingPunct="0"/>
            <a:r>
              <a:rPr lang="zh-CN" altLang="en-US" sz="4000" b="1" dirty="0" smtClean="0">
                <a:solidFill>
                  <a:srgbClr val="0000CC"/>
                </a:solidFill>
                <a:latin typeface="Arial" panose="020B0604020202020204" pitchFamily="34" charset="0"/>
                <a:ea typeface="宋体" panose="02010600030101010101" pitchFamily="2" charset="-122"/>
              </a:rPr>
              <a:t>有效性</a:t>
            </a:r>
            <a:endParaRPr lang="en-US" altLang="zh-CN" sz="4000" b="1" dirty="0" smtClean="0">
              <a:solidFill>
                <a:srgbClr val="0000CC"/>
              </a:solidFill>
              <a:latin typeface="Arial" panose="020B0604020202020204" pitchFamily="34" charset="0"/>
              <a:ea typeface="宋体" panose="02010600030101010101" pitchFamily="2" charset="-122"/>
            </a:endParaRPr>
          </a:p>
          <a:p>
            <a:pPr eaLnBrk="0" hangingPunct="0"/>
            <a:r>
              <a:rPr lang="en-US" altLang="zh-CN" b="1" dirty="0" smtClean="0">
                <a:solidFill>
                  <a:srgbClr val="0000CC"/>
                </a:solidFill>
                <a:latin typeface="Arial" panose="020B0604020202020204" pitchFamily="34" charset="0"/>
                <a:ea typeface="宋体" panose="02010600030101010101" pitchFamily="2" charset="-122"/>
              </a:rPr>
              <a:t>Validity</a:t>
            </a:r>
          </a:p>
        </p:txBody>
      </p:sp>
      <p:sp>
        <p:nvSpPr>
          <p:cNvPr id="56" name="Rectangle 19"/>
          <p:cNvSpPr/>
          <p:nvPr/>
        </p:nvSpPr>
        <p:spPr>
          <a:xfrm>
            <a:off x="431801" y="1412875"/>
            <a:ext cx="11239500" cy="46038"/>
          </a:xfrm>
          <a:prstGeom prst="rect">
            <a:avLst/>
          </a:prstGeom>
          <a:solidFill>
            <a:srgbClr val="FF3300"/>
          </a:solidFill>
          <a:ln w="9525">
            <a:noFill/>
          </a:ln>
        </p:spPr>
        <p:txBody>
          <a:bodyPr wrap="none" anchor="ctr"/>
          <a:lstStyle/>
          <a:p>
            <a:pPr eaLnBrk="0" hangingPunct="0"/>
            <a:endParaRPr lang="zh-CN" altLang="zh-CN" b="1" dirty="0">
              <a:latin typeface="Arial" panose="020B0604020202020204" pitchFamily="34" charset="0"/>
              <a:ea typeface="宋体" panose="02010600030101010101" pitchFamily="2" charset="-122"/>
            </a:endParaRPr>
          </a:p>
        </p:txBody>
      </p:sp>
      <p:sp>
        <p:nvSpPr>
          <p:cNvPr id="58" name="矩形 57"/>
          <p:cNvSpPr/>
          <p:nvPr/>
        </p:nvSpPr>
        <p:spPr>
          <a:xfrm>
            <a:off x="907332" y="2360179"/>
            <a:ext cx="10091971" cy="5509200"/>
          </a:xfrm>
          <a:prstGeom prst="rect">
            <a:avLst/>
          </a:prstGeom>
        </p:spPr>
        <p:txBody>
          <a:bodyPr wrap="square">
            <a:spAutoFit/>
          </a:bodyPr>
          <a:lstStyle/>
          <a:p>
            <a:r>
              <a:rPr lang="zh-CN" altLang="en-US" sz="2000" dirty="0" smtClean="0"/>
              <a:t>通过临床考察评价橄榄晶冲剂的临床有效性，进行醒酒、止呕、消食、止泻等功效的临床观察。</a:t>
            </a:r>
            <a:endParaRPr lang="en-US" altLang="zh-CN" sz="2000" dirty="0" smtClean="0"/>
          </a:p>
          <a:p>
            <a:r>
              <a:rPr lang="zh-CN" altLang="en-US" sz="2000" b="1" dirty="0" smtClean="0"/>
              <a:t>橄榄晶冲剂的醒酒、止呕、消食、止泻等功效的临床观察，总结如下：</a:t>
            </a:r>
          </a:p>
          <a:p>
            <a:r>
              <a:rPr lang="en-US" sz="2000" dirty="0" smtClean="0"/>
              <a:t>1</a:t>
            </a:r>
            <a:r>
              <a:rPr lang="zh-CN" altLang="en-US" sz="2000" dirty="0" smtClean="0"/>
              <a:t>、橄榄晶冲剂味甘，性平，醉酒者服用本品，解酒效果显著；服用本品后醉酒酒量有所增加，是一种解酒良方。</a:t>
            </a:r>
          </a:p>
          <a:p>
            <a:r>
              <a:rPr lang="en-US" sz="2000" dirty="0" smtClean="0"/>
              <a:t>2</a:t>
            </a:r>
            <a:r>
              <a:rPr lang="zh-CN" altLang="en-US" sz="2000" dirty="0" smtClean="0"/>
              <a:t>、橄榄晶冲剂中处方中配伍传统中药，能散寒除满、温中理气、降逆止呕的功效，其止呕效果显著。</a:t>
            </a:r>
          </a:p>
          <a:p>
            <a:r>
              <a:rPr lang="en-US" sz="2000" dirty="0" smtClean="0"/>
              <a:t>3</a:t>
            </a:r>
            <a:r>
              <a:rPr lang="zh-CN" altLang="en-US" sz="2000" dirty="0" smtClean="0"/>
              <a:t>、橄榄晶冲剂治疗消食症的效果等同甚至略优于临床常用消食药多潘立酮混悬液。因此橄榄晶冲剂具有较好的消食作用。</a:t>
            </a:r>
          </a:p>
          <a:p>
            <a:r>
              <a:rPr lang="en-US" sz="2000" dirty="0" smtClean="0"/>
              <a:t>4</a:t>
            </a:r>
            <a:r>
              <a:rPr lang="zh-CN" altLang="en-US" sz="2000" dirty="0" smtClean="0"/>
              <a:t>、橄榄晶冲剂对风寒腹泻、暑湿腹泻有很好的疗效，其止泻效果与临床常用止泻药蒙脱石散疗效是基本相同的。但因其味甘性平，口感好，副作用小，其治疗效果优于蒙脱石散，是临床止泻良方。</a:t>
            </a:r>
            <a:endParaRPr lang="en-US" altLang="zh-CN" sz="2000" dirty="0" smtClean="0"/>
          </a:p>
          <a:p>
            <a:r>
              <a:rPr lang="en-US" altLang="zh-CN" sz="2000" dirty="0" smtClean="0"/>
              <a:t>5</a:t>
            </a:r>
            <a:r>
              <a:rPr lang="zh-CN" altLang="en-US" sz="2000" dirty="0" smtClean="0"/>
              <a:t>、橄榄晶冲剂中含有没食子酸，没食子酸在</a:t>
            </a:r>
            <a:r>
              <a:rPr lang="en-US" altLang="en-US" sz="2000" dirty="0" smtClean="0"/>
              <a:t>3.0%</a:t>
            </a:r>
            <a:r>
              <a:rPr lang="zh-CN" altLang="en-US" sz="2000" dirty="0" smtClean="0"/>
              <a:t>的浓度下能够对多种真菌有抑制作用，对新冠病毒有良好的预防和疗效。</a:t>
            </a:r>
          </a:p>
          <a:p>
            <a:endParaRPr lang="zh-CN" altLang="en-US" dirty="0" smtClean="0"/>
          </a:p>
          <a:p>
            <a:endParaRPr lang="zh-CN" altLang="en-US" dirty="0" smtClean="0"/>
          </a:p>
          <a:p>
            <a:endParaRPr lang="zh-CN" altLang="en-US" dirty="0" smtClean="0"/>
          </a:p>
          <a:p>
            <a:endParaRPr lang="zh-CN" altLang="en-US" dirty="0"/>
          </a:p>
        </p:txBody>
      </p:sp>
    </p:spTree>
  </p:cSld>
  <p:clrMapOvr>
    <a:masterClrMapping/>
  </p:clrMapOvr>
  <mc:AlternateContent xmlns:mc="http://schemas.openxmlformats.org/markup-compatibility/2006">
    <mc:Choice xmlns="" xmlns:p14="http://schemas.microsoft.com/office/powerpoint/2010/main" Requires="p14">
      <p:transition p14:dur="500" advClick="0" advTm="10000">
        <p:wipe/>
      </p:transition>
    </mc:Choice>
    <mc:Fallback>
      <p:transition advClick="0" advTm="10000">
        <p:wip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nvSpPr>
        <p:spPr>
          <a:xfrm>
            <a:off x="4331970" y="168910"/>
            <a:ext cx="4117975" cy="1325880"/>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scene3d>
              <a:camera prst="orthographicFront"/>
              <a:lightRig rig="threePt" dir="t"/>
            </a:scene3d>
          </a:bodyPr>
          <a:lstStyle>
            <a:lvl1pPr algn="l" defTabSz="914400" rtl="0" eaLnBrk="1" latinLnBrk="0" hangingPunct="1">
              <a:lnSpc>
                <a:spcPct val="90000"/>
              </a:lnSpc>
              <a:spcBef>
                <a:spcPct val="0"/>
              </a:spcBef>
              <a:buNone/>
              <a:defRPr sz="4400" kern="1200">
                <a:solidFill>
                  <a:schemeClr val="dk1"/>
                </a:solidFill>
                <a:latin typeface="+mj-lt"/>
                <a:ea typeface="+mj-ea"/>
                <a:cs typeface="+mj-cs"/>
              </a:defRPr>
            </a:lvl1pPr>
          </a:lstStyle>
          <a:p>
            <a:r>
              <a:rPr lang="zh-CN" altLang="en-US" sz="5400" b="1" dirty="0">
                <a:gradFill>
                  <a:gsLst>
                    <a:gs pos="0">
                      <a:srgbClr val="7B32B2"/>
                    </a:gs>
                    <a:gs pos="100000">
                      <a:srgbClr val="401A5D"/>
                    </a:gs>
                  </a:gsLst>
                  <a:lin scaled="0"/>
                </a:gradFill>
                <a:effectLst>
                  <a:reflection blurRad="6350" stA="53000" endA="300" endPos="35500" dir="5400000" sy="-90000" algn="bl" rotWithShape="0"/>
                </a:effectLst>
                <a:latin typeface="华文新魏" panose="02010800040101010101" charset="-122"/>
                <a:ea typeface="华文新魏" panose="02010800040101010101" charset="-122"/>
              </a:rPr>
              <a:t>橄榄晶冲剂</a:t>
            </a:r>
          </a:p>
        </p:txBody>
      </p:sp>
      <p:sp>
        <p:nvSpPr>
          <p:cNvPr id="55" name="Text Box 5"/>
          <p:cNvSpPr txBox="1"/>
          <p:nvPr/>
        </p:nvSpPr>
        <p:spPr>
          <a:xfrm>
            <a:off x="436972" y="1445801"/>
            <a:ext cx="3310743" cy="984885"/>
          </a:xfrm>
          <a:prstGeom prst="rect">
            <a:avLst/>
          </a:prstGeom>
          <a:noFill/>
          <a:ln w="9525">
            <a:noFill/>
          </a:ln>
        </p:spPr>
        <p:txBody>
          <a:bodyPr wrap="square">
            <a:spAutoFit/>
          </a:bodyPr>
          <a:lstStyle/>
          <a:p>
            <a:pPr eaLnBrk="0" hangingPunct="0"/>
            <a:r>
              <a:rPr lang="zh-CN" altLang="en-US" sz="4000" b="1" dirty="0" smtClean="0">
                <a:solidFill>
                  <a:srgbClr val="0000CC"/>
                </a:solidFill>
                <a:latin typeface="Arial" panose="020B0604020202020204" pitchFamily="34" charset="0"/>
                <a:ea typeface="宋体" panose="02010600030101010101" pitchFamily="2" charset="-122"/>
              </a:rPr>
              <a:t>有效性</a:t>
            </a:r>
            <a:endParaRPr lang="en-US" altLang="zh-CN" sz="4000" b="1" dirty="0" smtClean="0">
              <a:solidFill>
                <a:srgbClr val="0000CC"/>
              </a:solidFill>
              <a:latin typeface="Arial" panose="020B0604020202020204" pitchFamily="34" charset="0"/>
              <a:ea typeface="宋体" panose="02010600030101010101" pitchFamily="2" charset="-122"/>
            </a:endParaRPr>
          </a:p>
          <a:p>
            <a:pPr eaLnBrk="0" hangingPunct="0"/>
            <a:r>
              <a:rPr lang="en-US" altLang="zh-CN" b="1" dirty="0" smtClean="0">
                <a:solidFill>
                  <a:srgbClr val="0000CC"/>
                </a:solidFill>
                <a:latin typeface="Arial" panose="020B0604020202020204" pitchFamily="34" charset="0"/>
                <a:ea typeface="宋体" panose="02010600030101010101" pitchFamily="2" charset="-122"/>
              </a:rPr>
              <a:t>Validity</a:t>
            </a:r>
          </a:p>
        </p:txBody>
      </p:sp>
      <p:sp>
        <p:nvSpPr>
          <p:cNvPr id="56" name="Rectangle 19"/>
          <p:cNvSpPr/>
          <p:nvPr/>
        </p:nvSpPr>
        <p:spPr>
          <a:xfrm>
            <a:off x="431801" y="1412875"/>
            <a:ext cx="11239500" cy="46038"/>
          </a:xfrm>
          <a:prstGeom prst="rect">
            <a:avLst/>
          </a:prstGeom>
          <a:solidFill>
            <a:srgbClr val="FF3300"/>
          </a:solidFill>
          <a:ln w="9525">
            <a:noFill/>
          </a:ln>
        </p:spPr>
        <p:txBody>
          <a:bodyPr wrap="none" anchor="ctr"/>
          <a:lstStyle/>
          <a:p>
            <a:pPr eaLnBrk="0" hangingPunct="0"/>
            <a:endParaRPr lang="zh-CN" altLang="zh-CN" b="1" dirty="0">
              <a:latin typeface="Arial" panose="020B0604020202020204" pitchFamily="34" charset="0"/>
              <a:ea typeface="宋体" panose="02010600030101010101" pitchFamily="2" charset="-122"/>
            </a:endParaRPr>
          </a:p>
        </p:txBody>
      </p:sp>
      <p:sp>
        <p:nvSpPr>
          <p:cNvPr id="58" name="矩形 57"/>
          <p:cNvSpPr/>
          <p:nvPr/>
        </p:nvSpPr>
        <p:spPr>
          <a:xfrm>
            <a:off x="589284" y="2386683"/>
            <a:ext cx="3399625" cy="4278094"/>
          </a:xfrm>
          <a:prstGeom prst="rect">
            <a:avLst/>
          </a:prstGeom>
        </p:spPr>
        <p:txBody>
          <a:bodyPr wrap="square">
            <a:spAutoFit/>
          </a:bodyPr>
          <a:lstStyle/>
          <a:p>
            <a:r>
              <a:rPr lang="zh-CN" altLang="en-US" sz="2000" dirty="0" smtClean="0"/>
              <a:t>为评价橄榄晶冲剂的有效性，福建中医药大学附属龙岩人民医院及福建医科大学附属龙岩市第一医院对橄榄晶冲剂进行小鼠胃排空、肠推进、止泻、预防酒醉、保肝等药效学实验。结论：</a:t>
            </a:r>
            <a:r>
              <a:rPr lang="zh-CN" altLang="en-US" sz="2000" dirty="0" smtClean="0">
                <a:solidFill>
                  <a:srgbClr val="FF0000"/>
                </a:solidFill>
              </a:rPr>
              <a:t>橄榄晶冲剂具有加快胃排空、促进胃肠动力、止泻、预防酒醉及保肝作用。</a:t>
            </a:r>
          </a:p>
          <a:p>
            <a:endParaRPr lang="zh-CN" altLang="en-US" dirty="0" smtClean="0"/>
          </a:p>
          <a:p>
            <a:endParaRPr lang="zh-CN" altLang="en-US" dirty="0" smtClean="0"/>
          </a:p>
          <a:p>
            <a:endParaRPr lang="zh-CN" altLang="en-US" dirty="0" smtClean="0"/>
          </a:p>
          <a:p>
            <a:endParaRPr lang="zh-CN" altLang="en-US" dirty="0"/>
          </a:p>
        </p:txBody>
      </p:sp>
      <p:pic>
        <p:nvPicPr>
          <p:cNvPr id="3076" name="Picture 4"/>
          <p:cNvPicPr>
            <a:picLocks noChangeAspect="1" noChangeArrowheads="1"/>
          </p:cNvPicPr>
          <p:nvPr/>
        </p:nvPicPr>
        <p:blipFill>
          <a:blip r:embed="rId2"/>
          <a:srcRect/>
          <a:stretch>
            <a:fillRect/>
          </a:stretch>
        </p:blipFill>
        <p:spPr bwMode="auto">
          <a:xfrm>
            <a:off x="4217504" y="1462502"/>
            <a:ext cx="7467600" cy="5019675"/>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p14:dur="500" advClick="0" advTm="10000">
        <p:wipe/>
      </p:transition>
    </mc:Choice>
    <mc:Fallback>
      <p:transition advClick="0" advTm="10000">
        <p:wipe/>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510</TotalTime>
  <Words>1698</Words>
  <Application>Microsoft Office PowerPoint</Application>
  <PresentationFormat>自定义</PresentationFormat>
  <Paragraphs>108</Paragraphs>
  <Slides>11</Slides>
  <Notes>0</Notes>
  <HiddenSlides>0</HiddenSlides>
  <MMClips>0</MMClips>
  <ScaleCrop>false</ScaleCrop>
  <HeadingPairs>
    <vt:vector size="4" baseType="variant">
      <vt:variant>
        <vt:lpstr>主题</vt:lpstr>
      </vt:variant>
      <vt:variant>
        <vt:i4>1</vt:i4>
      </vt:variant>
      <vt:variant>
        <vt:lpstr>幻灯片标题</vt:lpstr>
      </vt:variant>
      <vt:variant>
        <vt:i4>11</vt:i4>
      </vt:variant>
    </vt:vector>
  </HeadingPairs>
  <TitlesOfParts>
    <vt:vector size="12"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橄榄晶冲剂</dc:title>
  <dc:creator>土豆子</dc:creator>
  <cp:lastModifiedBy>HOME</cp:lastModifiedBy>
  <cp:revision>95</cp:revision>
  <dcterms:created xsi:type="dcterms:W3CDTF">2020-07-07T00:19:00Z</dcterms:created>
  <dcterms:modified xsi:type="dcterms:W3CDTF">2023-07-01T13:11:46Z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