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sldIdLst>
    <p:sldId id="257" r:id="rId4"/>
    <p:sldId id="263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72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380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9B9"/>
    <a:srgbClr val="4472C4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6" y="68"/>
      </p:cViewPr>
      <p:guideLst>
        <p:guide orient="horz" pos="2122"/>
        <p:guide pos="380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273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News\Documents\WeChat%20Files\wxid_ikzwf36f2txe22\FileStorage\File\2022-06\&#24425;&#39029;&#35774;&#35745;&#22270;&#3492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E:\&#24037;&#20316;\&#22269;&#35848;&#20250;&#35758;-2023\&#30334;&#22810;&#21147;&#65288;&#27880;&#23556;&#29992;&#22836;&#23394;&#22139;&#32927;&#38048;&#20182;&#21777;&#24052;&#22374;&#38048;&#65289;\PDF&#27719;&#24635;&#29256;\&#22270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defRPr>
            </a:pPr>
            <a:r>
              <a:rPr lang="zh-CN" sz="1400" b="1"/>
              <a:t>百多力</a:t>
            </a:r>
            <a:r>
              <a:rPr lang="zh-CN" sz="1400" b="1" baseline="30000"/>
              <a:t>®</a:t>
            </a:r>
            <a:r>
              <a:rPr lang="zh-CN" sz="1400" b="1"/>
              <a:t>细菌学疗效评价（不同菌属细菌清除率）</a:t>
            </a:r>
            <a:endParaRPr lang="zh-CN" sz="1400" b="1"/>
          </a:p>
        </c:rich>
      </c:tx>
      <c:layout>
        <c:manualLayout>
          <c:xMode val="edge"/>
          <c:yMode val="edge"/>
          <c:x val="0.206454657093274"/>
          <c:y val="0.0035487102394261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'[彩页设计图表.xlsx]3'!$A$2</c:f>
              <c:strCache>
                <c:ptCount val="1"/>
                <c:pt idx="0">
                  <c:v>试验组：注射用头孢噻肟钠他唑巴坦钠（6:1）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'[彩页设计图表.xlsx]3'!$B$1:$I$1</c:f>
              <c:strCache>
                <c:ptCount val="8"/>
                <c:pt idx="0">
                  <c:v>埃希菌属</c:v>
                </c:pt>
                <c:pt idx="1">
                  <c:v>克雷伯菌属</c:v>
                </c:pt>
                <c:pt idx="2">
                  <c:v>肠杆菌属</c:v>
                </c:pt>
                <c:pt idx="3">
                  <c:v>变形杆菌属</c:v>
                </c:pt>
                <c:pt idx="4">
                  <c:v>枸橼酸杆菌属</c:v>
                </c:pt>
                <c:pt idx="5">
                  <c:v>沙雷菌属</c:v>
                </c:pt>
                <c:pt idx="6">
                  <c:v>不动杆菌属</c:v>
                </c:pt>
                <c:pt idx="7">
                  <c:v>嗜血杆菌属</c:v>
                </c:pt>
              </c:strCache>
            </c:strRef>
          </c:cat>
          <c:val>
            <c:numRef>
              <c:f>'[彩页设计图表.xlsx]3'!$B$2:$I$2</c:f>
              <c:numCache>
                <c:formatCode>0.00%</c:formatCode>
                <c:ptCount val="8"/>
                <c:pt idx="0">
                  <c:v>0.9557</c:v>
                </c:pt>
                <c:pt idx="1">
                  <c:v>0.9706</c:v>
                </c:pt>
                <c:pt idx="2">
                  <c:v>0.9286</c:v>
                </c:pt>
                <c:pt idx="3" c:formatCode="0%">
                  <c:v>1</c:v>
                </c:pt>
                <c:pt idx="4" c:formatCode="0%">
                  <c:v>1</c:v>
                </c:pt>
                <c:pt idx="5" c:formatCode="0%">
                  <c:v>1</c:v>
                </c:pt>
                <c:pt idx="6" c:formatCode="0%">
                  <c:v>1</c:v>
                </c:pt>
                <c:pt idx="7" c:formatCode="0%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6454368"/>
        <c:axId val="786452736"/>
      </c:barChart>
      <c:catAx>
        <c:axId val="786454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defRPr>
            </a:pPr>
          </a:p>
        </c:txPr>
        <c:crossAx val="786452736"/>
        <c:crosses val="autoZero"/>
        <c:auto val="1"/>
        <c:lblAlgn val="ctr"/>
        <c:lblOffset val="100"/>
        <c:noMultiLvlLbl val="0"/>
      </c:catAx>
      <c:valAx>
        <c:axId val="7864527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defRPr>
                </a:pPr>
                <a:r>
                  <a:rPr lang="zh-CN"/>
                  <a:t>细菌清除率</a:t>
                </a:r>
                <a:r>
                  <a:rPr lang="en-US"/>
                  <a:t>/%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0128677503581074"/>
              <c:y val="0.3256977133223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defRPr>
            </a:pPr>
          </a:p>
        </c:txPr>
        <c:crossAx val="78645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微软雅黑" panose="020B050302020402020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400" b="1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百多力</a:t>
            </a:r>
            <a:r>
              <a:rPr sz="1400" b="1" baseline="300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®</a:t>
            </a:r>
            <a:r>
              <a:rPr sz="1400" b="1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对各菌属细菌感染的临床疗效</a:t>
            </a:r>
            <a:r>
              <a:rPr lang="en-US" altLang="zh-CN" sz="1400" b="1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—</a:t>
            </a:r>
            <a:r>
              <a:rPr altLang="en-US" sz="1400" b="1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临床治愈率</a:t>
            </a:r>
            <a:r>
              <a:rPr lang="en-US" altLang="zh-CN" sz="1400" b="1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%</a:t>
            </a:r>
            <a:r>
              <a:rPr altLang="en-US" sz="1400" b="1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（</a:t>
            </a:r>
            <a:r>
              <a:rPr lang="en-US" altLang="zh-CN" sz="1400" b="1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FASM</a:t>
            </a:r>
            <a:r>
              <a:rPr altLang="en-US" sz="1400" b="1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）</a:t>
            </a:r>
            <a:endParaRPr lang="en-US" altLang="en-US" sz="1400" b="1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c:rich>
      </c:tx>
      <c:layout>
        <c:manualLayout>
          <c:xMode val="edge"/>
          <c:yMode val="edge"/>
          <c:x val="0.107421875"/>
          <c:y val="0.024713792476830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[图表.xlsx]Sheet1!$O$22:$W$22</c:f>
              <c:strCache>
                <c:ptCount val="9"/>
                <c:pt idx="0" c:formatCode="0.00%">
                  <c:v>埃希菌属</c:v>
                </c:pt>
                <c:pt idx="1" c:formatCode="0.00%">
                  <c:v>克雷伯菌属</c:v>
                </c:pt>
                <c:pt idx="2" c:formatCode="0.00%">
                  <c:v>肠杆菌属</c:v>
                </c:pt>
                <c:pt idx="3" c:formatCode="0.00%">
                  <c:v>变形杆菌属</c:v>
                </c:pt>
                <c:pt idx="4" c:formatCode="0.00%">
                  <c:v>枸橼酸杆菌属</c:v>
                </c:pt>
                <c:pt idx="5" c:formatCode="0.00%">
                  <c:v>沙雷菌属</c:v>
                </c:pt>
                <c:pt idx="6" c:formatCode="0.00%">
                  <c:v>不动杆菌属</c:v>
                </c:pt>
                <c:pt idx="7" c:formatCode="0.00%">
                  <c:v>嗜血杆菌属</c:v>
                </c:pt>
                <c:pt idx="8" c:formatCode="0.00%">
                  <c:v>合计</c:v>
                </c:pt>
              </c:strCache>
            </c:strRef>
          </c:cat>
          <c:val>
            <c:numRef>
              <c:f>[图表.xlsx]Sheet1!$O$23:$W$23</c:f>
              <c:numCache>
                <c:formatCode>0.00%</c:formatCode>
                <c:ptCount val="9"/>
                <c:pt idx="0">
                  <c:v>0.962</c:v>
                </c:pt>
                <c:pt idx="1">
                  <c:v>0.9265</c:v>
                </c:pt>
                <c:pt idx="2">
                  <c:v>0.9643</c:v>
                </c:pt>
                <c:pt idx="3" c:formatCode="0%">
                  <c:v>1</c:v>
                </c:pt>
                <c:pt idx="4" c:formatCode="0%">
                  <c:v>1</c:v>
                </c:pt>
                <c:pt idx="5" c:formatCode="0%">
                  <c:v>1</c:v>
                </c:pt>
                <c:pt idx="6" c:formatCode="0%">
                  <c:v>1</c:v>
                </c:pt>
                <c:pt idx="7" c:formatCode="0%">
                  <c:v>1</c:v>
                </c:pt>
                <c:pt idx="8">
                  <c:v>0.9502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6376188"/>
        <c:axId val="476208075"/>
      </c:barChart>
      <c:catAx>
        <c:axId val="9863761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476208075"/>
        <c:crosses val="autoZero"/>
        <c:auto val="1"/>
        <c:lblAlgn val="ctr"/>
        <c:lblOffset val="100"/>
        <c:noMultiLvlLbl val="0"/>
      </c:catAx>
      <c:valAx>
        <c:axId val="476208075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900" b="0" i="0" u="none" strike="noStrike" kern="1200" baseline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sz="900"/>
                  <a:t>临床治愈率</a:t>
                </a:r>
                <a:r>
                  <a:rPr lang="en-US" altLang="zh-CN" sz="900"/>
                  <a:t>%</a:t>
                </a:r>
                <a:endParaRPr lang="en-US" altLang="zh-CN" sz="900"/>
              </a:p>
            </c:rich>
          </c:tx>
          <c:layout>
            <c:manualLayout>
              <c:xMode val="edge"/>
              <c:yMode val="edge"/>
              <c:x val="0.0133689839572193"/>
              <c:y val="0.12209343168247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9863761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>
          <a:solidFill>
            <a:sysClr val="windowText" lastClr="000000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67.xml"/><Relationship Id="rId7" Type="http://schemas.openxmlformats.org/officeDocument/2006/relationships/image" Target="../media/image2.png"/><Relationship Id="rId6" Type="http://schemas.openxmlformats.org/officeDocument/2006/relationships/tags" Target="../tags/tag66.xml"/><Relationship Id="rId5" Type="http://schemas.openxmlformats.org/officeDocument/2006/relationships/image" Target="../media/image1.png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image" Target="../media/image1.png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1" Type="http://schemas.openxmlformats.org/officeDocument/2006/relationships/image" Target="../media/image6.png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3" Type="http://schemas.openxmlformats.org/officeDocument/2006/relationships/image" Target="../media/image5.png"/><Relationship Id="rId12" Type="http://schemas.openxmlformats.org/officeDocument/2006/relationships/tags" Target="../tags/tag104.xml"/><Relationship Id="rId11" Type="http://schemas.openxmlformats.org/officeDocument/2006/relationships/image" Target="../media/image6.png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image" Target="../media/image8.png"/><Relationship Id="rId5" Type="http://schemas.openxmlformats.org/officeDocument/2006/relationships/tags" Target="../tags/tag107.xml"/><Relationship Id="rId4" Type="http://schemas.openxmlformats.org/officeDocument/2006/relationships/image" Target="../media/image7.png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image" Target="../media/image10.png"/><Relationship Id="rId2" Type="http://schemas.openxmlformats.org/officeDocument/2006/relationships/tags" Target="../tags/tag125.xml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image" Target="../media/image1.png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image" Target="../media/image1.png"/><Relationship Id="rId4" Type="http://schemas.openxmlformats.org/officeDocument/2006/relationships/tags" Target="../tags/tag138.xml"/><Relationship Id="rId3" Type="http://schemas.openxmlformats.org/officeDocument/2006/relationships/image" Target="../media/image11.png"/><Relationship Id="rId2" Type="http://schemas.openxmlformats.org/officeDocument/2006/relationships/tags" Target="../tags/tag137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image" Target="../media/image2.png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image" Target="../media/image14.png"/><Relationship Id="rId2" Type="http://schemas.openxmlformats.org/officeDocument/2006/relationships/tags" Target="../tags/tag174.xml"/><Relationship Id="rId10" Type="http://schemas.openxmlformats.org/officeDocument/2006/relationships/tags" Target="../tags/tag18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image" Target="../media/image15.png"/><Relationship Id="rId2" Type="http://schemas.openxmlformats.org/officeDocument/2006/relationships/tags" Target="../tags/tag18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197.xml"/><Relationship Id="rId7" Type="http://schemas.openxmlformats.org/officeDocument/2006/relationships/image" Target="../media/image16.png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7454900"/>
            <a:chOff x="0" y="0"/>
            <a:chExt cx="19200" cy="11740"/>
          </a:xfrm>
        </p:grpSpPr>
        <p:grpSp>
          <p:nvGrpSpPr>
            <p:cNvPr id="6" name="组合 5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0" y="0"/>
              <a:ext cx="19200" cy="3223"/>
              <a:chOff x="0" y="0"/>
              <a:chExt cx="12192000" cy="2046605"/>
            </a:xfrm>
          </p:grpSpPr>
          <p:pic>
            <p:nvPicPr>
              <p:cNvPr id="7" name="图片 6"/>
              <p:cNvPicPr>
                <a:picLocks noChangeAspect="1"/>
              </p:cNvPicPr>
              <p:nvPr userDrawn="1"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2192000" cy="204660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 userDrawn="1">
                <p:custDataLst>
                  <p:tags r:id="rId6"/>
                </p:custDataLst>
              </p:nvPr>
            </p:nvPicPr>
            <p:blipFill rotWithShape="1">
              <a:blip r:embed="rId7"/>
              <a:srcRect/>
              <a:stretch>
                <a:fillRect/>
              </a:stretch>
            </p:blipFill>
            <p:spPr>
              <a:xfrm>
                <a:off x="0" y="10686"/>
                <a:ext cx="12192000" cy="1704978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0" y="9728"/>
              <a:ext cx="19200" cy="2012"/>
            </a:xfrm>
            <a:prstGeom prst="rect">
              <a:avLst/>
            </a:prstGeom>
          </p:spPr>
        </p:pic>
      </p:grp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13"/>
            </p:custDataLst>
          </p:nvPr>
        </p:nvSpPr>
        <p:spPr>
          <a:xfrm>
            <a:off x="2216785" y="3503930"/>
            <a:ext cx="7759065" cy="49149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14"/>
            </p:custDataLst>
          </p:nvPr>
        </p:nvSpPr>
        <p:spPr>
          <a:xfrm>
            <a:off x="2216468" y="2292046"/>
            <a:ext cx="7759065" cy="1150960"/>
          </a:xfrm>
        </p:spPr>
        <p:txBody>
          <a:bodyPr lIns="90000" tIns="46800" rIns="90000" bIns="46800" anchor="b" anchorCtr="0">
            <a:noAutofit/>
          </a:bodyPr>
          <a:lstStyle>
            <a:lvl1pPr algn="ctr">
              <a:defRPr sz="6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 userDrawn="1">
            <p:ph type="body" sz="quarter" idx="13" hasCustomPrompt="1"/>
            <p:custDataLst>
              <p:tags r:id="rId15"/>
            </p:custDataLst>
          </p:nvPr>
        </p:nvSpPr>
        <p:spPr>
          <a:xfrm>
            <a:off x="4511039" y="4490846"/>
            <a:ext cx="1383093" cy="474726"/>
          </a:xfrm>
          <a:solidFill>
            <a:schemeClr val="accent1"/>
          </a:solidFill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 userDrawn="1">
            <p:ph type="body" sz="quarter" idx="14" hasCustomPrompt="1"/>
            <p:custDataLst>
              <p:tags r:id="rId16"/>
            </p:custDataLst>
          </p:nvPr>
        </p:nvSpPr>
        <p:spPr>
          <a:xfrm>
            <a:off x="6096000" y="4490846"/>
            <a:ext cx="1383092" cy="474726"/>
          </a:xfrm>
          <a:ln>
            <a:solidFill>
              <a:schemeClr val="accent1"/>
            </a:solidFill>
          </a:ln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ln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6177281"/>
            <a:ext cx="12192000" cy="1324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5560"/>
            <a:ext cx="12192000" cy="204660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251487" y="2681555"/>
            <a:ext cx="3577049" cy="716508"/>
          </a:xfrm>
        </p:spPr>
        <p:txBody>
          <a:bodyPr lIns="90000" tIns="46800" rIns="90000" bIns="0" anchor="ctr" anchorCtr="0">
            <a:normAutofit/>
          </a:bodyPr>
          <a:lstStyle>
            <a:lvl1pPr algn="dist"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5251487" y="3459937"/>
            <a:ext cx="3577050" cy="544296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-15482"/>
            <a:ext cx="3649343" cy="6857999"/>
            <a:chOff x="0" y="-15482"/>
            <a:chExt cx="3649343" cy="6857999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 userDrawn="1">
            <p:custDataLst>
              <p:tags r:id="rId7"/>
            </p:custDataLst>
          </p:nvPr>
        </p:nvGrpSpPr>
        <p:grpSpPr>
          <a:xfrm rot="10800000">
            <a:off x="8542657" y="15483"/>
            <a:ext cx="3649343" cy="6857999"/>
            <a:chOff x="0" y="-15482"/>
            <a:chExt cx="3649343" cy="6857999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-3378783" y="2809615"/>
            <a:ext cx="6858002" cy="123877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204660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77281"/>
            <a:ext cx="12192000" cy="11659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5560"/>
            <a:ext cx="12192000" cy="20466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125639" y="2421777"/>
            <a:ext cx="5940722" cy="1336635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0" y="-3"/>
            <a:ext cx="12192000" cy="1704978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4632702" y="4417887"/>
            <a:ext cx="1302101" cy="485285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3"/>
            </p:custDataLst>
          </p:nvPr>
        </p:nvSpPr>
        <p:spPr>
          <a:xfrm>
            <a:off x="6257198" y="4417887"/>
            <a:ext cx="1302102" cy="485285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86385" y="273050"/>
            <a:ext cx="11616055" cy="6311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7072603" y="4933186"/>
            <a:ext cx="4829835" cy="1651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pic>
        <p:nvPicPr>
          <p:cNvPr id="16" name="图片 15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10" y="0"/>
            <a:ext cx="12192000" cy="1975485"/>
          </a:xfrm>
          <a:prstGeom prst="rect">
            <a:avLst/>
          </a:prstGeom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242387"/>
            <a:ext cx="12192000" cy="1231226"/>
          </a:xfrm>
          <a:prstGeom prst="rect">
            <a:avLst/>
          </a:prstGeom>
        </p:spPr>
      </p:pic>
      <p:sp>
        <p:nvSpPr>
          <p:cNvPr id="15" name="矩形 14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rgbClr val="EB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flipH="1">
            <a:off x="8429082" y="4917233"/>
            <a:ext cx="3762917" cy="981917"/>
          </a:xfrm>
          <a:prstGeom prst="rect">
            <a:avLst/>
          </a:prstGeom>
        </p:spPr>
      </p:pic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rot="10800000" flipH="1">
            <a:off x="0" y="398"/>
            <a:ext cx="4713605" cy="12299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205.xml"/><Relationship Id="rId23" Type="http://schemas.openxmlformats.org/officeDocument/2006/relationships/tags" Target="../tags/tag204.xml"/><Relationship Id="rId22" Type="http://schemas.openxmlformats.org/officeDocument/2006/relationships/tags" Target="../tags/tag203.xml"/><Relationship Id="rId21" Type="http://schemas.openxmlformats.org/officeDocument/2006/relationships/tags" Target="../tags/tag202.xml"/><Relationship Id="rId20" Type="http://schemas.openxmlformats.org/officeDocument/2006/relationships/tags" Target="../tags/tag201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0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08.xml"/><Relationship Id="rId3" Type="http://schemas.openxmlformats.org/officeDocument/2006/relationships/image" Target="../media/image18.png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70.xml"/><Relationship Id="rId3" Type="http://schemas.openxmlformats.org/officeDocument/2006/relationships/image" Target="../media/image18.png"/><Relationship Id="rId2" Type="http://schemas.openxmlformats.org/officeDocument/2006/relationships/tags" Target="../tags/tag269.xml"/><Relationship Id="rId1" Type="http://schemas.openxmlformats.org/officeDocument/2006/relationships/tags" Target="../tags/tag2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272.xml"/><Relationship Id="rId1" Type="http://schemas.openxmlformats.org/officeDocument/2006/relationships/tags" Target="../tags/tag27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4" Type="http://schemas.openxmlformats.org/officeDocument/2006/relationships/slideLayout" Target="../slideLayouts/slideLayout17.xml"/><Relationship Id="rId13" Type="http://schemas.openxmlformats.org/officeDocument/2006/relationships/tags" Target="../tags/tag221.xml"/><Relationship Id="rId12" Type="http://schemas.openxmlformats.org/officeDocument/2006/relationships/tags" Target="../tags/tag220.xml"/><Relationship Id="rId11" Type="http://schemas.openxmlformats.org/officeDocument/2006/relationships/tags" Target="../tags/tag219.xml"/><Relationship Id="rId10" Type="http://schemas.openxmlformats.org/officeDocument/2006/relationships/tags" Target="../tags/tag218.xml"/><Relationship Id="rId1" Type="http://schemas.openxmlformats.org/officeDocument/2006/relationships/tags" Target="../tags/tag209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image" Target="../media/image18.png"/><Relationship Id="rId1" Type="http://schemas.openxmlformats.org/officeDocument/2006/relationships/tags" Target="../tags/tag22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tags" Target="../tags/tag22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230.xml"/><Relationship Id="rId7" Type="http://schemas.microsoft.com/office/2007/relationships/hdphoto" Target="../media/image24.wdp"/><Relationship Id="rId6" Type="http://schemas.openxmlformats.org/officeDocument/2006/relationships/image" Target="../media/image23.png"/><Relationship Id="rId5" Type="http://schemas.microsoft.com/office/2007/relationships/hdphoto" Target="../media/image22.wdp"/><Relationship Id="rId4" Type="http://schemas.openxmlformats.org/officeDocument/2006/relationships/image" Target="../media/image21.png"/><Relationship Id="rId3" Type="http://schemas.openxmlformats.org/officeDocument/2006/relationships/image" Target="../media/image18.png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image" Target="../media/image18.png"/><Relationship Id="rId27" Type="http://schemas.openxmlformats.org/officeDocument/2006/relationships/slideLayout" Target="../slideLayouts/slideLayout14.xml"/><Relationship Id="rId26" Type="http://schemas.openxmlformats.org/officeDocument/2006/relationships/tags" Target="../tags/tag251.xml"/><Relationship Id="rId25" Type="http://schemas.openxmlformats.org/officeDocument/2006/relationships/tags" Target="../tags/tag250.xml"/><Relationship Id="rId24" Type="http://schemas.openxmlformats.org/officeDocument/2006/relationships/tags" Target="../tags/tag249.xml"/><Relationship Id="rId23" Type="http://schemas.openxmlformats.org/officeDocument/2006/relationships/tags" Target="../tags/tag248.xml"/><Relationship Id="rId22" Type="http://schemas.openxmlformats.org/officeDocument/2006/relationships/tags" Target="../tags/tag247.xml"/><Relationship Id="rId21" Type="http://schemas.openxmlformats.org/officeDocument/2006/relationships/tags" Target="../tags/tag246.xml"/><Relationship Id="rId20" Type="http://schemas.openxmlformats.org/officeDocument/2006/relationships/tags" Target="../tags/tag245.xml"/><Relationship Id="rId2" Type="http://schemas.openxmlformats.org/officeDocument/2006/relationships/tags" Target="../tags/tag232.xml"/><Relationship Id="rId19" Type="http://schemas.openxmlformats.org/officeDocument/2006/relationships/tags" Target="../tags/tag244.xml"/><Relationship Id="rId18" Type="http://schemas.openxmlformats.org/officeDocument/2006/relationships/tags" Target="../tags/tag243.xml"/><Relationship Id="rId17" Type="http://schemas.openxmlformats.org/officeDocument/2006/relationships/tags" Target="../tags/tag242.xml"/><Relationship Id="rId16" Type="http://schemas.openxmlformats.org/officeDocument/2006/relationships/tags" Target="../tags/tag241.xml"/><Relationship Id="rId15" Type="http://schemas.openxmlformats.org/officeDocument/2006/relationships/tags" Target="../tags/tag240.xml"/><Relationship Id="rId14" Type="http://schemas.openxmlformats.org/officeDocument/2006/relationships/tags" Target="../tags/tag239.xml"/><Relationship Id="rId13" Type="http://schemas.microsoft.com/office/2007/relationships/hdphoto" Target="../media/image28.wdp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jpeg"/><Relationship Id="rId1" Type="http://schemas.openxmlformats.org/officeDocument/2006/relationships/tags" Target="../tags/tag23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tags" Target="../tags/tag258.xml"/><Relationship Id="rId7" Type="http://schemas.openxmlformats.org/officeDocument/2006/relationships/tags" Target="../tags/tag257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3" Type="http://schemas.openxmlformats.org/officeDocument/2006/relationships/image" Target="../media/image18.png"/><Relationship Id="rId2" Type="http://schemas.openxmlformats.org/officeDocument/2006/relationships/tags" Target="../tags/tag253.xml"/><Relationship Id="rId14" Type="http://schemas.openxmlformats.org/officeDocument/2006/relationships/slideLayout" Target="../slideLayouts/slideLayout14.xml"/><Relationship Id="rId13" Type="http://schemas.openxmlformats.org/officeDocument/2006/relationships/image" Target="../media/image29.png"/><Relationship Id="rId12" Type="http://schemas.openxmlformats.org/officeDocument/2006/relationships/tags" Target="../tags/tag262.xml"/><Relationship Id="rId11" Type="http://schemas.openxmlformats.org/officeDocument/2006/relationships/tags" Target="../tags/tag261.xml"/><Relationship Id="rId10" Type="http://schemas.openxmlformats.org/officeDocument/2006/relationships/tags" Target="../tags/tag260.xml"/><Relationship Id="rId1" Type="http://schemas.openxmlformats.org/officeDocument/2006/relationships/tags" Target="../tags/tag25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tags" Target="../tags/tag265.xml"/><Relationship Id="rId5" Type="http://schemas.openxmlformats.org/officeDocument/2006/relationships/image" Target="../media/image18.png"/><Relationship Id="rId4" Type="http://schemas.openxmlformats.org/officeDocument/2006/relationships/tags" Target="../tags/tag264.xml"/><Relationship Id="rId3" Type="http://schemas.openxmlformats.org/officeDocument/2006/relationships/tags" Target="../tags/tag26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30.png"/><Relationship Id="rId3" Type="http://schemas.openxmlformats.org/officeDocument/2006/relationships/image" Target="../media/image18.png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3768725" y="1552575"/>
            <a:ext cx="6806565" cy="2245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注射用头孢噻肟钠他唑巴坦钠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（百多力</a:t>
            </a:r>
            <a:r>
              <a:rPr lang="en-US" altLang="zh-CN" sz="3600" b="1" baseline="30000" dirty="0"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®</a:t>
            </a:r>
            <a:r>
              <a:rPr lang="zh-CN" altLang="en-US" sz="36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）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ctr"/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/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5078730" y="3764915"/>
            <a:ext cx="4186555" cy="5556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南京优科制药有限公司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2.34g小盒透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025" y="1665605"/>
            <a:ext cx="5120640" cy="35267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>
            <a:off x="1" y="140144"/>
            <a:ext cx="768096" cy="713232"/>
          </a:xfrm>
          <a:prstGeom prst="flowChartDelay">
            <a:avLst/>
          </a:prstGeom>
          <a:solidFill>
            <a:srgbClr val="3959B9"/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05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54724" y="27479"/>
            <a:ext cx="11003600" cy="93856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zh-CN" altLang="en-US" sz="2400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公平性</a:t>
            </a:r>
            <a:endParaRPr lang="zh-CN" altLang="en-US" sz="2400" b="1" dirty="0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 descr="2.34g小盒透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00114" y="5695315"/>
            <a:ext cx="1687195" cy="1162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31149" y="1028742"/>
            <a:ext cx="2455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弥补目录短板</a:t>
            </a:r>
            <a:endParaRPr lang="zh-CN" altLang="en-US" sz="2400" b="1" dirty="0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wedding-planning_84466"/>
          <p:cNvSpPr/>
          <p:nvPr/>
        </p:nvSpPr>
        <p:spPr>
          <a:xfrm>
            <a:off x="1621465" y="966040"/>
            <a:ext cx="632281" cy="587070"/>
          </a:xfrm>
          <a:custGeom>
            <a:avLst/>
            <a:gdLst>
              <a:gd name="connsiteX0" fmla="*/ 351185 w 606862"/>
              <a:gd name="connsiteY0" fmla="*/ 410338 h 584352"/>
              <a:gd name="connsiteX1" fmla="*/ 518180 w 606862"/>
              <a:gd name="connsiteY1" fmla="*/ 410338 h 584352"/>
              <a:gd name="connsiteX2" fmla="*/ 531216 w 606862"/>
              <a:gd name="connsiteY2" fmla="*/ 423358 h 584352"/>
              <a:gd name="connsiteX3" fmla="*/ 518180 w 606862"/>
              <a:gd name="connsiteY3" fmla="*/ 436377 h 584352"/>
              <a:gd name="connsiteX4" fmla="*/ 351185 w 606862"/>
              <a:gd name="connsiteY4" fmla="*/ 436377 h 584352"/>
              <a:gd name="connsiteX5" fmla="*/ 338149 w 606862"/>
              <a:gd name="connsiteY5" fmla="*/ 423358 h 584352"/>
              <a:gd name="connsiteX6" fmla="*/ 351185 w 606862"/>
              <a:gd name="connsiteY6" fmla="*/ 410338 h 584352"/>
              <a:gd name="connsiteX7" fmla="*/ 311358 w 606862"/>
              <a:gd name="connsiteY7" fmla="*/ 363253 h 584352"/>
              <a:gd name="connsiteX8" fmla="*/ 320698 w 606862"/>
              <a:gd name="connsiteY8" fmla="*/ 366603 h 584352"/>
              <a:gd name="connsiteX9" fmla="*/ 321610 w 606862"/>
              <a:gd name="connsiteY9" fmla="*/ 384948 h 584352"/>
              <a:gd name="connsiteX10" fmla="*/ 249890 w 606862"/>
              <a:gd name="connsiteY10" fmla="*/ 463273 h 584352"/>
              <a:gd name="connsiteX11" fmla="*/ 240371 w 606862"/>
              <a:gd name="connsiteY11" fmla="*/ 467567 h 584352"/>
              <a:gd name="connsiteX12" fmla="*/ 230852 w 606862"/>
              <a:gd name="connsiteY12" fmla="*/ 463404 h 584352"/>
              <a:gd name="connsiteX13" fmla="*/ 201903 w 606862"/>
              <a:gd name="connsiteY13" fmla="*/ 432828 h 584352"/>
              <a:gd name="connsiteX14" fmla="*/ 202425 w 606862"/>
              <a:gd name="connsiteY14" fmla="*/ 414353 h 584352"/>
              <a:gd name="connsiteX15" fmla="*/ 220811 w 606862"/>
              <a:gd name="connsiteY15" fmla="*/ 414873 h 584352"/>
              <a:gd name="connsiteX16" fmla="*/ 240110 w 606862"/>
              <a:gd name="connsiteY16" fmla="*/ 435430 h 584352"/>
              <a:gd name="connsiteX17" fmla="*/ 302311 w 606862"/>
              <a:gd name="connsiteY17" fmla="*/ 367514 h 584352"/>
              <a:gd name="connsiteX18" fmla="*/ 311358 w 606862"/>
              <a:gd name="connsiteY18" fmla="*/ 363253 h 584352"/>
              <a:gd name="connsiteX19" fmla="*/ 26073 w 606862"/>
              <a:gd name="connsiteY19" fmla="*/ 297839 h 584352"/>
              <a:gd name="connsiteX20" fmla="*/ 26073 w 606862"/>
              <a:gd name="connsiteY20" fmla="*/ 505466 h 584352"/>
              <a:gd name="connsiteX21" fmla="*/ 79003 w 606862"/>
              <a:gd name="connsiteY21" fmla="*/ 558317 h 584352"/>
              <a:gd name="connsiteX22" fmla="*/ 132062 w 606862"/>
              <a:gd name="connsiteY22" fmla="*/ 505466 h 584352"/>
              <a:gd name="connsiteX23" fmla="*/ 132062 w 606862"/>
              <a:gd name="connsiteY23" fmla="*/ 297839 h 584352"/>
              <a:gd name="connsiteX24" fmla="*/ 351185 w 606862"/>
              <a:gd name="connsiteY24" fmla="*/ 267372 h 584352"/>
              <a:gd name="connsiteX25" fmla="*/ 518180 w 606862"/>
              <a:gd name="connsiteY25" fmla="*/ 267372 h 584352"/>
              <a:gd name="connsiteX26" fmla="*/ 531216 w 606862"/>
              <a:gd name="connsiteY26" fmla="*/ 280391 h 584352"/>
              <a:gd name="connsiteX27" fmla="*/ 518180 w 606862"/>
              <a:gd name="connsiteY27" fmla="*/ 293411 h 584352"/>
              <a:gd name="connsiteX28" fmla="*/ 351185 w 606862"/>
              <a:gd name="connsiteY28" fmla="*/ 293411 h 584352"/>
              <a:gd name="connsiteX29" fmla="*/ 338149 w 606862"/>
              <a:gd name="connsiteY29" fmla="*/ 280391 h 584352"/>
              <a:gd name="connsiteX30" fmla="*/ 351185 w 606862"/>
              <a:gd name="connsiteY30" fmla="*/ 267372 h 584352"/>
              <a:gd name="connsiteX31" fmla="*/ 311358 w 606862"/>
              <a:gd name="connsiteY31" fmla="*/ 213942 h 584352"/>
              <a:gd name="connsiteX32" fmla="*/ 320698 w 606862"/>
              <a:gd name="connsiteY32" fmla="*/ 217360 h 584352"/>
              <a:gd name="connsiteX33" fmla="*/ 321610 w 606862"/>
              <a:gd name="connsiteY33" fmla="*/ 235715 h 584352"/>
              <a:gd name="connsiteX34" fmla="*/ 249890 w 606862"/>
              <a:gd name="connsiteY34" fmla="*/ 314084 h 584352"/>
              <a:gd name="connsiteX35" fmla="*/ 240371 w 606862"/>
              <a:gd name="connsiteY35" fmla="*/ 318250 h 584352"/>
              <a:gd name="connsiteX36" fmla="*/ 230852 w 606862"/>
              <a:gd name="connsiteY36" fmla="*/ 314214 h 584352"/>
              <a:gd name="connsiteX37" fmla="*/ 201903 w 606862"/>
              <a:gd name="connsiteY37" fmla="*/ 283492 h 584352"/>
              <a:gd name="connsiteX38" fmla="*/ 202425 w 606862"/>
              <a:gd name="connsiteY38" fmla="*/ 265136 h 584352"/>
              <a:gd name="connsiteX39" fmla="*/ 220811 w 606862"/>
              <a:gd name="connsiteY39" fmla="*/ 265657 h 584352"/>
              <a:gd name="connsiteX40" fmla="*/ 240110 w 606862"/>
              <a:gd name="connsiteY40" fmla="*/ 286095 h 584352"/>
              <a:gd name="connsiteX41" fmla="*/ 302311 w 606862"/>
              <a:gd name="connsiteY41" fmla="*/ 218141 h 584352"/>
              <a:gd name="connsiteX42" fmla="*/ 311358 w 606862"/>
              <a:gd name="connsiteY42" fmla="*/ 213942 h 584352"/>
              <a:gd name="connsiteX43" fmla="*/ 351185 w 606862"/>
              <a:gd name="connsiteY43" fmla="*/ 124336 h 584352"/>
              <a:gd name="connsiteX44" fmla="*/ 518180 w 606862"/>
              <a:gd name="connsiteY44" fmla="*/ 124336 h 584352"/>
              <a:gd name="connsiteX45" fmla="*/ 531216 w 606862"/>
              <a:gd name="connsiteY45" fmla="*/ 137356 h 584352"/>
              <a:gd name="connsiteX46" fmla="*/ 518180 w 606862"/>
              <a:gd name="connsiteY46" fmla="*/ 150375 h 584352"/>
              <a:gd name="connsiteX47" fmla="*/ 351185 w 606862"/>
              <a:gd name="connsiteY47" fmla="*/ 150375 h 584352"/>
              <a:gd name="connsiteX48" fmla="*/ 338149 w 606862"/>
              <a:gd name="connsiteY48" fmla="*/ 137356 h 584352"/>
              <a:gd name="connsiteX49" fmla="*/ 351185 w 606862"/>
              <a:gd name="connsiteY49" fmla="*/ 124336 h 584352"/>
              <a:gd name="connsiteX50" fmla="*/ 311358 w 606862"/>
              <a:gd name="connsiteY50" fmla="*/ 64761 h 584352"/>
              <a:gd name="connsiteX51" fmla="*/ 320698 w 606862"/>
              <a:gd name="connsiteY51" fmla="*/ 68111 h 584352"/>
              <a:gd name="connsiteX52" fmla="*/ 321610 w 606862"/>
              <a:gd name="connsiteY52" fmla="*/ 86586 h 584352"/>
              <a:gd name="connsiteX53" fmla="*/ 249890 w 606862"/>
              <a:gd name="connsiteY53" fmla="*/ 164781 h 584352"/>
              <a:gd name="connsiteX54" fmla="*/ 240371 w 606862"/>
              <a:gd name="connsiteY54" fmla="*/ 169075 h 584352"/>
              <a:gd name="connsiteX55" fmla="*/ 230852 w 606862"/>
              <a:gd name="connsiteY55" fmla="*/ 165042 h 584352"/>
              <a:gd name="connsiteX56" fmla="*/ 201903 w 606862"/>
              <a:gd name="connsiteY56" fmla="*/ 134336 h 584352"/>
              <a:gd name="connsiteX57" fmla="*/ 202425 w 606862"/>
              <a:gd name="connsiteY57" fmla="*/ 115991 h 584352"/>
              <a:gd name="connsiteX58" fmla="*/ 220811 w 606862"/>
              <a:gd name="connsiteY58" fmla="*/ 116511 h 584352"/>
              <a:gd name="connsiteX59" fmla="*/ 240110 w 606862"/>
              <a:gd name="connsiteY59" fmla="*/ 136938 h 584352"/>
              <a:gd name="connsiteX60" fmla="*/ 302311 w 606862"/>
              <a:gd name="connsiteY60" fmla="*/ 69022 h 584352"/>
              <a:gd name="connsiteX61" fmla="*/ 311358 w 606862"/>
              <a:gd name="connsiteY61" fmla="*/ 64761 h 584352"/>
              <a:gd name="connsiteX62" fmla="*/ 158136 w 606862"/>
              <a:gd name="connsiteY62" fmla="*/ 26035 h 584352"/>
              <a:gd name="connsiteX63" fmla="*/ 158136 w 606862"/>
              <a:gd name="connsiteY63" fmla="*/ 505466 h 584352"/>
              <a:gd name="connsiteX64" fmla="*/ 137668 w 606862"/>
              <a:gd name="connsiteY64" fmla="*/ 558317 h 584352"/>
              <a:gd name="connsiteX65" fmla="*/ 527859 w 606862"/>
              <a:gd name="connsiteY65" fmla="*/ 558317 h 584352"/>
              <a:gd name="connsiteX66" fmla="*/ 580789 w 606862"/>
              <a:gd name="connsiteY66" fmla="*/ 505466 h 584352"/>
              <a:gd name="connsiteX67" fmla="*/ 580789 w 606862"/>
              <a:gd name="connsiteY67" fmla="*/ 26035 h 584352"/>
              <a:gd name="connsiteX68" fmla="*/ 145099 w 606862"/>
              <a:gd name="connsiteY68" fmla="*/ 0 h 584352"/>
              <a:gd name="connsiteX69" fmla="*/ 593825 w 606862"/>
              <a:gd name="connsiteY69" fmla="*/ 0 h 584352"/>
              <a:gd name="connsiteX70" fmla="*/ 606862 w 606862"/>
              <a:gd name="connsiteY70" fmla="*/ 13017 h 584352"/>
              <a:gd name="connsiteX71" fmla="*/ 606862 w 606862"/>
              <a:gd name="connsiteY71" fmla="*/ 505466 h 584352"/>
              <a:gd name="connsiteX72" fmla="*/ 527859 w 606862"/>
              <a:gd name="connsiteY72" fmla="*/ 584352 h 584352"/>
              <a:gd name="connsiteX73" fmla="*/ 79003 w 606862"/>
              <a:gd name="connsiteY73" fmla="*/ 584352 h 584352"/>
              <a:gd name="connsiteX74" fmla="*/ 0 w 606862"/>
              <a:gd name="connsiteY74" fmla="*/ 505466 h 584352"/>
              <a:gd name="connsiteX75" fmla="*/ 0 w 606862"/>
              <a:gd name="connsiteY75" fmla="*/ 284821 h 584352"/>
              <a:gd name="connsiteX76" fmla="*/ 13037 w 606862"/>
              <a:gd name="connsiteY76" fmla="*/ 271804 h 584352"/>
              <a:gd name="connsiteX77" fmla="*/ 132062 w 606862"/>
              <a:gd name="connsiteY77" fmla="*/ 271804 h 584352"/>
              <a:gd name="connsiteX78" fmla="*/ 132062 w 606862"/>
              <a:gd name="connsiteY78" fmla="*/ 13017 h 584352"/>
              <a:gd name="connsiteX79" fmla="*/ 145099 w 606862"/>
              <a:gd name="connsiteY79" fmla="*/ 0 h 5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606862" h="584352">
                <a:moveTo>
                  <a:pt x="351185" y="410338"/>
                </a:moveTo>
                <a:lnTo>
                  <a:pt x="518180" y="410338"/>
                </a:lnTo>
                <a:cubicBezTo>
                  <a:pt x="525480" y="410338"/>
                  <a:pt x="531216" y="416197"/>
                  <a:pt x="531216" y="423358"/>
                </a:cubicBezTo>
                <a:cubicBezTo>
                  <a:pt x="531216" y="430518"/>
                  <a:pt x="525480" y="436377"/>
                  <a:pt x="518180" y="436377"/>
                </a:cubicBezTo>
                <a:lnTo>
                  <a:pt x="351185" y="436377"/>
                </a:lnTo>
                <a:cubicBezTo>
                  <a:pt x="343885" y="436377"/>
                  <a:pt x="338149" y="430518"/>
                  <a:pt x="338149" y="423358"/>
                </a:cubicBezTo>
                <a:cubicBezTo>
                  <a:pt x="338149" y="416197"/>
                  <a:pt x="343885" y="410338"/>
                  <a:pt x="351185" y="410338"/>
                </a:cubicBezTo>
                <a:close/>
                <a:moveTo>
                  <a:pt x="311358" y="363253"/>
                </a:moveTo>
                <a:cubicBezTo>
                  <a:pt x="314699" y="363090"/>
                  <a:pt x="318090" y="364196"/>
                  <a:pt x="320698" y="366603"/>
                </a:cubicBezTo>
                <a:cubicBezTo>
                  <a:pt x="326044" y="371417"/>
                  <a:pt x="326435" y="379744"/>
                  <a:pt x="321610" y="384948"/>
                </a:cubicBezTo>
                <a:lnTo>
                  <a:pt x="249890" y="463273"/>
                </a:lnTo>
                <a:cubicBezTo>
                  <a:pt x="247543" y="466006"/>
                  <a:pt x="244022" y="467437"/>
                  <a:pt x="240371" y="467567"/>
                </a:cubicBezTo>
                <a:cubicBezTo>
                  <a:pt x="236720" y="467567"/>
                  <a:pt x="233330" y="466006"/>
                  <a:pt x="230852" y="463404"/>
                </a:cubicBezTo>
                <a:lnTo>
                  <a:pt x="201903" y="432828"/>
                </a:lnTo>
                <a:cubicBezTo>
                  <a:pt x="196948" y="427624"/>
                  <a:pt x="197079" y="419297"/>
                  <a:pt x="202425" y="414353"/>
                </a:cubicBezTo>
                <a:cubicBezTo>
                  <a:pt x="207641" y="409409"/>
                  <a:pt x="215856" y="409669"/>
                  <a:pt x="220811" y="414873"/>
                </a:cubicBezTo>
                <a:lnTo>
                  <a:pt x="240110" y="435430"/>
                </a:lnTo>
                <a:lnTo>
                  <a:pt x="302311" y="367514"/>
                </a:lnTo>
                <a:cubicBezTo>
                  <a:pt x="304724" y="364847"/>
                  <a:pt x="308016" y="363415"/>
                  <a:pt x="311358" y="363253"/>
                </a:cubicBezTo>
                <a:close/>
                <a:moveTo>
                  <a:pt x="26073" y="297839"/>
                </a:moveTo>
                <a:lnTo>
                  <a:pt x="26073" y="505466"/>
                </a:lnTo>
                <a:cubicBezTo>
                  <a:pt x="26073" y="534625"/>
                  <a:pt x="49800" y="558317"/>
                  <a:pt x="79003" y="558317"/>
                </a:cubicBezTo>
                <a:cubicBezTo>
                  <a:pt x="108205" y="558317"/>
                  <a:pt x="132062" y="534625"/>
                  <a:pt x="132062" y="505466"/>
                </a:cubicBezTo>
                <a:lnTo>
                  <a:pt x="132062" y="297839"/>
                </a:lnTo>
                <a:close/>
                <a:moveTo>
                  <a:pt x="351185" y="267372"/>
                </a:moveTo>
                <a:lnTo>
                  <a:pt x="518180" y="267372"/>
                </a:lnTo>
                <a:cubicBezTo>
                  <a:pt x="525480" y="267372"/>
                  <a:pt x="531216" y="273101"/>
                  <a:pt x="531216" y="280391"/>
                </a:cubicBezTo>
                <a:cubicBezTo>
                  <a:pt x="531216" y="287552"/>
                  <a:pt x="525480" y="293411"/>
                  <a:pt x="518180" y="293411"/>
                </a:cubicBezTo>
                <a:lnTo>
                  <a:pt x="351185" y="293411"/>
                </a:lnTo>
                <a:cubicBezTo>
                  <a:pt x="343885" y="293411"/>
                  <a:pt x="338149" y="287552"/>
                  <a:pt x="338149" y="280391"/>
                </a:cubicBezTo>
                <a:cubicBezTo>
                  <a:pt x="338149" y="273101"/>
                  <a:pt x="343885" y="267372"/>
                  <a:pt x="351185" y="267372"/>
                </a:cubicBezTo>
                <a:close/>
                <a:moveTo>
                  <a:pt x="311358" y="213942"/>
                </a:moveTo>
                <a:cubicBezTo>
                  <a:pt x="314699" y="213812"/>
                  <a:pt x="318090" y="214951"/>
                  <a:pt x="320698" y="217360"/>
                </a:cubicBezTo>
                <a:cubicBezTo>
                  <a:pt x="326044" y="222176"/>
                  <a:pt x="326435" y="230378"/>
                  <a:pt x="321610" y="235715"/>
                </a:cubicBezTo>
                <a:lnTo>
                  <a:pt x="249890" y="314084"/>
                </a:lnTo>
                <a:cubicBezTo>
                  <a:pt x="247543" y="316688"/>
                  <a:pt x="244022" y="318250"/>
                  <a:pt x="240371" y="318250"/>
                </a:cubicBezTo>
                <a:cubicBezTo>
                  <a:pt x="236720" y="318250"/>
                  <a:pt x="233330" y="316818"/>
                  <a:pt x="230852" y="314214"/>
                </a:cubicBezTo>
                <a:lnTo>
                  <a:pt x="201903" y="283492"/>
                </a:lnTo>
                <a:cubicBezTo>
                  <a:pt x="196948" y="278284"/>
                  <a:pt x="197079" y="270083"/>
                  <a:pt x="202425" y="265136"/>
                </a:cubicBezTo>
                <a:cubicBezTo>
                  <a:pt x="207641" y="260189"/>
                  <a:pt x="215856" y="260450"/>
                  <a:pt x="220811" y="265657"/>
                </a:cubicBezTo>
                <a:lnTo>
                  <a:pt x="240110" y="286095"/>
                </a:lnTo>
                <a:lnTo>
                  <a:pt x="302311" y="218141"/>
                </a:lnTo>
                <a:cubicBezTo>
                  <a:pt x="304724" y="215472"/>
                  <a:pt x="308016" y="214073"/>
                  <a:pt x="311358" y="213942"/>
                </a:cubicBezTo>
                <a:close/>
                <a:moveTo>
                  <a:pt x="351185" y="124336"/>
                </a:moveTo>
                <a:lnTo>
                  <a:pt x="518180" y="124336"/>
                </a:lnTo>
                <a:cubicBezTo>
                  <a:pt x="525480" y="124336"/>
                  <a:pt x="531216" y="130195"/>
                  <a:pt x="531216" y="137356"/>
                </a:cubicBezTo>
                <a:cubicBezTo>
                  <a:pt x="531216" y="144516"/>
                  <a:pt x="525480" y="150375"/>
                  <a:pt x="518180" y="150375"/>
                </a:cubicBezTo>
                <a:lnTo>
                  <a:pt x="351185" y="150375"/>
                </a:lnTo>
                <a:cubicBezTo>
                  <a:pt x="343885" y="150375"/>
                  <a:pt x="338149" y="144516"/>
                  <a:pt x="338149" y="137356"/>
                </a:cubicBezTo>
                <a:cubicBezTo>
                  <a:pt x="338149" y="130195"/>
                  <a:pt x="343885" y="124336"/>
                  <a:pt x="351185" y="124336"/>
                </a:cubicBezTo>
                <a:close/>
                <a:moveTo>
                  <a:pt x="311358" y="64761"/>
                </a:moveTo>
                <a:cubicBezTo>
                  <a:pt x="314699" y="64598"/>
                  <a:pt x="318090" y="65704"/>
                  <a:pt x="320698" y="68111"/>
                </a:cubicBezTo>
                <a:cubicBezTo>
                  <a:pt x="326044" y="73055"/>
                  <a:pt x="326435" y="81252"/>
                  <a:pt x="321610" y="86586"/>
                </a:cubicBezTo>
                <a:lnTo>
                  <a:pt x="249890" y="164781"/>
                </a:lnTo>
                <a:cubicBezTo>
                  <a:pt x="247543" y="167514"/>
                  <a:pt x="244022" y="169075"/>
                  <a:pt x="240371" y="169075"/>
                </a:cubicBezTo>
                <a:cubicBezTo>
                  <a:pt x="236720" y="169075"/>
                  <a:pt x="233330" y="167644"/>
                  <a:pt x="230852" y="165042"/>
                </a:cubicBezTo>
                <a:lnTo>
                  <a:pt x="201903" y="134336"/>
                </a:lnTo>
                <a:cubicBezTo>
                  <a:pt x="196948" y="129132"/>
                  <a:pt x="197079" y="120935"/>
                  <a:pt x="202425" y="115991"/>
                </a:cubicBezTo>
                <a:cubicBezTo>
                  <a:pt x="207641" y="111047"/>
                  <a:pt x="215856" y="111307"/>
                  <a:pt x="220811" y="116511"/>
                </a:cubicBezTo>
                <a:lnTo>
                  <a:pt x="240110" y="136938"/>
                </a:lnTo>
                <a:lnTo>
                  <a:pt x="302311" y="69022"/>
                </a:lnTo>
                <a:cubicBezTo>
                  <a:pt x="304724" y="66355"/>
                  <a:pt x="308016" y="64923"/>
                  <a:pt x="311358" y="64761"/>
                </a:cubicBezTo>
                <a:close/>
                <a:moveTo>
                  <a:pt x="158136" y="26035"/>
                </a:moveTo>
                <a:lnTo>
                  <a:pt x="158136" y="505466"/>
                </a:lnTo>
                <a:cubicBezTo>
                  <a:pt x="158136" y="525774"/>
                  <a:pt x="150314" y="544389"/>
                  <a:pt x="137668" y="558317"/>
                </a:cubicBezTo>
                <a:lnTo>
                  <a:pt x="527859" y="558317"/>
                </a:lnTo>
                <a:cubicBezTo>
                  <a:pt x="557062" y="558317"/>
                  <a:pt x="580789" y="534625"/>
                  <a:pt x="580789" y="505466"/>
                </a:cubicBezTo>
                <a:lnTo>
                  <a:pt x="580789" y="26035"/>
                </a:lnTo>
                <a:close/>
                <a:moveTo>
                  <a:pt x="145099" y="0"/>
                </a:moveTo>
                <a:lnTo>
                  <a:pt x="593825" y="0"/>
                </a:lnTo>
                <a:cubicBezTo>
                  <a:pt x="601126" y="0"/>
                  <a:pt x="606862" y="5858"/>
                  <a:pt x="606862" y="13017"/>
                </a:cubicBezTo>
                <a:lnTo>
                  <a:pt x="606862" y="505466"/>
                </a:lnTo>
                <a:cubicBezTo>
                  <a:pt x="606862" y="548945"/>
                  <a:pt x="571402" y="584352"/>
                  <a:pt x="527859" y="584352"/>
                </a:cubicBezTo>
                <a:lnTo>
                  <a:pt x="79003" y="584352"/>
                </a:lnTo>
                <a:cubicBezTo>
                  <a:pt x="35460" y="584352"/>
                  <a:pt x="0" y="548945"/>
                  <a:pt x="0" y="505466"/>
                </a:cubicBezTo>
                <a:lnTo>
                  <a:pt x="0" y="284821"/>
                </a:lnTo>
                <a:cubicBezTo>
                  <a:pt x="0" y="277662"/>
                  <a:pt x="5866" y="271804"/>
                  <a:pt x="13037" y="271804"/>
                </a:cubicBezTo>
                <a:lnTo>
                  <a:pt x="132062" y="271804"/>
                </a:lnTo>
                <a:lnTo>
                  <a:pt x="132062" y="13017"/>
                </a:lnTo>
                <a:cubicBezTo>
                  <a:pt x="132062" y="5858"/>
                  <a:pt x="137799" y="0"/>
                  <a:pt x="1450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35118" y="1717376"/>
            <a:ext cx="4653980" cy="4763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目录内多黏菌素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E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存在以下缺点</a:t>
            </a:r>
            <a:r>
              <a:rPr lang="zh-CN" altLang="en-US" sz="16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：</a:t>
            </a:r>
            <a:endParaRPr lang="en-US" altLang="zh-CN" sz="1600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lvl="0" indent="-285750" eaLnBrk="0">
              <a:lnSpc>
                <a:spcPct val="13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不易透过血脑屏障; </a:t>
            </a:r>
            <a:endParaRPr lang="zh-CN" altLang="en-US" sz="1600" b="1" dirty="0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lvl="0" indent="-285750" eaLnBrk="0">
              <a:lnSpc>
                <a:spcPct val="13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肺组织穿透性差，需联合雾化吸入治疗</a:t>
            </a:r>
            <a:endParaRPr lang="zh-CN" altLang="en-US" sz="1600" b="1" dirty="0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lvl="0" indent="-285750" eaLnBrk="0">
              <a:lnSpc>
                <a:spcPct val="13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国家不良反应监测中心多次报道其存在肾毒性、神经毒性等较为严重的不良反应；</a:t>
            </a:r>
            <a:endParaRPr lang="zh-CN" altLang="en-US" sz="1600" b="1" dirty="0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lvl="0" indent="-285750" eaLnBrk="0">
              <a:lnSpc>
                <a:spcPct val="13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日治疗费用较高</a:t>
            </a:r>
            <a:endParaRPr lang="zh-CN" altLang="en-US" sz="1600" b="1" dirty="0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lvl="0" indent="-285750" eaLnBrk="0">
              <a:lnSpc>
                <a:spcPct val="13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endParaRPr lang="en-US" altLang="zh-CN" sz="1600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lvl="0" indent="-285750" eaLnBrk="0"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头孢噻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肟他唑巴坦弥补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了上述短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板</a:t>
            </a:r>
            <a:r>
              <a:rPr lang="zh-CN" altLang="en-US" sz="16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：</a:t>
            </a:r>
            <a:endParaRPr lang="en-US" altLang="zh-CN" sz="1600" dirty="0" smtClean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lvl="0" indent="-285750" eaLnBrk="0"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为产</a:t>
            </a:r>
            <a:r>
              <a:rPr lang="en-US" altLang="zh-CN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ESBL/KPC</a:t>
            </a:r>
            <a:r>
              <a:rPr lang="zh-CN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多重耐药菌感染提供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一种更安全有效的新治疗方案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;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endParaRPr lang="en-US" altLang="zh-CN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lvl="0" indent="-285750" eaLnBrk="0"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静脉给药有效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透过肺组织及</a:t>
            </a:r>
            <a:r>
              <a:rPr lang="zh-CN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血脑屏障</a:t>
            </a:r>
            <a:r>
              <a:rPr lang="en-US" altLang="zh-CN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;</a:t>
            </a:r>
            <a:r>
              <a:rPr lang="zh-CN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endParaRPr lang="en-US" altLang="zh-CN" sz="16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lvl="0" indent="-285750" eaLnBrk="0"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较多黏菌素具有较好的安全性；</a:t>
            </a:r>
            <a:endParaRPr lang="zh-CN" altLang="en-US" sz="16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0" indent="-285750" eaLnBrk="0"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日治疗费用较低，减少医保支出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43028" y="1004866"/>
            <a:ext cx="236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临床易于管理</a:t>
            </a:r>
            <a:endParaRPr lang="zh-CN" altLang="en-US" sz="2400" b="1" dirty="0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wedding-planning_84466"/>
          <p:cNvSpPr/>
          <p:nvPr/>
        </p:nvSpPr>
        <p:spPr>
          <a:xfrm>
            <a:off x="7233343" y="1004866"/>
            <a:ext cx="609685" cy="418534"/>
          </a:xfrm>
          <a:custGeom>
            <a:avLst/>
            <a:gdLst>
              <a:gd name="T0" fmla="*/ 2873 w 2873"/>
              <a:gd name="T1" fmla="*/ 1017 h 1975"/>
              <a:gd name="T2" fmla="*/ 2873 w 2873"/>
              <a:gd name="T3" fmla="*/ 1915 h 1975"/>
              <a:gd name="T4" fmla="*/ 2813 w 2873"/>
              <a:gd name="T5" fmla="*/ 1975 h 1975"/>
              <a:gd name="T6" fmla="*/ 2585 w 2873"/>
              <a:gd name="T7" fmla="*/ 1975 h 1975"/>
              <a:gd name="T8" fmla="*/ 2525 w 2873"/>
              <a:gd name="T9" fmla="*/ 1915 h 1975"/>
              <a:gd name="T10" fmla="*/ 2525 w 2873"/>
              <a:gd name="T11" fmla="*/ 1752 h 1975"/>
              <a:gd name="T12" fmla="*/ 348 w 2873"/>
              <a:gd name="T13" fmla="*/ 1752 h 1975"/>
              <a:gd name="T14" fmla="*/ 348 w 2873"/>
              <a:gd name="T15" fmla="*/ 1915 h 1975"/>
              <a:gd name="T16" fmla="*/ 288 w 2873"/>
              <a:gd name="T17" fmla="*/ 1975 h 1975"/>
              <a:gd name="T18" fmla="*/ 60 w 2873"/>
              <a:gd name="T19" fmla="*/ 1975 h 1975"/>
              <a:gd name="T20" fmla="*/ 0 w 2873"/>
              <a:gd name="T21" fmla="*/ 1915 h 1975"/>
              <a:gd name="T22" fmla="*/ 0 w 2873"/>
              <a:gd name="T23" fmla="*/ 696 h 1975"/>
              <a:gd name="T24" fmla="*/ 174 w 2873"/>
              <a:gd name="T25" fmla="*/ 522 h 1975"/>
              <a:gd name="T26" fmla="*/ 348 w 2873"/>
              <a:gd name="T27" fmla="*/ 696 h 1975"/>
              <a:gd name="T28" fmla="*/ 348 w 2873"/>
              <a:gd name="T29" fmla="*/ 1379 h 1975"/>
              <a:gd name="T30" fmla="*/ 2525 w 2873"/>
              <a:gd name="T31" fmla="*/ 1379 h 1975"/>
              <a:gd name="T32" fmla="*/ 2525 w 2873"/>
              <a:gd name="T33" fmla="*/ 1017 h 1975"/>
              <a:gd name="T34" fmla="*/ 2699 w 2873"/>
              <a:gd name="T35" fmla="*/ 843 h 1975"/>
              <a:gd name="T36" fmla="*/ 2873 w 2873"/>
              <a:gd name="T37" fmla="*/ 1017 h 1975"/>
              <a:gd name="T38" fmla="*/ 549 w 2873"/>
              <a:gd name="T39" fmla="*/ 1302 h 1975"/>
              <a:gd name="T40" fmla="*/ 1135 w 2873"/>
              <a:gd name="T41" fmla="*/ 1302 h 1975"/>
              <a:gd name="T42" fmla="*/ 1243 w 2873"/>
              <a:gd name="T43" fmla="*/ 1194 h 1975"/>
              <a:gd name="T44" fmla="*/ 1135 w 2873"/>
              <a:gd name="T45" fmla="*/ 1086 h 1975"/>
              <a:gd name="T46" fmla="*/ 549 w 2873"/>
              <a:gd name="T47" fmla="*/ 1086 h 1975"/>
              <a:gd name="T48" fmla="*/ 441 w 2873"/>
              <a:gd name="T49" fmla="*/ 1194 h 1975"/>
              <a:gd name="T50" fmla="*/ 549 w 2873"/>
              <a:gd name="T51" fmla="*/ 1302 h 1975"/>
              <a:gd name="T52" fmla="*/ 1448 w 2873"/>
              <a:gd name="T53" fmla="*/ 628 h 1975"/>
              <a:gd name="T54" fmla="*/ 1471 w 2873"/>
              <a:gd name="T55" fmla="*/ 638 h 1975"/>
              <a:gd name="T56" fmla="*/ 1471 w 2873"/>
              <a:gd name="T57" fmla="*/ 638 h 1975"/>
              <a:gd name="T58" fmla="*/ 1709 w 2873"/>
              <a:gd name="T59" fmla="*/ 638 h 1975"/>
              <a:gd name="T60" fmla="*/ 1709 w 2873"/>
              <a:gd name="T61" fmla="*/ 876 h 1975"/>
              <a:gd name="T62" fmla="*/ 1742 w 2873"/>
              <a:gd name="T63" fmla="*/ 909 h 1975"/>
              <a:gd name="T64" fmla="*/ 2042 w 2873"/>
              <a:gd name="T65" fmla="*/ 909 h 1975"/>
              <a:gd name="T66" fmla="*/ 2075 w 2873"/>
              <a:gd name="T67" fmla="*/ 876 h 1975"/>
              <a:gd name="T68" fmla="*/ 2075 w 2873"/>
              <a:gd name="T69" fmla="*/ 638 h 1975"/>
              <a:gd name="T70" fmla="*/ 2313 w 2873"/>
              <a:gd name="T71" fmla="*/ 637 h 1975"/>
              <a:gd name="T72" fmla="*/ 2347 w 2873"/>
              <a:gd name="T73" fmla="*/ 604 h 1975"/>
              <a:gd name="T74" fmla="*/ 2346 w 2873"/>
              <a:gd name="T75" fmla="*/ 304 h 1975"/>
              <a:gd name="T76" fmla="*/ 2337 w 2873"/>
              <a:gd name="T77" fmla="*/ 281 h 1975"/>
              <a:gd name="T78" fmla="*/ 2313 w 2873"/>
              <a:gd name="T79" fmla="*/ 271 h 1975"/>
              <a:gd name="T80" fmla="*/ 2313 w 2873"/>
              <a:gd name="T81" fmla="*/ 271 h 1975"/>
              <a:gd name="T82" fmla="*/ 2075 w 2873"/>
              <a:gd name="T83" fmla="*/ 271 h 1975"/>
              <a:gd name="T84" fmla="*/ 2075 w 2873"/>
              <a:gd name="T85" fmla="*/ 33 h 1975"/>
              <a:gd name="T86" fmla="*/ 2042 w 2873"/>
              <a:gd name="T87" fmla="*/ 0 h 1975"/>
              <a:gd name="T88" fmla="*/ 1742 w 2873"/>
              <a:gd name="T89" fmla="*/ 0 h 1975"/>
              <a:gd name="T90" fmla="*/ 1709 w 2873"/>
              <a:gd name="T91" fmla="*/ 33 h 1975"/>
              <a:gd name="T92" fmla="*/ 1709 w 2873"/>
              <a:gd name="T93" fmla="*/ 271 h 1975"/>
              <a:gd name="T94" fmla="*/ 1471 w 2873"/>
              <a:gd name="T95" fmla="*/ 272 h 1975"/>
              <a:gd name="T96" fmla="*/ 1437 w 2873"/>
              <a:gd name="T97" fmla="*/ 305 h 1975"/>
              <a:gd name="T98" fmla="*/ 1438 w 2873"/>
              <a:gd name="T99" fmla="*/ 605 h 1975"/>
              <a:gd name="T100" fmla="*/ 1448 w 2873"/>
              <a:gd name="T101" fmla="*/ 628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3" h="1975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73029" y="1717376"/>
            <a:ext cx="4531238" cy="2435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本品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适应症</a:t>
            </a:r>
            <a:r>
              <a:rPr lang="zh-CN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明确，仅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用于单方耐药而对本复方敏感的</a:t>
            </a:r>
            <a:r>
              <a:rPr lang="zh-CN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患者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临床管理中需有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明确药敏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结果支持病原菌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目标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治疗</a:t>
            </a:r>
            <a:endParaRPr lang="en-US" altLang="zh-CN" sz="1600" dirty="0" smtClean="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lvl="0" indent="-285750" eaLnBrk="0"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抗菌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药物实行</a:t>
            </a:r>
            <a:r>
              <a:rPr lang="zh-CN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分级管理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临床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应用要求严格，不存在滥用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风险</a:t>
            </a:r>
            <a:endParaRPr lang="zh-CN" altLang="en-US" sz="1600" dirty="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lvl="0" indent="-285750" eaLnBrk="0"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能有效透过血脑屏障，特别对颅内感染患者，没有鞘内注射的风险。</a:t>
            </a:r>
            <a:endParaRPr lang="zh-CN" altLang="en-US" sz="1600" dirty="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73841" y="250257"/>
            <a:ext cx="9002193" cy="40166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 smtClean="0">
                <a:ea typeface="微软雅黑" panose="020B0503020204020204" charset="-122"/>
                <a:sym typeface="Arial" panose="020B0604020202020204" pitchFamily="34" charset="0"/>
              </a:rPr>
              <a:t>恳请</a:t>
            </a:r>
            <a:r>
              <a:rPr lang="zh-CN" altLang="en-US" sz="4000" dirty="0">
                <a:ea typeface="微软雅黑" panose="020B0503020204020204" charset="-122"/>
                <a:sym typeface="Arial" panose="020B0604020202020204" pitchFamily="34" charset="0"/>
              </a:rPr>
              <a:t>您</a:t>
            </a:r>
            <a:r>
              <a:rPr lang="zh-CN" altLang="en-US" sz="4000" dirty="0" smtClean="0">
                <a:ea typeface="微软雅黑" panose="020B0503020204020204" charset="-122"/>
                <a:sym typeface="Arial" panose="020B0604020202020204" pitchFamily="34" charset="0"/>
              </a:rPr>
              <a:t>支持</a:t>
            </a:r>
            <a:br>
              <a:rPr lang="en-US" altLang="zh-CN" sz="4400" dirty="0" smtClean="0">
                <a:ea typeface="微软雅黑" panose="020B0503020204020204" charset="-122"/>
                <a:sym typeface="Arial" panose="020B0604020202020204" pitchFamily="34" charset="0"/>
              </a:rPr>
            </a:br>
            <a:r>
              <a:rPr lang="zh-CN" altLang="en-US" sz="4400" dirty="0" smtClean="0">
                <a:solidFill>
                  <a:srgbClr val="FF0000"/>
                </a:solidFill>
                <a:ea typeface="微软雅黑" panose="020B0503020204020204" charset="-122"/>
                <a:sym typeface="Arial" panose="020B0604020202020204" pitchFamily="34" charset="0"/>
              </a:rPr>
              <a:t>注射</a:t>
            </a:r>
            <a:r>
              <a:rPr lang="zh-CN" altLang="en-US" sz="4400" dirty="0">
                <a:solidFill>
                  <a:srgbClr val="FF0000"/>
                </a:solidFill>
                <a:ea typeface="微软雅黑" panose="020B0503020204020204" charset="-122"/>
                <a:sym typeface="Arial" panose="020B0604020202020204" pitchFamily="34" charset="0"/>
              </a:rPr>
              <a:t>用头孢噻肟钠他唑巴坦</a:t>
            </a:r>
            <a:r>
              <a:rPr lang="zh-CN" altLang="en-US" sz="4400" dirty="0" smtClean="0">
                <a:solidFill>
                  <a:srgbClr val="FF0000"/>
                </a:solidFill>
                <a:ea typeface="微软雅黑" panose="020B0503020204020204" charset="-122"/>
                <a:sym typeface="Arial" panose="020B0604020202020204" pitchFamily="34" charset="0"/>
              </a:rPr>
              <a:t>钠</a:t>
            </a:r>
            <a:br>
              <a:rPr lang="en-US" altLang="zh-CN" sz="4400" dirty="0" smtClean="0">
                <a:ea typeface="微软雅黑" panose="020B0503020204020204" charset="-122"/>
                <a:sym typeface="Arial" panose="020B0604020202020204" pitchFamily="34" charset="0"/>
              </a:rPr>
            </a:br>
            <a:r>
              <a:rPr lang="zh-CN" altLang="en-US" sz="4000" dirty="0" smtClean="0">
                <a:ea typeface="微软雅黑" panose="020B0503020204020204" charset="-122"/>
                <a:sym typeface="Arial" panose="020B0604020202020204" pitchFamily="34" charset="0"/>
              </a:rPr>
              <a:t>纳入国家医保目录！</a:t>
            </a:r>
            <a:endParaRPr lang="zh-CN" altLang="en-US" sz="4000" dirty="0"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>
            <p:custDataLst>
              <p:tags r:id="rId1"/>
            </p:custDataLst>
          </p:nvPr>
        </p:nvSpPr>
        <p:spPr>
          <a:xfrm>
            <a:off x="4807267" y="1574822"/>
            <a:ext cx="2577465" cy="5847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CONTENTS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234224" y="405658"/>
            <a:ext cx="1774845" cy="101566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6000" spc="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目录</a:t>
            </a:r>
            <a:endParaRPr lang="zh-CN" altLang="en-US" sz="6000" spc="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890272" y="2454910"/>
            <a:ext cx="7058040" cy="3416598"/>
            <a:chOff x="6922" y="5033"/>
            <a:chExt cx="4746" cy="3163"/>
          </a:xfrm>
        </p:grpSpPr>
        <p:sp>
          <p:nvSpPr>
            <p:cNvPr id="4" name="圆角矩形 3"/>
            <p:cNvSpPr/>
            <p:nvPr>
              <p:custDataLst>
                <p:tags r:id="rId3"/>
              </p:custDataLst>
            </p:nvPr>
          </p:nvSpPr>
          <p:spPr>
            <a:xfrm>
              <a:off x="6968" y="5033"/>
              <a:ext cx="1664" cy="7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4"/>
              </p:custDataLst>
            </p:nvPr>
          </p:nvSpPr>
          <p:spPr>
            <a:xfrm>
              <a:off x="9616" y="5033"/>
              <a:ext cx="1621" cy="7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5"/>
              </p:custDataLst>
            </p:nvPr>
          </p:nvSpPr>
          <p:spPr>
            <a:xfrm>
              <a:off x="6968" y="6228"/>
              <a:ext cx="1663" cy="7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7" name="圆角矩形 36"/>
            <p:cNvSpPr/>
            <p:nvPr>
              <p:custDataLst>
                <p:tags r:id="rId6"/>
              </p:custDataLst>
            </p:nvPr>
          </p:nvSpPr>
          <p:spPr>
            <a:xfrm>
              <a:off x="9584" y="6248"/>
              <a:ext cx="1663" cy="7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8" name="圆角矩形 37"/>
            <p:cNvSpPr/>
            <p:nvPr>
              <p:custDataLst>
                <p:tags r:id="rId7"/>
              </p:custDataLst>
            </p:nvPr>
          </p:nvSpPr>
          <p:spPr>
            <a:xfrm>
              <a:off x="8354" y="7462"/>
              <a:ext cx="1590" cy="7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8"/>
              </p:custDataLst>
            </p:nvPr>
          </p:nvSpPr>
          <p:spPr>
            <a:xfrm>
              <a:off x="6922" y="5207"/>
              <a:ext cx="1888" cy="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01 </a:t>
              </a:r>
              <a:r>
                <a:rPr lang="zh-CN" altLang="en-US" sz="2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药品基本信息</a:t>
              </a:r>
              <a:endPara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9"/>
              </p:custDataLst>
            </p:nvPr>
          </p:nvSpPr>
          <p:spPr>
            <a:xfrm>
              <a:off x="9780" y="5202"/>
              <a:ext cx="1888" cy="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02 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安全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性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1" name="文本框 40"/>
            <p:cNvSpPr txBox="1"/>
            <p:nvPr>
              <p:custDataLst>
                <p:tags r:id="rId10"/>
              </p:custDataLst>
            </p:nvPr>
          </p:nvSpPr>
          <p:spPr>
            <a:xfrm>
              <a:off x="7248" y="6402"/>
              <a:ext cx="1888" cy="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03 </a:t>
              </a:r>
              <a:r>
                <a:rPr lang="zh-CN" altLang="en-US" sz="2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有效性</a:t>
              </a:r>
              <a:endPara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3" name="文本框 42"/>
            <p:cNvSpPr txBox="1"/>
            <p:nvPr>
              <p:custDataLst>
                <p:tags r:id="rId11"/>
              </p:custDataLst>
            </p:nvPr>
          </p:nvSpPr>
          <p:spPr>
            <a:xfrm>
              <a:off x="9786" y="6382"/>
              <a:ext cx="1131" cy="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04 </a:t>
              </a:r>
              <a:r>
                <a:rPr lang="zh-CN" altLang="en-US" sz="2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创新性</a:t>
              </a:r>
              <a:endPara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4" name="文本框 43"/>
            <p:cNvSpPr txBox="1"/>
            <p:nvPr>
              <p:custDataLst>
                <p:tags r:id="rId12"/>
              </p:custDataLst>
            </p:nvPr>
          </p:nvSpPr>
          <p:spPr>
            <a:xfrm>
              <a:off x="8638" y="7616"/>
              <a:ext cx="1265" cy="3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05 </a:t>
              </a:r>
              <a:r>
                <a:rPr lang="zh-CN" altLang="en-US" sz="2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公平性</a:t>
              </a:r>
              <a:endPara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>
            <a:off x="1" y="140144"/>
            <a:ext cx="768096" cy="713232"/>
          </a:xfrm>
          <a:prstGeom prst="flowChartDelay">
            <a:avLst/>
          </a:prstGeom>
          <a:solidFill>
            <a:srgbClr val="3959B9"/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96112" y="216471"/>
            <a:ext cx="3480054" cy="6369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药品基本信息</a:t>
            </a:r>
            <a:endParaRPr lang="zh-CN" altLang="en-US" sz="2800" b="1" dirty="0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endParaRPr lang="zh-CN" altLang="en-US" sz="2800" b="1" dirty="0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 descr="2.34g小盒透明"/>
          <p:cNvPicPr>
            <a:picLocks noChangeAspect="1"/>
          </p:cNvPicPr>
          <p:nvPr/>
        </p:nvPicPr>
        <p:blipFill rotWithShape="1">
          <a:blip r:embed="rId2"/>
          <a:srcRect l="13556" r="16173"/>
          <a:stretch>
            <a:fillRect/>
          </a:stretch>
        </p:blipFill>
        <p:spPr>
          <a:xfrm>
            <a:off x="140540" y="3983800"/>
            <a:ext cx="1974033" cy="193484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576072" y="1088136"/>
            <a:ext cx="5879592" cy="266090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marR="0" lvl="0" indent="-285750" algn="l" defTabSz="9144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通用名：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注射用头孢噻肟钠他唑巴坦钠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marR="0" lvl="0" indent="-285750" algn="l" defTabSz="9144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商品名：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百多力</a:t>
            </a:r>
            <a:r>
              <a:rPr lang="zh-CN" altLang="en-US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®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marR="0" lvl="0" indent="-285750" algn="l" defTabSz="9144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注册规格：</a:t>
            </a:r>
            <a:r>
              <a:rPr kumimoji="0" lang="pt-BR" altLang="zh-CN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1.17g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瓶 ，</a:t>
            </a:r>
            <a:r>
              <a:rPr kumimoji="0" lang="pt-BR" altLang="zh-CN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2.34g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瓶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marR="0" lvl="0" indent="-285750" algn="l" defTabSz="9144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注册分类：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化学药品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2.3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类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marR="0" lvl="0" indent="-285750" algn="l" defTabSz="9144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中国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大陆首次上市时间：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2021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年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10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月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22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日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marR="0" lvl="0" indent="-285750" algn="l" defTabSz="9144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目前大陆地区同通用名药品的上市情况</a:t>
            </a:r>
            <a:r>
              <a:rPr kumimoji="0" lang="zh-CN" alt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：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独家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marR="0" lvl="0" indent="-285750" algn="l" defTabSz="9144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是否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为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OTC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药品：</a:t>
            </a:r>
            <a:r>
              <a:rPr kumimoji="0" lang="zh-CN" alt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否</a:t>
            </a:r>
            <a:endParaRPr lang="zh-CN" altLang="en-US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20198" y="929149"/>
            <a:ext cx="608570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参照药品建议：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注射用</a:t>
            </a:r>
            <a:r>
              <a:rPr lang="zh-CN" alt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多黏菌素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E</a:t>
            </a:r>
            <a:r>
              <a:rPr lang="zh-CN" alt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甲磺酸钠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两者均适用于多重耐药菌感染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多黏菌素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E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甲磺酸钠国际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应用最广泛、循证证据最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充分</a:t>
            </a:r>
            <a:endParaRPr lang="en-US" altLang="zh-CN" dirty="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多黏菌素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E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甲磺酸钠经竞价纳入医保，价格合理有参考性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zh-CN" altLang="en-US" dirty="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2114573" y="3678019"/>
            <a:ext cx="9555861" cy="29713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Dot"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200000"/>
              </a:lnSpc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eaLnBrk="0" fontAlgn="base" hangingPunct="0">
              <a:lnSpc>
                <a:spcPct val="150000"/>
              </a:lnSpc>
              <a:defRPr/>
            </a:pPr>
            <a:r>
              <a:rPr lang="zh-CN" altLang="en-US" b="1" u="sng" kern="0" dirty="0" smtClean="0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适应症</a:t>
            </a:r>
            <a:endParaRPr lang="en-US" altLang="zh-CN" b="1" u="sng" kern="0" dirty="0" smtClean="0">
              <a:solidFill>
                <a:srgbClr val="4472C4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lvl="0" eaLnBrk="0" fontAlgn="base" hangingPunct="0">
              <a:lnSpc>
                <a:spcPts val="1800"/>
              </a:lnSpc>
              <a:defRPr/>
            </a:pPr>
            <a:r>
              <a:rPr lang="zh-CN" altLang="zh-CN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本</a:t>
            </a:r>
            <a:r>
              <a:rPr lang="zh-CN" altLang="zh-CN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品仅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用于</a:t>
            </a:r>
            <a:r>
              <a:rPr lang="zh-CN" altLang="en-US" sz="1600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对头孢噻肟耐药而对本品复方敏感的中重度感染患者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。包括下呼吸道感染、泌尿生殖道感染、妇科感染、菌血症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败血症、皮肤及皮肤软组织感染、腹腔感染、骨和关节感染、中枢神经系统感染</a:t>
            </a:r>
            <a:r>
              <a:rPr lang="zh-CN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等。</a:t>
            </a:r>
            <a:endParaRPr lang="en-US" altLang="zh-CN" sz="2000" b="1" u="sng" kern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R="0" lvl="0" indent="0" defTabSz="914400" fontAlgn="base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zh-CN" altLang="en-US" b="1" u="sng" kern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用法用量</a:t>
            </a:r>
            <a:endParaRPr lang="en-US" altLang="zh-CN" u="sng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R="0" lvl="0" indent="0" defTabSz="914400" fontAlgn="base">
              <a:lnSpc>
                <a:spcPts val="1800"/>
              </a:lnSpc>
              <a:buClrTx/>
              <a:buSzTx/>
              <a:buFontTx/>
              <a:buNone/>
              <a:defRPr/>
            </a:pPr>
            <a:r>
              <a:rPr lang="zh-CN" altLang="en-US" sz="1600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用于</a:t>
            </a:r>
            <a:r>
              <a:rPr lang="zh-CN" altLang="en-US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中重度感染，</a:t>
            </a:r>
            <a:r>
              <a:rPr lang="zh-CN" altLang="en-US" sz="1600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常用量为每次</a:t>
            </a:r>
            <a:r>
              <a:rPr lang="en-US" altLang="zh-CN" sz="1600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2.34g</a:t>
            </a:r>
            <a:r>
              <a:rPr lang="zh-CN" altLang="en-US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（其中头孢噻肟钠</a:t>
            </a:r>
            <a:r>
              <a:rPr lang="en-US" altLang="zh-CN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2g</a:t>
            </a:r>
            <a:r>
              <a:rPr lang="zh-CN" altLang="en-US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，他唑巴坦钠</a:t>
            </a:r>
            <a:r>
              <a:rPr lang="en-US" altLang="zh-CN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0.34g</a:t>
            </a:r>
            <a:r>
              <a:rPr lang="zh-CN" altLang="en-US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），</a:t>
            </a:r>
            <a:r>
              <a:rPr lang="zh-CN" altLang="en-US" sz="1600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每日三次</a:t>
            </a:r>
            <a:r>
              <a:rPr lang="zh-CN" altLang="en-US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，或每次</a:t>
            </a:r>
            <a:r>
              <a:rPr lang="en-US" altLang="zh-CN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3.51g</a:t>
            </a:r>
            <a:r>
              <a:rPr lang="zh-CN" altLang="en-US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（其中头孢噻肟钠</a:t>
            </a:r>
            <a:r>
              <a:rPr lang="en-US" altLang="zh-CN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3g</a:t>
            </a:r>
            <a:r>
              <a:rPr lang="zh-CN" altLang="en-US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，他唑巴坦钠</a:t>
            </a:r>
            <a:r>
              <a:rPr lang="en-US" altLang="zh-CN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0.51g</a:t>
            </a:r>
            <a:r>
              <a:rPr lang="zh-CN" altLang="en-US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），每日两次；特别严重的感染可酌情增加剂量，其中他唑巴坦最大推荐剂量为</a:t>
            </a:r>
            <a:r>
              <a:rPr lang="en-US" altLang="zh-CN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1.5g/</a:t>
            </a:r>
            <a:r>
              <a:rPr lang="zh-CN" altLang="en-US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日</a:t>
            </a:r>
            <a:r>
              <a:rPr lang="zh-CN" altLang="en-US" sz="1600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en-US" altLang="zh-CN" sz="1600" kern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R="0" lvl="0" indent="0" defTabSz="914400" fontAlgn="base">
              <a:lnSpc>
                <a:spcPts val="1800"/>
              </a:lnSpc>
              <a:buClrTx/>
              <a:buSzTx/>
              <a:buFontTx/>
              <a:buNone/>
              <a:defRPr/>
            </a:pPr>
            <a:r>
              <a:rPr lang="zh-CN" altLang="en-US" sz="1600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严</a:t>
            </a:r>
            <a:r>
              <a:rPr lang="zh-CN" altLang="en-US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重肾功能减退病人应用本品时须适当减量，血清肌酐超过</a:t>
            </a:r>
            <a:r>
              <a:rPr lang="en-US" altLang="zh-CN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424μmol/L</a:t>
            </a:r>
            <a:r>
              <a:rPr lang="zh-CN" altLang="en-US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4.8mg</a:t>
            </a:r>
            <a:r>
              <a:rPr lang="zh-CN" altLang="en-US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）或肌酐清除率低于</a:t>
            </a:r>
            <a:r>
              <a:rPr lang="en-US" altLang="zh-CN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20mL/min</a:t>
            </a:r>
            <a:r>
              <a:rPr lang="zh-CN" altLang="en-US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时，本品的维持量应减半；血清肌酐超过</a:t>
            </a:r>
            <a:r>
              <a:rPr lang="en-US" altLang="zh-CN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751μmol/L</a:t>
            </a:r>
            <a:r>
              <a:rPr lang="zh-CN" altLang="en-US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8.5mg</a:t>
            </a:r>
            <a:r>
              <a:rPr lang="zh-CN" altLang="en-US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）时，维持量正常量的</a:t>
            </a:r>
            <a:r>
              <a:rPr lang="en-US" altLang="zh-CN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1/4</a:t>
            </a:r>
            <a:r>
              <a:rPr lang="zh-CN" altLang="en-US" sz="1600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en-US" altLang="zh-CN" sz="1600" kern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lvl="0" fontAlgn="base">
              <a:lnSpc>
                <a:spcPts val="1800"/>
              </a:lnSpc>
              <a:defRPr/>
            </a:pPr>
            <a:r>
              <a:rPr lang="zh-CN" altLang="en-US" sz="1600" kern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需血液透析者一日</a:t>
            </a:r>
            <a:r>
              <a:rPr lang="en-US" altLang="zh-CN" sz="1600" kern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0.585-2.34g</a:t>
            </a:r>
            <a:r>
              <a:rPr lang="zh-CN" altLang="en-US" sz="1600" kern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。但在透析后应加用</a:t>
            </a:r>
            <a:r>
              <a:rPr lang="en-US" altLang="zh-CN" sz="1600" kern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600" kern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次剂量</a:t>
            </a:r>
            <a:r>
              <a:rPr lang="zh-CN" altLang="en-US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en-US" altLang="zh-CN" sz="1600" kern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R="0" lvl="0" indent="0" defTabSz="914400" fontAlgn="base">
              <a:lnSpc>
                <a:spcPts val="1800"/>
              </a:lnSpc>
              <a:buClrTx/>
              <a:buSzTx/>
              <a:buFontTx/>
              <a:buNone/>
              <a:defRPr/>
            </a:pPr>
            <a:r>
              <a:rPr lang="zh-CN" altLang="en-US" sz="16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疗程</a:t>
            </a:r>
            <a:r>
              <a:rPr lang="zh-CN" altLang="en-US" sz="16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：</a:t>
            </a:r>
            <a:r>
              <a:rPr lang="zh-CN" altLang="en-US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疗程取决于病程，通常疗程为</a:t>
            </a:r>
            <a:r>
              <a:rPr lang="en-US" altLang="zh-CN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4</a:t>
            </a:r>
            <a:r>
              <a:rPr lang="zh-CN" altLang="en-US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～</a:t>
            </a:r>
            <a:r>
              <a:rPr lang="en-US" altLang="zh-CN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14</a:t>
            </a:r>
            <a:r>
              <a:rPr lang="zh-CN" altLang="en-US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天，严重复杂感染可适当延长。</a:t>
            </a:r>
            <a:endParaRPr kumimoji="0" lang="zh-CN" altLang="en-US" sz="1600" b="0" i="0" kern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>
            <a:off x="1" y="140144"/>
            <a:ext cx="768096" cy="713232"/>
          </a:xfrm>
          <a:prstGeom prst="flowChartDelay">
            <a:avLst/>
          </a:prstGeom>
          <a:solidFill>
            <a:srgbClr val="3959B9"/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96112" y="216471"/>
            <a:ext cx="10778024" cy="63690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zh-CN" altLang="en-US" sz="2400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我国耐药形势严峻，百多力</a:t>
            </a:r>
            <a:r>
              <a:rPr lang="en-US" altLang="zh-CN" sz="2400" b="1" baseline="30000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®</a:t>
            </a:r>
            <a:r>
              <a:rPr lang="zh-CN" altLang="en-US" sz="2400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为</a:t>
            </a:r>
            <a:r>
              <a:rPr lang="zh-CN" altLang="en-US" sz="2400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多重</a:t>
            </a:r>
            <a:r>
              <a:rPr lang="zh-CN" altLang="en-US" sz="2400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耐药菌感染提供了新的更安全的选择</a:t>
            </a:r>
            <a:r>
              <a:rPr lang="zh-CN" altLang="en-US" sz="2400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！</a:t>
            </a:r>
            <a:endParaRPr lang="zh-CN" altLang="en-US" sz="2400" b="1" dirty="0" smtClean="0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 descr="2.34g小盒透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00114" y="5695315"/>
            <a:ext cx="1687195" cy="1162685"/>
          </a:xfrm>
          <a:prstGeom prst="rect">
            <a:avLst/>
          </a:prstGeom>
        </p:spPr>
      </p:pic>
      <p:sp>
        <p:nvSpPr>
          <p:cNvPr id="7" name="文本框 6" descr="7b0a202020202262756c6c6574223a20227b5c2263617465676f727949645c223a31303032352c5c2274656d706c61746549645c223a32303233313436367d220a7d0a"/>
          <p:cNvSpPr txBox="1"/>
          <p:nvPr/>
        </p:nvSpPr>
        <p:spPr>
          <a:xfrm>
            <a:off x="598838" y="2228616"/>
            <a:ext cx="5681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产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ESBL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肺炎克雷伯菌对头孢哌酮舒巴坦、哌拉西林他唑巴坦</a:t>
            </a:r>
            <a:r>
              <a:rPr lang="zh-CN" altLang="en-US" sz="1600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耐药率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分别高达</a:t>
            </a:r>
            <a:r>
              <a:rPr lang="en-US" altLang="zh-CN" sz="1600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64.7%</a:t>
            </a:r>
            <a:r>
              <a:rPr lang="zh-CN" altLang="en-US" sz="1600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、</a:t>
            </a:r>
            <a:r>
              <a:rPr lang="en-US" altLang="zh-CN" sz="1600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41.2%</a:t>
            </a:r>
            <a:r>
              <a:rPr lang="en-US" altLang="zh-CN" sz="1600" baseline="30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lang="zh-CN" altLang="en-US" sz="1600" baseline="300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9727" y="6247454"/>
            <a:ext cx="3544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en-US" sz="900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王</a:t>
            </a:r>
            <a:r>
              <a:rPr lang="zh-CN" altLang="en-US" sz="900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洋</a:t>
            </a:r>
            <a:r>
              <a:rPr lang="en-US" altLang="zh-CN" sz="900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sz="900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张琼元等</a:t>
            </a:r>
            <a:r>
              <a:rPr lang="en-US" altLang="zh-CN" sz="900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..  </a:t>
            </a:r>
            <a:r>
              <a:rPr lang="zh-CN" altLang="en-US" sz="900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检验医学与临床</a:t>
            </a:r>
            <a:r>
              <a:rPr lang="en-US" altLang="zh-CN" sz="900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,2021,</a:t>
            </a:r>
            <a:r>
              <a:rPr lang="zh-CN" altLang="en-US" sz="900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900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18</a:t>
            </a:r>
            <a:r>
              <a:rPr lang="zh-CN" altLang="en-US" sz="900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900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13</a:t>
            </a:r>
            <a:r>
              <a:rPr lang="zh-CN" altLang="en-US" sz="900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）</a:t>
            </a:r>
            <a:r>
              <a:rPr lang="en-US" altLang="zh-CN" sz="900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:1857-1861</a:t>
            </a:r>
            <a:r>
              <a:rPr lang="en-US" altLang="zh-CN" sz="900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dirty="0" smtClean="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r>
              <a:rPr lang="en-US" altLang="zh-CN" sz="900" dirty="0" smtClean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2. </a:t>
            </a:r>
            <a:r>
              <a:rPr lang="en-US" altLang="zh-CN" sz="9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Pouch SM, </a:t>
            </a:r>
            <a:r>
              <a:rPr lang="en-US" altLang="zh-CN" sz="900" dirty="0" err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Satlin</a:t>
            </a:r>
            <a:r>
              <a:rPr lang="en-US" altLang="zh-CN" sz="9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 MJ. Virulence. 2017;8(4):391-402.  </a:t>
            </a:r>
            <a:endParaRPr lang="en-US" altLang="zh-CN" sz="9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r>
              <a:rPr lang="en-US" altLang="zh-CN" sz="900" dirty="0" smtClean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  <a:r>
              <a:rPr lang="zh-CN" altLang="en-US" sz="9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多黏菌素临床应用中国专家共识</a:t>
            </a:r>
            <a:r>
              <a:rPr lang="en-US" altLang="zh-CN" sz="9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2019  </a:t>
            </a:r>
            <a:endParaRPr lang="en-US" altLang="zh-CN" sz="9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r>
              <a:rPr lang="en-US" altLang="zh-CN" sz="900" dirty="0" smtClean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注射用头孢他啶阿维巴坦钠药品说明书</a:t>
            </a:r>
            <a:r>
              <a:rPr lang="en-US" altLang="zh-CN" sz="9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endParaRPr lang="en-US" altLang="zh-CN" sz="9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96111" y="2845323"/>
            <a:ext cx="5383925" cy="3232204"/>
            <a:chOff x="1556" y="4074"/>
            <a:chExt cx="10803" cy="596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2" y="4085"/>
              <a:ext cx="5316" cy="595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6" y="4074"/>
              <a:ext cx="5323" cy="5968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879" y="7503"/>
              <a:ext cx="5480" cy="284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endParaRPr lang="zh-CN" altLang="en-US" sz="4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879" y="8742"/>
              <a:ext cx="5431" cy="284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endParaRPr lang="en-US" altLang="zh-CN" sz="4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551658" y="963981"/>
            <a:ext cx="1099205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近年来，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以革兰阴性杆菌为代表的多重耐药细菌的检出率快速上升，产超广谱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β-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内酰胺酶（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ESBLs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）和产碳青霉烯酶（尤以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KPC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酶为主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等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超级细菌，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为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临床抗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感染治疗带来巨大挑战。 </a:t>
            </a:r>
            <a:endParaRPr lang="zh-CN" altLang="en-US" sz="16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83491" y="1662315"/>
            <a:ext cx="5572176" cy="566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产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ESBL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细菌对临床大多数药物均呈现高耐药性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834909" y="1662315"/>
            <a:ext cx="4839227" cy="566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对产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KPC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酶的肺克（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CRKP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）感染，</a:t>
            </a:r>
            <a:b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</a:b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当前可用药物有限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矩形 3" descr="7b0a202020202262756c6c6574223a20227b5c2263617465676f727949645c223a31303030352c5c2274656d706c61746549645c223a32303233313332307d220a7d0a"/>
          <p:cNvSpPr/>
          <p:nvPr/>
        </p:nvSpPr>
        <p:spPr>
          <a:xfrm>
            <a:off x="6639444" y="2280020"/>
            <a:ext cx="5034692" cy="728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对于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CRE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（尤其是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CRKP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）当前可用治疗</a:t>
            </a:r>
            <a:r>
              <a:rPr lang="zh-CN" altLang="en-US" sz="1600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仅限于多黏菌素、头孢他啶阿维巴坦，且须多药联合，但伴有一定毒性反应和</a:t>
            </a:r>
            <a:r>
              <a:rPr lang="en-US" altLang="zh-CN" sz="1600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/</a:t>
            </a:r>
            <a:r>
              <a:rPr lang="zh-CN" altLang="en-US" sz="1600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或疗效不佳风险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（尤其是颅内感染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）</a:t>
            </a:r>
            <a:r>
              <a:rPr lang="en-US" altLang="zh-CN" sz="1600" baseline="30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en-US" altLang="zh-CN" sz="1600" baseline="300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814618" y="643212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5. </a:t>
            </a: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Torres A ,  </a:t>
            </a:r>
            <a:r>
              <a:rPr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Zhong</a:t>
            </a: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N ,  </a:t>
            </a:r>
            <a:r>
              <a:rPr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Pachl</a:t>
            </a: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J , et al. Lancet Infectious Diseases, 2018:S1473309917307478.</a:t>
            </a:r>
            <a:r>
              <a:rPr lang="zh-CN" altLang="en-US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en-US" altLang="zh-CN" sz="8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altLang="zh-CN" sz="8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 6</a:t>
            </a:r>
            <a:r>
              <a:rPr lang="en-US" altLang="zh-CN" sz="8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 </a:t>
            </a: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IDSA</a:t>
            </a:r>
            <a:r>
              <a:rPr lang="zh-CN" altLang="en-US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2021</a:t>
            </a:r>
            <a:r>
              <a:rPr lang="zh-CN" altLang="en-US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Chin J Infect </a:t>
            </a:r>
            <a:r>
              <a:rPr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Chemother</a:t>
            </a:r>
            <a:r>
              <a:rPr lang="zh-CN" altLang="en-US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21(5):633-638.                                 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endParaRPr lang="en-US" altLang="zh-CN" sz="8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altLang="zh-CN" sz="8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 7</a:t>
            </a: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CHINET</a:t>
            </a:r>
            <a:r>
              <a:rPr lang="zh-CN" altLang="en-US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、</a:t>
            </a: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CARSS</a:t>
            </a:r>
            <a:r>
              <a:rPr lang="zh-CN" altLang="en-US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全国细菌耐药监测网</a:t>
            </a: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2021  </a:t>
            </a:r>
            <a:endParaRPr lang="zh-CN" altLang="en-US" sz="8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aphicFrame>
        <p:nvGraphicFramePr>
          <p:cNvPr id="2" name="表格 6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6938010" y="3429000"/>
          <a:ext cx="4615815" cy="243903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1355"/>
                <a:gridCol w="930275"/>
                <a:gridCol w="3004185"/>
              </a:tblGrid>
              <a:tr h="419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当前可选治疗方案</a:t>
                      </a:r>
                      <a:endParaRPr lang="zh-CN" altLang="en-US" sz="103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lvl="0" algn="ctr" defTabSz="854710" rtl="0" eaLnBrk="1" latinLnBrk="0" hangingPunct="1"/>
                      <a:r>
                        <a:rPr lang="zh-CN" altLang="en-US" sz="103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目标病原菌</a:t>
                      </a:r>
                      <a:endParaRPr lang="zh-CN" altLang="en-US" sz="103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03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治疗不足之处</a:t>
                      </a:r>
                      <a:endParaRPr lang="zh-CN" altLang="en-US" sz="103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7677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r>
                        <a:rPr lang="zh-CN" altLang="en-US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多黏菌素类</a:t>
                      </a:r>
                      <a:endParaRPr lang="zh-CN" altLang="en-US" sz="103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lvl="0" algn="l" defTabSz="854710" rtl="0" eaLnBrk="1" latinLnBrk="0" hangingPunct="1"/>
                      <a:r>
                        <a:rPr lang="en-US" altLang="zh-CN" sz="103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CRE</a:t>
                      </a:r>
                      <a:endParaRPr lang="en-US" altLang="zh-CN" sz="1030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marL="0" lvl="0" algn="l" defTabSz="854710" rtl="0" eaLnBrk="1" latinLnBrk="0" hangingPunct="1"/>
                      <a:endParaRPr lang="en-US" altLang="zh-CN" sz="1030" kern="1200" baseline="30000" dirty="0" smtClean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疗效不确切性</a:t>
                      </a:r>
                      <a:r>
                        <a:rPr lang="zh-CN" altLang="en-US" sz="103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：</a:t>
                      </a:r>
                      <a:r>
                        <a:rPr lang="zh-CN" altLang="en-US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静脉给药肺组织穿透性差，难以透过</a:t>
                      </a:r>
                      <a:r>
                        <a:rPr lang="zh-CN" altLang="en-US" sz="10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血脑屏障</a:t>
                      </a:r>
                      <a:r>
                        <a:rPr lang="en-US" altLang="zh-CN" sz="103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103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优化治疗剂量仍未明确</a:t>
                      </a:r>
                      <a:r>
                        <a:rPr lang="en-US" altLang="zh-CN" sz="103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，需要联合治疗</a:t>
                      </a:r>
                      <a:endParaRPr lang="en-US" altLang="zh-CN" sz="103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毒性反应大</a:t>
                      </a:r>
                      <a:r>
                        <a:rPr lang="zh-CN" altLang="en-US" sz="103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：</a:t>
                      </a:r>
                      <a:r>
                        <a:rPr lang="zh-CN" altLang="en-US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多粘菌素相关肾毒性反应高达</a:t>
                      </a:r>
                      <a:r>
                        <a:rPr lang="en-US" altLang="zh-CN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43%~60%</a:t>
                      </a:r>
                      <a:r>
                        <a:rPr lang="zh-CN" altLang="en-US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，尤其对于需合并使用肾毒性药物患者；</a:t>
                      </a:r>
                      <a:r>
                        <a:rPr lang="zh-CN" altLang="en-US" sz="10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神经毒性</a:t>
                      </a:r>
                      <a:r>
                        <a:rPr lang="en-US" altLang="zh-CN" sz="103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2,3</a:t>
                      </a:r>
                      <a:endParaRPr lang="en-US" altLang="zh-CN" sz="103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744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头孢他啶阿维巴坦</a:t>
                      </a:r>
                      <a:endParaRPr lang="zh-CN" altLang="en-US" sz="103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lvl="0" algn="l" defTabSz="854710" rtl="0" eaLnBrk="1" latinLnBrk="0" hangingPunct="1"/>
                      <a:r>
                        <a:rPr lang="en-US" altLang="zh-CN" sz="10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CRE</a:t>
                      </a:r>
                      <a:endParaRPr lang="en-US" altLang="zh-CN" sz="1030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marL="0" lvl="0" algn="l" defTabSz="854710" rtl="0" eaLnBrk="1" latinLnBrk="0" hangingPunct="1"/>
                      <a:endParaRPr lang="en-US" altLang="zh-CN" sz="1030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静脉给药，血脑屏障透过率</a:t>
                      </a:r>
                      <a:r>
                        <a:rPr lang="zh-CN" altLang="en-US" sz="10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低</a:t>
                      </a:r>
                      <a:r>
                        <a:rPr lang="en-US" altLang="zh-CN" sz="103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4</a:t>
                      </a:r>
                      <a:endParaRPr lang="en-US" altLang="zh-CN" sz="103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用药须变换输注速度，长时输</a:t>
                      </a:r>
                      <a:r>
                        <a:rPr lang="zh-CN" altLang="en-US" sz="10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注</a:t>
                      </a:r>
                      <a:r>
                        <a:rPr lang="en-US" altLang="zh-CN" sz="103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6</a:t>
                      </a:r>
                      <a:r>
                        <a:rPr lang="zh-CN" altLang="en-US" sz="10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。</a:t>
                      </a:r>
                      <a:endParaRPr lang="zh-CN" altLang="en-US" sz="103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有耐药播散，对</a:t>
                      </a:r>
                      <a:r>
                        <a:rPr lang="en-US" altLang="zh-CN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KPN</a:t>
                      </a:r>
                      <a:r>
                        <a:rPr lang="zh-CN" altLang="en-US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耐药率</a:t>
                      </a:r>
                      <a:r>
                        <a:rPr lang="en-US" altLang="zh-CN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10%</a:t>
                      </a:r>
                      <a:r>
                        <a:rPr lang="zh-CN" altLang="en-US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左右，其中</a:t>
                      </a:r>
                      <a:r>
                        <a:rPr lang="en-US" altLang="zh-CN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CRKP</a:t>
                      </a:r>
                      <a:r>
                        <a:rPr lang="zh-CN" altLang="en-US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耐药率已高达</a:t>
                      </a:r>
                      <a:r>
                        <a:rPr lang="en-US" altLang="zh-CN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15%</a:t>
                      </a:r>
                      <a:r>
                        <a:rPr lang="zh-CN" altLang="en-US" sz="10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左右</a:t>
                      </a:r>
                      <a:r>
                        <a:rPr lang="en-US" altLang="zh-CN" sz="103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7</a:t>
                      </a:r>
                      <a:r>
                        <a:rPr lang="zh-CN" altLang="en-US" sz="10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。</a:t>
                      </a:r>
                      <a:endParaRPr lang="zh-CN" altLang="en-US" sz="103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严重不良反应发生率较高（</a:t>
                      </a:r>
                      <a:r>
                        <a:rPr lang="en-US" altLang="zh-CN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19%</a:t>
                      </a:r>
                      <a:r>
                        <a:rPr lang="zh-CN" altLang="en-US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），腹泻发生率</a:t>
                      </a:r>
                      <a:r>
                        <a:rPr lang="en-US" altLang="zh-CN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15%</a:t>
                      </a:r>
                      <a:r>
                        <a:rPr lang="zh-CN" altLang="en-US" sz="10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，死亡率</a:t>
                      </a:r>
                      <a:r>
                        <a:rPr lang="en-US" altLang="zh-CN" sz="10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6%</a:t>
                      </a:r>
                      <a:r>
                        <a:rPr lang="en-US" altLang="zh-CN" sz="103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4,5</a:t>
                      </a:r>
                      <a:r>
                        <a:rPr lang="zh-CN" altLang="en-US" sz="10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。</a:t>
                      </a:r>
                      <a:endParaRPr lang="zh-CN" altLang="en-US" sz="103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>
            <a:off x="1" y="140144"/>
            <a:ext cx="768096" cy="713232"/>
          </a:xfrm>
          <a:prstGeom prst="flowChartDelay">
            <a:avLst/>
          </a:prstGeom>
          <a:solidFill>
            <a:srgbClr val="3959B9"/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96112" y="216471"/>
            <a:ext cx="10778024" cy="63690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zh-CN" altLang="en-US" sz="2400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安全性更优</a:t>
            </a:r>
            <a:endParaRPr lang="zh-CN" altLang="en-US" sz="2400" b="1" dirty="0" smtClean="0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 descr="2.34g小盒透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00114" y="5695315"/>
            <a:ext cx="1687195" cy="1162685"/>
          </a:xfrm>
          <a:prstGeom prst="rect">
            <a:avLst/>
          </a:prstGeom>
        </p:spPr>
      </p:pic>
      <p:sp>
        <p:nvSpPr>
          <p:cNvPr id="20" name="圆角矩形 19"/>
          <p:cNvSpPr/>
          <p:nvPr/>
        </p:nvSpPr>
        <p:spPr>
          <a:xfrm>
            <a:off x="595804" y="1079261"/>
            <a:ext cx="4986848" cy="493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相比</a:t>
            </a: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于多黏菌素安全性更优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494104" y="1079261"/>
            <a:ext cx="4640720" cy="493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通过肝肾双通道消除，器官负担小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8171" y="1684422"/>
            <a:ext cx="5410359" cy="5169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0540" indent="-285750" algn="just">
              <a:lnSpc>
                <a:spcPts val="22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百多力</a:t>
            </a:r>
            <a:r>
              <a:rPr lang="en-US" altLang="zh-CN" sz="1600" baseline="30000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®</a:t>
            </a:r>
            <a:r>
              <a:rPr lang="zh-CN" altLang="zh-CN" sz="1600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总不良反应发生率约9%，无严重不良反应</a:t>
            </a:r>
            <a:r>
              <a:rPr lang="zh-CN" altLang="zh-CN" sz="16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，大多为轻度，呈一过性，停药后消失。</a:t>
            </a:r>
            <a:endParaRPr lang="en-US" altLang="zh-CN" sz="1600" dirty="0" smtClean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510540" indent="-285750" algn="just">
              <a:lnSpc>
                <a:spcPts val="2200"/>
              </a:lnSpc>
              <a:buFont typeface="Wingdings" panose="05000000000000000000" pitchFamily="2" charset="2"/>
              <a:buChar char="p"/>
            </a:pPr>
            <a:r>
              <a:rPr lang="en-US" altLang="zh-CN" sz="16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zh-CN" sz="16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临床主要不良反应及发生率分布如下：各类检查值异常（</a:t>
            </a:r>
            <a:r>
              <a:rPr lang="en-US" altLang="zh-CN" sz="1600" dirty="0">
                <a:solidFill>
                  <a:schemeClr val="accent1">
                    <a:alpha val="10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6.32%</a:t>
            </a:r>
            <a:r>
              <a:rPr lang="zh-CN" altLang="zh-CN" sz="16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），腹泻（</a:t>
            </a:r>
            <a:r>
              <a:rPr lang="en-US" altLang="zh-CN" sz="1600" dirty="0">
                <a:solidFill>
                  <a:schemeClr val="accent1">
                    <a:alpha val="10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0.7%</a:t>
            </a:r>
            <a:r>
              <a:rPr lang="zh-CN" altLang="zh-CN" sz="16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），速发过敏（</a:t>
            </a:r>
            <a:r>
              <a:rPr lang="en-US" altLang="zh-CN" sz="1600" dirty="0">
                <a:solidFill>
                  <a:schemeClr val="accent1">
                    <a:alpha val="10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0.7%</a:t>
            </a:r>
            <a:r>
              <a:rPr lang="zh-CN" altLang="zh-CN" sz="16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），皮疹（</a:t>
            </a:r>
            <a:r>
              <a:rPr lang="en-US" altLang="zh-CN" sz="1600" dirty="0">
                <a:solidFill>
                  <a:schemeClr val="accent1">
                    <a:alpha val="10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0.7%</a:t>
            </a:r>
            <a:r>
              <a:rPr lang="zh-CN" altLang="zh-CN" sz="16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），上腹部不适（</a:t>
            </a:r>
            <a:r>
              <a:rPr lang="en-US" altLang="zh-CN" sz="1600" dirty="0">
                <a:solidFill>
                  <a:schemeClr val="accent1">
                    <a:alpha val="10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0.35%</a:t>
            </a:r>
            <a:r>
              <a:rPr lang="zh-CN" altLang="zh-CN" sz="16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），低钾血症（</a:t>
            </a:r>
            <a:r>
              <a:rPr lang="en-US" altLang="zh-CN" sz="1600" dirty="0">
                <a:solidFill>
                  <a:schemeClr val="accent1">
                    <a:alpha val="10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0.35%</a:t>
            </a:r>
            <a:r>
              <a:rPr lang="zh-CN" altLang="en-US" sz="16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）</a:t>
            </a:r>
            <a:r>
              <a:rPr lang="zh-CN" altLang="zh-CN" sz="16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，头痛（</a:t>
            </a:r>
            <a:r>
              <a:rPr lang="en-US" altLang="zh-CN" sz="1600" dirty="0">
                <a:solidFill>
                  <a:schemeClr val="accent1">
                    <a:alpha val="10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0.35%</a:t>
            </a:r>
            <a:r>
              <a:rPr lang="zh-CN" altLang="zh-CN" sz="16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），头晕（</a:t>
            </a:r>
            <a:r>
              <a:rPr lang="en-US" altLang="zh-CN" sz="1600" dirty="0">
                <a:solidFill>
                  <a:schemeClr val="accent1">
                    <a:alpha val="10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0.35%</a:t>
            </a:r>
            <a:r>
              <a:rPr lang="zh-CN" altLang="zh-CN" sz="16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）</a:t>
            </a:r>
            <a:r>
              <a:rPr lang="zh-CN" altLang="zh-CN" sz="16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en-US" altLang="zh-CN" sz="1600" dirty="0" smtClean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510540" indent="-285750" algn="just">
              <a:lnSpc>
                <a:spcPts val="22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ym typeface="+mn-ea"/>
              </a:rPr>
              <a:t>注射用</a:t>
            </a:r>
            <a:r>
              <a:rPr lang="zh-CN" altLang="en-US" sz="1600" b="1" dirty="0">
                <a:solidFill>
                  <a:srgbClr val="3959B9"/>
                </a:solidFill>
                <a:sym typeface="+mn-ea"/>
              </a:rPr>
              <a:t>多黏菌素</a:t>
            </a:r>
            <a:r>
              <a:rPr lang="en-US" altLang="zh-CN" sz="1600" b="1" dirty="0">
                <a:solidFill>
                  <a:srgbClr val="3959B9"/>
                </a:solidFill>
                <a:sym typeface="+mn-ea"/>
              </a:rPr>
              <a:t>E</a:t>
            </a:r>
            <a:r>
              <a:rPr lang="zh-CN" altLang="en-US" sz="1600" b="1" dirty="0">
                <a:solidFill>
                  <a:srgbClr val="3959B9"/>
                </a:solidFill>
                <a:sym typeface="+mn-ea"/>
              </a:rPr>
              <a:t>甲磺酸钠有肾毒性和神经毒性等严重不良反应。</a:t>
            </a:r>
            <a:r>
              <a:rPr lang="en-US" altLang="zh-CN" sz="1600" dirty="0">
                <a:sym typeface="+mn-ea"/>
              </a:rPr>
              <a:t>Meta</a:t>
            </a:r>
            <a:r>
              <a:rPr lang="zh-CN" altLang="en-US" sz="1600" dirty="0">
                <a:sym typeface="+mn-ea"/>
              </a:rPr>
              <a:t>分析显示，多黏菌素</a:t>
            </a:r>
            <a:r>
              <a:rPr lang="en-US" altLang="zh-CN" sz="1600" dirty="0">
                <a:sym typeface="+mn-ea"/>
              </a:rPr>
              <a:t>E</a:t>
            </a:r>
            <a:r>
              <a:rPr lang="zh-CN" altLang="en-US" sz="1600" dirty="0">
                <a:sym typeface="+mn-ea"/>
              </a:rPr>
              <a:t>的肾毒性发生率为</a:t>
            </a:r>
            <a:r>
              <a:rPr lang="en-US" altLang="zh-CN" sz="1600" dirty="0">
                <a:sym typeface="+mn-ea"/>
              </a:rPr>
              <a:t>26.7%</a:t>
            </a:r>
            <a:r>
              <a:rPr lang="zh-CN" altLang="en-US" sz="1600" dirty="0">
                <a:sym typeface="+mn-ea"/>
              </a:rPr>
              <a:t>（</a:t>
            </a:r>
            <a:r>
              <a:rPr lang="en-US" altLang="zh-CN" sz="1600" dirty="0">
                <a:sym typeface="+mn-ea"/>
              </a:rPr>
              <a:t>P=0.72</a:t>
            </a:r>
            <a:r>
              <a:rPr lang="zh-CN" altLang="en-US" sz="1600" dirty="0">
                <a:sym typeface="+mn-ea"/>
              </a:rPr>
              <a:t>，共纳入</a:t>
            </a:r>
            <a:r>
              <a:rPr lang="en-US" altLang="zh-CN" sz="1600" dirty="0">
                <a:sym typeface="+mn-ea"/>
              </a:rPr>
              <a:t>95</a:t>
            </a:r>
            <a:r>
              <a:rPr lang="zh-CN" altLang="en-US" sz="1600" dirty="0">
                <a:sym typeface="+mn-ea"/>
              </a:rPr>
              <a:t>项研究</a:t>
            </a:r>
            <a:r>
              <a:rPr lang="en-US" altLang="zh-CN" sz="1600" dirty="0">
                <a:sym typeface="+mn-ea"/>
              </a:rPr>
              <a:t>7911</a:t>
            </a:r>
            <a:r>
              <a:rPr lang="zh-CN" altLang="en-US" sz="1600" dirty="0">
                <a:sym typeface="+mn-ea"/>
              </a:rPr>
              <a:t>例患者），神经毒性发生率分别为</a:t>
            </a:r>
            <a:r>
              <a:rPr lang="en-US" altLang="zh-CN" sz="1600" dirty="0">
                <a:sym typeface="+mn-ea"/>
              </a:rPr>
              <a:t>2.8%</a:t>
            </a:r>
            <a:r>
              <a:rPr lang="zh-CN" altLang="en-US" sz="1600" dirty="0">
                <a:sym typeface="+mn-ea"/>
              </a:rPr>
              <a:t>（</a:t>
            </a:r>
            <a:r>
              <a:rPr lang="en-US" altLang="zh-CN" sz="1600" dirty="0">
                <a:sym typeface="+mn-ea"/>
              </a:rPr>
              <a:t>63/4998</a:t>
            </a:r>
            <a:r>
              <a:rPr lang="zh-CN" altLang="en-US" sz="1600" dirty="0">
                <a:sym typeface="+mn-ea"/>
              </a:rPr>
              <a:t>）。</a:t>
            </a:r>
            <a:r>
              <a:rPr lang="en-US" altLang="zh-CN" sz="1600" dirty="0">
                <a:sym typeface="Arial" panose="020B0604020202020204" pitchFamily="34" charset="0"/>
              </a:rPr>
              <a:t> 主要是头晕及共济失调、面部潮红、嗜睡、外周感觉异常、胸痛 ；鞘内给药可见脑膜刺激症状，如发热、头疼、颈部僵硬、脑脊液中细胞计数和蛋白升高；</a:t>
            </a:r>
            <a:r>
              <a:rPr lang="en-US" altLang="zh-CN" sz="1600" dirty="0">
                <a:solidFill>
                  <a:srgbClr val="3959B9"/>
                </a:solidFill>
                <a:sym typeface="Arial" panose="020B0604020202020204" pitchFamily="34" charset="0"/>
              </a:rPr>
              <a:t>与神经毒性药物同时使用易导致呼吸困难、低氧血症、呼吸暂停</a:t>
            </a:r>
            <a:r>
              <a:rPr lang="en-US" altLang="zh-CN" sz="1600" baseline="30000" dirty="0">
                <a:solidFill>
                  <a:srgbClr val="3959B9"/>
                </a:solidFill>
                <a:sym typeface="Arial" panose="020B0604020202020204" pitchFamily="34" charset="0"/>
              </a:rPr>
              <a:t>1-4</a:t>
            </a:r>
            <a:r>
              <a:rPr lang="en-US" altLang="zh-CN" sz="1600" dirty="0">
                <a:sym typeface="Arial" panose="020B0604020202020204" pitchFamily="34" charset="0"/>
              </a:rPr>
              <a:t>。</a:t>
            </a:r>
            <a:endParaRPr lang="en-US" altLang="zh-CN" sz="1600" dirty="0">
              <a:sym typeface="Arial" panose="020B0604020202020204" pitchFamily="34" charset="0"/>
            </a:endParaRPr>
          </a:p>
          <a:p>
            <a:pPr marL="510540" indent="-285750" algn="just">
              <a:lnSpc>
                <a:spcPts val="2200"/>
              </a:lnSpc>
              <a:buFont typeface="Wingdings" panose="05000000000000000000" pitchFamily="2" charset="2"/>
              <a:buChar char="p"/>
            </a:pPr>
            <a:r>
              <a:rPr lang="zh-CN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百多力</a:t>
            </a:r>
            <a:r>
              <a:rPr lang="en-US" altLang="zh-CN" sz="1600" b="1" baseline="40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®</a:t>
            </a:r>
            <a:r>
              <a:rPr lang="zh-CN" sz="1600" b="1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基本无肾毒性、神经毒性等严重不良反应</a:t>
            </a:r>
            <a:endParaRPr lang="en-US" altLang="zh-CN" sz="1600" b="1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24790" indent="0" algn="just">
              <a:lnSpc>
                <a:spcPts val="2200"/>
              </a:lnSpc>
              <a:buFont typeface="Wingdings" panose="05000000000000000000" pitchFamily="2" charset="2"/>
              <a:buNone/>
            </a:pPr>
            <a:endParaRPr lang="en-US" altLang="zh-CN" sz="1600" dirty="0">
              <a:solidFill>
                <a:srgbClr val="000000">
                  <a:alpha val="100000"/>
                </a:srgb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4" name="图片 2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7244" y="1616171"/>
            <a:ext cx="981441" cy="10637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45714"/>
          <a:stretch>
            <a:fillRect/>
          </a:stretch>
        </p:blipFill>
        <p:spPr>
          <a:xfrm>
            <a:off x="8934000" y="1715613"/>
            <a:ext cx="902444" cy="1103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文本框 27"/>
          <p:cNvSpPr txBox="1"/>
          <p:nvPr/>
        </p:nvSpPr>
        <p:spPr>
          <a:xfrm>
            <a:off x="9836444" y="1678047"/>
            <a:ext cx="1727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头孢噻肟</a:t>
            </a:r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：</a:t>
            </a:r>
            <a:endParaRPr lang="zh-CN" altLang="en-US" sz="1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defRPr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80%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经肾排泄，其中原型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50-60%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他唑巴坦</a:t>
            </a:r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：</a:t>
            </a:r>
            <a:endParaRPr lang="zh-CN" altLang="en-US" sz="1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defRPr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50-60%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经肾排泄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338465" y="1732883"/>
            <a:ext cx="14158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头</a:t>
            </a:r>
            <a:r>
              <a:rPr lang="zh-CN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孢噻肟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：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defRPr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1/3-1/2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肝脏代谢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他</a:t>
            </a:r>
            <a:r>
              <a:rPr lang="zh-CN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唑巴坦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：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主要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经肝代谢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aphicFrame>
        <p:nvGraphicFramePr>
          <p:cNvPr id="30" name="表格 29"/>
          <p:cNvGraphicFramePr/>
          <p:nvPr>
            <p:custDataLst>
              <p:tags r:id="rId8"/>
            </p:custDataLst>
          </p:nvPr>
        </p:nvGraphicFramePr>
        <p:xfrm>
          <a:off x="6696595" y="3774546"/>
          <a:ext cx="4474809" cy="20777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20957"/>
                <a:gridCol w="1001027"/>
                <a:gridCol w="866274"/>
                <a:gridCol w="1087655"/>
                <a:gridCol w="798896"/>
              </a:tblGrid>
              <a:tr h="25019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成份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34290" anchor="ctr">
                    <a:lnL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排泄途径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34290" anchor="ctr">
                    <a:lnL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代谢产物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34290" anchor="ctr">
                    <a:lnL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9116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2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原型</a:t>
                      </a:r>
                      <a:endParaRPr lang="zh-CN" altLang="zh-CN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34290" anchor="ctr">
                    <a:lnL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sz="12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去乙酰头孢噻肟</a:t>
                      </a:r>
                      <a:endParaRPr lang="zh-CN" altLang="en-US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34290" anchor="ctr">
                    <a:lnL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sz="12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其他无活性代谢物</a:t>
                      </a:r>
                      <a:endParaRPr lang="zh-CN" altLang="en-US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34290" anchor="ctr">
                    <a:lnL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28829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头孢噻肟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34290" anchor="ctr">
                    <a:lnL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肾脏/尿液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34290" anchor="ctr">
                    <a:lnL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50-60%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34290" anchor="ctr">
                    <a:lnL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10-20%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34290" anchor="ctr">
                    <a:lnL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…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34290" anchor="ctr">
                    <a:lnL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胆汁/粪便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34290" anchor="ctr">
                    <a:lnL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0.01-0.1%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34290" anchor="ctr">
                    <a:lnL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 marL="12700" marR="12700" marT="12700" anchor="ctr"/>
                </a:tc>
              </a:tr>
              <a:tr h="22034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他唑巴坦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34290" anchor="ctr">
                    <a:lnL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200" b="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无活性代谢产物M1</a:t>
                      </a:r>
                      <a:endParaRPr lang="zh-CN" altLang="zh-CN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34290" anchor="ctr">
                    <a:lnL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>
                    <a:lnB>
                      <a:noFill/>
                    </a:lnB>
                  </a:tcPr>
                </a:tc>
              </a:tr>
              <a:tr h="277495">
                <a:tc vMerge="1"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肾脏/尿液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34290" anchor="ctr">
                    <a:lnL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34290" anchor="ctr">
                    <a:lnL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50-60%</a:t>
                      </a:r>
                      <a:endParaRPr lang="en-US" altLang="zh-CN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34290" anchor="ctr">
                    <a:lnL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2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胆汁/粪便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34290" anchor="ctr">
                    <a:lnL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34290" anchor="ctr">
                    <a:lnL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2%/0.64%</a:t>
                      </a:r>
                      <a:endParaRPr lang="en-US" altLang="zh-CN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34290" anchor="ctr">
                    <a:lnL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12700" marR="12700" marT="12700" anchor="ctr"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31" name="文本框 30" descr="7b0a202020202262756c6c6574223a20227b5c2263617465676f727949645c223a31303032352c5c2274656d706c61746549645c223a32303233313437347d220a7d0a"/>
          <p:cNvSpPr txBox="1"/>
          <p:nvPr/>
        </p:nvSpPr>
        <p:spPr>
          <a:xfrm>
            <a:off x="6437244" y="2826314"/>
            <a:ext cx="535459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ts val="2200"/>
              </a:lnSpc>
              <a:buFont typeface="Wingdings" panose="05000000000000000000" pitchFamily="2" charset="2"/>
              <a:buChar char="p"/>
              <a:defRPr/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百多力</a:t>
            </a:r>
            <a:r>
              <a:rPr lang="en-US" altLang="zh-CN" sz="1600" b="1" baseline="40000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®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肝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肾多通道清除，器官负担小，安全性更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高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 fontAlgn="auto">
              <a:lnSpc>
                <a:spcPts val="2200"/>
              </a:lnSpc>
              <a:buFont typeface="Wingdings" panose="05000000000000000000" pitchFamily="2" charset="2"/>
              <a:buChar char="p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头孢他啶阿维巴坦两组分均不经代谢，几乎全部由肾脏以原型药排泄，肾脏负担较大</a:t>
            </a:r>
            <a:endParaRPr lang="zh-CN" altLang="en-US" sz="16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85815" y="621284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900" dirty="0">
                <a:sym typeface="+mn-ea"/>
              </a:rPr>
              <a:t>1.Oliota </a:t>
            </a:r>
            <a:r>
              <a:rPr lang="en-US" altLang="zh-CN" sz="900" dirty="0" err="1">
                <a:sym typeface="+mn-ea"/>
              </a:rPr>
              <a:t>AF.Diagn</a:t>
            </a:r>
            <a:r>
              <a:rPr lang="zh-CN" altLang="en-US" sz="900" dirty="0">
                <a:sym typeface="+mn-ea"/>
              </a:rPr>
              <a:t> </a:t>
            </a:r>
            <a:r>
              <a:rPr lang="en-US" altLang="zh-CN" sz="900" dirty="0" err="1">
                <a:sym typeface="+mn-ea"/>
              </a:rPr>
              <a:t>Microbiol</a:t>
            </a:r>
            <a:r>
              <a:rPr lang="zh-CN" altLang="en-US" sz="900" dirty="0">
                <a:sym typeface="+mn-ea"/>
              </a:rPr>
              <a:t> </a:t>
            </a:r>
            <a:r>
              <a:rPr lang="en-US" altLang="zh-CN" sz="900" dirty="0">
                <a:sym typeface="+mn-ea"/>
              </a:rPr>
              <a:t>Infect</a:t>
            </a:r>
            <a:r>
              <a:rPr lang="zh-CN" altLang="en-US" sz="900" dirty="0">
                <a:sym typeface="+mn-ea"/>
              </a:rPr>
              <a:t> </a:t>
            </a:r>
            <a:r>
              <a:rPr lang="en-US" altLang="zh-CN" sz="900" dirty="0">
                <a:sym typeface="+mn-ea"/>
              </a:rPr>
              <a:t>Dis. 2019;94(1):41-49.</a:t>
            </a:r>
            <a:endParaRPr lang="en-US" altLang="zh-CN" sz="900" dirty="0"/>
          </a:p>
          <a:p>
            <a:r>
              <a:rPr lang="en-US" altLang="zh-CN" sz="900" dirty="0">
                <a:sym typeface="+mn-ea"/>
              </a:rPr>
              <a:t>2. </a:t>
            </a:r>
            <a:r>
              <a:rPr lang="en-US" altLang="zh-CN" sz="900" dirty="0" err="1">
                <a:sym typeface="+mn-ea"/>
              </a:rPr>
              <a:t>Wagenlehner</a:t>
            </a:r>
            <a:r>
              <a:rPr lang="en-US" altLang="zh-CN" sz="900" dirty="0">
                <a:sym typeface="+mn-ea"/>
              </a:rPr>
              <a:t> F.et al. Clinical Microbiology and Infection.2021;27:671-686.</a:t>
            </a:r>
            <a:endParaRPr lang="en-US" altLang="zh-CN" sz="900" dirty="0">
              <a:sym typeface="+mn-ea"/>
            </a:endParaRPr>
          </a:p>
          <a:p>
            <a:r>
              <a:rPr lang="en-US" altLang="zh-CN" sz="900" dirty="0">
                <a:sym typeface="+mn-ea"/>
              </a:rPr>
              <a:t>3.</a:t>
            </a:r>
            <a:r>
              <a:rPr lang="zh-CN" altLang="en-US" sz="900" dirty="0">
                <a:sym typeface="+mn-ea"/>
              </a:rPr>
              <a:t>注射用头孢噻肟钠他唑巴坦钠说明书、注射用多粘菌素</a:t>
            </a:r>
            <a:r>
              <a:rPr lang="en-US" altLang="zh-CN" sz="900" dirty="0">
                <a:sym typeface="+mn-ea"/>
              </a:rPr>
              <a:t>E</a:t>
            </a:r>
            <a:r>
              <a:rPr lang="zh-CN" altLang="en-US" sz="900" dirty="0">
                <a:sym typeface="+mn-ea"/>
              </a:rPr>
              <a:t>甲磺酸钠说明书</a:t>
            </a:r>
            <a:endParaRPr lang="zh-CN" altLang="en-US" sz="900" dirty="0">
              <a:sym typeface="+mn-ea"/>
            </a:endParaRPr>
          </a:p>
          <a:p>
            <a:r>
              <a:rPr lang="en-US" altLang="zh-CN" sz="900" dirty="0">
                <a:sym typeface="+mn-ea"/>
              </a:rPr>
              <a:t>4.多黏菌素临床应用中国专家共识2019</a:t>
            </a:r>
            <a:endParaRPr lang="en-US" altLang="zh-CN" sz="9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>
            <a:off x="1" y="140144"/>
            <a:ext cx="768096" cy="713232"/>
          </a:xfrm>
          <a:prstGeom prst="flowChartDelay">
            <a:avLst/>
          </a:prstGeom>
          <a:solidFill>
            <a:srgbClr val="3959B9"/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96112" y="216471"/>
            <a:ext cx="10778024" cy="63690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zh-CN" altLang="en-US" sz="2400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有效性：协同增效，抗击多重耐药菌</a:t>
            </a:r>
            <a:endParaRPr lang="zh-CN" altLang="en-US" sz="2400" b="1" dirty="0" smtClean="0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 descr="2.34g小盒透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00114" y="5695315"/>
            <a:ext cx="1687195" cy="1162685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1512353" y="988778"/>
            <a:ext cx="4133222" cy="2871039"/>
            <a:chOff x="3166" y="3786"/>
            <a:chExt cx="10743" cy="7425"/>
          </a:xfrm>
        </p:grpSpPr>
        <p:sp>
          <p:nvSpPr>
            <p:cNvPr id="42" name="任意多边形 41"/>
            <p:cNvSpPr/>
            <p:nvPr>
              <p:custDataLst>
                <p:tags r:id="rId4"/>
              </p:custDataLst>
            </p:nvPr>
          </p:nvSpPr>
          <p:spPr bwMode="auto">
            <a:xfrm rot="2962346">
              <a:off x="6439" y="7620"/>
              <a:ext cx="654" cy="753"/>
            </a:xfrm>
            <a:custGeom>
              <a:avLst/>
              <a:gdLst>
                <a:gd name="T0" fmla="*/ 248 w 248"/>
                <a:gd name="T1" fmla="*/ 164 h 287"/>
                <a:gd name="T2" fmla="*/ 219 w 248"/>
                <a:gd name="T3" fmla="*/ 48 h 287"/>
                <a:gd name="T4" fmla="*/ 0 w 248"/>
                <a:gd name="T5" fmla="*/ 266 h 287"/>
                <a:gd name="T6" fmla="*/ 241 w 248"/>
                <a:gd name="T7" fmla="*/ 210 h 287"/>
                <a:gd name="T8" fmla="*/ 248 w 248"/>
                <a:gd name="T9" fmla="*/ 16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87">
                  <a:moveTo>
                    <a:pt x="248" y="164"/>
                  </a:moveTo>
                  <a:cubicBezTo>
                    <a:pt x="248" y="164"/>
                    <a:pt x="241" y="95"/>
                    <a:pt x="219" y="48"/>
                  </a:cubicBezTo>
                  <a:cubicBezTo>
                    <a:pt x="197" y="0"/>
                    <a:pt x="0" y="266"/>
                    <a:pt x="0" y="266"/>
                  </a:cubicBezTo>
                  <a:cubicBezTo>
                    <a:pt x="0" y="266"/>
                    <a:pt x="210" y="287"/>
                    <a:pt x="241" y="210"/>
                  </a:cubicBezTo>
                  <a:lnTo>
                    <a:pt x="248" y="164"/>
                  </a:lnTo>
                  <a:close/>
                </a:path>
              </a:pathLst>
            </a:custGeom>
            <a:solidFill>
              <a:srgbClr val="1AA3AA">
                <a:lumMod val="7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3" name="任意多边形 42"/>
            <p:cNvSpPr/>
            <p:nvPr>
              <p:custDataLst>
                <p:tags r:id="rId5"/>
              </p:custDataLst>
            </p:nvPr>
          </p:nvSpPr>
          <p:spPr bwMode="auto">
            <a:xfrm rot="3100828">
              <a:off x="9750" y="6786"/>
              <a:ext cx="654" cy="753"/>
            </a:xfrm>
            <a:custGeom>
              <a:avLst/>
              <a:gdLst>
                <a:gd name="T0" fmla="*/ 248 w 248"/>
                <a:gd name="T1" fmla="*/ 164 h 287"/>
                <a:gd name="T2" fmla="*/ 219 w 248"/>
                <a:gd name="T3" fmla="*/ 48 h 287"/>
                <a:gd name="T4" fmla="*/ 0 w 248"/>
                <a:gd name="T5" fmla="*/ 266 h 287"/>
                <a:gd name="T6" fmla="*/ 241 w 248"/>
                <a:gd name="T7" fmla="*/ 210 h 287"/>
                <a:gd name="T8" fmla="*/ 248 w 248"/>
                <a:gd name="T9" fmla="*/ 16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87">
                  <a:moveTo>
                    <a:pt x="248" y="164"/>
                  </a:moveTo>
                  <a:cubicBezTo>
                    <a:pt x="248" y="164"/>
                    <a:pt x="241" y="95"/>
                    <a:pt x="219" y="48"/>
                  </a:cubicBezTo>
                  <a:cubicBezTo>
                    <a:pt x="197" y="0"/>
                    <a:pt x="0" y="266"/>
                    <a:pt x="0" y="266"/>
                  </a:cubicBezTo>
                  <a:cubicBezTo>
                    <a:pt x="0" y="266"/>
                    <a:pt x="210" y="287"/>
                    <a:pt x="241" y="210"/>
                  </a:cubicBezTo>
                  <a:lnTo>
                    <a:pt x="248" y="164"/>
                  </a:lnTo>
                  <a:close/>
                </a:path>
              </a:pathLst>
            </a:custGeom>
            <a:solidFill>
              <a:srgbClr val="3498DB">
                <a:lumMod val="7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4" name="任意多边形 43"/>
            <p:cNvSpPr/>
            <p:nvPr>
              <p:custDataLst>
                <p:tags r:id="rId6"/>
              </p:custDataLst>
            </p:nvPr>
          </p:nvSpPr>
          <p:spPr bwMode="auto">
            <a:xfrm>
              <a:off x="6450" y="5502"/>
              <a:ext cx="497" cy="679"/>
            </a:xfrm>
            <a:custGeom>
              <a:avLst/>
              <a:gdLst>
                <a:gd name="T0" fmla="*/ 0 w 247"/>
                <a:gd name="T1" fmla="*/ 122 h 286"/>
                <a:gd name="T2" fmla="*/ 28 w 247"/>
                <a:gd name="T3" fmla="*/ 239 h 286"/>
                <a:gd name="T4" fmla="*/ 247 w 247"/>
                <a:gd name="T5" fmla="*/ 20 h 286"/>
                <a:gd name="T6" fmla="*/ 6 w 247"/>
                <a:gd name="T7" fmla="*/ 76 h 286"/>
                <a:gd name="T8" fmla="*/ 0 w 247"/>
                <a:gd name="T9" fmla="*/ 122 h 286"/>
                <a:gd name="connsiteX0" fmla="*/ 0 w 10000"/>
                <a:gd name="connsiteY0" fmla="*/ 3651 h 9166"/>
                <a:gd name="connsiteX1" fmla="*/ 1883 w 10000"/>
                <a:gd name="connsiteY1" fmla="*/ 8993 h 9166"/>
                <a:gd name="connsiteX2" fmla="*/ 10000 w 10000"/>
                <a:gd name="connsiteY2" fmla="*/ 84 h 9166"/>
                <a:gd name="connsiteX3" fmla="*/ 243 w 10000"/>
                <a:gd name="connsiteY3" fmla="*/ 2042 h 9166"/>
                <a:gd name="connsiteX4" fmla="*/ 0 w 10000"/>
                <a:gd name="connsiteY4" fmla="*/ 3651 h 9166"/>
                <a:gd name="connsiteX0-1" fmla="*/ 0 w 8596"/>
                <a:gd name="connsiteY0-2" fmla="*/ 4341 h 10224"/>
                <a:gd name="connsiteX1-3" fmla="*/ 1883 w 8596"/>
                <a:gd name="connsiteY1-4" fmla="*/ 10169 h 10224"/>
                <a:gd name="connsiteX2-5" fmla="*/ 8596 w 8596"/>
                <a:gd name="connsiteY2-6" fmla="*/ 10 h 10224"/>
                <a:gd name="connsiteX3-7" fmla="*/ 243 w 8596"/>
                <a:gd name="connsiteY3-8" fmla="*/ 2586 h 10224"/>
                <a:gd name="connsiteX4-9" fmla="*/ 0 w 8596"/>
                <a:gd name="connsiteY4-10" fmla="*/ 4341 h 10224"/>
                <a:gd name="connsiteX0-11" fmla="*/ 0 w 8857"/>
                <a:gd name="connsiteY0-12" fmla="*/ 4246 h 10000"/>
                <a:gd name="connsiteX1-13" fmla="*/ 2191 w 8857"/>
                <a:gd name="connsiteY1-14" fmla="*/ 9946 h 10000"/>
                <a:gd name="connsiteX2-15" fmla="*/ 8857 w 8857"/>
                <a:gd name="connsiteY2-16" fmla="*/ 10 h 10000"/>
                <a:gd name="connsiteX3-17" fmla="*/ 283 w 8857"/>
                <a:gd name="connsiteY3-18" fmla="*/ 2529 h 10000"/>
                <a:gd name="connsiteX4-19" fmla="*/ 0 w 8857"/>
                <a:gd name="connsiteY4-20" fmla="*/ 4246 h 10000"/>
                <a:gd name="connsiteX0-21" fmla="*/ 0 w 7787"/>
                <a:gd name="connsiteY0-22" fmla="*/ 4409 h 10167"/>
                <a:gd name="connsiteX1-23" fmla="*/ 2474 w 7787"/>
                <a:gd name="connsiteY1-24" fmla="*/ 10109 h 10167"/>
                <a:gd name="connsiteX2-25" fmla="*/ 7787 w 7787"/>
                <a:gd name="connsiteY2-26" fmla="*/ 1 h 10167"/>
                <a:gd name="connsiteX3-27" fmla="*/ 320 w 7787"/>
                <a:gd name="connsiteY3-28" fmla="*/ 2692 h 10167"/>
                <a:gd name="connsiteX4-29" fmla="*/ 0 w 7787"/>
                <a:gd name="connsiteY4-30" fmla="*/ 4409 h 10167"/>
                <a:gd name="connsiteX0-31" fmla="*/ 0 w 13946"/>
                <a:gd name="connsiteY0-32" fmla="*/ 3831 h 9480"/>
                <a:gd name="connsiteX1-33" fmla="*/ 3177 w 13946"/>
                <a:gd name="connsiteY1-34" fmla="*/ 9437 h 9480"/>
                <a:gd name="connsiteX2-35" fmla="*/ 13946 w 13946"/>
                <a:gd name="connsiteY2-36" fmla="*/ 88 h 9480"/>
                <a:gd name="connsiteX3-37" fmla="*/ 411 w 13946"/>
                <a:gd name="connsiteY3-38" fmla="*/ 2142 h 9480"/>
                <a:gd name="connsiteX4-39" fmla="*/ 0 w 13946"/>
                <a:gd name="connsiteY4-40" fmla="*/ 3831 h 9480"/>
                <a:gd name="connsiteX0-41" fmla="*/ 0 w 10000"/>
                <a:gd name="connsiteY0-42" fmla="*/ 4041 h 10267"/>
                <a:gd name="connsiteX1-43" fmla="*/ 2618 w 10000"/>
                <a:gd name="connsiteY1-44" fmla="*/ 10223 h 10267"/>
                <a:gd name="connsiteX2-45" fmla="*/ 10000 w 10000"/>
                <a:gd name="connsiteY2-46" fmla="*/ 93 h 10267"/>
                <a:gd name="connsiteX3-47" fmla="*/ 295 w 10000"/>
                <a:gd name="connsiteY3-48" fmla="*/ 2259 h 10267"/>
                <a:gd name="connsiteX4-49" fmla="*/ 0 w 10000"/>
                <a:gd name="connsiteY4-50" fmla="*/ 4041 h 10267"/>
                <a:gd name="connsiteX0-51" fmla="*/ 0 w 10000"/>
                <a:gd name="connsiteY0-52" fmla="*/ 4041 h 10889"/>
                <a:gd name="connsiteX1-53" fmla="*/ 2618 w 10000"/>
                <a:gd name="connsiteY1-54" fmla="*/ 10223 h 10889"/>
                <a:gd name="connsiteX2-55" fmla="*/ 10000 w 10000"/>
                <a:gd name="connsiteY2-56" fmla="*/ 93 h 10889"/>
                <a:gd name="connsiteX3-57" fmla="*/ 295 w 10000"/>
                <a:gd name="connsiteY3-58" fmla="*/ 2259 h 10889"/>
                <a:gd name="connsiteX4-59" fmla="*/ 0 w 10000"/>
                <a:gd name="connsiteY4-60" fmla="*/ 4041 h 10889"/>
                <a:gd name="connsiteX0-61" fmla="*/ 0 w 10000"/>
                <a:gd name="connsiteY0-62" fmla="*/ 4041 h 10791"/>
                <a:gd name="connsiteX1-63" fmla="*/ 2618 w 10000"/>
                <a:gd name="connsiteY1-64" fmla="*/ 10223 h 10791"/>
                <a:gd name="connsiteX2-65" fmla="*/ 10000 w 10000"/>
                <a:gd name="connsiteY2-66" fmla="*/ 93 h 10791"/>
                <a:gd name="connsiteX3-67" fmla="*/ 295 w 10000"/>
                <a:gd name="connsiteY3-68" fmla="*/ 2259 h 10791"/>
                <a:gd name="connsiteX4-69" fmla="*/ 0 w 10000"/>
                <a:gd name="connsiteY4-70" fmla="*/ 4041 h 10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791">
                  <a:moveTo>
                    <a:pt x="0" y="4041"/>
                  </a:moveTo>
                  <a:cubicBezTo>
                    <a:pt x="0" y="4041"/>
                    <a:pt x="385" y="13115"/>
                    <a:pt x="2618" y="10223"/>
                  </a:cubicBezTo>
                  <a:cubicBezTo>
                    <a:pt x="4851" y="7331"/>
                    <a:pt x="10000" y="93"/>
                    <a:pt x="10000" y="93"/>
                  </a:cubicBezTo>
                  <a:cubicBezTo>
                    <a:pt x="10000" y="93"/>
                    <a:pt x="1812" y="-682"/>
                    <a:pt x="295" y="2259"/>
                  </a:cubicBezTo>
                  <a:cubicBezTo>
                    <a:pt x="196" y="2852"/>
                    <a:pt x="98" y="3447"/>
                    <a:pt x="0" y="4041"/>
                  </a:cubicBezTo>
                  <a:close/>
                </a:path>
              </a:pathLst>
            </a:custGeom>
            <a:solidFill>
              <a:srgbClr val="1F74AD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5" name="任意多边形 44"/>
            <p:cNvSpPr/>
            <p:nvPr>
              <p:custDataLst>
                <p:tags r:id="rId7"/>
              </p:custDataLst>
            </p:nvPr>
          </p:nvSpPr>
          <p:spPr bwMode="auto">
            <a:xfrm>
              <a:off x="3586" y="4275"/>
              <a:ext cx="527" cy="527"/>
            </a:xfrm>
            <a:custGeom>
              <a:avLst/>
              <a:gdLst>
                <a:gd name="T0" fmla="*/ 689 w 791"/>
                <a:gd name="T1" fmla="*/ 131 h 792"/>
                <a:gd name="T2" fmla="*/ 0 w 791"/>
                <a:gd name="T3" fmla="*/ 412 h 792"/>
                <a:gd name="T4" fmla="*/ 8 w 791"/>
                <a:gd name="T5" fmla="*/ 477 h 792"/>
                <a:gd name="T6" fmla="*/ 57 w 791"/>
                <a:gd name="T7" fmla="*/ 601 h 792"/>
                <a:gd name="T8" fmla="*/ 639 w 791"/>
                <a:gd name="T9" fmla="*/ 606 h 792"/>
                <a:gd name="T10" fmla="*/ 581 w 791"/>
                <a:gd name="T11" fmla="*/ 622 h 792"/>
                <a:gd name="T12" fmla="*/ 69 w 791"/>
                <a:gd name="T13" fmla="*/ 594 h 792"/>
                <a:gd name="T14" fmla="*/ 388 w 791"/>
                <a:gd name="T15" fmla="*/ 545 h 792"/>
                <a:gd name="T16" fmla="*/ 64 w 791"/>
                <a:gd name="T17" fmla="*/ 483 h 792"/>
                <a:gd name="T18" fmla="*/ 144 w 791"/>
                <a:gd name="T19" fmla="*/ 271 h 792"/>
                <a:gd name="T20" fmla="*/ 186 w 791"/>
                <a:gd name="T21" fmla="*/ 341 h 792"/>
                <a:gd name="T22" fmla="*/ 184 w 791"/>
                <a:gd name="T23" fmla="*/ 384 h 792"/>
                <a:gd name="T24" fmla="*/ 288 w 791"/>
                <a:gd name="T25" fmla="*/ 338 h 792"/>
                <a:gd name="T26" fmla="*/ 218 w 791"/>
                <a:gd name="T27" fmla="*/ 519 h 792"/>
                <a:gd name="T28" fmla="*/ 351 w 791"/>
                <a:gd name="T29" fmla="*/ 396 h 792"/>
                <a:gd name="T30" fmla="*/ 316 w 791"/>
                <a:gd name="T31" fmla="*/ 352 h 792"/>
                <a:gd name="T32" fmla="*/ 513 w 791"/>
                <a:gd name="T33" fmla="*/ 120 h 792"/>
                <a:gd name="T34" fmla="*/ 584 w 791"/>
                <a:gd name="T35" fmla="*/ 259 h 792"/>
                <a:gd name="T36" fmla="*/ 610 w 791"/>
                <a:gd name="T37" fmla="*/ 485 h 792"/>
                <a:gd name="T38" fmla="*/ 542 w 791"/>
                <a:gd name="T39" fmla="*/ 632 h 792"/>
                <a:gd name="T40" fmla="*/ 398 w 791"/>
                <a:gd name="T41" fmla="*/ 616 h 792"/>
                <a:gd name="T42" fmla="*/ 487 w 791"/>
                <a:gd name="T43" fmla="*/ 496 h 792"/>
                <a:gd name="T44" fmla="*/ 582 w 791"/>
                <a:gd name="T45" fmla="*/ 582 h 792"/>
                <a:gd name="T46" fmla="*/ 392 w 791"/>
                <a:gd name="T47" fmla="*/ 424 h 792"/>
                <a:gd name="T48" fmla="*/ 402 w 791"/>
                <a:gd name="T49" fmla="*/ 461 h 792"/>
                <a:gd name="T50" fmla="*/ 480 w 791"/>
                <a:gd name="T51" fmla="*/ 414 h 792"/>
                <a:gd name="T52" fmla="*/ 575 w 791"/>
                <a:gd name="T53" fmla="*/ 505 h 792"/>
                <a:gd name="T54" fmla="*/ 433 w 791"/>
                <a:gd name="T55" fmla="*/ 519 h 792"/>
                <a:gd name="T56" fmla="*/ 534 w 791"/>
                <a:gd name="T57" fmla="*/ 465 h 792"/>
                <a:gd name="T58" fmla="*/ 402 w 791"/>
                <a:gd name="T59" fmla="*/ 540 h 792"/>
                <a:gd name="T60" fmla="*/ 539 w 791"/>
                <a:gd name="T61" fmla="*/ 119 h 792"/>
                <a:gd name="T62" fmla="*/ 500 w 791"/>
                <a:gd name="T63" fmla="*/ 146 h 792"/>
                <a:gd name="T64" fmla="*/ 504 w 791"/>
                <a:gd name="T65" fmla="*/ 174 h 792"/>
                <a:gd name="T66" fmla="*/ 468 w 791"/>
                <a:gd name="T67" fmla="*/ 162 h 792"/>
                <a:gd name="T68" fmla="*/ 478 w 791"/>
                <a:gd name="T69" fmla="*/ 225 h 792"/>
                <a:gd name="T70" fmla="*/ 527 w 791"/>
                <a:gd name="T71" fmla="*/ 144 h 792"/>
                <a:gd name="T72" fmla="*/ 430 w 791"/>
                <a:gd name="T73" fmla="*/ 194 h 792"/>
                <a:gd name="T74" fmla="*/ 429 w 791"/>
                <a:gd name="T75" fmla="*/ 255 h 792"/>
                <a:gd name="T76" fmla="*/ 402 w 791"/>
                <a:gd name="T77" fmla="*/ 368 h 792"/>
                <a:gd name="T78" fmla="*/ 502 w 791"/>
                <a:gd name="T79" fmla="*/ 662 h 792"/>
                <a:gd name="T80" fmla="*/ 521 w 791"/>
                <a:gd name="T81" fmla="*/ 670 h 792"/>
                <a:gd name="T82" fmla="*/ 479 w 791"/>
                <a:gd name="T83" fmla="*/ 615 h 792"/>
                <a:gd name="T84" fmla="*/ 553 w 791"/>
                <a:gd name="T85" fmla="*/ 130 h 792"/>
                <a:gd name="T86" fmla="*/ 434 w 791"/>
                <a:gd name="T87" fmla="*/ 16 h 792"/>
                <a:gd name="T88" fmla="*/ 511 w 791"/>
                <a:gd name="T89" fmla="*/ 32 h 792"/>
                <a:gd name="T90" fmla="*/ 519 w 791"/>
                <a:gd name="T91" fmla="*/ 71 h 792"/>
                <a:gd name="T92" fmla="*/ 446 w 791"/>
                <a:gd name="T93" fmla="*/ 161 h 792"/>
                <a:gd name="T94" fmla="*/ 398 w 791"/>
                <a:gd name="T95" fmla="*/ 260 h 792"/>
                <a:gd name="T96" fmla="*/ 314 w 791"/>
                <a:gd name="T97" fmla="*/ 338 h 792"/>
                <a:gd name="T98" fmla="*/ 269 w 791"/>
                <a:gd name="T99" fmla="*/ 307 h 792"/>
                <a:gd name="T100" fmla="*/ 144 w 791"/>
                <a:gd name="T101" fmla="*/ 242 h 792"/>
                <a:gd name="T102" fmla="*/ 46 w 791"/>
                <a:gd name="T103" fmla="*/ 402 h 792"/>
                <a:gd name="T104" fmla="*/ 65 w 791"/>
                <a:gd name="T105" fmla="*/ 403 h 792"/>
                <a:gd name="T106" fmla="*/ 39 w 791"/>
                <a:gd name="T107" fmla="*/ 527 h 792"/>
                <a:gd name="T108" fmla="*/ 24 w 791"/>
                <a:gd name="T109" fmla="*/ 484 h 792"/>
                <a:gd name="T110" fmla="*/ 14 w 791"/>
                <a:gd name="T111" fmla="*/ 413 h 792"/>
                <a:gd name="T112" fmla="*/ 458 w 791"/>
                <a:gd name="T113" fmla="*/ 772 h 792"/>
                <a:gd name="T114" fmla="*/ 585 w 791"/>
                <a:gd name="T115" fmla="*/ 67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1" h="792">
                  <a:moveTo>
                    <a:pt x="691" y="658"/>
                  </a:moveTo>
                  <a:cubicBezTo>
                    <a:pt x="724" y="621"/>
                    <a:pt x="751" y="577"/>
                    <a:pt x="768" y="529"/>
                  </a:cubicBezTo>
                  <a:cubicBezTo>
                    <a:pt x="768" y="528"/>
                    <a:pt x="769" y="528"/>
                    <a:pt x="769" y="527"/>
                  </a:cubicBezTo>
                  <a:cubicBezTo>
                    <a:pt x="783" y="486"/>
                    <a:pt x="791" y="442"/>
                    <a:pt x="791" y="396"/>
                  </a:cubicBezTo>
                  <a:cubicBezTo>
                    <a:pt x="791" y="350"/>
                    <a:pt x="783" y="306"/>
                    <a:pt x="769" y="265"/>
                  </a:cubicBezTo>
                  <a:cubicBezTo>
                    <a:pt x="769" y="264"/>
                    <a:pt x="768" y="264"/>
                    <a:pt x="768" y="263"/>
                  </a:cubicBezTo>
                  <a:cubicBezTo>
                    <a:pt x="751" y="215"/>
                    <a:pt x="724" y="171"/>
                    <a:pt x="691" y="133"/>
                  </a:cubicBezTo>
                  <a:cubicBezTo>
                    <a:pt x="691" y="133"/>
                    <a:pt x="690" y="132"/>
                    <a:pt x="689" y="131"/>
                  </a:cubicBezTo>
                  <a:cubicBezTo>
                    <a:pt x="651" y="89"/>
                    <a:pt x="604" y="55"/>
                    <a:pt x="551" y="32"/>
                  </a:cubicBezTo>
                  <a:cubicBezTo>
                    <a:pt x="551" y="32"/>
                    <a:pt x="550" y="32"/>
                    <a:pt x="550" y="32"/>
                  </a:cubicBezTo>
                  <a:cubicBezTo>
                    <a:pt x="504" y="12"/>
                    <a:pt x="456" y="2"/>
                    <a:pt x="406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02" y="0"/>
                    <a:pt x="399" y="0"/>
                    <a:pt x="395" y="0"/>
                  </a:cubicBezTo>
                  <a:cubicBezTo>
                    <a:pt x="177" y="0"/>
                    <a:pt x="0" y="178"/>
                    <a:pt x="0" y="396"/>
                  </a:cubicBezTo>
                  <a:cubicBezTo>
                    <a:pt x="0" y="400"/>
                    <a:pt x="0" y="404"/>
                    <a:pt x="0" y="408"/>
                  </a:cubicBezTo>
                  <a:cubicBezTo>
                    <a:pt x="0" y="409"/>
                    <a:pt x="0" y="411"/>
                    <a:pt x="0" y="412"/>
                  </a:cubicBezTo>
                  <a:cubicBezTo>
                    <a:pt x="0" y="415"/>
                    <a:pt x="0" y="418"/>
                    <a:pt x="0" y="421"/>
                  </a:cubicBezTo>
                  <a:cubicBezTo>
                    <a:pt x="1" y="422"/>
                    <a:pt x="1" y="423"/>
                    <a:pt x="1" y="424"/>
                  </a:cubicBezTo>
                  <a:cubicBezTo>
                    <a:pt x="1" y="433"/>
                    <a:pt x="2" y="441"/>
                    <a:pt x="3" y="449"/>
                  </a:cubicBezTo>
                  <a:cubicBezTo>
                    <a:pt x="3" y="450"/>
                    <a:pt x="3" y="451"/>
                    <a:pt x="4" y="451"/>
                  </a:cubicBezTo>
                  <a:cubicBezTo>
                    <a:pt x="4" y="455"/>
                    <a:pt x="5" y="459"/>
                    <a:pt x="5" y="462"/>
                  </a:cubicBezTo>
                  <a:cubicBezTo>
                    <a:pt x="5" y="463"/>
                    <a:pt x="5" y="463"/>
                    <a:pt x="6" y="464"/>
                  </a:cubicBezTo>
                  <a:cubicBezTo>
                    <a:pt x="6" y="468"/>
                    <a:pt x="7" y="472"/>
                    <a:pt x="8" y="476"/>
                  </a:cubicBezTo>
                  <a:cubicBezTo>
                    <a:pt x="8" y="477"/>
                    <a:pt x="8" y="477"/>
                    <a:pt x="8" y="477"/>
                  </a:cubicBezTo>
                  <a:cubicBezTo>
                    <a:pt x="9" y="481"/>
                    <a:pt x="10" y="485"/>
                    <a:pt x="10" y="488"/>
                  </a:cubicBezTo>
                  <a:cubicBezTo>
                    <a:pt x="11" y="489"/>
                    <a:pt x="11" y="491"/>
                    <a:pt x="11" y="492"/>
                  </a:cubicBezTo>
                  <a:cubicBezTo>
                    <a:pt x="12" y="494"/>
                    <a:pt x="13" y="497"/>
                    <a:pt x="14" y="500"/>
                  </a:cubicBezTo>
                  <a:cubicBezTo>
                    <a:pt x="14" y="501"/>
                    <a:pt x="14" y="503"/>
                    <a:pt x="15" y="504"/>
                  </a:cubicBezTo>
                  <a:cubicBezTo>
                    <a:pt x="16" y="507"/>
                    <a:pt x="17" y="511"/>
                    <a:pt x="18" y="514"/>
                  </a:cubicBezTo>
                  <a:cubicBezTo>
                    <a:pt x="18" y="516"/>
                    <a:pt x="19" y="518"/>
                    <a:pt x="20" y="521"/>
                  </a:cubicBezTo>
                  <a:cubicBezTo>
                    <a:pt x="20" y="522"/>
                    <a:pt x="21" y="523"/>
                    <a:pt x="21" y="524"/>
                  </a:cubicBezTo>
                  <a:cubicBezTo>
                    <a:pt x="30" y="551"/>
                    <a:pt x="42" y="577"/>
                    <a:pt x="57" y="601"/>
                  </a:cubicBezTo>
                  <a:cubicBezTo>
                    <a:pt x="57" y="602"/>
                    <a:pt x="58" y="602"/>
                    <a:pt x="58" y="602"/>
                  </a:cubicBezTo>
                  <a:cubicBezTo>
                    <a:pt x="70" y="622"/>
                    <a:pt x="84" y="641"/>
                    <a:pt x="100" y="659"/>
                  </a:cubicBezTo>
                  <a:cubicBezTo>
                    <a:pt x="100" y="659"/>
                    <a:pt x="101" y="660"/>
                    <a:pt x="102" y="661"/>
                  </a:cubicBezTo>
                  <a:cubicBezTo>
                    <a:pt x="174" y="741"/>
                    <a:pt x="279" y="792"/>
                    <a:pt x="395" y="792"/>
                  </a:cubicBezTo>
                  <a:cubicBezTo>
                    <a:pt x="512" y="792"/>
                    <a:pt x="617" y="741"/>
                    <a:pt x="689" y="661"/>
                  </a:cubicBezTo>
                  <a:cubicBezTo>
                    <a:pt x="690" y="660"/>
                    <a:pt x="691" y="659"/>
                    <a:pt x="691" y="658"/>
                  </a:cubicBezTo>
                  <a:moveTo>
                    <a:pt x="652" y="610"/>
                  </a:moveTo>
                  <a:cubicBezTo>
                    <a:pt x="649" y="606"/>
                    <a:pt x="644" y="604"/>
                    <a:pt x="639" y="606"/>
                  </a:cubicBezTo>
                  <a:cubicBezTo>
                    <a:pt x="635" y="609"/>
                    <a:pt x="634" y="613"/>
                    <a:pt x="632" y="618"/>
                  </a:cubicBezTo>
                  <a:cubicBezTo>
                    <a:pt x="632" y="620"/>
                    <a:pt x="631" y="623"/>
                    <a:pt x="630" y="626"/>
                  </a:cubicBezTo>
                  <a:cubicBezTo>
                    <a:pt x="628" y="629"/>
                    <a:pt x="626" y="633"/>
                    <a:pt x="624" y="637"/>
                  </a:cubicBezTo>
                  <a:cubicBezTo>
                    <a:pt x="622" y="642"/>
                    <a:pt x="620" y="645"/>
                    <a:pt x="620" y="647"/>
                  </a:cubicBezTo>
                  <a:cubicBezTo>
                    <a:pt x="620" y="648"/>
                    <a:pt x="620" y="648"/>
                    <a:pt x="620" y="648"/>
                  </a:cubicBezTo>
                  <a:cubicBezTo>
                    <a:pt x="551" y="648"/>
                    <a:pt x="551" y="648"/>
                    <a:pt x="551" y="648"/>
                  </a:cubicBezTo>
                  <a:cubicBezTo>
                    <a:pt x="551" y="646"/>
                    <a:pt x="552" y="645"/>
                    <a:pt x="553" y="643"/>
                  </a:cubicBezTo>
                  <a:cubicBezTo>
                    <a:pt x="563" y="639"/>
                    <a:pt x="573" y="632"/>
                    <a:pt x="581" y="622"/>
                  </a:cubicBezTo>
                  <a:cubicBezTo>
                    <a:pt x="593" y="609"/>
                    <a:pt x="598" y="593"/>
                    <a:pt x="596" y="579"/>
                  </a:cubicBezTo>
                  <a:cubicBezTo>
                    <a:pt x="594" y="569"/>
                    <a:pt x="590" y="550"/>
                    <a:pt x="585" y="533"/>
                  </a:cubicBezTo>
                  <a:cubicBezTo>
                    <a:pt x="752" y="533"/>
                    <a:pt x="752" y="533"/>
                    <a:pt x="752" y="533"/>
                  </a:cubicBezTo>
                  <a:cubicBezTo>
                    <a:pt x="735" y="575"/>
                    <a:pt x="711" y="614"/>
                    <a:pt x="682" y="648"/>
                  </a:cubicBezTo>
                  <a:cubicBezTo>
                    <a:pt x="640" y="648"/>
                    <a:pt x="640" y="648"/>
                    <a:pt x="640" y="648"/>
                  </a:cubicBezTo>
                  <a:cubicBezTo>
                    <a:pt x="644" y="644"/>
                    <a:pt x="648" y="639"/>
                    <a:pt x="649" y="637"/>
                  </a:cubicBezTo>
                  <a:cubicBezTo>
                    <a:pt x="653" y="632"/>
                    <a:pt x="655" y="617"/>
                    <a:pt x="652" y="610"/>
                  </a:cubicBezTo>
                  <a:moveTo>
                    <a:pt x="69" y="594"/>
                  </a:moveTo>
                  <a:cubicBezTo>
                    <a:pt x="61" y="570"/>
                    <a:pt x="54" y="550"/>
                    <a:pt x="49" y="533"/>
                  </a:cubicBezTo>
                  <a:cubicBezTo>
                    <a:pt x="206" y="533"/>
                    <a:pt x="206" y="533"/>
                    <a:pt x="206" y="533"/>
                  </a:cubicBezTo>
                  <a:cubicBezTo>
                    <a:pt x="214" y="574"/>
                    <a:pt x="225" y="613"/>
                    <a:pt x="240" y="648"/>
                  </a:cubicBezTo>
                  <a:cubicBezTo>
                    <a:pt x="109" y="648"/>
                    <a:pt x="109" y="648"/>
                    <a:pt x="109" y="648"/>
                  </a:cubicBezTo>
                  <a:cubicBezTo>
                    <a:pt x="94" y="631"/>
                    <a:pt x="81" y="613"/>
                    <a:pt x="69" y="594"/>
                  </a:cubicBezTo>
                  <a:moveTo>
                    <a:pt x="220" y="533"/>
                  </a:moveTo>
                  <a:cubicBezTo>
                    <a:pt x="388" y="533"/>
                    <a:pt x="388" y="533"/>
                    <a:pt x="388" y="533"/>
                  </a:cubicBezTo>
                  <a:cubicBezTo>
                    <a:pt x="388" y="545"/>
                    <a:pt x="388" y="545"/>
                    <a:pt x="388" y="545"/>
                  </a:cubicBezTo>
                  <a:cubicBezTo>
                    <a:pt x="378" y="549"/>
                    <a:pt x="369" y="555"/>
                    <a:pt x="371" y="567"/>
                  </a:cubicBezTo>
                  <a:cubicBezTo>
                    <a:pt x="377" y="608"/>
                    <a:pt x="384" y="621"/>
                    <a:pt x="388" y="626"/>
                  </a:cubicBezTo>
                  <a:cubicBezTo>
                    <a:pt x="388" y="648"/>
                    <a:pt x="388" y="648"/>
                    <a:pt x="388" y="648"/>
                  </a:cubicBezTo>
                  <a:cubicBezTo>
                    <a:pt x="255" y="648"/>
                    <a:pt x="255" y="648"/>
                    <a:pt x="255" y="648"/>
                  </a:cubicBezTo>
                  <a:cubicBezTo>
                    <a:pt x="240" y="614"/>
                    <a:pt x="228" y="575"/>
                    <a:pt x="220" y="533"/>
                  </a:cubicBezTo>
                  <a:moveTo>
                    <a:pt x="61" y="426"/>
                  </a:moveTo>
                  <a:cubicBezTo>
                    <a:pt x="64" y="439"/>
                    <a:pt x="68" y="461"/>
                    <a:pt x="66" y="475"/>
                  </a:cubicBezTo>
                  <a:cubicBezTo>
                    <a:pt x="65" y="481"/>
                    <a:pt x="64" y="483"/>
                    <a:pt x="64" y="483"/>
                  </a:cubicBezTo>
                  <a:cubicBezTo>
                    <a:pt x="58" y="478"/>
                    <a:pt x="58" y="445"/>
                    <a:pt x="61" y="426"/>
                  </a:cubicBezTo>
                  <a:moveTo>
                    <a:pt x="51" y="389"/>
                  </a:moveTo>
                  <a:cubicBezTo>
                    <a:pt x="54" y="382"/>
                    <a:pt x="58" y="374"/>
                    <a:pt x="61" y="366"/>
                  </a:cubicBezTo>
                  <a:cubicBezTo>
                    <a:pt x="89" y="303"/>
                    <a:pt x="106" y="280"/>
                    <a:pt x="107" y="279"/>
                  </a:cubicBezTo>
                  <a:cubicBezTo>
                    <a:pt x="107" y="278"/>
                    <a:pt x="108" y="277"/>
                    <a:pt x="108" y="276"/>
                  </a:cubicBezTo>
                  <a:cubicBezTo>
                    <a:pt x="108" y="275"/>
                    <a:pt x="109" y="260"/>
                    <a:pt x="110" y="246"/>
                  </a:cubicBezTo>
                  <a:cubicBezTo>
                    <a:pt x="119" y="249"/>
                    <a:pt x="128" y="251"/>
                    <a:pt x="134" y="251"/>
                  </a:cubicBezTo>
                  <a:cubicBezTo>
                    <a:pt x="140" y="264"/>
                    <a:pt x="142" y="269"/>
                    <a:pt x="144" y="271"/>
                  </a:cubicBezTo>
                  <a:cubicBezTo>
                    <a:pt x="144" y="273"/>
                    <a:pt x="145" y="277"/>
                    <a:pt x="145" y="281"/>
                  </a:cubicBezTo>
                  <a:cubicBezTo>
                    <a:pt x="152" y="337"/>
                    <a:pt x="157" y="354"/>
                    <a:pt x="168" y="354"/>
                  </a:cubicBezTo>
                  <a:cubicBezTo>
                    <a:pt x="170" y="354"/>
                    <a:pt x="172" y="353"/>
                    <a:pt x="173" y="352"/>
                  </a:cubicBezTo>
                  <a:cubicBezTo>
                    <a:pt x="169" y="362"/>
                    <a:pt x="168" y="376"/>
                    <a:pt x="170" y="385"/>
                  </a:cubicBezTo>
                  <a:cubicBezTo>
                    <a:pt x="170" y="386"/>
                    <a:pt x="171" y="388"/>
                    <a:pt x="171" y="389"/>
                  </a:cubicBezTo>
                  <a:lnTo>
                    <a:pt x="51" y="389"/>
                  </a:lnTo>
                  <a:close/>
                  <a:moveTo>
                    <a:pt x="195" y="348"/>
                  </a:moveTo>
                  <a:cubicBezTo>
                    <a:pt x="193" y="344"/>
                    <a:pt x="190" y="341"/>
                    <a:pt x="186" y="341"/>
                  </a:cubicBezTo>
                  <a:cubicBezTo>
                    <a:pt x="185" y="341"/>
                    <a:pt x="184" y="341"/>
                    <a:pt x="183" y="341"/>
                  </a:cubicBezTo>
                  <a:cubicBezTo>
                    <a:pt x="187" y="335"/>
                    <a:pt x="189" y="328"/>
                    <a:pt x="191" y="321"/>
                  </a:cubicBezTo>
                  <a:cubicBezTo>
                    <a:pt x="192" y="315"/>
                    <a:pt x="194" y="310"/>
                    <a:pt x="196" y="305"/>
                  </a:cubicBezTo>
                  <a:cubicBezTo>
                    <a:pt x="196" y="304"/>
                    <a:pt x="198" y="302"/>
                    <a:pt x="200" y="299"/>
                  </a:cubicBezTo>
                  <a:cubicBezTo>
                    <a:pt x="198" y="315"/>
                    <a:pt x="196" y="331"/>
                    <a:pt x="195" y="348"/>
                  </a:cubicBezTo>
                  <a:moveTo>
                    <a:pt x="183" y="374"/>
                  </a:moveTo>
                  <a:cubicBezTo>
                    <a:pt x="183" y="369"/>
                    <a:pt x="184" y="363"/>
                    <a:pt x="185" y="360"/>
                  </a:cubicBezTo>
                  <a:cubicBezTo>
                    <a:pt x="187" y="368"/>
                    <a:pt x="187" y="380"/>
                    <a:pt x="184" y="384"/>
                  </a:cubicBezTo>
                  <a:cubicBezTo>
                    <a:pt x="184" y="383"/>
                    <a:pt x="183" y="380"/>
                    <a:pt x="183" y="374"/>
                  </a:cubicBezTo>
                  <a:moveTo>
                    <a:pt x="216" y="287"/>
                  </a:moveTo>
                  <a:cubicBezTo>
                    <a:pt x="228" y="279"/>
                    <a:pt x="242" y="272"/>
                    <a:pt x="250" y="272"/>
                  </a:cubicBezTo>
                  <a:cubicBezTo>
                    <a:pt x="251" y="272"/>
                    <a:pt x="252" y="272"/>
                    <a:pt x="252" y="272"/>
                  </a:cubicBezTo>
                  <a:cubicBezTo>
                    <a:pt x="257" y="273"/>
                    <a:pt x="257" y="293"/>
                    <a:pt x="254" y="311"/>
                  </a:cubicBezTo>
                  <a:cubicBezTo>
                    <a:pt x="253" y="313"/>
                    <a:pt x="254" y="316"/>
                    <a:pt x="255" y="317"/>
                  </a:cubicBezTo>
                  <a:cubicBezTo>
                    <a:pt x="256" y="319"/>
                    <a:pt x="258" y="320"/>
                    <a:pt x="260" y="320"/>
                  </a:cubicBezTo>
                  <a:cubicBezTo>
                    <a:pt x="261" y="320"/>
                    <a:pt x="283" y="321"/>
                    <a:pt x="288" y="338"/>
                  </a:cubicBezTo>
                  <a:cubicBezTo>
                    <a:pt x="290" y="344"/>
                    <a:pt x="289" y="345"/>
                    <a:pt x="283" y="350"/>
                  </a:cubicBezTo>
                  <a:cubicBezTo>
                    <a:pt x="276" y="356"/>
                    <a:pt x="265" y="365"/>
                    <a:pt x="263" y="389"/>
                  </a:cubicBezTo>
                  <a:cubicBezTo>
                    <a:pt x="208" y="389"/>
                    <a:pt x="208" y="389"/>
                    <a:pt x="208" y="389"/>
                  </a:cubicBezTo>
                  <a:cubicBezTo>
                    <a:pt x="208" y="354"/>
                    <a:pt x="211" y="320"/>
                    <a:pt x="216" y="287"/>
                  </a:cubicBezTo>
                  <a:moveTo>
                    <a:pt x="264" y="403"/>
                  </a:moveTo>
                  <a:cubicBezTo>
                    <a:pt x="274" y="439"/>
                    <a:pt x="335" y="462"/>
                    <a:pt x="388" y="476"/>
                  </a:cubicBezTo>
                  <a:cubicBezTo>
                    <a:pt x="388" y="519"/>
                    <a:pt x="388" y="519"/>
                    <a:pt x="388" y="519"/>
                  </a:cubicBezTo>
                  <a:cubicBezTo>
                    <a:pt x="218" y="519"/>
                    <a:pt x="218" y="519"/>
                    <a:pt x="218" y="519"/>
                  </a:cubicBezTo>
                  <a:cubicBezTo>
                    <a:pt x="212" y="482"/>
                    <a:pt x="208" y="443"/>
                    <a:pt x="208" y="403"/>
                  </a:cubicBezTo>
                  <a:lnTo>
                    <a:pt x="264" y="403"/>
                  </a:lnTo>
                  <a:close/>
                  <a:moveTo>
                    <a:pt x="358" y="299"/>
                  </a:moveTo>
                  <a:cubicBezTo>
                    <a:pt x="357" y="285"/>
                    <a:pt x="357" y="285"/>
                    <a:pt x="367" y="284"/>
                  </a:cubicBezTo>
                  <a:cubicBezTo>
                    <a:pt x="373" y="283"/>
                    <a:pt x="381" y="282"/>
                    <a:pt x="388" y="279"/>
                  </a:cubicBezTo>
                  <a:cubicBezTo>
                    <a:pt x="388" y="370"/>
                    <a:pt x="388" y="370"/>
                    <a:pt x="388" y="370"/>
                  </a:cubicBezTo>
                  <a:cubicBezTo>
                    <a:pt x="372" y="374"/>
                    <a:pt x="354" y="388"/>
                    <a:pt x="354" y="388"/>
                  </a:cubicBezTo>
                  <a:cubicBezTo>
                    <a:pt x="351" y="390"/>
                    <a:pt x="350" y="393"/>
                    <a:pt x="351" y="396"/>
                  </a:cubicBezTo>
                  <a:cubicBezTo>
                    <a:pt x="355" y="406"/>
                    <a:pt x="368" y="439"/>
                    <a:pt x="386" y="440"/>
                  </a:cubicBezTo>
                  <a:cubicBezTo>
                    <a:pt x="386" y="440"/>
                    <a:pt x="386" y="440"/>
                    <a:pt x="387" y="440"/>
                  </a:cubicBezTo>
                  <a:cubicBezTo>
                    <a:pt x="387" y="440"/>
                    <a:pt x="387" y="440"/>
                    <a:pt x="387" y="440"/>
                  </a:cubicBezTo>
                  <a:cubicBezTo>
                    <a:pt x="387" y="440"/>
                    <a:pt x="388" y="440"/>
                    <a:pt x="388" y="440"/>
                  </a:cubicBezTo>
                  <a:cubicBezTo>
                    <a:pt x="388" y="450"/>
                    <a:pt x="388" y="450"/>
                    <a:pt x="388" y="450"/>
                  </a:cubicBezTo>
                  <a:cubicBezTo>
                    <a:pt x="387" y="449"/>
                    <a:pt x="385" y="448"/>
                    <a:pt x="383" y="446"/>
                  </a:cubicBezTo>
                  <a:cubicBezTo>
                    <a:pt x="363" y="432"/>
                    <a:pt x="328" y="407"/>
                    <a:pt x="322" y="391"/>
                  </a:cubicBezTo>
                  <a:cubicBezTo>
                    <a:pt x="315" y="371"/>
                    <a:pt x="315" y="357"/>
                    <a:pt x="316" y="352"/>
                  </a:cubicBezTo>
                  <a:cubicBezTo>
                    <a:pt x="317" y="353"/>
                    <a:pt x="319" y="355"/>
                    <a:pt x="323" y="359"/>
                  </a:cubicBezTo>
                  <a:cubicBezTo>
                    <a:pt x="329" y="366"/>
                    <a:pt x="334" y="369"/>
                    <a:pt x="340" y="369"/>
                  </a:cubicBezTo>
                  <a:cubicBezTo>
                    <a:pt x="358" y="369"/>
                    <a:pt x="358" y="339"/>
                    <a:pt x="358" y="315"/>
                  </a:cubicBezTo>
                  <a:cubicBezTo>
                    <a:pt x="359" y="309"/>
                    <a:pt x="358" y="304"/>
                    <a:pt x="358" y="299"/>
                  </a:cubicBezTo>
                  <a:moveTo>
                    <a:pt x="504" y="86"/>
                  </a:moveTo>
                  <a:cubicBezTo>
                    <a:pt x="513" y="99"/>
                    <a:pt x="522" y="114"/>
                    <a:pt x="529" y="130"/>
                  </a:cubicBezTo>
                  <a:cubicBezTo>
                    <a:pt x="517" y="130"/>
                    <a:pt x="517" y="130"/>
                    <a:pt x="517" y="130"/>
                  </a:cubicBezTo>
                  <a:cubicBezTo>
                    <a:pt x="515" y="126"/>
                    <a:pt x="514" y="122"/>
                    <a:pt x="513" y="120"/>
                  </a:cubicBezTo>
                  <a:cubicBezTo>
                    <a:pt x="506" y="105"/>
                    <a:pt x="502" y="102"/>
                    <a:pt x="498" y="102"/>
                  </a:cubicBezTo>
                  <a:cubicBezTo>
                    <a:pt x="494" y="102"/>
                    <a:pt x="491" y="105"/>
                    <a:pt x="491" y="109"/>
                  </a:cubicBezTo>
                  <a:cubicBezTo>
                    <a:pt x="491" y="110"/>
                    <a:pt x="491" y="112"/>
                    <a:pt x="492" y="113"/>
                  </a:cubicBezTo>
                  <a:cubicBezTo>
                    <a:pt x="489" y="110"/>
                    <a:pt x="486" y="107"/>
                    <a:pt x="482" y="104"/>
                  </a:cubicBezTo>
                  <a:cubicBezTo>
                    <a:pt x="476" y="100"/>
                    <a:pt x="475" y="97"/>
                    <a:pt x="475" y="96"/>
                  </a:cubicBezTo>
                  <a:cubicBezTo>
                    <a:pt x="476" y="93"/>
                    <a:pt x="484" y="88"/>
                    <a:pt x="504" y="86"/>
                  </a:cubicBezTo>
                  <a:moveTo>
                    <a:pt x="752" y="259"/>
                  </a:moveTo>
                  <a:cubicBezTo>
                    <a:pt x="584" y="259"/>
                    <a:pt x="584" y="259"/>
                    <a:pt x="584" y="259"/>
                  </a:cubicBezTo>
                  <a:cubicBezTo>
                    <a:pt x="577" y="218"/>
                    <a:pt x="565" y="178"/>
                    <a:pt x="551" y="144"/>
                  </a:cubicBezTo>
                  <a:cubicBezTo>
                    <a:pt x="682" y="144"/>
                    <a:pt x="682" y="144"/>
                    <a:pt x="682" y="144"/>
                  </a:cubicBezTo>
                  <a:cubicBezTo>
                    <a:pt x="711" y="178"/>
                    <a:pt x="735" y="217"/>
                    <a:pt x="752" y="259"/>
                  </a:cubicBezTo>
                  <a:moveTo>
                    <a:pt x="757" y="519"/>
                  </a:moveTo>
                  <a:cubicBezTo>
                    <a:pt x="587" y="519"/>
                    <a:pt x="587" y="519"/>
                    <a:pt x="587" y="519"/>
                  </a:cubicBezTo>
                  <a:cubicBezTo>
                    <a:pt x="588" y="509"/>
                    <a:pt x="590" y="500"/>
                    <a:pt x="591" y="491"/>
                  </a:cubicBezTo>
                  <a:cubicBezTo>
                    <a:pt x="594" y="492"/>
                    <a:pt x="596" y="493"/>
                    <a:pt x="599" y="493"/>
                  </a:cubicBezTo>
                  <a:cubicBezTo>
                    <a:pt x="604" y="493"/>
                    <a:pt x="608" y="490"/>
                    <a:pt x="610" y="485"/>
                  </a:cubicBezTo>
                  <a:cubicBezTo>
                    <a:pt x="613" y="475"/>
                    <a:pt x="604" y="469"/>
                    <a:pt x="599" y="467"/>
                  </a:cubicBezTo>
                  <a:cubicBezTo>
                    <a:pt x="597" y="465"/>
                    <a:pt x="595" y="464"/>
                    <a:pt x="594" y="463"/>
                  </a:cubicBezTo>
                  <a:cubicBezTo>
                    <a:pt x="595" y="443"/>
                    <a:pt x="596" y="423"/>
                    <a:pt x="597" y="403"/>
                  </a:cubicBezTo>
                  <a:cubicBezTo>
                    <a:pt x="777" y="403"/>
                    <a:pt x="777" y="403"/>
                    <a:pt x="777" y="403"/>
                  </a:cubicBezTo>
                  <a:cubicBezTo>
                    <a:pt x="776" y="443"/>
                    <a:pt x="769" y="482"/>
                    <a:pt x="757" y="519"/>
                  </a:cubicBezTo>
                  <a:moveTo>
                    <a:pt x="552" y="628"/>
                  </a:moveTo>
                  <a:cubicBezTo>
                    <a:pt x="552" y="628"/>
                    <a:pt x="552" y="628"/>
                    <a:pt x="551" y="628"/>
                  </a:cubicBezTo>
                  <a:cubicBezTo>
                    <a:pt x="548" y="626"/>
                    <a:pt x="544" y="628"/>
                    <a:pt x="542" y="632"/>
                  </a:cubicBezTo>
                  <a:cubicBezTo>
                    <a:pt x="542" y="632"/>
                    <a:pt x="542" y="632"/>
                    <a:pt x="542" y="632"/>
                  </a:cubicBezTo>
                  <a:cubicBezTo>
                    <a:pt x="538" y="633"/>
                    <a:pt x="534" y="634"/>
                    <a:pt x="530" y="633"/>
                  </a:cubicBezTo>
                  <a:cubicBezTo>
                    <a:pt x="514" y="633"/>
                    <a:pt x="506" y="623"/>
                    <a:pt x="499" y="615"/>
                  </a:cubicBezTo>
                  <a:cubicBezTo>
                    <a:pt x="493" y="608"/>
                    <a:pt x="487" y="601"/>
                    <a:pt x="479" y="601"/>
                  </a:cubicBezTo>
                  <a:cubicBezTo>
                    <a:pt x="477" y="601"/>
                    <a:pt x="476" y="601"/>
                    <a:pt x="475" y="601"/>
                  </a:cubicBezTo>
                  <a:cubicBezTo>
                    <a:pt x="471" y="602"/>
                    <a:pt x="466" y="604"/>
                    <a:pt x="460" y="606"/>
                  </a:cubicBezTo>
                  <a:cubicBezTo>
                    <a:pt x="446" y="610"/>
                    <a:pt x="427" y="617"/>
                    <a:pt x="409" y="617"/>
                  </a:cubicBezTo>
                  <a:cubicBezTo>
                    <a:pt x="405" y="617"/>
                    <a:pt x="401" y="616"/>
                    <a:pt x="398" y="616"/>
                  </a:cubicBezTo>
                  <a:cubicBezTo>
                    <a:pt x="395" y="612"/>
                    <a:pt x="390" y="596"/>
                    <a:pt x="384" y="565"/>
                  </a:cubicBezTo>
                  <a:cubicBezTo>
                    <a:pt x="384" y="562"/>
                    <a:pt x="387" y="560"/>
                    <a:pt x="393" y="558"/>
                  </a:cubicBezTo>
                  <a:cubicBezTo>
                    <a:pt x="394" y="558"/>
                    <a:pt x="394" y="558"/>
                    <a:pt x="395" y="558"/>
                  </a:cubicBezTo>
                  <a:cubicBezTo>
                    <a:pt x="398" y="558"/>
                    <a:pt x="400" y="557"/>
                    <a:pt x="401" y="555"/>
                  </a:cubicBezTo>
                  <a:cubicBezTo>
                    <a:pt x="402" y="555"/>
                    <a:pt x="403" y="555"/>
                    <a:pt x="403" y="554"/>
                  </a:cubicBezTo>
                  <a:cubicBezTo>
                    <a:pt x="415" y="550"/>
                    <a:pt x="429" y="546"/>
                    <a:pt x="438" y="535"/>
                  </a:cubicBezTo>
                  <a:cubicBezTo>
                    <a:pt x="452" y="518"/>
                    <a:pt x="466" y="500"/>
                    <a:pt x="483" y="496"/>
                  </a:cubicBezTo>
                  <a:cubicBezTo>
                    <a:pt x="484" y="496"/>
                    <a:pt x="486" y="496"/>
                    <a:pt x="487" y="496"/>
                  </a:cubicBezTo>
                  <a:cubicBezTo>
                    <a:pt x="496" y="496"/>
                    <a:pt x="500" y="505"/>
                    <a:pt x="500" y="506"/>
                  </a:cubicBezTo>
                  <a:cubicBezTo>
                    <a:pt x="500" y="507"/>
                    <a:pt x="501" y="508"/>
                    <a:pt x="502" y="509"/>
                  </a:cubicBezTo>
                  <a:cubicBezTo>
                    <a:pt x="504" y="511"/>
                    <a:pt x="524" y="530"/>
                    <a:pt x="534" y="535"/>
                  </a:cubicBezTo>
                  <a:cubicBezTo>
                    <a:pt x="535" y="536"/>
                    <a:pt x="537" y="536"/>
                    <a:pt x="538" y="536"/>
                  </a:cubicBezTo>
                  <a:cubicBezTo>
                    <a:pt x="538" y="536"/>
                    <a:pt x="538" y="536"/>
                    <a:pt x="538" y="536"/>
                  </a:cubicBezTo>
                  <a:cubicBezTo>
                    <a:pt x="548" y="536"/>
                    <a:pt x="550" y="525"/>
                    <a:pt x="552" y="513"/>
                  </a:cubicBezTo>
                  <a:cubicBezTo>
                    <a:pt x="552" y="508"/>
                    <a:pt x="554" y="501"/>
                    <a:pt x="555" y="497"/>
                  </a:cubicBezTo>
                  <a:cubicBezTo>
                    <a:pt x="563" y="507"/>
                    <a:pt x="577" y="552"/>
                    <a:pt x="582" y="582"/>
                  </a:cubicBezTo>
                  <a:cubicBezTo>
                    <a:pt x="584" y="591"/>
                    <a:pt x="579" y="603"/>
                    <a:pt x="570" y="613"/>
                  </a:cubicBezTo>
                  <a:cubicBezTo>
                    <a:pt x="565" y="620"/>
                    <a:pt x="559" y="625"/>
                    <a:pt x="552" y="628"/>
                  </a:cubicBezTo>
                  <a:moveTo>
                    <a:pt x="399" y="382"/>
                  </a:moveTo>
                  <a:cubicBezTo>
                    <a:pt x="401" y="382"/>
                    <a:pt x="402" y="382"/>
                    <a:pt x="402" y="386"/>
                  </a:cubicBezTo>
                  <a:cubicBezTo>
                    <a:pt x="402" y="388"/>
                    <a:pt x="402" y="390"/>
                    <a:pt x="402" y="392"/>
                  </a:cubicBezTo>
                  <a:cubicBezTo>
                    <a:pt x="401" y="393"/>
                    <a:pt x="400" y="394"/>
                    <a:pt x="400" y="396"/>
                  </a:cubicBezTo>
                  <a:cubicBezTo>
                    <a:pt x="400" y="397"/>
                    <a:pt x="400" y="398"/>
                    <a:pt x="401" y="399"/>
                  </a:cubicBezTo>
                  <a:cubicBezTo>
                    <a:pt x="399" y="410"/>
                    <a:pt x="396" y="419"/>
                    <a:pt x="392" y="424"/>
                  </a:cubicBezTo>
                  <a:cubicBezTo>
                    <a:pt x="389" y="426"/>
                    <a:pt x="387" y="426"/>
                    <a:pt x="387" y="426"/>
                  </a:cubicBezTo>
                  <a:cubicBezTo>
                    <a:pt x="387" y="426"/>
                    <a:pt x="387" y="426"/>
                    <a:pt x="387" y="426"/>
                  </a:cubicBezTo>
                  <a:cubicBezTo>
                    <a:pt x="386" y="426"/>
                    <a:pt x="386" y="426"/>
                    <a:pt x="386" y="426"/>
                  </a:cubicBezTo>
                  <a:cubicBezTo>
                    <a:pt x="382" y="426"/>
                    <a:pt x="373" y="412"/>
                    <a:pt x="366" y="396"/>
                  </a:cubicBezTo>
                  <a:cubicBezTo>
                    <a:pt x="375" y="390"/>
                    <a:pt x="390" y="382"/>
                    <a:pt x="399" y="382"/>
                  </a:cubicBezTo>
                  <a:moveTo>
                    <a:pt x="402" y="478"/>
                  </a:moveTo>
                  <a:cubicBezTo>
                    <a:pt x="407" y="478"/>
                    <a:pt x="408" y="474"/>
                    <a:pt x="409" y="473"/>
                  </a:cubicBezTo>
                  <a:cubicBezTo>
                    <a:pt x="410" y="469"/>
                    <a:pt x="408" y="466"/>
                    <a:pt x="402" y="461"/>
                  </a:cubicBezTo>
                  <a:cubicBezTo>
                    <a:pt x="402" y="433"/>
                    <a:pt x="402" y="433"/>
                    <a:pt x="402" y="433"/>
                  </a:cubicBezTo>
                  <a:cubicBezTo>
                    <a:pt x="408" y="426"/>
                    <a:pt x="412" y="416"/>
                    <a:pt x="414" y="403"/>
                  </a:cubicBezTo>
                  <a:cubicBezTo>
                    <a:pt x="583" y="403"/>
                    <a:pt x="583" y="403"/>
                    <a:pt x="583" y="403"/>
                  </a:cubicBezTo>
                  <a:cubicBezTo>
                    <a:pt x="582" y="415"/>
                    <a:pt x="582" y="428"/>
                    <a:pt x="581" y="440"/>
                  </a:cubicBezTo>
                  <a:cubicBezTo>
                    <a:pt x="574" y="433"/>
                    <a:pt x="563" y="429"/>
                    <a:pt x="551" y="425"/>
                  </a:cubicBezTo>
                  <a:cubicBezTo>
                    <a:pt x="530" y="417"/>
                    <a:pt x="499" y="410"/>
                    <a:pt x="491" y="408"/>
                  </a:cubicBezTo>
                  <a:cubicBezTo>
                    <a:pt x="490" y="408"/>
                    <a:pt x="489" y="408"/>
                    <a:pt x="489" y="408"/>
                  </a:cubicBezTo>
                  <a:cubicBezTo>
                    <a:pt x="485" y="408"/>
                    <a:pt x="481" y="410"/>
                    <a:pt x="480" y="414"/>
                  </a:cubicBezTo>
                  <a:cubicBezTo>
                    <a:pt x="477" y="427"/>
                    <a:pt x="513" y="450"/>
                    <a:pt x="513" y="451"/>
                  </a:cubicBezTo>
                  <a:cubicBezTo>
                    <a:pt x="519" y="454"/>
                    <a:pt x="519" y="458"/>
                    <a:pt x="519" y="463"/>
                  </a:cubicBezTo>
                  <a:cubicBezTo>
                    <a:pt x="520" y="468"/>
                    <a:pt x="520" y="478"/>
                    <a:pt x="532" y="479"/>
                  </a:cubicBezTo>
                  <a:cubicBezTo>
                    <a:pt x="538" y="479"/>
                    <a:pt x="544" y="478"/>
                    <a:pt x="550" y="477"/>
                  </a:cubicBezTo>
                  <a:cubicBezTo>
                    <a:pt x="556" y="476"/>
                    <a:pt x="562" y="475"/>
                    <a:pt x="566" y="476"/>
                  </a:cubicBezTo>
                  <a:cubicBezTo>
                    <a:pt x="569" y="477"/>
                    <a:pt x="573" y="480"/>
                    <a:pt x="577" y="483"/>
                  </a:cubicBezTo>
                  <a:cubicBezTo>
                    <a:pt x="578" y="483"/>
                    <a:pt x="578" y="483"/>
                    <a:pt x="578" y="483"/>
                  </a:cubicBezTo>
                  <a:cubicBezTo>
                    <a:pt x="577" y="490"/>
                    <a:pt x="576" y="497"/>
                    <a:pt x="575" y="505"/>
                  </a:cubicBezTo>
                  <a:cubicBezTo>
                    <a:pt x="567" y="486"/>
                    <a:pt x="561" y="482"/>
                    <a:pt x="556" y="482"/>
                  </a:cubicBezTo>
                  <a:cubicBezTo>
                    <a:pt x="556" y="482"/>
                    <a:pt x="555" y="482"/>
                    <a:pt x="555" y="482"/>
                  </a:cubicBezTo>
                  <a:cubicBezTo>
                    <a:pt x="543" y="482"/>
                    <a:pt x="540" y="497"/>
                    <a:pt x="538" y="510"/>
                  </a:cubicBezTo>
                  <a:cubicBezTo>
                    <a:pt x="537" y="513"/>
                    <a:pt x="537" y="517"/>
                    <a:pt x="536" y="520"/>
                  </a:cubicBezTo>
                  <a:cubicBezTo>
                    <a:pt x="529" y="515"/>
                    <a:pt x="518" y="505"/>
                    <a:pt x="513" y="500"/>
                  </a:cubicBezTo>
                  <a:cubicBezTo>
                    <a:pt x="510" y="495"/>
                    <a:pt x="503" y="482"/>
                    <a:pt x="487" y="482"/>
                  </a:cubicBezTo>
                  <a:cubicBezTo>
                    <a:pt x="485" y="482"/>
                    <a:pt x="483" y="482"/>
                    <a:pt x="480" y="483"/>
                  </a:cubicBezTo>
                  <a:cubicBezTo>
                    <a:pt x="462" y="486"/>
                    <a:pt x="447" y="502"/>
                    <a:pt x="433" y="519"/>
                  </a:cubicBezTo>
                  <a:cubicBezTo>
                    <a:pt x="433" y="519"/>
                    <a:pt x="433" y="519"/>
                    <a:pt x="432" y="519"/>
                  </a:cubicBezTo>
                  <a:cubicBezTo>
                    <a:pt x="402" y="519"/>
                    <a:pt x="402" y="519"/>
                    <a:pt x="402" y="519"/>
                  </a:cubicBezTo>
                  <a:lnTo>
                    <a:pt x="402" y="478"/>
                  </a:lnTo>
                  <a:close/>
                  <a:moveTo>
                    <a:pt x="580" y="467"/>
                  </a:moveTo>
                  <a:cubicBezTo>
                    <a:pt x="576" y="466"/>
                    <a:pt x="573" y="464"/>
                    <a:pt x="571" y="463"/>
                  </a:cubicBezTo>
                  <a:cubicBezTo>
                    <a:pt x="568" y="462"/>
                    <a:pt x="565" y="461"/>
                    <a:pt x="561" y="461"/>
                  </a:cubicBezTo>
                  <a:cubicBezTo>
                    <a:pt x="556" y="461"/>
                    <a:pt x="552" y="462"/>
                    <a:pt x="547" y="463"/>
                  </a:cubicBezTo>
                  <a:cubicBezTo>
                    <a:pt x="542" y="464"/>
                    <a:pt x="538" y="465"/>
                    <a:pt x="534" y="465"/>
                  </a:cubicBezTo>
                  <a:cubicBezTo>
                    <a:pt x="534" y="464"/>
                    <a:pt x="533" y="463"/>
                    <a:pt x="533" y="462"/>
                  </a:cubicBezTo>
                  <a:cubicBezTo>
                    <a:pt x="533" y="456"/>
                    <a:pt x="532" y="446"/>
                    <a:pt x="521" y="439"/>
                  </a:cubicBezTo>
                  <a:cubicBezTo>
                    <a:pt x="515" y="435"/>
                    <a:pt x="508" y="430"/>
                    <a:pt x="503" y="425"/>
                  </a:cubicBezTo>
                  <a:cubicBezTo>
                    <a:pt x="515" y="428"/>
                    <a:pt x="533" y="432"/>
                    <a:pt x="546" y="438"/>
                  </a:cubicBezTo>
                  <a:cubicBezTo>
                    <a:pt x="569" y="446"/>
                    <a:pt x="577" y="452"/>
                    <a:pt x="578" y="460"/>
                  </a:cubicBezTo>
                  <a:cubicBezTo>
                    <a:pt x="578" y="463"/>
                    <a:pt x="579" y="465"/>
                    <a:pt x="580" y="467"/>
                  </a:cubicBezTo>
                  <a:moveTo>
                    <a:pt x="420" y="533"/>
                  </a:moveTo>
                  <a:cubicBezTo>
                    <a:pt x="415" y="536"/>
                    <a:pt x="408" y="538"/>
                    <a:pt x="402" y="540"/>
                  </a:cubicBezTo>
                  <a:cubicBezTo>
                    <a:pt x="402" y="533"/>
                    <a:pt x="402" y="533"/>
                    <a:pt x="402" y="533"/>
                  </a:cubicBezTo>
                  <a:lnTo>
                    <a:pt x="420" y="533"/>
                  </a:lnTo>
                  <a:close/>
                  <a:moveTo>
                    <a:pt x="597" y="389"/>
                  </a:moveTo>
                  <a:cubicBezTo>
                    <a:pt x="596" y="349"/>
                    <a:pt x="593" y="310"/>
                    <a:pt x="587" y="273"/>
                  </a:cubicBezTo>
                  <a:cubicBezTo>
                    <a:pt x="757" y="273"/>
                    <a:pt x="757" y="273"/>
                    <a:pt x="757" y="273"/>
                  </a:cubicBezTo>
                  <a:cubicBezTo>
                    <a:pt x="769" y="310"/>
                    <a:pt x="776" y="349"/>
                    <a:pt x="777" y="389"/>
                  </a:cubicBezTo>
                  <a:lnTo>
                    <a:pt x="597" y="389"/>
                  </a:lnTo>
                  <a:close/>
                  <a:moveTo>
                    <a:pt x="539" y="119"/>
                  </a:moveTo>
                  <a:cubicBezTo>
                    <a:pt x="534" y="107"/>
                    <a:pt x="527" y="96"/>
                    <a:pt x="520" y="85"/>
                  </a:cubicBezTo>
                  <a:cubicBezTo>
                    <a:pt x="526" y="85"/>
                    <a:pt x="530" y="87"/>
                    <a:pt x="532" y="90"/>
                  </a:cubicBezTo>
                  <a:cubicBezTo>
                    <a:pt x="539" y="97"/>
                    <a:pt x="540" y="111"/>
                    <a:pt x="539" y="119"/>
                  </a:cubicBezTo>
                  <a:moveTo>
                    <a:pt x="506" y="193"/>
                  </a:moveTo>
                  <a:cubicBezTo>
                    <a:pt x="507" y="193"/>
                    <a:pt x="508" y="193"/>
                    <a:pt x="509" y="192"/>
                  </a:cubicBezTo>
                  <a:cubicBezTo>
                    <a:pt x="508" y="193"/>
                    <a:pt x="507" y="193"/>
                    <a:pt x="506" y="194"/>
                  </a:cubicBezTo>
                  <a:lnTo>
                    <a:pt x="506" y="193"/>
                  </a:lnTo>
                  <a:close/>
                  <a:moveTo>
                    <a:pt x="500" y="146"/>
                  </a:moveTo>
                  <a:cubicBezTo>
                    <a:pt x="502" y="138"/>
                    <a:pt x="502" y="125"/>
                    <a:pt x="493" y="114"/>
                  </a:cubicBezTo>
                  <a:cubicBezTo>
                    <a:pt x="493" y="115"/>
                    <a:pt x="494" y="115"/>
                    <a:pt x="494" y="115"/>
                  </a:cubicBezTo>
                  <a:cubicBezTo>
                    <a:pt x="497" y="119"/>
                    <a:pt x="504" y="135"/>
                    <a:pt x="506" y="140"/>
                  </a:cubicBezTo>
                  <a:cubicBezTo>
                    <a:pt x="505" y="141"/>
                    <a:pt x="505" y="141"/>
                    <a:pt x="505" y="141"/>
                  </a:cubicBezTo>
                  <a:cubicBezTo>
                    <a:pt x="504" y="142"/>
                    <a:pt x="504" y="144"/>
                    <a:pt x="503" y="145"/>
                  </a:cubicBezTo>
                  <a:cubicBezTo>
                    <a:pt x="503" y="146"/>
                    <a:pt x="503" y="147"/>
                    <a:pt x="503" y="148"/>
                  </a:cubicBezTo>
                  <a:cubicBezTo>
                    <a:pt x="501" y="149"/>
                    <a:pt x="498" y="151"/>
                    <a:pt x="497" y="155"/>
                  </a:cubicBezTo>
                  <a:cubicBezTo>
                    <a:pt x="495" y="160"/>
                    <a:pt x="498" y="167"/>
                    <a:pt x="504" y="174"/>
                  </a:cubicBezTo>
                  <a:cubicBezTo>
                    <a:pt x="505" y="175"/>
                    <a:pt x="505" y="176"/>
                    <a:pt x="505" y="177"/>
                  </a:cubicBezTo>
                  <a:cubicBezTo>
                    <a:pt x="505" y="177"/>
                    <a:pt x="504" y="179"/>
                    <a:pt x="500" y="181"/>
                  </a:cubicBezTo>
                  <a:cubicBezTo>
                    <a:pt x="499" y="181"/>
                    <a:pt x="498" y="182"/>
                    <a:pt x="497" y="182"/>
                  </a:cubicBezTo>
                  <a:cubicBezTo>
                    <a:pt x="495" y="184"/>
                    <a:pt x="485" y="190"/>
                    <a:pt x="481" y="191"/>
                  </a:cubicBezTo>
                  <a:cubicBezTo>
                    <a:pt x="479" y="191"/>
                    <a:pt x="477" y="193"/>
                    <a:pt x="475" y="194"/>
                  </a:cubicBezTo>
                  <a:cubicBezTo>
                    <a:pt x="473" y="185"/>
                    <a:pt x="466" y="176"/>
                    <a:pt x="461" y="171"/>
                  </a:cubicBezTo>
                  <a:cubicBezTo>
                    <a:pt x="460" y="170"/>
                    <a:pt x="458" y="168"/>
                    <a:pt x="459" y="166"/>
                  </a:cubicBezTo>
                  <a:cubicBezTo>
                    <a:pt x="460" y="164"/>
                    <a:pt x="463" y="162"/>
                    <a:pt x="468" y="162"/>
                  </a:cubicBezTo>
                  <a:cubicBezTo>
                    <a:pt x="470" y="162"/>
                    <a:pt x="472" y="162"/>
                    <a:pt x="473" y="162"/>
                  </a:cubicBezTo>
                  <a:cubicBezTo>
                    <a:pt x="485" y="165"/>
                    <a:pt x="496" y="158"/>
                    <a:pt x="500" y="146"/>
                  </a:cubicBezTo>
                  <a:moveTo>
                    <a:pt x="464" y="212"/>
                  </a:moveTo>
                  <a:cubicBezTo>
                    <a:pt x="464" y="212"/>
                    <a:pt x="465" y="212"/>
                    <a:pt x="465" y="212"/>
                  </a:cubicBezTo>
                  <a:cubicBezTo>
                    <a:pt x="466" y="212"/>
                    <a:pt x="467" y="212"/>
                    <a:pt x="468" y="211"/>
                  </a:cubicBezTo>
                  <a:cubicBezTo>
                    <a:pt x="468" y="213"/>
                    <a:pt x="468" y="216"/>
                    <a:pt x="469" y="217"/>
                  </a:cubicBezTo>
                  <a:cubicBezTo>
                    <a:pt x="471" y="223"/>
                    <a:pt x="475" y="224"/>
                    <a:pt x="477" y="225"/>
                  </a:cubicBezTo>
                  <a:cubicBezTo>
                    <a:pt x="477" y="225"/>
                    <a:pt x="477" y="225"/>
                    <a:pt x="478" y="225"/>
                  </a:cubicBezTo>
                  <a:cubicBezTo>
                    <a:pt x="484" y="225"/>
                    <a:pt x="488" y="218"/>
                    <a:pt x="492" y="212"/>
                  </a:cubicBezTo>
                  <a:cubicBezTo>
                    <a:pt x="494" y="209"/>
                    <a:pt x="494" y="209"/>
                    <a:pt x="500" y="208"/>
                  </a:cubicBezTo>
                  <a:cubicBezTo>
                    <a:pt x="502" y="208"/>
                    <a:pt x="504" y="208"/>
                    <a:pt x="507" y="208"/>
                  </a:cubicBezTo>
                  <a:cubicBezTo>
                    <a:pt x="523" y="205"/>
                    <a:pt x="529" y="187"/>
                    <a:pt x="527" y="178"/>
                  </a:cubicBezTo>
                  <a:cubicBezTo>
                    <a:pt x="527" y="174"/>
                    <a:pt x="525" y="170"/>
                    <a:pt x="523" y="166"/>
                  </a:cubicBezTo>
                  <a:cubicBezTo>
                    <a:pt x="529" y="165"/>
                    <a:pt x="535" y="164"/>
                    <a:pt x="537" y="157"/>
                  </a:cubicBezTo>
                  <a:cubicBezTo>
                    <a:pt x="537" y="155"/>
                    <a:pt x="537" y="152"/>
                    <a:pt x="535" y="150"/>
                  </a:cubicBezTo>
                  <a:cubicBezTo>
                    <a:pt x="534" y="148"/>
                    <a:pt x="530" y="145"/>
                    <a:pt x="527" y="144"/>
                  </a:cubicBezTo>
                  <a:cubicBezTo>
                    <a:pt x="536" y="144"/>
                    <a:pt x="536" y="144"/>
                    <a:pt x="536" y="144"/>
                  </a:cubicBezTo>
                  <a:cubicBezTo>
                    <a:pt x="550" y="178"/>
                    <a:pt x="562" y="217"/>
                    <a:pt x="570" y="259"/>
                  </a:cubicBezTo>
                  <a:cubicBezTo>
                    <a:pt x="453" y="259"/>
                    <a:pt x="453" y="259"/>
                    <a:pt x="453" y="259"/>
                  </a:cubicBezTo>
                  <a:cubicBezTo>
                    <a:pt x="455" y="257"/>
                    <a:pt x="455" y="255"/>
                    <a:pt x="455" y="252"/>
                  </a:cubicBezTo>
                  <a:cubicBezTo>
                    <a:pt x="456" y="245"/>
                    <a:pt x="452" y="240"/>
                    <a:pt x="445" y="239"/>
                  </a:cubicBezTo>
                  <a:cubicBezTo>
                    <a:pt x="444" y="239"/>
                    <a:pt x="444" y="239"/>
                    <a:pt x="444" y="239"/>
                  </a:cubicBezTo>
                  <a:cubicBezTo>
                    <a:pt x="442" y="239"/>
                    <a:pt x="441" y="239"/>
                    <a:pt x="440" y="239"/>
                  </a:cubicBezTo>
                  <a:cubicBezTo>
                    <a:pt x="448" y="224"/>
                    <a:pt x="438" y="208"/>
                    <a:pt x="430" y="194"/>
                  </a:cubicBezTo>
                  <a:cubicBezTo>
                    <a:pt x="426" y="189"/>
                    <a:pt x="421" y="181"/>
                    <a:pt x="422" y="179"/>
                  </a:cubicBezTo>
                  <a:cubicBezTo>
                    <a:pt x="422" y="179"/>
                    <a:pt x="422" y="178"/>
                    <a:pt x="424" y="178"/>
                  </a:cubicBezTo>
                  <a:cubicBezTo>
                    <a:pt x="425" y="177"/>
                    <a:pt x="427" y="177"/>
                    <a:pt x="428" y="177"/>
                  </a:cubicBezTo>
                  <a:cubicBezTo>
                    <a:pt x="435" y="177"/>
                    <a:pt x="440" y="185"/>
                    <a:pt x="446" y="196"/>
                  </a:cubicBezTo>
                  <a:cubicBezTo>
                    <a:pt x="451" y="204"/>
                    <a:pt x="455" y="212"/>
                    <a:pt x="464" y="212"/>
                  </a:cubicBezTo>
                  <a:moveTo>
                    <a:pt x="429" y="259"/>
                  </a:moveTo>
                  <a:cubicBezTo>
                    <a:pt x="424" y="259"/>
                    <a:pt x="424" y="259"/>
                    <a:pt x="424" y="259"/>
                  </a:cubicBezTo>
                  <a:cubicBezTo>
                    <a:pt x="426" y="258"/>
                    <a:pt x="427" y="256"/>
                    <a:pt x="429" y="255"/>
                  </a:cubicBezTo>
                  <a:cubicBezTo>
                    <a:pt x="429" y="256"/>
                    <a:pt x="429" y="256"/>
                    <a:pt x="429" y="257"/>
                  </a:cubicBezTo>
                  <a:cubicBezTo>
                    <a:pt x="429" y="258"/>
                    <a:pt x="429" y="259"/>
                    <a:pt x="429" y="259"/>
                  </a:cubicBezTo>
                  <a:moveTo>
                    <a:pt x="403" y="273"/>
                  </a:moveTo>
                  <a:cubicBezTo>
                    <a:pt x="573" y="273"/>
                    <a:pt x="573" y="273"/>
                    <a:pt x="573" y="273"/>
                  </a:cubicBezTo>
                  <a:cubicBezTo>
                    <a:pt x="579" y="310"/>
                    <a:pt x="582" y="349"/>
                    <a:pt x="583" y="389"/>
                  </a:cubicBezTo>
                  <a:cubicBezTo>
                    <a:pt x="416" y="389"/>
                    <a:pt x="416" y="389"/>
                    <a:pt x="416" y="389"/>
                  </a:cubicBezTo>
                  <a:cubicBezTo>
                    <a:pt x="416" y="388"/>
                    <a:pt x="416" y="387"/>
                    <a:pt x="416" y="386"/>
                  </a:cubicBezTo>
                  <a:cubicBezTo>
                    <a:pt x="416" y="376"/>
                    <a:pt x="411" y="370"/>
                    <a:pt x="402" y="368"/>
                  </a:cubicBezTo>
                  <a:cubicBezTo>
                    <a:pt x="402" y="274"/>
                    <a:pt x="402" y="274"/>
                    <a:pt x="402" y="274"/>
                  </a:cubicBezTo>
                  <a:cubicBezTo>
                    <a:pt x="402" y="274"/>
                    <a:pt x="402" y="273"/>
                    <a:pt x="403" y="273"/>
                  </a:cubicBezTo>
                  <a:moveTo>
                    <a:pt x="388" y="662"/>
                  </a:moveTo>
                  <a:cubicBezTo>
                    <a:pt x="388" y="777"/>
                    <a:pt x="388" y="777"/>
                    <a:pt x="388" y="777"/>
                  </a:cubicBezTo>
                  <a:cubicBezTo>
                    <a:pt x="339" y="774"/>
                    <a:pt x="294" y="730"/>
                    <a:pt x="261" y="662"/>
                  </a:cubicBezTo>
                  <a:lnTo>
                    <a:pt x="388" y="662"/>
                  </a:lnTo>
                  <a:close/>
                  <a:moveTo>
                    <a:pt x="402" y="662"/>
                  </a:moveTo>
                  <a:cubicBezTo>
                    <a:pt x="502" y="662"/>
                    <a:pt x="502" y="662"/>
                    <a:pt x="502" y="662"/>
                  </a:cubicBezTo>
                  <a:cubicBezTo>
                    <a:pt x="499" y="668"/>
                    <a:pt x="501" y="677"/>
                    <a:pt x="503" y="682"/>
                  </a:cubicBezTo>
                  <a:cubicBezTo>
                    <a:pt x="506" y="689"/>
                    <a:pt x="508" y="693"/>
                    <a:pt x="512" y="694"/>
                  </a:cubicBezTo>
                  <a:cubicBezTo>
                    <a:pt x="481" y="745"/>
                    <a:pt x="443" y="774"/>
                    <a:pt x="402" y="777"/>
                  </a:cubicBezTo>
                  <a:lnTo>
                    <a:pt x="402" y="662"/>
                  </a:lnTo>
                  <a:close/>
                  <a:moveTo>
                    <a:pt x="525" y="672"/>
                  </a:moveTo>
                  <a:cubicBezTo>
                    <a:pt x="522" y="674"/>
                    <a:pt x="518" y="677"/>
                    <a:pt x="517" y="678"/>
                  </a:cubicBezTo>
                  <a:cubicBezTo>
                    <a:pt x="516" y="676"/>
                    <a:pt x="515" y="672"/>
                    <a:pt x="514" y="670"/>
                  </a:cubicBezTo>
                  <a:cubicBezTo>
                    <a:pt x="516" y="670"/>
                    <a:pt x="518" y="670"/>
                    <a:pt x="521" y="670"/>
                  </a:cubicBezTo>
                  <a:cubicBezTo>
                    <a:pt x="523" y="670"/>
                    <a:pt x="524" y="670"/>
                    <a:pt x="525" y="670"/>
                  </a:cubicBezTo>
                  <a:cubicBezTo>
                    <a:pt x="525" y="670"/>
                    <a:pt x="525" y="671"/>
                    <a:pt x="525" y="672"/>
                  </a:cubicBezTo>
                  <a:moveTo>
                    <a:pt x="402" y="648"/>
                  </a:moveTo>
                  <a:cubicBezTo>
                    <a:pt x="402" y="630"/>
                    <a:pt x="402" y="630"/>
                    <a:pt x="402" y="630"/>
                  </a:cubicBezTo>
                  <a:cubicBezTo>
                    <a:pt x="404" y="631"/>
                    <a:pt x="406" y="631"/>
                    <a:pt x="409" y="631"/>
                  </a:cubicBezTo>
                  <a:cubicBezTo>
                    <a:pt x="429" y="631"/>
                    <a:pt x="450" y="624"/>
                    <a:pt x="465" y="619"/>
                  </a:cubicBezTo>
                  <a:cubicBezTo>
                    <a:pt x="470" y="617"/>
                    <a:pt x="475" y="616"/>
                    <a:pt x="478" y="615"/>
                  </a:cubicBezTo>
                  <a:cubicBezTo>
                    <a:pt x="478" y="615"/>
                    <a:pt x="478" y="615"/>
                    <a:pt x="479" y="615"/>
                  </a:cubicBezTo>
                  <a:cubicBezTo>
                    <a:pt x="481" y="615"/>
                    <a:pt x="485" y="619"/>
                    <a:pt x="488" y="624"/>
                  </a:cubicBezTo>
                  <a:cubicBezTo>
                    <a:pt x="496" y="633"/>
                    <a:pt x="507" y="646"/>
                    <a:pt x="529" y="647"/>
                  </a:cubicBezTo>
                  <a:cubicBezTo>
                    <a:pt x="530" y="647"/>
                    <a:pt x="531" y="647"/>
                    <a:pt x="532" y="647"/>
                  </a:cubicBezTo>
                  <a:cubicBezTo>
                    <a:pt x="533" y="647"/>
                    <a:pt x="535" y="647"/>
                    <a:pt x="536" y="647"/>
                  </a:cubicBezTo>
                  <a:cubicBezTo>
                    <a:pt x="536" y="647"/>
                    <a:pt x="536" y="648"/>
                    <a:pt x="536" y="648"/>
                  </a:cubicBezTo>
                  <a:lnTo>
                    <a:pt x="402" y="648"/>
                  </a:lnTo>
                  <a:close/>
                  <a:moveTo>
                    <a:pt x="669" y="130"/>
                  </a:moveTo>
                  <a:cubicBezTo>
                    <a:pt x="553" y="130"/>
                    <a:pt x="553" y="130"/>
                    <a:pt x="553" y="130"/>
                  </a:cubicBezTo>
                  <a:cubicBezTo>
                    <a:pt x="554" y="128"/>
                    <a:pt x="555" y="126"/>
                    <a:pt x="556" y="124"/>
                  </a:cubicBezTo>
                  <a:cubicBezTo>
                    <a:pt x="560" y="112"/>
                    <a:pt x="560" y="87"/>
                    <a:pt x="556" y="50"/>
                  </a:cubicBezTo>
                  <a:cubicBezTo>
                    <a:pt x="598" y="69"/>
                    <a:pt x="636" y="97"/>
                    <a:pt x="669" y="130"/>
                  </a:cubicBezTo>
                  <a:moveTo>
                    <a:pt x="395" y="14"/>
                  </a:moveTo>
                  <a:cubicBezTo>
                    <a:pt x="401" y="14"/>
                    <a:pt x="407" y="14"/>
                    <a:pt x="413" y="15"/>
                  </a:cubicBezTo>
                  <a:cubicBezTo>
                    <a:pt x="414" y="15"/>
                    <a:pt x="414" y="15"/>
                    <a:pt x="415" y="15"/>
                  </a:cubicBezTo>
                  <a:cubicBezTo>
                    <a:pt x="420" y="15"/>
                    <a:pt x="425" y="15"/>
                    <a:pt x="431" y="16"/>
                  </a:cubicBezTo>
                  <a:cubicBezTo>
                    <a:pt x="432" y="16"/>
                    <a:pt x="433" y="16"/>
                    <a:pt x="434" y="16"/>
                  </a:cubicBezTo>
                  <a:cubicBezTo>
                    <a:pt x="439" y="17"/>
                    <a:pt x="443" y="17"/>
                    <a:pt x="448" y="18"/>
                  </a:cubicBezTo>
                  <a:cubicBezTo>
                    <a:pt x="450" y="18"/>
                    <a:pt x="452" y="18"/>
                    <a:pt x="453" y="19"/>
                  </a:cubicBezTo>
                  <a:cubicBezTo>
                    <a:pt x="457" y="19"/>
                    <a:pt x="462" y="20"/>
                    <a:pt x="466" y="21"/>
                  </a:cubicBezTo>
                  <a:cubicBezTo>
                    <a:pt x="468" y="21"/>
                    <a:pt x="470" y="22"/>
                    <a:pt x="472" y="22"/>
                  </a:cubicBezTo>
                  <a:cubicBezTo>
                    <a:pt x="476" y="23"/>
                    <a:pt x="480" y="24"/>
                    <a:pt x="484" y="25"/>
                  </a:cubicBezTo>
                  <a:cubicBezTo>
                    <a:pt x="486" y="25"/>
                    <a:pt x="489" y="26"/>
                    <a:pt x="492" y="27"/>
                  </a:cubicBezTo>
                  <a:cubicBezTo>
                    <a:pt x="495" y="28"/>
                    <a:pt x="498" y="28"/>
                    <a:pt x="501" y="29"/>
                  </a:cubicBezTo>
                  <a:cubicBezTo>
                    <a:pt x="505" y="30"/>
                    <a:pt x="508" y="31"/>
                    <a:pt x="511" y="32"/>
                  </a:cubicBezTo>
                  <a:cubicBezTo>
                    <a:pt x="514" y="33"/>
                    <a:pt x="516" y="34"/>
                    <a:pt x="519" y="35"/>
                  </a:cubicBezTo>
                  <a:cubicBezTo>
                    <a:pt x="523" y="36"/>
                    <a:pt x="527" y="38"/>
                    <a:pt x="531" y="39"/>
                  </a:cubicBezTo>
                  <a:cubicBezTo>
                    <a:pt x="532" y="40"/>
                    <a:pt x="534" y="40"/>
                    <a:pt x="536" y="41"/>
                  </a:cubicBezTo>
                  <a:cubicBezTo>
                    <a:pt x="538" y="42"/>
                    <a:pt x="539" y="43"/>
                    <a:pt x="541" y="43"/>
                  </a:cubicBezTo>
                  <a:cubicBezTo>
                    <a:pt x="543" y="58"/>
                    <a:pt x="544" y="71"/>
                    <a:pt x="545" y="83"/>
                  </a:cubicBezTo>
                  <a:cubicBezTo>
                    <a:pt x="544" y="82"/>
                    <a:pt x="543" y="81"/>
                    <a:pt x="542" y="80"/>
                  </a:cubicBezTo>
                  <a:cubicBezTo>
                    <a:pt x="537" y="74"/>
                    <a:pt x="529" y="71"/>
                    <a:pt x="520" y="71"/>
                  </a:cubicBezTo>
                  <a:cubicBezTo>
                    <a:pt x="519" y="71"/>
                    <a:pt x="519" y="71"/>
                    <a:pt x="519" y="71"/>
                  </a:cubicBezTo>
                  <a:cubicBezTo>
                    <a:pt x="516" y="71"/>
                    <a:pt x="512" y="71"/>
                    <a:pt x="508" y="72"/>
                  </a:cubicBezTo>
                  <a:cubicBezTo>
                    <a:pt x="507" y="72"/>
                    <a:pt x="507" y="72"/>
                    <a:pt x="507" y="72"/>
                  </a:cubicBezTo>
                  <a:cubicBezTo>
                    <a:pt x="490" y="73"/>
                    <a:pt x="466" y="78"/>
                    <a:pt x="462" y="92"/>
                  </a:cubicBezTo>
                  <a:cubicBezTo>
                    <a:pt x="460" y="97"/>
                    <a:pt x="461" y="106"/>
                    <a:pt x="474" y="116"/>
                  </a:cubicBezTo>
                  <a:cubicBezTo>
                    <a:pt x="487" y="124"/>
                    <a:pt x="488" y="135"/>
                    <a:pt x="486" y="142"/>
                  </a:cubicBezTo>
                  <a:cubicBezTo>
                    <a:pt x="486" y="143"/>
                    <a:pt x="484" y="149"/>
                    <a:pt x="478" y="149"/>
                  </a:cubicBezTo>
                  <a:cubicBezTo>
                    <a:pt x="478" y="149"/>
                    <a:pt x="477" y="149"/>
                    <a:pt x="476" y="149"/>
                  </a:cubicBezTo>
                  <a:cubicBezTo>
                    <a:pt x="462" y="146"/>
                    <a:pt x="450" y="151"/>
                    <a:pt x="446" y="161"/>
                  </a:cubicBezTo>
                  <a:cubicBezTo>
                    <a:pt x="445" y="164"/>
                    <a:pt x="444" y="167"/>
                    <a:pt x="445" y="170"/>
                  </a:cubicBezTo>
                  <a:cubicBezTo>
                    <a:pt x="440" y="166"/>
                    <a:pt x="435" y="163"/>
                    <a:pt x="428" y="163"/>
                  </a:cubicBezTo>
                  <a:cubicBezTo>
                    <a:pt x="425" y="163"/>
                    <a:pt x="423" y="163"/>
                    <a:pt x="420" y="164"/>
                  </a:cubicBezTo>
                  <a:cubicBezTo>
                    <a:pt x="414" y="166"/>
                    <a:pt x="410" y="169"/>
                    <a:pt x="409" y="173"/>
                  </a:cubicBezTo>
                  <a:cubicBezTo>
                    <a:pt x="405" y="182"/>
                    <a:pt x="411" y="191"/>
                    <a:pt x="418" y="202"/>
                  </a:cubicBezTo>
                  <a:cubicBezTo>
                    <a:pt x="425" y="213"/>
                    <a:pt x="432" y="225"/>
                    <a:pt x="428" y="234"/>
                  </a:cubicBezTo>
                  <a:cubicBezTo>
                    <a:pt x="421" y="245"/>
                    <a:pt x="410" y="254"/>
                    <a:pt x="398" y="260"/>
                  </a:cubicBezTo>
                  <a:cubicBezTo>
                    <a:pt x="398" y="260"/>
                    <a:pt x="398" y="260"/>
                    <a:pt x="398" y="260"/>
                  </a:cubicBezTo>
                  <a:cubicBezTo>
                    <a:pt x="396" y="261"/>
                    <a:pt x="395" y="262"/>
                    <a:pt x="393" y="262"/>
                  </a:cubicBezTo>
                  <a:cubicBezTo>
                    <a:pt x="393" y="263"/>
                    <a:pt x="392" y="263"/>
                    <a:pt x="392" y="263"/>
                  </a:cubicBezTo>
                  <a:cubicBezTo>
                    <a:pt x="383" y="267"/>
                    <a:pt x="373" y="269"/>
                    <a:pt x="365" y="270"/>
                  </a:cubicBezTo>
                  <a:cubicBezTo>
                    <a:pt x="341" y="273"/>
                    <a:pt x="343" y="287"/>
                    <a:pt x="344" y="300"/>
                  </a:cubicBezTo>
                  <a:cubicBezTo>
                    <a:pt x="344" y="305"/>
                    <a:pt x="345" y="309"/>
                    <a:pt x="344" y="315"/>
                  </a:cubicBezTo>
                  <a:cubicBezTo>
                    <a:pt x="344" y="338"/>
                    <a:pt x="343" y="352"/>
                    <a:pt x="340" y="355"/>
                  </a:cubicBezTo>
                  <a:cubicBezTo>
                    <a:pt x="339" y="355"/>
                    <a:pt x="337" y="353"/>
                    <a:pt x="333" y="349"/>
                  </a:cubicBezTo>
                  <a:cubicBezTo>
                    <a:pt x="326" y="341"/>
                    <a:pt x="320" y="338"/>
                    <a:pt x="314" y="338"/>
                  </a:cubicBezTo>
                  <a:cubicBezTo>
                    <a:pt x="310" y="338"/>
                    <a:pt x="307" y="339"/>
                    <a:pt x="305" y="343"/>
                  </a:cubicBezTo>
                  <a:cubicBezTo>
                    <a:pt x="296" y="355"/>
                    <a:pt x="307" y="389"/>
                    <a:pt x="309" y="395"/>
                  </a:cubicBezTo>
                  <a:cubicBezTo>
                    <a:pt x="316" y="416"/>
                    <a:pt x="350" y="440"/>
                    <a:pt x="375" y="458"/>
                  </a:cubicBezTo>
                  <a:cubicBezTo>
                    <a:pt x="376" y="458"/>
                    <a:pt x="376" y="458"/>
                    <a:pt x="376" y="458"/>
                  </a:cubicBezTo>
                  <a:cubicBezTo>
                    <a:pt x="312" y="440"/>
                    <a:pt x="276" y="416"/>
                    <a:pt x="277" y="392"/>
                  </a:cubicBezTo>
                  <a:cubicBezTo>
                    <a:pt x="278" y="373"/>
                    <a:pt x="285" y="367"/>
                    <a:pt x="292" y="361"/>
                  </a:cubicBezTo>
                  <a:cubicBezTo>
                    <a:pt x="298" y="356"/>
                    <a:pt x="306" y="349"/>
                    <a:pt x="302" y="334"/>
                  </a:cubicBezTo>
                  <a:cubicBezTo>
                    <a:pt x="296" y="315"/>
                    <a:pt x="279" y="309"/>
                    <a:pt x="269" y="307"/>
                  </a:cubicBezTo>
                  <a:cubicBezTo>
                    <a:pt x="275" y="267"/>
                    <a:pt x="261" y="260"/>
                    <a:pt x="256" y="258"/>
                  </a:cubicBezTo>
                  <a:cubicBezTo>
                    <a:pt x="254" y="258"/>
                    <a:pt x="252" y="258"/>
                    <a:pt x="250" y="258"/>
                  </a:cubicBezTo>
                  <a:cubicBezTo>
                    <a:pt x="230" y="258"/>
                    <a:pt x="190" y="284"/>
                    <a:pt x="183" y="299"/>
                  </a:cubicBezTo>
                  <a:cubicBezTo>
                    <a:pt x="180" y="305"/>
                    <a:pt x="179" y="311"/>
                    <a:pt x="177" y="317"/>
                  </a:cubicBezTo>
                  <a:cubicBezTo>
                    <a:pt x="175" y="325"/>
                    <a:pt x="173" y="333"/>
                    <a:pt x="169" y="338"/>
                  </a:cubicBezTo>
                  <a:cubicBezTo>
                    <a:pt x="166" y="330"/>
                    <a:pt x="163" y="310"/>
                    <a:pt x="159" y="279"/>
                  </a:cubicBezTo>
                  <a:cubicBezTo>
                    <a:pt x="157" y="267"/>
                    <a:pt x="157" y="266"/>
                    <a:pt x="156" y="264"/>
                  </a:cubicBezTo>
                  <a:cubicBezTo>
                    <a:pt x="155" y="262"/>
                    <a:pt x="149" y="251"/>
                    <a:pt x="144" y="242"/>
                  </a:cubicBezTo>
                  <a:cubicBezTo>
                    <a:pt x="143" y="240"/>
                    <a:pt x="141" y="238"/>
                    <a:pt x="139" y="238"/>
                  </a:cubicBezTo>
                  <a:cubicBezTo>
                    <a:pt x="133" y="237"/>
                    <a:pt x="115" y="234"/>
                    <a:pt x="107" y="229"/>
                  </a:cubicBezTo>
                  <a:cubicBezTo>
                    <a:pt x="104" y="228"/>
                    <a:pt x="102" y="227"/>
                    <a:pt x="99" y="229"/>
                  </a:cubicBezTo>
                  <a:cubicBezTo>
                    <a:pt x="97" y="230"/>
                    <a:pt x="96" y="232"/>
                    <a:pt x="96" y="235"/>
                  </a:cubicBezTo>
                  <a:cubicBezTo>
                    <a:pt x="96" y="248"/>
                    <a:pt x="95" y="266"/>
                    <a:pt x="94" y="272"/>
                  </a:cubicBezTo>
                  <a:cubicBezTo>
                    <a:pt x="90" y="279"/>
                    <a:pt x="73" y="304"/>
                    <a:pt x="48" y="360"/>
                  </a:cubicBezTo>
                  <a:cubicBezTo>
                    <a:pt x="39" y="383"/>
                    <a:pt x="34" y="415"/>
                    <a:pt x="33" y="450"/>
                  </a:cubicBezTo>
                  <a:cubicBezTo>
                    <a:pt x="34" y="435"/>
                    <a:pt x="39" y="420"/>
                    <a:pt x="46" y="402"/>
                  </a:cubicBezTo>
                  <a:cubicBezTo>
                    <a:pt x="47" y="403"/>
                    <a:pt x="48" y="403"/>
                    <a:pt x="50" y="403"/>
                  </a:cubicBezTo>
                  <a:cubicBezTo>
                    <a:pt x="54" y="403"/>
                    <a:pt x="54" y="403"/>
                    <a:pt x="54" y="403"/>
                  </a:cubicBezTo>
                  <a:cubicBezTo>
                    <a:pt x="51" y="406"/>
                    <a:pt x="48" y="412"/>
                    <a:pt x="46" y="429"/>
                  </a:cubicBezTo>
                  <a:cubicBezTo>
                    <a:pt x="45" y="443"/>
                    <a:pt x="44" y="458"/>
                    <a:pt x="46" y="469"/>
                  </a:cubicBezTo>
                  <a:cubicBezTo>
                    <a:pt x="48" y="488"/>
                    <a:pt x="54" y="497"/>
                    <a:pt x="64" y="497"/>
                  </a:cubicBezTo>
                  <a:cubicBezTo>
                    <a:pt x="64" y="497"/>
                    <a:pt x="64" y="497"/>
                    <a:pt x="65" y="497"/>
                  </a:cubicBezTo>
                  <a:cubicBezTo>
                    <a:pt x="76" y="496"/>
                    <a:pt x="81" y="483"/>
                    <a:pt x="80" y="459"/>
                  </a:cubicBezTo>
                  <a:cubicBezTo>
                    <a:pt x="80" y="459"/>
                    <a:pt x="77" y="413"/>
                    <a:pt x="65" y="403"/>
                  </a:cubicBezTo>
                  <a:cubicBezTo>
                    <a:pt x="194" y="403"/>
                    <a:pt x="194" y="403"/>
                    <a:pt x="194" y="403"/>
                  </a:cubicBezTo>
                  <a:cubicBezTo>
                    <a:pt x="194" y="443"/>
                    <a:pt x="198" y="482"/>
                    <a:pt x="204" y="519"/>
                  </a:cubicBezTo>
                  <a:cubicBezTo>
                    <a:pt x="46" y="519"/>
                    <a:pt x="46" y="519"/>
                    <a:pt x="46" y="519"/>
                  </a:cubicBezTo>
                  <a:cubicBezTo>
                    <a:pt x="45" y="519"/>
                    <a:pt x="45" y="519"/>
                    <a:pt x="44" y="519"/>
                  </a:cubicBezTo>
                  <a:cubicBezTo>
                    <a:pt x="38" y="498"/>
                    <a:pt x="35" y="482"/>
                    <a:pt x="33" y="468"/>
                  </a:cubicBezTo>
                  <a:cubicBezTo>
                    <a:pt x="34" y="487"/>
                    <a:pt x="36" y="506"/>
                    <a:pt x="39" y="526"/>
                  </a:cubicBezTo>
                  <a:cubicBezTo>
                    <a:pt x="39" y="526"/>
                    <a:pt x="39" y="526"/>
                    <a:pt x="39" y="526"/>
                  </a:cubicBezTo>
                  <a:cubicBezTo>
                    <a:pt x="39" y="526"/>
                    <a:pt x="39" y="527"/>
                    <a:pt x="39" y="527"/>
                  </a:cubicBezTo>
                  <a:cubicBezTo>
                    <a:pt x="39" y="530"/>
                    <a:pt x="40" y="533"/>
                    <a:pt x="40" y="536"/>
                  </a:cubicBezTo>
                  <a:cubicBezTo>
                    <a:pt x="40" y="535"/>
                    <a:pt x="39" y="533"/>
                    <a:pt x="39" y="532"/>
                  </a:cubicBezTo>
                  <a:cubicBezTo>
                    <a:pt x="38" y="529"/>
                    <a:pt x="37" y="526"/>
                    <a:pt x="36" y="523"/>
                  </a:cubicBezTo>
                  <a:cubicBezTo>
                    <a:pt x="35" y="521"/>
                    <a:pt x="34" y="520"/>
                    <a:pt x="34" y="518"/>
                  </a:cubicBezTo>
                  <a:cubicBezTo>
                    <a:pt x="32" y="513"/>
                    <a:pt x="31" y="509"/>
                    <a:pt x="30" y="505"/>
                  </a:cubicBezTo>
                  <a:cubicBezTo>
                    <a:pt x="29" y="504"/>
                    <a:pt x="29" y="503"/>
                    <a:pt x="28" y="501"/>
                  </a:cubicBezTo>
                  <a:cubicBezTo>
                    <a:pt x="27" y="496"/>
                    <a:pt x="26" y="492"/>
                    <a:pt x="25" y="487"/>
                  </a:cubicBezTo>
                  <a:cubicBezTo>
                    <a:pt x="24" y="486"/>
                    <a:pt x="24" y="485"/>
                    <a:pt x="24" y="484"/>
                  </a:cubicBezTo>
                  <a:cubicBezTo>
                    <a:pt x="23" y="479"/>
                    <a:pt x="22" y="474"/>
                    <a:pt x="21" y="469"/>
                  </a:cubicBezTo>
                  <a:cubicBezTo>
                    <a:pt x="21" y="468"/>
                    <a:pt x="20" y="467"/>
                    <a:pt x="20" y="467"/>
                  </a:cubicBezTo>
                  <a:cubicBezTo>
                    <a:pt x="19" y="461"/>
                    <a:pt x="18" y="456"/>
                    <a:pt x="18" y="451"/>
                  </a:cubicBezTo>
                  <a:cubicBezTo>
                    <a:pt x="18" y="450"/>
                    <a:pt x="17" y="450"/>
                    <a:pt x="17" y="449"/>
                  </a:cubicBezTo>
                  <a:cubicBezTo>
                    <a:pt x="17" y="444"/>
                    <a:pt x="16" y="438"/>
                    <a:pt x="15" y="433"/>
                  </a:cubicBezTo>
                  <a:cubicBezTo>
                    <a:pt x="15" y="432"/>
                    <a:pt x="15" y="432"/>
                    <a:pt x="15" y="431"/>
                  </a:cubicBezTo>
                  <a:cubicBezTo>
                    <a:pt x="15" y="426"/>
                    <a:pt x="14" y="420"/>
                    <a:pt x="14" y="414"/>
                  </a:cubicBezTo>
                  <a:cubicBezTo>
                    <a:pt x="14" y="414"/>
                    <a:pt x="14" y="414"/>
                    <a:pt x="14" y="413"/>
                  </a:cubicBezTo>
                  <a:cubicBezTo>
                    <a:pt x="14" y="407"/>
                    <a:pt x="14" y="402"/>
                    <a:pt x="14" y="396"/>
                  </a:cubicBezTo>
                  <a:cubicBezTo>
                    <a:pt x="14" y="186"/>
                    <a:pt x="185" y="14"/>
                    <a:pt x="395" y="14"/>
                  </a:cubicBezTo>
                  <a:moveTo>
                    <a:pt x="122" y="662"/>
                  </a:moveTo>
                  <a:cubicBezTo>
                    <a:pt x="246" y="662"/>
                    <a:pt x="246" y="662"/>
                    <a:pt x="246" y="662"/>
                  </a:cubicBezTo>
                  <a:cubicBezTo>
                    <a:pt x="248" y="666"/>
                    <a:pt x="250" y="670"/>
                    <a:pt x="252" y="674"/>
                  </a:cubicBezTo>
                  <a:cubicBezTo>
                    <a:pt x="275" y="720"/>
                    <a:pt x="302" y="753"/>
                    <a:pt x="333" y="772"/>
                  </a:cubicBezTo>
                  <a:cubicBezTo>
                    <a:pt x="251" y="759"/>
                    <a:pt x="178" y="719"/>
                    <a:pt x="122" y="662"/>
                  </a:cubicBezTo>
                  <a:moveTo>
                    <a:pt x="458" y="772"/>
                  </a:moveTo>
                  <a:cubicBezTo>
                    <a:pt x="487" y="754"/>
                    <a:pt x="514" y="723"/>
                    <a:pt x="536" y="680"/>
                  </a:cubicBezTo>
                  <a:cubicBezTo>
                    <a:pt x="541" y="676"/>
                    <a:pt x="544" y="671"/>
                    <a:pt x="543" y="667"/>
                  </a:cubicBezTo>
                  <a:cubicBezTo>
                    <a:pt x="543" y="666"/>
                    <a:pt x="543" y="666"/>
                    <a:pt x="543" y="666"/>
                  </a:cubicBezTo>
                  <a:cubicBezTo>
                    <a:pt x="544" y="664"/>
                    <a:pt x="544" y="663"/>
                    <a:pt x="545" y="662"/>
                  </a:cubicBezTo>
                  <a:cubicBezTo>
                    <a:pt x="605" y="662"/>
                    <a:pt x="605" y="662"/>
                    <a:pt x="605" y="662"/>
                  </a:cubicBezTo>
                  <a:cubicBezTo>
                    <a:pt x="603" y="663"/>
                    <a:pt x="600" y="665"/>
                    <a:pt x="597" y="667"/>
                  </a:cubicBezTo>
                  <a:cubicBezTo>
                    <a:pt x="594" y="669"/>
                    <a:pt x="592" y="670"/>
                    <a:pt x="589" y="672"/>
                  </a:cubicBezTo>
                  <a:cubicBezTo>
                    <a:pt x="585" y="674"/>
                    <a:pt x="585" y="674"/>
                    <a:pt x="585" y="674"/>
                  </a:cubicBezTo>
                  <a:cubicBezTo>
                    <a:pt x="570" y="684"/>
                    <a:pt x="561" y="689"/>
                    <a:pt x="565" y="697"/>
                  </a:cubicBezTo>
                  <a:cubicBezTo>
                    <a:pt x="566" y="700"/>
                    <a:pt x="570" y="702"/>
                    <a:pt x="574" y="702"/>
                  </a:cubicBezTo>
                  <a:cubicBezTo>
                    <a:pt x="585" y="702"/>
                    <a:pt x="613" y="684"/>
                    <a:pt x="619" y="673"/>
                  </a:cubicBezTo>
                  <a:cubicBezTo>
                    <a:pt x="622" y="668"/>
                    <a:pt x="621" y="664"/>
                    <a:pt x="619" y="662"/>
                  </a:cubicBezTo>
                  <a:cubicBezTo>
                    <a:pt x="669" y="662"/>
                    <a:pt x="669" y="662"/>
                    <a:pt x="669" y="662"/>
                  </a:cubicBezTo>
                  <a:cubicBezTo>
                    <a:pt x="613" y="719"/>
                    <a:pt x="540" y="759"/>
                    <a:pt x="458" y="772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6" name="任意多边形 45"/>
            <p:cNvSpPr/>
            <p:nvPr>
              <p:custDataLst>
                <p:tags r:id="rId8"/>
              </p:custDataLst>
            </p:nvPr>
          </p:nvSpPr>
          <p:spPr bwMode="auto">
            <a:xfrm>
              <a:off x="11221" y="7006"/>
              <a:ext cx="707" cy="495"/>
            </a:xfrm>
            <a:custGeom>
              <a:avLst/>
              <a:gdLst>
                <a:gd name="T0" fmla="*/ 329 w 794"/>
                <a:gd name="T1" fmla="*/ 0 h 460"/>
                <a:gd name="T2" fmla="*/ 212 w 794"/>
                <a:gd name="T3" fmla="*/ 39 h 460"/>
                <a:gd name="T4" fmla="*/ 3 w 794"/>
                <a:gd name="T5" fmla="*/ 211 h 460"/>
                <a:gd name="T6" fmla="*/ 13 w 794"/>
                <a:gd name="T7" fmla="*/ 212 h 460"/>
                <a:gd name="T8" fmla="*/ 283 w 794"/>
                <a:gd name="T9" fmla="*/ 32 h 460"/>
                <a:gd name="T10" fmla="*/ 280 w 794"/>
                <a:gd name="T11" fmla="*/ 244 h 460"/>
                <a:gd name="T12" fmla="*/ 241 w 794"/>
                <a:gd name="T13" fmla="*/ 270 h 460"/>
                <a:gd name="T14" fmla="*/ 450 w 794"/>
                <a:gd name="T15" fmla="*/ 182 h 460"/>
                <a:gd name="T16" fmla="*/ 492 w 794"/>
                <a:gd name="T17" fmla="*/ 261 h 460"/>
                <a:gd name="T18" fmla="*/ 371 w 794"/>
                <a:gd name="T19" fmla="*/ 324 h 460"/>
                <a:gd name="T20" fmla="*/ 369 w 794"/>
                <a:gd name="T21" fmla="*/ 326 h 460"/>
                <a:gd name="T22" fmla="*/ 274 w 794"/>
                <a:gd name="T23" fmla="*/ 409 h 460"/>
                <a:gd name="T24" fmla="*/ 74 w 794"/>
                <a:gd name="T25" fmla="*/ 431 h 460"/>
                <a:gd name="T26" fmla="*/ 81 w 794"/>
                <a:gd name="T27" fmla="*/ 438 h 460"/>
                <a:gd name="T28" fmla="*/ 310 w 794"/>
                <a:gd name="T29" fmla="*/ 406 h 460"/>
                <a:gd name="T30" fmla="*/ 354 w 794"/>
                <a:gd name="T31" fmla="*/ 436 h 460"/>
                <a:gd name="T32" fmla="*/ 386 w 794"/>
                <a:gd name="T33" fmla="*/ 428 h 460"/>
                <a:gd name="T34" fmla="*/ 431 w 794"/>
                <a:gd name="T35" fmla="*/ 460 h 460"/>
                <a:gd name="T36" fmla="*/ 485 w 794"/>
                <a:gd name="T37" fmla="*/ 410 h 460"/>
                <a:gd name="T38" fmla="*/ 530 w 794"/>
                <a:gd name="T39" fmla="*/ 442 h 460"/>
                <a:gd name="T40" fmla="*/ 611 w 794"/>
                <a:gd name="T41" fmla="*/ 337 h 460"/>
                <a:gd name="T42" fmla="*/ 794 w 794"/>
                <a:gd name="T43" fmla="*/ 288 h 460"/>
                <a:gd name="T44" fmla="*/ 745 w 794"/>
                <a:gd name="T45" fmla="*/ 0 h 460"/>
                <a:gd name="T46" fmla="*/ 780 w 794"/>
                <a:gd name="T47" fmla="*/ 82 h 460"/>
                <a:gd name="T48" fmla="*/ 294 w 794"/>
                <a:gd name="T49" fmla="*/ 134 h 460"/>
                <a:gd name="T50" fmla="*/ 329 w 794"/>
                <a:gd name="T51" fmla="*/ 14 h 460"/>
                <a:gd name="T52" fmla="*/ 780 w 794"/>
                <a:gd name="T53" fmla="*/ 49 h 460"/>
                <a:gd name="T54" fmla="*/ 294 w 794"/>
                <a:gd name="T55" fmla="*/ 68 h 460"/>
                <a:gd name="T56" fmla="*/ 329 w 794"/>
                <a:gd name="T57" fmla="*/ 14 h 460"/>
                <a:gd name="T58" fmla="*/ 321 w 794"/>
                <a:gd name="T59" fmla="*/ 396 h 460"/>
                <a:gd name="T60" fmla="*/ 378 w 794"/>
                <a:gd name="T61" fmla="*/ 337 h 460"/>
                <a:gd name="T62" fmla="*/ 383 w 794"/>
                <a:gd name="T63" fmla="*/ 403 h 460"/>
                <a:gd name="T64" fmla="*/ 461 w 794"/>
                <a:gd name="T65" fmla="*/ 428 h 460"/>
                <a:gd name="T66" fmla="*/ 400 w 794"/>
                <a:gd name="T67" fmla="*/ 424 h 460"/>
                <a:gd name="T68" fmla="*/ 432 w 794"/>
                <a:gd name="T69" fmla="*/ 337 h 460"/>
                <a:gd name="T70" fmla="*/ 488 w 794"/>
                <a:gd name="T71" fmla="*/ 374 h 460"/>
                <a:gd name="T72" fmla="*/ 461 w 794"/>
                <a:gd name="T73" fmla="*/ 428 h 460"/>
                <a:gd name="T74" fmla="*/ 515 w 794"/>
                <a:gd name="T75" fmla="*/ 425 h 460"/>
                <a:gd name="T76" fmla="*/ 522 w 794"/>
                <a:gd name="T77" fmla="*/ 337 h 460"/>
                <a:gd name="T78" fmla="*/ 560 w 794"/>
                <a:gd name="T79" fmla="*/ 410 h 460"/>
                <a:gd name="T80" fmla="*/ 398 w 794"/>
                <a:gd name="T81" fmla="*/ 323 h 460"/>
                <a:gd name="T82" fmla="*/ 500 w 794"/>
                <a:gd name="T83" fmla="*/ 273 h 460"/>
                <a:gd name="T84" fmla="*/ 445 w 794"/>
                <a:gd name="T85" fmla="*/ 169 h 460"/>
                <a:gd name="T86" fmla="*/ 294 w 794"/>
                <a:gd name="T87" fmla="*/ 148 h 460"/>
                <a:gd name="T88" fmla="*/ 780 w 794"/>
                <a:gd name="T89" fmla="*/ 288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4" h="460">
                  <a:moveTo>
                    <a:pt x="745" y="0"/>
                  </a:moveTo>
                  <a:cubicBezTo>
                    <a:pt x="329" y="0"/>
                    <a:pt x="329" y="0"/>
                    <a:pt x="329" y="0"/>
                  </a:cubicBezTo>
                  <a:cubicBezTo>
                    <a:pt x="313" y="0"/>
                    <a:pt x="299" y="7"/>
                    <a:pt x="290" y="20"/>
                  </a:cubicBezTo>
                  <a:cubicBezTo>
                    <a:pt x="278" y="14"/>
                    <a:pt x="248" y="8"/>
                    <a:pt x="212" y="39"/>
                  </a:cubicBezTo>
                  <a:cubicBezTo>
                    <a:pt x="168" y="77"/>
                    <a:pt x="6" y="200"/>
                    <a:pt x="4" y="201"/>
                  </a:cubicBezTo>
                  <a:cubicBezTo>
                    <a:pt x="1" y="204"/>
                    <a:pt x="0" y="208"/>
                    <a:pt x="3" y="211"/>
                  </a:cubicBezTo>
                  <a:cubicBezTo>
                    <a:pt x="4" y="213"/>
                    <a:pt x="6" y="214"/>
                    <a:pt x="8" y="214"/>
                  </a:cubicBezTo>
                  <a:cubicBezTo>
                    <a:pt x="10" y="214"/>
                    <a:pt x="11" y="213"/>
                    <a:pt x="13" y="212"/>
                  </a:cubicBezTo>
                  <a:cubicBezTo>
                    <a:pt x="14" y="211"/>
                    <a:pt x="177" y="88"/>
                    <a:pt x="221" y="50"/>
                  </a:cubicBezTo>
                  <a:cubicBezTo>
                    <a:pt x="251" y="24"/>
                    <a:pt x="274" y="28"/>
                    <a:pt x="283" y="32"/>
                  </a:cubicBezTo>
                  <a:cubicBezTo>
                    <a:pt x="281" y="37"/>
                    <a:pt x="280" y="43"/>
                    <a:pt x="280" y="49"/>
                  </a:cubicBezTo>
                  <a:cubicBezTo>
                    <a:pt x="280" y="244"/>
                    <a:pt x="280" y="244"/>
                    <a:pt x="280" y="244"/>
                  </a:cubicBezTo>
                  <a:cubicBezTo>
                    <a:pt x="260" y="253"/>
                    <a:pt x="246" y="259"/>
                    <a:pt x="245" y="260"/>
                  </a:cubicBezTo>
                  <a:cubicBezTo>
                    <a:pt x="241" y="262"/>
                    <a:pt x="240" y="266"/>
                    <a:pt x="241" y="270"/>
                  </a:cubicBezTo>
                  <a:cubicBezTo>
                    <a:pt x="243" y="273"/>
                    <a:pt x="247" y="275"/>
                    <a:pt x="251" y="273"/>
                  </a:cubicBezTo>
                  <a:cubicBezTo>
                    <a:pt x="252" y="272"/>
                    <a:pt x="410" y="198"/>
                    <a:pt x="450" y="182"/>
                  </a:cubicBezTo>
                  <a:cubicBezTo>
                    <a:pt x="479" y="170"/>
                    <a:pt x="498" y="184"/>
                    <a:pt x="507" y="201"/>
                  </a:cubicBezTo>
                  <a:cubicBezTo>
                    <a:pt x="516" y="221"/>
                    <a:pt x="514" y="248"/>
                    <a:pt x="492" y="261"/>
                  </a:cubicBezTo>
                  <a:cubicBezTo>
                    <a:pt x="482" y="267"/>
                    <a:pt x="464" y="275"/>
                    <a:pt x="444" y="285"/>
                  </a:cubicBezTo>
                  <a:cubicBezTo>
                    <a:pt x="411" y="300"/>
                    <a:pt x="381" y="315"/>
                    <a:pt x="371" y="324"/>
                  </a:cubicBezTo>
                  <a:cubicBezTo>
                    <a:pt x="371" y="324"/>
                    <a:pt x="370" y="324"/>
                    <a:pt x="370" y="325"/>
                  </a:cubicBezTo>
                  <a:cubicBezTo>
                    <a:pt x="370" y="325"/>
                    <a:pt x="369" y="325"/>
                    <a:pt x="369" y="326"/>
                  </a:cubicBezTo>
                  <a:cubicBezTo>
                    <a:pt x="366" y="329"/>
                    <a:pt x="361" y="334"/>
                    <a:pt x="356" y="340"/>
                  </a:cubicBezTo>
                  <a:cubicBezTo>
                    <a:pt x="336" y="363"/>
                    <a:pt x="303" y="401"/>
                    <a:pt x="274" y="409"/>
                  </a:cubicBezTo>
                  <a:cubicBezTo>
                    <a:pt x="236" y="419"/>
                    <a:pt x="82" y="424"/>
                    <a:pt x="80" y="424"/>
                  </a:cubicBezTo>
                  <a:cubicBezTo>
                    <a:pt x="76" y="424"/>
                    <a:pt x="73" y="428"/>
                    <a:pt x="74" y="431"/>
                  </a:cubicBezTo>
                  <a:cubicBezTo>
                    <a:pt x="74" y="435"/>
                    <a:pt x="77" y="438"/>
                    <a:pt x="81" y="438"/>
                  </a:cubicBezTo>
                  <a:cubicBezTo>
                    <a:pt x="81" y="438"/>
                    <a:pt x="81" y="438"/>
                    <a:pt x="81" y="438"/>
                  </a:cubicBezTo>
                  <a:cubicBezTo>
                    <a:pt x="87" y="438"/>
                    <a:pt x="238" y="433"/>
                    <a:pt x="278" y="422"/>
                  </a:cubicBezTo>
                  <a:cubicBezTo>
                    <a:pt x="289" y="419"/>
                    <a:pt x="299" y="413"/>
                    <a:pt x="310" y="406"/>
                  </a:cubicBezTo>
                  <a:cubicBezTo>
                    <a:pt x="314" y="416"/>
                    <a:pt x="322" y="425"/>
                    <a:pt x="333" y="431"/>
                  </a:cubicBezTo>
                  <a:cubicBezTo>
                    <a:pt x="339" y="434"/>
                    <a:pt x="347" y="436"/>
                    <a:pt x="354" y="436"/>
                  </a:cubicBezTo>
                  <a:cubicBezTo>
                    <a:pt x="365" y="436"/>
                    <a:pt x="376" y="431"/>
                    <a:pt x="385" y="423"/>
                  </a:cubicBezTo>
                  <a:cubicBezTo>
                    <a:pt x="386" y="425"/>
                    <a:pt x="386" y="426"/>
                    <a:pt x="386" y="428"/>
                  </a:cubicBezTo>
                  <a:cubicBezTo>
                    <a:pt x="391" y="440"/>
                    <a:pt x="399" y="450"/>
                    <a:pt x="410" y="455"/>
                  </a:cubicBezTo>
                  <a:cubicBezTo>
                    <a:pt x="417" y="459"/>
                    <a:pt x="424" y="460"/>
                    <a:pt x="431" y="460"/>
                  </a:cubicBezTo>
                  <a:cubicBezTo>
                    <a:pt x="449" y="460"/>
                    <a:pt x="465" y="451"/>
                    <a:pt x="474" y="434"/>
                  </a:cubicBezTo>
                  <a:cubicBezTo>
                    <a:pt x="485" y="410"/>
                    <a:pt x="485" y="410"/>
                    <a:pt x="485" y="410"/>
                  </a:cubicBezTo>
                  <a:cubicBezTo>
                    <a:pt x="489" y="421"/>
                    <a:pt x="497" y="431"/>
                    <a:pt x="509" y="437"/>
                  </a:cubicBezTo>
                  <a:cubicBezTo>
                    <a:pt x="516" y="440"/>
                    <a:pt x="523" y="442"/>
                    <a:pt x="530" y="442"/>
                  </a:cubicBezTo>
                  <a:cubicBezTo>
                    <a:pt x="547" y="442"/>
                    <a:pt x="564" y="432"/>
                    <a:pt x="572" y="416"/>
                  </a:cubicBezTo>
                  <a:cubicBezTo>
                    <a:pt x="611" y="337"/>
                    <a:pt x="611" y="337"/>
                    <a:pt x="611" y="337"/>
                  </a:cubicBezTo>
                  <a:cubicBezTo>
                    <a:pt x="745" y="337"/>
                    <a:pt x="745" y="337"/>
                    <a:pt x="745" y="337"/>
                  </a:cubicBezTo>
                  <a:cubicBezTo>
                    <a:pt x="772" y="337"/>
                    <a:pt x="794" y="315"/>
                    <a:pt x="794" y="288"/>
                  </a:cubicBezTo>
                  <a:cubicBezTo>
                    <a:pt x="794" y="49"/>
                    <a:pt x="794" y="49"/>
                    <a:pt x="794" y="49"/>
                  </a:cubicBezTo>
                  <a:cubicBezTo>
                    <a:pt x="794" y="22"/>
                    <a:pt x="772" y="0"/>
                    <a:pt x="745" y="0"/>
                  </a:cubicBezTo>
                  <a:moveTo>
                    <a:pt x="294" y="82"/>
                  </a:moveTo>
                  <a:cubicBezTo>
                    <a:pt x="780" y="82"/>
                    <a:pt x="780" y="82"/>
                    <a:pt x="780" y="82"/>
                  </a:cubicBezTo>
                  <a:cubicBezTo>
                    <a:pt x="780" y="134"/>
                    <a:pt x="780" y="134"/>
                    <a:pt x="780" y="134"/>
                  </a:cubicBezTo>
                  <a:cubicBezTo>
                    <a:pt x="294" y="134"/>
                    <a:pt x="294" y="134"/>
                    <a:pt x="294" y="134"/>
                  </a:cubicBezTo>
                  <a:lnTo>
                    <a:pt x="294" y="82"/>
                  </a:lnTo>
                  <a:close/>
                  <a:moveTo>
                    <a:pt x="329" y="14"/>
                  </a:moveTo>
                  <a:cubicBezTo>
                    <a:pt x="745" y="14"/>
                    <a:pt x="745" y="14"/>
                    <a:pt x="745" y="14"/>
                  </a:cubicBezTo>
                  <a:cubicBezTo>
                    <a:pt x="765" y="14"/>
                    <a:pt x="780" y="29"/>
                    <a:pt x="780" y="49"/>
                  </a:cubicBezTo>
                  <a:cubicBezTo>
                    <a:pt x="780" y="68"/>
                    <a:pt x="780" y="68"/>
                    <a:pt x="780" y="68"/>
                  </a:cubicBezTo>
                  <a:cubicBezTo>
                    <a:pt x="294" y="68"/>
                    <a:pt x="294" y="68"/>
                    <a:pt x="294" y="68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4" y="29"/>
                    <a:pt x="310" y="14"/>
                    <a:pt x="329" y="14"/>
                  </a:cubicBezTo>
                  <a:moveTo>
                    <a:pt x="339" y="418"/>
                  </a:moveTo>
                  <a:cubicBezTo>
                    <a:pt x="330" y="414"/>
                    <a:pt x="324" y="406"/>
                    <a:pt x="321" y="396"/>
                  </a:cubicBezTo>
                  <a:cubicBezTo>
                    <a:pt x="338" y="382"/>
                    <a:pt x="354" y="364"/>
                    <a:pt x="366" y="350"/>
                  </a:cubicBezTo>
                  <a:cubicBezTo>
                    <a:pt x="371" y="345"/>
                    <a:pt x="375" y="340"/>
                    <a:pt x="378" y="337"/>
                  </a:cubicBezTo>
                  <a:cubicBezTo>
                    <a:pt x="416" y="337"/>
                    <a:pt x="416" y="337"/>
                    <a:pt x="416" y="337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75" y="420"/>
                    <a:pt x="355" y="426"/>
                    <a:pt x="339" y="418"/>
                  </a:cubicBezTo>
                  <a:moveTo>
                    <a:pt x="461" y="428"/>
                  </a:moveTo>
                  <a:cubicBezTo>
                    <a:pt x="453" y="444"/>
                    <a:pt x="433" y="451"/>
                    <a:pt x="416" y="443"/>
                  </a:cubicBezTo>
                  <a:cubicBezTo>
                    <a:pt x="409" y="439"/>
                    <a:pt x="403" y="432"/>
                    <a:pt x="400" y="424"/>
                  </a:cubicBezTo>
                  <a:cubicBezTo>
                    <a:pt x="397" y="415"/>
                    <a:pt x="398" y="406"/>
                    <a:pt x="401" y="398"/>
                  </a:cubicBezTo>
                  <a:cubicBezTo>
                    <a:pt x="432" y="337"/>
                    <a:pt x="432" y="337"/>
                    <a:pt x="432" y="337"/>
                  </a:cubicBezTo>
                  <a:cubicBezTo>
                    <a:pt x="506" y="337"/>
                    <a:pt x="506" y="337"/>
                    <a:pt x="506" y="337"/>
                  </a:cubicBezTo>
                  <a:cubicBezTo>
                    <a:pt x="488" y="374"/>
                    <a:pt x="488" y="374"/>
                    <a:pt x="488" y="374"/>
                  </a:cubicBezTo>
                  <a:cubicBezTo>
                    <a:pt x="488" y="374"/>
                    <a:pt x="488" y="374"/>
                    <a:pt x="488" y="374"/>
                  </a:cubicBezTo>
                  <a:lnTo>
                    <a:pt x="461" y="428"/>
                  </a:lnTo>
                  <a:close/>
                  <a:moveTo>
                    <a:pt x="560" y="410"/>
                  </a:moveTo>
                  <a:cubicBezTo>
                    <a:pt x="552" y="426"/>
                    <a:pt x="532" y="433"/>
                    <a:pt x="515" y="425"/>
                  </a:cubicBezTo>
                  <a:cubicBezTo>
                    <a:pt x="499" y="416"/>
                    <a:pt x="492" y="397"/>
                    <a:pt x="500" y="380"/>
                  </a:cubicBezTo>
                  <a:cubicBezTo>
                    <a:pt x="522" y="337"/>
                    <a:pt x="522" y="337"/>
                    <a:pt x="522" y="337"/>
                  </a:cubicBezTo>
                  <a:cubicBezTo>
                    <a:pt x="596" y="337"/>
                    <a:pt x="596" y="337"/>
                    <a:pt x="596" y="337"/>
                  </a:cubicBezTo>
                  <a:lnTo>
                    <a:pt x="560" y="410"/>
                  </a:lnTo>
                  <a:close/>
                  <a:moveTo>
                    <a:pt x="745" y="323"/>
                  </a:moveTo>
                  <a:cubicBezTo>
                    <a:pt x="398" y="323"/>
                    <a:pt x="398" y="323"/>
                    <a:pt x="398" y="323"/>
                  </a:cubicBezTo>
                  <a:cubicBezTo>
                    <a:pt x="412" y="315"/>
                    <a:pt x="432" y="306"/>
                    <a:pt x="450" y="297"/>
                  </a:cubicBezTo>
                  <a:cubicBezTo>
                    <a:pt x="470" y="288"/>
                    <a:pt x="489" y="279"/>
                    <a:pt x="500" y="273"/>
                  </a:cubicBezTo>
                  <a:cubicBezTo>
                    <a:pt x="529" y="255"/>
                    <a:pt x="531" y="220"/>
                    <a:pt x="519" y="195"/>
                  </a:cubicBezTo>
                  <a:cubicBezTo>
                    <a:pt x="509" y="174"/>
                    <a:pt x="483" y="154"/>
                    <a:pt x="445" y="169"/>
                  </a:cubicBezTo>
                  <a:cubicBezTo>
                    <a:pt x="419" y="179"/>
                    <a:pt x="345" y="214"/>
                    <a:pt x="294" y="237"/>
                  </a:cubicBezTo>
                  <a:cubicBezTo>
                    <a:pt x="294" y="148"/>
                    <a:pt x="294" y="148"/>
                    <a:pt x="294" y="148"/>
                  </a:cubicBezTo>
                  <a:cubicBezTo>
                    <a:pt x="780" y="148"/>
                    <a:pt x="780" y="148"/>
                    <a:pt x="780" y="148"/>
                  </a:cubicBezTo>
                  <a:cubicBezTo>
                    <a:pt x="780" y="288"/>
                    <a:pt x="780" y="288"/>
                    <a:pt x="780" y="288"/>
                  </a:cubicBezTo>
                  <a:cubicBezTo>
                    <a:pt x="780" y="307"/>
                    <a:pt x="765" y="323"/>
                    <a:pt x="745" y="323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3166" y="3786"/>
              <a:ext cx="10743" cy="7425"/>
              <a:chOff x="3185" y="3808"/>
              <a:chExt cx="10743" cy="7425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3185" y="3808"/>
                <a:ext cx="10743" cy="7425"/>
                <a:chOff x="3189" y="3801"/>
                <a:chExt cx="10743" cy="7425"/>
              </a:xfrm>
            </p:grpSpPr>
            <p:grpSp>
              <p:nvGrpSpPr>
                <p:cNvPr id="58" name="组合 57"/>
                <p:cNvGrpSpPr/>
                <p:nvPr/>
              </p:nvGrpSpPr>
              <p:grpSpPr>
                <a:xfrm>
                  <a:off x="3189" y="3937"/>
                  <a:ext cx="10743" cy="7289"/>
                  <a:chOff x="3205" y="3937"/>
                  <a:chExt cx="10743" cy="7289"/>
                </a:xfrm>
              </p:grpSpPr>
              <p:sp>
                <p:nvSpPr>
                  <p:cNvPr id="63" name="等腰三角形 62"/>
                  <p:cNvSpPr/>
                  <p:nvPr>
                    <p:custDataLst>
                      <p:tags r:id="rId9"/>
                    </p:custDataLst>
                  </p:nvPr>
                </p:nvSpPr>
                <p:spPr bwMode="auto">
                  <a:xfrm>
                    <a:off x="5479" y="3937"/>
                    <a:ext cx="4715" cy="4080"/>
                  </a:xfrm>
                  <a:prstGeom prst="triangle">
                    <a:avLst/>
                  </a:prstGeom>
                  <a:solidFill>
                    <a:sysClr val="window" lastClr="FFFFFF">
                      <a:lumMod val="95000"/>
                    </a:sys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zh-CN" altLang="en-US" sz="11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endParaRPr>
                  </a:p>
                </p:txBody>
              </p:sp>
              <p:grpSp>
                <p:nvGrpSpPr>
                  <p:cNvPr id="64" name="组合 63"/>
                  <p:cNvGrpSpPr/>
                  <p:nvPr/>
                </p:nvGrpSpPr>
                <p:grpSpPr>
                  <a:xfrm>
                    <a:off x="3205" y="4453"/>
                    <a:ext cx="10743" cy="6773"/>
                    <a:chOff x="3221" y="4453"/>
                    <a:chExt cx="10743" cy="6773"/>
                  </a:xfrm>
                </p:grpSpPr>
                <p:grpSp>
                  <p:nvGrpSpPr>
                    <p:cNvPr id="65" name="组合 64"/>
                    <p:cNvGrpSpPr/>
                    <p:nvPr/>
                  </p:nvGrpSpPr>
                  <p:grpSpPr>
                    <a:xfrm>
                      <a:off x="3221" y="4453"/>
                      <a:ext cx="10743" cy="5132"/>
                      <a:chOff x="3221" y="4437"/>
                      <a:chExt cx="10743" cy="5132"/>
                    </a:xfrm>
                  </p:grpSpPr>
                  <p:pic>
                    <p:nvPicPr>
                      <p:cNvPr id="6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981" r="5205" b="4762"/>
                      <a:stretch>
                        <a:fillRect/>
                      </a:stretch>
                    </p:blipFill>
                    <p:spPr bwMode="auto">
                      <a:xfrm>
                        <a:off x="3221" y="4437"/>
                        <a:ext cx="3284" cy="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68" name="图片 67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884" y="7275"/>
                        <a:ext cx="3080" cy="229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66" name="图片 6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3">
                              <a14:imgEffect>
                                <a14:brightnessContrast contrast="20000"/>
                              </a14:imgEffect>
                              <a14:imgEffect>
                                <a14:sharpenSoften amount="5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960000">
                      <a:off x="4857" y="9266"/>
                      <a:ext cx="2644" cy="1960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59" name="组合 58"/>
                <p:cNvGrpSpPr/>
                <p:nvPr/>
              </p:nvGrpSpPr>
              <p:grpSpPr>
                <a:xfrm>
                  <a:off x="4135" y="3801"/>
                  <a:ext cx="9240" cy="5383"/>
                  <a:chOff x="4151" y="3801"/>
                  <a:chExt cx="9240" cy="5383"/>
                </a:xfrm>
              </p:grpSpPr>
              <p:sp>
                <p:nvSpPr>
                  <p:cNvPr id="60" name="文本框 59"/>
                  <p:cNvSpPr txBox="1"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4151" y="3801"/>
                    <a:ext cx="2414" cy="688"/>
                  </a:xfrm>
                  <a:prstGeom prst="rect">
                    <a:avLst/>
                  </a:prstGeom>
                  <a:noFill/>
                </p:spPr>
                <p:txBody>
                  <a:bodyPr wrap="square" lIns="67500" tIns="35100" rIns="67500" bIns="0" anchor="b" anchorCtr="0"/>
                  <a:lstStyle/>
                  <a:p>
                    <a:pPr algn="ctr">
                      <a:lnSpc>
                        <a:spcPct val="130000"/>
                      </a:lnSpc>
                    </a:pPr>
                    <a:endParaRPr lang="zh-CN" altLang="en-US" sz="1400" b="1" dirty="0">
                      <a:solidFill>
                        <a:srgbClr val="3959B9"/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+mn-ea"/>
                      <a:sym typeface="Arial" panose="020B0604020202020204" pitchFamily="34" charset="0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endParaRPr lang="zh-CN" altLang="en-US" sz="1400" b="1" dirty="0">
                      <a:solidFill>
                        <a:srgbClr val="3959B9"/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+mn-ea"/>
                      <a:sym typeface="Arial" panose="020B0604020202020204" pitchFamily="34" charset="0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zh-CN" altLang="en-US" sz="1400" b="1" dirty="0">
                        <a:solidFill>
                          <a:srgbClr val="3959B9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ea"/>
                        <a:sym typeface="Arial" panose="020B0604020202020204" pitchFamily="34" charset="0"/>
                      </a:rPr>
                      <a:t>头孢噻肟</a:t>
                    </a:r>
                    <a:endParaRPr lang="zh-CN" altLang="en-US" sz="1400" b="1" spc="300" dirty="0" smtClean="0">
                      <a:solidFill>
                        <a:srgbClr val="3959B9"/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1" name="文本框 60"/>
                  <p:cNvSpPr txBox="1"/>
                  <p:nvPr>
                    <p:custDataLst>
                      <p:tags r:id="rId15"/>
                    </p:custDataLst>
                  </p:nvPr>
                </p:nvSpPr>
                <p:spPr>
                  <a:xfrm>
                    <a:off x="10877" y="6172"/>
                    <a:ext cx="2514" cy="825"/>
                  </a:xfrm>
                  <a:prstGeom prst="rect">
                    <a:avLst/>
                  </a:prstGeom>
                  <a:noFill/>
                </p:spPr>
                <p:txBody>
                  <a:bodyPr wrap="square" lIns="67500" tIns="35100" rIns="67500" bIns="0" anchor="b" anchorCtr="0"/>
                  <a:lstStyle/>
                  <a:p>
                    <a:pPr algn="ctr">
                      <a:lnSpc>
                        <a:spcPct val="130000"/>
                      </a:lnSpc>
                    </a:pPr>
                    <a:endParaRPr lang="zh-CN" altLang="en-US" sz="1600" b="1" dirty="0">
                      <a:solidFill>
                        <a:srgbClr val="3959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微软雅黑" panose="020B0503020204020204" charset="-122"/>
                      <a:cs typeface="+mn-ea"/>
                      <a:sym typeface="Arial" panose="020B0604020202020204" pitchFamily="34" charset="0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zh-CN" altLang="en-US" sz="1400" b="1" dirty="0">
                        <a:solidFill>
                          <a:srgbClr val="3959B9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ea"/>
                        <a:sym typeface="Arial" panose="020B0604020202020204" pitchFamily="34" charset="0"/>
                      </a:rPr>
                      <a:t>他唑巴坦</a:t>
                    </a:r>
                    <a:endParaRPr lang="zh-CN" altLang="en-US" sz="1400" b="1" spc="300" dirty="0" smtClean="0">
                      <a:solidFill>
                        <a:srgbClr val="3959B9"/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2" name="文本框 61"/>
                  <p:cNvSpPr txBox="1"/>
                  <p:nvPr>
                    <p:custDataLst>
                      <p:tags r:id="rId16"/>
                    </p:custDataLst>
                  </p:nvPr>
                </p:nvSpPr>
                <p:spPr>
                  <a:xfrm>
                    <a:off x="4344" y="8560"/>
                    <a:ext cx="4135" cy="624"/>
                  </a:xfrm>
                  <a:prstGeom prst="rect">
                    <a:avLst/>
                  </a:prstGeom>
                  <a:noFill/>
                </p:spPr>
                <p:txBody>
                  <a:bodyPr wrap="square" lIns="67500" tIns="35100" rIns="67500" bIns="0" anchor="b" anchorCtr="0"/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zh-CN" altLang="en-US" sz="1400" b="1" dirty="0">
                        <a:solidFill>
                          <a:srgbClr val="3959B9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ea"/>
                        <a:sym typeface="Arial" panose="020B0604020202020204" pitchFamily="34" charset="0"/>
                      </a:rPr>
                      <a:t>去乙酰头孢噻肟</a:t>
                    </a:r>
                    <a:endParaRPr lang="zh-CN" altLang="en-US" sz="1400" b="1" spc="300" dirty="0" smtClean="0">
                      <a:solidFill>
                        <a:srgbClr val="3959B9"/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52" name="任意多边形 51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6443" y="4413"/>
                <a:ext cx="2346" cy="1369"/>
              </a:xfrm>
              <a:custGeom>
                <a:avLst/>
                <a:gdLst>
                  <a:gd name="T0" fmla="*/ 691 w 963"/>
                  <a:gd name="T1" fmla="*/ 0 h 562"/>
                  <a:gd name="T2" fmla="*/ 691 w 963"/>
                  <a:gd name="T3" fmla="*/ 95 h 562"/>
                  <a:gd name="T4" fmla="*/ 434 w 963"/>
                  <a:gd name="T5" fmla="*/ 95 h 562"/>
                  <a:gd name="T6" fmla="*/ 390 w 963"/>
                  <a:gd name="T7" fmla="*/ 116 h 562"/>
                  <a:gd name="T8" fmla="*/ 23 w 963"/>
                  <a:gd name="T9" fmla="*/ 482 h 562"/>
                  <a:gd name="T10" fmla="*/ 12 w 963"/>
                  <a:gd name="T11" fmla="*/ 551 h 562"/>
                  <a:gd name="T12" fmla="*/ 28 w 963"/>
                  <a:gd name="T13" fmla="*/ 499 h 562"/>
                  <a:gd name="T14" fmla="*/ 113 w 963"/>
                  <a:gd name="T15" fmla="*/ 465 h 562"/>
                  <a:gd name="T16" fmla="*/ 674 w 963"/>
                  <a:gd name="T17" fmla="*/ 465 h 562"/>
                  <a:gd name="T18" fmla="*/ 674 w 963"/>
                  <a:gd name="T19" fmla="*/ 562 h 562"/>
                  <a:gd name="T20" fmla="*/ 963 w 963"/>
                  <a:gd name="T21" fmla="*/ 273 h 562"/>
                  <a:gd name="T22" fmla="*/ 691 w 963"/>
                  <a:gd name="T23" fmla="*/ 0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3" h="562">
                    <a:moveTo>
                      <a:pt x="691" y="0"/>
                    </a:moveTo>
                    <a:cubicBezTo>
                      <a:pt x="691" y="95"/>
                      <a:pt x="691" y="95"/>
                      <a:pt x="691" y="95"/>
                    </a:cubicBezTo>
                    <a:cubicBezTo>
                      <a:pt x="434" y="95"/>
                      <a:pt x="434" y="95"/>
                      <a:pt x="434" y="95"/>
                    </a:cubicBezTo>
                    <a:cubicBezTo>
                      <a:pt x="434" y="95"/>
                      <a:pt x="412" y="93"/>
                      <a:pt x="390" y="116"/>
                    </a:cubicBezTo>
                    <a:cubicBezTo>
                      <a:pt x="368" y="138"/>
                      <a:pt x="23" y="482"/>
                      <a:pt x="23" y="482"/>
                    </a:cubicBezTo>
                    <a:cubicBezTo>
                      <a:pt x="23" y="482"/>
                      <a:pt x="0" y="504"/>
                      <a:pt x="12" y="551"/>
                    </a:cubicBezTo>
                    <a:cubicBezTo>
                      <a:pt x="12" y="551"/>
                      <a:pt x="8" y="520"/>
                      <a:pt x="28" y="499"/>
                    </a:cubicBezTo>
                    <a:cubicBezTo>
                      <a:pt x="49" y="479"/>
                      <a:pt x="81" y="466"/>
                      <a:pt x="113" y="465"/>
                    </a:cubicBezTo>
                    <a:cubicBezTo>
                      <a:pt x="146" y="465"/>
                      <a:pt x="674" y="465"/>
                      <a:pt x="674" y="465"/>
                    </a:cubicBezTo>
                    <a:cubicBezTo>
                      <a:pt x="674" y="562"/>
                      <a:pt x="674" y="562"/>
                      <a:pt x="674" y="562"/>
                    </a:cubicBezTo>
                    <a:cubicBezTo>
                      <a:pt x="963" y="273"/>
                      <a:pt x="963" y="273"/>
                      <a:pt x="963" y="273"/>
                    </a:cubicBezTo>
                    <a:cubicBezTo>
                      <a:pt x="691" y="0"/>
                      <a:pt x="691" y="0"/>
                      <a:pt x="691" y="0"/>
                    </a:cubicBezTo>
                  </a:path>
                </a:pathLst>
              </a:custGeom>
              <a:solidFill>
                <a:srgbClr val="1F74A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1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任意多边形 52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8106" y="7123"/>
                <a:ext cx="2346" cy="1367"/>
              </a:xfrm>
              <a:custGeom>
                <a:avLst/>
                <a:gdLst>
                  <a:gd name="T0" fmla="*/ 951 w 963"/>
                  <a:gd name="T1" fmla="*/ 10 h 561"/>
                  <a:gd name="T2" fmla="*/ 934 w 963"/>
                  <a:gd name="T3" fmla="*/ 62 h 561"/>
                  <a:gd name="T4" fmla="*/ 849 w 963"/>
                  <a:gd name="T5" fmla="*/ 96 h 561"/>
                  <a:gd name="T6" fmla="*/ 289 w 963"/>
                  <a:gd name="T7" fmla="*/ 96 h 561"/>
                  <a:gd name="T8" fmla="*/ 289 w 963"/>
                  <a:gd name="T9" fmla="*/ 0 h 561"/>
                  <a:gd name="T10" fmla="*/ 0 w 963"/>
                  <a:gd name="T11" fmla="*/ 289 h 561"/>
                  <a:gd name="T12" fmla="*/ 272 w 963"/>
                  <a:gd name="T13" fmla="*/ 561 h 561"/>
                  <a:gd name="T14" fmla="*/ 272 w 963"/>
                  <a:gd name="T15" fmla="*/ 466 h 561"/>
                  <a:gd name="T16" fmla="*/ 528 w 963"/>
                  <a:gd name="T17" fmla="*/ 466 h 561"/>
                  <a:gd name="T18" fmla="*/ 573 w 963"/>
                  <a:gd name="T19" fmla="*/ 446 h 561"/>
                  <a:gd name="T20" fmla="*/ 939 w 963"/>
                  <a:gd name="T21" fmla="*/ 80 h 561"/>
                  <a:gd name="T22" fmla="*/ 951 w 963"/>
                  <a:gd name="T23" fmla="*/ 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3" h="561">
                    <a:moveTo>
                      <a:pt x="951" y="10"/>
                    </a:moveTo>
                    <a:cubicBezTo>
                      <a:pt x="951" y="10"/>
                      <a:pt x="955" y="42"/>
                      <a:pt x="934" y="62"/>
                    </a:cubicBezTo>
                    <a:cubicBezTo>
                      <a:pt x="914" y="82"/>
                      <a:pt x="882" y="95"/>
                      <a:pt x="849" y="96"/>
                    </a:cubicBezTo>
                    <a:cubicBezTo>
                      <a:pt x="817" y="97"/>
                      <a:pt x="289" y="96"/>
                      <a:pt x="289" y="96"/>
                    </a:cubicBezTo>
                    <a:cubicBezTo>
                      <a:pt x="289" y="0"/>
                      <a:pt x="289" y="0"/>
                      <a:pt x="289" y="0"/>
                    </a:cubicBezTo>
                    <a:cubicBezTo>
                      <a:pt x="0" y="289"/>
                      <a:pt x="0" y="289"/>
                      <a:pt x="0" y="289"/>
                    </a:cubicBezTo>
                    <a:cubicBezTo>
                      <a:pt x="272" y="561"/>
                      <a:pt x="272" y="561"/>
                      <a:pt x="272" y="561"/>
                    </a:cubicBezTo>
                    <a:cubicBezTo>
                      <a:pt x="272" y="466"/>
                      <a:pt x="272" y="466"/>
                      <a:pt x="272" y="466"/>
                    </a:cubicBezTo>
                    <a:cubicBezTo>
                      <a:pt x="528" y="466"/>
                      <a:pt x="528" y="466"/>
                      <a:pt x="528" y="466"/>
                    </a:cubicBezTo>
                    <a:cubicBezTo>
                      <a:pt x="528" y="466"/>
                      <a:pt x="551" y="468"/>
                      <a:pt x="573" y="446"/>
                    </a:cubicBezTo>
                    <a:cubicBezTo>
                      <a:pt x="595" y="424"/>
                      <a:pt x="939" y="80"/>
                      <a:pt x="939" y="80"/>
                    </a:cubicBezTo>
                    <a:cubicBezTo>
                      <a:pt x="939" y="80"/>
                      <a:pt x="963" y="57"/>
                      <a:pt x="951" y="10"/>
                    </a:cubicBezTo>
                    <a:close/>
                  </a:path>
                </a:pathLst>
              </a:custGeom>
              <a:solidFill>
                <a:srgbClr val="3498D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1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文本框 53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6560" y="4813"/>
                <a:ext cx="1684" cy="55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r"/>
                <a:r>
                  <a:rPr lang="id-ID" sz="140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01</a:t>
                </a:r>
                <a:endParaRPr lang="id-ID" sz="14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文本框 54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8459" y="7526"/>
                <a:ext cx="1175" cy="55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r"/>
                <a:r>
                  <a:rPr lang="id-ID" sz="140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0</a:t>
                </a:r>
                <a:r>
                  <a:rPr lang="en-US" sz="140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2</a:t>
                </a:r>
                <a:endParaRPr lang="id-ID" sz="14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任意多边形 55"/>
              <p:cNvSpPr/>
              <p:nvPr>
                <p:custDataLst>
                  <p:tags r:id="rId21"/>
                </p:custDataLst>
              </p:nvPr>
            </p:nvSpPr>
            <p:spPr bwMode="auto">
              <a:xfrm rot="5400000">
                <a:off x="5164" y="6681"/>
                <a:ext cx="2030" cy="1367"/>
              </a:xfrm>
              <a:custGeom>
                <a:avLst/>
                <a:gdLst>
                  <a:gd name="T0" fmla="*/ 951 w 963"/>
                  <a:gd name="T1" fmla="*/ 10 h 561"/>
                  <a:gd name="T2" fmla="*/ 934 w 963"/>
                  <a:gd name="T3" fmla="*/ 62 h 561"/>
                  <a:gd name="T4" fmla="*/ 849 w 963"/>
                  <a:gd name="T5" fmla="*/ 96 h 561"/>
                  <a:gd name="T6" fmla="*/ 289 w 963"/>
                  <a:gd name="T7" fmla="*/ 96 h 561"/>
                  <a:gd name="T8" fmla="*/ 289 w 963"/>
                  <a:gd name="T9" fmla="*/ 0 h 561"/>
                  <a:gd name="T10" fmla="*/ 0 w 963"/>
                  <a:gd name="T11" fmla="*/ 289 h 561"/>
                  <a:gd name="T12" fmla="*/ 272 w 963"/>
                  <a:gd name="T13" fmla="*/ 561 h 561"/>
                  <a:gd name="T14" fmla="*/ 272 w 963"/>
                  <a:gd name="T15" fmla="*/ 466 h 561"/>
                  <a:gd name="T16" fmla="*/ 528 w 963"/>
                  <a:gd name="T17" fmla="*/ 466 h 561"/>
                  <a:gd name="T18" fmla="*/ 573 w 963"/>
                  <a:gd name="T19" fmla="*/ 446 h 561"/>
                  <a:gd name="T20" fmla="*/ 939 w 963"/>
                  <a:gd name="T21" fmla="*/ 80 h 561"/>
                  <a:gd name="T22" fmla="*/ 951 w 963"/>
                  <a:gd name="T23" fmla="*/ 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3" h="561">
                    <a:moveTo>
                      <a:pt x="951" y="10"/>
                    </a:moveTo>
                    <a:cubicBezTo>
                      <a:pt x="951" y="10"/>
                      <a:pt x="955" y="42"/>
                      <a:pt x="934" y="62"/>
                    </a:cubicBezTo>
                    <a:cubicBezTo>
                      <a:pt x="914" y="82"/>
                      <a:pt x="882" y="95"/>
                      <a:pt x="849" y="96"/>
                    </a:cubicBezTo>
                    <a:cubicBezTo>
                      <a:pt x="817" y="97"/>
                      <a:pt x="289" y="96"/>
                      <a:pt x="289" y="96"/>
                    </a:cubicBezTo>
                    <a:cubicBezTo>
                      <a:pt x="289" y="0"/>
                      <a:pt x="289" y="0"/>
                      <a:pt x="289" y="0"/>
                    </a:cubicBezTo>
                    <a:cubicBezTo>
                      <a:pt x="0" y="289"/>
                      <a:pt x="0" y="289"/>
                      <a:pt x="0" y="289"/>
                    </a:cubicBezTo>
                    <a:cubicBezTo>
                      <a:pt x="272" y="561"/>
                      <a:pt x="272" y="561"/>
                      <a:pt x="272" y="561"/>
                    </a:cubicBezTo>
                    <a:cubicBezTo>
                      <a:pt x="272" y="466"/>
                      <a:pt x="272" y="466"/>
                      <a:pt x="272" y="466"/>
                    </a:cubicBezTo>
                    <a:cubicBezTo>
                      <a:pt x="528" y="466"/>
                      <a:pt x="528" y="466"/>
                      <a:pt x="528" y="466"/>
                    </a:cubicBezTo>
                    <a:cubicBezTo>
                      <a:pt x="528" y="466"/>
                      <a:pt x="551" y="468"/>
                      <a:pt x="573" y="446"/>
                    </a:cubicBezTo>
                    <a:cubicBezTo>
                      <a:pt x="595" y="424"/>
                      <a:pt x="939" y="80"/>
                      <a:pt x="939" y="80"/>
                    </a:cubicBezTo>
                    <a:cubicBezTo>
                      <a:pt x="939" y="80"/>
                      <a:pt x="963" y="57"/>
                      <a:pt x="951" y="10"/>
                    </a:cubicBezTo>
                    <a:close/>
                  </a:path>
                </a:pathLst>
              </a:custGeom>
              <a:solidFill>
                <a:srgbClr val="1AA3A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1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文本框 56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5688" y="6892"/>
                <a:ext cx="795" cy="55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r"/>
                <a:r>
                  <a:rPr lang="id-ID" sz="1400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0</a:t>
                </a:r>
                <a:r>
                  <a:rPr lang="en-US" sz="140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3</a:t>
                </a:r>
                <a:endParaRPr lang="id-ID" sz="14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8" name="直接连接符 47"/>
            <p:cNvCxnSpPr/>
            <p:nvPr>
              <p:custDataLst>
                <p:tags r:id="rId23"/>
              </p:custDataLst>
            </p:nvPr>
          </p:nvCxnSpPr>
          <p:spPr>
            <a:xfrm flipH="1">
              <a:off x="5896" y="7944"/>
              <a:ext cx="460" cy="544"/>
            </a:xfrm>
            <a:prstGeom prst="line">
              <a:avLst/>
            </a:prstGeom>
            <a:noFill/>
            <a:ln w="6350" cap="flat" cmpd="sng" algn="ctr">
              <a:solidFill>
                <a:srgbClr val="1AA3AA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49" name="直接连接符 48"/>
            <p:cNvCxnSpPr/>
            <p:nvPr>
              <p:custDataLst>
                <p:tags r:id="rId24"/>
              </p:custDataLst>
            </p:nvPr>
          </p:nvCxnSpPr>
          <p:spPr>
            <a:xfrm flipH="1" flipV="1">
              <a:off x="6136" y="4552"/>
              <a:ext cx="1132" cy="336"/>
            </a:xfrm>
            <a:prstGeom prst="line">
              <a:avLst/>
            </a:prstGeom>
            <a:noFill/>
            <a:ln w="6350" cap="flat" cmpd="sng" algn="ctr">
              <a:solidFill>
                <a:srgbClr val="1F74AD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50" name="直接连接符 49"/>
            <p:cNvCxnSpPr/>
            <p:nvPr>
              <p:custDataLst>
                <p:tags r:id="rId25"/>
              </p:custDataLst>
            </p:nvPr>
          </p:nvCxnSpPr>
          <p:spPr>
            <a:xfrm flipV="1">
              <a:off x="10207" y="7448"/>
              <a:ext cx="965" cy="18"/>
            </a:xfrm>
            <a:prstGeom prst="line">
              <a:avLst/>
            </a:prstGeom>
            <a:noFill/>
            <a:ln w="6350" cap="flat" cmpd="sng" algn="ctr">
              <a:solidFill>
                <a:srgbClr val="3498DB"/>
              </a:solidFill>
              <a:prstDash val="solid"/>
              <a:miter lim="800000"/>
              <a:tailEnd type="oval"/>
            </a:ln>
            <a:effectLst/>
          </p:spPr>
        </p:cxnSp>
      </p:grpSp>
      <p:sp>
        <p:nvSpPr>
          <p:cNvPr id="69" name="文本框 68"/>
          <p:cNvSpPr txBox="1"/>
          <p:nvPr/>
        </p:nvSpPr>
        <p:spPr>
          <a:xfrm>
            <a:off x="5981065" y="886460"/>
            <a:ext cx="6061075" cy="2707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三效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抗酶</a:t>
            </a:r>
            <a:r>
              <a:rPr lang="zh-CN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：</a:t>
            </a:r>
            <a:endParaRPr lang="en-US" altLang="zh-CN" sz="16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/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“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他唑巴坦抑酶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”+“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头孢噻肟和去乙酰头孢噻肟相对耐酶（如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KPC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”</a:t>
            </a:r>
            <a:endParaRPr lang="en-US" altLang="zh-CN" sz="16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/>
            <a:endParaRPr lang="zh-CN" altLang="en-US" sz="14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/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三效协同杀菌</a:t>
            </a:r>
            <a:r>
              <a:rPr lang="zh-CN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：</a:t>
            </a:r>
            <a:endParaRPr lang="en-US" altLang="zh-CN" sz="16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/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头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孢噻肟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+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去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乙酰头孢噻肟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+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他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唑巴坦</a:t>
            </a:r>
            <a:endParaRPr lang="zh-CN" altLang="en-US" sz="16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/>
            <a:endParaRPr lang="zh-CN" altLang="en-US" sz="14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/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广谱杀菌</a:t>
            </a:r>
            <a:r>
              <a:rPr lang="zh-CN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：</a:t>
            </a:r>
            <a:endParaRPr lang="en-US" altLang="zh-CN" sz="16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/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全面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覆盖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G+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、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G-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和厌氧菌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/>
            <a:endParaRPr lang="zh-CN" altLang="en-US" sz="14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/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强效杀菌</a:t>
            </a:r>
            <a:r>
              <a:rPr lang="zh-CN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：</a:t>
            </a:r>
            <a:endParaRPr lang="en-US" altLang="zh-CN" sz="16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/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对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多重耐药菌，尤其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是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产</a:t>
            </a: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ESBL/KPC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的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肠杆菌科疗效显著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29995" y="853440"/>
            <a:ext cx="10655935" cy="301752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aphicFrame>
        <p:nvGraphicFramePr>
          <p:cNvPr id="74" name="表格 10"/>
          <p:cNvGraphicFramePr>
            <a:graphicFrameLocks noGrp="1"/>
          </p:cNvGraphicFramePr>
          <p:nvPr>
            <p:custDataLst>
              <p:tags r:id="rId26"/>
            </p:custDataLst>
          </p:nvPr>
        </p:nvGraphicFramePr>
        <p:xfrm>
          <a:off x="390909" y="4341417"/>
          <a:ext cx="5141460" cy="2432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9476"/>
                <a:gridCol w="707923"/>
                <a:gridCol w="637628"/>
                <a:gridCol w="818030"/>
                <a:gridCol w="596571"/>
                <a:gridCol w="670598"/>
                <a:gridCol w="801234"/>
              </a:tblGrid>
              <a:tr h="26035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头孢噻肟/他唑巴坦</a:t>
                      </a:r>
                      <a:endParaRPr lang="en-US" altLang="zh-CN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大肠埃希菌（N=16）</a:t>
                      </a:r>
                      <a:endParaRPr lang="en-US" altLang="zh-CN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0" scaled="0"/>
                    </a:gra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肺炎克雷伯菌(N=17)</a:t>
                      </a:r>
                      <a:endParaRPr lang="en-US" altLang="zh-CN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0" scaled="0"/>
                    </a:gradFill>
                  </a:tcPr>
                </a:tc>
                <a:tc hMerge="1">
                  <a:tcPr/>
                </a:tc>
                <a:tc hMerge="1">
                  <a:tcPr/>
                </a:tc>
              </a:tr>
              <a:tr h="238634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MIC</a:t>
                      </a:r>
                      <a:r>
                        <a:rPr lang="en-US" altLang="zh-CN" sz="1200" baseline="-25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50</a:t>
                      </a:r>
                      <a:endParaRPr lang="zh-CN" altLang="en-US" sz="1200" baseline="-25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MIC</a:t>
                      </a:r>
                      <a:r>
                        <a:rPr lang="en-US" altLang="zh-CN" sz="1200" baseline="-25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90</a:t>
                      </a:r>
                      <a:endParaRPr lang="zh-CN" altLang="en-US" sz="1200" baseline="-25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MIC</a:t>
                      </a:r>
                      <a:r>
                        <a:rPr lang="zh-CN" altLang="en-US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范围</a:t>
                      </a:r>
                      <a:endParaRPr lang="zh-CN" altLang="en-US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MIC</a:t>
                      </a:r>
                      <a:r>
                        <a:rPr lang="en-US" altLang="zh-CN" sz="1200" baseline="-25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50</a:t>
                      </a:r>
                      <a:endParaRPr lang="en-US" altLang="zh-CN" sz="1200" baseline="-25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MIC</a:t>
                      </a:r>
                      <a:r>
                        <a:rPr lang="en-US" altLang="zh-CN" sz="1200" baseline="-25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90</a:t>
                      </a:r>
                      <a:endParaRPr lang="en-US" altLang="zh-CN" sz="1200" baseline="-25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MIC范围</a:t>
                      </a:r>
                      <a:endParaRPr lang="en-US" altLang="zh-CN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0" scaled="0"/>
                    </a:gradFill>
                  </a:tcPr>
                </a:tc>
              </a:tr>
              <a:tr h="2167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1:1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8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0.25</a:t>
                      </a:r>
                      <a:r>
                        <a:rPr lang="zh-CN" altLang="en-US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～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32</a:t>
                      </a:r>
                      <a:endParaRPr lang="zh-CN" altLang="en-US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8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0.5</a:t>
                      </a:r>
                      <a:r>
                        <a:rPr lang="zh-CN" altLang="en-US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～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32</a:t>
                      </a:r>
                      <a:endParaRPr lang="zh-CN" altLang="en-US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167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2:1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8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0.25</a:t>
                      </a:r>
                      <a:r>
                        <a:rPr lang="zh-CN" altLang="en-US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～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32</a:t>
                      </a:r>
                      <a:endParaRPr lang="zh-CN" altLang="en-US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8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0.5</a:t>
                      </a:r>
                      <a:r>
                        <a:rPr lang="zh-CN" altLang="en-US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～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32</a:t>
                      </a:r>
                      <a:endParaRPr lang="zh-CN" altLang="en-US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167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4:1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8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0.5</a:t>
                      </a:r>
                      <a:r>
                        <a:rPr lang="zh-CN" altLang="en-US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～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32</a:t>
                      </a:r>
                      <a:endParaRPr lang="zh-CN" altLang="en-US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8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0.5</a:t>
                      </a:r>
                      <a:r>
                        <a:rPr lang="zh-CN" altLang="en-US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～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32</a:t>
                      </a:r>
                      <a:endParaRPr lang="zh-CN" altLang="en-US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167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6:1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8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0.25</a:t>
                      </a:r>
                      <a:r>
                        <a:rPr lang="zh-CN" altLang="en-US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～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32</a:t>
                      </a:r>
                      <a:endParaRPr lang="zh-CN" altLang="en-US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8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0.5</a:t>
                      </a:r>
                      <a:r>
                        <a:rPr lang="zh-CN" altLang="en-US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～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32</a:t>
                      </a:r>
                      <a:endParaRPr lang="zh-CN" altLang="en-US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173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8:1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4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16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～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64</a:t>
                      </a:r>
                      <a:endParaRPr lang="zh-CN" altLang="en-US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16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～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32</a:t>
                      </a:r>
                      <a:endParaRPr lang="zh-CN" altLang="en-US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167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10:1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4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32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～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64</a:t>
                      </a:r>
                      <a:endParaRPr lang="zh-CN" altLang="en-US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4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32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～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64</a:t>
                      </a:r>
                      <a:endParaRPr lang="zh-CN" altLang="en-US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5203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头孢噻肟单药对照组</a:t>
                      </a:r>
                      <a:endParaRPr lang="zh-CN" altLang="en-US" sz="1050" dirty="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＞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128</a:t>
                      </a:r>
                      <a:endParaRPr lang="zh-CN" altLang="en-US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＞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128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algn="ctr"/>
                      <a:endParaRPr lang="zh-CN" altLang="en-US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＞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128</a:t>
                      </a:r>
                      <a:endParaRPr lang="en-US" altLang="zh-CN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algn="ctr"/>
                      <a:endParaRPr lang="zh-CN" altLang="en-US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＞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128</a:t>
                      </a:r>
                      <a:endParaRPr lang="zh-CN" altLang="en-US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＞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128</a:t>
                      </a:r>
                      <a:endParaRPr lang="zh-CN" altLang="en-US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＞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128</a:t>
                      </a:r>
                      <a:endParaRPr lang="zh-CN" altLang="en-US" sz="1050" dirty="0"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5" name="文本框 74"/>
          <p:cNvSpPr txBox="1"/>
          <p:nvPr/>
        </p:nvSpPr>
        <p:spPr>
          <a:xfrm>
            <a:off x="396615" y="5540650"/>
            <a:ext cx="5140852" cy="213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6" name="文本框 75" descr="7b0a202020202262756c6c6574223a20227b5c2263617465676f727949645c223a31303032352c5c2274656d706c61746549645c223a32303233313437347d220a7d0a"/>
          <p:cNvSpPr txBox="1"/>
          <p:nvPr/>
        </p:nvSpPr>
        <p:spPr>
          <a:xfrm>
            <a:off x="5895595" y="4186123"/>
            <a:ext cx="4956890" cy="17532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头孢噻肟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他唑巴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坦复方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制剂</a:t>
            </a:r>
            <a:r>
              <a:rPr lang="zh-CN" altLang="en-US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较单方显著降低</a:t>
            </a:r>
            <a:r>
              <a:rPr lang="en-US" altLang="zh-CN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MIC</a:t>
            </a:r>
            <a:r>
              <a:rPr lang="zh-CN" altLang="en-US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数百倍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，可显著杀灭产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KPC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酶超级细菌</a:t>
            </a:r>
            <a:r>
              <a:rPr lang="en-US" altLang="zh-CN" baseline="30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头孢噻肟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他唑巴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坦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6:1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配比对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ESBLs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活性的抑制可达</a:t>
            </a:r>
            <a:r>
              <a:rPr lang="en-US" altLang="zh-CN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100</a:t>
            </a:r>
            <a:r>
              <a:rPr lang="en-US" altLang="zh-CN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%</a:t>
            </a:r>
            <a:r>
              <a:rPr lang="en-US" altLang="zh-CN" baseline="30000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!</a:t>
            </a:r>
            <a:endParaRPr lang="en-US" altLang="zh-CN" baseline="30000" dirty="0" smtClean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2080" y="4065270"/>
            <a:ext cx="559752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头孢噻肟</a:t>
            </a:r>
            <a:r>
              <a:rPr lang="en-US" altLang="zh-CN" sz="1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1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他唑巴坦对美罗培南耐药（产</a:t>
            </a:r>
            <a:r>
              <a:rPr lang="en-US" altLang="zh-CN" sz="1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KPC</a:t>
            </a:r>
            <a:r>
              <a:rPr lang="zh-CN" altLang="en-US" sz="1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酶）的肺炎克雷伯菌和大肠埃希菌的抗菌活性</a:t>
            </a:r>
            <a:r>
              <a:rPr lang="en-US" altLang="zh-CN" sz="100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endParaRPr lang="en-US" altLang="zh-CN" sz="100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67045" y="6452870"/>
            <a:ext cx="793305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1.</a:t>
            </a:r>
            <a:r>
              <a:rPr lang="zh-CN" altLang="en-US"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专利名称：一种治疗超级细菌的注射用药物组合物 专利号：</a:t>
            </a:r>
            <a:r>
              <a:rPr lang="en-US" altLang="zh-CN"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ZL 2011 1 0099404.7</a:t>
            </a:r>
            <a:endParaRPr lang="en-US" altLang="zh-CN"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2.Note: </a:t>
            </a:r>
            <a:r>
              <a:rPr lang="zh-CN" altLang="en-US"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专利名称：头孢噻肟与他唑巴坦</a:t>
            </a:r>
            <a:r>
              <a:rPr lang="en-US" altLang="zh-CN"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6:1</a:t>
            </a:r>
            <a:r>
              <a:rPr lang="zh-CN" altLang="en-US"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的注射用药物组合物配方 专利申请公开号：</a:t>
            </a:r>
            <a:r>
              <a:rPr lang="en-US" altLang="zh-CN"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CN 101822682 A</a:t>
            </a:r>
            <a:endParaRPr lang="en-US" altLang="zh-CN"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>
            <a:off x="1" y="140144"/>
            <a:ext cx="768096" cy="713232"/>
          </a:xfrm>
          <a:prstGeom prst="flowChartDelay">
            <a:avLst/>
          </a:prstGeom>
          <a:solidFill>
            <a:srgbClr val="3959B9"/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96112" y="216471"/>
            <a:ext cx="10778024" cy="63690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zh-CN" altLang="en-US" sz="2400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有效性：可全面透过血脑屏障，有效治疗耐药颅脑感染</a:t>
            </a:r>
            <a:endParaRPr lang="zh-CN" altLang="en-US" sz="2400" b="1" dirty="0" smtClean="0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 descr="2.34g小盒透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00114" y="5695315"/>
            <a:ext cx="1687195" cy="1162685"/>
          </a:xfrm>
          <a:prstGeom prst="rect">
            <a:avLst/>
          </a:prstGeom>
        </p:spPr>
      </p:pic>
      <p:sp>
        <p:nvSpPr>
          <p:cNvPr id="26" name="文本框 25" descr="7b0a202020202262756c6c6574223a20227b5c2263617465676f727949645c223a31303032352c5c2274656d706c61746549645c223a32303233313437347d222c0a20202020227461726765744964223a202270726f636573734f6e6c696e6554657874426f78220a7d0a"/>
          <p:cNvSpPr txBox="1"/>
          <p:nvPr/>
        </p:nvSpPr>
        <p:spPr>
          <a:xfrm>
            <a:off x="793953" y="939301"/>
            <a:ext cx="3858768" cy="64633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百多力</a:t>
            </a:r>
            <a:r>
              <a:rPr lang="zh-CN" altLang="en-US" b="1" baseline="30000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®</a:t>
            </a:r>
            <a:r>
              <a:rPr lang="zh-CN" altLang="en-US" b="1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中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头孢噻肟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在感染性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脑脊液中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的浓度是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MIC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的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10-100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倍！</a:t>
            </a:r>
            <a:endParaRPr lang="zh-CN" altLang="en-US" b="1" dirty="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aphicFrame>
        <p:nvGraphicFramePr>
          <p:cNvPr id="27" name="表格 26"/>
          <p:cNvGraphicFramePr/>
          <p:nvPr>
            <p:custDataLst>
              <p:tags r:id="rId4"/>
            </p:custDataLst>
          </p:nvPr>
        </p:nvGraphicFramePr>
        <p:xfrm>
          <a:off x="974547" y="1878685"/>
          <a:ext cx="3497580" cy="1968637"/>
        </p:xfrm>
        <a:graphic>
          <a:graphicData uri="http://schemas.openxmlformats.org/drawingml/2006/table">
            <a:tbl>
              <a:tblPr firstRow="1"/>
              <a:tblGrid>
                <a:gridCol w="781050"/>
                <a:gridCol w="1161415"/>
                <a:gridCol w="1555115"/>
              </a:tblGrid>
              <a:tr h="3543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主药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正常状态</a:t>
                      </a:r>
                      <a:endParaRPr lang="zh-CN" altLang="en-US"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脑膜炎状态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ang="16200000" scaled="0"/>
                    </a:gradFill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 dirty="0">
                          <a:solidFill>
                            <a:srgbClr val="3959B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头孢噻肟</a:t>
                      </a:r>
                      <a:endParaRPr lang="zh-CN" altLang="en-US" sz="1200" b="1" dirty="0">
                        <a:solidFill>
                          <a:srgbClr val="3959B9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 dirty="0">
                          <a:solidFill>
                            <a:srgbClr val="3959B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12%</a:t>
                      </a:r>
                      <a:endParaRPr lang="en-US" altLang="zh-CN" sz="1200" b="1" dirty="0">
                        <a:solidFill>
                          <a:srgbClr val="3959B9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 dirty="0">
                          <a:solidFill>
                            <a:srgbClr val="3959B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27.7%</a:t>
                      </a:r>
                      <a:endParaRPr lang="en-US" altLang="zh-CN" sz="1200" b="1" dirty="0">
                        <a:solidFill>
                          <a:srgbClr val="3959B9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0090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头孢吡肟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10—15%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黑体" panose="02010609060101010101" charset="-122"/>
                          <a:sym typeface="Arial" panose="020B0604020202020204" pitchFamily="34" charset="0"/>
                        </a:rPr>
                        <a:t>10.3%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171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美罗培南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4.7%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黑体" panose="02010609060101010101" charset="-122"/>
                          <a:sym typeface="Arial" panose="020B0604020202020204" pitchFamily="34" charset="0"/>
                        </a:rPr>
                        <a:t>14%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03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多黏菌素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＜</a:t>
                      </a: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5%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E1"/>
                    </a:solidFill>
                  </a:tcPr>
                </a:tc>
              </a:tr>
              <a:tr h="2663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替加环素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＜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5%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8" name="文本框 27"/>
          <p:cNvSpPr txBox="1"/>
          <p:nvPr/>
        </p:nvSpPr>
        <p:spPr>
          <a:xfrm>
            <a:off x="1004646" y="1573700"/>
            <a:ext cx="364807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抗菌药物的血脑屏障透过率（%）</a:t>
            </a:r>
            <a:r>
              <a:rPr lang="en-US" altLang="zh-CN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1-3</a:t>
            </a:r>
            <a:endParaRPr lang="en-US" altLang="zh-CN" sz="1400" baseline="30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90500" y="6395780"/>
            <a:ext cx="405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  <a:defRPr/>
            </a:pP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        1</a:t>
            </a: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. </a:t>
            </a:r>
            <a:r>
              <a:rPr lang="zh-CN" altLang="en-US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范婷,赵志刚.</a:t>
            </a: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中国现代医药杂志,2018,20(05):98-101.</a:t>
            </a: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     </a:t>
            </a:r>
            <a:endParaRPr lang="en-US" altLang="zh-CN" sz="8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indent="0">
              <a:buNone/>
              <a:defRPr/>
            </a:pP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         2. </a:t>
            </a:r>
            <a:r>
              <a:rPr lang="zh-CN" altLang="en-US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钟鸿复</a:t>
            </a: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. </a:t>
            </a:r>
            <a:r>
              <a:rPr lang="zh-CN" altLang="en-US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新药与临床，</a:t>
            </a: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1987(2):100-101.    </a:t>
            </a:r>
            <a:endParaRPr lang="en-US" altLang="zh-CN" sz="8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indent="0">
              <a:buNone/>
              <a:defRPr/>
            </a:pP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         3. </a:t>
            </a:r>
            <a:r>
              <a:rPr lang="en-US" altLang="zh-CN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神经外科中枢神经系统感染诊治中国专家共识(2021版).</a:t>
            </a:r>
            <a:endParaRPr lang="zh-CN" altLang="en-US" sz="8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Rectangle 4"/>
          <p:cNvSpPr>
            <a:spLocks noGrp="1" noChangeArrowheads="1"/>
          </p:cNvSpPr>
          <p:nvPr/>
        </p:nvSpPr>
        <p:spPr>
          <a:xfrm>
            <a:off x="6606297" y="1511168"/>
            <a:ext cx="2743552" cy="4252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546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546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546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546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546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546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546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546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β-</a:t>
            </a:r>
            <a:r>
              <a:rPr lang="zh-CN" alt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内酰胺酶抑制剂的比较</a:t>
            </a:r>
            <a:r>
              <a:rPr lang="en-US" altLang="zh-CN" sz="1400" baseline="30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4-7</a:t>
            </a:r>
            <a:endParaRPr lang="en-US" altLang="zh-CN" sz="1400" baseline="300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aphicFrame>
        <p:nvGraphicFramePr>
          <p:cNvPr id="31" name="表格 30"/>
          <p:cNvGraphicFramePr/>
          <p:nvPr>
            <p:custDataLst>
              <p:tags r:id="rId5"/>
            </p:custDataLst>
          </p:nvPr>
        </p:nvGraphicFramePr>
        <p:xfrm>
          <a:off x="5335702" y="1881025"/>
          <a:ext cx="5018891" cy="196908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5B9BD5">
                        <a:tint val="50000"/>
                        <a:satMod val="300000"/>
                      </a:srgbClr>
                    </a:gs>
                    <a:gs pos="35000">
                      <a:srgbClr val="5B9BD5">
                        <a:tint val="37000"/>
                        <a:satMod val="300000"/>
                      </a:srgbClr>
                    </a:gs>
                    <a:gs pos="100000">
                      <a:srgbClr val="5B9BD5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tableStyleId>{5940675A-B579-460E-94D1-54222C63F5DA}</a:tableStyleId>
              </a:tblPr>
              <a:tblGrid>
                <a:gridCol w="1013936"/>
                <a:gridCol w="978542"/>
                <a:gridCol w="1055577"/>
                <a:gridCol w="831413"/>
                <a:gridCol w="1139423"/>
              </a:tblGrid>
              <a:tr h="56261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酶抑制剂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抑酶谱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抑酶强度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安全性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血脑屏障穿透率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ang="16200000" scaled="0"/>
                    </a:gradFill>
                  </a:tcPr>
                </a:tc>
              </a:tr>
              <a:tr h="37656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zh-CN" altLang="en-US" sz="1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他唑巴坦</a:t>
                      </a:r>
                      <a:endParaRPr lang="zh-CN" altLang="en-US" sz="14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en-US" altLang="zh-CN" sz="1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++++</a:t>
                      </a:r>
                      <a:endParaRPr lang="en-US" altLang="zh-CN" sz="14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en-US" altLang="zh-CN" sz="1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++++</a:t>
                      </a:r>
                      <a:endParaRPr lang="en-US" altLang="zh-CN" sz="14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en-US" altLang="zh-CN" sz="1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++++</a:t>
                      </a:r>
                      <a:endParaRPr lang="en-US" altLang="zh-CN" sz="14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+++</a:t>
                      </a:r>
                      <a:endParaRPr lang="en-US" altLang="zh-CN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8100000" scaled="1"/>
                    </a:gradFill>
                  </a:tcPr>
                </a:tc>
              </a:tr>
              <a:tr h="3657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zh-CN" altLang="en-US" sz="14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克拉维酸</a:t>
                      </a:r>
                      <a:endParaRPr lang="zh-CN" alt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en-US" altLang="zh-CN" sz="14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++</a:t>
                      </a:r>
                      <a:endParaRPr lang="en-US" altLang="zh-CN" sz="14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en-US" altLang="zh-CN" sz="14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+++</a:t>
                      </a:r>
                      <a:endParaRPr lang="en-US" altLang="zh-CN" sz="14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++</a:t>
                      </a:r>
                      <a:endParaRPr lang="en-US" altLang="zh-CN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-</a:t>
                      </a:r>
                      <a:endParaRPr lang="en-US" altLang="zh-CN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8100000" scaled="1"/>
                    </a:gradFill>
                  </a:tcPr>
                </a:tc>
              </a:tr>
              <a:tr h="29838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zh-CN" altLang="en-US" sz="14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舒巴坦</a:t>
                      </a:r>
                      <a:endParaRPr lang="zh-CN" alt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+++</a:t>
                      </a:r>
                      <a:endParaRPr lang="en-US" altLang="zh-CN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++</a:t>
                      </a:r>
                      <a:endParaRPr lang="en-US" altLang="zh-CN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++</a:t>
                      </a:r>
                      <a:endParaRPr lang="en-US" altLang="zh-CN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+</a:t>
                      </a:r>
                      <a:endParaRPr lang="en-US" altLang="zh-CN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8100000" scaled="1"/>
                    </a:gra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zh-CN" altLang="en-US" sz="14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阿维巴坦</a:t>
                      </a:r>
                      <a:endParaRPr lang="zh-CN" alt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+++++</a:t>
                      </a:r>
                      <a:endParaRPr lang="en-US" altLang="zh-CN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++++</a:t>
                      </a:r>
                      <a:endParaRPr lang="en-US" altLang="zh-CN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+</a:t>
                      </a:r>
                      <a:endParaRPr lang="en-US" altLang="zh-CN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 eaLnBrk="1" fontAlgn="ctr" hangingPunct="1">
                        <a:buNone/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-</a:t>
                      </a:r>
                      <a:endParaRPr lang="en-US" altLang="zh-CN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3896">
                          <a:srgbClr val="F2E6CD"/>
                        </a:gs>
                        <a:gs pos="97000">
                          <a:srgbClr val="E3B84B"/>
                        </a:gs>
                      </a:gsLst>
                      <a:lin ang="8100000" scaled="1"/>
                    </a:gradFill>
                  </a:tcPr>
                </a:tc>
              </a:tr>
            </a:tbl>
          </a:graphicData>
        </a:graphic>
      </p:graphicFrame>
      <p:sp>
        <p:nvSpPr>
          <p:cNvPr id="32" name="文本框 31"/>
          <p:cNvSpPr txBox="1"/>
          <p:nvPr/>
        </p:nvSpPr>
        <p:spPr>
          <a:xfrm>
            <a:off x="3719627" y="6544068"/>
            <a:ext cx="323215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4. </a:t>
            </a:r>
            <a:r>
              <a:rPr lang="zh-CN" altLang="en-US" sz="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国际医药卫生导报</a:t>
            </a:r>
            <a:r>
              <a:rPr lang="en-US" altLang="zh-CN" sz="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2003</a:t>
            </a:r>
            <a:r>
              <a:rPr lang="zh-CN" altLang="en-US" sz="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en-US" altLang="zh-CN" sz="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9</a:t>
            </a:r>
            <a:r>
              <a:rPr lang="zh-CN" altLang="en-US" sz="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5</a:t>
            </a:r>
            <a:r>
              <a:rPr lang="zh-CN" altLang="en-US" sz="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）</a:t>
            </a:r>
            <a:r>
              <a:rPr lang="en-US" altLang="zh-CN" sz="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(</a:t>
            </a:r>
            <a:r>
              <a:rPr lang="zh-CN" altLang="en-US" sz="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下半月刊</a:t>
            </a:r>
            <a:r>
              <a:rPr lang="en-US" altLang="zh-CN" sz="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).                        </a:t>
            </a:r>
            <a:endParaRPr lang="en-US" altLang="zh-CN" sz="8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5. </a:t>
            </a:r>
            <a:r>
              <a:rPr lang="zh-CN" altLang="en-US" sz="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检验医学与临床，</a:t>
            </a:r>
            <a:r>
              <a:rPr lang="en-US" altLang="zh-CN" sz="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2009</a:t>
            </a:r>
            <a:r>
              <a:rPr lang="zh-CN" altLang="en-US" sz="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en-US" altLang="zh-CN" sz="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6(6):450-452</a:t>
            </a:r>
            <a:r>
              <a:rPr lang="en-US" altLang="zh-CN" sz="8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文本框 32" descr="7b0a202020202262756c6c6574223a20227b5c2263617465676f727949645c223a31303032352c5c2274656d706c61746549645c223a32303233313437347d220a7d0a"/>
          <p:cNvSpPr txBox="1"/>
          <p:nvPr/>
        </p:nvSpPr>
        <p:spPr>
          <a:xfrm>
            <a:off x="5252793" y="888690"/>
            <a:ext cx="522321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百多力</a:t>
            </a:r>
            <a:r>
              <a:rPr lang="zh-CN" altLang="en-US" b="1" baseline="30000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®</a:t>
            </a:r>
            <a:r>
              <a:rPr lang="zh-CN" altLang="en-US" b="1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中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他唑巴坦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是抑酶效应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最佳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、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安全性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卓越的酶抑制剂，可更强效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穿透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血脑屏障！</a:t>
            </a:r>
            <a:endParaRPr lang="zh-CN" altLang="en-US" b="1" dirty="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直角三角形 36"/>
          <p:cNvSpPr/>
          <p:nvPr>
            <p:custDataLst>
              <p:tags r:id="rId6"/>
            </p:custDataLst>
          </p:nvPr>
        </p:nvSpPr>
        <p:spPr>
          <a:xfrm rot="5400000" flipV="1">
            <a:off x="801524" y="5661935"/>
            <a:ext cx="117546" cy="202154"/>
          </a:xfrm>
          <a:prstGeom prst="rtTriangle">
            <a:avLst/>
          </a:prstGeom>
          <a:solidFill>
            <a:srgbClr val="1F74AD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直角三角形 37"/>
          <p:cNvSpPr/>
          <p:nvPr>
            <p:custDataLst>
              <p:tags r:id="rId7"/>
            </p:custDataLst>
          </p:nvPr>
        </p:nvSpPr>
        <p:spPr>
          <a:xfrm rot="16200000">
            <a:off x="810875" y="4497796"/>
            <a:ext cx="116628" cy="202154"/>
          </a:xfrm>
          <a:prstGeom prst="rtTriangle">
            <a:avLst/>
          </a:prstGeom>
          <a:solidFill>
            <a:srgbClr val="1F74AD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任意多边形 38"/>
          <p:cNvSpPr/>
          <p:nvPr>
            <p:custDataLst>
              <p:tags r:id="rId8"/>
            </p:custDataLst>
          </p:nvPr>
        </p:nvSpPr>
        <p:spPr>
          <a:xfrm>
            <a:off x="961374" y="3955982"/>
            <a:ext cx="9989362" cy="2439797"/>
          </a:xfrm>
          <a:custGeom>
            <a:avLst/>
            <a:gdLst>
              <a:gd name="connsiteX0" fmla="*/ 111132 w 3895725"/>
              <a:gd name="connsiteY0" fmla="*/ 0 h 1009650"/>
              <a:gd name="connsiteX1" fmla="*/ 3895725 w 3895725"/>
              <a:gd name="connsiteY1" fmla="*/ 0 h 1009650"/>
              <a:gd name="connsiteX2" fmla="*/ 3895725 w 3895725"/>
              <a:gd name="connsiteY2" fmla="*/ 1009650 h 1009650"/>
              <a:gd name="connsiteX3" fmla="*/ 111132 w 3895725"/>
              <a:gd name="connsiteY3" fmla="*/ 1009650 h 1009650"/>
              <a:gd name="connsiteX4" fmla="*/ 0 w 3895725"/>
              <a:gd name="connsiteY4" fmla="*/ 898518 h 1009650"/>
              <a:gd name="connsiteX5" fmla="*/ 0 w 3895725"/>
              <a:gd name="connsiteY5" fmla="*/ 111132 h 1009650"/>
              <a:gd name="connsiteX6" fmla="*/ 111132 w 3895725"/>
              <a:gd name="connsiteY6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5725" h="1009650">
                <a:moveTo>
                  <a:pt x="111132" y="0"/>
                </a:moveTo>
                <a:lnTo>
                  <a:pt x="3895725" y="0"/>
                </a:lnTo>
                <a:lnTo>
                  <a:pt x="3895725" y="1009650"/>
                </a:lnTo>
                <a:lnTo>
                  <a:pt x="111132" y="1009650"/>
                </a:lnTo>
                <a:cubicBezTo>
                  <a:pt x="49755" y="1009650"/>
                  <a:pt x="0" y="959895"/>
                  <a:pt x="0" y="898518"/>
                </a:cubicBezTo>
                <a:lnTo>
                  <a:pt x="0" y="111132"/>
                </a:lnTo>
                <a:cubicBezTo>
                  <a:pt x="0" y="49755"/>
                  <a:pt x="49755" y="0"/>
                  <a:pt x="111132" y="0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350000" tIns="34290" rIns="81000" bIns="34290" numCol="1" spcCol="0" rtlCol="0" fromWordArt="0" anchor="ctr" anchorCtr="0" forceAA="0" compatLnSpc="1">
            <a:noAutofit/>
          </a:bodyPr>
          <a:lstStyle/>
          <a:p>
            <a:pPr algn="just"/>
            <a:endParaRPr lang="zh-CN" altLang="en-US" sz="135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任意多边形 39"/>
          <p:cNvSpPr/>
          <p:nvPr>
            <p:custDataLst>
              <p:tags r:id="rId9"/>
            </p:custDataLst>
          </p:nvPr>
        </p:nvSpPr>
        <p:spPr>
          <a:xfrm>
            <a:off x="768097" y="4640580"/>
            <a:ext cx="1342390" cy="1054735"/>
          </a:xfrm>
          <a:custGeom>
            <a:avLst/>
            <a:gdLst>
              <a:gd name="connsiteX0" fmla="*/ 0 w 1362074"/>
              <a:gd name="connsiteY0" fmla="*/ 0 h 762000"/>
              <a:gd name="connsiteX1" fmla="*/ 981074 w 1362074"/>
              <a:gd name="connsiteY1" fmla="*/ 0 h 762000"/>
              <a:gd name="connsiteX2" fmla="*/ 1362074 w 1362074"/>
              <a:gd name="connsiteY2" fmla="*/ 381000 h 762000"/>
              <a:gd name="connsiteX3" fmla="*/ 981074 w 1362074"/>
              <a:gd name="connsiteY3" fmla="*/ 762000 h 762000"/>
              <a:gd name="connsiteX4" fmla="*/ 0 w 1362074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074" h="762000">
                <a:moveTo>
                  <a:pt x="0" y="0"/>
                </a:moveTo>
                <a:lnTo>
                  <a:pt x="981074" y="0"/>
                </a:lnTo>
                <a:cubicBezTo>
                  <a:pt x="1191494" y="0"/>
                  <a:pt x="1362074" y="170580"/>
                  <a:pt x="1362074" y="381000"/>
                </a:cubicBezTo>
                <a:cubicBezTo>
                  <a:pt x="1362074" y="591420"/>
                  <a:pt x="1191494" y="762000"/>
                  <a:pt x="981074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3959B9"/>
          </a:solidFill>
          <a:ln w="12700" cap="flat" cmpd="sng" algn="ctr">
            <a:noFill/>
            <a:prstDash val="solid"/>
            <a:miter lim="800000"/>
          </a:ln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ctr"/>
            <a:endParaRPr lang="en-US" altLang="zh-CN" sz="13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0"/>
            </p:custDataLst>
          </p:nvPr>
        </p:nvSpPr>
        <p:spPr>
          <a:xfrm>
            <a:off x="761112" y="4912995"/>
            <a:ext cx="1349375" cy="497205"/>
          </a:xfrm>
          <a:prstGeom prst="rect">
            <a:avLst/>
          </a:prstGeom>
          <a:noFill/>
        </p:spPr>
        <p:txBody>
          <a:bodyPr wrap="square" lIns="68580" tIns="34290" rIns="68580" bIns="34290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6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指南共识</a:t>
            </a:r>
            <a:endParaRPr lang="zh-CN" altLang="en-US" sz="1600" b="1" spc="3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一致推荐</a:t>
            </a:r>
            <a:endParaRPr lang="zh-CN" altLang="en-US" sz="1600" b="1" spc="3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>
            <p:custDataLst>
              <p:tags r:id="rId11"/>
            </p:custDataLst>
          </p:nvPr>
        </p:nvSpPr>
        <p:spPr>
          <a:xfrm>
            <a:off x="6344994" y="5354754"/>
            <a:ext cx="277571" cy="446573"/>
          </a:xfrm>
          <a:prstGeom prst="rect">
            <a:avLst/>
          </a:prstGeom>
          <a:noFill/>
        </p:spPr>
        <p:txBody>
          <a:bodyPr wrap="square" rtlCol="0">
            <a:normAutofit fontScale="95000"/>
          </a:bodyPr>
          <a:lstStyle/>
          <a:p>
            <a:pPr>
              <a:lnSpc>
                <a:spcPct val="120000"/>
              </a:lnSpc>
            </a:pPr>
            <a:r>
              <a:rPr lang="en-US" altLang="zh-CN" sz="15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  <a:endParaRPr lang="zh-CN" altLang="en-US" sz="15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>
            <p:custDataLst>
              <p:tags r:id="rId12"/>
            </p:custDataLst>
          </p:nvPr>
        </p:nvSpPr>
        <p:spPr>
          <a:xfrm>
            <a:off x="3674255" y="4140186"/>
            <a:ext cx="7276481" cy="2152709"/>
          </a:xfrm>
          <a:prstGeom prst="rect">
            <a:avLst/>
          </a:prstGeom>
        </p:spPr>
        <p:txBody>
          <a:bodyPr wrap="square" anchor="ctr"/>
          <a:lstStyle/>
          <a:p>
            <a:pPr marL="57150" lvl="1" defTabSz="311150">
              <a:lnSpc>
                <a:spcPct val="120000"/>
              </a:lnSpc>
              <a:spcBef>
                <a:spcPct val="0"/>
              </a:spcBef>
              <a:buBlip>
                <a:blip r:embed="rId13"/>
              </a:buBlip>
            </a:pPr>
            <a:r>
              <a:rPr lang="en-US" altLang="zh-CN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《抗菌药物临床应用指导原则（</a:t>
            </a:r>
            <a:r>
              <a:rPr lang="en-US" altLang="zh-CN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2015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版）</a:t>
            </a:r>
            <a:r>
              <a:rPr lang="en-US" altLang="zh-CN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》</a:t>
            </a:r>
            <a:endParaRPr lang="en-US" altLang="zh-CN" sz="1400" b="1" dirty="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57150" lvl="1" defTabSz="311150">
              <a:lnSpc>
                <a:spcPct val="120000"/>
              </a:lnSpc>
              <a:spcBef>
                <a:spcPct val="0"/>
              </a:spcBef>
              <a:buBlip>
                <a:blip r:embed="rId13"/>
              </a:buBlip>
            </a:pPr>
            <a:r>
              <a:rPr lang="zh-CN" altLang="en-US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《热病：桑福德抗微生物治疗指南（第48版）》</a:t>
            </a:r>
            <a:endParaRPr lang="zh-CN" altLang="en-US" sz="1400" b="1" dirty="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57150" lvl="1" defTabSz="311150">
              <a:lnSpc>
                <a:spcPct val="120000"/>
              </a:lnSpc>
              <a:spcBef>
                <a:spcPct val="0"/>
              </a:spcBef>
              <a:buBlip>
                <a:blip r:embed="rId13"/>
              </a:buBlip>
            </a:pPr>
            <a:r>
              <a:rPr lang="zh-CN" altLang="en-US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《中国神经外科重症患者感染诊治专家共识（</a:t>
            </a:r>
            <a:r>
              <a:rPr lang="en-US" altLang="zh-CN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2017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版）》</a:t>
            </a:r>
            <a:endParaRPr lang="zh-CN" altLang="en-US" sz="1400" b="1" dirty="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57150" lvl="1" defTabSz="311150">
              <a:lnSpc>
                <a:spcPct val="120000"/>
              </a:lnSpc>
              <a:spcBef>
                <a:spcPct val="0"/>
              </a:spcBef>
              <a:buBlip>
                <a:blip r:embed="rId13"/>
              </a:buBlip>
            </a:pPr>
            <a:r>
              <a:rPr lang="zh-CN" altLang="en-US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《神经外科中枢神经系统感染诊治中国专家共识（2021版）》</a:t>
            </a:r>
            <a:endParaRPr lang="zh-CN" altLang="en-US" sz="1400" b="1" dirty="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57150" lvl="1" defTabSz="311150">
              <a:lnSpc>
                <a:spcPct val="120000"/>
              </a:lnSpc>
              <a:spcBef>
                <a:spcPct val="0"/>
              </a:spcBef>
              <a:buBlip>
                <a:blip r:embed="rId13"/>
              </a:buBlip>
            </a:pPr>
            <a:r>
              <a:rPr lang="zh-CN" altLang="en-US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《ESCMID指南：急性细菌性脑膜炎的诊断和治疗（2016版）》</a:t>
            </a:r>
            <a:endParaRPr lang="zh-CN" altLang="en-US" sz="1400" b="1" dirty="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57150" lvl="1" defTabSz="311150">
              <a:lnSpc>
                <a:spcPct val="120000"/>
              </a:lnSpc>
              <a:spcBef>
                <a:spcPct val="0"/>
              </a:spcBef>
              <a:buBlip>
                <a:blip r:embed="rId13"/>
              </a:buBlip>
            </a:pPr>
            <a:r>
              <a:rPr lang="zh-CN" altLang="en-US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《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儿童社区获得性细菌性脑膜炎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诊断与治疗专家共识（2019版）》</a:t>
            </a:r>
            <a:endParaRPr lang="zh-CN" altLang="en-US" sz="1400" b="1" dirty="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57150" lvl="1" defTabSz="311150">
              <a:lnSpc>
                <a:spcPct val="120000"/>
              </a:lnSpc>
              <a:spcBef>
                <a:spcPct val="0"/>
              </a:spcBef>
              <a:buBlip>
                <a:blip r:embed="rId13"/>
              </a:buBlip>
            </a:pPr>
            <a:r>
              <a:rPr lang="zh-CN" altLang="en-US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《</a:t>
            </a:r>
            <a:r>
              <a:rPr lang="en-US" altLang="zh-CN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IDSA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：美国传染病协会医疗保健相关脑室炎和脑膜炎</a:t>
            </a:r>
            <a:r>
              <a:rPr lang="zh-CN" altLang="en-US" sz="1400" b="1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临床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实践</a:t>
            </a:r>
            <a:r>
              <a:rPr lang="zh-CN" altLang="en-US" sz="1400" b="1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指南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2017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版）》</a:t>
            </a:r>
            <a:endParaRPr lang="en-US" altLang="zh-CN" sz="1400" b="1" dirty="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57150" lvl="1" defTabSz="311150">
              <a:lnSpc>
                <a:spcPct val="120000"/>
              </a:lnSpc>
              <a:spcBef>
                <a:spcPct val="0"/>
              </a:spcBef>
              <a:buBlip>
                <a:blip r:embed="rId13"/>
              </a:buBlip>
            </a:pPr>
            <a:r>
              <a:rPr lang="zh-CN" altLang="en-US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《英国联合专家学会指南：免疫功能正常成人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急性脑膜炎和</a:t>
            </a:r>
            <a:r>
              <a:rPr lang="zh-CN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脑膜炎球菌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败血症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的诊断和管理（</a:t>
            </a:r>
            <a:r>
              <a:rPr lang="en-US" altLang="zh-CN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2016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版）</a:t>
            </a:r>
            <a:r>
              <a:rPr lang="zh-CN" altLang="en-US" sz="1400" b="1" dirty="0" smtClean="0"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》</a:t>
            </a:r>
            <a:endParaRPr lang="zh-CN" altLang="en-US" sz="1400" b="1" spc="150" dirty="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44994" y="6508756"/>
            <a:ext cx="3834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6. </a:t>
            </a:r>
            <a:r>
              <a:rPr lang="en-US" altLang="zh-CN" sz="8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Zhanel</a:t>
            </a:r>
            <a:r>
              <a:rPr lang="en-US" altLang="zh-CN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GG, et al. Drugs. 2013 Feb;73(2):159-77.  </a:t>
            </a:r>
            <a:endParaRPr lang="en-US" altLang="zh-CN" sz="8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7. </a:t>
            </a:r>
            <a:r>
              <a:rPr lang="en-US" altLang="zh-CN" sz="8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Lagacé-Wiens</a:t>
            </a:r>
            <a:r>
              <a:rPr lang="en-US" altLang="zh-CN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P, et al. Core </a:t>
            </a:r>
            <a:r>
              <a:rPr lang="en-US" altLang="zh-CN" sz="8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Evid</a:t>
            </a:r>
            <a:r>
              <a:rPr lang="en-US" altLang="zh-CN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2014;9:13–25.     </a:t>
            </a:r>
            <a:endParaRPr lang="en-US" altLang="zh-CN" sz="8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81113" y="4771985"/>
            <a:ext cx="1593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中重度颅内感染经验治疗的首选方案</a:t>
            </a:r>
            <a:endParaRPr lang="zh-CN" altLang="en-US" dirty="0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>
            <a:off x="1" y="140144"/>
            <a:ext cx="768096" cy="713232"/>
          </a:xfrm>
          <a:prstGeom prst="flowChartDelay">
            <a:avLst/>
          </a:prstGeom>
          <a:solidFill>
            <a:srgbClr val="3959B9"/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768097" y="140144"/>
            <a:ext cx="11003600" cy="93856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zh-CN" altLang="en-US" sz="2400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有效性</a:t>
            </a:r>
            <a:r>
              <a:rPr lang="zh-CN" altLang="en-US" sz="2400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：对多重</a:t>
            </a:r>
            <a:r>
              <a:rPr lang="zh-CN" altLang="en-US" sz="2400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耐药菌（</a:t>
            </a:r>
            <a:r>
              <a:rPr lang="en-US" altLang="zh-CN" sz="2400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MDR</a:t>
            </a:r>
            <a:r>
              <a:rPr lang="zh-CN" altLang="en-US" sz="2400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）引起的中重度感染总细菌学清除率高达</a:t>
            </a:r>
            <a:r>
              <a:rPr lang="en-US" altLang="zh-CN" sz="2400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95%</a:t>
            </a:r>
            <a:r>
              <a:rPr lang="zh-CN" altLang="en-US" sz="2400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以上，</a:t>
            </a:r>
            <a:endParaRPr lang="en-US" altLang="zh-CN" sz="2400" b="1" dirty="0" smtClean="0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r>
              <a:rPr lang="zh-CN" altLang="en-US" sz="2400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临床治愈率整体达</a:t>
            </a:r>
            <a:r>
              <a:rPr lang="en-US" altLang="zh-CN" sz="2400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95%</a:t>
            </a:r>
            <a:r>
              <a:rPr lang="zh-CN" altLang="en-US" sz="2400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以上</a:t>
            </a:r>
            <a:endParaRPr lang="zh-CN" altLang="en-US" sz="2400" b="1" dirty="0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 descr="2.34g小盒透明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00114" y="5695315"/>
            <a:ext cx="1687195" cy="116268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643247" y="2709334"/>
            <a:ext cx="527050" cy="20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50" b="0" i="0" kern="1200" cap="none" spc="0" normalizeH="0" baseline="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</a:t>
            </a:r>
            <a:r>
              <a:rPr kumimoji="0" lang="zh-CN" altLang="en-US" sz="750" b="0" i="0" kern="1200" cap="none" spc="0" normalizeH="0" baseline="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＜</a:t>
            </a:r>
            <a:r>
              <a:rPr kumimoji="0" lang="en-US" altLang="zh-CN" sz="750" b="0" i="0" kern="1200" cap="none" spc="0" normalizeH="0" baseline="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0.05</a:t>
            </a:r>
            <a:endParaRPr kumimoji="0" lang="zh-CN" altLang="en-US" sz="750" b="0" i="0" kern="1200" cap="none" spc="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1527" y="6627168"/>
            <a:ext cx="66687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kern="1200" cap="none" spc="0" normalizeH="0" baseline="0" noProof="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kumimoji="0" lang="en-US" altLang="zh-CN" sz="900" b="0" i="0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kumimoji="0" lang="zh-CN" altLang="en-US" sz="900" b="0" i="0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百多力</a:t>
            </a:r>
            <a:r>
              <a:rPr kumimoji="0" lang="zh-CN" altLang="en-US" sz="900" b="0" i="0" kern="1200" cap="none" spc="0" normalizeH="0" baseline="30000" noProof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®</a:t>
            </a:r>
            <a:r>
              <a:rPr kumimoji="0" lang="en-US" altLang="zh-CN" sz="900" b="0" i="0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III</a:t>
            </a:r>
            <a:r>
              <a:rPr kumimoji="0" lang="zh-CN" altLang="en-US" sz="900" b="0" i="0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期临床试验结果   </a:t>
            </a:r>
            <a:r>
              <a:rPr kumimoji="0" lang="en-US" altLang="zh-CN" sz="900" b="0" i="0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kumimoji="0" lang="zh-CN" altLang="en-US" sz="900" b="0" i="0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罗龙良</a:t>
            </a:r>
            <a:r>
              <a:rPr kumimoji="0" lang="en-US" altLang="zh-CN" sz="900" b="0" i="0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kumimoji="0" lang="zh-CN" altLang="en-US" sz="900" b="0" i="0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邵珠民</a:t>
            </a:r>
            <a:r>
              <a:rPr kumimoji="0" lang="en-US" altLang="zh-CN" sz="900" b="0" i="0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kumimoji="0" lang="zh-CN" altLang="en-US" sz="900" b="0" i="0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赖冉</a:t>
            </a:r>
            <a:r>
              <a:rPr kumimoji="0" lang="en-US" altLang="zh-CN" sz="900" b="0" i="0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kumimoji="0" lang="zh-CN" altLang="en-US" sz="900" b="0" i="0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等</a:t>
            </a:r>
            <a:r>
              <a:rPr kumimoji="0" lang="en-US" altLang="zh-CN" sz="900" b="0" i="0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 </a:t>
            </a:r>
            <a:r>
              <a:rPr kumimoji="0" lang="zh-CN" altLang="en-US" sz="900" b="0" i="0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北方药学</a:t>
            </a:r>
            <a:r>
              <a:rPr kumimoji="0" lang="en-US" altLang="zh-CN" sz="900" b="0" i="0" kern="1200" cap="none" spc="0" normalizeH="0" baseline="0" noProof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,2016,13(4):63-64.</a:t>
            </a:r>
            <a:endParaRPr kumimoji="0" lang="en-US" altLang="zh-CN" sz="900" b="0" i="0" kern="1200" cap="none" spc="0" normalizeH="0" baseline="0" noProof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5385" y="5302900"/>
            <a:ext cx="10635916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15875" algn="l"/>
                <a:tab pos="765810" algn="l"/>
              </a:tabLst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一项多中心、随机、双盲、阳性药物平行对照临床研究，共纳入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577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例对多重耐药的呼吸系统及泌尿系统感染患者。试验组给予注射用头孢噻肟钠他唑巴坦钠（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6:1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1200" kern="1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，每次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2.34g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tid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，疗程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7-14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天，旨在评价注射用头孢噻肟钠他唑巴坦钠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(6:1)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治疗呼吸系统、泌尿系统中重度细菌感染的有效性和安全性。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aphicFrame>
        <p:nvGraphicFramePr>
          <p:cNvPr id="35" name="图表 34"/>
          <p:cNvGraphicFramePr/>
          <p:nvPr/>
        </p:nvGraphicFramePr>
        <p:xfrm>
          <a:off x="384049" y="1599627"/>
          <a:ext cx="5092726" cy="357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49294" y="1189632"/>
            <a:ext cx="377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III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期临床研究数据：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图表 2"/>
          <p:cNvGraphicFramePr/>
          <p:nvPr>
            <p:custDataLst>
              <p:tags r:id="rId6"/>
            </p:custDataLst>
          </p:nvPr>
        </p:nvGraphicFramePr>
        <p:xfrm>
          <a:off x="5477510" y="1623060"/>
          <a:ext cx="6502400" cy="3494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>
            <a:off x="1" y="140144"/>
            <a:ext cx="768096" cy="713232"/>
          </a:xfrm>
          <a:prstGeom prst="flowChartDelay">
            <a:avLst/>
          </a:prstGeom>
          <a:solidFill>
            <a:srgbClr val="3959B9"/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54724" y="27479"/>
            <a:ext cx="11003600" cy="93856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zh-CN" altLang="en-US" sz="2400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创新性</a:t>
            </a:r>
            <a:endParaRPr lang="zh-CN" altLang="en-US" sz="2400" b="1" dirty="0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 descr="2.34g小盒透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00114" y="5695315"/>
            <a:ext cx="1687195" cy="1162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13" y="3551363"/>
            <a:ext cx="2028528" cy="2937220"/>
          </a:xfrm>
          <a:prstGeom prst="rect">
            <a:avLst/>
          </a:prstGeom>
          <a:ln w="28575" cap="sq" cmpd="sng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455123" y="3664027"/>
            <a:ext cx="6944552" cy="2793072"/>
          </a:xfrm>
          <a:prstGeom prst="rect">
            <a:avLst/>
          </a:prstGeom>
          <a:noFill/>
          <a:ln>
            <a:solidFill>
              <a:srgbClr val="3959B9"/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【</a:t>
            </a:r>
            <a:r>
              <a:rPr lang="zh-CN" alt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专利名称</a:t>
            </a:r>
            <a:r>
              <a:rPr lang="en-US" altLang="zh-CN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】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一种治疗</a:t>
            </a:r>
            <a:r>
              <a:rPr lang="zh-CN" altLang="en-US" sz="15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超级细菌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的注射用药物组合物</a:t>
            </a:r>
            <a:endParaRPr lang="en-US" altLang="zh-CN" sz="15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【</a:t>
            </a:r>
            <a:r>
              <a:rPr lang="zh-CN" alt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专利号</a:t>
            </a:r>
            <a:r>
              <a:rPr lang="en-US" altLang="zh-CN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】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ZL 2011 1 0099404.7</a:t>
            </a:r>
            <a:endParaRPr lang="en-US" altLang="zh-CN" sz="15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【</a:t>
            </a:r>
            <a:r>
              <a:rPr lang="zh-CN" alt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专利授权日</a:t>
            </a:r>
            <a:r>
              <a:rPr lang="en-US" altLang="zh-CN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】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2012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年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08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月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22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日</a:t>
            </a:r>
            <a:endParaRPr lang="en-US" altLang="zh-CN" sz="15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【</a:t>
            </a:r>
            <a:r>
              <a:rPr lang="zh-CN" alt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专利权期限</a:t>
            </a:r>
            <a:r>
              <a:rPr lang="en-US" altLang="zh-CN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】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20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年</a:t>
            </a:r>
            <a:endParaRPr lang="en-US" altLang="zh-CN" sz="15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【</a:t>
            </a:r>
            <a:r>
              <a:rPr lang="zh-CN" alt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专利权人</a:t>
            </a:r>
            <a:r>
              <a:rPr lang="en-US" altLang="zh-CN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】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南京优科制药有限公司</a:t>
            </a:r>
            <a:endParaRPr lang="en-US" altLang="zh-CN" sz="15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【</a:t>
            </a:r>
            <a:r>
              <a:rPr lang="zh-CN" alt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专利内容</a:t>
            </a:r>
            <a:r>
              <a:rPr lang="en-US" altLang="zh-CN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】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针对美罗培南耐药细菌（产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KPC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酶），</a:t>
            </a:r>
            <a:r>
              <a:rPr lang="zh-CN" altLang="en-US" sz="15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探索了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不同重量比下头孢噻肟与他唑巴坦组合物的抗菌疗效</a:t>
            </a:r>
            <a:r>
              <a:rPr lang="zh-CN" altLang="en-US" sz="15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。当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两者为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6:1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时，其疗效和安全性最佳。</a:t>
            </a:r>
            <a:endParaRPr lang="en-US" altLang="zh-CN" sz="15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【</a:t>
            </a:r>
            <a:r>
              <a:rPr lang="zh-CN" alt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专利用途</a:t>
            </a:r>
            <a:r>
              <a:rPr lang="en-US" altLang="zh-CN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】</a:t>
            </a:r>
            <a:r>
              <a:rPr lang="zh-CN" altLang="en-US" sz="1500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为人们提供了一种治疗产碳青霉烯酶（</a:t>
            </a:r>
            <a:r>
              <a:rPr lang="en-US" altLang="zh-CN" sz="1500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KPC</a:t>
            </a:r>
            <a:r>
              <a:rPr lang="zh-CN" altLang="en-US" sz="1500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酶</a:t>
            </a:r>
            <a:r>
              <a:rPr lang="zh-CN" altLang="en-US" sz="1500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）的</a:t>
            </a:r>
            <a:r>
              <a:rPr lang="zh-CN" altLang="en-US" sz="1500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超级细菌感染患者的新</a:t>
            </a:r>
            <a:r>
              <a:rPr lang="zh-CN" altLang="en-US" sz="1500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途径</a:t>
            </a:r>
            <a:endParaRPr lang="zh-CN" altLang="en-US" sz="15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4049" y="909349"/>
            <a:ext cx="11214393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840" lvl="0" indent="-34290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国家</a:t>
            </a:r>
            <a:r>
              <a:rPr lang="en-US" altLang="zh-CN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类新药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，新型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酶抑制剂复方制剂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16840" lvl="0" indent="-34290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全球</a:t>
            </a:r>
            <a:r>
              <a:rPr lang="zh-CN" altLang="en-US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独家专利组合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，拥有独家组合物国家发明专利，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为临床产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ESBL/KPC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酶超级细菌感染提供了新的更安全、更有效的选择。</a:t>
            </a:r>
            <a:endParaRPr lang="zh-CN" altLang="en-US" dirty="0" smtClean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16840" lvl="0" indent="-34290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独特杀菌机制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，唯一真正的</a:t>
            </a:r>
            <a:r>
              <a:rPr lang="zh-CN" altLang="en-US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三效抗酶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（头孢噻肟和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去乙酰头孢噻肟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相对耐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KPC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酶，他唑巴坦抑酶）、</a:t>
            </a:r>
            <a:r>
              <a:rPr lang="zh-CN" altLang="en-US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三效杀菌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（头孢噻肟、去乙酰头孢噻肟、他唑巴坦）的复方制剂。</a:t>
            </a:r>
            <a:endParaRPr lang="zh-CN" altLang="en-US" dirty="0" smtClean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16840" lvl="0" indent="-34290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b="1" dirty="0" smtClean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双</a:t>
            </a:r>
            <a:r>
              <a:rPr lang="zh-CN" altLang="en-US" b="1" dirty="0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组分强效透过血脑屏障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，为中重度颅内感染提供了更安全、更有效的选择。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navigation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UNIT_SHOW_EDIT_AREA_INDICATION" val="0"/>
  <p:tag name="KSO_WM_TAG_VERSION" val="1.0"/>
  <p:tag name="KSO_WM_BEAUTIFY_FLAG" val="#wm#"/>
  <p:tag name="KSO_WM_TEMPLATE_CATEGORY" val="custom"/>
  <p:tag name="KSO_WM_TEMPLATE_INDEX" val="20202601"/>
  <p:tag name="KSO_WM_TEMPLATE_THUMBS_INDEX" val="1、4、7、8、9、10、11、13、14、15"/>
</p:tagLst>
</file>

<file path=ppt/tags/tag206.xml><?xml version="1.0" encoding="utf-8"?>
<p:tagLst xmlns:p="http://schemas.openxmlformats.org/presentationml/2006/main">
  <p:tag name="KSO_WM_UNIT_PLACING_PICTURE_USER_VIEWPORT" val="{&quot;height&quot;:2084.155905511811,&quot;width&quot;:4460.283464566929}"/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SLIDE_ID" val="custom2020260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601"/>
  <p:tag name="KSO_WM_SLIDE_LAYOUT" val="a_b_f"/>
  <p:tag name="KSO_WM_SLIDE_LAYOUT_CNT" val="1_1_2"/>
  <p:tag name="KSO_WM_UNIT_SHOW_EDIT_AREA_INDICATION" val="1"/>
  <p:tag name="KSO_WM_TEMPLATE_THUMBS_INDEX" val="1、4、7、8、9、10、11、13、14、15"/>
  <p:tag name="KSO_WM_TEMPLATE_MASTER_THUMB_INDEX" val="1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6*b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CONTENTS"/>
  <p:tag name="KSO_WM_UNIT_NOCLEAR" val="0"/>
  <p:tag name="KSO_WM_UNIT_VALUE" val="6"/>
  <p:tag name="KSO_WM_DIAGRAM_GROUP_CODE" val="l1-1"/>
  <p:tag name="KSO_WM_UNIT_TYPE" val="b"/>
  <p:tag name="KSO_WM_UNIT_INDEX" val="1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2601_6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1"/>
  <p:tag name="KSO_WM_UNIT_PRESET_TEXT" val="目录"/>
  <p:tag name="KSO_WM_UNIT_NOCLEAR" val="0"/>
  <p:tag name="KSO_WM_UNIT_VALUE" val="2"/>
  <p:tag name="KSO_WM_UNIT_TYPE" val="a"/>
  <p:tag name="KSO_WM_UNIT_INDEX" val="1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SLIDE_ID" val="custom20202601_6"/>
  <p:tag name="KSO_WM_TEMPLATE_SUBCATEGORY" val="0"/>
  <p:tag name="KSO_WM_TEMPLATE_MASTER_TYPE" val="1"/>
  <p:tag name="KSO_WM_TEMPLATE_COLOR_TYPE" val="1"/>
  <p:tag name="KSO_WM_SLIDE_ITEM_CNT" val="6"/>
  <p:tag name="KSO_WM_SLIDE_INDEX" val="6"/>
  <p:tag name="KSO_WM_TAG_VERSION" val="1.0"/>
  <p:tag name="KSO_WM_BEAUTIFY_FLAG" val="#wm#"/>
  <p:tag name="KSO_WM_TEMPLATE_CATEGORY" val="custom"/>
  <p:tag name="KSO_WM_TEMPLATE_INDEX" val="20202601"/>
  <p:tag name="KSO_WM_SLIDE_TYPE" val="contents"/>
  <p:tag name="KSO_WM_SLIDE_SUBTYPE" val="diag"/>
  <p:tag name="KSO_WM_DIAGRAM_GROUP_CODE" val="l1-1"/>
  <p:tag name="KSO_WM_SLIDE_DIAGTYPE" val="l"/>
  <p:tag name="KSO_WM_SLIDE_LAYOUT" val="a_b_l"/>
  <p:tag name="KSO_WM_SLIDE_LAYOUT_CNT" val="1_1_1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UNIT_TABLE_BEAUTIFY" val="smartTable{bce2c95c-793a-4d84-85a4-88f4a1fb9398}"/>
  <p:tag name="TABLE_ENDDRAG_ORIGIN_RECT" val="668*245"/>
  <p:tag name="TABLE_ENDDRAG_RECT" val="37*179*668*245"/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TABLE_BEAUTIFY" val="smartTable{b6eca796-e9ce-4567-95bc-079acd7a3a6c}"/>
  <p:tag name="TABLE_ENDDRAG_ORIGIN_RECT" val="443*156"/>
  <p:tag name="TABLE_ENDDRAG_RECT" val="131*253*443*156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UNIT_COLOR_SCHEME_SHAPE_ID" val="41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3"/>
  <p:tag name="KSO_WM_UNIT_ID" val="diagram20188494_2*q_h_i*1_3_3"/>
  <p:tag name="KSO_WM_TEMPLATE_CATEGORY" val="diagram"/>
  <p:tag name="KSO_WM_TEMPLATE_INDEX" val="2018849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34.xml><?xml version="1.0" encoding="utf-8"?>
<p:tagLst xmlns:p="http://schemas.openxmlformats.org/presentationml/2006/main">
  <p:tag name="KSO_WM_UNIT_COLOR_SCHEME_SHAPE_ID" val="41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188494_2*q_h_i*1_2_1"/>
  <p:tag name="KSO_WM_TEMPLATE_CATEGORY" val="diagram"/>
  <p:tag name="KSO_WM_TEMPLATE_INDEX" val="2018849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35.xml><?xml version="1.0" encoding="utf-8"?>
<p:tagLst xmlns:p="http://schemas.openxmlformats.org/presentationml/2006/main">
  <p:tag name="KSO_WM_UNIT_COLOR_SCHEME_SHAPE_ID" val="43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188494_2*q_h_i*1_1_1"/>
  <p:tag name="KSO_WM_TEMPLATE_CATEGORY" val="diagram"/>
  <p:tag name="KSO_WM_TEMPLATE_INDEX" val="2018849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36.xml><?xml version="1.0" encoding="utf-8"?>
<p:tagLst xmlns:p="http://schemas.openxmlformats.org/presentationml/2006/main">
  <p:tag name="KSO_WM_UNIT_COLOR_SCHEME_SHAPE_ID" val="12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5"/>
  <p:tag name="KSO_WM_UNIT_ID" val="diagram20188494_2*q_h_i*1_1_5"/>
  <p:tag name="KSO_WM_TEMPLATE_CATEGORY" val="diagram"/>
  <p:tag name="KSO_WM_TEMPLATE_INDEX" val="2018849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37.xml><?xml version="1.0" encoding="utf-8"?>
<p:tagLst xmlns:p="http://schemas.openxmlformats.org/presentationml/2006/main">
  <p:tag name="KSO_WM_UNIT_COLOR_SCHEME_SHAPE_ID" val="13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6"/>
  <p:tag name="KSO_WM_UNIT_ID" val="diagram20188494_2*q_h_i*1_2_6"/>
  <p:tag name="KSO_WM_TEMPLATE_CATEGORY" val="diagram"/>
  <p:tag name="KSO_WM_TEMPLATE_INDEX" val="2018849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20188494_2*q_i*1_1"/>
  <p:tag name="KSO_WM_TEMPLATE_CATEGORY" val="diagram"/>
  <p:tag name="KSO_WM_TEMPLATE_INDEX" val="20188494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"/>
  <p:tag name="KSO_WM_UNIT_TEXT_FILL_TYPE" val="1"/>
</p:tagLst>
</file>

<file path=ppt/tags/tag239.xml><?xml version="1.0" encoding="utf-8"?>
<p:tagLst xmlns:p="http://schemas.openxmlformats.org/presentationml/2006/main">
  <p:tag name="KSO_WM_UNIT_COLOR_SCHEME_SHAPE_ID" val="17"/>
  <p:tag name="KSO_WM_UNIT_COLOR_SCHEME_PARENT_PAGE" val="0_1"/>
  <p:tag name="KSO_WM_UNIT_ISCONTENTSTITLE" val="0"/>
  <p:tag name="KSO_WM_UNIT_PRESET_TEXT" val="添加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ID" val="diagram20188494_2*q_h_a*1_1_1"/>
  <p:tag name="KSO_WM_TEMPLATE_CATEGORY" val="diagram"/>
  <p:tag name="KSO_WM_TEMPLATE_INDEX" val="2018849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COLOR_SCHEME_SHAPE_ID" val="23"/>
  <p:tag name="KSO_WM_UNIT_COLOR_SCHEME_PARENT_PAGE" val="0_1"/>
  <p:tag name="KSO_WM_UNIT_ISCONTENTSTITLE" val="0"/>
  <p:tag name="KSO_WM_UNIT_PRESET_TEXT" val="添加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2_1"/>
  <p:tag name="KSO_WM_UNIT_ID" val="diagram20188494_2*q_h_a*1_2_1"/>
  <p:tag name="KSO_WM_TEMPLATE_CATEGORY" val="diagram"/>
  <p:tag name="KSO_WM_TEMPLATE_INDEX" val="2018849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41.xml><?xml version="1.0" encoding="utf-8"?>
<p:tagLst xmlns:p="http://schemas.openxmlformats.org/presentationml/2006/main">
  <p:tag name="KSO_WM_UNIT_COLOR_SCHEME_SHAPE_ID" val="21"/>
  <p:tag name="KSO_WM_UNIT_COLOR_SCHEME_PARENT_PAGE" val="0_2"/>
  <p:tag name="KSO_WM_UNIT_ISCONTENTSTITLE" val="0"/>
  <p:tag name="KSO_WM_UNIT_PRESET_TEXT" val="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3_1"/>
  <p:tag name="KSO_WM_UNIT_ID" val="diagram20188494_2*q_h_a*1_3_1"/>
  <p:tag name="KSO_WM_TEMPLATE_CATEGORY" val="diagram"/>
  <p:tag name="KSO_WM_TEMPLATE_INDEX" val="2018849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42.xml><?xml version="1.0" encoding="utf-8"?>
<p:tagLst xmlns:p="http://schemas.openxmlformats.org/presentationml/2006/main">
  <p:tag name="KSO_WM_UNIT_COLOR_SCHEME_SHAPE_ID" val="45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2"/>
  <p:tag name="KSO_WM_UNIT_ID" val="diagram20188494_2*q_h_i*1_1_2"/>
  <p:tag name="KSO_WM_TEMPLATE_CATEGORY" val="diagram"/>
  <p:tag name="KSO_WM_TEMPLATE_INDEX" val="2018849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43.xml><?xml version="1.0" encoding="utf-8"?>
<p:tagLst xmlns:p="http://schemas.openxmlformats.org/presentationml/2006/main">
  <p:tag name="KSO_WM_UNIT_COLOR_SCHEME_SHAPE_ID" val="47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2"/>
  <p:tag name="KSO_WM_UNIT_ID" val="diagram20188494_2*q_h_i*1_2_2"/>
  <p:tag name="KSO_WM_TEMPLATE_CATEGORY" val="diagram"/>
  <p:tag name="KSO_WM_TEMPLATE_INDEX" val="2018849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44.xml><?xml version="1.0" encoding="utf-8"?>
<p:tagLst xmlns:p="http://schemas.openxmlformats.org/presentationml/2006/main">
  <p:tag name="KSO_WM_UNIT_COLOR_SCHEME_SHAPE_ID" val="4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ID" val="diagram20188494_2*q_h_i*1_1_3"/>
  <p:tag name="KSO_WM_TEMPLATE_CATEGORY" val="diagram"/>
  <p:tag name="KSO_WM_TEMPLATE_INDEX" val="2018849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45.xml><?xml version="1.0" encoding="utf-8"?>
<p:tagLst xmlns:p="http://schemas.openxmlformats.org/presentationml/2006/main">
  <p:tag name="KSO_WM_UNIT_COLOR_SCHEME_SHAPE_ID" val="6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ID" val="diagram20188494_2*q_h_i*1_2_3"/>
  <p:tag name="KSO_WM_TEMPLATE_CATEGORY" val="diagram"/>
  <p:tag name="KSO_WM_TEMPLATE_INDEX" val="2018849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46.xml><?xml version="1.0" encoding="utf-8"?>
<p:tagLst xmlns:p="http://schemas.openxmlformats.org/presentationml/2006/main">
  <p:tag name="KSO_WM_UNIT_COLOR_SCHEME_SHAPE_ID" val="47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4"/>
  <p:tag name="KSO_WM_UNIT_ID" val="diagram20188494_2*q_h_i*1_3_4"/>
  <p:tag name="KSO_WM_TEMPLATE_CATEGORY" val="diagram"/>
  <p:tag name="KSO_WM_TEMPLATE_INDEX" val="2018849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47.xml><?xml version="1.0" encoding="utf-8"?>
<p:tagLst xmlns:p="http://schemas.openxmlformats.org/presentationml/2006/main">
  <p:tag name="KSO_WM_UNIT_COLOR_SCHEME_SHAPE_ID" val="6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5"/>
  <p:tag name="KSO_WM_UNIT_ID" val="diagram20188494_2*q_h_i*1_3_5"/>
  <p:tag name="KSO_WM_TEMPLATE_CATEGORY" val="diagram"/>
  <p:tag name="KSO_WM_TEMPLATE_INDEX" val="2018849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48.xml><?xml version="1.0" encoding="utf-8"?>
<p:tagLst xmlns:p="http://schemas.openxmlformats.org/presentationml/2006/main">
  <p:tag name="KSO_WM_UNIT_COLOR_SCHEME_SHAPE_ID" val="35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2"/>
  <p:tag name="KSO_WM_UNIT_ID" val="diagram20188494_2*q_h_i*1_3_2"/>
  <p:tag name="KSO_WM_TEMPLATE_CATEGORY" val="diagram"/>
  <p:tag name="KSO_WM_TEMPLATE_INDEX" val="20188494"/>
  <p:tag name="KSO_WM_UNIT_LAYERLEVEL" val="1_1_1"/>
  <p:tag name="KSO_WM_TAG_VERSION" val="1.0"/>
  <p:tag name="KSO_WM_BEAUTIFY_FLAG" val="#wm#"/>
  <p:tag name="KSO_WM_UNIT_LINE_FORE_SCHEMECOLOR_INDEX" val="7"/>
  <p:tag name="KSO_WM_UNIT_LINE_FILL_TYPE" val="2"/>
</p:tagLst>
</file>

<file path=ppt/tags/tag249.xml><?xml version="1.0" encoding="utf-8"?>
<p:tagLst xmlns:p="http://schemas.openxmlformats.org/presentationml/2006/main">
  <p:tag name="KSO_WM_UNIT_COLOR_SCHEME_SHAPE_ID" val="35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6"/>
  <p:tag name="KSO_WM_UNIT_ID" val="diagram20188494_2*q_h_i*1_1_6"/>
  <p:tag name="KSO_WM_TEMPLATE_CATEGORY" val="diagram"/>
  <p:tag name="KSO_WM_TEMPLATE_INDEX" val="20188494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COLOR_SCHEME_SHAPE_ID" val="29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5"/>
  <p:tag name="KSO_WM_UNIT_ID" val="diagram20188494_2*q_h_i*1_2_5"/>
  <p:tag name="KSO_WM_TEMPLATE_CATEGORY" val="diagram"/>
  <p:tag name="KSO_WM_TEMPLATE_INDEX" val="20188494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251.xml><?xml version="1.0" encoding="utf-8"?>
<p:tagLst xmlns:p="http://schemas.openxmlformats.org/presentationml/2006/main">
  <p:tag name="KSO_WM_UNIT_TABLE_BEAUTIFY" val="smartTable{b53fe30e-6c5c-425e-82d8-6e4ff626a411}"/>
  <p:tag name="TABLE_ENDDRAG_ORIGIN_RECT" val="413*201"/>
  <p:tag name="TABLE_ENDDRAG_RECT" val="160*181*413*201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UNIT_TABLE_BEAUTIFY" val="smartTable{fd9af817-0a8d-45bf-bfdc-79bb9c17e7d9}"/>
  <p:tag name="TABLE_ENDDRAG_ORIGIN_RECT" val="275*190"/>
  <p:tag name="TABLE_ENDDRAG_RECT" val="24*260*275*190"/>
  <p:tag name="TABLE_EMPHASIZE_COLOR" val="16736824"/>
  <p:tag name="TABLE_SKINIDX" val="4"/>
  <p:tag name="TABLE_COLORIDX" val="3"/>
  <p:tag name="TABLE_COLOR_RGB" val="0x000000*0xFFFFFF*0x212121*0xFFFFFF*0xFF6238*0xFFD147*0xFFB57D*0xFF7A51*0xFFD791*0xFF8C6D"/>
  <p:tag name="TABLE_EMPHASIZE_ROW" val="1"/>
  <p:tag name="TABLE_EMPHASIZE_ID" val="1"/>
</p:tagLst>
</file>

<file path=ppt/tags/tag255.xml><?xml version="1.0" encoding="utf-8"?>
<p:tagLst xmlns:p="http://schemas.openxmlformats.org/presentationml/2006/main">
  <p:tag name="KSO_WM_UNIT_TABLE_BEAUTIFY" val="smartTable{79f5d2d7-49b9-4e75-a7f9-c5d47d2a37ee}"/>
  <p:tag name="TABLE_ENDDRAG_ORIGIN_RECT" val="350*190"/>
  <p:tag name="TABLE_ENDDRAG_RECT" val="350*260*350*190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097_3*l_h_i*1_1_1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097_3*l_h_i*1_1_2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258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160097_3*l_h_i*1_1_3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5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160097_3*l_h_i*1_1_4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160097_3*l_h_a*1_1_1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160097_3*l_h_i*1_1_1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62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097_3*l_h_f*1_1_1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ISLIDE.ICON" val="#180367;#21769;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15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谢谢观赏"/>
  <p:tag name="KSO_WM_UNIT_NOCLEAR" val="1"/>
  <p:tag name="KSO_WM_UNIT_VALUE" val="6"/>
  <p:tag name="KSO_WM_UNIT_TYPE" val="a"/>
  <p:tag name="KSO_WM_UNIT_INDEX" val="1"/>
  <p:tag name="KSO_WM_UNIT_ISNUMDGMTITLE" val="0"/>
</p:tagLst>
</file>

<file path=ppt/tags/tag272.xml><?xml version="1.0" encoding="utf-8"?>
<p:tagLst xmlns:p="http://schemas.openxmlformats.org/presentationml/2006/main">
  <p:tag name="KSO_WM_SLIDE_ID" val="custom20202601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601"/>
  <p:tag name="KSO_WM_SLIDE_LAYOUT" val="a_b"/>
  <p:tag name="KSO_WM_SLIDE_LAYOUT_CNT" val="1_2"/>
  <p:tag name="KSO_WM_SLIDE_TYPE" val="endPage"/>
  <p:tag name="KSO_WM_SLIDE_SUBTYPE" val="pureTxt"/>
</p:tagLst>
</file>

<file path=ppt/tags/tag273.xml><?xml version="1.0" encoding="utf-8"?>
<p:tagLst xmlns:p="http://schemas.openxmlformats.org/presentationml/2006/main">
  <p:tag name="COMMONDATA" val="eyJoZGlkIjoiMzgxYjdkZDIwYTExYjY0NmQzMTQxNTY4NGUwOTdhZmEifQ=="/>
  <p:tag name="KSO_WPP_MARK_KEY" val="d7aa8df9-c3fc-4a91-9e31-5ebe0a14965e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9F3FA"/>
      </a:dk2>
      <a:lt2>
        <a:srgbClr val="FFFFFF"/>
      </a:lt2>
      <a:accent1>
        <a:srgbClr val="4472C4"/>
      </a:accent1>
      <a:accent2>
        <a:srgbClr val="2A8DD4"/>
      </a:accent2>
      <a:accent3>
        <a:srgbClr val="2FA1CF"/>
      </a:accent3>
      <a:accent4>
        <a:srgbClr val="33B2B2"/>
      </a:accent4>
      <a:accent5>
        <a:srgbClr val="35BD81"/>
      </a:accent5>
      <a:accent6>
        <a:srgbClr val="59C54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5004</Words>
  <Application>WPS 演示</Application>
  <PresentationFormat>宽屏</PresentationFormat>
  <Paragraphs>540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微软雅黑</vt:lpstr>
      <vt:lpstr>汉仪旗黑-85S</vt:lpstr>
      <vt:lpstr>黑体</vt:lpstr>
      <vt:lpstr>Viner Hand ITC</vt:lpstr>
      <vt:lpstr>Arial</vt:lpstr>
      <vt:lpstr>Arial Unicode MS</vt:lpstr>
      <vt:lpstr>Calibri</vt:lpstr>
      <vt:lpstr>Mongolian Baiti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恳请您支持 注射用头孢噻肟钠他唑巴坦钠 纳入国家医保目录！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News</dc:creator>
  <cp:lastModifiedBy>News</cp:lastModifiedBy>
  <cp:revision>273</cp:revision>
  <dcterms:created xsi:type="dcterms:W3CDTF">2019-06-19T02:08:00Z</dcterms:created>
  <dcterms:modified xsi:type="dcterms:W3CDTF">2023-07-11T06:33:49Z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BE613AD509D944C5B642D6C270F9B099_11</vt:lpwstr>
  </property>
</Properties>
</file>