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49" r:id="rId2"/>
    <p:sldId id="350" r:id="rId3"/>
    <p:sldId id="341" r:id="rId4"/>
    <p:sldId id="342" r:id="rId5"/>
    <p:sldId id="337" r:id="rId6"/>
    <p:sldId id="339" r:id="rId7"/>
    <p:sldId id="340" r:id="rId8"/>
    <p:sldId id="329" r:id="rId9"/>
    <p:sldId id="351" r:id="rId10"/>
    <p:sldId id="352"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51A8"/>
    <a:srgbClr val="BCEAF1"/>
    <a:srgbClr val="FFFFFF"/>
    <a:srgbClr val="6AA8CD"/>
    <a:srgbClr val="5B9BD5"/>
    <a:srgbClr val="F1F1F1"/>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63" d="100"/>
          <a:sy n="63" d="100"/>
        </p:scale>
        <p:origin x="6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pc-sv03\&#20849;&#26377;\500_&#38283;&#30330;&#21697;&#30446;\620_NPC-12(&#12471;&#12525;&#12522;&#12512;&#12473;)\B_&#20316;&#26989;&#29992;\+++&#12466;&#12523;&#21092;+++\01.%20&#34880;&#31649;&#32218;&#32173;&#33131;&#65288;FA&#65289;\92.%20&#35542;&#25991;&#25237;&#31295;\&#38263;&#26399;\&#35299;&#26512;&#32080;&#26524;\01_&#35542;&#25991;Figure&#20316;&#25104;Excel\&#35542;&#25991;&#25505;&#29992;_&#25913;&#21892;&#2957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pc-sv03\&#20849;&#26377;\500_&#38283;&#30330;&#21697;&#30446;\620_NPC-12(&#12471;&#12525;&#12522;&#12512;&#12473;)\B_&#20316;&#26989;&#29992;\+++&#12466;&#12523;&#21092;+++\01.%20&#34880;&#31649;&#32218;&#32173;&#33131;&#65288;FA&#65289;\92.%20&#35542;&#25991;&#25237;&#31295;\&#38263;&#26399;\&#35299;&#26512;&#32080;&#26524;\01_&#35542;&#25991;Figure&#20316;&#25104;Excel\&#35542;&#25991;&#25505;&#29992;_&#25913;&#21892;&#2957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pc-sv03\&#20849;&#26377;\500_&#38283;&#30330;&#21697;&#30446;\620_NPC-12(&#12471;&#12525;&#12522;&#12512;&#12473;)\B_&#20316;&#26989;&#29992;\+++&#12466;&#12523;&#21092;+++\01.%20&#34880;&#31649;&#32218;&#32173;&#33131;&#65288;FA&#65289;\92.%20&#35542;&#25991;&#25237;&#31295;\&#38263;&#26399;\&#35299;&#26512;&#32080;&#26524;\01_&#35542;&#25991;Figure&#20316;&#25104;Excel\&#35542;&#25991;&#25505;&#29992;_&#25913;&#21892;&#2957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ja-JP" sz="1200" b="1" i="0" u="none" strike="noStrike" kern="1200" baseline="0">
                <a:solidFill>
                  <a:schemeClr val="tx1"/>
                </a:solidFill>
                <a:latin typeface="Times New Roman" panose="02020603050405020304" charset="0"/>
                <a:ea typeface="+mn-ea"/>
                <a:cs typeface="Times New Roman" panose="02020603050405020304" charset="0"/>
              </a:defRPr>
            </a:pPr>
            <a:r>
              <a:rPr kumimoji="1" lang="en-US" altLang="ja-JP" sz="1200" b="1" i="0" baseline="0" dirty="0">
                <a:effectLst/>
                <a:latin typeface="Times New Roman" panose="02020603050405020304" charset="0"/>
                <a:cs typeface="Times New Roman" panose="02020603050405020304" charset="0"/>
              </a:rPr>
              <a:t>(a) </a:t>
            </a:r>
            <a:r>
              <a:rPr kumimoji="1" lang="zh-CN" altLang="en-US" sz="1200" b="1" i="0" u="none" strike="noStrike" baseline="0" dirty="0" smtClean="0">
                <a:effectLst/>
                <a:latin typeface="Times New Roman" panose="02020603050405020304" charset="0"/>
                <a:cs typeface="Times New Roman" panose="02020603050405020304" charset="0"/>
              </a:rPr>
              <a:t>血管纤维瘤</a:t>
            </a:r>
            <a:endParaRPr lang="ja-JP" altLang="ja-JP" sz="1200" dirty="0">
              <a:effectLst/>
              <a:latin typeface="Times New Roman" panose="02020603050405020304" charset="0"/>
              <a:cs typeface="Times New Roman" panose="02020603050405020304" charset="0"/>
            </a:endParaRPr>
          </a:p>
        </c:rich>
      </c:tx>
      <c:layout>
        <c:manualLayout>
          <c:xMode val="edge"/>
          <c:yMode val="edge"/>
          <c:x val="0.105090381692673"/>
          <c:y val="2.4024166790471899E-2"/>
        </c:manualLayout>
      </c:layout>
      <c:overlay val="0"/>
    </c:title>
    <c:autoTitleDeleted val="0"/>
    <c:plotArea>
      <c:layout>
        <c:manualLayout>
          <c:layoutTarget val="inner"/>
          <c:xMode val="edge"/>
          <c:yMode val="edge"/>
          <c:x val="0.128468739214775"/>
          <c:y val="0.12429558550079201"/>
          <c:w val="0.73762667653512803"/>
          <c:h val="0.70661738711232502"/>
        </c:manualLayout>
      </c:layout>
      <c:scatterChart>
        <c:scatterStyle val="lineMarker"/>
        <c:varyColors val="0"/>
        <c:ser>
          <c:idx val="0"/>
          <c:order val="0"/>
          <c:tx>
            <c:strRef>
              <c:f>Figure_angiofibroma!$B$4</c:f>
              <c:strCache>
                <c:ptCount val="1"/>
                <c:pt idx="0">
                  <c:v>Whole</c:v>
                </c:pt>
              </c:strCache>
            </c:strRef>
          </c:tx>
          <c:spPr>
            <a:ln w="19050" cap="rnd" cmpd="sng" algn="ctr">
              <a:solidFill>
                <a:schemeClr val="tx1"/>
              </a:solidFill>
              <a:prstDash val="solid"/>
              <a:round/>
            </a:ln>
          </c:spPr>
          <c:marker>
            <c:symbol val="circle"/>
            <c:size val="7"/>
            <c:spPr>
              <a:solidFill>
                <a:schemeClr val="tx1"/>
              </a:solidFill>
              <a:ln w="6350" cap="flat" cmpd="sng" algn="ctr">
                <a:solidFill>
                  <a:schemeClr val="tx1"/>
                </a:solidFill>
                <a:prstDash val="solid"/>
                <a:round/>
              </a:ln>
            </c:spPr>
          </c:marker>
          <c:errBars>
            <c:errDir val="y"/>
            <c:errBarType val="both"/>
            <c:errValType val="cust"/>
            <c:noEndCap val="0"/>
            <c:plus>
              <c:numRef>
                <c:f>Figure_angiofibroma!$I$4:$I$9</c:f>
                <c:numCache>
                  <c:formatCode>General</c:formatCode>
                  <c:ptCount val="6"/>
                  <c:pt idx="0">
                    <c:v>9.5500000000000007</c:v>
                  </c:pt>
                  <c:pt idx="1">
                    <c:v>10.88</c:v>
                  </c:pt>
                  <c:pt idx="2">
                    <c:v>10.36</c:v>
                  </c:pt>
                  <c:pt idx="3">
                    <c:v>9.6999999999999993</c:v>
                  </c:pt>
                  <c:pt idx="4">
                    <c:v>8.7599999999999891</c:v>
                  </c:pt>
                  <c:pt idx="5">
                    <c:v>8.11</c:v>
                  </c:pt>
                </c:numCache>
              </c:numRef>
            </c:plus>
            <c:minus>
              <c:numRef>
                <c:f>Figure_angiofibroma!$J$4:$J$9</c:f>
                <c:numCache>
                  <c:formatCode>General</c:formatCode>
                  <c:ptCount val="6"/>
                  <c:pt idx="0">
                    <c:v>7.57</c:v>
                  </c:pt>
                  <c:pt idx="1">
                    <c:v>10.26</c:v>
                  </c:pt>
                  <c:pt idx="2">
                    <c:v>11.01</c:v>
                  </c:pt>
                  <c:pt idx="3">
                    <c:v>10.79</c:v>
                  </c:pt>
                  <c:pt idx="4">
                    <c:v>10.49</c:v>
                  </c:pt>
                  <c:pt idx="5">
                    <c:v>10.18</c:v>
                  </c:pt>
                </c:numCache>
              </c:numRef>
            </c:minus>
          </c:errBars>
          <c:xVal>
            <c:numRef>
              <c:f>Figure_angiofibroma!$E$4:$E$9</c:f>
              <c:numCache>
                <c:formatCode>0.000_ </c:formatCode>
                <c:ptCount val="6"/>
                <c:pt idx="0">
                  <c:v>1</c:v>
                </c:pt>
                <c:pt idx="1">
                  <c:v>2</c:v>
                </c:pt>
                <c:pt idx="2">
                  <c:v>3</c:v>
                </c:pt>
                <c:pt idx="3">
                  <c:v>4</c:v>
                </c:pt>
                <c:pt idx="4">
                  <c:v>5</c:v>
                </c:pt>
                <c:pt idx="5">
                  <c:v>6</c:v>
                </c:pt>
              </c:numCache>
            </c:numRef>
          </c:xVal>
          <c:yVal>
            <c:numRef>
              <c:f>Figure_angiofibroma!$D$4:$D$9</c:f>
              <c:numCache>
                <c:formatCode>0.0_ </c:formatCode>
                <c:ptCount val="6"/>
                <c:pt idx="0">
                  <c:v>19.600000000000001</c:v>
                </c:pt>
                <c:pt idx="1">
                  <c:v>41.1</c:v>
                </c:pt>
                <c:pt idx="2">
                  <c:v>59.1</c:v>
                </c:pt>
                <c:pt idx="3">
                  <c:v>67</c:v>
                </c:pt>
                <c:pt idx="4">
                  <c:v>73.900000000000006</c:v>
                </c:pt>
                <c:pt idx="5">
                  <c:v>78.2</c:v>
                </c:pt>
              </c:numCache>
            </c:numRef>
          </c:yVal>
          <c:smooth val="0"/>
        </c:ser>
        <c:ser>
          <c:idx val="1"/>
          <c:order val="1"/>
          <c:tx>
            <c:strRef>
              <c:f>Figure_angiofibroma!$B$10</c:f>
              <c:strCache>
                <c:ptCount val="1"/>
                <c:pt idx="0">
                  <c:v>Adult</c:v>
                </c:pt>
              </c:strCache>
            </c:strRef>
          </c:tx>
          <c:spPr>
            <a:ln w="12700" cap="rnd" cmpd="sng" algn="ctr">
              <a:solidFill>
                <a:srgbClr val="FF0000"/>
              </a:solidFill>
              <a:prstDash val="lgDash"/>
              <a:round/>
            </a:ln>
          </c:spPr>
          <c:marker>
            <c:symbol val="triangle"/>
            <c:size val="7"/>
            <c:spPr>
              <a:solidFill>
                <a:srgbClr val="FF0000"/>
              </a:solidFill>
              <a:ln w="6350" cap="flat" cmpd="sng" algn="ctr">
                <a:solidFill>
                  <a:schemeClr val="tx1"/>
                </a:solidFill>
                <a:prstDash val="solid"/>
                <a:round/>
              </a:ln>
            </c:spPr>
          </c:marker>
          <c:errBars>
            <c:errDir val="y"/>
            <c:errBarType val="both"/>
            <c:errValType val="cust"/>
            <c:noEndCap val="0"/>
            <c:plus>
              <c:numRef>
                <c:f>Figure_angiofibroma!$I$10:$I$15</c:f>
                <c:numCache>
                  <c:formatCode>General</c:formatCode>
                  <c:ptCount val="6"/>
                  <c:pt idx="0">
                    <c:v>13.93</c:v>
                  </c:pt>
                  <c:pt idx="1">
                    <c:v>16.09</c:v>
                  </c:pt>
                  <c:pt idx="2">
                    <c:v>16.39</c:v>
                  </c:pt>
                  <c:pt idx="3">
                    <c:v>15.46</c:v>
                  </c:pt>
                  <c:pt idx="4">
                    <c:v>13.44</c:v>
                  </c:pt>
                  <c:pt idx="5">
                    <c:v>10.36</c:v>
                  </c:pt>
                </c:numCache>
              </c:numRef>
            </c:plus>
            <c:minus>
              <c:numRef>
                <c:f>Figure_angiofibroma!$J$10:$J$15</c:f>
                <c:numCache>
                  <c:formatCode>General</c:formatCode>
                  <c:ptCount val="6"/>
                  <c:pt idx="0">
                    <c:v>8.6999999999999993</c:v>
                  </c:pt>
                  <c:pt idx="1">
                    <c:v>13.38</c:v>
                  </c:pt>
                  <c:pt idx="2">
                    <c:v>15.18</c:v>
                  </c:pt>
                  <c:pt idx="3">
                    <c:v>16.61</c:v>
                  </c:pt>
                  <c:pt idx="4">
                    <c:v>16.53</c:v>
                  </c:pt>
                  <c:pt idx="5">
                    <c:v>15.63</c:v>
                  </c:pt>
                </c:numCache>
              </c:numRef>
            </c:minus>
          </c:errBars>
          <c:xVal>
            <c:numRef>
              <c:f>Figure_angiofibroma!$E$10:$E$15</c:f>
              <c:numCache>
                <c:formatCode>0.000_ </c:formatCode>
                <c:ptCount val="6"/>
                <c:pt idx="0">
                  <c:v>1.05</c:v>
                </c:pt>
                <c:pt idx="1">
                  <c:v>2.0499999999999998</c:v>
                </c:pt>
                <c:pt idx="2">
                  <c:v>3.05</c:v>
                </c:pt>
                <c:pt idx="3">
                  <c:v>4.05</c:v>
                </c:pt>
                <c:pt idx="4">
                  <c:v>5.05</c:v>
                </c:pt>
                <c:pt idx="5">
                  <c:v>6.05</c:v>
                </c:pt>
              </c:numCache>
            </c:numRef>
          </c:xVal>
          <c:yVal>
            <c:numRef>
              <c:f>Figure_angiofibroma!$D$10:$D$15</c:f>
              <c:numCache>
                <c:formatCode>0.0_ </c:formatCode>
                <c:ptCount val="6"/>
                <c:pt idx="0">
                  <c:v>14</c:v>
                </c:pt>
                <c:pt idx="1">
                  <c:v>31</c:v>
                </c:pt>
                <c:pt idx="2">
                  <c:v>41.5</c:v>
                </c:pt>
                <c:pt idx="3">
                  <c:v>57.5</c:v>
                </c:pt>
                <c:pt idx="4">
                  <c:v>70</c:v>
                </c:pt>
                <c:pt idx="5">
                  <c:v>82.1</c:v>
                </c:pt>
              </c:numCache>
            </c:numRef>
          </c:yVal>
          <c:smooth val="0"/>
        </c:ser>
        <c:ser>
          <c:idx val="2"/>
          <c:order val="2"/>
          <c:tx>
            <c:strRef>
              <c:f>Figure_angiofibroma!$B$16</c:f>
              <c:strCache>
                <c:ptCount val="1"/>
                <c:pt idx="0">
                  <c:v>Child</c:v>
                </c:pt>
              </c:strCache>
            </c:strRef>
          </c:tx>
          <c:spPr>
            <a:ln w="12700" cap="rnd" cmpd="sng" algn="ctr">
              <a:solidFill>
                <a:srgbClr val="0070C0"/>
              </a:solidFill>
              <a:prstDash val="sysDash"/>
              <a:round/>
            </a:ln>
          </c:spPr>
          <c:marker>
            <c:symbol val="square"/>
            <c:size val="7"/>
            <c:spPr>
              <a:solidFill>
                <a:srgbClr val="0070C0"/>
              </a:solidFill>
              <a:ln w="6350" cap="flat" cmpd="sng" algn="ctr">
                <a:solidFill>
                  <a:schemeClr val="tx1"/>
                </a:solidFill>
                <a:prstDash val="solid"/>
                <a:round/>
              </a:ln>
            </c:spPr>
          </c:marker>
          <c:errBars>
            <c:errDir val="y"/>
            <c:errBarType val="both"/>
            <c:errValType val="cust"/>
            <c:noEndCap val="0"/>
            <c:plus>
              <c:numRef>
                <c:f>Figure_angiofibroma!$I$16:$I$21</c:f>
                <c:numCache>
                  <c:formatCode>General</c:formatCode>
                  <c:ptCount val="6"/>
                  <c:pt idx="0">
                    <c:v>14.37</c:v>
                  </c:pt>
                  <c:pt idx="1">
                    <c:v>14.77</c:v>
                  </c:pt>
                  <c:pt idx="2">
                    <c:v>11.56</c:v>
                  </c:pt>
                  <c:pt idx="3">
                    <c:v>11.36</c:v>
                  </c:pt>
                  <c:pt idx="4">
                    <c:v>10.87</c:v>
                  </c:pt>
                  <c:pt idx="5">
                    <c:v>11.36</c:v>
                  </c:pt>
                </c:numCache>
              </c:numRef>
            </c:plus>
            <c:minus>
              <c:numRef>
                <c:f>Figure_angiofibroma!$J$16:$J$21</c:f>
                <c:numCache>
                  <c:formatCode>General</c:formatCode>
                  <c:ptCount val="6"/>
                  <c:pt idx="0">
                    <c:v>11.16</c:v>
                  </c:pt>
                  <c:pt idx="1">
                    <c:v>14.77</c:v>
                  </c:pt>
                  <c:pt idx="2">
                    <c:v>14.85</c:v>
                  </c:pt>
                  <c:pt idx="3">
                    <c:v>14.6</c:v>
                  </c:pt>
                  <c:pt idx="4">
                    <c:v>14.41</c:v>
                  </c:pt>
                  <c:pt idx="5">
                    <c:v>14.6</c:v>
                  </c:pt>
                </c:numCache>
              </c:numRef>
            </c:minus>
          </c:errBars>
          <c:xVal>
            <c:numRef>
              <c:f>Figure_angiofibroma!$E$16:$E$21</c:f>
              <c:numCache>
                <c:formatCode>0.000_ </c:formatCode>
                <c:ptCount val="6"/>
                <c:pt idx="0">
                  <c:v>1.1000000000000001</c:v>
                </c:pt>
                <c:pt idx="1">
                  <c:v>2.1</c:v>
                </c:pt>
                <c:pt idx="2">
                  <c:v>3.1</c:v>
                </c:pt>
                <c:pt idx="3">
                  <c:v>4.0999999999999996</c:v>
                </c:pt>
                <c:pt idx="4">
                  <c:v>5.0999999999999996</c:v>
                </c:pt>
                <c:pt idx="5">
                  <c:v>6.1</c:v>
                </c:pt>
              </c:numCache>
            </c:numRef>
          </c:xVal>
          <c:yVal>
            <c:numRef>
              <c:f>Figure_angiofibroma!$D$16:$D$21</c:f>
              <c:numCache>
                <c:formatCode>0.0_ </c:formatCode>
                <c:ptCount val="6"/>
                <c:pt idx="0">
                  <c:v>24.5</c:v>
                </c:pt>
                <c:pt idx="1">
                  <c:v>50</c:v>
                </c:pt>
                <c:pt idx="2">
                  <c:v>74.5</c:v>
                </c:pt>
                <c:pt idx="3">
                  <c:v>75</c:v>
                </c:pt>
                <c:pt idx="4">
                  <c:v>77.099999999999994</c:v>
                </c:pt>
                <c:pt idx="5">
                  <c:v>75</c:v>
                </c:pt>
              </c:numCache>
            </c:numRef>
          </c:yVal>
          <c:smooth val="0"/>
        </c:ser>
        <c:dLbls>
          <c:showLegendKey val="0"/>
          <c:showVal val="0"/>
          <c:showCatName val="0"/>
          <c:showSerName val="0"/>
          <c:showPercent val="0"/>
          <c:showBubbleSize val="0"/>
        </c:dLbls>
        <c:axId val="380934360"/>
        <c:axId val="381402576"/>
      </c:scatterChart>
      <c:valAx>
        <c:axId val="380934360"/>
        <c:scaling>
          <c:orientation val="minMax"/>
          <c:max val="6.5"/>
          <c:min val="0.5"/>
        </c:scaling>
        <c:delete val="0"/>
        <c:axPos val="b"/>
        <c:title>
          <c:tx>
            <c:rich>
              <a:bodyPr rot="0" spcFirstLastPara="0" vertOverflow="ellipsis" vert="horz" wrap="square" anchor="ctr" anchorCtr="1"/>
              <a:lstStyle/>
              <a:p>
                <a:pPr algn="ctr">
                  <a:defRPr lang="ja-JP" sz="1000" b="0" i="0" u="none" strike="noStrike" kern="1200" baseline="0">
                    <a:solidFill>
                      <a:schemeClr val="tx1"/>
                    </a:solidFill>
                    <a:latin typeface="Times New Roman" panose="02020603050405020304" charset="0"/>
                    <a:ea typeface="+mn-ea"/>
                    <a:cs typeface="Times New Roman" panose="02020603050405020304" charset="0"/>
                  </a:defRPr>
                </a:pPr>
                <a:r>
                  <a:rPr lang="en-US" altLang="ja-JP" sz="1050" b="0" dirty="0">
                    <a:latin typeface="Times New Roman" panose="02020603050405020304" charset="0"/>
                    <a:cs typeface="Times New Roman" panose="02020603050405020304" charset="0"/>
                  </a:rPr>
                  <a:t>4                8</a:t>
                </a:r>
                <a:r>
                  <a:rPr lang="en-US" altLang="ja-JP" sz="1050" b="0" baseline="0" dirty="0">
                    <a:latin typeface="Times New Roman" panose="02020603050405020304" charset="0"/>
                    <a:cs typeface="Times New Roman" panose="02020603050405020304" charset="0"/>
                  </a:rPr>
                  <a:t>                12               26              39            52 </a:t>
                </a:r>
              </a:p>
              <a:p>
                <a:pPr algn="ctr">
                  <a:defRPr lang="ja-JP" sz="1000" b="0" i="0" u="none" strike="noStrike" kern="1200" baseline="0">
                    <a:solidFill>
                      <a:schemeClr val="tx1"/>
                    </a:solidFill>
                    <a:latin typeface="Times New Roman" panose="02020603050405020304" charset="0"/>
                    <a:ea typeface="+mn-ea"/>
                    <a:cs typeface="Times New Roman" panose="02020603050405020304" charset="0"/>
                  </a:defRPr>
                </a:pPr>
                <a:r>
                  <a:rPr lang="zh-CN" altLang="en-US" sz="1050" b="0" dirty="0" smtClean="0">
                    <a:latin typeface="Times New Roman" panose="02020603050405020304" charset="0"/>
                    <a:cs typeface="Times New Roman" panose="02020603050405020304" charset="0"/>
                  </a:rPr>
                  <a:t>治疗持续时间（周）</a:t>
                </a:r>
                <a:endParaRPr lang="ja-JP" altLang="en-US" sz="1050" b="0" dirty="0">
                  <a:latin typeface="Times New Roman" panose="02020603050405020304" charset="0"/>
                  <a:cs typeface="Times New Roman" panose="02020603050405020304" charset="0"/>
                </a:endParaRPr>
              </a:p>
            </c:rich>
          </c:tx>
          <c:layout>
            <c:manualLayout>
              <c:xMode val="edge"/>
              <c:yMode val="edge"/>
              <c:x val="0.18381154691985599"/>
              <c:y val="0.87284175965064204"/>
            </c:manualLayout>
          </c:layout>
          <c:overlay val="0"/>
        </c:title>
        <c:numFmt formatCode="0.000_ " sourceLinked="1"/>
        <c:majorTickMark val="out"/>
        <c:minorTickMark val="none"/>
        <c:tickLblPos val="nextTo"/>
        <c:txPr>
          <a:bodyPr rot="-60000000" spcFirstLastPara="0" vertOverflow="ellipsis" vert="horz" wrap="square" anchor="ctr" anchorCtr="1"/>
          <a:lstStyle/>
          <a:p>
            <a:pPr>
              <a:defRPr lang="ja-JP" sz="1000" b="0" i="0" u="none" strike="noStrike" kern="1200" baseline="0">
                <a:solidFill>
                  <a:schemeClr val="bg1"/>
                </a:solidFill>
                <a:latin typeface="+mn-lt"/>
                <a:ea typeface="+mn-ea"/>
                <a:cs typeface="+mn-cs"/>
              </a:defRPr>
            </a:pPr>
            <a:endParaRPr lang="zh-CN"/>
          </a:p>
        </c:txPr>
        <c:crossAx val="381402576"/>
        <c:crosses val="autoZero"/>
        <c:crossBetween val="midCat"/>
        <c:minorUnit val="0.1"/>
      </c:valAx>
      <c:valAx>
        <c:axId val="381402576"/>
        <c:scaling>
          <c:orientation val="minMax"/>
          <c:max val="100"/>
          <c:min val="0"/>
        </c:scaling>
        <c:delete val="0"/>
        <c:axPos val="l"/>
        <c:majorGridlines/>
        <c:title>
          <c:tx>
            <c:rich>
              <a:bodyPr rot="-540000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ja-JP" sz="1000" b="1" i="0" u="none" strike="noStrike" kern="1200" baseline="0">
                    <a:solidFill>
                      <a:sysClr val="windowText" lastClr="000000"/>
                    </a:solidFill>
                    <a:latin typeface="+mn-lt"/>
                    <a:ea typeface="+mn-ea"/>
                    <a:cs typeface="+mn-cs"/>
                  </a:defRPr>
                </a:pPr>
                <a:r>
                  <a:rPr kumimoji="1" lang="en-US" altLang="ja-JP" sz="1050" b="0" i="0" baseline="0">
                    <a:effectLst/>
                    <a:latin typeface="Times New Roman" panose="02020603050405020304" charset="0"/>
                    <a:cs typeface="Times New Roman" panose="02020603050405020304" charset="0"/>
                  </a:rPr>
                  <a:t>Response rate  (%)</a:t>
                </a:r>
                <a:endParaRPr lang="ja-JP" altLang="ja-JP" sz="1050" b="0">
                  <a:effectLst/>
                  <a:latin typeface="Times New Roman" panose="02020603050405020304" charset="0"/>
                  <a:cs typeface="Times New Roman" panose="02020603050405020304" charset="0"/>
                </a:endParaRPr>
              </a:p>
            </c:rich>
          </c:tx>
          <c:layout>
            <c:manualLayout>
              <c:xMode val="edge"/>
              <c:yMode val="edge"/>
              <c:x val="3.0265517710770198E-2"/>
              <c:y val="0.29221186974269697"/>
            </c:manualLayout>
          </c:layout>
          <c:overlay val="0"/>
        </c:title>
        <c:numFmt formatCode="0_ " sourceLinked="0"/>
        <c:majorTickMark val="out"/>
        <c:minorTickMark val="none"/>
        <c:tickLblPos val="nextTo"/>
        <c:txPr>
          <a:bodyPr rot="-60000000" spcFirstLastPara="0" vertOverflow="ellipsis" vert="horz" wrap="square" anchor="ctr" anchorCtr="1"/>
          <a:lstStyle/>
          <a:p>
            <a:pPr>
              <a:defRPr lang="ja-JP" sz="105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380934360"/>
        <c:crosses val="autoZero"/>
        <c:crossBetween val="midCat"/>
        <c:majorUnit val="20"/>
      </c:valAx>
      <c:spPr>
        <a:ln>
          <a:solidFill>
            <a:schemeClr val="tx1"/>
          </a:solidFill>
        </a:ln>
      </c:spPr>
    </c:plotArea>
    <c:legend>
      <c:legendPos val="l"/>
      <c:layout>
        <c:manualLayout>
          <c:xMode val="edge"/>
          <c:yMode val="edge"/>
          <c:x val="0.13561481604280301"/>
          <c:y val="0.14078464681710701"/>
          <c:w val="0.187132724322329"/>
          <c:h val="0.108359473933683"/>
        </c:manualLayout>
      </c:layout>
      <c:overlay val="0"/>
      <c:spPr>
        <a:noFill/>
        <a:ln>
          <a:noFill/>
        </a:ln>
      </c:spPr>
      <c:txPr>
        <a:bodyPr rot="0" spcFirstLastPara="0" vertOverflow="ellipsis" vert="horz" wrap="square" anchor="ctr" anchorCtr="1"/>
        <a:lstStyle/>
        <a:p>
          <a:pPr>
            <a:defRPr lang="ja-JP" sz="800" b="0" i="0" u="none" strike="noStrike" kern="1200" baseline="0">
              <a:solidFill>
                <a:schemeClr val="tx1"/>
              </a:solidFill>
              <a:latin typeface="Times New Roman" panose="02020603050405020304" charset="0"/>
              <a:ea typeface="Arial Unicode MS" panose="020B0604020202020204" pitchFamily="50" charset="-128"/>
              <a:cs typeface="Times New Roman" panose="02020603050405020304" charset="0"/>
            </a:defRPr>
          </a:pPr>
          <a:endParaRPr lang="zh-CN"/>
        </a:p>
      </c:txPr>
    </c:legend>
    <c:plotVisOnly val="1"/>
    <c:dispBlanksAs val="gap"/>
    <c:showDLblsOverMax val="0"/>
  </c:chart>
  <c:txPr>
    <a:bodyPr/>
    <a:lstStyle/>
    <a:p>
      <a:pPr>
        <a:defRPr lang="zh-CN"/>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ja-JP" sz="1200" b="1" i="0" u="none" strike="noStrike" kern="1200" baseline="0">
                <a:solidFill>
                  <a:schemeClr val="tx1"/>
                </a:solidFill>
                <a:latin typeface="Times New Roman" panose="02020603050405020304" charset="0"/>
                <a:ea typeface="+mn-ea"/>
                <a:cs typeface="Times New Roman" panose="02020603050405020304" charset="0"/>
              </a:defRPr>
            </a:pPr>
            <a:r>
              <a:rPr kumimoji="1" lang="en-US" altLang="ja-JP" sz="1200" b="1" i="0" baseline="0" dirty="0">
                <a:effectLst/>
                <a:latin typeface="Times New Roman" panose="02020603050405020304" charset="0"/>
                <a:cs typeface="Times New Roman" panose="02020603050405020304" charset="0"/>
              </a:rPr>
              <a:t>(b) </a:t>
            </a:r>
            <a:r>
              <a:rPr kumimoji="1" lang="zh-CN" altLang="en-US" sz="1200" b="1" i="0" baseline="0" dirty="0" smtClean="0">
                <a:effectLst/>
                <a:latin typeface="Times New Roman" panose="02020603050405020304" charset="0"/>
                <a:cs typeface="Times New Roman" panose="02020603050405020304" charset="0"/>
              </a:rPr>
              <a:t>头部斑块</a:t>
            </a:r>
            <a:endParaRPr lang="ja-JP" altLang="ja-JP" sz="1200" dirty="0">
              <a:effectLst/>
              <a:latin typeface="Times New Roman" panose="02020603050405020304" charset="0"/>
              <a:cs typeface="Times New Roman" panose="02020603050405020304" charset="0"/>
            </a:endParaRPr>
          </a:p>
        </c:rich>
      </c:tx>
      <c:layout>
        <c:manualLayout>
          <c:xMode val="edge"/>
          <c:yMode val="edge"/>
          <c:x val="9.1819772528433902E-2"/>
          <c:y val="3.5938903863432202E-2"/>
        </c:manualLayout>
      </c:layout>
      <c:overlay val="0"/>
    </c:title>
    <c:autoTitleDeleted val="0"/>
    <c:plotArea>
      <c:layout>
        <c:manualLayout>
          <c:layoutTarget val="inner"/>
          <c:xMode val="edge"/>
          <c:yMode val="edge"/>
          <c:x val="0.118216152184517"/>
          <c:y val="0.135959567554056"/>
          <c:w val="0.75910398810768098"/>
          <c:h val="0.69413042119735002"/>
        </c:manualLayout>
      </c:layout>
      <c:scatterChart>
        <c:scatterStyle val="lineMarker"/>
        <c:varyColors val="0"/>
        <c:ser>
          <c:idx val="0"/>
          <c:order val="0"/>
          <c:tx>
            <c:strRef>
              <c:f>Figure_plaque!$B$1</c:f>
              <c:strCache>
                <c:ptCount val="1"/>
                <c:pt idx="0">
                  <c:v>Whole</c:v>
                </c:pt>
              </c:strCache>
            </c:strRef>
          </c:tx>
          <c:spPr>
            <a:ln w="19050" cap="rnd" cmpd="sng" algn="ctr">
              <a:solidFill>
                <a:schemeClr val="tx1"/>
              </a:solidFill>
              <a:prstDash val="solid"/>
              <a:round/>
            </a:ln>
          </c:spPr>
          <c:marker>
            <c:symbol val="circle"/>
            <c:size val="7"/>
            <c:spPr>
              <a:solidFill>
                <a:schemeClr val="tx1"/>
              </a:solidFill>
              <a:ln w="6350" cap="flat" cmpd="sng" algn="ctr">
                <a:solidFill>
                  <a:schemeClr val="tx1"/>
                </a:solidFill>
                <a:prstDash val="solid"/>
                <a:round/>
              </a:ln>
            </c:spPr>
          </c:marker>
          <c:errBars>
            <c:errDir val="y"/>
            <c:errBarType val="both"/>
            <c:errValType val="cust"/>
            <c:noEndCap val="0"/>
            <c:plus>
              <c:numRef>
                <c:f>Figure_plaque!$I$6:$I$11</c:f>
                <c:numCache>
                  <c:formatCode>General</c:formatCode>
                  <c:ptCount val="6"/>
                  <c:pt idx="0">
                    <c:v>7.55</c:v>
                  </c:pt>
                  <c:pt idx="1">
                    <c:v>10.24</c:v>
                  </c:pt>
                  <c:pt idx="2">
                    <c:v>15.55</c:v>
                  </c:pt>
                  <c:pt idx="3">
                    <c:v>15.2</c:v>
                  </c:pt>
                  <c:pt idx="4">
                    <c:v>14.03</c:v>
                  </c:pt>
                  <c:pt idx="5">
                    <c:v>13.3</c:v>
                  </c:pt>
                </c:numCache>
              </c:numRef>
            </c:plus>
            <c:minus>
              <c:numRef>
                <c:f>Figure_plaque!$J$6:$J$11</c:f>
                <c:numCache>
                  <c:formatCode>General</c:formatCode>
                  <c:ptCount val="6"/>
                  <c:pt idx="0">
                    <c:v>0</c:v>
                  </c:pt>
                  <c:pt idx="1">
                    <c:v>3.78</c:v>
                  </c:pt>
                  <c:pt idx="2">
                    <c:v>12.93</c:v>
                  </c:pt>
                  <c:pt idx="3">
                    <c:v>15.33</c:v>
                  </c:pt>
                  <c:pt idx="4">
                    <c:v>15.66</c:v>
                  </c:pt>
                  <c:pt idx="5">
                    <c:v>15.65</c:v>
                  </c:pt>
                </c:numCache>
              </c:numRef>
            </c:minus>
          </c:errBars>
          <c:xVal>
            <c:numRef>
              <c:f>Figure_plaque!$E$6:$E$11</c:f>
              <c:numCache>
                <c:formatCode>0.000_ </c:formatCode>
                <c:ptCount val="6"/>
                <c:pt idx="0">
                  <c:v>1</c:v>
                </c:pt>
                <c:pt idx="1">
                  <c:v>2</c:v>
                </c:pt>
                <c:pt idx="2">
                  <c:v>3</c:v>
                </c:pt>
                <c:pt idx="3">
                  <c:v>4</c:v>
                </c:pt>
                <c:pt idx="4">
                  <c:v>5</c:v>
                </c:pt>
                <c:pt idx="5">
                  <c:v>6</c:v>
                </c:pt>
              </c:numCache>
            </c:numRef>
          </c:xVal>
          <c:yVal>
            <c:numRef>
              <c:f>Figure_plaque!$D$6:$D$11</c:f>
              <c:numCache>
                <c:formatCode>0.0_);[Red]\(0.0\)</c:formatCode>
                <c:ptCount val="6"/>
                <c:pt idx="0">
                  <c:v>0</c:v>
                </c:pt>
                <c:pt idx="1">
                  <c:v>4.3</c:v>
                </c:pt>
                <c:pt idx="2">
                  <c:v>31.1</c:v>
                </c:pt>
                <c:pt idx="3">
                  <c:v>51.1</c:v>
                </c:pt>
                <c:pt idx="4">
                  <c:v>62.2</c:v>
                </c:pt>
                <c:pt idx="5">
                  <c:v>66.7</c:v>
                </c:pt>
              </c:numCache>
            </c:numRef>
          </c:yVal>
          <c:smooth val="0"/>
        </c:ser>
        <c:ser>
          <c:idx val="1"/>
          <c:order val="1"/>
          <c:tx>
            <c:strRef>
              <c:f>Figure_plaque!$C$1</c:f>
              <c:strCache>
                <c:ptCount val="1"/>
                <c:pt idx="0">
                  <c:v>Adult</c:v>
                </c:pt>
              </c:strCache>
            </c:strRef>
          </c:tx>
          <c:spPr>
            <a:ln w="12700" cap="rnd" cmpd="sng" algn="ctr">
              <a:solidFill>
                <a:srgbClr val="FF0000"/>
              </a:solidFill>
              <a:prstDash val="lgDash"/>
              <a:round/>
            </a:ln>
          </c:spPr>
          <c:marker>
            <c:symbol val="triangle"/>
            <c:size val="7"/>
            <c:spPr>
              <a:solidFill>
                <a:srgbClr val="FF0000"/>
              </a:solidFill>
              <a:ln w="6350" cap="flat" cmpd="sng" algn="ctr">
                <a:solidFill>
                  <a:schemeClr val="tx1"/>
                </a:solidFill>
                <a:prstDash val="solid"/>
                <a:round/>
              </a:ln>
            </c:spPr>
          </c:marker>
          <c:errBars>
            <c:errDir val="y"/>
            <c:errBarType val="both"/>
            <c:errValType val="cust"/>
            <c:noEndCap val="0"/>
            <c:plus>
              <c:numRef>
                <c:f>Figure_plaque!$I$12:$I$17</c:f>
                <c:numCache>
                  <c:formatCode>General</c:formatCode>
                  <c:ptCount val="6"/>
                  <c:pt idx="0">
                    <c:v>20.59</c:v>
                  </c:pt>
                  <c:pt idx="1">
                    <c:v>20.59</c:v>
                  </c:pt>
                  <c:pt idx="2">
                    <c:v>28.09</c:v>
                  </c:pt>
                  <c:pt idx="3">
                    <c:v>28.24</c:v>
                  </c:pt>
                  <c:pt idx="4">
                    <c:v>26.96</c:v>
                  </c:pt>
                  <c:pt idx="5">
                    <c:v>22.94</c:v>
                  </c:pt>
                </c:numCache>
              </c:numRef>
            </c:plus>
            <c:minus>
              <c:numRef>
                <c:f>Figure_plaque!$J$12:$J$17</c:f>
                <c:numCache>
                  <c:formatCode>General</c:formatCode>
                  <c:ptCount val="6"/>
                  <c:pt idx="0">
                    <c:v>0</c:v>
                  </c:pt>
                  <c:pt idx="1">
                    <c:v>0</c:v>
                  </c:pt>
                  <c:pt idx="2">
                    <c:v>15.67</c:v>
                  </c:pt>
                  <c:pt idx="3">
                    <c:v>25.24</c:v>
                  </c:pt>
                  <c:pt idx="4">
                    <c:v>26.96</c:v>
                  </c:pt>
                  <c:pt idx="5">
                    <c:v>29.16</c:v>
                  </c:pt>
                </c:numCache>
              </c:numRef>
            </c:minus>
          </c:errBars>
          <c:xVal>
            <c:numRef>
              <c:f>Figure_plaque!$E$12:$E$17</c:f>
              <c:numCache>
                <c:formatCode>0.000_ </c:formatCode>
                <c:ptCount val="6"/>
                <c:pt idx="0">
                  <c:v>1.05</c:v>
                </c:pt>
                <c:pt idx="1">
                  <c:v>2.0499999999999998</c:v>
                </c:pt>
                <c:pt idx="2">
                  <c:v>3.05</c:v>
                </c:pt>
                <c:pt idx="3">
                  <c:v>4.05</c:v>
                </c:pt>
                <c:pt idx="4">
                  <c:v>5.05</c:v>
                </c:pt>
                <c:pt idx="5">
                  <c:v>6.05</c:v>
                </c:pt>
              </c:numCache>
            </c:numRef>
          </c:xVal>
          <c:yVal>
            <c:numRef>
              <c:f>Figure_plaque!$D$12:$D$17</c:f>
              <c:numCache>
                <c:formatCode>0.0_);[Red]\(0.0\)</c:formatCode>
                <c:ptCount val="6"/>
                <c:pt idx="0">
                  <c:v>0</c:v>
                </c:pt>
                <c:pt idx="1">
                  <c:v>0</c:v>
                </c:pt>
                <c:pt idx="2">
                  <c:v>20</c:v>
                </c:pt>
                <c:pt idx="3">
                  <c:v>42.9</c:v>
                </c:pt>
                <c:pt idx="4">
                  <c:v>50</c:v>
                </c:pt>
                <c:pt idx="5">
                  <c:v>64.3</c:v>
                </c:pt>
              </c:numCache>
            </c:numRef>
          </c:yVal>
          <c:smooth val="0"/>
        </c:ser>
        <c:ser>
          <c:idx val="2"/>
          <c:order val="2"/>
          <c:tx>
            <c:strRef>
              <c:f>Figure_plaque!$D$1</c:f>
              <c:strCache>
                <c:ptCount val="1"/>
                <c:pt idx="0">
                  <c:v>Child</c:v>
                </c:pt>
              </c:strCache>
            </c:strRef>
          </c:tx>
          <c:spPr>
            <a:ln w="12700" cap="rnd" cmpd="sng" algn="ctr">
              <a:solidFill>
                <a:srgbClr val="0070C0"/>
              </a:solidFill>
              <a:prstDash val="sysDash"/>
              <a:round/>
            </a:ln>
          </c:spPr>
          <c:marker>
            <c:symbol val="square"/>
            <c:size val="7"/>
            <c:spPr>
              <a:solidFill>
                <a:srgbClr val="0070C0"/>
              </a:solidFill>
              <a:ln w="6350" cap="flat" cmpd="sng" algn="ctr">
                <a:solidFill>
                  <a:schemeClr val="tx1"/>
                </a:solidFill>
                <a:prstDash val="solid"/>
                <a:round/>
              </a:ln>
            </c:spPr>
          </c:marker>
          <c:errBars>
            <c:errDir val="y"/>
            <c:errBarType val="both"/>
            <c:errValType val="cust"/>
            <c:noEndCap val="0"/>
            <c:plus>
              <c:numRef>
                <c:f>Figure_plaque!$I$18:$I$23</c:f>
                <c:numCache>
                  <c:formatCode>General</c:formatCode>
                  <c:ptCount val="6"/>
                  <c:pt idx="0">
                    <c:v>11.22</c:v>
                  </c:pt>
                  <c:pt idx="1">
                    <c:v>14.92</c:v>
                  </c:pt>
                  <c:pt idx="2">
                    <c:v>19.440000000000001</c:v>
                  </c:pt>
                  <c:pt idx="3">
                    <c:v>17.88</c:v>
                  </c:pt>
                  <c:pt idx="4">
                    <c:v>15.62</c:v>
                  </c:pt>
                  <c:pt idx="5">
                    <c:v>15.62</c:v>
                  </c:pt>
                </c:numCache>
              </c:numRef>
            </c:plus>
            <c:minus>
              <c:numRef>
                <c:f>Figure_plaque!$J$18:$J$23</c:f>
                <c:numCache>
                  <c:formatCode>General</c:formatCode>
                  <c:ptCount val="6"/>
                  <c:pt idx="0">
                    <c:v>0</c:v>
                  </c:pt>
                  <c:pt idx="1">
                    <c:v>5.71</c:v>
                  </c:pt>
                  <c:pt idx="2">
                    <c:v>16.77</c:v>
                  </c:pt>
                  <c:pt idx="3">
                    <c:v>18.77</c:v>
                  </c:pt>
                  <c:pt idx="4">
                    <c:v>19.07</c:v>
                  </c:pt>
                  <c:pt idx="5">
                    <c:v>19.07</c:v>
                  </c:pt>
                </c:numCache>
              </c:numRef>
            </c:minus>
          </c:errBars>
          <c:xVal>
            <c:numRef>
              <c:f>Figure_plaque!$E$18:$E$23</c:f>
              <c:numCache>
                <c:formatCode>0.000_ </c:formatCode>
                <c:ptCount val="6"/>
                <c:pt idx="0">
                  <c:v>1.1000000000000001</c:v>
                </c:pt>
                <c:pt idx="1">
                  <c:v>2.1</c:v>
                </c:pt>
                <c:pt idx="2">
                  <c:v>3.1</c:v>
                </c:pt>
                <c:pt idx="3">
                  <c:v>4.0999999999999996</c:v>
                </c:pt>
                <c:pt idx="4">
                  <c:v>5.0999999999999996</c:v>
                </c:pt>
                <c:pt idx="5">
                  <c:v>6.1</c:v>
                </c:pt>
              </c:numCache>
            </c:numRef>
          </c:xVal>
          <c:yVal>
            <c:numRef>
              <c:f>Figure_plaque!$D$18:$D$23</c:f>
              <c:numCache>
                <c:formatCode>0.0_);[Red]\(0.0\)</c:formatCode>
                <c:ptCount val="6"/>
                <c:pt idx="0">
                  <c:v>0</c:v>
                </c:pt>
                <c:pt idx="1">
                  <c:v>6.5</c:v>
                </c:pt>
                <c:pt idx="2">
                  <c:v>36.700000000000003</c:v>
                </c:pt>
                <c:pt idx="3">
                  <c:v>54.8</c:v>
                </c:pt>
                <c:pt idx="4">
                  <c:v>67.7</c:v>
                </c:pt>
                <c:pt idx="5">
                  <c:v>67.7</c:v>
                </c:pt>
              </c:numCache>
            </c:numRef>
          </c:yVal>
          <c:smooth val="0"/>
        </c:ser>
        <c:dLbls>
          <c:showLegendKey val="0"/>
          <c:showVal val="0"/>
          <c:showCatName val="0"/>
          <c:showSerName val="0"/>
          <c:showPercent val="0"/>
          <c:showBubbleSize val="0"/>
        </c:dLbls>
        <c:axId val="381780624"/>
        <c:axId val="382098744"/>
      </c:scatterChart>
      <c:valAx>
        <c:axId val="381780624"/>
        <c:scaling>
          <c:orientation val="minMax"/>
          <c:max val="6.5"/>
          <c:min val="0.5"/>
        </c:scaling>
        <c:delete val="0"/>
        <c:axPos val="b"/>
        <c:title>
          <c:tx>
            <c:rich>
              <a:bodyPr rot="0" spcFirstLastPara="0" vertOverflow="ellipsis" vert="horz" wrap="square" anchor="ctr" anchorCtr="1"/>
              <a:lstStyle/>
              <a:p>
                <a:pPr>
                  <a:defRPr lang="ja-JP" sz="1050" b="1" i="0" u="none" strike="noStrike" kern="1200" baseline="0">
                    <a:solidFill>
                      <a:schemeClr val="tx1"/>
                    </a:solidFill>
                    <a:latin typeface="+mn-lt"/>
                    <a:ea typeface="+mn-ea"/>
                    <a:cs typeface="+mn-cs"/>
                  </a:defRPr>
                </a:pPr>
                <a:r>
                  <a:rPr lang="en-US" altLang="ja-JP" sz="1050" b="0" i="0" baseline="0" dirty="0">
                    <a:effectLst/>
                    <a:latin typeface="Times New Roman" panose="02020603050405020304" charset="0"/>
                    <a:cs typeface="Times New Roman" panose="02020603050405020304" charset="0"/>
                  </a:rPr>
                  <a:t>4                  8              12               26               39             52 </a:t>
                </a:r>
              </a:p>
              <a:p>
                <a:pPr>
                  <a:defRPr lang="ja-JP" sz="1050" b="1" i="0" u="none" strike="noStrike" kern="1200" baseline="0">
                    <a:solidFill>
                      <a:schemeClr val="tx1"/>
                    </a:solidFill>
                    <a:latin typeface="+mn-lt"/>
                    <a:ea typeface="+mn-ea"/>
                    <a:cs typeface="+mn-cs"/>
                  </a:defRPr>
                </a:pPr>
                <a:r>
                  <a:rPr lang="zh-CN" altLang="zh-CN" sz="1050" b="0" i="0" kern="1200" baseline="0" dirty="0" smtClean="0">
                    <a:solidFill>
                      <a:srgbClr val="000000"/>
                    </a:solidFill>
                    <a:effectLst/>
                    <a:latin typeface="Times New Roman" panose="02020603050405020304" charset="0"/>
                    <a:ea typeface="Times New Roman" panose="02020603050405020304" charset="0"/>
                    <a:cs typeface="Times New Roman" panose="02020603050405020304" charset="0"/>
                  </a:rPr>
                  <a:t>治疗持续时间（周）</a:t>
                </a:r>
                <a:endParaRPr lang="zh-CN" altLang="zh-CN" sz="1050" dirty="0">
                  <a:effectLst/>
                </a:endParaRPr>
              </a:p>
            </c:rich>
          </c:tx>
          <c:layout>
            <c:manualLayout>
              <c:xMode val="edge"/>
              <c:yMode val="edge"/>
              <c:x val="0.17159873071125101"/>
              <c:y val="0.86669719418638902"/>
            </c:manualLayout>
          </c:layout>
          <c:overlay val="0"/>
        </c:title>
        <c:numFmt formatCode="0.000_ " sourceLinked="1"/>
        <c:majorTickMark val="out"/>
        <c:minorTickMark val="none"/>
        <c:tickLblPos val="nextTo"/>
        <c:txPr>
          <a:bodyPr rot="-60000000" spcFirstLastPara="0" vertOverflow="ellipsis" vert="horz" wrap="square" anchor="ctr" anchorCtr="1"/>
          <a:lstStyle/>
          <a:p>
            <a:pPr>
              <a:defRPr lang="ja-JP" sz="1000" b="0" i="0" u="none" strike="noStrike" kern="1200" baseline="0">
                <a:solidFill>
                  <a:schemeClr val="bg1"/>
                </a:solidFill>
                <a:latin typeface="+mn-lt"/>
                <a:ea typeface="+mn-ea"/>
                <a:cs typeface="+mn-cs"/>
              </a:defRPr>
            </a:pPr>
            <a:endParaRPr lang="zh-CN"/>
          </a:p>
        </c:txPr>
        <c:crossAx val="382098744"/>
        <c:crosses val="autoZero"/>
        <c:crossBetween val="midCat"/>
        <c:majorUnit val="1"/>
      </c:valAx>
      <c:valAx>
        <c:axId val="382098744"/>
        <c:scaling>
          <c:orientation val="minMax"/>
          <c:max val="100"/>
          <c:min val="0"/>
        </c:scaling>
        <c:delete val="0"/>
        <c:axPos val="l"/>
        <c:majorGridlines/>
        <c:title>
          <c:tx>
            <c:rich>
              <a:bodyPr rot="-5400000" spcFirstLastPara="0" vertOverflow="ellipsis" vert="horz" wrap="square" anchor="ctr" anchorCtr="1"/>
              <a:lstStyle/>
              <a:p>
                <a:pPr>
                  <a:defRPr lang="ja-JP" sz="1050" b="0" i="0" u="none" strike="noStrike" kern="1200" baseline="0">
                    <a:solidFill>
                      <a:schemeClr val="tx1"/>
                    </a:solidFill>
                    <a:latin typeface="+mn-lt"/>
                    <a:ea typeface="+mn-ea"/>
                    <a:cs typeface="+mn-cs"/>
                  </a:defRPr>
                </a:pPr>
                <a:r>
                  <a:rPr kumimoji="1" lang="en-US" altLang="ja-JP" sz="1050" b="0" i="0" baseline="0">
                    <a:effectLst/>
                    <a:latin typeface="Times New Roman" panose="02020603050405020304" charset="0"/>
                    <a:cs typeface="Times New Roman" panose="02020603050405020304" charset="0"/>
                  </a:rPr>
                  <a:t>Response rate (%)</a:t>
                </a:r>
                <a:endParaRPr lang="ja-JP" altLang="ja-JP" sz="1050" b="0">
                  <a:effectLst/>
                  <a:latin typeface="Times New Roman" panose="02020603050405020304" charset="0"/>
                  <a:cs typeface="Times New Roman" panose="02020603050405020304" charset="0"/>
                </a:endParaRPr>
              </a:p>
            </c:rich>
          </c:tx>
          <c:overlay val="0"/>
        </c:title>
        <c:numFmt formatCode="0_ " sourceLinked="0"/>
        <c:majorTickMark val="out"/>
        <c:minorTickMark val="none"/>
        <c:tickLblPos val="nextTo"/>
        <c:txPr>
          <a:bodyPr rot="-60000000" spcFirstLastPara="0" vertOverflow="ellipsis" vert="horz" wrap="square" anchor="ctr" anchorCtr="1"/>
          <a:lstStyle/>
          <a:p>
            <a:pPr>
              <a:defRPr lang="ja-JP" sz="105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381780624"/>
        <c:crosses val="autoZero"/>
        <c:crossBetween val="midCat"/>
        <c:majorUnit val="20"/>
      </c:valAx>
      <c:spPr>
        <a:ln>
          <a:solidFill>
            <a:schemeClr val="tx1"/>
          </a:solidFill>
        </a:ln>
      </c:spPr>
    </c:plotArea>
    <c:legend>
      <c:legendPos val="l"/>
      <c:legendEntry>
        <c:idx val="0"/>
        <c:txPr>
          <a:bodyPr rot="0" spcFirstLastPara="0" vertOverflow="ellipsis" vert="horz" wrap="square" anchor="ctr" anchorCtr="1"/>
          <a:lstStyle/>
          <a:p>
            <a:pPr>
              <a:defRPr lang="zh-CN" sz="800" b="0" i="0" u="none" strike="noStrike" kern="1200" baseline="0">
                <a:solidFill>
                  <a:schemeClr val="tx1"/>
                </a:solidFill>
                <a:latin typeface="Times New Roman" panose="02020603050405020304" charset="0"/>
                <a:ea typeface="Arial Unicode MS" panose="020B0604020202020204" pitchFamily="50" charset="-128"/>
                <a:cs typeface="Times New Roman" panose="02020603050405020304" charset="0"/>
              </a:defRPr>
            </a:pPr>
            <a:endParaRPr lang="zh-CN"/>
          </a:p>
        </c:txPr>
      </c:legendEntry>
      <c:legendEntry>
        <c:idx val="1"/>
        <c:txPr>
          <a:bodyPr rot="0" spcFirstLastPara="0" vertOverflow="ellipsis" vert="horz" wrap="square" anchor="ctr" anchorCtr="1"/>
          <a:lstStyle/>
          <a:p>
            <a:pPr>
              <a:defRPr lang="zh-CN" sz="800" b="0" i="0" u="none" strike="noStrike" kern="1200" baseline="0">
                <a:solidFill>
                  <a:schemeClr val="tx1"/>
                </a:solidFill>
                <a:latin typeface="Times New Roman" panose="02020603050405020304" charset="0"/>
                <a:ea typeface="Arial Unicode MS" panose="020B0604020202020204" pitchFamily="50" charset="-128"/>
                <a:cs typeface="Times New Roman" panose="02020603050405020304" charset="0"/>
              </a:defRPr>
            </a:pPr>
            <a:endParaRPr lang="zh-CN"/>
          </a:p>
        </c:txPr>
      </c:legendEntry>
      <c:legendEntry>
        <c:idx val="2"/>
        <c:txPr>
          <a:bodyPr rot="0" spcFirstLastPara="0" vertOverflow="ellipsis" vert="horz" wrap="square" anchor="ctr" anchorCtr="1"/>
          <a:lstStyle/>
          <a:p>
            <a:pPr>
              <a:defRPr lang="zh-CN" sz="800" b="0" i="0" u="none" strike="noStrike" kern="1200" baseline="0">
                <a:solidFill>
                  <a:schemeClr val="tx1"/>
                </a:solidFill>
                <a:latin typeface="Times New Roman" panose="02020603050405020304" charset="0"/>
                <a:ea typeface="Arial Unicode MS" panose="020B0604020202020204" pitchFamily="50" charset="-128"/>
                <a:cs typeface="Times New Roman" panose="02020603050405020304" charset="0"/>
              </a:defRPr>
            </a:pPr>
            <a:endParaRPr lang="zh-CN"/>
          </a:p>
        </c:txPr>
      </c:legendEntry>
      <c:layout>
        <c:manualLayout>
          <c:xMode val="edge"/>
          <c:yMode val="edge"/>
          <c:x val="0.10321174138946899"/>
          <c:y val="0.150311777065603"/>
          <c:w val="0.22568143267805801"/>
          <c:h val="0.114956385168835"/>
        </c:manualLayout>
      </c:layout>
      <c:overlay val="0"/>
      <c:spPr>
        <a:noFill/>
        <a:ln>
          <a:noFill/>
        </a:ln>
      </c:spPr>
      <c:txPr>
        <a:bodyPr rot="0" spcFirstLastPara="0" vertOverflow="ellipsis" vert="horz" wrap="square" anchor="ctr" anchorCtr="1"/>
        <a:lstStyle/>
        <a:p>
          <a:pPr>
            <a:defRPr lang="ja-JP" sz="800" b="0" i="0" u="none" strike="noStrike" kern="1200" baseline="0">
              <a:solidFill>
                <a:schemeClr val="tx1"/>
              </a:solidFill>
              <a:latin typeface="Times New Roman" panose="02020603050405020304" charset="0"/>
              <a:ea typeface="Arial Unicode MS" panose="020B0604020202020204" pitchFamily="50" charset="-128"/>
              <a:cs typeface="Times New Roman" panose="02020603050405020304" charset="0"/>
            </a:defRPr>
          </a:pPr>
          <a:endParaRPr lang="zh-CN"/>
        </a:p>
      </c:txPr>
    </c:legend>
    <c:plotVisOnly val="1"/>
    <c:dispBlanksAs val="gap"/>
    <c:showDLblsOverMax val="0"/>
  </c:chart>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ja-JP" sz="1200" b="1" i="0" u="none" strike="noStrike" kern="1200" baseline="0">
                <a:solidFill>
                  <a:schemeClr val="tx1"/>
                </a:solidFill>
                <a:latin typeface="Times New Roman" panose="02020603050405020304" charset="0"/>
                <a:ea typeface="+mn-ea"/>
                <a:cs typeface="Times New Roman" panose="02020603050405020304" charset="0"/>
              </a:defRPr>
            </a:pPr>
            <a:r>
              <a:rPr lang="en-US" sz="1200" dirty="0" smtClean="0"/>
              <a:t>(c</a:t>
            </a:r>
            <a:r>
              <a:rPr lang="zh-CN" altLang="zh-CN" sz="1200" b="1" i="0" kern="1200" baseline="0" dirty="0" smtClean="0">
                <a:solidFill>
                  <a:srgbClr val="000000"/>
                </a:solidFill>
                <a:effectLst/>
                <a:latin typeface="Times New Roman" panose="02020603050405020304" charset="0"/>
                <a:ea typeface="Times New Roman" panose="02020603050405020304" charset="0"/>
                <a:cs typeface="Times New Roman" panose="02020603050405020304" charset="0"/>
              </a:rPr>
              <a:t>黑色素沉着性黄斑</a:t>
            </a:r>
            <a:endParaRPr lang="zh-CN" altLang="zh-CN" sz="1200" dirty="0">
              <a:effectLst/>
            </a:endParaRPr>
          </a:p>
        </c:rich>
      </c:tx>
      <c:layout>
        <c:manualLayout>
          <c:xMode val="edge"/>
          <c:yMode val="edge"/>
          <c:x val="0.221816849560632"/>
          <c:y val="2.2126509752884601E-2"/>
        </c:manualLayout>
      </c:layout>
      <c:overlay val="0"/>
    </c:title>
    <c:autoTitleDeleted val="0"/>
    <c:plotArea>
      <c:layout>
        <c:manualLayout>
          <c:layoutTarget val="inner"/>
          <c:xMode val="edge"/>
          <c:yMode val="edge"/>
          <c:x val="0.26181142960993098"/>
          <c:y val="0.103496436903836"/>
          <c:w val="0.72981161202846001"/>
          <c:h val="0.72262287311271201"/>
        </c:manualLayout>
      </c:layout>
      <c:scatterChart>
        <c:scatterStyle val="lineMarker"/>
        <c:varyColors val="0"/>
        <c:ser>
          <c:idx val="0"/>
          <c:order val="0"/>
          <c:tx>
            <c:strRef>
              <c:f>Figure_hypomelanotic!$A$1</c:f>
              <c:strCache>
                <c:ptCount val="1"/>
                <c:pt idx="0">
                  <c:v>Whole</c:v>
                </c:pt>
              </c:strCache>
            </c:strRef>
          </c:tx>
          <c:spPr>
            <a:ln w="19050" cap="rnd" cmpd="sng" algn="ctr">
              <a:solidFill>
                <a:schemeClr val="tx1"/>
              </a:solidFill>
              <a:prstDash val="solid"/>
              <a:round/>
            </a:ln>
          </c:spPr>
          <c:marker>
            <c:symbol val="circle"/>
            <c:size val="7"/>
            <c:spPr>
              <a:solidFill>
                <a:schemeClr val="tx1"/>
              </a:solidFill>
              <a:ln w="6350" cap="flat" cmpd="sng" algn="ctr">
                <a:solidFill>
                  <a:schemeClr val="tx1"/>
                </a:solidFill>
                <a:prstDash val="solid"/>
                <a:round/>
              </a:ln>
            </c:spPr>
          </c:marker>
          <c:errBars>
            <c:errDir val="y"/>
            <c:errBarType val="both"/>
            <c:errValType val="cust"/>
            <c:noEndCap val="0"/>
            <c:plus>
              <c:numRef>
                <c:f>Figure_hypomelanotic!$I$6:$I$11</c:f>
                <c:numCache>
                  <c:formatCode>General</c:formatCode>
                  <c:ptCount val="6"/>
                  <c:pt idx="0">
                    <c:v>18.53</c:v>
                  </c:pt>
                  <c:pt idx="1">
                    <c:v>23.61</c:v>
                  </c:pt>
                  <c:pt idx="2">
                    <c:v>26.56</c:v>
                  </c:pt>
                  <c:pt idx="3">
                    <c:v>23.98</c:v>
                  </c:pt>
                  <c:pt idx="4">
                    <c:v>21.6</c:v>
                  </c:pt>
                  <c:pt idx="5">
                    <c:v>18.11</c:v>
                  </c:pt>
                </c:numCache>
              </c:numRef>
            </c:plus>
            <c:minus>
              <c:numRef>
                <c:f>Figure_hypomelanotic!$J$6:$J$11</c:f>
                <c:numCache>
                  <c:formatCode>General</c:formatCode>
                  <c:ptCount val="6"/>
                  <c:pt idx="0">
                    <c:v>0</c:v>
                  </c:pt>
                  <c:pt idx="1">
                    <c:v>9.7200000000000006</c:v>
                  </c:pt>
                  <c:pt idx="2">
                    <c:v>19.09</c:v>
                  </c:pt>
                  <c:pt idx="3">
                    <c:v>23.98</c:v>
                  </c:pt>
                  <c:pt idx="4">
                    <c:v>25.35</c:v>
                  </c:pt>
                  <c:pt idx="5">
                    <c:v>25.68</c:v>
                  </c:pt>
                </c:numCache>
              </c:numRef>
            </c:minus>
          </c:errBars>
          <c:xVal>
            <c:numRef>
              <c:f>Figure_hypomelanotic!$E$6:$E$11</c:f>
              <c:numCache>
                <c:formatCode>0.000_ </c:formatCode>
                <c:ptCount val="6"/>
                <c:pt idx="0">
                  <c:v>1</c:v>
                </c:pt>
                <c:pt idx="1">
                  <c:v>2</c:v>
                </c:pt>
                <c:pt idx="2">
                  <c:v>3</c:v>
                </c:pt>
                <c:pt idx="3">
                  <c:v>4</c:v>
                </c:pt>
                <c:pt idx="4">
                  <c:v>5</c:v>
                </c:pt>
                <c:pt idx="5">
                  <c:v>6</c:v>
                </c:pt>
              </c:numCache>
            </c:numRef>
          </c:xVal>
          <c:yVal>
            <c:numRef>
              <c:f>Figure_hypomelanotic!$D$6:$D$11</c:f>
              <c:numCache>
                <c:formatCode>0.00_);[Red]\(0.00\)</c:formatCode>
                <c:ptCount val="6"/>
                <c:pt idx="0">
                  <c:v>0</c:v>
                </c:pt>
                <c:pt idx="1">
                  <c:v>11.1</c:v>
                </c:pt>
                <c:pt idx="2">
                  <c:v>29.4</c:v>
                </c:pt>
                <c:pt idx="3">
                  <c:v>50</c:v>
                </c:pt>
                <c:pt idx="4">
                  <c:v>61.1</c:v>
                </c:pt>
                <c:pt idx="5">
                  <c:v>72.2</c:v>
                </c:pt>
              </c:numCache>
            </c:numRef>
          </c:yVal>
          <c:smooth val="0"/>
        </c:ser>
        <c:ser>
          <c:idx val="1"/>
          <c:order val="1"/>
          <c:tx>
            <c:strRef>
              <c:f>Figure_hypomelanotic!$B$1</c:f>
              <c:strCache>
                <c:ptCount val="1"/>
                <c:pt idx="0">
                  <c:v>Adult</c:v>
                </c:pt>
              </c:strCache>
            </c:strRef>
          </c:tx>
          <c:spPr>
            <a:ln w="19050" cap="rnd" cmpd="sng" algn="ctr">
              <a:solidFill>
                <a:srgbClr val="FF0000"/>
              </a:solidFill>
              <a:prstDash val="lgDash"/>
              <a:round/>
            </a:ln>
          </c:spPr>
          <c:marker>
            <c:symbol val="triangle"/>
            <c:size val="7"/>
            <c:spPr>
              <a:solidFill>
                <a:srgbClr val="FF0000"/>
              </a:solidFill>
              <a:ln w="6350" cap="flat" cmpd="sng" algn="ctr">
                <a:solidFill>
                  <a:schemeClr val="tx1"/>
                </a:solidFill>
                <a:prstDash val="solid"/>
                <a:round/>
              </a:ln>
            </c:spPr>
          </c:marker>
          <c:errBars>
            <c:errDir val="y"/>
            <c:errBarType val="both"/>
            <c:errValType val="cust"/>
            <c:noEndCap val="0"/>
            <c:plus>
              <c:numRef>
                <c:f>Figure_hypomelanotic!$I$12:$I$17</c:f>
                <c:numCache>
                  <c:formatCode>General</c:formatCode>
                  <c:ptCount val="6"/>
                  <c:pt idx="0">
                    <c:v>97.5</c:v>
                  </c:pt>
                  <c:pt idx="1">
                    <c:v>97.5</c:v>
                  </c:pt>
                  <c:pt idx="2">
                    <c:v>97.5</c:v>
                  </c:pt>
                  <c:pt idx="3">
                    <c:v>97.5</c:v>
                  </c:pt>
                  <c:pt idx="4">
                    <c:v>97.5</c:v>
                  </c:pt>
                  <c:pt idx="5">
                    <c:v>97.5</c:v>
                  </c:pt>
                </c:numCache>
              </c:numRef>
            </c:plus>
            <c:minus>
              <c:numRef>
                <c:f>Figure_hypomelanotic!$J$12:$J$18</c:f>
                <c:numCache>
                  <c:formatCode>General</c:formatCode>
                  <c:ptCount val="7"/>
                  <c:pt idx="0">
                    <c:v>0</c:v>
                  </c:pt>
                  <c:pt idx="1">
                    <c:v>0</c:v>
                  </c:pt>
                  <c:pt idx="2">
                    <c:v>0</c:v>
                  </c:pt>
                  <c:pt idx="3">
                    <c:v>0</c:v>
                  </c:pt>
                  <c:pt idx="4">
                    <c:v>0</c:v>
                  </c:pt>
                  <c:pt idx="5">
                    <c:v>0</c:v>
                  </c:pt>
                  <c:pt idx="6">
                    <c:v>0</c:v>
                  </c:pt>
                </c:numCache>
              </c:numRef>
            </c:minus>
          </c:errBars>
          <c:errBars>
            <c:errDir val="x"/>
            <c:errBarType val="both"/>
            <c:errValType val="fixedVal"/>
            <c:noEndCap val="0"/>
            <c:val val="1"/>
          </c:errBars>
          <c:xVal>
            <c:numRef>
              <c:f>Figure_hypomelanotic!$E$12:$E$17</c:f>
              <c:numCache>
                <c:formatCode>0.000_ </c:formatCode>
                <c:ptCount val="6"/>
                <c:pt idx="0">
                  <c:v>1.05</c:v>
                </c:pt>
                <c:pt idx="1">
                  <c:v>2.0499999999999998</c:v>
                </c:pt>
                <c:pt idx="2">
                  <c:v>3.05</c:v>
                </c:pt>
                <c:pt idx="3">
                  <c:v>4.05</c:v>
                </c:pt>
                <c:pt idx="4">
                  <c:v>5.05</c:v>
                </c:pt>
                <c:pt idx="5">
                  <c:v>6.05</c:v>
                </c:pt>
              </c:numCache>
            </c:numRef>
          </c:xVal>
          <c:yVal>
            <c:numRef>
              <c:f>Figure_hypomelanotic!$D$12:$D$17</c:f>
              <c:numCache>
                <c:formatCode>0.00_);[Red]\(0.00\)</c:formatCode>
                <c:ptCount val="6"/>
                <c:pt idx="0">
                  <c:v>0</c:v>
                </c:pt>
                <c:pt idx="1">
                  <c:v>0</c:v>
                </c:pt>
                <c:pt idx="2">
                  <c:v>0</c:v>
                </c:pt>
                <c:pt idx="3">
                  <c:v>0</c:v>
                </c:pt>
                <c:pt idx="4">
                  <c:v>0</c:v>
                </c:pt>
                <c:pt idx="5">
                  <c:v>0</c:v>
                </c:pt>
              </c:numCache>
            </c:numRef>
          </c:yVal>
          <c:smooth val="0"/>
        </c:ser>
        <c:ser>
          <c:idx val="2"/>
          <c:order val="2"/>
          <c:tx>
            <c:strRef>
              <c:f>Figure_hypomelanotic!$C$1</c:f>
              <c:strCache>
                <c:ptCount val="1"/>
                <c:pt idx="0">
                  <c:v>Child</c:v>
                </c:pt>
              </c:strCache>
            </c:strRef>
          </c:tx>
          <c:spPr>
            <a:ln w="12700" cap="rnd" cmpd="sng" algn="ctr">
              <a:solidFill>
                <a:srgbClr val="0070C0"/>
              </a:solidFill>
              <a:prstDash val="sysDash"/>
              <a:round/>
            </a:ln>
          </c:spPr>
          <c:marker>
            <c:symbol val="square"/>
            <c:size val="7"/>
            <c:spPr>
              <a:solidFill>
                <a:srgbClr val="0070C0"/>
              </a:solidFill>
              <a:ln w="6350" cap="flat" cmpd="sng" algn="ctr">
                <a:solidFill>
                  <a:schemeClr val="tx1"/>
                </a:solidFill>
                <a:prstDash val="solid"/>
                <a:round/>
              </a:ln>
            </c:spPr>
          </c:marker>
          <c:errBars>
            <c:errDir val="y"/>
            <c:errBarType val="both"/>
            <c:errValType val="cust"/>
            <c:noEndCap val="0"/>
            <c:plus>
              <c:numRef>
                <c:f>Figure_hypomelanotic!$I$18:$I$23</c:f>
                <c:numCache>
                  <c:formatCode>General</c:formatCode>
                  <c:ptCount val="6"/>
                  <c:pt idx="0">
                    <c:v>19.510000000000002</c:v>
                  </c:pt>
                  <c:pt idx="1">
                    <c:v>24.64</c:v>
                  </c:pt>
                  <c:pt idx="2">
                    <c:v>27.36</c:v>
                  </c:pt>
                  <c:pt idx="3">
                    <c:v>24.12</c:v>
                  </c:pt>
                  <c:pt idx="4">
                    <c:v>21.09</c:v>
                  </c:pt>
                  <c:pt idx="5">
                    <c:v>16.690000000000001</c:v>
                  </c:pt>
                </c:numCache>
              </c:numRef>
            </c:plus>
            <c:minus>
              <c:numRef>
                <c:f>Figure_hypomelanotic!$J$18:$J$23</c:f>
                <c:numCache>
                  <c:formatCode>General</c:formatCode>
                  <c:ptCount val="6"/>
                  <c:pt idx="0">
                    <c:v>0</c:v>
                  </c:pt>
                  <c:pt idx="1">
                    <c:v>10.34</c:v>
                  </c:pt>
                  <c:pt idx="2">
                    <c:v>20.28</c:v>
                  </c:pt>
                  <c:pt idx="3">
                    <c:v>25.09</c:v>
                  </c:pt>
                  <c:pt idx="4">
                    <c:v>26.37</c:v>
                  </c:pt>
                  <c:pt idx="5">
                    <c:v>26.4</c:v>
                  </c:pt>
                </c:numCache>
              </c:numRef>
            </c:minus>
          </c:errBars>
          <c:xVal>
            <c:numRef>
              <c:f>Figure_hypomelanotic!$E$18:$E$23</c:f>
              <c:numCache>
                <c:formatCode>0.000_ </c:formatCode>
                <c:ptCount val="6"/>
                <c:pt idx="0">
                  <c:v>1.1000000000000001</c:v>
                </c:pt>
                <c:pt idx="1">
                  <c:v>2.1</c:v>
                </c:pt>
                <c:pt idx="2">
                  <c:v>3.1</c:v>
                </c:pt>
                <c:pt idx="3">
                  <c:v>4.0999999999999996</c:v>
                </c:pt>
                <c:pt idx="4">
                  <c:v>5.0999999999999996</c:v>
                </c:pt>
                <c:pt idx="5">
                  <c:v>6.1</c:v>
                </c:pt>
              </c:numCache>
            </c:numRef>
          </c:xVal>
          <c:yVal>
            <c:numRef>
              <c:f>Figure_hypomelanotic!$D$18:$D$23</c:f>
              <c:numCache>
                <c:formatCode>0.00_);[Red]\(0.00\)</c:formatCode>
                <c:ptCount val="6"/>
                <c:pt idx="0">
                  <c:v>0</c:v>
                </c:pt>
                <c:pt idx="1">
                  <c:v>11.8</c:v>
                </c:pt>
                <c:pt idx="2">
                  <c:v>31.3</c:v>
                </c:pt>
                <c:pt idx="3">
                  <c:v>52.9</c:v>
                </c:pt>
                <c:pt idx="4">
                  <c:v>64.7</c:v>
                </c:pt>
                <c:pt idx="5">
                  <c:v>76.5</c:v>
                </c:pt>
              </c:numCache>
            </c:numRef>
          </c:yVal>
          <c:smooth val="0"/>
        </c:ser>
        <c:dLbls>
          <c:showLegendKey val="0"/>
          <c:showVal val="0"/>
          <c:showCatName val="0"/>
          <c:showSerName val="0"/>
          <c:showPercent val="0"/>
          <c:showBubbleSize val="0"/>
        </c:dLbls>
        <c:axId val="382096152"/>
        <c:axId val="379915232"/>
      </c:scatterChart>
      <c:valAx>
        <c:axId val="382096152"/>
        <c:scaling>
          <c:orientation val="minMax"/>
          <c:max val="6.5"/>
          <c:min val="0.5"/>
        </c:scaling>
        <c:delete val="0"/>
        <c:axPos val="b"/>
        <c:title>
          <c:tx>
            <c:rich>
              <a:bodyPr rot="0" spcFirstLastPara="0" vertOverflow="ellipsis" vert="horz" wrap="square" anchor="ctr" anchorCtr="1"/>
              <a:lstStyle/>
              <a:p>
                <a:pPr>
                  <a:defRPr lang="ja-JP" sz="1050" b="0" i="0" u="none" strike="noStrike" kern="1200" baseline="0">
                    <a:solidFill>
                      <a:schemeClr val="tx1"/>
                    </a:solidFill>
                    <a:latin typeface="Times New Roman" panose="02020603050405020304" charset="0"/>
                    <a:ea typeface="+mn-ea"/>
                    <a:cs typeface="Times New Roman" panose="02020603050405020304" charset="0"/>
                  </a:defRPr>
                </a:pPr>
                <a:r>
                  <a:rPr lang="en-US" sz="1050" b="0" dirty="0"/>
                  <a:t>4               8               12               26              39          52 </a:t>
                </a:r>
                <a:endParaRPr lang="ja-JP" sz="1050" b="0" dirty="0"/>
              </a:p>
              <a:p>
                <a:pPr>
                  <a:defRPr lang="ja-JP" sz="1050" b="0" i="0" u="none" strike="noStrike" kern="1200" baseline="0">
                    <a:solidFill>
                      <a:schemeClr val="tx1"/>
                    </a:solidFill>
                    <a:latin typeface="Times New Roman" panose="02020603050405020304" charset="0"/>
                    <a:ea typeface="+mn-ea"/>
                    <a:cs typeface="Times New Roman" panose="02020603050405020304" charset="0"/>
                  </a:defRPr>
                </a:pPr>
                <a:r>
                  <a:rPr lang="zh-CN" altLang="zh-CN" sz="1050" b="0" i="0" kern="1200" baseline="0" dirty="0" smtClean="0">
                    <a:solidFill>
                      <a:srgbClr val="000000"/>
                    </a:solidFill>
                    <a:effectLst/>
                    <a:latin typeface="Times New Roman" panose="02020603050405020304" charset="0"/>
                    <a:ea typeface="Times New Roman" panose="02020603050405020304" charset="0"/>
                    <a:cs typeface="Times New Roman" panose="02020603050405020304" charset="0"/>
                  </a:rPr>
                  <a:t>治疗持续时间（周）</a:t>
                </a:r>
                <a:endParaRPr lang="zh-CN" altLang="zh-CN" sz="1050" dirty="0">
                  <a:effectLst/>
                </a:endParaRPr>
              </a:p>
            </c:rich>
          </c:tx>
          <c:layout>
            <c:manualLayout>
              <c:xMode val="edge"/>
              <c:yMode val="edge"/>
              <c:x val="0.18441354437544"/>
              <c:y val="0.87705301262822699"/>
            </c:manualLayout>
          </c:layout>
          <c:overlay val="0"/>
        </c:title>
        <c:numFmt formatCode="0.000_ " sourceLinked="1"/>
        <c:majorTickMark val="out"/>
        <c:minorTickMark val="none"/>
        <c:tickLblPos val="none"/>
        <c:txPr>
          <a:bodyPr rot="-60000000" spcFirstLastPara="0" vertOverflow="ellipsis" vert="horz" wrap="square" anchor="ctr" anchorCtr="1"/>
          <a:lstStyle/>
          <a:p>
            <a:pPr>
              <a:defRPr lang="ja-JP"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379915232"/>
        <c:crosses val="autoZero"/>
        <c:crossBetween val="midCat"/>
        <c:majorUnit val="1"/>
      </c:valAx>
      <c:valAx>
        <c:axId val="379915232"/>
        <c:scaling>
          <c:orientation val="minMax"/>
          <c:max val="100"/>
          <c:min val="0"/>
        </c:scaling>
        <c:delete val="0"/>
        <c:axPos val="l"/>
        <c:majorGridlines/>
        <c:title>
          <c:tx>
            <c:rich>
              <a:bodyPr rot="-5400000" spcFirstLastPara="0" vertOverflow="ellipsis" vert="horz" wrap="square" anchor="ctr" anchorCtr="1"/>
              <a:lstStyle/>
              <a:p>
                <a:pPr>
                  <a:defRPr lang="ja-JP" sz="1000" b="0" i="0" u="none" strike="noStrike" kern="1200" baseline="0">
                    <a:solidFill>
                      <a:schemeClr val="tx1"/>
                    </a:solidFill>
                    <a:latin typeface="Times New Roman" panose="02020603050405020304" charset="0"/>
                    <a:ea typeface="+mn-ea"/>
                    <a:cs typeface="Times New Roman" panose="02020603050405020304" charset="0"/>
                  </a:defRPr>
                </a:pPr>
                <a:r>
                  <a:rPr lang="en-US" b="0"/>
                  <a:t>Response rate</a:t>
                </a:r>
                <a:r>
                  <a:rPr lang="en-US" b="0" baseline="0"/>
                  <a:t> (</a:t>
                </a:r>
                <a:r>
                  <a:rPr lang="en-US" b="0"/>
                  <a:t>%)</a:t>
                </a:r>
                <a:endParaRPr lang="ja-JP" b="0"/>
              </a:p>
            </c:rich>
          </c:tx>
          <c:overlay val="0"/>
        </c:title>
        <c:numFmt formatCode="0_ " sourceLinked="0"/>
        <c:majorTickMark val="out"/>
        <c:minorTickMark val="none"/>
        <c:tickLblPos val="nextTo"/>
        <c:txPr>
          <a:bodyPr rot="-60000000" spcFirstLastPara="0" vertOverflow="ellipsis" vert="horz" wrap="square" anchor="ctr" anchorCtr="1"/>
          <a:lstStyle/>
          <a:p>
            <a:pPr>
              <a:defRPr lang="ja-JP" sz="105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382096152"/>
        <c:crosses val="autoZero"/>
        <c:crossBetween val="midCat"/>
        <c:majorUnit val="20"/>
      </c:valAx>
      <c:spPr>
        <a:ln>
          <a:solidFill>
            <a:schemeClr val="tx1"/>
          </a:solidFill>
        </a:ln>
      </c:spPr>
    </c:plotArea>
    <c:legend>
      <c:legendPos val="l"/>
      <c:layout>
        <c:manualLayout>
          <c:xMode val="edge"/>
          <c:yMode val="edge"/>
          <c:x val="1.43450392029671E-4"/>
          <c:y val="0.101980917269391"/>
          <c:w val="0.188399542864611"/>
          <c:h val="0.12782736872589501"/>
        </c:manualLayout>
      </c:layout>
      <c:overlay val="1"/>
      <c:spPr>
        <a:noFill/>
        <a:ln w="0">
          <a:noFill/>
        </a:ln>
      </c:spPr>
      <c:txPr>
        <a:bodyPr rot="0" spcFirstLastPara="0" vertOverflow="ellipsis" vert="horz" wrap="square" anchor="ctr" anchorCtr="1"/>
        <a:lstStyle/>
        <a:p>
          <a:pPr>
            <a:defRPr lang="ja-JP" sz="8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legend>
    <c:plotVisOnly val="1"/>
    <c:dispBlanksAs val="gap"/>
    <c:showDLblsOverMax val="0"/>
  </c:chart>
  <c:txPr>
    <a:bodyPr/>
    <a:lstStyle/>
    <a:p>
      <a:pPr>
        <a:defRPr lang="zh-CN">
          <a:latin typeface="Times New Roman" panose="02020603050405020304" charset="0"/>
          <a:cs typeface="Times New Roman" panose="02020603050405020304" charset="0"/>
        </a:defRPr>
      </a:pPr>
      <a:endParaRPr lang="zh-CN"/>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0.43377</cdr:x>
      <cdr:y>0.56931</cdr:y>
    </cdr:from>
    <cdr:to>
      <cdr:x>0.57701</cdr:x>
      <cdr:y>0.66552</cdr:y>
    </cdr:to>
    <cdr:sp macro="" textlink="">
      <cdr:nvSpPr>
        <cdr:cNvPr id="2" name="矩形 1"/>
        <cdr:cNvSpPr/>
      </cdr:nvSpPr>
      <cdr:spPr>
        <a:xfrm xmlns:a="http://schemas.openxmlformats.org/drawingml/2006/main">
          <a:off x="2108158" y="1618109"/>
          <a:ext cx="696109" cy="27345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000" dirty="0">
              <a:latin typeface="Times New Roman" panose="02020603050405020304" charset="0"/>
              <a:cs typeface="Times New Roman" panose="02020603050405020304" charset="0"/>
            </a:rPr>
            <a:t>P=0.002</a:t>
          </a:r>
          <a:endParaRPr kumimoji="1" lang="ja-JP" altLang="en-US" sz="1000" dirty="0">
            <a:latin typeface="Times New Roman" panose="02020603050405020304" charset="0"/>
            <a:cs typeface="Times New Roman" panose="0202060305040502030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3345B-E5DB-4756-8038-97BA0AADF556}" type="datetimeFigureOut">
              <a:rPr lang="zh-CN" altLang="en-US" smtClean="0"/>
              <a:t>2023/7/10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4FFFD-2A48-4127-89C0-466EECC17638}" type="slidenum">
              <a:rPr lang="zh-CN" altLang="en-US" smtClean="0"/>
              <a:t>‹#›</a:t>
            </a:fld>
            <a:endParaRPr lang="zh-CN" altLang="en-US"/>
          </a:p>
        </p:txBody>
      </p:sp>
    </p:spTree>
    <p:extLst>
      <p:ext uri="{BB962C8B-B14F-4D97-AF65-F5344CB8AC3E}">
        <p14:creationId xmlns:p14="http://schemas.microsoft.com/office/powerpoint/2010/main" val="158821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1733171-7454-4272-9FBE-761EE665E53E}" type="slidenum">
              <a:rPr lang="zh-CN" altLang="en-US" smtClean="0"/>
              <a:t>1</a:t>
            </a:fld>
            <a:endParaRPr lang="zh-CN" altLang="en-US"/>
          </a:p>
        </p:txBody>
      </p:sp>
    </p:spTree>
    <p:extLst>
      <p:ext uri="{BB962C8B-B14F-4D97-AF65-F5344CB8AC3E}">
        <p14:creationId xmlns:p14="http://schemas.microsoft.com/office/powerpoint/2010/main" val="3302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14FFFD-2A48-4127-89C0-466EECC17638}" type="slidenum">
              <a:rPr lang="zh-CN" altLang="en-US" smtClean="0"/>
              <a:t>3</a:t>
            </a:fld>
            <a:endParaRPr lang="zh-CN" altLang="en-US"/>
          </a:p>
        </p:txBody>
      </p:sp>
    </p:spTree>
    <p:extLst>
      <p:ext uri="{BB962C8B-B14F-4D97-AF65-F5344CB8AC3E}">
        <p14:creationId xmlns:p14="http://schemas.microsoft.com/office/powerpoint/2010/main" val="204961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7A51FB-77E6-4512-B0DD-B532E9DBBFA7}" type="slidenum">
              <a:rPr kumimoji="1" lang="ja-JP" altLang="en-US" smtClean="0"/>
              <a:t>4</a:t>
            </a:fld>
            <a:endParaRPr kumimoji="1" lang="ja-JP" altLang="en-US" dirty="0"/>
          </a:p>
        </p:txBody>
      </p:sp>
    </p:spTree>
    <p:extLst>
      <p:ext uri="{BB962C8B-B14F-4D97-AF65-F5344CB8AC3E}">
        <p14:creationId xmlns:p14="http://schemas.microsoft.com/office/powerpoint/2010/main" val="238450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Figure</a:t>
            </a:r>
            <a:r>
              <a:rPr kumimoji="1" lang="ja-JP" altLang="en-US" dirty="0"/>
              <a:t> </a:t>
            </a:r>
            <a:r>
              <a:rPr kumimoji="1" lang="en-US" altLang="ja-JP" dirty="0"/>
              <a:t>3</a:t>
            </a:r>
            <a:r>
              <a:rPr kumimoji="1" lang="ja-JP" altLang="en-US" dirty="0"/>
              <a:t> </a:t>
            </a:r>
            <a:r>
              <a:rPr kumimoji="1" lang="en-US" altLang="ja-JP" dirty="0"/>
              <a:t>Representative photographs from 3 patients</a:t>
            </a:r>
            <a:r>
              <a:rPr lang="en-US" altLang="ja-JP" dirty="0"/>
              <a:t>.</a:t>
            </a:r>
          </a:p>
          <a:p>
            <a:r>
              <a:rPr kumimoji="1" lang="en-US" altLang="ja-JP" dirty="0"/>
              <a:t>Sirolimus gel 0.2%</a:t>
            </a:r>
            <a:r>
              <a:rPr kumimoji="1" lang="ja-JP" altLang="en-US" dirty="0"/>
              <a:t>を</a:t>
            </a:r>
            <a:r>
              <a:rPr kumimoji="1" lang="en-US" altLang="ja-JP" dirty="0"/>
              <a:t>1</a:t>
            </a:r>
            <a:r>
              <a:rPr kumimoji="1" lang="ja-JP" altLang="en-US" dirty="0"/>
              <a:t>日</a:t>
            </a:r>
            <a:r>
              <a:rPr kumimoji="1" lang="en-US" altLang="ja-JP" dirty="0"/>
              <a:t>2</a:t>
            </a:r>
            <a:r>
              <a:rPr kumimoji="1" lang="ja-JP" altLang="en-US" dirty="0"/>
              <a:t>回投与したときの</a:t>
            </a:r>
            <a:r>
              <a:rPr kumimoji="1" lang="en-US" altLang="ja-JP" dirty="0"/>
              <a:t>Baseline, at week 26, at week 52</a:t>
            </a:r>
            <a:r>
              <a:rPr kumimoji="1" lang="ja-JP" altLang="en-US" dirty="0"/>
              <a:t>の写真</a:t>
            </a:r>
            <a:endParaRPr kumimoji="1" lang="en-US" altLang="ja-JP" dirty="0"/>
          </a:p>
          <a:p>
            <a:r>
              <a:rPr lang="en-US" altLang="ja-JP" dirty="0"/>
              <a:t>a: A 17-year-old female had severe angiofibromas, and her nose was totally covered by a myriad of nodules at baseline. 26</a:t>
            </a:r>
            <a:r>
              <a:rPr lang="ja-JP" altLang="en-US" dirty="0"/>
              <a:t>週後、</a:t>
            </a:r>
            <a:r>
              <a:rPr lang="en-US" altLang="ja-JP" dirty="0"/>
              <a:t>52</a:t>
            </a:r>
            <a:r>
              <a:rPr lang="ja-JP" altLang="en-US" dirty="0"/>
              <a:t>週後と時間の経過とともに腫瘤の縮小、赤みの低減が認められる。</a:t>
            </a:r>
            <a:endParaRPr lang="en-US" altLang="ja-JP" dirty="0"/>
          </a:p>
          <a:p>
            <a:r>
              <a:rPr lang="en-US" altLang="ja-JP" dirty="0"/>
              <a:t>b: A 22-year-old female</a:t>
            </a:r>
            <a:r>
              <a:rPr lang="ja-JP" altLang="en-US" dirty="0"/>
              <a:t> </a:t>
            </a:r>
            <a:r>
              <a:rPr lang="en-US" altLang="ja-JP" dirty="0"/>
              <a:t>had </a:t>
            </a:r>
            <a:r>
              <a:rPr lang="ja-JP" altLang="en-US" dirty="0"/>
              <a:t>比較的大きい</a:t>
            </a:r>
            <a:r>
              <a:rPr lang="en-US" altLang="ja-JP" dirty="0"/>
              <a:t> plaque on the temple.  </a:t>
            </a:r>
            <a:r>
              <a:rPr lang="ja-JP" altLang="en-US" dirty="0"/>
              <a:t>時間の経過とともに盛り上がりが減り、平坦になってきているのが認められる。</a:t>
            </a:r>
            <a:r>
              <a:rPr lang="en-US" altLang="ja-JP" dirty="0"/>
              <a:t>52</a:t>
            </a:r>
            <a:r>
              <a:rPr lang="ja-JP" altLang="en-US" dirty="0"/>
              <a:t>週後には、</a:t>
            </a:r>
            <a:r>
              <a:rPr lang="en-US" altLang="ja-JP" dirty="0"/>
              <a:t>resolved nearly completely and became flat at week 52 of treatment in, although faint reddishness persisted. </a:t>
            </a:r>
          </a:p>
          <a:p>
            <a:r>
              <a:rPr lang="en-US" altLang="ja-JP" dirty="0"/>
              <a:t>c: A 10-year-old female had a </a:t>
            </a:r>
            <a:r>
              <a:rPr lang="en-US" altLang="ja-JP" dirty="0" err="1"/>
              <a:t>hypomelanotic</a:t>
            </a:r>
            <a:r>
              <a:rPr lang="en-US" altLang="ja-JP" dirty="0"/>
              <a:t> macule (</a:t>
            </a:r>
            <a:r>
              <a:rPr lang="ja-JP" altLang="en-US" dirty="0"/>
              <a:t>⇒で示す）</a:t>
            </a:r>
            <a:r>
              <a:rPr lang="en-US" altLang="ja-JP" dirty="0"/>
              <a:t>on the forehead at baseline.  </a:t>
            </a:r>
            <a:r>
              <a:rPr lang="ja-JP" altLang="en-US" dirty="0"/>
              <a:t>時間の経過とともに白斑は不明瞭となり、</a:t>
            </a:r>
            <a:r>
              <a:rPr lang="en-US" altLang="ja-JP" dirty="0"/>
              <a:t>and became indistinct in color from the peripheral normal skin.</a:t>
            </a:r>
            <a:endParaRPr lang="ja-JP" altLang="ja-JP" dirty="0"/>
          </a:p>
        </p:txBody>
      </p:sp>
      <p:sp>
        <p:nvSpPr>
          <p:cNvPr id="4" name="スライド番号プレースホルダー 3"/>
          <p:cNvSpPr>
            <a:spLocks noGrp="1"/>
          </p:cNvSpPr>
          <p:nvPr>
            <p:ph type="sldNum" sz="quarter" idx="10"/>
          </p:nvPr>
        </p:nvSpPr>
        <p:spPr/>
        <p:txBody>
          <a:bodyPr/>
          <a:lstStyle/>
          <a:p>
            <a:fld id="{F589F2AC-D5F2-46BD-A6F8-0360F007C5EF}" type="slidenum">
              <a:rPr kumimoji="1" lang="ja-JP" altLang="en-US" smtClean="0"/>
              <a:t>6</a:t>
            </a:fld>
            <a:endParaRPr kumimoji="1" lang="ja-JP" altLang="en-US"/>
          </a:p>
        </p:txBody>
      </p:sp>
    </p:spTree>
    <p:extLst>
      <p:ext uri="{BB962C8B-B14F-4D97-AF65-F5344CB8AC3E}">
        <p14:creationId xmlns:p14="http://schemas.microsoft.com/office/powerpoint/2010/main" val="366526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498"/>
            <a:ext cx="5388610" cy="4675338"/>
          </a:xfrm>
        </p:spPr>
        <p:txBody>
          <a:bodyPr/>
          <a:lstStyle/>
          <a:p>
            <a:r>
              <a:rPr lang="en-US" altLang="ja-JP" dirty="0">
                <a:latin typeface="Times New Roman" panose="02020603050405020304" charset="0"/>
                <a:cs typeface="Times New Roman" panose="02020603050405020304" charset="0"/>
              </a:rPr>
              <a:t>Figure 2. Time-course change in response rate of skin lesions in patients with TSC.</a:t>
            </a:r>
          </a:p>
          <a:p>
            <a:r>
              <a:rPr lang="en-US" altLang="ja-JP" dirty="0">
                <a:latin typeface="Times New Roman" panose="02020603050405020304" charset="0"/>
                <a:cs typeface="Times New Roman" panose="02020603050405020304" charset="0"/>
              </a:rPr>
              <a:t>sirolimus gel 0.2%</a:t>
            </a:r>
            <a:r>
              <a:rPr lang="ja-JP" altLang="en-US" dirty="0">
                <a:latin typeface="Times New Roman" panose="02020603050405020304" charset="0"/>
                <a:cs typeface="Times New Roman" panose="02020603050405020304" charset="0"/>
              </a:rPr>
              <a:t> を</a:t>
            </a:r>
            <a:r>
              <a:rPr lang="en-US" altLang="ja-JP" dirty="0">
                <a:latin typeface="Times New Roman" panose="02020603050405020304" charset="0"/>
                <a:cs typeface="Times New Roman" panose="02020603050405020304" charset="0"/>
              </a:rPr>
              <a:t>1</a:t>
            </a:r>
            <a:r>
              <a:rPr lang="ja-JP" altLang="en-US" dirty="0">
                <a:latin typeface="Times New Roman" panose="02020603050405020304" charset="0"/>
                <a:cs typeface="Times New Roman" panose="02020603050405020304" charset="0"/>
              </a:rPr>
              <a:t>日</a:t>
            </a:r>
            <a:r>
              <a:rPr lang="en-US" altLang="ja-JP" dirty="0">
                <a:latin typeface="Times New Roman" panose="02020603050405020304" charset="0"/>
                <a:cs typeface="Times New Roman" panose="02020603050405020304" charset="0"/>
              </a:rPr>
              <a:t>2</a:t>
            </a:r>
            <a:r>
              <a:rPr lang="ja-JP" altLang="en-US" dirty="0">
                <a:latin typeface="Times New Roman" panose="02020603050405020304" charset="0"/>
                <a:cs typeface="Times New Roman" panose="02020603050405020304" charset="0"/>
              </a:rPr>
              <a:t>回投与し、</a:t>
            </a:r>
            <a:r>
              <a:rPr lang="en-US" altLang="ja-JP" dirty="0">
                <a:latin typeface="Times New Roman" panose="02020603050405020304" charset="0"/>
                <a:cs typeface="Times New Roman" panose="02020603050405020304" charset="0"/>
              </a:rPr>
              <a:t>Baseline</a:t>
            </a:r>
            <a:r>
              <a:rPr lang="ja-JP" altLang="en-US" dirty="0">
                <a:latin typeface="Times New Roman" panose="02020603050405020304" charset="0"/>
                <a:cs typeface="Times New Roman" panose="02020603050405020304" charset="0"/>
              </a:rPr>
              <a:t>と比べたときの投与</a:t>
            </a:r>
            <a:r>
              <a:rPr lang="en-US" altLang="ja-JP" dirty="0">
                <a:latin typeface="Times New Roman" panose="02020603050405020304" charset="0"/>
                <a:cs typeface="Times New Roman" panose="02020603050405020304" charset="0"/>
              </a:rPr>
              <a:t>4</a:t>
            </a:r>
            <a:r>
              <a:rPr lang="ja-JP" altLang="en-US" dirty="0" err="1">
                <a:latin typeface="Times New Roman" panose="02020603050405020304" charset="0"/>
                <a:cs typeface="Times New Roman" panose="02020603050405020304" charset="0"/>
              </a:rPr>
              <a:t>、</a:t>
            </a:r>
            <a:r>
              <a:rPr lang="en-US" altLang="ja-JP" dirty="0">
                <a:latin typeface="Times New Roman" panose="02020603050405020304" charset="0"/>
                <a:cs typeface="Times New Roman" panose="02020603050405020304" charset="0"/>
              </a:rPr>
              <a:t>8</a:t>
            </a:r>
            <a:r>
              <a:rPr lang="ja-JP" altLang="en-US" dirty="0" err="1">
                <a:latin typeface="Times New Roman" panose="02020603050405020304" charset="0"/>
                <a:cs typeface="Times New Roman" panose="02020603050405020304" charset="0"/>
              </a:rPr>
              <a:t>、</a:t>
            </a:r>
            <a:r>
              <a:rPr lang="en-US" altLang="ja-JP" dirty="0">
                <a:latin typeface="Times New Roman" panose="02020603050405020304" charset="0"/>
                <a:cs typeface="Times New Roman" panose="02020603050405020304" charset="0"/>
              </a:rPr>
              <a:t>12</a:t>
            </a:r>
            <a:r>
              <a:rPr lang="ja-JP" altLang="en-US" dirty="0" err="1">
                <a:latin typeface="Times New Roman" panose="02020603050405020304" charset="0"/>
                <a:cs typeface="Times New Roman" panose="02020603050405020304" charset="0"/>
              </a:rPr>
              <a:t>、</a:t>
            </a:r>
            <a:r>
              <a:rPr lang="en-US" altLang="ja-JP" dirty="0">
                <a:latin typeface="Times New Roman" panose="02020603050405020304" charset="0"/>
                <a:cs typeface="Times New Roman" panose="02020603050405020304" charset="0"/>
              </a:rPr>
              <a:t>26</a:t>
            </a:r>
            <a:r>
              <a:rPr lang="ja-JP" altLang="en-US" dirty="0" err="1">
                <a:latin typeface="Times New Roman" panose="02020603050405020304" charset="0"/>
                <a:cs typeface="Times New Roman" panose="02020603050405020304" charset="0"/>
              </a:rPr>
              <a:t>、</a:t>
            </a:r>
            <a:r>
              <a:rPr lang="en-US" altLang="ja-JP" dirty="0">
                <a:latin typeface="Times New Roman" panose="02020603050405020304" charset="0"/>
                <a:cs typeface="Times New Roman" panose="02020603050405020304" charset="0"/>
              </a:rPr>
              <a:t>39</a:t>
            </a:r>
            <a:r>
              <a:rPr lang="ja-JP" altLang="en-US" dirty="0" err="1">
                <a:latin typeface="Times New Roman" panose="02020603050405020304" charset="0"/>
                <a:cs typeface="Times New Roman" panose="02020603050405020304" charset="0"/>
              </a:rPr>
              <a:t>、</a:t>
            </a:r>
            <a:r>
              <a:rPr lang="en-US" altLang="ja-JP" dirty="0">
                <a:latin typeface="Times New Roman" panose="02020603050405020304" charset="0"/>
                <a:cs typeface="Times New Roman" panose="02020603050405020304" charset="0"/>
              </a:rPr>
              <a:t>52</a:t>
            </a:r>
            <a:r>
              <a:rPr lang="ja-JP" altLang="en-US" dirty="0">
                <a:latin typeface="Times New Roman" panose="02020603050405020304" charset="0"/>
                <a:cs typeface="Times New Roman" panose="02020603050405020304" charset="0"/>
              </a:rPr>
              <a:t>週時の</a:t>
            </a:r>
            <a:r>
              <a:rPr lang="en-US" altLang="ja-JP" dirty="0">
                <a:latin typeface="Times New Roman" panose="02020603050405020304" charset="0"/>
                <a:cs typeface="Times New Roman" panose="02020603050405020304" charset="0"/>
              </a:rPr>
              <a:t>IRC</a:t>
            </a:r>
            <a:r>
              <a:rPr lang="ja-JP" altLang="en-US" dirty="0">
                <a:latin typeface="Times New Roman" panose="02020603050405020304" charset="0"/>
                <a:cs typeface="Times New Roman" panose="02020603050405020304" charset="0"/>
              </a:rPr>
              <a:t>による写真判定で、</a:t>
            </a:r>
            <a:r>
              <a:rPr lang="en-US" altLang="ja-JP" dirty="0">
                <a:latin typeface="Times New Roman" panose="02020603050405020304" charset="0"/>
                <a:cs typeface="Times New Roman" panose="02020603050405020304" charset="0"/>
              </a:rPr>
              <a:t>Markedly improved</a:t>
            </a:r>
            <a:r>
              <a:rPr lang="ja-JP" altLang="en-US" dirty="0">
                <a:latin typeface="Times New Roman" panose="02020603050405020304" charset="0"/>
                <a:cs typeface="Times New Roman" panose="02020603050405020304" charset="0"/>
              </a:rPr>
              <a:t>又は</a:t>
            </a:r>
            <a:r>
              <a:rPr lang="en-US" altLang="ja-JP" dirty="0">
                <a:latin typeface="Times New Roman" panose="02020603050405020304" charset="0"/>
                <a:cs typeface="Times New Roman" panose="02020603050405020304" charset="0"/>
              </a:rPr>
              <a:t>improved</a:t>
            </a:r>
            <a:r>
              <a:rPr lang="ja-JP" altLang="en-US" dirty="0">
                <a:latin typeface="Times New Roman" panose="02020603050405020304" charset="0"/>
                <a:cs typeface="Times New Roman" panose="02020603050405020304" charset="0"/>
              </a:rPr>
              <a:t>と判定された症例の割合を</a:t>
            </a:r>
            <a:r>
              <a:rPr lang="en-US" altLang="ja-JP" dirty="0">
                <a:latin typeface="Times New Roman" panose="02020603050405020304" charset="0"/>
                <a:cs typeface="Times New Roman" panose="02020603050405020304" charset="0"/>
              </a:rPr>
              <a:t>response</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rate</a:t>
            </a:r>
            <a:r>
              <a:rPr lang="ja-JP" altLang="en-US" dirty="0">
                <a:latin typeface="Times New Roman" panose="02020603050405020304" charset="0"/>
                <a:cs typeface="Times New Roman" panose="02020603050405020304" charset="0"/>
              </a:rPr>
              <a:t>として示した。</a:t>
            </a:r>
            <a:r>
              <a:rPr lang="en-US" altLang="ja-JP" dirty="0">
                <a:latin typeface="Times New Roman" panose="02020603050405020304" charset="0"/>
                <a:cs typeface="Times New Roman" panose="02020603050405020304" charset="0"/>
              </a:rPr>
              <a:t>Bar</a:t>
            </a:r>
            <a:r>
              <a:rPr lang="ja-JP" altLang="en-US" dirty="0">
                <a:latin typeface="Times New Roman" panose="02020603050405020304" charset="0"/>
                <a:cs typeface="Times New Roman" panose="02020603050405020304" charset="0"/>
              </a:rPr>
              <a:t>は、</a:t>
            </a:r>
            <a:r>
              <a:rPr lang="en-US" altLang="ja-JP" dirty="0">
                <a:latin typeface="Times New Roman" panose="02020603050405020304" charset="0"/>
                <a:cs typeface="Times New Roman" panose="02020603050405020304" charset="0"/>
              </a:rPr>
              <a:t>95%</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confidence interval</a:t>
            </a:r>
          </a:p>
          <a:p>
            <a:endParaRPr lang="en-US" altLang="ja-JP" dirty="0">
              <a:latin typeface="Times New Roman" panose="02020603050405020304" charset="0"/>
              <a:cs typeface="Times New Roman" panose="02020603050405020304" charset="0"/>
            </a:endParaRPr>
          </a:p>
          <a:p>
            <a:r>
              <a:rPr lang="en-US" altLang="ja-JP" dirty="0">
                <a:latin typeface="Times New Roman" panose="02020603050405020304" charset="0"/>
                <a:cs typeface="Times New Roman" panose="02020603050405020304" charset="0"/>
              </a:rPr>
              <a:t>a</a:t>
            </a:r>
            <a:r>
              <a:rPr lang="ja-JP" altLang="en-US" dirty="0">
                <a:latin typeface="Times New Roman" panose="02020603050405020304" charset="0"/>
                <a:cs typeface="Times New Roman" panose="02020603050405020304" charset="0"/>
              </a:rPr>
              <a:t>：</a:t>
            </a:r>
            <a:r>
              <a:rPr lang="en-US" altLang="ja-JP" dirty="0">
                <a:latin typeface="Times New Roman" panose="02020603050405020304" charset="0"/>
                <a:cs typeface="Times New Roman" panose="02020603050405020304" charset="0"/>
              </a:rPr>
              <a:t> Angiofibromas</a:t>
            </a:r>
            <a:r>
              <a:rPr lang="ja-JP" altLang="en-US" dirty="0">
                <a:latin typeface="Times New Roman" panose="02020603050405020304" charset="0"/>
                <a:cs typeface="Times New Roman" panose="02020603050405020304" charset="0"/>
              </a:rPr>
              <a:t>の</a:t>
            </a:r>
            <a:r>
              <a:rPr lang="en-US" altLang="ja-JP" dirty="0">
                <a:latin typeface="Times New Roman" panose="02020603050405020304" charset="0"/>
                <a:cs typeface="Times New Roman" panose="02020603050405020304" charset="0"/>
              </a:rPr>
              <a:t>response rate</a:t>
            </a:r>
            <a:r>
              <a:rPr lang="ja-JP" altLang="en-US" dirty="0">
                <a:latin typeface="Times New Roman" panose="02020603050405020304" charset="0"/>
                <a:cs typeface="Times New Roman" panose="02020603050405020304" charset="0"/>
              </a:rPr>
              <a:t>で、</a:t>
            </a:r>
            <a:r>
              <a:rPr lang="en-US" altLang="ja-JP" dirty="0">
                <a:latin typeface="Times New Roman" panose="02020603050405020304" charset="0"/>
                <a:cs typeface="Times New Roman" panose="02020603050405020304" charset="0"/>
              </a:rPr>
              <a:t>black line + closed</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circle maker</a:t>
            </a:r>
            <a:r>
              <a:rPr lang="ja-JP" altLang="en-US" dirty="0">
                <a:latin typeface="Times New Roman" panose="02020603050405020304" charset="0"/>
                <a:cs typeface="Times New Roman" panose="02020603050405020304" charset="0"/>
              </a:rPr>
              <a:t>は全体（</a:t>
            </a:r>
            <a:r>
              <a:rPr lang="en-US" altLang="ja-JP" dirty="0">
                <a:latin typeface="Times New Roman" panose="02020603050405020304" charset="0"/>
                <a:cs typeface="Times New Roman" panose="02020603050405020304" charset="0"/>
              </a:rPr>
              <a:t>n=92</a:t>
            </a:r>
            <a:r>
              <a:rPr lang="ja-JP" altLang="en-US" dirty="0">
                <a:latin typeface="Times New Roman" panose="02020603050405020304" charset="0"/>
                <a:cs typeface="Times New Roman" panose="02020603050405020304" charset="0"/>
              </a:rPr>
              <a:t>）を、</a:t>
            </a:r>
            <a:r>
              <a:rPr lang="en-US" altLang="ja-JP" dirty="0">
                <a:latin typeface="Times New Roman" panose="02020603050405020304" charset="0"/>
                <a:cs typeface="Times New Roman" panose="02020603050405020304" charset="0"/>
              </a:rPr>
              <a:t>red dashed line + closed</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triangle maker</a:t>
            </a:r>
            <a:r>
              <a:rPr lang="ja-JP" altLang="en-US" dirty="0">
                <a:latin typeface="Times New Roman" panose="02020603050405020304" charset="0"/>
                <a:cs typeface="Times New Roman" panose="02020603050405020304" charset="0"/>
              </a:rPr>
              <a:t>は成人</a:t>
            </a:r>
            <a:r>
              <a:rPr lang="en-US" altLang="ja-JP" dirty="0">
                <a:latin typeface="Times New Roman" panose="02020603050405020304" charset="0"/>
                <a:cs typeface="Times New Roman" panose="02020603050405020304" charset="0"/>
              </a:rPr>
              <a:t>subgroup(n=43)</a:t>
            </a:r>
            <a:r>
              <a:rPr lang="ja-JP" altLang="en-US" dirty="0" err="1">
                <a:latin typeface="Times New Roman" panose="02020603050405020304" charset="0"/>
                <a:cs typeface="Times New Roman" panose="02020603050405020304" charset="0"/>
              </a:rPr>
              <a:t>、</a:t>
            </a:r>
            <a:r>
              <a:rPr lang="en-US" altLang="ja-JP" dirty="0">
                <a:latin typeface="Times New Roman" panose="02020603050405020304" charset="0"/>
                <a:cs typeface="Times New Roman" panose="02020603050405020304" charset="0"/>
              </a:rPr>
              <a:t>blue dotted line + closed square maker</a:t>
            </a:r>
            <a:r>
              <a:rPr lang="ja-JP" altLang="en-US" dirty="0">
                <a:latin typeface="Times New Roman" panose="02020603050405020304" charset="0"/>
                <a:cs typeface="Times New Roman" panose="02020603050405020304" charset="0"/>
              </a:rPr>
              <a:t>は小児</a:t>
            </a:r>
            <a:r>
              <a:rPr lang="en-US" altLang="ja-JP" dirty="0">
                <a:latin typeface="Times New Roman" panose="02020603050405020304" charset="0"/>
                <a:cs typeface="Times New Roman" panose="02020603050405020304" charset="0"/>
              </a:rPr>
              <a:t>subgroup(n=49)</a:t>
            </a:r>
            <a:r>
              <a:rPr lang="ja-JP" altLang="en-US" dirty="0">
                <a:latin typeface="Times New Roman" panose="02020603050405020304" charset="0"/>
                <a:cs typeface="Times New Roman" panose="02020603050405020304" charset="0"/>
              </a:rPr>
              <a:t>を示す。</a:t>
            </a:r>
            <a:r>
              <a:rPr lang="en-US" altLang="ja-JP" dirty="0">
                <a:latin typeface="Times New Roman" panose="02020603050405020304" charset="0"/>
                <a:cs typeface="Times New Roman" panose="02020603050405020304" charset="0"/>
              </a:rPr>
              <a:t>12</a:t>
            </a:r>
            <a:r>
              <a:rPr lang="ja-JP" altLang="en-US" dirty="0">
                <a:latin typeface="Times New Roman" panose="02020603050405020304" charset="0"/>
                <a:cs typeface="Times New Roman" panose="02020603050405020304" charset="0"/>
              </a:rPr>
              <a:t>週後に成人と小児の改善率に有意差あり（</a:t>
            </a:r>
            <a:r>
              <a:rPr lang="en-US" altLang="ja-JP" dirty="0">
                <a:latin typeface="Times New Roman" panose="02020603050405020304" charset="0"/>
                <a:cs typeface="Times New Roman" panose="02020603050405020304" charset="0"/>
              </a:rPr>
              <a:t>Fisher’s exact test)</a:t>
            </a:r>
          </a:p>
          <a:p>
            <a:endParaRPr lang="en-US" altLang="ja-JP" dirty="0">
              <a:latin typeface="Times New Roman" panose="02020603050405020304" charset="0"/>
              <a:cs typeface="Times New Roman" panose="02020603050405020304" charset="0"/>
            </a:endParaRPr>
          </a:p>
          <a:p>
            <a:r>
              <a:rPr lang="en-US" altLang="ja-JP" dirty="0">
                <a:latin typeface="Times New Roman" panose="02020603050405020304" charset="0"/>
                <a:cs typeface="Times New Roman" panose="02020603050405020304" charset="0"/>
              </a:rPr>
              <a:t>b: cephalic</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plaques</a:t>
            </a:r>
            <a:r>
              <a:rPr lang="ja-JP" altLang="en-US" dirty="0">
                <a:latin typeface="Times New Roman" panose="02020603050405020304" charset="0"/>
                <a:cs typeface="Times New Roman" panose="02020603050405020304" charset="0"/>
              </a:rPr>
              <a:t>の</a:t>
            </a:r>
            <a:r>
              <a:rPr lang="en-US" altLang="ja-JP" dirty="0">
                <a:latin typeface="Times New Roman" panose="02020603050405020304" charset="0"/>
                <a:cs typeface="Times New Roman" panose="02020603050405020304" charset="0"/>
              </a:rPr>
              <a:t>response rate</a:t>
            </a:r>
            <a:r>
              <a:rPr lang="ja-JP" altLang="en-US" dirty="0">
                <a:latin typeface="Times New Roman" panose="02020603050405020304" charset="0"/>
                <a:cs typeface="Times New Roman" panose="02020603050405020304" charset="0"/>
              </a:rPr>
              <a:t>で、</a:t>
            </a:r>
            <a:r>
              <a:rPr lang="en-US" altLang="ja-JP" dirty="0">
                <a:latin typeface="Times New Roman" panose="02020603050405020304" charset="0"/>
                <a:cs typeface="Times New Roman" panose="02020603050405020304" charset="0"/>
              </a:rPr>
              <a:t> black line + closed</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circle maker</a:t>
            </a:r>
            <a:r>
              <a:rPr lang="ja-JP" altLang="en-US" dirty="0">
                <a:latin typeface="Times New Roman" panose="02020603050405020304" charset="0"/>
                <a:cs typeface="Times New Roman" panose="02020603050405020304" charset="0"/>
              </a:rPr>
              <a:t>は全体</a:t>
            </a:r>
            <a:r>
              <a:rPr lang="en-US" altLang="ja-JP" dirty="0">
                <a:latin typeface="Times New Roman" panose="02020603050405020304" charset="0"/>
                <a:cs typeface="Times New Roman" panose="02020603050405020304" charset="0"/>
              </a:rPr>
              <a:t>(n=47)</a:t>
            </a:r>
            <a:r>
              <a:rPr lang="ja-JP" altLang="en-US" dirty="0">
                <a:latin typeface="Times New Roman" panose="02020603050405020304" charset="0"/>
                <a:cs typeface="Times New Roman" panose="02020603050405020304" charset="0"/>
              </a:rPr>
              <a:t>を、</a:t>
            </a:r>
            <a:r>
              <a:rPr lang="en-US" altLang="ja-JP" dirty="0">
                <a:latin typeface="Times New Roman" panose="02020603050405020304" charset="0"/>
                <a:cs typeface="Times New Roman" panose="02020603050405020304" charset="0"/>
              </a:rPr>
              <a:t> red dashed line + closed</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triangle maker</a:t>
            </a:r>
            <a:r>
              <a:rPr lang="ja-JP" altLang="en-US" dirty="0">
                <a:latin typeface="Times New Roman" panose="02020603050405020304" charset="0"/>
                <a:cs typeface="Times New Roman" panose="02020603050405020304" charset="0"/>
              </a:rPr>
              <a:t>は成人</a:t>
            </a:r>
            <a:r>
              <a:rPr lang="en-US" altLang="ja-JP" dirty="0">
                <a:latin typeface="Times New Roman" panose="02020603050405020304" charset="0"/>
                <a:cs typeface="Times New Roman" panose="02020603050405020304" charset="0"/>
              </a:rPr>
              <a:t>(n=16)subgroup</a:t>
            </a:r>
            <a:r>
              <a:rPr lang="ja-JP" altLang="en-US" dirty="0" err="1">
                <a:latin typeface="Times New Roman" panose="02020603050405020304" charset="0"/>
                <a:cs typeface="Times New Roman" panose="02020603050405020304" charset="0"/>
              </a:rPr>
              <a:t>、</a:t>
            </a:r>
            <a:r>
              <a:rPr lang="en-US" altLang="ja-JP" dirty="0">
                <a:latin typeface="Times New Roman" panose="02020603050405020304" charset="0"/>
                <a:cs typeface="Times New Roman" panose="02020603050405020304" charset="0"/>
              </a:rPr>
              <a:t>blue dotted line + closed square maker</a:t>
            </a:r>
            <a:r>
              <a:rPr lang="ja-JP" altLang="en-US" dirty="0">
                <a:latin typeface="Times New Roman" panose="02020603050405020304" charset="0"/>
                <a:cs typeface="Times New Roman" panose="02020603050405020304" charset="0"/>
              </a:rPr>
              <a:t>は小児</a:t>
            </a:r>
            <a:r>
              <a:rPr lang="en-US" altLang="ja-JP" dirty="0">
                <a:latin typeface="Times New Roman" panose="02020603050405020304" charset="0"/>
                <a:cs typeface="Times New Roman" panose="02020603050405020304" charset="0"/>
              </a:rPr>
              <a:t>subgroup(n=31)</a:t>
            </a:r>
            <a:r>
              <a:rPr lang="ja-JP" altLang="en-US" dirty="0">
                <a:latin typeface="Times New Roman" panose="02020603050405020304" charset="0"/>
                <a:cs typeface="Times New Roman" panose="02020603050405020304" charset="0"/>
              </a:rPr>
              <a:t>を示す。 </a:t>
            </a:r>
            <a:endParaRPr lang="en-US" altLang="ja-JP" dirty="0">
              <a:latin typeface="Times New Roman" panose="02020603050405020304" charset="0"/>
              <a:cs typeface="Times New Roman" panose="02020603050405020304" charset="0"/>
            </a:endParaRPr>
          </a:p>
          <a:p>
            <a:endParaRPr lang="en-US" altLang="ja-JP" dirty="0">
              <a:latin typeface="Times New Roman" panose="02020603050405020304" charset="0"/>
              <a:cs typeface="Times New Roman" panose="02020603050405020304" charset="0"/>
            </a:endParaRPr>
          </a:p>
          <a:p>
            <a:r>
              <a:rPr lang="en-US" altLang="ja-JP" dirty="0">
                <a:latin typeface="Times New Roman" panose="02020603050405020304" charset="0"/>
                <a:cs typeface="Times New Roman" panose="02020603050405020304" charset="0"/>
              </a:rPr>
              <a:t>c</a:t>
            </a:r>
            <a:r>
              <a:rPr lang="ja-JP" altLang="en-US" dirty="0">
                <a:latin typeface="Times New Roman" panose="02020603050405020304" charset="0"/>
                <a:cs typeface="Times New Roman" panose="02020603050405020304" charset="0"/>
              </a:rPr>
              <a:t>：</a:t>
            </a:r>
            <a:r>
              <a:rPr lang="en-US" altLang="ja-JP" dirty="0">
                <a:latin typeface="Times New Roman" panose="02020603050405020304" charset="0"/>
                <a:cs typeface="Times New Roman" panose="02020603050405020304" charset="0"/>
              </a:rPr>
              <a:t> </a:t>
            </a:r>
            <a:r>
              <a:rPr lang="en-US" altLang="ja-JP" dirty="0" err="1">
                <a:latin typeface="Times New Roman" panose="02020603050405020304" charset="0"/>
                <a:cs typeface="Times New Roman" panose="02020603050405020304" charset="0"/>
              </a:rPr>
              <a:t>hypomelanotic</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macules</a:t>
            </a:r>
            <a:r>
              <a:rPr lang="ja-JP" altLang="en-US" dirty="0">
                <a:latin typeface="Times New Roman" panose="02020603050405020304" charset="0"/>
                <a:cs typeface="Times New Roman" panose="02020603050405020304" charset="0"/>
              </a:rPr>
              <a:t>の</a:t>
            </a:r>
            <a:r>
              <a:rPr lang="en-US" altLang="ja-JP" dirty="0">
                <a:latin typeface="Times New Roman" panose="02020603050405020304" charset="0"/>
                <a:cs typeface="Times New Roman" panose="02020603050405020304" charset="0"/>
              </a:rPr>
              <a:t>response rate</a:t>
            </a:r>
            <a:r>
              <a:rPr lang="ja-JP" altLang="en-US" dirty="0">
                <a:latin typeface="Times New Roman" panose="02020603050405020304" charset="0"/>
                <a:cs typeface="Times New Roman" panose="02020603050405020304" charset="0"/>
              </a:rPr>
              <a:t>で、</a:t>
            </a:r>
            <a:r>
              <a:rPr lang="en-US" altLang="ja-JP" dirty="0">
                <a:latin typeface="Times New Roman" panose="02020603050405020304" charset="0"/>
                <a:cs typeface="Times New Roman" panose="02020603050405020304" charset="0"/>
              </a:rPr>
              <a:t> black line + closed</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circle maker</a:t>
            </a:r>
            <a:r>
              <a:rPr lang="ja-JP" altLang="en-US" dirty="0">
                <a:latin typeface="Times New Roman" panose="02020603050405020304" charset="0"/>
                <a:cs typeface="Times New Roman" panose="02020603050405020304" charset="0"/>
              </a:rPr>
              <a:t>は全体</a:t>
            </a:r>
            <a:r>
              <a:rPr lang="en-US" altLang="ja-JP" dirty="0">
                <a:latin typeface="Times New Roman" panose="02020603050405020304" charset="0"/>
                <a:cs typeface="Times New Roman" panose="02020603050405020304" charset="0"/>
              </a:rPr>
              <a:t>(n=18)</a:t>
            </a:r>
            <a:r>
              <a:rPr lang="ja-JP" altLang="en-US" dirty="0">
                <a:latin typeface="Times New Roman" panose="02020603050405020304" charset="0"/>
                <a:cs typeface="Times New Roman" panose="02020603050405020304" charset="0"/>
              </a:rPr>
              <a:t>を、</a:t>
            </a:r>
            <a:r>
              <a:rPr lang="en-US" altLang="ja-JP" dirty="0">
                <a:latin typeface="Times New Roman" panose="02020603050405020304" charset="0"/>
                <a:cs typeface="Times New Roman" panose="02020603050405020304" charset="0"/>
              </a:rPr>
              <a:t> red dashed line + closed</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triangle maker</a:t>
            </a:r>
            <a:r>
              <a:rPr lang="ja-JP" altLang="en-US" dirty="0">
                <a:latin typeface="Times New Roman" panose="02020603050405020304" charset="0"/>
                <a:cs typeface="Times New Roman" panose="02020603050405020304" charset="0"/>
              </a:rPr>
              <a:t>は成人</a:t>
            </a:r>
            <a:r>
              <a:rPr lang="en-US" altLang="ja-JP" dirty="0">
                <a:latin typeface="Times New Roman" panose="02020603050405020304" charset="0"/>
                <a:cs typeface="Times New Roman" panose="02020603050405020304" charset="0"/>
              </a:rPr>
              <a:t>1</a:t>
            </a:r>
            <a:r>
              <a:rPr lang="ja-JP" altLang="en-US" dirty="0">
                <a:latin typeface="Times New Roman" panose="02020603050405020304" charset="0"/>
                <a:cs typeface="Times New Roman" panose="02020603050405020304" charset="0"/>
              </a:rPr>
              <a:t>例のみ、</a:t>
            </a:r>
            <a:r>
              <a:rPr lang="en-US" altLang="ja-JP" dirty="0">
                <a:latin typeface="Times New Roman" panose="02020603050405020304" charset="0"/>
                <a:cs typeface="Times New Roman" panose="02020603050405020304" charset="0"/>
              </a:rPr>
              <a:t>blue dotted line + closed square maker</a:t>
            </a:r>
            <a:r>
              <a:rPr lang="ja-JP" altLang="en-US" dirty="0">
                <a:latin typeface="Times New Roman" panose="02020603050405020304" charset="0"/>
                <a:cs typeface="Times New Roman" panose="02020603050405020304" charset="0"/>
              </a:rPr>
              <a:t>は小児</a:t>
            </a:r>
            <a:r>
              <a:rPr lang="en-US" altLang="ja-JP" dirty="0">
                <a:latin typeface="Times New Roman" panose="02020603050405020304" charset="0"/>
                <a:cs typeface="Times New Roman" panose="02020603050405020304" charset="0"/>
              </a:rPr>
              <a:t>subgroup(n=17)</a:t>
            </a:r>
            <a:r>
              <a:rPr lang="ja-JP" altLang="en-US" dirty="0">
                <a:latin typeface="Times New Roman" panose="02020603050405020304" charset="0"/>
                <a:cs typeface="Times New Roman" panose="02020603050405020304" charset="0"/>
              </a:rPr>
              <a:t>を示す。</a:t>
            </a:r>
            <a:endParaRPr lang="en-US" altLang="ja-JP" dirty="0">
              <a:latin typeface="Times New Roman" panose="02020603050405020304" charset="0"/>
              <a:cs typeface="Times New Roman" panose="02020603050405020304" charset="0"/>
            </a:endParaRPr>
          </a:p>
          <a:p>
            <a:endParaRPr lang="en-US" altLang="ja-JP" dirty="0">
              <a:latin typeface="Times New Roman" panose="02020603050405020304" charset="0"/>
              <a:cs typeface="Times New Roman" panose="02020603050405020304" charset="0"/>
            </a:endParaRPr>
          </a:p>
          <a:p>
            <a:r>
              <a:rPr lang="en-US" altLang="ja-JP" dirty="0">
                <a:latin typeface="Times New Roman" panose="02020603050405020304" charset="0"/>
                <a:cs typeface="Times New Roman" panose="02020603050405020304" charset="0"/>
              </a:rPr>
              <a:t>d</a:t>
            </a:r>
            <a:r>
              <a:rPr lang="ja-JP" altLang="en-US" dirty="0">
                <a:latin typeface="Times New Roman" panose="02020603050405020304" charset="0"/>
                <a:cs typeface="Times New Roman" panose="02020603050405020304" charset="0"/>
              </a:rPr>
              <a:t>：</a:t>
            </a:r>
            <a:r>
              <a:rPr lang="en-US" altLang="ja-JP" dirty="0">
                <a:latin typeface="Times New Roman" panose="02020603050405020304" charset="0"/>
                <a:cs typeface="Times New Roman" panose="02020603050405020304" charset="0"/>
              </a:rPr>
              <a:t>oral mTOR inhibitor (sirolimus or everolimus)</a:t>
            </a:r>
            <a:r>
              <a:rPr lang="ja-JP" altLang="en-US" dirty="0">
                <a:latin typeface="Times New Roman" panose="02020603050405020304" charset="0"/>
                <a:cs typeface="Times New Roman" panose="02020603050405020304" charset="0"/>
              </a:rPr>
              <a:t>を併用した</a:t>
            </a:r>
            <a:r>
              <a:rPr lang="en-US" altLang="ja-JP" dirty="0">
                <a:latin typeface="Times New Roman" panose="02020603050405020304" charset="0"/>
                <a:cs typeface="Times New Roman" panose="02020603050405020304" charset="0"/>
              </a:rPr>
              <a:t>group</a:t>
            </a:r>
            <a:r>
              <a:rPr lang="ja-JP" altLang="en-US" dirty="0">
                <a:latin typeface="Times New Roman" panose="02020603050405020304" charset="0"/>
                <a:cs typeface="Times New Roman" panose="02020603050405020304" charset="0"/>
              </a:rPr>
              <a:t>と無併用の</a:t>
            </a:r>
            <a:r>
              <a:rPr lang="en-US" altLang="ja-JP" dirty="0">
                <a:latin typeface="Times New Roman" panose="02020603050405020304" charset="0"/>
                <a:cs typeface="Times New Roman" panose="02020603050405020304" charset="0"/>
              </a:rPr>
              <a:t>group</a:t>
            </a:r>
            <a:r>
              <a:rPr lang="ja-JP" altLang="en-US" dirty="0">
                <a:latin typeface="Times New Roman" panose="02020603050405020304" charset="0"/>
                <a:cs typeface="Times New Roman" panose="02020603050405020304" charset="0"/>
              </a:rPr>
              <a:t>で</a:t>
            </a:r>
            <a:r>
              <a:rPr lang="en-US" altLang="ja-JP" dirty="0">
                <a:latin typeface="Times New Roman" panose="02020603050405020304" charset="0"/>
                <a:cs typeface="Times New Roman" panose="02020603050405020304" charset="0"/>
              </a:rPr>
              <a:t>Angiofibromas</a:t>
            </a:r>
            <a:r>
              <a:rPr lang="ja-JP" altLang="en-US" dirty="0">
                <a:latin typeface="Times New Roman" panose="02020603050405020304" charset="0"/>
                <a:cs typeface="Times New Roman" panose="02020603050405020304" charset="0"/>
              </a:rPr>
              <a:t>の</a:t>
            </a:r>
            <a:r>
              <a:rPr lang="en-US" altLang="ja-JP" dirty="0">
                <a:latin typeface="Times New Roman" panose="02020603050405020304" charset="0"/>
                <a:cs typeface="Times New Roman" panose="02020603050405020304" charset="0"/>
              </a:rPr>
              <a:t>response</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rate</a:t>
            </a:r>
            <a:r>
              <a:rPr lang="ja-JP" altLang="en-US" dirty="0">
                <a:latin typeface="Times New Roman" panose="02020603050405020304" charset="0"/>
                <a:cs typeface="Times New Roman" panose="02020603050405020304" charset="0"/>
              </a:rPr>
              <a:t>を比較した。</a:t>
            </a:r>
            <a:r>
              <a:rPr lang="en-US" altLang="ja-JP" dirty="0">
                <a:latin typeface="Times New Roman" panose="02020603050405020304" charset="0"/>
                <a:cs typeface="Times New Roman" panose="02020603050405020304" charset="0"/>
              </a:rPr>
              <a:t>Red dashed line + closed square maker</a:t>
            </a:r>
            <a:r>
              <a:rPr lang="ja-JP" altLang="en-US" dirty="0">
                <a:latin typeface="Times New Roman" panose="02020603050405020304" charset="0"/>
                <a:cs typeface="Times New Roman" panose="02020603050405020304" charset="0"/>
              </a:rPr>
              <a:t>は非併用</a:t>
            </a:r>
            <a:r>
              <a:rPr lang="en-US" altLang="ja-JP" dirty="0">
                <a:latin typeface="Times New Roman" panose="02020603050405020304" charset="0"/>
                <a:cs typeface="Times New Roman" panose="02020603050405020304" charset="0"/>
              </a:rPr>
              <a:t>group(n=74)</a:t>
            </a:r>
            <a:r>
              <a:rPr lang="ja-JP" altLang="en-US" dirty="0" err="1">
                <a:latin typeface="Times New Roman" panose="02020603050405020304" charset="0"/>
                <a:cs typeface="Times New Roman" panose="02020603050405020304" charset="0"/>
              </a:rPr>
              <a:t>、</a:t>
            </a:r>
            <a:r>
              <a:rPr lang="en-US" altLang="ja-JP" dirty="0">
                <a:latin typeface="Times New Roman" panose="02020603050405020304" charset="0"/>
                <a:cs typeface="Times New Roman" panose="02020603050405020304" charset="0"/>
              </a:rPr>
              <a:t>blue</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dotted</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line</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diamond-shaped</a:t>
            </a:r>
            <a:r>
              <a:rPr lang="ja-JP" altLang="en-US" dirty="0">
                <a:latin typeface="Times New Roman" panose="02020603050405020304" charset="0"/>
                <a:cs typeface="Times New Roman" panose="02020603050405020304" charset="0"/>
              </a:rPr>
              <a:t> </a:t>
            </a:r>
            <a:r>
              <a:rPr lang="en-US" altLang="ja-JP" dirty="0">
                <a:latin typeface="Times New Roman" panose="02020603050405020304" charset="0"/>
                <a:cs typeface="Times New Roman" panose="02020603050405020304" charset="0"/>
              </a:rPr>
              <a:t>maker</a:t>
            </a:r>
            <a:r>
              <a:rPr lang="ja-JP" altLang="en-US" dirty="0">
                <a:latin typeface="Times New Roman" panose="02020603050405020304" charset="0"/>
                <a:cs typeface="Times New Roman" panose="02020603050405020304" charset="0"/>
              </a:rPr>
              <a:t>は併用</a:t>
            </a:r>
            <a:r>
              <a:rPr lang="en-US" altLang="ja-JP" dirty="0">
                <a:latin typeface="Times New Roman" panose="02020603050405020304" charset="0"/>
                <a:cs typeface="Times New Roman" panose="02020603050405020304" charset="0"/>
              </a:rPr>
              <a:t>group(n=18)</a:t>
            </a:r>
            <a:r>
              <a:rPr lang="ja-JP" altLang="en-US" dirty="0">
                <a:latin typeface="Times New Roman" panose="02020603050405020304" charset="0"/>
                <a:cs typeface="Times New Roman" panose="02020603050405020304" charset="0"/>
              </a:rPr>
              <a:t>を示す。</a:t>
            </a:r>
            <a:endParaRPr lang="en-US" altLang="ja-JP" dirty="0">
              <a:latin typeface="Times New Roman" panose="02020603050405020304" charset="0"/>
              <a:cs typeface="Times New Roman" panose="02020603050405020304" charset="0"/>
            </a:endParaRPr>
          </a:p>
          <a:p>
            <a:endParaRPr lang="en-US" altLang="ja-JP" dirty="0">
              <a:latin typeface="Times New Roman" panose="02020603050405020304" charset="0"/>
              <a:cs typeface="Times New Roman" panose="02020603050405020304" charset="0"/>
            </a:endParaRPr>
          </a:p>
          <a:p>
            <a:endParaRPr lang="ja-JP" altLang="ja-JP" dirty="0">
              <a:latin typeface="Times New Roman" panose="02020603050405020304" charset="0"/>
              <a:cs typeface="Times New Roman" panose="0202060305040502030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589F2AC-D5F2-46BD-A6F8-0360F007C5EF}" type="slidenum">
              <a:rPr kumimoji="1" lang="ja-JP" altLang="en-US" smtClean="0"/>
              <a:t>7</a:t>
            </a:fld>
            <a:endParaRPr kumimoji="1" lang="ja-JP" altLang="en-US"/>
          </a:p>
        </p:txBody>
      </p:sp>
    </p:spTree>
    <p:extLst>
      <p:ext uri="{BB962C8B-B14F-4D97-AF65-F5344CB8AC3E}">
        <p14:creationId xmlns:p14="http://schemas.microsoft.com/office/powerpoint/2010/main" val="325866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1733171-7454-4272-9FBE-761EE665E53E}" type="slidenum">
              <a:rPr lang="zh-CN" altLang="en-US" smtClean="0"/>
              <a:t>10</a:t>
            </a:fld>
            <a:endParaRPr lang="zh-CN" altLang="en-US"/>
          </a:p>
        </p:txBody>
      </p:sp>
    </p:spTree>
    <p:extLst>
      <p:ext uri="{BB962C8B-B14F-4D97-AF65-F5344CB8AC3E}">
        <p14:creationId xmlns:p14="http://schemas.microsoft.com/office/powerpoint/2010/main" val="230788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ctr">
            <a:normAutofit/>
          </a:bodyPr>
          <a:lstStyle>
            <a:lvl1pPr algn="ctr">
              <a:defRPr sz="54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nchor="ctr"/>
          <a:lstStyle/>
          <a:p>
            <a:fld id="{CE9A4A36-5004-4DCF-B8F2-5EB57B41C81F}" type="datetimeFigureOut">
              <a:rPr lang="zh-CN" altLang="en-US" smtClean="0"/>
              <a:t>2023/7/10</a:t>
            </a:fld>
            <a:endParaRPr lang="zh-CN" altLang="en-US"/>
          </a:p>
        </p:txBody>
      </p:sp>
      <p:sp>
        <p:nvSpPr>
          <p:cNvPr id="5" name="页脚占位符 4"/>
          <p:cNvSpPr>
            <a:spLocks noGrp="1"/>
          </p:cNvSpPr>
          <p:nvPr>
            <p:ph type="ftr" sz="quarter" idx="11"/>
          </p:nvPr>
        </p:nvSpPr>
        <p:spPr/>
        <p:txBody>
          <a:bodyPr anchor="ctr"/>
          <a:lstStyle/>
          <a:p>
            <a:endParaRPr lang="zh-CN" altLang="en-US"/>
          </a:p>
        </p:txBody>
      </p:sp>
      <p:sp>
        <p:nvSpPr>
          <p:cNvPr id="6" name="灯片编号占位符 5"/>
          <p:cNvSpPr>
            <a:spLocks noGrp="1"/>
          </p:cNvSpPr>
          <p:nvPr>
            <p:ph type="sldNum" sz="quarter" idx="12"/>
          </p:nvPr>
        </p:nvSpPr>
        <p:spPr/>
        <p:txBody>
          <a:bodyPr anchor="ctr"/>
          <a:lstStyle/>
          <a:p>
            <a:fld id="{416F6AC9-511E-4176-BD35-F0A987901BF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9A4A36-5004-4DCF-B8F2-5EB57B41C81F}" type="datetimeFigureOut">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6F6AC9-511E-4176-BD35-F0A987901BF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9A4A36-5004-4DCF-B8F2-5EB57B41C81F}" type="datetimeFigureOut">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6F6AC9-511E-4176-BD35-F0A987901BF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EDD8D09-90A1-482B-A2AD-7658F4F34445}" type="datetimeFigureOut">
              <a:rPr kumimoji="1" lang="ja-JP" altLang="en-US" smtClean="0"/>
              <a:t>2023/7/10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7E6229-07AD-4E1E-BACB-D9CB8551AACA}"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EDD8D09-90A1-482B-A2AD-7658F4F34445}" type="datetimeFigureOut">
              <a:rPr kumimoji="1" lang="ja-JP" altLang="en-US" smtClean="0"/>
              <a:t>2023/7/10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7E6229-07AD-4E1E-BACB-D9CB8551AAC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9A4A36-5004-4DCF-B8F2-5EB57B41C81F}" type="datetimeFigureOut">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6F6AC9-511E-4176-BD35-F0A987901BF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E9A4A36-5004-4DCF-B8F2-5EB57B41C81F}" type="datetimeFigureOut">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6F6AC9-511E-4176-BD35-F0A987901BF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E9A4A36-5004-4DCF-B8F2-5EB57B41C81F}" type="datetimeFigureOut">
              <a:rPr lang="zh-CN" altLang="en-US" smtClean="0"/>
              <a:t>2023/7/10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6F6AC9-511E-4176-BD35-F0A987901BF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E9A4A36-5004-4DCF-B8F2-5EB57B41C81F}" type="datetimeFigureOut">
              <a:rPr lang="zh-CN" altLang="en-US" smtClean="0"/>
              <a:t>2023/7/10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6F6AC9-511E-4176-BD35-F0A987901BF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E9A4A36-5004-4DCF-B8F2-5EB57B41C81F}" type="datetimeFigureOut">
              <a:rPr lang="zh-CN" altLang="en-US" smtClean="0"/>
              <a:t>2023/7/10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6F6AC9-511E-4176-BD35-F0A987901BF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9A4A36-5004-4DCF-B8F2-5EB57B41C81F}" type="datetimeFigureOut">
              <a:rPr lang="zh-CN" altLang="en-US" smtClean="0"/>
              <a:t>2023/7/10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6F6AC9-511E-4176-BD35-F0A987901BF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E9A4A36-5004-4DCF-B8F2-5EB57B41C81F}" type="datetimeFigureOut">
              <a:rPr lang="zh-CN" altLang="en-US" smtClean="0"/>
              <a:t>2023/7/10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6F6AC9-511E-4176-BD35-F0A987901BF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E9A4A36-5004-4DCF-B8F2-5EB57B41C81F}" type="datetimeFigureOut">
              <a:rPr lang="zh-CN" altLang="en-US" smtClean="0"/>
              <a:t>2023/7/10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6F6AC9-511E-4176-BD35-F0A987901BF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98742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tx1">
                    <a:tint val="75000"/>
                  </a:schemeClr>
                </a:solidFill>
                <a:latin typeface="微软雅黑" panose="020B0503020204020204" pitchFamily="34" charset="-122"/>
                <a:ea typeface="微软雅黑" panose="020B0503020204020204" pitchFamily="34" charset="-122"/>
              </a:defRPr>
            </a:lvl1pPr>
          </a:lstStyle>
          <a:p>
            <a:fld id="{CE9A4A36-5004-4DCF-B8F2-5EB57B41C81F}" type="datetimeFigureOut">
              <a:rPr lang="zh-CN" altLang="en-US" smtClean="0"/>
              <a:t>2023/7/10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tx1">
                    <a:tint val="75000"/>
                  </a:schemeClr>
                </a:solidFill>
                <a:latin typeface="微软雅黑" panose="020B0503020204020204" pitchFamily="34" charset="-122"/>
                <a:ea typeface="微软雅黑" panose="020B0503020204020204" pitchFamily="34" charset="-122"/>
              </a:defRPr>
            </a:lvl1pPr>
          </a:lstStyle>
          <a:p>
            <a:fld id="{416F6AC9-511E-4176-BD35-F0A987901BF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40078"/>
            <a:ext cx="1426845" cy="3417038"/>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a:spLocks noGrp="1"/>
          </p:cNvSpPr>
          <p:nvPr>
            <p:ph type="ctrTitle"/>
          </p:nvPr>
        </p:nvSpPr>
        <p:spPr>
          <a:xfrm>
            <a:off x="3780600" y="1440077"/>
            <a:ext cx="8411400" cy="3416965"/>
          </a:xfrm>
          <a:solidFill>
            <a:srgbClr val="BCEAF1"/>
          </a:solidFill>
        </p:spPr>
        <p:txBody>
          <a:bodyPr>
            <a:normAutofit/>
          </a:bodyPr>
          <a:lstStyle/>
          <a:p>
            <a:pPr>
              <a:lnSpc>
                <a:spcPct val="150000"/>
              </a:lnSpc>
            </a:pPr>
            <a:r>
              <a:rPr lang="zh-CN" altLang="en-US" sz="3600" b="0" dirty="0" smtClean="0">
                <a:solidFill>
                  <a:schemeClr val="tx1">
                    <a:lumMod val="65000"/>
                    <a:lumOff val="35000"/>
                  </a:schemeClr>
                </a:solidFill>
              </a:rPr>
              <a:t>西罗莫司凝胶</a:t>
            </a:r>
            <a:r>
              <a:rPr lang="en-US" altLang="zh-CN" sz="3600" b="0" dirty="0" smtClean="0">
                <a:solidFill>
                  <a:schemeClr val="tx1">
                    <a:lumMod val="65000"/>
                    <a:lumOff val="35000"/>
                  </a:schemeClr>
                </a:solidFill>
              </a:rPr>
              <a:t/>
            </a:r>
            <a:br>
              <a:rPr lang="en-US" altLang="zh-CN" sz="3600" b="0" dirty="0" smtClean="0">
                <a:solidFill>
                  <a:schemeClr val="tx1">
                    <a:lumMod val="65000"/>
                    <a:lumOff val="35000"/>
                  </a:schemeClr>
                </a:solidFill>
              </a:rPr>
            </a:br>
            <a:r>
              <a:rPr lang="zh-CN" altLang="en-US" sz="1800" b="0" dirty="0" smtClean="0">
                <a:solidFill>
                  <a:schemeClr val="tx1">
                    <a:lumMod val="65000"/>
                    <a:lumOff val="35000"/>
                  </a:schemeClr>
                </a:solidFill>
              </a:rPr>
              <a:t>（</a:t>
            </a:r>
            <a:r>
              <a:rPr lang="en-US" altLang="zh-CN" sz="1800" b="0" dirty="0" err="1" smtClean="0">
                <a:solidFill>
                  <a:schemeClr val="tx1">
                    <a:lumMod val="65000"/>
                    <a:lumOff val="35000"/>
                  </a:schemeClr>
                </a:solidFill>
              </a:rPr>
              <a:t>Rapalimus</a:t>
            </a:r>
            <a:r>
              <a:rPr lang="en-US" altLang="zh-CN" sz="1800" b="0" baseline="30000" dirty="0" err="1" smtClean="0">
                <a:solidFill>
                  <a:schemeClr val="tx1">
                    <a:lumMod val="65000"/>
                    <a:lumOff val="35000"/>
                  </a:schemeClr>
                </a:solidFill>
              </a:rPr>
              <a:t>®</a:t>
            </a:r>
            <a:r>
              <a:rPr lang="en-US" altLang="zh-CN" sz="1800" b="0" dirty="0" err="1" smtClean="0">
                <a:solidFill>
                  <a:schemeClr val="tx1">
                    <a:lumMod val="65000"/>
                    <a:lumOff val="35000"/>
                  </a:schemeClr>
                </a:solidFill>
              </a:rPr>
              <a:t>Gel</a:t>
            </a:r>
            <a:r>
              <a:rPr lang="en-US" altLang="zh-CN" sz="1800" b="0" dirty="0" smtClean="0">
                <a:solidFill>
                  <a:schemeClr val="tx1">
                    <a:lumMod val="65000"/>
                    <a:lumOff val="35000"/>
                  </a:schemeClr>
                </a:solidFill>
              </a:rPr>
              <a:t> 0.2%</a:t>
            </a:r>
            <a:r>
              <a:rPr lang="zh-CN" altLang="en-US" sz="1800" b="0" dirty="0" smtClean="0">
                <a:solidFill>
                  <a:schemeClr val="tx1">
                    <a:lumMod val="65000"/>
                    <a:lumOff val="35000"/>
                  </a:schemeClr>
                </a:solidFill>
              </a:rPr>
              <a:t>）</a:t>
            </a:r>
            <a:r>
              <a:rPr lang="en-US" altLang="zh-CN" sz="2400" b="0" dirty="0" smtClean="0">
                <a:solidFill>
                  <a:schemeClr val="tx1">
                    <a:lumMod val="65000"/>
                    <a:lumOff val="35000"/>
                  </a:schemeClr>
                </a:solidFill>
              </a:rPr>
              <a:t/>
            </a:r>
            <a:br>
              <a:rPr lang="en-US" altLang="zh-CN" sz="2400" b="0" dirty="0" smtClean="0">
                <a:solidFill>
                  <a:schemeClr val="tx1">
                    <a:lumMod val="65000"/>
                    <a:lumOff val="35000"/>
                  </a:schemeClr>
                </a:solidFill>
              </a:rPr>
            </a:br>
            <a:r>
              <a:rPr lang="en-US" altLang="zh-CN" sz="4000" b="0" dirty="0" smtClean="0">
                <a:solidFill>
                  <a:srgbClr val="B851A8"/>
                </a:solidFill>
              </a:rPr>
              <a:t>2023</a:t>
            </a:r>
            <a:r>
              <a:rPr lang="zh-CN" altLang="en-US" sz="4000" b="0" dirty="0" smtClean="0">
                <a:solidFill>
                  <a:srgbClr val="B851A8"/>
                </a:solidFill>
              </a:rPr>
              <a:t>年医保目录申报</a:t>
            </a:r>
            <a:endParaRPr lang="zh-CN" altLang="en-US" sz="2000" b="0" dirty="0">
              <a:solidFill>
                <a:srgbClr val="B851A8"/>
              </a:solidFill>
            </a:endParaRPr>
          </a:p>
        </p:txBody>
      </p:sp>
      <p:pic>
        <p:nvPicPr>
          <p:cNvPr id="11" name="图片 10"/>
          <p:cNvPicPr>
            <a:picLocks noChangeAspect="1"/>
          </p:cNvPicPr>
          <p:nvPr/>
        </p:nvPicPr>
        <p:blipFill>
          <a:blip r:embed="rId3"/>
          <a:stretch>
            <a:fillRect/>
          </a:stretch>
        </p:blipFill>
        <p:spPr>
          <a:xfrm>
            <a:off x="1422400" y="1440078"/>
            <a:ext cx="2722880" cy="3416964"/>
          </a:xfrm>
          <a:prstGeom prst="rect">
            <a:avLst/>
          </a:prstGeom>
        </p:spPr>
      </p:pic>
      <p:pic>
        <p:nvPicPr>
          <p:cNvPr id="19" name="图片 18"/>
          <p:cNvPicPr>
            <a:picLocks noChangeAspect="1"/>
          </p:cNvPicPr>
          <p:nvPr/>
        </p:nvPicPr>
        <p:blipFill>
          <a:blip r:embed="rId4">
            <a:clrChange>
              <a:clrFrom>
                <a:srgbClr val="FFFFFF"/>
              </a:clrFrom>
              <a:clrTo>
                <a:srgbClr val="FFFFFF">
                  <a:alpha val="0"/>
                </a:srgbClr>
              </a:clrTo>
            </a:clrChange>
          </a:blip>
          <a:stretch>
            <a:fillRect/>
          </a:stretch>
        </p:blipFill>
        <p:spPr>
          <a:xfrm>
            <a:off x="-109353" y="3497682"/>
            <a:ext cx="2710853" cy="1632838"/>
          </a:xfrm>
          <a:prstGeom prst="rect">
            <a:avLst/>
          </a:prstGeom>
        </p:spPr>
      </p:pic>
      <p:sp>
        <p:nvSpPr>
          <p:cNvPr id="100" name="文本框 99"/>
          <p:cNvSpPr txBox="1"/>
          <p:nvPr/>
        </p:nvSpPr>
        <p:spPr>
          <a:xfrm>
            <a:off x="3227705" y="5812155"/>
            <a:ext cx="5995670" cy="829945"/>
          </a:xfrm>
          <a:prstGeom prst="rect">
            <a:avLst/>
          </a:prstGeom>
          <a:noFill/>
          <a:ln w="9525">
            <a:noFill/>
          </a:ln>
        </p:spPr>
        <p:txBody>
          <a:bodyPr wrap="square">
            <a:spAutoFit/>
          </a:bodyPr>
          <a:lstStyle/>
          <a:p>
            <a:pPr indent="0" algn="l"/>
            <a:r>
              <a:rPr lang="zh-CN" sz="1600" b="0">
                <a:ea typeface="楷体" panose="02010609060101010101" charset="-122"/>
              </a:rPr>
              <a:t>生产商：Nobelpharma Co., Ltd.</a:t>
            </a:r>
          </a:p>
          <a:p>
            <a:pPr indent="0" algn="l"/>
            <a:r>
              <a:rPr lang="zh-CN" sz="1600" b="0">
                <a:ea typeface="楷体" panose="02010609060101010101" charset="-122"/>
              </a:rPr>
              <a:t>中国境内代理人：江苏诺贝仁医药有限公司</a:t>
            </a:r>
          </a:p>
          <a:p>
            <a:pPr indent="0" algn="l"/>
            <a:r>
              <a:rPr lang="zh-CN" sz="1600" b="0">
                <a:ea typeface="楷体" panose="02010609060101010101" charset="-122"/>
              </a:rPr>
              <a:t>中国境内销售代理人：北京金阳利康医药有限公司</a:t>
            </a:r>
            <a:endParaRPr lang="zh-CN" altLang="en-US" sz="1600" b="0">
              <a:ea typeface="楷体" panose="0201060906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40078"/>
            <a:ext cx="1426845" cy="3417038"/>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a:spLocks noGrp="1"/>
          </p:cNvSpPr>
          <p:nvPr>
            <p:ph type="ctrTitle"/>
          </p:nvPr>
        </p:nvSpPr>
        <p:spPr>
          <a:xfrm>
            <a:off x="3281680" y="1440077"/>
            <a:ext cx="8910320" cy="3416965"/>
          </a:xfrm>
          <a:solidFill>
            <a:srgbClr val="BCEAF1"/>
          </a:solidFill>
        </p:spPr>
        <p:txBody>
          <a:bodyPr>
            <a:normAutofit/>
          </a:bodyPr>
          <a:lstStyle/>
          <a:p>
            <a:pPr>
              <a:lnSpc>
                <a:spcPct val="150000"/>
              </a:lnSpc>
            </a:pPr>
            <a:r>
              <a:rPr lang="zh-CN" altLang="en-US" sz="2800" dirty="0" smtClean="0">
                <a:solidFill>
                  <a:srgbClr val="B851A8"/>
                </a:solidFill>
                <a:sym typeface="+mn-ea"/>
              </a:rPr>
              <a:t>几万名蝴蝶结病患者的心声，渴望被听见</a:t>
            </a:r>
          </a:p>
        </p:txBody>
      </p:sp>
      <p:pic>
        <p:nvPicPr>
          <p:cNvPr id="11" name="图片 10"/>
          <p:cNvPicPr>
            <a:picLocks noChangeAspect="1"/>
          </p:cNvPicPr>
          <p:nvPr/>
        </p:nvPicPr>
        <p:blipFill>
          <a:blip r:embed="rId4"/>
          <a:stretch>
            <a:fillRect/>
          </a:stretch>
        </p:blipFill>
        <p:spPr>
          <a:xfrm>
            <a:off x="1422400" y="1440078"/>
            <a:ext cx="2722880" cy="3416964"/>
          </a:xfrm>
          <a:prstGeom prst="rect">
            <a:avLst/>
          </a:prstGeom>
        </p:spPr>
      </p:pic>
      <p:pic>
        <p:nvPicPr>
          <p:cNvPr id="19" name="图片 18"/>
          <p:cNvPicPr>
            <a:picLocks noChangeAspect="1"/>
          </p:cNvPicPr>
          <p:nvPr/>
        </p:nvPicPr>
        <p:blipFill>
          <a:blip r:embed="rId5">
            <a:clrChange>
              <a:clrFrom>
                <a:srgbClr val="FFFFFF"/>
              </a:clrFrom>
              <a:clrTo>
                <a:srgbClr val="FFFFFF">
                  <a:alpha val="0"/>
                </a:srgbClr>
              </a:clrTo>
            </a:clrChange>
          </a:blip>
          <a:stretch>
            <a:fillRect/>
          </a:stretch>
        </p:blipFill>
        <p:spPr>
          <a:xfrm>
            <a:off x="-109353" y="3497682"/>
            <a:ext cx="2710853" cy="1632838"/>
          </a:xfrm>
          <a:prstGeom prst="rect">
            <a:avLst/>
          </a:prstGeom>
        </p:spPr>
      </p:pic>
      <p:sp>
        <p:nvSpPr>
          <p:cNvPr id="100" name="文本框 99"/>
          <p:cNvSpPr txBox="1"/>
          <p:nvPr>
            <p:custDataLst>
              <p:tags r:id="rId1"/>
            </p:custDataLst>
          </p:nvPr>
        </p:nvSpPr>
        <p:spPr>
          <a:xfrm>
            <a:off x="3281680" y="5812155"/>
            <a:ext cx="6015355" cy="829945"/>
          </a:xfrm>
          <a:prstGeom prst="rect">
            <a:avLst/>
          </a:prstGeom>
          <a:noFill/>
          <a:ln w="9525">
            <a:noFill/>
          </a:ln>
        </p:spPr>
        <p:txBody>
          <a:bodyPr wrap="square">
            <a:spAutoFit/>
          </a:bodyPr>
          <a:lstStyle/>
          <a:p>
            <a:pPr indent="0" algn="l"/>
            <a:r>
              <a:rPr lang="zh-CN" sz="1600" b="0">
                <a:ea typeface="楷体" panose="02010609060101010101" charset="-122"/>
              </a:rPr>
              <a:t>生产商：Nobelpharma Co., Ltd.</a:t>
            </a:r>
          </a:p>
          <a:p>
            <a:pPr indent="0" algn="l"/>
            <a:r>
              <a:rPr lang="zh-CN" sz="1600" b="0">
                <a:ea typeface="楷体" panose="02010609060101010101" charset="-122"/>
              </a:rPr>
              <a:t>中国境内代理人：江苏诺贝仁医药有限公司</a:t>
            </a:r>
          </a:p>
          <a:p>
            <a:pPr indent="0" algn="l"/>
            <a:r>
              <a:rPr lang="zh-CN" sz="1600" b="0">
                <a:ea typeface="楷体" panose="02010609060101010101" charset="-122"/>
              </a:rPr>
              <a:t>中国境内销售代理人：北京金阳利康医药有限公司</a:t>
            </a:r>
            <a:endParaRPr lang="zh-CN" altLang="en-US" sz="1600" b="0">
              <a:ea typeface="楷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3680" y="467360"/>
            <a:ext cx="11592560" cy="6177280"/>
          </a:xfrm>
          <a:ln>
            <a:solidFill>
              <a:srgbClr val="B851A8"/>
            </a:solidFill>
          </a:ln>
        </p:spPr>
        <p:txBody>
          <a:bodyPr anchor="ctr">
            <a:noAutofit/>
          </a:bodyPr>
          <a:lstStyle/>
          <a:p>
            <a:pPr marL="0" indent="0">
              <a:lnSpc>
                <a:spcPct val="100000"/>
              </a:lnSpc>
              <a:buNone/>
            </a:pPr>
            <a:r>
              <a:rPr lang="zh-CN" altLang="en-US" sz="1400" b="1" dirty="0"/>
              <a:t>通用</a:t>
            </a:r>
            <a:r>
              <a:rPr lang="zh-CN" altLang="en-US" sz="1400" b="1" dirty="0" smtClean="0"/>
              <a:t>名</a:t>
            </a:r>
            <a:r>
              <a:rPr lang="zh-CN" altLang="en-US" sz="1400" dirty="0" smtClean="0"/>
              <a:t>：西罗莫司凝胶</a:t>
            </a:r>
            <a:endParaRPr lang="en-US" altLang="zh-CN" sz="1400" dirty="0" smtClean="0"/>
          </a:p>
          <a:p>
            <a:pPr marL="0" indent="0">
              <a:lnSpc>
                <a:spcPct val="100000"/>
              </a:lnSpc>
              <a:buNone/>
            </a:pPr>
            <a:r>
              <a:rPr lang="zh-CN" altLang="en-US" sz="1400" b="1" dirty="0" smtClean="0"/>
              <a:t>注册规格</a:t>
            </a:r>
            <a:r>
              <a:rPr lang="zh-CN" altLang="en-US" sz="1400" dirty="0" smtClean="0"/>
              <a:t>：</a:t>
            </a:r>
            <a:r>
              <a:rPr lang="en-US" altLang="zh-CN" sz="1400" dirty="0"/>
              <a:t>0.2%</a:t>
            </a:r>
            <a:r>
              <a:rPr lang="zh-CN" altLang="en-US" sz="1400" dirty="0"/>
              <a:t>（</a:t>
            </a:r>
            <a:r>
              <a:rPr lang="en-US" altLang="zh-CN" sz="1400" dirty="0"/>
              <a:t>10g:20mg</a:t>
            </a:r>
            <a:r>
              <a:rPr lang="zh-CN" altLang="en-US" sz="1400" dirty="0"/>
              <a:t>）</a:t>
            </a:r>
            <a:endParaRPr lang="en-US" altLang="zh-CN" sz="1400" dirty="0" smtClean="0"/>
          </a:p>
          <a:p>
            <a:pPr marL="0" indent="0">
              <a:lnSpc>
                <a:spcPct val="100000"/>
              </a:lnSpc>
              <a:buNone/>
            </a:pPr>
            <a:r>
              <a:rPr lang="zh-CN" altLang="en-US" sz="1400" b="1" dirty="0" smtClean="0"/>
              <a:t>说明书适应症</a:t>
            </a:r>
            <a:r>
              <a:rPr lang="zh-CN" altLang="en-US" sz="1400" dirty="0" smtClean="0"/>
              <a:t>：结节性硬化症皮肤病变。</a:t>
            </a:r>
            <a:endParaRPr lang="en-US" altLang="zh-CN" sz="1400" dirty="0" smtClean="0"/>
          </a:p>
          <a:p>
            <a:pPr marL="0" indent="0">
              <a:lnSpc>
                <a:spcPct val="100000"/>
              </a:lnSpc>
              <a:buNone/>
            </a:pPr>
            <a:r>
              <a:rPr lang="zh-CN" altLang="en-US" sz="1400" b="1" dirty="0" smtClean="0"/>
              <a:t>用法用量</a:t>
            </a:r>
            <a:r>
              <a:rPr lang="zh-CN" altLang="en-US" sz="1400" dirty="0"/>
              <a:t>：适量涂抹患处，每日</a:t>
            </a:r>
            <a:r>
              <a:rPr lang="en-US" altLang="zh-CN" sz="1400" dirty="0"/>
              <a:t>2</a:t>
            </a:r>
            <a:r>
              <a:rPr lang="zh-CN" altLang="en-US" sz="1400" dirty="0"/>
              <a:t>次。每日最大涂抹剂量：</a:t>
            </a:r>
            <a:r>
              <a:rPr lang="en-US" altLang="zh-CN" sz="1400" dirty="0"/>
              <a:t>5</a:t>
            </a:r>
            <a:r>
              <a:rPr lang="zh-CN" altLang="en-US" sz="1400" dirty="0"/>
              <a:t>岁以下</a:t>
            </a:r>
            <a:r>
              <a:rPr lang="en-US" altLang="zh-CN" sz="1400" dirty="0"/>
              <a:t>0.4g</a:t>
            </a:r>
            <a:r>
              <a:rPr lang="zh-CN" altLang="en-US" sz="1400" dirty="0"/>
              <a:t>；</a:t>
            </a:r>
            <a:r>
              <a:rPr lang="en-US" altLang="zh-CN" sz="1400" dirty="0"/>
              <a:t>5</a:t>
            </a:r>
            <a:r>
              <a:rPr lang="zh-CN" altLang="en-US" sz="1400" dirty="0"/>
              <a:t>岁至</a:t>
            </a:r>
            <a:r>
              <a:rPr lang="en-US" altLang="zh-CN" sz="1400" dirty="0"/>
              <a:t>11</a:t>
            </a:r>
            <a:r>
              <a:rPr lang="zh-CN" altLang="en-US" sz="1400" dirty="0"/>
              <a:t>岁</a:t>
            </a:r>
            <a:r>
              <a:rPr lang="en-US" altLang="zh-CN" sz="1400" dirty="0"/>
              <a:t>0.6g</a:t>
            </a:r>
            <a:r>
              <a:rPr lang="zh-CN" altLang="en-US" sz="1400" dirty="0"/>
              <a:t>；</a:t>
            </a:r>
            <a:r>
              <a:rPr lang="en-US" altLang="zh-CN" sz="1400" dirty="0"/>
              <a:t>12</a:t>
            </a:r>
            <a:r>
              <a:rPr lang="zh-CN" altLang="en-US" sz="1400" dirty="0"/>
              <a:t>岁以上</a:t>
            </a:r>
            <a:r>
              <a:rPr lang="en-US" altLang="zh-CN" sz="1400" dirty="0"/>
              <a:t>0.8g</a:t>
            </a:r>
            <a:r>
              <a:rPr lang="zh-CN" altLang="en-US" sz="1400" dirty="0" smtClean="0"/>
              <a:t>。</a:t>
            </a:r>
            <a:endParaRPr lang="en-US" altLang="zh-CN" sz="1400" dirty="0" smtClean="0"/>
          </a:p>
          <a:p>
            <a:pPr marL="0" indent="0">
              <a:lnSpc>
                <a:spcPct val="100000"/>
              </a:lnSpc>
              <a:buNone/>
            </a:pPr>
            <a:r>
              <a:rPr lang="zh-CN" altLang="en-US" sz="1400" b="1" dirty="0" smtClean="0"/>
              <a:t>目前</a:t>
            </a:r>
            <a:r>
              <a:rPr lang="zh-CN" altLang="en-US" sz="1400" b="1" dirty="0"/>
              <a:t>大陆地区同通用名药品的上市</a:t>
            </a:r>
            <a:r>
              <a:rPr lang="zh-CN" altLang="en-US" sz="1400" b="1" dirty="0" smtClean="0"/>
              <a:t>情况</a:t>
            </a:r>
            <a:r>
              <a:rPr lang="zh-CN" altLang="en-US" sz="1400" dirty="0" smtClean="0"/>
              <a:t>：独家上市</a:t>
            </a:r>
            <a:endParaRPr lang="zh-CN" altLang="en-US" sz="1400" dirty="0"/>
          </a:p>
          <a:p>
            <a:pPr marL="0" indent="0">
              <a:lnSpc>
                <a:spcPct val="100000"/>
              </a:lnSpc>
              <a:buNone/>
            </a:pPr>
            <a:r>
              <a:rPr lang="zh-CN" altLang="en-US" sz="1400" b="1" dirty="0"/>
              <a:t>全球首个上市国家</a:t>
            </a:r>
            <a:r>
              <a:rPr lang="en-US" altLang="zh-CN" sz="1400" b="1" dirty="0" smtClean="0"/>
              <a:t>/</a:t>
            </a:r>
            <a:r>
              <a:rPr lang="zh-CN" altLang="en-US" sz="1400" b="1" dirty="0" smtClean="0"/>
              <a:t>地区</a:t>
            </a:r>
            <a:r>
              <a:rPr lang="zh-CN" altLang="en-US" sz="1400" b="1" dirty="0"/>
              <a:t>及上市时间：</a:t>
            </a:r>
            <a:r>
              <a:rPr lang="zh-CN" altLang="en-US" sz="1400" dirty="0" smtClean="0"/>
              <a:t>日本，</a:t>
            </a:r>
            <a:r>
              <a:rPr lang="en-US" altLang="zh-CN" sz="1400" dirty="0" smtClean="0"/>
              <a:t>2018</a:t>
            </a:r>
            <a:r>
              <a:rPr lang="zh-CN" altLang="en-US" sz="1400" dirty="0" smtClean="0"/>
              <a:t>年</a:t>
            </a:r>
            <a:r>
              <a:rPr lang="en-US" altLang="zh-CN" sz="1400" dirty="0" smtClean="0"/>
              <a:t>3</a:t>
            </a:r>
            <a:r>
              <a:rPr lang="zh-CN" altLang="en-US" sz="1400" dirty="0" smtClean="0"/>
              <a:t>月</a:t>
            </a:r>
            <a:r>
              <a:rPr lang="en-US" altLang="zh-CN" sz="1400" dirty="0" smtClean="0"/>
              <a:t>23</a:t>
            </a:r>
            <a:r>
              <a:rPr lang="zh-CN" altLang="en-US" sz="1400" dirty="0" smtClean="0"/>
              <a:t>日</a:t>
            </a:r>
            <a:endParaRPr lang="en-US" altLang="zh-CN" sz="1400" dirty="0" smtClean="0"/>
          </a:p>
          <a:p>
            <a:pPr marL="0" indent="0">
              <a:lnSpc>
                <a:spcPct val="100000"/>
              </a:lnSpc>
              <a:buNone/>
            </a:pPr>
            <a:r>
              <a:rPr lang="zh-CN" altLang="en-US" sz="1400" b="1" dirty="0" smtClean="0"/>
              <a:t>是否</a:t>
            </a:r>
            <a:r>
              <a:rPr lang="zh-CN" altLang="en-US" sz="1400" b="1" dirty="0"/>
              <a:t>为</a:t>
            </a:r>
            <a:r>
              <a:rPr lang="en-US" altLang="zh-CN" sz="1400" b="1" dirty="0"/>
              <a:t>OTC</a:t>
            </a:r>
            <a:r>
              <a:rPr lang="zh-CN" altLang="en-US" sz="1400" b="1" dirty="0" smtClean="0"/>
              <a:t>药品</a:t>
            </a:r>
            <a:r>
              <a:rPr lang="zh-CN" altLang="en-US" sz="1400" dirty="0" smtClean="0"/>
              <a:t>：否</a:t>
            </a:r>
            <a:endParaRPr lang="en-US" altLang="zh-CN" sz="1400" dirty="0" smtClean="0"/>
          </a:p>
          <a:p>
            <a:pPr marL="0" indent="0">
              <a:lnSpc>
                <a:spcPct val="100000"/>
              </a:lnSpc>
              <a:buNone/>
            </a:pPr>
            <a:r>
              <a:rPr lang="zh-CN" altLang="en-US" sz="1400" b="1" dirty="0"/>
              <a:t>参照药品建议、与</a:t>
            </a:r>
            <a:r>
              <a:rPr lang="zh-CN" altLang="en-US" sz="1400" b="1" dirty="0" smtClean="0"/>
              <a:t>参照</a:t>
            </a:r>
            <a:r>
              <a:rPr lang="zh-CN" altLang="en-US" sz="1400" b="1" dirty="0"/>
              <a:t>药品或已上市的同治疗领域药品相比的优势和不足</a:t>
            </a:r>
            <a:r>
              <a:rPr lang="zh-CN" altLang="en-US" sz="1400" dirty="0" smtClean="0"/>
              <a:t>：建议参照药品为结节性硬化症</a:t>
            </a:r>
            <a:r>
              <a:rPr lang="zh-CN" altLang="en-US" sz="1400" dirty="0"/>
              <a:t>（</a:t>
            </a:r>
            <a:r>
              <a:rPr lang="en-US" altLang="zh-CN" sz="1400" dirty="0"/>
              <a:t>TSC</a:t>
            </a:r>
            <a:r>
              <a:rPr lang="zh-CN" altLang="en-US" sz="1400" dirty="0"/>
              <a:t>）特异性靶向治疗</a:t>
            </a:r>
            <a:r>
              <a:rPr lang="zh-CN" altLang="en-US" sz="1400" dirty="0" smtClean="0"/>
              <a:t>药物西罗莫司</a:t>
            </a:r>
            <a:r>
              <a:rPr lang="zh-CN" altLang="en-US" sz="1400" dirty="0"/>
              <a:t>（片剂</a:t>
            </a:r>
            <a:r>
              <a:rPr lang="en-US" altLang="zh-CN" sz="1400" dirty="0"/>
              <a:t>/</a:t>
            </a:r>
            <a:r>
              <a:rPr lang="zh-CN" altLang="en-US" sz="1400" dirty="0"/>
              <a:t>胶囊</a:t>
            </a:r>
            <a:r>
              <a:rPr lang="en-US" altLang="zh-CN" sz="1400" dirty="0"/>
              <a:t>/</a:t>
            </a:r>
            <a:r>
              <a:rPr lang="zh-CN" altLang="en-US" sz="1400" dirty="0"/>
              <a:t>口服溶液）</a:t>
            </a:r>
            <a:r>
              <a:rPr lang="zh-CN" altLang="en-US" sz="1400" dirty="0" smtClean="0"/>
              <a:t>和依维莫司（片剂）。本品治疗</a:t>
            </a:r>
            <a:r>
              <a:rPr lang="en-US" altLang="zh-CN" sz="1400" dirty="0" smtClean="0"/>
              <a:t>TSC</a:t>
            </a:r>
            <a:r>
              <a:rPr lang="zh-CN" altLang="en-US" sz="1400" dirty="0" smtClean="0"/>
              <a:t>患者皮肤病变可避免系统用药的更多副作用，且直接作用于病患部位，起效更快。</a:t>
            </a:r>
            <a:endParaRPr lang="en-US" altLang="zh-CN" sz="1400" dirty="0" smtClean="0"/>
          </a:p>
          <a:p>
            <a:pPr marL="0" indent="0">
              <a:buNone/>
            </a:pPr>
            <a:r>
              <a:rPr lang="zh-CN" altLang="en-US" sz="1400" b="1" dirty="0"/>
              <a:t>所</a:t>
            </a:r>
            <a:r>
              <a:rPr lang="zh-CN" altLang="en-US" sz="1400" b="1" dirty="0" smtClean="0"/>
              <a:t>治疗</a:t>
            </a:r>
            <a:r>
              <a:rPr lang="zh-CN" altLang="en-US" sz="1400" b="1" dirty="0"/>
              <a:t>疾病基本</a:t>
            </a:r>
            <a:r>
              <a:rPr lang="zh-CN" altLang="en-US" sz="1400" b="1" dirty="0" smtClean="0"/>
              <a:t>情况</a:t>
            </a:r>
            <a:r>
              <a:rPr lang="zh-CN" altLang="en-US" sz="1400" dirty="0" smtClean="0"/>
              <a:t>：</a:t>
            </a:r>
            <a:r>
              <a:rPr lang="zh-CN" altLang="zh-CN" sz="1400" dirty="0"/>
              <a:t>结节性硬化症</a:t>
            </a:r>
            <a:r>
              <a:rPr lang="zh-CN" altLang="zh-CN" sz="1400" dirty="0" smtClean="0"/>
              <a:t>（</a:t>
            </a:r>
            <a:r>
              <a:rPr lang="en-US" altLang="zh-CN" sz="1400" dirty="0" smtClean="0"/>
              <a:t>TSC</a:t>
            </a:r>
            <a:r>
              <a:rPr lang="zh-CN" altLang="zh-CN" sz="1400" dirty="0" smtClean="0"/>
              <a:t>）</a:t>
            </a:r>
            <a:r>
              <a:rPr lang="zh-CN" altLang="en-US" sz="1400" dirty="0"/>
              <a:t>收录于我国</a:t>
            </a:r>
            <a:r>
              <a:rPr lang="en-US" altLang="zh-CN" sz="1400" dirty="0"/>
              <a:t>《</a:t>
            </a:r>
            <a:r>
              <a:rPr lang="zh-CN" altLang="en-US" sz="1400" dirty="0"/>
              <a:t>罕见病诊疗指南</a:t>
            </a:r>
            <a:r>
              <a:rPr lang="en-US" altLang="zh-CN" sz="1400" dirty="0"/>
              <a:t>(2019</a:t>
            </a:r>
            <a:r>
              <a:rPr lang="zh-CN" altLang="en-US" sz="1400" dirty="0"/>
              <a:t>年版</a:t>
            </a:r>
            <a:r>
              <a:rPr lang="en-US" altLang="zh-CN" sz="1400" dirty="0"/>
              <a:t>)》</a:t>
            </a:r>
            <a:r>
              <a:rPr lang="zh-CN" altLang="en-US" sz="1400" dirty="0"/>
              <a:t>公布的第</a:t>
            </a:r>
            <a:r>
              <a:rPr lang="en-US" altLang="zh-CN" sz="1400" dirty="0"/>
              <a:t>1</a:t>
            </a:r>
            <a:r>
              <a:rPr lang="zh-CN" altLang="en-US" sz="1400" dirty="0"/>
              <a:t>批罕见病目录中</a:t>
            </a:r>
            <a:r>
              <a:rPr lang="zh-CN" sz="1400" dirty="0" smtClean="0"/>
              <a:t>，</a:t>
            </a:r>
            <a:r>
              <a:rPr sz="1400"/>
              <a:t>是一种多系统受累的神经皮肤综合征，是罕见的常染色体显性遗传性疾病。致病机制常与哺乳动物雷帕霉素靶蛋白（mTOR）信号通路激活相关，mTOR过度活化导致蛋白合成、细胞生长和血管生成增加，在多个器官系统中形成错构瘤，包括皮肤、大脑、心脏、肾脏、眼睛和肺，患者的症状和严重程度多种多样。约80%患者存在一个或多个特征性皮肤病变，包括色素减退斑、面部血管纤维瘤、鲨革样斑、甲下纤维瘤等。</a:t>
            </a:r>
          </a:p>
          <a:p>
            <a:pPr marL="0" indent="0">
              <a:buNone/>
            </a:pPr>
            <a:r>
              <a:rPr lang="zh-CN" altLang="en-US" sz="1400" b="1" dirty="0" smtClean="0"/>
              <a:t>弥补未满足的治疗需求情况</a:t>
            </a:r>
            <a:r>
              <a:rPr lang="zh-CN" altLang="en-US" sz="1400" dirty="0" smtClean="0"/>
              <a:t>：</a:t>
            </a:r>
            <a:r>
              <a:rPr lang="zh-CN" altLang="en-US" sz="1400" dirty="0"/>
              <a:t>本</a:t>
            </a:r>
            <a:r>
              <a:rPr lang="zh-CN" altLang="en-US" sz="1400" dirty="0" smtClean="0"/>
              <a:t>品为全球首个获批的</a:t>
            </a:r>
            <a:r>
              <a:rPr lang="en-US" altLang="zh-CN" sz="1400" dirty="0" smtClean="0"/>
              <a:t>TSC</a:t>
            </a:r>
            <a:r>
              <a:rPr lang="zh-CN" altLang="en-US" sz="1400" dirty="0" smtClean="0"/>
              <a:t>皮肤病变局部外用药。</a:t>
            </a:r>
            <a:r>
              <a:rPr lang="en-US" altLang="zh-CN" sz="1400" dirty="0" smtClean="0"/>
              <a:t>TSC</a:t>
            </a:r>
            <a:r>
              <a:rPr lang="zh-CN" altLang="en-US" sz="1400" dirty="0"/>
              <a:t>的</a:t>
            </a:r>
            <a:r>
              <a:rPr lang="zh-CN" altLang="en-US" sz="1400" dirty="0" smtClean="0"/>
              <a:t>皮肤病变最为</a:t>
            </a:r>
            <a:r>
              <a:rPr lang="zh-CN" altLang="en-US" sz="1400" dirty="0"/>
              <a:t>常见</a:t>
            </a:r>
            <a:r>
              <a:rPr lang="zh-CN" altLang="en-US" sz="1400" dirty="0" smtClean="0"/>
              <a:t>，超过</a:t>
            </a:r>
            <a:r>
              <a:rPr lang="en-US" altLang="zh-CN" sz="1400" dirty="0"/>
              <a:t>80%</a:t>
            </a:r>
            <a:r>
              <a:rPr lang="zh-CN" altLang="en-US" sz="1400" dirty="0"/>
              <a:t>的</a:t>
            </a:r>
            <a:r>
              <a:rPr lang="en-US" altLang="zh-CN" sz="1400" dirty="0"/>
              <a:t>TSC</a:t>
            </a:r>
            <a:r>
              <a:rPr lang="zh-CN" altLang="en-US" sz="1400" dirty="0"/>
              <a:t>患者有一种或多种皮肤病变，尤其是面部的血管纤维瘤约</a:t>
            </a:r>
            <a:r>
              <a:rPr lang="en-US" altLang="zh-CN" sz="1400" dirty="0"/>
              <a:t>60%TSC</a:t>
            </a:r>
            <a:r>
              <a:rPr lang="zh-CN" altLang="en-US" sz="1400" dirty="0"/>
              <a:t>病人会伴随出现，通常在</a:t>
            </a:r>
            <a:r>
              <a:rPr lang="en-US" altLang="zh-CN" sz="1400" dirty="0"/>
              <a:t>2~5</a:t>
            </a:r>
            <a:r>
              <a:rPr lang="zh-CN" altLang="en-US" sz="1400" dirty="0"/>
              <a:t>岁开始并在青春期加重，对外貌造成影响，影响患儿正常的生活与社交，造成自卑等心理问题。</a:t>
            </a:r>
          </a:p>
          <a:p>
            <a:pPr marL="0" indent="0">
              <a:buNone/>
            </a:pPr>
            <a:r>
              <a:rPr lang="zh-CN" altLang="en-US" sz="1400" b="1" dirty="0" smtClean="0"/>
              <a:t>大陆地区发病率、年发病患者总数等</a:t>
            </a:r>
            <a:r>
              <a:rPr lang="zh-CN" altLang="en-US" sz="1400" dirty="0" smtClean="0"/>
              <a:t>：</a:t>
            </a:r>
            <a:r>
              <a:rPr sz="1400">
                <a:sym typeface="+mn-ea"/>
              </a:rPr>
              <a:t>总体患病率1/20000，发病率1/10000～1/6000</a:t>
            </a:r>
            <a:r>
              <a:rPr lang="zh-CN" altLang="en-US" sz="1400" dirty="0" smtClean="0"/>
              <a:t>，中国有</a:t>
            </a:r>
            <a:r>
              <a:rPr lang="en-US" altLang="zh-CN" sz="1400" dirty="0" smtClean="0"/>
              <a:t>10~20</a:t>
            </a:r>
            <a:r>
              <a:rPr lang="zh-CN" altLang="en-US" sz="1400" dirty="0" smtClean="0"/>
              <a:t>万名患者。</a:t>
            </a:r>
            <a:endParaRPr lang="en-US" altLang="zh-CN" sz="1400" dirty="0" smtClean="0"/>
          </a:p>
        </p:txBody>
      </p:sp>
      <p:sp>
        <p:nvSpPr>
          <p:cNvPr id="7" name="标题 1"/>
          <p:cNvSpPr txBox="1"/>
          <p:nvPr/>
        </p:nvSpPr>
        <p:spPr>
          <a:xfrm>
            <a:off x="9396521" y="312017"/>
            <a:ext cx="2621605" cy="452225"/>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标题 1"/>
          <p:cNvSpPr txBox="1"/>
          <p:nvPr/>
        </p:nvSpPr>
        <p:spPr>
          <a:xfrm>
            <a:off x="8715412" y="278528"/>
            <a:ext cx="466917" cy="464752"/>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cs typeface="Arial Unicode MS" panose="020B0604020202020204" pitchFamily="34" charset="-122"/>
            </a:endParaRPr>
          </a:p>
        </p:txBody>
      </p:sp>
      <p:sp>
        <p:nvSpPr>
          <p:cNvPr id="9" name="标题 1"/>
          <p:cNvSpPr txBox="1"/>
          <p:nvPr/>
        </p:nvSpPr>
        <p:spPr>
          <a:xfrm>
            <a:off x="8552852" y="162335"/>
            <a:ext cx="521351" cy="496015"/>
          </a:xfrm>
          <a:prstGeom prst="rect">
            <a:avLst/>
          </a:prstGeom>
          <a:solidFill>
            <a:srgbClr val="BCEAF1"/>
          </a:solidFill>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r>
              <a:rPr lang="en-US" altLang="zh-CN" sz="1800" dirty="0" smtClean="0">
                <a:solidFill>
                  <a:schemeClr val="tx1">
                    <a:lumMod val="65000"/>
                    <a:lumOff val="35000"/>
                  </a:schemeClr>
                </a:solidFill>
              </a:rPr>
              <a:t>01</a:t>
            </a:r>
            <a:endParaRPr lang="zh-CN" altLang="en-US" sz="1800" dirty="0">
              <a:solidFill>
                <a:schemeClr val="tx1">
                  <a:lumMod val="65000"/>
                  <a:lumOff val="35000"/>
                </a:schemeClr>
              </a:solidFill>
              <a:cs typeface="Arial Unicode MS" panose="020B0604020202020204" pitchFamily="34" charset="-122"/>
            </a:endParaRPr>
          </a:p>
        </p:txBody>
      </p:sp>
      <p:sp>
        <p:nvSpPr>
          <p:cNvPr id="10" name="标题 1"/>
          <p:cNvSpPr txBox="1"/>
          <p:nvPr/>
        </p:nvSpPr>
        <p:spPr>
          <a:xfrm>
            <a:off x="9397231" y="150889"/>
            <a:ext cx="2568955" cy="507461"/>
          </a:xfrm>
          <a:prstGeom prst="rect">
            <a:avLst/>
          </a:prstGeom>
          <a:solidFill>
            <a:srgbClr val="BCEAF1"/>
          </a:solidFill>
          <a:ln>
            <a:noFill/>
          </a:ln>
          <a:effectLst/>
        </p:spPr>
        <p:txBody>
          <a:bodyPr>
            <a:noAutofit/>
          </a:bodyPr>
          <a:lstStyle>
            <a:defPPr>
              <a:defRPr lang="zh-CN"/>
            </a:defPPr>
            <a:lvl1pPr algn="ctr">
              <a:lnSpc>
                <a:spcPct val="150000"/>
              </a:lnSpc>
              <a:spcBef>
                <a:spcPct val="0"/>
              </a:spcBef>
              <a:buNone/>
              <a:defRPr sz="2400" b="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r>
              <a:rPr lang="zh-CN" altLang="en-US" sz="1800" b="1" dirty="0"/>
              <a:t>药品基本信息</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84254" y="4402634"/>
          <a:ext cx="6493557" cy="1964907"/>
        </p:xfrm>
        <a:graphic>
          <a:graphicData uri="http://schemas.openxmlformats.org/drawingml/2006/table">
            <a:tbl>
              <a:tblPr firstRow="1" bandRow="1">
                <a:tableStyleId>{B301B821-A1FF-4177-AEE7-76D212191A09}</a:tableStyleId>
              </a:tblPr>
              <a:tblGrid>
                <a:gridCol w="1473341"/>
                <a:gridCol w="838702"/>
                <a:gridCol w="838702"/>
                <a:gridCol w="838702"/>
                <a:gridCol w="838702"/>
                <a:gridCol w="1665408"/>
              </a:tblGrid>
              <a:tr h="280701">
                <a:tc>
                  <a:txBody>
                    <a:bodyPr/>
                    <a:lstStyle/>
                    <a:p>
                      <a:pPr algn="ctr" fontAlgn="ctr"/>
                      <a:r>
                        <a:rPr lang="en-US" sz="1400" u="none" strike="noStrike" dirty="0">
                          <a:solidFill>
                            <a:schemeClr val="tx1"/>
                          </a:solidFill>
                          <a:effectLst/>
                          <a:latin typeface="微软雅黑" panose="020B0503020204020204" pitchFamily="34" charset="-122"/>
                          <a:ea typeface="微软雅黑" panose="020B0503020204020204" pitchFamily="34" charset="-122"/>
                        </a:rPr>
                        <a:t>PT</a:t>
                      </a:r>
                      <a:endParaRPr 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gridSpan="2">
                  <a:txBody>
                    <a:bodyPr/>
                    <a:lstStyle/>
                    <a:p>
                      <a:pPr algn="ctr" fontAlgn="ctr"/>
                      <a:r>
                        <a:rPr lang="ja-JP" altLang="en-US" sz="1400" u="none" strike="noStrike" dirty="0">
                          <a:solidFill>
                            <a:schemeClr val="tx1"/>
                          </a:solidFill>
                          <a:effectLst/>
                          <a:latin typeface="微软雅黑" panose="020B0503020204020204" pitchFamily="34" charset="-122"/>
                          <a:ea typeface="微软雅黑" panose="020B0503020204020204" pitchFamily="34" charset="-122"/>
                        </a:rPr>
                        <a:t>安慰剂（</a:t>
                      </a:r>
                      <a:r>
                        <a:rPr lang="en-US" altLang="ja-JP" sz="1400" u="none" strike="noStrike" dirty="0">
                          <a:solidFill>
                            <a:schemeClr val="tx1"/>
                          </a:solidFill>
                          <a:effectLst/>
                          <a:latin typeface="微软雅黑" panose="020B0503020204020204" pitchFamily="34" charset="-122"/>
                          <a:ea typeface="微软雅黑" panose="020B0503020204020204" pitchFamily="34" charset="-122"/>
                        </a:rPr>
                        <a:t>n=44</a:t>
                      </a:r>
                      <a:r>
                        <a:rPr lang="ja-JP" altLang="en-US" sz="1400" u="none" strike="noStrike" dirty="0">
                          <a:solidFill>
                            <a:schemeClr val="tx1"/>
                          </a:solidFill>
                          <a:effectLst/>
                          <a:latin typeface="微软雅黑" panose="020B0503020204020204" pitchFamily="34" charset="-122"/>
                          <a:ea typeface="微软雅黑" panose="020B0503020204020204" pitchFamily="34" charset="-122"/>
                        </a:rPr>
                        <a:t>）</a:t>
                      </a:r>
                      <a:endParaRPr lang="ja-JP" alt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zh-CN"/>
                    </a:p>
                  </a:txBody>
                  <a:tcPr marL="9525" marR="9525" marT="9525" marB="0" anchor="ctr"/>
                </a:tc>
                <a:tc gridSpan="2">
                  <a:txBody>
                    <a:bodyPr/>
                    <a:lstStyle/>
                    <a:p>
                      <a:pPr algn="ctr" fontAlgn="ctr"/>
                      <a:r>
                        <a:rPr lang="ja-JP" altLang="en-US" sz="1400" u="none" strike="noStrike" dirty="0">
                          <a:solidFill>
                            <a:schemeClr val="tx1"/>
                          </a:solidFill>
                          <a:effectLst/>
                          <a:latin typeface="微软雅黑" panose="020B0503020204020204" pitchFamily="34" charset="-122"/>
                          <a:ea typeface="微软雅黑" panose="020B0503020204020204" pitchFamily="34" charset="-122"/>
                        </a:rPr>
                        <a:t>本品</a:t>
                      </a:r>
                      <a:r>
                        <a:rPr lang="en-US" altLang="ja-JP" sz="1400" u="none" strike="noStrike" dirty="0">
                          <a:solidFill>
                            <a:schemeClr val="tx1"/>
                          </a:solidFill>
                          <a:effectLst/>
                          <a:latin typeface="微软雅黑" panose="020B0503020204020204" pitchFamily="34" charset="-122"/>
                          <a:ea typeface="微软雅黑" panose="020B0503020204020204" pitchFamily="34" charset="-122"/>
                        </a:rPr>
                        <a:t>(n=148</a:t>
                      </a:r>
                      <a:r>
                        <a:rPr lang="ja-JP" altLang="en-US" sz="1400" u="none" strike="noStrike" dirty="0">
                          <a:solidFill>
                            <a:schemeClr val="tx1"/>
                          </a:solidFill>
                          <a:effectLst/>
                          <a:latin typeface="微软雅黑" panose="020B0503020204020204" pitchFamily="34" charset="-122"/>
                          <a:ea typeface="微软雅黑" panose="020B0503020204020204" pitchFamily="34" charset="-122"/>
                        </a:rPr>
                        <a:t>）</a:t>
                      </a:r>
                      <a:endParaRPr lang="ja-JP" alt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zh-CN"/>
                    </a:p>
                  </a:txBody>
                  <a:tcPr marL="9525" marR="9525" marT="9525" marB="0" anchor="ctr"/>
                </a:tc>
                <a:tc>
                  <a:txBody>
                    <a:bodyPr/>
                    <a:lstStyle/>
                    <a:p>
                      <a:pPr algn="ctr" fontAlgn="ctr"/>
                      <a:r>
                        <a:rPr lang="en-US" sz="1400" u="none" strike="noStrike" dirty="0">
                          <a:solidFill>
                            <a:schemeClr val="tx1"/>
                          </a:solidFill>
                          <a:effectLst/>
                          <a:latin typeface="微软雅黑" panose="020B0503020204020204" pitchFamily="34" charset="-122"/>
                          <a:ea typeface="微软雅黑" panose="020B0503020204020204" pitchFamily="34" charset="-122"/>
                        </a:rPr>
                        <a:t>Fisher's exact test</a:t>
                      </a:r>
                      <a:endParaRPr 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80701">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皮肤干燥</a:t>
                      </a:r>
                      <a:endParaRPr lang="ja-JP" alt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5</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(11.4)</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45</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(30.4)</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400" u="none" strike="noStrike" dirty="0">
                          <a:effectLst/>
                          <a:latin typeface="微软雅黑" panose="020B0503020204020204" pitchFamily="34" charset="-122"/>
                          <a:ea typeface="微软雅黑" panose="020B0503020204020204" pitchFamily="34" charset="-122"/>
                        </a:rPr>
                        <a:t>P=0.011</a:t>
                      </a:r>
                      <a:endParaRPr 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80701">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给药部位刺激感</a:t>
                      </a:r>
                      <a:endParaRPr lang="zh-TW" alt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1400" u="none" strike="noStrike">
                          <a:effectLst/>
                          <a:latin typeface="微软雅黑" panose="020B0503020204020204" pitchFamily="34" charset="-122"/>
                          <a:ea typeface="微软雅黑" panose="020B0503020204020204" pitchFamily="34" charset="-122"/>
                        </a:rPr>
                        <a:t>11</a:t>
                      </a:r>
                      <a:endParaRPr lang="en-US" altLang="ja-JP" sz="1400" b="0" i="0" u="none" strike="noStrike">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(25.0)</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40</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(27.0)</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400" u="none" strike="noStrike" dirty="0">
                          <a:effectLst/>
                          <a:latin typeface="微软雅黑" panose="020B0503020204020204" pitchFamily="34" charset="-122"/>
                          <a:ea typeface="微软雅黑" panose="020B0503020204020204" pitchFamily="34" charset="-122"/>
                        </a:rPr>
                        <a:t>P=0.848</a:t>
                      </a:r>
                      <a:endParaRPr 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80701">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痤疮</a:t>
                      </a:r>
                      <a:endParaRPr lang="ja-JP" alt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0</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endParaRPr lang="ja-JP" alt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15</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(10.1)</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400" u="none" strike="noStrike" dirty="0">
                          <a:effectLst/>
                          <a:latin typeface="微软雅黑" panose="020B0503020204020204" pitchFamily="34" charset="-122"/>
                          <a:ea typeface="微软雅黑" panose="020B0503020204020204" pitchFamily="34" charset="-122"/>
                        </a:rPr>
                        <a:t>P=0.024</a:t>
                      </a:r>
                      <a:endParaRPr 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80701">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瘙痒症</a:t>
                      </a:r>
                      <a:endParaRPr lang="ja-JP" alt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4</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(9.1)</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13</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(8.8)</a:t>
                      </a:r>
                      <a:endParaRPr lang="en-US" altLang="ja-JP"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400" u="none" strike="noStrike" dirty="0">
                          <a:effectLst/>
                          <a:latin typeface="微软雅黑" panose="020B0503020204020204" pitchFamily="34" charset="-122"/>
                          <a:ea typeface="微软雅黑" panose="020B0503020204020204" pitchFamily="34" charset="-122"/>
                        </a:rPr>
                        <a:t>P=1.000</a:t>
                      </a:r>
                      <a:endParaRPr lang="en-US" sz="14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80701">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痤疮样皮炎</a:t>
                      </a:r>
                      <a:endParaRPr lang="ja-JP" altLang="en-US" sz="14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1400" u="none" strike="noStrike">
                          <a:effectLst/>
                          <a:latin typeface="微软雅黑" panose="020B0503020204020204" pitchFamily="34" charset="-122"/>
                          <a:ea typeface="微软雅黑" panose="020B0503020204020204" pitchFamily="34" charset="-122"/>
                        </a:rPr>
                        <a:t>0</a:t>
                      </a:r>
                      <a:endParaRPr lang="en-US" altLang="ja-JP" sz="1400" b="0" i="0" u="none" strike="noStrike">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endParaRPr lang="ja-JP" altLang="en-US" sz="14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9</a:t>
                      </a:r>
                      <a:endParaRPr lang="en-US" altLang="ja-JP" sz="14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(6.1)</a:t>
                      </a:r>
                      <a:endParaRPr lang="en-US" altLang="ja-JP" sz="14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400" u="none" strike="noStrike" dirty="0">
                          <a:effectLst/>
                          <a:latin typeface="微软雅黑" panose="020B0503020204020204" pitchFamily="34" charset="-122"/>
                          <a:ea typeface="微软雅黑" panose="020B0503020204020204" pitchFamily="34" charset="-122"/>
                        </a:rPr>
                        <a:t>P=0.122</a:t>
                      </a:r>
                      <a:endParaRPr lang="en-US" sz="14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80701">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眼刺激</a:t>
                      </a:r>
                      <a:endParaRPr lang="ja-JP" altLang="en-US" sz="14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2</a:t>
                      </a:r>
                      <a:endParaRPr lang="en-US" altLang="ja-JP" sz="14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(4.5)</a:t>
                      </a:r>
                      <a:endParaRPr lang="en-US" altLang="ja-JP" sz="14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8</a:t>
                      </a:r>
                      <a:endParaRPr lang="en-US" altLang="ja-JP" sz="14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微软雅黑" panose="020B0503020204020204" pitchFamily="34" charset="-122"/>
                          <a:ea typeface="微软雅黑" panose="020B0503020204020204" pitchFamily="34" charset="-122"/>
                        </a:rPr>
                        <a:t>(5.4)</a:t>
                      </a:r>
                      <a:endParaRPr lang="en-US" altLang="ja-JP" sz="14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latin typeface="微软雅黑" panose="020B0503020204020204" pitchFamily="34" charset="-122"/>
                          <a:ea typeface="微软雅黑" panose="020B0503020204020204" pitchFamily="34" charset="-122"/>
                        </a:rPr>
                        <a:t>P=1.000</a:t>
                      </a:r>
                      <a:endParaRPr lang="en-US" sz="14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テキスト ボックス 3"/>
          <p:cNvSpPr txBox="1"/>
          <p:nvPr/>
        </p:nvSpPr>
        <p:spPr>
          <a:xfrm>
            <a:off x="284254" y="3964929"/>
            <a:ext cx="5497063" cy="338554"/>
          </a:xfrm>
          <a:prstGeom prst="rect">
            <a:avLst/>
          </a:prstGeom>
          <a:solidFill>
            <a:srgbClr val="BCEAF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1600" b="1" dirty="0">
                <a:ln w="0"/>
                <a:solidFill>
                  <a:schemeClr val="tx1"/>
                </a:solidFill>
                <a:latin typeface="微软雅黑" panose="020B0503020204020204" pitchFamily="34" charset="-122"/>
                <a:ea typeface="微软雅黑" panose="020B0503020204020204" pitchFamily="34" charset="-122"/>
                <a:cs typeface="Times New Roman" panose="02020603050405020304" charset="0"/>
              </a:rPr>
              <a:t>发生率</a:t>
            </a:r>
            <a:r>
              <a:rPr kumimoji="1" lang="en-US" altLang="ja-JP" sz="1600" b="1" dirty="0">
                <a:ln w="0"/>
                <a:solidFill>
                  <a:schemeClr val="tx1"/>
                </a:solidFill>
                <a:latin typeface="微软雅黑" panose="020B0503020204020204" pitchFamily="34" charset="-122"/>
                <a:ea typeface="微软雅黑" panose="020B0503020204020204" pitchFamily="34" charset="-122"/>
                <a:cs typeface="Times New Roman" panose="02020603050405020304" charset="0"/>
              </a:rPr>
              <a:t>5%</a:t>
            </a:r>
            <a:r>
              <a:rPr kumimoji="1" lang="zh-CN" altLang="en-US" sz="1600" b="1" dirty="0">
                <a:ln w="0"/>
                <a:solidFill>
                  <a:schemeClr val="tx1"/>
                </a:solidFill>
                <a:latin typeface="微软雅黑" panose="020B0503020204020204" pitchFamily="34" charset="-122"/>
                <a:ea typeface="微软雅黑" panose="020B0503020204020204" pitchFamily="34" charset="-122"/>
                <a:cs typeface="Times New Roman" panose="02020603050405020304" charset="0"/>
              </a:rPr>
              <a:t>以上的不良反应</a:t>
            </a:r>
            <a:r>
              <a:rPr kumimoji="1" lang="ja-JP" altLang="en-US" sz="1600" b="1" dirty="0">
                <a:ln w="0"/>
                <a:solidFill>
                  <a:schemeClr val="tx1"/>
                </a:solidFill>
                <a:latin typeface="微软雅黑" panose="020B0503020204020204" pitchFamily="34" charset="-122"/>
                <a:ea typeface="微软雅黑" panose="020B0503020204020204" pitchFamily="34" charset="-122"/>
                <a:cs typeface="Times New Roman" panose="02020603050405020304" charset="0"/>
              </a:rPr>
              <a:t>（</a:t>
            </a:r>
            <a:r>
              <a:rPr kumimoji="1" lang="en-US" altLang="ja-JP" sz="1600" b="1" dirty="0">
                <a:ln w="0"/>
                <a:solidFill>
                  <a:schemeClr val="tx1"/>
                </a:solidFill>
                <a:latin typeface="微软雅黑" panose="020B0503020204020204" pitchFamily="34" charset="-122"/>
                <a:ea typeface="微软雅黑" panose="020B0503020204020204" pitchFamily="34" charset="-122"/>
                <a:cs typeface="Times New Roman" panose="02020603050405020304" charset="0"/>
              </a:rPr>
              <a:t>Ⅰ/Ⅱ</a:t>
            </a:r>
            <a:r>
              <a:rPr kumimoji="1" lang="ja-JP" altLang="en-US" sz="1600" b="1" dirty="0">
                <a:ln w="0"/>
                <a:solidFill>
                  <a:schemeClr val="tx1"/>
                </a:solidFill>
                <a:latin typeface="微软雅黑" panose="020B0503020204020204" pitchFamily="34" charset="-122"/>
                <a:ea typeface="微软雅黑" panose="020B0503020204020204" pitchFamily="34" charset="-122"/>
                <a:cs typeface="Times New Roman" panose="02020603050405020304" charset="0"/>
              </a:rPr>
              <a:t>期、</a:t>
            </a:r>
            <a:r>
              <a:rPr kumimoji="1" lang="en-US" altLang="ja-JP" sz="1600" b="1" dirty="0">
                <a:ln w="0"/>
                <a:solidFill>
                  <a:schemeClr val="tx1"/>
                </a:solidFill>
                <a:latin typeface="微软雅黑" panose="020B0503020204020204" pitchFamily="34" charset="-122"/>
                <a:ea typeface="微软雅黑" panose="020B0503020204020204" pitchFamily="34" charset="-122"/>
                <a:cs typeface="Times New Roman" panose="02020603050405020304" charset="0"/>
              </a:rPr>
              <a:t>Ⅲ</a:t>
            </a:r>
            <a:r>
              <a:rPr kumimoji="1" lang="ja-JP" altLang="en-US" sz="1600" b="1" dirty="0">
                <a:ln w="0"/>
                <a:solidFill>
                  <a:schemeClr val="tx1"/>
                </a:solidFill>
                <a:latin typeface="微软雅黑" panose="020B0503020204020204" pitchFamily="34" charset="-122"/>
                <a:ea typeface="微软雅黑" panose="020B0503020204020204" pitchFamily="34" charset="-122"/>
                <a:cs typeface="Times New Roman" panose="02020603050405020304" charset="0"/>
              </a:rPr>
              <a:t>期、长期试验）</a:t>
            </a:r>
          </a:p>
        </p:txBody>
      </p:sp>
      <p:sp>
        <p:nvSpPr>
          <p:cNvPr id="5" name="テキスト ボックス 4"/>
          <p:cNvSpPr txBox="1"/>
          <p:nvPr/>
        </p:nvSpPr>
        <p:spPr>
          <a:xfrm>
            <a:off x="5781317" y="4047859"/>
            <a:ext cx="1079248" cy="276999"/>
          </a:xfrm>
          <a:prstGeom prst="rect">
            <a:avLst/>
          </a:prstGeom>
          <a:noFill/>
        </p:spPr>
        <p:txBody>
          <a:bodyPr wrap="square" rtlCol="0">
            <a:spAutoFit/>
          </a:bodyPr>
          <a:lstStyle/>
          <a:p>
            <a:r>
              <a:rPr kumimoji="1" lang="ja-JP" altLang="en-US" sz="1200" dirty="0">
                <a:latin typeface="微软雅黑" panose="020B0503020204020204" pitchFamily="34" charset="-122"/>
                <a:ea typeface="微软雅黑" panose="020B0503020204020204" pitchFamily="34" charset="-122"/>
                <a:cs typeface="Times New Roman" panose="02020603050405020304" charset="0"/>
              </a:rPr>
              <a:t>例数（％）</a:t>
            </a:r>
          </a:p>
        </p:txBody>
      </p:sp>
      <p:sp>
        <p:nvSpPr>
          <p:cNvPr id="8" name="テキスト ボックス 7"/>
          <p:cNvSpPr txBox="1"/>
          <p:nvPr/>
        </p:nvSpPr>
        <p:spPr>
          <a:xfrm>
            <a:off x="284254" y="6388510"/>
            <a:ext cx="5497063" cy="461665"/>
          </a:xfrm>
          <a:prstGeom prst="rect">
            <a:avLst/>
          </a:prstGeom>
          <a:noFill/>
        </p:spPr>
        <p:txBody>
          <a:bodyPr wrap="square" rtlCol="0">
            <a:spAutoFit/>
          </a:bodyPr>
          <a:lstStyle/>
          <a:p>
            <a:r>
              <a:rPr lang="en-US" altLang="ja-JP" sz="1200" dirty="0">
                <a:latin typeface="微软雅黑" panose="020B0503020204020204" pitchFamily="34" charset="-122"/>
                <a:ea typeface="微软雅黑" panose="020B0503020204020204" pitchFamily="34" charset="-122"/>
                <a:cs typeface="Times New Roman" panose="02020603050405020304" charset="0"/>
              </a:rPr>
              <a:t>MedDRA/J Ver.20.1</a:t>
            </a:r>
          </a:p>
          <a:p>
            <a:r>
              <a:rPr lang="zh-CN" altLang="en-US" sz="1200" dirty="0">
                <a:latin typeface="微软雅黑" panose="020B0503020204020204" pitchFamily="34" charset="-122"/>
                <a:ea typeface="微软雅黑" panose="020B0503020204020204" pitchFamily="34" charset="-122"/>
                <a:cs typeface="Times New Roman" panose="02020603050405020304" charset="0"/>
              </a:rPr>
              <a:t>同一病例的同一</a:t>
            </a:r>
            <a:r>
              <a:rPr lang="en-US" altLang="zh-CN" sz="1200" dirty="0">
                <a:latin typeface="微软雅黑" panose="020B0503020204020204" pitchFamily="34" charset="-122"/>
                <a:ea typeface="微软雅黑" panose="020B0503020204020204" pitchFamily="34" charset="-122"/>
                <a:cs typeface="Times New Roman" panose="02020603050405020304" charset="0"/>
              </a:rPr>
              <a:t>PT</a:t>
            </a:r>
            <a:r>
              <a:rPr lang="zh-CN" altLang="en-US" sz="1200" dirty="0">
                <a:latin typeface="微软雅黑" panose="020B0503020204020204" pitchFamily="34" charset="-122"/>
                <a:ea typeface="微软雅黑" panose="020B0503020204020204" pitchFamily="34" charset="-122"/>
                <a:cs typeface="Times New Roman" panose="02020603050405020304" charset="0"/>
              </a:rPr>
              <a:t>按</a:t>
            </a:r>
            <a:r>
              <a:rPr lang="en-US" altLang="zh-CN" sz="1200" dirty="0">
                <a:latin typeface="微软雅黑" panose="020B0503020204020204" pitchFamily="34" charset="-122"/>
                <a:ea typeface="微软雅黑" panose="020B0503020204020204" pitchFamily="34" charset="-122"/>
                <a:cs typeface="Times New Roman" panose="02020603050405020304" charset="0"/>
              </a:rPr>
              <a:t>1</a:t>
            </a:r>
            <a:r>
              <a:rPr lang="zh-CN" altLang="en-US" sz="1200" dirty="0">
                <a:latin typeface="微软雅黑" panose="020B0503020204020204" pitchFamily="34" charset="-122"/>
                <a:ea typeface="微软雅黑" panose="020B0503020204020204" pitchFamily="34" charset="-122"/>
                <a:cs typeface="Times New Roman" panose="02020603050405020304" charset="0"/>
              </a:rPr>
              <a:t>例计算</a:t>
            </a:r>
            <a:r>
              <a:rPr lang="ja-JP" altLang="en-US" sz="1200" dirty="0">
                <a:latin typeface="微软雅黑" panose="020B0503020204020204" pitchFamily="34" charset="-122"/>
                <a:ea typeface="微软雅黑" panose="020B0503020204020204" pitchFamily="34" charset="-122"/>
              </a:rPr>
              <a:t>。</a:t>
            </a:r>
            <a:endParaRPr kumimoji="1" lang="ja-JP" altLang="en-US" sz="1200" dirty="0">
              <a:latin typeface="微软雅黑" panose="020B0503020204020204" pitchFamily="34" charset="-122"/>
              <a:ea typeface="微软雅黑" panose="020B0503020204020204" pitchFamily="34" charset="-122"/>
            </a:endParaRPr>
          </a:p>
        </p:txBody>
      </p:sp>
      <p:sp>
        <p:nvSpPr>
          <p:cNvPr id="9" name="テキスト ボックス 8"/>
          <p:cNvSpPr txBox="1"/>
          <p:nvPr/>
        </p:nvSpPr>
        <p:spPr>
          <a:xfrm>
            <a:off x="7040529" y="3964929"/>
            <a:ext cx="1772996" cy="338554"/>
          </a:xfrm>
          <a:prstGeom prst="rect">
            <a:avLst/>
          </a:prstGeom>
          <a:solidFill>
            <a:srgbClr val="BCEAF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zh-CN"/>
            </a:defPPr>
            <a:lvl1pPr>
              <a:defRPr>
                <a:ln w="0"/>
                <a:solidFill>
                  <a:schemeClr val="tx1"/>
                </a:solidFill>
                <a:latin typeface="微软雅黑" panose="020B0503020204020204" pitchFamily="34" charset="-122"/>
                <a:ea typeface="微软雅黑" panose="020B0503020204020204" pitchFamily="34" charset="-122"/>
                <a:cs typeface="Times New Roman" panose="02020603050405020304" charset="0"/>
              </a:defRPr>
            </a:lvl1pPr>
          </a:lstStyle>
          <a:p>
            <a:r>
              <a:rPr lang="zh-CN" altLang="en-US" sz="1600" b="1" dirty="0"/>
              <a:t>严重不良反应</a:t>
            </a:r>
            <a:endParaRPr lang="ja-JP" altLang="en-US" sz="1600" b="1" dirty="0"/>
          </a:p>
        </p:txBody>
      </p:sp>
      <p:sp>
        <p:nvSpPr>
          <p:cNvPr id="10" name="テキスト ボックス 9"/>
          <p:cNvSpPr txBox="1"/>
          <p:nvPr/>
        </p:nvSpPr>
        <p:spPr>
          <a:xfrm>
            <a:off x="7032732" y="4364524"/>
            <a:ext cx="4818684" cy="523220"/>
          </a:xfrm>
          <a:prstGeom prst="rect">
            <a:avLst/>
          </a:prstGeom>
          <a:noFill/>
        </p:spPr>
        <p:txBody>
          <a:bodyPr wrap="square" rtlCol="0">
            <a:spAutoFit/>
          </a:bodyPr>
          <a:lstStyle/>
          <a:p>
            <a:r>
              <a:rPr kumimoji="1" lang="en-US" altLang="ja-JP" sz="1400" dirty="0">
                <a:latin typeface="微软雅黑" panose="020B0503020204020204" pitchFamily="34" charset="-122"/>
                <a:ea typeface="微软雅黑" panose="020B0503020204020204" pitchFamily="34" charset="-122"/>
                <a:cs typeface="Times New Roman" panose="02020603050405020304" charset="0"/>
              </a:rPr>
              <a:t>Ⅲ</a:t>
            </a:r>
            <a:r>
              <a:rPr kumimoji="1" lang="ja-JP" altLang="en-US" sz="1400" dirty="0">
                <a:latin typeface="微软雅黑" panose="020B0503020204020204" pitchFamily="34" charset="-122"/>
                <a:ea typeface="微软雅黑" panose="020B0503020204020204" pitchFamily="34" charset="-122"/>
                <a:cs typeface="Times New Roman" panose="02020603050405020304" charset="0"/>
              </a:rPr>
              <a:t>期试验</a:t>
            </a:r>
            <a:r>
              <a:rPr kumimoji="1" lang="zh-CN" altLang="en-US" sz="1400" dirty="0">
                <a:latin typeface="微软雅黑" panose="020B0503020204020204" pitchFamily="34" charset="-122"/>
                <a:ea typeface="微软雅黑" panose="020B0503020204020204" pitchFamily="34" charset="-122"/>
                <a:cs typeface="Times New Roman" panose="02020603050405020304" charset="0"/>
              </a:rPr>
              <a:t>中</a:t>
            </a:r>
            <a:r>
              <a:rPr kumimoji="1" lang="ja-JP" altLang="en-US" sz="1400" dirty="0">
                <a:latin typeface="微软雅黑" panose="020B0503020204020204" pitchFamily="34" charset="-122"/>
                <a:ea typeface="微软雅黑" panose="020B0503020204020204" pitchFamily="34" charset="-122"/>
                <a:cs typeface="Times New Roman" panose="02020603050405020304" charset="0"/>
              </a:rPr>
              <a:t>本品组</a:t>
            </a:r>
            <a:r>
              <a:rPr kumimoji="1" lang="zh-CN" altLang="en-US" sz="1400" dirty="0">
                <a:latin typeface="微软雅黑" panose="020B0503020204020204" pitchFamily="34" charset="-122"/>
                <a:ea typeface="微软雅黑" panose="020B0503020204020204" pitchFamily="34" charset="-122"/>
                <a:cs typeface="Times New Roman" panose="02020603050405020304" charset="0"/>
              </a:rPr>
              <a:t>发生</a:t>
            </a:r>
            <a:r>
              <a:rPr kumimoji="1" lang="en-US" altLang="ja-JP" sz="1400" dirty="0">
                <a:latin typeface="微软雅黑" panose="020B0503020204020204" pitchFamily="34" charset="-122"/>
                <a:ea typeface="微软雅黑" panose="020B0503020204020204" pitchFamily="34" charset="-122"/>
                <a:cs typeface="Times New Roman" panose="02020603050405020304" charset="0"/>
              </a:rPr>
              <a:t>1</a:t>
            </a:r>
            <a:r>
              <a:rPr kumimoji="1" lang="ja-JP" altLang="en-US" sz="1400" dirty="0">
                <a:latin typeface="微软雅黑" panose="020B0503020204020204" pitchFamily="34" charset="-122"/>
                <a:ea typeface="微软雅黑" panose="020B0503020204020204" pitchFamily="34" charset="-122"/>
                <a:cs typeface="Times New Roman" panose="02020603050405020304" charset="0"/>
              </a:rPr>
              <a:t>例（</a:t>
            </a:r>
            <a:r>
              <a:rPr kumimoji="1" lang="en-US" altLang="ja-JP" sz="1400" dirty="0">
                <a:latin typeface="微软雅黑" panose="020B0503020204020204" pitchFamily="34" charset="-122"/>
                <a:ea typeface="微软雅黑" panose="020B0503020204020204" pitchFamily="34" charset="-122"/>
                <a:cs typeface="Times New Roman" panose="02020603050405020304" charset="0"/>
              </a:rPr>
              <a:t>24</a:t>
            </a:r>
            <a:r>
              <a:rPr kumimoji="1" lang="ja-JP" altLang="en-US" sz="1400" dirty="0">
                <a:latin typeface="微软雅黑" panose="020B0503020204020204" pitchFamily="34" charset="-122"/>
                <a:ea typeface="微软雅黑" panose="020B0503020204020204" pitchFamily="34" charset="-122"/>
                <a:cs typeface="Times New Roman" panose="02020603050405020304" charset="0"/>
              </a:rPr>
              <a:t>岁、</a:t>
            </a:r>
            <a:r>
              <a:rPr kumimoji="1" lang="zh-CN" altLang="en-US" sz="1400" dirty="0">
                <a:latin typeface="微软雅黑" panose="020B0503020204020204" pitchFamily="34" charset="-122"/>
                <a:ea typeface="微软雅黑" panose="020B0503020204020204" pitchFamily="34" charset="-122"/>
                <a:cs typeface="Times New Roman" panose="02020603050405020304" charset="0"/>
              </a:rPr>
              <a:t>男</a:t>
            </a:r>
            <a:r>
              <a:rPr kumimoji="1" lang="ja-JP" altLang="en-US" sz="1400" dirty="0">
                <a:latin typeface="微软雅黑" panose="020B0503020204020204" pitchFamily="34" charset="-122"/>
                <a:ea typeface="微软雅黑" panose="020B0503020204020204" pitchFamily="34" charset="-122"/>
                <a:cs typeface="Times New Roman" panose="02020603050405020304" charset="0"/>
              </a:rPr>
              <a:t>）</a:t>
            </a:r>
            <a:r>
              <a:rPr kumimoji="1" lang="zh-CN" altLang="en-US" sz="1400" dirty="0">
                <a:latin typeface="微软雅黑" panose="020B0503020204020204" pitchFamily="34" charset="-122"/>
                <a:ea typeface="微软雅黑" panose="020B0503020204020204" pitchFamily="34" charset="-122"/>
                <a:cs typeface="Times New Roman" panose="02020603050405020304" charset="0"/>
              </a:rPr>
              <a:t>急性胰腺炎</a:t>
            </a:r>
            <a:r>
              <a:rPr kumimoji="1" lang="ja-JP" altLang="en-US" sz="1400" dirty="0">
                <a:latin typeface="微软雅黑" panose="020B0503020204020204" pitchFamily="34" charset="-122"/>
                <a:ea typeface="微软雅黑" panose="020B0503020204020204" pitchFamily="34" charset="-122"/>
                <a:cs typeface="Times New Roman" panose="02020603050405020304" charset="0"/>
              </a:rPr>
              <a:t>、</a:t>
            </a:r>
            <a:r>
              <a:rPr kumimoji="1" lang="zh-CN" altLang="en-US" sz="1400" dirty="0">
                <a:latin typeface="微软雅黑" panose="020B0503020204020204" pitchFamily="34" charset="-122"/>
                <a:ea typeface="微软雅黑" panose="020B0503020204020204" pitchFamily="34" charset="-122"/>
                <a:cs typeface="Times New Roman" panose="02020603050405020304" charset="0"/>
              </a:rPr>
              <a:t>住院治疗</a:t>
            </a:r>
            <a:r>
              <a:rPr kumimoji="1" lang="ja-JP" altLang="en-US" sz="1400" dirty="0">
                <a:latin typeface="微软雅黑" panose="020B0503020204020204" pitchFamily="34" charset="-122"/>
                <a:ea typeface="微软雅黑" panose="020B0503020204020204" pitchFamily="34" charset="-122"/>
                <a:cs typeface="Times New Roman" panose="02020603050405020304" charset="0"/>
              </a:rPr>
              <a:t>。</a:t>
            </a:r>
            <a:r>
              <a:rPr kumimoji="1" lang="zh-CN" altLang="en-US" sz="1400" dirty="0">
                <a:latin typeface="微软雅黑" panose="020B0503020204020204" pitchFamily="34" charset="-122"/>
                <a:ea typeface="微软雅黑" panose="020B0503020204020204" pitchFamily="34" charset="-122"/>
                <a:cs typeface="Times New Roman" panose="02020603050405020304" charset="0"/>
              </a:rPr>
              <a:t>未中断本品给药。转归为症状消失</a:t>
            </a:r>
            <a:r>
              <a:rPr kumimoji="1" lang="ja-JP" altLang="en-US" sz="1400" dirty="0">
                <a:latin typeface="微软雅黑" panose="020B0503020204020204" pitchFamily="34" charset="-122"/>
                <a:ea typeface="微软雅黑" panose="020B0503020204020204" pitchFamily="34" charset="-122"/>
                <a:cs typeface="Times New Roman" panose="02020603050405020304" charset="0"/>
              </a:rPr>
              <a:t>。</a:t>
            </a:r>
          </a:p>
        </p:txBody>
      </p:sp>
      <p:sp>
        <p:nvSpPr>
          <p:cNvPr id="14" name="テキスト ボックス 13"/>
          <p:cNvSpPr txBox="1"/>
          <p:nvPr/>
        </p:nvSpPr>
        <p:spPr>
          <a:xfrm>
            <a:off x="7040529" y="5663088"/>
            <a:ext cx="4634018" cy="738664"/>
          </a:xfrm>
          <a:prstGeom prst="rect">
            <a:avLst/>
          </a:prstGeom>
          <a:noFill/>
        </p:spPr>
        <p:txBody>
          <a:bodyPr wrap="square" rtlCol="0">
            <a:spAutoFit/>
          </a:bodyPr>
          <a:lstStyle/>
          <a:p>
            <a:r>
              <a:rPr lang="zh-CN" altLang="ja-JP" sz="1400" dirty="0">
                <a:latin typeface="微软雅黑" panose="020B0503020204020204" pitchFamily="34" charset="-122"/>
                <a:ea typeface="微软雅黑" panose="020B0503020204020204" pitchFamily="34" charset="-122"/>
                <a:cs typeface="Times New Roman" panose="02020603050405020304" charset="0"/>
              </a:rPr>
              <a:t>疑似光线过敏症的不良事件包括日光性皮炎</a:t>
            </a:r>
            <a:r>
              <a:rPr lang="en-US" altLang="ja-JP" sz="1400" dirty="0">
                <a:latin typeface="微软雅黑" panose="020B0503020204020204" pitchFamily="34" charset="-122"/>
                <a:ea typeface="微软雅黑" panose="020B0503020204020204" pitchFamily="34" charset="-122"/>
                <a:cs typeface="Times New Roman" panose="02020603050405020304" charset="0"/>
              </a:rPr>
              <a:t>1</a:t>
            </a:r>
            <a:r>
              <a:rPr lang="zh-CN" altLang="ja-JP" sz="1400" dirty="0">
                <a:latin typeface="微软雅黑" panose="020B0503020204020204" pitchFamily="34" charset="-122"/>
                <a:ea typeface="微软雅黑" panose="020B0503020204020204" pitchFamily="34" charset="-122"/>
                <a:cs typeface="Times New Roman" panose="02020603050405020304" charset="0"/>
              </a:rPr>
              <a:t>件和红斑</a:t>
            </a:r>
            <a:r>
              <a:rPr lang="en-US" altLang="ja-JP" sz="1400" dirty="0">
                <a:latin typeface="微软雅黑" panose="020B0503020204020204" pitchFamily="34" charset="-122"/>
                <a:ea typeface="微软雅黑" panose="020B0503020204020204" pitchFamily="34" charset="-122"/>
                <a:cs typeface="Times New Roman" panose="02020603050405020304" charset="0"/>
              </a:rPr>
              <a:t>2</a:t>
            </a:r>
            <a:r>
              <a:rPr lang="zh-CN" altLang="ja-JP" sz="1400" dirty="0">
                <a:latin typeface="微软雅黑" panose="020B0503020204020204" pitchFamily="34" charset="-122"/>
                <a:ea typeface="微软雅黑" panose="020B0503020204020204" pitchFamily="34" charset="-122"/>
                <a:cs typeface="Times New Roman" panose="02020603050405020304" charset="0"/>
              </a:rPr>
              <a:t>件。不需要改变试验用药物的用法用量或进行任何处置，自行消失或恢复。</a:t>
            </a:r>
            <a:endParaRPr lang="ja-JP" altLang="ja-JP" sz="1400" dirty="0">
              <a:latin typeface="微软雅黑" panose="020B0503020204020204" pitchFamily="34" charset="-122"/>
              <a:ea typeface="微软雅黑" panose="020B0503020204020204" pitchFamily="34" charset="-122"/>
              <a:cs typeface="Times New Roman" panose="02020603050405020304" charset="0"/>
            </a:endParaRPr>
          </a:p>
        </p:txBody>
      </p:sp>
      <p:sp>
        <p:nvSpPr>
          <p:cNvPr id="15" name="テキスト ボックス 14"/>
          <p:cNvSpPr txBox="1"/>
          <p:nvPr/>
        </p:nvSpPr>
        <p:spPr>
          <a:xfrm>
            <a:off x="7032732" y="5236944"/>
            <a:ext cx="1780793" cy="338554"/>
          </a:xfrm>
          <a:prstGeom prst="rect">
            <a:avLst/>
          </a:prstGeom>
          <a:solidFill>
            <a:srgbClr val="BCEAF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zh-CN"/>
            </a:defPPr>
            <a:lvl1pPr>
              <a:defRPr>
                <a:ln w="0"/>
                <a:solidFill>
                  <a:schemeClr val="tx1"/>
                </a:solidFill>
                <a:latin typeface="微软雅黑" panose="020B0503020204020204" pitchFamily="34" charset="-122"/>
                <a:ea typeface="微软雅黑" panose="020B0503020204020204" pitchFamily="34" charset="-122"/>
                <a:cs typeface="Times New Roman" panose="02020603050405020304" charset="0"/>
              </a:defRPr>
            </a:lvl1pPr>
          </a:lstStyle>
          <a:p>
            <a:r>
              <a:rPr lang="zh-CN" altLang="en-US" sz="1600" b="1" dirty="0"/>
              <a:t>光过敏反应</a:t>
            </a:r>
            <a:endParaRPr lang="ja-JP" altLang="en-US" sz="1600" b="1" dirty="0"/>
          </a:p>
        </p:txBody>
      </p:sp>
      <p:sp>
        <p:nvSpPr>
          <p:cNvPr id="13" name="标题 1"/>
          <p:cNvSpPr txBox="1"/>
          <p:nvPr/>
        </p:nvSpPr>
        <p:spPr>
          <a:xfrm>
            <a:off x="9396521" y="312017"/>
            <a:ext cx="2621605" cy="452225"/>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标题 1"/>
          <p:cNvSpPr txBox="1"/>
          <p:nvPr/>
        </p:nvSpPr>
        <p:spPr>
          <a:xfrm>
            <a:off x="8715412" y="278528"/>
            <a:ext cx="466917" cy="464752"/>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cs typeface="Arial Unicode MS" panose="020B0604020202020204" pitchFamily="34" charset="-122"/>
            </a:endParaRPr>
          </a:p>
        </p:txBody>
      </p:sp>
      <p:sp>
        <p:nvSpPr>
          <p:cNvPr id="17" name="标题 1"/>
          <p:cNvSpPr txBox="1"/>
          <p:nvPr/>
        </p:nvSpPr>
        <p:spPr>
          <a:xfrm>
            <a:off x="8552852" y="162335"/>
            <a:ext cx="521351" cy="496015"/>
          </a:xfrm>
          <a:prstGeom prst="rect">
            <a:avLst/>
          </a:prstGeom>
          <a:solidFill>
            <a:srgbClr val="BCEAF1"/>
          </a:solidFill>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r>
              <a:rPr lang="en-US" altLang="zh-CN" sz="1800" dirty="0" smtClean="0">
                <a:solidFill>
                  <a:schemeClr val="tx1">
                    <a:lumMod val="65000"/>
                    <a:lumOff val="35000"/>
                  </a:schemeClr>
                </a:solidFill>
              </a:rPr>
              <a:t>02</a:t>
            </a:r>
            <a:endParaRPr lang="zh-CN" altLang="en-US" sz="1800" dirty="0">
              <a:solidFill>
                <a:schemeClr val="tx1">
                  <a:lumMod val="65000"/>
                  <a:lumOff val="35000"/>
                </a:schemeClr>
              </a:solidFill>
              <a:cs typeface="Arial Unicode MS" panose="020B0604020202020204" pitchFamily="34" charset="-122"/>
            </a:endParaRPr>
          </a:p>
        </p:txBody>
      </p:sp>
      <p:sp>
        <p:nvSpPr>
          <p:cNvPr id="18" name="标题 1"/>
          <p:cNvSpPr txBox="1"/>
          <p:nvPr/>
        </p:nvSpPr>
        <p:spPr>
          <a:xfrm>
            <a:off x="9397231" y="150889"/>
            <a:ext cx="2568955" cy="507461"/>
          </a:xfrm>
          <a:prstGeom prst="rect">
            <a:avLst/>
          </a:prstGeom>
          <a:solidFill>
            <a:srgbClr val="BCEAF1"/>
          </a:solidFill>
          <a:ln>
            <a:noFill/>
          </a:ln>
          <a:effectLst/>
        </p:spPr>
        <p:txBody>
          <a:bodyPr>
            <a:noAutofit/>
          </a:bodyPr>
          <a:lstStyle>
            <a:defPPr>
              <a:defRPr lang="zh-CN"/>
            </a:defPPr>
            <a:lvl1pPr algn="ctr">
              <a:lnSpc>
                <a:spcPct val="150000"/>
              </a:lnSpc>
              <a:spcBef>
                <a:spcPct val="0"/>
              </a:spcBef>
              <a:buNone/>
              <a:defRPr sz="2400" b="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r>
              <a:rPr lang="zh-CN" altLang="en-US" sz="1800" b="1" dirty="0" smtClean="0"/>
              <a:t>安全性</a:t>
            </a:r>
            <a:endParaRPr lang="zh-CN" altLang="en-US" sz="1800" b="1" dirty="0"/>
          </a:p>
        </p:txBody>
      </p:sp>
      <p:sp>
        <p:nvSpPr>
          <p:cNvPr id="19" name="文本框 18"/>
          <p:cNvSpPr txBox="1"/>
          <p:nvPr/>
        </p:nvSpPr>
        <p:spPr>
          <a:xfrm>
            <a:off x="284254" y="707468"/>
            <a:ext cx="3469039" cy="338554"/>
          </a:xfrm>
          <a:prstGeom prst="rect">
            <a:avLst/>
          </a:prstGeom>
          <a:solidFill>
            <a:srgbClr val="BCEAF1"/>
          </a:solidFill>
          <a:ln w="9525">
            <a:noFill/>
          </a:ln>
        </p:spPr>
        <p:txBody>
          <a:bodyPr wrap="square">
            <a:spAutoFit/>
          </a:bodyPr>
          <a:lstStyle/>
          <a:p>
            <a:pPr indent="0"/>
            <a:r>
              <a:rPr lang="zh-CN" altLang="en-US" sz="1600" b="1" dirty="0" smtClean="0">
                <a:latin typeface="微软雅黑" panose="020B0503020204020204" pitchFamily="34" charset="-122"/>
                <a:ea typeface="微软雅黑" panose="020B0503020204020204" pitchFamily="34" charset="-122"/>
              </a:rPr>
              <a:t>总体</a:t>
            </a:r>
            <a:r>
              <a:rPr lang="zh-CN" sz="1600" b="1" dirty="0" smtClean="0">
                <a:latin typeface="微软雅黑" panose="020B0503020204020204" pitchFamily="34" charset="-122"/>
                <a:ea typeface="微软雅黑" panose="020B0503020204020204" pitchFamily="34" charset="-122"/>
              </a:rPr>
              <a:t>不良</a:t>
            </a:r>
            <a:r>
              <a:rPr lang="zh-CN" sz="1600" b="1" dirty="0">
                <a:latin typeface="微软雅黑" panose="020B0503020204020204" pitchFamily="34" charset="-122"/>
                <a:ea typeface="微软雅黑" panose="020B0503020204020204" pitchFamily="34" charset="-122"/>
              </a:rPr>
              <a:t>事件和不良反应的发生率</a:t>
            </a:r>
            <a:endParaRPr lang="zh-CN" altLang="en-US" sz="1600" b="1" dirty="0">
              <a:latin typeface="微软雅黑" panose="020B0503020204020204" pitchFamily="34" charset="-122"/>
              <a:ea typeface="微软雅黑" panose="020B0503020204020204" pitchFamily="34" charset="-122"/>
            </a:endParaRPr>
          </a:p>
        </p:txBody>
      </p:sp>
      <p:graphicFrame>
        <p:nvGraphicFramePr>
          <p:cNvPr id="20" name="表格 19"/>
          <p:cNvGraphicFramePr>
            <a:graphicFrameLocks noGrp="1"/>
          </p:cNvGraphicFramePr>
          <p:nvPr/>
        </p:nvGraphicFramePr>
        <p:xfrm>
          <a:off x="284254" y="1123798"/>
          <a:ext cx="11390294" cy="2481575"/>
        </p:xfrm>
        <a:graphic>
          <a:graphicData uri="http://schemas.openxmlformats.org/drawingml/2006/table">
            <a:tbl>
              <a:tblPr/>
              <a:tblGrid>
                <a:gridCol w="3491624"/>
                <a:gridCol w="789867"/>
                <a:gridCol w="789867"/>
                <a:gridCol w="789867"/>
                <a:gridCol w="789867"/>
                <a:gridCol w="789867"/>
                <a:gridCol w="789867"/>
                <a:gridCol w="789867"/>
                <a:gridCol w="789867"/>
                <a:gridCol w="789867"/>
                <a:gridCol w="789867"/>
              </a:tblGrid>
              <a:tr h="331937">
                <a:tc rowSpan="2">
                  <a:txBody>
                    <a:bodyPr/>
                    <a:lstStyle/>
                    <a:p>
                      <a:pPr marL="0" marR="0" algn="ctr">
                        <a:lnSpc>
                          <a:spcPts val="1100"/>
                        </a:lnSpc>
                        <a:spcBef>
                          <a:spcPts val="0"/>
                        </a:spcBef>
                        <a:spcAft>
                          <a:spcPts val="0"/>
                        </a:spcAft>
                      </a:pPr>
                      <a:endParaRPr lang="zh-CN" altLang="en-US"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ts val="1100"/>
                        </a:lnSpc>
                        <a:spcBef>
                          <a:spcPts val="0"/>
                        </a:spcBef>
                        <a:spcAft>
                          <a:spcPts val="0"/>
                        </a:spcAft>
                      </a:pPr>
                      <a:r>
                        <a:rPr lang="zh-CN" altLang="en-US" sz="1400" b="1" kern="100">
                          <a:effectLst/>
                          <a:latin typeface="微软雅黑" panose="020B0503020204020204" pitchFamily="34" charset="-122"/>
                          <a:ea typeface="微软雅黑" panose="020B0503020204020204" pitchFamily="34" charset="-122"/>
                          <a:cs typeface="Times New Roman" panose="02020603050405020304" charset="0"/>
                        </a:rPr>
                        <a:t>汇总</a:t>
                      </a: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6">
                  <a:txBody>
                    <a:bodyPr/>
                    <a:lstStyle/>
                    <a:p>
                      <a:pPr marL="0" marR="0" algn="ctr">
                        <a:lnSpc>
                          <a:spcPts val="1100"/>
                        </a:lnSpc>
                        <a:spcBef>
                          <a:spcPts val="0"/>
                        </a:spcBef>
                        <a:spcAft>
                          <a:spcPts val="0"/>
                        </a:spcAft>
                      </a:pPr>
                      <a:r>
                        <a:rPr lang="zh-CN" altLang="en-US" sz="1400" b="1" kern="100" dirty="0">
                          <a:effectLst/>
                          <a:latin typeface="微软雅黑" panose="020B0503020204020204" pitchFamily="34" charset="-122"/>
                          <a:ea typeface="微软雅黑" panose="020B0503020204020204" pitchFamily="34" charset="-122"/>
                          <a:cs typeface="Times New Roman" panose="02020603050405020304" charset="0"/>
                        </a:rPr>
                        <a:t>按西罗莫司浓度划分</a:t>
                      </a: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31937">
                <a:tc vMerge="1">
                  <a:txBody>
                    <a:bodyPr/>
                    <a:lstStyle/>
                    <a:p>
                      <a:endParaRPr lang="zh-CN"/>
                    </a:p>
                  </a:txBody>
                  <a:tcPr/>
                </a:tc>
                <a:tc gridSpan="2">
                  <a:txBody>
                    <a:bodyPr/>
                    <a:lstStyle/>
                    <a:p>
                      <a:pPr marL="0" marR="0" algn="ctr">
                        <a:lnSpc>
                          <a:spcPts val="1100"/>
                        </a:lnSpc>
                        <a:spcBef>
                          <a:spcPts val="0"/>
                        </a:spcBef>
                        <a:spcAft>
                          <a:spcPts val="0"/>
                        </a:spcAft>
                      </a:pPr>
                      <a:r>
                        <a:rPr lang="zh-CN" altLang="en-US" sz="1400" b="1" kern="100" dirty="0" smtClean="0">
                          <a:effectLst/>
                          <a:latin typeface="微软雅黑" panose="020B0503020204020204" pitchFamily="34" charset="-122"/>
                          <a:ea typeface="微软雅黑" panose="020B0503020204020204" pitchFamily="34" charset="-122"/>
                          <a:cs typeface="Times New Roman" panose="02020603050405020304" charset="0"/>
                        </a:rPr>
                        <a:t>安慰剂组</a:t>
                      </a:r>
                      <a:endParaRPr lang="zh-CN" altLang="en-US"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marL="0" marR="0" algn="ctr">
                        <a:lnSpc>
                          <a:spcPts val="1100"/>
                        </a:lnSpc>
                        <a:spcBef>
                          <a:spcPts val="0"/>
                        </a:spcBef>
                        <a:spcAft>
                          <a:spcPts val="0"/>
                        </a:spcAft>
                      </a:pPr>
                      <a:r>
                        <a:rPr lang="zh-CN" altLang="en-US" sz="1400" b="1" kern="100" dirty="0">
                          <a:effectLst/>
                          <a:latin typeface="微软雅黑" panose="020B0503020204020204" pitchFamily="34" charset="-122"/>
                          <a:ea typeface="微软雅黑" panose="020B0503020204020204" pitchFamily="34" charset="-122"/>
                          <a:cs typeface="Times New Roman" panose="02020603050405020304" charset="0"/>
                        </a:rPr>
                        <a:t>本品组</a:t>
                      </a:r>
                      <a:r>
                        <a:rPr lang="zh-CN" altLang="en-US" sz="1400" b="1" kern="100" dirty="0" smtClean="0">
                          <a:effectLst/>
                          <a:latin typeface="微软雅黑" panose="020B0503020204020204" pitchFamily="34" charset="-122"/>
                          <a:ea typeface="微软雅黑" panose="020B0503020204020204" pitchFamily="34" charset="-122"/>
                          <a:cs typeface="Times New Roman" panose="02020603050405020304" charset="0"/>
                        </a:rPr>
                        <a:t>总体</a:t>
                      </a:r>
                      <a:endParaRPr lang="zh-CN" altLang="en-US"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marL="0" marR="0" algn="ctr">
                        <a:lnSpc>
                          <a:spcPts val="1100"/>
                        </a:lnSpc>
                        <a:spcBef>
                          <a:spcPts val="0"/>
                        </a:spcBef>
                        <a:spcAft>
                          <a:spcPts val="0"/>
                        </a:spcAft>
                      </a:pPr>
                      <a:r>
                        <a:rPr lang="en-US" altLang="zh-CN" sz="1400" b="1" kern="100">
                          <a:effectLst/>
                          <a:latin typeface="微软雅黑" panose="020B0503020204020204" pitchFamily="34" charset="-122"/>
                          <a:ea typeface="微软雅黑" panose="020B0503020204020204" pitchFamily="34" charset="-122"/>
                          <a:cs typeface="Times New Roman" panose="02020603050405020304" charset="0"/>
                        </a:rPr>
                        <a:t>0.05%</a:t>
                      </a:r>
                      <a:r>
                        <a:rPr lang="zh-CN" altLang="en-US" sz="1400" b="1" kern="100">
                          <a:effectLst/>
                          <a:latin typeface="微软雅黑" panose="020B0503020204020204" pitchFamily="34" charset="-122"/>
                          <a:ea typeface="微软雅黑" panose="020B0503020204020204" pitchFamily="34" charset="-122"/>
                          <a:cs typeface="Times New Roman" panose="02020603050405020304" charset="0"/>
                        </a:rPr>
                        <a:t>组</a:t>
                      </a: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marL="0" marR="0" algn="ctr">
                        <a:lnSpc>
                          <a:spcPts val="1100"/>
                        </a:lnSpc>
                        <a:spcBef>
                          <a:spcPts val="0"/>
                        </a:spcBef>
                        <a:spcAft>
                          <a:spcPts val="0"/>
                        </a:spcAft>
                      </a:pPr>
                      <a:r>
                        <a:rPr lang="en-US" altLang="zh-CN" sz="1400" b="1" kern="100">
                          <a:effectLst/>
                          <a:latin typeface="微软雅黑" panose="020B0503020204020204" pitchFamily="34" charset="-122"/>
                          <a:ea typeface="微软雅黑" panose="020B0503020204020204" pitchFamily="34" charset="-122"/>
                          <a:cs typeface="Times New Roman" panose="02020603050405020304" charset="0"/>
                        </a:rPr>
                        <a:t>0.01%</a:t>
                      </a:r>
                      <a:r>
                        <a:rPr lang="zh-CN" altLang="en-US" sz="1400" b="1" kern="100">
                          <a:effectLst/>
                          <a:latin typeface="微软雅黑" panose="020B0503020204020204" pitchFamily="34" charset="-122"/>
                          <a:ea typeface="微软雅黑" panose="020B0503020204020204" pitchFamily="34" charset="-122"/>
                          <a:cs typeface="Times New Roman" panose="02020603050405020304" charset="0"/>
                        </a:rPr>
                        <a:t>组</a:t>
                      </a: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marL="0" marR="0" algn="ctr">
                        <a:lnSpc>
                          <a:spcPts val="1100"/>
                        </a:lnSpc>
                        <a:spcBef>
                          <a:spcPts val="0"/>
                        </a:spcBef>
                        <a:spcAft>
                          <a:spcPts val="0"/>
                        </a:spcAft>
                      </a:pPr>
                      <a:r>
                        <a:rPr lang="en-US" altLang="zh-CN" sz="1400" b="1" kern="100" dirty="0">
                          <a:effectLst/>
                          <a:latin typeface="微软雅黑" panose="020B0503020204020204" pitchFamily="34" charset="-122"/>
                          <a:ea typeface="微软雅黑" panose="020B0503020204020204" pitchFamily="34" charset="-122"/>
                          <a:cs typeface="Times New Roman" panose="02020603050405020304" charset="0"/>
                        </a:rPr>
                        <a:t>0.2%</a:t>
                      </a:r>
                      <a:r>
                        <a:rPr lang="zh-CN" altLang="en-US" sz="1400" b="1" kern="100" dirty="0" smtClean="0">
                          <a:effectLst/>
                          <a:latin typeface="微软雅黑" panose="020B0503020204020204" pitchFamily="34" charset="-122"/>
                          <a:ea typeface="微软雅黑" panose="020B0503020204020204" pitchFamily="34" charset="-122"/>
                          <a:cs typeface="Times New Roman" panose="02020603050405020304" charset="0"/>
                        </a:rPr>
                        <a:t>组</a:t>
                      </a:r>
                      <a:endParaRPr lang="zh-CN" altLang="en-US"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331937">
                <a:tc>
                  <a:txBody>
                    <a:bodyPr/>
                    <a:lstStyle/>
                    <a:p>
                      <a:pPr marL="0" marR="0" algn="ctr">
                        <a:lnSpc>
                          <a:spcPts val="1100"/>
                        </a:lnSpc>
                        <a:spcBef>
                          <a:spcPts val="0"/>
                        </a:spcBef>
                        <a:spcAft>
                          <a:spcPts val="0"/>
                        </a:spcAft>
                      </a:pPr>
                      <a:r>
                        <a:rPr lang="zh-CN" altLang="en-US" sz="1400" kern="100">
                          <a:effectLst/>
                          <a:latin typeface="微软雅黑" panose="020B0503020204020204" pitchFamily="34" charset="-122"/>
                          <a:ea typeface="微软雅黑" panose="020B0503020204020204" pitchFamily="34" charset="-122"/>
                          <a:cs typeface="Times New Roman" panose="02020603050405020304" charset="0"/>
                        </a:rPr>
                        <a:t>分析对象例数</a:t>
                      </a: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44</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148</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8</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8</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132</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410945">
                <a:tc>
                  <a:txBody>
                    <a:bodyPr/>
                    <a:lstStyle/>
                    <a:p>
                      <a:pPr marL="0" marR="0" algn="ctr">
                        <a:lnSpc>
                          <a:spcPts val="1100"/>
                        </a:lnSpc>
                        <a:spcBef>
                          <a:spcPts val="0"/>
                        </a:spcBef>
                        <a:spcAft>
                          <a:spcPts val="0"/>
                        </a:spcAft>
                      </a:pPr>
                      <a:r>
                        <a:rPr lang="zh-CN" altLang="en-US" sz="1400" kern="100">
                          <a:effectLst/>
                          <a:latin typeface="微软雅黑" panose="020B0503020204020204" pitchFamily="34" charset="-122"/>
                          <a:ea typeface="微软雅黑" panose="020B0503020204020204" pitchFamily="34" charset="-122"/>
                          <a:cs typeface="Times New Roman" panose="02020603050405020304" charset="0"/>
                        </a:rPr>
                        <a:t>不良事件发生例数（发生率）</a:t>
                      </a: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29</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(65.9%)</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138</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(93.2%)</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6</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(75.0%)</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7</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(87.5%)</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125</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(94.7%)</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945">
                <a:tc>
                  <a:txBody>
                    <a:bodyPr/>
                    <a:lstStyle/>
                    <a:p>
                      <a:pPr marL="0" marR="0" algn="ctr">
                        <a:lnSpc>
                          <a:spcPts val="1100"/>
                        </a:lnSpc>
                        <a:spcBef>
                          <a:spcPts val="0"/>
                        </a:spcBef>
                        <a:spcAft>
                          <a:spcPts val="0"/>
                        </a:spcAft>
                      </a:pPr>
                      <a:r>
                        <a:rPr lang="zh-CN" altLang="en-US" sz="1400" kern="100">
                          <a:effectLst/>
                          <a:latin typeface="微软雅黑" panose="020B0503020204020204" pitchFamily="34" charset="-122"/>
                          <a:ea typeface="微软雅黑" panose="020B0503020204020204" pitchFamily="34" charset="-122"/>
                          <a:cs typeface="Times New Roman" panose="02020603050405020304" charset="0"/>
                        </a:rPr>
                        <a:t>不良反应发生例数（发生率）</a:t>
                      </a: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18</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(40.9%)</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104</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(70.3%)</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3</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(37.5%)</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4</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(50.0%)</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97</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(73.5%)</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937">
                <a:tc>
                  <a:txBody>
                    <a:bodyPr/>
                    <a:lstStyle/>
                    <a:p>
                      <a:pPr marL="0" marR="0" algn="ctr">
                        <a:lnSpc>
                          <a:spcPts val="1100"/>
                        </a:lnSpc>
                        <a:spcBef>
                          <a:spcPts val="0"/>
                        </a:spcBef>
                        <a:spcAft>
                          <a:spcPts val="0"/>
                        </a:spcAft>
                      </a:pPr>
                      <a:r>
                        <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rPr>
                        <a:t>死亡例数（死亡率）</a:t>
                      </a: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0</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(0.0%)</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0</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(0.0%)</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0</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(0.0%)</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0</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(0.0%)</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0</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(0.0%)</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937">
                <a:tc>
                  <a:txBody>
                    <a:bodyPr/>
                    <a:lstStyle/>
                    <a:p>
                      <a:pPr marL="0" marR="0" algn="ctr">
                        <a:lnSpc>
                          <a:spcPts val="1100"/>
                        </a:lnSpc>
                        <a:spcBef>
                          <a:spcPts val="0"/>
                        </a:spcBef>
                        <a:spcAft>
                          <a:spcPts val="0"/>
                        </a:spcAft>
                      </a:pPr>
                      <a:r>
                        <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rPr>
                        <a:t>严重不良事件发生例数（发生率）</a:t>
                      </a:r>
                    </a:p>
                  </a:txBody>
                  <a:tcPr marL="62865" marR="628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1</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(2.3%)</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9</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a:effectLst/>
                          <a:latin typeface="微软雅黑" panose="020B0503020204020204" pitchFamily="34" charset="-122"/>
                          <a:ea typeface="微软雅黑" panose="020B0503020204020204" pitchFamily="34" charset="-122"/>
                          <a:cs typeface="Times New Roman" panose="02020603050405020304" charset="0"/>
                        </a:rPr>
                        <a:t>(6.1%)</a:t>
                      </a:r>
                      <a:endParaRPr lang="zh-CN" altLang="en-US" sz="1400" kern="10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0</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(0.0%)</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0</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(0.0%)</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9</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charset="0"/>
                        </a:rPr>
                        <a:t>(6.8%)</a:t>
                      </a:r>
                      <a:endParaRPr lang="zh-CN" altLang="en-US" sz="140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62865" marR="628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7976" y="2679640"/>
            <a:ext cx="7675828" cy="1477328"/>
          </a:xfrm>
          <a:prstGeom prst="rect">
            <a:avLst/>
          </a:prstGeom>
          <a:noFill/>
        </p:spPr>
        <p:txBody>
          <a:bodyPr wrap="square">
            <a:spAutoFit/>
          </a:bodyPr>
          <a:lstStyle/>
          <a:p>
            <a:pPr marL="342900" indent="-342900">
              <a:lnSpc>
                <a:spcPts val="1800"/>
              </a:lnSpc>
              <a:spcBef>
                <a:spcPts val="600"/>
              </a:spcBef>
              <a:spcAft>
                <a:spcPts val="600"/>
              </a:spcAft>
              <a:buFont typeface="Arial" panose="020B0604020202020204" pitchFamily="34" charset="0"/>
              <a:buChar char="•"/>
            </a:pPr>
            <a:r>
              <a:rPr lang="zh-CN" altLang="ja-JP" sz="1600" dirty="0">
                <a:latin typeface="微软雅黑" panose="020B0503020204020204" pitchFamily="34" charset="-122"/>
                <a:ea typeface="微软雅黑" panose="020B0503020204020204" pitchFamily="34" charset="-122"/>
              </a:rPr>
              <a:t>本品是唯一一种可以局部给药的</a:t>
            </a:r>
            <a:r>
              <a:rPr lang="en-US" altLang="ja-JP" sz="1600" dirty="0" err="1">
                <a:latin typeface="微软雅黑" panose="020B0503020204020204" pitchFamily="34" charset="-122"/>
                <a:ea typeface="微软雅黑" panose="020B0503020204020204" pitchFamily="34" charset="-122"/>
                <a:cs typeface="Times New Roman" panose="02020603050405020304" charset="0"/>
              </a:rPr>
              <a:t>mTOR</a:t>
            </a:r>
            <a:r>
              <a:rPr lang="zh-CN" altLang="ja-JP" sz="1600" dirty="0">
                <a:latin typeface="微软雅黑" panose="020B0503020204020204" pitchFamily="34" charset="-122"/>
                <a:ea typeface="微软雅黑" panose="020B0503020204020204" pitchFamily="34" charset="-122"/>
              </a:rPr>
              <a:t>抑制剂，使用简便、无侵袭性</a:t>
            </a:r>
            <a:r>
              <a:rPr lang="ja-JP" altLang="en-US" sz="1600" kern="100" dirty="0">
                <a:latin typeface="微软雅黑" panose="020B0503020204020204" pitchFamily="34" charset="-122"/>
                <a:ea typeface="微软雅黑" panose="020B0503020204020204" pitchFamily="34" charset="-122"/>
                <a:cs typeface="Times New Roman" panose="02020603050405020304" charset="0"/>
              </a:rPr>
              <a:t>。</a:t>
            </a:r>
            <a:endParaRPr lang="en-US" altLang="ja-JP" sz="1600" kern="100" dirty="0">
              <a:latin typeface="微软雅黑" panose="020B0503020204020204" pitchFamily="34" charset="-122"/>
              <a:ea typeface="微软雅黑" panose="020B0503020204020204" pitchFamily="34" charset="-122"/>
              <a:cs typeface="Times New Roman" panose="02020603050405020304" charset="0"/>
            </a:endParaRPr>
          </a:p>
          <a:p>
            <a:pPr marL="342900" indent="-342900">
              <a:lnSpc>
                <a:spcPts val="1800"/>
              </a:lnSpc>
              <a:spcBef>
                <a:spcPts val="600"/>
              </a:spcBef>
              <a:spcAft>
                <a:spcPts val="60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本品是第一个对结节性硬化症血管纤维瘤的疗效得到验证的药物。</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marL="342900" indent="-342900">
              <a:lnSpc>
                <a:spcPts val="1800"/>
              </a:lnSpc>
              <a:spcBef>
                <a:spcPts val="600"/>
              </a:spcBef>
              <a:spcAft>
                <a:spcPts val="60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本品是第一个对结节性硬化症头部斑块的疗效得到验证的药物。</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marL="342900" indent="-342900">
              <a:lnSpc>
                <a:spcPts val="1800"/>
              </a:lnSpc>
              <a:spcBef>
                <a:spcPts val="600"/>
              </a:spcBef>
              <a:spcAft>
                <a:spcPts val="60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本品是一种引起全身不良反应风险极小的药物。</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p:txBody>
      </p:sp>
      <p:sp>
        <p:nvSpPr>
          <p:cNvPr id="5" name="テキスト ボックス 4"/>
          <p:cNvSpPr txBox="1"/>
          <p:nvPr/>
        </p:nvSpPr>
        <p:spPr>
          <a:xfrm>
            <a:off x="587976" y="2131452"/>
            <a:ext cx="1649944" cy="338554"/>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zh-CN" altLang="en-US" sz="1600" b="1" dirty="0">
                <a:latin typeface="微软雅黑" panose="020B0503020204020204" pitchFamily="34" charset="-122"/>
                <a:ea typeface="微软雅黑" panose="020B0503020204020204" pitchFamily="34" charset="-122"/>
              </a:rPr>
              <a:t>获益</a:t>
            </a:r>
            <a:endParaRPr kumimoji="1" lang="ja-JP" altLang="en-US" sz="1600" b="1" dirty="0">
              <a:latin typeface="微软雅黑" panose="020B0503020204020204" pitchFamily="34" charset="-122"/>
              <a:ea typeface="微软雅黑" panose="020B0503020204020204" pitchFamily="34" charset="-122"/>
            </a:endParaRPr>
          </a:p>
        </p:txBody>
      </p:sp>
      <p:sp>
        <p:nvSpPr>
          <p:cNvPr id="6" name="テキスト ボックス 5"/>
          <p:cNvSpPr txBox="1"/>
          <p:nvPr/>
        </p:nvSpPr>
        <p:spPr>
          <a:xfrm>
            <a:off x="587977" y="4805040"/>
            <a:ext cx="1649945" cy="338554"/>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zh-CN" altLang="en-US" sz="1600" b="1" dirty="0">
                <a:latin typeface="微软雅黑" panose="020B0503020204020204" pitchFamily="34" charset="-122"/>
                <a:ea typeface="微软雅黑" panose="020B0503020204020204" pitchFamily="34" charset="-122"/>
              </a:rPr>
              <a:t>风险</a:t>
            </a:r>
            <a:endParaRPr kumimoji="1" lang="ja-JP" altLang="en-US" sz="1600" b="1" dirty="0">
              <a:latin typeface="微软雅黑" panose="020B0503020204020204" pitchFamily="34" charset="-122"/>
              <a:ea typeface="微软雅黑" panose="020B0503020204020204" pitchFamily="34" charset="-122"/>
            </a:endParaRPr>
          </a:p>
        </p:txBody>
      </p:sp>
      <p:sp>
        <p:nvSpPr>
          <p:cNvPr id="8" name="正方形/長方形 7"/>
          <p:cNvSpPr/>
          <p:nvPr/>
        </p:nvSpPr>
        <p:spPr>
          <a:xfrm>
            <a:off x="243840" y="5309097"/>
            <a:ext cx="11722346" cy="738664"/>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使用本品时可能出现皮肤干燥和给药部位刺激感（分别约</a:t>
            </a:r>
            <a:r>
              <a:rPr lang="en-US" altLang="ja-JP" sz="1600" kern="100" dirty="0">
                <a:latin typeface="微软雅黑" panose="020B0503020204020204" pitchFamily="34" charset="-122"/>
                <a:ea typeface="微软雅黑" panose="020B0503020204020204" pitchFamily="34" charset="-122"/>
                <a:cs typeface="Times New Roman" panose="02020603050405020304" charset="0"/>
              </a:rPr>
              <a:t>30</a:t>
            </a:r>
            <a:r>
              <a:rPr lang="ja-JP" altLang="en-US" sz="1600" kern="100" dirty="0">
                <a:latin typeface="微软雅黑" panose="020B0503020204020204" pitchFamily="34" charset="-122"/>
                <a:ea typeface="微软雅黑" panose="020B0503020204020204" pitchFamily="34" charset="-122"/>
                <a:cs typeface="Times New Roman" panose="02020603050405020304"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）以及痤疮、瘙痒症、痤疮样皮炎和眼刺激（分别约</a:t>
            </a:r>
            <a:r>
              <a:rPr lang="en-US" altLang="ja-JP" sz="1600" kern="100" dirty="0">
                <a:latin typeface="微软雅黑" panose="020B0503020204020204" pitchFamily="34" charset="-122"/>
                <a:ea typeface="微软雅黑" panose="020B0503020204020204" pitchFamily="34" charset="-122"/>
                <a:cs typeface="Times New Roman" panose="02020603050405020304" charset="0"/>
              </a:rPr>
              <a:t>5</a:t>
            </a:r>
            <a:r>
              <a:rPr lang="ja-JP" altLang="en-US" sz="1600" kern="100" dirty="0">
                <a:latin typeface="微软雅黑" panose="020B0503020204020204" pitchFamily="34" charset="-122"/>
                <a:ea typeface="微软雅黑" panose="020B0503020204020204" pitchFamily="34" charset="-122"/>
                <a:cs typeface="Times New Roman" panose="02020603050405020304" charset="0"/>
              </a:rPr>
              <a:t>～</a:t>
            </a:r>
            <a:r>
              <a:rPr lang="en-US" altLang="ja-JP" sz="1600" kern="100" dirty="0">
                <a:latin typeface="微软雅黑" panose="020B0503020204020204" pitchFamily="34" charset="-122"/>
                <a:ea typeface="微软雅黑" panose="020B0503020204020204" pitchFamily="34" charset="-122"/>
                <a:cs typeface="Times New Roman" panose="02020603050405020304" charset="0"/>
              </a:rPr>
              <a:t>10</a:t>
            </a:r>
            <a:r>
              <a:rPr lang="ja-JP" altLang="en-US" sz="1600" kern="100" dirty="0">
                <a:latin typeface="微软雅黑" panose="020B0503020204020204" pitchFamily="34" charset="-122"/>
                <a:ea typeface="微软雅黑" panose="020B0503020204020204" pitchFamily="34" charset="-122"/>
                <a:cs typeface="Times New Roman" panose="02020603050405020304"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a:t>
            </a:r>
            <a:r>
              <a:rPr lang="ja-JP" altLang="en-US" sz="1600" kern="100" dirty="0">
                <a:latin typeface="微软雅黑" panose="020B0503020204020204" pitchFamily="34" charset="-122"/>
                <a:ea typeface="微软雅黑" panose="020B0503020204020204" pitchFamily="34" charset="-122"/>
                <a:cs typeface="Times New Roman" panose="02020603050405020304" charset="0"/>
              </a:rPr>
              <a:t>。</a:t>
            </a:r>
            <a:endParaRPr lang="en-US" altLang="ja-JP" sz="1600" kern="100" dirty="0">
              <a:latin typeface="微软雅黑" panose="020B0503020204020204" pitchFamily="34" charset="-122"/>
              <a:ea typeface="微软雅黑" panose="020B0503020204020204" pitchFamily="34" charset="-122"/>
              <a:cs typeface="Times New Roman" panose="02020603050405020304" charset="0"/>
            </a:endParaRPr>
          </a:p>
          <a:p>
            <a:pPr marL="342900" indent="-342900">
              <a:spcBef>
                <a:spcPts val="600"/>
              </a:spcBef>
              <a:spcAft>
                <a:spcPts val="60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有发生光过敏症的潜在风险，使用本品时</a:t>
            </a:r>
            <a:r>
              <a:rPr lang="zh-CN" altLang="en-US" sz="1600" dirty="0">
                <a:latin typeface="微软雅黑" panose="020B0503020204020204" pitchFamily="34" charset="-122"/>
                <a:ea typeface="微软雅黑" panose="020B0503020204020204" pitchFamily="34" charset="-122"/>
              </a:rPr>
              <a:t>，应避免日光或日晒灯的等过度的紫外线暴露</a:t>
            </a:r>
            <a:r>
              <a:rPr lang="ja-JP" altLang="en-US" sz="1600" dirty="0">
                <a:latin typeface="微软雅黑" panose="020B0503020204020204" pitchFamily="34" charset="-122"/>
                <a:ea typeface="微软雅黑" panose="020B0503020204020204" pitchFamily="34" charset="-122"/>
              </a:rPr>
              <a:t>。</a:t>
            </a:r>
            <a:endParaRPr lang="en-US" altLang="ja-JP" sz="1600" kern="100" dirty="0">
              <a:latin typeface="微软雅黑" panose="020B0503020204020204" pitchFamily="34" charset="-122"/>
              <a:ea typeface="微软雅黑" panose="020B0503020204020204" pitchFamily="34" charset="-122"/>
              <a:cs typeface="Times New Roman" panose="02020603050405020304" charset="0"/>
            </a:endParaRPr>
          </a:p>
        </p:txBody>
      </p:sp>
      <p:sp>
        <p:nvSpPr>
          <p:cNvPr id="10" name="テキスト ボックス 9"/>
          <p:cNvSpPr txBox="1"/>
          <p:nvPr/>
        </p:nvSpPr>
        <p:spPr>
          <a:xfrm>
            <a:off x="3383636" y="1342845"/>
            <a:ext cx="4392488" cy="369332"/>
          </a:xfrm>
          <a:prstGeom prst="rect">
            <a:avLst/>
          </a:prstGeom>
          <a:solidFill>
            <a:srgbClr val="BCEAF1"/>
          </a:solidFill>
          <a:ln>
            <a:noFill/>
          </a:ln>
          <a:effectLst/>
        </p:spPr>
        <p:txBody>
          <a:bodyPr>
            <a:noAutofit/>
          </a:bodyPr>
          <a:lstStyle>
            <a:defPPr>
              <a:defRPr lang="zh-CN"/>
            </a:defPPr>
            <a:lvl1pPr algn="ctr">
              <a:lnSpc>
                <a:spcPct val="150000"/>
              </a:lnSpc>
              <a:spcBef>
                <a:spcPct val="0"/>
              </a:spcBef>
              <a:buNone/>
              <a:defRPr b="1">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lgn="ctr"/>
            <a:r>
              <a:rPr lang="ja-JP" altLang="ja-JP" b="1" dirty="0">
                <a:latin typeface="微软雅黑" panose="020B0503020204020204" pitchFamily="34" charset="-122"/>
                <a:ea typeface="微软雅黑" panose="020B0503020204020204" pitchFamily="34" charset="-122"/>
              </a:rPr>
              <a:t>本品</a:t>
            </a:r>
            <a:r>
              <a:rPr lang="zh-CN" altLang="ja-JP" b="1" dirty="0">
                <a:latin typeface="微软雅黑" panose="020B0503020204020204" pitchFamily="34" charset="-122"/>
                <a:ea typeface="微软雅黑" panose="020B0503020204020204" pitchFamily="34" charset="-122"/>
              </a:rPr>
              <a:t>的获益</a:t>
            </a:r>
            <a:r>
              <a:rPr lang="zh-CN" altLang="en-US" b="1" dirty="0">
                <a:latin typeface="微软雅黑" panose="020B0503020204020204" pitchFamily="34" charset="-122"/>
                <a:ea typeface="微软雅黑" panose="020B0503020204020204" pitchFamily="34" charset="-122"/>
              </a:rPr>
              <a:t>和</a:t>
            </a:r>
            <a:r>
              <a:rPr lang="zh-CN" altLang="ja-JP" b="1" dirty="0">
                <a:latin typeface="微软雅黑" panose="020B0503020204020204" pitchFamily="34" charset="-122"/>
                <a:ea typeface="微软雅黑" panose="020B0503020204020204" pitchFamily="34" charset="-122"/>
              </a:rPr>
              <a:t>风险</a:t>
            </a:r>
            <a:endParaRPr lang="ja-JP" altLang="ja-JP" b="1" dirty="0">
              <a:latin typeface="微软雅黑" panose="020B0503020204020204" pitchFamily="34" charset="-122"/>
              <a:ea typeface="微软雅黑" panose="020B0503020204020204" pitchFamily="34" charset="-122"/>
            </a:endParaRPr>
          </a:p>
        </p:txBody>
      </p:sp>
      <p:sp>
        <p:nvSpPr>
          <p:cNvPr id="9" name="标题 1"/>
          <p:cNvSpPr txBox="1"/>
          <p:nvPr/>
        </p:nvSpPr>
        <p:spPr>
          <a:xfrm>
            <a:off x="9396521" y="312017"/>
            <a:ext cx="2621605" cy="452225"/>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标题 1"/>
          <p:cNvSpPr txBox="1"/>
          <p:nvPr/>
        </p:nvSpPr>
        <p:spPr>
          <a:xfrm>
            <a:off x="8715412" y="278528"/>
            <a:ext cx="466917" cy="464752"/>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cs typeface="Arial Unicode MS" panose="020B0604020202020204" pitchFamily="34" charset="-122"/>
            </a:endParaRPr>
          </a:p>
        </p:txBody>
      </p:sp>
      <p:sp>
        <p:nvSpPr>
          <p:cNvPr id="12" name="标题 1"/>
          <p:cNvSpPr txBox="1"/>
          <p:nvPr/>
        </p:nvSpPr>
        <p:spPr>
          <a:xfrm>
            <a:off x="8552852" y="162335"/>
            <a:ext cx="521351" cy="496015"/>
          </a:xfrm>
          <a:prstGeom prst="rect">
            <a:avLst/>
          </a:prstGeom>
          <a:solidFill>
            <a:srgbClr val="BCEAF1"/>
          </a:solidFill>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r>
              <a:rPr lang="en-US" altLang="zh-CN" sz="1800" dirty="0" smtClean="0">
                <a:solidFill>
                  <a:schemeClr val="tx1">
                    <a:lumMod val="65000"/>
                    <a:lumOff val="35000"/>
                  </a:schemeClr>
                </a:solidFill>
              </a:rPr>
              <a:t>02</a:t>
            </a:r>
            <a:endParaRPr lang="zh-CN" altLang="en-US" sz="1800" dirty="0">
              <a:solidFill>
                <a:schemeClr val="tx1">
                  <a:lumMod val="65000"/>
                  <a:lumOff val="35000"/>
                </a:schemeClr>
              </a:solidFill>
              <a:cs typeface="Arial Unicode MS" panose="020B0604020202020204" pitchFamily="34" charset="-122"/>
            </a:endParaRPr>
          </a:p>
        </p:txBody>
      </p:sp>
      <p:sp>
        <p:nvSpPr>
          <p:cNvPr id="13" name="标题 1"/>
          <p:cNvSpPr txBox="1"/>
          <p:nvPr/>
        </p:nvSpPr>
        <p:spPr>
          <a:xfrm>
            <a:off x="9397231" y="150889"/>
            <a:ext cx="2568955" cy="507461"/>
          </a:xfrm>
          <a:prstGeom prst="rect">
            <a:avLst/>
          </a:prstGeom>
          <a:solidFill>
            <a:srgbClr val="BCEAF1"/>
          </a:solidFill>
          <a:ln>
            <a:noFill/>
          </a:ln>
          <a:effectLst/>
        </p:spPr>
        <p:txBody>
          <a:bodyPr>
            <a:noAutofit/>
          </a:bodyPr>
          <a:lstStyle>
            <a:defPPr>
              <a:defRPr lang="zh-CN"/>
            </a:defPPr>
            <a:lvl1pPr algn="ctr">
              <a:lnSpc>
                <a:spcPct val="150000"/>
              </a:lnSpc>
              <a:spcBef>
                <a:spcPct val="0"/>
              </a:spcBef>
              <a:buNone/>
              <a:defRPr sz="2400" b="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r>
              <a:rPr lang="zh-CN" altLang="en-US" sz="1800" b="1" dirty="0" smtClean="0"/>
              <a:t>安全性</a:t>
            </a:r>
            <a:endParaRPr lang="zh-CN" altLang="en-US" sz="1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375775" y="2238534"/>
          <a:ext cx="11450465" cy="4345146"/>
        </p:xfrm>
        <a:graphic>
          <a:graphicData uri="http://schemas.openxmlformats.org/drawingml/2006/table">
            <a:tbl>
              <a:tblPr firstRow="1" firstCol="1" bandRow="1">
                <a:tableStyleId>{3B4B98B0-60AC-42C2-AFA5-B58CD77FA1E5}</a:tableStyleId>
              </a:tblPr>
              <a:tblGrid>
                <a:gridCol w="1442639"/>
                <a:gridCol w="2019693"/>
                <a:gridCol w="2115870"/>
                <a:gridCol w="1731166"/>
                <a:gridCol w="1227448"/>
                <a:gridCol w="1273125"/>
                <a:gridCol w="1640524"/>
              </a:tblGrid>
              <a:tr h="357683">
                <a:tc>
                  <a:txBody>
                    <a:bodyPr/>
                    <a:lstStyle/>
                    <a:p>
                      <a:pPr algn="ctr">
                        <a:lnSpc>
                          <a:spcPct val="100000"/>
                        </a:lnSpc>
                        <a:spcAft>
                          <a:spcPts val="0"/>
                        </a:spcAft>
                      </a:pPr>
                      <a:r>
                        <a:rPr lang="ja-JP" altLang="en-US" sz="1400" b="1" kern="100" dirty="0">
                          <a:effectLst/>
                          <a:latin typeface="微软雅黑" panose="020B0503020204020204" pitchFamily="34" charset="-122"/>
                          <a:ea typeface="微软雅黑" panose="020B0503020204020204" pitchFamily="34" charset="-122"/>
                        </a:rPr>
                        <a:t>试验</a:t>
                      </a:r>
                      <a:endParaRPr lang="ja-JP"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gn="ctr">
                        <a:lnSpc>
                          <a:spcPct val="100000"/>
                        </a:lnSpc>
                        <a:spcAft>
                          <a:spcPts val="0"/>
                        </a:spcAft>
                      </a:pPr>
                      <a:r>
                        <a:rPr lang="zh-CN" altLang="en-US" sz="1400" b="1" kern="100" dirty="0">
                          <a:effectLst/>
                          <a:latin typeface="微软雅黑" panose="020B0503020204020204" pitchFamily="34" charset="-122"/>
                          <a:ea typeface="微软雅黑" panose="020B0503020204020204" pitchFamily="34" charset="-122"/>
                        </a:rPr>
                        <a:t>目的</a:t>
                      </a:r>
                      <a:endParaRPr lang="ja-JP"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gn="ctr">
                        <a:lnSpc>
                          <a:spcPct val="100000"/>
                        </a:lnSpc>
                        <a:spcAft>
                          <a:spcPts val="0"/>
                        </a:spcAft>
                      </a:pPr>
                      <a:r>
                        <a:rPr lang="zh-CN" altLang="en-US" sz="1400" b="1" kern="100" dirty="0">
                          <a:effectLst/>
                          <a:latin typeface="微软雅黑" panose="020B0503020204020204" pitchFamily="34" charset="-122"/>
                          <a:ea typeface="微软雅黑" panose="020B0503020204020204" pitchFamily="34" charset="-122"/>
                        </a:rPr>
                        <a:t>对象患者</a:t>
                      </a:r>
                      <a:endParaRPr lang="ja-JP"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gn="ctr">
                        <a:lnSpc>
                          <a:spcPct val="100000"/>
                        </a:lnSpc>
                        <a:spcAft>
                          <a:spcPts val="0"/>
                        </a:spcAft>
                      </a:pPr>
                      <a:r>
                        <a:rPr lang="zh-CN" altLang="en-US" sz="1400" b="1" kern="100" dirty="0">
                          <a:effectLst/>
                          <a:latin typeface="微软雅黑" panose="020B0503020204020204" pitchFamily="34" charset="-122"/>
                          <a:ea typeface="微软雅黑" panose="020B0503020204020204" pitchFamily="34" charset="-122"/>
                        </a:rPr>
                        <a:t>试验设计</a:t>
                      </a:r>
                      <a:endParaRPr lang="ja-JP"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gn="ctr">
                        <a:lnSpc>
                          <a:spcPct val="100000"/>
                        </a:lnSpc>
                        <a:spcAft>
                          <a:spcPts val="0"/>
                        </a:spcAft>
                      </a:pPr>
                      <a:r>
                        <a:rPr lang="zh-CN" altLang="en-US" sz="1400" b="1" kern="100" dirty="0">
                          <a:effectLst/>
                          <a:latin typeface="微软雅黑" panose="020B0503020204020204" pitchFamily="34" charset="-122"/>
                          <a:ea typeface="微软雅黑" panose="020B0503020204020204" pitchFamily="34" charset="-122"/>
                        </a:rPr>
                        <a:t>给</a:t>
                      </a:r>
                      <a:r>
                        <a:rPr lang="zh-CN" altLang="en-US" sz="1400" b="1" kern="100" dirty="0" smtClean="0">
                          <a:effectLst/>
                          <a:latin typeface="微软雅黑" panose="020B0503020204020204" pitchFamily="34" charset="-122"/>
                          <a:ea typeface="微软雅黑" panose="020B0503020204020204" pitchFamily="34" charset="-122"/>
                        </a:rPr>
                        <a:t>药剂</a:t>
                      </a:r>
                      <a:r>
                        <a:rPr lang="zh-CN" altLang="en-US" sz="1400" b="1" kern="100" dirty="0">
                          <a:effectLst/>
                          <a:latin typeface="微软雅黑" panose="020B0503020204020204" pitchFamily="34" charset="-122"/>
                          <a:ea typeface="微软雅黑" panose="020B0503020204020204" pitchFamily="34" charset="-122"/>
                        </a:rPr>
                        <a:t>量</a:t>
                      </a:r>
                      <a:endParaRPr lang="ja-JP"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gn="ctr">
                        <a:lnSpc>
                          <a:spcPct val="100000"/>
                        </a:lnSpc>
                        <a:spcAft>
                          <a:spcPts val="0"/>
                        </a:spcAft>
                      </a:pPr>
                      <a:r>
                        <a:rPr lang="zh-CN" altLang="en-US" sz="1400" b="1" kern="100" dirty="0">
                          <a:effectLst/>
                          <a:latin typeface="微软雅黑" panose="020B0503020204020204" pitchFamily="34" charset="-122"/>
                          <a:ea typeface="微软雅黑" panose="020B0503020204020204" pitchFamily="34" charset="-122"/>
                        </a:rPr>
                        <a:t>给</a:t>
                      </a:r>
                      <a:r>
                        <a:rPr lang="zh-CN" altLang="en-US" sz="1400" b="1" kern="100" dirty="0" smtClean="0">
                          <a:effectLst/>
                          <a:latin typeface="微软雅黑" panose="020B0503020204020204" pitchFamily="34" charset="-122"/>
                          <a:ea typeface="微软雅黑" panose="020B0503020204020204" pitchFamily="34" charset="-122"/>
                        </a:rPr>
                        <a:t>药期间</a:t>
                      </a:r>
                      <a:endParaRPr lang="ja-JP"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gn="ctr">
                        <a:lnSpc>
                          <a:spcPct val="100000"/>
                        </a:lnSpc>
                        <a:spcAft>
                          <a:spcPts val="0"/>
                        </a:spcAft>
                      </a:pPr>
                      <a:r>
                        <a:rPr lang="zh-CN" altLang="en-US" sz="1400" b="1" kern="100" dirty="0">
                          <a:effectLst/>
                          <a:latin typeface="微软雅黑" panose="020B0503020204020204" pitchFamily="34" charset="-122"/>
                          <a:ea typeface="微软雅黑" panose="020B0503020204020204" pitchFamily="34" charset="-122"/>
                        </a:rPr>
                        <a:t>病例数</a:t>
                      </a:r>
                      <a:endParaRPr lang="ja-JP"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r>
              <a:tr h="1495298">
                <a:tc>
                  <a:txBody>
                    <a:bodyPr/>
                    <a:lstStyle/>
                    <a:p>
                      <a:pPr algn="ctr">
                        <a:lnSpc>
                          <a:spcPct val="100000"/>
                        </a:lnSpc>
                        <a:spcAft>
                          <a:spcPts val="0"/>
                        </a:spcAft>
                      </a:pPr>
                      <a:r>
                        <a:rPr lang="en-US" sz="1400" b="1" kern="100" dirty="0" smtClean="0">
                          <a:effectLst/>
                          <a:latin typeface="微软雅黑" panose="020B0503020204020204" pitchFamily="34" charset="-122"/>
                          <a:ea typeface="微软雅黑" panose="020B0503020204020204" pitchFamily="34" charset="-122"/>
                        </a:rPr>
                        <a:t>Ⅰ/Ⅱ</a:t>
                      </a:r>
                      <a:r>
                        <a:rPr lang="zh-CN" altLang="en-US" sz="1400" b="1" kern="100" dirty="0" smtClean="0">
                          <a:effectLst/>
                          <a:latin typeface="微软雅黑" panose="020B0503020204020204" pitchFamily="34" charset="-122"/>
                          <a:ea typeface="微软雅黑" panose="020B0503020204020204" pitchFamily="34" charset="-122"/>
                        </a:rPr>
                        <a:t>期</a:t>
                      </a:r>
                      <a:endParaRPr lang="en-US" altLang="zh-CN" sz="1400" b="1" kern="100" dirty="0">
                        <a:effectLst/>
                        <a:latin typeface="微软雅黑" panose="020B0503020204020204" pitchFamily="34" charset="-122"/>
                        <a:ea typeface="微软雅黑" panose="020B0503020204020204" pitchFamily="34" charset="-122"/>
                      </a:endParaRPr>
                    </a:p>
                    <a:p>
                      <a:pPr algn="ctr">
                        <a:lnSpc>
                          <a:spcPct val="100000"/>
                        </a:lnSpc>
                        <a:spcAft>
                          <a:spcPts val="0"/>
                        </a:spcAft>
                      </a:pPr>
                      <a:r>
                        <a:rPr lang="zh-CN" altLang="en-US" sz="1400" b="1" kern="100" dirty="0">
                          <a:effectLst/>
                          <a:latin typeface="微软雅黑" panose="020B0503020204020204" pitchFamily="34" charset="-122"/>
                          <a:ea typeface="微软雅黑" panose="020B0503020204020204" pitchFamily="34" charset="-122"/>
                        </a:rPr>
                        <a:t>临床</a:t>
                      </a:r>
                      <a:r>
                        <a:rPr lang="ja-JP" altLang="en-US" sz="1400" b="1" kern="100" dirty="0">
                          <a:effectLst/>
                          <a:latin typeface="微软雅黑" panose="020B0503020204020204" pitchFamily="34" charset="-122"/>
                          <a:ea typeface="微软雅黑" panose="020B0503020204020204" pitchFamily="34" charset="-122"/>
                        </a:rPr>
                        <a:t>试验</a:t>
                      </a:r>
                      <a:endParaRPr lang="ja-JP"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考察安全性</a:t>
                      </a:r>
                      <a:endParaRPr lang="ja-JP" sz="1400" b="0" kern="100" dirty="0">
                        <a:effectLst/>
                        <a:latin typeface="微软雅黑" panose="020B0503020204020204" pitchFamily="34" charset="-122"/>
                        <a:ea typeface="微软雅黑" panose="020B0503020204020204" pitchFamily="34" charset="-122"/>
                      </a:endParaRPr>
                    </a:p>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探索有效剂量</a:t>
                      </a:r>
                      <a:endParaRPr lang="ja-JP" sz="1400" b="0" kern="100" dirty="0">
                        <a:effectLst/>
                        <a:latin typeface="微软雅黑" panose="020B0503020204020204" pitchFamily="34" charset="-122"/>
                        <a:ea typeface="微软雅黑" panose="020B0503020204020204" pitchFamily="34" charset="-122"/>
                      </a:endParaRPr>
                    </a:p>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考察</a:t>
                      </a:r>
                      <a:r>
                        <a:rPr lang="ja-JP" sz="1400" b="0" kern="100" dirty="0">
                          <a:effectLst/>
                          <a:latin typeface="微软雅黑" panose="020B0503020204020204" pitchFamily="34" charset="-122"/>
                          <a:ea typeface="微软雅黑" panose="020B0503020204020204" pitchFamily="34" charset="-122"/>
                        </a:rPr>
                        <a:t>药代动力学</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患有</a:t>
                      </a:r>
                      <a:r>
                        <a:rPr lang="en-US" sz="1400" b="0" kern="100" dirty="0">
                          <a:effectLst/>
                          <a:latin typeface="微软雅黑" panose="020B0503020204020204" pitchFamily="34" charset="-122"/>
                          <a:ea typeface="微软雅黑" panose="020B0503020204020204" pitchFamily="34" charset="-122"/>
                        </a:rPr>
                        <a:t>TSC</a:t>
                      </a:r>
                      <a:r>
                        <a:rPr lang="zh-CN" sz="1400" b="0" kern="100" dirty="0">
                          <a:effectLst/>
                          <a:latin typeface="微软雅黑" panose="020B0503020204020204" pitchFamily="34" charset="-122"/>
                          <a:ea typeface="微软雅黑" panose="020B0503020204020204" pitchFamily="34" charset="-122"/>
                        </a:rPr>
                        <a:t>血管纤维瘤的患者</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ja-JP" sz="1400" b="0" kern="100" dirty="0">
                          <a:effectLst/>
                          <a:latin typeface="微软雅黑" panose="020B0503020204020204" pitchFamily="34" charset="-122"/>
                          <a:ea typeface="微软雅黑" panose="020B0503020204020204" pitchFamily="34" charset="-122"/>
                        </a:rPr>
                        <a:t>安慰剂对照</a:t>
                      </a:r>
                    </a:p>
                    <a:p>
                      <a:pPr>
                        <a:lnSpc>
                          <a:spcPct val="100000"/>
                        </a:lnSpc>
                        <a:spcBef>
                          <a:spcPts val="600"/>
                        </a:spcBef>
                        <a:spcAft>
                          <a:spcPts val="0"/>
                        </a:spcAft>
                      </a:pPr>
                      <a:r>
                        <a:rPr lang="ja-JP" sz="1400" b="0" kern="100" dirty="0">
                          <a:effectLst/>
                          <a:latin typeface="微软雅黑" panose="020B0503020204020204" pitchFamily="34" charset="-122"/>
                          <a:ea typeface="微软雅黑" panose="020B0503020204020204" pitchFamily="34" charset="-122"/>
                        </a:rPr>
                        <a:t>双盲</a:t>
                      </a:r>
                    </a:p>
                    <a:p>
                      <a:pPr>
                        <a:lnSpc>
                          <a:spcPct val="100000"/>
                        </a:lnSpc>
                        <a:spcBef>
                          <a:spcPts val="600"/>
                        </a:spcBef>
                        <a:spcAft>
                          <a:spcPts val="0"/>
                        </a:spcAft>
                      </a:pPr>
                      <a:r>
                        <a:rPr lang="ja-JP" sz="1400" b="0" kern="100" dirty="0">
                          <a:effectLst/>
                          <a:latin typeface="微软雅黑" panose="020B0503020204020204" pitchFamily="34" charset="-122"/>
                          <a:ea typeface="微软雅黑" panose="020B0503020204020204" pitchFamily="34" charset="-122"/>
                        </a:rPr>
                        <a:t>随机</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0"/>
                        </a:spcBef>
                        <a:spcAft>
                          <a:spcPts val="0"/>
                        </a:spcAft>
                      </a:pPr>
                      <a:r>
                        <a:rPr lang="ja-JP" sz="1400" b="0" kern="100" dirty="0">
                          <a:effectLst/>
                          <a:latin typeface="微软雅黑" panose="020B0503020204020204" pitchFamily="34" charset="-122"/>
                          <a:ea typeface="微软雅黑" panose="020B0503020204020204" pitchFamily="34" charset="-122"/>
                        </a:rPr>
                        <a:t>安慰剂</a:t>
                      </a:r>
                    </a:p>
                    <a:p>
                      <a:pPr>
                        <a:lnSpc>
                          <a:spcPct val="100000"/>
                        </a:lnSpc>
                        <a:spcBef>
                          <a:spcPts val="0"/>
                        </a:spcBef>
                        <a:spcAft>
                          <a:spcPts val="0"/>
                        </a:spcAft>
                      </a:pPr>
                      <a:r>
                        <a:rPr lang="en-US" sz="1400" b="0" kern="100" dirty="0">
                          <a:effectLst/>
                          <a:latin typeface="微软雅黑" panose="020B0503020204020204" pitchFamily="34" charset="-122"/>
                          <a:ea typeface="微软雅黑" panose="020B0503020204020204" pitchFamily="34" charset="-122"/>
                        </a:rPr>
                        <a:t>0.05%</a:t>
                      </a:r>
                      <a:endParaRPr lang="ja-JP" sz="1400" b="0" kern="100" dirty="0">
                        <a:effectLst/>
                        <a:latin typeface="微软雅黑" panose="020B0503020204020204" pitchFamily="34" charset="-122"/>
                        <a:ea typeface="微软雅黑" panose="020B0503020204020204" pitchFamily="34" charset="-122"/>
                      </a:endParaRPr>
                    </a:p>
                    <a:p>
                      <a:pPr>
                        <a:lnSpc>
                          <a:spcPct val="100000"/>
                        </a:lnSpc>
                        <a:spcBef>
                          <a:spcPts val="0"/>
                        </a:spcBef>
                        <a:spcAft>
                          <a:spcPts val="0"/>
                        </a:spcAft>
                      </a:pPr>
                      <a:r>
                        <a:rPr lang="en-US" sz="1400" b="0" kern="100" dirty="0">
                          <a:effectLst/>
                          <a:latin typeface="微软雅黑" panose="020B0503020204020204" pitchFamily="34" charset="-122"/>
                          <a:ea typeface="微软雅黑" panose="020B0503020204020204" pitchFamily="34" charset="-122"/>
                        </a:rPr>
                        <a:t>0.1%</a:t>
                      </a:r>
                      <a:endParaRPr lang="ja-JP" sz="1400" b="0" kern="100" dirty="0">
                        <a:effectLst/>
                        <a:latin typeface="微软雅黑" panose="020B0503020204020204" pitchFamily="34" charset="-122"/>
                        <a:ea typeface="微软雅黑" panose="020B0503020204020204" pitchFamily="34" charset="-122"/>
                      </a:endParaRPr>
                    </a:p>
                    <a:p>
                      <a:pPr>
                        <a:lnSpc>
                          <a:spcPct val="100000"/>
                        </a:lnSpc>
                        <a:spcBef>
                          <a:spcPts val="0"/>
                        </a:spcBef>
                        <a:spcAft>
                          <a:spcPts val="0"/>
                        </a:spcAft>
                      </a:pPr>
                      <a:r>
                        <a:rPr lang="en-US" sz="1400" b="0" kern="100" dirty="0">
                          <a:effectLst/>
                          <a:latin typeface="微软雅黑" panose="020B0503020204020204" pitchFamily="34" charset="-122"/>
                          <a:ea typeface="微软雅黑" panose="020B0503020204020204" pitchFamily="34" charset="-122"/>
                        </a:rPr>
                        <a:t>0.2%</a:t>
                      </a:r>
                      <a:endParaRPr lang="ja-JP" sz="1400" b="0" kern="100" dirty="0">
                        <a:effectLst/>
                        <a:latin typeface="微软雅黑" panose="020B0503020204020204" pitchFamily="34" charset="-122"/>
                        <a:ea typeface="微软雅黑" panose="020B0503020204020204" pitchFamily="34" charset="-122"/>
                      </a:endParaRPr>
                    </a:p>
                    <a:p>
                      <a:pPr>
                        <a:lnSpc>
                          <a:spcPct val="100000"/>
                        </a:lnSpc>
                        <a:spcBef>
                          <a:spcPts val="0"/>
                        </a:spcBef>
                        <a:spcAft>
                          <a:spcPts val="0"/>
                        </a:spcAft>
                      </a:pPr>
                      <a:r>
                        <a:rPr lang="ja-JP" sz="1400" b="0" kern="100" dirty="0">
                          <a:effectLst/>
                          <a:latin typeface="微软雅黑" panose="020B0503020204020204" pitchFamily="34" charset="-122"/>
                          <a:ea typeface="微软雅黑" panose="020B0503020204020204" pitchFamily="34" charset="-122"/>
                        </a:rPr>
                        <a:t>每日</a:t>
                      </a:r>
                      <a:r>
                        <a:rPr lang="en-US" sz="1400" b="0" kern="100" dirty="0">
                          <a:effectLst/>
                          <a:latin typeface="微软雅黑" panose="020B0503020204020204" pitchFamily="34" charset="-122"/>
                          <a:ea typeface="微软雅黑" panose="020B0503020204020204" pitchFamily="34" charset="-122"/>
                        </a:rPr>
                        <a:t>2</a:t>
                      </a:r>
                      <a:r>
                        <a:rPr lang="ja-JP" sz="1400" b="0" kern="100" dirty="0">
                          <a:effectLst/>
                          <a:latin typeface="微软雅黑" panose="020B0503020204020204" pitchFamily="34" charset="-122"/>
                          <a:ea typeface="微软雅黑" panose="020B0503020204020204" pitchFamily="34" charset="-122"/>
                        </a:rPr>
                        <a:t>次</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gn="ctr">
                        <a:lnSpc>
                          <a:spcPct val="100000"/>
                        </a:lnSpc>
                        <a:spcBef>
                          <a:spcPts val="600"/>
                        </a:spcBef>
                        <a:spcAft>
                          <a:spcPts val="0"/>
                        </a:spcAft>
                      </a:pPr>
                      <a:r>
                        <a:rPr lang="en-US" sz="1400" b="0" kern="100" dirty="0">
                          <a:effectLst/>
                          <a:latin typeface="微软雅黑" panose="020B0503020204020204" pitchFamily="34" charset="-122"/>
                          <a:ea typeface="微软雅黑" panose="020B0503020204020204" pitchFamily="34" charset="-122"/>
                        </a:rPr>
                        <a:t>12</a:t>
                      </a:r>
                      <a:r>
                        <a:rPr lang="ja-JP" altLang="en-US" sz="1400" b="0" kern="100" dirty="0">
                          <a:effectLst/>
                          <a:latin typeface="微软雅黑" panose="020B0503020204020204" pitchFamily="34" charset="-122"/>
                          <a:ea typeface="微软雅黑" panose="020B0503020204020204" pitchFamily="34" charset="-122"/>
                        </a:rPr>
                        <a:t>周</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en-US" sz="1400" b="0" kern="100" dirty="0">
                          <a:effectLst/>
                          <a:latin typeface="微软雅黑" panose="020B0503020204020204" pitchFamily="34" charset="-122"/>
                          <a:ea typeface="微软雅黑" panose="020B0503020204020204" pitchFamily="34" charset="-122"/>
                        </a:rPr>
                        <a:t>36</a:t>
                      </a:r>
                      <a:r>
                        <a:rPr lang="ja-JP" sz="1400" b="0" kern="100" dirty="0">
                          <a:effectLst/>
                          <a:latin typeface="微软雅黑" panose="020B0503020204020204" pitchFamily="34" charset="-122"/>
                          <a:ea typeface="微软雅黑" panose="020B0503020204020204" pitchFamily="34" charset="-122"/>
                        </a:rPr>
                        <a:t>例</a:t>
                      </a:r>
                    </a:p>
                    <a:p>
                      <a:pPr>
                        <a:lnSpc>
                          <a:spcPct val="100000"/>
                        </a:lnSpc>
                        <a:spcBef>
                          <a:spcPts val="600"/>
                        </a:spcBef>
                        <a:spcAft>
                          <a:spcPts val="0"/>
                        </a:spcAft>
                      </a:pPr>
                      <a:r>
                        <a:rPr lang="ja-JP" sz="1400" b="0" kern="100" dirty="0">
                          <a:effectLst/>
                          <a:latin typeface="微软雅黑" panose="020B0503020204020204" pitchFamily="34" charset="-122"/>
                          <a:ea typeface="微软雅黑" panose="020B0503020204020204" pitchFamily="34" charset="-122"/>
                        </a:rPr>
                        <a:t>成年人</a:t>
                      </a:r>
                      <a:r>
                        <a:rPr lang="en-US" sz="1400" b="0" kern="100" dirty="0">
                          <a:effectLst/>
                          <a:latin typeface="微软雅黑" panose="020B0503020204020204" pitchFamily="34" charset="-122"/>
                          <a:ea typeface="微软雅黑" panose="020B0503020204020204" pitchFamily="34" charset="-122"/>
                        </a:rPr>
                        <a:t>18</a:t>
                      </a:r>
                      <a:r>
                        <a:rPr lang="ja-JP" sz="1400" b="0" kern="100" dirty="0">
                          <a:effectLst/>
                          <a:latin typeface="微软雅黑" panose="020B0503020204020204" pitchFamily="34" charset="-122"/>
                          <a:ea typeface="微软雅黑" panose="020B0503020204020204" pitchFamily="34" charset="-122"/>
                        </a:rPr>
                        <a:t>例</a:t>
                      </a:r>
                    </a:p>
                    <a:p>
                      <a:pPr>
                        <a:lnSpc>
                          <a:spcPct val="100000"/>
                        </a:lnSpc>
                        <a:spcBef>
                          <a:spcPts val="600"/>
                        </a:spcBef>
                        <a:spcAft>
                          <a:spcPts val="0"/>
                        </a:spcAft>
                      </a:pPr>
                      <a:r>
                        <a:rPr lang="ja-JP" sz="1400" b="0" kern="100" dirty="0">
                          <a:effectLst/>
                          <a:latin typeface="微软雅黑" panose="020B0503020204020204" pitchFamily="34" charset="-122"/>
                          <a:ea typeface="微软雅黑" panose="020B0503020204020204" pitchFamily="34" charset="-122"/>
                        </a:rPr>
                        <a:t>儿童</a:t>
                      </a:r>
                      <a:r>
                        <a:rPr lang="en-US" sz="1400" b="0" kern="100" dirty="0">
                          <a:effectLst/>
                          <a:latin typeface="微软雅黑" panose="020B0503020204020204" pitchFamily="34" charset="-122"/>
                          <a:ea typeface="微软雅黑" panose="020B0503020204020204" pitchFamily="34" charset="-122"/>
                        </a:rPr>
                        <a:t>18</a:t>
                      </a:r>
                      <a:r>
                        <a:rPr lang="ja-JP" sz="1400" b="0" kern="100" dirty="0">
                          <a:effectLst/>
                          <a:latin typeface="微软雅黑" panose="020B0503020204020204" pitchFamily="34" charset="-122"/>
                          <a:ea typeface="微软雅黑" panose="020B0503020204020204" pitchFamily="34" charset="-122"/>
                        </a:rPr>
                        <a:t>例</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r>
              <a:tr h="1329155">
                <a:tc>
                  <a:txBody>
                    <a:bodyPr/>
                    <a:lstStyle/>
                    <a:p>
                      <a:pPr algn="ctr">
                        <a:lnSpc>
                          <a:spcPct val="100000"/>
                        </a:lnSpc>
                        <a:spcAft>
                          <a:spcPts val="0"/>
                        </a:spcAft>
                      </a:pPr>
                      <a:r>
                        <a:rPr lang="en-US" altLang="ja-JP" sz="1400" b="1" kern="100" dirty="0">
                          <a:effectLst/>
                          <a:latin typeface="微软雅黑" panose="020B0503020204020204" pitchFamily="34" charset="-122"/>
                          <a:ea typeface="微软雅黑" panose="020B0503020204020204" pitchFamily="34" charset="-122"/>
                        </a:rPr>
                        <a:t>Ⅲ</a:t>
                      </a:r>
                      <a:r>
                        <a:rPr lang="zh-CN" altLang="en-US" sz="1400" b="1" kern="100" dirty="0">
                          <a:effectLst/>
                          <a:latin typeface="微软雅黑" panose="020B0503020204020204" pitchFamily="34" charset="-122"/>
                          <a:ea typeface="微软雅黑" panose="020B0503020204020204" pitchFamily="34" charset="-122"/>
                        </a:rPr>
                        <a:t>期</a:t>
                      </a:r>
                      <a:endParaRPr lang="en-US" altLang="zh-CN" sz="1400" b="1" kern="100" dirty="0">
                        <a:effectLst/>
                        <a:latin typeface="微软雅黑" panose="020B0503020204020204" pitchFamily="34" charset="-122"/>
                        <a:ea typeface="微软雅黑" panose="020B0503020204020204" pitchFamily="34" charset="-122"/>
                      </a:endParaRPr>
                    </a:p>
                    <a:p>
                      <a:pPr algn="ctr">
                        <a:lnSpc>
                          <a:spcPct val="100000"/>
                        </a:lnSpc>
                        <a:spcAft>
                          <a:spcPts val="0"/>
                        </a:spcAft>
                      </a:pPr>
                      <a:r>
                        <a:rPr lang="zh-CN" altLang="en-US" sz="1400" b="1" kern="100" dirty="0">
                          <a:effectLst/>
                          <a:latin typeface="微软雅黑" panose="020B0503020204020204" pitchFamily="34" charset="-122"/>
                          <a:ea typeface="微软雅黑" panose="020B0503020204020204" pitchFamily="34" charset="-122"/>
                        </a:rPr>
                        <a:t>临床</a:t>
                      </a:r>
                      <a:r>
                        <a:rPr lang="ja-JP" altLang="en-US" sz="1400" b="1" kern="100" dirty="0">
                          <a:effectLst/>
                          <a:latin typeface="微软雅黑" panose="020B0503020204020204" pitchFamily="34" charset="-122"/>
                          <a:ea typeface="微软雅黑" panose="020B0503020204020204" pitchFamily="34" charset="-122"/>
                        </a:rPr>
                        <a:t>试验</a:t>
                      </a:r>
                      <a:endParaRPr lang="ja-JP"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验证有效性</a:t>
                      </a:r>
                      <a:endParaRPr lang="ja-JP" sz="1400" b="0" kern="100" dirty="0">
                        <a:effectLst/>
                        <a:latin typeface="微软雅黑" panose="020B0503020204020204" pitchFamily="34" charset="-122"/>
                        <a:ea typeface="微软雅黑" panose="020B0503020204020204" pitchFamily="34" charset="-122"/>
                      </a:endParaRPr>
                    </a:p>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考察安全性</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患有</a:t>
                      </a:r>
                      <a:r>
                        <a:rPr lang="en-US" sz="1400" b="0" kern="100" dirty="0">
                          <a:effectLst/>
                          <a:latin typeface="微软雅黑" panose="020B0503020204020204" pitchFamily="34" charset="-122"/>
                          <a:ea typeface="微软雅黑" panose="020B0503020204020204" pitchFamily="34" charset="-122"/>
                        </a:rPr>
                        <a:t>TSC</a:t>
                      </a:r>
                      <a:r>
                        <a:rPr lang="zh-CN" sz="1400" b="0" kern="100" dirty="0">
                          <a:effectLst/>
                          <a:latin typeface="微软雅黑" panose="020B0503020204020204" pitchFamily="34" charset="-122"/>
                          <a:ea typeface="微软雅黑" panose="020B0503020204020204" pitchFamily="34" charset="-122"/>
                        </a:rPr>
                        <a:t>血管纤维瘤的患者</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安慰剂对照</a:t>
                      </a:r>
                      <a:endParaRPr lang="ja-JP" sz="1400" b="0" kern="100" dirty="0">
                        <a:effectLst/>
                        <a:latin typeface="微软雅黑" panose="020B0503020204020204" pitchFamily="34" charset="-122"/>
                        <a:ea typeface="微软雅黑" panose="020B0503020204020204" pitchFamily="34" charset="-122"/>
                      </a:endParaRPr>
                    </a:p>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双盲</a:t>
                      </a:r>
                      <a:endParaRPr lang="ja-JP" sz="1400" b="0" kern="100" dirty="0">
                        <a:effectLst/>
                        <a:latin typeface="微软雅黑" panose="020B0503020204020204" pitchFamily="34" charset="-122"/>
                        <a:ea typeface="微软雅黑" panose="020B0503020204020204" pitchFamily="34" charset="-122"/>
                      </a:endParaRPr>
                    </a:p>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分层随机</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ja-JP" sz="1400" b="0" kern="100">
                          <a:effectLst/>
                          <a:latin typeface="微软雅黑" panose="020B0503020204020204" pitchFamily="34" charset="-122"/>
                          <a:ea typeface="微软雅黑" panose="020B0503020204020204" pitchFamily="34" charset="-122"/>
                        </a:rPr>
                        <a:t>安慰剂</a:t>
                      </a:r>
                    </a:p>
                    <a:p>
                      <a:pPr>
                        <a:lnSpc>
                          <a:spcPct val="100000"/>
                        </a:lnSpc>
                        <a:spcBef>
                          <a:spcPts val="600"/>
                        </a:spcBef>
                        <a:spcAft>
                          <a:spcPts val="0"/>
                        </a:spcAft>
                      </a:pPr>
                      <a:r>
                        <a:rPr lang="en-US" sz="1400" b="0" kern="100">
                          <a:effectLst/>
                          <a:latin typeface="微软雅黑" panose="020B0503020204020204" pitchFamily="34" charset="-122"/>
                          <a:ea typeface="微软雅黑" panose="020B0503020204020204" pitchFamily="34" charset="-122"/>
                        </a:rPr>
                        <a:t>0.2%</a:t>
                      </a:r>
                      <a:endParaRPr lang="ja-JP" sz="1400" b="0" kern="100">
                        <a:effectLst/>
                        <a:latin typeface="微软雅黑" panose="020B0503020204020204" pitchFamily="34" charset="-122"/>
                        <a:ea typeface="微软雅黑" panose="020B0503020204020204" pitchFamily="34" charset="-122"/>
                      </a:endParaRPr>
                    </a:p>
                    <a:p>
                      <a:pPr>
                        <a:lnSpc>
                          <a:spcPct val="100000"/>
                        </a:lnSpc>
                        <a:spcBef>
                          <a:spcPts val="600"/>
                        </a:spcBef>
                        <a:spcAft>
                          <a:spcPts val="0"/>
                        </a:spcAft>
                      </a:pPr>
                      <a:r>
                        <a:rPr lang="ja-JP" sz="1400" b="0" kern="100">
                          <a:effectLst/>
                          <a:latin typeface="微软雅黑" panose="020B0503020204020204" pitchFamily="34" charset="-122"/>
                          <a:ea typeface="微软雅黑" panose="020B0503020204020204" pitchFamily="34" charset="-122"/>
                        </a:rPr>
                        <a:t>每日</a:t>
                      </a:r>
                      <a:r>
                        <a:rPr lang="en-US" sz="1400" b="0" kern="100">
                          <a:effectLst/>
                          <a:latin typeface="微软雅黑" panose="020B0503020204020204" pitchFamily="34" charset="-122"/>
                          <a:ea typeface="微软雅黑" panose="020B0503020204020204" pitchFamily="34" charset="-122"/>
                        </a:rPr>
                        <a:t>2</a:t>
                      </a:r>
                      <a:r>
                        <a:rPr lang="ja-JP" sz="1400" b="0" kern="100">
                          <a:effectLst/>
                          <a:latin typeface="微软雅黑" panose="020B0503020204020204" pitchFamily="34" charset="-122"/>
                          <a:ea typeface="微软雅黑" panose="020B0503020204020204" pitchFamily="34" charset="-122"/>
                        </a:rPr>
                        <a:t>次</a:t>
                      </a:r>
                    </a:p>
                    <a:p>
                      <a:pPr>
                        <a:lnSpc>
                          <a:spcPct val="100000"/>
                        </a:lnSpc>
                        <a:spcBef>
                          <a:spcPts val="600"/>
                        </a:spcBef>
                        <a:spcAft>
                          <a:spcPts val="0"/>
                        </a:spcAft>
                      </a:pPr>
                      <a:r>
                        <a:rPr lang="en-US" sz="1400" b="0" kern="100">
                          <a:effectLst/>
                          <a:latin typeface="微软雅黑" panose="020B0503020204020204" pitchFamily="34" charset="-122"/>
                          <a:ea typeface="微软雅黑" panose="020B0503020204020204" pitchFamily="34" charset="-122"/>
                        </a:rPr>
                        <a:t> </a:t>
                      </a:r>
                      <a:endParaRPr lang="ja-JP" sz="1400" b="0" kern="10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gn="ctr">
                        <a:lnSpc>
                          <a:spcPct val="100000"/>
                        </a:lnSpc>
                        <a:spcBef>
                          <a:spcPts val="600"/>
                        </a:spcBef>
                        <a:spcAft>
                          <a:spcPts val="0"/>
                        </a:spcAft>
                      </a:pPr>
                      <a:r>
                        <a:rPr lang="en-US" sz="1400" b="0" kern="100" dirty="0">
                          <a:effectLst/>
                          <a:latin typeface="微软雅黑" panose="020B0503020204020204" pitchFamily="34" charset="-122"/>
                          <a:ea typeface="微软雅黑" panose="020B0503020204020204" pitchFamily="34" charset="-122"/>
                        </a:rPr>
                        <a:t>12</a:t>
                      </a:r>
                      <a:r>
                        <a:rPr lang="ja-JP" altLang="en-US" sz="1400" b="0" kern="100" dirty="0">
                          <a:effectLst/>
                          <a:latin typeface="微软雅黑" panose="020B0503020204020204" pitchFamily="34" charset="-122"/>
                          <a:ea typeface="微软雅黑" panose="020B0503020204020204" pitchFamily="34" charset="-122"/>
                        </a:rPr>
                        <a:t>周</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en-US" sz="1400" b="0" kern="100">
                          <a:effectLst/>
                          <a:latin typeface="微软雅黑" panose="020B0503020204020204" pitchFamily="34" charset="-122"/>
                          <a:ea typeface="微软雅黑" panose="020B0503020204020204" pitchFamily="34" charset="-122"/>
                        </a:rPr>
                        <a:t>62</a:t>
                      </a:r>
                      <a:r>
                        <a:rPr lang="ja-JP" sz="1400" b="0" kern="100">
                          <a:effectLst/>
                          <a:latin typeface="微软雅黑" panose="020B0503020204020204" pitchFamily="34" charset="-122"/>
                          <a:ea typeface="微软雅黑" panose="020B0503020204020204" pitchFamily="34" charset="-122"/>
                        </a:rPr>
                        <a:t>例</a:t>
                      </a:r>
                    </a:p>
                    <a:p>
                      <a:pPr>
                        <a:lnSpc>
                          <a:spcPct val="100000"/>
                        </a:lnSpc>
                        <a:spcBef>
                          <a:spcPts val="600"/>
                        </a:spcBef>
                        <a:spcAft>
                          <a:spcPts val="0"/>
                        </a:spcAft>
                      </a:pPr>
                      <a:r>
                        <a:rPr lang="ja-JP" sz="1400" b="0" kern="100">
                          <a:effectLst/>
                          <a:latin typeface="微软雅黑" panose="020B0503020204020204" pitchFamily="34" charset="-122"/>
                          <a:ea typeface="微软雅黑" panose="020B0503020204020204" pitchFamily="34" charset="-122"/>
                        </a:rPr>
                        <a:t>成年人</a:t>
                      </a:r>
                      <a:r>
                        <a:rPr lang="en-US" sz="1400" b="0" kern="100">
                          <a:effectLst/>
                          <a:latin typeface="微软雅黑" panose="020B0503020204020204" pitchFamily="34" charset="-122"/>
                          <a:ea typeface="微软雅黑" panose="020B0503020204020204" pitchFamily="34" charset="-122"/>
                        </a:rPr>
                        <a:t>35</a:t>
                      </a:r>
                      <a:r>
                        <a:rPr lang="ja-JP" sz="1400" b="0" kern="100">
                          <a:effectLst/>
                          <a:latin typeface="微软雅黑" panose="020B0503020204020204" pitchFamily="34" charset="-122"/>
                          <a:ea typeface="微软雅黑" panose="020B0503020204020204" pitchFamily="34" charset="-122"/>
                        </a:rPr>
                        <a:t>例</a:t>
                      </a:r>
                    </a:p>
                    <a:p>
                      <a:pPr>
                        <a:lnSpc>
                          <a:spcPct val="100000"/>
                        </a:lnSpc>
                        <a:spcBef>
                          <a:spcPts val="600"/>
                        </a:spcBef>
                        <a:spcAft>
                          <a:spcPts val="0"/>
                        </a:spcAft>
                      </a:pPr>
                      <a:r>
                        <a:rPr lang="ja-JP" sz="1400" b="0" kern="100">
                          <a:effectLst/>
                          <a:latin typeface="微软雅黑" panose="020B0503020204020204" pitchFamily="34" charset="-122"/>
                          <a:ea typeface="微软雅黑" panose="020B0503020204020204" pitchFamily="34" charset="-122"/>
                        </a:rPr>
                        <a:t>儿童</a:t>
                      </a:r>
                      <a:r>
                        <a:rPr lang="en-US" sz="1400" b="0" kern="100">
                          <a:effectLst/>
                          <a:latin typeface="微软雅黑" panose="020B0503020204020204" pitchFamily="34" charset="-122"/>
                          <a:ea typeface="微软雅黑" panose="020B0503020204020204" pitchFamily="34" charset="-122"/>
                        </a:rPr>
                        <a:t>27</a:t>
                      </a:r>
                      <a:r>
                        <a:rPr lang="ja-JP" sz="1400" b="0" kern="100">
                          <a:effectLst/>
                          <a:latin typeface="微软雅黑" panose="020B0503020204020204" pitchFamily="34" charset="-122"/>
                          <a:ea typeface="微软雅黑" panose="020B0503020204020204" pitchFamily="34" charset="-122"/>
                        </a:rPr>
                        <a:t>例</a:t>
                      </a:r>
                      <a:endParaRPr lang="ja-JP" sz="1400" b="0" kern="10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r>
              <a:tr h="1163010">
                <a:tc>
                  <a:txBody>
                    <a:bodyPr/>
                    <a:lstStyle/>
                    <a:p>
                      <a:pPr algn="ctr">
                        <a:lnSpc>
                          <a:spcPct val="100000"/>
                        </a:lnSpc>
                        <a:spcAft>
                          <a:spcPts val="0"/>
                        </a:spcAft>
                      </a:pPr>
                      <a:r>
                        <a:rPr lang="ja-JP" altLang="en-US" sz="1400" b="1" kern="100" dirty="0">
                          <a:effectLst/>
                          <a:latin typeface="微软雅黑" panose="020B0503020204020204" pitchFamily="34" charset="-122"/>
                          <a:ea typeface="微软雅黑" panose="020B0503020204020204" pitchFamily="34" charset="-122"/>
                        </a:rPr>
                        <a:t>长</a:t>
                      </a:r>
                      <a:r>
                        <a:rPr lang="zh-CN" altLang="en-US" sz="1400" b="1" kern="100" dirty="0">
                          <a:effectLst/>
                          <a:latin typeface="微软雅黑" panose="020B0503020204020204" pitchFamily="34" charset="-122"/>
                          <a:ea typeface="微软雅黑" panose="020B0503020204020204" pitchFamily="34" charset="-122"/>
                        </a:rPr>
                        <a:t>期</a:t>
                      </a:r>
                      <a:r>
                        <a:rPr lang="ja-JP" altLang="en-US" sz="1400" b="1" kern="100" dirty="0">
                          <a:effectLst/>
                          <a:latin typeface="微软雅黑" panose="020B0503020204020204" pitchFamily="34" charset="-122"/>
                          <a:ea typeface="微软雅黑" panose="020B0503020204020204" pitchFamily="34" charset="-122"/>
                        </a:rPr>
                        <a:t>试验</a:t>
                      </a:r>
                      <a:endParaRPr lang="ja-JP" sz="1400" b="1"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考察长期给药时的安全性和有效性</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zh-CN" sz="1400" b="0" kern="100" dirty="0">
                          <a:effectLst/>
                          <a:latin typeface="微软雅黑" panose="020B0503020204020204" pitchFamily="34" charset="-122"/>
                          <a:ea typeface="微软雅黑" panose="020B0503020204020204" pitchFamily="34" charset="-122"/>
                        </a:rPr>
                        <a:t>患有</a:t>
                      </a:r>
                      <a:r>
                        <a:rPr lang="en-US" sz="1400" b="0" kern="100" dirty="0">
                          <a:effectLst/>
                          <a:latin typeface="微软雅黑" panose="020B0503020204020204" pitchFamily="34" charset="-122"/>
                          <a:ea typeface="微软雅黑" panose="020B0503020204020204" pitchFamily="34" charset="-122"/>
                        </a:rPr>
                        <a:t>TSC</a:t>
                      </a:r>
                      <a:r>
                        <a:rPr lang="zh-CN" sz="1400" b="0" kern="100" dirty="0">
                          <a:effectLst/>
                          <a:latin typeface="微软雅黑" panose="020B0503020204020204" pitchFamily="34" charset="-122"/>
                          <a:ea typeface="微软雅黑" panose="020B0503020204020204" pitchFamily="34" charset="-122"/>
                        </a:rPr>
                        <a:t>血管纤维瘤、斑块、色素脱失斑中任意一种的患者</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ja-JP" sz="1400" b="0" kern="100" dirty="0">
                          <a:effectLst/>
                          <a:latin typeface="微软雅黑" panose="020B0503020204020204" pitchFamily="34" charset="-122"/>
                          <a:ea typeface="微软雅黑" panose="020B0503020204020204" pitchFamily="34" charset="-122"/>
                        </a:rPr>
                        <a:t>非盲</a:t>
                      </a:r>
                    </a:p>
                    <a:p>
                      <a:pPr>
                        <a:lnSpc>
                          <a:spcPct val="100000"/>
                        </a:lnSpc>
                        <a:spcBef>
                          <a:spcPts val="600"/>
                        </a:spcBef>
                        <a:spcAft>
                          <a:spcPts val="0"/>
                        </a:spcAft>
                      </a:pPr>
                      <a:r>
                        <a:rPr lang="ja-JP" sz="1400" b="0" kern="100" dirty="0">
                          <a:effectLst/>
                          <a:latin typeface="微软雅黑" panose="020B0503020204020204" pitchFamily="34" charset="-122"/>
                          <a:ea typeface="微软雅黑" panose="020B0503020204020204" pitchFamily="34" charset="-122"/>
                        </a:rPr>
                        <a:t>非对照</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en-US" sz="1400" b="0" kern="100" dirty="0">
                          <a:effectLst/>
                          <a:latin typeface="微软雅黑" panose="020B0503020204020204" pitchFamily="34" charset="-122"/>
                          <a:ea typeface="微软雅黑" panose="020B0503020204020204" pitchFamily="34" charset="-122"/>
                        </a:rPr>
                        <a:t>0.2%</a:t>
                      </a:r>
                      <a:endParaRPr lang="ja-JP" sz="1400" b="0" kern="100" dirty="0">
                        <a:effectLst/>
                        <a:latin typeface="微软雅黑" panose="020B0503020204020204" pitchFamily="34" charset="-122"/>
                        <a:ea typeface="微软雅黑" panose="020B0503020204020204" pitchFamily="34" charset="-122"/>
                      </a:endParaRPr>
                    </a:p>
                    <a:p>
                      <a:pPr>
                        <a:lnSpc>
                          <a:spcPct val="100000"/>
                        </a:lnSpc>
                        <a:spcBef>
                          <a:spcPts val="600"/>
                        </a:spcBef>
                        <a:spcAft>
                          <a:spcPts val="0"/>
                        </a:spcAft>
                      </a:pPr>
                      <a:r>
                        <a:rPr lang="ja-JP" sz="1400" b="0" kern="100" dirty="0">
                          <a:effectLst/>
                          <a:latin typeface="微软雅黑" panose="020B0503020204020204" pitchFamily="34" charset="-122"/>
                          <a:ea typeface="微软雅黑" panose="020B0503020204020204" pitchFamily="34" charset="-122"/>
                        </a:rPr>
                        <a:t>每日</a:t>
                      </a:r>
                      <a:r>
                        <a:rPr lang="en-US" sz="1400" b="0" kern="100" dirty="0">
                          <a:effectLst/>
                          <a:latin typeface="微软雅黑" panose="020B0503020204020204" pitchFamily="34" charset="-122"/>
                          <a:ea typeface="微软雅黑" panose="020B0503020204020204" pitchFamily="34" charset="-122"/>
                        </a:rPr>
                        <a:t>2</a:t>
                      </a:r>
                      <a:r>
                        <a:rPr lang="ja-JP" sz="1400" b="0" kern="100" dirty="0">
                          <a:effectLst/>
                          <a:latin typeface="微软雅黑" panose="020B0503020204020204" pitchFamily="34" charset="-122"/>
                          <a:ea typeface="微软雅黑" panose="020B0503020204020204" pitchFamily="34" charset="-122"/>
                        </a:rPr>
                        <a:t>次</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gn="ctr">
                        <a:lnSpc>
                          <a:spcPct val="100000"/>
                        </a:lnSpc>
                        <a:spcBef>
                          <a:spcPts val="600"/>
                        </a:spcBef>
                        <a:spcAft>
                          <a:spcPts val="0"/>
                        </a:spcAft>
                      </a:pPr>
                      <a:r>
                        <a:rPr lang="zh-CN" altLang="en-US" sz="1400" b="0" kern="100" dirty="0">
                          <a:effectLst/>
                          <a:latin typeface="微软雅黑" panose="020B0503020204020204" pitchFamily="34" charset="-122"/>
                          <a:ea typeface="微软雅黑" panose="020B0503020204020204" pitchFamily="34" charset="-122"/>
                        </a:rPr>
                        <a:t>最长</a:t>
                      </a:r>
                      <a:endParaRPr lang="en-US" altLang="zh-CN" sz="1400" b="0" kern="100" dirty="0">
                        <a:effectLst/>
                        <a:latin typeface="微软雅黑" panose="020B0503020204020204" pitchFamily="34" charset="-122"/>
                        <a:ea typeface="微软雅黑" panose="020B0503020204020204" pitchFamily="34" charset="-122"/>
                      </a:endParaRPr>
                    </a:p>
                    <a:p>
                      <a:pPr algn="ctr">
                        <a:lnSpc>
                          <a:spcPct val="100000"/>
                        </a:lnSpc>
                        <a:spcBef>
                          <a:spcPts val="600"/>
                        </a:spcBef>
                        <a:spcAft>
                          <a:spcPts val="0"/>
                        </a:spcAft>
                      </a:pPr>
                      <a:r>
                        <a:rPr lang="en-US" altLang="ja-JP" sz="1400" b="0" kern="100" dirty="0">
                          <a:effectLst/>
                          <a:latin typeface="微软雅黑" panose="020B0503020204020204" pitchFamily="34" charset="-122"/>
                          <a:ea typeface="微软雅黑" panose="020B0503020204020204" pitchFamily="34" charset="-122"/>
                        </a:rPr>
                        <a:t>31</a:t>
                      </a:r>
                      <a:r>
                        <a:rPr lang="zh-CN" altLang="en-US" sz="1400" b="0" kern="100" dirty="0">
                          <a:effectLst/>
                          <a:latin typeface="微软雅黑" panose="020B0503020204020204" pitchFamily="34" charset="-122"/>
                          <a:ea typeface="微软雅黑" panose="020B0503020204020204" pitchFamily="34" charset="-122"/>
                        </a:rPr>
                        <a:t>个月</a:t>
                      </a:r>
                      <a:endParaRPr lang="en-US" altLang="zh-CN" sz="1400" b="0" kern="100" dirty="0">
                        <a:effectLst/>
                        <a:latin typeface="微软雅黑" panose="020B0503020204020204" pitchFamily="34" charset="-122"/>
                        <a:ea typeface="微软雅黑" panose="020B0503020204020204" pitchFamily="34" charset="-122"/>
                      </a:endParaRPr>
                    </a:p>
                    <a:p>
                      <a:pPr algn="ctr">
                        <a:lnSpc>
                          <a:spcPct val="100000"/>
                        </a:lnSpc>
                        <a:spcBef>
                          <a:spcPts val="600"/>
                        </a:spcBef>
                        <a:spcAft>
                          <a:spcPts val="0"/>
                        </a:spcAft>
                      </a:pPr>
                      <a:r>
                        <a:rPr lang="ja-JP" altLang="en-US" sz="1400" b="0" kern="100" dirty="0">
                          <a:effectLst/>
                          <a:latin typeface="微软雅黑" panose="020B0503020204020204" pitchFamily="34" charset="-122"/>
                          <a:ea typeface="微软雅黑" panose="020B0503020204020204" pitchFamily="34" charset="-122"/>
                        </a:rPr>
                        <a:t>（</a:t>
                      </a:r>
                      <a:r>
                        <a:rPr lang="zh-CN" altLang="en-US" sz="1400" b="0" kern="100" dirty="0">
                          <a:effectLst/>
                          <a:latin typeface="微软雅黑" panose="020B0503020204020204" pitchFamily="34" charset="-122"/>
                          <a:ea typeface="微软雅黑" panose="020B0503020204020204" pitchFamily="34" charset="-122"/>
                        </a:rPr>
                        <a:t>中间报告</a:t>
                      </a:r>
                      <a:r>
                        <a:rPr lang="ja-JP" altLang="en-US" sz="1400" b="0" kern="100" dirty="0">
                          <a:effectLst/>
                          <a:latin typeface="微软雅黑" panose="020B0503020204020204" pitchFamily="34" charset="-122"/>
                          <a:ea typeface="微软雅黑" panose="020B0503020204020204" pitchFamily="34" charset="-122"/>
                        </a:rPr>
                        <a:t>）</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c>
                  <a:txBody>
                    <a:bodyPr/>
                    <a:lstStyle/>
                    <a:p>
                      <a:pPr>
                        <a:lnSpc>
                          <a:spcPct val="100000"/>
                        </a:lnSpc>
                        <a:spcBef>
                          <a:spcPts val="600"/>
                        </a:spcBef>
                        <a:spcAft>
                          <a:spcPts val="0"/>
                        </a:spcAft>
                      </a:pPr>
                      <a:r>
                        <a:rPr lang="en-US" sz="1400" b="0" kern="100" dirty="0">
                          <a:effectLst/>
                          <a:latin typeface="微软雅黑" panose="020B0503020204020204" pitchFamily="34" charset="-122"/>
                          <a:ea typeface="微软雅黑" panose="020B0503020204020204" pitchFamily="34" charset="-122"/>
                        </a:rPr>
                        <a:t>94</a:t>
                      </a:r>
                      <a:r>
                        <a:rPr lang="ja-JP" sz="1400" b="0" kern="100" dirty="0">
                          <a:effectLst/>
                          <a:latin typeface="微软雅黑" panose="020B0503020204020204" pitchFamily="34" charset="-122"/>
                          <a:ea typeface="微软雅黑" panose="020B0503020204020204" pitchFamily="34" charset="-122"/>
                        </a:rPr>
                        <a:t>例</a:t>
                      </a:r>
                    </a:p>
                    <a:p>
                      <a:pPr>
                        <a:lnSpc>
                          <a:spcPct val="100000"/>
                        </a:lnSpc>
                        <a:spcBef>
                          <a:spcPts val="600"/>
                        </a:spcBef>
                        <a:spcAft>
                          <a:spcPts val="0"/>
                        </a:spcAft>
                      </a:pPr>
                      <a:r>
                        <a:rPr lang="ja-JP" sz="1400" b="0" kern="100" dirty="0">
                          <a:effectLst/>
                          <a:latin typeface="微软雅黑" panose="020B0503020204020204" pitchFamily="34" charset="-122"/>
                          <a:ea typeface="微软雅黑" panose="020B0503020204020204" pitchFamily="34" charset="-122"/>
                        </a:rPr>
                        <a:t>成年人</a:t>
                      </a:r>
                      <a:r>
                        <a:rPr lang="en-US" sz="1400" b="0" kern="100" dirty="0">
                          <a:effectLst/>
                          <a:latin typeface="微软雅黑" panose="020B0503020204020204" pitchFamily="34" charset="-122"/>
                          <a:ea typeface="微软雅黑" panose="020B0503020204020204" pitchFamily="34" charset="-122"/>
                        </a:rPr>
                        <a:t>44</a:t>
                      </a:r>
                      <a:r>
                        <a:rPr lang="ja-JP" sz="1400" b="0" kern="100" dirty="0">
                          <a:effectLst/>
                          <a:latin typeface="微软雅黑" panose="020B0503020204020204" pitchFamily="34" charset="-122"/>
                          <a:ea typeface="微软雅黑" panose="020B0503020204020204" pitchFamily="34" charset="-122"/>
                        </a:rPr>
                        <a:t>例</a:t>
                      </a:r>
                    </a:p>
                    <a:p>
                      <a:pPr>
                        <a:lnSpc>
                          <a:spcPct val="100000"/>
                        </a:lnSpc>
                        <a:spcBef>
                          <a:spcPts val="600"/>
                        </a:spcBef>
                        <a:spcAft>
                          <a:spcPts val="0"/>
                        </a:spcAft>
                      </a:pPr>
                      <a:r>
                        <a:rPr lang="ja-JP" sz="1400" b="0" kern="100" dirty="0">
                          <a:effectLst/>
                          <a:latin typeface="微软雅黑" panose="020B0503020204020204" pitchFamily="34" charset="-122"/>
                          <a:ea typeface="微软雅黑" panose="020B0503020204020204" pitchFamily="34" charset="-122"/>
                        </a:rPr>
                        <a:t>儿童</a:t>
                      </a:r>
                      <a:r>
                        <a:rPr lang="en-US" sz="1400" b="0" kern="100" dirty="0">
                          <a:effectLst/>
                          <a:latin typeface="微软雅黑" panose="020B0503020204020204" pitchFamily="34" charset="-122"/>
                          <a:ea typeface="微软雅黑" panose="020B0503020204020204" pitchFamily="34" charset="-122"/>
                        </a:rPr>
                        <a:t>50</a:t>
                      </a:r>
                      <a:r>
                        <a:rPr lang="ja-JP" sz="1400" b="0" kern="100" dirty="0">
                          <a:effectLst/>
                          <a:latin typeface="微软雅黑" panose="020B0503020204020204" pitchFamily="34" charset="-122"/>
                          <a:ea typeface="微软雅黑" panose="020B0503020204020204" pitchFamily="34" charset="-122"/>
                        </a:rPr>
                        <a:t>例</a:t>
                      </a:r>
                      <a:endParaRPr lang="ja-JP" sz="1400" b="0" kern="100" dirty="0">
                        <a:effectLst/>
                        <a:latin typeface="微软雅黑" panose="020B0503020204020204" pitchFamily="34" charset="-122"/>
                        <a:ea typeface="微软雅黑" panose="020B0503020204020204" pitchFamily="34" charset="-122"/>
                        <a:cs typeface="Times New Roman" panose="02020603050405020304" charset="0"/>
                      </a:endParaRPr>
                    </a:p>
                  </a:txBody>
                  <a:tcPr marL="36195" marR="17780" marT="0" marB="0" anchor="ctr"/>
                </a:tc>
              </a:tr>
            </a:tbl>
          </a:graphicData>
        </a:graphic>
      </p:graphicFrame>
      <p:sp>
        <p:nvSpPr>
          <p:cNvPr id="4" name="テキスト ボックス 3"/>
          <p:cNvSpPr txBox="1"/>
          <p:nvPr/>
        </p:nvSpPr>
        <p:spPr>
          <a:xfrm>
            <a:off x="375775" y="1804551"/>
            <a:ext cx="6840760" cy="338554"/>
          </a:xfrm>
          <a:prstGeom prst="rect">
            <a:avLst/>
          </a:prstGeom>
          <a:solidFill>
            <a:srgbClr val="BCEAF1"/>
          </a:solidFill>
          <a:ln w="9525">
            <a:noFill/>
          </a:ln>
        </p:spPr>
        <p:txBody>
          <a:bodyPr wrap="square">
            <a:spAutoFit/>
          </a:bodyPr>
          <a:lstStyle>
            <a:defPPr>
              <a:defRPr lang="zh-CN"/>
            </a:defPPr>
            <a:lvl1pPr indent="0">
              <a:defRPr sz="16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t>西罗莫司外用凝胶</a:t>
            </a:r>
            <a:r>
              <a:rPr lang="ja-JP" altLang="en-US" dirty="0"/>
              <a:t>（</a:t>
            </a:r>
            <a:r>
              <a:rPr lang="en-US" altLang="ja-JP" dirty="0"/>
              <a:t>NPC-12G</a:t>
            </a:r>
            <a:r>
              <a:rPr lang="ja-JP" altLang="en-US" dirty="0"/>
              <a:t>）</a:t>
            </a:r>
            <a:r>
              <a:rPr lang="zh-CN" altLang="en-US" dirty="0"/>
              <a:t>的临床</a:t>
            </a:r>
            <a:r>
              <a:rPr lang="ja-JP" altLang="en-US" dirty="0"/>
              <a:t>试验</a:t>
            </a:r>
          </a:p>
        </p:txBody>
      </p:sp>
      <p:sp>
        <p:nvSpPr>
          <p:cNvPr id="6" name="标题 1"/>
          <p:cNvSpPr txBox="1"/>
          <p:nvPr/>
        </p:nvSpPr>
        <p:spPr>
          <a:xfrm>
            <a:off x="9396521" y="312017"/>
            <a:ext cx="2621605" cy="452225"/>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标题 1"/>
          <p:cNvSpPr txBox="1"/>
          <p:nvPr/>
        </p:nvSpPr>
        <p:spPr>
          <a:xfrm>
            <a:off x="8715412" y="278528"/>
            <a:ext cx="466917" cy="464752"/>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cs typeface="Arial Unicode MS" panose="020B0604020202020204" pitchFamily="34" charset="-122"/>
            </a:endParaRPr>
          </a:p>
        </p:txBody>
      </p:sp>
      <p:sp>
        <p:nvSpPr>
          <p:cNvPr id="8" name="标题 1"/>
          <p:cNvSpPr txBox="1"/>
          <p:nvPr/>
        </p:nvSpPr>
        <p:spPr>
          <a:xfrm>
            <a:off x="8552852" y="162335"/>
            <a:ext cx="521351" cy="496015"/>
          </a:xfrm>
          <a:prstGeom prst="rect">
            <a:avLst/>
          </a:prstGeom>
          <a:solidFill>
            <a:srgbClr val="BCEAF1"/>
          </a:solidFill>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r>
              <a:rPr lang="en-US" altLang="zh-CN" sz="1800" dirty="0" smtClean="0">
                <a:solidFill>
                  <a:schemeClr val="tx1">
                    <a:lumMod val="65000"/>
                    <a:lumOff val="35000"/>
                  </a:schemeClr>
                </a:solidFill>
              </a:rPr>
              <a:t>03</a:t>
            </a:r>
            <a:endParaRPr lang="zh-CN" altLang="en-US" sz="1800" dirty="0">
              <a:solidFill>
                <a:schemeClr val="tx1">
                  <a:lumMod val="65000"/>
                  <a:lumOff val="35000"/>
                </a:schemeClr>
              </a:solidFill>
              <a:cs typeface="Arial Unicode MS" panose="020B0604020202020204" pitchFamily="34" charset="-122"/>
            </a:endParaRPr>
          </a:p>
        </p:txBody>
      </p:sp>
      <p:sp>
        <p:nvSpPr>
          <p:cNvPr id="9" name="标题 1"/>
          <p:cNvSpPr txBox="1"/>
          <p:nvPr/>
        </p:nvSpPr>
        <p:spPr>
          <a:xfrm>
            <a:off x="9397231" y="150889"/>
            <a:ext cx="2568955" cy="507461"/>
          </a:xfrm>
          <a:prstGeom prst="rect">
            <a:avLst/>
          </a:prstGeom>
          <a:solidFill>
            <a:srgbClr val="BCEAF1"/>
          </a:solidFill>
          <a:ln>
            <a:noFill/>
          </a:ln>
          <a:effectLst/>
        </p:spPr>
        <p:txBody>
          <a:bodyPr>
            <a:noAutofit/>
          </a:bodyPr>
          <a:lstStyle>
            <a:defPPr>
              <a:defRPr lang="zh-CN"/>
            </a:defPPr>
            <a:lvl1pPr algn="ctr">
              <a:lnSpc>
                <a:spcPct val="150000"/>
              </a:lnSpc>
              <a:spcBef>
                <a:spcPct val="0"/>
              </a:spcBef>
              <a:buNone/>
              <a:defRPr sz="2400" b="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r>
              <a:rPr lang="zh-CN" altLang="en-US" sz="1800" b="1" dirty="0" smtClean="0"/>
              <a:t>有效性</a:t>
            </a:r>
            <a:endParaRPr lang="zh-CN" altLang="en-US" sz="1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730398" y="1791596"/>
            <a:ext cx="595035" cy="338554"/>
          </a:xfrm>
          <a:prstGeom prst="rect">
            <a:avLst/>
          </a:prstGeom>
          <a:noFill/>
        </p:spPr>
        <p:txBody>
          <a:bodyPr wrap="none" rtlCol="0">
            <a:spAutoFit/>
          </a:bodyPr>
          <a:lstStyle/>
          <a:p>
            <a:r>
              <a:rPr lang="zh-CN" altLang="en-US" sz="1600" dirty="0" smtClean="0">
                <a:latin typeface="微软雅黑" panose="020B0503020204020204" pitchFamily="34" charset="-122"/>
                <a:ea typeface="微软雅黑" panose="020B0503020204020204" pitchFamily="34" charset="-122"/>
                <a:cs typeface="Times New Roman" panose="02020603050405020304" charset="0"/>
              </a:rPr>
              <a:t>基线</a:t>
            </a:r>
            <a:endParaRPr kumimoji="1" lang="ja-JP" altLang="en-US" sz="1600" dirty="0">
              <a:latin typeface="微软雅黑" panose="020B0503020204020204" pitchFamily="34" charset="-122"/>
              <a:ea typeface="微软雅黑" panose="020B0503020204020204" pitchFamily="34" charset="-122"/>
              <a:cs typeface="Times New Roman" panose="02020603050405020304" charset="0"/>
            </a:endParaRPr>
          </a:p>
        </p:txBody>
      </p:sp>
      <p:sp>
        <p:nvSpPr>
          <p:cNvPr id="17" name="テキスト ボックス 16"/>
          <p:cNvSpPr txBox="1"/>
          <p:nvPr/>
        </p:nvSpPr>
        <p:spPr>
          <a:xfrm>
            <a:off x="6375619" y="4298258"/>
            <a:ext cx="936475" cy="307777"/>
          </a:xfrm>
          <a:prstGeom prst="rect">
            <a:avLst/>
          </a:prstGeom>
          <a:noFill/>
        </p:spPr>
        <p:txBody>
          <a:bodyPr wrap="none" rtlCol="0">
            <a:spAutoFit/>
          </a:bodyPr>
          <a:lstStyle/>
          <a:p>
            <a:r>
              <a:rPr lang="en-US" altLang="ja-JP" sz="1400" dirty="0">
                <a:latin typeface="微软雅黑" panose="020B0503020204020204" pitchFamily="34" charset="-122"/>
                <a:ea typeface="微软雅黑" panose="020B0503020204020204" pitchFamily="34" charset="-122"/>
                <a:cs typeface="Times New Roman" panose="02020603050405020304" charset="0"/>
              </a:rPr>
              <a:t>(b) </a:t>
            </a:r>
            <a:r>
              <a:rPr lang="zh-CN" altLang="en-US" sz="1400" dirty="0" smtClean="0">
                <a:latin typeface="微软雅黑" panose="020B0503020204020204" pitchFamily="34" charset="-122"/>
                <a:ea typeface="微软雅黑" panose="020B0503020204020204" pitchFamily="34" charset="-122"/>
                <a:cs typeface="Times New Roman" panose="02020603050405020304" charset="0"/>
              </a:rPr>
              <a:t>病例</a:t>
            </a:r>
            <a:r>
              <a:rPr lang="en-US" altLang="zh-CN" sz="1400" dirty="0" smtClean="0">
                <a:latin typeface="微软雅黑" panose="020B0503020204020204" pitchFamily="34" charset="-122"/>
                <a:ea typeface="微软雅黑" panose="020B0503020204020204" pitchFamily="34" charset="-122"/>
                <a:cs typeface="Times New Roman" panose="02020603050405020304" charset="0"/>
              </a:rPr>
              <a:t>2</a:t>
            </a:r>
            <a:endParaRPr kumimoji="1" lang="ja-JP" altLang="en-US" sz="1400" dirty="0">
              <a:latin typeface="微软雅黑" panose="020B0503020204020204" pitchFamily="34" charset="-122"/>
              <a:ea typeface="微软雅黑" panose="020B0503020204020204" pitchFamily="34" charset="-122"/>
              <a:cs typeface="Times New Roman" panose="02020603050405020304" charset="0"/>
            </a:endParaRPr>
          </a:p>
        </p:txBody>
      </p:sp>
      <p:sp>
        <p:nvSpPr>
          <p:cNvPr id="19" name="テキスト ボックス 18"/>
          <p:cNvSpPr txBox="1"/>
          <p:nvPr/>
        </p:nvSpPr>
        <p:spPr>
          <a:xfrm>
            <a:off x="9325455" y="1791596"/>
            <a:ext cx="630301" cy="338554"/>
          </a:xfrm>
          <a:prstGeom prst="rect">
            <a:avLst/>
          </a:prstGeom>
          <a:noFill/>
        </p:spPr>
        <p:txBody>
          <a:bodyPr wrap="none" rtlCol="0">
            <a:spAutoFit/>
          </a:bodyPr>
          <a:lstStyle/>
          <a:p>
            <a:r>
              <a:rPr lang="en-US" altLang="ja-JP" sz="1600" dirty="0" smtClean="0">
                <a:latin typeface="微软雅黑" panose="020B0503020204020204" pitchFamily="34" charset="-122"/>
                <a:ea typeface="微软雅黑" panose="020B0503020204020204" pitchFamily="34" charset="-122"/>
                <a:cs typeface="Times New Roman" panose="02020603050405020304" charset="0"/>
              </a:rPr>
              <a:t>26</a:t>
            </a:r>
            <a:r>
              <a:rPr lang="zh-CN" altLang="en-US" sz="1600" dirty="0" smtClean="0">
                <a:latin typeface="微软雅黑" panose="020B0503020204020204" pitchFamily="34" charset="-122"/>
                <a:ea typeface="微软雅黑" panose="020B0503020204020204" pitchFamily="34" charset="-122"/>
                <a:cs typeface="Times New Roman" panose="02020603050405020304" charset="0"/>
              </a:rPr>
              <a:t>周</a:t>
            </a:r>
            <a:endParaRPr kumimoji="1" lang="ja-JP" altLang="en-US" sz="1600" dirty="0">
              <a:latin typeface="微软雅黑" panose="020B0503020204020204" pitchFamily="34" charset="-122"/>
              <a:ea typeface="微软雅黑" panose="020B0503020204020204" pitchFamily="34" charset="-122"/>
              <a:cs typeface="Times New Roman" panose="02020603050405020304" charset="0"/>
            </a:endParaRPr>
          </a:p>
        </p:txBody>
      </p:sp>
      <p:sp>
        <p:nvSpPr>
          <p:cNvPr id="23" name="テキスト ボックス 22"/>
          <p:cNvSpPr txBox="1"/>
          <p:nvPr/>
        </p:nvSpPr>
        <p:spPr>
          <a:xfrm>
            <a:off x="6401267" y="5841788"/>
            <a:ext cx="910827" cy="307777"/>
          </a:xfrm>
          <a:prstGeom prst="rect">
            <a:avLst/>
          </a:prstGeom>
          <a:noFill/>
        </p:spPr>
        <p:txBody>
          <a:bodyPr wrap="none" rtlCol="0">
            <a:spAutoFit/>
          </a:bodyPr>
          <a:lstStyle/>
          <a:p>
            <a:r>
              <a:rPr lang="en-US" altLang="ja-JP" sz="1400" dirty="0">
                <a:latin typeface="微软雅黑" panose="020B0503020204020204" pitchFamily="34" charset="-122"/>
                <a:ea typeface="微软雅黑" panose="020B0503020204020204" pitchFamily="34" charset="-122"/>
                <a:cs typeface="Times New Roman" panose="02020603050405020304" charset="0"/>
              </a:rPr>
              <a:t>(c) </a:t>
            </a:r>
            <a:r>
              <a:rPr lang="zh-CN" altLang="en-US" sz="1400" dirty="0" smtClean="0">
                <a:latin typeface="微软雅黑" panose="020B0503020204020204" pitchFamily="34" charset="-122"/>
                <a:ea typeface="微软雅黑" panose="020B0503020204020204" pitchFamily="34" charset="-122"/>
                <a:cs typeface="Times New Roman" panose="02020603050405020304" charset="0"/>
              </a:rPr>
              <a:t>病例</a:t>
            </a:r>
            <a:r>
              <a:rPr lang="en-US" altLang="zh-CN" sz="1400" dirty="0" smtClean="0">
                <a:latin typeface="微软雅黑" panose="020B0503020204020204" pitchFamily="34" charset="-122"/>
                <a:ea typeface="微软雅黑" panose="020B0503020204020204" pitchFamily="34" charset="-122"/>
                <a:cs typeface="Times New Roman" panose="02020603050405020304" charset="0"/>
              </a:rPr>
              <a:t>3</a:t>
            </a:r>
            <a:endParaRPr kumimoji="1" lang="ja-JP" altLang="en-US" sz="1400" dirty="0">
              <a:latin typeface="微软雅黑" panose="020B0503020204020204" pitchFamily="34" charset="-122"/>
              <a:ea typeface="微软雅黑" panose="020B0503020204020204" pitchFamily="34" charset="-122"/>
              <a:cs typeface="Times New Roman" panose="02020603050405020304" charset="0"/>
            </a:endParaRPr>
          </a:p>
        </p:txBody>
      </p:sp>
      <p:sp>
        <p:nvSpPr>
          <p:cNvPr id="24" name="テキスト ボックス 23"/>
          <p:cNvSpPr txBox="1"/>
          <p:nvPr/>
        </p:nvSpPr>
        <p:spPr>
          <a:xfrm>
            <a:off x="10959747" y="1795032"/>
            <a:ext cx="630301" cy="338554"/>
          </a:xfrm>
          <a:prstGeom prst="rect">
            <a:avLst/>
          </a:prstGeom>
          <a:noFill/>
        </p:spPr>
        <p:txBody>
          <a:bodyPr wrap="none" rtlCol="0">
            <a:spAutoFit/>
          </a:bodyPr>
          <a:lstStyle/>
          <a:p>
            <a:r>
              <a:rPr lang="en-US" altLang="ja-JP" sz="1600" dirty="0" smtClean="0">
                <a:latin typeface="微软雅黑" panose="020B0503020204020204" pitchFamily="34" charset="-122"/>
                <a:ea typeface="微软雅黑" panose="020B0503020204020204" pitchFamily="34" charset="-122"/>
                <a:cs typeface="Times New Roman" panose="02020603050405020304" charset="0"/>
              </a:rPr>
              <a:t>52</a:t>
            </a:r>
            <a:r>
              <a:rPr lang="zh-CN" altLang="en-US" sz="1600" dirty="0" smtClean="0">
                <a:latin typeface="微软雅黑" panose="020B0503020204020204" pitchFamily="34" charset="-122"/>
                <a:ea typeface="微软雅黑" panose="020B0503020204020204" pitchFamily="34" charset="-122"/>
                <a:cs typeface="Times New Roman" panose="02020603050405020304" charset="0"/>
              </a:rPr>
              <a:t>周</a:t>
            </a:r>
            <a:endParaRPr kumimoji="1" lang="ja-JP" altLang="en-US" sz="1600" dirty="0">
              <a:latin typeface="微软雅黑" panose="020B0503020204020204" pitchFamily="34" charset="-122"/>
              <a:ea typeface="微软雅黑" panose="020B0503020204020204" pitchFamily="34" charset="-122"/>
              <a:cs typeface="Times New Roman" panose="02020603050405020304" charset="0"/>
            </a:endParaRPr>
          </a:p>
        </p:txBody>
      </p:sp>
      <p:sp>
        <p:nvSpPr>
          <p:cNvPr id="30" name="テキスト ボックス 29"/>
          <p:cNvSpPr txBox="1"/>
          <p:nvPr/>
        </p:nvSpPr>
        <p:spPr>
          <a:xfrm>
            <a:off x="6355281" y="2761666"/>
            <a:ext cx="920445" cy="307777"/>
          </a:xfrm>
          <a:prstGeom prst="rect">
            <a:avLst/>
          </a:prstGeom>
          <a:noFill/>
        </p:spPr>
        <p:txBody>
          <a:bodyPr wrap="none" rtlCol="0">
            <a:spAutoFit/>
          </a:bodyPr>
          <a:lstStyle/>
          <a:p>
            <a:r>
              <a:rPr lang="en-US" altLang="ja-JP" sz="1400" dirty="0">
                <a:latin typeface="微软雅黑" panose="020B0503020204020204" pitchFamily="34" charset="-122"/>
                <a:ea typeface="微软雅黑" panose="020B0503020204020204" pitchFamily="34" charset="-122"/>
                <a:cs typeface="Times New Roman" panose="02020603050405020304" charset="0"/>
              </a:rPr>
              <a:t>(a) </a:t>
            </a:r>
            <a:r>
              <a:rPr lang="zh-CN" altLang="en-US" sz="1400" dirty="0" smtClean="0">
                <a:latin typeface="微软雅黑" panose="020B0503020204020204" pitchFamily="34" charset="-122"/>
                <a:ea typeface="微软雅黑" panose="020B0503020204020204" pitchFamily="34" charset="-122"/>
                <a:cs typeface="Times New Roman" panose="02020603050405020304" charset="0"/>
              </a:rPr>
              <a:t>病例</a:t>
            </a:r>
            <a:r>
              <a:rPr lang="en-US" altLang="zh-CN" sz="1400" dirty="0" smtClean="0">
                <a:latin typeface="微软雅黑" panose="020B0503020204020204" pitchFamily="34" charset="-122"/>
                <a:ea typeface="微软雅黑" panose="020B0503020204020204" pitchFamily="34" charset="-122"/>
                <a:cs typeface="Times New Roman" panose="02020603050405020304" charset="0"/>
              </a:rPr>
              <a:t>1</a:t>
            </a:r>
            <a:endParaRPr kumimoji="1" lang="ja-JP" altLang="en-US" sz="1400" dirty="0">
              <a:latin typeface="微软雅黑" panose="020B0503020204020204" pitchFamily="34" charset="-122"/>
              <a:ea typeface="微软雅黑" panose="020B0503020204020204" pitchFamily="34" charset="-122"/>
              <a:cs typeface="Times New Roman" panose="02020603050405020304" charset="0"/>
            </a:endParaRPr>
          </a:p>
        </p:txBody>
      </p:sp>
      <p:grpSp>
        <p:nvGrpSpPr>
          <p:cNvPr id="5" name="组合 4"/>
          <p:cNvGrpSpPr/>
          <p:nvPr/>
        </p:nvGrpSpPr>
        <p:grpSpPr>
          <a:xfrm>
            <a:off x="7241505" y="2101266"/>
            <a:ext cx="4770379" cy="4269054"/>
            <a:chOff x="1055183" y="1221387"/>
            <a:chExt cx="6772343" cy="5504735"/>
          </a:xfrm>
        </p:grpSpPr>
        <p:grpSp>
          <p:nvGrpSpPr>
            <p:cNvPr id="32" name="グループ化 31"/>
            <p:cNvGrpSpPr/>
            <p:nvPr/>
          </p:nvGrpSpPr>
          <p:grpSpPr>
            <a:xfrm>
              <a:off x="1061508" y="3070757"/>
              <a:ext cx="6766017" cy="1814291"/>
              <a:chOff x="1478391" y="2833164"/>
              <a:chExt cx="6661612" cy="1814291"/>
            </a:xfrm>
          </p:grpSpPr>
          <p:pic>
            <p:nvPicPr>
              <p:cNvPr id="14" name="Picture 2" descr="C:\Users\mizuenaito\Desktop\NPC-06-84(06-06)\01 BL\局面\P9150011局面正面★★.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2" t="32076" b="13030"/>
              <a:stretch>
                <a:fillRect/>
              </a:stretch>
            </p:blipFill>
            <p:spPr bwMode="auto">
              <a:xfrm>
                <a:off x="1478391" y="2839419"/>
                <a:ext cx="2235711" cy="18080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yudainakamura\Desktop\新しいフォルダー\P3160073局面正面★★★.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49" t="35122" b="10181"/>
              <a:stretch>
                <a:fillRect/>
              </a:stretch>
            </p:blipFill>
            <p:spPr bwMode="auto">
              <a:xfrm>
                <a:off x="3752147" y="2839419"/>
                <a:ext cx="2186714" cy="18017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mizuenaito\Desktop\NPC-06-84(06-06)\07 W52\局面\P9140084局面正面★★.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52" t="35122" b="9982"/>
              <a:stretch>
                <a:fillRect/>
              </a:stretch>
            </p:blipFill>
            <p:spPr bwMode="auto">
              <a:xfrm>
                <a:off x="5972984" y="2833164"/>
                <a:ext cx="2167019" cy="18080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グループ化 32"/>
            <p:cNvGrpSpPr/>
            <p:nvPr/>
          </p:nvGrpSpPr>
          <p:grpSpPr>
            <a:xfrm>
              <a:off x="1055184" y="4890729"/>
              <a:ext cx="6772342" cy="1835393"/>
              <a:chOff x="1478390" y="4845799"/>
              <a:chExt cx="6621478" cy="1835393"/>
            </a:xfrm>
          </p:grpSpPr>
          <p:grpSp>
            <p:nvGrpSpPr>
              <p:cNvPr id="3" name="グループ化 2"/>
              <p:cNvGrpSpPr/>
              <p:nvPr/>
            </p:nvGrpSpPr>
            <p:grpSpPr>
              <a:xfrm>
                <a:off x="1478390" y="4845799"/>
                <a:ext cx="2235711" cy="1801781"/>
                <a:chOff x="403004" y="3072591"/>
                <a:chExt cx="2049329" cy="1743953"/>
              </a:xfrm>
            </p:grpSpPr>
            <p:pic>
              <p:nvPicPr>
                <p:cNvPr id="20" name="Picture 2" descr="C:\Users\yudainakamura\Desktop\★NPC-06-62\01 BL\白斑\P3300014白斑★★.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229" r="9396" b="12295"/>
                <a:stretch>
                  <a:fillRect/>
                </a:stretch>
              </p:blipFill>
              <p:spPr bwMode="auto">
                <a:xfrm>
                  <a:off x="403004" y="3072591"/>
                  <a:ext cx="2049329" cy="1743953"/>
                </a:xfrm>
                <a:prstGeom prst="rect">
                  <a:avLst/>
                </a:prstGeom>
                <a:noFill/>
                <a:extLst>
                  <a:ext uri="{909E8E84-426E-40DD-AFC4-6F175D3DCCD1}">
                    <a14:hiddenFill xmlns:a14="http://schemas.microsoft.com/office/drawing/2010/main">
                      <a:solidFill>
                        <a:srgbClr val="FFFFFF"/>
                      </a:solidFill>
                    </a14:hiddenFill>
                  </a:ext>
                </a:extLst>
              </p:spPr>
            </p:pic>
            <p:sp>
              <p:nvSpPr>
                <p:cNvPr id="27" name="右矢印 26"/>
                <p:cNvSpPr/>
                <p:nvPr/>
              </p:nvSpPr>
              <p:spPr>
                <a:xfrm>
                  <a:off x="1186778" y="3681626"/>
                  <a:ext cx="161565" cy="24064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grpSp>
          <p:grpSp>
            <p:nvGrpSpPr>
              <p:cNvPr id="2" name="グループ化 1"/>
              <p:cNvGrpSpPr/>
              <p:nvPr/>
            </p:nvGrpSpPr>
            <p:grpSpPr>
              <a:xfrm>
                <a:off x="3752146" y="4857694"/>
                <a:ext cx="2186715" cy="1789886"/>
                <a:chOff x="5543101" y="2943631"/>
                <a:chExt cx="2049329" cy="1743953"/>
              </a:xfrm>
            </p:grpSpPr>
            <p:pic>
              <p:nvPicPr>
                <p:cNvPr id="21" name="Picture 6" descr="C:\Users\yudainakamura\Desktop\★NPC-06-62\05 W26\白斑\PA050157白斑★★.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5618" r="9384" b="11907"/>
                <a:stretch>
                  <a:fillRect/>
                </a:stretch>
              </p:blipFill>
              <p:spPr bwMode="auto">
                <a:xfrm>
                  <a:off x="5543101" y="2943631"/>
                  <a:ext cx="2049329" cy="1743953"/>
                </a:xfrm>
                <a:prstGeom prst="rect">
                  <a:avLst/>
                </a:prstGeom>
                <a:noFill/>
                <a:extLst>
                  <a:ext uri="{909E8E84-426E-40DD-AFC4-6F175D3DCCD1}">
                    <a14:hiddenFill xmlns:a14="http://schemas.microsoft.com/office/drawing/2010/main">
                      <a:solidFill>
                        <a:srgbClr val="FFFFFF"/>
                      </a:solidFill>
                    </a14:hiddenFill>
                  </a:ext>
                </a:extLst>
              </p:spPr>
            </p:pic>
            <p:sp>
              <p:nvSpPr>
                <p:cNvPr id="28" name="右矢印 27"/>
                <p:cNvSpPr/>
                <p:nvPr/>
              </p:nvSpPr>
              <p:spPr>
                <a:xfrm>
                  <a:off x="6327171" y="3574965"/>
                  <a:ext cx="161565" cy="24064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微软雅黑" panose="020B0503020204020204" pitchFamily="34" charset="-122"/>
                    <a:ea typeface="微软雅黑" panose="020B0503020204020204" pitchFamily="34" charset="-122"/>
                  </a:endParaRPr>
                </a:p>
              </p:txBody>
            </p:sp>
          </p:grpSp>
          <p:grpSp>
            <p:nvGrpSpPr>
              <p:cNvPr id="4" name="グループ化 3"/>
              <p:cNvGrpSpPr/>
              <p:nvPr/>
            </p:nvGrpSpPr>
            <p:grpSpPr>
              <a:xfrm>
                <a:off x="5972984" y="4845799"/>
                <a:ext cx="2126884" cy="1835393"/>
                <a:chOff x="5543100" y="5074516"/>
                <a:chExt cx="2049329" cy="1740297"/>
              </a:xfrm>
            </p:grpSpPr>
            <p:pic>
              <p:nvPicPr>
                <p:cNvPr id="22" name="Picture 8" descr="C:\Users\yudainakamura\Desktop\★NPC-06-62\07 W52\白斑\P4100190白斑★★.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749" r="9373" b="11907"/>
                <a:stretch>
                  <a:fillRect/>
                </a:stretch>
              </p:blipFill>
              <p:spPr bwMode="auto">
                <a:xfrm>
                  <a:off x="5543100" y="5074516"/>
                  <a:ext cx="2049329" cy="1740297"/>
                </a:xfrm>
                <a:prstGeom prst="rect">
                  <a:avLst/>
                </a:prstGeom>
                <a:noFill/>
                <a:extLst>
                  <a:ext uri="{909E8E84-426E-40DD-AFC4-6F175D3DCCD1}">
                    <a14:hiddenFill xmlns:a14="http://schemas.microsoft.com/office/drawing/2010/main">
                      <a:solidFill>
                        <a:srgbClr val="FFFFFF"/>
                      </a:solidFill>
                    </a14:hiddenFill>
                  </a:ext>
                </a:extLst>
              </p:spPr>
            </p:pic>
            <p:sp>
              <p:nvSpPr>
                <p:cNvPr id="29" name="右矢印 28"/>
                <p:cNvSpPr/>
                <p:nvPr/>
              </p:nvSpPr>
              <p:spPr>
                <a:xfrm>
                  <a:off x="6328645" y="5682336"/>
                  <a:ext cx="161565" cy="24064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微软雅黑" panose="020B0503020204020204" pitchFamily="34" charset="-122"/>
                    <a:ea typeface="微软雅黑" panose="020B0503020204020204" pitchFamily="34" charset="-122"/>
                  </a:endParaRPr>
                </a:p>
              </p:txBody>
            </p:sp>
          </p:grpSp>
        </p:grpSp>
        <p:grpSp>
          <p:nvGrpSpPr>
            <p:cNvPr id="13" name="グループ化 12"/>
            <p:cNvGrpSpPr/>
            <p:nvPr/>
          </p:nvGrpSpPr>
          <p:grpSpPr>
            <a:xfrm>
              <a:off x="1055183" y="1221387"/>
              <a:ext cx="6772343" cy="1855624"/>
              <a:chOff x="1527388" y="983795"/>
              <a:chExt cx="6632310" cy="1824653"/>
            </a:xfrm>
          </p:grpSpPr>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7388" y="997338"/>
                <a:ext cx="2186713" cy="181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5201" y="1005390"/>
                <a:ext cx="2180604" cy="179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2984" y="983795"/>
                <a:ext cx="2186714" cy="181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1" name="正方形/長方形 30"/>
          <p:cNvSpPr/>
          <p:nvPr/>
        </p:nvSpPr>
        <p:spPr>
          <a:xfrm>
            <a:off x="7241504" y="1339765"/>
            <a:ext cx="4848895" cy="338554"/>
          </a:xfrm>
          <a:prstGeom prst="rect">
            <a:avLst/>
          </a:prstGeom>
          <a:solidFill>
            <a:srgbClr val="BCEAF1"/>
          </a:solidFill>
          <a:ln w="9525">
            <a:noFill/>
          </a:ln>
        </p:spPr>
        <p:txBody>
          <a:bodyPr wrap="square">
            <a:spAutoFit/>
          </a:bodyPr>
          <a:lstStyle/>
          <a:p>
            <a:r>
              <a:rPr lang="zh-CN" altLang="en-US" sz="1600" b="1" dirty="0" smtClean="0">
                <a:solidFill>
                  <a:schemeClr val="tx1"/>
                </a:solidFill>
                <a:latin typeface="微软雅黑" panose="020B0503020204020204" pitchFamily="34" charset="-122"/>
                <a:ea typeface="微软雅黑" panose="020B0503020204020204" pitchFamily="34" charset="-122"/>
              </a:rPr>
              <a:t>长期试验给</a:t>
            </a:r>
            <a:r>
              <a:rPr lang="zh-CN" altLang="en-US" sz="1600" b="1" dirty="0">
                <a:solidFill>
                  <a:schemeClr val="tx1"/>
                </a:solidFill>
                <a:latin typeface="微软雅黑" panose="020B0503020204020204" pitchFamily="34" charset="-122"/>
                <a:ea typeface="微软雅黑" panose="020B0503020204020204" pitchFamily="34" charset="-122"/>
              </a:rPr>
              <a:t>药</a:t>
            </a:r>
            <a:r>
              <a:rPr lang="en-US" altLang="ja-JP" sz="1600" b="1" dirty="0">
                <a:solidFill>
                  <a:schemeClr val="tx1"/>
                </a:solidFill>
                <a:latin typeface="微软雅黑" panose="020B0503020204020204" pitchFamily="34" charset="-122"/>
                <a:ea typeface="微软雅黑" panose="020B0503020204020204" pitchFamily="34" charset="-122"/>
              </a:rPr>
              <a:t>52</a:t>
            </a:r>
            <a:r>
              <a:rPr lang="zh-CN" altLang="en-US" sz="1600" b="1" dirty="0">
                <a:solidFill>
                  <a:schemeClr val="tx1"/>
                </a:solidFill>
                <a:latin typeface="微软雅黑" panose="020B0503020204020204" pitchFamily="34" charset="-122"/>
                <a:ea typeface="微软雅黑" panose="020B0503020204020204" pitchFamily="34" charset="-122"/>
              </a:rPr>
              <a:t>周后典型患者的照片</a:t>
            </a:r>
            <a:endParaRPr lang="ja-JP" altLang="en-US" sz="1600" b="1" dirty="0">
              <a:solidFill>
                <a:schemeClr val="tx1"/>
              </a:solidFill>
              <a:latin typeface="微软雅黑" panose="020B0503020204020204" pitchFamily="34" charset="-122"/>
              <a:ea typeface="微软雅黑" panose="020B0503020204020204" pitchFamily="34" charset="-122"/>
            </a:endParaRPr>
          </a:p>
        </p:txBody>
      </p:sp>
      <p:sp>
        <p:nvSpPr>
          <p:cNvPr id="35" name="标题 1"/>
          <p:cNvSpPr txBox="1"/>
          <p:nvPr/>
        </p:nvSpPr>
        <p:spPr>
          <a:xfrm>
            <a:off x="9396521" y="312017"/>
            <a:ext cx="2621605" cy="452225"/>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6" name="标题 1"/>
          <p:cNvSpPr txBox="1"/>
          <p:nvPr/>
        </p:nvSpPr>
        <p:spPr>
          <a:xfrm>
            <a:off x="8715412" y="278528"/>
            <a:ext cx="466917" cy="464752"/>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cs typeface="Arial Unicode MS" panose="020B0604020202020204" pitchFamily="34" charset="-122"/>
            </a:endParaRPr>
          </a:p>
        </p:txBody>
      </p:sp>
      <p:sp>
        <p:nvSpPr>
          <p:cNvPr id="37" name="标题 1"/>
          <p:cNvSpPr txBox="1"/>
          <p:nvPr/>
        </p:nvSpPr>
        <p:spPr>
          <a:xfrm>
            <a:off x="8552852" y="162335"/>
            <a:ext cx="521351" cy="496015"/>
          </a:xfrm>
          <a:prstGeom prst="rect">
            <a:avLst/>
          </a:prstGeom>
          <a:solidFill>
            <a:srgbClr val="BCEAF1"/>
          </a:solidFill>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r>
              <a:rPr lang="en-US" altLang="zh-CN" sz="1800" dirty="0" smtClean="0">
                <a:solidFill>
                  <a:schemeClr val="tx1">
                    <a:lumMod val="65000"/>
                    <a:lumOff val="35000"/>
                  </a:schemeClr>
                </a:solidFill>
              </a:rPr>
              <a:t>03</a:t>
            </a:r>
            <a:endParaRPr lang="zh-CN" altLang="en-US" sz="1800" dirty="0">
              <a:solidFill>
                <a:schemeClr val="tx1">
                  <a:lumMod val="65000"/>
                  <a:lumOff val="35000"/>
                </a:schemeClr>
              </a:solidFill>
              <a:cs typeface="Arial Unicode MS" panose="020B0604020202020204" pitchFamily="34" charset="-122"/>
            </a:endParaRPr>
          </a:p>
        </p:txBody>
      </p:sp>
      <p:sp>
        <p:nvSpPr>
          <p:cNvPr id="38" name="标题 1"/>
          <p:cNvSpPr txBox="1"/>
          <p:nvPr/>
        </p:nvSpPr>
        <p:spPr>
          <a:xfrm>
            <a:off x="9397231" y="150889"/>
            <a:ext cx="2568955" cy="507461"/>
          </a:xfrm>
          <a:prstGeom prst="rect">
            <a:avLst/>
          </a:prstGeom>
          <a:solidFill>
            <a:srgbClr val="BCEAF1"/>
          </a:solidFill>
          <a:ln>
            <a:noFill/>
          </a:ln>
          <a:effectLst/>
        </p:spPr>
        <p:txBody>
          <a:bodyPr>
            <a:noAutofit/>
          </a:bodyPr>
          <a:lstStyle>
            <a:defPPr>
              <a:defRPr lang="zh-CN"/>
            </a:defPPr>
            <a:lvl1pPr algn="ctr">
              <a:lnSpc>
                <a:spcPct val="150000"/>
              </a:lnSpc>
              <a:spcBef>
                <a:spcPct val="0"/>
              </a:spcBef>
              <a:buNone/>
              <a:defRPr sz="2400" b="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r>
              <a:rPr lang="zh-CN" altLang="en-US" sz="1800" b="1" dirty="0" smtClean="0"/>
              <a:t>有效性</a:t>
            </a:r>
            <a:endParaRPr lang="zh-CN" altLang="en-US" sz="1800" b="1" dirty="0"/>
          </a:p>
        </p:txBody>
      </p:sp>
      <p:pic>
        <p:nvPicPr>
          <p:cNvPr id="3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131" y="1791596"/>
            <a:ext cx="6081969" cy="430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テキスト ボックス 2"/>
          <p:cNvSpPr txBox="1"/>
          <p:nvPr/>
        </p:nvSpPr>
        <p:spPr>
          <a:xfrm>
            <a:off x="337141" y="1339765"/>
            <a:ext cx="4032448" cy="338554"/>
          </a:xfrm>
          <a:prstGeom prst="rect">
            <a:avLst/>
          </a:prstGeom>
          <a:solidFill>
            <a:srgbClr val="BCEAF1"/>
          </a:solidFill>
          <a:ln w="9525">
            <a:noFill/>
          </a:ln>
        </p:spPr>
        <p:txBody>
          <a:bodyPr wrap="square">
            <a:spAutoFit/>
          </a:bodyPr>
          <a:lstStyle>
            <a:defPPr>
              <a:defRPr lang="zh-CN"/>
            </a:defPPr>
            <a:lvl1pPr indent="0">
              <a:defRPr sz="16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t>三期</a:t>
            </a:r>
            <a:r>
              <a:rPr lang="zh-CN" altLang="en-US" dirty="0" smtClean="0"/>
              <a:t>试验给</a:t>
            </a:r>
            <a:r>
              <a:rPr lang="zh-CN" altLang="en-US" dirty="0"/>
              <a:t>药</a:t>
            </a:r>
            <a:r>
              <a:rPr lang="en-US" altLang="ja-JP" dirty="0"/>
              <a:t>12</a:t>
            </a:r>
            <a:r>
              <a:rPr lang="zh-CN" altLang="en-US" dirty="0"/>
              <a:t>周后典型患者的照片</a:t>
            </a:r>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p:nvPr/>
        </p:nvGraphicFramePr>
        <p:xfrm>
          <a:off x="1391920" y="1115963"/>
          <a:ext cx="4860032" cy="28422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p:nvPr/>
        </p:nvGraphicFramePr>
        <p:xfrm>
          <a:off x="5819904" y="1104225"/>
          <a:ext cx="4927484" cy="28695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p:nvPr/>
        </p:nvGraphicFramePr>
        <p:xfrm>
          <a:off x="2458721" y="4163946"/>
          <a:ext cx="5876596" cy="2458558"/>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487680" y="533790"/>
            <a:ext cx="3769360" cy="338554"/>
          </a:xfrm>
          <a:prstGeom prst="rect">
            <a:avLst/>
          </a:prstGeom>
          <a:solidFill>
            <a:srgbClr val="BCEAF1"/>
          </a:solidFill>
          <a:ln w="9525">
            <a:noFill/>
          </a:ln>
        </p:spPr>
        <p:txBody>
          <a:bodyPr wrap="square">
            <a:spAutoFit/>
          </a:bodyPr>
          <a:lstStyle>
            <a:defPPr>
              <a:defRPr lang="zh-CN"/>
            </a:defPPr>
            <a:lvl1pPr>
              <a:defRPr sz="16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t>长期试验中皮肤病变反应率的变化</a:t>
            </a:r>
            <a:endParaRPr lang="ja-JP" altLang="en-US" dirty="0"/>
          </a:p>
        </p:txBody>
      </p:sp>
      <p:sp>
        <p:nvSpPr>
          <p:cNvPr id="6" name="标题 1"/>
          <p:cNvSpPr txBox="1"/>
          <p:nvPr/>
        </p:nvSpPr>
        <p:spPr>
          <a:xfrm>
            <a:off x="9396521" y="312017"/>
            <a:ext cx="2621605" cy="452225"/>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标题 1"/>
          <p:cNvSpPr txBox="1"/>
          <p:nvPr/>
        </p:nvSpPr>
        <p:spPr>
          <a:xfrm>
            <a:off x="8715412" y="278528"/>
            <a:ext cx="466917" cy="464752"/>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cs typeface="Arial Unicode MS" panose="020B0604020202020204" pitchFamily="34" charset="-122"/>
            </a:endParaRPr>
          </a:p>
        </p:txBody>
      </p:sp>
      <p:sp>
        <p:nvSpPr>
          <p:cNvPr id="8" name="标题 1"/>
          <p:cNvSpPr txBox="1"/>
          <p:nvPr/>
        </p:nvSpPr>
        <p:spPr>
          <a:xfrm>
            <a:off x="8552852" y="162335"/>
            <a:ext cx="521351" cy="496015"/>
          </a:xfrm>
          <a:prstGeom prst="rect">
            <a:avLst/>
          </a:prstGeom>
          <a:solidFill>
            <a:srgbClr val="BCEAF1"/>
          </a:solidFill>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r>
              <a:rPr lang="en-US" altLang="zh-CN" sz="1800" dirty="0" smtClean="0">
                <a:solidFill>
                  <a:schemeClr val="tx1">
                    <a:lumMod val="65000"/>
                    <a:lumOff val="35000"/>
                  </a:schemeClr>
                </a:solidFill>
              </a:rPr>
              <a:t>03</a:t>
            </a:r>
            <a:endParaRPr lang="zh-CN" altLang="en-US" sz="1800" dirty="0">
              <a:solidFill>
                <a:schemeClr val="tx1">
                  <a:lumMod val="65000"/>
                  <a:lumOff val="35000"/>
                </a:schemeClr>
              </a:solidFill>
              <a:cs typeface="Arial Unicode MS" panose="020B0604020202020204" pitchFamily="34" charset="-122"/>
            </a:endParaRPr>
          </a:p>
        </p:txBody>
      </p:sp>
      <p:sp>
        <p:nvSpPr>
          <p:cNvPr id="9" name="标题 1"/>
          <p:cNvSpPr txBox="1"/>
          <p:nvPr/>
        </p:nvSpPr>
        <p:spPr>
          <a:xfrm>
            <a:off x="9397231" y="150889"/>
            <a:ext cx="2568955" cy="507461"/>
          </a:xfrm>
          <a:prstGeom prst="rect">
            <a:avLst/>
          </a:prstGeom>
          <a:solidFill>
            <a:srgbClr val="BCEAF1"/>
          </a:solidFill>
          <a:ln>
            <a:noFill/>
          </a:ln>
          <a:effectLst/>
        </p:spPr>
        <p:txBody>
          <a:bodyPr>
            <a:noAutofit/>
          </a:bodyPr>
          <a:lstStyle>
            <a:defPPr>
              <a:defRPr lang="zh-CN"/>
            </a:defPPr>
            <a:lvl1pPr algn="ctr">
              <a:lnSpc>
                <a:spcPct val="150000"/>
              </a:lnSpc>
              <a:spcBef>
                <a:spcPct val="0"/>
              </a:spcBef>
              <a:buNone/>
              <a:defRPr sz="2400" b="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r>
              <a:rPr lang="zh-CN" altLang="en-US" sz="1800" b="1" dirty="0" smtClean="0"/>
              <a:t>有效性</a:t>
            </a:r>
            <a:endParaRPr lang="zh-CN" altLang="en-US"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9396521" y="312017"/>
            <a:ext cx="2621605" cy="452225"/>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标题 1"/>
          <p:cNvSpPr txBox="1"/>
          <p:nvPr/>
        </p:nvSpPr>
        <p:spPr>
          <a:xfrm>
            <a:off x="8715412" y="278528"/>
            <a:ext cx="466917" cy="464752"/>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cs typeface="Arial Unicode MS" panose="020B0604020202020204" pitchFamily="34" charset="-122"/>
            </a:endParaRPr>
          </a:p>
        </p:txBody>
      </p:sp>
      <p:sp>
        <p:nvSpPr>
          <p:cNvPr id="10" name="标题 1"/>
          <p:cNvSpPr txBox="1"/>
          <p:nvPr/>
        </p:nvSpPr>
        <p:spPr>
          <a:xfrm>
            <a:off x="8552852" y="162335"/>
            <a:ext cx="521351" cy="496015"/>
          </a:xfrm>
          <a:prstGeom prst="rect">
            <a:avLst/>
          </a:prstGeom>
          <a:solidFill>
            <a:srgbClr val="BCEAF1"/>
          </a:solidFill>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r>
              <a:rPr lang="en-US" altLang="zh-CN" sz="1800" dirty="0" smtClean="0">
                <a:solidFill>
                  <a:schemeClr val="tx1">
                    <a:lumMod val="65000"/>
                    <a:lumOff val="35000"/>
                  </a:schemeClr>
                </a:solidFill>
              </a:rPr>
              <a:t>04</a:t>
            </a:r>
            <a:endParaRPr lang="zh-CN" altLang="en-US" sz="1800" dirty="0">
              <a:solidFill>
                <a:schemeClr val="tx1">
                  <a:lumMod val="65000"/>
                  <a:lumOff val="35000"/>
                </a:schemeClr>
              </a:solidFill>
              <a:cs typeface="Arial Unicode MS" panose="020B0604020202020204" pitchFamily="34" charset="-122"/>
            </a:endParaRPr>
          </a:p>
        </p:txBody>
      </p:sp>
      <p:sp>
        <p:nvSpPr>
          <p:cNvPr id="11" name="标题 1"/>
          <p:cNvSpPr txBox="1"/>
          <p:nvPr/>
        </p:nvSpPr>
        <p:spPr>
          <a:xfrm>
            <a:off x="9397231" y="150889"/>
            <a:ext cx="2568955" cy="507461"/>
          </a:xfrm>
          <a:prstGeom prst="rect">
            <a:avLst/>
          </a:prstGeom>
          <a:solidFill>
            <a:srgbClr val="BCEAF1"/>
          </a:solidFill>
          <a:ln>
            <a:noFill/>
          </a:ln>
          <a:effectLst/>
        </p:spPr>
        <p:txBody>
          <a:bodyPr>
            <a:noAutofit/>
          </a:bodyPr>
          <a:lstStyle>
            <a:defPPr>
              <a:defRPr lang="zh-CN"/>
            </a:defPPr>
            <a:lvl1pPr algn="ctr">
              <a:lnSpc>
                <a:spcPct val="150000"/>
              </a:lnSpc>
              <a:spcBef>
                <a:spcPct val="0"/>
              </a:spcBef>
              <a:buNone/>
              <a:defRPr sz="2400" b="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r>
              <a:rPr lang="zh-CN" altLang="en-US" sz="1800" b="1" dirty="0" smtClean="0"/>
              <a:t>创新性</a:t>
            </a:r>
            <a:endParaRPr lang="zh-CN" altLang="en-US" sz="1800" b="1" dirty="0"/>
          </a:p>
        </p:txBody>
      </p:sp>
      <p:sp>
        <p:nvSpPr>
          <p:cNvPr id="15" name="矩形 14"/>
          <p:cNvSpPr/>
          <p:nvPr/>
        </p:nvSpPr>
        <p:spPr>
          <a:xfrm>
            <a:off x="274320" y="1911757"/>
            <a:ext cx="11691866" cy="3000821"/>
          </a:xfrm>
          <a:prstGeom prst="rect">
            <a:avLst/>
          </a:prstGeom>
          <a:ln>
            <a:solidFill>
              <a:srgbClr val="B851A8"/>
            </a:solidFill>
          </a:ln>
        </p:spPr>
        <p:txBody>
          <a:bodyPr wrap="squar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主要</a:t>
            </a:r>
            <a:r>
              <a:rPr lang="zh-CN" altLang="en-US" b="1" dirty="0">
                <a:latin typeface="微软雅黑" panose="020B0503020204020204" pitchFamily="34" charset="-122"/>
                <a:ea typeface="微软雅黑" panose="020B0503020204020204" pitchFamily="34" charset="-122"/>
              </a:rPr>
              <a:t>创新</a:t>
            </a:r>
            <a:r>
              <a:rPr lang="zh-CN" altLang="en-US" b="1" dirty="0" smtClean="0">
                <a:latin typeface="微软雅黑" panose="020B0503020204020204" pitchFamily="34" charset="-122"/>
                <a:ea typeface="微软雅黑" panose="020B0503020204020204" pitchFamily="34" charset="-122"/>
              </a:rPr>
              <a:t>点</a:t>
            </a:r>
            <a:r>
              <a:rPr lang="zh-CN" altLang="en-US" dirty="0" smtClean="0">
                <a:latin typeface="微软雅黑" panose="020B0503020204020204" pitchFamily="34" charset="-122"/>
                <a:ea typeface="微软雅黑" panose="020B0503020204020204" pitchFamily="34" charset="-122"/>
              </a:rPr>
              <a:t>：本品为全球首个结节性硬化症皮肤病变靶向治疗局部用药。</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b="1" dirty="0" smtClean="0">
                <a:latin typeface="微软雅黑" panose="020B0503020204020204" pitchFamily="34" charset="-122"/>
                <a:ea typeface="微软雅黑" panose="020B0503020204020204" pitchFamily="34" charset="-122"/>
              </a:rPr>
              <a:t>该</a:t>
            </a:r>
            <a:r>
              <a:rPr lang="zh-CN" altLang="en-US" b="1" dirty="0">
                <a:latin typeface="微软雅黑" panose="020B0503020204020204" pitchFamily="34" charset="-122"/>
                <a:ea typeface="微软雅黑" panose="020B0503020204020204" pitchFamily="34" charset="-122"/>
              </a:rPr>
              <a:t>创新带来的疗效或</a:t>
            </a:r>
            <a:r>
              <a:rPr lang="zh-CN" altLang="en-US" b="1" dirty="0" smtClean="0">
                <a:latin typeface="微软雅黑" panose="020B0503020204020204" pitchFamily="34" charset="-122"/>
                <a:ea typeface="微软雅黑" panose="020B0503020204020204" pitchFamily="34" charset="-122"/>
              </a:rPr>
              <a:t>安全性</a:t>
            </a:r>
            <a:r>
              <a:rPr lang="zh-CN" altLang="en-US" b="1" dirty="0">
                <a:latin typeface="微软雅黑" panose="020B0503020204020204" pitchFamily="34" charset="-122"/>
                <a:ea typeface="微软雅黑" panose="020B0503020204020204" pitchFamily="34" charset="-122"/>
              </a:rPr>
              <a:t>方面的</a:t>
            </a:r>
            <a:r>
              <a:rPr lang="zh-CN" altLang="en-US" b="1" dirty="0" smtClean="0">
                <a:latin typeface="微软雅黑" panose="020B0503020204020204" pitchFamily="34" charset="-122"/>
                <a:ea typeface="微软雅黑" panose="020B0503020204020204" pitchFamily="34" charset="-122"/>
              </a:rPr>
              <a:t>优势</a:t>
            </a:r>
            <a:r>
              <a:rPr lang="zh-CN" altLang="en-US" dirty="0" smtClean="0">
                <a:latin typeface="微软雅黑" panose="020B0503020204020204" pitchFamily="34" charset="-122"/>
                <a:ea typeface="微软雅黑" panose="020B0503020204020204" pitchFamily="34" charset="-122"/>
              </a:rPr>
              <a:t>：结节性硬化症皮肤病变应用本品治疗可避免西罗莫司或依维莫司全身用药的不良反应，患者更易耐受；直接作用于患病部位，疗效可靠。</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b="1" dirty="0" smtClean="0">
                <a:latin typeface="微软雅黑" panose="020B0503020204020204" pitchFamily="34" charset="-122"/>
                <a:ea typeface="微软雅黑" panose="020B0503020204020204" pitchFamily="34" charset="-122"/>
              </a:rPr>
              <a:t>是否</a:t>
            </a:r>
            <a:r>
              <a:rPr lang="zh-CN" altLang="en-US" b="1" dirty="0">
                <a:latin typeface="微软雅黑" panose="020B0503020204020204" pitchFamily="34" charset="-122"/>
                <a:ea typeface="微软雅黑" panose="020B0503020204020204" pitchFamily="34" charset="-122"/>
              </a:rPr>
              <a:t>为国家“重大新药创制”等科技重大</a:t>
            </a:r>
            <a:r>
              <a:rPr lang="zh-CN" altLang="en-US" b="1" dirty="0" smtClean="0">
                <a:latin typeface="微软雅黑" panose="020B0503020204020204" pitchFamily="34" charset="-122"/>
                <a:ea typeface="微软雅黑" panose="020B0503020204020204" pitchFamily="34" charset="-122"/>
              </a:rPr>
              <a:t>专项支持</a:t>
            </a:r>
            <a:r>
              <a:rPr lang="zh-CN" altLang="en-US" b="1" dirty="0">
                <a:latin typeface="微软雅黑" panose="020B0503020204020204" pitchFamily="34" charset="-122"/>
                <a:ea typeface="微软雅黑" panose="020B0503020204020204" pitchFamily="34" charset="-122"/>
              </a:rPr>
              <a:t>上市</a:t>
            </a:r>
            <a:r>
              <a:rPr lang="zh-CN" altLang="en-US" b="1" dirty="0" smtClean="0">
                <a:latin typeface="微软雅黑" panose="020B0503020204020204" pitchFamily="34" charset="-122"/>
                <a:ea typeface="微软雅黑" panose="020B0503020204020204" pitchFamily="34" charset="-122"/>
              </a:rPr>
              <a:t>药品</a:t>
            </a:r>
            <a:r>
              <a:rPr lang="zh-CN" altLang="en-US" dirty="0">
                <a:latin typeface="微软雅黑" panose="020B0503020204020204" pitchFamily="34" charset="-122"/>
                <a:ea typeface="微软雅黑" panose="020B0503020204020204" pitchFamily="34" charset="-122"/>
              </a:rPr>
              <a:t>：结节性硬化症（</a:t>
            </a:r>
            <a:r>
              <a:rPr lang="en-US" altLang="zh-CN" dirty="0">
                <a:latin typeface="微软雅黑" panose="020B0503020204020204" pitchFamily="34" charset="-122"/>
                <a:ea typeface="微软雅黑" panose="020B0503020204020204" pitchFamily="34" charset="-122"/>
              </a:rPr>
              <a:t>TSC</a:t>
            </a:r>
            <a:r>
              <a:rPr lang="zh-CN" altLang="en-US" dirty="0">
                <a:latin typeface="微软雅黑" panose="020B0503020204020204" pitchFamily="34" charset="-122"/>
                <a:ea typeface="微软雅黑" panose="020B0503020204020204" pitchFamily="34" charset="-122"/>
              </a:rPr>
              <a:t>）收录于我国</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罕见病诊疗指南</a:t>
            </a:r>
            <a:r>
              <a:rPr lang="en-US" altLang="zh-CN" dirty="0">
                <a:latin typeface="微软雅黑" panose="020B0503020204020204" pitchFamily="34" charset="-122"/>
                <a:ea typeface="微软雅黑" panose="020B0503020204020204" pitchFamily="34" charset="-122"/>
              </a:rPr>
              <a:t>(2019</a:t>
            </a:r>
            <a:r>
              <a:rPr lang="zh-CN" altLang="en-US" dirty="0">
                <a:latin typeface="微软雅黑" panose="020B0503020204020204" pitchFamily="34" charset="-122"/>
                <a:ea typeface="微软雅黑" panose="020B0503020204020204" pitchFamily="34" charset="-122"/>
              </a:rPr>
              <a:t>年版</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公布的第</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批罕见病目录</a:t>
            </a:r>
            <a:r>
              <a:rPr lang="zh-CN" altLang="en-US" dirty="0" smtClean="0">
                <a:latin typeface="微软雅黑" panose="020B0503020204020204" pitchFamily="34" charset="-122"/>
                <a:ea typeface="微软雅黑" panose="020B0503020204020204" pitchFamily="34" charset="-122"/>
              </a:rPr>
              <a:t>中，本品为结节性硬化症皮肤病变靶向治疗用药。</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b="1" dirty="0" smtClean="0">
                <a:latin typeface="微软雅黑" panose="020B0503020204020204" pitchFamily="34" charset="-122"/>
                <a:ea typeface="微软雅黑" panose="020B0503020204020204" pitchFamily="34" charset="-122"/>
              </a:rPr>
              <a:t>是否</a:t>
            </a:r>
            <a:r>
              <a:rPr lang="zh-CN" altLang="en-US" b="1" dirty="0">
                <a:latin typeface="微软雅黑" panose="020B0503020204020204" pitchFamily="34" charset="-122"/>
                <a:ea typeface="微软雅黑" panose="020B0503020204020204" pitchFamily="34" charset="-122"/>
              </a:rPr>
              <a:t>为自主知识产权的创新</a:t>
            </a:r>
            <a:r>
              <a:rPr lang="zh-CN" altLang="en-US" b="1" dirty="0" smtClean="0">
                <a:latin typeface="微软雅黑" panose="020B0503020204020204" pitchFamily="34" charset="-122"/>
                <a:ea typeface="微软雅黑" panose="020B0503020204020204" pitchFamily="34" charset="-122"/>
              </a:rPr>
              <a:t>药</a:t>
            </a:r>
            <a:r>
              <a:rPr lang="zh-CN" altLang="en-US" dirty="0" smtClean="0">
                <a:latin typeface="微软雅黑" panose="020B0503020204020204" pitchFamily="34" charset="-122"/>
                <a:ea typeface="微软雅黑" panose="020B0503020204020204" pitchFamily="34" charset="-122"/>
              </a:rPr>
              <a:t>：是</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b="1" dirty="0" smtClean="0">
                <a:latin typeface="微软雅黑" panose="020B0503020204020204" pitchFamily="34" charset="-122"/>
                <a:ea typeface="微软雅黑" panose="020B0503020204020204" pitchFamily="34" charset="-122"/>
              </a:rPr>
              <a:t>药品</a:t>
            </a:r>
            <a:r>
              <a:rPr lang="zh-CN" altLang="en-US" b="1" dirty="0">
                <a:latin typeface="微软雅黑" panose="020B0503020204020204" pitchFamily="34" charset="-122"/>
                <a:ea typeface="微软雅黑" panose="020B0503020204020204" pitchFamily="34" charset="-122"/>
              </a:rPr>
              <a:t>注册</a:t>
            </a:r>
            <a:r>
              <a:rPr lang="zh-CN" altLang="en-US" b="1" dirty="0" smtClean="0">
                <a:latin typeface="微软雅黑" panose="020B0503020204020204" pitchFamily="34" charset="-122"/>
                <a:ea typeface="微软雅黑" panose="020B0503020204020204" pitchFamily="34" charset="-122"/>
              </a:rPr>
              <a:t>分类</a:t>
            </a:r>
            <a:r>
              <a:rPr lang="zh-CN" altLang="en-US" dirty="0">
                <a:latin typeface="微软雅黑" panose="020B0503020204020204" pitchFamily="34" charset="-122"/>
                <a:ea typeface="微软雅黑" panose="020B0503020204020204" pitchFamily="34" charset="-122"/>
              </a:rPr>
              <a:t>：化药</a:t>
            </a:r>
            <a:r>
              <a:rPr lang="en-US" altLang="zh-CN" dirty="0" smtClean="0">
                <a:latin typeface="微软雅黑" panose="020B0503020204020204" pitchFamily="34" charset="-122"/>
                <a:ea typeface="微软雅黑" panose="020B0503020204020204" pitchFamily="34" charset="-122"/>
              </a:rPr>
              <a:t>5.1</a:t>
            </a:r>
            <a:r>
              <a:rPr lang="zh-CN" altLang="en-US" dirty="0" smtClean="0">
                <a:latin typeface="微软雅黑" panose="020B0503020204020204" pitchFamily="34" charset="-122"/>
                <a:ea typeface="微软雅黑" panose="020B0503020204020204" pitchFamily="34" charset="-122"/>
              </a:rPr>
              <a:t>进口</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294640" y="1562101"/>
            <a:ext cx="11612880" cy="4838699"/>
          </a:xfrm>
          <a:ln>
            <a:solidFill>
              <a:srgbClr val="B851A8"/>
            </a:solidFill>
          </a:ln>
        </p:spPr>
        <p:txBody>
          <a:bodyPr>
            <a:normAutofit fontScale="92500"/>
          </a:bodyPr>
          <a:lstStyle/>
          <a:p>
            <a:r>
              <a:rPr lang="zh-CN" altLang="en-US" sz="1600" b="1" dirty="0" smtClean="0"/>
              <a:t>所治疗疾病对公共健康的影响</a:t>
            </a:r>
            <a:r>
              <a:rPr lang="zh-CN" altLang="en-US" sz="1600" dirty="0" smtClean="0"/>
              <a:t>：</a:t>
            </a:r>
            <a:r>
              <a:rPr sz="1600" dirty="0"/>
              <a:t>结节性硬化症是罕见的常染色体显性遗传性神经皮肤综合征，以儿童和青少年发病较多见，少有高龄者。临床主要表现为外胚层分化增生的多器官错构瘤，常以皮肤损害、幼年时期癫痫发作及不同程度智力障碍为特征，约80%患者存在一个或多个特征性皮肤病变，严重影响容貌，造成患儿和患者的社交和心理障碍。TSC有家族遗传性，一个家庭多位患者的现象常见，患者经济状况普遍较差。将本品纳入医保能够有力支持这一罕见弱势群体的治疗需求。</a:t>
            </a:r>
          </a:p>
          <a:p>
            <a:r>
              <a:rPr lang="zh-CN" altLang="en-US" sz="1600" b="1" dirty="0"/>
              <a:t>是否能够弥补药品目录短板</a:t>
            </a:r>
            <a:r>
              <a:rPr lang="zh-CN" altLang="en-US" sz="1600" dirty="0" smtClean="0"/>
              <a:t>：</a:t>
            </a:r>
            <a:r>
              <a:rPr sz="1600" dirty="0"/>
              <a:t>结节性硬化症收录于我国《罕见病诊疗指南(2019年版)》公布的第1批罕见病目录中，是一种多系统受累的神经皮肤综合征，约80%患者存在一个或多个特征性皮肤病变，严重影响外貌，甚至毁容。医保目录中目前尚未纳入治疗TSC皮肤病变的药物。将本品纳入医保目录将极大解决这部分弱势患者的用药需求。</a:t>
            </a:r>
          </a:p>
          <a:p>
            <a:r>
              <a:rPr lang="zh-CN" altLang="en-US" sz="1600" b="1" dirty="0" smtClean="0"/>
              <a:t>临床管理难度及其他相关情况</a:t>
            </a:r>
            <a:r>
              <a:rPr lang="zh-CN" altLang="en-US" sz="1600" dirty="0" smtClean="0"/>
              <a:t>：</a:t>
            </a:r>
            <a:r>
              <a:rPr sz="1600" dirty="0"/>
              <a:t>结节性硬化症可累及几乎所有器官及系统，患者皮肤、脑、眼睛、口腔、心脏、肺脏、肾脏、肝脏和骨骼等多部位器官都可发生良性错构瘤，以皮肤损害为首发症状的患者在就诊时通常存在全身其他器官受累的情况，与其他单纯的皮肤疾病不同。随着政府部门、官方媒体、公益组织的持续宣传，相关临床领域医药学专家的教育推动，临床医生对TSC的诊治日趋规范，本品在TSC患者身上精准应用是能够实现的。</a:t>
            </a:r>
          </a:p>
          <a:p>
            <a:r>
              <a:rPr lang="zh-CN" altLang="en-US" sz="1600" b="1" dirty="0" smtClean="0"/>
              <a:t>目录</a:t>
            </a:r>
            <a:r>
              <a:rPr lang="zh-CN" altLang="en-US" sz="1600" b="1" dirty="0"/>
              <a:t>外药品还需要提供价格费用等信息</a:t>
            </a:r>
            <a:r>
              <a:rPr lang="zh-CN" altLang="en-US" sz="1600" dirty="0" smtClean="0"/>
              <a:t>：本品原研国日本上市，价格合人民币约</a:t>
            </a:r>
            <a:r>
              <a:rPr lang="en-US" altLang="zh-CN" sz="1600" dirty="0" smtClean="0"/>
              <a:t>2000</a:t>
            </a:r>
            <a:r>
              <a:rPr lang="zh-CN" altLang="en-US" sz="1600" dirty="0" smtClean="0"/>
              <a:t>元</a:t>
            </a:r>
            <a:r>
              <a:rPr lang="en-US" altLang="zh-CN" sz="1600" dirty="0" smtClean="0"/>
              <a:t>/</a:t>
            </a:r>
            <a:r>
              <a:rPr lang="zh-CN" altLang="en-US" sz="1600" dirty="0" smtClean="0"/>
              <a:t>支，美国上市价格合人民币约</a:t>
            </a:r>
            <a:r>
              <a:rPr lang="en-US" altLang="zh-CN" sz="1600" dirty="0" smtClean="0"/>
              <a:t>11900</a:t>
            </a:r>
            <a:r>
              <a:rPr lang="zh-CN" altLang="en-US" sz="1600" dirty="0" smtClean="0"/>
              <a:t>元</a:t>
            </a:r>
            <a:r>
              <a:rPr lang="en-US" altLang="zh-CN" sz="1600" dirty="0" smtClean="0"/>
              <a:t>/</a:t>
            </a:r>
            <a:r>
              <a:rPr lang="zh-CN" altLang="en-US" sz="1600" dirty="0" smtClean="0"/>
              <a:t>支，患者经香港或日本代购价格为</a:t>
            </a:r>
            <a:r>
              <a:rPr lang="en-US" altLang="zh-CN" sz="1600" dirty="0" smtClean="0"/>
              <a:t>5800-7000</a:t>
            </a:r>
            <a:r>
              <a:rPr lang="zh-CN" altLang="en-US" sz="1600" dirty="0" smtClean="0"/>
              <a:t>元</a:t>
            </a:r>
            <a:r>
              <a:rPr lang="en-US" altLang="zh-CN" sz="1600" dirty="0" smtClean="0"/>
              <a:t>/</a:t>
            </a:r>
            <a:r>
              <a:rPr lang="zh-CN" altLang="en-US" sz="1600" dirty="0" smtClean="0"/>
              <a:t>人民币</a:t>
            </a:r>
            <a:r>
              <a:rPr lang="en-US" altLang="zh-CN" sz="1600" dirty="0" smtClean="0"/>
              <a:t>/</a:t>
            </a:r>
            <a:r>
              <a:rPr lang="zh-CN" altLang="en-US" sz="1600" dirty="0" smtClean="0"/>
              <a:t>支，中国境内</a:t>
            </a:r>
            <a:r>
              <a:rPr lang="en-US" altLang="zh-CN" sz="1600" dirty="0" smtClean="0"/>
              <a:t>2023</a:t>
            </a:r>
            <a:r>
              <a:rPr lang="zh-CN" altLang="en-US" sz="1600" dirty="0" smtClean="0"/>
              <a:t>年</a:t>
            </a:r>
            <a:r>
              <a:rPr lang="en-US" altLang="zh-CN" sz="1600" dirty="0" smtClean="0"/>
              <a:t>3</a:t>
            </a:r>
            <a:r>
              <a:rPr lang="zh-CN" altLang="en-US" sz="1600" dirty="0" smtClean="0"/>
              <a:t>月</a:t>
            </a:r>
            <a:r>
              <a:rPr lang="en-US" altLang="zh-CN" sz="1600" dirty="0" smtClean="0"/>
              <a:t>28</a:t>
            </a:r>
            <a:r>
              <a:rPr lang="zh-CN" altLang="en-US" sz="1600" dirty="0" smtClean="0"/>
              <a:t>日获批上市，拟定价</a:t>
            </a:r>
            <a:r>
              <a:rPr lang="en-US" altLang="zh-CN" sz="1600" dirty="0" smtClean="0"/>
              <a:t>3996</a:t>
            </a:r>
            <a:r>
              <a:rPr lang="zh-CN" altLang="en-US" sz="1600" dirty="0" smtClean="0"/>
              <a:t>元</a:t>
            </a:r>
            <a:r>
              <a:rPr lang="en-US" altLang="zh-CN" sz="1600" dirty="0" smtClean="0"/>
              <a:t>/</a:t>
            </a:r>
            <a:r>
              <a:rPr lang="zh-CN" altLang="en-US" sz="1600" dirty="0" smtClean="0"/>
              <a:t>支。</a:t>
            </a:r>
            <a:endParaRPr lang="zh-CN" altLang="en-US" sz="1600" dirty="0"/>
          </a:p>
        </p:txBody>
      </p:sp>
      <p:sp>
        <p:nvSpPr>
          <p:cNvPr id="7" name="标题 1"/>
          <p:cNvSpPr txBox="1"/>
          <p:nvPr/>
        </p:nvSpPr>
        <p:spPr>
          <a:xfrm>
            <a:off x="9396521" y="312017"/>
            <a:ext cx="2621605" cy="452225"/>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标题 1"/>
          <p:cNvSpPr txBox="1"/>
          <p:nvPr/>
        </p:nvSpPr>
        <p:spPr>
          <a:xfrm>
            <a:off x="8715412" y="278528"/>
            <a:ext cx="466917" cy="464752"/>
          </a:xfrm>
          <a:prstGeom prst="rect">
            <a:avLst/>
          </a:prstGeom>
          <a:solidFill>
            <a:schemeClr val="bg1"/>
          </a:solidFill>
          <a:effectLst>
            <a:outerShdw blurRad="50800" dist="38100" dir="2700000" algn="tl" rotWithShape="0">
              <a:prstClr val="black">
                <a:alpha val="40000"/>
              </a:prstClr>
            </a:outerShdw>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endParaRPr lang="zh-CN" altLang="en-US" sz="1800" dirty="0">
              <a:solidFill>
                <a:schemeClr val="tx1">
                  <a:lumMod val="65000"/>
                  <a:lumOff val="35000"/>
                </a:schemeClr>
              </a:solidFill>
              <a:cs typeface="Arial Unicode MS" panose="020B0604020202020204" pitchFamily="34" charset="-122"/>
            </a:endParaRPr>
          </a:p>
        </p:txBody>
      </p:sp>
      <p:sp>
        <p:nvSpPr>
          <p:cNvPr id="9" name="标题 1"/>
          <p:cNvSpPr txBox="1"/>
          <p:nvPr/>
        </p:nvSpPr>
        <p:spPr>
          <a:xfrm>
            <a:off x="8552852" y="162335"/>
            <a:ext cx="521351" cy="496015"/>
          </a:xfrm>
          <a:prstGeom prst="rect">
            <a:avLst/>
          </a:prstGeom>
          <a:solidFill>
            <a:srgbClr val="BCEAF1"/>
          </a:solidFill>
          <a:effectLst/>
        </p:spPr>
        <p:txBody>
          <a:bodyPr>
            <a:noAutofit/>
          </a:bodyPr>
          <a:lstStyle>
            <a:lvl1pPr algn="ctr"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pPr>
              <a:lnSpc>
                <a:spcPct val="150000"/>
              </a:lnSpc>
            </a:pPr>
            <a:r>
              <a:rPr lang="en-US" altLang="zh-CN" sz="1800" dirty="0" smtClean="0">
                <a:solidFill>
                  <a:schemeClr val="tx1">
                    <a:lumMod val="65000"/>
                    <a:lumOff val="35000"/>
                  </a:schemeClr>
                </a:solidFill>
              </a:rPr>
              <a:t>05</a:t>
            </a:r>
            <a:endParaRPr lang="en-US" altLang="zh-CN" sz="1800" dirty="0" smtClean="0">
              <a:solidFill>
                <a:schemeClr val="tx1">
                  <a:lumMod val="65000"/>
                  <a:lumOff val="35000"/>
                </a:schemeClr>
              </a:solidFill>
              <a:cs typeface="Arial Unicode MS" panose="020B0604020202020204" pitchFamily="34" charset="-122"/>
            </a:endParaRPr>
          </a:p>
        </p:txBody>
      </p:sp>
      <p:sp>
        <p:nvSpPr>
          <p:cNvPr id="10" name="标题 1"/>
          <p:cNvSpPr txBox="1"/>
          <p:nvPr/>
        </p:nvSpPr>
        <p:spPr>
          <a:xfrm>
            <a:off x="9397231" y="150889"/>
            <a:ext cx="2568955" cy="507461"/>
          </a:xfrm>
          <a:prstGeom prst="rect">
            <a:avLst/>
          </a:prstGeom>
          <a:solidFill>
            <a:srgbClr val="BCEAF1"/>
          </a:solidFill>
          <a:ln>
            <a:noFill/>
          </a:ln>
          <a:effectLst/>
        </p:spPr>
        <p:txBody>
          <a:bodyPr>
            <a:noAutofit/>
          </a:bodyPr>
          <a:lstStyle>
            <a:defPPr>
              <a:defRPr lang="zh-CN"/>
            </a:defPPr>
            <a:lvl1pPr algn="ctr">
              <a:lnSpc>
                <a:spcPct val="150000"/>
              </a:lnSpc>
              <a:spcBef>
                <a:spcPct val="0"/>
              </a:spcBef>
              <a:buNone/>
              <a:defRPr sz="2400" b="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r>
              <a:rPr lang="zh-CN" altLang="en-US" sz="1800" b="1" dirty="0" smtClean="0"/>
              <a:t>公平性</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eebec971-f894-4f74-b895-ff780865a3c9"/>
  <p:tag name="COMMONDATA" val="eyJoZGlkIjoiOTBmYzRiNTM4OGU5MTcxZGVlYzI4Njg2MDIxZjVjMTg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5B9BD5"/>
        </a:solidFill>
        <a:ln>
          <a:noFill/>
        </a:ln>
      </a:spPr>
      <a:bodyPr>
        <a:noAutofit/>
      </a:bodyPr>
      <a:lstStyle>
        <a:defPPr>
          <a:lnSpc>
            <a:spcPct val="100000"/>
          </a:lnSpc>
          <a:defRPr sz="2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1963</Words>
  <Application>Microsoft Office PowerPoint</Application>
  <PresentationFormat>宽屏</PresentationFormat>
  <Paragraphs>256</Paragraphs>
  <Slides>10</Slides>
  <Notes>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 Unicode MS</vt:lpstr>
      <vt:lpstr>ＭＳ Ｐゴシック</vt:lpstr>
      <vt:lpstr>楷体</vt:lpstr>
      <vt:lpstr>宋体</vt:lpstr>
      <vt:lpstr>微软雅黑</vt:lpstr>
      <vt:lpstr>Arial</vt:lpstr>
      <vt:lpstr>Calibri</vt:lpstr>
      <vt:lpstr>Times New Roman</vt:lpstr>
      <vt:lpstr>Office 主题</vt:lpstr>
      <vt:lpstr>西罗莫司凝胶 （Rapalimus®Gel 0.2%） 2023年医保目录申报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几万名蝴蝶结病患者的心声，渴望被听见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DM</dc:creator>
  <cp:lastModifiedBy>王冬梅</cp:lastModifiedBy>
  <cp:revision>103</cp:revision>
  <dcterms:created xsi:type="dcterms:W3CDTF">2021-12-28T01:55:00Z</dcterms:created>
  <dcterms:modified xsi:type="dcterms:W3CDTF">2023-07-10T08:08:02Z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D5EEE51A5D524426A7B33CEB21FD7C38_13</vt:lpwstr>
  </property>
  <property fmtid="{D5CDD505-2E9C-101B-9397-08002B2CF9AE}" pid="3" name="KSOProductBuildVer">
    <vt:lpwstr>2052-11.1.0.14309</vt:lpwstr>
  </property>
</Properties>
</file>