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olors1.xml" ContentType="application/vnd.ms-office.chartcolorstyle+xml"/>
  <Override PartName="/ppt/charts/colors2.xml" ContentType="application/vnd.ms-office.chartcolorstyle+xml"/>
  <Override PartName="/ppt/charts/colors3.xml" ContentType="application/vnd.ms-office.chartcolorstyle+xml"/>
  <Override PartName="/ppt/charts/colors4.xml" ContentType="application/vnd.ms-office.chartcolorstyle+xml"/>
  <Override PartName="/ppt/charts/colors5.xml" ContentType="application/vnd.ms-office.chartcolorstyle+xml"/>
  <Override PartName="/ppt/charts/colors6.xml" ContentType="application/vnd.ms-office.chartcolorstyle+xml"/>
  <Override PartName="/ppt/charts/colors7.xml" ContentType="application/vnd.ms-office.chartcolorstyle+xml"/>
  <Override PartName="/ppt/charts/colors8.xml" ContentType="application/vnd.ms-office.chartcolorstyle+xml"/>
  <Override PartName="/ppt/charts/colors9.xml" ContentType="application/vnd.ms-office.chartcolorstyle+xml"/>
  <Override PartName="/ppt/charts/style1.xml" ContentType="application/vnd.ms-office.chartstyle+xml"/>
  <Override PartName="/ppt/charts/style2.xml" ContentType="application/vnd.ms-office.chartstyle+xml"/>
  <Override PartName="/ppt/charts/style3.xml" ContentType="application/vnd.ms-office.chartstyle+xml"/>
  <Override PartName="/ppt/charts/style4.xml" ContentType="application/vnd.ms-office.chartstyle+xml"/>
  <Override PartName="/ppt/charts/style5.xml" ContentType="application/vnd.ms-office.chartstyle+xml"/>
  <Override PartName="/ppt/charts/style6.xml" ContentType="application/vnd.ms-office.chartstyle+xml"/>
  <Override PartName="/ppt/charts/style7.xml" ContentType="application/vnd.ms-office.chartstyle+xml"/>
  <Override PartName="/ppt/charts/style8.xml" ContentType="application/vnd.ms-office.chartstyle+xml"/>
  <Override PartName="/ppt/charts/style9.xml" ContentType="application/vnd.ms-office.chartstyle+xml"/>
  <Override PartName="/ppt/drawings/drawing1.xml" ContentType="application/vnd.openxmlformats-officedocument.drawingml.chartshapes+xml"/>
  <Override PartName="/ppt/drawings/drawing2.xml" ContentType="application/vnd.openxmlformats-officedocument.drawingml.chartshap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3"/>
    <p:sldId id="257" r:id="rId4"/>
    <p:sldId id="258" r:id="rId5"/>
    <p:sldId id="259" r:id="rId6"/>
    <p:sldId id="260" r:id="rId7"/>
    <p:sldId id="261" r:id="rId8"/>
    <p:sldId id="262" r:id="rId9"/>
    <p:sldId id="264" r:id="rId10"/>
    <p:sldId id="263" r:id="rId11"/>
    <p:sldId id="265" r:id="rId12"/>
    <p:sldId id="266" r:id="rId13"/>
    <p:sldId id="269" r:id="rId14"/>
  </p:sldIdLst>
  <p:sldSz cx="12192000" cy="6858000"/>
  <p:notesSz cx="6858000" cy="9144000"/>
  <p:embeddedFontLst>
    <p:embeddedFont>
      <p:font typeface="微软雅黑" panose="020B0503020204020204" pitchFamily="34" charset="-122"/>
      <p:regular r:id="rId18"/>
    </p:embeddedFont>
    <p:embeddedFont>
      <p:font typeface="方正大黑体_GBK" panose="02010600010101010101" charset="-122"/>
      <p:regular r:id="rId19"/>
    </p:embeddedFont>
    <p:embeddedFont>
      <p:font typeface="Calibri Light" panose="020F0302020204030204" charset="0"/>
      <p:regular r:id="rId20"/>
      <p:italic r:id="rId21"/>
    </p:embeddedFont>
    <p:embeddedFont>
      <p:font typeface="Calibri" panose="020F0502020204030204" charset="0"/>
      <p:regular r:id="rId22"/>
      <p:bold r:id="rId23"/>
      <p:italic r:id="rId24"/>
      <p:boldItalic r:id="rId25"/>
    </p:embeddedFont>
  </p:embeddedFontLst>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9" userDrawn="1">
          <p15:clr>
            <a:srgbClr val="A4A3A4"/>
          </p15:clr>
        </p15:guide>
        <p15:guide id="2" pos="380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中度样式 1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12C8C85-51F0-491E-9774-3900AFEF0FD7}" styleName="浅色样式 2 - 强调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65" d="100"/>
          <a:sy n="65" d="100"/>
        </p:scale>
        <p:origin x="80" y="200"/>
      </p:cViewPr>
      <p:guideLst>
        <p:guide orient="horz" pos="2159"/>
        <p:guide pos="380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6" Type="http://schemas.openxmlformats.org/officeDocument/2006/relationships/tags" Target="tags/tag138.xml"/><Relationship Id="rId25" Type="http://schemas.openxmlformats.org/officeDocument/2006/relationships/font" Target="fonts/font8.fntdata"/><Relationship Id="rId24" Type="http://schemas.openxmlformats.org/officeDocument/2006/relationships/font" Target="fonts/font7.fntdata"/><Relationship Id="rId23" Type="http://schemas.openxmlformats.org/officeDocument/2006/relationships/font" Target="fonts/font6.fntdata"/><Relationship Id="rId22" Type="http://schemas.openxmlformats.org/officeDocument/2006/relationships/font" Target="fonts/font5.fntdata"/><Relationship Id="rId21" Type="http://schemas.openxmlformats.org/officeDocument/2006/relationships/font" Target="fonts/font4.fntdata"/><Relationship Id="rId20" Type="http://schemas.openxmlformats.org/officeDocument/2006/relationships/font" Target="fonts/font3.fntdata"/><Relationship Id="rId2" Type="http://schemas.openxmlformats.org/officeDocument/2006/relationships/theme" Target="theme/theme1.xml"/><Relationship Id="rId19" Type="http://schemas.openxmlformats.org/officeDocument/2006/relationships/font" Target="fonts/font2.fntdata"/><Relationship Id="rId18" Type="http://schemas.openxmlformats.org/officeDocument/2006/relationships/font" Target="fonts/font1.fntdata"/><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oleObject" Target="file:///\\Users\chenzi\Desktop\Business%20Development\&#21491;&#20848;\&#24037;&#20316;&#31807;4.xlsx" TargetMode="External"/></Relationships>
</file>

<file path=ppt/charts/_rels/chart4.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oleObject" Target="file:///\\Users\chenzi\Desktop\Business%20Development\&#21491;&#20848;\&#24037;&#20316;&#31807;4.xlsx" TargetMode="External"/></Relationships>
</file>

<file path=ppt/charts/_rels/chart5.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oleObject" Target="file:///\\Users\chenzi\Desktop\Business%20Development\&#21491;&#20848;\&#24037;&#20316;&#31807;4.xlsx" TargetMode="External"/></Relationships>
</file>

<file path=ppt/charts/_rels/chart6.xml.rels><?xml version="1.0" encoding="UTF-8" standalone="yes"?>
<Relationships xmlns="http://schemas.openxmlformats.org/package/2006/relationships"><Relationship Id="rId4" Type="http://schemas.microsoft.com/office/2011/relationships/chartColorStyle" Target="colors6.xml"/><Relationship Id="rId3" Type="http://schemas.microsoft.com/office/2011/relationships/chartStyle" Target="style6.xml"/><Relationship Id="rId2" Type="http://schemas.openxmlformats.org/officeDocument/2006/relationships/chartUserShapes" Target="../drawings/drawing1.xml"/><Relationship Id="rId1" Type="http://schemas.openxmlformats.org/officeDocument/2006/relationships/oleObject" Target="&#24037;&#20316;&#31807;1" TargetMode="External"/></Relationships>
</file>

<file path=ppt/charts/_rels/chart7.xml.rels><?xml version="1.0" encoding="UTF-8" standalone="yes"?>
<Relationships xmlns="http://schemas.openxmlformats.org/package/2006/relationships"><Relationship Id="rId4" Type="http://schemas.microsoft.com/office/2011/relationships/chartColorStyle" Target="colors7.xml"/><Relationship Id="rId3" Type="http://schemas.microsoft.com/office/2011/relationships/chartStyle" Target="style7.xml"/><Relationship Id="rId2" Type="http://schemas.openxmlformats.org/officeDocument/2006/relationships/chartUserShapes" Target="../drawings/drawing2.xml"/><Relationship Id="rId1" Type="http://schemas.openxmlformats.org/officeDocument/2006/relationships/oleObject" Target="&#24037;&#20316;&#31807;1" TargetMode="External"/></Relationships>
</file>

<file path=ppt/charts/_rels/chart8.xml.rels><?xml version="1.0" encoding="UTF-8" standalone="yes"?>
<Relationships xmlns="http://schemas.openxmlformats.org/package/2006/relationships"><Relationship Id="rId3" Type="http://schemas.microsoft.com/office/2011/relationships/chartColorStyle" Target="colors8.xml"/><Relationship Id="rId2" Type="http://schemas.microsoft.com/office/2011/relationships/chartStyle" Target="style8.xml"/><Relationship Id="rId1" Type="http://schemas.openxmlformats.org/officeDocument/2006/relationships/oleObject" Target="file:///\\Users\chenzi\Desktop\Business%20Development\&#21491;&#20848;\&#24037;&#20316;&#31807;4.xlsx" TargetMode="External"/></Relationships>
</file>

<file path=ppt/charts/_rels/chart9.xml.rels><?xml version="1.0" encoding="UTF-8" standalone="yes"?>
<Relationships xmlns="http://schemas.openxmlformats.org/package/2006/relationships"><Relationship Id="rId3" Type="http://schemas.microsoft.com/office/2011/relationships/chartColorStyle" Target="colors9.xml"/><Relationship Id="rId2" Type="http://schemas.microsoft.com/office/2011/relationships/chartStyle" Target="style9.xml"/><Relationship Id="rId1" Type="http://schemas.openxmlformats.org/officeDocument/2006/relationships/oleObject" Target="file:///\\Users\chenzi\Desktop\Business%20Development\&#21491;&#20848;\&#24037;&#20316;&#31807;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400" b="0" i="0" u="none" strike="noStrike" kern="1200" spc="0" baseline="0">
                <a:solidFill>
                  <a:schemeClr val="tx1">
                    <a:lumMod val="65000"/>
                    <a:lumOff val="35000"/>
                  </a:schemeClr>
                </a:solidFill>
                <a:latin typeface="Arial" panose="020B0604020202020204" pitchFamily="34" charset="0"/>
                <a:ea typeface="微软雅黑" panose="020B0503020204020204" pitchFamily="34" charset="-122"/>
                <a:cs typeface="+mn-cs"/>
                <a:sym typeface="Arial" panose="020B0604020202020204" pitchFamily="34" charset="0"/>
              </a:defRPr>
            </a:pPr>
            <a:r>
              <a:rPr lang="zh-CN" sz="1400"/>
              <a:t>安素能</a:t>
            </a:r>
            <a:r>
              <a:rPr lang="en-US" sz="1400"/>
              <a:t>®</a:t>
            </a:r>
            <a:r>
              <a:rPr lang="zh-CN" sz="1400"/>
              <a:t>治疗消化性溃疡出血的有效性</a:t>
            </a:r>
            <a:endParaRPr lang="zh-CN" sz="1400"/>
          </a:p>
        </c:rich>
      </c:tx>
      <c:layout/>
      <c:overlay val="0"/>
      <c:spPr>
        <a:noFill/>
        <a:ln>
          <a:noFill/>
        </a:ln>
        <a:effectLst/>
      </c:spPr>
    </c:title>
    <c:autoTitleDeleted val="0"/>
    <c:plotArea>
      <c:layout>
        <c:manualLayout>
          <c:layoutTarget val="inner"/>
          <c:xMode val="edge"/>
          <c:yMode val="edge"/>
          <c:x val="0.265572698431134"/>
          <c:y val="0.255484376172013"/>
          <c:w val="0.633117746348004"/>
          <c:h val="0.492255335328397"/>
        </c:manualLayout>
      </c:layout>
      <c:barChart>
        <c:barDir val="col"/>
        <c:grouping val="clustered"/>
        <c:varyColors val="0"/>
        <c:ser>
          <c:idx val="0"/>
          <c:order val="0"/>
          <c:tx>
            <c:strRef>
              <c:f>Sheet1!$B$1</c:f>
              <c:strCache>
                <c:ptCount val="1"/>
                <c:pt idx="0">
                  <c:v>兰索拉唑</c:v>
                </c:pt>
              </c:strCache>
            </c:strRef>
          </c:tx>
          <c:spPr>
            <a:solidFill>
              <a:schemeClr val="accent3"/>
            </a:solidFill>
            <a:ln>
              <a:noFill/>
            </a:ln>
            <a:effectLst/>
          </c:spPr>
          <c:invertIfNegative val="0"/>
          <c:dPt>
            <c:idx val="0"/>
            <c:invertIfNegative val="0"/>
            <c:bubble3D val="0"/>
            <c:spPr>
              <a:solidFill>
                <a:schemeClr val="accent3"/>
              </a:solidFill>
              <a:ln>
                <a:noFill/>
              </a:ln>
              <a:effectLst/>
            </c:spPr>
          </c:dPt>
          <c:dLbls>
            <c:spPr>
              <a:noFill/>
              <a:ln>
                <a:noFill/>
              </a:ln>
              <a:effectLst/>
            </c:spPr>
            <c:txPr>
              <a:bodyPr rot="0" spcFirstLastPara="1" vertOverflow="ellipsis" vert="horz" wrap="square" lIns="38100" tIns="19050" rIns="38100" bIns="19050" anchor="ctr" anchorCtr="1"/>
              <a:lstStyle/>
              <a:p>
                <a:pPr>
                  <a:defRPr lang="zh-CN" sz="1200" b="0" i="0" u="none" strike="noStrike" kern="1200" baseline="0">
                    <a:solidFill>
                      <a:schemeClr val="tx1">
                        <a:lumMod val="75000"/>
                        <a:lumOff val="25000"/>
                      </a:schemeClr>
                    </a:solidFill>
                    <a:latin typeface="Arial" panose="020B0604020202020204" pitchFamily="34" charset="0"/>
                    <a:ea typeface="微软雅黑" panose="020B0503020204020204" pitchFamily="34" charset="-122"/>
                    <a:cs typeface="+mn-cs"/>
                    <a:sym typeface="Arial" panose="020B0604020202020204" pitchFamily="34" charset="0"/>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72小时</c:v>
                </c:pt>
              </c:strCache>
            </c:strRef>
          </c:cat>
          <c:val>
            <c:numRef>
              <c:f>Sheet1!$B$2</c:f>
              <c:numCache>
                <c:formatCode>0.00%</c:formatCode>
                <c:ptCount val="1"/>
                <c:pt idx="0">
                  <c:v>0.9273</c:v>
                </c:pt>
              </c:numCache>
            </c:numRef>
          </c:val>
        </c:ser>
        <c:ser>
          <c:idx val="1"/>
          <c:order val="1"/>
          <c:tx>
            <c:strRef>
              <c:f>Sheet1!$C$1</c:f>
              <c:strCache>
                <c:ptCount val="1"/>
                <c:pt idx="0">
                  <c:v>安素能®</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zh-CN" sz="1200" b="0" i="0" u="none" strike="noStrike" kern="1200" baseline="0">
                    <a:solidFill>
                      <a:schemeClr val="tx1">
                        <a:lumMod val="75000"/>
                        <a:lumOff val="25000"/>
                      </a:schemeClr>
                    </a:solidFill>
                    <a:latin typeface="Arial" panose="020B0604020202020204" pitchFamily="34" charset="0"/>
                    <a:ea typeface="微软雅黑" panose="020B0503020204020204" pitchFamily="34" charset="-122"/>
                    <a:cs typeface="+mn-cs"/>
                    <a:sym typeface="Arial" panose="020B0604020202020204" pitchFamily="34" charset="0"/>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72小时</c:v>
                </c:pt>
              </c:strCache>
            </c:strRef>
          </c:cat>
          <c:val>
            <c:numRef>
              <c:f>Sheet1!$C$2</c:f>
              <c:numCache>
                <c:formatCode>0.00%</c:formatCode>
                <c:ptCount val="1"/>
                <c:pt idx="0">
                  <c:v>0.9545</c:v>
                </c:pt>
              </c:numCache>
            </c:numRef>
          </c:val>
        </c:ser>
        <c:dLbls>
          <c:showLegendKey val="0"/>
          <c:showVal val="1"/>
          <c:showCatName val="0"/>
          <c:showSerName val="0"/>
          <c:showPercent val="0"/>
          <c:showBubbleSize val="0"/>
        </c:dLbls>
        <c:gapWidth val="180"/>
        <c:overlap val="-100"/>
        <c:axId val="-1310148320"/>
        <c:axId val="-1310145056"/>
      </c:barChart>
      <c:catAx>
        <c:axId val="-131014832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200" b="0" i="0" u="none" strike="noStrike" kern="1200" baseline="0">
                <a:solidFill>
                  <a:schemeClr val="tx1">
                    <a:lumMod val="65000"/>
                    <a:lumOff val="35000"/>
                  </a:schemeClr>
                </a:solidFill>
                <a:latin typeface="Arial" panose="020B0604020202020204" pitchFamily="34" charset="0"/>
                <a:ea typeface="微软雅黑" panose="020B0503020204020204" pitchFamily="34" charset="-122"/>
                <a:cs typeface="+mn-cs"/>
                <a:sym typeface="Arial" panose="020B0604020202020204" pitchFamily="34" charset="0"/>
              </a:defRPr>
            </a:pPr>
          </a:p>
        </c:txPr>
        <c:crossAx val="-1310145056"/>
        <c:crosses val="autoZero"/>
        <c:auto val="1"/>
        <c:lblAlgn val="ctr"/>
        <c:lblOffset val="100"/>
        <c:tickMarkSkip val="3"/>
        <c:noMultiLvlLbl val="0"/>
      </c:catAx>
      <c:valAx>
        <c:axId val="-1310145056"/>
        <c:scaling>
          <c:orientation val="minMax"/>
          <c:min val="0.8"/>
        </c:scaling>
        <c:delete val="0"/>
        <c:axPos val="l"/>
        <c:title>
          <c:tx>
            <c:rich>
              <a:bodyPr rot="-5400000" spcFirstLastPara="1" vertOverflow="ellipsis" vert="horz" wrap="square" anchor="ctr" anchorCtr="1"/>
              <a:lstStyle/>
              <a:p>
                <a:pPr>
                  <a:defRPr lang="zh-CN" sz="1200" b="0" i="0" u="none" strike="noStrike" kern="1200" baseline="0">
                    <a:solidFill>
                      <a:schemeClr val="tx1">
                        <a:lumMod val="65000"/>
                        <a:lumOff val="35000"/>
                      </a:schemeClr>
                    </a:solidFill>
                    <a:latin typeface="Arial" panose="020B0604020202020204" pitchFamily="34" charset="0"/>
                    <a:ea typeface="微软雅黑" panose="020B0503020204020204" pitchFamily="34" charset="-122"/>
                    <a:cs typeface="+mn-cs"/>
                    <a:sym typeface="Arial" panose="020B0604020202020204" pitchFamily="34" charset="0"/>
                  </a:defRPr>
                </a:pPr>
                <a:r>
                  <a:rPr lang="zh-CN"/>
                  <a:t>有效止血率</a:t>
                </a:r>
                <a:endParaRPr lang="zh-CN"/>
              </a:p>
            </c:rich>
          </c:tx>
          <c:layout/>
          <c:overlay val="0"/>
          <c:spPr>
            <a:noFill/>
            <a:ln>
              <a:noFill/>
            </a:ln>
            <a:effectLst/>
          </c:spPr>
        </c:title>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lang="zh-CN" sz="1200" b="0" i="0" u="none" strike="noStrike" kern="1200" baseline="0">
                <a:solidFill>
                  <a:schemeClr val="tx1">
                    <a:lumMod val="65000"/>
                    <a:lumOff val="35000"/>
                  </a:schemeClr>
                </a:solidFill>
                <a:latin typeface="Arial" panose="020B0604020202020204" pitchFamily="34" charset="0"/>
                <a:ea typeface="微软雅黑" panose="020B0503020204020204" pitchFamily="34" charset="-122"/>
                <a:cs typeface="+mn-cs"/>
                <a:sym typeface="Arial" panose="020B0604020202020204" pitchFamily="34" charset="0"/>
              </a:defRPr>
            </a:pPr>
          </a:p>
        </c:txPr>
        <c:crossAx val="-1310148320"/>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lang="zh-CN" sz="1200" b="0" i="0" u="none" strike="noStrike" kern="1200" baseline="0">
              <a:solidFill>
                <a:schemeClr val="tx1">
                  <a:lumMod val="65000"/>
                  <a:lumOff val="35000"/>
                </a:schemeClr>
              </a:solidFill>
              <a:latin typeface="Arial" panose="020B0604020202020204" pitchFamily="34" charset="0"/>
              <a:ea typeface="微软雅黑" panose="020B0503020204020204" pitchFamily="34" charset="-122"/>
              <a:cs typeface="+mn-cs"/>
              <a:sym typeface="Arial" panose="020B0604020202020204" pitchFamily="34" charset="0"/>
            </a:defRPr>
          </a:pPr>
        </a:p>
      </c:txPr>
    </c:legend>
    <c:plotVisOnly val="1"/>
    <c:dispBlanksAs val="gap"/>
    <c:showDLblsOverMax val="0"/>
  </c:chart>
  <c:spPr>
    <a:noFill/>
    <a:ln>
      <a:noFill/>
    </a:ln>
    <a:effectLst/>
  </c:spPr>
  <c:txPr>
    <a:bodyPr/>
    <a:lstStyle/>
    <a:p>
      <a:pPr>
        <a:defRPr lang="zh-CN" sz="1200">
          <a:latin typeface="Arial" panose="020B0604020202020204" pitchFamily="34" charset="0"/>
          <a:ea typeface="微软雅黑" panose="020B0503020204020204" pitchFamily="34" charset="-122"/>
          <a:sym typeface="Arial" panose="020B0604020202020204" pitchFamily="34" charset="0"/>
        </a:defRPr>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400" b="0" i="0" u="none" strike="noStrike" kern="1200" spc="0" baseline="0">
                <a:solidFill>
                  <a:schemeClr val="tx1">
                    <a:lumMod val="65000"/>
                    <a:lumOff val="35000"/>
                  </a:schemeClr>
                </a:solidFill>
                <a:latin typeface="Arial" panose="020B0604020202020204" pitchFamily="34" charset="0"/>
                <a:ea typeface="微软雅黑" panose="020B0503020204020204" pitchFamily="34" charset="-122"/>
                <a:cs typeface="+mn-cs"/>
                <a:sym typeface="Arial" panose="020B0604020202020204" pitchFamily="34" charset="0"/>
              </a:defRPr>
            </a:pPr>
            <a:r>
              <a:rPr lang="zh-CN" sz="1400"/>
              <a:t>安素能</a:t>
            </a:r>
            <a:r>
              <a:rPr lang="en-US" sz="1400"/>
              <a:t>®</a:t>
            </a:r>
            <a:r>
              <a:rPr lang="zh-CN" sz="1400"/>
              <a:t>治疗老年消化性溃疡伴出血患者的有效性</a:t>
            </a:r>
            <a:endParaRPr lang="zh-CN" sz="1400"/>
          </a:p>
        </c:rich>
      </c:tx>
      <c:layout/>
      <c:overlay val="0"/>
      <c:spPr>
        <a:noFill/>
        <a:ln>
          <a:noFill/>
        </a:ln>
        <a:effectLst/>
      </c:spPr>
    </c:title>
    <c:autoTitleDeleted val="0"/>
    <c:plotArea>
      <c:layout>
        <c:manualLayout>
          <c:layoutTarget val="inner"/>
          <c:xMode val="edge"/>
          <c:yMode val="edge"/>
          <c:x val="0.266426953652116"/>
          <c:y val="0.308094170263262"/>
          <c:w val="0.633117746348004"/>
          <c:h val="0.492255335328397"/>
        </c:manualLayout>
      </c:layout>
      <c:barChart>
        <c:barDir val="col"/>
        <c:grouping val="clustered"/>
        <c:varyColors val="0"/>
        <c:ser>
          <c:idx val="0"/>
          <c:order val="0"/>
          <c:tx>
            <c:strRef>
              <c:f>Sheet1!$B$1</c:f>
              <c:strCache>
                <c:ptCount val="1"/>
                <c:pt idx="0">
                  <c:v>兰索拉唑</c:v>
                </c:pt>
              </c:strCache>
            </c:strRef>
          </c:tx>
          <c:spPr>
            <a:solidFill>
              <a:schemeClr val="accent3"/>
            </a:solidFill>
            <a:ln>
              <a:noFill/>
            </a:ln>
            <a:effectLst/>
          </c:spPr>
          <c:invertIfNegative val="0"/>
          <c:dPt>
            <c:idx val="0"/>
            <c:invertIfNegative val="0"/>
            <c:bubble3D val="0"/>
          </c:dPt>
          <c:dLbls>
            <c:spPr>
              <a:noFill/>
              <a:ln>
                <a:noFill/>
              </a:ln>
              <a:effectLst/>
            </c:spPr>
            <c:txPr>
              <a:bodyPr rot="0" spcFirstLastPara="1" vertOverflow="ellipsis" vert="horz" wrap="square" lIns="38100" tIns="19050" rIns="38100" bIns="19050" anchor="ctr" anchorCtr="1"/>
              <a:lstStyle/>
              <a:p>
                <a:pPr>
                  <a:defRPr lang="zh-CN" sz="1195" b="0" i="0" u="none" strike="noStrike" kern="1200" baseline="0">
                    <a:solidFill>
                      <a:schemeClr val="tx1">
                        <a:lumMod val="75000"/>
                        <a:lumOff val="25000"/>
                      </a:schemeClr>
                    </a:solidFill>
                    <a:latin typeface="Arial" panose="020B0604020202020204" pitchFamily="34" charset="0"/>
                    <a:ea typeface="微软雅黑" panose="020B0503020204020204" pitchFamily="34" charset="-122"/>
                    <a:cs typeface="+mn-cs"/>
                    <a:sym typeface="Arial" panose="020B0604020202020204" pitchFamily="34" charset="0"/>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72小时</c:v>
                </c:pt>
              </c:strCache>
            </c:strRef>
          </c:cat>
          <c:val>
            <c:numRef>
              <c:f>Sheet1!$B$2</c:f>
              <c:numCache>
                <c:formatCode>0.00%</c:formatCode>
                <c:ptCount val="1"/>
                <c:pt idx="0">
                  <c:v>0.5714</c:v>
                </c:pt>
              </c:numCache>
            </c:numRef>
          </c:val>
        </c:ser>
        <c:ser>
          <c:idx val="1"/>
          <c:order val="1"/>
          <c:tx>
            <c:strRef>
              <c:f>Sheet1!$C$1</c:f>
              <c:strCache>
                <c:ptCount val="1"/>
                <c:pt idx="0">
                  <c:v>安素能®</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zh-CN" sz="1195" b="0" i="0" u="none" strike="noStrike" kern="1200" baseline="0">
                    <a:solidFill>
                      <a:schemeClr val="tx1">
                        <a:lumMod val="75000"/>
                        <a:lumOff val="25000"/>
                      </a:schemeClr>
                    </a:solidFill>
                    <a:latin typeface="Arial" panose="020B0604020202020204" pitchFamily="34" charset="0"/>
                    <a:ea typeface="微软雅黑" panose="020B0503020204020204" pitchFamily="34" charset="-122"/>
                    <a:cs typeface="+mn-cs"/>
                    <a:sym typeface="Arial" panose="020B0604020202020204" pitchFamily="34" charset="0"/>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72小时</c:v>
                </c:pt>
              </c:strCache>
            </c:strRef>
          </c:cat>
          <c:val>
            <c:numRef>
              <c:f>Sheet1!$C$2</c:f>
              <c:numCache>
                <c:formatCode>0.00%</c:formatCode>
                <c:ptCount val="1"/>
                <c:pt idx="0">
                  <c:v>1</c:v>
                </c:pt>
              </c:numCache>
            </c:numRef>
          </c:val>
        </c:ser>
        <c:dLbls>
          <c:showLegendKey val="0"/>
          <c:showVal val="1"/>
          <c:showCatName val="0"/>
          <c:showSerName val="0"/>
          <c:showPercent val="0"/>
          <c:showBubbleSize val="0"/>
        </c:dLbls>
        <c:gapWidth val="180"/>
        <c:overlap val="-100"/>
        <c:axId val="-1285866992"/>
        <c:axId val="-1285873520"/>
      </c:barChart>
      <c:catAx>
        <c:axId val="-128586699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Arial" panose="020B0604020202020204" pitchFamily="34" charset="0"/>
                <a:ea typeface="微软雅黑" panose="020B0503020204020204" pitchFamily="34" charset="-122"/>
                <a:cs typeface="+mn-cs"/>
                <a:sym typeface="Arial" panose="020B0604020202020204" pitchFamily="34" charset="0"/>
              </a:defRPr>
            </a:pPr>
          </a:p>
        </c:txPr>
        <c:crossAx val="-1285873520"/>
        <c:crosses val="autoZero"/>
        <c:auto val="1"/>
        <c:lblAlgn val="ctr"/>
        <c:lblOffset val="100"/>
        <c:tickMarkSkip val="3"/>
        <c:noMultiLvlLbl val="0"/>
      </c:catAx>
      <c:valAx>
        <c:axId val="-1285873520"/>
        <c:scaling>
          <c:orientation val="minMax"/>
          <c:max val="1"/>
          <c:min val="0"/>
        </c:scaling>
        <c:delete val="0"/>
        <c:axPos val="l"/>
        <c:title>
          <c:tx>
            <c:rich>
              <a:bodyPr rot="-5400000" spcFirstLastPara="1" vertOverflow="ellipsis" vert="horz" wrap="square" anchor="ctr" anchorCtr="1"/>
              <a:lstStyle/>
              <a:p>
                <a:pPr>
                  <a:defRPr lang="zh-CN" sz="1330" b="0" i="0" u="none" strike="noStrike" kern="1200" baseline="0">
                    <a:solidFill>
                      <a:schemeClr val="tx1">
                        <a:lumMod val="65000"/>
                        <a:lumOff val="35000"/>
                      </a:schemeClr>
                    </a:solidFill>
                    <a:latin typeface="Arial" panose="020B0604020202020204" pitchFamily="34" charset="0"/>
                    <a:ea typeface="微软雅黑" panose="020B0503020204020204" pitchFamily="34" charset="-122"/>
                    <a:cs typeface="+mn-cs"/>
                    <a:sym typeface="Arial" panose="020B0604020202020204" pitchFamily="34" charset="0"/>
                  </a:defRPr>
                </a:pPr>
                <a:r>
                  <a:rPr lang="zh-CN"/>
                  <a:t>有效止血率</a:t>
                </a:r>
                <a:endParaRPr lang="zh-CN"/>
              </a:p>
            </c:rich>
          </c:tx>
          <c:layout/>
          <c:overlay val="0"/>
          <c:spPr>
            <a:noFill/>
            <a:ln>
              <a:noFill/>
            </a:ln>
            <a:effectLst/>
          </c:spPr>
        </c:title>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Arial" panose="020B0604020202020204" pitchFamily="34" charset="0"/>
                <a:ea typeface="微软雅黑" panose="020B0503020204020204" pitchFamily="34" charset="-122"/>
                <a:cs typeface="+mn-cs"/>
                <a:sym typeface="Arial" panose="020B0604020202020204" pitchFamily="34" charset="0"/>
              </a:defRPr>
            </a:pPr>
          </a:p>
        </c:txPr>
        <c:crossAx val="-1285866992"/>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Arial" panose="020B0604020202020204" pitchFamily="34" charset="0"/>
              <a:ea typeface="微软雅黑" panose="020B0503020204020204" pitchFamily="34" charset="-122"/>
              <a:cs typeface="+mn-cs"/>
              <a:sym typeface="Arial" panose="020B0604020202020204" pitchFamily="34" charset="0"/>
            </a:defRPr>
          </a:pPr>
        </a:p>
      </c:txPr>
    </c:legend>
    <c:plotVisOnly val="1"/>
    <c:dispBlanksAs val="gap"/>
    <c:showDLblsOverMax val="0"/>
  </c:chart>
  <c:spPr>
    <a:noFill/>
    <a:ln>
      <a:noFill/>
    </a:ln>
    <a:effectLst/>
  </c:spPr>
  <c:txPr>
    <a:bodyPr/>
    <a:lstStyle/>
    <a:p>
      <a:pPr>
        <a:defRPr lang="zh-CN">
          <a:latin typeface="Arial" panose="020B0604020202020204" pitchFamily="34" charset="0"/>
          <a:ea typeface="微软雅黑" panose="020B0503020204020204" pitchFamily="34" charset="-122"/>
          <a:sym typeface="Arial" panose="020B0604020202020204" pitchFamily="34" charset="0"/>
        </a:defRPr>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66362724647957"/>
          <c:y val="0.0133333600337627"/>
        </c:manualLayout>
      </c:layout>
      <c:overlay val="0"/>
      <c:spPr>
        <a:noFill/>
        <a:ln>
          <a:noFill/>
        </a:ln>
        <a:effectLst/>
      </c:spPr>
      <c:txPr>
        <a:bodyPr rot="0" spcFirstLastPara="1" vertOverflow="ellipsis" vert="horz" wrap="square" anchor="ctr" anchorCtr="1"/>
        <a:lstStyle/>
        <a:p>
          <a:pPr>
            <a:defRPr lang="zh-CN" sz="1400" b="1" i="0" u="none" strike="noStrike" kern="1200" spc="0" baseline="0">
              <a:solidFill>
                <a:schemeClr val="tx1">
                  <a:lumMod val="65000"/>
                  <a:lumOff val="35000"/>
                </a:schemeClr>
              </a:solidFill>
              <a:latin typeface="Arial" panose="020B0604020202020204" pitchFamily="34" charset="0"/>
              <a:ea typeface="微软雅黑" panose="020B0503020204020204" pitchFamily="34" charset="-122"/>
              <a:cs typeface="+mn-cs"/>
              <a:sym typeface="Arial" panose="020B0604020202020204" pitchFamily="34" charset="0"/>
            </a:defRPr>
          </a:pPr>
        </a:p>
      </c:txPr>
    </c:title>
    <c:autoTitleDeleted val="0"/>
    <c:plotArea>
      <c:layout>
        <c:manualLayout>
          <c:layoutTarget val="inner"/>
          <c:xMode val="edge"/>
          <c:yMode val="edge"/>
          <c:x val="0.217026742850482"/>
          <c:y val="0.247572344639137"/>
          <c:w val="0.745280669476478"/>
          <c:h val="0.593333011462015"/>
        </c:manualLayout>
      </c:layout>
      <c:barChart>
        <c:barDir val="col"/>
        <c:grouping val="clustered"/>
        <c:varyColors val="0"/>
        <c:ser>
          <c:idx val="0"/>
          <c:order val="0"/>
          <c:tx>
            <c:strRef>
              <c:f>Sheet1!$A$54</c:f>
              <c:strCache>
                <c:ptCount val="1"/>
                <c:pt idx="0">
                  <c:v>右兰夜间酸突破发生率更低</c:v>
                </c:pt>
              </c:strCache>
            </c:strRef>
          </c:tx>
          <c:spPr>
            <a:solidFill>
              <a:schemeClr val="accent1"/>
            </a:solidFill>
            <a:ln>
              <a:noFill/>
            </a:ln>
            <a:effectLst/>
          </c:spPr>
          <c:invertIfNegative val="0"/>
          <c:dPt>
            <c:idx val="0"/>
            <c:invertIfNegative val="0"/>
            <c:bubble3D val="0"/>
            <c:spPr>
              <a:solidFill>
                <a:schemeClr val="accent3"/>
              </a:solidFill>
              <a:ln>
                <a:noFill/>
              </a:ln>
              <a:effectLst/>
            </c:spPr>
          </c:dPt>
          <c:dPt>
            <c:idx val="1"/>
            <c:invertIfNegative val="0"/>
            <c:bubble3D val="0"/>
            <c:spPr>
              <a:solidFill>
                <a:schemeClr val="accent2"/>
              </a:solidFill>
              <a:ln>
                <a:noFill/>
              </a:ln>
              <a:effectLst/>
            </c:spPr>
          </c:dPt>
          <c:dLbls>
            <c:spPr>
              <a:noFill/>
              <a:ln>
                <a:noFill/>
              </a:ln>
              <a:effectLst/>
            </c:spPr>
            <c:txPr>
              <a:bodyPr rot="0" spcFirstLastPara="1" vertOverflow="ellipsis" vert="horz" wrap="square" lIns="38100" tIns="19050" rIns="38100" bIns="19050" anchor="ctr" anchorCtr="1"/>
              <a:lstStyle/>
              <a:p>
                <a:pPr>
                  <a:defRPr lang="zh-CN" sz="900" b="0" i="0" u="none" strike="noStrike" kern="1200" baseline="0">
                    <a:solidFill>
                      <a:schemeClr val="tx1">
                        <a:lumMod val="75000"/>
                        <a:lumOff val="25000"/>
                      </a:schemeClr>
                    </a:solidFill>
                    <a:latin typeface="Arial" panose="020B0604020202020204" pitchFamily="34" charset="0"/>
                    <a:ea typeface="微软雅黑" panose="020B0503020204020204" pitchFamily="34" charset="-122"/>
                    <a:cs typeface="+mn-cs"/>
                    <a:sym typeface="Arial" panose="020B0604020202020204" pitchFamily="34" charset="0"/>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Sheet1!$B$53:$C$53</c:f>
              <c:strCache>
                <c:ptCount val="2"/>
                <c:pt idx="0">
                  <c:v>奥美拉唑</c:v>
                </c:pt>
                <c:pt idx="1">
                  <c:v>右兰索拉唑</c:v>
                </c:pt>
              </c:strCache>
            </c:strRef>
          </c:cat>
          <c:val>
            <c:numRef>
              <c:f>Sheet1!$B$54:$C$54</c:f>
              <c:numCache>
                <c:formatCode>0.00%</c:formatCode>
                <c:ptCount val="2"/>
                <c:pt idx="0">
                  <c:v>0.805</c:v>
                </c:pt>
                <c:pt idx="1">
                  <c:v>0.59</c:v>
                </c:pt>
              </c:numCache>
            </c:numRef>
          </c:val>
        </c:ser>
        <c:dLbls>
          <c:showLegendKey val="0"/>
          <c:showVal val="1"/>
          <c:showCatName val="0"/>
          <c:showSerName val="0"/>
          <c:showPercent val="0"/>
          <c:showBubbleSize val="0"/>
        </c:dLbls>
        <c:gapWidth val="219"/>
        <c:overlap val="-27"/>
        <c:axId val="-183739520"/>
        <c:axId val="-183716672"/>
      </c:barChart>
      <c:catAx>
        <c:axId val="-183739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Arial" panose="020B0604020202020204" pitchFamily="34" charset="0"/>
                <a:ea typeface="微软雅黑" panose="020B0503020204020204" pitchFamily="34" charset="-122"/>
                <a:cs typeface="+mn-cs"/>
                <a:sym typeface="Arial" panose="020B0604020202020204" pitchFamily="34" charset="0"/>
              </a:defRPr>
            </a:pPr>
          </a:p>
        </c:txPr>
        <c:crossAx val="-183716672"/>
        <c:crosses val="autoZero"/>
        <c:auto val="1"/>
        <c:lblAlgn val="ctr"/>
        <c:lblOffset val="100"/>
        <c:noMultiLvlLbl val="0"/>
      </c:catAx>
      <c:valAx>
        <c:axId val="-183716672"/>
        <c:scaling>
          <c:orientation val="minMax"/>
        </c:scaling>
        <c:delete val="0"/>
        <c:axPos val="l"/>
        <c:title>
          <c:tx>
            <c:rich>
              <a:bodyPr rot="-5400000" spcFirstLastPara="1" vertOverflow="ellipsis" vert="horz" wrap="square" anchor="ctr" anchorCtr="1"/>
              <a:lstStyle/>
              <a:p>
                <a:pPr>
                  <a:defRPr lang="zh-CN" sz="1000" b="0" i="0" u="none" strike="noStrike" kern="1200" baseline="0">
                    <a:solidFill>
                      <a:schemeClr val="tx1">
                        <a:lumMod val="65000"/>
                        <a:lumOff val="35000"/>
                      </a:schemeClr>
                    </a:solidFill>
                    <a:latin typeface="Arial" panose="020B0604020202020204" pitchFamily="34" charset="0"/>
                    <a:ea typeface="微软雅黑" panose="020B0503020204020204" pitchFamily="34" charset="-122"/>
                    <a:cs typeface="+mn-cs"/>
                    <a:sym typeface="Arial" panose="020B0604020202020204" pitchFamily="34" charset="0"/>
                  </a:defRPr>
                </a:pPr>
                <a:r>
                  <a:rPr lang="en-US"/>
                  <a:t>NAB</a:t>
                </a:r>
                <a:r>
                  <a:rPr lang="zh-CN"/>
                  <a:t>发生率</a:t>
                </a:r>
                <a:r>
                  <a:rPr lang="en-US"/>
                  <a:t>% </a:t>
                </a:r>
                <a:endParaRPr lang="en-US"/>
              </a:p>
            </c:rich>
          </c:tx>
          <c:layout/>
          <c:overlay val="0"/>
          <c:spPr>
            <a:noFill/>
            <a:ln>
              <a:noFill/>
            </a:ln>
            <a:effectLst/>
          </c:sp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Arial" panose="020B0604020202020204" pitchFamily="34" charset="0"/>
                <a:ea typeface="微软雅黑" panose="020B0503020204020204" pitchFamily="34" charset="-122"/>
                <a:cs typeface="+mn-cs"/>
                <a:sym typeface="Arial" panose="020B0604020202020204" pitchFamily="34" charset="0"/>
              </a:defRPr>
            </a:pPr>
          </a:p>
        </c:txPr>
        <c:crossAx val="-183739520"/>
        <c:crosses val="autoZero"/>
        <c:crossBetween val="between"/>
      </c:valAx>
      <c:spPr>
        <a:noFill/>
        <a:ln>
          <a:noFill/>
        </a:ln>
        <a:effectLst/>
      </c:spPr>
    </c:plotArea>
    <c:plotVisOnly val="1"/>
    <c:dispBlanksAs val="gap"/>
    <c:showDLblsOverMax val="0"/>
  </c:chart>
  <c:spPr>
    <a:noFill/>
    <a:ln>
      <a:noFill/>
    </a:ln>
    <a:effectLst/>
  </c:spPr>
  <c:txPr>
    <a:bodyPr/>
    <a:lstStyle/>
    <a:p>
      <a:pPr>
        <a:defRPr lang="zh-CN">
          <a:latin typeface="Arial" panose="020B0604020202020204" pitchFamily="34" charset="0"/>
          <a:ea typeface="微软雅黑" panose="020B0503020204020204" pitchFamily="34" charset="-122"/>
          <a:sym typeface="Arial" panose="020B0604020202020204" pitchFamily="34" charset="0"/>
        </a:defRPr>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20219000035598"/>
          <c:y val="0.0387629951467437"/>
        </c:manualLayout>
      </c:layout>
      <c:overlay val="0"/>
      <c:spPr>
        <a:noFill/>
        <a:ln>
          <a:noFill/>
        </a:ln>
        <a:effectLst/>
      </c:spPr>
      <c:txPr>
        <a:bodyPr rot="0" spcFirstLastPara="1" vertOverflow="ellipsis" vert="horz" wrap="square" anchor="ctr" anchorCtr="1"/>
        <a:lstStyle/>
        <a:p>
          <a:pPr>
            <a:defRPr lang="zh-CN" sz="1400" b="1" i="0" u="none" strike="noStrike" kern="1200" spc="0" baseline="0">
              <a:solidFill>
                <a:schemeClr val="tx1">
                  <a:lumMod val="65000"/>
                  <a:lumOff val="35000"/>
                </a:schemeClr>
              </a:solidFill>
              <a:latin typeface="Arial" panose="020B0604020202020204" pitchFamily="34" charset="0"/>
              <a:ea typeface="微软雅黑" panose="020B0503020204020204" pitchFamily="34" charset="-122"/>
              <a:cs typeface="+mn-cs"/>
              <a:sym typeface="Arial" panose="020B0604020202020204" pitchFamily="34" charset="0"/>
            </a:defRPr>
          </a:pPr>
        </a:p>
      </c:txPr>
    </c:title>
    <c:autoTitleDeleted val="0"/>
    <c:plotArea>
      <c:layout>
        <c:manualLayout>
          <c:layoutTarget val="inner"/>
          <c:xMode val="edge"/>
          <c:yMode val="edge"/>
          <c:x val="0.231658050254445"/>
          <c:y val="0.279708804621653"/>
          <c:w val="0.730649362072515"/>
          <c:h val="0.54054505801588"/>
        </c:manualLayout>
      </c:layout>
      <c:barChart>
        <c:barDir val="col"/>
        <c:grouping val="clustered"/>
        <c:varyColors val="0"/>
        <c:ser>
          <c:idx val="0"/>
          <c:order val="0"/>
          <c:tx>
            <c:strRef>
              <c:f>Sheet1!$A$62</c:f>
              <c:strCache>
                <c:ptCount val="1"/>
                <c:pt idx="0">
                  <c:v>右兰夜间酸突破持续时间更短</c:v>
                </c:pt>
              </c:strCache>
            </c:strRef>
          </c:tx>
          <c:spPr>
            <a:solidFill>
              <a:schemeClr val="accent1"/>
            </a:solidFill>
            <a:ln>
              <a:noFill/>
            </a:ln>
            <a:effectLst/>
          </c:spPr>
          <c:invertIfNegative val="0"/>
          <c:dPt>
            <c:idx val="0"/>
            <c:invertIfNegative val="0"/>
            <c:bubble3D val="0"/>
            <c:spPr>
              <a:solidFill>
                <a:schemeClr val="accent3"/>
              </a:solidFill>
              <a:ln>
                <a:noFill/>
              </a:ln>
              <a:effectLst/>
            </c:spPr>
          </c:dPt>
          <c:dPt>
            <c:idx val="1"/>
            <c:invertIfNegative val="0"/>
            <c:bubble3D val="0"/>
            <c:spPr>
              <a:solidFill>
                <a:schemeClr val="accent2"/>
              </a:solidFill>
              <a:ln>
                <a:noFill/>
              </a:ln>
              <a:effectLst/>
            </c:spPr>
          </c:dPt>
          <c:dLbls>
            <c:spPr>
              <a:noFill/>
              <a:ln>
                <a:noFill/>
              </a:ln>
              <a:effectLst/>
            </c:spPr>
            <c:txPr>
              <a:bodyPr rot="0" spcFirstLastPara="1" vertOverflow="ellipsis" vert="horz" wrap="square" lIns="38100" tIns="19050" rIns="38100" bIns="19050" anchor="ctr" anchorCtr="1"/>
              <a:lstStyle/>
              <a:p>
                <a:pPr>
                  <a:defRPr lang="zh-CN" sz="900" b="0" i="0" u="none" strike="noStrike" kern="1200" baseline="0">
                    <a:solidFill>
                      <a:schemeClr val="tx1">
                        <a:lumMod val="75000"/>
                        <a:lumOff val="25000"/>
                      </a:schemeClr>
                    </a:solidFill>
                    <a:latin typeface="Arial" panose="020B0604020202020204" pitchFamily="34" charset="0"/>
                    <a:ea typeface="微软雅黑" panose="020B0503020204020204" pitchFamily="34" charset="-122"/>
                    <a:cs typeface="+mn-cs"/>
                    <a:sym typeface="Arial" panose="020B0604020202020204" pitchFamily="34" charset="0"/>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Sheet1!$B$53:$C$53</c:f>
              <c:strCache>
                <c:ptCount val="2"/>
                <c:pt idx="0">
                  <c:v>奥美拉唑</c:v>
                </c:pt>
                <c:pt idx="1">
                  <c:v>右兰索拉唑</c:v>
                </c:pt>
              </c:strCache>
            </c:strRef>
          </c:cat>
          <c:val>
            <c:numRef>
              <c:f>Sheet1!$B$62:$C$62</c:f>
              <c:numCache>
                <c:formatCode>General</c:formatCode>
                <c:ptCount val="2"/>
                <c:pt idx="0">
                  <c:v>283</c:v>
                </c:pt>
                <c:pt idx="1">
                  <c:v>181.5</c:v>
                </c:pt>
              </c:numCache>
            </c:numRef>
          </c:val>
        </c:ser>
        <c:dLbls>
          <c:showLegendKey val="0"/>
          <c:showVal val="1"/>
          <c:showCatName val="0"/>
          <c:showSerName val="0"/>
          <c:showPercent val="0"/>
          <c:showBubbleSize val="0"/>
        </c:dLbls>
        <c:gapWidth val="219"/>
        <c:overlap val="-27"/>
        <c:axId val="-183693280"/>
        <c:axId val="-183689472"/>
      </c:barChart>
      <c:catAx>
        <c:axId val="-183693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Arial" panose="020B0604020202020204" pitchFamily="34" charset="0"/>
                <a:ea typeface="微软雅黑" panose="020B0503020204020204" pitchFamily="34" charset="-122"/>
                <a:cs typeface="+mn-cs"/>
                <a:sym typeface="Arial" panose="020B0604020202020204" pitchFamily="34" charset="0"/>
              </a:defRPr>
            </a:pPr>
          </a:p>
        </c:txPr>
        <c:crossAx val="-183689472"/>
        <c:crosses val="autoZero"/>
        <c:auto val="1"/>
        <c:lblAlgn val="ctr"/>
        <c:lblOffset val="100"/>
        <c:noMultiLvlLbl val="0"/>
      </c:catAx>
      <c:valAx>
        <c:axId val="-183689472"/>
        <c:scaling>
          <c:orientation val="minMax"/>
        </c:scaling>
        <c:delete val="0"/>
        <c:axPos val="l"/>
        <c:title>
          <c:tx>
            <c:rich>
              <a:bodyPr rot="-5400000" spcFirstLastPara="1" vertOverflow="ellipsis" vert="horz" wrap="square" anchor="ctr" anchorCtr="1"/>
              <a:lstStyle/>
              <a:p>
                <a:pPr>
                  <a:defRPr lang="zh-CN" sz="1000" b="0" i="0" u="none" strike="noStrike" kern="1200" baseline="0">
                    <a:solidFill>
                      <a:schemeClr val="tx1">
                        <a:lumMod val="65000"/>
                        <a:lumOff val="35000"/>
                      </a:schemeClr>
                    </a:solidFill>
                    <a:latin typeface="Arial" panose="020B0604020202020204" pitchFamily="34" charset="0"/>
                    <a:ea typeface="微软雅黑" panose="020B0503020204020204" pitchFamily="34" charset="-122"/>
                    <a:cs typeface="+mn-cs"/>
                    <a:sym typeface="Arial" panose="020B0604020202020204" pitchFamily="34" charset="0"/>
                  </a:defRPr>
                </a:pPr>
                <a:r>
                  <a:rPr lang="en-US"/>
                  <a:t>NAB</a:t>
                </a:r>
                <a:r>
                  <a:rPr lang="zh-CN"/>
                  <a:t>持续时间 </a:t>
                </a:r>
                <a:r>
                  <a:rPr lang="en-US"/>
                  <a:t>min </a:t>
                </a:r>
                <a:endParaRPr lang="en-US"/>
              </a:p>
            </c:rich>
          </c:tx>
          <c:layout>
            <c:manualLayout>
              <c:xMode val="edge"/>
              <c:yMode val="edge"/>
              <c:x val="0.0683144869176427"/>
              <c:y val="0.266997656945141"/>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Arial" panose="020B0604020202020204" pitchFamily="34" charset="0"/>
                <a:ea typeface="微软雅黑" panose="020B0503020204020204" pitchFamily="34" charset="-122"/>
                <a:cs typeface="+mn-cs"/>
                <a:sym typeface="Arial" panose="020B0604020202020204" pitchFamily="34" charset="0"/>
              </a:defRPr>
            </a:pPr>
          </a:p>
        </c:txPr>
        <c:crossAx val="-183693280"/>
        <c:crosses val="autoZero"/>
        <c:crossBetween val="between"/>
      </c:valAx>
      <c:spPr>
        <a:noFill/>
        <a:ln>
          <a:noFill/>
        </a:ln>
        <a:effectLst/>
      </c:spPr>
    </c:plotArea>
    <c:plotVisOnly val="1"/>
    <c:dispBlanksAs val="gap"/>
    <c:showDLblsOverMax val="0"/>
  </c:chart>
  <c:spPr>
    <a:noFill/>
    <a:ln>
      <a:noFill/>
    </a:ln>
    <a:effectLst/>
  </c:spPr>
  <c:txPr>
    <a:bodyPr/>
    <a:lstStyle/>
    <a:p>
      <a:pPr>
        <a:defRPr lang="zh-CN">
          <a:latin typeface="Arial" panose="020B0604020202020204" pitchFamily="34" charset="0"/>
          <a:ea typeface="微软雅黑" panose="020B0503020204020204" pitchFamily="34" charset="-122"/>
          <a:sym typeface="Arial" panose="020B0604020202020204" pitchFamily="34" charset="0"/>
        </a:defRPr>
      </a:pP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400" b="1" i="0" u="none" strike="noStrike" kern="1200" spc="0" baseline="0">
                <a:solidFill>
                  <a:schemeClr val="tx1">
                    <a:lumMod val="65000"/>
                    <a:lumOff val="35000"/>
                  </a:schemeClr>
                </a:solidFill>
                <a:latin typeface="Arial" panose="020B0604020202020204" pitchFamily="34" charset="0"/>
                <a:ea typeface="微软雅黑" panose="020B0503020204020204" pitchFamily="34" charset="-122"/>
                <a:cs typeface="+mn-cs"/>
                <a:sym typeface="Arial" panose="020B0604020202020204" pitchFamily="34" charset="0"/>
              </a:defRPr>
            </a:pPr>
            <a:r>
              <a:rPr lang="zh-CN" b="1"/>
              <a:t>两组临床总有效率</a:t>
            </a:r>
            <a:endParaRPr lang="zh-CN" b="1"/>
          </a:p>
        </c:rich>
      </c:tx>
      <c:layout>
        <c:manualLayout>
          <c:xMode val="edge"/>
          <c:yMode val="edge"/>
          <c:x val="0.320643463818148"/>
          <c:y val="0"/>
        </c:manualLayout>
      </c:layout>
      <c:overlay val="0"/>
      <c:spPr>
        <a:noFill/>
        <a:ln>
          <a:noFill/>
        </a:ln>
        <a:effectLst/>
      </c:spPr>
    </c:title>
    <c:autoTitleDeleted val="0"/>
    <c:plotArea>
      <c:layout>
        <c:manualLayout>
          <c:layoutTarget val="inner"/>
          <c:xMode val="edge"/>
          <c:yMode val="edge"/>
          <c:x val="0.245755211144511"/>
          <c:y val="0.208882738187528"/>
          <c:w val="0.704049627995066"/>
          <c:h val="0.653875788180859"/>
        </c:manualLayout>
      </c:layout>
      <c:barChart>
        <c:barDir val="col"/>
        <c:grouping val="clustered"/>
        <c:varyColors val="0"/>
        <c:ser>
          <c:idx val="0"/>
          <c:order val="0"/>
          <c:tx>
            <c:strRef>
              <c:f>Sheet1!$A$3</c:f>
              <c:strCache>
                <c:ptCount val="1"/>
                <c:pt idx="0">
                  <c:v>有效率 %</c:v>
                </c:pt>
              </c:strCache>
            </c:strRef>
          </c:tx>
          <c:spPr>
            <a:solidFill>
              <a:schemeClr val="accent1"/>
            </a:solidFill>
            <a:ln>
              <a:noFill/>
            </a:ln>
            <a:effectLst/>
          </c:spPr>
          <c:invertIfNegative val="0"/>
          <c:dPt>
            <c:idx val="0"/>
            <c:invertIfNegative val="0"/>
            <c:bubble3D val="0"/>
            <c:spPr>
              <a:solidFill>
                <a:schemeClr val="accent3"/>
              </a:solidFill>
              <a:ln>
                <a:noFill/>
              </a:ln>
              <a:effectLst/>
            </c:spPr>
          </c:dPt>
          <c:dPt>
            <c:idx val="1"/>
            <c:invertIfNegative val="0"/>
            <c:bubble3D val="0"/>
            <c:spPr>
              <a:solidFill>
                <a:schemeClr val="accent2"/>
              </a:solidFill>
              <a:ln>
                <a:noFill/>
              </a:ln>
              <a:effectLst/>
            </c:spPr>
          </c:dPt>
          <c:dLbls>
            <c:spPr>
              <a:noFill/>
              <a:ln>
                <a:noFill/>
              </a:ln>
              <a:effectLst/>
            </c:spPr>
            <c:txPr>
              <a:bodyPr rot="0" spcFirstLastPara="1" vertOverflow="ellipsis" vert="horz" wrap="square" lIns="38100" tIns="19050" rIns="38100" bIns="19050" anchor="ctr" anchorCtr="1"/>
              <a:lstStyle/>
              <a:p>
                <a:pPr>
                  <a:defRPr lang="zh-CN" sz="1050" b="0" i="0" u="none" strike="noStrike" kern="1200" baseline="0">
                    <a:solidFill>
                      <a:schemeClr val="tx1">
                        <a:lumMod val="75000"/>
                        <a:lumOff val="25000"/>
                      </a:schemeClr>
                    </a:solidFill>
                    <a:latin typeface="Arial" panose="020B0604020202020204" pitchFamily="34" charset="0"/>
                    <a:ea typeface="微软雅黑" panose="020B0503020204020204" pitchFamily="34" charset="-122"/>
                    <a:cs typeface="+mn-cs"/>
                    <a:sym typeface="Arial" panose="020B0604020202020204" pitchFamily="34" charset="0"/>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Sheet1!$B$2:$C$2</c:f>
              <c:strCache>
                <c:ptCount val="2"/>
                <c:pt idx="0">
                  <c:v>埃索美拉唑</c:v>
                </c:pt>
                <c:pt idx="1">
                  <c:v>右兰索拉唑</c:v>
                </c:pt>
              </c:strCache>
            </c:strRef>
          </c:cat>
          <c:val>
            <c:numRef>
              <c:f>Sheet1!$B$3:$C$3</c:f>
              <c:numCache>
                <c:formatCode>0.00%</c:formatCode>
                <c:ptCount val="2"/>
                <c:pt idx="0">
                  <c:v>0.833</c:v>
                </c:pt>
                <c:pt idx="1">
                  <c:v>0.966</c:v>
                </c:pt>
              </c:numCache>
            </c:numRef>
          </c:val>
        </c:ser>
        <c:dLbls>
          <c:showLegendKey val="0"/>
          <c:showVal val="1"/>
          <c:showCatName val="0"/>
          <c:showSerName val="0"/>
          <c:showPercent val="0"/>
          <c:showBubbleSize val="0"/>
        </c:dLbls>
        <c:gapWidth val="219"/>
        <c:overlap val="-27"/>
        <c:axId val="-1481790960"/>
        <c:axId val="-1614410992"/>
      </c:barChart>
      <c:catAx>
        <c:axId val="-1481790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Arial" panose="020B0604020202020204" pitchFamily="34" charset="0"/>
                <a:ea typeface="微软雅黑" panose="020B0503020204020204" pitchFamily="34" charset="-122"/>
                <a:cs typeface="+mn-cs"/>
                <a:sym typeface="Arial" panose="020B0604020202020204" pitchFamily="34" charset="0"/>
              </a:defRPr>
            </a:pPr>
          </a:p>
        </c:txPr>
        <c:crossAx val="-1614410992"/>
        <c:crosses val="autoZero"/>
        <c:auto val="1"/>
        <c:lblAlgn val="ctr"/>
        <c:lblOffset val="100"/>
        <c:noMultiLvlLbl val="0"/>
      </c:catAx>
      <c:valAx>
        <c:axId val="-1614410992"/>
        <c:scaling>
          <c:orientation val="minMax"/>
        </c:scaling>
        <c:delete val="0"/>
        <c:axPos val="l"/>
        <c:title>
          <c:tx>
            <c:rich>
              <a:bodyPr rot="-5400000" spcFirstLastPara="1" vertOverflow="ellipsis" vert="horz" wrap="square" anchor="ctr" anchorCtr="1"/>
              <a:lstStyle/>
              <a:p>
                <a:pPr>
                  <a:defRPr lang="zh-CN" sz="1000" b="0" i="0" u="none" strike="noStrike" kern="1200" baseline="0">
                    <a:solidFill>
                      <a:schemeClr val="tx1">
                        <a:lumMod val="65000"/>
                        <a:lumOff val="35000"/>
                      </a:schemeClr>
                    </a:solidFill>
                    <a:latin typeface="Arial" panose="020B0604020202020204" pitchFamily="34" charset="0"/>
                    <a:ea typeface="微软雅黑" panose="020B0503020204020204" pitchFamily="34" charset="-122"/>
                    <a:cs typeface="+mn-cs"/>
                    <a:sym typeface="Arial" panose="020B0604020202020204" pitchFamily="34" charset="0"/>
                  </a:defRPr>
                </a:pPr>
                <a:r>
                  <a:rPr lang="zh-CN"/>
                  <a:t>有效率 </a:t>
                </a:r>
                <a:r>
                  <a:rPr lang="en-US"/>
                  <a:t>%</a:t>
                </a:r>
                <a:endParaRPr lang="en-US"/>
              </a:p>
            </c:rich>
          </c:tx>
          <c:layout/>
          <c:overlay val="0"/>
          <c:spPr>
            <a:noFill/>
            <a:ln>
              <a:noFill/>
            </a:ln>
            <a:effectLst/>
          </c:sp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Arial" panose="020B0604020202020204" pitchFamily="34" charset="0"/>
                <a:ea typeface="微软雅黑" panose="020B0503020204020204" pitchFamily="34" charset="-122"/>
                <a:cs typeface="+mn-cs"/>
                <a:sym typeface="Arial" panose="020B0604020202020204" pitchFamily="34" charset="0"/>
              </a:defRPr>
            </a:pPr>
          </a:p>
        </c:txPr>
        <c:crossAx val="-1481790960"/>
        <c:crosses val="autoZero"/>
        <c:crossBetween val="between"/>
      </c:valAx>
      <c:spPr>
        <a:noFill/>
        <a:ln>
          <a:noFill/>
        </a:ln>
        <a:effectLst/>
      </c:spPr>
    </c:plotArea>
    <c:plotVisOnly val="1"/>
    <c:dispBlanksAs val="gap"/>
    <c:showDLblsOverMax val="0"/>
  </c:chart>
  <c:spPr>
    <a:noFill/>
    <a:ln>
      <a:noFill/>
    </a:ln>
    <a:effectLst/>
  </c:spPr>
  <c:txPr>
    <a:bodyPr/>
    <a:lstStyle/>
    <a:p>
      <a:pPr>
        <a:defRPr lang="zh-CN">
          <a:latin typeface="Arial" panose="020B0604020202020204" pitchFamily="34" charset="0"/>
          <a:ea typeface="微软雅黑" panose="020B0503020204020204" pitchFamily="34" charset="-122"/>
          <a:sym typeface="Arial" panose="020B0604020202020204" pitchFamily="34" charset="0"/>
        </a:defRPr>
      </a:pP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lang="zh-CN" sz="1400" b="1" i="0" u="none" strike="noStrike" kern="1200" spc="0" baseline="0">
                <a:solidFill>
                  <a:sysClr val="windowText" lastClr="000000">
                    <a:lumMod val="65000"/>
                    <a:lumOff val="35000"/>
                  </a:sysClr>
                </a:solidFill>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defRPr>
            </a:pPr>
            <a:r>
              <a:rPr lang="zh-CN" sz="1400" b="1"/>
              <a:t>两组胃内</a:t>
            </a:r>
            <a:r>
              <a:rPr lang="en-US" sz="1400" b="1"/>
              <a:t>pH</a:t>
            </a:r>
            <a:r>
              <a:rPr lang="zh-CN" sz="1400" b="1"/>
              <a:t>＞</a:t>
            </a:r>
            <a:r>
              <a:rPr lang="en-US" sz="1400" b="1"/>
              <a:t>4</a:t>
            </a:r>
            <a:r>
              <a:rPr lang="zh-CN" sz="1400" b="1"/>
              <a:t>维持时间的百分比</a:t>
            </a:r>
            <a:endParaRPr lang="zh-CN" sz="1400" b="1"/>
          </a:p>
        </c:rich>
      </c:tx>
      <c:layout/>
      <c:overlay val="0"/>
      <c:spPr>
        <a:noFill/>
        <a:ln>
          <a:noFill/>
        </a:ln>
        <a:effectLst/>
      </c:spPr>
    </c:title>
    <c:autoTitleDeleted val="0"/>
    <c:plotArea>
      <c:layout/>
      <c:barChart>
        <c:barDir val="col"/>
        <c:grouping val="clustered"/>
        <c:varyColors val="0"/>
        <c:ser>
          <c:idx val="0"/>
          <c:order val="0"/>
          <c:tx>
            <c:strRef>
              <c:f>[工作簿1]Sheet1!$A$2</c:f>
              <c:strCache>
                <c:ptCount val="1"/>
                <c:pt idx="0">
                  <c:v>右兰索拉唑</c:v>
                </c:pt>
              </c:strCache>
            </c:strRef>
          </c:tx>
          <c:spPr>
            <a:solidFill>
              <a:schemeClr val="accent2"/>
            </a:solidFill>
            <a:ln>
              <a:noFill/>
            </a:ln>
            <a:effectLst/>
          </c:spPr>
          <c:invertIfNegative val="0"/>
          <c:dLbls>
            <c:dLbl>
              <c:idx val="0"/>
              <c:layout/>
              <c:tx>
                <c:rich>
                  <a:bodyPr rot="0" spcFirstLastPara="1" vertOverflow="ellipsis" vert="horz" wrap="square" lIns="38100" tIns="19050" rIns="38100" bIns="19050" anchor="ctr" anchorCtr="1"/>
                  <a:lstStyle/>
                  <a:p>
                    <a:pPr>
                      <a:defRPr lang="zh-CN" sz="900" b="0" i="0" u="none" strike="noStrike" kern="1200" baseline="0">
                        <a:solidFill>
                          <a:sysClr val="windowText" lastClr="000000">
                            <a:lumMod val="75000"/>
                            <a:lumOff val="25000"/>
                          </a:sysClr>
                        </a:solidFill>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defRPr>
                    </a:pPr>
                    <a:r>
                      <a:rPr lang="en-US" altLang="zh-CN">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58**</a:t>
                    </a:r>
                    <a:endParaRPr lang="en-US" altLang="zh-CN">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c:rich>
              </c:tx>
              <c:dLblPos val="outEnd"/>
              <c:showLegendKey val="0"/>
              <c:showVal val="1"/>
              <c:showCatName val="0"/>
              <c:showSerName val="0"/>
              <c:showPercent val="0"/>
              <c:showBubbleSize val="0"/>
              <c:extLst>
                <c:ext xmlns:c15="http://schemas.microsoft.com/office/drawing/2012/chart" uri="{CE6537A1-D6FC-4f65-9D91-7224C49458BB}"/>
              </c:extLst>
            </c:dLbl>
            <c:dLbl>
              <c:idx val="2"/>
              <c:layout/>
              <c:tx>
                <c:rich>
                  <a:bodyPr rot="0" spcFirstLastPara="1" vertOverflow="ellipsis" vert="horz" wrap="square" lIns="38100" tIns="19050" rIns="38100" bIns="19050" anchor="ctr" anchorCtr="1"/>
                  <a:lstStyle/>
                  <a:p>
                    <a:pPr>
                      <a:defRPr lang="zh-CN" sz="900" b="0" i="0" u="none" strike="noStrike" kern="1200" baseline="0">
                        <a:solidFill>
                          <a:sysClr val="windowText" lastClr="000000">
                            <a:lumMod val="75000"/>
                            <a:lumOff val="25000"/>
                          </a:sysClr>
                        </a:solidFill>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defRPr>
                    </a:pPr>
                    <a:r>
                      <a:rPr lang="en-US" altLang="zh-CN">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60***</a:t>
                    </a:r>
                    <a:endParaRPr lang="en-US" altLang="zh-CN">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c:rich>
              </c:tx>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lstStyle/>
              <a:p>
                <a:pPr>
                  <a:defRPr lang="zh-CN" sz="900" b="0" i="0" u="none" strike="noStrike" kern="1200" baseline="0">
                    <a:solidFill>
                      <a:sysClr val="windowText" lastClr="000000">
                        <a:lumMod val="75000"/>
                        <a:lumOff val="25000"/>
                      </a:sysClr>
                    </a:solidFill>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ysClr val="windowText" lastClr="000000">
                          <a:lumMod val="35000"/>
                          <a:lumOff val="65000"/>
                        </a:sysClr>
                      </a:solidFill>
                      <a:round/>
                    </a:ln>
                    <a:effectLst/>
                  </c:spPr>
                </c15:leaderLines>
              </c:ext>
            </c:extLst>
          </c:dLbls>
          <c:cat>
            <c:strRef>
              <c:f>[工作簿1]Sheet1!$B$1:$D$1</c:f>
              <c:strCache>
                <c:ptCount val="3"/>
                <c:pt idx="0">
                  <c:v>0-24h</c:v>
                </c:pt>
                <c:pt idx="1">
                  <c:v>0-12h</c:v>
                </c:pt>
                <c:pt idx="2">
                  <c:v>＞12-24h</c:v>
                </c:pt>
              </c:strCache>
            </c:strRef>
          </c:cat>
          <c:val>
            <c:numRef>
              <c:f>[工作簿1]Sheet1!$B$2:$D$2</c:f>
              <c:numCache>
                <c:formatCode>General</c:formatCode>
                <c:ptCount val="3"/>
                <c:pt idx="0">
                  <c:v>58</c:v>
                </c:pt>
                <c:pt idx="1">
                  <c:v>56</c:v>
                </c:pt>
                <c:pt idx="2">
                  <c:v>60</c:v>
                </c:pt>
              </c:numCache>
            </c:numRef>
          </c:val>
        </c:ser>
        <c:ser>
          <c:idx val="1"/>
          <c:order val="1"/>
          <c:tx>
            <c:strRef>
              <c:f>[工作簿1]Sheet1!$A$3</c:f>
              <c:strCache>
                <c:ptCount val="1"/>
                <c:pt idx="0">
                  <c:v>埃索美拉唑</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zh-CN" sz="900" b="0" i="0" u="none" strike="noStrike" kern="1200" baseline="0">
                    <a:solidFill>
                      <a:sysClr val="windowText" lastClr="000000">
                        <a:lumMod val="75000"/>
                        <a:lumOff val="25000"/>
                      </a:sysClr>
                    </a:solidFill>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ysClr val="windowText" lastClr="000000">
                          <a:lumMod val="35000"/>
                          <a:lumOff val="65000"/>
                        </a:sysClr>
                      </a:solidFill>
                      <a:round/>
                    </a:ln>
                    <a:effectLst/>
                  </c:spPr>
                </c15:leaderLines>
              </c:ext>
            </c:extLst>
          </c:dLbls>
          <c:cat>
            <c:strRef>
              <c:f>[工作簿1]Sheet1!$B$1:$D$1</c:f>
              <c:strCache>
                <c:ptCount val="3"/>
                <c:pt idx="0">
                  <c:v>0-24h</c:v>
                </c:pt>
                <c:pt idx="1">
                  <c:v>0-12h</c:v>
                </c:pt>
                <c:pt idx="2">
                  <c:v>＞12-24h</c:v>
                </c:pt>
              </c:strCache>
            </c:strRef>
          </c:cat>
          <c:val>
            <c:numRef>
              <c:f>[工作簿1]Sheet1!$B$3:$D$3</c:f>
              <c:numCache>
                <c:formatCode>General</c:formatCode>
                <c:ptCount val="3"/>
                <c:pt idx="0">
                  <c:v>48</c:v>
                </c:pt>
                <c:pt idx="1">
                  <c:v>53</c:v>
                </c:pt>
                <c:pt idx="2">
                  <c:v>42</c:v>
                </c:pt>
              </c:numCache>
            </c:numRef>
          </c:val>
        </c:ser>
        <c:dLbls>
          <c:showLegendKey val="0"/>
          <c:showVal val="1"/>
          <c:showCatName val="0"/>
          <c:showSerName val="0"/>
          <c:showPercent val="0"/>
          <c:showBubbleSize val="0"/>
        </c:dLbls>
        <c:gapWidth val="219"/>
        <c:overlap val="-27"/>
        <c:axId val="-99724992"/>
        <c:axId val="-99730432"/>
      </c:barChart>
      <c:catAx>
        <c:axId val="-99724992"/>
        <c:scaling>
          <c:orientation val="minMax"/>
        </c:scaling>
        <c:delete val="0"/>
        <c:axPos val="b"/>
        <c:numFmt formatCode="General" sourceLinked="0"/>
        <c:majorTickMark val="none"/>
        <c:minorTickMark val="none"/>
        <c:tickLblPos val="nextTo"/>
        <c:spPr>
          <a:noFill/>
          <a:ln w="9525" cap="flat" cmpd="sng" algn="ctr">
            <a:solidFill>
              <a:sysClr val="windowText" lastClr="000000">
                <a:lumMod val="15000"/>
                <a:lumOff val="85000"/>
              </a:sysClr>
            </a:solidFill>
            <a:round/>
          </a:ln>
          <a:effectLst/>
        </c:spPr>
        <c:txPr>
          <a:bodyPr rot="-60000000" spcFirstLastPara="1" vertOverflow="ellipsis" vert="horz" wrap="square" anchor="ctr" anchorCtr="1"/>
          <a:lstStyle/>
          <a:p>
            <a:pPr>
              <a:defRPr lang="zh-CN" sz="900" b="0" i="0" u="none" strike="noStrike" kern="1200" baseline="0">
                <a:solidFill>
                  <a:sysClr val="windowText" lastClr="000000">
                    <a:lumMod val="65000"/>
                    <a:lumOff val="35000"/>
                  </a:sysClr>
                </a:solidFill>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defRPr>
            </a:pPr>
          </a:p>
        </c:txPr>
        <c:crossAx val="-99730432"/>
        <c:crosses val="autoZero"/>
        <c:auto val="1"/>
        <c:lblAlgn val="ctr"/>
        <c:lblOffset val="100"/>
        <c:noMultiLvlLbl val="0"/>
      </c:catAx>
      <c:valAx>
        <c:axId val="-9973043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900" b="0" i="0" u="none" strike="noStrike" kern="1200" baseline="0">
                <a:solidFill>
                  <a:sysClr val="windowText" lastClr="000000">
                    <a:lumMod val="65000"/>
                    <a:lumOff val="35000"/>
                  </a:sysClr>
                </a:solidFill>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defRPr>
            </a:pPr>
          </a:p>
        </c:txPr>
        <c:crossAx val="-99724992"/>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lang="zh-CN" sz="1100" b="0" i="0" u="none" strike="noStrike" kern="1200" baseline="0">
                <a:solidFill>
                  <a:sysClr val="windowText" lastClr="000000">
                    <a:lumMod val="65000"/>
                    <a:lumOff val="35000"/>
                  </a:sysClr>
                </a:solidFill>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defRPr>
            </a:pPr>
          </a:p>
        </c:txPr>
      </c:legendEntry>
      <c:legendEntry>
        <c:idx val="1"/>
        <c:txPr>
          <a:bodyPr rot="0" spcFirstLastPara="1" vertOverflow="ellipsis" vert="horz" wrap="square" anchor="ctr" anchorCtr="1"/>
          <a:lstStyle/>
          <a:p>
            <a:pPr>
              <a:defRPr lang="zh-CN" sz="1100" b="0" i="0" u="none" strike="noStrike" kern="1200" baseline="0">
                <a:solidFill>
                  <a:sysClr val="windowText" lastClr="000000">
                    <a:lumMod val="65000"/>
                    <a:lumOff val="35000"/>
                  </a:sysClr>
                </a:solidFill>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defRPr>
            </a:pPr>
          </a:p>
        </c:txPr>
      </c:legendEntry>
      <c:layout>
        <c:manualLayout>
          <c:xMode val="edge"/>
          <c:yMode val="edge"/>
          <c:x val="0.33540913147371"/>
          <c:y val="0.931659422987891"/>
          <c:w val="0.45262567521698"/>
          <c:h val="0.0683405770121091"/>
        </c:manualLayout>
      </c:layout>
      <c:overlay val="0"/>
      <c:spPr>
        <a:noFill/>
        <a:ln>
          <a:noFill/>
        </a:ln>
        <a:effectLst/>
      </c:spPr>
      <c:txPr>
        <a:bodyPr rot="0" spcFirstLastPara="1" vertOverflow="ellipsis" vert="horz" wrap="square" anchor="ctr" anchorCtr="1"/>
        <a:lstStyle/>
        <a:p>
          <a:pPr>
            <a:defRPr lang="zh-CN" sz="1100" b="0" i="0" u="none" strike="noStrike" kern="1200" baseline="0">
              <a:solidFill>
                <a:sysClr val="windowText" lastClr="000000">
                  <a:lumMod val="65000"/>
                  <a:lumOff val="35000"/>
                </a:sysClr>
              </a:solidFill>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defRPr>
          </a:pPr>
        </a:p>
      </c:txPr>
    </c:legend>
    <c:plotVisOnly val="1"/>
    <c:dispBlanksAs val="gap"/>
    <c:showDLblsOverMax val="0"/>
  </c:chart>
  <c:spPr>
    <a:solidFill>
      <a:sysClr val="window" lastClr="FFFFFF"/>
    </a:solidFill>
    <a:ln w="9525" cap="flat" cmpd="sng" algn="ctr">
      <a:noFill/>
      <a:round/>
    </a:ln>
    <a:effectLst/>
  </c:spPr>
  <c:txPr>
    <a:bodyPr/>
    <a:lstStyle/>
    <a:p>
      <a:pPr>
        <a:defRPr lang="zh-CN" sz="900">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defRPr>
      </a:pPr>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lang="zh-CN" sz="1400" b="1" i="0" u="none" strike="noStrike" kern="1200" spc="0" baseline="0">
                <a:solidFill>
                  <a:sysClr val="windowText" lastClr="000000">
                    <a:lumMod val="65000"/>
                    <a:lumOff val="35000"/>
                  </a:sysClr>
                </a:solidFill>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defRPr>
            </a:pPr>
            <a:r>
              <a:rPr lang="zh-CN" sz="1400" b="1"/>
              <a:t>两组胃内的平均</a:t>
            </a:r>
            <a:r>
              <a:rPr lang="en-US" sz="1400" b="1"/>
              <a:t>pH</a:t>
            </a:r>
            <a:endParaRPr lang="zh-CN" sz="1400" b="1"/>
          </a:p>
        </c:rich>
      </c:tx>
      <c:layout/>
      <c:overlay val="0"/>
      <c:spPr>
        <a:noFill/>
        <a:ln>
          <a:noFill/>
        </a:ln>
        <a:effectLst/>
      </c:spPr>
    </c:title>
    <c:autoTitleDeleted val="0"/>
    <c:plotArea>
      <c:layout/>
      <c:barChart>
        <c:barDir val="col"/>
        <c:grouping val="clustered"/>
        <c:varyColors val="0"/>
        <c:ser>
          <c:idx val="0"/>
          <c:order val="0"/>
          <c:tx>
            <c:strRef>
              <c:f>[工作簿1]Sheet1!$G$2</c:f>
              <c:strCache>
                <c:ptCount val="1"/>
                <c:pt idx="0">
                  <c:v>右兰索拉唑</c:v>
                </c:pt>
              </c:strCache>
            </c:strRef>
          </c:tx>
          <c:spPr>
            <a:solidFill>
              <a:schemeClr val="accent2"/>
            </a:solidFill>
            <a:ln>
              <a:noFill/>
            </a:ln>
            <a:effectLst/>
          </c:spPr>
          <c:invertIfNegative val="0"/>
          <c:dLbls>
            <c:dLbl>
              <c:idx val="0"/>
              <c:layout/>
              <c:tx>
                <c:rich>
                  <a:bodyPr rot="0" spcFirstLastPara="1" vertOverflow="ellipsis" vert="horz" wrap="square" lIns="38100" tIns="19050" rIns="38100" bIns="19050" anchor="ctr" anchorCtr="1"/>
                  <a:lstStyle/>
                  <a:p>
                    <a:pPr>
                      <a:defRPr lang="zh-CN" sz="1000" b="0" i="0" u="none" strike="noStrike" kern="1200" baseline="0">
                        <a:solidFill>
                          <a:sysClr val="windowText" lastClr="000000">
                            <a:lumMod val="75000"/>
                            <a:lumOff val="25000"/>
                          </a:sysClr>
                        </a:solidFill>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defRPr>
                    </a:pPr>
                    <a:r>
                      <a:rPr lang="en-US" altLang="zh-CN">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4.3***</a:t>
                    </a:r>
                    <a:endParaRPr lang="en-US" altLang="zh-CN">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c:rich>
              </c:tx>
              <c:dLblPos val="outEnd"/>
              <c:showLegendKey val="0"/>
              <c:showVal val="1"/>
              <c:showCatName val="0"/>
              <c:showSerName val="0"/>
              <c:showPercent val="0"/>
              <c:showBubbleSize val="0"/>
              <c:extLst>
                <c:ext xmlns:c15="http://schemas.microsoft.com/office/drawing/2012/chart" uri="{CE6537A1-D6FC-4f65-9D91-7224C49458BB}"/>
              </c:extLst>
            </c:dLbl>
            <c:dLbl>
              <c:idx val="2"/>
              <c:layout/>
              <c:tx>
                <c:rich>
                  <a:bodyPr rot="0" spcFirstLastPara="1" vertOverflow="ellipsis" vert="horz" wrap="square" lIns="38100" tIns="19050" rIns="38100" bIns="19050" anchor="ctr" anchorCtr="1"/>
                  <a:lstStyle/>
                  <a:p>
                    <a:pPr>
                      <a:defRPr lang="zh-CN" sz="1000" b="0" i="0" u="none" strike="noStrike" kern="1200" baseline="0">
                        <a:solidFill>
                          <a:sysClr val="windowText" lastClr="000000">
                            <a:lumMod val="75000"/>
                            <a:lumOff val="25000"/>
                          </a:sysClr>
                        </a:solidFill>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defRPr>
                    </a:pPr>
                    <a:r>
                      <a:rPr lang="en-US" altLang="zh-CN">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4.5***</a:t>
                    </a:r>
                    <a:endParaRPr lang="en-US" altLang="zh-CN">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c:rich>
              </c:tx>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lstStyle/>
              <a:p>
                <a:pPr>
                  <a:defRPr lang="zh-CN" sz="1000" b="0" i="0" u="none" strike="noStrike" kern="1200" baseline="0">
                    <a:solidFill>
                      <a:sysClr val="windowText" lastClr="000000">
                        <a:lumMod val="75000"/>
                        <a:lumOff val="25000"/>
                      </a:sysClr>
                    </a:solidFill>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ysClr val="windowText" lastClr="000000">
                          <a:lumMod val="35000"/>
                          <a:lumOff val="65000"/>
                        </a:sysClr>
                      </a:solidFill>
                      <a:round/>
                    </a:ln>
                    <a:effectLst/>
                  </c:spPr>
                </c15:leaderLines>
              </c:ext>
            </c:extLst>
          </c:dLbls>
          <c:cat>
            <c:strRef>
              <c:f>[工作簿1]Sheet1!$H$1:$J$1</c:f>
              <c:strCache>
                <c:ptCount val="3"/>
                <c:pt idx="0">
                  <c:v>0-24h</c:v>
                </c:pt>
                <c:pt idx="1">
                  <c:v>0-12h</c:v>
                </c:pt>
                <c:pt idx="2">
                  <c:v>＞12-24h</c:v>
                </c:pt>
              </c:strCache>
            </c:strRef>
          </c:cat>
          <c:val>
            <c:numRef>
              <c:f>[工作簿1]Sheet1!$H$2:$J$2</c:f>
              <c:numCache>
                <c:formatCode>General</c:formatCode>
                <c:ptCount val="3"/>
                <c:pt idx="0">
                  <c:v>4.3</c:v>
                </c:pt>
                <c:pt idx="1">
                  <c:v>4.2</c:v>
                </c:pt>
                <c:pt idx="2">
                  <c:v>4.5</c:v>
                </c:pt>
              </c:numCache>
            </c:numRef>
          </c:val>
        </c:ser>
        <c:ser>
          <c:idx val="1"/>
          <c:order val="1"/>
          <c:tx>
            <c:strRef>
              <c:f>[工作簿1]Sheet1!$G$3</c:f>
              <c:strCache>
                <c:ptCount val="1"/>
                <c:pt idx="0">
                  <c:v>埃索美拉唑</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zh-CN" sz="1000" b="0" i="0" u="none" strike="noStrike" kern="1200" baseline="0">
                    <a:solidFill>
                      <a:sysClr val="windowText" lastClr="000000">
                        <a:lumMod val="75000"/>
                        <a:lumOff val="25000"/>
                      </a:sysClr>
                    </a:solidFill>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ysClr val="windowText" lastClr="000000">
                          <a:lumMod val="35000"/>
                          <a:lumOff val="65000"/>
                        </a:sysClr>
                      </a:solidFill>
                      <a:round/>
                    </a:ln>
                    <a:effectLst/>
                  </c:spPr>
                </c15:leaderLines>
              </c:ext>
            </c:extLst>
          </c:dLbls>
          <c:cat>
            <c:strRef>
              <c:f>[工作簿1]Sheet1!$H$1:$J$1</c:f>
              <c:strCache>
                <c:ptCount val="3"/>
                <c:pt idx="0">
                  <c:v>0-24h</c:v>
                </c:pt>
                <c:pt idx="1">
                  <c:v>0-12h</c:v>
                </c:pt>
                <c:pt idx="2">
                  <c:v>＞12-24h</c:v>
                </c:pt>
              </c:strCache>
            </c:strRef>
          </c:cat>
          <c:val>
            <c:numRef>
              <c:f>[工作簿1]Sheet1!$H$3:$J$3</c:f>
              <c:numCache>
                <c:formatCode>General</c:formatCode>
                <c:ptCount val="3"/>
                <c:pt idx="0">
                  <c:v>3.7</c:v>
                </c:pt>
                <c:pt idx="1">
                  <c:v>3.9</c:v>
                </c:pt>
                <c:pt idx="2">
                  <c:v>3.5</c:v>
                </c:pt>
              </c:numCache>
            </c:numRef>
          </c:val>
        </c:ser>
        <c:dLbls>
          <c:showLegendKey val="0"/>
          <c:showVal val="1"/>
          <c:showCatName val="0"/>
          <c:showSerName val="0"/>
          <c:showPercent val="0"/>
          <c:showBubbleSize val="0"/>
        </c:dLbls>
        <c:gapWidth val="219"/>
        <c:overlap val="-27"/>
        <c:axId val="-1046153616"/>
        <c:axId val="-1285868080"/>
      </c:barChart>
      <c:catAx>
        <c:axId val="-1046153616"/>
        <c:scaling>
          <c:orientation val="minMax"/>
        </c:scaling>
        <c:delete val="0"/>
        <c:axPos val="b"/>
        <c:numFmt formatCode="General" sourceLinked="0"/>
        <c:majorTickMark val="none"/>
        <c:minorTickMark val="none"/>
        <c:tickLblPos val="nextTo"/>
        <c:spPr>
          <a:noFill/>
          <a:ln w="9525" cap="flat" cmpd="sng" algn="ctr">
            <a:solidFill>
              <a:sysClr val="windowText" lastClr="000000">
                <a:lumMod val="15000"/>
                <a:lumOff val="85000"/>
              </a:sysClr>
            </a:solidFill>
            <a:round/>
          </a:ln>
          <a:effectLst/>
        </c:spPr>
        <c:txPr>
          <a:bodyPr rot="-60000000" spcFirstLastPara="1" vertOverflow="ellipsis" vert="horz" wrap="square" anchor="ctr" anchorCtr="1"/>
          <a:lstStyle/>
          <a:p>
            <a:pPr>
              <a:defRPr lang="zh-CN" sz="1000" b="0" i="0" u="none" strike="noStrike" kern="1200" baseline="0">
                <a:solidFill>
                  <a:sysClr val="windowText" lastClr="000000">
                    <a:lumMod val="65000"/>
                    <a:lumOff val="35000"/>
                  </a:sysClr>
                </a:solidFill>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defRPr>
            </a:pPr>
          </a:p>
        </c:txPr>
        <c:crossAx val="-1285868080"/>
        <c:crosses val="autoZero"/>
        <c:auto val="1"/>
        <c:lblAlgn val="ctr"/>
        <c:lblOffset val="100"/>
        <c:noMultiLvlLbl val="0"/>
      </c:catAx>
      <c:valAx>
        <c:axId val="-128586808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000" b="0" i="0" u="none" strike="noStrike" kern="1200" baseline="0">
                <a:solidFill>
                  <a:sysClr val="windowText" lastClr="000000">
                    <a:lumMod val="65000"/>
                    <a:lumOff val="35000"/>
                  </a:sysClr>
                </a:solidFill>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defRPr>
            </a:pPr>
          </a:p>
        </c:txPr>
        <c:crossAx val="-1046153616"/>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lang="zh-CN" sz="1100" b="0" i="0" u="none" strike="noStrike" kern="1200" baseline="0">
                <a:solidFill>
                  <a:sysClr val="windowText" lastClr="000000">
                    <a:lumMod val="65000"/>
                    <a:lumOff val="35000"/>
                  </a:sysClr>
                </a:solidFill>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defRPr>
            </a:pPr>
          </a:p>
        </c:txPr>
      </c:legendEntry>
      <c:legendEntry>
        <c:idx val="1"/>
        <c:txPr>
          <a:bodyPr rot="0" spcFirstLastPara="1" vertOverflow="ellipsis" vert="horz" wrap="square" anchor="ctr" anchorCtr="1"/>
          <a:lstStyle/>
          <a:p>
            <a:pPr>
              <a:defRPr lang="zh-CN" sz="1100" b="0" i="0" u="none" strike="noStrike" kern="1200" baseline="0">
                <a:solidFill>
                  <a:sysClr val="windowText" lastClr="000000">
                    <a:lumMod val="65000"/>
                    <a:lumOff val="35000"/>
                  </a:sysClr>
                </a:solidFill>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defRPr>
            </a:pPr>
          </a:p>
        </c:txPr>
      </c:legendEntry>
      <c:layout>
        <c:manualLayout>
          <c:xMode val="edge"/>
          <c:yMode val="edge"/>
          <c:x val="0.270543037097643"/>
          <c:y val="0.927229684339851"/>
          <c:w val="0.450614579099924"/>
          <c:h val="0.0690692929169556"/>
        </c:manualLayout>
      </c:layout>
      <c:overlay val="0"/>
      <c:spPr>
        <a:noFill/>
        <a:ln>
          <a:noFill/>
        </a:ln>
        <a:effectLst/>
      </c:spPr>
      <c:txPr>
        <a:bodyPr rot="0" spcFirstLastPara="1" vertOverflow="ellipsis" vert="horz" wrap="square" anchor="ctr" anchorCtr="1"/>
        <a:lstStyle/>
        <a:p>
          <a:pPr>
            <a:defRPr lang="zh-CN" sz="1100" b="0" i="0" u="none" strike="noStrike" kern="1200" baseline="0">
              <a:solidFill>
                <a:sysClr val="windowText" lastClr="000000">
                  <a:lumMod val="65000"/>
                  <a:lumOff val="35000"/>
                </a:sysClr>
              </a:solidFill>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defRPr>
          </a:pPr>
        </a:p>
      </c:txPr>
    </c:legend>
    <c:plotVisOnly val="1"/>
    <c:dispBlanksAs val="gap"/>
    <c:showDLblsOverMax val="0"/>
  </c:chart>
  <c:spPr>
    <a:solidFill>
      <a:sysClr val="window" lastClr="FFFFFF"/>
    </a:solidFill>
    <a:ln w="9525" cap="flat" cmpd="sng" algn="ctr">
      <a:noFill/>
      <a:round/>
    </a:ln>
    <a:effectLst/>
  </c:spPr>
  <c:txPr>
    <a:bodyPr/>
    <a:lstStyle/>
    <a:p>
      <a:pPr>
        <a:defRPr lang="zh-CN" sz="1000">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defRPr>
      </a:pPr>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400" b="0" i="0" u="none" strike="noStrike" kern="1200" spc="0" baseline="0">
                <a:solidFill>
                  <a:schemeClr val="tx1">
                    <a:lumMod val="75000"/>
                    <a:lumOff val="25000"/>
                  </a:schemeClr>
                </a:solidFill>
                <a:latin typeface="Arial" panose="020B0604020202020204" pitchFamily="34" charset="0"/>
                <a:ea typeface="微软雅黑" panose="020B0503020204020204" pitchFamily="34" charset="-122"/>
                <a:cs typeface="+mn-cs"/>
                <a:sym typeface="Arial" panose="020B0604020202020204" pitchFamily="34" charset="0"/>
              </a:defRPr>
            </a:pPr>
            <a:r>
              <a:rPr lang="en-US" altLang="zh-CN" sz="1400" b="0" dirty="0" smtClean="0">
                <a:solidFill>
                  <a:schemeClr val="tx1">
                    <a:lumMod val="75000"/>
                    <a:lumOff val="25000"/>
                  </a:schemeClr>
                </a:solidFill>
              </a:rPr>
              <a:t>III</a:t>
            </a:r>
            <a:r>
              <a:rPr lang="zh-CN" altLang="en-US" sz="1400" b="0" dirty="0" smtClean="0">
                <a:solidFill>
                  <a:schemeClr val="tx1">
                    <a:lumMod val="75000"/>
                    <a:lumOff val="25000"/>
                  </a:schemeClr>
                </a:solidFill>
              </a:rPr>
              <a:t>期临床研究不良反应发生率</a:t>
            </a:r>
            <a:endParaRPr lang="zh-CN" altLang="en-US" sz="1400" b="0" dirty="0">
              <a:solidFill>
                <a:schemeClr val="tx1">
                  <a:lumMod val="75000"/>
                  <a:lumOff val="25000"/>
                </a:schemeClr>
              </a:solidFill>
            </a:endParaRPr>
          </a:p>
        </c:rich>
      </c:tx>
      <c:layout>
        <c:manualLayout>
          <c:xMode val="edge"/>
          <c:yMode val="edge"/>
          <c:x val="0.158528742895487"/>
          <c:y val="0"/>
        </c:manualLayout>
      </c:layout>
      <c:overlay val="0"/>
      <c:spPr>
        <a:noFill/>
        <a:ln>
          <a:noFill/>
        </a:ln>
        <a:effectLst/>
      </c:spPr>
    </c:title>
    <c:autoTitleDeleted val="0"/>
    <c:plotArea>
      <c:layout>
        <c:manualLayout>
          <c:layoutTarget val="inner"/>
          <c:xMode val="edge"/>
          <c:yMode val="edge"/>
          <c:x val="0.173861131754208"/>
          <c:y val="0.281222116929596"/>
          <c:w val="0.790657574786287"/>
          <c:h val="0.558378162090903"/>
        </c:manualLayout>
      </c:layout>
      <c:barChart>
        <c:barDir val="col"/>
        <c:grouping val="clustered"/>
        <c:varyColors val="0"/>
        <c:ser>
          <c:idx val="0"/>
          <c:order val="0"/>
          <c:tx>
            <c:strRef>
              <c:f>Sheet1!$G$24</c:f>
              <c:strCache>
                <c:ptCount val="1"/>
                <c:pt idx="0">
                  <c:v>不良反应发生率</c:v>
                </c:pt>
              </c:strCache>
            </c:strRef>
          </c:tx>
          <c:spPr>
            <a:solidFill>
              <a:schemeClr val="accent2">
                <a:lumMod val="60000"/>
                <a:lumOff val="40000"/>
              </a:schemeClr>
            </a:solidFill>
            <a:ln>
              <a:noFill/>
            </a:ln>
            <a:effectLst/>
          </c:spPr>
          <c:invertIfNegative val="0"/>
          <c:dPt>
            <c:idx val="0"/>
            <c:invertIfNegative val="0"/>
            <c:bubble3D val="0"/>
            <c:spPr>
              <a:solidFill>
                <a:schemeClr val="accent3"/>
              </a:solidFill>
              <a:ln>
                <a:noFill/>
              </a:ln>
              <a:effectLst/>
            </c:spPr>
          </c:dPt>
          <c:dPt>
            <c:idx val="1"/>
            <c:invertIfNegative val="0"/>
            <c:bubble3D val="0"/>
            <c:spPr>
              <a:solidFill>
                <a:schemeClr val="accent2"/>
              </a:solidFill>
              <a:ln>
                <a:noFill/>
              </a:ln>
              <a:effectLst/>
            </c:spPr>
          </c:dPt>
          <c:dLbls>
            <c:spPr>
              <a:noFill/>
              <a:ln>
                <a:noFill/>
              </a:ln>
              <a:effectLst/>
            </c:spPr>
            <c:txPr>
              <a:bodyPr rot="0" spcFirstLastPara="1" vertOverflow="ellipsis" vert="horz" wrap="square" lIns="38100" tIns="19050" rIns="38100" bIns="19050" anchor="ctr" anchorCtr="1"/>
              <a:lstStyle/>
              <a:p>
                <a:pPr>
                  <a:defRPr lang="zh-CN" sz="900" b="0" i="0" u="none" strike="noStrike" kern="1200" baseline="0">
                    <a:solidFill>
                      <a:schemeClr val="tx1">
                        <a:lumMod val="75000"/>
                        <a:lumOff val="25000"/>
                      </a:schemeClr>
                    </a:solidFill>
                    <a:latin typeface="Arial" panose="020B0604020202020204" pitchFamily="34" charset="0"/>
                    <a:ea typeface="微软雅黑" panose="020B0503020204020204" pitchFamily="34" charset="-122"/>
                    <a:cs typeface="+mn-cs"/>
                    <a:sym typeface="Arial" panose="020B0604020202020204" pitchFamily="34" charset="0"/>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Sheet1!$H$23:$I$23</c:f>
              <c:strCache>
                <c:ptCount val="2"/>
                <c:pt idx="0">
                  <c:v>兰索拉唑</c:v>
                </c:pt>
                <c:pt idx="1">
                  <c:v>安素能®</c:v>
                </c:pt>
              </c:strCache>
            </c:strRef>
          </c:cat>
          <c:val>
            <c:numRef>
              <c:f>Sheet1!$H$24:$I$24</c:f>
              <c:numCache>
                <c:formatCode>0.00%</c:formatCode>
                <c:ptCount val="2"/>
                <c:pt idx="0">
                  <c:v>0.1681</c:v>
                </c:pt>
                <c:pt idx="1">
                  <c:v>0.1139</c:v>
                </c:pt>
              </c:numCache>
            </c:numRef>
          </c:val>
        </c:ser>
        <c:dLbls>
          <c:showLegendKey val="0"/>
          <c:showVal val="1"/>
          <c:showCatName val="0"/>
          <c:showSerName val="0"/>
          <c:showPercent val="0"/>
          <c:showBubbleSize val="0"/>
        </c:dLbls>
        <c:gapWidth val="219"/>
        <c:overlap val="-27"/>
        <c:axId val="-102771744"/>
        <c:axId val="-102771200"/>
      </c:barChart>
      <c:catAx>
        <c:axId val="-102771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Arial" panose="020B0604020202020204" pitchFamily="34" charset="0"/>
                <a:ea typeface="微软雅黑" panose="020B0503020204020204" pitchFamily="34" charset="-122"/>
                <a:cs typeface="+mn-cs"/>
                <a:sym typeface="Arial" panose="020B0604020202020204" pitchFamily="34" charset="0"/>
              </a:defRPr>
            </a:pPr>
          </a:p>
        </c:txPr>
        <c:crossAx val="-102771200"/>
        <c:crosses val="autoZero"/>
        <c:auto val="1"/>
        <c:lblAlgn val="ctr"/>
        <c:lblOffset val="100"/>
        <c:noMultiLvlLbl val="0"/>
      </c:catAx>
      <c:valAx>
        <c:axId val="-102771200"/>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Arial" panose="020B0604020202020204" pitchFamily="34" charset="0"/>
                <a:ea typeface="微软雅黑" panose="020B0503020204020204" pitchFamily="34" charset="-122"/>
                <a:cs typeface="+mn-cs"/>
                <a:sym typeface="Arial" panose="020B0604020202020204" pitchFamily="34" charset="0"/>
              </a:defRPr>
            </a:pPr>
          </a:p>
        </c:txPr>
        <c:crossAx val="-102771744"/>
        <c:crosses val="autoZero"/>
        <c:crossBetween val="between"/>
      </c:valAx>
      <c:spPr>
        <a:noFill/>
        <a:ln>
          <a:noFill/>
        </a:ln>
        <a:effectLst/>
      </c:spPr>
    </c:plotArea>
    <c:plotVisOnly val="1"/>
    <c:dispBlanksAs val="gap"/>
    <c:showDLblsOverMax val="0"/>
  </c:chart>
  <c:spPr>
    <a:noFill/>
    <a:ln>
      <a:noFill/>
    </a:ln>
    <a:effectLst/>
  </c:spPr>
  <c:txPr>
    <a:bodyPr/>
    <a:lstStyle/>
    <a:p>
      <a:pPr>
        <a:defRPr lang="zh-CN">
          <a:latin typeface="Arial" panose="020B0604020202020204" pitchFamily="34" charset="0"/>
          <a:ea typeface="微软雅黑" panose="020B0503020204020204" pitchFamily="34" charset="-122"/>
          <a:sym typeface="Arial" panose="020B0604020202020204" pitchFamily="34" charset="0"/>
        </a:defRPr>
      </a:pPr>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400" b="0" i="0" u="none" strike="noStrike" kern="1200" spc="0" baseline="0">
                <a:solidFill>
                  <a:schemeClr val="tx1">
                    <a:lumMod val="75000"/>
                    <a:lumOff val="25000"/>
                  </a:schemeClr>
                </a:solidFill>
                <a:latin typeface="Arial" panose="020B0604020202020204" pitchFamily="34" charset="0"/>
                <a:ea typeface="微软雅黑" panose="020B0503020204020204" pitchFamily="34" charset="-122"/>
                <a:cs typeface="+mn-cs"/>
                <a:sym typeface="Arial" panose="020B0604020202020204" pitchFamily="34" charset="0"/>
              </a:defRPr>
            </a:pPr>
            <a:r>
              <a:rPr lang="zh-CN" b="0">
                <a:solidFill>
                  <a:schemeClr val="tx1">
                    <a:lumMod val="75000"/>
                    <a:lumOff val="25000"/>
                  </a:schemeClr>
                </a:solidFill>
              </a:rPr>
              <a:t>临床研究中</a:t>
            </a:r>
            <a:r>
              <a:rPr lang="en-US" b="0">
                <a:solidFill>
                  <a:schemeClr val="tx1">
                    <a:lumMod val="75000"/>
                    <a:lumOff val="25000"/>
                  </a:schemeClr>
                </a:solidFill>
              </a:rPr>
              <a:t>ALT</a:t>
            </a:r>
            <a:r>
              <a:rPr lang="zh-CN" b="0">
                <a:solidFill>
                  <a:schemeClr val="tx1">
                    <a:lumMod val="75000"/>
                    <a:lumOff val="25000"/>
                  </a:schemeClr>
                </a:solidFill>
              </a:rPr>
              <a:t>升高发生率</a:t>
            </a:r>
            <a:r>
              <a:rPr lang="en-US" b="0">
                <a:solidFill>
                  <a:schemeClr val="tx1">
                    <a:lumMod val="75000"/>
                    <a:lumOff val="25000"/>
                  </a:schemeClr>
                </a:solidFill>
              </a:rPr>
              <a:t>%</a:t>
            </a:r>
            <a:endParaRPr lang="zh-CN" b="0">
              <a:solidFill>
                <a:schemeClr val="tx1">
                  <a:lumMod val="75000"/>
                  <a:lumOff val="25000"/>
                </a:schemeClr>
              </a:solidFill>
            </a:endParaRPr>
          </a:p>
        </c:rich>
      </c:tx>
      <c:layout/>
      <c:overlay val="0"/>
      <c:spPr>
        <a:noFill/>
        <a:ln>
          <a:noFill/>
        </a:ln>
        <a:effectLst/>
      </c:spPr>
    </c:title>
    <c:autoTitleDeleted val="0"/>
    <c:plotArea>
      <c:layout/>
      <c:barChart>
        <c:barDir val="col"/>
        <c:grouping val="clustered"/>
        <c:varyColors val="0"/>
        <c:ser>
          <c:idx val="0"/>
          <c:order val="0"/>
          <c:tx>
            <c:strRef>
              <c:f>Sheet1!$A$42</c:f>
              <c:strCache>
                <c:ptCount val="1"/>
                <c:pt idx="0">
                  <c:v>ALT升高发生率</c:v>
                </c:pt>
              </c:strCache>
            </c:strRef>
          </c:tx>
          <c:spPr>
            <a:solidFill>
              <a:schemeClr val="accent1"/>
            </a:solidFill>
            <a:ln>
              <a:noFill/>
            </a:ln>
            <a:effectLst/>
          </c:spPr>
          <c:invertIfNegative val="0"/>
          <c:dPt>
            <c:idx val="0"/>
            <c:invertIfNegative val="0"/>
            <c:bubble3D val="0"/>
            <c:spPr>
              <a:solidFill>
                <a:schemeClr val="accent3"/>
              </a:solidFill>
              <a:ln>
                <a:noFill/>
              </a:ln>
              <a:effectLst/>
            </c:spPr>
          </c:dPt>
          <c:dPt>
            <c:idx val="1"/>
            <c:invertIfNegative val="0"/>
            <c:bubble3D val="0"/>
            <c:spPr>
              <a:solidFill>
                <a:schemeClr val="accent2"/>
              </a:solidFill>
              <a:ln>
                <a:noFill/>
              </a:ln>
              <a:effectLst/>
            </c:spPr>
          </c:dPt>
          <c:dLbls>
            <c:spPr>
              <a:noFill/>
              <a:ln>
                <a:noFill/>
              </a:ln>
              <a:effectLst/>
            </c:spPr>
            <c:txPr>
              <a:bodyPr rot="0" spcFirstLastPara="1" vertOverflow="ellipsis" vert="horz" wrap="square" lIns="38100" tIns="19050" rIns="38100" bIns="19050" anchor="ctr" anchorCtr="1"/>
              <a:lstStyle/>
              <a:p>
                <a:pPr>
                  <a:defRPr lang="zh-CN" sz="900" b="0" i="0" u="none" strike="noStrike" kern="1200" baseline="0">
                    <a:solidFill>
                      <a:schemeClr val="tx1">
                        <a:lumMod val="75000"/>
                        <a:lumOff val="25000"/>
                      </a:schemeClr>
                    </a:solidFill>
                    <a:latin typeface="Arial" panose="020B0604020202020204" pitchFamily="34" charset="0"/>
                    <a:ea typeface="微软雅黑" panose="020B0503020204020204" pitchFamily="34" charset="-122"/>
                    <a:cs typeface="+mn-cs"/>
                    <a:sym typeface="Arial" panose="020B0604020202020204" pitchFamily="34" charset="0"/>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Sheet1!$B$41:$C$41</c:f>
              <c:strCache>
                <c:ptCount val="2"/>
                <c:pt idx="0">
                  <c:v>兰索拉唑</c:v>
                </c:pt>
                <c:pt idx="1">
                  <c:v>安素能®</c:v>
                </c:pt>
              </c:strCache>
            </c:strRef>
          </c:cat>
          <c:val>
            <c:numRef>
              <c:f>Sheet1!$B$42:$C$42</c:f>
              <c:numCache>
                <c:formatCode>0.00%</c:formatCode>
                <c:ptCount val="2"/>
                <c:pt idx="0">
                  <c:v>0.041</c:v>
                </c:pt>
                <c:pt idx="1">
                  <c:v>0.021</c:v>
                </c:pt>
              </c:numCache>
            </c:numRef>
          </c:val>
        </c:ser>
        <c:dLbls>
          <c:showLegendKey val="0"/>
          <c:showVal val="1"/>
          <c:showCatName val="0"/>
          <c:showSerName val="0"/>
          <c:showPercent val="0"/>
          <c:showBubbleSize val="0"/>
        </c:dLbls>
        <c:gapWidth val="219"/>
        <c:overlap val="-27"/>
        <c:axId val="-102796768"/>
        <c:axId val="-102786976"/>
      </c:barChart>
      <c:catAx>
        <c:axId val="-102796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Arial" panose="020B0604020202020204" pitchFamily="34" charset="0"/>
                <a:ea typeface="微软雅黑" panose="020B0503020204020204" pitchFamily="34" charset="-122"/>
                <a:cs typeface="+mn-cs"/>
                <a:sym typeface="Arial" panose="020B0604020202020204" pitchFamily="34" charset="0"/>
              </a:defRPr>
            </a:pPr>
          </a:p>
        </c:txPr>
        <c:crossAx val="-102786976"/>
        <c:crosses val="autoZero"/>
        <c:auto val="1"/>
        <c:lblAlgn val="ctr"/>
        <c:lblOffset val="100"/>
        <c:noMultiLvlLbl val="0"/>
      </c:catAx>
      <c:valAx>
        <c:axId val="-102786976"/>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Arial" panose="020B0604020202020204" pitchFamily="34" charset="0"/>
                <a:ea typeface="微软雅黑" panose="020B0503020204020204" pitchFamily="34" charset="-122"/>
                <a:cs typeface="+mn-cs"/>
                <a:sym typeface="Arial" panose="020B0604020202020204" pitchFamily="34" charset="0"/>
              </a:defRPr>
            </a:pPr>
          </a:p>
        </c:txPr>
        <c:crossAx val="-102796768"/>
        <c:crosses val="autoZero"/>
        <c:crossBetween val="between"/>
      </c:valAx>
      <c:spPr>
        <a:noFill/>
        <a:ln>
          <a:noFill/>
        </a:ln>
        <a:effectLst/>
      </c:spPr>
    </c:plotArea>
    <c:plotVisOnly val="1"/>
    <c:dispBlanksAs val="gap"/>
    <c:showDLblsOverMax val="0"/>
  </c:chart>
  <c:spPr>
    <a:noFill/>
    <a:ln>
      <a:noFill/>
    </a:ln>
    <a:effectLst/>
  </c:spPr>
  <c:txPr>
    <a:bodyPr/>
    <a:lstStyle/>
    <a:p>
      <a:pPr>
        <a:defRPr lang="zh-CN">
          <a:latin typeface="Arial" panose="020B0604020202020204" pitchFamily="34" charset="0"/>
          <a:ea typeface="微软雅黑" panose="020B0503020204020204" pitchFamily="34" charset="-122"/>
          <a:sym typeface="Arial" panose="020B0604020202020204" pitchFamily="34" charset="0"/>
        </a:defRPr>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withinLinear" id="14">
  <a:schemeClr val="accent1"/>
</cs:colorStyle>
</file>

<file path=ppt/charts/colors7.xml><?xml version="1.0" encoding="utf-8"?>
<cs:colorStyle xmlns:cs="http://schemas.microsoft.com/office/drawing/2012/chartStyle" xmlns:a="http://schemas.openxmlformats.org/drawingml/2006/main" meth="withinLinear" id="18">
  <a:schemeClr val="accent5"/>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ysClr val="windowText" lastClr="000000">
        <a:lumMod val="65000"/>
        <a:lumOff val="35000"/>
      </a:sysClr>
    </cs:fontRef>
    <cs:defRPr sz="1000" kern="1200"/>
  </cs:axisTitle>
  <cs:categoryAxis>
    <cs:lnRef idx="0"/>
    <cs:fillRef idx="0"/>
    <cs:effectRef idx="0"/>
    <cs:fontRef idx="minor">
      <a:sysClr val="windowText" lastClr="000000">
        <a:lumMod val="65000"/>
        <a:lumOff val="35000"/>
      </a:sysClr>
    </cs:fontRef>
    <cs:spPr>
      <a:ln w="9525" cap="flat" cmpd="sng" algn="ctr">
        <a:solidFill>
          <a:sysClr val="windowText" lastClr="000000">
            <a:lumMod val="15000"/>
            <a:lumOff val="85000"/>
          </a:sysClr>
        </a:solidFill>
        <a:round/>
      </a:ln>
    </cs:spPr>
    <cs:defRPr sz="900" kern="1200"/>
  </cs:categoryAxis>
  <cs:chartArea mods="allowNoFillOverride allowNoLineOverride">
    <cs:lnRef idx="0"/>
    <cs:fillRef idx="0"/>
    <cs:effectRef idx="0"/>
    <cs:fontRef idx="minor">
      <a:sysClr val="windowText" lastClr="000000"/>
    </cs:fontRef>
    <cs:spPr>
      <a:solidFill>
        <a:sysClr val="window" lastClr="FFFFFF"/>
      </a:solidFill>
      <a:ln w="9525" cap="flat" cmpd="sng" algn="ctr">
        <a:solidFill>
          <a:sysClr val="windowText" lastClr="000000">
            <a:lumMod val="15000"/>
            <a:lumOff val="85000"/>
          </a:sysClr>
        </a:solidFill>
        <a:round/>
      </a:ln>
    </cs:spPr>
    <cs:defRPr sz="1000" kern="1200"/>
  </cs:chartArea>
  <cs:dataLabel>
    <cs:lnRef idx="0"/>
    <cs:fillRef idx="0"/>
    <cs:effectRef idx="0"/>
    <cs:fontRef idx="minor">
      <a:sysClr val="windowText" lastClr="000000">
        <a:lumMod val="75000"/>
        <a:lumOff val="25000"/>
      </a:sysClr>
    </cs:fontRef>
    <cs:defRPr sz="900" kern="1200"/>
  </cs:dataLabel>
  <cs:dataLabelCallout>
    <cs:lnRef idx="0"/>
    <cs:fillRef idx="0"/>
    <cs:effectRef idx="0"/>
    <cs:fontRef idx="minor">
      <a:sysClr val="windowText" lastClr="000000">
        <a:lumMod val="65000"/>
        <a:lumOff val="35000"/>
      </a:sysClr>
    </cs:fontRef>
    <cs:spPr>
      <a:solidFill>
        <a:sysClr val="window" lastClr="FFFFFF"/>
      </a:solidFill>
      <a:ln>
        <a:solidFill>
          <a:sysClr val="windowText" lastClr="000000">
            <a:lumMod val="25000"/>
            <a:lumOff val="75000"/>
          </a:sys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ysClr val="windowText" lastClr="000000"/>
    </cs:fontRef>
  </cs:dataPoint>
  <cs:dataPoint3D>
    <cs:lnRef idx="0"/>
    <cs:fillRef idx="1">
      <cs:styleClr val="auto"/>
    </cs:fillRef>
    <cs:effectRef idx="0"/>
    <cs:fontRef idx="minor">
      <a:sysClr val="windowText" lastClr="000000"/>
    </cs:fontRef>
  </cs:dataPoint3D>
  <cs:dataPointLine>
    <cs:lnRef idx="0">
      <cs:styleClr val="auto"/>
    </cs:lnRef>
    <cs:fillRef idx="1"/>
    <cs:effectRef idx="0"/>
    <cs:fontRef idx="minor">
      <a:sysClr val="windowText" lastClr="000000"/>
    </cs:fontRef>
    <cs:spPr>
      <a:ln w="28575" cap="rnd">
        <a:solidFill>
          <a:srgbClr val="FFFFFF"/>
        </a:solidFill>
        <a:round/>
      </a:ln>
    </cs:spPr>
  </cs:dataPointLine>
  <cs:dataPointMarker>
    <cs:lnRef idx="0">
      <cs:styleClr val="auto"/>
    </cs:lnRef>
    <cs:fillRef idx="1">
      <cs:styleClr val="auto"/>
    </cs:fillRef>
    <cs:effectRef idx="0"/>
    <cs:fontRef idx="minor">
      <a:sysClr val="windowText" lastClr="000000"/>
    </cs:fontRef>
    <cs:spPr>
      <a:ln w="9525">
        <a:solidFill>
          <a:srgbClr val="FFFFFF"/>
        </a:solidFill>
      </a:ln>
    </cs:spPr>
  </cs:dataPointMarker>
  <cs:dataPointMarkerLayout symbol="circle" size="5"/>
  <cs:dataPointWireframe>
    <cs:lnRef idx="0">
      <cs:styleClr val="auto"/>
    </cs:lnRef>
    <cs:fillRef idx="1"/>
    <cs:effectRef idx="0"/>
    <cs:fontRef idx="minor">
      <a:sysClr val="windowText" lastClr="000000"/>
    </cs:fontRef>
    <cs:spPr>
      <a:ln w="9525" cap="rnd">
        <a:solidFill>
          <a:srgbClr val="FFFFFF"/>
        </a:solidFill>
        <a:round/>
      </a:ln>
    </cs:spPr>
  </cs:dataPointWireframe>
  <cs:dataTable>
    <cs:lnRef idx="0"/>
    <cs:fillRef idx="0"/>
    <cs:effectRef idx="0"/>
    <cs:fontRef idx="minor">
      <a:sysClr val="windowText" lastClr="000000">
        <a:lumMod val="65000"/>
        <a:lumOff val="35000"/>
      </a:sysClr>
    </cs:fontRef>
    <cs:spPr>
      <a:noFill/>
      <a:ln w="9525" cap="flat" cmpd="sng" algn="ctr">
        <a:solidFill>
          <a:sysClr val="windowText" lastClr="000000">
            <a:lumMod val="15000"/>
            <a:lumOff val="85000"/>
          </a:sysClr>
        </a:solidFill>
        <a:round/>
      </a:ln>
    </cs:spPr>
    <cs:defRPr sz="900" kern="1200"/>
  </cs:dataTable>
  <cs:downBar>
    <cs:lnRef idx="0"/>
    <cs:fillRef idx="0"/>
    <cs:effectRef idx="0"/>
    <cs:fontRef idx="minor">
      <a:sysClr val="windowText" lastClr="000000"/>
    </cs:fontRef>
    <cs:spPr>
      <a:solidFill>
        <a:sysClr val="windowText" lastClr="000000">
          <a:lumMod val="65000"/>
          <a:lumOff val="35000"/>
        </a:sysClr>
      </a:solidFill>
      <a:ln w="9525">
        <a:solidFill>
          <a:sysClr val="windowText" lastClr="000000">
            <a:lumMod val="65000"/>
            <a:lumOff val="35000"/>
          </a:sysClr>
        </a:solidFill>
      </a:ln>
    </cs:spPr>
  </cs:downBar>
  <cs:dropLine>
    <cs:lnRef idx="0"/>
    <cs:fillRef idx="0"/>
    <cs:effectRef idx="0"/>
    <cs:fontRef idx="minor">
      <a:sysClr val="windowText" lastClr="000000"/>
    </cs:fontRef>
    <cs:spPr>
      <a:ln w="9525" cap="flat" cmpd="sng" algn="ctr">
        <a:solidFill>
          <a:sysClr val="windowText" lastClr="000000">
            <a:lumMod val="35000"/>
            <a:lumOff val="65000"/>
          </a:sysClr>
        </a:solidFill>
        <a:round/>
      </a:ln>
    </cs:spPr>
  </cs:dropLine>
  <cs:errorBar>
    <cs:lnRef idx="0"/>
    <cs:fillRef idx="0"/>
    <cs:effectRef idx="0"/>
    <cs:fontRef idx="minor">
      <a:sysClr val="windowText" lastClr="000000"/>
    </cs:fontRef>
    <cs:spPr>
      <a:ln w="9525" cap="flat" cmpd="sng" algn="ctr">
        <a:solidFill>
          <a:sysClr val="windowText" lastClr="000000">
            <a:lumMod val="65000"/>
            <a:lumOff val="35000"/>
          </a:sysClr>
        </a:solidFill>
        <a:round/>
      </a:ln>
    </cs:spPr>
  </cs:errorBar>
  <cs:floor>
    <cs:lnRef idx="0"/>
    <cs:fillRef idx="0"/>
    <cs:effectRef idx="0"/>
    <cs:fontRef idx="minor">
      <a:sysClr val="windowText" lastClr="000000"/>
    </cs:fontRef>
    <cs:spPr>
      <a:noFill/>
      <a:ln>
        <a:noFill/>
      </a:ln>
    </cs:spPr>
  </cs:floor>
  <cs:gridlineMajor>
    <cs:lnRef idx="0"/>
    <cs:fillRef idx="0"/>
    <cs:effectRef idx="0"/>
    <cs:fontRef idx="minor">
      <a:sysClr val="windowText" lastClr="000000"/>
    </cs:fontRef>
    <cs:spPr>
      <a:ln w="9525" cap="flat" cmpd="sng" algn="ctr">
        <a:solidFill>
          <a:sysClr val="windowText" lastClr="000000">
            <a:lumMod val="15000"/>
            <a:lumOff val="85000"/>
          </a:sysClr>
        </a:solidFill>
        <a:round/>
      </a:ln>
    </cs:spPr>
  </cs:gridlineMajor>
  <cs:gridlineMinor>
    <cs:lnRef idx="0"/>
    <cs:fillRef idx="0"/>
    <cs:effectRef idx="0"/>
    <cs:fontRef idx="minor">
      <a:sysClr val="windowText" lastClr="000000"/>
    </cs:fontRef>
    <cs:spPr>
      <a:ln w="9525" cap="flat" cmpd="sng" algn="ctr">
        <a:solidFill>
          <a:sysClr val="windowText" lastClr="000000">
            <a:lumMod val="5000"/>
            <a:lumOff val="95000"/>
          </a:sysClr>
        </a:solidFill>
        <a:round/>
      </a:ln>
    </cs:spPr>
  </cs:gridlineMinor>
  <cs:hiLoLine>
    <cs:lnRef idx="0"/>
    <cs:fillRef idx="0"/>
    <cs:effectRef idx="0"/>
    <cs:fontRef idx="minor">
      <a:sysClr val="windowText" lastClr="000000"/>
    </cs:fontRef>
    <cs:spPr>
      <a:ln w="9525" cap="flat" cmpd="sng" algn="ctr">
        <a:solidFill>
          <a:sysClr val="windowText" lastClr="000000">
            <a:lumMod val="75000"/>
            <a:lumOff val="25000"/>
          </a:sysClr>
        </a:solidFill>
        <a:round/>
      </a:ln>
    </cs:spPr>
  </cs:hiLoLine>
  <cs:leaderLine>
    <cs:lnRef idx="0"/>
    <cs:fillRef idx="0"/>
    <cs:effectRef idx="0"/>
    <cs:fontRef idx="minor">
      <a:sysClr val="windowText" lastClr="000000"/>
    </cs:fontRef>
    <cs:spPr>
      <a:ln w="9525" cap="flat" cmpd="sng" algn="ctr">
        <a:solidFill>
          <a:sysClr val="windowText" lastClr="000000">
            <a:lumMod val="35000"/>
            <a:lumOff val="65000"/>
          </a:sysClr>
        </a:solidFill>
        <a:round/>
      </a:ln>
    </cs:spPr>
  </cs:leaderLine>
  <cs:legend>
    <cs:lnRef idx="0"/>
    <cs:fillRef idx="0"/>
    <cs:effectRef idx="0"/>
    <cs:fontRef idx="minor">
      <a:sysClr val="windowText" lastClr="000000">
        <a:lumMod val="65000"/>
        <a:lumOff val="35000"/>
      </a:sysClr>
    </cs:fontRef>
    <cs:defRPr sz="900" kern="1200"/>
  </cs:legend>
  <cs:plotArea mods="allowNoFillOverride allowNoLineOverride">
    <cs:lnRef idx="0"/>
    <cs:fillRef idx="0"/>
    <cs:effectRef idx="0"/>
    <cs:fontRef idx="minor">
      <a:sysClr val="windowText" lastClr="000000"/>
    </cs:fontRef>
  </cs:plotArea>
  <cs:plotArea3D mods="allowNoFillOverride allowNoLineOverride">
    <cs:lnRef idx="0"/>
    <cs:fillRef idx="0"/>
    <cs:effectRef idx="0"/>
    <cs:fontRef idx="minor">
      <a:sysClr val="windowText" lastClr="000000"/>
    </cs:fontRef>
  </cs:plotArea3D>
  <cs:seriesAxis>
    <cs:lnRef idx="0"/>
    <cs:fillRef idx="0"/>
    <cs:effectRef idx="0"/>
    <cs:fontRef idx="minor">
      <a:sysClr val="windowText" lastClr="000000">
        <a:lumMod val="65000"/>
        <a:lumOff val="35000"/>
      </a:sysClr>
    </cs:fontRef>
    <cs:defRPr sz="900" kern="1200"/>
  </cs:seriesAxis>
  <cs:seriesLine>
    <cs:lnRef idx="0"/>
    <cs:fillRef idx="0"/>
    <cs:effectRef idx="0"/>
    <cs:fontRef idx="minor">
      <a:sysClr val="windowText" lastClr="000000"/>
    </cs:fontRef>
    <cs:spPr>
      <a:ln w="9525" cap="flat" cmpd="sng" algn="ctr">
        <a:solidFill>
          <a:sysClr val="windowText" lastClr="000000">
            <a:lumMod val="35000"/>
            <a:lumOff val="65000"/>
          </a:sysClr>
        </a:solidFill>
        <a:round/>
      </a:ln>
    </cs:spPr>
  </cs:seriesLine>
  <cs:title>
    <cs:lnRef idx="0"/>
    <cs:fillRef idx="0"/>
    <cs:effectRef idx="0"/>
    <cs:fontRef idx="minor">
      <a:sysClr val="windowText" lastClr="000000">
        <a:lumMod val="65000"/>
        <a:lumOff val="35000"/>
      </a:sysClr>
    </cs:fontRef>
    <cs:defRPr sz="1400" b="0" kern="1200" spc="0" baseline="0"/>
  </cs:title>
  <cs:trendline>
    <cs:lnRef idx="0">
      <cs:styleClr val="auto"/>
    </cs:lnRef>
    <cs:fillRef idx="0"/>
    <cs:effectRef idx="0"/>
    <cs:fontRef idx="minor">
      <a:sysClr val="windowText" lastClr="000000"/>
    </cs:fontRef>
    <cs:spPr>
      <a:ln w="19050" cap="rnd">
        <a:solidFill>
          <a:srgbClr val="FFFFFF"/>
        </a:solidFill>
        <a:prstDash val="sysDot"/>
      </a:ln>
    </cs:spPr>
  </cs:trendline>
  <cs:trendlineLabel>
    <cs:lnRef idx="0"/>
    <cs:fillRef idx="0"/>
    <cs:effectRef idx="0"/>
    <cs:fontRef idx="minor">
      <a:sysClr val="windowText" lastClr="000000">
        <a:lumMod val="65000"/>
        <a:lumOff val="35000"/>
      </a:sysClr>
    </cs:fontRef>
    <cs:defRPr sz="900" kern="1200"/>
  </cs:trendlineLabel>
  <cs:upBar>
    <cs:lnRef idx="0"/>
    <cs:fillRef idx="0"/>
    <cs:effectRef idx="0"/>
    <cs:fontRef idx="minor">
      <a:sysClr val="windowText" lastClr="000000"/>
    </cs:fontRef>
    <cs:spPr>
      <a:solidFill>
        <a:sysClr val="window" lastClr="FFFFFF"/>
      </a:solidFill>
      <a:ln w="9525">
        <a:solidFill>
          <a:sysClr val="windowText" lastClr="000000">
            <a:lumMod val="15000"/>
            <a:lumOff val="85000"/>
          </a:sysClr>
        </a:solidFill>
      </a:ln>
    </cs:spPr>
  </cs:upBar>
  <cs:valueAxis>
    <cs:lnRef idx="0"/>
    <cs:fillRef idx="0"/>
    <cs:effectRef idx="0"/>
    <cs:fontRef idx="minor">
      <a:sysClr val="windowText" lastClr="000000">
        <a:lumMod val="65000"/>
        <a:lumOff val="35000"/>
      </a:sysClr>
    </cs:fontRef>
    <cs:defRPr sz="900" kern="1200"/>
  </cs:valueAxis>
  <cs:wall>
    <cs:lnRef idx="0"/>
    <cs:fillRef idx="0"/>
    <cs:effectRef idx="0"/>
    <cs:fontRef idx="minor">
      <a:sysClr val="windowText" lastClr="000000"/>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ysClr val="windowText" lastClr="000000">
        <a:lumMod val="65000"/>
        <a:lumOff val="35000"/>
      </a:sysClr>
    </cs:fontRef>
    <cs:defRPr sz="1000" kern="1200"/>
  </cs:axisTitle>
  <cs:categoryAxis>
    <cs:lnRef idx="0"/>
    <cs:fillRef idx="0"/>
    <cs:effectRef idx="0"/>
    <cs:fontRef idx="minor">
      <a:sysClr val="windowText" lastClr="000000">
        <a:lumMod val="65000"/>
        <a:lumOff val="35000"/>
      </a:sysClr>
    </cs:fontRef>
    <cs:spPr>
      <a:ln w="9525" cap="flat" cmpd="sng" algn="ctr">
        <a:solidFill>
          <a:sysClr val="windowText" lastClr="000000">
            <a:lumMod val="15000"/>
            <a:lumOff val="85000"/>
          </a:sysClr>
        </a:solidFill>
        <a:round/>
      </a:ln>
    </cs:spPr>
    <cs:defRPr sz="900" kern="1200"/>
  </cs:categoryAxis>
  <cs:chartArea mods="allowNoFillOverride allowNoLineOverride">
    <cs:lnRef idx="0"/>
    <cs:fillRef idx="0"/>
    <cs:effectRef idx="0"/>
    <cs:fontRef idx="minor">
      <a:sysClr val="windowText" lastClr="000000"/>
    </cs:fontRef>
    <cs:spPr>
      <a:solidFill>
        <a:sysClr val="window" lastClr="FFFFFF"/>
      </a:solidFill>
      <a:ln w="9525" cap="flat" cmpd="sng" algn="ctr">
        <a:solidFill>
          <a:sysClr val="windowText" lastClr="000000">
            <a:lumMod val="15000"/>
            <a:lumOff val="85000"/>
          </a:sysClr>
        </a:solidFill>
        <a:round/>
      </a:ln>
    </cs:spPr>
    <cs:defRPr sz="1000" kern="1200"/>
  </cs:chartArea>
  <cs:dataLabel>
    <cs:lnRef idx="0"/>
    <cs:fillRef idx="0"/>
    <cs:effectRef idx="0"/>
    <cs:fontRef idx="minor">
      <a:sysClr val="windowText" lastClr="000000">
        <a:lumMod val="75000"/>
        <a:lumOff val="25000"/>
      </a:sysClr>
    </cs:fontRef>
    <cs:defRPr sz="900" kern="1200"/>
  </cs:dataLabel>
  <cs:dataLabelCallout>
    <cs:lnRef idx="0"/>
    <cs:fillRef idx="0"/>
    <cs:effectRef idx="0"/>
    <cs:fontRef idx="minor">
      <a:sysClr val="windowText" lastClr="000000">
        <a:lumMod val="65000"/>
        <a:lumOff val="35000"/>
      </a:sysClr>
    </cs:fontRef>
    <cs:spPr>
      <a:solidFill>
        <a:sysClr val="window" lastClr="FFFFFF"/>
      </a:solidFill>
      <a:ln>
        <a:solidFill>
          <a:sysClr val="windowText" lastClr="000000">
            <a:lumMod val="25000"/>
            <a:lumOff val="75000"/>
          </a:sys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ysClr val="windowText" lastClr="000000"/>
    </cs:fontRef>
  </cs:dataPoint>
  <cs:dataPoint3D>
    <cs:lnRef idx="0"/>
    <cs:fillRef idx="1">
      <cs:styleClr val="auto"/>
    </cs:fillRef>
    <cs:effectRef idx="0"/>
    <cs:fontRef idx="minor">
      <a:sysClr val="windowText" lastClr="000000"/>
    </cs:fontRef>
  </cs:dataPoint3D>
  <cs:dataPointLine>
    <cs:lnRef idx="0">
      <cs:styleClr val="auto"/>
    </cs:lnRef>
    <cs:fillRef idx="1"/>
    <cs:effectRef idx="0"/>
    <cs:fontRef idx="minor">
      <a:sysClr val="windowText" lastClr="000000"/>
    </cs:fontRef>
    <cs:spPr>
      <a:ln w="28575" cap="rnd">
        <a:solidFill>
          <a:srgbClr val="FFFFFF"/>
        </a:solidFill>
        <a:round/>
      </a:ln>
    </cs:spPr>
  </cs:dataPointLine>
  <cs:dataPointMarker>
    <cs:lnRef idx="0">
      <cs:styleClr val="auto"/>
    </cs:lnRef>
    <cs:fillRef idx="1">
      <cs:styleClr val="auto"/>
    </cs:fillRef>
    <cs:effectRef idx="0"/>
    <cs:fontRef idx="minor">
      <a:sysClr val="windowText" lastClr="000000"/>
    </cs:fontRef>
    <cs:spPr>
      <a:ln w="9525">
        <a:solidFill>
          <a:srgbClr val="FFFFFF"/>
        </a:solidFill>
      </a:ln>
    </cs:spPr>
  </cs:dataPointMarker>
  <cs:dataPointMarkerLayout symbol="circle" size="5"/>
  <cs:dataPointWireframe>
    <cs:lnRef idx="0">
      <cs:styleClr val="auto"/>
    </cs:lnRef>
    <cs:fillRef idx="1"/>
    <cs:effectRef idx="0"/>
    <cs:fontRef idx="minor">
      <a:sysClr val="windowText" lastClr="000000"/>
    </cs:fontRef>
    <cs:spPr>
      <a:ln w="9525" cap="rnd">
        <a:solidFill>
          <a:srgbClr val="FFFFFF"/>
        </a:solidFill>
        <a:round/>
      </a:ln>
    </cs:spPr>
  </cs:dataPointWireframe>
  <cs:dataTable>
    <cs:lnRef idx="0"/>
    <cs:fillRef idx="0"/>
    <cs:effectRef idx="0"/>
    <cs:fontRef idx="minor">
      <a:sysClr val="windowText" lastClr="000000">
        <a:lumMod val="65000"/>
        <a:lumOff val="35000"/>
      </a:sysClr>
    </cs:fontRef>
    <cs:spPr>
      <a:noFill/>
      <a:ln w="9525" cap="flat" cmpd="sng" algn="ctr">
        <a:solidFill>
          <a:sysClr val="windowText" lastClr="000000">
            <a:lumMod val="15000"/>
            <a:lumOff val="85000"/>
          </a:sysClr>
        </a:solidFill>
        <a:round/>
      </a:ln>
    </cs:spPr>
    <cs:defRPr sz="900" kern="1200"/>
  </cs:dataTable>
  <cs:downBar>
    <cs:lnRef idx="0"/>
    <cs:fillRef idx="0"/>
    <cs:effectRef idx="0"/>
    <cs:fontRef idx="minor">
      <a:sysClr val="windowText" lastClr="000000"/>
    </cs:fontRef>
    <cs:spPr>
      <a:solidFill>
        <a:sysClr val="windowText" lastClr="000000">
          <a:lumMod val="65000"/>
          <a:lumOff val="35000"/>
        </a:sysClr>
      </a:solidFill>
      <a:ln w="9525">
        <a:solidFill>
          <a:sysClr val="windowText" lastClr="000000">
            <a:lumMod val="65000"/>
            <a:lumOff val="35000"/>
          </a:sysClr>
        </a:solidFill>
      </a:ln>
    </cs:spPr>
  </cs:downBar>
  <cs:dropLine>
    <cs:lnRef idx="0"/>
    <cs:fillRef idx="0"/>
    <cs:effectRef idx="0"/>
    <cs:fontRef idx="minor">
      <a:sysClr val="windowText" lastClr="000000"/>
    </cs:fontRef>
    <cs:spPr>
      <a:ln w="9525" cap="flat" cmpd="sng" algn="ctr">
        <a:solidFill>
          <a:sysClr val="windowText" lastClr="000000">
            <a:lumMod val="35000"/>
            <a:lumOff val="65000"/>
          </a:sysClr>
        </a:solidFill>
        <a:round/>
      </a:ln>
    </cs:spPr>
  </cs:dropLine>
  <cs:errorBar>
    <cs:lnRef idx="0"/>
    <cs:fillRef idx="0"/>
    <cs:effectRef idx="0"/>
    <cs:fontRef idx="minor">
      <a:sysClr val="windowText" lastClr="000000"/>
    </cs:fontRef>
    <cs:spPr>
      <a:ln w="9525" cap="flat" cmpd="sng" algn="ctr">
        <a:solidFill>
          <a:sysClr val="windowText" lastClr="000000">
            <a:lumMod val="65000"/>
            <a:lumOff val="35000"/>
          </a:sysClr>
        </a:solidFill>
        <a:round/>
      </a:ln>
    </cs:spPr>
  </cs:errorBar>
  <cs:floor>
    <cs:lnRef idx="0"/>
    <cs:fillRef idx="0"/>
    <cs:effectRef idx="0"/>
    <cs:fontRef idx="minor">
      <a:sysClr val="windowText" lastClr="000000"/>
    </cs:fontRef>
    <cs:spPr>
      <a:noFill/>
      <a:ln>
        <a:noFill/>
      </a:ln>
    </cs:spPr>
  </cs:floor>
  <cs:gridlineMajor>
    <cs:lnRef idx="0"/>
    <cs:fillRef idx="0"/>
    <cs:effectRef idx="0"/>
    <cs:fontRef idx="minor">
      <a:sysClr val="windowText" lastClr="000000"/>
    </cs:fontRef>
    <cs:spPr>
      <a:ln w="9525" cap="flat" cmpd="sng" algn="ctr">
        <a:solidFill>
          <a:sysClr val="windowText" lastClr="000000">
            <a:lumMod val="15000"/>
            <a:lumOff val="85000"/>
          </a:sysClr>
        </a:solidFill>
        <a:round/>
      </a:ln>
    </cs:spPr>
  </cs:gridlineMajor>
  <cs:gridlineMinor>
    <cs:lnRef idx="0"/>
    <cs:fillRef idx="0"/>
    <cs:effectRef idx="0"/>
    <cs:fontRef idx="minor">
      <a:sysClr val="windowText" lastClr="000000"/>
    </cs:fontRef>
    <cs:spPr>
      <a:ln w="9525" cap="flat" cmpd="sng" algn="ctr">
        <a:solidFill>
          <a:sysClr val="windowText" lastClr="000000">
            <a:lumMod val="5000"/>
            <a:lumOff val="95000"/>
          </a:sysClr>
        </a:solidFill>
        <a:round/>
      </a:ln>
    </cs:spPr>
  </cs:gridlineMinor>
  <cs:hiLoLine>
    <cs:lnRef idx="0"/>
    <cs:fillRef idx="0"/>
    <cs:effectRef idx="0"/>
    <cs:fontRef idx="minor">
      <a:sysClr val="windowText" lastClr="000000"/>
    </cs:fontRef>
    <cs:spPr>
      <a:ln w="9525" cap="flat" cmpd="sng" algn="ctr">
        <a:solidFill>
          <a:sysClr val="windowText" lastClr="000000">
            <a:lumMod val="75000"/>
            <a:lumOff val="25000"/>
          </a:sysClr>
        </a:solidFill>
        <a:round/>
      </a:ln>
    </cs:spPr>
  </cs:hiLoLine>
  <cs:leaderLine>
    <cs:lnRef idx="0"/>
    <cs:fillRef idx="0"/>
    <cs:effectRef idx="0"/>
    <cs:fontRef idx="minor">
      <a:sysClr val="windowText" lastClr="000000"/>
    </cs:fontRef>
    <cs:spPr>
      <a:ln w="9525" cap="flat" cmpd="sng" algn="ctr">
        <a:solidFill>
          <a:sysClr val="windowText" lastClr="000000">
            <a:lumMod val="35000"/>
            <a:lumOff val="65000"/>
          </a:sysClr>
        </a:solidFill>
        <a:round/>
      </a:ln>
    </cs:spPr>
  </cs:leaderLine>
  <cs:legend>
    <cs:lnRef idx="0"/>
    <cs:fillRef idx="0"/>
    <cs:effectRef idx="0"/>
    <cs:fontRef idx="minor">
      <a:sysClr val="windowText" lastClr="000000">
        <a:lumMod val="65000"/>
        <a:lumOff val="35000"/>
      </a:sysClr>
    </cs:fontRef>
    <cs:defRPr sz="900" kern="1200"/>
  </cs:legend>
  <cs:plotArea mods="allowNoFillOverride allowNoLineOverride">
    <cs:lnRef idx="0"/>
    <cs:fillRef idx="0"/>
    <cs:effectRef idx="0"/>
    <cs:fontRef idx="minor">
      <a:sysClr val="windowText" lastClr="000000"/>
    </cs:fontRef>
  </cs:plotArea>
  <cs:plotArea3D mods="allowNoFillOverride allowNoLineOverride">
    <cs:lnRef idx="0"/>
    <cs:fillRef idx="0"/>
    <cs:effectRef idx="0"/>
    <cs:fontRef idx="minor">
      <a:sysClr val="windowText" lastClr="000000"/>
    </cs:fontRef>
  </cs:plotArea3D>
  <cs:seriesAxis>
    <cs:lnRef idx="0"/>
    <cs:fillRef idx="0"/>
    <cs:effectRef idx="0"/>
    <cs:fontRef idx="minor">
      <a:sysClr val="windowText" lastClr="000000">
        <a:lumMod val="65000"/>
        <a:lumOff val="35000"/>
      </a:sysClr>
    </cs:fontRef>
    <cs:defRPr sz="900" kern="1200"/>
  </cs:seriesAxis>
  <cs:seriesLine>
    <cs:lnRef idx="0"/>
    <cs:fillRef idx="0"/>
    <cs:effectRef idx="0"/>
    <cs:fontRef idx="minor">
      <a:sysClr val="windowText" lastClr="000000"/>
    </cs:fontRef>
    <cs:spPr>
      <a:ln w="9525" cap="flat" cmpd="sng" algn="ctr">
        <a:solidFill>
          <a:sysClr val="windowText" lastClr="000000">
            <a:lumMod val="35000"/>
            <a:lumOff val="65000"/>
          </a:sysClr>
        </a:solidFill>
        <a:round/>
      </a:ln>
    </cs:spPr>
  </cs:seriesLine>
  <cs:title>
    <cs:lnRef idx="0"/>
    <cs:fillRef idx="0"/>
    <cs:effectRef idx="0"/>
    <cs:fontRef idx="minor">
      <a:sysClr val="windowText" lastClr="000000">
        <a:lumMod val="65000"/>
        <a:lumOff val="35000"/>
      </a:sysClr>
    </cs:fontRef>
    <cs:defRPr sz="1400" b="0" kern="1200" spc="0" baseline="0"/>
  </cs:title>
  <cs:trendline>
    <cs:lnRef idx="0">
      <cs:styleClr val="auto"/>
    </cs:lnRef>
    <cs:fillRef idx="0"/>
    <cs:effectRef idx="0"/>
    <cs:fontRef idx="minor">
      <a:sysClr val="windowText" lastClr="000000"/>
    </cs:fontRef>
    <cs:spPr>
      <a:ln w="19050" cap="rnd">
        <a:solidFill>
          <a:srgbClr val="FFFFFF"/>
        </a:solidFill>
        <a:prstDash val="sysDot"/>
      </a:ln>
    </cs:spPr>
  </cs:trendline>
  <cs:trendlineLabel>
    <cs:lnRef idx="0"/>
    <cs:fillRef idx="0"/>
    <cs:effectRef idx="0"/>
    <cs:fontRef idx="minor">
      <a:sysClr val="windowText" lastClr="000000">
        <a:lumMod val="65000"/>
        <a:lumOff val="35000"/>
      </a:sysClr>
    </cs:fontRef>
    <cs:defRPr sz="900" kern="1200"/>
  </cs:trendlineLabel>
  <cs:upBar>
    <cs:lnRef idx="0"/>
    <cs:fillRef idx="0"/>
    <cs:effectRef idx="0"/>
    <cs:fontRef idx="minor">
      <a:sysClr val="windowText" lastClr="000000"/>
    </cs:fontRef>
    <cs:spPr>
      <a:solidFill>
        <a:sysClr val="window" lastClr="FFFFFF"/>
      </a:solidFill>
      <a:ln w="9525">
        <a:solidFill>
          <a:sysClr val="windowText" lastClr="000000">
            <a:lumMod val="15000"/>
            <a:lumOff val="85000"/>
          </a:sysClr>
        </a:solidFill>
      </a:ln>
    </cs:spPr>
  </cs:upBar>
  <cs:valueAxis>
    <cs:lnRef idx="0"/>
    <cs:fillRef idx="0"/>
    <cs:effectRef idx="0"/>
    <cs:fontRef idx="minor">
      <a:sysClr val="windowText" lastClr="000000">
        <a:lumMod val="65000"/>
        <a:lumOff val="35000"/>
      </a:sysClr>
    </cs:fontRef>
    <cs:defRPr sz="900" kern="1200"/>
  </cs:valueAxis>
  <cs:wall>
    <cs:lnRef idx="0"/>
    <cs:fillRef idx="0"/>
    <cs:effectRef idx="0"/>
    <cs:fontRef idx="minor">
      <a:sysClr val="windowText" lastClr="000000"/>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0.47324</cdr:x>
      <cdr:y>0.86878</cdr:y>
    </cdr:from>
    <cdr:to>
      <cdr:x>0.9313</cdr:x>
      <cdr:y>0.98389</cdr:y>
    </cdr:to>
    <cdr:sp>
      <cdr:nvSpPr>
        <cdr:cNvPr id="2" name="矩形 1"/>
        <cdr:cNvSpPr/>
      </cdr:nvSpPr>
      <cdr:spPr xmlns:a="http://schemas.openxmlformats.org/drawingml/2006/main">
        <a:xfrm xmlns:a="http://schemas.openxmlformats.org/drawingml/2006/main">
          <a:off x="2105258" y="2933045"/>
          <a:ext cx="2037712" cy="388617"/>
        </a:xfrm>
        <a:prstGeom xmlns:a="http://schemas.openxmlformats.org/drawingml/2006/main" prst="rect">
          <a:avLst/>
        </a:prstGeom>
      </cdr:spPr>
      <cdr:txBody xmlns:a="http://schemas.openxmlformats.org/drawingml/2006/main">
        <a:bodyPr vertOverflow="clip" horzOverflow="clip" vert="horz" wrap="square" lIns="45720" tIns="45720" rIns="45720" bIns="45720" rtlCol="0" anchor="t" anchorCtr="0">
          <a:normAutofit/>
        </a:bodyPr>
        <a:lstStyle/>
        <a:p>
          <a:r>
            <a:rPr lang="zh-CN" altLang="en-US" sz="800" dirty="0">
              <a:latin typeface="微软雅黑" panose="020B0503020204020204" pitchFamily="34" charset="-122"/>
              <a:ea typeface="微软雅黑" panose="020B0503020204020204" pitchFamily="34" charset="-122"/>
            </a:rPr>
            <a:t>亚分析</a:t>
          </a:r>
          <a:r>
            <a:rPr lang="en-US" altLang="zh-CN" sz="800" dirty="0">
              <a:latin typeface="微软雅黑" panose="020B0503020204020204" pitchFamily="34" charset="-122"/>
              <a:ea typeface="微软雅黑" panose="020B0503020204020204" pitchFamily="34" charset="-122"/>
            </a:rPr>
            <a:t>                                    </a:t>
          </a:r>
          <a:r>
            <a:rPr lang="zh-CN" altLang="en-US" sz="800" dirty="0">
              <a:latin typeface="微软雅黑" panose="020B0503020204020204" pitchFamily="34" charset="-122"/>
              <a:ea typeface="微软雅黑" panose="020B0503020204020204" pitchFamily="34" charset="-122"/>
            </a:rPr>
            <a:t>亚分析</a:t>
          </a:r>
          <a:endParaRPr lang="en-US" altLang="zh-CN" sz="800" dirty="0">
            <a:latin typeface="微软雅黑" panose="020B0503020204020204" pitchFamily="34" charset="-122"/>
            <a:ea typeface="微软雅黑" panose="020B0503020204020204" pitchFamily="34" charset="-122"/>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0.45524</cdr:x>
      <cdr:y>0.86165</cdr:y>
    </cdr:from>
    <cdr:to>
      <cdr:x>0.88482</cdr:x>
      <cdr:y>0.98022</cdr:y>
    </cdr:to>
    <cdr:sp>
      <cdr:nvSpPr>
        <cdr:cNvPr id="2" name="矩形 1"/>
        <cdr:cNvSpPr/>
      </cdr:nvSpPr>
      <cdr:spPr xmlns:a="http://schemas.openxmlformats.org/drawingml/2006/main">
        <a:xfrm xmlns:a="http://schemas.openxmlformats.org/drawingml/2006/main">
          <a:off x="1795852" y="2673903"/>
          <a:ext cx="1694642" cy="367952"/>
        </a:xfrm>
        <a:prstGeom xmlns:a="http://schemas.openxmlformats.org/drawingml/2006/main" prst="rect">
          <a:avLst/>
        </a:prstGeom>
      </cdr:spPr>
      <cdr:txBody xmlns:a="http://schemas.openxmlformats.org/drawingml/2006/main">
        <a:bodyPr vert="horz" wrap="none" lIns="45720" tIns="45720" rIns="45720" bIns="45720" anchor="t" anchorCtr="0">
          <a:normAutofit/>
        </a:bodyPr>
        <a:lstStyle/>
        <a:p>
          <a:r>
            <a:rPr lang="zh-CN" altLang="en-US" sz="800" dirty="0">
              <a:latin typeface="微软雅黑" panose="020B0503020204020204" pitchFamily="34" charset="-122"/>
              <a:ea typeface="微软雅黑" panose="020B0503020204020204" pitchFamily="34" charset="-122"/>
            </a:rPr>
            <a:t>亚分析</a:t>
          </a:r>
          <a:r>
            <a:rPr lang="en-US" altLang="zh-CN" sz="800" dirty="0">
              <a:latin typeface="微软雅黑" panose="020B0503020204020204" pitchFamily="34" charset="-122"/>
              <a:ea typeface="微软雅黑" panose="020B0503020204020204" pitchFamily="34" charset="-122"/>
            </a:rPr>
            <a:t>                                   </a:t>
          </a:r>
          <a:r>
            <a:rPr lang="zh-CN" altLang="en-US" sz="800" dirty="0">
              <a:latin typeface="微软雅黑" panose="020B0503020204020204" pitchFamily="34" charset="-122"/>
              <a:ea typeface="微软雅黑" panose="020B0503020204020204" pitchFamily="34" charset="-122"/>
            </a:rPr>
            <a:t>亚分析</a:t>
          </a:r>
          <a:endParaRPr lang="en-US" altLang="zh-CN" sz="800" dirty="0">
            <a:latin typeface="微软雅黑" panose="020B0503020204020204" pitchFamily="34" charset="-122"/>
            <a:ea typeface="微软雅黑" panose="020B0503020204020204" pitchFamily="34" charset="-122"/>
          </a:endParaRP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7941D74-F7E5-4CD2-B016-878D0B5C372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044D41D-C4B7-4441-BEC8-05CC57F677B0}"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7941D74-F7E5-4CD2-B016-878D0B5C372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044D41D-C4B7-4441-BEC8-05CC57F677B0}"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7941D74-F7E5-4CD2-B016-878D0B5C372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044D41D-C4B7-4441-BEC8-05CC57F677B0}"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D7941D74-F7E5-4CD2-B016-878D0B5C372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044D41D-C4B7-4441-BEC8-05CC57F677B0}" type="slidenum">
              <a:rPr lang="zh-CN" altLang="en-US" smtClean="0"/>
            </a:fld>
            <a:endParaRPr lang="zh-CN" altLang="en-US"/>
          </a:p>
        </p:txBody>
      </p:sp>
      <p:cxnSp>
        <p:nvCxnSpPr>
          <p:cNvPr id="15" name="直接连接符 14"/>
          <p:cNvCxnSpPr/>
          <p:nvPr userDrawn="1"/>
        </p:nvCxnSpPr>
        <p:spPr>
          <a:xfrm>
            <a:off x="475298" y="185229"/>
            <a:ext cx="0" cy="504000"/>
          </a:xfrm>
          <a:prstGeom prst="line">
            <a:avLst/>
          </a:prstGeom>
          <a:ln w="2063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6" name="标题 6"/>
          <p:cNvSpPr>
            <a:spLocks noGrp="1"/>
          </p:cNvSpPr>
          <p:nvPr>
            <p:ph type="title"/>
          </p:nvPr>
        </p:nvSpPr>
        <p:spPr>
          <a:xfrm>
            <a:off x="628650" y="-87816"/>
            <a:ext cx="7886700" cy="1109663"/>
          </a:xfrm>
        </p:spPr>
        <p:txBody>
          <a:bodyPr anchor="ctr" anchorCtr="0">
            <a:normAutofit/>
          </a:bodyPr>
          <a:lstStyle>
            <a:lvl1pPr>
              <a:defRPr sz="2400" b="1" u="none" strike="noStrike" kern="1200" cap="none" spc="225" normalizeH="0">
                <a:solidFill>
                  <a:schemeClr val="accent5">
                    <a:lumMod val="50000"/>
                  </a:schemeClr>
                </a:solidFill>
                <a:uFillTx/>
                <a:latin typeface="Arial" panose="020B0604020202020204" pitchFamily="34" charset="0"/>
                <a:ea typeface="微软雅黑" panose="020B0503020204020204" pitchFamily="34" charset="-122"/>
              </a:defRPr>
            </a:lvl1pPr>
          </a:lstStyle>
          <a:p>
            <a:r>
              <a:rPr lang="zh-CN" altLang="en-US"/>
              <a:t>单击此处编辑母版标题样式</a:t>
            </a: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7941D74-F7E5-4CD2-B016-878D0B5C372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044D41D-C4B7-4441-BEC8-05CC57F677B0}"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7941D74-F7E5-4CD2-B016-878D0B5C372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044D41D-C4B7-4441-BEC8-05CC57F677B0}"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7941D74-F7E5-4CD2-B016-878D0B5C372F}"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044D41D-C4B7-4441-BEC8-05CC57F677B0}"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7941D74-F7E5-4CD2-B016-878D0B5C372F}"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44D41D-C4B7-4441-BEC8-05CC57F677B0}"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7941D74-F7E5-4CD2-B016-878D0B5C372F}"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044D41D-C4B7-4441-BEC8-05CC57F677B0}"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7941D74-F7E5-4CD2-B016-878D0B5C372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044D41D-C4B7-4441-BEC8-05CC57F677B0}"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7941D74-F7E5-4CD2-B016-878D0B5C372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044D41D-C4B7-4441-BEC8-05CC57F677B0}"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941D74-F7E5-4CD2-B016-878D0B5C372F}"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44D41D-C4B7-4441-BEC8-05CC57F677B0}"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99" Type="http://schemas.openxmlformats.org/officeDocument/2006/relationships/tags" Target="../tags/tag99.xml"/><Relationship Id="rId98" Type="http://schemas.openxmlformats.org/officeDocument/2006/relationships/tags" Target="../tags/tag98.xml"/><Relationship Id="rId97" Type="http://schemas.openxmlformats.org/officeDocument/2006/relationships/tags" Target="../tags/tag97.xml"/><Relationship Id="rId96" Type="http://schemas.openxmlformats.org/officeDocument/2006/relationships/tags" Target="../tags/tag96.xml"/><Relationship Id="rId95" Type="http://schemas.openxmlformats.org/officeDocument/2006/relationships/tags" Target="../tags/tag95.xml"/><Relationship Id="rId94" Type="http://schemas.openxmlformats.org/officeDocument/2006/relationships/tags" Target="../tags/tag94.xml"/><Relationship Id="rId93" Type="http://schemas.openxmlformats.org/officeDocument/2006/relationships/tags" Target="../tags/tag93.xml"/><Relationship Id="rId92" Type="http://schemas.openxmlformats.org/officeDocument/2006/relationships/tags" Target="../tags/tag92.xml"/><Relationship Id="rId91" Type="http://schemas.openxmlformats.org/officeDocument/2006/relationships/tags" Target="../tags/tag91.xml"/><Relationship Id="rId90" Type="http://schemas.openxmlformats.org/officeDocument/2006/relationships/image" Target="../media/image8.png"/><Relationship Id="rId9" Type="http://schemas.openxmlformats.org/officeDocument/2006/relationships/tags" Target="../tags/tag11.xml"/><Relationship Id="rId89" Type="http://schemas.openxmlformats.org/officeDocument/2006/relationships/tags" Target="../tags/tag90.xml"/><Relationship Id="rId88" Type="http://schemas.openxmlformats.org/officeDocument/2006/relationships/tags" Target="../tags/tag89.xml"/><Relationship Id="rId87" Type="http://schemas.openxmlformats.org/officeDocument/2006/relationships/tags" Target="../tags/tag88.xml"/><Relationship Id="rId86" Type="http://schemas.openxmlformats.org/officeDocument/2006/relationships/image" Target="../media/image7.png"/><Relationship Id="rId85" Type="http://schemas.openxmlformats.org/officeDocument/2006/relationships/tags" Target="../tags/tag87.xml"/><Relationship Id="rId84" Type="http://schemas.openxmlformats.org/officeDocument/2006/relationships/tags" Target="../tags/tag86.xml"/><Relationship Id="rId83" Type="http://schemas.openxmlformats.org/officeDocument/2006/relationships/tags" Target="../tags/tag85.xml"/><Relationship Id="rId82" Type="http://schemas.openxmlformats.org/officeDocument/2006/relationships/tags" Target="../tags/tag84.xml"/><Relationship Id="rId81" Type="http://schemas.openxmlformats.org/officeDocument/2006/relationships/tags" Target="../tags/tag83.xml"/><Relationship Id="rId80" Type="http://schemas.openxmlformats.org/officeDocument/2006/relationships/tags" Target="../tags/tag82.xml"/><Relationship Id="rId8" Type="http://schemas.openxmlformats.org/officeDocument/2006/relationships/tags" Target="../tags/tag10.xml"/><Relationship Id="rId79" Type="http://schemas.openxmlformats.org/officeDocument/2006/relationships/tags" Target="../tags/tag81.xml"/><Relationship Id="rId78" Type="http://schemas.openxmlformats.org/officeDocument/2006/relationships/tags" Target="../tags/tag80.xml"/><Relationship Id="rId77" Type="http://schemas.openxmlformats.org/officeDocument/2006/relationships/tags" Target="../tags/tag79.xml"/><Relationship Id="rId76" Type="http://schemas.openxmlformats.org/officeDocument/2006/relationships/tags" Target="../tags/tag78.xml"/><Relationship Id="rId75" Type="http://schemas.openxmlformats.org/officeDocument/2006/relationships/tags" Target="../tags/tag77.xml"/><Relationship Id="rId74" Type="http://schemas.openxmlformats.org/officeDocument/2006/relationships/tags" Target="../tags/tag76.xml"/><Relationship Id="rId73" Type="http://schemas.openxmlformats.org/officeDocument/2006/relationships/tags" Target="../tags/tag75.xml"/><Relationship Id="rId72" Type="http://schemas.openxmlformats.org/officeDocument/2006/relationships/tags" Target="../tags/tag74.xml"/><Relationship Id="rId71" Type="http://schemas.openxmlformats.org/officeDocument/2006/relationships/tags" Target="../tags/tag73.xml"/><Relationship Id="rId70" Type="http://schemas.openxmlformats.org/officeDocument/2006/relationships/tags" Target="../tags/tag72.xml"/><Relationship Id="rId7" Type="http://schemas.openxmlformats.org/officeDocument/2006/relationships/tags" Target="../tags/tag9.xml"/><Relationship Id="rId69" Type="http://schemas.openxmlformats.org/officeDocument/2006/relationships/tags" Target="../tags/tag71.xml"/><Relationship Id="rId68" Type="http://schemas.openxmlformats.org/officeDocument/2006/relationships/tags" Target="../tags/tag70.xml"/><Relationship Id="rId67" Type="http://schemas.openxmlformats.org/officeDocument/2006/relationships/tags" Target="../tags/tag69.xml"/><Relationship Id="rId66" Type="http://schemas.openxmlformats.org/officeDocument/2006/relationships/tags" Target="../tags/tag68.xml"/><Relationship Id="rId65" Type="http://schemas.openxmlformats.org/officeDocument/2006/relationships/tags" Target="../tags/tag67.xml"/><Relationship Id="rId64" Type="http://schemas.openxmlformats.org/officeDocument/2006/relationships/tags" Target="../tags/tag66.xml"/><Relationship Id="rId63" Type="http://schemas.openxmlformats.org/officeDocument/2006/relationships/tags" Target="../tags/tag65.xml"/><Relationship Id="rId62" Type="http://schemas.openxmlformats.org/officeDocument/2006/relationships/tags" Target="../tags/tag64.xml"/><Relationship Id="rId61" Type="http://schemas.openxmlformats.org/officeDocument/2006/relationships/tags" Target="../tags/tag63.xml"/><Relationship Id="rId60" Type="http://schemas.openxmlformats.org/officeDocument/2006/relationships/tags" Target="../tags/tag62.xml"/><Relationship Id="rId6" Type="http://schemas.openxmlformats.org/officeDocument/2006/relationships/tags" Target="../tags/tag8.xml"/><Relationship Id="rId59" Type="http://schemas.openxmlformats.org/officeDocument/2006/relationships/tags" Target="../tags/tag61.xml"/><Relationship Id="rId58" Type="http://schemas.openxmlformats.org/officeDocument/2006/relationships/tags" Target="../tags/tag60.xml"/><Relationship Id="rId57" Type="http://schemas.openxmlformats.org/officeDocument/2006/relationships/tags" Target="../tags/tag59.xml"/><Relationship Id="rId56" Type="http://schemas.openxmlformats.org/officeDocument/2006/relationships/tags" Target="../tags/tag58.xml"/><Relationship Id="rId55" Type="http://schemas.openxmlformats.org/officeDocument/2006/relationships/tags" Target="../tags/tag57.xml"/><Relationship Id="rId54" Type="http://schemas.openxmlformats.org/officeDocument/2006/relationships/tags" Target="../tags/tag56.xml"/><Relationship Id="rId53" Type="http://schemas.openxmlformats.org/officeDocument/2006/relationships/tags" Target="../tags/tag55.xml"/><Relationship Id="rId52" Type="http://schemas.openxmlformats.org/officeDocument/2006/relationships/tags" Target="../tags/tag54.xml"/><Relationship Id="rId51" Type="http://schemas.openxmlformats.org/officeDocument/2006/relationships/tags" Target="../tags/tag53.xml"/><Relationship Id="rId50" Type="http://schemas.openxmlformats.org/officeDocument/2006/relationships/tags" Target="../tags/tag52.xml"/><Relationship Id="rId5" Type="http://schemas.openxmlformats.org/officeDocument/2006/relationships/tags" Target="../tags/tag7.xml"/><Relationship Id="rId49" Type="http://schemas.openxmlformats.org/officeDocument/2006/relationships/tags" Target="../tags/tag51.xml"/><Relationship Id="rId48" Type="http://schemas.openxmlformats.org/officeDocument/2006/relationships/tags" Target="../tags/tag50.xml"/><Relationship Id="rId47" Type="http://schemas.openxmlformats.org/officeDocument/2006/relationships/tags" Target="../tags/tag49.xml"/><Relationship Id="rId46" Type="http://schemas.openxmlformats.org/officeDocument/2006/relationships/tags" Target="../tags/tag48.xml"/><Relationship Id="rId45" Type="http://schemas.openxmlformats.org/officeDocument/2006/relationships/tags" Target="../tags/tag47.xml"/><Relationship Id="rId44" Type="http://schemas.openxmlformats.org/officeDocument/2006/relationships/tags" Target="../tags/tag46.xml"/><Relationship Id="rId43" Type="http://schemas.openxmlformats.org/officeDocument/2006/relationships/tags" Target="../tags/tag45.xml"/><Relationship Id="rId42" Type="http://schemas.openxmlformats.org/officeDocument/2006/relationships/tags" Target="../tags/tag44.xml"/><Relationship Id="rId41" Type="http://schemas.openxmlformats.org/officeDocument/2006/relationships/tags" Target="../tags/tag43.xml"/><Relationship Id="rId40" Type="http://schemas.openxmlformats.org/officeDocument/2006/relationships/tags" Target="../tags/tag42.xml"/><Relationship Id="rId4" Type="http://schemas.openxmlformats.org/officeDocument/2006/relationships/tags" Target="../tags/tag6.xml"/><Relationship Id="rId39" Type="http://schemas.openxmlformats.org/officeDocument/2006/relationships/tags" Target="../tags/tag41.xml"/><Relationship Id="rId38" Type="http://schemas.openxmlformats.org/officeDocument/2006/relationships/tags" Target="../tags/tag40.xml"/><Relationship Id="rId37" Type="http://schemas.openxmlformats.org/officeDocument/2006/relationships/tags" Target="../tags/tag39.xml"/><Relationship Id="rId36" Type="http://schemas.openxmlformats.org/officeDocument/2006/relationships/tags" Target="../tags/tag38.xml"/><Relationship Id="rId35" Type="http://schemas.openxmlformats.org/officeDocument/2006/relationships/tags" Target="../tags/tag37.xml"/><Relationship Id="rId34" Type="http://schemas.openxmlformats.org/officeDocument/2006/relationships/tags" Target="../tags/tag36.xml"/><Relationship Id="rId33" Type="http://schemas.openxmlformats.org/officeDocument/2006/relationships/tags" Target="../tags/tag35.xml"/><Relationship Id="rId32" Type="http://schemas.openxmlformats.org/officeDocument/2006/relationships/tags" Target="../tags/tag34.xml"/><Relationship Id="rId31" Type="http://schemas.openxmlformats.org/officeDocument/2006/relationships/tags" Target="../tags/tag33.xml"/><Relationship Id="rId30" Type="http://schemas.openxmlformats.org/officeDocument/2006/relationships/tags" Target="../tags/tag32.xml"/><Relationship Id="rId3" Type="http://schemas.openxmlformats.org/officeDocument/2006/relationships/tags" Target="../tags/tag5.xml"/><Relationship Id="rId29" Type="http://schemas.openxmlformats.org/officeDocument/2006/relationships/tags" Target="../tags/tag31.xml"/><Relationship Id="rId28" Type="http://schemas.openxmlformats.org/officeDocument/2006/relationships/tags" Target="../tags/tag30.xml"/><Relationship Id="rId27" Type="http://schemas.openxmlformats.org/officeDocument/2006/relationships/tags" Target="../tags/tag29.xml"/><Relationship Id="rId26" Type="http://schemas.openxmlformats.org/officeDocument/2006/relationships/tags" Target="../tags/tag28.xml"/><Relationship Id="rId25" Type="http://schemas.openxmlformats.org/officeDocument/2006/relationships/tags" Target="../tags/tag27.xml"/><Relationship Id="rId24" Type="http://schemas.openxmlformats.org/officeDocument/2006/relationships/tags" Target="../tags/tag26.xml"/><Relationship Id="rId23" Type="http://schemas.openxmlformats.org/officeDocument/2006/relationships/tags" Target="../tags/tag25.xml"/><Relationship Id="rId22" Type="http://schemas.openxmlformats.org/officeDocument/2006/relationships/tags" Target="../tags/tag24.xml"/><Relationship Id="rId21" Type="http://schemas.openxmlformats.org/officeDocument/2006/relationships/tags" Target="../tags/tag23.xml"/><Relationship Id="rId20" Type="http://schemas.openxmlformats.org/officeDocument/2006/relationships/tags" Target="../tags/tag22.xml"/><Relationship Id="rId2" Type="http://schemas.openxmlformats.org/officeDocument/2006/relationships/tags" Target="../tags/tag4.xml"/><Relationship Id="rId19" Type="http://schemas.openxmlformats.org/officeDocument/2006/relationships/tags" Target="../tags/tag21.xml"/><Relationship Id="rId18" Type="http://schemas.openxmlformats.org/officeDocument/2006/relationships/tags" Target="../tags/tag20.xml"/><Relationship Id="rId17" Type="http://schemas.openxmlformats.org/officeDocument/2006/relationships/tags" Target="../tags/tag19.xml"/><Relationship Id="rId16" Type="http://schemas.openxmlformats.org/officeDocument/2006/relationships/tags" Target="../tags/tag18.xml"/><Relationship Id="rId15" Type="http://schemas.openxmlformats.org/officeDocument/2006/relationships/tags" Target="../tags/tag17.xml"/><Relationship Id="rId14" Type="http://schemas.openxmlformats.org/officeDocument/2006/relationships/tags" Target="../tags/tag16.xml"/><Relationship Id="rId137" Type="http://schemas.openxmlformats.org/officeDocument/2006/relationships/slideLayout" Target="../slideLayouts/slideLayout2.xml"/><Relationship Id="rId136" Type="http://schemas.openxmlformats.org/officeDocument/2006/relationships/image" Target="../media/image10.png"/><Relationship Id="rId135" Type="http://schemas.openxmlformats.org/officeDocument/2006/relationships/tags" Target="../tags/tag134.xml"/><Relationship Id="rId134" Type="http://schemas.openxmlformats.org/officeDocument/2006/relationships/image" Target="../media/image9.jpeg"/><Relationship Id="rId133" Type="http://schemas.openxmlformats.org/officeDocument/2006/relationships/tags" Target="../tags/tag133.xml"/><Relationship Id="rId132" Type="http://schemas.openxmlformats.org/officeDocument/2006/relationships/tags" Target="../tags/tag132.xml"/><Relationship Id="rId131" Type="http://schemas.openxmlformats.org/officeDocument/2006/relationships/tags" Target="../tags/tag131.xml"/><Relationship Id="rId130" Type="http://schemas.openxmlformats.org/officeDocument/2006/relationships/tags" Target="../tags/tag130.xml"/><Relationship Id="rId13" Type="http://schemas.openxmlformats.org/officeDocument/2006/relationships/tags" Target="../tags/tag15.xml"/><Relationship Id="rId129" Type="http://schemas.openxmlformats.org/officeDocument/2006/relationships/tags" Target="../tags/tag129.xml"/><Relationship Id="rId128" Type="http://schemas.openxmlformats.org/officeDocument/2006/relationships/tags" Target="../tags/tag128.xml"/><Relationship Id="rId127" Type="http://schemas.openxmlformats.org/officeDocument/2006/relationships/tags" Target="../tags/tag127.xml"/><Relationship Id="rId126" Type="http://schemas.openxmlformats.org/officeDocument/2006/relationships/tags" Target="../tags/tag126.xml"/><Relationship Id="rId125" Type="http://schemas.openxmlformats.org/officeDocument/2006/relationships/tags" Target="../tags/tag125.xml"/><Relationship Id="rId124" Type="http://schemas.openxmlformats.org/officeDocument/2006/relationships/tags" Target="../tags/tag124.xml"/><Relationship Id="rId123" Type="http://schemas.openxmlformats.org/officeDocument/2006/relationships/tags" Target="../tags/tag123.xml"/><Relationship Id="rId122" Type="http://schemas.openxmlformats.org/officeDocument/2006/relationships/tags" Target="../tags/tag122.xml"/><Relationship Id="rId121" Type="http://schemas.openxmlformats.org/officeDocument/2006/relationships/tags" Target="../tags/tag121.xml"/><Relationship Id="rId120" Type="http://schemas.openxmlformats.org/officeDocument/2006/relationships/tags" Target="../tags/tag120.xml"/><Relationship Id="rId12" Type="http://schemas.openxmlformats.org/officeDocument/2006/relationships/tags" Target="../tags/tag14.xml"/><Relationship Id="rId119" Type="http://schemas.openxmlformats.org/officeDocument/2006/relationships/tags" Target="../tags/tag119.xml"/><Relationship Id="rId118" Type="http://schemas.openxmlformats.org/officeDocument/2006/relationships/tags" Target="../tags/tag118.xml"/><Relationship Id="rId117" Type="http://schemas.openxmlformats.org/officeDocument/2006/relationships/tags" Target="../tags/tag117.xml"/><Relationship Id="rId116" Type="http://schemas.openxmlformats.org/officeDocument/2006/relationships/tags" Target="../tags/tag116.xml"/><Relationship Id="rId115" Type="http://schemas.openxmlformats.org/officeDocument/2006/relationships/tags" Target="../tags/tag115.xml"/><Relationship Id="rId114" Type="http://schemas.openxmlformats.org/officeDocument/2006/relationships/tags" Target="../tags/tag114.xml"/><Relationship Id="rId113" Type="http://schemas.openxmlformats.org/officeDocument/2006/relationships/tags" Target="../tags/tag113.xml"/><Relationship Id="rId112" Type="http://schemas.openxmlformats.org/officeDocument/2006/relationships/tags" Target="../tags/tag112.xml"/><Relationship Id="rId111" Type="http://schemas.openxmlformats.org/officeDocument/2006/relationships/tags" Target="../tags/tag111.xml"/><Relationship Id="rId110" Type="http://schemas.openxmlformats.org/officeDocument/2006/relationships/tags" Target="../tags/tag110.xml"/><Relationship Id="rId11" Type="http://schemas.openxmlformats.org/officeDocument/2006/relationships/tags" Target="../tags/tag13.xml"/><Relationship Id="rId109" Type="http://schemas.openxmlformats.org/officeDocument/2006/relationships/tags" Target="../tags/tag109.xml"/><Relationship Id="rId108" Type="http://schemas.openxmlformats.org/officeDocument/2006/relationships/tags" Target="../tags/tag108.xml"/><Relationship Id="rId107" Type="http://schemas.openxmlformats.org/officeDocument/2006/relationships/tags" Target="../tags/tag107.xml"/><Relationship Id="rId106" Type="http://schemas.openxmlformats.org/officeDocument/2006/relationships/tags" Target="../tags/tag106.xml"/><Relationship Id="rId105" Type="http://schemas.openxmlformats.org/officeDocument/2006/relationships/tags" Target="../tags/tag105.xml"/><Relationship Id="rId104" Type="http://schemas.openxmlformats.org/officeDocument/2006/relationships/tags" Target="../tags/tag104.xml"/><Relationship Id="rId103" Type="http://schemas.openxmlformats.org/officeDocument/2006/relationships/tags" Target="../tags/tag103.xml"/><Relationship Id="rId102" Type="http://schemas.openxmlformats.org/officeDocument/2006/relationships/tags" Target="../tags/tag102.xml"/><Relationship Id="rId101" Type="http://schemas.openxmlformats.org/officeDocument/2006/relationships/tags" Target="../tags/tag101.xml"/><Relationship Id="rId100" Type="http://schemas.openxmlformats.org/officeDocument/2006/relationships/tags" Target="../tags/tag100.xml"/><Relationship Id="rId10" Type="http://schemas.openxmlformats.org/officeDocument/2006/relationships/tags" Target="../tags/tag12.xml"/><Relationship Id="rId1" Type="http://schemas.openxmlformats.org/officeDocument/2006/relationships/tags" Target="../tags/tag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37.xml"/><Relationship Id="rId3" Type="http://schemas.openxmlformats.org/officeDocument/2006/relationships/tags" Target="../tags/tag136.xml"/><Relationship Id="rId2" Type="http://schemas.openxmlformats.org/officeDocument/2006/relationships/image" Target="../media/image1.png"/><Relationship Id="rId1" Type="http://schemas.openxmlformats.org/officeDocument/2006/relationships/tags" Target="../tags/tag135.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5.png"/><Relationship Id="rId2" Type="http://schemas.openxmlformats.org/officeDocument/2006/relationships/tags" Target="../tags/tag1.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hart" Target="../charts/chart2.xml"/><Relationship Id="rId1" Type="http://schemas.openxmlformats.org/officeDocument/2006/relationships/chart" Target="../charts/chart1.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hart" Target="../charts/chart7.xml"/><Relationship Id="rId1" Type="http://schemas.openxmlformats.org/officeDocument/2006/relationships/chart" Target="../charts/chart6.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hart" Target="../charts/chart9.xml"/><Relationship Id="rId1" Type="http://schemas.openxmlformats.org/officeDocument/2006/relationships/chart" Target="../charts/char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12"/>
          <p:cNvSpPr/>
          <p:nvPr/>
        </p:nvSpPr>
        <p:spPr>
          <a:xfrm>
            <a:off x="2" y="1245874"/>
            <a:ext cx="10701020" cy="2140585"/>
          </a:xfrm>
          <a:custGeom>
            <a:avLst/>
            <a:gdLst>
              <a:gd name="connsiteX0" fmla="*/ 0 w 16522"/>
              <a:gd name="connsiteY0" fmla="*/ 9 h 3371"/>
              <a:gd name="connsiteX1" fmla="*/ 16522 w 16522"/>
              <a:gd name="connsiteY1" fmla="*/ 0 h 3371"/>
              <a:gd name="connsiteX2" fmla="*/ 13245 w 16522"/>
              <a:gd name="connsiteY2" fmla="*/ 3371 h 3371"/>
              <a:gd name="connsiteX3" fmla="*/ 0 w 16522"/>
              <a:gd name="connsiteY3" fmla="*/ 3346 h 3371"/>
              <a:gd name="connsiteX4" fmla="*/ 0 w 16522"/>
              <a:gd name="connsiteY4" fmla="*/ 9 h 3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22" h="3371">
                <a:moveTo>
                  <a:pt x="0" y="9"/>
                </a:moveTo>
                <a:lnTo>
                  <a:pt x="16522" y="0"/>
                </a:lnTo>
                <a:lnTo>
                  <a:pt x="13245" y="3371"/>
                </a:lnTo>
                <a:lnTo>
                  <a:pt x="0" y="3346"/>
                </a:lnTo>
                <a:lnTo>
                  <a:pt x="0" y="9"/>
                </a:lnTo>
                <a:close/>
              </a:path>
            </a:pathLst>
          </a:custGeom>
          <a:gradFill>
            <a:gsLst>
              <a:gs pos="55000">
                <a:schemeClr val="accent1">
                  <a:lumMod val="50000"/>
                </a:schemeClr>
              </a:gs>
              <a:gs pos="0">
                <a:schemeClr val="accent6">
                  <a:lumMod val="75000"/>
                </a:schemeClr>
              </a:gs>
              <a:gs pos="100000">
                <a:schemeClr val="accent5">
                  <a:lumMod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latin typeface="Arial" panose="020B0604020202020204" pitchFamily="34" charset="0"/>
              <a:ea typeface="微软雅黑" panose="020B0503020204020204" pitchFamily="34" charset="-122"/>
              <a:sym typeface="Arial" panose="020B0604020202020204" pitchFamily="34" charset="0"/>
            </a:endParaRPr>
          </a:p>
        </p:txBody>
      </p:sp>
      <p:grpSp>
        <p:nvGrpSpPr>
          <p:cNvPr id="5" name="组合 4"/>
          <p:cNvGrpSpPr/>
          <p:nvPr/>
        </p:nvGrpSpPr>
        <p:grpSpPr>
          <a:xfrm>
            <a:off x="4606925" y="3386455"/>
            <a:ext cx="7578091" cy="2863850"/>
            <a:chOff x="7255" y="5333"/>
            <a:chExt cx="11934" cy="4510"/>
          </a:xfrm>
        </p:grpSpPr>
        <p:pic>
          <p:nvPicPr>
            <p:cNvPr id="6" name="图片 5"/>
            <p:cNvPicPr>
              <a:picLocks noChangeAspect="1"/>
            </p:cNvPicPr>
            <p:nvPr userDrawn="1"/>
          </p:nvPicPr>
          <p:blipFill>
            <a:blip r:embed="rId1"/>
            <a:srcRect l="-206" t="33340" r="5581" b="4019"/>
            <a:stretch>
              <a:fillRect/>
            </a:stretch>
          </p:blipFill>
          <p:spPr>
            <a:xfrm>
              <a:off x="7255" y="5333"/>
              <a:ext cx="11934" cy="4445"/>
            </a:xfrm>
            <a:prstGeom prst="rect">
              <a:avLst/>
            </a:prstGeom>
            <a:effectLst/>
          </p:spPr>
        </p:pic>
        <p:sp>
          <p:nvSpPr>
            <p:cNvPr id="7" name="直角三角形 6"/>
            <p:cNvSpPr/>
            <p:nvPr userDrawn="1"/>
          </p:nvSpPr>
          <p:spPr>
            <a:xfrm rot="5400000">
              <a:off x="7255" y="5333"/>
              <a:ext cx="4510" cy="4510"/>
            </a:xfrm>
            <a:prstGeom prst="rtTriangle">
              <a:avLst/>
            </a:prstGeom>
            <a:solidFill>
              <a:schemeClr val="bg1"/>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 name="组合 7"/>
          <p:cNvGrpSpPr/>
          <p:nvPr/>
        </p:nvGrpSpPr>
        <p:grpSpPr>
          <a:xfrm>
            <a:off x="148858" y="136524"/>
            <a:ext cx="2649787" cy="541022"/>
            <a:chOff x="111642" y="136524"/>
            <a:chExt cx="1987340" cy="541022"/>
          </a:xfrm>
        </p:grpSpPr>
        <p:pic>
          <p:nvPicPr>
            <p:cNvPr id="9" name="图片 8"/>
            <p:cNvPicPr>
              <a:picLocks noChangeAspect="1"/>
            </p:cNvPicPr>
            <p:nvPr userDrawn="1"/>
          </p:nvPicPr>
          <p:blipFill rotWithShape="1">
            <a:blip r:embed="rId2"/>
            <a:srcRect r="77746"/>
            <a:stretch>
              <a:fillRect/>
            </a:stretch>
          </p:blipFill>
          <p:spPr>
            <a:xfrm>
              <a:off x="111642" y="136524"/>
              <a:ext cx="517008" cy="541022"/>
            </a:xfrm>
            <a:prstGeom prst="rect">
              <a:avLst/>
            </a:prstGeom>
          </p:spPr>
        </p:pic>
        <p:sp>
          <p:nvSpPr>
            <p:cNvPr id="10" name="文本框 9"/>
            <p:cNvSpPr txBox="1"/>
            <p:nvPr userDrawn="1"/>
          </p:nvSpPr>
          <p:spPr>
            <a:xfrm>
              <a:off x="575488" y="198333"/>
              <a:ext cx="1523494" cy="276999"/>
            </a:xfrm>
            <a:prstGeom prst="rect">
              <a:avLst/>
            </a:prstGeom>
            <a:noFill/>
          </p:spPr>
          <p:txBody>
            <a:bodyPr wrap="none" rtlCol="0">
              <a:spAutoFit/>
            </a:bodyPr>
            <a:lstStyle/>
            <a:p>
              <a:pPr algn="l"/>
              <a:r>
                <a:rPr kumimoji="1" lang="zh-CN" altLang="en-US"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南京博德生物制药有限公司</a:t>
              </a:r>
              <a:endParaRPr kumimoji="1" lang="zh-CN" altLang="en-US"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文本框 10"/>
            <p:cNvSpPr txBox="1"/>
            <p:nvPr userDrawn="1"/>
          </p:nvSpPr>
          <p:spPr>
            <a:xfrm>
              <a:off x="570678" y="411679"/>
              <a:ext cx="1438135" cy="215444"/>
            </a:xfrm>
            <a:prstGeom prst="rect">
              <a:avLst/>
            </a:prstGeom>
            <a:noFill/>
          </p:spPr>
          <p:txBody>
            <a:bodyPr wrap="none" rtlCol="0">
              <a:spAutoFit/>
            </a:bodyPr>
            <a:lstStyle/>
            <a:p>
              <a:pPr algn="l"/>
              <a:r>
                <a:rPr kumimoji="1" lang="en-US" altLang="zh-CN" sz="8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Nanjing Broad Biopharmaceutical Ltd.</a:t>
              </a:r>
              <a:endParaRPr kumimoji="1" lang="zh-CN" altLang="en-US" sz="8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2" name="标题 1"/>
          <p:cNvSpPr>
            <a:spLocks noGrp="1"/>
          </p:cNvSpPr>
          <p:nvPr>
            <p:ph type="ctrTitle"/>
          </p:nvPr>
        </p:nvSpPr>
        <p:spPr>
          <a:xfrm>
            <a:off x="47353" y="1399337"/>
            <a:ext cx="6858000" cy="1839264"/>
          </a:xfrm>
        </p:spPr>
        <p:txBody>
          <a:bodyPr>
            <a:noAutofit/>
          </a:bodyPr>
          <a:lstStyle/>
          <a:p>
            <a:pPr>
              <a:lnSpc>
                <a:spcPct val="100000"/>
              </a:lnSpc>
            </a:pPr>
            <a:r>
              <a:rPr lang="zh-CN" altLang="en-US" sz="4800" b="1" spc="225"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注射用右兰索拉唑</a:t>
            </a:r>
            <a:br>
              <a:rPr lang="zh-CN" altLang="en-US" sz="4800" b="1" spc="225"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br>
            <a:r>
              <a:rPr lang="en-US" altLang="zh-CN" sz="4800" b="1" spc="225"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a:t>
            </a:r>
            <a:r>
              <a:rPr lang="zh-CN" altLang="en-US" sz="4800" b="1" spc="225"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安素能</a:t>
            </a:r>
            <a:r>
              <a:rPr lang="en-US" altLang="zh-CN" sz="4800" b="1" spc="225" baseline="300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a:t>
            </a:r>
            <a:r>
              <a:rPr lang="en-US" altLang="zh-CN" sz="4800" b="1" spc="225"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a:t>
            </a:r>
            <a:endParaRPr lang="en-US" sz="5400" b="1" spc="22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文本框 13"/>
          <p:cNvSpPr txBox="1"/>
          <p:nvPr/>
        </p:nvSpPr>
        <p:spPr>
          <a:xfrm>
            <a:off x="1556410" y="3539922"/>
            <a:ext cx="2647392" cy="1061829"/>
          </a:xfrm>
          <a:prstGeom prst="rect">
            <a:avLst/>
          </a:prstGeom>
          <a:noFill/>
        </p:spPr>
        <p:txBody>
          <a:bodyPr wrap="square" rtlCol="0">
            <a:spAutoFit/>
          </a:bodyPr>
          <a:lstStyle>
            <a:defPPr>
              <a:defRPr lang="zh-CN"/>
            </a:defPPr>
            <a:lvl1pPr algn="r">
              <a:defRPr sz="2800" b="1">
                <a:gradFill>
                  <a:gsLst>
                    <a:gs pos="0">
                      <a:srgbClr val="14CD68"/>
                    </a:gs>
                    <a:gs pos="100000">
                      <a:srgbClr val="035C7D"/>
                    </a:gs>
                  </a:gsLst>
                  <a:lin scaled="0"/>
                </a:gradFill>
                <a:latin typeface="Arial Bold" panose="020B0604020202020204" charset="0"/>
                <a:cs typeface="Arial Bold" panose="020B0604020202020204" charset="0"/>
              </a:defRPr>
            </a:lvl1pPr>
          </a:lstStyle>
          <a:p>
            <a:pPr algn="ctr">
              <a:lnSpc>
                <a:spcPct val="150000"/>
              </a:lnSpc>
            </a:pPr>
            <a:r>
              <a:rPr lang="zh-CN" altLang="en-US" sz="2100" dirty="0">
                <a:latin typeface="微软雅黑" panose="020B0503020204020204" pitchFamily="34" charset="-122"/>
                <a:ea typeface="微软雅黑" panose="020B0503020204020204" pitchFamily="34" charset="-122"/>
                <a:sym typeface="+mn-ea"/>
              </a:rPr>
              <a:t>国家</a:t>
            </a:r>
            <a:r>
              <a:rPr lang="en-US" altLang="zh-CN" sz="2100" dirty="0">
                <a:latin typeface="微软雅黑" panose="020B0503020204020204" pitchFamily="34" charset="-122"/>
                <a:ea typeface="微软雅黑" panose="020B0503020204020204" pitchFamily="34" charset="-122"/>
                <a:sym typeface="+mn-ea"/>
              </a:rPr>
              <a:t>2</a:t>
            </a:r>
            <a:r>
              <a:rPr lang="zh-CN" altLang="en-US" sz="2100" dirty="0">
                <a:latin typeface="微软雅黑" panose="020B0503020204020204" pitchFamily="34" charset="-122"/>
                <a:ea typeface="微软雅黑" panose="020B0503020204020204" pitchFamily="34" charset="-122"/>
                <a:sym typeface="+mn-ea"/>
              </a:rPr>
              <a:t>类新药</a:t>
            </a:r>
            <a:r>
              <a:rPr lang="en-US" altLang="zh-CN" sz="2100" dirty="0">
                <a:latin typeface="微软雅黑" panose="020B0503020204020204" pitchFamily="34" charset="-122"/>
                <a:ea typeface="微软雅黑" panose="020B0503020204020204" pitchFamily="34" charset="-122"/>
                <a:sym typeface="+mn-ea"/>
              </a:rPr>
              <a:t>√</a:t>
            </a:r>
            <a:endParaRPr lang="zh-CN" altLang="en-US" sz="2100" dirty="0">
              <a:latin typeface="微软雅黑" panose="020B0503020204020204" pitchFamily="34" charset="-122"/>
              <a:ea typeface="微软雅黑" panose="020B0503020204020204" pitchFamily="34" charset="-122"/>
              <a:sym typeface="+mn-ea"/>
            </a:endParaRPr>
          </a:p>
          <a:p>
            <a:pPr algn="ctr">
              <a:lnSpc>
                <a:spcPct val="150000"/>
              </a:lnSpc>
            </a:pPr>
            <a:r>
              <a:rPr lang="zh-CN" altLang="en-US" sz="2100" dirty="0">
                <a:latin typeface="微软雅黑" panose="020B0503020204020204" pitchFamily="34" charset="-122"/>
                <a:ea typeface="微软雅黑" panose="020B0503020204020204" pitchFamily="34" charset="-122"/>
                <a:sym typeface="+mn-ea"/>
              </a:rPr>
              <a:t>全球独创专利药物</a:t>
            </a:r>
            <a:r>
              <a:rPr lang="en-US" altLang="zh-CN" sz="2100" dirty="0">
                <a:latin typeface="微软雅黑" panose="020B0503020204020204" pitchFamily="34" charset="-122"/>
                <a:ea typeface="微软雅黑" panose="020B0503020204020204" pitchFamily="34" charset="-122"/>
                <a:sym typeface="+mn-ea"/>
              </a:rPr>
              <a:t>√</a:t>
            </a:r>
            <a:endParaRPr lang="en-US" altLang="zh-CN" sz="2100" dirty="0">
              <a:latin typeface="微软雅黑" panose="020B0503020204020204" pitchFamily="34" charset="-122"/>
              <a:ea typeface="微软雅黑" panose="020B0503020204020204" pitchFamily="34" charset="-122"/>
              <a:sym typeface="+mn-e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sym typeface="Arial" panose="020B0604020202020204" pitchFamily="34" charset="0"/>
              </a:rPr>
              <a:t>创新性：全球独家，国家</a:t>
            </a:r>
            <a:r>
              <a:rPr lang="en-US" altLang="zh-CN" dirty="0" smtClean="0">
                <a:sym typeface="Arial" panose="020B0604020202020204" pitchFamily="34" charset="0"/>
              </a:rPr>
              <a:t>2.2</a:t>
            </a:r>
            <a:r>
              <a:rPr lang="zh-CN" altLang="en-US" dirty="0" smtClean="0">
                <a:sym typeface="Arial" panose="020B0604020202020204" pitchFamily="34" charset="0"/>
              </a:rPr>
              <a:t>类新药</a:t>
            </a:r>
            <a:endParaRPr lang="zh-CN" altLang="en-US" dirty="0">
              <a:sym typeface="Arial" panose="020B0604020202020204" pitchFamily="34" charset="0"/>
            </a:endParaRPr>
          </a:p>
        </p:txBody>
      </p:sp>
      <p:sp>
        <p:nvSpPr>
          <p:cNvPr id="15" name="矩形 14"/>
          <p:cNvSpPr/>
          <p:nvPr/>
        </p:nvSpPr>
        <p:spPr>
          <a:xfrm>
            <a:off x="335707" y="862602"/>
            <a:ext cx="11520586" cy="1754326"/>
          </a:xfrm>
          <a:prstGeom prst="rect">
            <a:avLst/>
          </a:prstGeom>
        </p:spPr>
        <p:txBody>
          <a:bodyPr wrap="square">
            <a:spAutoFit/>
          </a:bodyPr>
          <a:lstStyle/>
          <a:p>
            <a:pPr marL="285750" indent="-285750">
              <a:lnSpc>
                <a:spcPct val="150000"/>
              </a:lnSpc>
              <a:buFont typeface="Wingdings" panose="05000000000000000000" pitchFamily="2" charset="2"/>
              <a:buChar char="Ø"/>
            </a:pPr>
            <a:r>
              <a:rPr lang="zh-CN" altLang="en-US" dirty="0" smtClean="0">
                <a:latin typeface="Arial" panose="020B0604020202020204" pitchFamily="34" charset="0"/>
                <a:ea typeface="微软雅黑" panose="020B0503020204020204" pitchFamily="34" charset="-122"/>
                <a:sym typeface="Arial" panose="020B0604020202020204" pitchFamily="34" charset="0"/>
              </a:rPr>
              <a:t>全球首家右旋兰索拉唑冻干粉针剂，</a:t>
            </a:r>
            <a:r>
              <a:rPr lang="zh-CN" altLang="en-US" b="1" dirty="0" smtClean="0">
                <a:solidFill>
                  <a:srgbClr val="002060"/>
                </a:solidFill>
                <a:latin typeface="Arial" panose="020B0604020202020204" pitchFamily="34" charset="0"/>
                <a:ea typeface="微软雅黑" panose="020B0503020204020204" pitchFamily="34" charset="-122"/>
                <a:sym typeface="Arial" panose="020B0604020202020204" pitchFamily="34" charset="0"/>
              </a:rPr>
              <a:t>国家</a:t>
            </a:r>
            <a:r>
              <a:rPr lang="en-US" altLang="zh-CN" b="1" dirty="0" smtClean="0">
                <a:solidFill>
                  <a:srgbClr val="002060"/>
                </a:solidFill>
                <a:latin typeface="Arial" panose="020B0604020202020204" pitchFamily="34" charset="0"/>
                <a:ea typeface="微软雅黑" panose="020B0503020204020204" pitchFamily="34" charset="-122"/>
                <a:sym typeface="Arial" panose="020B0604020202020204" pitchFamily="34" charset="0"/>
              </a:rPr>
              <a:t>2.2</a:t>
            </a:r>
            <a:r>
              <a:rPr lang="zh-CN" altLang="en-US" b="1" dirty="0" smtClean="0">
                <a:solidFill>
                  <a:srgbClr val="002060"/>
                </a:solidFill>
                <a:latin typeface="Arial" panose="020B0604020202020204" pitchFamily="34" charset="0"/>
                <a:ea typeface="微软雅黑" panose="020B0503020204020204" pitchFamily="34" charset="-122"/>
                <a:sym typeface="Arial" panose="020B0604020202020204" pitchFamily="34" charset="0"/>
              </a:rPr>
              <a:t>类新药</a:t>
            </a:r>
            <a:endParaRPr lang="en-US" altLang="zh-CN" b="1" dirty="0" smtClean="0">
              <a:solidFill>
                <a:srgbClr val="002060"/>
              </a:solidFill>
              <a:latin typeface="Arial" panose="020B0604020202020204" pitchFamily="34" charset="0"/>
              <a:ea typeface="微软雅黑" panose="020B0503020204020204" pitchFamily="34" charset="-122"/>
              <a:sym typeface="Arial" panose="020B0604020202020204" pitchFamily="34" charset="0"/>
            </a:endParaRPr>
          </a:p>
          <a:p>
            <a:pPr marL="285750" indent="-285750">
              <a:lnSpc>
                <a:spcPct val="150000"/>
              </a:lnSpc>
              <a:buFont typeface="Wingdings" panose="05000000000000000000" pitchFamily="2" charset="2"/>
              <a:buChar char="Ø"/>
            </a:pPr>
            <a:r>
              <a:rPr lang="zh-CN" altLang="en-US" dirty="0" smtClean="0">
                <a:latin typeface="Arial" panose="020B0604020202020204" pitchFamily="34" charset="0"/>
                <a:ea typeface="微软雅黑" panose="020B0503020204020204" pitchFamily="34" charset="-122"/>
                <a:sym typeface="Arial" panose="020B0604020202020204" pitchFamily="34" charset="0"/>
              </a:rPr>
              <a:t>拥有三项国家发明专利，覆盖合成、制备、制剂、应用的全方位专利授权</a:t>
            </a:r>
            <a:endParaRPr lang="en-US" altLang="zh-CN" dirty="0" smtClean="0">
              <a:latin typeface="Arial" panose="020B0604020202020204" pitchFamily="34" charset="0"/>
              <a:ea typeface="微软雅黑" panose="020B0503020204020204" pitchFamily="34" charset="-122"/>
              <a:sym typeface="Arial" panose="020B0604020202020204" pitchFamily="34" charset="0"/>
            </a:endParaRPr>
          </a:p>
          <a:p>
            <a:pPr marL="285750" indent="-285750">
              <a:lnSpc>
                <a:spcPct val="150000"/>
              </a:lnSpc>
              <a:buFont typeface="Wingdings" panose="05000000000000000000" pitchFamily="2" charset="2"/>
              <a:buChar char="Ø"/>
            </a:pPr>
            <a:r>
              <a:rPr lang="zh-CN" altLang="en-US" dirty="0" smtClean="0">
                <a:latin typeface="Arial" panose="020B0604020202020204" pitchFamily="34" charset="0"/>
                <a:ea typeface="微软雅黑" panose="020B0503020204020204" pitchFamily="34" charset="-122"/>
                <a:sym typeface="Arial" panose="020B0604020202020204" pitchFamily="34" charset="0"/>
              </a:rPr>
              <a:t>独特光学结构，</a:t>
            </a:r>
            <a:r>
              <a:rPr lang="en-US" altLang="zh-CN" b="1" dirty="0" smtClean="0">
                <a:solidFill>
                  <a:srgbClr val="002060"/>
                </a:solidFill>
                <a:latin typeface="Arial" panose="020B0604020202020204" pitchFamily="34" charset="0"/>
                <a:ea typeface="微软雅黑" panose="020B0503020204020204" pitchFamily="34" charset="-122"/>
                <a:sym typeface="Arial" panose="020B0604020202020204" pitchFamily="34" charset="0"/>
              </a:rPr>
              <a:t>100%</a:t>
            </a:r>
            <a:r>
              <a:rPr lang="zh-CN" altLang="en-US" b="1" dirty="0" smtClean="0">
                <a:solidFill>
                  <a:srgbClr val="002060"/>
                </a:solidFill>
                <a:latin typeface="Arial" panose="020B0604020202020204" pitchFamily="34" charset="0"/>
                <a:ea typeface="微软雅黑" panose="020B0503020204020204" pitchFamily="34" charset="-122"/>
                <a:sym typeface="Arial" panose="020B0604020202020204" pitchFamily="34" charset="0"/>
              </a:rPr>
              <a:t>为有效</a:t>
            </a:r>
            <a:r>
              <a:rPr lang="en-US" altLang="zh-CN" b="1" dirty="0" smtClean="0">
                <a:solidFill>
                  <a:srgbClr val="002060"/>
                </a:solidFill>
                <a:latin typeface="Arial" panose="020B0604020202020204" pitchFamily="34" charset="0"/>
                <a:ea typeface="微软雅黑" panose="020B0503020204020204" pitchFamily="34" charset="-122"/>
                <a:sym typeface="Arial" panose="020B0604020202020204" pitchFamily="34" charset="0"/>
              </a:rPr>
              <a:t>R</a:t>
            </a:r>
            <a:r>
              <a:rPr lang="zh-CN" altLang="en-US" b="1" dirty="0" smtClean="0">
                <a:solidFill>
                  <a:srgbClr val="002060"/>
                </a:solidFill>
                <a:latin typeface="Arial" panose="020B0604020202020204" pitchFamily="34" charset="0"/>
                <a:ea typeface="微软雅黑" panose="020B0503020204020204" pitchFamily="34" charset="-122"/>
                <a:sym typeface="Arial" panose="020B0604020202020204" pitchFamily="34" charset="0"/>
              </a:rPr>
              <a:t>构型</a:t>
            </a:r>
            <a:r>
              <a:rPr lang="zh-CN" altLang="en-US" dirty="0" smtClean="0">
                <a:latin typeface="Arial" panose="020B0604020202020204" pitchFamily="34" charset="0"/>
                <a:ea typeface="微软雅黑" panose="020B0503020204020204" pitchFamily="34" charset="-122"/>
                <a:sym typeface="Arial" panose="020B0604020202020204" pitchFamily="34" charset="0"/>
              </a:rPr>
              <a:t>，</a:t>
            </a:r>
            <a:r>
              <a:rPr lang="zh-CN" altLang="en-US" dirty="0">
                <a:solidFill>
                  <a:prstClr val="black"/>
                </a:solidFill>
                <a:latin typeface="Arial" panose="020B0604020202020204" pitchFamily="34" charset="0"/>
                <a:ea typeface="微软雅黑" panose="020B0503020204020204" pitchFamily="34" charset="-122"/>
                <a:sym typeface="Arial" panose="020B0604020202020204" pitchFamily="34" charset="0"/>
              </a:rPr>
              <a:t>抑酸活性强于兰索拉唑、奥美拉唑、埃索美拉唑等</a:t>
            </a:r>
            <a:endParaRPr lang="en-US" altLang="zh-CN" b="1" dirty="0" smtClean="0">
              <a:solidFill>
                <a:schemeClr val="accent1">
                  <a:lumMod val="25000"/>
                </a:schemeClr>
              </a:solidFill>
              <a:latin typeface="Arial" panose="020B0604020202020204" pitchFamily="34" charset="0"/>
              <a:ea typeface="微软雅黑" panose="020B0503020204020204" pitchFamily="34" charset="-122"/>
              <a:sym typeface="Arial" panose="020B0604020202020204" pitchFamily="34" charset="0"/>
            </a:endParaRPr>
          </a:p>
          <a:p>
            <a:pPr marL="285750" indent="-285750">
              <a:lnSpc>
                <a:spcPct val="150000"/>
              </a:lnSpc>
              <a:buFont typeface="Wingdings" panose="05000000000000000000" pitchFamily="2" charset="2"/>
              <a:buChar char="Ø"/>
            </a:pPr>
            <a:r>
              <a:rPr lang="zh-CN" altLang="en-US" b="1" dirty="0" smtClean="0">
                <a:solidFill>
                  <a:srgbClr val="002060"/>
                </a:solidFill>
                <a:latin typeface="Arial" panose="020B0604020202020204" pitchFamily="34" charset="0"/>
                <a:ea typeface="微软雅黑" panose="020B0503020204020204" pitchFamily="34" charset="-122"/>
                <a:sym typeface="Arial" panose="020B0604020202020204" pitchFamily="34" charset="0"/>
              </a:rPr>
              <a:t>吡啶环侧链导入三氟乙氧基</a:t>
            </a:r>
            <a:r>
              <a:rPr lang="zh-CN" altLang="en-US" dirty="0" smtClean="0">
                <a:latin typeface="Arial" panose="020B0604020202020204" pitchFamily="34" charset="0"/>
                <a:ea typeface="微软雅黑" panose="020B0503020204020204" pitchFamily="34" charset="-122"/>
                <a:sym typeface="Arial" panose="020B0604020202020204" pitchFamily="34" charset="0"/>
              </a:rPr>
              <a:t>，代谢基本不受</a:t>
            </a:r>
            <a:r>
              <a:rPr lang="en-US" altLang="zh-CN" dirty="0" smtClean="0">
                <a:latin typeface="Arial" panose="020B0604020202020204" pitchFamily="34" charset="0"/>
                <a:ea typeface="微软雅黑" panose="020B0503020204020204" pitchFamily="34" charset="-122"/>
                <a:sym typeface="Arial" panose="020B0604020202020204" pitchFamily="34" charset="0"/>
              </a:rPr>
              <a:t>CYP2C19</a:t>
            </a:r>
            <a:r>
              <a:rPr lang="zh-CN" altLang="en-US" dirty="0" smtClean="0">
                <a:latin typeface="Arial" panose="020B0604020202020204" pitchFamily="34" charset="0"/>
                <a:ea typeface="微软雅黑" panose="020B0503020204020204" pitchFamily="34" charset="-122"/>
                <a:sym typeface="Arial" panose="020B0604020202020204" pitchFamily="34" charset="0"/>
              </a:rPr>
              <a:t>基因多态性影响</a:t>
            </a:r>
            <a:endParaRPr lang="zh-CN" altLang="en-US" dirty="0" smtClean="0">
              <a:latin typeface="Arial" panose="020B0604020202020204" pitchFamily="34" charset="0"/>
              <a:ea typeface="微软雅黑" panose="020B0503020204020204" pitchFamily="34" charset="-122"/>
              <a:sym typeface="Arial" panose="020B0604020202020204" pitchFamily="34" charset="0"/>
            </a:endParaRPr>
          </a:p>
        </p:txBody>
      </p:sp>
      <p:grpSp>
        <p:nvGrpSpPr>
          <p:cNvPr id="215" name="组合 214"/>
          <p:cNvGrpSpPr/>
          <p:nvPr/>
        </p:nvGrpSpPr>
        <p:grpSpPr>
          <a:xfrm>
            <a:off x="5545701" y="2911896"/>
            <a:ext cx="5939298" cy="3479072"/>
            <a:chOff x="1408412" y="2038786"/>
            <a:chExt cx="6372610" cy="3873160"/>
          </a:xfrm>
        </p:grpSpPr>
        <p:grpSp>
          <p:nvGrpSpPr>
            <p:cNvPr id="216" name="组合 40"/>
            <p:cNvGrpSpPr/>
            <p:nvPr/>
          </p:nvGrpSpPr>
          <p:grpSpPr>
            <a:xfrm>
              <a:off x="1408412" y="2072298"/>
              <a:ext cx="2060153" cy="2795971"/>
              <a:chOff x="1665167" y="1115627"/>
              <a:chExt cx="3769590" cy="4730110"/>
            </a:xfrm>
            <a:solidFill>
              <a:srgbClr val="4F81BD">
                <a:lumMod val="75000"/>
              </a:srgbClr>
            </a:solidFill>
          </p:grpSpPr>
          <p:sp>
            <p:nvSpPr>
              <p:cNvPr id="351" name="圆角矩形 41"/>
              <p:cNvSpPr/>
              <p:nvPr>
                <p:custDataLst>
                  <p:tags r:id="rId1"/>
                </p:custDataLst>
              </p:nvPr>
            </p:nvSpPr>
            <p:spPr>
              <a:xfrm>
                <a:off x="1665167" y="1190610"/>
                <a:ext cx="3769590" cy="4655127"/>
              </a:xfrm>
              <a:prstGeom prst="roundRect">
                <a:avLst>
                  <a:gd name="adj" fmla="val 4670"/>
                </a:avLst>
              </a:prstGeom>
              <a:grpFill/>
              <a:ln w="22225" cap="flat" cmpd="sng" algn="ctr">
                <a:gradFill flip="none" rotWithShape="1">
                  <a:gsLst>
                    <a:gs pos="0">
                      <a:sysClr val="window" lastClr="FFFFFF">
                        <a:lumMod val="65000"/>
                      </a:sysClr>
                    </a:gs>
                    <a:gs pos="100000">
                      <a:sysClr val="windowText" lastClr="000000">
                        <a:lumMod val="85000"/>
                        <a:lumOff val="15000"/>
                      </a:sysClr>
                    </a:gs>
                  </a:gsLst>
                  <a:lin ang="2700000" scaled="1"/>
                  <a:tileRect/>
                </a:gradFill>
                <a:prstDash val="solid"/>
              </a:ln>
              <a:effectLst>
                <a:outerShdw blurRad="139700" dist="762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5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52" name="圆角矩形 42"/>
              <p:cNvSpPr/>
              <p:nvPr>
                <p:custDataLst>
                  <p:tags r:id="rId2"/>
                </p:custDataLst>
              </p:nvPr>
            </p:nvSpPr>
            <p:spPr>
              <a:xfrm>
                <a:off x="1884385" y="1360824"/>
                <a:ext cx="3331153" cy="4156364"/>
              </a:xfrm>
              <a:prstGeom prst="roundRect">
                <a:avLst>
                  <a:gd name="adj" fmla="val 0"/>
                </a:avLst>
              </a:prstGeom>
              <a:solidFill>
                <a:srgbClr val="EEECE1">
                  <a:lumMod val="20000"/>
                  <a:lumOff val="80000"/>
                </a:srgbClr>
              </a:solidFill>
              <a:ln w="25400" cap="flat" cmpd="sng" algn="ctr">
                <a:noFill/>
                <a:prstDash val="solid"/>
              </a:ln>
              <a:effectLst>
                <a:outerShdw blurRad="177800" dist="88900" dir="2700000" algn="tl"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5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nvGrpSpPr>
              <p:cNvPr id="353" name="组合 43"/>
              <p:cNvGrpSpPr/>
              <p:nvPr/>
            </p:nvGrpSpPr>
            <p:grpSpPr>
              <a:xfrm>
                <a:off x="1965492" y="1443022"/>
                <a:ext cx="3168938" cy="213302"/>
                <a:chOff x="2149634" y="1165384"/>
                <a:chExt cx="3485832" cy="234632"/>
              </a:xfrm>
              <a:grpFill/>
            </p:grpSpPr>
            <p:grpSp>
              <p:nvGrpSpPr>
                <p:cNvPr id="384" name="组合 78"/>
                <p:cNvGrpSpPr/>
                <p:nvPr/>
              </p:nvGrpSpPr>
              <p:grpSpPr>
                <a:xfrm>
                  <a:off x="2149634" y="1165384"/>
                  <a:ext cx="234632" cy="234632"/>
                  <a:chOff x="2483009" y="1114425"/>
                  <a:chExt cx="209550" cy="209550"/>
                </a:xfrm>
                <a:grpFill/>
              </p:grpSpPr>
              <p:sp>
                <p:nvSpPr>
                  <p:cNvPr id="412" name="椭圆 411"/>
                  <p:cNvSpPr/>
                  <p:nvPr>
                    <p:custDataLst>
                      <p:tags r:id="rId3"/>
                    </p:custDataLst>
                  </p:nvPr>
                </p:nvSpPr>
                <p:spPr>
                  <a:xfrm>
                    <a:off x="2483009" y="1114425"/>
                    <a:ext cx="209550" cy="209550"/>
                  </a:xfrm>
                  <a:prstGeom prst="ellipse">
                    <a:avLst/>
                  </a:prstGeom>
                  <a:grpFill/>
                  <a:ln w="25400" cap="flat" cmpd="sng" algn="ctr">
                    <a:noFill/>
                    <a:prstDash val="solid"/>
                  </a:ln>
                  <a:effectLst>
                    <a:outerShdw blurRad="12700" dist="127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5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413" name="椭圆 412"/>
                  <p:cNvSpPr/>
                  <p:nvPr>
                    <p:custDataLst>
                      <p:tags r:id="rId4"/>
                    </p:custDataLst>
                  </p:nvPr>
                </p:nvSpPr>
                <p:spPr>
                  <a:xfrm>
                    <a:off x="2502059" y="1133475"/>
                    <a:ext cx="171450" cy="171450"/>
                  </a:xfrm>
                  <a:prstGeom prst="ellipse">
                    <a:avLst/>
                  </a:prstGeom>
                  <a:grpFill/>
                  <a:ln w="25400" cap="flat" cmpd="sng" algn="ctr">
                    <a:noFill/>
                    <a:prstDash val="solid"/>
                  </a:ln>
                  <a:effectLst>
                    <a:innerShdw blurRad="12700" dist="12700" dir="135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5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85" name="组合 79"/>
                <p:cNvGrpSpPr/>
                <p:nvPr/>
              </p:nvGrpSpPr>
              <p:grpSpPr>
                <a:xfrm>
                  <a:off x="2510879" y="1165384"/>
                  <a:ext cx="234632" cy="234632"/>
                  <a:chOff x="2483009" y="1114425"/>
                  <a:chExt cx="209550" cy="209550"/>
                </a:xfrm>
                <a:grpFill/>
              </p:grpSpPr>
              <p:sp>
                <p:nvSpPr>
                  <p:cNvPr id="410" name="椭圆 409"/>
                  <p:cNvSpPr/>
                  <p:nvPr>
                    <p:custDataLst>
                      <p:tags r:id="rId5"/>
                    </p:custDataLst>
                  </p:nvPr>
                </p:nvSpPr>
                <p:spPr>
                  <a:xfrm>
                    <a:off x="2483009" y="1114425"/>
                    <a:ext cx="209550" cy="209550"/>
                  </a:xfrm>
                  <a:prstGeom prst="ellipse">
                    <a:avLst/>
                  </a:prstGeom>
                  <a:grpFill/>
                  <a:ln w="25400" cap="flat" cmpd="sng" algn="ctr">
                    <a:noFill/>
                    <a:prstDash val="solid"/>
                  </a:ln>
                  <a:effectLst>
                    <a:outerShdw blurRad="12700" dist="127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5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411" name="椭圆 410"/>
                  <p:cNvSpPr/>
                  <p:nvPr>
                    <p:custDataLst>
                      <p:tags r:id="rId6"/>
                    </p:custDataLst>
                  </p:nvPr>
                </p:nvSpPr>
                <p:spPr>
                  <a:xfrm>
                    <a:off x="2502059" y="1133475"/>
                    <a:ext cx="171450" cy="171450"/>
                  </a:xfrm>
                  <a:prstGeom prst="ellipse">
                    <a:avLst/>
                  </a:prstGeom>
                  <a:grpFill/>
                  <a:ln w="25400" cap="flat" cmpd="sng" algn="ctr">
                    <a:noFill/>
                    <a:prstDash val="solid"/>
                  </a:ln>
                  <a:effectLst>
                    <a:innerShdw blurRad="12700" dist="12700" dir="135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5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86" name="组合 80"/>
                <p:cNvGrpSpPr/>
                <p:nvPr/>
              </p:nvGrpSpPr>
              <p:grpSpPr>
                <a:xfrm>
                  <a:off x="2872123" y="1165384"/>
                  <a:ext cx="234632" cy="234632"/>
                  <a:chOff x="2483009" y="1114425"/>
                  <a:chExt cx="209550" cy="209550"/>
                </a:xfrm>
                <a:grpFill/>
              </p:grpSpPr>
              <p:sp>
                <p:nvSpPr>
                  <p:cNvPr id="408" name="椭圆 407"/>
                  <p:cNvSpPr/>
                  <p:nvPr>
                    <p:custDataLst>
                      <p:tags r:id="rId7"/>
                    </p:custDataLst>
                  </p:nvPr>
                </p:nvSpPr>
                <p:spPr>
                  <a:xfrm>
                    <a:off x="2483009" y="1114425"/>
                    <a:ext cx="209550" cy="209550"/>
                  </a:xfrm>
                  <a:prstGeom prst="ellipse">
                    <a:avLst/>
                  </a:prstGeom>
                  <a:grpFill/>
                  <a:ln w="25400" cap="flat" cmpd="sng" algn="ctr">
                    <a:noFill/>
                    <a:prstDash val="solid"/>
                  </a:ln>
                  <a:effectLst>
                    <a:outerShdw blurRad="12700" dist="127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5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409" name="椭圆 408"/>
                  <p:cNvSpPr/>
                  <p:nvPr>
                    <p:custDataLst>
                      <p:tags r:id="rId8"/>
                    </p:custDataLst>
                  </p:nvPr>
                </p:nvSpPr>
                <p:spPr>
                  <a:xfrm>
                    <a:off x="2502059" y="1133475"/>
                    <a:ext cx="171450" cy="171450"/>
                  </a:xfrm>
                  <a:prstGeom prst="ellipse">
                    <a:avLst/>
                  </a:prstGeom>
                  <a:grpFill/>
                  <a:ln w="25400" cap="flat" cmpd="sng" algn="ctr">
                    <a:noFill/>
                    <a:prstDash val="solid"/>
                  </a:ln>
                  <a:effectLst>
                    <a:innerShdw blurRad="12700" dist="12700" dir="135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5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87" name="组合 81"/>
                <p:cNvGrpSpPr/>
                <p:nvPr/>
              </p:nvGrpSpPr>
              <p:grpSpPr>
                <a:xfrm>
                  <a:off x="3233367" y="1165384"/>
                  <a:ext cx="234632" cy="234632"/>
                  <a:chOff x="2483009" y="1114425"/>
                  <a:chExt cx="209550" cy="209550"/>
                </a:xfrm>
                <a:grpFill/>
              </p:grpSpPr>
              <p:sp>
                <p:nvSpPr>
                  <p:cNvPr id="406" name="椭圆 405"/>
                  <p:cNvSpPr/>
                  <p:nvPr>
                    <p:custDataLst>
                      <p:tags r:id="rId9"/>
                    </p:custDataLst>
                  </p:nvPr>
                </p:nvSpPr>
                <p:spPr>
                  <a:xfrm>
                    <a:off x="2483009" y="1114425"/>
                    <a:ext cx="209550" cy="209550"/>
                  </a:xfrm>
                  <a:prstGeom prst="ellipse">
                    <a:avLst/>
                  </a:prstGeom>
                  <a:grpFill/>
                  <a:ln w="25400" cap="flat" cmpd="sng" algn="ctr">
                    <a:noFill/>
                    <a:prstDash val="solid"/>
                  </a:ln>
                  <a:effectLst>
                    <a:outerShdw blurRad="12700" dist="127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5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407" name="椭圆 406"/>
                  <p:cNvSpPr/>
                  <p:nvPr>
                    <p:custDataLst>
                      <p:tags r:id="rId10"/>
                    </p:custDataLst>
                  </p:nvPr>
                </p:nvSpPr>
                <p:spPr>
                  <a:xfrm>
                    <a:off x="2502059" y="1133475"/>
                    <a:ext cx="171450" cy="171450"/>
                  </a:xfrm>
                  <a:prstGeom prst="ellipse">
                    <a:avLst/>
                  </a:prstGeom>
                  <a:grpFill/>
                  <a:ln w="25400" cap="flat" cmpd="sng" algn="ctr">
                    <a:noFill/>
                    <a:prstDash val="solid"/>
                  </a:ln>
                  <a:effectLst>
                    <a:innerShdw blurRad="12700" dist="12700" dir="135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5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88" name="组合 82"/>
                <p:cNvGrpSpPr/>
                <p:nvPr/>
              </p:nvGrpSpPr>
              <p:grpSpPr>
                <a:xfrm>
                  <a:off x="3594612" y="1165384"/>
                  <a:ext cx="234632" cy="234632"/>
                  <a:chOff x="2483009" y="1114425"/>
                  <a:chExt cx="209550" cy="209550"/>
                </a:xfrm>
                <a:grpFill/>
              </p:grpSpPr>
              <p:sp>
                <p:nvSpPr>
                  <p:cNvPr id="404" name="椭圆 403"/>
                  <p:cNvSpPr/>
                  <p:nvPr>
                    <p:custDataLst>
                      <p:tags r:id="rId11"/>
                    </p:custDataLst>
                  </p:nvPr>
                </p:nvSpPr>
                <p:spPr>
                  <a:xfrm>
                    <a:off x="2483009" y="1114425"/>
                    <a:ext cx="209550" cy="209550"/>
                  </a:xfrm>
                  <a:prstGeom prst="ellipse">
                    <a:avLst/>
                  </a:prstGeom>
                  <a:grpFill/>
                  <a:ln w="25400" cap="flat" cmpd="sng" algn="ctr">
                    <a:noFill/>
                    <a:prstDash val="solid"/>
                  </a:ln>
                  <a:effectLst>
                    <a:outerShdw blurRad="12700" dist="127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5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405" name="椭圆 404"/>
                  <p:cNvSpPr/>
                  <p:nvPr>
                    <p:custDataLst>
                      <p:tags r:id="rId12"/>
                    </p:custDataLst>
                  </p:nvPr>
                </p:nvSpPr>
                <p:spPr>
                  <a:xfrm>
                    <a:off x="2502059" y="1133475"/>
                    <a:ext cx="171450" cy="171450"/>
                  </a:xfrm>
                  <a:prstGeom prst="ellipse">
                    <a:avLst/>
                  </a:prstGeom>
                  <a:grpFill/>
                  <a:ln w="25400" cap="flat" cmpd="sng" algn="ctr">
                    <a:noFill/>
                    <a:prstDash val="solid"/>
                  </a:ln>
                  <a:effectLst>
                    <a:innerShdw blurRad="12700" dist="12700" dir="135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5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89" name="组合 83"/>
                <p:cNvGrpSpPr/>
                <p:nvPr/>
              </p:nvGrpSpPr>
              <p:grpSpPr>
                <a:xfrm>
                  <a:off x="3955856" y="1165384"/>
                  <a:ext cx="234632" cy="234632"/>
                  <a:chOff x="2483009" y="1114425"/>
                  <a:chExt cx="209550" cy="209550"/>
                </a:xfrm>
                <a:grpFill/>
              </p:grpSpPr>
              <p:sp>
                <p:nvSpPr>
                  <p:cNvPr id="402" name="椭圆 401"/>
                  <p:cNvSpPr/>
                  <p:nvPr>
                    <p:custDataLst>
                      <p:tags r:id="rId13"/>
                    </p:custDataLst>
                  </p:nvPr>
                </p:nvSpPr>
                <p:spPr>
                  <a:xfrm>
                    <a:off x="2483009" y="1114425"/>
                    <a:ext cx="209550" cy="209550"/>
                  </a:xfrm>
                  <a:prstGeom prst="ellipse">
                    <a:avLst/>
                  </a:prstGeom>
                  <a:grpFill/>
                  <a:ln w="25400" cap="flat" cmpd="sng" algn="ctr">
                    <a:noFill/>
                    <a:prstDash val="solid"/>
                  </a:ln>
                  <a:effectLst>
                    <a:outerShdw blurRad="12700" dist="127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5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403" name="椭圆 402"/>
                  <p:cNvSpPr/>
                  <p:nvPr>
                    <p:custDataLst>
                      <p:tags r:id="rId14"/>
                    </p:custDataLst>
                  </p:nvPr>
                </p:nvSpPr>
                <p:spPr>
                  <a:xfrm>
                    <a:off x="2502059" y="1133475"/>
                    <a:ext cx="171450" cy="171450"/>
                  </a:xfrm>
                  <a:prstGeom prst="ellipse">
                    <a:avLst/>
                  </a:prstGeom>
                  <a:grpFill/>
                  <a:ln w="25400" cap="flat" cmpd="sng" algn="ctr">
                    <a:noFill/>
                    <a:prstDash val="solid"/>
                  </a:ln>
                  <a:effectLst>
                    <a:innerShdw blurRad="12700" dist="12700" dir="135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5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90" name="组合 84"/>
                <p:cNvGrpSpPr/>
                <p:nvPr/>
              </p:nvGrpSpPr>
              <p:grpSpPr>
                <a:xfrm>
                  <a:off x="4317101" y="1165384"/>
                  <a:ext cx="234632" cy="234632"/>
                  <a:chOff x="2483009" y="1114425"/>
                  <a:chExt cx="209550" cy="209550"/>
                </a:xfrm>
                <a:grpFill/>
              </p:grpSpPr>
              <p:sp>
                <p:nvSpPr>
                  <p:cNvPr id="400" name="椭圆 399"/>
                  <p:cNvSpPr/>
                  <p:nvPr>
                    <p:custDataLst>
                      <p:tags r:id="rId15"/>
                    </p:custDataLst>
                  </p:nvPr>
                </p:nvSpPr>
                <p:spPr>
                  <a:xfrm>
                    <a:off x="2483009" y="1114425"/>
                    <a:ext cx="209550" cy="209550"/>
                  </a:xfrm>
                  <a:prstGeom prst="ellipse">
                    <a:avLst/>
                  </a:prstGeom>
                  <a:grpFill/>
                  <a:ln w="25400" cap="flat" cmpd="sng" algn="ctr">
                    <a:noFill/>
                    <a:prstDash val="solid"/>
                  </a:ln>
                  <a:effectLst>
                    <a:outerShdw blurRad="12700" dist="127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5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401" name="椭圆 400"/>
                  <p:cNvSpPr/>
                  <p:nvPr>
                    <p:custDataLst>
                      <p:tags r:id="rId16"/>
                    </p:custDataLst>
                  </p:nvPr>
                </p:nvSpPr>
                <p:spPr>
                  <a:xfrm>
                    <a:off x="2502059" y="1133475"/>
                    <a:ext cx="171450" cy="171450"/>
                  </a:xfrm>
                  <a:prstGeom prst="ellipse">
                    <a:avLst/>
                  </a:prstGeom>
                  <a:grpFill/>
                  <a:ln w="25400" cap="flat" cmpd="sng" algn="ctr">
                    <a:noFill/>
                    <a:prstDash val="solid"/>
                  </a:ln>
                  <a:effectLst>
                    <a:innerShdw blurRad="12700" dist="12700" dir="135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5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91" name="组合 85"/>
                <p:cNvGrpSpPr/>
                <p:nvPr/>
              </p:nvGrpSpPr>
              <p:grpSpPr>
                <a:xfrm>
                  <a:off x="4678345" y="1165384"/>
                  <a:ext cx="234632" cy="234632"/>
                  <a:chOff x="2483009" y="1114425"/>
                  <a:chExt cx="209550" cy="209550"/>
                </a:xfrm>
                <a:grpFill/>
              </p:grpSpPr>
              <p:sp>
                <p:nvSpPr>
                  <p:cNvPr id="398" name="椭圆 397"/>
                  <p:cNvSpPr/>
                  <p:nvPr>
                    <p:custDataLst>
                      <p:tags r:id="rId17"/>
                    </p:custDataLst>
                  </p:nvPr>
                </p:nvSpPr>
                <p:spPr>
                  <a:xfrm>
                    <a:off x="2483009" y="1114425"/>
                    <a:ext cx="209550" cy="209550"/>
                  </a:xfrm>
                  <a:prstGeom prst="ellipse">
                    <a:avLst/>
                  </a:prstGeom>
                  <a:grpFill/>
                  <a:ln w="25400" cap="flat" cmpd="sng" algn="ctr">
                    <a:noFill/>
                    <a:prstDash val="solid"/>
                  </a:ln>
                  <a:effectLst>
                    <a:outerShdw blurRad="12700" dist="127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5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99" name="椭圆 398"/>
                  <p:cNvSpPr/>
                  <p:nvPr>
                    <p:custDataLst>
                      <p:tags r:id="rId18"/>
                    </p:custDataLst>
                  </p:nvPr>
                </p:nvSpPr>
                <p:spPr>
                  <a:xfrm>
                    <a:off x="2502059" y="1133475"/>
                    <a:ext cx="171450" cy="171450"/>
                  </a:xfrm>
                  <a:prstGeom prst="ellipse">
                    <a:avLst/>
                  </a:prstGeom>
                  <a:grpFill/>
                  <a:ln w="25400" cap="flat" cmpd="sng" algn="ctr">
                    <a:noFill/>
                    <a:prstDash val="solid"/>
                  </a:ln>
                  <a:effectLst>
                    <a:innerShdw blurRad="12700" dist="12700" dir="135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5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92" name="组合 86"/>
                <p:cNvGrpSpPr/>
                <p:nvPr/>
              </p:nvGrpSpPr>
              <p:grpSpPr>
                <a:xfrm>
                  <a:off x="5039590" y="1165384"/>
                  <a:ext cx="234632" cy="234632"/>
                  <a:chOff x="2483009" y="1114425"/>
                  <a:chExt cx="209550" cy="209550"/>
                </a:xfrm>
                <a:grpFill/>
              </p:grpSpPr>
              <p:sp>
                <p:nvSpPr>
                  <p:cNvPr id="396" name="椭圆 395"/>
                  <p:cNvSpPr/>
                  <p:nvPr>
                    <p:custDataLst>
                      <p:tags r:id="rId19"/>
                    </p:custDataLst>
                  </p:nvPr>
                </p:nvSpPr>
                <p:spPr>
                  <a:xfrm>
                    <a:off x="2483009" y="1114425"/>
                    <a:ext cx="209550" cy="209550"/>
                  </a:xfrm>
                  <a:prstGeom prst="ellipse">
                    <a:avLst/>
                  </a:prstGeom>
                  <a:grpFill/>
                  <a:ln w="25400" cap="flat" cmpd="sng" algn="ctr">
                    <a:noFill/>
                    <a:prstDash val="solid"/>
                  </a:ln>
                  <a:effectLst>
                    <a:outerShdw blurRad="12700" dist="127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5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97" name="椭圆 396"/>
                  <p:cNvSpPr/>
                  <p:nvPr>
                    <p:custDataLst>
                      <p:tags r:id="rId20"/>
                    </p:custDataLst>
                  </p:nvPr>
                </p:nvSpPr>
                <p:spPr>
                  <a:xfrm>
                    <a:off x="2502059" y="1133475"/>
                    <a:ext cx="171450" cy="171450"/>
                  </a:xfrm>
                  <a:prstGeom prst="ellipse">
                    <a:avLst/>
                  </a:prstGeom>
                  <a:grpFill/>
                  <a:ln w="25400" cap="flat" cmpd="sng" algn="ctr">
                    <a:noFill/>
                    <a:prstDash val="solid"/>
                  </a:ln>
                  <a:effectLst>
                    <a:innerShdw blurRad="12700" dist="12700" dir="135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5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93" name="组合 87"/>
                <p:cNvGrpSpPr/>
                <p:nvPr/>
              </p:nvGrpSpPr>
              <p:grpSpPr>
                <a:xfrm>
                  <a:off x="5400834" y="1165384"/>
                  <a:ext cx="234632" cy="234632"/>
                  <a:chOff x="2483009" y="1114425"/>
                  <a:chExt cx="209550" cy="209550"/>
                </a:xfrm>
                <a:grpFill/>
              </p:grpSpPr>
              <p:sp>
                <p:nvSpPr>
                  <p:cNvPr id="394" name="椭圆 393"/>
                  <p:cNvSpPr/>
                  <p:nvPr>
                    <p:custDataLst>
                      <p:tags r:id="rId21"/>
                    </p:custDataLst>
                  </p:nvPr>
                </p:nvSpPr>
                <p:spPr>
                  <a:xfrm>
                    <a:off x="2483009" y="1114425"/>
                    <a:ext cx="209550" cy="209550"/>
                  </a:xfrm>
                  <a:prstGeom prst="ellipse">
                    <a:avLst/>
                  </a:prstGeom>
                  <a:grpFill/>
                  <a:ln w="25400" cap="flat" cmpd="sng" algn="ctr">
                    <a:noFill/>
                    <a:prstDash val="solid"/>
                  </a:ln>
                  <a:effectLst>
                    <a:outerShdw blurRad="12700" dist="127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5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95" name="椭圆 394"/>
                  <p:cNvSpPr/>
                  <p:nvPr>
                    <p:custDataLst>
                      <p:tags r:id="rId22"/>
                    </p:custDataLst>
                  </p:nvPr>
                </p:nvSpPr>
                <p:spPr>
                  <a:xfrm>
                    <a:off x="2502059" y="1133475"/>
                    <a:ext cx="171450" cy="171450"/>
                  </a:xfrm>
                  <a:prstGeom prst="ellipse">
                    <a:avLst/>
                  </a:prstGeom>
                  <a:grpFill/>
                  <a:ln w="25400" cap="flat" cmpd="sng" algn="ctr">
                    <a:noFill/>
                    <a:prstDash val="solid"/>
                  </a:ln>
                  <a:effectLst>
                    <a:innerShdw blurRad="12700" dist="12700" dir="135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5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354" name="组合 44"/>
              <p:cNvGrpSpPr/>
              <p:nvPr/>
            </p:nvGrpSpPr>
            <p:grpSpPr>
              <a:xfrm>
                <a:off x="2020452" y="1115627"/>
                <a:ext cx="86065" cy="440911"/>
                <a:chOff x="2244442" y="772895"/>
                <a:chExt cx="94671" cy="485002"/>
              </a:xfrm>
              <a:grpFill/>
            </p:grpSpPr>
            <p:sp>
              <p:nvSpPr>
                <p:cNvPr id="382" name="圆角矩形 76"/>
                <p:cNvSpPr/>
                <p:nvPr>
                  <p:custDataLst>
                    <p:tags r:id="rId23"/>
                  </p:custDataLst>
                </p:nvPr>
              </p:nvSpPr>
              <p:spPr>
                <a:xfrm>
                  <a:off x="2244442" y="772895"/>
                  <a:ext cx="25706" cy="485002"/>
                </a:xfrm>
                <a:prstGeom prst="roundRect">
                  <a:avLst>
                    <a:gd name="adj" fmla="val 50000"/>
                  </a:avLst>
                </a:prstGeom>
                <a:grpFill/>
                <a:ln w="19050" cap="flat" cmpd="sng" algn="ctr">
                  <a:gradFill flip="none" rotWithShape="1">
                    <a:gsLst>
                      <a:gs pos="0">
                        <a:sysClr val="window" lastClr="FFFFFF">
                          <a:lumMod val="65000"/>
                        </a:sysClr>
                      </a:gs>
                      <a:gs pos="44000">
                        <a:sysClr val="window" lastClr="FFFFFF">
                          <a:lumMod val="75000"/>
                        </a:sysClr>
                      </a:gs>
                      <a:gs pos="78000">
                        <a:sysClr val="window" lastClr="FFFFFF"/>
                      </a:gs>
                      <a:gs pos="61000">
                        <a:sysClr val="window" lastClr="FFFFFF">
                          <a:lumMod val="100000"/>
                        </a:sysClr>
                      </a:gs>
                      <a:gs pos="100000">
                        <a:sysClr val="window" lastClr="FFFFFF">
                          <a:lumMod val="65000"/>
                        </a:sysClr>
                      </a:gs>
                    </a:gsLst>
                    <a:lin ang="5400000" scaled="0"/>
                    <a:tileRect/>
                  </a:gradFill>
                  <a:prstDash val="solid"/>
                </a:ln>
                <a:effectLst>
                  <a:outerShdw blurRad="254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5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83" name="圆角矩形 77"/>
                <p:cNvSpPr/>
                <p:nvPr>
                  <p:custDataLst>
                    <p:tags r:id="rId24"/>
                  </p:custDataLst>
                </p:nvPr>
              </p:nvSpPr>
              <p:spPr>
                <a:xfrm>
                  <a:off x="2313407" y="772895"/>
                  <a:ext cx="25706" cy="485002"/>
                </a:xfrm>
                <a:prstGeom prst="roundRect">
                  <a:avLst>
                    <a:gd name="adj" fmla="val 50000"/>
                  </a:avLst>
                </a:prstGeom>
                <a:grpFill/>
                <a:ln w="19050" cap="flat" cmpd="sng" algn="ctr">
                  <a:gradFill flip="none" rotWithShape="1">
                    <a:gsLst>
                      <a:gs pos="0">
                        <a:sysClr val="window" lastClr="FFFFFF">
                          <a:lumMod val="65000"/>
                        </a:sysClr>
                      </a:gs>
                      <a:gs pos="43000">
                        <a:sysClr val="window" lastClr="FFFFFF">
                          <a:lumMod val="75000"/>
                        </a:sysClr>
                      </a:gs>
                      <a:gs pos="79000">
                        <a:sysClr val="window" lastClr="FFFFFF"/>
                      </a:gs>
                      <a:gs pos="61000">
                        <a:sysClr val="window" lastClr="FFFFFF">
                          <a:lumMod val="100000"/>
                        </a:sysClr>
                      </a:gs>
                      <a:gs pos="100000">
                        <a:sysClr val="window" lastClr="FFFFFF">
                          <a:lumMod val="65000"/>
                        </a:sysClr>
                      </a:gs>
                    </a:gsLst>
                    <a:lin ang="5400000" scaled="0"/>
                    <a:tileRect/>
                  </a:gradFill>
                  <a:prstDash val="solid"/>
                </a:ln>
                <a:effectLst>
                  <a:outerShdw blurRad="254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5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55" name="组合 45"/>
              <p:cNvGrpSpPr/>
              <p:nvPr/>
            </p:nvGrpSpPr>
            <p:grpSpPr>
              <a:xfrm>
                <a:off x="2350139" y="1115627"/>
                <a:ext cx="86065" cy="440911"/>
                <a:chOff x="2244442" y="772895"/>
                <a:chExt cx="94671" cy="485002"/>
              </a:xfrm>
              <a:grpFill/>
            </p:grpSpPr>
            <p:sp>
              <p:nvSpPr>
                <p:cNvPr id="380" name="圆角矩形 74"/>
                <p:cNvSpPr/>
                <p:nvPr>
                  <p:custDataLst>
                    <p:tags r:id="rId25"/>
                  </p:custDataLst>
                </p:nvPr>
              </p:nvSpPr>
              <p:spPr>
                <a:xfrm>
                  <a:off x="2244442" y="772895"/>
                  <a:ext cx="25706" cy="485002"/>
                </a:xfrm>
                <a:prstGeom prst="roundRect">
                  <a:avLst>
                    <a:gd name="adj" fmla="val 50000"/>
                  </a:avLst>
                </a:prstGeom>
                <a:grpFill/>
                <a:ln w="19050" cap="flat" cmpd="sng" algn="ctr">
                  <a:gradFill flip="none" rotWithShape="1">
                    <a:gsLst>
                      <a:gs pos="0">
                        <a:sysClr val="window" lastClr="FFFFFF">
                          <a:lumMod val="65000"/>
                        </a:sysClr>
                      </a:gs>
                      <a:gs pos="44000">
                        <a:sysClr val="window" lastClr="FFFFFF">
                          <a:lumMod val="75000"/>
                        </a:sysClr>
                      </a:gs>
                      <a:gs pos="78000">
                        <a:sysClr val="window" lastClr="FFFFFF"/>
                      </a:gs>
                      <a:gs pos="61000">
                        <a:sysClr val="window" lastClr="FFFFFF">
                          <a:lumMod val="100000"/>
                        </a:sysClr>
                      </a:gs>
                      <a:gs pos="100000">
                        <a:sysClr val="window" lastClr="FFFFFF">
                          <a:lumMod val="65000"/>
                        </a:sysClr>
                      </a:gs>
                    </a:gsLst>
                    <a:lin ang="5400000" scaled="0"/>
                    <a:tileRect/>
                  </a:gradFill>
                  <a:prstDash val="solid"/>
                </a:ln>
                <a:effectLst>
                  <a:outerShdw blurRad="254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5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81" name="圆角矩形 75"/>
                <p:cNvSpPr/>
                <p:nvPr>
                  <p:custDataLst>
                    <p:tags r:id="rId26"/>
                  </p:custDataLst>
                </p:nvPr>
              </p:nvSpPr>
              <p:spPr>
                <a:xfrm>
                  <a:off x="2313407" y="772895"/>
                  <a:ext cx="25706" cy="485002"/>
                </a:xfrm>
                <a:prstGeom prst="roundRect">
                  <a:avLst>
                    <a:gd name="adj" fmla="val 50000"/>
                  </a:avLst>
                </a:prstGeom>
                <a:grpFill/>
                <a:ln w="19050" cap="flat" cmpd="sng" algn="ctr">
                  <a:gradFill flip="none" rotWithShape="1">
                    <a:gsLst>
                      <a:gs pos="0">
                        <a:sysClr val="window" lastClr="FFFFFF">
                          <a:lumMod val="65000"/>
                        </a:sysClr>
                      </a:gs>
                      <a:gs pos="43000">
                        <a:sysClr val="window" lastClr="FFFFFF">
                          <a:lumMod val="75000"/>
                        </a:sysClr>
                      </a:gs>
                      <a:gs pos="79000">
                        <a:sysClr val="window" lastClr="FFFFFF"/>
                      </a:gs>
                      <a:gs pos="61000">
                        <a:sysClr val="window" lastClr="FFFFFF">
                          <a:lumMod val="100000"/>
                        </a:sysClr>
                      </a:gs>
                      <a:gs pos="100000">
                        <a:sysClr val="window" lastClr="FFFFFF">
                          <a:lumMod val="65000"/>
                        </a:sysClr>
                      </a:gs>
                    </a:gsLst>
                    <a:lin ang="5400000" scaled="0"/>
                    <a:tileRect/>
                  </a:gradFill>
                  <a:prstDash val="solid"/>
                </a:ln>
                <a:effectLst>
                  <a:outerShdw blurRad="254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5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56" name="组合 46"/>
              <p:cNvGrpSpPr/>
              <p:nvPr/>
            </p:nvGrpSpPr>
            <p:grpSpPr>
              <a:xfrm>
                <a:off x="2679826" y="1115627"/>
                <a:ext cx="86065" cy="440911"/>
                <a:chOff x="2244442" y="772895"/>
                <a:chExt cx="94671" cy="485002"/>
              </a:xfrm>
              <a:grpFill/>
            </p:grpSpPr>
            <p:sp>
              <p:nvSpPr>
                <p:cNvPr id="378" name="圆角矩形 72"/>
                <p:cNvSpPr/>
                <p:nvPr>
                  <p:custDataLst>
                    <p:tags r:id="rId27"/>
                  </p:custDataLst>
                </p:nvPr>
              </p:nvSpPr>
              <p:spPr>
                <a:xfrm>
                  <a:off x="2244442" y="772895"/>
                  <a:ext cx="25706" cy="485002"/>
                </a:xfrm>
                <a:prstGeom prst="roundRect">
                  <a:avLst>
                    <a:gd name="adj" fmla="val 50000"/>
                  </a:avLst>
                </a:prstGeom>
                <a:grpFill/>
                <a:ln w="19050" cap="flat" cmpd="sng" algn="ctr">
                  <a:gradFill flip="none" rotWithShape="1">
                    <a:gsLst>
                      <a:gs pos="0">
                        <a:sysClr val="window" lastClr="FFFFFF">
                          <a:lumMod val="65000"/>
                        </a:sysClr>
                      </a:gs>
                      <a:gs pos="44000">
                        <a:sysClr val="window" lastClr="FFFFFF">
                          <a:lumMod val="75000"/>
                        </a:sysClr>
                      </a:gs>
                      <a:gs pos="78000">
                        <a:sysClr val="window" lastClr="FFFFFF"/>
                      </a:gs>
                      <a:gs pos="61000">
                        <a:sysClr val="window" lastClr="FFFFFF">
                          <a:lumMod val="100000"/>
                        </a:sysClr>
                      </a:gs>
                      <a:gs pos="100000">
                        <a:sysClr val="window" lastClr="FFFFFF">
                          <a:lumMod val="65000"/>
                        </a:sysClr>
                      </a:gs>
                    </a:gsLst>
                    <a:lin ang="5400000" scaled="0"/>
                    <a:tileRect/>
                  </a:gradFill>
                  <a:prstDash val="solid"/>
                </a:ln>
                <a:effectLst>
                  <a:outerShdw blurRad="254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5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79" name="圆角矩形 73"/>
                <p:cNvSpPr/>
                <p:nvPr>
                  <p:custDataLst>
                    <p:tags r:id="rId28"/>
                  </p:custDataLst>
                </p:nvPr>
              </p:nvSpPr>
              <p:spPr>
                <a:xfrm>
                  <a:off x="2313407" y="772895"/>
                  <a:ext cx="25706" cy="485002"/>
                </a:xfrm>
                <a:prstGeom prst="roundRect">
                  <a:avLst>
                    <a:gd name="adj" fmla="val 50000"/>
                  </a:avLst>
                </a:prstGeom>
                <a:grpFill/>
                <a:ln w="19050" cap="flat" cmpd="sng" algn="ctr">
                  <a:gradFill flip="none" rotWithShape="1">
                    <a:gsLst>
                      <a:gs pos="0">
                        <a:sysClr val="window" lastClr="FFFFFF">
                          <a:lumMod val="65000"/>
                        </a:sysClr>
                      </a:gs>
                      <a:gs pos="43000">
                        <a:sysClr val="window" lastClr="FFFFFF">
                          <a:lumMod val="75000"/>
                        </a:sysClr>
                      </a:gs>
                      <a:gs pos="79000">
                        <a:sysClr val="window" lastClr="FFFFFF"/>
                      </a:gs>
                      <a:gs pos="61000">
                        <a:sysClr val="window" lastClr="FFFFFF">
                          <a:lumMod val="100000"/>
                        </a:sysClr>
                      </a:gs>
                      <a:gs pos="100000">
                        <a:sysClr val="window" lastClr="FFFFFF">
                          <a:lumMod val="65000"/>
                        </a:sysClr>
                      </a:gs>
                    </a:gsLst>
                    <a:lin ang="5400000" scaled="0"/>
                    <a:tileRect/>
                  </a:gradFill>
                  <a:prstDash val="solid"/>
                </a:ln>
                <a:effectLst>
                  <a:outerShdw blurRad="254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5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57" name="组合 47"/>
              <p:cNvGrpSpPr/>
              <p:nvPr/>
            </p:nvGrpSpPr>
            <p:grpSpPr>
              <a:xfrm>
                <a:off x="3009512" y="1115627"/>
                <a:ext cx="86065" cy="440911"/>
                <a:chOff x="2244442" y="772895"/>
                <a:chExt cx="94671" cy="485002"/>
              </a:xfrm>
              <a:grpFill/>
            </p:grpSpPr>
            <p:sp>
              <p:nvSpPr>
                <p:cNvPr id="376" name="圆角矩形 70"/>
                <p:cNvSpPr/>
                <p:nvPr>
                  <p:custDataLst>
                    <p:tags r:id="rId29"/>
                  </p:custDataLst>
                </p:nvPr>
              </p:nvSpPr>
              <p:spPr>
                <a:xfrm>
                  <a:off x="2244442" y="772895"/>
                  <a:ext cx="25706" cy="485002"/>
                </a:xfrm>
                <a:prstGeom prst="roundRect">
                  <a:avLst>
                    <a:gd name="adj" fmla="val 50000"/>
                  </a:avLst>
                </a:prstGeom>
                <a:grpFill/>
                <a:ln w="19050" cap="flat" cmpd="sng" algn="ctr">
                  <a:gradFill flip="none" rotWithShape="1">
                    <a:gsLst>
                      <a:gs pos="0">
                        <a:sysClr val="window" lastClr="FFFFFF">
                          <a:lumMod val="65000"/>
                        </a:sysClr>
                      </a:gs>
                      <a:gs pos="44000">
                        <a:sysClr val="window" lastClr="FFFFFF">
                          <a:lumMod val="75000"/>
                        </a:sysClr>
                      </a:gs>
                      <a:gs pos="78000">
                        <a:sysClr val="window" lastClr="FFFFFF"/>
                      </a:gs>
                      <a:gs pos="61000">
                        <a:sysClr val="window" lastClr="FFFFFF">
                          <a:lumMod val="100000"/>
                        </a:sysClr>
                      </a:gs>
                      <a:gs pos="100000">
                        <a:sysClr val="window" lastClr="FFFFFF">
                          <a:lumMod val="65000"/>
                        </a:sysClr>
                      </a:gs>
                    </a:gsLst>
                    <a:lin ang="5400000" scaled="0"/>
                    <a:tileRect/>
                  </a:gradFill>
                  <a:prstDash val="solid"/>
                </a:ln>
                <a:effectLst>
                  <a:outerShdw blurRad="254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5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77" name="圆角矩形 71"/>
                <p:cNvSpPr/>
                <p:nvPr>
                  <p:custDataLst>
                    <p:tags r:id="rId30"/>
                  </p:custDataLst>
                </p:nvPr>
              </p:nvSpPr>
              <p:spPr>
                <a:xfrm>
                  <a:off x="2313407" y="772895"/>
                  <a:ext cx="25706" cy="485002"/>
                </a:xfrm>
                <a:prstGeom prst="roundRect">
                  <a:avLst>
                    <a:gd name="adj" fmla="val 50000"/>
                  </a:avLst>
                </a:prstGeom>
                <a:grpFill/>
                <a:ln w="19050" cap="flat" cmpd="sng" algn="ctr">
                  <a:gradFill flip="none" rotWithShape="1">
                    <a:gsLst>
                      <a:gs pos="0">
                        <a:sysClr val="window" lastClr="FFFFFF">
                          <a:lumMod val="65000"/>
                        </a:sysClr>
                      </a:gs>
                      <a:gs pos="43000">
                        <a:sysClr val="window" lastClr="FFFFFF">
                          <a:lumMod val="75000"/>
                        </a:sysClr>
                      </a:gs>
                      <a:gs pos="79000">
                        <a:sysClr val="window" lastClr="FFFFFF"/>
                      </a:gs>
                      <a:gs pos="61000">
                        <a:sysClr val="window" lastClr="FFFFFF">
                          <a:lumMod val="100000"/>
                        </a:sysClr>
                      </a:gs>
                      <a:gs pos="100000">
                        <a:sysClr val="window" lastClr="FFFFFF">
                          <a:lumMod val="65000"/>
                        </a:sysClr>
                      </a:gs>
                    </a:gsLst>
                    <a:lin ang="5400000" scaled="0"/>
                    <a:tileRect/>
                  </a:gradFill>
                  <a:prstDash val="solid"/>
                </a:ln>
                <a:effectLst>
                  <a:outerShdw blurRad="254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5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58" name="组合 48"/>
              <p:cNvGrpSpPr/>
              <p:nvPr/>
            </p:nvGrpSpPr>
            <p:grpSpPr>
              <a:xfrm>
                <a:off x="3339200" y="1115627"/>
                <a:ext cx="86065" cy="440911"/>
                <a:chOff x="2244442" y="772895"/>
                <a:chExt cx="94671" cy="485002"/>
              </a:xfrm>
              <a:grpFill/>
            </p:grpSpPr>
            <p:sp>
              <p:nvSpPr>
                <p:cNvPr id="374" name="圆角矩形 68"/>
                <p:cNvSpPr/>
                <p:nvPr>
                  <p:custDataLst>
                    <p:tags r:id="rId31"/>
                  </p:custDataLst>
                </p:nvPr>
              </p:nvSpPr>
              <p:spPr>
                <a:xfrm>
                  <a:off x="2244442" y="772895"/>
                  <a:ext cx="25706" cy="485002"/>
                </a:xfrm>
                <a:prstGeom prst="roundRect">
                  <a:avLst>
                    <a:gd name="adj" fmla="val 50000"/>
                  </a:avLst>
                </a:prstGeom>
                <a:grpFill/>
                <a:ln w="19050" cap="flat" cmpd="sng" algn="ctr">
                  <a:gradFill flip="none" rotWithShape="1">
                    <a:gsLst>
                      <a:gs pos="0">
                        <a:sysClr val="window" lastClr="FFFFFF">
                          <a:lumMod val="65000"/>
                        </a:sysClr>
                      </a:gs>
                      <a:gs pos="44000">
                        <a:sysClr val="window" lastClr="FFFFFF">
                          <a:lumMod val="75000"/>
                        </a:sysClr>
                      </a:gs>
                      <a:gs pos="78000">
                        <a:sysClr val="window" lastClr="FFFFFF"/>
                      </a:gs>
                      <a:gs pos="61000">
                        <a:sysClr val="window" lastClr="FFFFFF">
                          <a:lumMod val="100000"/>
                        </a:sysClr>
                      </a:gs>
                      <a:gs pos="100000">
                        <a:sysClr val="window" lastClr="FFFFFF">
                          <a:lumMod val="65000"/>
                        </a:sysClr>
                      </a:gs>
                    </a:gsLst>
                    <a:lin ang="5400000" scaled="0"/>
                    <a:tileRect/>
                  </a:gradFill>
                  <a:prstDash val="solid"/>
                </a:ln>
                <a:effectLst>
                  <a:outerShdw blurRad="254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5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75" name="圆角矩形 69"/>
                <p:cNvSpPr/>
                <p:nvPr>
                  <p:custDataLst>
                    <p:tags r:id="rId32"/>
                  </p:custDataLst>
                </p:nvPr>
              </p:nvSpPr>
              <p:spPr>
                <a:xfrm>
                  <a:off x="2313407" y="772895"/>
                  <a:ext cx="25706" cy="485002"/>
                </a:xfrm>
                <a:prstGeom prst="roundRect">
                  <a:avLst>
                    <a:gd name="adj" fmla="val 50000"/>
                  </a:avLst>
                </a:prstGeom>
                <a:grpFill/>
                <a:ln w="19050" cap="flat" cmpd="sng" algn="ctr">
                  <a:gradFill flip="none" rotWithShape="1">
                    <a:gsLst>
                      <a:gs pos="0">
                        <a:sysClr val="window" lastClr="FFFFFF">
                          <a:lumMod val="65000"/>
                        </a:sysClr>
                      </a:gs>
                      <a:gs pos="43000">
                        <a:sysClr val="window" lastClr="FFFFFF">
                          <a:lumMod val="75000"/>
                        </a:sysClr>
                      </a:gs>
                      <a:gs pos="79000">
                        <a:sysClr val="window" lastClr="FFFFFF"/>
                      </a:gs>
                      <a:gs pos="61000">
                        <a:sysClr val="window" lastClr="FFFFFF">
                          <a:lumMod val="100000"/>
                        </a:sysClr>
                      </a:gs>
                      <a:gs pos="100000">
                        <a:sysClr val="window" lastClr="FFFFFF">
                          <a:lumMod val="65000"/>
                        </a:sysClr>
                      </a:gs>
                    </a:gsLst>
                    <a:lin ang="5400000" scaled="0"/>
                    <a:tileRect/>
                  </a:gradFill>
                  <a:prstDash val="solid"/>
                </a:ln>
                <a:effectLst>
                  <a:outerShdw blurRad="254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5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59" name="组合 49"/>
              <p:cNvGrpSpPr/>
              <p:nvPr/>
            </p:nvGrpSpPr>
            <p:grpSpPr>
              <a:xfrm>
                <a:off x="3668886" y="1115627"/>
                <a:ext cx="86065" cy="440911"/>
                <a:chOff x="2244442" y="772895"/>
                <a:chExt cx="94671" cy="485002"/>
              </a:xfrm>
              <a:grpFill/>
            </p:grpSpPr>
            <p:sp>
              <p:nvSpPr>
                <p:cNvPr id="372" name="圆角矩形 66"/>
                <p:cNvSpPr/>
                <p:nvPr>
                  <p:custDataLst>
                    <p:tags r:id="rId33"/>
                  </p:custDataLst>
                </p:nvPr>
              </p:nvSpPr>
              <p:spPr>
                <a:xfrm>
                  <a:off x="2244442" y="772895"/>
                  <a:ext cx="25706" cy="485002"/>
                </a:xfrm>
                <a:prstGeom prst="roundRect">
                  <a:avLst>
                    <a:gd name="adj" fmla="val 50000"/>
                  </a:avLst>
                </a:prstGeom>
                <a:grpFill/>
                <a:ln w="19050" cap="flat" cmpd="sng" algn="ctr">
                  <a:gradFill flip="none" rotWithShape="1">
                    <a:gsLst>
                      <a:gs pos="0">
                        <a:sysClr val="window" lastClr="FFFFFF">
                          <a:lumMod val="65000"/>
                        </a:sysClr>
                      </a:gs>
                      <a:gs pos="44000">
                        <a:sysClr val="window" lastClr="FFFFFF">
                          <a:lumMod val="75000"/>
                        </a:sysClr>
                      </a:gs>
                      <a:gs pos="78000">
                        <a:sysClr val="window" lastClr="FFFFFF"/>
                      </a:gs>
                      <a:gs pos="61000">
                        <a:sysClr val="window" lastClr="FFFFFF">
                          <a:lumMod val="100000"/>
                        </a:sysClr>
                      </a:gs>
                      <a:gs pos="100000">
                        <a:sysClr val="window" lastClr="FFFFFF">
                          <a:lumMod val="65000"/>
                        </a:sysClr>
                      </a:gs>
                    </a:gsLst>
                    <a:lin ang="5400000" scaled="0"/>
                    <a:tileRect/>
                  </a:gradFill>
                  <a:prstDash val="solid"/>
                </a:ln>
                <a:effectLst>
                  <a:outerShdw blurRad="254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5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73" name="圆角矩形 67"/>
                <p:cNvSpPr/>
                <p:nvPr>
                  <p:custDataLst>
                    <p:tags r:id="rId34"/>
                  </p:custDataLst>
                </p:nvPr>
              </p:nvSpPr>
              <p:spPr>
                <a:xfrm>
                  <a:off x="2313407" y="772895"/>
                  <a:ext cx="25706" cy="485002"/>
                </a:xfrm>
                <a:prstGeom prst="roundRect">
                  <a:avLst>
                    <a:gd name="adj" fmla="val 50000"/>
                  </a:avLst>
                </a:prstGeom>
                <a:grpFill/>
                <a:ln w="19050" cap="flat" cmpd="sng" algn="ctr">
                  <a:gradFill flip="none" rotWithShape="1">
                    <a:gsLst>
                      <a:gs pos="0">
                        <a:sysClr val="window" lastClr="FFFFFF">
                          <a:lumMod val="65000"/>
                        </a:sysClr>
                      </a:gs>
                      <a:gs pos="43000">
                        <a:sysClr val="window" lastClr="FFFFFF">
                          <a:lumMod val="75000"/>
                        </a:sysClr>
                      </a:gs>
                      <a:gs pos="79000">
                        <a:sysClr val="window" lastClr="FFFFFF"/>
                      </a:gs>
                      <a:gs pos="61000">
                        <a:sysClr val="window" lastClr="FFFFFF">
                          <a:lumMod val="100000"/>
                        </a:sysClr>
                      </a:gs>
                      <a:gs pos="100000">
                        <a:sysClr val="window" lastClr="FFFFFF">
                          <a:lumMod val="65000"/>
                        </a:sysClr>
                      </a:gs>
                    </a:gsLst>
                    <a:lin ang="5400000" scaled="0"/>
                    <a:tileRect/>
                  </a:gradFill>
                  <a:prstDash val="solid"/>
                </a:ln>
                <a:effectLst>
                  <a:outerShdw blurRad="254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5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60" name="组合 50"/>
              <p:cNvGrpSpPr/>
              <p:nvPr/>
            </p:nvGrpSpPr>
            <p:grpSpPr>
              <a:xfrm>
                <a:off x="3998573" y="1115627"/>
                <a:ext cx="86065" cy="440911"/>
                <a:chOff x="2244442" y="772895"/>
                <a:chExt cx="94671" cy="485002"/>
              </a:xfrm>
              <a:grpFill/>
            </p:grpSpPr>
            <p:sp>
              <p:nvSpPr>
                <p:cNvPr id="370" name="圆角矩形 64"/>
                <p:cNvSpPr/>
                <p:nvPr>
                  <p:custDataLst>
                    <p:tags r:id="rId35"/>
                  </p:custDataLst>
                </p:nvPr>
              </p:nvSpPr>
              <p:spPr>
                <a:xfrm>
                  <a:off x="2244442" y="772895"/>
                  <a:ext cx="25706" cy="485002"/>
                </a:xfrm>
                <a:prstGeom prst="roundRect">
                  <a:avLst>
                    <a:gd name="adj" fmla="val 50000"/>
                  </a:avLst>
                </a:prstGeom>
                <a:grpFill/>
                <a:ln w="19050" cap="flat" cmpd="sng" algn="ctr">
                  <a:gradFill flip="none" rotWithShape="1">
                    <a:gsLst>
                      <a:gs pos="0">
                        <a:sysClr val="window" lastClr="FFFFFF">
                          <a:lumMod val="65000"/>
                        </a:sysClr>
                      </a:gs>
                      <a:gs pos="44000">
                        <a:sysClr val="window" lastClr="FFFFFF">
                          <a:lumMod val="75000"/>
                        </a:sysClr>
                      </a:gs>
                      <a:gs pos="78000">
                        <a:sysClr val="window" lastClr="FFFFFF"/>
                      </a:gs>
                      <a:gs pos="61000">
                        <a:sysClr val="window" lastClr="FFFFFF">
                          <a:lumMod val="100000"/>
                        </a:sysClr>
                      </a:gs>
                      <a:gs pos="100000">
                        <a:sysClr val="window" lastClr="FFFFFF">
                          <a:lumMod val="65000"/>
                        </a:sysClr>
                      </a:gs>
                    </a:gsLst>
                    <a:lin ang="5400000" scaled="0"/>
                    <a:tileRect/>
                  </a:gradFill>
                  <a:prstDash val="solid"/>
                </a:ln>
                <a:effectLst>
                  <a:outerShdw blurRad="254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5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71" name="圆角矩形 65"/>
                <p:cNvSpPr/>
                <p:nvPr>
                  <p:custDataLst>
                    <p:tags r:id="rId36"/>
                  </p:custDataLst>
                </p:nvPr>
              </p:nvSpPr>
              <p:spPr>
                <a:xfrm>
                  <a:off x="2313407" y="772895"/>
                  <a:ext cx="25706" cy="485002"/>
                </a:xfrm>
                <a:prstGeom prst="roundRect">
                  <a:avLst>
                    <a:gd name="adj" fmla="val 50000"/>
                  </a:avLst>
                </a:prstGeom>
                <a:grpFill/>
                <a:ln w="19050" cap="flat" cmpd="sng" algn="ctr">
                  <a:gradFill flip="none" rotWithShape="1">
                    <a:gsLst>
                      <a:gs pos="0">
                        <a:sysClr val="window" lastClr="FFFFFF">
                          <a:lumMod val="65000"/>
                        </a:sysClr>
                      </a:gs>
                      <a:gs pos="43000">
                        <a:sysClr val="window" lastClr="FFFFFF">
                          <a:lumMod val="75000"/>
                        </a:sysClr>
                      </a:gs>
                      <a:gs pos="79000">
                        <a:sysClr val="window" lastClr="FFFFFF"/>
                      </a:gs>
                      <a:gs pos="61000">
                        <a:sysClr val="window" lastClr="FFFFFF">
                          <a:lumMod val="100000"/>
                        </a:sysClr>
                      </a:gs>
                      <a:gs pos="100000">
                        <a:sysClr val="window" lastClr="FFFFFF">
                          <a:lumMod val="65000"/>
                        </a:sysClr>
                      </a:gs>
                    </a:gsLst>
                    <a:lin ang="5400000" scaled="0"/>
                    <a:tileRect/>
                  </a:gradFill>
                  <a:prstDash val="solid"/>
                </a:ln>
                <a:effectLst>
                  <a:outerShdw blurRad="254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5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61" name="组合 51"/>
              <p:cNvGrpSpPr/>
              <p:nvPr/>
            </p:nvGrpSpPr>
            <p:grpSpPr>
              <a:xfrm>
                <a:off x="4328260" y="1115627"/>
                <a:ext cx="86065" cy="440911"/>
                <a:chOff x="2244442" y="772895"/>
                <a:chExt cx="94671" cy="485002"/>
              </a:xfrm>
              <a:grpFill/>
            </p:grpSpPr>
            <p:sp>
              <p:nvSpPr>
                <p:cNvPr id="368" name="圆角矩形 62"/>
                <p:cNvSpPr/>
                <p:nvPr>
                  <p:custDataLst>
                    <p:tags r:id="rId37"/>
                  </p:custDataLst>
                </p:nvPr>
              </p:nvSpPr>
              <p:spPr>
                <a:xfrm>
                  <a:off x="2244442" y="772895"/>
                  <a:ext cx="25706" cy="485002"/>
                </a:xfrm>
                <a:prstGeom prst="roundRect">
                  <a:avLst>
                    <a:gd name="adj" fmla="val 50000"/>
                  </a:avLst>
                </a:prstGeom>
                <a:grpFill/>
                <a:ln w="19050" cap="flat" cmpd="sng" algn="ctr">
                  <a:gradFill flip="none" rotWithShape="1">
                    <a:gsLst>
                      <a:gs pos="0">
                        <a:sysClr val="window" lastClr="FFFFFF">
                          <a:lumMod val="65000"/>
                        </a:sysClr>
                      </a:gs>
                      <a:gs pos="44000">
                        <a:sysClr val="window" lastClr="FFFFFF">
                          <a:lumMod val="75000"/>
                        </a:sysClr>
                      </a:gs>
                      <a:gs pos="78000">
                        <a:sysClr val="window" lastClr="FFFFFF"/>
                      </a:gs>
                      <a:gs pos="61000">
                        <a:sysClr val="window" lastClr="FFFFFF">
                          <a:lumMod val="100000"/>
                        </a:sysClr>
                      </a:gs>
                      <a:gs pos="100000">
                        <a:sysClr val="window" lastClr="FFFFFF">
                          <a:lumMod val="65000"/>
                        </a:sysClr>
                      </a:gs>
                    </a:gsLst>
                    <a:lin ang="5400000" scaled="0"/>
                    <a:tileRect/>
                  </a:gradFill>
                  <a:prstDash val="solid"/>
                </a:ln>
                <a:effectLst>
                  <a:outerShdw blurRad="254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5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69" name="圆角矩形 63"/>
                <p:cNvSpPr/>
                <p:nvPr>
                  <p:custDataLst>
                    <p:tags r:id="rId38"/>
                  </p:custDataLst>
                </p:nvPr>
              </p:nvSpPr>
              <p:spPr>
                <a:xfrm>
                  <a:off x="2313407" y="772895"/>
                  <a:ext cx="25706" cy="485002"/>
                </a:xfrm>
                <a:prstGeom prst="roundRect">
                  <a:avLst>
                    <a:gd name="adj" fmla="val 50000"/>
                  </a:avLst>
                </a:prstGeom>
                <a:grpFill/>
                <a:ln w="19050" cap="flat" cmpd="sng" algn="ctr">
                  <a:gradFill flip="none" rotWithShape="1">
                    <a:gsLst>
                      <a:gs pos="0">
                        <a:sysClr val="window" lastClr="FFFFFF">
                          <a:lumMod val="65000"/>
                        </a:sysClr>
                      </a:gs>
                      <a:gs pos="43000">
                        <a:sysClr val="window" lastClr="FFFFFF">
                          <a:lumMod val="75000"/>
                        </a:sysClr>
                      </a:gs>
                      <a:gs pos="79000">
                        <a:sysClr val="window" lastClr="FFFFFF"/>
                      </a:gs>
                      <a:gs pos="61000">
                        <a:sysClr val="window" lastClr="FFFFFF">
                          <a:lumMod val="100000"/>
                        </a:sysClr>
                      </a:gs>
                      <a:gs pos="100000">
                        <a:sysClr val="window" lastClr="FFFFFF">
                          <a:lumMod val="65000"/>
                        </a:sysClr>
                      </a:gs>
                    </a:gsLst>
                    <a:lin ang="5400000" scaled="0"/>
                    <a:tileRect/>
                  </a:gradFill>
                  <a:prstDash val="solid"/>
                </a:ln>
                <a:effectLst>
                  <a:outerShdw blurRad="254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5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62" name="组合 52"/>
              <p:cNvGrpSpPr/>
              <p:nvPr/>
            </p:nvGrpSpPr>
            <p:grpSpPr>
              <a:xfrm>
                <a:off x="4657947" y="1115627"/>
                <a:ext cx="86065" cy="440911"/>
                <a:chOff x="2244442" y="772895"/>
                <a:chExt cx="94671" cy="485002"/>
              </a:xfrm>
              <a:grpFill/>
            </p:grpSpPr>
            <p:sp>
              <p:nvSpPr>
                <p:cNvPr id="366" name="圆角矩形 60"/>
                <p:cNvSpPr/>
                <p:nvPr>
                  <p:custDataLst>
                    <p:tags r:id="rId39"/>
                  </p:custDataLst>
                </p:nvPr>
              </p:nvSpPr>
              <p:spPr>
                <a:xfrm>
                  <a:off x="2244442" y="772895"/>
                  <a:ext cx="25706" cy="485002"/>
                </a:xfrm>
                <a:prstGeom prst="roundRect">
                  <a:avLst>
                    <a:gd name="adj" fmla="val 50000"/>
                  </a:avLst>
                </a:prstGeom>
                <a:grpFill/>
                <a:ln w="19050" cap="flat" cmpd="sng" algn="ctr">
                  <a:gradFill flip="none" rotWithShape="1">
                    <a:gsLst>
                      <a:gs pos="0">
                        <a:sysClr val="window" lastClr="FFFFFF">
                          <a:lumMod val="65000"/>
                        </a:sysClr>
                      </a:gs>
                      <a:gs pos="44000">
                        <a:sysClr val="window" lastClr="FFFFFF">
                          <a:lumMod val="75000"/>
                        </a:sysClr>
                      </a:gs>
                      <a:gs pos="78000">
                        <a:sysClr val="window" lastClr="FFFFFF"/>
                      </a:gs>
                      <a:gs pos="61000">
                        <a:sysClr val="window" lastClr="FFFFFF">
                          <a:lumMod val="100000"/>
                        </a:sysClr>
                      </a:gs>
                      <a:gs pos="100000">
                        <a:sysClr val="window" lastClr="FFFFFF">
                          <a:lumMod val="65000"/>
                        </a:sysClr>
                      </a:gs>
                    </a:gsLst>
                    <a:lin ang="5400000" scaled="0"/>
                    <a:tileRect/>
                  </a:gradFill>
                  <a:prstDash val="solid"/>
                </a:ln>
                <a:effectLst>
                  <a:outerShdw blurRad="254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5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67" name="圆角矩形 61"/>
                <p:cNvSpPr/>
                <p:nvPr>
                  <p:custDataLst>
                    <p:tags r:id="rId40"/>
                  </p:custDataLst>
                </p:nvPr>
              </p:nvSpPr>
              <p:spPr>
                <a:xfrm>
                  <a:off x="2313407" y="772895"/>
                  <a:ext cx="25706" cy="485002"/>
                </a:xfrm>
                <a:prstGeom prst="roundRect">
                  <a:avLst>
                    <a:gd name="adj" fmla="val 50000"/>
                  </a:avLst>
                </a:prstGeom>
                <a:grpFill/>
                <a:ln w="19050" cap="flat" cmpd="sng" algn="ctr">
                  <a:gradFill flip="none" rotWithShape="1">
                    <a:gsLst>
                      <a:gs pos="0">
                        <a:sysClr val="window" lastClr="FFFFFF">
                          <a:lumMod val="65000"/>
                        </a:sysClr>
                      </a:gs>
                      <a:gs pos="43000">
                        <a:sysClr val="window" lastClr="FFFFFF">
                          <a:lumMod val="75000"/>
                        </a:sysClr>
                      </a:gs>
                      <a:gs pos="79000">
                        <a:sysClr val="window" lastClr="FFFFFF"/>
                      </a:gs>
                      <a:gs pos="61000">
                        <a:sysClr val="window" lastClr="FFFFFF">
                          <a:lumMod val="100000"/>
                        </a:sysClr>
                      </a:gs>
                      <a:gs pos="100000">
                        <a:sysClr val="window" lastClr="FFFFFF">
                          <a:lumMod val="65000"/>
                        </a:sysClr>
                      </a:gs>
                    </a:gsLst>
                    <a:lin ang="5400000" scaled="0"/>
                    <a:tileRect/>
                  </a:gradFill>
                  <a:prstDash val="solid"/>
                </a:ln>
                <a:effectLst>
                  <a:outerShdw blurRad="254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5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63" name="组合 53"/>
              <p:cNvGrpSpPr/>
              <p:nvPr/>
            </p:nvGrpSpPr>
            <p:grpSpPr>
              <a:xfrm>
                <a:off x="4987634" y="1115627"/>
                <a:ext cx="86065" cy="440911"/>
                <a:chOff x="2244442" y="772895"/>
                <a:chExt cx="94671" cy="485002"/>
              </a:xfrm>
              <a:grpFill/>
            </p:grpSpPr>
            <p:sp>
              <p:nvSpPr>
                <p:cNvPr id="364" name="圆角矩形 58"/>
                <p:cNvSpPr/>
                <p:nvPr>
                  <p:custDataLst>
                    <p:tags r:id="rId41"/>
                  </p:custDataLst>
                </p:nvPr>
              </p:nvSpPr>
              <p:spPr>
                <a:xfrm>
                  <a:off x="2244442" y="772895"/>
                  <a:ext cx="25706" cy="485002"/>
                </a:xfrm>
                <a:prstGeom prst="roundRect">
                  <a:avLst>
                    <a:gd name="adj" fmla="val 50000"/>
                  </a:avLst>
                </a:prstGeom>
                <a:grpFill/>
                <a:ln w="19050" cap="flat" cmpd="sng" algn="ctr">
                  <a:gradFill flip="none" rotWithShape="1">
                    <a:gsLst>
                      <a:gs pos="0">
                        <a:sysClr val="window" lastClr="FFFFFF">
                          <a:lumMod val="65000"/>
                        </a:sysClr>
                      </a:gs>
                      <a:gs pos="44000">
                        <a:sysClr val="window" lastClr="FFFFFF">
                          <a:lumMod val="75000"/>
                        </a:sysClr>
                      </a:gs>
                      <a:gs pos="78000">
                        <a:sysClr val="window" lastClr="FFFFFF"/>
                      </a:gs>
                      <a:gs pos="61000">
                        <a:sysClr val="window" lastClr="FFFFFF">
                          <a:lumMod val="100000"/>
                        </a:sysClr>
                      </a:gs>
                      <a:gs pos="100000">
                        <a:sysClr val="window" lastClr="FFFFFF">
                          <a:lumMod val="65000"/>
                        </a:sysClr>
                      </a:gs>
                    </a:gsLst>
                    <a:lin ang="5400000" scaled="0"/>
                    <a:tileRect/>
                  </a:gradFill>
                  <a:prstDash val="solid"/>
                </a:ln>
                <a:effectLst>
                  <a:outerShdw blurRad="254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5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65" name="圆角矩形 59"/>
                <p:cNvSpPr/>
                <p:nvPr>
                  <p:custDataLst>
                    <p:tags r:id="rId42"/>
                  </p:custDataLst>
                </p:nvPr>
              </p:nvSpPr>
              <p:spPr>
                <a:xfrm>
                  <a:off x="2313407" y="772895"/>
                  <a:ext cx="25706" cy="485002"/>
                </a:xfrm>
                <a:prstGeom prst="roundRect">
                  <a:avLst>
                    <a:gd name="adj" fmla="val 50000"/>
                  </a:avLst>
                </a:prstGeom>
                <a:grpFill/>
                <a:ln w="19050" cap="flat" cmpd="sng" algn="ctr">
                  <a:gradFill flip="none" rotWithShape="1">
                    <a:gsLst>
                      <a:gs pos="0">
                        <a:sysClr val="window" lastClr="FFFFFF">
                          <a:lumMod val="65000"/>
                        </a:sysClr>
                      </a:gs>
                      <a:gs pos="43000">
                        <a:sysClr val="window" lastClr="FFFFFF">
                          <a:lumMod val="75000"/>
                        </a:sysClr>
                      </a:gs>
                      <a:gs pos="79000">
                        <a:sysClr val="window" lastClr="FFFFFF"/>
                      </a:gs>
                      <a:gs pos="61000">
                        <a:sysClr val="window" lastClr="FFFFFF">
                          <a:lumMod val="100000"/>
                        </a:sysClr>
                      </a:gs>
                      <a:gs pos="100000">
                        <a:sysClr val="window" lastClr="FFFFFF">
                          <a:lumMod val="65000"/>
                        </a:sysClr>
                      </a:gs>
                    </a:gsLst>
                    <a:lin ang="5400000" scaled="0"/>
                    <a:tileRect/>
                  </a:gradFill>
                  <a:prstDash val="solid"/>
                </a:ln>
                <a:effectLst>
                  <a:outerShdw blurRad="254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5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217" name="组合 40"/>
            <p:cNvGrpSpPr/>
            <p:nvPr/>
          </p:nvGrpSpPr>
          <p:grpSpPr>
            <a:xfrm>
              <a:off x="3555194" y="2055585"/>
              <a:ext cx="2037773" cy="2828162"/>
              <a:chOff x="1665167" y="1115627"/>
              <a:chExt cx="3769590" cy="4730110"/>
            </a:xfrm>
          </p:grpSpPr>
          <p:sp>
            <p:nvSpPr>
              <p:cNvPr id="288" name="圆角矩形 41"/>
              <p:cNvSpPr/>
              <p:nvPr>
                <p:custDataLst>
                  <p:tags r:id="rId43"/>
                </p:custDataLst>
              </p:nvPr>
            </p:nvSpPr>
            <p:spPr>
              <a:xfrm>
                <a:off x="1665167" y="1190610"/>
                <a:ext cx="3769590" cy="4655127"/>
              </a:xfrm>
              <a:prstGeom prst="roundRect">
                <a:avLst>
                  <a:gd name="adj" fmla="val 4670"/>
                </a:avLst>
              </a:prstGeom>
              <a:solidFill>
                <a:srgbClr val="4F81BD">
                  <a:lumMod val="75000"/>
                </a:srgbClr>
              </a:solidFill>
              <a:ln w="22225" cap="flat" cmpd="sng" algn="ctr">
                <a:gradFill flip="none" rotWithShape="1">
                  <a:gsLst>
                    <a:gs pos="0">
                      <a:sysClr val="window" lastClr="FFFFFF">
                        <a:lumMod val="65000"/>
                      </a:sysClr>
                    </a:gs>
                    <a:gs pos="100000">
                      <a:sysClr val="windowText" lastClr="000000">
                        <a:lumMod val="85000"/>
                        <a:lumOff val="15000"/>
                      </a:sysClr>
                    </a:gs>
                  </a:gsLst>
                  <a:lin ang="2700000" scaled="1"/>
                  <a:tileRect/>
                </a:gradFill>
                <a:prstDash val="solid"/>
              </a:ln>
              <a:effectLst>
                <a:outerShdw blurRad="139700" dist="762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5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89" name="圆角矩形 42"/>
              <p:cNvSpPr/>
              <p:nvPr>
                <p:custDataLst>
                  <p:tags r:id="rId44"/>
                </p:custDataLst>
              </p:nvPr>
            </p:nvSpPr>
            <p:spPr>
              <a:xfrm>
                <a:off x="1884385" y="1360824"/>
                <a:ext cx="3409324" cy="4227652"/>
              </a:xfrm>
              <a:prstGeom prst="roundRect">
                <a:avLst>
                  <a:gd name="adj" fmla="val 0"/>
                </a:avLst>
              </a:prstGeom>
              <a:solidFill>
                <a:srgbClr val="EEECE1">
                  <a:lumMod val="20000"/>
                  <a:lumOff val="80000"/>
                </a:srgbClr>
              </a:solidFill>
              <a:ln w="25400" cap="flat" cmpd="sng" algn="ctr">
                <a:noFill/>
                <a:prstDash val="solid"/>
              </a:ln>
              <a:effectLst>
                <a:outerShdw blurRad="177800" dist="88900" dir="2700000" algn="tl"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5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nvGrpSpPr>
              <p:cNvPr id="290" name="组合 43"/>
              <p:cNvGrpSpPr/>
              <p:nvPr/>
            </p:nvGrpSpPr>
            <p:grpSpPr>
              <a:xfrm>
                <a:off x="1965492" y="1443022"/>
                <a:ext cx="3168938" cy="213302"/>
                <a:chOff x="2149634" y="1165384"/>
                <a:chExt cx="3485832" cy="234632"/>
              </a:xfrm>
            </p:grpSpPr>
            <p:grpSp>
              <p:nvGrpSpPr>
                <p:cNvPr id="321" name="组合 78"/>
                <p:cNvGrpSpPr/>
                <p:nvPr/>
              </p:nvGrpSpPr>
              <p:grpSpPr>
                <a:xfrm>
                  <a:off x="2149634" y="1165384"/>
                  <a:ext cx="234632" cy="234632"/>
                  <a:chOff x="2483009" y="1114425"/>
                  <a:chExt cx="209550" cy="209550"/>
                </a:xfrm>
              </p:grpSpPr>
              <p:sp>
                <p:nvSpPr>
                  <p:cNvPr id="349" name="椭圆 348"/>
                  <p:cNvSpPr/>
                  <p:nvPr>
                    <p:custDataLst>
                      <p:tags r:id="rId45"/>
                    </p:custDataLst>
                  </p:nvPr>
                </p:nvSpPr>
                <p:spPr>
                  <a:xfrm>
                    <a:off x="2483009" y="1114425"/>
                    <a:ext cx="209550" cy="209550"/>
                  </a:xfrm>
                  <a:prstGeom prst="ellipse">
                    <a:avLst/>
                  </a:prstGeom>
                  <a:gradFill>
                    <a:gsLst>
                      <a:gs pos="75000">
                        <a:sysClr val="window" lastClr="FFFFFF">
                          <a:lumMod val="95000"/>
                        </a:sysClr>
                      </a:gs>
                      <a:gs pos="55000">
                        <a:sysClr val="window" lastClr="FFFFFF">
                          <a:lumMod val="65000"/>
                        </a:sysClr>
                      </a:gs>
                      <a:gs pos="35000">
                        <a:sysClr val="window" lastClr="FFFFFF">
                          <a:lumMod val="95000"/>
                        </a:sysClr>
                      </a:gs>
                      <a:gs pos="17000">
                        <a:sysClr val="window" lastClr="FFFFFF">
                          <a:lumMod val="65000"/>
                        </a:sysClr>
                      </a:gs>
                      <a:gs pos="0">
                        <a:sysClr val="window" lastClr="FFFFFF"/>
                      </a:gs>
                      <a:gs pos="100000">
                        <a:sysClr val="window" lastClr="FFFFFF">
                          <a:lumMod val="65000"/>
                        </a:sysClr>
                      </a:gs>
                    </a:gsLst>
                    <a:lin ang="2700000" scaled="1"/>
                  </a:gradFill>
                  <a:ln w="25400" cap="flat" cmpd="sng" algn="ctr">
                    <a:noFill/>
                    <a:prstDash val="solid"/>
                  </a:ln>
                  <a:effectLst>
                    <a:outerShdw blurRad="12700" dist="127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5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50" name="椭圆 349"/>
                  <p:cNvSpPr/>
                  <p:nvPr>
                    <p:custDataLst>
                      <p:tags r:id="rId46"/>
                    </p:custDataLst>
                  </p:nvPr>
                </p:nvSpPr>
                <p:spPr>
                  <a:xfrm>
                    <a:off x="2502059" y="1133475"/>
                    <a:ext cx="171450" cy="171450"/>
                  </a:xfrm>
                  <a:prstGeom prst="ellipse">
                    <a:avLst/>
                  </a:prstGeom>
                  <a:solidFill>
                    <a:sysClr val="windowText" lastClr="000000">
                      <a:lumMod val="65000"/>
                      <a:lumOff val="35000"/>
                    </a:sysClr>
                  </a:solidFill>
                  <a:ln w="25400" cap="flat" cmpd="sng" algn="ctr">
                    <a:noFill/>
                    <a:prstDash val="solid"/>
                  </a:ln>
                  <a:effectLst>
                    <a:innerShdw blurRad="12700" dist="12700" dir="135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5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22" name="组合 79"/>
                <p:cNvGrpSpPr/>
                <p:nvPr/>
              </p:nvGrpSpPr>
              <p:grpSpPr>
                <a:xfrm>
                  <a:off x="2510879" y="1165384"/>
                  <a:ext cx="234632" cy="234632"/>
                  <a:chOff x="2483009" y="1114425"/>
                  <a:chExt cx="209550" cy="209550"/>
                </a:xfrm>
              </p:grpSpPr>
              <p:sp>
                <p:nvSpPr>
                  <p:cNvPr id="347" name="椭圆 346"/>
                  <p:cNvSpPr/>
                  <p:nvPr>
                    <p:custDataLst>
                      <p:tags r:id="rId47"/>
                    </p:custDataLst>
                  </p:nvPr>
                </p:nvSpPr>
                <p:spPr>
                  <a:xfrm>
                    <a:off x="2483009" y="1114425"/>
                    <a:ext cx="209550" cy="209550"/>
                  </a:xfrm>
                  <a:prstGeom prst="ellipse">
                    <a:avLst/>
                  </a:prstGeom>
                  <a:gradFill>
                    <a:gsLst>
                      <a:gs pos="75000">
                        <a:sysClr val="window" lastClr="FFFFFF">
                          <a:lumMod val="95000"/>
                        </a:sysClr>
                      </a:gs>
                      <a:gs pos="55000">
                        <a:sysClr val="window" lastClr="FFFFFF">
                          <a:lumMod val="65000"/>
                        </a:sysClr>
                      </a:gs>
                      <a:gs pos="35000">
                        <a:sysClr val="window" lastClr="FFFFFF">
                          <a:lumMod val="95000"/>
                        </a:sysClr>
                      </a:gs>
                      <a:gs pos="17000">
                        <a:sysClr val="window" lastClr="FFFFFF">
                          <a:lumMod val="65000"/>
                        </a:sysClr>
                      </a:gs>
                      <a:gs pos="0">
                        <a:sysClr val="window" lastClr="FFFFFF"/>
                      </a:gs>
                      <a:gs pos="100000">
                        <a:sysClr val="window" lastClr="FFFFFF">
                          <a:lumMod val="65000"/>
                        </a:sysClr>
                      </a:gs>
                    </a:gsLst>
                    <a:lin ang="2700000" scaled="1"/>
                  </a:gradFill>
                  <a:ln w="25400" cap="flat" cmpd="sng" algn="ctr">
                    <a:noFill/>
                    <a:prstDash val="solid"/>
                  </a:ln>
                  <a:effectLst>
                    <a:outerShdw blurRad="12700" dist="127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5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48" name="椭圆 347"/>
                  <p:cNvSpPr/>
                  <p:nvPr>
                    <p:custDataLst>
                      <p:tags r:id="rId48"/>
                    </p:custDataLst>
                  </p:nvPr>
                </p:nvSpPr>
                <p:spPr>
                  <a:xfrm>
                    <a:off x="2502059" y="1133475"/>
                    <a:ext cx="171450" cy="171450"/>
                  </a:xfrm>
                  <a:prstGeom prst="ellipse">
                    <a:avLst/>
                  </a:prstGeom>
                  <a:solidFill>
                    <a:sysClr val="windowText" lastClr="000000">
                      <a:lumMod val="65000"/>
                      <a:lumOff val="35000"/>
                    </a:sysClr>
                  </a:solidFill>
                  <a:ln w="25400" cap="flat" cmpd="sng" algn="ctr">
                    <a:noFill/>
                    <a:prstDash val="solid"/>
                  </a:ln>
                  <a:effectLst>
                    <a:innerShdw blurRad="12700" dist="12700" dir="135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5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23" name="组合 80"/>
                <p:cNvGrpSpPr/>
                <p:nvPr/>
              </p:nvGrpSpPr>
              <p:grpSpPr>
                <a:xfrm>
                  <a:off x="2872123" y="1165384"/>
                  <a:ext cx="234632" cy="234632"/>
                  <a:chOff x="2483009" y="1114425"/>
                  <a:chExt cx="209550" cy="209550"/>
                </a:xfrm>
              </p:grpSpPr>
              <p:sp>
                <p:nvSpPr>
                  <p:cNvPr id="345" name="椭圆 344"/>
                  <p:cNvSpPr/>
                  <p:nvPr>
                    <p:custDataLst>
                      <p:tags r:id="rId49"/>
                    </p:custDataLst>
                  </p:nvPr>
                </p:nvSpPr>
                <p:spPr>
                  <a:xfrm>
                    <a:off x="2483009" y="1114425"/>
                    <a:ext cx="209550" cy="209550"/>
                  </a:xfrm>
                  <a:prstGeom prst="ellipse">
                    <a:avLst/>
                  </a:prstGeom>
                  <a:gradFill>
                    <a:gsLst>
                      <a:gs pos="75000">
                        <a:sysClr val="window" lastClr="FFFFFF">
                          <a:lumMod val="95000"/>
                        </a:sysClr>
                      </a:gs>
                      <a:gs pos="55000">
                        <a:sysClr val="window" lastClr="FFFFFF">
                          <a:lumMod val="65000"/>
                        </a:sysClr>
                      </a:gs>
                      <a:gs pos="35000">
                        <a:sysClr val="window" lastClr="FFFFFF">
                          <a:lumMod val="95000"/>
                        </a:sysClr>
                      </a:gs>
                      <a:gs pos="17000">
                        <a:sysClr val="window" lastClr="FFFFFF">
                          <a:lumMod val="65000"/>
                        </a:sysClr>
                      </a:gs>
                      <a:gs pos="0">
                        <a:sysClr val="window" lastClr="FFFFFF"/>
                      </a:gs>
                      <a:gs pos="100000">
                        <a:sysClr val="window" lastClr="FFFFFF">
                          <a:lumMod val="65000"/>
                        </a:sysClr>
                      </a:gs>
                    </a:gsLst>
                    <a:lin ang="2700000" scaled="1"/>
                  </a:gradFill>
                  <a:ln w="25400" cap="flat" cmpd="sng" algn="ctr">
                    <a:noFill/>
                    <a:prstDash val="solid"/>
                  </a:ln>
                  <a:effectLst>
                    <a:outerShdw blurRad="12700" dist="127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5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46" name="椭圆 345"/>
                  <p:cNvSpPr/>
                  <p:nvPr>
                    <p:custDataLst>
                      <p:tags r:id="rId50"/>
                    </p:custDataLst>
                  </p:nvPr>
                </p:nvSpPr>
                <p:spPr>
                  <a:xfrm>
                    <a:off x="2502059" y="1133475"/>
                    <a:ext cx="171450" cy="171450"/>
                  </a:xfrm>
                  <a:prstGeom prst="ellipse">
                    <a:avLst/>
                  </a:prstGeom>
                  <a:solidFill>
                    <a:sysClr val="windowText" lastClr="000000">
                      <a:lumMod val="65000"/>
                      <a:lumOff val="35000"/>
                    </a:sysClr>
                  </a:solidFill>
                  <a:ln w="25400" cap="flat" cmpd="sng" algn="ctr">
                    <a:noFill/>
                    <a:prstDash val="solid"/>
                  </a:ln>
                  <a:effectLst>
                    <a:innerShdw blurRad="12700" dist="12700" dir="135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5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24" name="组合 81"/>
                <p:cNvGrpSpPr/>
                <p:nvPr/>
              </p:nvGrpSpPr>
              <p:grpSpPr>
                <a:xfrm>
                  <a:off x="3233367" y="1165384"/>
                  <a:ext cx="234632" cy="234632"/>
                  <a:chOff x="2483009" y="1114425"/>
                  <a:chExt cx="209550" cy="209550"/>
                </a:xfrm>
              </p:grpSpPr>
              <p:sp>
                <p:nvSpPr>
                  <p:cNvPr id="343" name="椭圆 342"/>
                  <p:cNvSpPr/>
                  <p:nvPr>
                    <p:custDataLst>
                      <p:tags r:id="rId51"/>
                    </p:custDataLst>
                  </p:nvPr>
                </p:nvSpPr>
                <p:spPr>
                  <a:xfrm>
                    <a:off x="2483009" y="1114425"/>
                    <a:ext cx="209550" cy="209550"/>
                  </a:xfrm>
                  <a:prstGeom prst="ellipse">
                    <a:avLst/>
                  </a:prstGeom>
                  <a:gradFill>
                    <a:gsLst>
                      <a:gs pos="75000">
                        <a:sysClr val="window" lastClr="FFFFFF">
                          <a:lumMod val="95000"/>
                        </a:sysClr>
                      </a:gs>
                      <a:gs pos="55000">
                        <a:sysClr val="window" lastClr="FFFFFF">
                          <a:lumMod val="65000"/>
                        </a:sysClr>
                      </a:gs>
                      <a:gs pos="35000">
                        <a:sysClr val="window" lastClr="FFFFFF">
                          <a:lumMod val="95000"/>
                        </a:sysClr>
                      </a:gs>
                      <a:gs pos="17000">
                        <a:sysClr val="window" lastClr="FFFFFF">
                          <a:lumMod val="65000"/>
                        </a:sysClr>
                      </a:gs>
                      <a:gs pos="0">
                        <a:sysClr val="window" lastClr="FFFFFF"/>
                      </a:gs>
                      <a:gs pos="100000">
                        <a:sysClr val="window" lastClr="FFFFFF">
                          <a:lumMod val="65000"/>
                        </a:sysClr>
                      </a:gs>
                    </a:gsLst>
                    <a:lin ang="2700000" scaled="1"/>
                  </a:gradFill>
                  <a:ln w="25400" cap="flat" cmpd="sng" algn="ctr">
                    <a:noFill/>
                    <a:prstDash val="solid"/>
                  </a:ln>
                  <a:effectLst>
                    <a:outerShdw blurRad="12700" dist="127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5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44" name="椭圆 343"/>
                  <p:cNvSpPr/>
                  <p:nvPr>
                    <p:custDataLst>
                      <p:tags r:id="rId52"/>
                    </p:custDataLst>
                  </p:nvPr>
                </p:nvSpPr>
                <p:spPr>
                  <a:xfrm>
                    <a:off x="2502059" y="1133475"/>
                    <a:ext cx="171450" cy="171450"/>
                  </a:xfrm>
                  <a:prstGeom prst="ellipse">
                    <a:avLst/>
                  </a:prstGeom>
                  <a:solidFill>
                    <a:sysClr val="windowText" lastClr="000000">
                      <a:lumMod val="65000"/>
                      <a:lumOff val="35000"/>
                    </a:sysClr>
                  </a:solidFill>
                  <a:ln w="25400" cap="flat" cmpd="sng" algn="ctr">
                    <a:noFill/>
                    <a:prstDash val="solid"/>
                  </a:ln>
                  <a:effectLst>
                    <a:innerShdw blurRad="12700" dist="12700" dir="135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5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25" name="组合 82"/>
                <p:cNvGrpSpPr/>
                <p:nvPr/>
              </p:nvGrpSpPr>
              <p:grpSpPr>
                <a:xfrm>
                  <a:off x="3594612" y="1165384"/>
                  <a:ext cx="234632" cy="234632"/>
                  <a:chOff x="2483009" y="1114425"/>
                  <a:chExt cx="209550" cy="209550"/>
                </a:xfrm>
              </p:grpSpPr>
              <p:sp>
                <p:nvSpPr>
                  <p:cNvPr id="341" name="椭圆 340"/>
                  <p:cNvSpPr/>
                  <p:nvPr>
                    <p:custDataLst>
                      <p:tags r:id="rId53"/>
                    </p:custDataLst>
                  </p:nvPr>
                </p:nvSpPr>
                <p:spPr>
                  <a:xfrm>
                    <a:off x="2483009" y="1114425"/>
                    <a:ext cx="209550" cy="209550"/>
                  </a:xfrm>
                  <a:prstGeom prst="ellipse">
                    <a:avLst/>
                  </a:prstGeom>
                  <a:gradFill>
                    <a:gsLst>
                      <a:gs pos="75000">
                        <a:sysClr val="window" lastClr="FFFFFF">
                          <a:lumMod val="95000"/>
                        </a:sysClr>
                      </a:gs>
                      <a:gs pos="55000">
                        <a:sysClr val="window" lastClr="FFFFFF">
                          <a:lumMod val="65000"/>
                        </a:sysClr>
                      </a:gs>
                      <a:gs pos="35000">
                        <a:sysClr val="window" lastClr="FFFFFF">
                          <a:lumMod val="95000"/>
                        </a:sysClr>
                      </a:gs>
                      <a:gs pos="17000">
                        <a:sysClr val="window" lastClr="FFFFFF">
                          <a:lumMod val="65000"/>
                        </a:sysClr>
                      </a:gs>
                      <a:gs pos="0">
                        <a:sysClr val="window" lastClr="FFFFFF"/>
                      </a:gs>
                      <a:gs pos="100000">
                        <a:sysClr val="window" lastClr="FFFFFF">
                          <a:lumMod val="65000"/>
                        </a:sysClr>
                      </a:gs>
                    </a:gsLst>
                    <a:lin ang="2700000" scaled="1"/>
                  </a:gradFill>
                  <a:ln w="25400" cap="flat" cmpd="sng" algn="ctr">
                    <a:noFill/>
                    <a:prstDash val="solid"/>
                  </a:ln>
                  <a:effectLst>
                    <a:outerShdw blurRad="12700" dist="127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5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42" name="椭圆 341"/>
                  <p:cNvSpPr/>
                  <p:nvPr>
                    <p:custDataLst>
                      <p:tags r:id="rId54"/>
                    </p:custDataLst>
                  </p:nvPr>
                </p:nvSpPr>
                <p:spPr>
                  <a:xfrm>
                    <a:off x="2502059" y="1133475"/>
                    <a:ext cx="171450" cy="171450"/>
                  </a:xfrm>
                  <a:prstGeom prst="ellipse">
                    <a:avLst/>
                  </a:prstGeom>
                  <a:solidFill>
                    <a:sysClr val="windowText" lastClr="000000">
                      <a:lumMod val="65000"/>
                      <a:lumOff val="35000"/>
                    </a:sysClr>
                  </a:solidFill>
                  <a:ln w="25400" cap="flat" cmpd="sng" algn="ctr">
                    <a:noFill/>
                    <a:prstDash val="solid"/>
                  </a:ln>
                  <a:effectLst>
                    <a:innerShdw blurRad="12700" dist="12700" dir="135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5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26" name="组合 83"/>
                <p:cNvGrpSpPr/>
                <p:nvPr/>
              </p:nvGrpSpPr>
              <p:grpSpPr>
                <a:xfrm>
                  <a:off x="3955856" y="1165384"/>
                  <a:ext cx="234632" cy="234632"/>
                  <a:chOff x="2483009" y="1114425"/>
                  <a:chExt cx="209550" cy="209550"/>
                </a:xfrm>
              </p:grpSpPr>
              <p:sp>
                <p:nvSpPr>
                  <p:cNvPr id="339" name="椭圆 338"/>
                  <p:cNvSpPr/>
                  <p:nvPr>
                    <p:custDataLst>
                      <p:tags r:id="rId55"/>
                    </p:custDataLst>
                  </p:nvPr>
                </p:nvSpPr>
                <p:spPr>
                  <a:xfrm>
                    <a:off x="2483009" y="1114425"/>
                    <a:ext cx="209550" cy="209550"/>
                  </a:xfrm>
                  <a:prstGeom prst="ellipse">
                    <a:avLst/>
                  </a:prstGeom>
                  <a:gradFill>
                    <a:gsLst>
                      <a:gs pos="75000">
                        <a:sysClr val="window" lastClr="FFFFFF">
                          <a:lumMod val="95000"/>
                        </a:sysClr>
                      </a:gs>
                      <a:gs pos="55000">
                        <a:sysClr val="window" lastClr="FFFFFF">
                          <a:lumMod val="65000"/>
                        </a:sysClr>
                      </a:gs>
                      <a:gs pos="35000">
                        <a:sysClr val="window" lastClr="FFFFFF">
                          <a:lumMod val="95000"/>
                        </a:sysClr>
                      </a:gs>
                      <a:gs pos="17000">
                        <a:sysClr val="window" lastClr="FFFFFF">
                          <a:lumMod val="65000"/>
                        </a:sysClr>
                      </a:gs>
                      <a:gs pos="0">
                        <a:sysClr val="window" lastClr="FFFFFF"/>
                      </a:gs>
                      <a:gs pos="100000">
                        <a:sysClr val="window" lastClr="FFFFFF">
                          <a:lumMod val="65000"/>
                        </a:sysClr>
                      </a:gs>
                    </a:gsLst>
                    <a:lin ang="2700000" scaled="1"/>
                  </a:gradFill>
                  <a:ln w="25400" cap="flat" cmpd="sng" algn="ctr">
                    <a:noFill/>
                    <a:prstDash val="solid"/>
                  </a:ln>
                  <a:effectLst>
                    <a:outerShdw blurRad="12700" dist="127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5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40" name="椭圆 339"/>
                  <p:cNvSpPr/>
                  <p:nvPr>
                    <p:custDataLst>
                      <p:tags r:id="rId56"/>
                    </p:custDataLst>
                  </p:nvPr>
                </p:nvSpPr>
                <p:spPr>
                  <a:xfrm>
                    <a:off x="2502059" y="1133475"/>
                    <a:ext cx="171450" cy="171450"/>
                  </a:xfrm>
                  <a:prstGeom prst="ellipse">
                    <a:avLst/>
                  </a:prstGeom>
                  <a:solidFill>
                    <a:sysClr val="windowText" lastClr="000000">
                      <a:lumMod val="65000"/>
                      <a:lumOff val="35000"/>
                    </a:sysClr>
                  </a:solidFill>
                  <a:ln w="25400" cap="flat" cmpd="sng" algn="ctr">
                    <a:noFill/>
                    <a:prstDash val="solid"/>
                  </a:ln>
                  <a:effectLst>
                    <a:innerShdw blurRad="12700" dist="12700" dir="135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5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27" name="组合 84"/>
                <p:cNvGrpSpPr/>
                <p:nvPr/>
              </p:nvGrpSpPr>
              <p:grpSpPr>
                <a:xfrm>
                  <a:off x="4317101" y="1165384"/>
                  <a:ext cx="234632" cy="234632"/>
                  <a:chOff x="2483009" y="1114425"/>
                  <a:chExt cx="209550" cy="209550"/>
                </a:xfrm>
              </p:grpSpPr>
              <p:sp>
                <p:nvSpPr>
                  <p:cNvPr id="337" name="椭圆 336"/>
                  <p:cNvSpPr/>
                  <p:nvPr>
                    <p:custDataLst>
                      <p:tags r:id="rId57"/>
                    </p:custDataLst>
                  </p:nvPr>
                </p:nvSpPr>
                <p:spPr>
                  <a:xfrm>
                    <a:off x="2483009" y="1114425"/>
                    <a:ext cx="209550" cy="209550"/>
                  </a:xfrm>
                  <a:prstGeom prst="ellipse">
                    <a:avLst/>
                  </a:prstGeom>
                  <a:gradFill>
                    <a:gsLst>
                      <a:gs pos="75000">
                        <a:sysClr val="window" lastClr="FFFFFF">
                          <a:lumMod val="95000"/>
                        </a:sysClr>
                      </a:gs>
                      <a:gs pos="55000">
                        <a:sysClr val="window" lastClr="FFFFFF">
                          <a:lumMod val="65000"/>
                        </a:sysClr>
                      </a:gs>
                      <a:gs pos="35000">
                        <a:sysClr val="window" lastClr="FFFFFF">
                          <a:lumMod val="95000"/>
                        </a:sysClr>
                      </a:gs>
                      <a:gs pos="17000">
                        <a:sysClr val="window" lastClr="FFFFFF">
                          <a:lumMod val="65000"/>
                        </a:sysClr>
                      </a:gs>
                      <a:gs pos="0">
                        <a:sysClr val="window" lastClr="FFFFFF"/>
                      </a:gs>
                      <a:gs pos="100000">
                        <a:sysClr val="window" lastClr="FFFFFF">
                          <a:lumMod val="65000"/>
                        </a:sysClr>
                      </a:gs>
                    </a:gsLst>
                    <a:lin ang="2700000" scaled="1"/>
                  </a:gradFill>
                  <a:ln w="25400" cap="flat" cmpd="sng" algn="ctr">
                    <a:noFill/>
                    <a:prstDash val="solid"/>
                  </a:ln>
                  <a:effectLst>
                    <a:outerShdw blurRad="12700" dist="127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5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38" name="椭圆 337"/>
                  <p:cNvSpPr/>
                  <p:nvPr>
                    <p:custDataLst>
                      <p:tags r:id="rId58"/>
                    </p:custDataLst>
                  </p:nvPr>
                </p:nvSpPr>
                <p:spPr>
                  <a:xfrm>
                    <a:off x="2502059" y="1133475"/>
                    <a:ext cx="171450" cy="171450"/>
                  </a:xfrm>
                  <a:prstGeom prst="ellipse">
                    <a:avLst/>
                  </a:prstGeom>
                  <a:solidFill>
                    <a:sysClr val="windowText" lastClr="000000">
                      <a:lumMod val="65000"/>
                      <a:lumOff val="35000"/>
                    </a:sysClr>
                  </a:solidFill>
                  <a:ln w="25400" cap="flat" cmpd="sng" algn="ctr">
                    <a:noFill/>
                    <a:prstDash val="solid"/>
                  </a:ln>
                  <a:effectLst>
                    <a:innerShdw blurRad="12700" dist="12700" dir="135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5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28" name="组合 85"/>
                <p:cNvGrpSpPr/>
                <p:nvPr/>
              </p:nvGrpSpPr>
              <p:grpSpPr>
                <a:xfrm>
                  <a:off x="4678345" y="1165384"/>
                  <a:ext cx="234632" cy="234632"/>
                  <a:chOff x="2483009" y="1114425"/>
                  <a:chExt cx="209550" cy="209550"/>
                </a:xfrm>
              </p:grpSpPr>
              <p:sp>
                <p:nvSpPr>
                  <p:cNvPr id="335" name="椭圆 334"/>
                  <p:cNvSpPr/>
                  <p:nvPr>
                    <p:custDataLst>
                      <p:tags r:id="rId59"/>
                    </p:custDataLst>
                  </p:nvPr>
                </p:nvSpPr>
                <p:spPr>
                  <a:xfrm>
                    <a:off x="2483009" y="1114425"/>
                    <a:ext cx="209550" cy="209550"/>
                  </a:xfrm>
                  <a:prstGeom prst="ellipse">
                    <a:avLst/>
                  </a:prstGeom>
                  <a:gradFill>
                    <a:gsLst>
                      <a:gs pos="75000">
                        <a:sysClr val="window" lastClr="FFFFFF">
                          <a:lumMod val="95000"/>
                        </a:sysClr>
                      </a:gs>
                      <a:gs pos="55000">
                        <a:sysClr val="window" lastClr="FFFFFF">
                          <a:lumMod val="65000"/>
                        </a:sysClr>
                      </a:gs>
                      <a:gs pos="35000">
                        <a:sysClr val="window" lastClr="FFFFFF">
                          <a:lumMod val="95000"/>
                        </a:sysClr>
                      </a:gs>
                      <a:gs pos="17000">
                        <a:sysClr val="window" lastClr="FFFFFF">
                          <a:lumMod val="65000"/>
                        </a:sysClr>
                      </a:gs>
                      <a:gs pos="0">
                        <a:sysClr val="window" lastClr="FFFFFF"/>
                      </a:gs>
                      <a:gs pos="100000">
                        <a:sysClr val="window" lastClr="FFFFFF">
                          <a:lumMod val="65000"/>
                        </a:sysClr>
                      </a:gs>
                    </a:gsLst>
                    <a:lin ang="2700000" scaled="1"/>
                  </a:gradFill>
                  <a:ln w="25400" cap="flat" cmpd="sng" algn="ctr">
                    <a:noFill/>
                    <a:prstDash val="solid"/>
                  </a:ln>
                  <a:effectLst>
                    <a:outerShdw blurRad="12700" dist="127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5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36" name="椭圆 335"/>
                  <p:cNvSpPr/>
                  <p:nvPr>
                    <p:custDataLst>
                      <p:tags r:id="rId60"/>
                    </p:custDataLst>
                  </p:nvPr>
                </p:nvSpPr>
                <p:spPr>
                  <a:xfrm>
                    <a:off x="2502059" y="1133475"/>
                    <a:ext cx="171450" cy="171450"/>
                  </a:xfrm>
                  <a:prstGeom prst="ellipse">
                    <a:avLst/>
                  </a:prstGeom>
                  <a:solidFill>
                    <a:sysClr val="windowText" lastClr="000000">
                      <a:lumMod val="65000"/>
                      <a:lumOff val="35000"/>
                    </a:sysClr>
                  </a:solidFill>
                  <a:ln w="25400" cap="flat" cmpd="sng" algn="ctr">
                    <a:noFill/>
                    <a:prstDash val="solid"/>
                  </a:ln>
                  <a:effectLst>
                    <a:innerShdw blurRad="12700" dist="12700" dir="135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5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29" name="组合 86"/>
                <p:cNvGrpSpPr/>
                <p:nvPr/>
              </p:nvGrpSpPr>
              <p:grpSpPr>
                <a:xfrm>
                  <a:off x="5039590" y="1165384"/>
                  <a:ext cx="234632" cy="234632"/>
                  <a:chOff x="2483009" y="1114425"/>
                  <a:chExt cx="209550" cy="209550"/>
                </a:xfrm>
              </p:grpSpPr>
              <p:sp>
                <p:nvSpPr>
                  <p:cNvPr id="333" name="椭圆 332"/>
                  <p:cNvSpPr/>
                  <p:nvPr>
                    <p:custDataLst>
                      <p:tags r:id="rId61"/>
                    </p:custDataLst>
                  </p:nvPr>
                </p:nvSpPr>
                <p:spPr>
                  <a:xfrm>
                    <a:off x="2483009" y="1114425"/>
                    <a:ext cx="209550" cy="209550"/>
                  </a:xfrm>
                  <a:prstGeom prst="ellipse">
                    <a:avLst/>
                  </a:prstGeom>
                  <a:gradFill>
                    <a:gsLst>
                      <a:gs pos="75000">
                        <a:sysClr val="window" lastClr="FFFFFF">
                          <a:lumMod val="95000"/>
                        </a:sysClr>
                      </a:gs>
                      <a:gs pos="55000">
                        <a:sysClr val="window" lastClr="FFFFFF">
                          <a:lumMod val="65000"/>
                        </a:sysClr>
                      </a:gs>
                      <a:gs pos="35000">
                        <a:sysClr val="window" lastClr="FFFFFF">
                          <a:lumMod val="95000"/>
                        </a:sysClr>
                      </a:gs>
                      <a:gs pos="17000">
                        <a:sysClr val="window" lastClr="FFFFFF">
                          <a:lumMod val="65000"/>
                        </a:sysClr>
                      </a:gs>
                      <a:gs pos="0">
                        <a:sysClr val="window" lastClr="FFFFFF"/>
                      </a:gs>
                      <a:gs pos="100000">
                        <a:sysClr val="window" lastClr="FFFFFF">
                          <a:lumMod val="65000"/>
                        </a:sysClr>
                      </a:gs>
                    </a:gsLst>
                    <a:lin ang="2700000" scaled="1"/>
                  </a:gradFill>
                  <a:ln w="25400" cap="flat" cmpd="sng" algn="ctr">
                    <a:noFill/>
                    <a:prstDash val="solid"/>
                  </a:ln>
                  <a:effectLst>
                    <a:outerShdw blurRad="12700" dist="127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5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34" name="椭圆 333"/>
                  <p:cNvSpPr/>
                  <p:nvPr>
                    <p:custDataLst>
                      <p:tags r:id="rId62"/>
                    </p:custDataLst>
                  </p:nvPr>
                </p:nvSpPr>
                <p:spPr>
                  <a:xfrm>
                    <a:off x="2502059" y="1133475"/>
                    <a:ext cx="171450" cy="171450"/>
                  </a:xfrm>
                  <a:prstGeom prst="ellipse">
                    <a:avLst/>
                  </a:prstGeom>
                  <a:solidFill>
                    <a:sysClr val="windowText" lastClr="000000">
                      <a:lumMod val="65000"/>
                      <a:lumOff val="35000"/>
                    </a:sysClr>
                  </a:solidFill>
                  <a:ln w="25400" cap="flat" cmpd="sng" algn="ctr">
                    <a:noFill/>
                    <a:prstDash val="solid"/>
                  </a:ln>
                  <a:effectLst>
                    <a:innerShdw blurRad="12700" dist="12700" dir="135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5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30" name="组合 87"/>
                <p:cNvGrpSpPr/>
                <p:nvPr/>
              </p:nvGrpSpPr>
              <p:grpSpPr>
                <a:xfrm>
                  <a:off x="5400834" y="1165384"/>
                  <a:ext cx="234632" cy="234632"/>
                  <a:chOff x="2483009" y="1114425"/>
                  <a:chExt cx="209550" cy="209550"/>
                </a:xfrm>
              </p:grpSpPr>
              <p:sp>
                <p:nvSpPr>
                  <p:cNvPr id="331" name="椭圆 330"/>
                  <p:cNvSpPr/>
                  <p:nvPr>
                    <p:custDataLst>
                      <p:tags r:id="rId63"/>
                    </p:custDataLst>
                  </p:nvPr>
                </p:nvSpPr>
                <p:spPr>
                  <a:xfrm>
                    <a:off x="2483009" y="1114425"/>
                    <a:ext cx="209550" cy="209550"/>
                  </a:xfrm>
                  <a:prstGeom prst="ellipse">
                    <a:avLst/>
                  </a:prstGeom>
                  <a:gradFill>
                    <a:gsLst>
                      <a:gs pos="75000">
                        <a:sysClr val="window" lastClr="FFFFFF">
                          <a:lumMod val="95000"/>
                        </a:sysClr>
                      </a:gs>
                      <a:gs pos="55000">
                        <a:sysClr val="window" lastClr="FFFFFF">
                          <a:lumMod val="65000"/>
                        </a:sysClr>
                      </a:gs>
                      <a:gs pos="35000">
                        <a:sysClr val="window" lastClr="FFFFFF">
                          <a:lumMod val="95000"/>
                        </a:sysClr>
                      </a:gs>
                      <a:gs pos="17000">
                        <a:sysClr val="window" lastClr="FFFFFF">
                          <a:lumMod val="65000"/>
                        </a:sysClr>
                      </a:gs>
                      <a:gs pos="0">
                        <a:sysClr val="window" lastClr="FFFFFF"/>
                      </a:gs>
                      <a:gs pos="100000">
                        <a:sysClr val="window" lastClr="FFFFFF">
                          <a:lumMod val="65000"/>
                        </a:sysClr>
                      </a:gs>
                    </a:gsLst>
                    <a:lin ang="2700000" scaled="1"/>
                  </a:gradFill>
                  <a:ln w="25400" cap="flat" cmpd="sng" algn="ctr">
                    <a:noFill/>
                    <a:prstDash val="solid"/>
                  </a:ln>
                  <a:effectLst>
                    <a:outerShdw blurRad="12700" dist="127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5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32" name="椭圆 331"/>
                  <p:cNvSpPr/>
                  <p:nvPr>
                    <p:custDataLst>
                      <p:tags r:id="rId64"/>
                    </p:custDataLst>
                  </p:nvPr>
                </p:nvSpPr>
                <p:spPr>
                  <a:xfrm>
                    <a:off x="2502059" y="1133475"/>
                    <a:ext cx="171450" cy="171450"/>
                  </a:xfrm>
                  <a:prstGeom prst="ellipse">
                    <a:avLst/>
                  </a:prstGeom>
                  <a:solidFill>
                    <a:sysClr val="windowText" lastClr="000000">
                      <a:lumMod val="65000"/>
                      <a:lumOff val="35000"/>
                    </a:sysClr>
                  </a:solidFill>
                  <a:ln w="25400" cap="flat" cmpd="sng" algn="ctr">
                    <a:noFill/>
                    <a:prstDash val="solid"/>
                  </a:ln>
                  <a:effectLst>
                    <a:innerShdw blurRad="12700" dist="12700" dir="135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5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291" name="组合 44"/>
              <p:cNvGrpSpPr/>
              <p:nvPr/>
            </p:nvGrpSpPr>
            <p:grpSpPr>
              <a:xfrm>
                <a:off x="2020452" y="1115627"/>
                <a:ext cx="86065" cy="440911"/>
                <a:chOff x="2244442" y="772895"/>
                <a:chExt cx="94671" cy="485002"/>
              </a:xfrm>
            </p:grpSpPr>
            <p:sp>
              <p:nvSpPr>
                <p:cNvPr id="319" name="圆角矩形 76"/>
                <p:cNvSpPr/>
                <p:nvPr>
                  <p:custDataLst>
                    <p:tags r:id="rId65"/>
                  </p:custDataLst>
                </p:nvPr>
              </p:nvSpPr>
              <p:spPr>
                <a:xfrm>
                  <a:off x="2244442" y="772895"/>
                  <a:ext cx="25706" cy="485002"/>
                </a:xfrm>
                <a:prstGeom prst="roundRect">
                  <a:avLst>
                    <a:gd name="adj" fmla="val 50000"/>
                  </a:avLst>
                </a:prstGeom>
                <a:gradFill>
                  <a:gsLst>
                    <a:gs pos="74000">
                      <a:sysClr val="window" lastClr="FFFFFF"/>
                    </a:gs>
                    <a:gs pos="52000">
                      <a:sysClr val="window" lastClr="FFFFFF">
                        <a:lumMod val="85000"/>
                      </a:sysClr>
                    </a:gs>
                    <a:gs pos="23000">
                      <a:sysClr val="window" lastClr="FFFFFF">
                        <a:lumMod val="65000"/>
                      </a:sysClr>
                    </a:gs>
                    <a:gs pos="0">
                      <a:sysClr val="window" lastClr="FFFFFF">
                        <a:lumMod val="50000"/>
                      </a:sysClr>
                    </a:gs>
                    <a:gs pos="100000">
                      <a:sysClr val="window" lastClr="FFFFFF">
                        <a:lumMod val="65000"/>
                      </a:sysClr>
                    </a:gs>
                  </a:gsLst>
                  <a:lin ang="5400000" scaled="1"/>
                </a:gradFill>
                <a:ln w="19050" cap="flat" cmpd="sng" algn="ctr">
                  <a:gradFill flip="none" rotWithShape="1">
                    <a:gsLst>
                      <a:gs pos="0">
                        <a:sysClr val="window" lastClr="FFFFFF">
                          <a:lumMod val="65000"/>
                        </a:sysClr>
                      </a:gs>
                      <a:gs pos="44000">
                        <a:sysClr val="window" lastClr="FFFFFF">
                          <a:lumMod val="75000"/>
                        </a:sysClr>
                      </a:gs>
                      <a:gs pos="78000">
                        <a:sysClr val="window" lastClr="FFFFFF"/>
                      </a:gs>
                      <a:gs pos="61000">
                        <a:sysClr val="window" lastClr="FFFFFF">
                          <a:lumMod val="100000"/>
                        </a:sysClr>
                      </a:gs>
                      <a:gs pos="100000">
                        <a:sysClr val="window" lastClr="FFFFFF">
                          <a:lumMod val="65000"/>
                        </a:sysClr>
                      </a:gs>
                    </a:gsLst>
                    <a:lin ang="5400000" scaled="0"/>
                    <a:tileRect/>
                  </a:gradFill>
                  <a:prstDash val="solid"/>
                </a:ln>
                <a:effectLst>
                  <a:outerShdw blurRad="254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5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20" name="圆角矩形 77"/>
                <p:cNvSpPr/>
                <p:nvPr>
                  <p:custDataLst>
                    <p:tags r:id="rId66"/>
                  </p:custDataLst>
                </p:nvPr>
              </p:nvSpPr>
              <p:spPr>
                <a:xfrm>
                  <a:off x="2313407" y="772895"/>
                  <a:ext cx="25706" cy="485002"/>
                </a:xfrm>
                <a:prstGeom prst="roundRect">
                  <a:avLst>
                    <a:gd name="adj" fmla="val 50000"/>
                  </a:avLst>
                </a:prstGeom>
                <a:gradFill>
                  <a:gsLst>
                    <a:gs pos="74000">
                      <a:sysClr val="window" lastClr="FFFFFF"/>
                    </a:gs>
                    <a:gs pos="52000">
                      <a:sysClr val="window" lastClr="FFFFFF">
                        <a:lumMod val="85000"/>
                      </a:sysClr>
                    </a:gs>
                    <a:gs pos="23000">
                      <a:sysClr val="window" lastClr="FFFFFF">
                        <a:lumMod val="65000"/>
                      </a:sysClr>
                    </a:gs>
                    <a:gs pos="0">
                      <a:sysClr val="window" lastClr="FFFFFF">
                        <a:lumMod val="50000"/>
                      </a:sysClr>
                    </a:gs>
                    <a:gs pos="100000">
                      <a:sysClr val="window" lastClr="FFFFFF">
                        <a:lumMod val="65000"/>
                      </a:sysClr>
                    </a:gs>
                  </a:gsLst>
                  <a:lin ang="5400000" scaled="1"/>
                </a:gradFill>
                <a:ln w="19050" cap="flat" cmpd="sng" algn="ctr">
                  <a:gradFill flip="none" rotWithShape="1">
                    <a:gsLst>
                      <a:gs pos="0">
                        <a:sysClr val="window" lastClr="FFFFFF">
                          <a:lumMod val="65000"/>
                        </a:sysClr>
                      </a:gs>
                      <a:gs pos="43000">
                        <a:sysClr val="window" lastClr="FFFFFF">
                          <a:lumMod val="75000"/>
                        </a:sysClr>
                      </a:gs>
                      <a:gs pos="79000">
                        <a:sysClr val="window" lastClr="FFFFFF"/>
                      </a:gs>
                      <a:gs pos="61000">
                        <a:sysClr val="window" lastClr="FFFFFF">
                          <a:lumMod val="100000"/>
                        </a:sysClr>
                      </a:gs>
                      <a:gs pos="100000">
                        <a:sysClr val="window" lastClr="FFFFFF">
                          <a:lumMod val="65000"/>
                        </a:sysClr>
                      </a:gs>
                    </a:gsLst>
                    <a:lin ang="5400000" scaled="0"/>
                    <a:tileRect/>
                  </a:gradFill>
                  <a:prstDash val="solid"/>
                </a:ln>
                <a:effectLst>
                  <a:outerShdw blurRad="254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5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92" name="组合 45"/>
              <p:cNvGrpSpPr/>
              <p:nvPr/>
            </p:nvGrpSpPr>
            <p:grpSpPr>
              <a:xfrm>
                <a:off x="2350139" y="1115627"/>
                <a:ext cx="86065" cy="440911"/>
                <a:chOff x="2244442" y="772895"/>
                <a:chExt cx="94671" cy="485002"/>
              </a:xfrm>
            </p:grpSpPr>
            <p:sp>
              <p:nvSpPr>
                <p:cNvPr id="317" name="圆角矩形 74"/>
                <p:cNvSpPr/>
                <p:nvPr>
                  <p:custDataLst>
                    <p:tags r:id="rId67"/>
                  </p:custDataLst>
                </p:nvPr>
              </p:nvSpPr>
              <p:spPr>
                <a:xfrm>
                  <a:off x="2244442" y="772895"/>
                  <a:ext cx="25706" cy="485002"/>
                </a:xfrm>
                <a:prstGeom prst="roundRect">
                  <a:avLst>
                    <a:gd name="adj" fmla="val 50000"/>
                  </a:avLst>
                </a:prstGeom>
                <a:gradFill>
                  <a:gsLst>
                    <a:gs pos="74000">
                      <a:sysClr val="window" lastClr="FFFFFF"/>
                    </a:gs>
                    <a:gs pos="52000">
                      <a:sysClr val="window" lastClr="FFFFFF">
                        <a:lumMod val="85000"/>
                      </a:sysClr>
                    </a:gs>
                    <a:gs pos="23000">
                      <a:sysClr val="window" lastClr="FFFFFF">
                        <a:lumMod val="65000"/>
                      </a:sysClr>
                    </a:gs>
                    <a:gs pos="0">
                      <a:sysClr val="window" lastClr="FFFFFF">
                        <a:lumMod val="50000"/>
                      </a:sysClr>
                    </a:gs>
                    <a:gs pos="100000">
                      <a:sysClr val="window" lastClr="FFFFFF">
                        <a:lumMod val="65000"/>
                      </a:sysClr>
                    </a:gs>
                  </a:gsLst>
                  <a:lin ang="5400000" scaled="1"/>
                </a:gradFill>
                <a:ln w="19050" cap="flat" cmpd="sng" algn="ctr">
                  <a:gradFill flip="none" rotWithShape="1">
                    <a:gsLst>
                      <a:gs pos="0">
                        <a:sysClr val="window" lastClr="FFFFFF">
                          <a:lumMod val="65000"/>
                        </a:sysClr>
                      </a:gs>
                      <a:gs pos="44000">
                        <a:sysClr val="window" lastClr="FFFFFF">
                          <a:lumMod val="75000"/>
                        </a:sysClr>
                      </a:gs>
                      <a:gs pos="78000">
                        <a:sysClr val="window" lastClr="FFFFFF"/>
                      </a:gs>
                      <a:gs pos="61000">
                        <a:sysClr val="window" lastClr="FFFFFF">
                          <a:lumMod val="100000"/>
                        </a:sysClr>
                      </a:gs>
                      <a:gs pos="100000">
                        <a:sysClr val="window" lastClr="FFFFFF">
                          <a:lumMod val="65000"/>
                        </a:sysClr>
                      </a:gs>
                    </a:gsLst>
                    <a:lin ang="5400000" scaled="0"/>
                    <a:tileRect/>
                  </a:gradFill>
                  <a:prstDash val="solid"/>
                </a:ln>
                <a:effectLst>
                  <a:outerShdw blurRad="254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5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18" name="圆角矩形 75"/>
                <p:cNvSpPr/>
                <p:nvPr>
                  <p:custDataLst>
                    <p:tags r:id="rId68"/>
                  </p:custDataLst>
                </p:nvPr>
              </p:nvSpPr>
              <p:spPr>
                <a:xfrm>
                  <a:off x="2313407" y="772895"/>
                  <a:ext cx="25706" cy="485002"/>
                </a:xfrm>
                <a:prstGeom prst="roundRect">
                  <a:avLst>
                    <a:gd name="adj" fmla="val 50000"/>
                  </a:avLst>
                </a:prstGeom>
                <a:gradFill>
                  <a:gsLst>
                    <a:gs pos="74000">
                      <a:sysClr val="window" lastClr="FFFFFF"/>
                    </a:gs>
                    <a:gs pos="52000">
                      <a:sysClr val="window" lastClr="FFFFFF">
                        <a:lumMod val="85000"/>
                      </a:sysClr>
                    </a:gs>
                    <a:gs pos="23000">
                      <a:sysClr val="window" lastClr="FFFFFF">
                        <a:lumMod val="65000"/>
                      </a:sysClr>
                    </a:gs>
                    <a:gs pos="0">
                      <a:sysClr val="window" lastClr="FFFFFF">
                        <a:lumMod val="50000"/>
                      </a:sysClr>
                    </a:gs>
                    <a:gs pos="100000">
                      <a:sysClr val="window" lastClr="FFFFFF">
                        <a:lumMod val="65000"/>
                      </a:sysClr>
                    </a:gs>
                  </a:gsLst>
                  <a:lin ang="5400000" scaled="1"/>
                </a:gradFill>
                <a:ln w="19050" cap="flat" cmpd="sng" algn="ctr">
                  <a:gradFill flip="none" rotWithShape="1">
                    <a:gsLst>
                      <a:gs pos="0">
                        <a:sysClr val="window" lastClr="FFFFFF">
                          <a:lumMod val="65000"/>
                        </a:sysClr>
                      </a:gs>
                      <a:gs pos="43000">
                        <a:sysClr val="window" lastClr="FFFFFF">
                          <a:lumMod val="75000"/>
                        </a:sysClr>
                      </a:gs>
                      <a:gs pos="79000">
                        <a:sysClr val="window" lastClr="FFFFFF"/>
                      </a:gs>
                      <a:gs pos="61000">
                        <a:sysClr val="window" lastClr="FFFFFF">
                          <a:lumMod val="100000"/>
                        </a:sysClr>
                      </a:gs>
                      <a:gs pos="100000">
                        <a:sysClr val="window" lastClr="FFFFFF">
                          <a:lumMod val="65000"/>
                        </a:sysClr>
                      </a:gs>
                    </a:gsLst>
                    <a:lin ang="5400000" scaled="0"/>
                    <a:tileRect/>
                  </a:gradFill>
                  <a:prstDash val="solid"/>
                </a:ln>
                <a:effectLst>
                  <a:outerShdw blurRad="254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5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93" name="组合 46"/>
              <p:cNvGrpSpPr/>
              <p:nvPr/>
            </p:nvGrpSpPr>
            <p:grpSpPr>
              <a:xfrm>
                <a:off x="2679826" y="1115627"/>
                <a:ext cx="86065" cy="440911"/>
                <a:chOff x="2244442" y="772895"/>
                <a:chExt cx="94671" cy="485002"/>
              </a:xfrm>
            </p:grpSpPr>
            <p:sp>
              <p:nvSpPr>
                <p:cNvPr id="315" name="圆角矩形 72"/>
                <p:cNvSpPr/>
                <p:nvPr>
                  <p:custDataLst>
                    <p:tags r:id="rId69"/>
                  </p:custDataLst>
                </p:nvPr>
              </p:nvSpPr>
              <p:spPr>
                <a:xfrm>
                  <a:off x="2244442" y="772895"/>
                  <a:ext cx="25706" cy="485002"/>
                </a:xfrm>
                <a:prstGeom prst="roundRect">
                  <a:avLst>
                    <a:gd name="adj" fmla="val 50000"/>
                  </a:avLst>
                </a:prstGeom>
                <a:gradFill>
                  <a:gsLst>
                    <a:gs pos="74000">
                      <a:sysClr val="window" lastClr="FFFFFF"/>
                    </a:gs>
                    <a:gs pos="52000">
                      <a:sysClr val="window" lastClr="FFFFFF">
                        <a:lumMod val="85000"/>
                      </a:sysClr>
                    </a:gs>
                    <a:gs pos="23000">
                      <a:sysClr val="window" lastClr="FFFFFF">
                        <a:lumMod val="65000"/>
                      </a:sysClr>
                    </a:gs>
                    <a:gs pos="0">
                      <a:sysClr val="window" lastClr="FFFFFF">
                        <a:lumMod val="50000"/>
                      </a:sysClr>
                    </a:gs>
                    <a:gs pos="100000">
                      <a:sysClr val="window" lastClr="FFFFFF">
                        <a:lumMod val="65000"/>
                      </a:sysClr>
                    </a:gs>
                  </a:gsLst>
                  <a:lin ang="5400000" scaled="1"/>
                </a:gradFill>
                <a:ln w="19050" cap="flat" cmpd="sng" algn="ctr">
                  <a:gradFill flip="none" rotWithShape="1">
                    <a:gsLst>
                      <a:gs pos="0">
                        <a:sysClr val="window" lastClr="FFFFFF">
                          <a:lumMod val="65000"/>
                        </a:sysClr>
                      </a:gs>
                      <a:gs pos="44000">
                        <a:sysClr val="window" lastClr="FFFFFF">
                          <a:lumMod val="75000"/>
                        </a:sysClr>
                      </a:gs>
                      <a:gs pos="78000">
                        <a:sysClr val="window" lastClr="FFFFFF"/>
                      </a:gs>
                      <a:gs pos="61000">
                        <a:sysClr val="window" lastClr="FFFFFF">
                          <a:lumMod val="100000"/>
                        </a:sysClr>
                      </a:gs>
                      <a:gs pos="100000">
                        <a:sysClr val="window" lastClr="FFFFFF">
                          <a:lumMod val="65000"/>
                        </a:sysClr>
                      </a:gs>
                    </a:gsLst>
                    <a:lin ang="5400000" scaled="0"/>
                    <a:tileRect/>
                  </a:gradFill>
                  <a:prstDash val="solid"/>
                </a:ln>
                <a:effectLst>
                  <a:outerShdw blurRad="254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5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16" name="圆角矩形 73"/>
                <p:cNvSpPr/>
                <p:nvPr>
                  <p:custDataLst>
                    <p:tags r:id="rId70"/>
                  </p:custDataLst>
                </p:nvPr>
              </p:nvSpPr>
              <p:spPr>
                <a:xfrm>
                  <a:off x="2313407" y="772895"/>
                  <a:ext cx="25706" cy="485002"/>
                </a:xfrm>
                <a:prstGeom prst="roundRect">
                  <a:avLst>
                    <a:gd name="adj" fmla="val 50000"/>
                  </a:avLst>
                </a:prstGeom>
                <a:gradFill>
                  <a:gsLst>
                    <a:gs pos="74000">
                      <a:sysClr val="window" lastClr="FFFFFF"/>
                    </a:gs>
                    <a:gs pos="52000">
                      <a:sysClr val="window" lastClr="FFFFFF">
                        <a:lumMod val="85000"/>
                      </a:sysClr>
                    </a:gs>
                    <a:gs pos="23000">
                      <a:sysClr val="window" lastClr="FFFFFF">
                        <a:lumMod val="65000"/>
                      </a:sysClr>
                    </a:gs>
                    <a:gs pos="0">
                      <a:sysClr val="window" lastClr="FFFFFF">
                        <a:lumMod val="50000"/>
                      </a:sysClr>
                    </a:gs>
                    <a:gs pos="100000">
                      <a:sysClr val="window" lastClr="FFFFFF">
                        <a:lumMod val="65000"/>
                      </a:sysClr>
                    </a:gs>
                  </a:gsLst>
                  <a:lin ang="5400000" scaled="1"/>
                </a:gradFill>
                <a:ln w="19050" cap="flat" cmpd="sng" algn="ctr">
                  <a:gradFill flip="none" rotWithShape="1">
                    <a:gsLst>
                      <a:gs pos="0">
                        <a:sysClr val="window" lastClr="FFFFFF">
                          <a:lumMod val="65000"/>
                        </a:sysClr>
                      </a:gs>
                      <a:gs pos="43000">
                        <a:sysClr val="window" lastClr="FFFFFF">
                          <a:lumMod val="75000"/>
                        </a:sysClr>
                      </a:gs>
                      <a:gs pos="79000">
                        <a:sysClr val="window" lastClr="FFFFFF"/>
                      </a:gs>
                      <a:gs pos="61000">
                        <a:sysClr val="window" lastClr="FFFFFF">
                          <a:lumMod val="100000"/>
                        </a:sysClr>
                      </a:gs>
                      <a:gs pos="100000">
                        <a:sysClr val="window" lastClr="FFFFFF">
                          <a:lumMod val="65000"/>
                        </a:sysClr>
                      </a:gs>
                    </a:gsLst>
                    <a:lin ang="5400000" scaled="0"/>
                    <a:tileRect/>
                  </a:gradFill>
                  <a:prstDash val="solid"/>
                </a:ln>
                <a:effectLst>
                  <a:outerShdw blurRad="254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5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94" name="组合 47"/>
              <p:cNvGrpSpPr/>
              <p:nvPr/>
            </p:nvGrpSpPr>
            <p:grpSpPr>
              <a:xfrm>
                <a:off x="3009512" y="1115627"/>
                <a:ext cx="86065" cy="440911"/>
                <a:chOff x="2244442" y="772895"/>
                <a:chExt cx="94671" cy="485002"/>
              </a:xfrm>
            </p:grpSpPr>
            <p:sp>
              <p:nvSpPr>
                <p:cNvPr id="313" name="圆角矩形 70"/>
                <p:cNvSpPr/>
                <p:nvPr>
                  <p:custDataLst>
                    <p:tags r:id="rId71"/>
                  </p:custDataLst>
                </p:nvPr>
              </p:nvSpPr>
              <p:spPr>
                <a:xfrm>
                  <a:off x="2244442" y="772895"/>
                  <a:ext cx="25706" cy="485002"/>
                </a:xfrm>
                <a:prstGeom prst="roundRect">
                  <a:avLst>
                    <a:gd name="adj" fmla="val 50000"/>
                  </a:avLst>
                </a:prstGeom>
                <a:gradFill>
                  <a:gsLst>
                    <a:gs pos="74000">
                      <a:sysClr val="window" lastClr="FFFFFF"/>
                    </a:gs>
                    <a:gs pos="52000">
                      <a:sysClr val="window" lastClr="FFFFFF">
                        <a:lumMod val="85000"/>
                      </a:sysClr>
                    </a:gs>
                    <a:gs pos="23000">
                      <a:sysClr val="window" lastClr="FFFFFF">
                        <a:lumMod val="65000"/>
                      </a:sysClr>
                    </a:gs>
                    <a:gs pos="0">
                      <a:sysClr val="window" lastClr="FFFFFF">
                        <a:lumMod val="50000"/>
                      </a:sysClr>
                    </a:gs>
                    <a:gs pos="100000">
                      <a:sysClr val="window" lastClr="FFFFFF">
                        <a:lumMod val="65000"/>
                      </a:sysClr>
                    </a:gs>
                  </a:gsLst>
                  <a:lin ang="5400000" scaled="1"/>
                </a:gradFill>
                <a:ln w="19050" cap="flat" cmpd="sng" algn="ctr">
                  <a:gradFill flip="none" rotWithShape="1">
                    <a:gsLst>
                      <a:gs pos="0">
                        <a:sysClr val="window" lastClr="FFFFFF">
                          <a:lumMod val="65000"/>
                        </a:sysClr>
                      </a:gs>
                      <a:gs pos="44000">
                        <a:sysClr val="window" lastClr="FFFFFF">
                          <a:lumMod val="75000"/>
                        </a:sysClr>
                      </a:gs>
                      <a:gs pos="78000">
                        <a:sysClr val="window" lastClr="FFFFFF"/>
                      </a:gs>
                      <a:gs pos="61000">
                        <a:sysClr val="window" lastClr="FFFFFF">
                          <a:lumMod val="100000"/>
                        </a:sysClr>
                      </a:gs>
                      <a:gs pos="100000">
                        <a:sysClr val="window" lastClr="FFFFFF">
                          <a:lumMod val="65000"/>
                        </a:sysClr>
                      </a:gs>
                    </a:gsLst>
                    <a:lin ang="5400000" scaled="0"/>
                    <a:tileRect/>
                  </a:gradFill>
                  <a:prstDash val="solid"/>
                </a:ln>
                <a:effectLst>
                  <a:outerShdw blurRad="254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5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14" name="圆角矩形 71"/>
                <p:cNvSpPr/>
                <p:nvPr>
                  <p:custDataLst>
                    <p:tags r:id="rId72"/>
                  </p:custDataLst>
                </p:nvPr>
              </p:nvSpPr>
              <p:spPr>
                <a:xfrm>
                  <a:off x="2313407" y="772895"/>
                  <a:ext cx="25706" cy="485002"/>
                </a:xfrm>
                <a:prstGeom prst="roundRect">
                  <a:avLst>
                    <a:gd name="adj" fmla="val 50000"/>
                  </a:avLst>
                </a:prstGeom>
                <a:gradFill>
                  <a:gsLst>
                    <a:gs pos="74000">
                      <a:sysClr val="window" lastClr="FFFFFF"/>
                    </a:gs>
                    <a:gs pos="52000">
                      <a:sysClr val="window" lastClr="FFFFFF">
                        <a:lumMod val="85000"/>
                      </a:sysClr>
                    </a:gs>
                    <a:gs pos="23000">
                      <a:sysClr val="window" lastClr="FFFFFF">
                        <a:lumMod val="65000"/>
                      </a:sysClr>
                    </a:gs>
                    <a:gs pos="0">
                      <a:sysClr val="window" lastClr="FFFFFF">
                        <a:lumMod val="50000"/>
                      </a:sysClr>
                    </a:gs>
                    <a:gs pos="100000">
                      <a:sysClr val="window" lastClr="FFFFFF">
                        <a:lumMod val="65000"/>
                      </a:sysClr>
                    </a:gs>
                  </a:gsLst>
                  <a:lin ang="5400000" scaled="1"/>
                </a:gradFill>
                <a:ln w="19050" cap="flat" cmpd="sng" algn="ctr">
                  <a:gradFill flip="none" rotWithShape="1">
                    <a:gsLst>
                      <a:gs pos="0">
                        <a:sysClr val="window" lastClr="FFFFFF">
                          <a:lumMod val="65000"/>
                        </a:sysClr>
                      </a:gs>
                      <a:gs pos="43000">
                        <a:sysClr val="window" lastClr="FFFFFF">
                          <a:lumMod val="75000"/>
                        </a:sysClr>
                      </a:gs>
                      <a:gs pos="79000">
                        <a:sysClr val="window" lastClr="FFFFFF"/>
                      </a:gs>
                      <a:gs pos="61000">
                        <a:sysClr val="window" lastClr="FFFFFF">
                          <a:lumMod val="100000"/>
                        </a:sysClr>
                      </a:gs>
                      <a:gs pos="100000">
                        <a:sysClr val="window" lastClr="FFFFFF">
                          <a:lumMod val="65000"/>
                        </a:sysClr>
                      </a:gs>
                    </a:gsLst>
                    <a:lin ang="5400000" scaled="0"/>
                    <a:tileRect/>
                  </a:gradFill>
                  <a:prstDash val="solid"/>
                </a:ln>
                <a:effectLst>
                  <a:outerShdw blurRad="254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5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95" name="组合 48"/>
              <p:cNvGrpSpPr/>
              <p:nvPr/>
            </p:nvGrpSpPr>
            <p:grpSpPr>
              <a:xfrm>
                <a:off x="3339200" y="1115627"/>
                <a:ext cx="86065" cy="440911"/>
                <a:chOff x="2244442" y="772895"/>
                <a:chExt cx="94671" cy="485002"/>
              </a:xfrm>
            </p:grpSpPr>
            <p:sp>
              <p:nvSpPr>
                <p:cNvPr id="311" name="圆角矩形 68"/>
                <p:cNvSpPr/>
                <p:nvPr>
                  <p:custDataLst>
                    <p:tags r:id="rId73"/>
                  </p:custDataLst>
                </p:nvPr>
              </p:nvSpPr>
              <p:spPr>
                <a:xfrm>
                  <a:off x="2244442" y="772895"/>
                  <a:ext cx="25706" cy="485002"/>
                </a:xfrm>
                <a:prstGeom prst="roundRect">
                  <a:avLst>
                    <a:gd name="adj" fmla="val 50000"/>
                  </a:avLst>
                </a:prstGeom>
                <a:gradFill>
                  <a:gsLst>
                    <a:gs pos="74000">
                      <a:sysClr val="window" lastClr="FFFFFF"/>
                    </a:gs>
                    <a:gs pos="52000">
                      <a:sysClr val="window" lastClr="FFFFFF">
                        <a:lumMod val="85000"/>
                      </a:sysClr>
                    </a:gs>
                    <a:gs pos="23000">
                      <a:sysClr val="window" lastClr="FFFFFF">
                        <a:lumMod val="65000"/>
                      </a:sysClr>
                    </a:gs>
                    <a:gs pos="0">
                      <a:sysClr val="window" lastClr="FFFFFF">
                        <a:lumMod val="50000"/>
                      </a:sysClr>
                    </a:gs>
                    <a:gs pos="100000">
                      <a:sysClr val="window" lastClr="FFFFFF">
                        <a:lumMod val="65000"/>
                      </a:sysClr>
                    </a:gs>
                  </a:gsLst>
                  <a:lin ang="5400000" scaled="1"/>
                </a:gradFill>
                <a:ln w="19050" cap="flat" cmpd="sng" algn="ctr">
                  <a:gradFill flip="none" rotWithShape="1">
                    <a:gsLst>
                      <a:gs pos="0">
                        <a:sysClr val="window" lastClr="FFFFFF">
                          <a:lumMod val="65000"/>
                        </a:sysClr>
                      </a:gs>
                      <a:gs pos="44000">
                        <a:sysClr val="window" lastClr="FFFFFF">
                          <a:lumMod val="75000"/>
                        </a:sysClr>
                      </a:gs>
                      <a:gs pos="78000">
                        <a:sysClr val="window" lastClr="FFFFFF"/>
                      </a:gs>
                      <a:gs pos="61000">
                        <a:sysClr val="window" lastClr="FFFFFF">
                          <a:lumMod val="100000"/>
                        </a:sysClr>
                      </a:gs>
                      <a:gs pos="100000">
                        <a:sysClr val="window" lastClr="FFFFFF">
                          <a:lumMod val="65000"/>
                        </a:sysClr>
                      </a:gs>
                    </a:gsLst>
                    <a:lin ang="5400000" scaled="0"/>
                    <a:tileRect/>
                  </a:gradFill>
                  <a:prstDash val="solid"/>
                </a:ln>
                <a:effectLst>
                  <a:outerShdw blurRad="254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5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12" name="圆角矩形 69"/>
                <p:cNvSpPr/>
                <p:nvPr>
                  <p:custDataLst>
                    <p:tags r:id="rId74"/>
                  </p:custDataLst>
                </p:nvPr>
              </p:nvSpPr>
              <p:spPr>
                <a:xfrm>
                  <a:off x="2313407" y="772895"/>
                  <a:ext cx="25706" cy="485002"/>
                </a:xfrm>
                <a:prstGeom prst="roundRect">
                  <a:avLst>
                    <a:gd name="adj" fmla="val 50000"/>
                  </a:avLst>
                </a:prstGeom>
                <a:gradFill>
                  <a:gsLst>
                    <a:gs pos="74000">
                      <a:sysClr val="window" lastClr="FFFFFF"/>
                    </a:gs>
                    <a:gs pos="52000">
                      <a:sysClr val="window" lastClr="FFFFFF">
                        <a:lumMod val="85000"/>
                      </a:sysClr>
                    </a:gs>
                    <a:gs pos="23000">
                      <a:sysClr val="window" lastClr="FFFFFF">
                        <a:lumMod val="65000"/>
                      </a:sysClr>
                    </a:gs>
                    <a:gs pos="0">
                      <a:sysClr val="window" lastClr="FFFFFF">
                        <a:lumMod val="50000"/>
                      </a:sysClr>
                    </a:gs>
                    <a:gs pos="100000">
                      <a:sysClr val="window" lastClr="FFFFFF">
                        <a:lumMod val="65000"/>
                      </a:sysClr>
                    </a:gs>
                  </a:gsLst>
                  <a:lin ang="5400000" scaled="1"/>
                </a:gradFill>
                <a:ln w="19050" cap="flat" cmpd="sng" algn="ctr">
                  <a:gradFill flip="none" rotWithShape="1">
                    <a:gsLst>
                      <a:gs pos="0">
                        <a:sysClr val="window" lastClr="FFFFFF">
                          <a:lumMod val="65000"/>
                        </a:sysClr>
                      </a:gs>
                      <a:gs pos="43000">
                        <a:sysClr val="window" lastClr="FFFFFF">
                          <a:lumMod val="75000"/>
                        </a:sysClr>
                      </a:gs>
                      <a:gs pos="79000">
                        <a:sysClr val="window" lastClr="FFFFFF"/>
                      </a:gs>
                      <a:gs pos="61000">
                        <a:sysClr val="window" lastClr="FFFFFF">
                          <a:lumMod val="100000"/>
                        </a:sysClr>
                      </a:gs>
                      <a:gs pos="100000">
                        <a:sysClr val="window" lastClr="FFFFFF">
                          <a:lumMod val="65000"/>
                        </a:sysClr>
                      </a:gs>
                    </a:gsLst>
                    <a:lin ang="5400000" scaled="0"/>
                    <a:tileRect/>
                  </a:gradFill>
                  <a:prstDash val="solid"/>
                </a:ln>
                <a:effectLst>
                  <a:outerShdw blurRad="254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5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96" name="组合 49"/>
              <p:cNvGrpSpPr/>
              <p:nvPr/>
            </p:nvGrpSpPr>
            <p:grpSpPr>
              <a:xfrm>
                <a:off x="3668886" y="1115627"/>
                <a:ext cx="86065" cy="440911"/>
                <a:chOff x="2244442" y="772895"/>
                <a:chExt cx="94671" cy="485002"/>
              </a:xfrm>
            </p:grpSpPr>
            <p:sp>
              <p:nvSpPr>
                <p:cNvPr id="309" name="圆角矩形 66"/>
                <p:cNvSpPr/>
                <p:nvPr>
                  <p:custDataLst>
                    <p:tags r:id="rId75"/>
                  </p:custDataLst>
                </p:nvPr>
              </p:nvSpPr>
              <p:spPr>
                <a:xfrm>
                  <a:off x="2244442" y="772895"/>
                  <a:ext cx="25706" cy="485002"/>
                </a:xfrm>
                <a:prstGeom prst="roundRect">
                  <a:avLst>
                    <a:gd name="adj" fmla="val 50000"/>
                  </a:avLst>
                </a:prstGeom>
                <a:gradFill>
                  <a:gsLst>
                    <a:gs pos="74000">
                      <a:sysClr val="window" lastClr="FFFFFF"/>
                    </a:gs>
                    <a:gs pos="52000">
                      <a:sysClr val="window" lastClr="FFFFFF">
                        <a:lumMod val="85000"/>
                      </a:sysClr>
                    </a:gs>
                    <a:gs pos="23000">
                      <a:sysClr val="window" lastClr="FFFFFF">
                        <a:lumMod val="65000"/>
                      </a:sysClr>
                    </a:gs>
                    <a:gs pos="0">
                      <a:sysClr val="window" lastClr="FFFFFF">
                        <a:lumMod val="50000"/>
                      </a:sysClr>
                    </a:gs>
                    <a:gs pos="100000">
                      <a:sysClr val="window" lastClr="FFFFFF">
                        <a:lumMod val="65000"/>
                      </a:sysClr>
                    </a:gs>
                  </a:gsLst>
                  <a:lin ang="5400000" scaled="1"/>
                </a:gradFill>
                <a:ln w="19050" cap="flat" cmpd="sng" algn="ctr">
                  <a:gradFill flip="none" rotWithShape="1">
                    <a:gsLst>
                      <a:gs pos="0">
                        <a:sysClr val="window" lastClr="FFFFFF">
                          <a:lumMod val="65000"/>
                        </a:sysClr>
                      </a:gs>
                      <a:gs pos="44000">
                        <a:sysClr val="window" lastClr="FFFFFF">
                          <a:lumMod val="75000"/>
                        </a:sysClr>
                      </a:gs>
                      <a:gs pos="78000">
                        <a:sysClr val="window" lastClr="FFFFFF"/>
                      </a:gs>
                      <a:gs pos="61000">
                        <a:sysClr val="window" lastClr="FFFFFF">
                          <a:lumMod val="100000"/>
                        </a:sysClr>
                      </a:gs>
                      <a:gs pos="100000">
                        <a:sysClr val="window" lastClr="FFFFFF">
                          <a:lumMod val="65000"/>
                        </a:sysClr>
                      </a:gs>
                    </a:gsLst>
                    <a:lin ang="5400000" scaled="0"/>
                    <a:tileRect/>
                  </a:gradFill>
                  <a:prstDash val="solid"/>
                </a:ln>
                <a:effectLst>
                  <a:outerShdw blurRad="254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5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10" name="圆角矩形 67"/>
                <p:cNvSpPr/>
                <p:nvPr>
                  <p:custDataLst>
                    <p:tags r:id="rId76"/>
                  </p:custDataLst>
                </p:nvPr>
              </p:nvSpPr>
              <p:spPr>
                <a:xfrm>
                  <a:off x="2313407" y="772895"/>
                  <a:ext cx="25706" cy="485002"/>
                </a:xfrm>
                <a:prstGeom prst="roundRect">
                  <a:avLst>
                    <a:gd name="adj" fmla="val 50000"/>
                  </a:avLst>
                </a:prstGeom>
                <a:gradFill>
                  <a:gsLst>
                    <a:gs pos="74000">
                      <a:sysClr val="window" lastClr="FFFFFF"/>
                    </a:gs>
                    <a:gs pos="52000">
                      <a:sysClr val="window" lastClr="FFFFFF">
                        <a:lumMod val="85000"/>
                      </a:sysClr>
                    </a:gs>
                    <a:gs pos="23000">
                      <a:sysClr val="window" lastClr="FFFFFF">
                        <a:lumMod val="65000"/>
                      </a:sysClr>
                    </a:gs>
                    <a:gs pos="0">
                      <a:sysClr val="window" lastClr="FFFFFF">
                        <a:lumMod val="50000"/>
                      </a:sysClr>
                    </a:gs>
                    <a:gs pos="100000">
                      <a:sysClr val="window" lastClr="FFFFFF">
                        <a:lumMod val="65000"/>
                      </a:sysClr>
                    </a:gs>
                  </a:gsLst>
                  <a:lin ang="5400000" scaled="1"/>
                </a:gradFill>
                <a:ln w="19050" cap="flat" cmpd="sng" algn="ctr">
                  <a:gradFill flip="none" rotWithShape="1">
                    <a:gsLst>
                      <a:gs pos="0">
                        <a:sysClr val="window" lastClr="FFFFFF">
                          <a:lumMod val="65000"/>
                        </a:sysClr>
                      </a:gs>
                      <a:gs pos="43000">
                        <a:sysClr val="window" lastClr="FFFFFF">
                          <a:lumMod val="75000"/>
                        </a:sysClr>
                      </a:gs>
                      <a:gs pos="79000">
                        <a:sysClr val="window" lastClr="FFFFFF"/>
                      </a:gs>
                      <a:gs pos="61000">
                        <a:sysClr val="window" lastClr="FFFFFF">
                          <a:lumMod val="100000"/>
                        </a:sysClr>
                      </a:gs>
                      <a:gs pos="100000">
                        <a:sysClr val="window" lastClr="FFFFFF">
                          <a:lumMod val="65000"/>
                        </a:sysClr>
                      </a:gs>
                    </a:gsLst>
                    <a:lin ang="5400000" scaled="0"/>
                    <a:tileRect/>
                  </a:gradFill>
                  <a:prstDash val="solid"/>
                </a:ln>
                <a:effectLst>
                  <a:outerShdw blurRad="254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5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97" name="组合 50"/>
              <p:cNvGrpSpPr/>
              <p:nvPr/>
            </p:nvGrpSpPr>
            <p:grpSpPr>
              <a:xfrm>
                <a:off x="3998573" y="1115627"/>
                <a:ext cx="86065" cy="440911"/>
                <a:chOff x="2244442" y="772895"/>
                <a:chExt cx="94671" cy="485002"/>
              </a:xfrm>
            </p:grpSpPr>
            <p:sp>
              <p:nvSpPr>
                <p:cNvPr id="307" name="圆角矩形 64"/>
                <p:cNvSpPr/>
                <p:nvPr>
                  <p:custDataLst>
                    <p:tags r:id="rId77"/>
                  </p:custDataLst>
                </p:nvPr>
              </p:nvSpPr>
              <p:spPr>
                <a:xfrm>
                  <a:off x="2244442" y="772895"/>
                  <a:ext cx="25706" cy="485002"/>
                </a:xfrm>
                <a:prstGeom prst="roundRect">
                  <a:avLst>
                    <a:gd name="adj" fmla="val 50000"/>
                  </a:avLst>
                </a:prstGeom>
                <a:gradFill>
                  <a:gsLst>
                    <a:gs pos="74000">
                      <a:sysClr val="window" lastClr="FFFFFF"/>
                    </a:gs>
                    <a:gs pos="52000">
                      <a:sysClr val="window" lastClr="FFFFFF">
                        <a:lumMod val="85000"/>
                      </a:sysClr>
                    </a:gs>
                    <a:gs pos="23000">
                      <a:sysClr val="window" lastClr="FFFFFF">
                        <a:lumMod val="65000"/>
                      </a:sysClr>
                    </a:gs>
                    <a:gs pos="0">
                      <a:sysClr val="window" lastClr="FFFFFF">
                        <a:lumMod val="50000"/>
                      </a:sysClr>
                    </a:gs>
                    <a:gs pos="100000">
                      <a:sysClr val="window" lastClr="FFFFFF">
                        <a:lumMod val="65000"/>
                      </a:sysClr>
                    </a:gs>
                  </a:gsLst>
                  <a:lin ang="5400000" scaled="1"/>
                </a:gradFill>
                <a:ln w="19050" cap="flat" cmpd="sng" algn="ctr">
                  <a:gradFill flip="none" rotWithShape="1">
                    <a:gsLst>
                      <a:gs pos="0">
                        <a:sysClr val="window" lastClr="FFFFFF">
                          <a:lumMod val="65000"/>
                        </a:sysClr>
                      </a:gs>
                      <a:gs pos="44000">
                        <a:sysClr val="window" lastClr="FFFFFF">
                          <a:lumMod val="75000"/>
                        </a:sysClr>
                      </a:gs>
                      <a:gs pos="78000">
                        <a:sysClr val="window" lastClr="FFFFFF"/>
                      </a:gs>
                      <a:gs pos="61000">
                        <a:sysClr val="window" lastClr="FFFFFF">
                          <a:lumMod val="100000"/>
                        </a:sysClr>
                      </a:gs>
                      <a:gs pos="100000">
                        <a:sysClr val="window" lastClr="FFFFFF">
                          <a:lumMod val="65000"/>
                        </a:sysClr>
                      </a:gs>
                    </a:gsLst>
                    <a:lin ang="5400000" scaled="0"/>
                    <a:tileRect/>
                  </a:gradFill>
                  <a:prstDash val="solid"/>
                </a:ln>
                <a:effectLst>
                  <a:outerShdw blurRad="254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5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08" name="圆角矩形 65"/>
                <p:cNvSpPr/>
                <p:nvPr>
                  <p:custDataLst>
                    <p:tags r:id="rId78"/>
                  </p:custDataLst>
                </p:nvPr>
              </p:nvSpPr>
              <p:spPr>
                <a:xfrm>
                  <a:off x="2313407" y="772895"/>
                  <a:ext cx="25706" cy="485002"/>
                </a:xfrm>
                <a:prstGeom prst="roundRect">
                  <a:avLst>
                    <a:gd name="adj" fmla="val 50000"/>
                  </a:avLst>
                </a:prstGeom>
                <a:gradFill>
                  <a:gsLst>
                    <a:gs pos="74000">
                      <a:sysClr val="window" lastClr="FFFFFF"/>
                    </a:gs>
                    <a:gs pos="52000">
                      <a:sysClr val="window" lastClr="FFFFFF">
                        <a:lumMod val="85000"/>
                      </a:sysClr>
                    </a:gs>
                    <a:gs pos="23000">
                      <a:sysClr val="window" lastClr="FFFFFF">
                        <a:lumMod val="65000"/>
                      </a:sysClr>
                    </a:gs>
                    <a:gs pos="0">
                      <a:sysClr val="window" lastClr="FFFFFF">
                        <a:lumMod val="50000"/>
                      </a:sysClr>
                    </a:gs>
                    <a:gs pos="100000">
                      <a:sysClr val="window" lastClr="FFFFFF">
                        <a:lumMod val="65000"/>
                      </a:sysClr>
                    </a:gs>
                  </a:gsLst>
                  <a:lin ang="5400000" scaled="1"/>
                </a:gradFill>
                <a:ln w="19050" cap="flat" cmpd="sng" algn="ctr">
                  <a:gradFill flip="none" rotWithShape="1">
                    <a:gsLst>
                      <a:gs pos="0">
                        <a:sysClr val="window" lastClr="FFFFFF">
                          <a:lumMod val="65000"/>
                        </a:sysClr>
                      </a:gs>
                      <a:gs pos="43000">
                        <a:sysClr val="window" lastClr="FFFFFF">
                          <a:lumMod val="75000"/>
                        </a:sysClr>
                      </a:gs>
                      <a:gs pos="79000">
                        <a:sysClr val="window" lastClr="FFFFFF"/>
                      </a:gs>
                      <a:gs pos="61000">
                        <a:sysClr val="window" lastClr="FFFFFF">
                          <a:lumMod val="100000"/>
                        </a:sysClr>
                      </a:gs>
                      <a:gs pos="100000">
                        <a:sysClr val="window" lastClr="FFFFFF">
                          <a:lumMod val="65000"/>
                        </a:sysClr>
                      </a:gs>
                    </a:gsLst>
                    <a:lin ang="5400000" scaled="0"/>
                    <a:tileRect/>
                  </a:gradFill>
                  <a:prstDash val="solid"/>
                </a:ln>
                <a:effectLst>
                  <a:outerShdw blurRad="254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5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98" name="组合 51"/>
              <p:cNvGrpSpPr/>
              <p:nvPr/>
            </p:nvGrpSpPr>
            <p:grpSpPr>
              <a:xfrm>
                <a:off x="4328260" y="1115627"/>
                <a:ext cx="86065" cy="440911"/>
                <a:chOff x="2244442" y="772895"/>
                <a:chExt cx="94671" cy="485002"/>
              </a:xfrm>
            </p:grpSpPr>
            <p:sp>
              <p:nvSpPr>
                <p:cNvPr id="305" name="圆角矩形 62"/>
                <p:cNvSpPr/>
                <p:nvPr>
                  <p:custDataLst>
                    <p:tags r:id="rId79"/>
                  </p:custDataLst>
                </p:nvPr>
              </p:nvSpPr>
              <p:spPr>
                <a:xfrm>
                  <a:off x="2244442" y="772895"/>
                  <a:ext cx="25706" cy="485002"/>
                </a:xfrm>
                <a:prstGeom prst="roundRect">
                  <a:avLst>
                    <a:gd name="adj" fmla="val 50000"/>
                  </a:avLst>
                </a:prstGeom>
                <a:gradFill>
                  <a:gsLst>
                    <a:gs pos="74000">
                      <a:sysClr val="window" lastClr="FFFFFF"/>
                    </a:gs>
                    <a:gs pos="52000">
                      <a:sysClr val="window" lastClr="FFFFFF">
                        <a:lumMod val="85000"/>
                      </a:sysClr>
                    </a:gs>
                    <a:gs pos="23000">
                      <a:sysClr val="window" lastClr="FFFFFF">
                        <a:lumMod val="65000"/>
                      </a:sysClr>
                    </a:gs>
                    <a:gs pos="0">
                      <a:sysClr val="window" lastClr="FFFFFF">
                        <a:lumMod val="50000"/>
                      </a:sysClr>
                    </a:gs>
                    <a:gs pos="100000">
                      <a:sysClr val="window" lastClr="FFFFFF">
                        <a:lumMod val="65000"/>
                      </a:sysClr>
                    </a:gs>
                  </a:gsLst>
                  <a:lin ang="5400000" scaled="1"/>
                </a:gradFill>
                <a:ln w="19050" cap="flat" cmpd="sng" algn="ctr">
                  <a:gradFill flip="none" rotWithShape="1">
                    <a:gsLst>
                      <a:gs pos="0">
                        <a:sysClr val="window" lastClr="FFFFFF">
                          <a:lumMod val="65000"/>
                        </a:sysClr>
                      </a:gs>
                      <a:gs pos="44000">
                        <a:sysClr val="window" lastClr="FFFFFF">
                          <a:lumMod val="75000"/>
                        </a:sysClr>
                      </a:gs>
                      <a:gs pos="78000">
                        <a:sysClr val="window" lastClr="FFFFFF"/>
                      </a:gs>
                      <a:gs pos="61000">
                        <a:sysClr val="window" lastClr="FFFFFF">
                          <a:lumMod val="100000"/>
                        </a:sysClr>
                      </a:gs>
                      <a:gs pos="100000">
                        <a:sysClr val="window" lastClr="FFFFFF">
                          <a:lumMod val="65000"/>
                        </a:sysClr>
                      </a:gs>
                    </a:gsLst>
                    <a:lin ang="5400000" scaled="0"/>
                    <a:tileRect/>
                  </a:gradFill>
                  <a:prstDash val="solid"/>
                </a:ln>
                <a:effectLst>
                  <a:outerShdw blurRad="254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5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06" name="圆角矩形 63"/>
                <p:cNvSpPr/>
                <p:nvPr>
                  <p:custDataLst>
                    <p:tags r:id="rId80"/>
                  </p:custDataLst>
                </p:nvPr>
              </p:nvSpPr>
              <p:spPr>
                <a:xfrm>
                  <a:off x="2313407" y="772895"/>
                  <a:ext cx="25706" cy="485002"/>
                </a:xfrm>
                <a:prstGeom prst="roundRect">
                  <a:avLst>
                    <a:gd name="adj" fmla="val 50000"/>
                  </a:avLst>
                </a:prstGeom>
                <a:gradFill>
                  <a:gsLst>
                    <a:gs pos="74000">
                      <a:sysClr val="window" lastClr="FFFFFF"/>
                    </a:gs>
                    <a:gs pos="52000">
                      <a:sysClr val="window" lastClr="FFFFFF">
                        <a:lumMod val="85000"/>
                      </a:sysClr>
                    </a:gs>
                    <a:gs pos="23000">
                      <a:sysClr val="window" lastClr="FFFFFF">
                        <a:lumMod val="65000"/>
                      </a:sysClr>
                    </a:gs>
                    <a:gs pos="0">
                      <a:sysClr val="window" lastClr="FFFFFF">
                        <a:lumMod val="50000"/>
                      </a:sysClr>
                    </a:gs>
                    <a:gs pos="100000">
                      <a:sysClr val="window" lastClr="FFFFFF">
                        <a:lumMod val="65000"/>
                      </a:sysClr>
                    </a:gs>
                  </a:gsLst>
                  <a:lin ang="5400000" scaled="1"/>
                </a:gradFill>
                <a:ln w="19050" cap="flat" cmpd="sng" algn="ctr">
                  <a:gradFill flip="none" rotWithShape="1">
                    <a:gsLst>
                      <a:gs pos="0">
                        <a:sysClr val="window" lastClr="FFFFFF">
                          <a:lumMod val="65000"/>
                        </a:sysClr>
                      </a:gs>
                      <a:gs pos="43000">
                        <a:sysClr val="window" lastClr="FFFFFF">
                          <a:lumMod val="75000"/>
                        </a:sysClr>
                      </a:gs>
                      <a:gs pos="79000">
                        <a:sysClr val="window" lastClr="FFFFFF"/>
                      </a:gs>
                      <a:gs pos="61000">
                        <a:sysClr val="window" lastClr="FFFFFF">
                          <a:lumMod val="100000"/>
                        </a:sysClr>
                      </a:gs>
                      <a:gs pos="100000">
                        <a:sysClr val="window" lastClr="FFFFFF">
                          <a:lumMod val="65000"/>
                        </a:sysClr>
                      </a:gs>
                    </a:gsLst>
                    <a:lin ang="5400000" scaled="0"/>
                    <a:tileRect/>
                  </a:gradFill>
                  <a:prstDash val="solid"/>
                </a:ln>
                <a:effectLst>
                  <a:outerShdw blurRad="254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5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99" name="组合 52"/>
              <p:cNvGrpSpPr/>
              <p:nvPr/>
            </p:nvGrpSpPr>
            <p:grpSpPr>
              <a:xfrm>
                <a:off x="4657947" y="1115627"/>
                <a:ext cx="86065" cy="440911"/>
                <a:chOff x="2244442" y="772895"/>
                <a:chExt cx="94671" cy="485002"/>
              </a:xfrm>
            </p:grpSpPr>
            <p:sp>
              <p:nvSpPr>
                <p:cNvPr id="303" name="圆角矩形 60"/>
                <p:cNvSpPr/>
                <p:nvPr>
                  <p:custDataLst>
                    <p:tags r:id="rId81"/>
                  </p:custDataLst>
                </p:nvPr>
              </p:nvSpPr>
              <p:spPr>
                <a:xfrm>
                  <a:off x="2244442" y="772895"/>
                  <a:ext cx="25706" cy="485002"/>
                </a:xfrm>
                <a:prstGeom prst="roundRect">
                  <a:avLst>
                    <a:gd name="adj" fmla="val 50000"/>
                  </a:avLst>
                </a:prstGeom>
                <a:gradFill>
                  <a:gsLst>
                    <a:gs pos="74000">
                      <a:sysClr val="window" lastClr="FFFFFF"/>
                    </a:gs>
                    <a:gs pos="52000">
                      <a:sysClr val="window" lastClr="FFFFFF">
                        <a:lumMod val="85000"/>
                      </a:sysClr>
                    </a:gs>
                    <a:gs pos="23000">
                      <a:sysClr val="window" lastClr="FFFFFF">
                        <a:lumMod val="65000"/>
                      </a:sysClr>
                    </a:gs>
                    <a:gs pos="0">
                      <a:sysClr val="window" lastClr="FFFFFF">
                        <a:lumMod val="50000"/>
                      </a:sysClr>
                    </a:gs>
                    <a:gs pos="100000">
                      <a:sysClr val="window" lastClr="FFFFFF">
                        <a:lumMod val="65000"/>
                      </a:sysClr>
                    </a:gs>
                  </a:gsLst>
                  <a:lin ang="5400000" scaled="1"/>
                </a:gradFill>
                <a:ln w="19050" cap="flat" cmpd="sng" algn="ctr">
                  <a:gradFill flip="none" rotWithShape="1">
                    <a:gsLst>
                      <a:gs pos="0">
                        <a:sysClr val="window" lastClr="FFFFFF">
                          <a:lumMod val="65000"/>
                        </a:sysClr>
                      </a:gs>
                      <a:gs pos="44000">
                        <a:sysClr val="window" lastClr="FFFFFF">
                          <a:lumMod val="75000"/>
                        </a:sysClr>
                      </a:gs>
                      <a:gs pos="78000">
                        <a:sysClr val="window" lastClr="FFFFFF"/>
                      </a:gs>
                      <a:gs pos="61000">
                        <a:sysClr val="window" lastClr="FFFFFF">
                          <a:lumMod val="100000"/>
                        </a:sysClr>
                      </a:gs>
                      <a:gs pos="100000">
                        <a:sysClr val="window" lastClr="FFFFFF">
                          <a:lumMod val="65000"/>
                        </a:sysClr>
                      </a:gs>
                    </a:gsLst>
                    <a:lin ang="5400000" scaled="0"/>
                    <a:tileRect/>
                  </a:gradFill>
                  <a:prstDash val="solid"/>
                </a:ln>
                <a:effectLst>
                  <a:outerShdw blurRad="254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5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04" name="圆角矩形 61"/>
                <p:cNvSpPr/>
                <p:nvPr>
                  <p:custDataLst>
                    <p:tags r:id="rId82"/>
                  </p:custDataLst>
                </p:nvPr>
              </p:nvSpPr>
              <p:spPr>
                <a:xfrm>
                  <a:off x="2313407" y="772895"/>
                  <a:ext cx="25706" cy="485002"/>
                </a:xfrm>
                <a:prstGeom prst="roundRect">
                  <a:avLst>
                    <a:gd name="adj" fmla="val 50000"/>
                  </a:avLst>
                </a:prstGeom>
                <a:gradFill>
                  <a:gsLst>
                    <a:gs pos="74000">
                      <a:sysClr val="window" lastClr="FFFFFF"/>
                    </a:gs>
                    <a:gs pos="52000">
                      <a:sysClr val="window" lastClr="FFFFFF">
                        <a:lumMod val="85000"/>
                      </a:sysClr>
                    </a:gs>
                    <a:gs pos="23000">
                      <a:sysClr val="window" lastClr="FFFFFF">
                        <a:lumMod val="65000"/>
                      </a:sysClr>
                    </a:gs>
                    <a:gs pos="0">
                      <a:sysClr val="window" lastClr="FFFFFF">
                        <a:lumMod val="50000"/>
                      </a:sysClr>
                    </a:gs>
                    <a:gs pos="100000">
                      <a:sysClr val="window" lastClr="FFFFFF">
                        <a:lumMod val="65000"/>
                      </a:sysClr>
                    </a:gs>
                  </a:gsLst>
                  <a:lin ang="5400000" scaled="1"/>
                </a:gradFill>
                <a:ln w="19050" cap="flat" cmpd="sng" algn="ctr">
                  <a:gradFill flip="none" rotWithShape="1">
                    <a:gsLst>
                      <a:gs pos="0">
                        <a:sysClr val="window" lastClr="FFFFFF">
                          <a:lumMod val="65000"/>
                        </a:sysClr>
                      </a:gs>
                      <a:gs pos="43000">
                        <a:sysClr val="window" lastClr="FFFFFF">
                          <a:lumMod val="75000"/>
                        </a:sysClr>
                      </a:gs>
                      <a:gs pos="79000">
                        <a:sysClr val="window" lastClr="FFFFFF"/>
                      </a:gs>
                      <a:gs pos="61000">
                        <a:sysClr val="window" lastClr="FFFFFF">
                          <a:lumMod val="100000"/>
                        </a:sysClr>
                      </a:gs>
                      <a:gs pos="100000">
                        <a:sysClr val="window" lastClr="FFFFFF">
                          <a:lumMod val="65000"/>
                        </a:sysClr>
                      </a:gs>
                    </a:gsLst>
                    <a:lin ang="5400000" scaled="0"/>
                    <a:tileRect/>
                  </a:gradFill>
                  <a:prstDash val="solid"/>
                </a:ln>
                <a:effectLst>
                  <a:outerShdw blurRad="254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5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00" name="组合 53"/>
              <p:cNvGrpSpPr/>
              <p:nvPr/>
            </p:nvGrpSpPr>
            <p:grpSpPr>
              <a:xfrm>
                <a:off x="4987634" y="1115627"/>
                <a:ext cx="86065" cy="440911"/>
                <a:chOff x="2244442" y="772895"/>
                <a:chExt cx="94671" cy="485002"/>
              </a:xfrm>
            </p:grpSpPr>
            <p:sp>
              <p:nvSpPr>
                <p:cNvPr id="301" name="圆角矩形 58"/>
                <p:cNvSpPr/>
                <p:nvPr>
                  <p:custDataLst>
                    <p:tags r:id="rId83"/>
                  </p:custDataLst>
                </p:nvPr>
              </p:nvSpPr>
              <p:spPr>
                <a:xfrm>
                  <a:off x="2244442" y="772895"/>
                  <a:ext cx="25706" cy="485002"/>
                </a:xfrm>
                <a:prstGeom prst="roundRect">
                  <a:avLst>
                    <a:gd name="adj" fmla="val 50000"/>
                  </a:avLst>
                </a:prstGeom>
                <a:gradFill>
                  <a:gsLst>
                    <a:gs pos="74000">
                      <a:sysClr val="window" lastClr="FFFFFF"/>
                    </a:gs>
                    <a:gs pos="52000">
                      <a:sysClr val="window" lastClr="FFFFFF">
                        <a:lumMod val="85000"/>
                      </a:sysClr>
                    </a:gs>
                    <a:gs pos="23000">
                      <a:sysClr val="window" lastClr="FFFFFF">
                        <a:lumMod val="65000"/>
                      </a:sysClr>
                    </a:gs>
                    <a:gs pos="0">
                      <a:sysClr val="window" lastClr="FFFFFF">
                        <a:lumMod val="50000"/>
                      </a:sysClr>
                    </a:gs>
                    <a:gs pos="100000">
                      <a:sysClr val="window" lastClr="FFFFFF">
                        <a:lumMod val="65000"/>
                      </a:sysClr>
                    </a:gs>
                  </a:gsLst>
                  <a:lin ang="5400000" scaled="1"/>
                </a:gradFill>
                <a:ln w="19050" cap="flat" cmpd="sng" algn="ctr">
                  <a:gradFill flip="none" rotWithShape="1">
                    <a:gsLst>
                      <a:gs pos="0">
                        <a:sysClr val="window" lastClr="FFFFFF">
                          <a:lumMod val="65000"/>
                        </a:sysClr>
                      </a:gs>
                      <a:gs pos="44000">
                        <a:sysClr val="window" lastClr="FFFFFF">
                          <a:lumMod val="75000"/>
                        </a:sysClr>
                      </a:gs>
                      <a:gs pos="78000">
                        <a:sysClr val="window" lastClr="FFFFFF"/>
                      </a:gs>
                      <a:gs pos="61000">
                        <a:sysClr val="window" lastClr="FFFFFF">
                          <a:lumMod val="100000"/>
                        </a:sysClr>
                      </a:gs>
                      <a:gs pos="100000">
                        <a:sysClr val="window" lastClr="FFFFFF">
                          <a:lumMod val="65000"/>
                        </a:sysClr>
                      </a:gs>
                    </a:gsLst>
                    <a:lin ang="5400000" scaled="0"/>
                    <a:tileRect/>
                  </a:gradFill>
                  <a:prstDash val="solid"/>
                </a:ln>
                <a:effectLst>
                  <a:outerShdw blurRad="254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5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02" name="圆角矩形 59"/>
                <p:cNvSpPr/>
                <p:nvPr>
                  <p:custDataLst>
                    <p:tags r:id="rId84"/>
                  </p:custDataLst>
                </p:nvPr>
              </p:nvSpPr>
              <p:spPr>
                <a:xfrm>
                  <a:off x="2313407" y="772895"/>
                  <a:ext cx="25706" cy="485002"/>
                </a:xfrm>
                <a:prstGeom prst="roundRect">
                  <a:avLst>
                    <a:gd name="adj" fmla="val 50000"/>
                  </a:avLst>
                </a:prstGeom>
                <a:gradFill>
                  <a:gsLst>
                    <a:gs pos="74000">
                      <a:sysClr val="window" lastClr="FFFFFF"/>
                    </a:gs>
                    <a:gs pos="52000">
                      <a:sysClr val="window" lastClr="FFFFFF">
                        <a:lumMod val="85000"/>
                      </a:sysClr>
                    </a:gs>
                    <a:gs pos="23000">
                      <a:sysClr val="window" lastClr="FFFFFF">
                        <a:lumMod val="65000"/>
                      </a:sysClr>
                    </a:gs>
                    <a:gs pos="0">
                      <a:sysClr val="window" lastClr="FFFFFF">
                        <a:lumMod val="50000"/>
                      </a:sysClr>
                    </a:gs>
                    <a:gs pos="100000">
                      <a:sysClr val="window" lastClr="FFFFFF">
                        <a:lumMod val="65000"/>
                      </a:sysClr>
                    </a:gs>
                  </a:gsLst>
                  <a:lin ang="5400000" scaled="1"/>
                </a:gradFill>
                <a:ln w="19050" cap="flat" cmpd="sng" algn="ctr">
                  <a:gradFill flip="none" rotWithShape="1">
                    <a:gsLst>
                      <a:gs pos="0">
                        <a:sysClr val="window" lastClr="FFFFFF">
                          <a:lumMod val="65000"/>
                        </a:sysClr>
                      </a:gs>
                      <a:gs pos="43000">
                        <a:sysClr val="window" lastClr="FFFFFF">
                          <a:lumMod val="75000"/>
                        </a:sysClr>
                      </a:gs>
                      <a:gs pos="79000">
                        <a:sysClr val="window" lastClr="FFFFFF"/>
                      </a:gs>
                      <a:gs pos="61000">
                        <a:sysClr val="window" lastClr="FFFFFF">
                          <a:lumMod val="100000"/>
                        </a:sysClr>
                      </a:gs>
                      <a:gs pos="100000">
                        <a:sysClr val="window" lastClr="FFFFFF">
                          <a:lumMod val="65000"/>
                        </a:sysClr>
                      </a:gs>
                    </a:gsLst>
                    <a:lin ang="5400000" scaled="0"/>
                    <a:tileRect/>
                  </a:gradFill>
                  <a:prstDash val="solid"/>
                </a:ln>
                <a:effectLst>
                  <a:outerShdw blurRad="254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5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grpSp>
        <p:pic>
          <p:nvPicPr>
            <p:cNvPr id="218" name="图片 217"/>
            <p:cNvPicPr>
              <a:picLocks noChangeAspect="1"/>
            </p:cNvPicPr>
            <p:nvPr>
              <p:custDataLst>
                <p:tags r:id="rId85"/>
              </p:custDataLst>
            </p:nvPr>
          </p:nvPicPr>
          <p:blipFill>
            <a:blip r:embed="rId86"/>
            <a:stretch>
              <a:fillRect/>
            </a:stretch>
          </p:blipFill>
          <p:spPr>
            <a:xfrm>
              <a:off x="1590072" y="2403367"/>
              <a:ext cx="1618061" cy="2275079"/>
            </a:xfrm>
            <a:prstGeom prst="rect">
              <a:avLst/>
            </a:prstGeom>
          </p:spPr>
        </p:pic>
        <p:sp>
          <p:nvSpPr>
            <p:cNvPr id="219" name="矩形 218"/>
            <p:cNvSpPr/>
            <p:nvPr>
              <p:custDataLst>
                <p:tags r:id="rId87"/>
              </p:custDataLst>
            </p:nvPr>
          </p:nvSpPr>
          <p:spPr>
            <a:xfrm>
              <a:off x="3483009" y="5106081"/>
              <a:ext cx="2119918" cy="646019"/>
            </a:xfrm>
            <a:prstGeom prst="rect">
              <a:avLst/>
            </a:prstGeom>
            <a:solidFill>
              <a:sysClr val="window" lastClr="FFFFFF"/>
            </a:solidFill>
            <a:ln w="25400" cap="flat" cmpd="sng" algn="ctr">
              <a:noFill/>
              <a:prstDash val="solid"/>
            </a:ln>
            <a:effectLst/>
          </p:spPr>
          <p:txBody>
            <a:bodyPr lIns="51435" tIns="25718" rIns="51435" bIns="25718" rtlCol="0" anchor="ctr"/>
            <a:lstStyle/>
            <a:p>
              <a:pPr marL="0" marR="0" lvl="0" indent="0" algn="ctr" defTabSz="914400" eaLnBrk="1" fontAlgn="auto" latinLnBrk="0" hangingPunct="1">
                <a:spcBef>
                  <a:spcPts val="0"/>
                </a:spcBef>
                <a:spcAft>
                  <a:spcPts val="0"/>
                </a:spcAft>
                <a:buClrTx/>
                <a:buSzTx/>
                <a:buFontTx/>
                <a:buNone/>
                <a:defRPr/>
              </a:pPr>
              <a:r>
                <a:rPr kumimoji="0" lang="zh-CN" altLang="en-US" sz="1050" i="0" u="none" strike="noStrike" kern="0" cap="none" spc="0" normalizeH="0" baseline="0" noProof="0" dirty="0">
                  <a:ln>
                    <a:noFill/>
                  </a:ln>
                  <a:solidFill>
                    <a:srgbClr val="4BACC6">
                      <a:lumMod val="25000"/>
                    </a:srgbClr>
                  </a:solidFill>
                  <a:effectLst/>
                  <a:uLnTx/>
                  <a:uFillTx/>
                  <a:latin typeface="Arial" panose="020B0604020202020204" pitchFamily="34" charset="0"/>
                  <a:ea typeface="微软雅黑" panose="020B0503020204020204" pitchFamily="34" charset="-122"/>
                  <a:sym typeface="Arial" panose="020B0604020202020204" pitchFamily="34" charset="0"/>
                </a:rPr>
                <a:t>一种右旋兰索拉唑冻干粉针剂</a:t>
              </a:r>
              <a:r>
                <a:rPr kumimoji="0" lang="zh-CN" altLang="en-US" sz="1050" i="0" u="none" strike="noStrike" kern="0" cap="none" spc="0" normalizeH="0" baseline="0" noProof="0" dirty="0" smtClean="0">
                  <a:ln>
                    <a:noFill/>
                  </a:ln>
                  <a:solidFill>
                    <a:srgbClr val="4BACC6">
                      <a:lumMod val="25000"/>
                    </a:srgbClr>
                  </a:solidFill>
                  <a:effectLst/>
                  <a:uLnTx/>
                  <a:uFillTx/>
                  <a:latin typeface="Arial" panose="020B0604020202020204" pitchFamily="34" charset="0"/>
                  <a:ea typeface="微软雅黑" panose="020B0503020204020204" pitchFamily="34" charset="-122"/>
                  <a:sym typeface="Arial" panose="020B0604020202020204" pitchFamily="34" charset="0"/>
                </a:rPr>
                <a:t>、其</a:t>
              </a:r>
              <a:r>
                <a:rPr kumimoji="0" lang="zh-CN" altLang="en-US" sz="1050" i="0" u="none" strike="noStrike" kern="0" cap="none" spc="0" normalizeH="0" baseline="0" noProof="0" dirty="0">
                  <a:ln>
                    <a:noFill/>
                  </a:ln>
                  <a:solidFill>
                    <a:srgbClr val="4BACC6">
                      <a:lumMod val="25000"/>
                    </a:srgbClr>
                  </a:solidFill>
                  <a:effectLst/>
                  <a:uLnTx/>
                  <a:uFillTx/>
                  <a:latin typeface="Arial" panose="020B0604020202020204" pitchFamily="34" charset="0"/>
                  <a:ea typeface="微软雅黑" panose="020B0503020204020204" pitchFamily="34" charset="-122"/>
                  <a:sym typeface="Arial" panose="020B0604020202020204" pitchFamily="34" charset="0"/>
                </a:rPr>
                <a:t>制备方法及应用</a:t>
              </a:r>
              <a:endParaRPr kumimoji="0" lang="en-US" altLang="zh-CN" sz="1050" i="0" u="none" strike="noStrike" kern="0" cap="none" spc="0" normalizeH="0" baseline="0" noProof="0" dirty="0">
                <a:ln>
                  <a:noFill/>
                </a:ln>
                <a:solidFill>
                  <a:srgbClr val="4BACC6">
                    <a:lumMod val="25000"/>
                  </a:srgbClr>
                </a:solidFill>
                <a:effectLst/>
                <a:uLnTx/>
                <a:uFillTx/>
                <a:latin typeface="Arial" panose="020B0604020202020204" pitchFamily="34" charset="0"/>
                <a:ea typeface="微软雅黑" panose="020B0503020204020204" pitchFamily="34" charset="-122"/>
                <a:sym typeface="Arial" panose="020B0604020202020204" pitchFamily="34" charset="0"/>
              </a:endParaRPr>
            </a:p>
            <a:p>
              <a:pPr marL="0" marR="0" lvl="0" indent="0" algn="ctr" defTabSz="914400" eaLnBrk="1" fontAlgn="auto" latinLnBrk="0" hangingPunct="1">
                <a:spcBef>
                  <a:spcPts val="0"/>
                </a:spcBef>
                <a:spcAft>
                  <a:spcPts val="0"/>
                </a:spcAft>
                <a:buClrTx/>
                <a:buSzTx/>
                <a:buFontTx/>
                <a:buNone/>
                <a:defRPr/>
              </a:pPr>
              <a:r>
                <a:rPr kumimoji="0" lang="en-GB" altLang="zh-CN" sz="1050" i="0" u="none" strike="noStrike" kern="0" cap="none" spc="0" normalizeH="0" baseline="0" noProof="0" dirty="0">
                  <a:ln>
                    <a:noFill/>
                  </a:ln>
                  <a:solidFill>
                    <a:srgbClr val="4BACC6">
                      <a:lumMod val="25000"/>
                    </a:srgbClr>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ZL 2018 1 0851914. 7</a:t>
              </a:r>
              <a:endParaRPr kumimoji="0" lang="en-GB" altLang="zh-CN" sz="1050" i="0" u="none" strike="noStrike" kern="0" cap="none" spc="0" normalizeH="0" baseline="0" noProof="0" dirty="0">
                <a:ln>
                  <a:noFill/>
                </a:ln>
                <a:solidFill>
                  <a:srgbClr val="4BACC6">
                    <a:lumMod val="25000"/>
                  </a:srgbClr>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0" name="矩形 219"/>
            <p:cNvSpPr/>
            <p:nvPr>
              <p:custDataLst>
                <p:tags r:id="rId88"/>
              </p:custDataLst>
            </p:nvPr>
          </p:nvSpPr>
          <p:spPr>
            <a:xfrm>
              <a:off x="1497133" y="4946233"/>
              <a:ext cx="1798607" cy="965713"/>
            </a:xfrm>
            <a:prstGeom prst="rect">
              <a:avLst/>
            </a:prstGeom>
            <a:noFill/>
            <a:ln w="25400" cap="flat" cmpd="sng" algn="ctr">
              <a:noFill/>
              <a:prstDash val="solid"/>
            </a:ln>
            <a:effectLst/>
          </p:spPr>
          <p:txBody>
            <a:bodyPr lIns="51435" tIns="25718" rIns="51435" bIns="25718" rtlCol="0" anchor="ctr"/>
            <a:lstStyle/>
            <a:p>
              <a:pPr marL="0" marR="0" lvl="0" indent="0" algn="ctr" defTabSz="914400" eaLnBrk="1" fontAlgn="auto" latinLnBrk="0" hangingPunct="1">
                <a:spcBef>
                  <a:spcPts val="0"/>
                </a:spcBef>
                <a:spcAft>
                  <a:spcPts val="0"/>
                </a:spcAft>
                <a:buClrTx/>
                <a:buSzTx/>
                <a:buFontTx/>
                <a:buNone/>
                <a:defRPr/>
              </a:pPr>
              <a:r>
                <a:rPr kumimoji="0" lang="zh-CN" altLang="en-US" sz="1050" i="0" u="none" strike="noStrike" kern="0" cap="none" spc="0" normalizeH="0" baseline="0" noProof="0" dirty="0">
                  <a:ln>
                    <a:noFill/>
                  </a:ln>
                  <a:solidFill>
                    <a:srgbClr val="4BACC6">
                      <a:lumMod val="25000"/>
                    </a:srgbClr>
                  </a:solidFill>
                  <a:effectLst/>
                  <a:uLnTx/>
                  <a:uFillTx/>
                  <a:latin typeface="Arial" panose="020B0604020202020204" pitchFamily="34" charset="0"/>
                  <a:ea typeface="微软雅黑" panose="020B0503020204020204" pitchFamily="34" charset="-122"/>
                  <a:sym typeface="Arial" panose="020B0604020202020204" pitchFamily="34" charset="0"/>
                </a:rPr>
                <a:t>一种右旋兰索拉唑合成与纯化的方法</a:t>
              </a:r>
              <a:endParaRPr kumimoji="0" lang="en-US" altLang="zh-CN" sz="1050" i="0" u="none" strike="noStrike" kern="0" cap="none" spc="0" normalizeH="0" baseline="0" noProof="0" dirty="0">
                <a:ln>
                  <a:noFill/>
                </a:ln>
                <a:solidFill>
                  <a:srgbClr val="4BACC6">
                    <a:lumMod val="25000"/>
                  </a:srgbClr>
                </a:solidFill>
                <a:effectLst/>
                <a:uLnTx/>
                <a:uFillTx/>
                <a:latin typeface="Arial" panose="020B0604020202020204" pitchFamily="34" charset="0"/>
                <a:ea typeface="微软雅黑" panose="020B0503020204020204" pitchFamily="34" charset="-122"/>
                <a:sym typeface="Arial" panose="020B0604020202020204" pitchFamily="34" charset="0"/>
              </a:endParaRPr>
            </a:p>
            <a:p>
              <a:pPr marL="0" marR="0" lvl="0" indent="0" algn="ctr" defTabSz="914400" eaLnBrk="1" fontAlgn="auto" latinLnBrk="0" hangingPunct="1">
                <a:spcBef>
                  <a:spcPts val="0"/>
                </a:spcBef>
                <a:spcAft>
                  <a:spcPts val="0"/>
                </a:spcAft>
                <a:buClrTx/>
                <a:buSzTx/>
                <a:buFontTx/>
                <a:buNone/>
                <a:defRPr/>
              </a:pPr>
              <a:r>
                <a:rPr kumimoji="0" lang="en-GB" altLang="zh-CN" sz="1050" i="0" u="none" strike="noStrike" kern="0" cap="none" spc="0" normalizeH="0" baseline="0" noProof="0" dirty="0">
                  <a:ln>
                    <a:noFill/>
                  </a:ln>
                  <a:solidFill>
                    <a:srgbClr val="4BACC6">
                      <a:lumMod val="25000"/>
                    </a:srgbClr>
                  </a:solidFill>
                  <a:effectLst/>
                  <a:uLnTx/>
                  <a:uFillTx/>
                  <a:latin typeface="Arial" panose="020B0604020202020204" pitchFamily="34" charset="0"/>
                  <a:ea typeface="微软雅黑" panose="020B0503020204020204" pitchFamily="34" charset="-122"/>
                  <a:sym typeface="Arial" panose="020B0604020202020204" pitchFamily="34" charset="0"/>
                </a:rPr>
                <a:t>ZL 2012 1 0130341. 1</a:t>
              </a:r>
              <a:endParaRPr kumimoji="0" lang="en-GB" altLang="zh-CN" sz="1050" i="0" u="none" strike="noStrike" kern="0" cap="none" spc="0" normalizeH="0" baseline="0" noProof="0" dirty="0">
                <a:ln>
                  <a:noFill/>
                </a:ln>
                <a:solidFill>
                  <a:srgbClr val="4BACC6">
                    <a:lumMod val="25000"/>
                  </a:srgbClr>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pic>
          <p:nvPicPr>
            <p:cNvPr id="221" name="图片 220"/>
            <p:cNvPicPr>
              <a:picLocks noChangeAspect="1"/>
            </p:cNvPicPr>
            <p:nvPr>
              <p:custDataLst>
                <p:tags r:id="rId89"/>
              </p:custDataLst>
            </p:nvPr>
          </p:nvPicPr>
          <p:blipFill>
            <a:blip r:embed="rId90"/>
            <a:stretch>
              <a:fillRect/>
            </a:stretch>
          </p:blipFill>
          <p:spPr>
            <a:xfrm>
              <a:off x="3775037" y="2403365"/>
              <a:ext cx="1649914" cy="2289891"/>
            </a:xfrm>
            <a:prstGeom prst="rect">
              <a:avLst/>
            </a:prstGeom>
          </p:spPr>
        </p:pic>
        <p:grpSp>
          <p:nvGrpSpPr>
            <p:cNvPr id="222" name="组合 40"/>
            <p:cNvGrpSpPr/>
            <p:nvPr/>
          </p:nvGrpSpPr>
          <p:grpSpPr>
            <a:xfrm>
              <a:off x="5632263" y="2038786"/>
              <a:ext cx="2119918" cy="2888538"/>
              <a:chOff x="1665167" y="1115627"/>
              <a:chExt cx="3769590" cy="4730110"/>
            </a:xfrm>
          </p:grpSpPr>
          <p:sp>
            <p:nvSpPr>
              <p:cNvPr id="225" name="圆角矩形 41"/>
              <p:cNvSpPr/>
              <p:nvPr>
                <p:custDataLst>
                  <p:tags r:id="rId91"/>
                </p:custDataLst>
              </p:nvPr>
            </p:nvSpPr>
            <p:spPr>
              <a:xfrm>
                <a:off x="1665167" y="1190610"/>
                <a:ext cx="3769590" cy="4655127"/>
              </a:xfrm>
              <a:prstGeom prst="roundRect">
                <a:avLst>
                  <a:gd name="adj" fmla="val 4670"/>
                </a:avLst>
              </a:prstGeom>
              <a:solidFill>
                <a:srgbClr val="4F81BD">
                  <a:lumMod val="75000"/>
                </a:srgbClr>
              </a:solidFill>
              <a:ln w="22225" cap="flat" cmpd="sng" algn="ctr">
                <a:gradFill flip="none" rotWithShape="1">
                  <a:gsLst>
                    <a:gs pos="0">
                      <a:sysClr val="window" lastClr="FFFFFF">
                        <a:lumMod val="65000"/>
                      </a:sysClr>
                    </a:gs>
                    <a:gs pos="100000">
                      <a:sysClr val="windowText" lastClr="000000">
                        <a:lumMod val="85000"/>
                        <a:lumOff val="15000"/>
                      </a:sysClr>
                    </a:gs>
                  </a:gsLst>
                  <a:lin ang="2700000" scaled="1"/>
                  <a:tileRect/>
                </a:gradFill>
                <a:prstDash val="solid"/>
              </a:ln>
              <a:effectLst>
                <a:outerShdw blurRad="139700" dist="762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5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26" name="圆角矩形 42"/>
              <p:cNvSpPr/>
              <p:nvPr>
                <p:custDataLst>
                  <p:tags r:id="rId92"/>
                </p:custDataLst>
              </p:nvPr>
            </p:nvSpPr>
            <p:spPr>
              <a:xfrm>
                <a:off x="1884386" y="1360824"/>
                <a:ext cx="3409324" cy="4227652"/>
              </a:xfrm>
              <a:prstGeom prst="roundRect">
                <a:avLst>
                  <a:gd name="adj" fmla="val 0"/>
                </a:avLst>
              </a:prstGeom>
              <a:solidFill>
                <a:srgbClr val="EEECE1">
                  <a:lumMod val="20000"/>
                  <a:lumOff val="80000"/>
                </a:srgbClr>
              </a:solidFill>
              <a:ln w="25400" cap="flat" cmpd="sng" algn="ctr">
                <a:noFill/>
                <a:prstDash val="solid"/>
              </a:ln>
              <a:effectLst>
                <a:outerShdw blurRad="177800" dist="88900" dir="2700000" algn="tl"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5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nvGrpSpPr>
              <p:cNvPr id="227" name="组合 43"/>
              <p:cNvGrpSpPr/>
              <p:nvPr/>
            </p:nvGrpSpPr>
            <p:grpSpPr>
              <a:xfrm>
                <a:off x="1965492" y="1443022"/>
                <a:ext cx="3168938" cy="213302"/>
                <a:chOff x="2149634" y="1165384"/>
                <a:chExt cx="3485832" cy="234632"/>
              </a:xfrm>
            </p:grpSpPr>
            <p:grpSp>
              <p:nvGrpSpPr>
                <p:cNvPr id="258" name="组合 78"/>
                <p:cNvGrpSpPr/>
                <p:nvPr/>
              </p:nvGrpSpPr>
              <p:grpSpPr>
                <a:xfrm>
                  <a:off x="2149634" y="1165384"/>
                  <a:ext cx="234632" cy="234632"/>
                  <a:chOff x="2483009" y="1114425"/>
                  <a:chExt cx="209550" cy="209550"/>
                </a:xfrm>
              </p:grpSpPr>
              <p:sp>
                <p:nvSpPr>
                  <p:cNvPr id="286" name="椭圆 285"/>
                  <p:cNvSpPr/>
                  <p:nvPr>
                    <p:custDataLst>
                      <p:tags r:id="rId93"/>
                    </p:custDataLst>
                  </p:nvPr>
                </p:nvSpPr>
                <p:spPr>
                  <a:xfrm>
                    <a:off x="2483009" y="1114425"/>
                    <a:ext cx="209550" cy="209550"/>
                  </a:xfrm>
                  <a:prstGeom prst="ellipse">
                    <a:avLst/>
                  </a:prstGeom>
                  <a:gradFill>
                    <a:gsLst>
                      <a:gs pos="75000">
                        <a:sysClr val="window" lastClr="FFFFFF">
                          <a:lumMod val="95000"/>
                        </a:sysClr>
                      </a:gs>
                      <a:gs pos="55000">
                        <a:sysClr val="window" lastClr="FFFFFF">
                          <a:lumMod val="65000"/>
                        </a:sysClr>
                      </a:gs>
                      <a:gs pos="35000">
                        <a:sysClr val="window" lastClr="FFFFFF">
                          <a:lumMod val="95000"/>
                        </a:sysClr>
                      </a:gs>
                      <a:gs pos="17000">
                        <a:sysClr val="window" lastClr="FFFFFF">
                          <a:lumMod val="65000"/>
                        </a:sysClr>
                      </a:gs>
                      <a:gs pos="0">
                        <a:sysClr val="window" lastClr="FFFFFF"/>
                      </a:gs>
                      <a:gs pos="100000">
                        <a:sysClr val="window" lastClr="FFFFFF">
                          <a:lumMod val="65000"/>
                        </a:sysClr>
                      </a:gs>
                    </a:gsLst>
                    <a:lin ang="2700000" scaled="1"/>
                  </a:gradFill>
                  <a:ln w="25400" cap="flat" cmpd="sng" algn="ctr">
                    <a:noFill/>
                    <a:prstDash val="solid"/>
                  </a:ln>
                  <a:effectLst>
                    <a:outerShdw blurRad="12700" dist="127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5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87" name="椭圆 286"/>
                  <p:cNvSpPr/>
                  <p:nvPr>
                    <p:custDataLst>
                      <p:tags r:id="rId94"/>
                    </p:custDataLst>
                  </p:nvPr>
                </p:nvSpPr>
                <p:spPr>
                  <a:xfrm>
                    <a:off x="2502059" y="1133475"/>
                    <a:ext cx="171450" cy="171450"/>
                  </a:xfrm>
                  <a:prstGeom prst="ellipse">
                    <a:avLst/>
                  </a:prstGeom>
                  <a:solidFill>
                    <a:sysClr val="windowText" lastClr="000000">
                      <a:lumMod val="65000"/>
                      <a:lumOff val="35000"/>
                    </a:sysClr>
                  </a:solidFill>
                  <a:ln w="25400" cap="flat" cmpd="sng" algn="ctr">
                    <a:noFill/>
                    <a:prstDash val="solid"/>
                  </a:ln>
                  <a:effectLst>
                    <a:innerShdw blurRad="12700" dist="12700" dir="135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5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59" name="组合 79"/>
                <p:cNvGrpSpPr/>
                <p:nvPr/>
              </p:nvGrpSpPr>
              <p:grpSpPr>
                <a:xfrm>
                  <a:off x="2510879" y="1165384"/>
                  <a:ext cx="234632" cy="234632"/>
                  <a:chOff x="2483009" y="1114425"/>
                  <a:chExt cx="209550" cy="209550"/>
                </a:xfrm>
              </p:grpSpPr>
              <p:sp>
                <p:nvSpPr>
                  <p:cNvPr id="284" name="椭圆 283"/>
                  <p:cNvSpPr/>
                  <p:nvPr>
                    <p:custDataLst>
                      <p:tags r:id="rId95"/>
                    </p:custDataLst>
                  </p:nvPr>
                </p:nvSpPr>
                <p:spPr>
                  <a:xfrm>
                    <a:off x="2483009" y="1114425"/>
                    <a:ext cx="209550" cy="209550"/>
                  </a:xfrm>
                  <a:prstGeom prst="ellipse">
                    <a:avLst/>
                  </a:prstGeom>
                  <a:gradFill>
                    <a:gsLst>
                      <a:gs pos="75000">
                        <a:sysClr val="window" lastClr="FFFFFF">
                          <a:lumMod val="95000"/>
                        </a:sysClr>
                      </a:gs>
                      <a:gs pos="55000">
                        <a:sysClr val="window" lastClr="FFFFFF">
                          <a:lumMod val="65000"/>
                        </a:sysClr>
                      </a:gs>
                      <a:gs pos="35000">
                        <a:sysClr val="window" lastClr="FFFFFF">
                          <a:lumMod val="95000"/>
                        </a:sysClr>
                      </a:gs>
                      <a:gs pos="17000">
                        <a:sysClr val="window" lastClr="FFFFFF">
                          <a:lumMod val="65000"/>
                        </a:sysClr>
                      </a:gs>
                      <a:gs pos="0">
                        <a:sysClr val="window" lastClr="FFFFFF"/>
                      </a:gs>
                      <a:gs pos="100000">
                        <a:sysClr val="window" lastClr="FFFFFF">
                          <a:lumMod val="65000"/>
                        </a:sysClr>
                      </a:gs>
                    </a:gsLst>
                    <a:lin ang="2700000" scaled="1"/>
                  </a:gradFill>
                  <a:ln w="25400" cap="flat" cmpd="sng" algn="ctr">
                    <a:noFill/>
                    <a:prstDash val="solid"/>
                  </a:ln>
                  <a:effectLst>
                    <a:outerShdw blurRad="12700" dist="127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5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85" name="椭圆 284"/>
                  <p:cNvSpPr/>
                  <p:nvPr>
                    <p:custDataLst>
                      <p:tags r:id="rId96"/>
                    </p:custDataLst>
                  </p:nvPr>
                </p:nvSpPr>
                <p:spPr>
                  <a:xfrm>
                    <a:off x="2502059" y="1133475"/>
                    <a:ext cx="171450" cy="171450"/>
                  </a:xfrm>
                  <a:prstGeom prst="ellipse">
                    <a:avLst/>
                  </a:prstGeom>
                  <a:solidFill>
                    <a:sysClr val="windowText" lastClr="000000">
                      <a:lumMod val="65000"/>
                      <a:lumOff val="35000"/>
                    </a:sysClr>
                  </a:solidFill>
                  <a:ln w="25400" cap="flat" cmpd="sng" algn="ctr">
                    <a:noFill/>
                    <a:prstDash val="solid"/>
                  </a:ln>
                  <a:effectLst>
                    <a:innerShdw blurRad="12700" dist="12700" dir="135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5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60" name="组合 80"/>
                <p:cNvGrpSpPr/>
                <p:nvPr/>
              </p:nvGrpSpPr>
              <p:grpSpPr>
                <a:xfrm>
                  <a:off x="2872123" y="1165384"/>
                  <a:ext cx="234632" cy="234632"/>
                  <a:chOff x="2483009" y="1114425"/>
                  <a:chExt cx="209550" cy="209550"/>
                </a:xfrm>
              </p:grpSpPr>
              <p:sp>
                <p:nvSpPr>
                  <p:cNvPr id="282" name="椭圆 281"/>
                  <p:cNvSpPr/>
                  <p:nvPr>
                    <p:custDataLst>
                      <p:tags r:id="rId97"/>
                    </p:custDataLst>
                  </p:nvPr>
                </p:nvSpPr>
                <p:spPr>
                  <a:xfrm>
                    <a:off x="2483009" y="1114425"/>
                    <a:ext cx="209550" cy="209550"/>
                  </a:xfrm>
                  <a:prstGeom prst="ellipse">
                    <a:avLst/>
                  </a:prstGeom>
                  <a:gradFill>
                    <a:gsLst>
                      <a:gs pos="75000">
                        <a:sysClr val="window" lastClr="FFFFFF">
                          <a:lumMod val="95000"/>
                        </a:sysClr>
                      </a:gs>
                      <a:gs pos="55000">
                        <a:sysClr val="window" lastClr="FFFFFF">
                          <a:lumMod val="65000"/>
                        </a:sysClr>
                      </a:gs>
                      <a:gs pos="35000">
                        <a:sysClr val="window" lastClr="FFFFFF">
                          <a:lumMod val="95000"/>
                        </a:sysClr>
                      </a:gs>
                      <a:gs pos="17000">
                        <a:sysClr val="window" lastClr="FFFFFF">
                          <a:lumMod val="65000"/>
                        </a:sysClr>
                      </a:gs>
                      <a:gs pos="0">
                        <a:sysClr val="window" lastClr="FFFFFF"/>
                      </a:gs>
                      <a:gs pos="100000">
                        <a:sysClr val="window" lastClr="FFFFFF">
                          <a:lumMod val="65000"/>
                        </a:sysClr>
                      </a:gs>
                    </a:gsLst>
                    <a:lin ang="2700000" scaled="1"/>
                  </a:gradFill>
                  <a:ln w="25400" cap="flat" cmpd="sng" algn="ctr">
                    <a:noFill/>
                    <a:prstDash val="solid"/>
                  </a:ln>
                  <a:effectLst>
                    <a:outerShdw blurRad="12700" dist="127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5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83" name="椭圆 282"/>
                  <p:cNvSpPr/>
                  <p:nvPr>
                    <p:custDataLst>
                      <p:tags r:id="rId98"/>
                    </p:custDataLst>
                  </p:nvPr>
                </p:nvSpPr>
                <p:spPr>
                  <a:xfrm>
                    <a:off x="2502059" y="1133475"/>
                    <a:ext cx="171450" cy="171450"/>
                  </a:xfrm>
                  <a:prstGeom prst="ellipse">
                    <a:avLst/>
                  </a:prstGeom>
                  <a:solidFill>
                    <a:sysClr val="windowText" lastClr="000000">
                      <a:lumMod val="65000"/>
                      <a:lumOff val="35000"/>
                    </a:sysClr>
                  </a:solidFill>
                  <a:ln w="25400" cap="flat" cmpd="sng" algn="ctr">
                    <a:noFill/>
                    <a:prstDash val="solid"/>
                  </a:ln>
                  <a:effectLst>
                    <a:innerShdw blurRad="12700" dist="12700" dir="135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5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61" name="组合 81"/>
                <p:cNvGrpSpPr/>
                <p:nvPr/>
              </p:nvGrpSpPr>
              <p:grpSpPr>
                <a:xfrm>
                  <a:off x="3233367" y="1165384"/>
                  <a:ext cx="234632" cy="234632"/>
                  <a:chOff x="2483009" y="1114425"/>
                  <a:chExt cx="209550" cy="209550"/>
                </a:xfrm>
              </p:grpSpPr>
              <p:sp>
                <p:nvSpPr>
                  <p:cNvPr id="280" name="椭圆 279"/>
                  <p:cNvSpPr/>
                  <p:nvPr>
                    <p:custDataLst>
                      <p:tags r:id="rId99"/>
                    </p:custDataLst>
                  </p:nvPr>
                </p:nvSpPr>
                <p:spPr>
                  <a:xfrm>
                    <a:off x="2483009" y="1114425"/>
                    <a:ext cx="209550" cy="209550"/>
                  </a:xfrm>
                  <a:prstGeom prst="ellipse">
                    <a:avLst/>
                  </a:prstGeom>
                  <a:gradFill>
                    <a:gsLst>
                      <a:gs pos="75000">
                        <a:sysClr val="window" lastClr="FFFFFF">
                          <a:lumMod val="95000"/>
                        </a:sysClr>
                      </a:gs>
                      <a:gs pos="55000">
                        <a:sysClr val="window" lastClr="FFFFFF">
                          <a:lumMod val="65000"/>
                        </a:sysClr>
                      </a:gs>
                      <a:gs pos="35000">
                        <a:sysClr val="window" lastClr="FFFFFF">
                          <a:lumMod val="95000"/>
                        </a:sysClr>
                      </a:gs>
                      <a:gs pos="17000">
                        <a:sysClr val="window" lastClr="FFFFFF">
                          <a:lumMod val="65000"/>
                        </a:sysClr>
                      </a:gs>
                      <a:gs pos="0">
                        <a:sysClr val="window" lastClr="FFFFFF"/>
                      </a:gs>
                      <a:gs pos="100000">
                        <a:sysClr val="window" lastClr="FFFFFF">
                          <a:lumMod val="65000"/>
                        </a:sysClr>
                      </a:gs>
                    </a:gsLst>
                    <a:lin ang="2700000" scaled="1"/>
                  </a:gradFill>
                  <a:ln w="25400" cap="flat" cmpd="sng" algn="ctr">
                    <a:noFill/>
                    <a:prstDash val="solid"/>
                  </a:ln>
                  <a:effectLst>
                    <a:outerShdw blurRad="12700" dist="127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5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81" name="椭圆 280"/>
                  <p:cNvSpPr/>
                  <p:nvPr>
                    <p:custDataLst>
                      <p:tags r:id="rId100"/>
                    </p:custDataLst>
                  </p:nvPr>
                </p:nvSpPr>
                <p:spPr>
                  <a:xfrm>
                    <a:off x="2502059" y="1133475"/>
                    <a:ext cx="171450" cy="171450"/>
                  </a:xfrm>
                  <a:prstGeom prst="ellipse">
                    <a:avLst/>
                  </a:prstGeom>
                  <a:solidFill>
                    <a:sysClr val="windowText" lastClr="000000">
                      <a:lumMod val="65000"/>
                      <a:lumOff val="35000"/>
                    </a:sysClr>
                  </a:solidFill>
                  <a:ln w="25400" cap="flat" cmpd="sng" algn="ctr">
                    <a:noFill/>
                    <a:prstDash val="solid"/>
                  </a:ln>
                  <a:effectLst>
                    <a:innerShdw blurRad="12700" dist="12700" dir="135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5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62" name="组合 82"/>
                <p:cNvGrpSpPr/>
                <p:nvPr/>
              </p:nvGrpSpPr>
              <p:grpSpPr>
                <a:xfrm>
                  <a:off x="3594612" y="1165384"/>
                  <a:ext cx="234632" cy="234632"/>
                  <a:chOff x="2483009" y="1114425"/>
                  <a:chExt cx="209550" cy="209550"/>
                </a:xfrm>
              </p:grpSpPr>
              <p:sp>
                <p:nvSpPr>
                  <p:cNvPr id="278" name="椭圆 277"/>
                  <p:cNvSpPr/>
                  <p:nvPr>
                    <p:custDataLst>
                      <p:tags r:id="rId101"/>
                    </p:custDataLst>
                  </p:nvPr>
                </p:nvSpPr>
                <p:spPr>
                  <a:xfrm>
                    <a:off x="2483009" y="1114425"/>
                    <a:ext cx="209550" cy="209550"/>
                  </a:xfrm>
                  <a:prstGeom prst="ellipse">
                    <a:avLst/>
                  </a:prstGeom>
                  <a:gradFill>
                    <a:gsLst>
                      <a:gs pos="75000">
                        <a:sysClr val="window" lastClr="FFFFFF">
                          <a:lumMod val="95000"/>
                        </a:sysClr>
                      </a:gs>
                      <a:gs pos="55000">
                        <a:sysClr val="window" lastClr="FFFFFF">
                          <a:lumMod val="65000"/>
                        </a:sysClr>
                      </a:gs>
                      <a:gs pos="35000">
                        <a:sysClr val="window" lastClr="FFFFFF">
                          <a:lumMod val="95000"/>
                        </a:sysClr>
                      </a:gs>
                      <a:gs pos="17000">
                        <a:sysClr val="window" lastClr="FFFFFF">
                          <a:lumMod val="65000"/>
                        </a:sysClr>
                      </a:gs>
                      <a:gs pos="0">
                        <a:sysClr val="window" lastClr="FFFFFF"/>
                      </a:gs>
                      <a:gs pos="100000">
                        <a:sysClr val="window" lastClr="FFFFFF">
                          <a:lumMod val="65000"/>
                        </a:sysClr>
                      </a:gs>
                    </a:gsLst>
                    <a:lin ang="2700000" scaled="1"/>
                  </a:gradFill>
                  <a:ln w="25400" cap="flat" cmpd="sng" algn="ctr">
                    <a:noFill/>
                    <a:prstDash val="solid"/>
                  </a:ln>
                  <a:effectLst>
                    <a:outerShdw blurRad="12700" dist="127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5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79" name="椭圆 278"/>
                  <p:cNvSpPr/>
                  <p:nvPr>
                    <p:custDataLst>
                      <p:tags r:id="rId102"/>
                    </p:custDataLst>
                  </p:nvPr>
                </p:nvSpPr>
                <p:spPr>
                  <a:xfrm>
                    <a:off x="2502059" y="1133475"/>
                    <a:ext cx="171450" cy="171450"/>
                  </a:xfrm>
                  <a:prstGeom prst="ellipse">
                    <a:avLst/>
                  </a:prstGeom>
                  <a:solidFill>
                    <a:sysClr val="windowText" lastClr="000000">
                      <a:lumMod val="65000"/>
                      <a:lumOff val="35000"/>
                    </a:sysClr>
                  </a:solidFill>
                  <a:ln w="25400" cap="flat" cmpd="sng" algn="ctr">
                    <a:noFill/>
                    <a:prstDash val="solid"/>
                  </a:ln>
                  <a:effectLst>
                    <a:innerShdw blurRad="12700" dist="12700" dir="135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5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63" name="组合 83"/>
                <p:cNvGrpSpPr/>
                <p:nvPr/>
              </p:nvGrpSpPr>
              <p:grpSpPr>
                <a:xfrm>
                  <a:off x="3955856" y="1165384"/>
                  <a:ext cx="234632" cy="234632"/>
                  <a:chOff x="2483009" y="1114425"/>
                  <a:chExt cx="209550" cy="209550"/>
                </a:xfrm>
              </p:grpSpPr>
              <p:sp>
                <p:nvSpPr>
                  <p:cNvPr id="276" name="椭圆 275"/>
                  <p:cNvSpPr/>
                  <p:nvPr>
                    <p:custDataLst>
                      <p:tags r:id="rId103"/>
                    </p:custDataLst>
                  </p:nvPr>
                </p:nvSpPr>
                <p:spPr>
                  <a:xfrm>
                    <a:off x="2483009" y="1114425"/>
                    <a:ext cx="209550" cy="209550"/>
                  </a:xfrm>
                  <a:prstGeom prst="ellipse">
                    <a:avLst/>
                  </a:prstGeom>
                  <a:gradFill>
                    <a:gsLst>
                      <a:gs pos="75000">
                        <a:sysClr val="window" lastClr="FFFFFF">
                          <a:lumMod val="95000"/>
                        </a:sysClr>
                      </a:gs>
                      <a:gs pos="55000">
                        <a:sysClr val="window" lastClr="FFFFFF">
                          <a:lumMod val="65000"/>
                        </a:sysClr>
                      </a:gs>
                      <a:gs pos="35000">
                        <a:sysClr val="window" lastClr="FFFFFF">
                          <a:lumMod val="95000"/>
                        </a:sysClr>
                      </a:gs>
                      <a:gs pos="17000">
                        <a:sysClr val="window" lastClr="FFFFFF">
                          <a:lumMod val="65000"/>
                        </a:sysClr>
                      </a:gs>
                      <a:gs pos="0">
                        <a:sysClr val="window" lastClr="FFFFFF"/>
                      </a:gs>
                      <a:gs pos="100000">
                        <a:sysClr val="window" lastClr="FFFFFF">
                          <a:lumMod val="65000"/>
                        </a:sysClr>
                      </a:gs>
                    </a:gsLst>
                    <a:lin ang="2700000" scaled="1"/>
                  </a:gradFill>
                  <a:ln w="25400" cap="flat" cmpd="sng" algn="ctr">
                    <a:noFill/>
                    <a:prstDash val="solid"/>
                  </a:ln>
                  <a:effectLst>
                    <a:outerShdw blurRad="12700" dist="127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5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77" name="椭圆 276"/>
                  <p:cNvSpPr/>
                  <p:nvPr>
                    <p:custDataLst>
                      <p:tags r:id="rId104"/>
                    </p:custDataLst>
                  </p:nvPr>
                </p:nvSpPr>
                <p:spPr>
                  <a:xfrm>
                    <a:off x="2502059" y="1133475"/>
                    <a:ext cx="171450" cy="171450"/>
                  </a:xfrm>
                  <a:prstGeom prst="ellipse">
                    <a:avLst/>
                  </a:prstGeom>
                  <a:solidFill>
                    <a:sysClr val="windowText" lastClr="000000">
                      <a:lumMod val="65000"/>
                      <a:lumOff val="35000"/>
                    </a:sysClr>
                  </a:solidFill>
                  <a:ln w="25400" cap="flat" cmpd="sng" algn="ctr">
                    <a:noFill/>
                    <a:prstDash val="solid"/>
                  </a:ln>
                  <a:effectLst>
                    <a:innerShdw blurRad="12700" dist="12700" dir="135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5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64" name="组合 84"/>
                <p:cNvGrpSpPr/>
                <p:nvPr/>
              </p:nvGrpSpPr>
              <p:grpSpPr>
                <a:xfrm>
                  <a:off x="4317101" y="1165384"/>
                  <a:ext cx="234632" cy="234632"/>
                  <a:chOff x="2483009" y="1114425"/>
                  <a:chExt cx="209550" cy="209550"/>
                </a:xfrm>
              </p:grpSpPr>
              <p:sp>
                <p:nvSpPr>
                  <p:cNvPr id="274" name="椭圆 273"/>
                  <p:cNvSpPr/>
                  <p:nvPr>
                    <p:custDataLst>
                      <p:tags r:id="rId105"/>
                    </p:custDataLst>
                  </p:nvPr>
                </p:nvSpPr>
                <p:spPr>
                  <a:xfrm>
                    <a:off x="2483009" y="1114425"/>
                    <a:ext cx="209550" cy="209550"/>
                  </a:xfrm>
                  <a:prstGeom prst="ellipse">
                    <a:avLst/>
                  </a:prstGeom>
                  <a:gradFill>
                    <a:gsLst>
                      <a:gs pos="75000">
                        <a:sysClr val="window" lastClr="FFFFFF">
                          <a:lumMod val="95000"/>
                        </a:sysClr>
                      </a:gs>
                      <a:gs pos="55000">
                        <a:sysClr val="window" lastClr="FFFFFF">
                          <a:lumMod val="65000"/>
                        </a:sysClr>
                      </a:gs>
                      <a:gs pos="35000">
                        <a:sysClr val="window" lastClr="FFFFFF">
                          <a:lumMod val="95000"/>
                        </a:sysClr>
                      </a:gs>
                      <a:gs pos="17000">
                        <a:sysClr val="window" lastClr="FFFFFF">
                          <a:lumMod val="65000"/>
                        </a:sysClr>
                      </a:gs>
                      <a:gs pos="0">
                        <a:sysClr val="window" lastClr="FFFFFF"/>
                      </a:gs>
                      <a:gs pos="100000">
                        <a:sysClr val="window" lastClr="FFFFFF">
                          <a:lumMod val="65000"/>
                        </a:sysClr>
                      </a:gs>
                    </a:gsLst>
                    <a:lin ang="2700000" scaled="1"/>
                  </a:gradFill>
                  <a:ln w="25400" cap="flat" cmpd="sng" algn="ctr">
                    <a:noFill/>
                    <a:prstDash val="solid"/>
                  </a:ln>
                  <a:effectLst>
                    <a:outerShdw blurRad="12700" dist="127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5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75" name="椭圆 274"/>
                  <p:cNvSpPr/>
                  <p:nvPr>
                    <p:custDataLst>
                      <p:tags r:id="rId106"/>
                    </p:custDataLst>
                  </p:nvPr>
                </p:nvSpPr>
                <p:spPr>
                  <a:xfrm>
                    <a:off x="2502059" y="1133475"/>
                    <a:ext cx="171450" cy="171450"/>
                  </a:xfrm>
                  <a:prstGeom prst="ellipse">
                    <a:avLst/>
                  </a:prstGeom>
                  <a:solidFill>
                    <a:sysClr val="windowText" lastClr="000000">
                      <a:lumMod val="65000"/>
                      <a:lumOff val="35000"/>
                    </a:sysClr>
                  </a:solidFill>
                  <a:ln w="25400" cap="flat" cmpd="sng" algn="ctr">
                    <a:noFill/>
                    <a:prstDash val="solid"/>
                  </a:ln>
                  <a:effectLst>
                    <a:innerShdw blurRad="12700" dist="12700" dir="135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5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65" name="组合 85"/>
                <p:cNvGrpSpPr/>
                <p:nvPr/>
              </p:nvGrpSpPr>
              <p:grpSpPr>
                <a:xfrm>
                  <a:off x="4678345" y="1165384"/>
                  <a:ext cx="234632" cy="234632"/>
                  <a:chOff x="2483009" y="1114425"/>
                  <a:chExt cx="209550" cy="209550"/>
                </a:xfrm>
              </p:grpSpPr>
              <p:sp>
                <p:nvSpPr>
                  <p:cNvPr id="272" name="椭圆 271"/>
                  <p:cNvSpPr/>
                  <p:nvPr>
                    <p:custDataLst>
                      <p:tags r:id="rId107"/>
                    </p:custDataLst>
                  </p:nvPr>
                </p:nvSpPr>
                <p:spPr>
                  <a:xfrm>
                    <a:off x="2483009" y="1114425"/>
                    <a:ext cx="209550" cy="209550"/>
                  </a:xfrm>
                  <a:prstGeom prst="ellipse">
                    <a:avLst/>
                  </a:prstGeom>
                  <a:gradFill>
                    <a:gsLst>
                      <a:gs pos="75000">
                        <a:sysClr val="window" lastClr="FFFFFF">
                          <a:lumMod val="95000"/>
                        </a:sysClr>
                      </a:gs>
                      <a:gs pos="55000">
                        <a:sysClr val="window" lastClr="FFFFFF">
                          <a:lumMod val="65000"/>
                        </a:sysClr>
                      </a:gs>
                      <a:gs pos="35000">
                        <a:sysClr val="window" lastClr="FFFFFF">
                          <a:lumMod val="95000"/>
                        </a:sysClr>
                      </a:gs>
                      <a:gs pos="17000">
                        <a:sysClr val="window" lastClr="FFFFFF">
                          <a:lumMod val="65000"/>
                        </a:sysClr>
                      </a:gs>
                      <a:gs pos="0">
                        <a:sysClr val="window" lastClr="FFFFFF"/>
                      </a:gs>
                      <a:gs pos="100000">
                        <a:sysClr val="window" lastClr="FFFFFF">
                          <a:lumMod val="65000"/>
                        </a:sysClr>
                      </a:gs>
                    </a:gsLst>
                    <a:lin ang="2700000" scaled="1"/>
                  </a:gradFill>
                  <a:ln w="25400" cap="flat" cmpd="sng" algn="ctr">
                    <a:noFill/>
                    <a:prstDash val="solid"/>
                  </a:ln>
                  <a:effectLst>
                    <a:outerShdw blurRad="12700" dist="127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5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73" name="椭圆 272"/>
                  <p:cNvSpPr/>
                  <p:nvPr>
                    <p:custDataLst>
                      <p:tags r:id="rId108"/>
                    </p:custDataLst>
                  </p:nvPr>
                </p:nvSpPr>
                <p:spPr>
                  <a:xfrm>
                    <a:off x="2502059" y="1133475"/>
                    <a:ext cx="171450" cy="171450"/>
                  </a:xfrm>
                  <a:prstGeom prst="ellipse">
                    <a:avLst/>
                  </a:prstGeom>
                  <a:solidFill>
                    <a:sysClr val="windowText" lastClr="000000">
                      <a:lumMod val="65000"/>
                      <a:lumOff val="35000"/>
                    </a:sysClr>
                  </a:solidFill>
                  <a:ln w="25400" cap="flat" cmpd="sng" algn="ctr">
                    <a:noFill/>
                    <a:prstDash val="solid"/>
                  </a:ln>
                  <a:effectLst>
                    <a:innerShdw blurRad="12700" dist="12700" dir="135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5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66" name="组合 86"/>
                <p:cNvGrpSpPr/>
                <p:nvPr/>
              </p:nvGrpSpPr>
              <p:grpSpPr>
                <a:xfrm>
                  <a:off x="5039590" y="1165384"/>
                  <a:ext cx="234632" cy="234632"/>
                  <a:chOff x="2483009" y="1114425"/>
                  <a:chExt cx="209550" cy="209550"/>
                </a:xfrm>
              </p:grpSpPr>
              <p:sp>
                <p:nvSpPr>
                  <p:cNvPr id="270" name="椭圆 269"/>
                  <p:cNvSpPr/>
                  <p:nvPr>
                    <p:custDataLst>
                      <p:tags r:id="rId109"/>
                    </p:custDataLst>
                  </p:nvPr>
                </p:nvSpPr>
                <p:spPr>
                  <a:xfrm>
                    <a:off x="2483009" y="1114425"/>
                    <a:ext cx="209550" cy="209550"/>
                  </a:xfrm>
                  <a:prstGeom prst="ellipse">
                    <a:avLst/>
                  </a:prstGeom>
                  <a:gradFill>
                    <a:gsLst>
                      <a:gs pos="75000">
                        <a:sysClr val="window" lastClr="FFFFFF">
                          <a:lumMod val="95000"/>
                        </a:sysClr>
                      </a:gs>
                      <a:gs pos="55000">
                        <a:sysClr val="window" lastClr="FFFFFF">
                          <a:lumMod val="65000"/>
                        </a:sysClr>
                      </a:gs>
                      <a:gs pos="35000">
                        <a:sysClr val="window" lastClr="FFFFFF">
                          <a:lumMod val="95000"/>
                        </a:sysClr>
                      </a:gs>
                      <a:gs pos="17000">
                        <a:sysClr val="window" lastClr="FFFFFF">
                          <a:lumMod val="65000"/>
                        </a:sysClr>
                      </a:gs>
                      <a:gs pos="0">
                        <a:sysClr val="window" lastClr="FFFFFF"/>
                      </a:gs>
                      <a:gs pos="100000">
                        <a:sysClr val="window" lastClr="FFFFFF">
                          <a:lumMod val="65000"/>
                        </a:sysClr>
                      </a:gs>
                    </a:gsLst>
                    <a:lin ang="2700000" scaled="1"/>
                  </a:gradFill>
                  <a:ln w="25400" cap="flat" cmpd="sng" algn="ctr">
                    <a:noFill/>
                    <a:prstDash val="solid"/>
                  </a:ln>
                  <a:effectLst>
                    <a:outerShdw blurRad="12700" dist="127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5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71" name="椭圆 270"/>
                  <p:cNvSpPr/>
                  <p:nvPr>
                    <p:custDataLst>
                      <p:tags r:id="rId110"/>
                    </p:custDataLst>
                  </p:nvPr>
                </p:nvSpPr>
                <p:spPr>
                  <a:xfrm>
                    <a:off x="2502059" y="1133475"/>
                    <a:ext cx="171450" cy="171450"/>
                  </a:xfrm>
                  <a:prstGeom prst="ellipse">
                    <a:avLst/>
                  </a:prstGeom>
                  <a:solidFill>
                    <a:sysClr val="windowText" lastClr="000000">
                      <a:lumMod val="65000"/>
                      <a:lumOff val="35000"/>
                    </a:sysClr>
                  </a:solidFill>
                  <a:ln w="25400" cap="flat" cmpd="sng" algn="ctr">
                    <a:noFill/>
                    <a:prstDash val="solid"/>
                  </a:ln>
                  <a:effectLst>
                    <a:innerShdw blurRad="12700" dist="12700" dir="135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5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67" name="组合 87"/>
                <p:cNvGrpSpPr/>
                <p:nvPr/>
              </p:nvGrpSpPr>
              <p:grpSpPr>
                <a:xfrm>
                  <a:off x="5400834" y="1165384"/>
                  <a:ext cx="234632" cy="234632"/>
                  <a:chOff x="2483009" y="1114425"/>
                  <a:chExt cx="209550" cy="209550"/>
                </a:xfrm>
              </p:grpSpPr>
              <p:sp>
                <p:nvSpPr>
                  <p:cNvPr id="268" name="椭圆 267"/>
                  <p:cNvSpPr/>
                  <p:nvPr>
                    <p:custDataLst>
                      <p:tags r:id="rId111"/>
                    </p:custDataLst>
                  </p:nvPr>
                </p:nvSpPr>
                <p:spPr>
                  <a:xfrm>
                    <a:off x="2483009" y="1114425"/>
                    <a:ext cx="209550" cy="209550"/>
                  </a:xfrm>
                  <a:prstGeom prst="ellipse">
                    <a:avLst/>
                  </a:prstGeom>
                  <a:gradFill>
                    <a:gsLst>
                      <a:gs pos="75000">
                        <a:sysClr val="window" lastClr="FFFFFF">
                          <a:lumMod val="95000"/>
                        </a:sysClr>
                      </a:gs>
                      <a:gs pos="55000">
                        <a:sysClr val="window" lastClr="FFFFFF">
                          <a:lumMod val="65000"/>
                        </a:sysClr>
                      </a:gs>
                      <a:gs pos="35000">
                        <a:sysClr val="window" lastClr="FFFFFF">
                          <a:lumMod val="95000"/>
                        </a:sysClr>
                      </a:gs>
                      <a:gs pos="17000">
                        <a:sysClr val="window" lastClr="FFFFFF">
                          <a:lumMod val="65000"/>
                        </a:sysClr>
                      </a:gs>
                      <a:gs pos="0">
                        <a:sysClr val="window" lastClr="FFFFFF"/>
                      </a:gs>
                      <a:gs pos="100000">
                        <a:sysClr val="window" lastClr="FFFFFF">
                          <a:lumMod val="65000"/>
                        </a:sysClr>
                      </a:gs>
                    </a:gsLst>
                    <a:lin ang="2700000" scaled="1"/>
                  </a:gradFill>
                  <a:ln w="25400" cap="flat" cmpd="sng" algn="ctr">
                    <a:noFill/>
                    <a:prstDash val="solid"/>
                  </a:ln>
                  <a:effectLst>
                    <a:outerShdw blurRad="12700" dist="127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5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69" name="椭圆 268"/>
                  <p:cNvSpPr/>
                  <p:nvPr>
                    <p:custDataLst>
                      <p:tags r:id="rId112"/>
                    </p:custDataLst>
                  </p:nvPr>
                </p:nvSpPr>
                <p:spPr>
                  <a:xfrm>
                    <a:off x="2502059" y="1133475"/>
                    <a:ext cx="171450" cy="171450"/>
                  </a:xfrm>
                  <a:prstGeom prst="ellipse">
                    <a:avLst/>
                  </a:prstGeom>
                  <a:solidFill>
                    <a:sysClr val="windowText" lastClr="000000">
                      <a:lumMod val="65000"/>
                      <a:lumOff val="35000"/>
                    </a:sysClr>
                  </a:solidFill>
                  <a:ln w="25400" cap="flat" cmpd="sng" algn="ctr">
                    <a:noFill/>
                    <a:prstDash val="solid"/>
                  </a:ln>
                  <a:effectLst>
                    <a:innerShdw blurRad="12700" dist="12700" dir="135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5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228" name="组合 44"/>
              <p:cNvGrpSpPr/>
              <p:nvPr/>
            </p:nvGrpSpPr>
            <p:grpSpPr>
              <a:xfrm>
                <a:off x="2020452" y="1115627"/>
                <a:ext cx="86065" cy="440911"/>
                <a:chOff x="2244442" y="772895"/>
                <a:chExt cx="94671" cy="485002"/>
              </a:xfrm>
            </p:grpSpPr>
            <p:sp>
              <p:nvSpPr>
                <p:cNvPr id="256" name="圆角矩形 76"/>
                <p:cNvSpPr/>
                <p:nvPr>
                  <p:custDataLst>
                    <p:tags r:id="rId113"/>
                  </p:custDataLst>
                </p:nvPr>
              </p:nvSpPr>
              <p:spPr>
                <a:xfrm>
                  <a:off x="2244442" y="772895"/>
                  <a:ext cx="25706" cy="485002"/>
                </a:xfrm>
                <a:prstGeom prst="roundRect">
                  <a:avLst>
                    <a:gd name="adj" fmla="val 50000"/>
                  </a:avLst>
                </a:prstGeom>
                <a:gradFill>
                  <a:gsLst>
                    <a:gs pos="74000">
                      <a:sysClr val="window" lastClr="FFFFFF"/>
                    </a:gs>
                    <a:gs pos="52000">
                      <a:sysClr val="window" lastClr="FFFFFF">
                        <a:lumMod val="85000"/>
                      </a:sysClr>
                    </a:gs>
                    <a:gs pos="23000">
                      <a:sysClr val="window" lastClr="FFFFFF">
                        <a:lumMod val="65000"/>
                      </a:sysClr>
                    </a:gs>
                    <a:gs pos="0">
                      <a:sysClr val="window" lastClr="FFFFFF">
                        <a:lumMod val="50000"/>
                      </a:sysClr>
                    </a:gs>
                    <a:gs pos="100000">
                      <a:sysClr val="window" lastClr="FFFFFF">
                        <a:lumMod val="65000"/>
                      </a:sysClr>
                    </a:gs>
                  </a:gsLst>
                  <a:lin ang="5400000" scaled="1"/>
                </a:gradFill>
                <a:ln w="19050" cap="flat" cmpd="sng" algn="ctr">
                  <a:gradFill flip="none" rotWithShape="1">
                    <a:gsLst>
                      <a:gs pos="0">
                        <a:sysClr val="window" lastClr="FFFFFF">
                          <a:lumMod val="65000"/>
                        </a:sysClr>
                      </a:gs>
                      <a:gs pos="44000">
                        <a:sysClr val="window" lastClr="FFFFFF">
                          <a:lumMod val="75000"/>
                        </a:sysClr>
                      </a:gs>
                      <a:gs pos="78000">
                        <a:sysClr val="window" lastClr="FFFFFF"/>
                      </a:gs>
                      <a:gs pos="61000">
                        <a:sysClr val="window" lastClr="FFFFFF">
                          <a:lumMod val="100000"/>
                        </a:sysClr>
                      </a:gs>
                      <a:gs pos="100000">
                        <a:sysClr val="window" lastClr="FFFFFF">
                          <a:lumMod val="65000"/>
                        </a:sysClr>
                      </a:gs>
                    </a:gsLst>
                    <a:lin ang="5400000" scaled="0"/>
                    <a:tileRect/>
                  </a:gradFill>
                  <a:prstDash val="solid"/>
                </a:ln>
                <a:effectLst>
                  <a:outerShdw blurRad="254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5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57" name="圆角矩形 77"/>
                <p:cNvSpPr/>
                <p:nvPr>
                  <p:custDataLst>
                    <p:tags r:id="rId114"/>
                  </p:custDataLst>
                </p:nvPr>
              </p:nvSpPr>
              <p:spPr>
                <a:xfrm>
                  <a:off x="2313407" y="772895"/>
                  <a:ext cx="25706" cy="485002"/>
                </a:xfrm>
                <a:prstGeom prst="roundRect">
                  <a:avLst>
                    <a:gd name="adj" fmla="val 50000"/>
                  </a:avLst>
                </a:prstGeom>
                <a:gradFill>
                  <a:gsLst>
                    <a:gs pos="74000">
                      <a:sysClr val="window" lastClr="FFFFFF"/>
                    </a:gs>
                    <a:gs pos="52000">
                      <a:sysClr val="window" lastClr="FFFFFF">
                        <a:lumMod val="85000"/>
                      </a:sysClr>
                    </a:gs>
                    <a:gs pos="23000">
                      <a:sysClr val="window" lastClr="FFFFFF">
                        <a:lumMod val="65000"/>
                      </a:sysClr>
                    </a:gs>
                    <a:gs pos="0">
                      <a:sysClr val="window" lastClr="FFFFFF">
                        <a:lumMod val="50000"/>
                      </a:sysClr>
                    </a:gs>
                    <a:gs pos="100000">
                      <a:sysClr val="window" lastClr="FFFFFF">
                        <a:lumMod val="65000"/>
                      </a:sysClr>
                    </a:gs>
                  </a:gsLst>
                  <a:lin ang="5400000" scaled="1"/>
                </a:gradFill>
                <a:ln w="19050" cap="flat" cmpd="sng" algn="ctr">
                  <a:gradFill flip="none" rotWithShape="1">
                    <a:gsLst>
                      <a:gs pos="0">
                        <a:sysClr val="window" lastClr="FFFFFF">
                          <a:lumMod val="65000"/>
                        </a:sysClr>
                      </a:gs>
                      <a:gs pos="43000">
                        <a:sysClr val="window" lastClr="FFFFFF">
                          <a:lumMod val="75000"/>
                        </a:sysClr>
                      </a:gs>
                      <a:gs pos="79000">
                        <a:sysClr val="window" lastClr="FFFFFF"/>
                      </a:gs>
                      <a:gs pos="61000">
                        <a:sysClr val="window" lastClr="FFFFFF">
                          <a:lumMod val="100000"/>
                        </a:sysClr>
                      </a:gs>
                      <a:gs pos="100000">
                        <a:sysClr val="window" lastClr="FFFFFF">
                          <a:lumMod val="65000"/>
                        </a:sysClr>
                      </a:gs>
                    </a:gsLst>
                    <a:lin ang="5400000" scaled="0"/>
                    <a:tileRect/>
                  </a:gradFill>
                  <a:prstDash val="solid"/>
                </a:ln>
                <a:effectLst>
                  <a:outerShdw blurRad="254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5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29" name="组合 45"/>
              <p:cNvGrpSpPr/>
              <p:nvPr/>
            </p:nvGrpSpPr>
            <p:grpSpPr>
              <a:xfrm>
                <a:off x="2350139" y="1115627"/>
                <a:ext cx="86065" cy="440911"/>
                <a:chOff x="2244442" y="772895"/>
                <a:chExt cx="94671" cy="485002"/>
              </a:xfrm>
            </p:grpSpPr>
            <p:sp>
              <p:nvSpPr>
                <p:cNvPr id="254" name="圆角矩形 74"/>
                <p:cNvSpPr/>
                <p:nvPr>
                  <p:custDataLst>
                    <p:tags r:id="rId115"/>
                  </p:custDataLst>
                </p:nvPr>
              </p:nvSpPr>
              <p:spPr>
                <a:xfrm>
                  <a:off x="2244442" y="772895"/>
                  <a:ext cx="25706" cy="485002"/>
                </a:xfrm>
                <a:prstGeom prst="roundRect">
                  <a:avLst>
                    <a:gd name="adj" fmla="val 50000"/>
                  </a:avLst>
                </a:prstGeom>
                <a:gradFill>
                  <a:gsLst>
                    <a:gs pos="74000">
                      <a:sysClr val="window" lastClr="FFFFFF"/>
                    </a:gs>
                    <a:gs pos="52000">
                      <a:sysClr val="window" lastClr="FFFFFF">
                        <a:lumMod val="85000"/>
                      </a:sysClr>
                    </a:gs>
                    <a:gs pos="23000">
                      <a:sysClr val="window" lastClr="FFFFFF">
                        <a:lumMod val="65000"/>
                      </a:sysClr>
                    </a:gs>
                    <a:gs pos="0">
                      <a:sysClr val="window" lastClr="FFFFFF">
                        <a:lumMod val="50000"/>
                      </a:sysClr>
                    </a:gs>
                    <a:gs pos="100000">
                      <a:sysClr val="window" lastClr="FFFFFF">
                        <a:lumMod val="65000"/>
                      </a:sysClr>
                    </a:gs>
                  </a:gsLst>
                  <a:lin ang="5400000" scaled="1"/>
                </a:gradFill>
                <a:ln w="19050" cap="flat" cmpd="sng" algn="ctr">
                  <a:gradFill flip="none" rotWithShape="1">
                    <a:gsLst>
                      <a:gs pos="0">
                        <a:sysClr val="window" lastClr="FFFFFF">
                          <a:lumMod val="65000"/>
                        </a:sysClr>
                      </a:gs>
                      <a:gs pos="44000">
                        <a:sysClr val="window" lastClr="FFFFFF">
                          <a:lumMod val="75000"/>
                        </a:sysClr>
                      </a:gs>
                      <a:gs pos="78000">
                        <a:sysClr val="window" lastClr="FFFFFF"/>
                      </a:gs>
                      <a:gs pos="61000">
                        <a:sysClr val="window" lastClr="FFFFFF">
                          <a:lumMod val="100000"/>
                        </a:sysClr>
                      </a:gs>
                      <a:gs pos="100000">
                        <a:sysClr val="window" lastClr="FFFFFF">
                          <a:lumMod val="65000"/>
                        </a:sysClr>
                      </a:gs>
                    </a:gsLst>
                    <a:lin ang="5400000" scaled="0"/>
                    <a:tileRect/>
                  </a:gradFill>
                  <a:prstDash val="solid"/>
                </a:ln>
                <a:effectLst>
                  <a:outerShdw blurRad="254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5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55" name="圆角矩形 75"/>
                <p:cNvSpPr/>
                <p:nvPr>
                  <p:custDataLst>
                    <p:tags r:id="rId116"/>
                  </p:custDataLst>
                </p:nvPr>
              </p:nvSpPr>
              <p:spPr>
                <a:xfrm>
                  <a:off x="2313407" y="772895"/>
                  <a:ext cx="25706" cy="485002"/>
                </a:xfrm>
                <a:prstGeom prst="roundRect">
                  <a:avLst>
                    <a:gd name="adj" fmla="val 50000"/>
                  </a:avLst>
                </a:prstGeom>
                <a:gradFill>
                  <a:gsLst>
                    <a:gs pos="74000">
                      <a:sysClr val="window" lastClr="FFFFFF"/>
                    </a:gs>
                    <a:gs pos="52000">
                      <a:sysClr val="window" lastClr="FFFFFF">
                        <a:lumMod val="85000"/>
                      </a:sysClr>
                    </a:gs>
                    <a:gs pos="23000">
                      <a:sysClr val="window" lastClr="FFFFFF">
                        <a:lumMod val="65000"/>
                      </a:sysClr>
                    </a:gs>
                    <a:gs pos="0">
                      <a:sysClr val="window" lastClr="FFFFFF">
                        <a:lumMod val="50000"/>
                      </a:sysClr>
                    </a:gs>
                    <a:gs pos="100000">
                      <a:sysClr val="window" lastClr="FFFFFF">
                        <a:lumMod val="65000"/>
                      </a:sysClr>
                    </a:gs>
                  </a:gsLst>
                  <a:lin ang="5400000" scaled="1"/>
                </a:gradFill>
                <a:ln w="19050" cap="flat" cmpd="sng" algn="ctr">
                  <a:gradFill flip="none" rotWithShape="1">
                    <a:gsLst>
                      <a:gs pos="0">
                        <a:sysClr val="window" lastClr="FFFFFF">
                          <a:lumMod val="65000"/>
                        </a:sysClr>
                      </a:gs>
                      <a:gs pos="43000">
                        <a:sysClr val="window" lastClr="FFFFFF">
                          <a:lumMod val="75000"/>
                        </a:sysClr>
                      </a:gs>
                      <a:gs pos="79000">
                        <a:sysClr val="window" lastClr="FFFFFF"/>
                      </a:gs>
                      <a:gs pos="61000">
                        <a:sysClr val="window" lastClr="FFFFFF">
                          <a:lumMod val="100000"/>
                        </a:sysClr>
                      </a:gs>
                      <a:gs pos="100000">
                        <a:sysClr val="window" lastClr="FFFFFF">
                          <a:lumMod val="65000"/>
                        </a:sysClr>
                      </a:gs>
                    </a:gsLst>
                    <a:lin ang="5400000" scaled="0"/>
                    <a:tileRect/>
                  </a:gradFill>
                  <a:prstDash val="solid"/>
                </a:ln>
                <a:effectLst>
                  <a:outerShdw blurRad="254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5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30" name="组合 46"/>
              <p:cNvGrpSpPr/>
              <p:nvPr/>
            </p:nvGrpSpPr>
            <p:grpSpPr>
              <a:xfrm>
                <a:off x="2679826" y="1115627"/>
                <a:ext cx="86065" cy="440911"/>
                <a:chOff x="2244442" y="772895"/>
                <a:chExt cx="94671" cy="485002"/>
              </a:xfrm>
            </p:grpSpPr>
            <p:sp>
              <p:nvSpPr>
                <p:cNvPr id="252" name="圆角矩形 72"/>
                <p:cNvSpPr/>
                <p:nvPr>
                  <p:custDataLst>
                    <p:tags r:id="rId117"/>
                  </p:custDataLst>
                </p:nvPr>
              </p:nvSpPr>
              <p:spPr>
                <a:xfrm>
                  <a:off x="2244442" y="772895"/>
                  <a:ext cx="25706" cy="485002"/>
                </a:xfrm>
                <a:prstGeom prst="roundRect">
                  <a:avLst>
                    <a:gd name="adj" fmla="val 50000"/>
                  </a:avLst>
                </a:prstGeom>
                <a:gradFill>
                  <a:gsLst>
                    <a:gs pos="74000">
                      <a:sysClr val="window" lastClr="FFFFFF"/>
                    </a:gs>
                    <a:gs pos="52000">
                      <a:sysClr val="window" lastClr="FFFFFF">
                        <a:lumMod val="85000"/>
                      </a:sysClr>
                    </a:gs>
                    <a:gs pos="23000">
                      <a:sysClr val="window" lastClr="FFFFFF">
                        <a:lumMod val="65000"/>
                      </a:sysClr>
                    </a:gs>
                    <a:gs pos="0">
                      <a:sysClr val="window" lastClr="FFFFFF">
                        <a:lumMod val="50000"/>
                      </a:sysClr>
                    </a:gs>
                    <a:gs pos="100000">
                      <a:sysClr val="window" lastClr="FFFFFF">
                        <a:lumMod val="65000"/>
                      </a:sysClr>
                    </a:gs>
                  </a:gsLst>
                  <a:lin ang="5400000" scaled="1"/>
                </a:gradFill>
                <a:ln w="19050" cap="flat" cmpd="sng" algn="ctr">
                  <a:gradFill flip="none" rotWithShape="1">
                    <a:gsLst>
                      <a:gs pos="0">
                        <a:sysClr val="window" lastClr="FFFFFF">
                          <a:lumMod val="65000"/>
                        </a:sysClr>
                      </a:gs>
                      <a:gs pos="44000">
                        <a:sysClr val="window" lastClr="FFFFFF">
                          <a:lumMod val="75000"/>
                        </a:sysClr>
                      </a:gs>
                      <a:gs pos="78000">
                        <a:sysClr val="window" lastClr="FFFFFF"/>
                      </a:gs>
                      <a:gs pos="61000">
                        <a:sysClr val="window" lastClr="FFFFFF">
                          <a:lumMod val="100000"/>
                        </a:sysClr>
                      </a:gs>
                      <a:gs pos="100000">
                        <a:sysClr val="window" lastClr="FFFFFF">
                          <a:lumMod val="65000"/>
                        </a:sysClr>
                      </a:gs>
                    </a:gsLst>
                    <a:lin ang="5400000" scaled="0"/>
                    <a:tileRect/>
                  </a:gradFill>
                  <a:prstDash val="solid"/>
                </a:ln>
                <a:effectLst>
                  <a:outerShdw blurRad="254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5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53" name="圆角矩形 73"/>
                <p:cNvSpPr/>
                <p:nvPr>
                  <p:custDataLst>
                    <p:tags r:id="rId118"/>
                  </p:custDataLst>
                </p:nvPr>
              </p:nvSpPr>
              <p:spPr>
                <a:xfrm>
                  <a:off x="2313407" y="772895"/>
                  <a:ext cx="25706" cy="485002"/>
                </a:xfrm>
                <a:prstGeom prst="roundRect">
                  <a:avLst>
                    <a:gd name="adj" fmla="val 50000"/>
                  </a:avLst>
                </a:prstGeom>
                <a:gradFill>
                  <a:gsLst>
                    <a:gs pos="74000">
                      <a:sysClr val="window" lastClr="FFFFFF"/>
                    </a:gs>
                    <a:gs pos="52000">
                      <a:sysClr val="window" lastClr="FFFFFF">
                        <a:lumMod val="85000"/>
                      </a:sysClr>
                    </a:gs>
                    <a:gs pos="23000">
                      <a:sysClr val="window" lastClr="FFFFFF">
                        <a:lumMod val="65000"/>
                      </a:sysClr>
                    </a:gs>
                    <a:gs pos="0">
                      <a:sysClr val="window" lastClr="FFFFFF">
                        <a:lumMod val="50000"/>
                      </a:sysClr>
                    </a:gs>
                    <a:gs pos="100000">
                      <a:sysClr val="window" lastClr="FFFFFF">
                        <a:lumMod val="65000"/>
                      </a:sysClr>
                    </a:gs>
                  </a:gsLst>
                  <a:lin ang="5400000" scaled="1"/>
                </a:gradFill>
                <a:ln w="19050" cap="flat" cmpd="sng" algn="ctr">
                  <a:gradFill flip="none" rotWithShape="1">
                    <a:gsLst>
                      <a:gs pos="0">
                        <a:sysClr val="window" lastClr="FFFFFF">
                          <a:lumMod val="65000"/>
                        </a:sysClr>
                      </a:gs>
                      <a:gs pos="43000">
                        <a:sysClr val="window" lastClr="FFFFFF">
                          <a:lumMod val="75000"/>
                        </a:sysClr>
                      </a:gs>
                      <a:gs pos="79000">
                        <a:sysClr val="window" lastClr="FFFFFF"/>
                      </a:gs>
                      <a:gs pos="61000">
                        <a:sysClr val="window" lastClr="FFFFFF">
                          <a:lumMod val="100000"/>
                        </a:sysClr>
                      </a:gs>
                      <a:gs pos="100000">
                        <a:sysClr val="window" lastClr="FFFFFF">
                          <a:lumMod val="65000"/>
                        </a:sysClr>
                      </a:gs>
                    </a:gsLst>
                    <a:lin ang="5400000" scaled="0"/>
                    <a:tileRect/>
                  </a:gradFill>
                  <a:prstDash val="solid"/>
                </a:ln>
                <a:effectLst>
                  <a:outerShdw blurRad="254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5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31" name="组合 47"/>
              <p:cNvGrpSpPr/>
              <p:nvPr/>
            </p:nvGrpSpPr>
            <p:grpSpPr>
              <a:xfrm>
                <a:off x="3009512" y="1115627"/>
                <a:ext cx="86065" cy="440911"/>
                <a:chOff x="2244442" y="772895"/>
                <a:chExt cx="94671" cy="485002"/>
              </a:xfrm>
            </p:grpSpPr>
            <p:sp>
              <p:nvSpPr>
                <p:cNvPr id="250" name="圆角矩形 70"/>
                <p:cNvSpPr/>
                <p:nvPr>
                  <p:custDataLst>
                    <p:tags r:id="rId119"/>
                  </p:custDataLst>
                </p:nvPr>
              </p:nvSpPr>
              <p:spPr>
                <a:xfrm>
                  <a:off x="2244442" y="772895"/>
                  <a:ext cx="25706" cy="485002"/>
                </a:xfrm>
                <a:prstGeom prst="roundRect">
                  <a:avLst>
                    <a:gd name="adj" fmla="val 50000"/>
                  </a:avLst>
                </a:prstGeom>
                <a:gradFill>
                  <a:gsLst>
                    <a:gs pos="74000">
                      <a:sysClr val="window" lastClr="FFFFFF"/>
                    </a:gs>
                    <a:gs pos="52000">
                      <a:sysClr val="window" lastClr="FFFFFF">
                        <a:lumMod val="85000"/>
                      </a:sysClr>
                    </a:gs>
                    <a:gs pos="23000">
                      <a:sysClr val="window" lastClr="FFFFFF">
                        <a:lumMod val="65000"/>
                      </a:sysClr>
                    </a:gs>
                    <a:gs pos="0">
                      <a:sysClr val="window" lastClr="FFFFFF">
                        <a:lumMod val="50000"/>
                      </a:sysClr>
                    </a:gs>
                    <a:gs pos="100000">
                      <a:sysClr val="window" lastClr="FFFFFF">
                        <a:lumMod val="65000"/>
                      </a:sysClr>
                    </a:gs>
                  </a:gsLst>
                  <a:lin ang="5400000" scaled="1"/>
                </a:gradFill>
                <a:ln w="19050" cap="flat" cmpd="sng" algn="ctr">
                  <a:gradFill flip="none" rotWithShape="1">
                    <a:gsLst>
                      <a:gs pos="0">
                        <a:sysClr val="window" lastClr="FFFFFF">
                          <a:lumMod val="65000"/>
                        </a:sysClr>
                      </a:gs>
                      <a:gs pos="44000">
                        <a:sysClr val="window" lastClr="FFFFFF">
                          <a:lumMod val="75000"/>
                        </a:sysClr>
                      </a:gs>
                      <a:gs pos="78000">
                        <a:sysClr val="window" lastClr="FFFFFF"/>
                      </a:gs>
                      <a:gs pos="61000">
                        <a:sysClr val="window" lastClr="FFFFFF">
                          <a:lumMod val="100000"/>
                        </a:sysClr>
                      </a:gs>
                      <a:gs pos="100000">
                        <a:sysClr val="window" lastClr="FFFFFF">
                          <a:lumMod val="65000"/>
                        </a:sysClr>
                      </a:gs>
                    </a:gsLst>
                    <a:lin ang="5400000" scaled="0"/>
                    <a:tileRect/>
                  </a:gradFill>
                  <a:prstDash val="solid"/>
                </a:ln>
                <a:effectLst>
                  <a:outerShdw blurRad="254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5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51" name="圆角矩形 71"/>
                <p:cNvSpPr/>
                <p:nvPr>
                  <p:custDataLst>
                    <p:tags r:id="rId120"/>
                  </p:custDataLst>
                </p:nvPr>
              </p:nvSpPr>
              <p:spPr>
                <a:xfrm>
                  <a:off x="2313407" y="772895"/>
                  <a:ext cx="25706" cy="485002"/>
                </a:xfrm>
                <a:prstGeom prst="roundRect">
                  <a:avLst>
                    <a:gd name="adj" fmla="val 50000"/>
                  </a:avLst>
                </a:prstGeom>
                <a:gradFill>
                  <a:gsLst>
                    <a:gs pos="74000">
                      <a:sysClr val="window" lastClr="FFFFFF"/>
                    </a:gs>
                    <a:gs pos="52000">
                      <a:sysClr val="window" lastClr="FFFFFF">
                        <a:lumMod val="85000"/>
                      </a:sysClr>
                    </a:gs>
                    <a:gs pos="23000">
                      <a:sysClr val="window" lastClr="FFFFFF">
                        <a:lumMod val="65000"/>
                      </a:sysClr>
                    </a:gs>
                    <a:gs pos="0">
                      <a:sysClr val="window" lastClr="FFFFFF">
                        <a:lumMod val="50000"/>
                      </a:sysClr>
                    </a:gs>
                    <a:gs pos="100000">
                      <a:sysClr val="window" lastClr="FFFFFF">
                        <a:lumMod val="65000"/>
                      </a:sysClr>
                    </a:gs>
                  </a:gsLst>
                  <a:lin ang="5400000" scaled="1"/>
                </a:gradFill>
                <a:ln w="19050" cap="flat" cmpd="sng" algn="ctr">
                  <a:gradFill flip="none" rotWithShape="1">
                    <a:gsLst>
                      <a:gs pos="0">
                        <a:sysClr val="window" lastClr="FFFFFF">
                          <a:lumMod val="65000"/>
                        </a:sysClr>
                      </a:gs>
                      <a:gs pos="43000">
                        <a:sysClr val="window" lastClr="FFFFFF">
                          <a:lumMod val="75000"/>
                        </a:sysClr>
                      </a:gs>
                      <a:gs pos="79000">
                        <a:sysClr val="window" lastClr="FFFFFF"/>
                      </a:gs>
                      <a:gs pos="61000">
                        <a:sysClr val="window" lastClr="FFFFFF">
                          <a:lumMod val="100000"/>
                        </a:sysClr>
                      </a:gs>
                      <a:gs pos="100000">
                        <a:sysClr val="window" lastClr="FFFFFF">
                          <a:lumMod val="65000"/>
                        </a:sysClr>
                      </a:gs>
                    </a:gsLst>
                    <a:lin ang="5400000" scaled="0"/>
                    <a:tileRect/>
                  </a:gradFill>
                  <a:prstDash val="solid"/>
                </a:ln>
                <a:effectLst>
                  <a:outerShdw blurRad="254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5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32" name="组合 48"/>
              <p:cNvGrpSpPr/>
              <p:nvPr/>
            </p:nvGrpSpPr>
            <p:grpSpPr>
              <a:xfrm>
                <a:off x="3339200" y="1115627"/>
                <a:ext cx="86065" cy="440911"/>
                <a:chOff x="2244442" y="772895"/>
                <a:chExt cx="94671" cy="485002"/>
              </a:xfrm>
            </p:grpSpPr>
            <p:sp>
              <p:nvSpPr>
                <p:cNvPr id="248" name="圆角矩形 68"/>
                <p:cNvSpPr/>
                <p:nvPr>
                  <p:custDataLst>
                    <p:tags r:id="rId121"/>
                  </p:custDataLst>
                </p:nvPr>
              </p:nvSpPr>
              <p:spPr>
                <a:xfrm>
                  <a:off x="2244442" y="772895"/>
                  <a:ext cx="25706" cy="485002"/>
                </a:xfrm>
                <a:prstGeom prst="roundRect">
                  <a:avLst>
                    <a:gd name="adj" fmla="val 50000"/>
                  </a:avLst>
                </a:prstGeom>
                <a:gradFill>
                  <a:gsLst>
                    <a:gs pos="74000">
                      <a:sysClr val="window" lastClr="FFFFFF"/>
                    </a:gs>
                    <a:gs pos="52000">
                      <a:sysClr val="window" lastClr="FFFFFF">
                        <a:lumMod val="85000"/>
                      </a:sysClr>
                    </a:gs>
                    <a:gs pos="23000">
                      <a:sysClr val="window" lastClr="FFFFFF">
                        <a:lumMod val="65000"/>
                      </a:sysClr>
                    </a:gs>
                    <a:gs pos="0">
                      <a:sysClr val="window" lastClr="FFFFFF">
                        <a:lumMod val="50000"/>
                      </a:sysClr>
                    </a:gs>
                    <a:gs pos="100000">
                      <a:sysClr val="window" lastClr="FFFFFF">
                        <a:lumMod val="65000"/>
                      </a:sysClr>
                    </a:gs>
                  </a:gsLst>
                  <a:lin ang="5400000" scaled="1"/>
                </a:gradFill>
                <a:ln w="19050" cap="flat" cmpd="sng" algn="ctr">
                  <a:gradFill flip="none" rotWithShape="1">
                    <a:gsLst>
                      <a:gs pos="0">
                        <a:sysClr val="window" lastClr="FFFFFF">
                          <a:lumMod val="65000"/>
                        </a:sysClr>
                      </a:gs>
                      <a:gs pos="44000">
                        <a:sysClr val="window" lastClr="FFFFFF">
                          <a:lumMod val="75000"/>
                        </a:sysClr>
                      </a:gs>
                      <a:gs pos="78000">
                        <a:sysClr val="window" lastClr="FFFFFF"/>
                      </a:gs>
                      <a:gs pos="61000">
                        <a:sysClr val="window" lastClr="FFFFFF">
                          <a:lumMod val="100000"/>
                        </a:sysClr>
                      </a:gs>
                      <a:gs pos="100000">
                        <a:sysClr val="window" lastClr="FFFFFF">
                          <a:lumMod val="65000"/>
                        </a:sysClr>
                      </a:gs>
                    </a:gsLst>
                    <a:lin ang="5400000" scaled="0"/>
                    <a:tileRect/>
                  </a:gradFill>
                  <a:prstDash val="solid"/>
                </a:ln>
                <a:effectLst>
                  <a:outerShdw blurRad="254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5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49" name="圆角矩形 69"/>
                <p:cNvSpPr/>
                <p:nvPr>
                  <p:custDataLst>
                    <p:tags r:id="rId122"/>
                  </p:custDataLst>
                </p:nvPr>
              </p:nvSpPr>
              <p:spPr>
                <a:xfrm>
                  <a:off x="2313407" y="772895"/>
                  <a:ext cx="25706" cy="485002"/>
                </a:xfrm>
                <a:prstGeom prst="roundRect">
                  <a:avLst>
                    <a:gd name="adj" fmla="val 50000"/>
                  </a:avLst>
                </a:prstGeom>
                <a:gradFill>
                  <a:gsLst>
                    <a:gs pos="74000">
                      <a:sysClr val="window" lastClr="FFFFFF"/>
                    </a:gs>
                    <a:gs pos="52000">
                      <a:sysClr val="window" lastClr="FFFFFF">
                        <a:lumMod val="85000"/>
                      </a:sysClr>
                    </a:gs>
                    <a:gs pos="23000">
                      <a:sysClr val="window" lastClr="FFFFFF">
                        <a:lumMod val="65000"/>
                      </a:sysClr>
                    </a:gs>
                    <a:gs pos="0">
                      <a:sysClr val="window" lastClr="FFFFFF">
                        <a:lumMod val="50000"/>
                      </a:sysClr>
                    </a:gs>
                    <a:gs pos="100000">
                      <a:sysClr val="window" lastClr="FFFFFF">
                        <a:lumMod val="65000"/>
                      </a:sysClr>
                    </a:gs>
                  </a:gsLst>
                  <a:lin ang="5400000" scaled="1"/>
                </a:gradFill>
                <a:ln w="19050" cap="flat" cmpd="sng" algn="ctr">
                  <a:gradFill flip="none" rotWithShape="1">
                    <a:gsLst>
                      <a:gs pos="0">
                        <a:sysClr val="window" lastClr="FFFFFF">
                          <a:lumMod val="65000"/>
                        </a:sysClr>
                      </a:gs>
                      <a:gs pos="43000">
                        <a:sysClr val="window" lastClr="FFFFFF">
                          <a:lumMod val="75000"/>
                        </a:sysClr>
                      </a:gs>
                      <a:gs pos="79000">
                        <a:sysClr val="window" lastClr="FFFFFF"/>
                      </a:gs>
                      <a:gs pos="61000">
                        <a:sysClr val="window" lastClr="FFFFFF">
                          <a:lumMod val="100000"/>
                        </a:sysClr>
                      </a:gs>
                      <a:gs pos="100000">
                        <a:sysClr val="window" lastClr="FFFFFF">
                          <a:lumMod val="65000"/>
                        </a:sysClr>
                      </a:gs>
                    </a:gsLst>
                    <a:lin ang="5400000" scaled="0"/>
                    <a:tileRect/>
                  </a:gradFill>
                  <a:prstDash val="solid"/>
                </a:ln>
                <a:effectLst>
                  <a:outerShdw blurRad="254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5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33" name="组合 49"/>
              <p:cNvGrpSpPr/>
              <p:nvPr/>
            </p:nvGrpSpPr>
            <p:grpSpPr>
              <a:xfrm>
                <a:off x="3668886" y="1115627"/>
                <a:ext cx="86065" cy="440911"/>
                <a:chOff x="2244442" y="772895"/>
                <a:chExt cx="94671" cy="485002"/>
              </a:xfrm>
            </p:grpSpPr>
            <p:sp>
              <p:nvSpPr>
                <p:cNvPr id="246" name="圆角矩形 66"/>
                <p:cNvSpPr/>
                <p:nvPr>
                  <p:custDataLst>
                    <p:tags r:id="rId123"/>
                  </p:custDataLst>
                </p:nvPr>
              </p:nvSpPr>
              <p:spPr>
                <a:xfrm>
                  <a:off x="2244442" y="772895"/>
                  <a:ext cx="25706" cy="485002"/>
                </a:xfrm>
                <a:prstGeom prst="roundRect">
                  <a:avLst>
                    <a:gd name="adj" fmla="val 50000"/>
                  </a:avLst>
                </a:prstGeom>
                <a:gradFill>
                  <a:gsLst>
                    <a:gs pos="74000">
                      <a:sysClr val="window" lastClr="FFFFFF"/>
                    </a:gs>
                    <a:gs pos="52000">
                      <a:sysClr val="window" lastClr="FFFFFF">
                        <a:lumMod val="85000"/>
                      </a:sysClr>
                    </a:gs>
                    <a:gs pos="23000">
                      <a:sysClr val="window" lastClr="FFFFFF">
                        <a:lumMod val="65000"/>
                      </a:sysClr>
                    </a:gs>
                    <a:gs pos="0">
                      <a:sysClr val="window" lastClr="FFFFFF">
                        <a:lumMod val="50000"/>
                      </a:sysClr>
                    </a:gs>
                    <a:gs pos="100000">
                      <a:sysClr val="window" lastClr="FFFFFF">
                        <a:lumMod val="65000"/>
                      </a:sysClr>
                    </a:gs>
                  </a:gsLst>
                  <a:lin ang="5400000" scaled="1"/>
                </a:gradFill>
                <a:ln w="19050" cap="flat" cmpd="sng" algn="ctr">
                  <a:gradFill flip="none" rotWithShape="1">
                    <a:gsLst>
                      <a:gs pos="0">
                        <a:sysClr val="window" lastClr="FFFFFF">
                          <a:lumMod val="65000"/>
                        </a:sysClr>
                      </a:gs>
                      <a:gs pos="44000">
                        <a:sysClr val="window" lastClr="FFFFFF">
                          <a:lumMod val="75000"/>
                        </a:sysClr>
                      </a:gs>
                      <a:gs pos="78000">
                        <a:sysClr val="window" lastClr="FFFFFF"/>
                      </a:gs>
                      <a:gs pos="61000">
                        <a:sysClr val="window" lastClr="FFFFFF">
                          <a:lumMod val="100000"/>
                        </a:sysClr>
                      </a:gs>
                      <a:gs pos="100000">
                        <a:sysClr val="window" lastClr="FFFFFF">
                          <a:lumMod val="65000"/>
                        </a:sysClr>
                      </a:gs>
                    </a:gsLst>
                    <a:lin ang="5400000" scaled="0"/>
                    <a:tileRect/>
                  </a:gradFill>
                  <a:prstDash val="solid"/>
                </a:ln>
                <a:effectLst>
                  <a:outerShdw blurRad="254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5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47" name="圆角矩形 67"/>
                <p:cNvSpPr/>
                <p:nvPr>
                  <p:custDataLst>
                    <p:tags r:id="rId124"/>
                  </p:custDataLst>
                </p:nvPr>
              </p:nvSpPr>
              <p:spPr>
                <a:xfrm>
                  <a:off x="2313407" y="772895"/>
                  <a:ext cx="25706" cy="485002"/>
                </a:xfrm>
                <a:prstGeom prst="roundRect">
                  <a:avLst>
                    <a:gd name="adj" fmla="val 50000"/>
                  </a:avLst>
                </a:prstGeom>
                <a:gradFill>
                  <a:gsLst>
                    <a:gs pos="74000">
                      <a:sysClr val="window" lastClr="FFFFFF"/>
                    </a:gs>
                    <a:gs pos="52000">
                      <a:sysClr val="window" lastClr="FFFFFF">
                        <a:lumMod val="85000"/>
                      </a:sysClr>
                    </a:gs>
                    <a:gs pos="23000">
                      <a:sysClr val="window" lastClr="FFFFFF">
                        <a:lumMod val="65000"/>
                      </a:sysClr>
                    </a:gs>
                    <a:gs pos="0">
                      <a:sysClr val="window" lastClr="FFFFFF">
                        <a:lumMod val="50000"/>
                      </a:sysClr>
                    </a:gs>
                    <a:gs pos="100000">
                      <a:sysClr val="window" lastClr="FFFFFF">
                        <a:lumMod val="65000"/>
                      </a:sysClr>
                    </a:gs>
                  </a:gsLst>
                  <a:lin ang="5400000" scaled="1"/>
                </a:gradFill>
                <a:ln w="19050" cap="flat" cmpd="sng" algn="ctr">
                  <a:gradFill flip="none" rotWithShape="1">
                    <a:gsLst>
                      <a:gs pos="0">
                        <a:sysClr val="window" lastClr="FFFFFF">
                          <a:lumMod val="65000"/>
                        </a:sysClr>
                      </a:gs>
                      <a:gs pos="43000">
                        <a:sysClr val="window" lastClr="FFFFFF">
                          <a:lumMod val="75000"/>
                        </a:sysClr>
                      </a:gs>
                      <a:gs pos="79000">
                        <a:sysClr val="window" lastClr="FFFFFF"/>
                      </a:gs>
                      <a:gs pos="61000">
                        <a:sysClr val="window" lastClr="FFFFFF">
                          <a:lumMod val="100000"/>
                        </a:sysClr>
                      </a:gs>
                      <a:gs pos="100000">
                        <a:sysClr val="window" lastClr="FFFFFF">
                          <a:lumMod val="65000"/>
                        </a:sysClr>
                      </a:gs>
                    </a:gsLst>
                    <a:lin ang="5400000" scaled="0"/>
                    <a:tileRect/>
                  </a:gradFill>
                  <a:prstDash val="solid"/>
                </a:ln>
                <a:effectLst>
                  <a:outerShdw blurRad="254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5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34" name="组合 50"/>
              <p:cNvGrpSpPr/>
              <p:nvPr/>
            </p:nvGrpSpPr>
            <p:grpSpPr>
              <a:xfrm>
                <a:off x="3998573" y="1115627"/>
                <a:ext cx="86065" cy="440911"/>
                <a:chOff x="2244442" y="772895"/>
                <a:chExt cx="94671" cy="485002"/>
              </a:xfrm>
            </p:grpSpPr>
            <p:sp>
              <p:nvSpPr>
                <p:cNvPr id="244" name="圆角矩形 64"/>
                <p:cNvSpPr/>
                <p:nvPr>
                  <p:custDataLst>
                    <p:tags r:id="rId125"/>
                  </p:custDataLst>
                </p:nvPr>
              </p:nvSpPr>
              <p:spPr>
                <a:xfrm>
                  <a:off x="2244442" y="772895"/>
                  <a:ext cx="25706" cy="485002"/>
                </a:xfrm>
                <a:prstGeom prst="roundRect">
                  <a:avLst>
                    <a:gd name="adj" fmla="val 50000"/>
                  </a:avLst>
                </a:prstGeom>
                <a:gradFill>
                  <a:gsLst>
                    <a:gs pos="74000">
                      <a:sysClr val="window" lastClr="FFFFFF"/>
                    </a:gs>
                    <a:gs pos="52000">
                      <a:sysClr val="window" lastClr="FFFFFF">
                        <a:lumMod val="85000"/>
                      </a:sysClr>
                    </a:gs>
                    <a:gs pos="23000">
                      <a:sysClr val="window" lastClr="FFFFFF">
                        <a:lumMod val="65000"/>
                      </a:sysClr>
                    </a:gs>
                    <a:gs pos="0">
                      <a:sysClr val="window" lastClr="FFFFFF">
                        <a:lumMod val="50000"/>
                      </a:sysClr>
                    </a:gs>
                    <a:gs pos="100000">
                      <a:sysClr val="window" lastClr="FFFFFF">
                        <a:lumMod val="65000"/>
                      </a:sysClr>
                    </a:gs>
                  </a:gsLst>
                  <a:lin ang="5400000" scaled="1"/>
                </a:gradFill>
                <a:ln w="19050" cap="flat" cmpd="sng" algn="ctr">
                  <a:gradFill flip="none" rotWithShape="1">
                    <a:gsLst>
                      <a:gs pos="0">
                        <a:sysClr val="window" lastClr="FFFFFF">
                          <a:lumMod val="65000"/>
                        </a:sysClr>
                      </a:gs>
                      <a:gs pos="44000">
                        <a:sysClr val="window" lastClr="FFFFFF">
                          <a:lumMod val="75000"/>
                        </a:sysClr>
                      </a:gs>
                      <a:gs pos="78000">
                        <a:sysClr val="window" lastClr="FFFFFF"/>
                      </a:gs>
                      <a:gs pos="61000">
                        <a:sysClr val="window" lastClr="FFFFFF">
                          <a:lumMod val="100000"/>
                        </a:sysClr>
                      </a:gs>
                      <a:gs pos="100000">
                        <a:sysClr val="window" lastClr="FFFFFF">
                          <a:lumMod val="65000"/>
                        </a:sysClr>
                      </a:gs>
                    </a:gsLst>
                    <a:lin ang="5400000" scaled="0"/>
                    <a:tileRect/>
                  </a:gradFill>
                  <a:prstDash val="solid"/>
                </a:ln>
                <a:effectLst>
                  <a:outerShdw blurRad="254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5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45" name="圆角矩形 65"/>
                <p:cNvSpPr/>
                <p:nvPr>
                  <p:custDataLst>
                    <p:tags r:id="rId126"/>
                  </p:custDataLst>
                </p:nvPr>
              </p:nvSpPr>
              <p:spPr>
                <a:xfrm>
                  <a:off x="2313407" y="772895"/>
                  <a:ext cx="25706" cy="485002"/>
                </a:xfrm>
                <a:prstGeom prst="roundRect">
                  <a:avLst>
                    <a:gd name="adj" fmla="val 50000"/>
                  </a:avLst>
                </a:prstGeom>
                <a:gradFill>
                  <a:gsLst>
                    <a:gs pos="74000">
                      <a:sysClr val="window" lastClr="FFFFFF"/>
                    </a:gs>
                    <a:gs pos="52000">
                      <a:sysClr val="window" lastClr="FFFFFF">
                        <a:lumMod val="85000"/>
                      </a:sysClr>
                    </a:gs>
                    <a:gs pos="23000">
                      <a:sysClr val="window" lastClr="FFFFFF">
                        <a:lumMod val="65000"/>
                      </a:sysClr>
                    </a:gs>
                    <a:gs pos="0">
                      <a:sysClr val="window" lastClr="FFFFFF">
                        <a:lumMod val="50000"/>
                      </a:sysClr>
                    </a:gs>
                    <a:gs pos="100000">
                      <a:sysClr val="window" lastClr="FFFFFF">
                        <a:lumMod val="65000"/>
                      </a:sysClr>
                    </a:gs>
                  </a:gsLst>
                  <a:lin ang="5400000" scaled="1"/>
                </a:gradFill>
                <a:ln w="19050" cap="flat" cmpd="sng" algn="ctr">
                  <a:gradFill flip="none" rotWithShape="1">
                    <a:gsLst>
                      <a:gs pos="0">
                        <a:sysClr val="window" lastClr="FFFFFF">
                          <a:lumMod val="65000"/>
                        </a:sysClr>
                      </a:gs>
                      <a:gs pos="43000">
                        <a:sysClr val="window" lastClr="FFFFFF">
                          <a:lumMod val="75000"/>
                        </a:sysClr>
                      </a:gs>
                      <a:gs pos="79000">
                        <a:sysClr val="window" lastClr="FFFFFF"/>
                      </a:gs>
                      <a:gs pos="61000">
                        <a:sysClr val="window" lastClr="FFFFFF">
                          <a:lumMod val="100000"/>
                        </a:sysClr>
                      </a:gs>
                      <a:gs pos="100000">
                        <a:sysClr val="window" lastClr="FFFFFF">
                          <a:lumMod val="65000"/>
                        </a:sysClr>
                      </a:gs>
                    </a:gsLst>
                    <a:lin ang="5400000" scaled="0"/>
                    <a:tileRect/>
                  </a:gradFill>
                  <a:prstDash val="solid"/>
                </a:ln>
                <a:effectLst>
                  <a:outerShdw blurRad="254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5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35" name="组合 51"/>
              <p:cNvGrpSpPr/>
              <p:nvPr/>
            </p:nvGrpSpPr>
            <p:grpSpPr>
              <a:xfrm>
                <a:off x="4328260" y="1115627"/>
                <a:ext cx="86065" cy="440911"/>
                <a:chOff x="2244442" y="772895"/>
                <a:chExt cx="94671" cy="485002"/>
              </a:xfrm>
            </p:grpSpPr>
            <p:sp>
              <p:nvSpPr>
                <p:cNvPr id="242" name="圆角矩形 62"/>
                <p:cNvSpPr/>
                <p:nvPr>
                  <p:custDataLst>
                    <p:tags r:id="rId127"/>
                  </p:custDataLst>
                </p:nvPr>
              </p:nvSpPr>
              <p:spPr>
                <a:xfrm>
                  <a:off x="2244442" y="772895"/>
                  <a:ext cx="25706" cy="485002"/>
                </a:xfrm>
                <a:prstGeom prst="roundRect">
                  <a:avLst>
                    <a:gd name="adj" fmla="val 50000"/>
                  </a:avLst>
                </a:prstGeom>
                <a:gradFill>
                  <a:gsLst>
                    <a:gs pos="74000">
                      <a:sysClr val="window" lastClr="FFFFFF"/>
                    </a:gs>
                    <a:gs pos="52000">
                      <a:sysClr val="window" lastClr="FFFFFF">
                        <a:lumMod val="85000"/>
                      </a:sysClr>
                    </a:gs>
                    <a:gs pos="23000">
                      <a:sysClr val="window" lastClr="FFFFFF">
                        <a:lumMod val="65000"/>
                      </a:sysClr>
                    </a:gs>
                    <a:gs pos="0">
                      <a:sysClr val="window" lastClr="FFFFFF">
                        <a:lumMod val="50000"/>
                      </a:sysClr>
                    </a:gs>
                    <a:gs pos="100000">
                      <a:sysClr val="window" lastClr="FFFFFF">
                        <a:lumMod val="65000"/>
                      </a:sysClr>
                    </a:gs>
                  </a:gsLst>
                  <a:lin ang="5400000" scaled="1"/>
                </a:gradFill>
                <a:ln w="19050" cap="flat" cmpd="sng" algn="ctr">
                  <a:gradFill flip="none" rotWithShape="1">
                    <a:gsLst>
                      <a:gs pos="0">
                        <a:sysClr val="window" lastClr="FFFFFF">
                          <a:lumMod val="65000"/>
                        </a:sysClr>
                      </a:gs>
                      <a:gs pos="44000">
                        <a:sysClr val="window" lastClr="FFFFFF">
                          <a:lumMod val="75000"/>
                        </a:sysClr>
                      </a:gs>
                      <a:gs pos="78000">
                        <a:sysClr val="window" lastClr="FFFFFF"/>
                      </a:gs>
                      <a:gs pos="61000">
                        <a:sysClr val="window" lastClr="FFFFFF">
                          <a:lumMod val="100000"/>
                        </a:sysClr>
                      </a:gs>
                      <a:gs pos="100000">
                        <a:sysClr val="window" lastClr="FFFFFF">
                          <a:lumMod val="65000"/>
                        </a:sysClr>
                      </a:gs>
                    </a:gsLst>
                    <a:lin ang="5400000" scaled="0"/>
                    <a:tileRect/>
                  </a:gradFill>
                  <a:prstDash val="solid"/>
                </a:ln>
                <a:effectLst>
                  <a:outerShdw blurRad="254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5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43" name="圆角矩形 63"/>
                <p:cNvSpPr/>
                <p:nvPr>
                  <p:custDataLst>
                    <p:tags r:id="rId128"/>
                  </p:custDataLst>
                </p:nvPr>
              </p:nvSpPr>
              <p:spPr>
                <a:xfrm>
                  <a:off x="2313407" y="772895"/>
                  <a:ext cx="25706" cy="485002"/>
                </a:xfrm>
                <a:prstGeom prst="roundRect">
                  <a:avLst>
                    <a:gd name="adj" fmla="val 50000"/>
                  </a:avLst>
                </a:prstGeom>
                <a:gradFill>
                  <a:gsLst>
                    <a:gs pos="74000">
                      <a:sysClr val="window" lastClr="FFFFFF"/>
                    </a:gs>
                    <a:gs pos="52000">
                      <a:sysClr val="window" lastClr="FFFFFF">
                        <a:lumMod val="85000"/>
                      </a:sysClr>
                    </a:gs>
                    <a:gs pos="23000">
                      <a:sysClr val="window" lastClr="FFFFFF">
                        <a:lumMod val="65000"/>
                      </a:sysClr>
                    </a:gs>
                    <a:gs pos="0">
                      <a:sysClr val="window" lastClr="FFFFFF">
                        <a:lumMod val="50000"/>
                      </a:sysClr>
                    </a:gs>
                    <a:gs pos="100000">
                      <a:sysClr val="window" lastClr="FFFFFF">
                        <a:lumMod val="65000"/>
                      </a:sysClr>
                    </a:gs>
                  </a:gsLst>
                  <a:lin ang="5400000" scaled="1"/>
                </a:gradFill>
                <a:ln w="19050" cap="flat" cmpd="sng" algn="ctr">
                  <a:gradFill flip="none" rotWithShape="1">
                    <a:gsLst>
                      <a:gs pos="0">
                        <a:sysClr val="window" lastClr="FFFFFF">
                          <a:lumMod val="65000"/>
                        </a:sysClr>
                      </a:gs>
                      <a:gs pos="43000">
                        <a:sysClr val="window" lastClr="FFFFFF">
                          <a:lumMod val="75000"/>
                        </a:sysClr>
                      </a:gs>
                      <a:gs pos="79000">
                        <a:sysClr val="window" lastClr="FFFFFF"/>
                      </a:gs>
                      <a:gs pos="61000">
                        <a:sysClr val="window" lastClr="FFFFFF">
                          <a:lumMod val="100000"/>
                        </a:sysClr>
                      </a:gs>
                      <a:gs pos="100000">
                        <a:sysClr val="window" lastClr="FFFFFF">
                          <a:lumMod val="65000"/>
                        </a:sysClr>
                      </a:gs>
                    </a:gsLst>
                    <a:lin ang="5400000" scaled="0"/>
                    <a:tileRect/>
                  </a:gradFill>
                  <a:prstDash val="solid"/>
                </a:ln>
                <a:effectLst>
                  <a:outerShdw blurRad="254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5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36" name="组合 52"/>
              <p:cNvGrpSpPr/>
              <p:nvPr/>
            </p:nvGrpSpPr>
            <p:grpSpPr>
              <a:xfrm>
                <a:off x="4657947" y="1115627"/>
                <a:ext cx="86065" cy="440911"/>
                <a:chOff x="2244442" y="772895"/>
                <a:chExt cx="94671" cy="485002"/>
              </a:xfrm>
            </p:grpSpPr>
            <p:sp>
              <p:nvSpPr>
                <p:cNvPr id="240" name="圆角矩形 60"/>
                <p:cNvSpPr/>
                <p:nvPr>
                  <p:custDataLst>
                    <p:tags r:id="rId129"/>
                  </p:custDataLst>
                </p:nvPr>
              </p:nvSpPr>
              <p:spPr>
                <a:xfrm>
                  <a:off x="2244442" y="772895"/>
                  <a:ext cx="25706" cy="485002"/>
                </a:xfrm>
                <a:prstGeom prst="roundRect">
                  <a:avLst>
                    <a:gd name="adj" fmla="val 50000"/>
                  </a:avLst>
                </a:prstGeom>
                <a:gradFill>
                  <a:gsLst>
                    <a:gs pos="74000">
                      <a:sysClr val="window" lastClr="FFFFFF"/>
                    </a:gs>
                    <a:gs pos="52000">
                      <a:sysClr val="window" lastClr="FFFFFF">
                        <a:lumMod val="85000"/>
                      </a:sysClr>
                    </a:gs>
                    <a:gs pos="23000">
                      <a:sysClr val="window" lastClr="FFFFFF">
                        <a:lumMod val="65000"/>
                      </a:sysClr>
                    </a:gs>
                    <a:gs pos="0">
                      <a:sysClr val="window" lastClr="FFFFFF">
                        <a:lumMod val="50000"/>
                      </a:sysClr>
                    </a:gs>
                    <a:gs pos="100000">
                      <a:sysClr val="window" lastClr="FFFFFF">
                        <a:lumMod val="65000"/>
                      </a:sysClr>
                    </a:gs>
                  </a:gsLst>
                  <a:lin ang="5400000" scaled="1"/>
                </a:gradFill>
                <a:ln w="19050" cap="flat" cmpd="sng" algn="ctr">
                  <a:gradFill flip="none" rotWithShape="1">
                    <a:gsLst>
                      <a:gs pos="0">
                        <a:sysClr val="window" lastClr="FFFFFF">
                          <a:lumMod val="65000"/>
                        </a:sysClr>
                      </a:gs>
                      <a:gs pos="44000">
                        <a:sysClr val="window" lastClr="FFFFFF">
                          <a:lumMod val="75000"/>
                        </a:sysClr>
                      </a:gs>
                      <a:gs pos="78000">
                        <a:sysClr val="window" lastClr="FFFFFF"/>
                      </a:gs>
                      <a:gs pos="61000">
                        <a:sysClr val="window" lastClr="FFFFFF">
                          <a:lumMod val="100000"/>
                        </a:sysClr>
                      </a:gs>
                      <a:gs pos="100000">
                        <a:sysClr val="window" lastClr="FFFFFF">
                          <a:lumMod val="65000"/>
                        </a:sysClr>
                      </a:gs>
                    </a:gsLst>
                    <a:lin ang="5400000" scaled="0"/>
                    <a:tileRect/>
                  </a:gradFill>
                  <a:prstDash val="solid"/>
                </a:ln>
                <a:effectLst>
                  <a:outerShdw blurRad="254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5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41" name="圆角矩形 61"/>
                <p:cNvSpPr/>
                <p:nvPr>
                  <p:custDataLst>
                    <p:tags r:id="rId130"/>
                  </p:custDataLst>
                </p:nvPr>
              </p:nvSpPr>
              <p:spPr>
                <a:xfrm>
                  <a:off x="2313407" y="772895"/>
                  <a:ext cx="25706" cy="485002"/>
                </a:xfrm>
                <a:prstGeom prst="roundRect">
                  <a:avLst>
                    <a:gd name="adj" fmla="val 50000"/>
                  </a:avLst>
                </a:prstGeom>
                <a:gradFill>
                  <a:gsLst>
                    <a:gs pos="74000">
                      <a:sysClr val="window" lastClr="FFFFFF"/>
                    </a:gs>
                    <a:gs pos="52000">
                      <a:sysClr val="window" lastClr="FFFFFF">
                        <a:lumMod val="85000"/>
                      </a:sysClr>
                    </a:gs>
                    <a:gs pos="23000">
                      <a:sysClr val="window" lastClr="FFFFFF">
                        <a:lumMod val="65000"/>
                      </a:sysClr>
                    </a:gs>
                    <a:gs pos="0">
                      <a:sysClr val="window" lastClr="FFFFFF">
                        <a:lumMod val="50000"/>
                      </a:sysClr>
                    </a:gs>
                    <a:gs pos="100000">
                      <a:sysClr val="window" lastClr="FFFFFF">
                        <a:lumMod val="65000"/>
                      </a:sysClr>
                    </a:gs>
                  </a:gsLst>
                  <a:lin ang="5400000" scaled="1"/>
                </a:gradFill>
                <a:ln w="19050" cap="flat" cmpd="sng" algn="ctr">
                  <a:gradFill flip="none" rotWithShape="1">
                    <a:gsLst>
                      <a:gs pos="0">
                        <a:sysClr val="window" lastClr="FFFFFF">
                          <a:lumMod val="65000"/>
                        </a:sysClr>
                      </a:gs>
                      <a:gs pos="43000">
                        <a:sysClr val="window" lastClr="FFFFFF">
                          <a:lumMod val="75000"/>
                        </a:sysClr>
                      </a:gs>
                      <a:gs pos="79000">
                        <a:sysClr val="window" lastClr="FFFFFF"/>
                      </a:gs>
                      <a:gs pos="61000">
                        <a:sysClr val="window" lastClr="FFFFFF">
                          <a:lumMod val="100000"/>
                        </a:sysClr>
                      </a:gs>
                      <a:gs pos="100000">
                        <a:sysClr val="window" lastClr="FFFFFF">
                          <a:lumMod val="65000"/>
                        </a:sysClr>
                      </a:gs>
                    </a:gsLst>
                    <a:lin ang="5400000" scaled="0"/>
                    <a:tileRect/>
                  </a:gradFill>
                  <a:prstDash val="solid"/>
                </a:ln>
                <a:effectLst>
                  <a:outerShdw blurRad="254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5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37" name="组合 53"/>
              <p:cNvGrpSpPr/>
              <p:nvPr/>
            </p:nvGrpSpPr>
            <p:grpSpPr>
              <a:xfrm>
                <a:off x="4987634" y="1115627"/>
                <a:ext cx="86065" cy="440911"/>
                <a:chOff x="2244442" y="772895"/>
                <a:chExt cx="94671" cy="485002"/>
              </a:xfrm>
            </p:grpSpPr>
            <p:sp>
              <p:nvSpPr>
                <p:cNvPr id="238" name="圆角矩形 58"/>
                <p:cNvSpPr/>
                <p:nvPr>
                  <p:custDataLst>
                    <p:tags r:id="rId131"/>
                  </p:custDataLst>
                </p:nvPr>
              </p:nvSpPr>
              <p:spPr>
                <a:xfrm>
                  <a:off x="2244442" y="772895"/>
                  <a:ext cx="25706" cy="485002"/>
                </a:xfrm>
                <a:prstGeom prst="roundRect">
                  <a:avLst>
                    <a:gd name="adj" fmla="val 50000"/>
                  </a:avLst>
                </a:prstGeom>
                <a:gradFill>
                  <a:gsLst>
                    <a:gs pos="74000">
                      <a:sysClr val="window" lastClr="FFFFFF"/>
                    </a:gs>
                    <a:gs pos="52000">
                      <a:sysClr val="window" lastClr="FFFFFF">
                        <a:lumMod val="85000"/>
                      </a:sysClr>
                    </a:gs>
                    <a:gs pos="23000">
                      <a:sysClr val="window" lastClr="FFFFFF">
                        <a:lumMod val="65000"/>
                      </a:sysClr>
                    </a:gs>
                    <a:gs pos="0">
                      <a:sysClr val="window" lastClr="FFFFFF">
                        <a:lumMod val="50000"/>
                      </a:sysClr>
                    </a:gs>
                    <a:gs pos="100000">
                      <a:sysClr val="window" lastClr="FFFFFF">
                        <a:lumMod val="65000"/>
                      </a:sysClr>
                    </a:gs>
                  </a:gsLst>
                  <a:lin ang="5400000" scaled="1"/>
                </a:gradFill>
                <a:ln w="19050" cap="flat" cmpd="sng" algn="ctr">
                  <a:gradFill flip="none" rotWithShape="1">
                    <a:gsLst>
                      <a:gs pos="0">
                        <a:sysClr val="window" lastClr="FFFFFF">
                          <a:lumMod val="65000"/>
                        </a:sysClr>
                      </a:gs>
                      <a:gs pos="44000">
                        <a:sysClr val="window" lastClr="FFFFFF">
                          <a:lumMod val="75000"/>
                        </a:sysClr>
                      </a:gs>
                      <a:gs pos="78000">
                        <a:sysClr val="window" lastClr="FFFFFF"/>
                      </a:gs>
                      <a:gs pos="61000">
                        <a:sysClr val="window" lastClr="FFFFFF">
                          <a:lumMod val="100000"/>
                        </a:sysClr>
                      </a:gs>
                      <a:gs pos="100000">
                        <a:sysClr val="window" lastClr="FFFFFF">
                          <a:lumMod val="65000"/>
                        </a:sysClr>
                      </a:gs>
                    </a:gsLst>
                    <a:lin ang="5400000" scaled="0"/>
                    <a:tileRect/>
                  </a:gradFill>
                  <a:prstDash val="solid"/>
                </a:ln>
                <a:effectLst>
                  <a:outerShdw blurRad="254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5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39" name="圆角矩形 59"/>
                <p:cNvSpPr/>
                <p:nvPr>
                  <p:custDataLst>
                    <p:tags r:id="rId132"/>
                  </p:custDataLst>
                </p:nvPr>
              </p:nvSpPr>
              <p:spPr>
                <a:xfrm>
                  <a:off x="2313407" y="772895"/>
                  <a:ext cx="25706" cy="485002"/>
                </a:xfrm>
                <a:prstGeom prst="roundRect">
                  <a:avLst>
                    <a:gd name="adj" fmla="val 50000"/>
                  </a:avLst>
                </a:prstGeom>
                <a:gradFill>
                  <a:gsLst>
                    <a:gs pos="74000">
                      <a:sysClr val="window" lastClr="FFFFFF"/>
                    </a:gs>
                    <a:gs pos="52000">
                      <a:sysClr val="window" lastClr="FFFFFF">
                        <a:lumMod val="85000"/>
                      </a:sysClr>
                    </a:gs>
                    <a:gs pos="23000">
                      <a:sysClr val="window" lastClr="FFFFFF">
                        <a:lumMod val="65000"/>
                      </a:sysClr>
                    </a:gs>
                    <a:gs pos="0">
                      <a:sysClr val="window" lastClr="FFFFFF">
                        <a:lumMod val="50000"/>
                      </a:sysClr>
                    </a:gs>
                    <a:gs pos="100000">
                      <a:sysClr val="window" lastClr="FFFFFF">
                        <a:lumMod val="65000"/>
                      </a:sysClr>
                    </a:gs>
                  </a:gsLst>
                  <a:lin ang="5400000" scaled="1"/>
                </a:gradFill>
                <a:ln w="19050" cap="flat" cmpd="sng" algn="ctr">
                  <a:gradFill flip="none" rotWithShape="1">
                    <a:gsLst>
                      <a:gs pos="0">
                        <a:sysClr val="window" lastClr="FFFFFF">
                          <a:lumMod val="65000"/>
                        </a:sysClr>
                      </a:gs>
                      <a:gs pos="43000">
                        <a:sysClr val="window" lastClr="FFFFFF">
                          <a:lumMod val="75000"/>
                        </a:sysClr>
                      </a:gs>
                      <a:gs pos="79000">
                        <a:sysClr val="window" lastClr="FFFFFF"/>
                      </a:gs>
                      <a:gs pos="61000">
                        <a:sysClr val="window" lastClr="FFFFFF">
                          <a:lumMod val="100000"/>
                        </a:sysClr>
                      </a:gs>
                      <a:gs pos="100000">
                        <a:sysClr val="window" lastClr="FFFFFF">
                          <a:lumMod val="65000"/>
                        </a:sysClr>
                      </a:gs>
                    </a:gsLst>
                    <a:lin ang="5400000" scaled="0"/>
                    <a:tileRect/>
                  </a:gradFill>
                  <a:prstDash val="solid"/>
                </a:ln>
                <a:effectLst>
                  <a:outerShdw blurRad="25400" sx="102000" sy="102000" algn="c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500" b="0" i="0" u="none" strike="noStrike" kern="0" cap="none" spc="0" normalizeH="0" baseline="0" noProof="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grpSp>
        <p:pic>
          <p:nvPicPr>
            <p:cNvPr id="223" name="图片 222"/>
            <p:cNvPicPr>
              <a:picLocks noChangeAspect="1"/>
            </p:cNvPicPr>
            <p:nvPr>
              <p:custDataLst>
                <p:tags r:id="rId133"/>
              </p:custDataLst>
            </p:nvPr>
          </p:nvPicPr>
          <p:blipFill>
            <a:blip r:embed="rId134" cstate="print">
              <a:extLst>
                <a:ext uri="{28A0092B-C50C-407E-A947-70E740481C1C}">
                  <a14:useLocalDpi xmlns:a14="http://schemas.microsoft.com/office/drawing/2010/main" val="0"/>
                </a:ext>
              </a:extLst>
            </a:blip>
            <a:stretch>
              <a:fillRect/>
            </a:stretch>
          </p:blipFill>
          <p:spPr>
            <a:xfrm>
              <a:off x="5893845" y="2328862"/>
              <a:ext cx="1671393" cy="2364395"/>
            </a:xfrm>
            <a:prstGeom prst="rect">
              <a:avLst/>
            </a:prstGeom>
          </p:spPr>
        </p:pic>
        <p:sp>
          <p:nvSpPr>
            <p:cNvPr id="224" name="文本框 223"/>
            <p:cNvSpPr txBox="1"/>
            <p:nvPr>
              <p:custDataLst>
                <p:tags r:id="rId135"/>
              </p:custDataLst>
            </p:nvPr>
          </p:nvSpPr>
          <p:spPr>
            <a:xfrm>
              <a:off x="5576203" y="5106083"/>
              <a:ext cx="2204819" cy="622478"/>
            </a:xfrm>
            <a:prstGeom prst="rect">
              <a:avLst/>
            </a:prstGeom>
            <a:noFill/>
          </p:spPr>
          <p:txBody>
            <a:bodyPr wrap="square">
              <a:spAutoFit/>
            </a:bodyPr>
            <a:lstStyle/>
            <a:p>
              <a:pPr marL="0" marR="0" lvl="0" indent="0" algn="ctr" defTabSz="914400" eaLnBrk="1" fontAlgn="auto" latinLnBrk="0" hangingPunct="1">
                <a:spcBef>
                  <a:spcPts val="0"/>
                </a:spcBef>
                <a:spcAft>
                  <a:spcPts val="0"/>
                </a:spcAft>
                <a:buClrTx/>
                <a:buSzTx/>
                <a:buFontTx/>
                <a:buNone/>
                <a:defRPr/>
              </a:pPr>
              <a:r>
                <a:rPr kumimoji="0" lang="zh-CN" altLang="en-US" sz="1050" i="0" u="none" strike="noStrike" kern="0" cap="none" spc="0" normalizeH="0" baseline="0" noProof="0" dirty="0">
                  <a:ln>
                    <a:noFill/>
                  </a:ln>
                  <a:solidFill>
                    <a:srgbClr val="4BACC6">
                      <a:lumMod val="25000"/>
                    </a:srgbClr>
                  </a:solidFill>
                  <a:effectLst/>
                  <a:uLnTx/>
                  <a:uFillTx/>
                  <a:latin typeface="Arial" panose="020B0604020202020204" pitchFamily="34" charset="0"/>
                  <a:ea typeface="微软雅黑" panose="020B0503020204020204" pitchFamily="34" charset="-122"/>
                  <a:sym typeface="Arial" panose="020B0604020202020204" pitchFamily="34" charset="0"/>
                </a:rPr>
                <a:t>一种无水右旋兰索拉唑的</a:t>
              </a:r>
              <a:endParaRPr kumimoji="0" lang="zh-CN" altLang="en-US" sz="1050" i="0" u="none" strike="noStrike" kern="0" cap="none" spc="0" normalizeH="0" baseline="0" noProof="0" dirty="0">
                <a:ln>
                  <a:noFill/>
                </a:ln>
                <a:solidFill>
                  <a:srgbClr val="4BACC6">
                    <a:lumMod val="25000"/>
                  </a:srgbClr>
                </a:solidFill>
                <a:effectLst/>
                <a:uLnTx/>
                <a:uFillTx/>
                <a:latin typeface="Arial" panose="020B0604020202020204" pitchFamily="34" charset="0"/>
                <a:ea typeface="微软雅黑" panose="020B0503020204020204" pitchFamily="34" charset="-122"/>
                <a:sym typeface="Arial" panose="020B0604020202020204" pitchFamily="34" charset="0"/>
              </a:endParaRPr>
            </a:p>
            <a:p>
              <a:pPr marL="0" marR="0" lvl="0" indent="0" algn="ctr" defTabSz="914400" eaLnBrk="1" fontAlgn="auto" latinLnBrk="0" hangingPunct="1">
                <a:spcBef>
                  <a:spcPts val="0"/>
                </a:spcBef>
                <a:spcAft>
                  <a:spcPts val="0"/>
                </a:spcAft>
                <a:buClrTx/>
                <a:buSzTx/>
                <a:buFontTx/>
                <a:buNone/>
                <a:defRPr/>
              </a:pPr>
              <a:r>
                <a:rPr kumimoji="0" lang="zh-CN" altLang="en-US" sz="1050" i="0" u="none" strike="noStrike" kern="0" cap="none" spc="0" normalizeH="0" baseline="0" noProof="0" dirty="0">
                  <a:ln>
                    <a:noFill/>
                  </a:ln>
                  <a:solidFill>
                    <a:srgbClr val="4BACC6">
                      <a:lumMod val="25000"/>
                    </a:srgbClr>
                  </a:solidFill>
                  <a:effectLst/>
                  <a:uLnTx/>
                  <a:uFillTx/>
                  <a:latin typeface="Arial" panose="020B0604020202020204" pitchFamily="34" charset="0"/>
                  <a:ea typeface="微软雅黑" panose="020B0503020204020204" pitchFamily="34" charset="-122"/>
                  <a:sym typeface="Arial" panose="020B0604020202020204" pitchFamily="34" charset="0"/>
                </a:rPr>
                <a:t>制备方法</a:t>
              </a:r>
              <a:endParaRPr kumimoji="0" lang="en-US" altLang="zh-CN" sz="1050" i="0" u="none" strike="noStrike" kern="0" cap="none" spc="0" normalizeH="0" baseline="0" noProof="0" dirty="0">
                <a:ln>
                  <a:noFill/>
                </a:ln>
                <a:solidFill>
                  <a:srgbClr val="4BACC6">
                    <a:lumMod val="25000"/>
                  </a:srgbClr>
                </a:solidFill>
                <a:effectLst/>
                <a:uLnTx/>
                <a:uFillTx/>
                <a:latin typeface="Arial" panose="020B0604020202020204" pitchFamily="34" charset="0"/>
                <a:ea typeface="微软雅黑" panose="020B0503020204020204" pitchFamily="34" charset="-122"/>
                <a:sym typeface="Arial" panose="020B0604020202020204" pitchFamily="34" charset="0"/>
              </a:endParaRPr>
            </a:p>
            <a:p>
              <a:pPr marL="0" marR="0" lvl="0" indent="0" algn="ctr" defTabSz="914400" eaLnBrk="1" fontAlgn="auto" latinLnBrk="0" hangingPunct="1">
                <a:spcBef>
                  <a:spcPts val="0"/>
                </a:spcBef>
                <a:spcAft>
                  <a:spcPts val="0"/>
                </a:spcAft>
                <a:buClrTx/>
                <a:buSzTx/>
                <a:buFontTx/>
                <a:buNone/>
                <a:defRPr/>
              </a:pPr>
              <a:r>
                <a:rPr kumimoji="0" lang="en-GB" altLang="zh-CN" sz="1050" i="0" u="none" strike="noStrike" kern="0" cap="none" spc="0" normalizeH="0" baseline="0" noProof="0" dirty="0">
                  <a:ln>
                    <a:noFill/>
                  </a:ln>
                  <a:solidFill>
                    <a:srgbClr val="4BACC6">
                      <a:lumMod val="25000"/>
                    </a:srgbClr>
                  </a:solidFill>
                  <a:effectLst/>
                  <a:uLnTx/>
                  <a:uFillTx/>
                  <a:latin typeface="Arial" panose="020B0604020202020204" pitchFamily="34" charset="0"/>
                  <a:ea typeface="微软雅黑" panose="020B0503020204020204" pitchFamily="34" charset="-122"/>
                  <a:sym typeface="Arial" panose="020B0604020202020204" pitchFamily="34" charset="0"/>
                </a:rPr>
                <a:t>ZL 2017 1 0914498.6</a:t>
              </a:r>
              <a:endParaRPr kumimoji="0" lang="en-GB" altLang="zh-CN" sz="1050" i="0" u="none" strike="noStrike" kern="0" cap="none" spc="0" normalizeH="0" baseline="0" noProof="0" dirty="0">
                <a:ln>
                  <a:noFill/>
                </a:ln>
                <a:solidFill>
                  <a:srgbClr val="4BACC6">
                    <a:lumMod val="25000"/>
                  </a:srgbClr>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pic>
        <p:nvPicPr>
          <p:cNvPr id="417" name="图片 416"/>
          <p:cNvPicPr>
            <a:picLocks noChangeAspect="1"/>
          </p:cNvPicPr>
          <p:nvPr/>
        </p:nvPicPr>
        <p:blipFill>
          <a:blip r:embed="rId136"/>
          <a:stretch>
            <a:fillRect/>
          </a:stretch>
        </p:blipFill>
        <p:spPr>
          <a:xfrm>
            <a:off x="770966" y="3296124"/>
            <a:ext cx="4591948" cy="2187928"/>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sym typeface="Arial" panose="020B0604020202020204" pitchFamily="34" charset="0"/>
              </a:rPr>
              <a:t>公平性</a:t>
            </a:r>
            <a:endParaRPr lang="zh-CN" altLang="en-US" dirty="0">
              <a:sym typeface="Arial" panose="020B0604020202020204" pitchFamily="34" charset="0"/>
            </a:endParaRPr>
          </a:p>
        </p:txBody>
      </p:sp>
      <p:sp>
        <p:nvSpPr>
          <p:cNvPr id="3" name="标题 1"/>
          <p:cNvSpPr>
            <a:spLocks noGrp="1"/>
          </p:cNvSpPr>
          <p:nvPr/>
        </p:nvSpPr>
        <p:spPr>
          <a:xfrm>
            <a:off x="384386" y="844033"/>
            <a:ext cx="11070193" cy="512820"/>
          </a:xfrm>
          <a:prstGeom prst="rect">
            <a:avLst/>
          </a:prstGeom>
          <a:gradFill>
            <a:gsLst>
              <a:gs pos="0">
                <a:schemeClr val="accent1">
                  <a:lumMod val="50000"/>
                </a:schemeClr>
              </a:gs>
              <a:gs pos="100000">
                <a:srgbClr val="0B6E38"/>
              </a:gs>
            </a:gsLst>
            <a:lin ang="0" scaled="0"/>
          </a:gradFill>
        </p:spPr>
        <p:txBody>
          <a:bodyPr wrap="square" rtlCol="0" anchor="ctr">
            <a:noAutofit/>
          </a:bodyPr>
          <a:lstStyle>
            <a:lvl1pPr algn="ctr" rtl="0" eaLnBrk="0" fontAlgn="base" hangingPunct="0">
              <a:spcBef>
                <a:spcPct val="0"/>
              </a:spcBef>
              <a:spcAft>
                <a:spcPct val="0"/>
              </a:spcAft>
              <a:defRPr sz="3200">
                <a:solidFill>
                  <a:schemeClr val="tx2"/>
                </a:solidFill>
                <a:latin typeface="微软雅黑" panose="020B0503020204020204" pitchFamily="34" charset="-122"/>
                <a:ea typeface="微软雅黑" panose="020B0503020204020204" pitchFamily="34" charset="-122"/>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r>
              <a:rPr lang="zh-CN" altLang="en-US" sz="2000" b="1" spc="300" dirty="0" smtClean="0">
                <a:solidFill>
                  <a:schemeClr val="bg1"/>
                </a:solidFill>
                <a:latin typeface="Arial" panose="020B0604020202020204" pitchFamily="34" charset="0"/>
                <a:sym typeface="Arial" panose="020B0604020202020204" pitchFamily="34" charset="0"/>
              </a:rPr>
              <a:t>填补目录内已有</a:t>
            </a:r>
            <a:r>
              <a:rPr lang="en-US" altLang="zh-CN" sz="2000" b="1" spc="300" dirty="0" smtClean="0">
                <a:solidFill>
                  <a:schemeClr val="bg1"/>
                </a:solidFill>
                <a:latin typeface="Arial" panose="020B0604020202020204" pitchFamily="34" charset="0"/>
                <a:sym typeface="Arial" panose="020B0604020202020204" pitchFamily="34" charset="0"/>
              </a:rPr>
              <a:t>PPI</a:t>
            </a:r>
            <a:r>
              <a:rPr lang="zh-CN" altLang="en-US" sz="2000" b="1" spc="300" dirty="0" smtClean="0">
                <a:solidFill>
                  <a:schemeClr val="bg1"/>
                </a:solidFill>
                <a:latin typeface="Arial" panose="020B0604020202020204" pitchFamily="34" charset="0"/>
                <a:sym typeface="Arial" panose="020B0604020202020204" pitchFamily="34" charset="0"/>
              </a:rPr>
              <a:t>短板</a:t>
            </a:r>
            <a:r>
              <a:rPr lang="zh-CN" altLang="en-US" sz="2000" b="1" spc="300" dirty="0">
                <a:solidFill>
                  <a:schemeClr val="bg1"/>
                </a:solidFill>
                <a:latin typeface="Arial" panose="020B0604020202020204" pitchFamily="34" charset="0"/>
                <a:sym typeface="Arial" panose="020B0604020202020204" pitchFamily="34" charset="0"/>
              </a:rPr>
              <a:t>，</a:t>
            </a:r>
            <a:r>
              <a:rPr lang="zh-CN" altLang="en-US" sz="2000" b="1" spc="300" dirty="0" smtClean="0">
                <a:solidFill>
                  <a:schemeClr val="bg1"/>
                </a:solidFill>
                <a:latin typeface="Arial" panose="020B0604020202020204" pitchFamily="34" charset="0"/>
                <a:sym typeface="Arial" panose="020B0604020202020204" pitchFamily="34" charset="0"/>
              </a:rPr>
              <a:t>优化目录结构</a:t>
            </a:r>
            <a:endParaRPr lang="zh-CN" altLang="en-US" sz="2000" b="1" spc="300" dirty="0">
              <a:solidFill>
                <a:schemeClr val="bg1"/>
              </a:solidFill>
              <a:latin typeface="Arial" panose="020B0604020202020204" pitchFamily="34" charset="0"/>
              <a:sym typeface="Arial" panose="020B0604020202020204" pitchFamily="34" charset="0"/>
            </a:endParaRPr>
          </a:p>
        </p:txBody>
      </p:sp>
      <p:graphicFrame>
        <p:nvGraphicFramePr>
          <p:cNvPr id="4" name="表格 5"/>
          <p:cNvGraphicFramePr/>
          <p:nvPr/>
        </p:nvGraphicFramePr>
        <p:xfrm>
          <a:off x="4730242" y="1445954"/>
          <a:ext cx="6724337" cy="2516446"/>
        </p:xfrm>
        <a:graphic>
          <a:graphicData uri="http://schemas.openxmlformats.org/drawingml/2006/table">
            <a:tbl>
              <a:tblPr firstRow="1" bandRow="1">
                <a:tableStyleId>{912C8C85-51F0-491E-9774-3900AFEF0FD7}</a:tableStyleId>
              </a:tblPr>
              <a:tblGrid>
                <a:gridCol w="1451694"/>
                <a:gridCol w="918109"/>
                <a:gridCol w="1886637"/>
                <a:gridCol w="825909"/>
                <a:gridCol w="1641988"/>
              </a:tblGrid>
              <a:tr h="322842">
                <a:tc>
                  <a:txBody>
                    <a:bodyPr/>
                    <a:lstStyle/>
                    <a:p>
                      <a:pPr algn="ctr"/>
                      <a:r>
                        <a:rPr lang="zh-CN" altLang="en-US" sz="1400" dirty="0">
                          <a:latin typeface="微软雅黑" panose="020B0503020204020204" pitchFamily="34" charset="-122"/>
                          <a:ea typeface="微软雅黑" panose="020B0503020204020204" pitchFamily="34" charset="-122"/>
                        </a:rPr>
                        <a:t>药物</a:t>
                      </a:r>
                      <a:endParaRPr lang="zh-CN" altLang="en-US" sz="1400" dirty="0">
                        <a:latin typeface="微软雅黑" panose="020B0503020204020204" pitchFamily="34" charset="-122"/>
                        <a:ea typeface="微软雅黑" panose="020B0503020204020204" pitchFamily="34" charset="-122"/>
                      </a:endParaRP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ctr"/>
                      <a:r>
                        <a:rPr lang="zh-CN" altLang="en-US" sz="1400" dirty="0">
                          <a:latin typeface="微软雅黑" panose="020B0503020204020204" pitchFamily="34" charset="-122"/>
                          <a:ea typeface="微软雅黑" panose="020B0503020204020204" pitchFamily="34" charset="-122"/>
                        </a:rPr>
                        <a:t>抑酸活性</a:t>
                      </a:r>
                      <a:endParaRPr lang="zh-CN" altLang="en-US" sz="1400" dirty="0">
                        <a:latin typeface="微软雅黑" panose="020B0503020204020204" pitchFamily="34" charset="-122"/>
                        <a:ea typeface="微软雅黑" panose="020B0503020204020204" pitchFamily="34" charset="-122"/>
                      </a:endParaRP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ctr"/>
                      <a:r>
                        <a:rPr lang="zh-CN" altLang="en-US" sz="1400" dirty="0">
                          <a:latin typeface="微软雅黑" panose="020B0503020204020204" pitchFamily="34" charset="-122"/>
                          <a:ea typeface="微软雅黑" panose="020B0503020204020204" pitchFamily="34" charset="-122"/>
                        </a:rPr>
                        <a:t>安全性</a:t>
                      </a:r>
                      <a:endParaRPr lang="zh-CN" altLang="en-US" sz="1400" dirty="0">
                        <a:latin typeface="微软雅黑" panose="020B0503020204020204" pitchFamily="34" charset="-122"/>
                        <a:ea typeface="微软雅黑" panose="020B0503020204020204" pitchFamily="34" charset="-122"/>
                      </a:endParaRP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ctr"/>
                      <a:r>
                        <a:rPr lang="zh-CN" altLang="en-US" sz="1400" dirty="0">
                          <a:latin typeface="微软雅黑" panose="020B0503020204020204" pitchFamily="34" charset="-122"/>
                          <a:ea typeface="微软雅黑" panose="020B0503020204020204" pitchFamily="34" charset="-122"/>
                        </a:rPr>
                        <a:t>持久性</a:t>
                      </a:r>
                      <a:endParaRPr lang="zh-CN" altLang="en-US" sz="1400" dirty="0">
                        <a:latin typeface="微软雅黑" panose="020B0503020204020204" pitchFamily="34" charset="-122"/>
                        <a:ea typeface="微软雅黑" panose="020B0503020204020204" pitchFamily="34" charset="-122"/>
                      </a:endParaRP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ctr"/>
                      <a:r>
                        <a:rPr lang="zh-CN" altLang="en-US" sz="1400" dirty="0">
                          <a:latin typeface="微软雅黑" panose="020B0503020204020204" pitchFamily="34" charset="-122"/>
                          <a:ea typeface="微软雅黑" panose="020B0503020204020204" pitchFamily="34" charset="-122"/>
                        </a:rPr>
                        <a:t>药物间相互作用</a:t>
                      </a:r>
                      <a:endParaRPr lang="zh-CN" altLang="en-US" sz="1400" dirty="0">
                        <a:latin typeface="微软雅黑" panose="020B0503020204020204" pitchFamily="34" charset="-122"/>
                        <a:ea typeface="微软雅黑" panose="020B0503020204020204" pitchFamily="34" charset="-122"/>
                      </a:endParaRP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r>
              <a:tr h="683637">
                <a:tc>
                  <a:txBody>
                    <a:bodyPr/>
                    <a:lstStyle/>
                    <a:p>
                      <a:pPr marL="0" marR="0" lvl="0" indent="0" algn="l" defTabSz="685800" rtl="0" eaLnBrk="1" fontAlgn="auto" latinLnBrk="0" hangingPunct="1">
                        <a:lnSpc>
                          <a:spcPct val="100000"/>
                        </a:lnSpc>
                        <a:spcBef>
                          <a:spcPts val="0"/>
                        </a:spcBef>
                        <a:spcAft>
                          <a:spcPts val="0"/>
                        </a:spcAft>
                        <a:buClrTx/>
                        <a:buSzTx/>
                        <a:buFontTx/>
                        <a:buNone/>
                        <a:defRPr/>
                      </a:pPr>
                      <a:r>
                        <a:rPr lang="zh-CN" altLang="en-US" sz="1400" b="1" dirty="0" smtClean="0">
                          <a:latin typeface="微软雅黑" panose="020B0503020204020204" pitchFamily="34" charset="-122"/>
                          <a:ea typeface="微软雅黑" panose="020B0503020204020204" pitchFamily="34" charset="-122"/>
                        </a:rPr>
                        <a:t>注射</a:t>
                      </a:r>
                      <a:r>
                        <a:rPr lang="zh-CN" altLang="en-US" sz="1400" b="1" dirty="0">
                          <a:latin typeface="微软雅黑" panose="020B0503020204020204" pitchFamily="34" charset="-122"/>
                          <a:ea typeface="微软雅黑" panose="020B0503020204020204" pitchFamily="34" charset="-122"/>
                        </a:rPr>
                        <a:t>用右兰索拉</a:t>
                      </a:r>
                      <a:r>
                        <a:rPr lang="zh-CN" altLang="en-US" sz="1400" b="1" dirty="0" smtClean="0">
                          <a:latin typeface="微软雅黑" panose="020B0503020204020204" pitchFamily="34" charset="-122"/>
                          <a:ea typeface="微软雅黑" panose="020B0503020204020204" pitchFamily="34" charset="-122"/>
                        </a:rPr>
                        <a:t>唑（安素能</a:t>
                      </a:r>
                      <a:r>
                        <a:rPr lang="en-US" altLang="zh-CN" sz="1400" b="1" baseline="30000" dirty="0" smtClean="0">
                          <a:latin typeface="微软雅黑" panose="020B0503020204020204" pitchFamily="34" charset="-122"/>
                          <a:ea typeface="微软雅黑" panose="020B0503020204020204" pitchFamily="34" charset="-122"/>
                        </a:rPr>
                        <a:t>®</a:t>
                      </a:r>
                      <a:r>
                        <a:rPr lang="zh-CN" altLang="en-US" sz="1400" b="1" dirty="0" smtClean="0">
                          <a:latin typeface="微软雅黑" panose="020B0503020204020204" pitchFamily="34" charset="-122"/>
                          <a:ea typeface="微软雅黑" panose="020B0503020204020204" pitchFamily="34" charset="-122"/>
                        </a:rPr>
                        <a:t>）</a:t>
                      </a:r>
                      <a:endParaRPr lang="zh-CN" altLang="en-US" sz="1400" b="1" dirty="0">
                        <a:latin typeface="微软雅黑" panose="020B0503020204020204" pitchFamily="34" charset="-122"/>
                        <a:ea typeface="微软雅黑" panose="020B0503020204020204" pitchFamily="34" charset="-122"/>
                      </a:endParaRP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6">
                        <a:lumMod val="20000"/>
                        <a:lumOff val="80000"/>
                      </a:schemeClr>
                    </a:solidFill>
                  </a:tcPr>
                </a:tc>
                <a:tc>
                  <a:txBody>
                    <a:bodyPr/>
                    <a:lstStyle/>
                    <a:p>
                      <a:r>
                        <a:rPr lang="en-US" altLang="zh-CN" sz="1400" b="1" dirty="0">
                          <a:latin typeface="微软雅黑" panose="020B0503020204020204" pitchFamily="34" charset="-122"/>
                          <a:ea typeface="微软雅黑" panose="020B0503020204020204" pitchFamily="34" charset="-122"/>
                        </a:rPr>
                        <a:t>+++</a:t>
                      </a:r>
                      <a:endParaRPr lang="zh-CN" altLang="en-US" sz="1400" b="1" dirty="0">
                        <a:latin typeface="微软雅黑" panose="020B0503020204020204" pitchFamily="34" charset="-122"/>
                        <a:ea typeface="微软雅黑" panose="020B0503020204020204" pitchFamily="34" charset="-122"/>
                      </a:endParaRP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6">
                        <a:lumMod val="20000"/>
                        <a:lumOff val="80000"/>
                      </a:schemeClr>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defRPr/>
                      </a:pPr>
                      <a:r>
                        <a:rPr lang="zh-CN" altLang="en-US" sz="1400" b="1" dirty="0">
                          <a:latin typeface="微软雅黑" panose="020B0503020204020204" pitchFamily="34" charset="-122"/>
                          <a:ea typeface="微软雅黑" panose="020B0503020204020204" pitchFamily="34" charset="-122"/>
                        </a:rPr>
                        <a:t>显著降低</a:t>
                      </a:r>
                      <a:r>
                        <a:rPr lang="en-GB" altLang="zh-CN" sz="1400" b="1" dirty="0">
                          <a:latin typeface="微软雅黑" panose="020B0503020204020204" pitchFamily="34" charset="-122"/>
                          <a:ea typeface="微软雅黑" panose="020B0503020204020204" pitchFamily="34" charset="-122"/>
                        </a:rPr>
                        <a:t>ALT</a:t>
                      </a:r>
                      <a:r>
                        <a:rPr lang="zh-CN" altLang="en-US" sz="1400" b="1" dirty="0">
                          <a:latin typeface="微软雅黑" panose="020B0503020204020204" pitchFamily="34" charset="-122"/>
                          <a:ea typeface="微软雅黑" panose="020B0503020204020204" pitchFamily="34" charset="-122"/>
                        </a:rPr>
                        <a:t>和</a:t>
                      </a:r>
                      <a:r>
                        <a:rPr lang="en-GB" altLang="zh-CN" sz="1400" b="1" dirty="0">
                          <a:latin typeface="微软雅黑" panose="020B0503020204020204" pitchFamily="34" charset="-122"/>
                          <a:ea typeface="微软雅黑" panose="020B0503020204020204" pitchFamily="34" charset="-122"/>
                        </a:rPr>
                        <a:t>AST</a:t>
                      </a:r>
                      <a:r>
                        <a:rPr lang="zh-CN" altLang="en-US" sz="1400" b="1" dirty="0">
                          <a:latin typeface="微软雅黑" panose="020B0503020204020204" pitchFamily="34" charset="-122"/>
                          <a:ea typeface="微软雅黑" panose="020B0503020204020204" pitchFamily="34" charset="-122"/>
                        </a:rPr>
                        <a:t>升高发生率</a:t>
                      </a:r>
                      <a:endParaRPr lang="zh-CN" altLang="en-US" sz="1400" b="1" dirty="0">
                        <a:latin typeface="微软雅黑" panose="020B0503020204020204" pitchFamily="34" charset="-122"/>
                        <a:ea typeface="微软雅黑" panose="020B0503020204020204" pitchFamily="34" charset="-122"/>
                      </a:endParaRP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6">
                        <a:lumMod val="20000"/>
                        <a:lumOff val="80000"/>
                      </a:schemeClr>
                    </a:solidFill>
                  </a:tcPr>
                </a:tc>
                <a:tc>
                  <a:txBody>
                    <a:bodyPr/>
                    <a:lstStyle/>
                    <a:p>
                      <a:r>
                        <a:rPr lang="en-US" altLang="zh-CN" sz="1400" b="1" dirty="0">
                          <a:latin typeface="微软雅黑" panose="020B0503020204020204" pitchFamily="34" charset="-122"/>
                          <a:ea typeface="微软雅黑" panose="020B0503020204020204" pitchFamily="34" charset="-122"/>
                        </a:rPr>
                        <a:t>+++</a:t>
                      </a:r>
                      <a:endParaRPr lang="zh-CN" altLang="en-US" sz="1400" b="1" dirty="0">
                        <a:latin typeface="微软雅黑" panose="020B0503020204020204" pitchFamily="34" charset="-122"/>
                        <a:ea typeface="微软雅黑" panose="020B0503020204020204" pitchFamily="34" charset="-122"/>
                      </a:endParaRP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6">
                        <a:lumMod val="20000"/>
                        <a:lumOff val="80000"/>
                      </a:schemeClr>
                    </a:solidFill>
                  </a:tcPr>
                </a:tc>
                <a:tc>
                  <a:txBody>
                    <a:bodyPr/>
                    <a:lstStyle/>
                    <a:p>
                      <a:r>
                        <a:rPr lang="zh-CN" altLang="en-US" sz="1400" b="1" dirty="0">
                          <a:latin typeface="微软雅黑" panose="020B0503020204020204" pitchFamily="34" charset="-122"/>
                          <a:ea typeface="微软雅黑" panose="020B0503020204020204" pitchFamily="34" charset="-122"/>
                        </a:rPr>
                        <a:t>极少</a:t>
                      </a:r>
                      <a:endParaRPr lang="zh-CN" altLang="en-US" sz="1400" b="1" dirty="0">
                        <a:latin typeface="微软雅黑" panose="020B0503020204020204" pitchFamily="34" charset="-122"/>
                        <a:ea typeface="微软雅黑" panose="020B0503020204020204" pitchFamily="34" charset="-122"/>
                      </a:endParaRP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6">
                        <a:lumMod val="20000"/>
                        <a:lumOff val="80000"/>
                      </a:schemeClr>
                    </a:solidFill>
                  </a:tcPr>
                </a:tc>
              </a:tr>
              <a:tr h="369428">
                <a:tc>
                  <a:txBody>
                    <a:bodyPr/>
                    <a:lstStyle/>
                    <a:p>
                      <a:pPr marL="0" marR="0" lvl="0" indent="0" algn="l" defTabSz="685800" rtl="0" eaLnBrk="1" fontAlgn="auto" latinLnBrk="0" hangingPunct="1">
                        <a:lnSpc>
                          <a:spcPct val="100000"/>
                        </a:lnSpc>
                        <a:spcBef>
                          <a:spcPts val="0"/>
                        </a:spcBef>
                        <a:spcAft>
                          <a:spcPts val="0"/>
                        </a:spcAft>
                        <a:buClrTx/>
                        <a:buSzTx/>
                        <a:buFontTx/>
                        <a:buNone/>
                        <a:defRPr/>
                      </a:pPr>
                      <a:r>
                        <a:rPr lang="zh-CN" altLang="en-US" sz="1400" dirty="0">
                          <a:latin typeface="微软雅黑" panose="020B0503020204020204" pitchFamily="34" charset="-122"/>
                          <a:ea typeface="微软雅黑" panose="020B0503020204020204" pitchFamily="34" charset="-122"/>
                        </a:rPr>
                        <a:t>奥美拉唑</a:t>
                      </a:r>
                      <a:endParaRPr lang="zh-CN" altLang="en-US" sz="1400" dirty="0">
                        <a:latin typeface="微软雅黑" panose="020B0503020204020204" pitchFamily="34" charset="-122"/>
                        <a:ea typeface="微软雅黑" panose="020B0503020204020204" pitchFamily="34" charset="-122"/>
                      </a:endParaRP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r>
                        <a:rPr lang="en-US" altLang="zh-CN" sz="1400" dirty="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r>
                        <a:rPr lang="zh-CN" altLang="en-US" sz="1400" dirty="0">
                          <a:latin typeface="微软雅黑" panose="020B0503020204020204" pitchFamily="34" charset="-122"/>
                          <a:ea typeface="微软雅黑" panose="020B0503020204020204" pitchFamily="34" charset="-122"/>
                        </a:rPr>
                        <a:t>有血栓不良事件风险</a:t>
                      </a:r>
                      <a:endParaRPr lang="zh-CN" altLang="en-US" sz="1400" dirty="0">
                        <a:latin typeface="微软雅黑" panose="020B0503020204020204" pitchFamily="34" charset="-122"/>
                        <a:ea typeface="微软雅黑" panose="020B0503020204020204" pitchFamily="34" charset="-122"/>
                      </a:endParaRP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r>
                        <a:rPr lang="en-US" altLang="zh-CN" sz="1400" dirty="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r>
                        <a:rPr lang="zh-CN" altLang="en-US" sz="1400" dirty="0">
                          <a:latin typeface="微软雅黑" panose="020B0503020204020204" pitchFamily="34" charset="-122"/>
                          <a:ea typeface="微软雅黑" panose="020B0503020204020204" pitchFamily="34" charset="-122"/>
                        </a:rPr>
                        <a:t>受</a:t>
                      </a:r>
                      <a:r>
                        <a:rPr lang="en-US" altLang="zh-CN" sz="1400" dirty="0">
                          <a:latin typeface="微软雅黑" panose="020B0503020204020204" pitchFamily="34" charset="-122"/>
                          <a:ea typeface="微软雅黑" panose="020B0503020204020204" pitchFamily="34" charset="-122"/>
                        </a:rPr>
                        <a:t>CYP2C19</a:t>
                      </a:r>
                      <a:r>
                        <a:rPr lang="zh-CN" altLang="en-US" sz="1400" dirty="0">
                          <a:latin typeface="微软雅黑" panose="020B0503020204020204" pitchFamily="34" charset="-122"/>
                          <a:ea typeface="微软雅黑" panose="020B0503020204020204" pitchFamily="34" charset="-122"/>
                        </a:rPr>
                        <a:t>影响</a:t>
                      </a:r>
                      <a:endParaRPr lang="zh-CN" altLang="en-US" sz="1400" dirty="0">
                        <a:latin typeface="微软雅黑" panose="020B0503020204020204" pitchFamily="34" charset="-122"/>
                        <a:ea typeface="微软雅黑" panose="020B0503020204020204" pitchFamily="34" charset="-122"/>
                      </a:endParaRP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r>
              <a:tr h="373623">
                <a:tc>
                  <a:txBody>
                    <a:bodyPr/>
                    <a:lstStyle/>
                    <a:p>
                      <a:r>
                        <a:rPr lang="zh-CN" altLang="en-US" sz="1400" dirty="0">
                          <a:latin typeface="微软雅黑" panose="020B0503020204020204" pitchFamily="34" charset="-122"/>
                          <a:ea typeface="微软雅黑" panose="020B0503020204020204" pitchFamily="34" charset="-122"/>
                        </a:rPr>
                        <a:t>兰索拉唑</a:t>
                      </a:r>
                      <a:endParaRPr lang="zh-CN" altLang="en-US" sz="1400" dirty="0">
                        <a:latin typeface="微软雅黑" panose="020B0503020204020204" pitchFamily="34" charset="-122"/>
                        <a:ea typeface="微软雅黑" panose="020B0503020204020204" pitchFamily="34" charset="-122"/>
                      </a:endParaRP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r>
                        <a:rPr lang="en-US" altLang="zh-CN" sz="1400" dirty="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r>
                        <a:rPr lang="zh-CN" altLang="en-US" sz="1400" dirty="0">
                          <a:latin typeface="微软雅黑" panose="020B0503020204020204" pitchFamily="34" charset="-122"/>
                          <a:ea typeface="微软雅黑" panose="020B0503020204020204" pitchFamily="34" charset="-122"/>
                        </a:rPr>
                        <a:t>潜在肝损害风险</a:t>
                      </a:r>
                      <a:endParaRPr lang="zh-CN" altLang="en-US" sz="1400" dirty="0">
                        <a:latin typeface="微软雅黑" panose="020B0503020204020204" pitchFamily="34" charset="-122"/>
                        <a:ea typeface="微软雅黑" panose="020B0503020204020204" pitchFamily="34" charset="-122"/>
                      </a:endParaRP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r>
                        <a:rPr lang="en-US" altLang="zh-CN" sz="1400" dirty="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r>
                        <a:rPr lang="zh-CN" altLang="en-US" sz="1400" dirty="0">
                          <a:latin typeface="微软雅黑" panose="020B0503020204020204" pitchFamily="34" charset="-122"/>
                          <a:ea typeface="微软雅黑" panose="020B0503020204020204" pitchFamily="34" charset="-122"/>
                        </a:rPr>
                        <a:t>少</a:t>
                      </a:r>
                      <a:endParaRPr lang="zh-CN" altLang="en-US" sz="1400" dirty="0">
                        <a:latin typeface="微软雅黑" panose="020B0503020204020204" pitchFamily="34" charset="-122"/>
                        <a:ea typeface="微软雅黑" panose="020B0503020204020204" pitchFamily="34" charset="-122"/>
                      </a:endParaRP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r>
              <a:tr h="383458">
                <a:tc>
                  <a:txBody>
                    <a:bodyPr/>
                    <a:lstStyle/>
                    <a:p>
                      <a:r>
                        <a:rPr lang="zh-CN" altLang="en-US" sz="1400" dirty="0">
                          <a:latin typeface="微软雅黑" panose="020B0503020204020204" pitchFamily="34" charset="-122"/>
                          <a:ea typeface="微软雅黑" panose="020B0503020204020204" pitchFamily="34" charset="-122"/>
                        </a:rPr>
                        <a:t>埃索美拉唑</a:t>
                      </a:r>
                      <a:endParaRPr lang="zh-CN" altLang="en-US" sz="1400" dirty="0">
                        <a:latin typeface="微软雅黑" panose="020B0503020204020204" pitchFamily="34" charset="-122"/>
                        <a:ea typeface="微软雅黑" panose="020B0503020204020204" pitchFamily="34" charset="-122"/>
                      </a:endParaRP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r>
                        <a:rPr lang="en-US" altLang="zh-CN" sz="1400" dirty="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defRPr/>
                      </a:pPr>
                      <a:r>
                        <a:rPr lang="zh-CN" altLang="en-US" sz="1400" dirty="0">
                          <a:latin typeface="微软雅黑" panose="020B0503020204020204" pitchFamily="34" charset="-122"/>
                          <a:ea typeface="微软雅黑" panose="020B0503020204020204" pitchFamily="34" charset="-122"/>
                        </a:rPr>
                        <a:t>有血栓不良事件风险</a:t>
                      </a:r>
                      <a:endParaRPr lang="zh-CN" altLang="en-US" sz="1400" dirty="0">
                        <a:latin typeface="微软雅黑" panose="020B0503020204020204" pitchFamily="34" charset="-122"/>
                        <a:ea typeface="微软雅黑" panose="020B0503020204020204" pitchFamily="34" charset="-122"/>
                      </a:endParaRP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r>
                        <a:rPr lang="en-US" altLang="zh-CN" sz="1400" dirty="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defRPr/>
                      </a:pPr>
                      <a:r>
                        <a:rPr lang="zh-CN" altLang="en-US" sz="1400" dirty="0">
                          <a:latin typeface="微软雅黑" panose="020B0503020204020204" pitchFamily="34" charset="-122"/>
                          <a:ea typeface="微软雅黑" panose="020B0503020204020204" pitchFamily="34" charset="-122"/>
                        </a:rPr>
                        <a:t>受</a:t>
                      </a:r>
                      <a:r>
                        <a:rPr lang="en-US" altLang="zh-CN" sz="1400" dirty="0">
                          <a:latin typeface="微软雅黑" panose="020B0503020204020204" pitchFamily="34" charset="-122"/>
                          <a:ea typeface="微软雅黑" panose="020B0503020204020204" pitchFamily="34" charset="-122"/>
                        </a:rPr>
                        <a:t>CYP2C19</a:t>
                      </a:r>
                      <a:r>
                        <a:rPr lang="zh-CN" altLang="en-US" sz="1400" dirty="0">
                          <a:latin typeface="微软雅黑" panose="020B0503020204020204" pitchFamily="34" charset="-122"/>
                          <a:ea typeface="微软雅黑" panose="020B0503020204020204" pitchFamily="34" charset="-122"/>
                        </a:rPr>
                        <a:t>影响</a:t>
                      </a:r>
                      <a:endParaRPr lang="zh-CN" altLang="en-US" sz="1400" dirty="0">
                        <a:latin typeface="微软雅黑" panose="020B0503020204020204" pitchFamily="34" charset="-122"/>
                        <a:ea typeface="微软雅黑" panose="020B0503020204020204" pitchFamily="34" charset="-122"/>
                      </a:endParaRP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r>
              <a:tr h="383458">
                <a:tc>
                  <a:txBody>
                    <a:bodyPr/>
                    <a:lstStyle/>
                    <a:p>
                      <a:r>
                        <a:rPr lang="zh-CN" altLang="en-US" sz="1400" dirty="0">
                          <a:latin typeface="微软雅黑" panose="020B0503020204020204" pitchFamily="34" charset="-122"/>
                          <a:ea typeface="微软雅黑" panose="020B0503020204020204" pitchFamily="34" charset="-122"/>
                        </a:rPr>
                        <a:t>艾普拉唑</a:t>
                      </a:r>
                      <a:endParaRPr lang="zh-CN" altLang="en-US" sz="1400" dirty="0">
                        <a:latin typeface="微软雅黑" panose="020B0503020204020204" pitchFamily="34" charset="-122"/>
                        <a:ea typeface="微软雅黑" panose="020B0503020204020204" pitchFamily="34" charset="-122"/>
                      </a:endParaRP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r>
                        <a:rPr lang="en-US" altLang="zh-CN" sz="1400" dirty="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r>
                        <a:rPr lang="zh-CN" altLang="en-US" sz="1400" dirty="0">
                          <a:latin typeface="微软雅黑" panose="020B0503020204020204" pitchFamily="34" charset="-122"/>
                          <a:ea typeface="微软雅黑" panose="020B0503020204020204" pitchFamily="34" charset="-122"/>
                        </a:rPr>
                        <a:t>肝肾功能异常慎用</a:t>
                      </a:r>
                      <a:endParaRPr lang="zh-CN" altLang="en-US" sz="1400" dirty="0">
                        <a:latin typeface="微软雅黑" panose="020B0503020204020204" pitchFamily="34" charset="-122"/>
                        <a:ea typeface="微软雅黑" panose="020B0503020204020204" pitchFamily="34" charset="-122"/>
                      </a:endParaRP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r>
                        <a:rPr lang="en-US" altLang="zh-CN" sz="1400" dirty="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r>
                        <a:rPr lang="en-US" altLang="zh-CN" sz="1400" dirty="0">
                          <a:latin typeface="微软雅黑" panose="020B0503020204020204" pitchFamily="34" charset="-122"/>
                          <a:ea typeface="微软雅黑" panose="020B0503020204020204" pitchFamily="34" charset="-122"/>
                        </a:rPr>
                        <a:t>CYP2C19</a:t>
                      </a:r>
                      <a:r>
                        <a:rPr lang="zh-CN" altLang="en-US" sz="1400" dirty="0">
                          <a:latin typeface="微软雅黑" panose="020B0503020204020204" pitchFamily="34" charset="-122"/>
                          <a:ea typeface="微软雅黑" panose="020B0503020204020204" pitchFamily="34" charset="-122"/>
                        </a:rPr>
                        <a:t>不明确</a:t>
                      </a:r>
                      <a:endParaRPr lang="zh-CN" altLang="en-US" sz="1400" dirty="0">
                        <a:latin typeface="微软雅黑" panose="020B0503020204020204" pitchFamily="34" charset="-122"/>
                        <a:ea typeface="微软雅黑" panose="020B0503020204020204" pitchFamily="34" charset="-122"/>
                      </a:endParaRP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r>
            </a:tbl>
          </a:graphicData>
        </a:graphic>
      </p:graphicFrame>
      <p:sp>
        <p:nvSpPr>
          <p:cNvPr id="5" name="矩形 4"/>
          <p:cNvSpPr/>
          <p:nvPr/>
        </p:nvSpPr>
        <p:spPr>
          <a:xfrm>
            <a:off x="304801" y="1474840"/>
            <a:ext cx="4267199" cy="2431435"/>
          </a:xfrm>
          <a:prstGeom prst="rect">
            <a:avLst/>
          </a:prstGeom>
        </p:spPr>
        <p:txBody>
          <a:bodyPr wrap="square">
            <a:spAutoFit/>
          </a:bodyPr>
          <a:lstStyle/>
          <a:p>
            <a:pPr marL="285750" indent="-285750">
              <a:lnSpc>
                <a:spcPct val="150000"/>
              </a:lnSpc>
              <a:buFont typeface="Wingdings" panose="05000000000000000000" pitchFamily="2" charset="2"/>
              <a:buChar char="p"/>
            </a:pPr>
            <a:r>
              <a:rPr lang="zh-CN" altLang="en-US" sz="1600" dirty="0" smtClean="0">
                <a:latin typeface="微软雅黑" panose="020B0503020204020204" pitchFamily="34" charset="-122"/>
                <a:ea typeface="微软雅黑" panose="020B0503020204020204" pitchFamily="34" charset="-122"/>
              </a:rPr>
              <a:t>目录内已有</a:t>
            </a:r>
            <a:r>
              <a:rPr lang="en-US" altLang="zh-CN" sz="1600" dirty="0" smtClean="0">
                <a:latin typeface="微软雅黑" panose="020B0503020204020204" pitchFamily="34" charset="-122"/>
                <a:ea typeface="微软雅黑" panose="020B0503020204020204" pitchFamily="34" charset="-122"/>
              </a:rPr>
              <a:t>PPI</a:t>
            </a:r>
            <a:r>
              <a:rPr lang="zh-CN" altLang="en-US" sz="1600" dirty="0" smtClean="0">
                <a:latin typeface="微软雅黑" panose="020B0503020204020204" pitchFamily="34" charset="-122"/>
                <a:ea typeface="微软雅黑" panose="020B0503020204020204" pitchFamily="34" charset="-122"/>
              </a:rPr>
              <a:t>存在缺陷：</a:t>
            </a:r>
            <a:endParaRPr lang="en-US" altLang="zh-CN" sz="1600" dirty="0" smtClean="0">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lang="en-US" altLang="zh-CN" sz="1600" dirty="0" smtClean="0">
                <a:latin typeface="微软雅黑" panose="020B0503020204020204" pitchFamily="34" charset="-122"/>
                <a:ea typeface="微软雅黑" panose="020B0503020204020204" pitchFamily="34" charset="-122"/>
              </a:rPr>
              <a:t> </a:t>
            </a:r>
            <a:r>
              <a:rPr lang="zh-CN" altLang="en-US" sz="1600" dirty="0" smtClean="0">
                <a:latin typeface="微软雅黑" panose="020B0503020204020204" pitchFamily="34" charset="-122"/>
                <a:ea typeface="微软雅黑" panose="020B0503020204020204" pitchFamily="34" charset="-122"/>
              </a:rPr>
              <a:t>起效及维持时间有提升空间，无法有效控制夜间酸突破</a:t>
            </a:r>
            <a:r>
              <a:rPr lang="en-US" altLang="zh-CN" sz="1600" dirty="0" smtClean="0">
                <a:latin typeface="微软雅黑" panose="020B0503020204020204" pitchFamily="34" charset="-122"/>
                <a:ea typeface="微软雅黑" panose="020B0503020204020204" pitchFamily="34" charset="-122"/>
              </a:rPr>
              <a:t>; </a:t>
            </a:r>
            <a:endParaRPr lang="en-US" altLang="zh-CN" sz="1600" dirty="0" smtClean="0">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lang="en-US" altLang="zh-CN" sz="1600" dirty="0" smtClean="0">
                <a:latin typeface="微软雅黑" panose="020B0503020204020204" pitchFamily="34" charset="-122"/>
                <a:ea typeface="微软雅黑" panose="020B0503020204020204" pitchFamily="34" charset="-122"/>
              </a:rPr>
              <a:t> </a:t>
            </a:r>
            <a:r>
              <a:rPr lang="zh-CN" altLang="en-US" sz="1600" dirty="0" smtClean="0">
                <a:latin typeface="微软雅黑" panose="020B0503020204020204" pitchFamily="34" charset="-122"/>
                <a:ea typeface="微软雅黑" panose="020B0503020204020204" pitchFamily="34" charset="-122"/>
              </a:rPr>
              <a:t>大多经</a:t>
            </a:r>
            <a:r>
              <a:rPr lang="en-US" altLang="zh-CN" sz="1600" dirty="0" smtClean="0">
                <a:latin typeface="微软雅黑" panose="020B0503020204020204" pitchFamily="34" charset="-122"/>
                <a:ea typeface="微软雅黑" panose="020B0503020204020204" pitchFamily="34" charset="-122"/>
              </a:rPr>
              <a:t>CYP2C19</a:t>
            </a:r>
            <a:r>
              <a:rPr lang="zh-CN" altLang="en-US" sz="1600" dirty="0" smtClean="0">
                <a:latin typeface="微软雅黑" panose="020B0503020204020204" pitchFamily="34" charset="-122"/>
                <a:ea typeface="微软雅黑" panose="020B0503020204020204" pitchFamily="34" charset="-122"/>
              </a:rPr>
              <a:t>代谢，药物间相互作用多，人群疗效差异大</a:t>
            </a:r>
            <a:endParaRPr lang="en-US" altLang="zh-CN" sz="1600" dirty="0">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lang="en-US" altLang="zh-CN" sz="1600" dirty="0" smtClean="0">
                <a:latin typeface="微软雅黑" panose="020B0503020204020204" pitchFamily="34" charset="-122"/>
                <a:ea typeface="微软雅黑" panose="020B0503020204020204" pitchFamily="34" charset="-122"/>
              </a:rPr>
              <a:t> </a:t>
            </a:r>
            <a:r>
              <a:rPr lang="zh-CN" altLang="en-US" sz="1600" dirty="0" smtClean="0">
                <a:latin typeface="微软雅黑" panose="020B0503020204020204" pitchFamily="34" charset="-122"/>
                <a:ea typeface="微软雅黑" panose="020B0503020204020204" pitchFamily="34" charset="-122"/>
              </a:rPr>
              <a:t>对肝肾功能的影响较大</a:t>
            </a:r>
            <a:endParaRPr lang="en-US" altLang="zh-CN" sz="1600" dirty="0" smtClean="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p"/>
            </a:pPr>
            <a:r>
              <a:rPr lang="zh-CN" altLang="en-US" sz="1600" dirty="0" smtClean="0">
                <a:latin typeface="微软雅黑" panose="020B0503020204020204" pitchFamily="34" charset="-122"/>
                <a:ea typeface="微软雅黑" panose="020B0503020204020204" pitchFamily="34" charset="-122"/>
              </a:rPr>
              <a:t>注射用右兰索拉唑可弥补上述缺陷，为患者提供一种更安全、有效的选择。</a:t>
            </a:r>
            <a:endParaRPr lang="en-US" altLang="zh-CN" sz="1600" dirty="0">
              <a:latin typeface="微软雅黑" panose="020B0503020204020204" pitchFamily="34" charset="-122"/>
              <a:ea typeface="微软雅黑" panose="020B0503020204020204" pitchFamily="34" charset="-122"/>
            </a:endParaRPr>
          </a:p>
        </p:txBody>
      </p:sp>
      <p:sp>
        <p:nvSpPr>
          <p:cNvPr id="6" name="标题 1"/>
          <p:cNvSpPr>
            <a:spLocks noGrp="1"/>
          </p:cNvSpPr>
          <p:nvPr/>
        </p:nvSpPr>
        <p:spPr>
          <a:xfrm>
            <a:off x="384386" y="4329568"/>
            <a:ext cx="11070193" cy="512820"/>
          </a:xfrm>
          <a:prstGeom prst="rect">
            <a:avLst/>
          </a:prstGeom>
          <a:gradFill>
            <a:gsLst>
              <a:gs pos="0">
                <a:schemeClr val="accent1">
                  <a:lumMod val="50000"/>
                </a:schemeClr>
              </a:gs>
              <a:gs pos="100000">
                <a:srgbClr val="0B6E38"/>
              </a:gs>
            </a:gsLst>
            <a:lin ang="0" scaled="0"/>
          </a:gradFill>
        </p:spPr>
        <p:txBody>
          <a:bodyPr wrap="square" rtlCol="0" anchor="ctr">
            <a:noAutofit/>
          </a:bodyPr>
          <a:lstStyle>
            <a:lvl1pPr algn="ctr" rtl="0" eaLnBrk="0" fontAlgn="base" hangingPunct="0">
              <a:spcBef>
                <a:spcPct val="0"/>
              </a:spcBef>
              <a:spcAft>
                <a:spcPct val="0"/>
              </a:spcAft>
              <a:defRPr sz="3200">
                <a:solidFill>
                  <a:schemeClr val="tx2"/>
                </a:solidFill>
                <a:latin typeface="微软雅黑" panose="020B0503020204020204" pitchFamily="34" charset="-122"/>
                <a:ea typeface="微软雅黑" panose="020B0503020204020204" pitchFamily="34" charset="-122"/>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r>
              <a:rPr lang="zh-CN" altLang="en-US" sz="2000" b="1" spc="300" dirty="0" smtClean="0">
                <a:solidFill>
                  <a:schemeClr val="bg1"/>
                </a:solidFill>
                <a:latin typeface="Arial" panose="020B0604020202020204" pitchFamily="34" charset="0"/>
                <a:sym typeface="Arial" panose="020B0604020202020204" pitchFamily="34" charset="0"/>
              </a:rPr>
              <a:t>适应症明确，临床易管理</a:t>
            </a:r>
            <a:endParaRPr lang="zh-CN" altLang="en-US" sz="2000" b="1" spc="300" dirty="0">
              <a:solidFill>
                <a:schemeClr val="bg1"/>
              </a:solidFill>
              <a:latin typeface="Arial" panose="020B0604020202020204" pitchFamily="34" charset="0"/>
              <a:sym typeface="Arial" panose="020B0604020202020204" pitchFamily="34" charset="0"/>
            </a:endParaRPr>
          </a:p>
        </p:txBody>
      </p:sp>
      <p:sp>
        <p:nvSpPr>
          <p:cNvPr id="8" name="矩形 7"/>
          <p:cNvSpPr/>
          <p:nvPr/>
        </p:nvSpPr>
        <p:spPr>
          <a:xfrm>
            <a:off x="384386" y="4983521"/>
            <a:ext cx="10912879" cy="1200329"/>
          </a:xfrm>
          <a:prstGeom prst="rect">
            <a:avLst/>
          </a:prstGeom>
        </p:spPr>
        <p:txBody>
          <a:bodyPr wrap="square">
            <a:spAutoFit/>
          </a:bodyPr>
          <a:lstStyle/>
          <a:p>
            <a:pPr marL="285750" indent="-285750">
              <a:lnSpc>
                <a:spcPct val="150000"/>
              </a:lnSpc>
              <a:buFont typeface="Wingdings" panose="05000000000000000000" pitchFamily="2" charset="2"/>
              <a:buChar char="p"/>
            </a:pPr>
            <a:r>
              <a:rPr lang="zh-CN" altLang="en-US" sz="1600" dirty="0">
                <a:latin typeface="微软雅黑" panose="020B0503020204020204" pitchFamily="34" charset="-122"/>
                <a:ea typeface="微软雅黑" panose="020B0503020204020204" pitchFamily="34" charset="-122"/>
              </a:rPr>
              <a:t>本</a:t>
            </a:r>
            <a:r>
              <a:rPr lang="zh-CN" altLang="en-US" sz="1600" dirty="0" smtClean="0">
                <a:latin typeface="微软雅黑" panose="020B0503020204020204" pitchFamily="34" charset="-122"/>
                <a:ea typeface="微软雅黑" panose="020B0503020204020204" pitchFamily="34" charset="-122"/>
              </a:rPr>
              <a:t>品适用于口服疗法不适用的消化性溃疡患者，且</a:t>
            </a:r>
            <a:r>
              <a:rPr lang="zh-CN" altLang="en-US" sz="1600" dirty="0" smtClean="0">
                <a:solidFill>
                  <a:schemeClr val="accent5"/>
                </a:solidFill>
                <a:latin typeface="微软雅黑" panose="020B0503020204020204" pitchFamily="34" charset="-122"/>
                <a:ea typeface="微软雅黑" panose="020B0503020204020204" pitchFamily="34" charset="-122"/>
              </a:rPr>
              <a:t>说明书中明确“一旦患者可以口服药物，应改为口服用药”</a:t>
            </a:r>
            <a:r>
              <a:rPr lang="zh-CN" altLang="en-US" sz="1600" b="1" dirty="0" smtClean="0">
                <a:latin typeface="微软雅黑" panose="020B0503020204020204" pitchFamily="34" charset="-122"/>
                <a:ea typeface="微软雅黑" panose="020B0503020204020204" pitchFamily="34" charset="-122"/>
              </a:rPr>
              <a:t>“</a:t>
            </a:r>
            <a:r>
              <a:rPr lang="zh-CN" altLang="en-US" sz="1600" dirty="0" smtClean="0">
                <a:latin typeface="微软雅黑" panose="020B0503020204020204" pitchFamily="34" charset="-122"/>
                <a:ea typeface="微软雅黑" panose="020B0503020204020204" pitchFamily="34" charset="-122"/>
              </a:rPr>
              <a:t>前 </a:t>
            </a:r>
            <a:r>
              <a:rPr lang="en-US" altLang="zh-CN" sz="1600" dirty="0" smtClean="0">
                <a:latin typeface="微软雅黑" panose="020B0503020204020204" pitchFamily="34" charset="-122"/>
                <a:ea typeface="微软雅黑" panose="020B0503020204020204" pitchFamily="34" charset="-122"/>
              </a:rPr>
              <a:t>3 </a:t>
            </a:r>
            <a:r>
              <a:rPr lang="zh-CN" altLang="en-US" sz="1600" dirty="0" smtClean="0">
                <a:latin typeface="微软雅黑" panose="020B0503020204020204" pitchFamily="34" charset="-122"/>
                <a:ea typeface="微软雅黑" panose="020B0503020204020204" pitchFamily="34" charset="-122"/>
              </a:rPr>
              <a:t>日内达到止血效果的，应改用口服用药，</a:t>
            </a:r>
            <a:r>
              <a:rPr lang="zh-CN" altLang="en-US" sz="1600" dirty="0" smtClean="0">
                <a:solidFill>
                  <a:srgbClr val="0070C0"/>
                </a:solidFill>
                <a:latin typeface="微软雅黑" panose="020B0503020204020204" pitchFamily="34" charset="-122"/>
                <a:ea typeface="微软雅黑" panose="020B0503020204020204" pitchFamily="34" charset="-122"/>
              </a:rPr>
              <a:t>不可无限制静脉给药</a:t>
            </a:r>
            <a:r>
              <a:rPr lang="zh-CN" altLang="en-US" sz="1600" dirty="0" smtClean="0">
                <a:latin typeface="微软雅黑" panose="020B0503020204020204" pitchFamily="34" charset="-122"/>
                <a:ea typeface="微软雅黑" panose="020B0503020204020204" pitchFamily="34" charset="-122"/>
              </a:rPr>
              <a:t>”</a:t>
            </a:r>
            <a:endParaRPr lang="en-US" altLang="zh-CN" sz="1600"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p"/>
            </a:pPr>
            <a:r>
              <a:rPr lang="zh-CN" altLang="en-US" sz="1600" dirty="0" smtClean="0">
                <a:latin typeface="微软雅黑" panose="020B0503020204020204" pitchFamily="34" charset="-122"/>
                <a:ea typeface="微软雅黑" panose="020B0503020204020204" pitchFamily="34" charset="-122"/>
              </a:rPr>
              <a:t>临床易于管理，</a:t>
            </a:r>
            <a:r>
              <a:rPr lang="zh-CN" altLang="en-US" sz="1600" dirty="0" smtClean="0">
                <a:solidFill>
                  <a:srgbClr val="0070C0"/>
                </a:solidFill>
                <a:latin typeface="微软雅黑" panose="020B0503020204020204" pitchFamily="34" charset="-122"/>
                <a:ea typeface="微软雅黑" panose="020B0503020204020204" pitchFamily="34" charset="-122"/>
              </a:rPr>
              <a:t>滥用风险小</a:t>
            </a:r>
            <a:r>
              <a:rPr lang="zh-CN" altLang="en-US" sz="1600" dirty="0" smtClean="0">
                <a:latin typeface="微软雅黑" panose="020B0503020204020204" pitchFamily="34" charset="-122"/>
                <a:ea typeface="微软雅黑" panose="020B0503020204020204" pitchFamily="34" charset="-122"/>
              </a:rPr>
              <a:t>。</a:t>
            </a:r>
            <a:endParaRPr lang="en-US" altLang="zh-CN" sz="16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0" name="组合 9"/>
          <p:cNvGrpSpPr/>
          <p:nvPr/>
        </p:nvGrpSpPr>
        <p:grpSpPr>
          <a:xfrm>
            <a:off x="4606925" y="4314825"/>
            <a:ext cx="7578090" cy="2534920"/>
            <a:chOff x="7255" y="5333"/>
            <a:chExt cx="11934" cy="4510"/>
          </a:xfrm>
        </p:grpSpPr>
        <p:pic>
          <p:nvPicPr>
            <p:cNvPr id="11" name="图片 10"/>
            <p:cNvPicPr>
              <a:picLocks noChangeAspect="1"/>
            </p:cNvPicPr>
            <p:nvPr userDrawn="1">
              <p:custDataLst>
                <p:tags r:id="rId1"/>
              </p:custDataLst>
            </p:nvPr>
          </p:nvPicPr>
          <p:blipFill>
            <a:blip r:embed="rId2"/>
            <a:srcRect l="-206" t="33340" r="5581" b="4019"/>
            <a:stretch>
              <a:fillRect/>
            </a:stretch>
          </p:blipFill>
          <p:spPr>
            <a:xfrm>
              <a:off x="7255" y="5333"/>
              <a:ext cx="11934" cy="4445"/>
            </a:xfrm>
            <a:prstGeom prst="rect">
              <a:avLst/>
            </a:prstGeom>
            <a:effectLst/>
          </p:spPr>
        </p:pic>
        <p:sp>
          <p:nvSpPr>
            <p:cNvPr id="12" name="直角三角形 11"/>
            <p:cNvSpPr/>
            <p:nvPr userDrawn="1">
              <p:custDataLst>
                <p:tags r:id="rId3"/>
              </p:custDataLst>
            </p:nvPr>
          </p:nvSpPr>
          <p:spPr>
            <a:xfrm rot="5400000">
              <a:off x="7255" y="5333"/>
              <a:ext cx="4510" cy="4510"/>
            </a:xfrm>
            <a:prstGeom prst="rtTriangle">
              <a:avLst/>
            </a:prstGeom>
            <a:solidFill>
              <a:schemeClr val="bg1"/>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grpSp>
      <p:sp>
        <p:nvSpPr>
          <p:cNvPr id="13" name="任意多边形 12"/>
          <p:cNvSpPr/>
          <p:nvPr>
            <p:custDataLst>
              <p:tags r:id="rId4"/>
            </p:custDataLst>
          </p:nvPr>
        </p:nvSpPr>
        <p:spPr>
          <a:xfrm>
            <a:off x="321945" y="1708785"/>
            <a:ext cx="9773285" cy="2140585"/>
          </a:xfrm>
          <a:custGeom>
            <a:avLst/>
            <a:gdLst>
              <a:gd name="connsiteX0" fmla="*/ 0 w 16522"/>
              <a:gd name="connsiteY0" fmla="*/ 9 h 3371"/>
              <a:gd name="connsiteX1" fmla="*/ 16522 w 16522"/>
              <a:gd name="connsiteY1" fmla="*/ 0 h 3371"/>
              <a:gd name="connsiteX2" fmla="*/ 13245 w 16522"/>
              <a:gd name="connsiteY2" fmla="*/ 3371 h 3371"/>
              <a:gd name="connsiteX3" fmla="*/ 0 w 16522"/>
              <a:gd name="connsiteY3" fmla="*/ 3346 h 3371"/>
              <a:gd name="connsiteX4" fmla="*/ 0 w 16522"/>
              <a:gd name="connsiteY4" fmla="*/ 9 h 3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22" h="3371">
                <a:moveTo>
                  <a:pt x="0" y="9"/>
                </a:moveTo>
                <a:lnTo>
                  <a:pt x="16522" y="0"/>
                </a:lnTo>
                <a:lnTo>
                  <a:pt x="13245" y="3371"/>
                </a:lnTo>
                <a:lnTo>
                  <a:pt x="0" y="3346"/>
                </a:lnTo>
                <a:lnTo>
                  <a:pt x="0" y="9"/>
                </a:lnTo>
                <a:close/>
              </a:path>
            </a:pathLst>
          </a:custGeom>
          <a:gradFill>
            <a:gsLst>
              <a:gs pos="55000">
                <a:schemeClr val="accent1">
                  <a:lumMod val="50000"/>
                </a:schemeClr>
              </a:gs>
              <a:gs pos="0">
                <a:schemeClr val="accent6">
                  <a:lumMod val="75000"/>
                </a:schemeClr>
              </a:gs>
              <a:gs pos="100000">
                <a:schemeClr val="accent5">
                  <a:lumMod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dirty="0">
              <a:latin typeface="Arial" panose="020B0604020202020204" pitchFamily="34" charset="0"/>
              <a:ea typeface="微软雅黑" panose="020B0503020204020204" pitchFamily="34" charset="-122"/>
              <a:sym typeface="Arial" panose="020B0604020202020204" pitchFamily="34" charset="0"/>
            </a:endParaRPr>
          </a:p>
        </p:txBody>
      </p:sp>
      <p:sp>
        <p:nvSpPr>
          <p:cNvPr id="6" name="文本框 5"/>
          <p:cNvSpPr txBox="1"/>
          <p:nvPr/>
        </p:nvSpPr>
        <p:spPr>
          <a:xfrm>
            <a:off x="2390140" y="741680"/>
            <a:ext cx="6096000" cy="706755"/>
          </a:xfrm>
          <a:prstGeom prst="rect">
            <a:avLst/>
          </a:prstGeom>
          <a:noFill/>
        </p:spPr>
        <p:txBody>
          <a:bodyPr wrap="square" rtlCol="0" anchor="t">
            <a:spAutoFit/>
          </a:bodyPr>
          <a:p>
            <a:r>
              <a:rPr lang="en-US" altLang="zh-CN" sz="4000" b="1" dirty="0" smtClean="0">
                <a:solidFill>
                  <a:schemeClr val="accent1">
                    <a:lumMod val="50000"/>
                  </a:schemeClr>
                </a:solidFill>
                <a:latin typeface="方正大黑体_GBK" panose="02010600010101010101" charset="-122"/>
                <a:ea typeface="方正大黑体_GBK" panose="02010600010101010101" charset="-122"/>
                <a:sym typeface="Arial" panose="020B0604020202020204" pitchFamily="34" charset="0"/>
              </a:rPr>
              <a:t> </a:t>
            </a:r>
            <a:r>
              <a:rPr lang="zh-CN" altLang="en-US" sz="4000" b="1" dirty="0" smtClean="0">
                <a:solidFill>
                  <a:schemeClr val="accent1">
                    <a:lumMod val="50000"/>
                  </a:schemeClr>
                </a:solidFill>
                <a:latin typeface="方正大黑体_GBK" panose="02010600010101010101" charset="-122"/>
                <a:ea typeface="方正大黑体_GBK" panose="02010600010101010101" charset="-122"/>
                <a:sym typeface="Arial" panose="020B0604020202020204" pitchFamily="34" charset="0"/>
              </a:rPr>
              <a:t>恳请</a:t>
            </a:r>
            <a:r>
              <a:rPr lang="zh-CN" altLang="en-US" sz="4000" b="1" dirty="0">
                <a:solidFill>
                  <a:schemeClr val="accent1">
                    <a:lumMod val="50000"/>
                  </a:schemeClr>
                </a:solidFill>
                <a:latin typeface="方正大黑体_GBK" panose="02010600010101010101" charset="-122"/>
                <a:ea typeface="方正大黑体_GBK" panose="02010600010101010101" charset="-122"/>
                <a:sym typeface="Arial" panose="020B0604020202020204" pitchFamily="34" charset="0"/>
              </a:rPr>
              <a:t>您</a:t>
            </a:r>
            <a:r>
              <a:rPr lang="zh-CN" altLang="en-US" sz="4000" b="1" dirty="0" smtClean="0">
                <a:solidFill>
                  <a:schemeClr val="accent1">
                    <a:lumMod val="50000"/>
                  </a:schemeClr>
                </a:solidFill>
                <a:latin typeface="方正大黑体_GBK" panose="02010600010101010101" charset="-122"/>
                <a:ea typeface="方正大黑体_GBK" panose="02010600010101010101" charset="-122"/>
                <a:sym typeface="Arial" panose="020B0604020202020204" pitchFamily="34" charset="0"/>
              </a:rPr>
              <a:t>支持</a:t>
            </a:r>
            <a:endParaRPr lang="zh-CN" altLang="en-US" sz="4000" b="1" dirty="0" smtClean="0">
              <a:solidFill>
                <a:schemeClr val="accent1">
                  <a:lumMod val="50000"/>
                </a:schemeClr>
              </a:solidFill>
              <a:latin typeface="方正大黑体_GBK" panose="02010600010101010101" charset="-122"/>
              <a:ea typeface="方正大黑体_GBK" panose="02010600010101010101" charset="-122"/>
              <a:sym typeface="Arial" panose="020B0604020202020204" pitchFamily="34" charset="0"/>
            </a:endParaRPr>
          </a:p>
        </p:txBody>
      </p:sp>
      <p:sp>
        <p:nvSpPr>
          <p:cNvPr id="8" name="文本框 7"/>
          <p:cNvSpPr txBox="1"/>
          <p:nvPr/>
        </p:nvSpPr>
        <p:spPr>
          <a:xfrm>
            <a:off x="2164715" y="2364105"/>
            <a:ext cx="6096000" cy="829945"/>
          </a:xfrm>
          <a:prstGeom prst="rect">
            <a:avLst/>
          </a:prstGeom>
          <a:noFill/>
        </p:spPr>
        <p:txBody>
          <a:bodyPr wrap="square" rtlCol="0" anchor="t">
            <a:spAutoFit/>
          </a:bodyPr>
          <a:p>
            <a:r>
              <a:rPr lang="zh-CN" altLang="en-US" sz="4800" b="1" spc="225" dirty="0" smtClean="0">
                <a:solidFill>
                  <a:srgbClr val="C00000"/>
                </a:solidFill>
                <a:latin typeface="Arial" panose="020B0604020202020204" pitchFamily="34" charset="0"/>
                <a:ea typeface="微软雅黑" panose="020B0503020204020204" pitchFamily="34" charset="-122"/>
                <a:sym typeface="Arial" panose="020B0604020202020204" pitchFamily="34" charset="0"/>
              </a:rPr>
              <a:t>注射用右兰索拉唑</a:t>
            </a:r>
            <a:endParaRPr lang="zh-CN" altLang="en-US" sz="4800" b="1" spc="225" dirty="0" smtClean="0">
              <a:solidFill>
                <a:srgbClr val="C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文本框 8"/>
          <p:cNvSpPr txBox="1"/>
          <p:nvPr/>
        </p:nvSpPr>
        <p:spPr>
          <a:xfrm>
            <a:off x="1835150" y="4109720"/>
            <a:ext cx="6096000" cy="706755"/>
          </a:xfrm>
          <a:prstGeom prst="rect">
            <a:avLst/>
          </a:prstGeom>
          <a:noFill/>
        </p:spPr>
        <p:txBody>
          <a:bodyPr wrap="square" rtlCol="0" anchor="t">
            <a:spAutoFit/>
          </a:bodyPr>
          <a:p>
            <a:r>
              <a:rPr lang="en-US" altLang="zh-CN" sz="4000" b="1" dirty="0" smtClean="0">
                <a:solidFill>
                  <a:schemeClr val="accent1">
                    <a:lumMod val="50000"/>
                  </a:schemeClr>
                </a:solidFill>
                <a:latin typeface="方正大黑体_GBK" panose="02010600010101010101" charset="-122"/>
                <a:ea typeface="方正大黑体_GBK" panose="02010600010101010101" charset="-122"/>
                <a:sym typeface="Arial" panose="020B0604020202020204" pitchFamily="34" charset="0"/>
              </a:rPr>
              <a:t>  </a:t>
            </a:r>
            <a:r>
              <a:rPr lang="zh-CN" altLang="en-US" sz="4000" b="1" dirty="0" smtClean="0">
                <a:solidFill>
                  <a:schemeClr val="accent1">
                    <a:lumMod val="50000"/>
                  </a:schemeClr>
                </a:solidFill>
                <a:latin typeface="方正大黑体_GBK" panose="02010600010101010101" charset="-122"/>
                <a:ea typeface="方正大黑体_GBK" panose="02010600010101010101" charset="-122"/>
                <a:sym typeface="Arial" panose="020B0604020202020204" pitchFamily="34" charset="0"/>
              </a:rPr>
              <a:t>纳入国家医保目录！</a:t>
            </a:r>
            <a:endParaRPr lang="zh-CN" altLang="en-US" sz="4000" b="1" dirty="0" smtClean="0">
              <a:solidFill>
                <a:schemeClr val="accent1">
                  <a:lumMod val="50000"/>
                </a:schemeClr>
              </a:solidFill>
              <a:latin typeface="方正大黑体_GBK" panose="02010600010101010101" charset="-122"/>
              <a:ea typeface="方正大黑体_GBK" panose="02010600010101010101" charset="-122"/>
              <a:sym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720726" y="677545"/>
            <a:ext cx="4944745" cy="600164"/>
          </a:xfrm>
          <a:prstGeom prst="rect">
            <a:avLst/>
          </a:prstGeom>
          <a:noFill/>
        </p:spPr>
        <p:txBody>
          <a:bodyPr wrap="square" rtlCol="0">
            <a:spAutoFit/>
          </a:bodyPr>
          <a:lstStyle/>
          <a:p>
            <a:r>
              <a:rPr lang="zh-CN" altLang="en-US" sz="3300" b="1" dirty="0">
                <a:solidFill>
                  <a:schemeClr val="accent5">
                    <a:lumMod val="50000"/>
                  </a:schemeClr>
                </a:solidFill>
                <a:latin typeface="Arial" panose="020B0604020202020204" pitchFamily="34" charset="0"/>
                <a:ea typeface="微软雅黑" panose="020B0503020204020204" pitchFamily="34" charset="-122"/>
                <a:cs typeface="Arial Bold" panose="020B0604020202020204" charset="0"/>
                <a:sym typeface="Arial" panose="020B0604020202020204" pitchFamily="34" charset="0"/>
              </a:rPr>
              <a:t>目录 </a:t>
            </a:r>
            <a:r>
              <a:rPr lang="en-US" altLang="zh-CN" sz="3300" b="1" dirty="0">
                <a:solidFill>
                  <a:schemeClr val="accent5">
                    <a:lumMod val="50000"/>
                  </a:schemeClr>
                </a:solidFill>
                <a:latin typeface="Arial" panose="020B0604020202020204" pitchFamily="34" charset="0"/>
                <a:ea typeface="微软雅黑" panose="020B0503020204020204" pitchFamily="34" charset="-122"/>
                <a:cs typeface="Arial Bold" panose="020B0604020202020204" charset="0"/>
                <a:sym typeface="Arial" panose="020B0604020202020204" pitchFamily="34" charset="0"/>
              </a:rPr>
              <a:t>CONTENTS</a:t>
            </a:r>
            <a:endParaRPr lang="en-US" altLang="zh-CN" sz="3300" b="1" dirty="0">
              <a:solidFill>
                <a:schemeClr val="accent5">
                  <a:lumMod val="50000"/>
                </a:schemeClr>
              </a:solidFill>
              <a:latin typeface="Arial" panose="020B0604020202020204" pitchFamily="34" charset="0"/>
              <a:ea typeface="微软雅黑" panose="020B0503020204020204" pitchFamily="34" charset="-122"/>
              <a:cs typeface="Arial Bold" panose="020B0604020202020204" charset="0"/>
              <a:sym typeface="Arial" panose="020B0604020202020204" pitchFamily="34" charset="0"/>
            </a:endParaRPr>
          </a:p>
        </p:txBody>
      </p:sp>
      <p:sp>
        <p:nvSpPr>
          <p:cNvPr id="5" name="文本占位符 16"/>
          <p:cNvSpPr txBox="1"/>
          <p:nvPr/>
        </p:nvSpPr>
        <p:spPr>
          <a:xfrm>
            <a:off x="1498602" y="1846742"/>
            <a:ext cx="4944745" cy="518160"/>
          </a:xfrm>
          <a:prstGeom prst="rect">
            <a:avLst/>
          </a:prstGeom>
        </p:spPr>
        <p:txBody>
          <a:bodyPr vert="horz" lIns="91440" tIns="45720" rIns="91440" bIns="45720" rtlCol="0" anchor="ctr" anchorCtr="0">
            <a:normAutofit/>
          </a:bodyPr>
          <a:lstStyle>
            <a:lvl1pPr marL="0" marR="0" lvl="0" indent="0" algn="l" defTabSz="685800" rtl="0" eaLnBrk="1" fontAlgn="auto" latinLnBrk="0" hangingPunct="1">
              <a:lnSpc>
                <a:spcPct val="90000"/>
              </a:lnSpc>
              <a:spcBef>
                <a:spcPts val="750"/>
              </a:spcBef>
              <a:buFont typeface="Arial" panose="020B0604020202020204" pitchFamily="34" charset="0"/>
              <a:buNone/>
              <a:defRPr kumimoji="0" lang="zh-CN" altLang="en-US" sz="2000" b="1" i="0" u="none" strike="noStrike" kern="1200" cap="none" spc="0" normalizeH="0" baseline="0" noProof="1" smtClean="0">
                <a:solidFill>
                  <a:schemeClr val="accent5">
                    <a:lumMod val="50000"/>
                  </a:schemeClr>
                </a:solidFill>
                <a:uFillTx/>
                <a:latin typeface="Arial" panose="020B0604020202020204" pitchFamily="34" charset="0"/>
                <a:ea typeface="微软雅黑" panose="020B0503020204020204" pitchFamily="34" charset="-122"/>
                <a:cs typeface="+mn-cs"/>
                <a:sym typeface="+mn-ea"/>
              </a:defRPr>
            </a:lvl1pPr>
            <a:lvl2pPr marL="342900" indent="0" algn="l" defTabSz="914400" rtl="0" eaLnBrk="1" latinLnBrk="0" hangingPunct="1">
              <a:lnSpc>
                <a:spcPct val="90000"/>
              </a:lnSpc>
              <a:spcBef>
                <a:spcPts val="500"/>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914400" rtl="0" eaLnBrk="1" latinLnBrk="0" hangingPunct="1">
              <a:lnSpc>
                <a:spcPct val="90000"/>
              </a:lnSpc>
              <a:spcBef>
                <a:spcPts val="500"/>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914400" rtl="0" eaLnBrk="1" latinLnBrk="0" hangingPunct="1">
              <a:lnSpc>
                <a:spcPct val="90000"/>
              </a:lnSpc>
              <a:spcBef>
                <a:spcPts val="500"/>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914400" rtl="0" eaLnBrk="1" latinLnBrk="0" hangingPunct="1">
              <a:lnSpc>
                <a:spcPct val="90000"/>
              </a:lnSpc>
              <a:spcBef>
                <a:spcPts val="500"/>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914400" rtl="0" eaLnBrk="1" latinLnBrk="0" hangingPunct="1">
              <a:lnSpc>
                <a:spcPct val="90000"/>
              </a:lnSpc>
              <a:spcBef>
                <a:spcPts val="500"/>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914400" rtl="0" eaLnBrk="1" latinLnBrk="0" hangingPunct="1">
              <a:lnSpc>
                <a:spcPct val="90000"/>
              </a:lnSpc>
              <a:spcBef>
                <a:spcPts val="500"/>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914400" rtl="0" eaLnBrk="1" latinLnBrk="0" hangingPunct="1">
              <a:lnSpc>
                <a:spcPct val="90000"/>
              </a:lnSpc>
              <a:spcBef>
                <a:spcPts val="500"/>
              </a:spcBef>
              <a:buFont typeface="Arial" panose="020B0604020202020204" pitchFamily="34" charset="0"/>
              <a:buNone/>
              <a:defRPr sz="1200" kern="1200">
                <a:solidFill>
                  <a:schemeClr val="tx1">
                    <a:tint val="75000"/>
                  </a:schemeClr>
                </a:solidFill>
                <a:latin typeface="+mn-lt"/>
                <a:ea typeface="+mn-ea"/>
                <a:cs typeface="+mn-cs"/>
              </a:defRPr>
            </a:lvl9pPr>
          </a:lstStyle>
          <a:p>
            <a:r>
              <a:rPr lang="zh-CN" altLang="en-US" dirty="0" smtClean="0">
                <a:sym typeface="Arial" panose="020B0604020202020204" pitchFamily="34" charset="0"/>
              </a:rPr>
              <a:t>药品基本信息</a:t>
            </a:r>
            <a:endParaRPr lang="zh-CN" altLang="en-US" dirty="0">
              <a:sym typeface="Arial" panose="020B0604020202020204" pitchFamily="34" charset="0"/>
            </a:endParaRPr>
          </a:p>
        </p:txBody>
      </p:sp>
      <p:sp>
        <p:nvSpPr>
          <p:cNvPr id="6" name="文本占位符 19"/>
          <p:cNvSpPr txBox="1"/>
          <p:nvPr/>
        </p:nvSpPr>
        <p:spPr>
          <a:xfrm>
            <a:off x="1498602" y="2610813"/>
            <a:ext cx="4944745" cy="507365"/>
          </a:xfrm>
          <a:prstGeom prst="rect">
            <a:avLst/>
          </a:prstGeom>
        </p:spPr>
        <p:txBody>
          <a:bodyPr vert="horz" lIns="91440" tIns="45720" rIns="91440" bIns="45720" rtlCol="0" anchor="ctr" anchorCtr="0">
            <a:normAutofit/>
          </a:bodyPr>
          <a:lstStyle>
            <a:lvl1pPr marL="0" marR="0" lvl="0" indent="0" algn="l" defTabSz="685800" rtl="0" eaLnBrk="1" fontAlgn="auto" latinLnBrk="0" hangingPunct="1">
              <a:lnSpc>
                <a:spcPct val="90000"/>
              </a:lnSpc>
              <a:spcBef>
                <a:spcPts val="750"/>
              </a:spcBef>
              <a:buFont typeface="Arial" panose="020B0604020202020204" pitchFamily="34" charset="0"/>
              <a:buNone/>
              <a:defRPr kumimoji="0" lang="zh-CN" altLang="en-US" sz="2000" b="1" i="0" u="none" strike="noStrike" kern="1200" cap="none" spc="0" normalizeH="0" baseline="0" noProof="1" smtClean="0">
                <a:solidFill>
                  <a:schemeClr val="accent5">
                    <a:lumMod val="50000"/>
                  </a:schemeClr>
                </a:solidFill>
                <a:uFillTx/>
                <a:latin typeface="Arial" panose="020B0604020202020204" pitchFamily="34" charset="0"/>
                <a:ea typeface="微软雅黑" panose="020B0503020204020204" pitchFamily="34" charset="-122"/>
                <a:cs typeface="+mn-cs"/>
                <a:sym typeface="+mn-ea"/>
              </a:defRPr>
            </a:lvl1pPr>
            <a:lvl2pPr marL="342900" indent="0" algn="l" defTabSz="914400" rtl="0" eaLnBrk="1" latinLnBrk="0" hangingPunct="1">
              <a:lnSpc>
                <a:spcPct val="90000"/>
              </a:lnSpc>
              <a:spcBef>
                <a:spcPts val="500"/>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914400" rtl="0" eaLnBrk="1" latinLnBrk="0" hangingPunct="1">
              <a:lnSpc>
                <a:spcPct val="90000"/>
              </a:lnSpc>
              <a:spcBef>
                <a:spcPts val="500"/>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914400" rtl="0" eaLnBrk="1" latinLnBrk="0" hangingPunct="1">
              <a:lnSpc>
                <a:spcPct val="90000"/>
              </a:lnSpc>
              <a:spcBef>
                <a:spcPts val="500"/>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914400" rtl="0" eaLnBrk="1" latinLnBrk="0" hangingPunct="1">
              <a:lnSpc>
                <a:spcPct val="90000"/>
              </a:lnSpc>
              <a:spcBef>
                <a:spcPts val="500"/>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914400" rtl="0" eaLnBrk="1" latinLnBrk="0" hangingPunct="1">
              <a:lnSpc>
                <a:spcPct val="90000"/>
              </a:lnSpc>
              <a:spcBef>
                <a:spcPts val="500"/>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914400" rtl="0" eaLnBrk="1" latinLnBrk="0" hangingPunct="1">
              <a:lnSpc>
                <a:spcPct val="90000"/>
              </a:lnSpc>
              <a:spcBef>
                <a:spcPts val="500"/>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914400" rtl="0" eaLnBrk="1" latinLnBrk="0" hangingPunct="1">
              <a:lnSpc>
                <a:spcPct val="90000"/>
              </a:lnSpc>
              <a:spcBef>
                <a:spcPts val="500"/>
              </a:spcBef>
              <a:buFont typeface="Arial" panose="020B0604020202020204" pitchFamily="34" charset="0"/>
              <a:buNone/>
              <a:defRPr sz="1200" kern="1200">
                <a:solidFill>
                  <a:schemeClr val="tx1">
                    <a:tint val="75000"/>
                  </a:schemeClr>
                </a:solidFill>
                <a:latin typeface="+mn-lt"/>
                <a:ea typeface="+mn-ea"/>
                <a:cs typeface="+mn-cs"/>
              </a:defRPr>
            </a:lvl9pPr>
          </a:lstStyle>
          <a:p>
            <a:r>
              <a:rPr lang="zh-CN" altLang="en-US" dirty="0" smtClean="0">
                <a:sym typeface="Arial" panose="020B0604020202020204" pitchFamily="34" charset="0"/>
              </a:rPr>
              <a:t>有效性</a:t>
            </a:r>
            <a:endParaRPr lang="zh-CN" altLang="en-US" dirty="0">
              <a:sym typeface="Arial" panose="020B0604020202020204" pitchFamily="34" charset="0"/>
            </a:endParaRPr>
          </a:p>
        </p:txBody>
      </p:sp>
      <p:sp>
        <p:nvSpPr>
          <p:cNvPr id="7" name="文本占位符 21"/>
          <p:cNvSpPr txBox="1"/>
          <p:nvPr/>
        </p:nvSpPr>
        <p:spPr>
          <a:xfrm>
            <a:off x="1498602" y="3374716"/>
            <a:ext cx="4944745" cy="507365"/>
          </a:xfrm>
          <a:prstGeom prst="rect">
            <a:avLst/>
          </a:prstGeom>
        </p:spPr>
        <p:txBody>
          <a:bodyPr vert="horz" lIns="91440" tIns="45720" rIns="91440" bIns="45720" rtlCol="0" anchor="ctr" anchorCtr="0">
            <a:normAutofit/>
          </a:bodyPr>
          <a:lstStyle>
            <a:lvl1pPr marL="0" marR="0" lvl="0" indent="0" algn="l" defTabSz="685800" rtl="0" eaLnBrk="1" fontAlgn="auto" latinLnBrk="0" hangingPunct="1">
              <a:lnSpc>
                <a:spcPct val="90000"/>
              </a:lnSpc>
              <a:spcBef>
                <a:spcPts val="750"/>
              </a:spcBef>
              <a:buFont typeface="Arial" panose="020B0604020202020204" pitchFamily="34" charset="0"/>
              <a:buNone/>
              <a:defRPr kumimoji="0" lang="zh-CN" altLang="en-US" sz="2000" b="1" i="0" u="none" strike="noStrike" kern="1200" cap="none" spc="0" normalizeH="0" baseline="0" noProof="1" smtClean="0">
                <a:solidFill>
                  <a:schemeClr val="accent5">
                    <a:lumMod val="50000"/>
                  </a:schemeClr>
                </a:solidFill>
                <a:uFillTx/>
                <a:latin typeface="Arial" panose="020B0604020202020204" pitchFamily="34" charset="0"/>
                <a:ea typeface="微软雅黑" panose="020B0503020204020204" pitchFamily="34" charset="-122"/>
                <a:cs typeface="+mn-cs"/>
                <a:sym typeface="+mn-ea"/>
              </a:defRPr>
            </a:lvl1pPr>
            <a:lvl2pPr marL="342900" indent="0" algn="l" defTabSz="914400" rtl="0" eaLnBrk="1" latinLnBrk="0" hangingPunct="1">
              <a:lnSpc>
                <a:spcPct val="90000"/>
              </a:lnSpc>
              <a:spcBef>
                <a:spcPts val="500"/>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914400" rtl="0" eaLnBrk="1" latinLnBrk="0" hangingPunct="1">
              <a:lnSpc>
                <a:spcPct val="90000"/>
              </a:lnSpc>
              <a:spcBef>
                <a:spcPts val="500"/>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914400" rtl="0" eaLnBrk="1" latinLnBrk="0" hangingPunct="1">
              <a:lnSpc>
                <a:spcPct val="90000"/>
              </a:lnSpc>
              <a:spcBef>
                <a:spcPts val="500"/>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914400" rtl="0" eaLnBrk="1" latinLnBrk="0" hangingPunct="1">
              <a:lnSpc>
                <a:spcPct val="90000"/>
              </a:lnSpc>
              <a:spcBef>
                <a:spcPts val="500"/>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914400" rtl="0" eaLnBrk="1" latinLnBrk="0" hangingPunct="1">
              <a:lnSpc>
                <a:spcPct val="90000"/>
              </a:lnSpc>
              <a:spcBef>
                <a:spcPts val="500"/>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914400" rtl="0" eaLnBrk="1" latinLnBrk="0" hangingPunct="1">
              <a:lnSpc>
                <a:spcPct val="90000"/>
              </a:lnSpc>
              <a:spcBef>
                <a:spcPts val="500"/>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914400" rtl="0" eaLnBrk="1" latinLnBrk="0" hangingPunct="1">
              <a:lnSpc>
                <a:spcPct val="90000"/>
              </a:lnSpc>
              <a:spcBef>
                <a:spcPts val="500"/>
              </a:spcBef>
              <a:buFont typeface="Arial" panose="020B0604020202020204" pitchFamily="34" charset="0"/>
              <a:buNone/>
              <a:defRPr sz="1200" kern="1200">
                <a:solidFill>
                  <a:schemeClr val="tx1">
                    <a:tint val="75000"/>
                  </a:schemeClr>
                </a:solidFill>
                <a:latin typeface="+mn-lt"/>
                <a:ea typeface="+mn-ea"/>
                <a:cs typeface="+mn-cs"/>
              </a:defRPr>
            </a:lvl9pPr>
          </a:lstStyle>
          <a:p>
            <a:r>
              <a:rPr lang="zh-CN" altLang="en-US" dirty="0" smtClean="0">
                <a:sym typeface="Arial" panose="020B0604020202020204" pitchFamily="34" charset="0"/>
              </a:rPr>
              <a:t>安全性</a:t>
            </a:r>
            <a:endParaRPr lang="zh-CN" altLang="en-US" dirty="0">
              <a:sym typeface="Arial" panose="020B0604020202020204" pitchFamily="34" charset="0"/>
            </a:endParaRPr>
          </a:p>
        </p:txBody>
      </p:sp>
      <p:sp>
        <p:nvSpPr>
          <p:cNvPr id="8" name="矩形 7"/>
          <p:cNvSpPr/>
          <p:nvPr/>
        </p:nvSpPr>
        <p:spPr>
          <a:xfrm>
            <a:off x="7077077" y="0"/>
            <a:ext cx="2134235" cy="6858000"/>
          </a:xfrm>
          <a:prstGeom prst="rect">
            <a:avLst/>
          </a:prstGeom>
          <a:gradFill>
            <a:gsLst>
              <a:gs pos="55000">
                <a:schemeClr val="accent1">
                  <a:lumMod val="50000"/>
                </a:schemeClr>
              </a:gs>
              <a:gs pos="0">
                <a:schemeClr val="accent6">
                  <a:lumMod val="75000"/>
                </a:schemeClr>
              </a:gs>
              <a:gs pos="100000">
                <a:schemeClr val="accent5">
                  <a:lumMod val="5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Arial" panose="020B0604020202020204" pitchFamily="34" charset="0"/>
              <a:ea typeface="微软雅黑" panose="020B0503020204020204" pitchFamily="34" charset="-122"/>
              <a:sym typeface="Arial" panose="020B0604020202020204" pitchFamily="34" charset="0"/>
            </a:endParaRPr>
          </a:p>
        </p:txBody>
      </p:sp>
      <p:pic>
        <p:nvPicPr>
          <p:cNvPr id="9" name="图片 8"/>
          <p:cNvPicPr>
            <a:picLocks noChangeAspect="1"/>
          </p:cNvPicPr>
          <p:nvPr/>
        </p:nvPicPr>
        <p:blipFill>
          <a:blip r:embed="rId1"/>
          <a:srcRect l="26968" r="26968"/>
          <a:stretch>
            <a:fillRect/>
          </a:stretch>
        </p:blipFill>
        <p:spPr>
          <a:xfrm>
            <a:off x="7466967" y="0"/>
            <a:ext cx="4756151" cy="6858000"/>
          </a:xfrm>
          <a:prstGeom prst="rect">
            <a:avLst/>
          </a:prstGeom>
          <a:noFill/>
          <a:effectLst/>
        </p:spPr>
      </p:pic>
      <p:sp>
        <p:nvSpPr>
          <p:cNvPr id="10" name="文本框 9"/>
          <p:cNvSpPr txBox="1"/>
          <p:nvPr/>
        </p:nvSpPr>
        <p:spPr>
          <a:xfrm>
            <a:off x="851537" y="1886585"/>
            <a:ext cx="660400" cy="400110"/>
          </a:xfrm>
          <a:prstGeom prst="rect">
            <a:avLst/>
          </a:prstGeom>
          <a:noFill/>
        </p:spPr>
        <p:txBody>
          <a:bodyPr wrap="square" rtlCol="0">
            <a:spAutoFit/>
          </a:bodyPr>
          <a:lstStyle/>
          <a:p>
            <a:r>
              <a:rPr lang="en-US" altLang="zh-CN" sz="2000" b="1" dirty="0">
                <a:solidFill>
                  <a:schemeClr val="accent5">
                    <a:lumMod val="50000"/>
                  </a:schemeClr>
                </a:solidFill>
                <a:latin typeface="Arial" panose="020B0604020202020204" pitchFamily="34" charset="0"/>
                <a:ea typeface="微软雅黑" panose="020B0503020204020204" pitchFamily="34" charset="-122"/>
                <a:cs typeface="Arial Regular" panose="020B0604020202020204" charset="0"/>
                <a:sym typeface="Arial" panose="020B0604020202020204" pitchFamily="34" charset="0"/>
              </a:rPr>
              <a:t>01</a:t>
            </a:r>
            <a:endParaRPr lang="en-US" altLang="zh-CN" sz="2000" b="1" dirty="0">
              <a:solidFill>
                <a:schemeClr val="accent5">
                  <a:lumMod val="50000"/>
                </a:schemeClr>
              </a:solidFill>
              <a:latin typeface="Arial" panose="020B0604020202020204" pitchFamily="34" charset="0"/>
              <a:ea typeface="微软雅黑" panose="020B0503020204020204" pitchFamily="34" charset="-122"/>
              <a:cs typeface="Arial Regular" panose="020B0604020202020204" charset="0"/>
              <a:sym typeface="Arial" panose="020B0604020202020204" pitchFamily="34" charset="0"/>
            </a:endParaRPr>
          </a:p>
        </p:txBody>
      </p:sp>
      <p:sp>
        <p:nvSpPr>
          <p:cNvPr id="11" name="文本框 10"/>
          <p:cNvSpPr txBox="1"/>
          <p:nvPr/>
        </p:nvSpPr>
        <p:spPr>
          <a:xfrm>
            <a:off x="838200" y="2651760"/>
            <a:ext cx="660400" cy="400110"/>
          </a:xfrm>
          <a:prstGeom prst="rect">
            <a:avLst/>
          </a:prstGeom>
          <a:noFill/>
        </p:spPr>
        <p:txBody>
          <a:bodyPr wrap="square" rtlCol="0">
            <a:spAutoFit/>
          </a:bodyPr>
          <a:lstStyle/>
          <a:p>
            <a:r>
              <a:rPr lang="en-US" altLang="zh-CN" sz="2000" b="1">
                <a:solidFill>
                  <a:schemeClr val="accent5">
                    <a:lumMod val="50000"/>
                  </a:schemeClr>
                </a:solidFill>
                <a:latin typeface="Arial" panose="020B0604020202020204" pitchFamily="34" charset="0"/>
                <a:ea typeface="微软雅黑" panose="020B0503020204020204" pitchFamily="34" charset="-122"/>
                <a:cs typeface="Arial Regular" panose="020B0604020202020204" charset="0"/>
                <a:sym typeface="Arial" panose="020B0604020202020204" pitchFamily="34" charset="0"/>
              </a:rPr>
              <a:t>02</a:t>
            </a:r>
            <a:endParaRPr lang="en-US" altLang="zh-CN" sz="2000" b="1">
              <a:solidFill>
                <a:schemeClr val="accent5">
                  <a:lumMod val="50000"/>
                </a:schemeClr>
              </a:solidFill>
              <a:latin typeface="Arial" panose="020B0604020202020204" pitchFamily="34" charset="0"/>
              <a:ea typeface="微软雅黑" panose="020B0503020204020204" pitchFamily="34" charset="-122"/>
              <a:cs typeface="Arial Regular" panose="020B0604020202020204" charset="0"/>
              <a:sym typeface="Arial" panose="020B0604020202020204" pitchFamily="34" charset="0"/>
            </a:endParaRPr>
          </a:p>
        </p:txBody>
      </p:sp>
      <p:sp>
        <p:nvSpPr>
          <p:cNvPr id="12" name="文本框 11"/>
          <p:cNvSpPr txBox="1"/>
          <p:nvPr/>
        </p:nvSpPr>
        <p:spPr>
          <a:xfrm>
            <a:off x="838200" y="3416935"/>
            <a:ext cx="660400" cy="400110"/>
          </a:xfrm>
          <a:prstGeom prst="rect">
            <a:avLst/>
          </a:prstGeom>
          <a:noFill/>
        </p:spPr>
        <p:txBody>
          <a:bodyPr wrap="square" rtlCol="0">
            <a:spAutoFit/>
          </a:bodyPr>
          <a:lstStyle/>
          <a:p>
            <a:r>
              <a:rPr lang="en-US" altLang="zh-CN" sz="2000" b="1">
                <a:solidFill>
                  <a:schemeClr val="accent5">
                    <a:lumMod val="50000"/>
                  </a:schemeClr>
                </a:solidFill>
                <a:latin typeface="Arial" panose="020B0604020202020204" pitchFamily="34" charset="0"/>
                <a:ea typeface="微软雅黑" panose="020B0503020204020204" pitchFamily="34" charset="-122"/>
                <a:cs typeface="Arial Regular" panose="020B0604020202020204" charset="0"/>
                <a:sym typeface="Arial" panose="020B0604020202020204" pitchFamily="34" charset="0"/>
              </a:rPr>
              <a:t>03</a:t>
            </a:r>
            <a:endParaRPr lang="en-US" altLang="zh-CN" sz="2000" b="1">
              <a:solidFill>
                <a:schemeClr val="accent5">
                  <a:lumMod val="50000"/>
                </a:schemeClr>
              </a:solidFill>
              <a:latin typeface="Arial" panose="020B0604020202020204" pitchFamily="34" charset="0"/>
              <a:ea typeface="微软雅黑" panose="020B0503020204020204" pitchFamily="34" charset="-122"/>
              <a:cs typeface="Arial Regular" panose="020B0604020202020204" charset="0"/>
              <a:sym typeface="Arial" panose="020B0604020202020204" pitchFamily="34" charset="0"/>
            </a:endParaRPr>
          </a:p>
        </p:txBody>
      </p:sp>
      <p:sp>
        <p:nvSpPr>
          <p:cNvPr id="13" name="文本占位符 21"/>
          <p:cNvSpPr txBox="1"/>
          <p:nvPr/>
        </p:nvSpPr>
        <p:spPr>
          <a:xfrm>
            <a:off x="1498602" y="4115802"/>
            <a:ext cx="4944745" cy="507365"/>
          </a:xfrm>
          <a:prstGeom prst="rect">
            <a:avLst/>
          </a:prstGeom>
        </p:spPr>
        <p:txBody>
          <a:bodyPr vert="horz" lIns="91440" tIns="45720" rIns="91440" bIns="45720" rtlCol="0" anchor="ctr" anchorCtr="0">
            <a:normAutofit/>
          </a:bodyPr>
          <a:lstStyle>
            <a:lvl1pPr marL="0" marR="0" lvl="0" indent="0" algn="l" defTabSz="685800" rtl="0" eaLnBrk="1" fontAlgn="auto" latinLnBrk="0" hangingPunct="1">
              <a:lnSpc>
                <a:spcPct val="90000"/>
              </a:lnSpc>
              <a:spcBef>
                <a:spcPts val="750"/>
              </a:spcBef>
              <a:buFont typeface="Arial" panose="020B0604020202020204" pitchFamily="34" charset="0"/>
              <a:buNone/>
              <a:defRPr kumimoji="0" lang="zh-CN" altLang="en-US" sz="2000" b="1" i="0" u="none" strike="noStrike" kern="1200" cap="none" spc="0" normalizeH="0" baseline="0" noProof="1" smtClean="0">
                <a:solidFill>
                  <a:schemeClr val="accent5">
                    <a:lumMod val="50000"/>
                  </a:schemeClr>
                </a:solidFill>
                <a:uFillTx/>
                <a:latin typeface="Arial" panose="020B0604020202020204" pitchFamily="34" charset="0"/>
                <a:ea typeface="微软雅黑" panose="020B0503020204020204" pitchFamily="34" charset="-122"/>
                <a:cs typeface="+mn-cs"/>
                <a:sym typeface="+mn-ea"/>
              </a:defRPr>
            </a:lvl1pPr>
            <a:lvl2pPr marL="342900" indent="0" algn="l" defTabSz="914400" rtl="0" eaLnBrk="1" latinLnBrk="0" hangingPunct="1">
              <a:lnSpc>
                <a:spcPct val="90000"/>
              </a:lnSpc>
              <a:spcBef>
                <a:spcPts val="500"/>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914400" rtl="0" eaLnBrk="1" latinLnBrk="0" hangingPunct="1">
              <a:lnSpc>
                <a:spcPct val="90000"/>
              </a:lnSpc>
              <a:spcBef>
                <a:spcPts val="500"/>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914400" rtl="0" eaLnBrk="1" latinLnBrk="0" hangingPunct="1">
              <a:lnSpc>
                <a:spcPct val="90000"/>
              </a:lnSpc>
              <a:spcBef>
                <a:spcPts val="500"/>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914400" rtl="0" eaLnBrk="1" latinLnBrk="0" hangingPunct="1">
              <a:lnSpc>
                <a:spcPct val="90000"/>
              </a:lnSpc>
              <a:spcBef>
                <a:spcPts val="500"/>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914400" rtl="0" eaLnBrk="1" latinLnBrk="0" hangingPunct="1">
              <a:lnSpc>
                <a:spcPct val="90000"/>
              </a:lnSpc>
              <a:spcBef>
                <a:spcPts val="500"/>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914400" rtl="0" eaLnBrk="1" latinLnBrk="0" hangingPunct="1">
              <a:lnSpc>
                <a:spcPct val="90000"/>
              </a:lnSpc>
              <a:spcBef>
                <a:spcPts val="500"/>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914400" rtl="0" eaLnBrk="1" latinLnBrk="0" hangingPunct="1">
              <a:lnSpc>
                <a:spcPct val="90000"/>
              </a:lnSpc>
              <a:spcBef>
                <a:spcPts val="500"/>
              </a:spcBef>
              <a:buFont typeface="Arial" panose="020B0604020202020204" pitchFamily="34" charset="0"/>
              <a:buNone/>
              <a:defRPr sz="1200" kern="1200">
                <a:solidFill>
                  <a:schemeClr val="tx1">
                    <a:tint val="75000"/>
                  </a:schemeClr>
                </a:solidFill>
                <a:latin typeface="+mn-lt"/>
                <a:ea typeface="+mn-ea"/>
                <a:cs typeface="+mn-cs"/>
              </a:defRPr>
            </a:lvl9pPr>
          </a:lstStyle>
          <a:p>
            <a:r>
              <a:rPr lang="zh-CN" altLang="en-US" dirty="0" smtClean="0">
                <a:sym typeface="Arial" panose="020B0604020202020204" pitchFamily="34" charset="0"/>
              </a:rPr>
              <a:t>创新性</a:t>
            </a:r>
            <a:endParaRPr lang="zh-CN" altLang="en-US" dirty="0">
              <a:sym typeface="Arial" panose="020B0604020202020204" pitchFamily="34" charset="0"/>
            </a:endParaRPr>
          </a:p>
        </p:txBody>
      </p:sp>
      <p:sp>
        <p:nvSpPr>
          <p:cNvPr id="14" name="文本框 13"/>
          <p:cNvSpPr txBox="1"/>
          <p:nvPr/>
        </p:nvSpPr>
        <p:spPr>
          <a:xfrm>
            <a:off x="838200" y="4158021"/>
            <a:ext cx="660400" cy="400110"/>
          </a:xfrm>
          <a:prstGeom prst="rect">
            <a:avLst/>
          </a:prstGeom>
          <a:noFill/>
        </p:spPr>
        <p:txBody>
          <a:bodyPr wrap="square" rtlCol="0">
            <a:spAutoFit/>
          </a:bodyPr>
          <a:lstStyle/>
          <a:p>
            <a:r>
              <a:rPr lang="en-US" altLang="zh-CN" sz="2000" b="1" dirty="0" smtClean="0">
                <a:solidFill>
                  <a:schemeClr val="accent5">
                    <a:lumMod val="50000"/>
                  </a:schemeClr>
                </a:solidFill>
                <a:latin typeface="Arial" panose="020B0604020202020204" pitchFamily="34" charset="0"/>
                <a:ea typeface="微软雅黑" panose="020B0503020204020204" pitchFamily="34" charset="-122"/>
                <a:cs typeface="Arial Regular" panose="020B0604020202020204" charset="0"/>
                <a:sym typeface="Arial" panose="020B0604020202020204" pitchFamily="34" charset="0"/>
              </a:rPr>
              <a:t>04</a:t>
            </a:r>
            <a:endParaRPr lang="en-US" altLang="zh-CN" sz="2000" b="1" dirty="0">
              <a:solidFill>
                <a:schemeClr val="accent5">
                  <a:lumMod val="50000"/>
                </a:schemeClr>
              </a:solidFill>
              <a:latin typeface="Arial" panose="020B0604020202020204" pitchFamily="34" charset="0"/>
              <a:ea typeface="微软雅黑" panose="020B0503020204020204" pitchFamily="34" charset="-122"/>
              <a:cs typeface="Arial Regular" panose="020B0604020202020204" charset="0"/>
              <a:sym typeface="Arial" panose="020B0604020202020204" pitchFamily="34" charset="0"/>
            </a:endParaRPr>
          </a:p>
        </p:txBody>
      </p:sp>
      <p:sp>
        <p:nvSpPr>
          <p:cNvPr id="15" name="文本占位符 21"/>
          <p:cNvSpPr txBox="1"/>
          <p:nvPr/>
        </p:nvSpPr>
        <p:spPr>
          <a:xfrm>
            <a:off x="1485266" y="4834071"/>
            <a:ext cx="4944745" cy="507365"/>
          </a:xfrm>
          <a:prstGeom prst="rect">
            <a:avLst/>
          </a:prstGeom>
        </p:spPr>
        <p:txBody>
          <a:bodyPr vert="horz" lIns="91440" tIns="45720" rIns="91440" bIns="45720" rtlCol="0" anchor="ctr" anchorCtr="0">
            <a:normAutofit/>
          </a:bodyPr>
          <a:lstStyle>
            <a:lvl1pPr marL="0" marR="0" lvl="0" indent="0" algn="l" defTabSz="685800" rtl="0" eaLnBrk="1" fontAlgn="auto" latinLnBrk="0" hangingPunct="1">
              <a:lnSpc>
                <a:spcPct val="90000"/>
              </a:lnSpc>
              <a:spcBef>
                <a:spcPts val="750"/>
              </a:spcBef>
              <a:buFont typeface="Arial" panose="020B0604020202020204" pitchFamily="34" charset="0"/>
              <a:buNone/>
              <a:defRPr kumimoji="0" lang="zh-CN" altLang="en-US" sz="2000" b="1" i="0" u="none" strike="noStrike" kern="1200" cap="none" spc="0" normalizeH="0" baseline="0" noProof="1" smtClean="0">
                <a:solidFill>
                  <a:schemeClr val="accent5">
                    <a:lumMod val="50000"/>
                  </a:schemeClr>
                </a:solidFill>
                <a:uFillTx/>
                <a:latin typeface="Arial" panose="020B0604020202020204" pitchFamily="34" charset="0"/>
                <a:ea typeface="微软雅黑" panose="020B0503020204020204" pitchFamily="34" charset="-122"/>
                <a:cs typeface="+mn-cs"/>
                <a:sym typeface="+mn-ea"/>
              </a:defRPr>
            </a:lvl1pPr>
            <a:lvl2pPr marL="342900" indent="0" algn="l" defTabSz="914400" rtl="0" eaLnBrk="1" latinLnBrk="0" hangingPunct="1">
              <a:lnSpc>
                <a:spcPct val="90000"/>
              </a:lnSpc>
              <a:spcBef>
                <a:spcPts val="500"/>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914400" rtl="0" eaLnBrk="1" latinLnBrk="0" hangingPunct="1">
              <a:lnSpc>
                <a:spcPct val="90000"/>
              </a:lnSpc>
              <a:spcBef>
                <a:spcPts val="500"/>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914400" rtl="0" eaLnBrk="1" latinLnBrk="0" hangingPunct="1">
              <a:lnSpc>
                <a:spcPct val="90000"/>
              </a:lnSpc>
              <a:spcBef>
                <a:spcPts val="500"/>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914400" rtl="0" eaLnBrk="1" latinLnBrk="0" hangingPunct="1">
              <a:lnSpc>
                <a:spcPct val="90000"/>
              </a:lnSpc>
              <a:spcBef>
                <a:spcPts val="500"/>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914400" rtl="0" eaLnBrk="1" latinLnBrk="0" hangingPunct="1">
              <a:lnSpc>
                <a:spcPct val="90000"/>
              </a:lnSpc>
              <a:spcBef>
                <a:spcPts val="500"/>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914400" rtl="0" eaLnBrk="1" latinLnBrk="0" hangingPunct="1">
              <a:lnSpc>
                <a:spcPct val="90000"/>
              </a:lnSpc>
              <a:spcBef>
                <a:spcPts val="500"/>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914400" rtl="0" eaLnBrk="1" latinLnBrk="0" hangingPunct="1">
              <a:lnSpc>
                <a:spcPct val="90000"/>
              </a:lnSpc>
              <a:spcBef>
                <a:spcPts val="500"/>
              </a:spcBef>
              <a:buFont typeface="Arial" panose="020B0604020202020204" pitchFamily="34" charset="0"/>
              <a:buNone/>
              <a:defRPr sz="1200" kern="1200">
                <a:solidFill>
                  <a:schemeClr val="tx1">
                    <a:tint val="75000"/>
                  </a:schemeClr>
                </a:solidFill>
                <a:latin typeface="+mn-lt"/>
                <a:ea typeface="+mn-ea"/>
                <a:cs typeface="+mn-cs"/>
              </a:defRPr>
            </a:lvl9pPr>
          </a:lstStyle>
          <a:p>
            <a:r>
              <a:rPr lang="zh-CN" altLang="en-US" dirty="0" smtClean="0">
                <a:sym typeface="Arial" panose="020B0604020202020204" pitchFamily="34" charset="0"/>
              </a:rPr>
              <a:t>公平性</a:t>
            </a:r>
            <a:endParaRPr lang="zh-CN" altLang="en-US" dirty="0">
              <a:sym typeface="Arial" panose="020B0604020202020204" pitchFamily="34" charset="0"/>
            </a:endParaRPr>
          </a:p>
        </p:txBody>
      </p:sp>
      <p:sp>
        <p:nvSpPr>
          <p:cNvPr id="16" name="文本框 15"/>
          <p:cNvSpPr txBox="1"/>
          <p:nvPr/>
        </p:nvSpPr>
        <p:spPr>
          <a:xfrm>
            <a:off x="824864" y="4876290"/>
            <a:ext cx="660400" cy="400110"/>
          </a:xfrm>
          <a:prstGeom prst="rect">
            <a:avLst/>
          </a:prstGeom>
          <a:noFill/>
        </p:spPr>
        <p:txBody>
          <a:bodyPr wrap="square" rtlCol="0">
            <a:spAutoFit/>
          </a:bodyPr>
          <a:lstStyle/>
          <a:p>
            <a:r>
              <a:rPr lang="en-US" altLang="zh-CN" sz="2000" b="1" dirty="0" smtClean="0">
                <a:solidFill>
                  <a:schemeClr val="accent5">
                    <a:lumMod val="50000"/>
                  </a:schemeClr>
                </a:solidFill>
                <a:latin typeface="Arial" panose="020B0604020202020204" pitchFamily="34" charset="0"/>
                <a:ea typeface="微软雅黑" panose="020B0503020204020204" pitchFamily="34" charset="-122"/>
                <a:cs typeface="Arial Regular" panose="020B0604020202020204" charset="0"/>
                <a:sym typeface="Arial" panose="020B0604020202020204" pitchFamily="34" charset="0"/>
              </a:rPr>
              <a:t>05</a:t>
            </a:r>
            <a:endParaRPr lang="en-US" altLang="zh-CN" sz="2000" b="1" dirty="0">
              <a:solidFill>
                <a:schemeClr val="accent5">
                  <a:lumMod val="50000"/>
                </a:schemeClr>
              </a:solidFill>
              <a:latin typeface="Arial" panose="020B0604020202020204" pitchFamily="34" charset="0"/>
              <a:ea typeface="微软雅黑" panose="020B0503020204020204" pitchFamily="34" charset="-122"/>
              <a:cs typeface="Arial Regular" panose="020B0604020202020204" charset="0"/>
              <a:sym typeface="Arial" panose="020B060402020202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34015" y="-63255"/>
            <a:ext cx="10515600" cy="1109663"/>
          </a:xfrm>
        </p:spPr>
        <p:txBody>
          <a:bodyPr>
            <a:normAutofit/>
          </a:bodyPr>
          <a:lstStyle/>
          <a:p>
            <a:r>
              <a:rPr lang="zh-CN" altLang="en-US" dirty="0" smtClean="0">
                <a:sym typeface="Arial" panose="020B0604020202020204" pitchFamily="34" charset="0"/>
              </a:rPr>
              <a:t>全球唯一上市的注射用右兰索拉唑</a:t>
            </a:r>
            <a:endParaRPr lang="zh-CN" altLang="en-US" dirty="0">
              <a:sym typeface="Arial" panose="020B0604020202020204" pitchFamily="34" charset="0"/>
            </a:endParaRPr>
          </a:p>
        </p:txBody>
      </p:sp>
      <p:pic>
        <p:nvPicPr>
          <p:cNvPr id="3" name="图片 2" descr="12b78b7c4977ee7b3da92e5943a6aee"/>
          <p:cNvPicPr>
            <a:picLocks noChangeAspect="1"/>
          </p:cNvPicPr>
          <p:nvPr/>
        </p:nvPicPr>
        <p:blipFill>
          <a:blip r:embed="rId1"/>
          <a:stretch>
            <a:fillRect/>
          </a:stretch>
        </p:blipFill>
        <p:spPr>
          <a:xfrm>
            <a:off x="335691" y="910241"/>
            <a:ext cx="1625445" cy="2335564"/>
          </a:xfrm>
          <a:prstGeom prst="rect">
            <a:avLst/>
          </a:prstGeom>
          <a:effectLst>
            <a:outerShdw blurRad="50800" dist="38100" dir="2700000" algn="tl" rotWithShape="0">
              <a:prstClr val="black">
                <a:alpha val="40000"/>
              </a:prstClr>
            </a:outerShdw>
          </a:effectLst>
        </p:spPr>
      </p:pic>
      <p:sp>
        <p:nvSpPr>
          <p:cNvPr id="4" name="文本框 3"/>
          <p:cNvSpPr txBox="1"/>
          <p:nvPr>
            <p:custDataLst>
              <p:tags r:id="rId2"/>
            </p:custDataLst>
          </p:nvPr>
        </p:nvSpPr>
        <p:spPr>
          <a:xfrm>
            <a:off x="1961136" y="652448"/>
            <a:ext cx="5771313" cy="2591479"/>
          </a:xfrm>
          <a:prstGeom prst="rect">
            <a:avLst/>
          </a:prstGeom>
          <a:noFill/>
        </p:spPr>
        <p:txBody>
          <a:bodyPr wrap="square">
            <a:spAutoFit/>
          </a:bodyPr>
          <a:lstStyle/>
          <a:p>
            <a:pPr marL="285750" indent="-285750" algn="just" defTabSz="1416050" fontAlgn="base">
              <a:lnSpc>
                <a:spcPct val="160000"/>
              </a:lnSpc>
              <a:spcBef>
                <a:spcPct val="0"/>
              </a:spcBef>
              <a:spcAft>
                <a:spcPct val="0"/>
              </a:spcAft>
              <a:buFont typeface="Wingdings" panose="05000000000000000000" pitchFamily="2" charset="2"/>
              <a:buChar char="p"/>
              <a:defRPr/>
            </a:pPr>
            <a:r>
              <a:rPr lang="zh-CN" altLang="en-US" sz="1400" dirty="0">
                <a:solidFill>
                  <a:srgbClr val="000000"/>
                </a:solidFill>
                <a:latin typeface="Arial" panose="020B0604020202020204" pitchFamily="34" charset="0"/>
                <a:ea typeface="微软雅黑" panose="020B0503020204020204" pitchFamily="34" charset="-122"/>
                <a:sym typeface="Arial" panose="020B0604020202020204" pitchFamily="34" charset="0"/>
              </a:rPr>
              <a:t>通用名：</a:t>
            </a:r>
            <a:r>
              <a:rPr lang="zh-CN" altLang="en-US" sz="1400" dirty="0">
                <a:solidFill>
                  <a:srgbClr val="002060"/>
                </a:solidFill>
                <a:latin typeface="Arial" panose="020B0604020202020204" pitchFamily="34" charset="0"/>
                <a:ea typeface="微软雅黑" panose="020B0503020204020204" pitchFamily="34" charset="-122"/>
                <a:sym typeface="Arial" panose="020B0604020202020204" pitchFamily="34" charset="0"/>
              </a:rPr>
              <a:t>注射用右兰索拉唑</a:t>
            </a:r>
            <a:endParaRPr lang="zh-CN" altLang="en-US" sz="1400" dirty="0">
              <a:solidFill>
                <a:srgbClr val="002060"/>
              </a:solidFill>
              <a:latin typeface="Arial" panose="020B0604020202020204" pitchFamily="34" charset="0"/>
              <a:ea typeface="微软雅黑" panose="020B0503020204020204" pitchFamily="34" charset="-122"/>
              <a:sym typeface="Arial" panose="020B0604020202020204" pitchFamily="34" charset="0"/>
            </a:endParaRPr>
          </a:p>
          <a:p>
            <a:pPr marL="285750" indent="-285750" algn="just" defTabSz="1416050" fontAlgn="base">
              <a:lnSpc>
                <a:spcPct val="160000"/>
              </a:lnSpc>
              <a:spcBef>
                <a:spcPct val="0"/>
              </a:spcBef>
              <a:spcAft>
                <a:spcPct val="0"/>
              </a:spcAft>
              <a:buFont typeface="Wingdings" panose="05000000000000000000" pitchFamily="2" charset="2"/>
              <a:buChar char="p"/>
              <a:defRPr/>
            </a:pPr>
            <a:r>
              <a:rPr lang="zh-CN" altLang="en-US" sz="1400" dirty="0" smtClean="0">
                <a:solidFill>
                  <a:srgbClr val="000000"/>
                </a:solidFill>
                <a:latin typeface="Arial" panose="020B0604020202020204" pitchFamily="34" charset="0"/>
                <a:ea typeface="微软雅黑" panose="020B0503020204020204" pitchFamily="34" charset="-122"/>
                <a:sym typeface="Arial" panose="020B0604020202020204" pitchFamily="34" charset="0"/>
              </a:rPr>
              <a:t>注册</a:t>
            </a:r>
            <a:r>
              <a:rPr lang="zh-CN" altLang="en-US" sz="1400" dirty="0">
                <a:solidFill>
                  <a:srgbClr val="000000"/>
                </a:solidFill>
                <a:latin typeface="Arial" panose="020B0604020202020204" pitchFamily="34" charset="0"/>
                <a:ea typeface="微软雅黑" panose="020B0503020204020204" pitchFamily="34" charset="-122"/>
                <a:sym typeface="Arial" panose="020B0604020202020204" pitchFamily="34" charset="0"/>
              </a:rPr>
              <a:t>规格：</a:t>
            </a:r>
            <a:r>
              <a:rPr lang="en-US" altLang="zh-CN" sz="1400" dirty="0">
                <a:solidFill>
                  <a:srgbClr val="002060"/>
                </a:solidFill>
                <a:latin typeface="Arial" panose="020B0604020202020204" pitchFamily="34" charset="0"/>
                <a:ea typeface="微软雅黑" panose="020B0503020204020204" pitchFamily="34" charset="-122"/>
                <a:sym typeface="Arial" panose="020B0604020202020204" pitchFamily="34" charset="0"/>
              </a:rPr>
              <a:t>20mg</a:t>
            </a:r>
            <a:endParaRPr lang="zh-CN" altLang="en-US" sz="1400" dirty="0">
              <a:solidFill>
                <a:srgbClr val="002060"/>
              </a:solidFill>
              <a:latin typeface="Arial" panose="020B0604020202020204" pitchFamily="34" charset="0"/>
              <a:ea typeface="微软雅黑" panose="020B0503020204020204" pitchFamily="34" charset="-122"/>
              <a:sym typeface="Arial" panose="020B0604020202020204" pitchFamily="34" charset="0"/>
            </a:endParaRPr>
          </a:p>
          <a:p>
            <a:pPr marL="285750" indent="-285750" algn="just" defTabSz="1416050" fontAlgn="base">
              <a:lnSpc>
                <a:spcPct val="160000"/>
              </a:lnSpc>
              <a:spcBef>
                <a:spcPct val="0"/>
              </a:spcBef>
              <a:spcAft>
                <a:spcPct val="0"/>
              </a:spcAft>
              <a:buFont typeface="Wingdings" panose="05000000000000000000" pitchFamily="2" charset="2"/>
              <a:buChar char="p"/>
              <a:defRPr/>
            </a:pPr>
            <a:r>
              <a:rPr lang="zh-CN" altLang="en-US" sz="1400" dirty="0">
                <a:solidFill>
                  <a:srgbClr val="000000"/>
                </a:solidFill>
                <a:latin typeface="Arial" panose="020B0604020202020204" pitchFamily="34" charset="0"/>
                <a:ea typeface="微软雅黑" panose="020B0503020204020204" pitchFamily="34" charset="-122"/>
                <a:sym typeface="Arial" panose="020B0604020202020204" pitchFamily="34" charset="0"/>
              </a:rPr>
              <a:t>注册分类：</a:t>
            </a:r>
            <a:r>
              <a:rPr lang="zh-CN" altLang="en-US" sz="1400" b="1" dirty="0">
                <a:solidFill>
                  <a:srgbClr val="002060"/>
                </a:solidFill>
                <a:latin typeface="Arial" panose="020B0604020202020204" pitchFamily="34" charset="0"/>
                <a:ea typeface="微软雅黑" panose="020B0503020204020204" pitchFamily="34" charset="-122"/>
                <a:sym typeface="Arial" panose="020B0604020202020204" pitchFamily="34" charset="0"/>
              </a:rPr>
              <a:t>化学药品</a:t>
            </a:r>
            <a:r>
              <a:rPr lang="en-US" altLang="zh-CN" sz="1400" b="1" dirty="0">
                <a:solidFill>
                  <a:srgbClr val="002060"/>
                </a:solidFill>
                <a:latin typeface="Arial" panose="020B0604020202020204" pitchFamily="34" charset="0"/>
                <a:ea typeface="微软雅黑" panose="020B0503020204020204" pitchFamily="34" charset="-122"/>
                <a:sym typeface="Arial" panose="020B0604020202020204" pitchFamily="34" charset="0"/>
              </a:rPr>
              <a:t>2.2</a:t>
            </a:r>
            <a:r>
              <a:rPr lang="zh-CN" altLang="en-US" sz="1400" b="1" dirty="0">
                <a:solidFill>
                  <a:srgbClr val="002060"/>
                </a:solidFill>
                <a:latin typeface="Arial" panose="020B0604020202020204" pitchFamily="34" charset="0"/>
                <a:ea typeface="微软雅黑" panose="020B0503020204020204" pitchFamily="34" charset="-122"/>
                <a:sym typeface="Arial" panose="020B0604020202020204" pitchFamily="34" charset="0"/>
              </a:rPr>
              <a:t>类</a:t>
            </a:r>
            <a:endParaRPr lang="zh-CN" altLang="en-US" sz="1400" b="1" dirty="0">
              <a:solidFill>
                <a:srgbClr val="002060"/>
              </a:solidFill>
              <a:latin typeface="Arial" panose="020B0604020202020204" pitchFamily="34" charset="0"/>
              <a:ea typeface="微软雅黑" panose="020B0503020204020204" pitchFamily="34" charset="-122"/>
              <a:sym typeface="Arial" panose="020B0604020202020204" pitchFamily="34" charset="0"/>
            </a:endParaRPr>
          </a:p>
          <a:p>
            <a:pPr marL="285750" indent="-285750" algn="just" defTabSz="1416050" fontAlgn="base">
              <a:lnSpc>
                <a:spcPct val="160000"/>
              </a:lnSpc>
              <a:spcBef>
                <a:spcPct val="0"/>
              </a:spcBef>
              <a:spcAft>
                <a:spcPct val="0"/>
              </a:spcAft>
              <a:buFont typeface="Wingdings" panose="05000000000000000000" pitchFamily="2" charset="2"/>
              <a:buChar char="p"/>
              <a:defRPr/>
            </a:pPr>
            <a:r>
              <a:rPr lang="zh-CN" altLang="en-US" sz="1400" dirty="0" smtClean="0">
                <a:solidFill>
                  <a:srgbClr val="000000"/>
                </a:solidFill>
                <a:latin typeface="Arial" panose="020B0604020202020204" pitchFamily="34" charset="0"/>
                <a:ea typeface="微软雅黑" panose="020B0503020204020204" pitchFamily="34" charset="-122"/>
                <a:sym typeface="Arial" panose="020B0604020202020204" pitchFamily="34" charset="0"/>
              </a:rPr>
              <a:t>中国</a:t>
            </a:r>
            <a:r>
              <a:rPr lang="zh-CN" altLang="en-US" sz="1400" dirty="0">
                <a:solidFill>
                  <a:srgbClr val="000000"/>
                </a:solidFill>
                <a:latin typeface="Arial" panose="020B0604020202020204" pitchFamily="34" charset="0"/>
                <a:ea typeface="微软雅黑" panose="020B0503020204020204" pitchFamily="34" charset="-122"/>
                <a:sym typeface="Arial" panose="020B0604020202020204" pitchFamily="34" charset="0"/>
              </a:rPr>
              <a:t>大陆首次上市时间：</a:t>
            </a:r>
            <a:r>
              <a:rPr lang="en-US" altLang="zh-CN" sz="1400" dirty="0">
                <a:solidFill>
                  <a:srgbClr val="002060"/>
                </a:solidFill>
                <a:latin typeface="Arial" panose="020B0604020202020204" pitchFamily="34" charset="0"/>
                <a:ea typeface="微软雅黑" panose="020B0503020204020204" pitchFamily="34" charset="-122"/>
                <a:sym typeface="Arial" panose="020B0604020202020204" pitchFamily="34" charset="0"/>
              </a:rPr>
              <a:t>2022</a:t>
            </a:r>
            <a:r>
              <a:rPr lang="zh-CN" altLang="en-US" sz="1400" dirty="0">
                <a:solidFill>
                  <a:srgbClr val="002060"/>
                </a:solidFill>
                <a:latin typeface="Arial" panose="020B0604020202020204" pitchFamily="34" charset="0"/>
                <a:ea typeface="微软雅黑" panose="020B0503020204020204" pitchFamily="34" charset="-122"/>
                <a:sym typeface="Arial" panose="020B0604020202020204" pitchFamily="34" charset="0"/>
              </a:rPr>
              <a:t>年</a:t>
            </a:r>
            <a:r>
              <a:rPr lang="en-US" altLang="zh-CN" sz="1400" dirty="0">
                <a:solidFill>
                  <a:srgbClr val="002060"/>
                </a:solidFill>
                <a:latin typeface="Arial" panose="020B0604020202020204" pitchFamily="34" charset="0"/>
                <a:ea typeface="微软雅黑" panose="020B0503020204020204" pitchFamily="34" charset="-122"/>
                <a:sym typeface="Arial" panose="020B0604020202020204" pitchFamily="34" charset="0"/>
              </a:rPr>
              <a:t>11</a:t>
            </a:r>
            <a:r>
              <a:rPr lang="zh-CN" altLang="en-US" sz="1400" dirty="0">
                <a:solidFill>
                  <a:srgbClr val="002060"/>
                </a:solidFill>
                <a:latin typeface="Arial" panose="020B0604020202020204" pitchFamily="34" charset="0"/>
                <a:ea typeface="微软雅黑" panose="020B0503020204020204" pitchFamily="34" charset="-122"/>
                <a:sym typeface="Arial" panose="020B0604020202020204" pitchFamily="34" charset="0"/>
              </a:rPr>
              <a:t>月</a:t>
            </a:r>
            <a:r>
              <a:rPr lang="en-US" altLang="zh-CN" sz="1400" dirty="0">
                <a:solidFill>
                  <a:srgbClr val="002060"/>
                </a:solidFill>
                <a:latin typeface="Arial" panose="020B0604020202020204" pitchFamily="34" charset="0"/>
                <a:ea typeface="微软雅黑" panose="020B0503020204020204" pitchFamily="34" charset="-122"/>
                <a:sym typeface="Arial" panose="020B0604020202020204" pitchFamily="34" charset="0"/>
              </a:rPr>
              <a:t>30</a:t>
            </a:r>
            <a:r>
              <a:rPr lang="zh-CN" altLang="en-US" sz="1400" dirty="0">
                <a:solidFill>
                  <a:srgbClr val="002060"/>
                </a:solidFill>
                <a:latin typeface="Arial" panose="020B0604020202020204" pitchFamily="34" charset="0"/>
                <a:ea typeface="微软雅黑" panose="020B0503020204020204" pitchFamily="34" charset="-122"/>
                <a:sym typeface="Arial" panose="020B0604020202020204" pitchFamily="34" charset="0"/>
              </a:rPr>
              <a:t>日</a:t>
            </a:r>
            <a:endParaRPr lang="zh-CN" altLang="en-US" sz="1400" dirty="0">
              <a:solidFill>
                <a:srgbClr val="002060"/>
              </a:solidFill>
              <a:latin typeface="Arial" panose="020B0604020202020204" pitchFamily="34" charset="0"/>
              <a:ea typeface="微软雅黑" panose="020B0503020204020204" pitchFamily="34" charset="-122"/>
              <a:sym typeface="Arial" panose="020B0604020202020204" pitchFamily="34" charset="0"/>
            </a:endParaRPr>
          </a:p>
          <a:p>
            <a:pPr marL="285750" indent="-285750" algn="just" defTabSz="1416050" fontAlgn="base">
              <a:lnSpc>
                <a:spcPct val="160000"/>
              </a:lnSpc>
              <a:spcBef>
                <a:spcPct val="0"/>
              </a:spcBef>
              <a:spcAft>
                <a:spcPct val="0"/>
              </a:spcAft>
              <a:buFont typeface="Wingdings" panose="05000000000000000000" pitchFamily="2" charset="2"/>
              <a:buChar char="p"/>
              <a:defRPr/>
            </a:pPr>
            <a:r>
              <a:rPr lang="zh-CN" altLang="en-US" sz="1400" dirty="0">
                <a:solidFill>
                  <a:srgbClr val="000000"/>
                </a:solidFill>
                <a:latin typeface="Arial" panose="020B0604020202020204" pitchFamily="34" charset="0"/>
                <a:ea typeface="微软雅黑" panose="020B0503020204020204" pitchFamily="34" charset="-122"/>
                <a:sym typeface="Arial" panose="020B0604020202020204" pitchFamily="34" charset="0"/>
              </a:rPr>
              <a:t>目前大陆地区同通用名药品的上市情况</a:t>
            </a:r>
            <a:r>
              <a:rPr lang="zh-CN" altLang="en-US" sz="1400" dirty="0" smtClean="0">
                <a:solidFill>
                  <a:srgbClr val="000000"/>
                </a:solidFill>
                <a:latin typeface="Arial" panose="020B0604020202020204" pitchFamily="34" charset="0"/>
                <a:ea typeface="微软雅黑" panose="020B0503020204020204" pitchFamily="34" charset="-122"/>
                <a:sym typeface="Arial" panose="020B0604020202020204" pitchFamily="34" charset="0"/>
              </a:rPr>
              <a:t>：</a:t>
            </a:r>
            <a:r>
              <a:rPr lang="zh-CN" altLang="en-US" sz="1400" b="1" dirty="0" smtClean="0">
                <a:solidFill>
                  <a:srgbClr val="002060"/>
                </a:solidFill>
                <a:latin typeface="Arial" panose="020B0604020202020204" pitchFamily="34" charset="0"/>
                <a:ea typeface="微软雅黑" panose="020B0503020204020204" pitchFamily="34" charset="-122"/>
                <a:sym typeface="Arial" panose="020B0604020202020204" pitchFamily="34" charset="0"/>
              </a:rPr>
              <a:t>无（全球独家）</a:t>
            </a:r>
            <a:endParaRPr lang="en-US" altLang="zh-CN" sz="1400" b="1" dirty="0">
              <a:solidFill>
                <a:srgbClr val="002060"/>
              </a:solidFill>
              <a:latin typeface="Arial" panose="020B0604020202020204" pitchFamily="34" charset="0"/>
              <a:ea typeface="微软雅黑" panose="020B0503020204020204" pitchFamily="34" charset="-122"/>
              <a:sym typeface="Arial" panose="020B0604020202020204" pitchFamily="34" charset="0"/>
            </a:endParaRPr>
          </a:p>
          <a:p>
            <a:pPr marL="285750" indent="-285750" algn="just" defTabSz="1416050" fontAlgn="base">
              <a:lnSpc>
                <a:spcPct val="160000"/>
              </a:lnSpc>
              <a:spcBef>
                <a:spcPct val="0"/>
              </a:spcBef>
              <a:spcAft>
                <a:spcPct val="0"/>
              </a:spcAft>
              <a:buFont typeface="Wingdings" panose="05000000000000000000" pitchFamily="2" charset="2"/>
              <a:buChar char="p"/>
              <a:defRPr/>
            </a:pPr>
            <a:r>
              <a:rPr lang="zh-CN" altLang="en-US" sz="1400" dirty="0" smtClean="0">
                <a:solidFill>
                  <a:srgbClr val="000000"/>
                </a:solidFill>
                <a:latin typeface="Arial" panose="020B0604020202020204" pitchFamily="34" charset="0"/>
                <a:ea typeface="微软雅黑" panose="020B0503020204020204" pitchFamily="34" charset="-122"/>
                <a:sym typeface="Arial" panose="020B0604020202020204" pitchFamily="34" charset="0"/>
              </a:rPr>
              <a:t>适应症：</a:t>
            </a:r>
            <a:r>
              <a:rPr lang="zh-CN" altLang="en-US" sz="1400" b="1" dirty="0" smtClean="0">
                <a:solidFill>
                  <a:srgbClr val="002060"/>
                </a:solidFill>
                <a:latin typeface="Arial" panose="020B0604020202020204" pitchFamily="34" charset="0"/>
                <a:ea typeface="微软雅黑" panose="020B0503020204020204" pitchFamily="34" charset="-122"/>
                <a:sym typeface="Arial" panose="020B0604020202020204" pitchFamily="34" charset="0"/>
              </a:rPr>
              <a:t>用于</a:t>
            </a:r>
            <a:r>
              <a:rPr lang="zh-CN" altLang="en-US" sz="1400" b="1" dirty="0">
                <a:solidFill>
                  <a:srgbClr val="002060"/>
                </a:solidFill>
                <a:latin typeface="Arial" panose="020B0604020202020204" pitchFamily="34" charset="0"/>
                <a:ea typeface="微软雅黑" panose="020B0503020204020204" pitchFamily="34" charset="-122"/>
                <a:sym typeface="Arial" panose="020B0604020202020204" pitchFamily="34" charset="0"/>
              </a:rPr>
              <a:t>口服疗法不适用的伴有出血的胃、十二指肠溃疡</a:t>
            </a:r>
            <a:r>
              <a:rPr lang="zh-CN" altLang="en-US" sz="1400" b="1" dirty="0" smtClean="0">
                <a:solidFill>
                  <a:srgbClr val="002060"/>
                </a:solidFill>
                <a:latin typeface="Arial" panose="020B0604020202020204" pitchFamily="34" charset="0"/>
                <a:ea typeface="微软雅黑" panose="020B0503020204020204" pitchFamily="34" charset="-122"/>
                <a:sym typeface="Arial" panose="020B0604020202020204" pitchFamily="34" charset="0"/>
              </a:rPr>
              <a:t>。</a:t>
            </a:r>
            <a:endParaRPr lang="en-US" altLang="zh-CN" sz="1400" b="1" dirty="0" smtClean="0">
              <a:solidFill>
                <a:srgbClr val="002060"/>
              </a:solidFill>
              <a:latin typeface="Arial" panose="020B0604020202020204" pitchFamily="34" charset="0"/>
              <a:ea typeface="微软雅黑" panose="020B0503020204020204" pitchFamily="34" charset="-122"/>
              <a:sym typeface="Arial" panose="020B0604020202020204" pitchFamily="34" charset="0"/>
            </a:endParaRPr>
          </a:p>
          <a:p>
            <a:pPr marL="285750" indent="-285750" algn="just" defTabSz="1416050" fontAlgn="base">
              <a:spcBef>
                <a:spcPct val="0"/>
              </a:spcBef>
              <a:spcAft>
                <a:spcPct val="0"/>
              </a:spcAft>
              <a:buFont typeface="Wingdings" panose="05000000000000000000" pitchFamily="2" charset="2"/>
              <a:buChar char="p"/>
              <a:defRPr/>
            </a:pPr>
            <a:r>
              <a:rPr lang="zh-CN" altLang="en-US" sz="1400" dirty="0" smtClean="0">
                <a:latin typeface="Arial" panose="020B0604020202020204" pitchFamily="34" charset="0"/>
                <a:ea typeface="微软雅黑" panose="020B0503020204020204" pitchFamily="34" charset="-122"/>
                <a:sym typeface="Arial" panose="020B0604020202020204" pitchFamily="34" charset="0"/>
              </a:rPr>
              <a:t>用法用量</a:t>
            </a:r>
            <a:r>
              <a:rPr lang="zh-CN" altLang="en-US" sz="1400" b="1" dirty="0">
                <a:latin typeface="Arial" panose="020B0604020202020204" pitchFamily="34" charset="0"/>
                <a:ea typeface="微软雅黑" panose="020B0503020204020204" pitchFamily="34" charset="-122"/>
                <a:sym typeface="Arial" panose="020B0604020202020204" pitchFamily="34" charset="0"/>
              </a:rPr>
              <a:t>：</a:t>
            </a:r>
            <a:r>
              <a:rPr lang="zh-CN" altLang="en-US" sz="1400" dirty="0">
                <a:solidFill>
                  <a:srgbClr val="002060"/>
                </a:solidFill>
                <a:latin typeface="Arial" panose="020B0604020202020204" pitchFamily="34" charset="0"/>
                <a:ea typeface="微软雅黑" panose="020B0503020204020204" pitchFamily="34" charset="-122"/>
                <a:sym typeface="Arial" panose="020B0604020202020204" pitchFamily="34" charset="0"/>
              </a:rPr>
              <a:t>静脉滴注：通常成年人一次</a:t>
            </a:r>
            <a:r>
              <a:rPr lang="en-US" altLang="zh-CN" sz="1400" dirty="0">
                <a:solidFill>
                  <a:srgbClr val="002060"/>
                </a:solidFill>
                <a:latin typeface="Arial" panose="020B0604020202020204" pitchFamily="34" charset="0"/>
                <a:ea typeface="微软雅黑" panose="020B0503020204020204" pitchFamily="34" charset="-122"/>
                <a:sym typeface="Arial" panose="020B0604020202020204" pitchFamily="34" charset="0"/>
              </a:rPr>
              <a:t>20mg</a:t>
            </a:r>
            <a:r>
              <a:rPr lang="zh-CN" altLang="en-US" sz="1400" dirty="0">
                <a:solidFill>
                  <a:srgbClr val="002060"/>
                </a:solidFill>
                <a:latin typeface="Arial" panose="020B0604020202020204" pitchFamily="34" charset="0"/>
                <a:ea typeface="微软雅黑" panose="020B0503020204020204" pitchFamily="34" charset="-122"/>
                <a:sym typeface="Arial" panose="020B0604020202020204" pitchFamily="34" charset="0"/>
              </a:rPr>
              <a:t>，一日</a:t>
            </a:r>
            <a:r>
              <a:rPr lang="en-US" altLang="zh-CN" sz="1400" dirty="0">
                <a:solidFill>
                  <a:srgbClr val="002060"/>
                </a:solidFill>
                <a:latin typeface="Arial" panose="020B0604020202020204" pitchFamily="34" charset="0"/>
                <a:ea typeface="微软雅黑" panose="020B0503020204020204" pitchFamily="34" charset="-122"/>
                <a:sym typeface="Arial" panose="020B0604020202020204" pitchFamily="34" charset="0"/>
              </a:rPr>
              <a:t>2</a:t>
            </a:r>
            <a:r>
              <a:rPr lang="zh-CN" altLang="en-US" sz="1400" dirty="0">
                <a:solidFill>
                  <a:srgbClr val="002060"/>
                </a:solidFill>
                <a:latin typeface="Arial" panose="020B0604020202020204" pitchFamily="34" charset="0"/>
                <a:ea typeface="微软雅黑" panose="020B0503020204020204" pitchFamily="34" charset="-122"/>
                <a:sym typeface="Arial" panose="020B0604020202020204" pitchFamily="34" charset="0"/>
              </a:rPr>
              <a:t>次，疗程不超过</a:t>
            </a:r>
            <a:r>
              <a:rPr lang="en-US" altLang="zh-CN" sz="1400" dirty="0">
                <a:solidFill>
                  <a:srgbClr val="002060"/>
                </a:solidFill>
                <a:latin typeface="Arial" panose="020B0604020202020204" pitchFamily="34" charset="0"/>
                <a:ea typeface="微软雅黑" panose="020B0503020204020204" pitchFamily="34" charset="-122"/>
                <a:sym typeface="Arial" panose="020B0604020202020204" pitchFamily="34" charset="0"/>
              </a:rPr>
              <a:t>5</a:t>
            </a:r>
            <a:r>
              <a:rPr lang="zh-CN" altLang="en-US" sz="1400" dirty="0">
                <a:solidFill>
                  <a:srgbClr val="002060"/>
                </a:solidFill>
                <a:latin typeface="Arial" panose="020B0604020202020204" pitchFamily="34" charset="0"/>
                <a:ea typeface="微软雅黑" panose="020B0503020204020204" pitchFamily="34" charset="-122"/>
                <a:sym typeface="Arial" panose="020B0604020202020204" pitchFamily="34" charset="0"/>
              </a:rPr>
              <a:t>天。一旦患者可以口服药物，应改为口服用药</a:t>
            </a:r>
            <a:r>
              <a:rPr lang="zh-CN" altLang="en-US" sz="1400" dirty="0" smtClean="0">
                <a:solidFill>
                  <a:srgbClr val="002060"/>
                </a:solidFill>
                <a:latin typeface="Arial" panose="020B0604020202020204" pitchFamily="34" charset="0"/>
                <a:ea typeface="微软雅黑" panose="020B0503020204020204" pitchFamily="34" charset="-122"/>
                <a:sym typeface="Arial" panose="020B0604020202020204" pitchFamily="34" charset="0"/>
              </a:rPr>
              <a:t>。</a:t>
            </a:r>
            <a:endParaRPr lang="zh-CN" altLang="en-US" sz="1400" dirty="0">
              <a:solidFill>
                <a:srgbClr val="002060"/>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文本框 25"/>
          <p:cNvSpPr txBox="1"/>
          <p:nvPr/>
        </p:nvSpPr>
        <p:spPr>
          <a:xfrm>
            <a:off x="2105189" y="4622563"/>
            <a:ext cx="1310252" cy="448193"/>
          </a:xfrm>
          <a:prstGeom prst="snip2DiagRect">
            <a:avLst/>
          </a:prstGeom>
          <a:solidFill>
            <a:srgbClr val="D9D9D9"/>
          </a:solidFill>
        </p:spPr>
        <p:txBody>
          <a:bodyPr wrap="square" rtlCol="0">
            <a:spAutoFit/>
          </a:bodyPr>
          <a:lstStyle/>
          <a:p>
            <a:pPr marL="214630" indent="-214630">
              <a:lnSpc>
                <a:spcPct val="150000"/>
              </a:lnSpc>
              <a:buFont typeface="Arial" panose="020B0604020202020204" pitchFamily="34" charset="0"/>
              <a:buChar char="•"/>
            </a:pPr>
            <a:endParaRPr lang="en-GB" altLang="zh-CN" sz="1400" dirty="0">
              <a:solidFill>
                <a:schemeClr val="bg1">
                  <a:lumMod val="8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文本框 26"/>
          <p:cNvSpPr txBox="1"/>
          <p:nvPr/>
        </p:nvSpPr>
        <p:spPr>
          <a:xfrm>
            <a:off x="1551932" y="4456769"/>
            <a:ext cx="1738287" cy="1300270"/>
          </a:xfrm>
          <a:prstGeom prst="snip2DiagRect">
            <a:avLst/>
          </a:prstGeom>
          <a:solidFill>
            <a:srgbClr val="1F4E79"/>
          </a:solidFill>
        </p:spPr>
        <p:txBody>
          <a:bodyPr wrap="square" rtlCol="0">
            <a:spAutoFit/>
          </a:bodyPr>
          <a:lstStyle/>
          <a:p>
            <a:pPr algn="ctr">
              <a:lnSpc>
                <a:spcPct val="120000"/>
              </a:lnSpc>
            </a:pPr>
            <a:r>
              <a:rPr kumimoji="1" lang="zh-CN" altLang="en-US"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填补了国内新一代</a:t>
            </a:r>
            <a:r>
              <a:rPr kumimoji="1" lang="en-US" altLang="zh-CN"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PPI</a:t>
            </a:r>
            <a:r>
              <a:rPr kumimoji="1" lang="zh-CN" altLang="en-US" b="1"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的空白</a:t>
            </a:r>
            <a:endParaRPr kumimoji="1" lang="zh-CN" altLang="en-US"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pic>
        <p:nvPicPr>
          <p:cNvPr id="85" name="图片 84"/>
          <p:cNvPicPr>
            <a:picLocks noChangeAspect="1"/>
          </p:cNvPicPr>
          <p:nvPr/>
        </p:nvPicPr>
        <p:blipFill>
          <a:blip r:embed="rId3"/>
          <a:stretch>
            <a:fillRect/>
          </a:stretch>
        </p:blipFill>
        <p:spPr>
          <a:xfrm>
            <a:off x="3813885" y="3058064"/>
            <a:ext cx="7638702" cy="4064086"/>
          </a:xfrm>
          <a:prstGeom prst="rect">
            <a:avLst/>
          </a:prstGeom>
        </p:spPr>
      </p:pic>
      <p:sp>
        <p:nvSpPr>
          <p:cNvPr id="86" name="矩形 85"/>
          <p:cNvSpPr/>
          <p:nvPr/>
        </p:nvSpPr>
        <p:spPr>
          <a:xfrm>
            <a:off x="7732449" y="652448"/>
            <a:ext cx="4115422" cy="424732"/>
          </a:xfrm>
          <a:prstGeom prst="rect">
            <a:avLst/>
          </a:prstGeom>
          <a:solidFill>
            <a:srgbClr val="1F4E79"/>
          </a:solidFill>
        </p:spPr>
        <p:txBody>
          <a:bodyPr wrap="square" rtlCol="0">
            <a:spAutoFit/>
          </a:bodyPr>
          <a:lstStyle/>
          <a:p>
            <a:pPr algn="ctr">
              <a:lnSpc>
                <a:spcPct val="120000"/>
              </a:lnSpc>
            </a:pPr>
            <a:r>
              <a:rPr kumimoji="1" lang="zh-CN" altLang="en-US" b="1" dirty="0">
                <a:solidFill>
                  <a:schemeClr val="bg1"/>
                </a:solidFill>
                <a:latin typeface="Arial" panose="020B0604020202020204" pitchFamily="34" charset="0"/>
                <a:ea typeface="微软雅黑" panose="020B0503020204020204" pitchFamily="34" charset="-122"/>
              </a:rPr>
              <a:t>参照药品建议：注射用兰索拉唑</a:t>
            </a:r>
            <a:endParaRPr kumimoji="1" lang="zh-CN" altLang="en-US" b="1" dirty="0">
              <a:solidFill>
                <a:schemeClr val="bg1"/>
              </a:solidFill>
              <a:latin typeface="Arial" panose="020B0604020202020204" pitchFamily="34" charset="0"/>
              <a:ea typeface="微软雅黑" panose="020B0503020204020204" pitchFamily="34" charset="-122"/>
            </a:endParaRPr>
          </a:p>
        </p:txBody>
      </p:sp>
      <p:sp>
        <p:nvSpPr>
          <p:cNvPr id="87" name="矩形 86"/>
          <p:cNvSpPr/>
          <p:nvPr/>
        </p:nvSpPr>
        <p:spPr>
          <a:xfrm>
            <a:off x="7732449" y="1077180"/>
            <a:ext cx="4115422" cy="2197519"/>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ü"/>
            </a:pPr>
            <a:r>
              <a:rPr lang="zh-CN" altLang="en-US" sz="1600" dirty="0" smtClean="0">
                <a:solidFill>
                  <a:schemeClr val="tx1"/>
                </a:solidFill>
                <a:latin typeface="微软雅黑" panose="020B0503020204020204" pitchFamily="34" charset="-122"/>
                <a:ea typeface="微软雅黑" panose="020B0503020204020204" pitchFamily="34" charset="-122"/>
              </a:rPr>
              <a:t>兰索拉唑为本品的消旋体，本品为兰索拉唑的升级版</a:t>
            </a:r>
            <a:endParaRPr lang="en-US" altLang="zh-CN" sz="1600" dirty="0" smtClean="0">
              <a:solidFill>
                <a:schemeClr val="tx1"/>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ü"/>
            </a:pPr>
            <a:r>
              <a:rPr lang="zh-CN" altLang="en-US" sz="1600" dirty="0">
                <a:solidFill>
                  <a:schemeClr val="tx1"/>
                </a:solidFill>
                <a:latin typeface="微软雅黑" panose="020B0503020204020204" pitchFamily="34" charset="-122"/>
                <a:ea typeface="微软雅黑" panose="020B0503020204020204" pitchFamily="34" charset="-122"/>
              </a:rPr>
              <a:t>注射</a:t>
            </a:r>
            <a:r>
              <a:rPr lang="zh-CN" altLang="en-US" sz="1600" dirty="0" smtClean="0">
                <a:solidFill>
                  <a:schemeClr val="tx1"/>
                </a:solidFill>
                <a:latin typeface="微软雅黑" panose="020B0503020204020204" pitchFamily="34" charset="-122"/>
                <a:ea typeface="微软雅黑" panose="020B0503020204020204" pitchFamily="34" charset="-122"/>
              </a:rPr>
              <a:t>用兰索拉唑为医保常规乙类药品</a:t>
            </a:r>
            <a:endParaRPr lang="en-US" altLang="zh-CN" sz="1600" dirty="0" smtClean="0">
              <a:solidFill>
                <a:schemeClr val="tx1"/>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ü"/>
            </a:pPr>
            <a:r>
              <a:rPr lang="zh-CN" altLang="en-US" sz="1600" dirty="0">
                <a:solidFill>
                  <a:schemeClr val="tx1"/>
                </a:solidFill>
                <a:latin typeface="微软雅黑" panose="020B0503020204020204" pitchFamily="34" charset="-122"/>
                <a:ea typeface="微软雅黑" panose="020B0503020204020204" pitchFamily="34" charset="-122"/>
              </a:rPr>
              <a:t>注射</a:t>
            </a:r>
            <a:r>
              <a:rPr lang="zh-CN" altLang="en-US" sz="1600" dirty="0" smtClean="0">
                <a:solidFill>
                  <a:schemeClr val="tx1"/>
                </a:solidFill>
                <a:latin typeface="微软雅黑" panose="020B0503020204020204" pitchFamily="34" charset="-122"/>
                <a:ea typeface="微软雅黑" panose="020B0503020204020204" pitchFamily="34" charset="-122"/>
              </a:rPr>
              <a:t>用兰索拉唑为本品三期临床对照品</a:t>
            </a:r>
            <a:endParaRPr lang="en-US" altLang="zh-CN" sz="1600" dirty="0" smtClean="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84262" y="-71021"/>
            <a:ext cx="7886700" cy="1132026"/>
          </a:xfrm>
        </p:spPr>
        <p:txBody>
          <a:bodyPr/>
          <a:lstStyle/>
          <a:p>
            <a:r>
              <a:rPr lang="zh-CN" altLang="en-US" dirty="0" smtClean="0">
                <a:sym typeface="Arial" panose="020B0604020202020204" pitchFamily="34" charset="0"/>
              </a:rPr>
              <a:t>消化性溃疡（</a:t>
            </a:r>
            <a:r>
              <a:rPr lang="en-US" altLang="zh-CN" dirty="0" smtClean="0">
                <a:sym typeface="Arial" panose="020B0604020202020204" pitchFamily="34" charset="0"/>
              </a:rPr>
              <a:t>PU</a:t>
            </a:r>
            <a:r>
              <a:rPr lang="zh-CN" altLang="en-US" dirty="0" smtClean="0">
                <a:sym typeface="Arial" panose="020B0604020202020204" pitchFamily="34" charset="0"/>
              </a:rPr>
              <a:t>）发病率高，发病后危害性大</a:t>
            </a:r>
            <a:endParaRPr lang="zh-CN" altLang="en-US" dirty="0">
              <a:sym typeface="Arial" panose="020B0604020202020204" pitchFamily="34" charset="0"/>
            </a:endParaRPr>
          </a:p>
        </p:txBody>
      </p:sp>
      <p:pic>
        <p:nvPicPr>
          <p:cNvPr id="4" name="图片 3"/>
          <p:cNvPicPr>
            <a:picLocks noChangeAspect="1"/>
          </p:cNvPicPr>
          <p:nvPr/>
        </p:nvPicPr>
        <p:blipFill>
          <a:blip r:embed="rId1"/>
          <a:stretch>
            <a:fillRect/>
          </a:stretch>
        </p:blipFill>
        <p:spPr>
          <a:xfrm>
            <a:off x="1218527" y="1572104"/>
            <a:ext cx="3500957" cy="1925527"/>
          </a:xfrm>
          <a:prstGeom prst="rect">
            <a:avLst/>
          </a:prstGeom>
        </p:spPr>
      </p:pic>
      <p:sp>
        <p:nvSpPr>
          <p:cNvPr id="5" name="文本框 4"/>
          <p:cNvSpPr txBox="1"/>
          <p:nvPr/>
        </p:nvSpPr>
        <p:spPr>
          <a:xfrm>
            <a:off x="1593550" y="3598238"/>
            <a:ext cx="2908227" cy="246221"/>
          </a:xfrm>
          <a:prstGeom prst="rect">
            <a:avLst/>
          </a:prstGeom>
          <a:noFill/>
        </p:spPr>
        <p:txBody>
          <a:bodyPr wrap="square" rtlCol="0">
            <a:spAutoFit/>
          </a:bodyPr>
          <a:lstStyle/>
          <a:p>
            <a:pPr algn="ctr"/>
            <a:r>
              <a:rPr lang="en-US" altLang="zh-CN" sz="1000" dirty="0">
                <a:solidFill>
                  <a:srgbClr val="606266"/>
                </a:solidFill>
                <a:latin typeface="Arial" panose="020B0604020202020204" pitchFamily="34" charset="0"/>
                <a:ea typeface="微软雅黑" panose="020B0503020204020204" pitchFamily="34" charset="-122"/>
                <a:sym typeface="Arial" panose="020B0604020202020204" pitchFamily="34" charset="0"/>
              </a:rPr>
              <a:t>1970-2016</a:t>
            </a:r>
            <a:r>
              <a:rPr lang="zh-CN" altLang="en-US" sz="1000" dirty="0">
                <a:solidFill>
                  <a:srgbClr val="606266"/>
                </a:solidFill>
                <a:latin typeface="Arial" panose="020B0604020202020204" pitchFamily="34" charset="0"/>
                <a:ea typeface="微软雅黑" panose="020B0503020204020204" pitchFamily="34" charset="-122"/>
                <a:sym typeface="Arial" panose="020B0604020202020204" pitchFamily="34" charset="0"/>
              </a:rPr>
              <a:t>年成人幽门螺杆菌感染的患病率</a:t>
            </a:r>
            <a:endParaRPr lang="zh-CN" altLang="en-US" sz="10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文本框 5"/>
          <p:cNvSpPr txBox="1"/>
          <p:nvPr/>
        </p:nvSpPr>
        <p:spPr>
          <a:xfrm>
            <a:off x="256477" y="6615396"/>
            <a:ext cx="11095463" cy="230832"/>
          </a:xfrm>
          <a:prstGeom prst="rect">
            <a:avLst/>
          </a:prstGeom>
          <a:noFill/>
        </p:spPr>
        <p:txBody>
          <a:bodyPr wrap="square" rtlCol="0">
            <a:spAutoFit/>
          </a:bodyPr>
          <a:lstStyle/>
          <a:p>
            <a:pPr algn="just"/>
            <a:r>
              <a:rPr lang="en-US" altLang="zh-CN" sz="900" dirty="0" smtClean="0">
                <a:solidFill>
                  <a:srgbClr val="000000"/>
                </a:solidFill>
                <a:latin typeface="Arial" panose="020B0604020202020204" pitchFamily="34" charset="0"/>
                <a:ea typeface="微软雅黑" panose="020B0503020204020204" pitchFamily="34" charset="-122"/>
                <a:sym typeface="Arial" panose="020B0604020202020204" pitchFamily="34" charset="0"/>
              </a:rPr>
              <a:t>1.Lancet </a:t>
            </a:r>
            <a:r>
              <a:rPr lang="en-US" altLang="zh-CN" sz="900" dirty="0">
                <a:solidFill>
                  <a:srgbClr val="000000"/>
                </a:solidFill>
                <a:latin typeface="Arial" panose="020B0604020202020204" pitchFamily="34" charset="0"/>
                <a:ea typeface="微软雅黑" panose="020B0503020204020204" pitchFamily="34" charset="-122"/>
                <a:sym typeface="Arial" panose="020B0604020202020204" pitchFamily="34" charset="0"/>
              </a:rPr>
              <a:t>2017; 390: 613–24</a:t>
            </a:r>
            <a:r>
              <a:rPr lang="zh-CN" altLang="en-US" sz="900" dirty="0" smtClean="0">
                <a:solidFill>
                  <a:srgbClr val="000000"/>
                </a:solidFill>
                <a:latin typeface="Arial" panose="020B0604020202020204" pitchFamily="34" charset="0"/>
                <a:ea typeface="微软雅黑" panose="020B0503020204020204" pitchFamily="34" charset="-122"/>
                <a:sym typeface="Arial" panose="020B0604020202020204" pitchFamily="34" charset="0"/>
              </a:rPr>
              <a:t>；</a:t>
            </a:r>
            <a:r>
              <a:rPr lang="en-US" altLang="zh-CN" sz="900" dirty="0">
                <a:solidFill>
                  <a:srgbClr val="000000"/>
                </a:solidFill>
                <a:latin typeface="Arial" panose="020B0604020202020204" pitchFamily="34" charset="0"/>
                <a:ea typeface="微软雅黑" panose="020B0503020204020204" pitchFamily="34" charset="-122"/>
                <a:sym typeface="Arial" panose="020B0604020202020204" pitchFamily="34" charset="0"/>
              </a:rPr>
              <a:t> </a:t>
            </a:r>
            <a:r>
              <a:rPr lang="en-US" altLang="zh-CN" sz="900" dirty="0" smtClean="0">
                <a:solidFill>
                  <a:srgbClr val="000000"/>
                </a:solidFill>
                <a:latin typeface="Arial" panose="020B0604020202020204" pitchFamily="34" charset="0"/>
                <a:ea typeface="微软雅黑" panose="020B0503020204020204" pitchFamily="34" charset="-122"/>
                <a:sym typeface="Arial" panose="020B0604020202020204" pitchFamily="34" charset="0"/>
              </a:rPr>
              <a:t>  </a:t>
            </a:r>
            <a:r>
              <a:rPr lang="en-US" altLang="zh-CN" sz="900" dirty="0" smtClean="0">
                <a:solidFill>
                  <a:srgbClr val="000000"/>
                </a:solidFill>
                <a:latin typeface="Arial" panose="020B0604020202020204" pitchFamily="34" charset="0"/>
                <a:ea typeface="微软雅黑" panose="020B0503020204020204" pitchFamily="34" charset="-122"/>
                <a:sym typeface="Arial" panose="020B0604020202020204" pitchFamily="34" charset="0"/>
              </a:rPr>
              <a:t>2</a:t>
            </a:r>
            <a:r>
              <a:rPr lang="en-US" altLang="zh-CN" sz="900" dirty="0">
                <a:solidFill>
                  <a:srgbClr val="000000"/>
                </a:solidFill>
                <a:latin typeface="Arial" panose="020B0604020202020204" pitchFamily="34" charset="0"/>
                <a:ea typeface="微软雅黑" panose="020B0503020204020204" pitchFamily="34" charset="-122"/>
                <a:sym typeface="Arial" panose="020B0604020202020204" pitchFamily="34" charset="0"/>
              </a:rPr>
              <a:t>.</a:t>
            </a:r>
            <a:r>
              <a:rPr lang="zh-CN" altLang="en-US" sz="900" dirty="0">
                <a:solidFill>
                  <a:srgbClr val="000000"/>
                </a:solidFill>
                <a:latin typeface="Arial" panose="020B0604020202020204" pitchFamily="34" charset="0"/>
                <a:ea typeface="微软雅黑" panose="020B0503020204020204" pitchFamily="34" charset="-122"/>
                <a:sym typeface="Arial" panose="020B0604020202020204" pitchFamily="34" charset="0"/>
              </a:rPr>
              <a:t>消化性溃疡诊断与治疗共识意见 （</a:t>
            </a:r>
            <a:r>
              <a:rPr lang="en-US" altLang="zh-CN" sz="900" dirty="0">
                <a:solidFill>
                  <a:srgbClr val="000000"/>
                </a:solidFill>
                <a:latin typeface="Arial" panose="020B0604020202020204" pitchFamily="34" charset="0"/>
                <a:ea typeface="微软雅黑" panose="020B0503020204020204" pitchFamily="34" charset="-122"/>
                <a:sym typeface="Arial" panose="020B0604020202020204" pitchFamily="34" charset="0"/>
              </a:rPr>
              <a:t>2022</a:t>
            </a:r>
            <a:r>
              <a:rPr lang="zh-CN" altLang="en-US" sz="900" dirty="0">
                <a:solidFill>
                  <a:srgbClr val="000000"/>
                </a:solidFill>
                <a:latin typeface="Arial" panose="020B0604020202020204" pitchFamily="34" charset="0"/>
                <a:ea typeface="微软雅黑" panose="020B0503020204020204" pitchFamily="34" charset="-122"/>
                <a:sym typeface="Arial" panose="020B0604020202020204" pitchFamily="34" charset="0"/>
              </a:rPr>
              <a:t>年，上海</a:t>
            </a:r>
            <a:r>
              <a:rPr lang="zh-CN" altLang="en-US" sz="900" dirty="0" smtClean="0">
                <a:solidFill>
                  <a:srgbClr val="000000"/>
                </a:solidFill>
                <a:latin typeface="Arial" panose="020B0604020202020204" pitchFamily="34" charset="0"/>
                <a:ea typeface="微软雅黑" panose="020B0503020204020204" pitchFamily="34" charset="-122"/>
                <a:sym typeface="Arial" panose="020B0604020202020204" pitchFamily="34" charset="0"/>
              </a:rPr>
              <a:t>）</a:t>
            </a:r>
            <a:r>
              <a:rPr lang="en-US" altLang="zh-CN" sz="900" dirty="0">
                <a:solidFill>
                  <a:srgbClr val="000000"/>
                </a:solidFill>
                <a:latin typeface="Arial" panose="020B0604020202020204" pitchFamily="34" charset="0"/>
                <a:ea typeface="微软雅黑" panose="020B0503020204020204" pitchFamily="34" charset="-122"/>
                <a:sym typeface="Arial" panose="020B0604020202020204" pitchFamily="34" charset="0"/>
              </a:rPr>
              <a:t> </a:t>
            </a:r>
            <a:r>
              <a:rPr lang="en-US" altLang="zh-CN" sz="900" dirty="0" smtClean="0">
                <a:solidFill>
                  <a:srgbClr val="000000"/>
                </a:solidFill>
                <a:latin typeface="Arial" panose="020B0604020202020204" pitchFamily="34" charset="0"/>
                <a:ea typeface="微软雅黑" panose="020B0503020204020204" pitchFamily="34" charset="-122"/>
                <a:sym typeface="Arial" panose="020B0604020202020204" pitchFamily="34" charset="0"/>
              </a:rPr>
              <a:t>   </a:t>
            </a:r>
            <a:r>
              <a:rPr lang="en-US" altLang="zh-CN" sz="900" dirty="0" smtClean="0">
                <a:solidFill>
                  <a:srgbClr val="000000"/>
                </a:solidFill>
                <a:latin typeface="Arial" panose="020B0604020202020204" pitchFamily="34" charset="0"/>
                <a:ea typeface="微软雅黑" panose="020B0503020204020204" pitchFamily="34" charset="-122"/>
                <a:sym typeface="Arial" panose="020B0604020202020204" pitchFamily="34" charset="0"/>
              </a:rPr>
              <a:t>3</a:t>
            </a:r>
            <a:r>
              <a:rPr lang="en-US" altLang="zh-CN" sz="900" dirty="0">
                <a:solidFill>
                  <a:srgbClr val="000000"/>
                </a:solidFill>
                <a:latin typeface="Arial" panose="020B0604020202020204" pitchFamily="34" charset="0"/>
                <a:ea typeface="微软雅黑" panose="020B0503020204020204" pitchFamily="34" charset="-122"/>
                <a:sym typeface="Arial" panose="020B0604020202020204" pitchFamily="34" charset="0"/>
              </a:rPr>
              <a:t>.</a:t>
            </a:r>
            <a:r>
              <a:rPr lang="zh-CN" altLang="en-US" sz="900" dirty="0">
                <a:solidFill>
                  <a:srgbClr val="000000"/>
                </a:solidFill>
                <a:latin typeface="Arial" panose="020B0604020202020204" pitchFamily="34" charset="0"/>
                <a:ea typeface="微软雅黑" panose="020B0503020204020204" pitchFamily="34" charset="-122"/>
                <a:sym typeface="Arial" panose="020B0604020202020204" pitchFamily="34" charset="0"/>
              </a:rPr>
              <a:t>许勤、胡乃中、崔小玲．中华全科医师杂志</a:t>
            </a:r>
            <a:r>
              <a:rPr lang="en-US" altLang="zh-CN" sz="900" dirty="0">
                <a:solidFill>
                  <a:srgbClr val="000000"/>
                </a:solidFill>
                <a:latin typeface="Arial" panose="020B0604020202020204" pitchFamily="34" charset="0"/>
                <a:ea typeface="微软雅黑" panose="020B0503020204020204" pitchFamily="34" charset="-122"/>
                <a:sym typeface="Arial" panose="020B0604020202020204" pitchFamily="34" charset="0"/>
              </a:rPr>
              <a:t>, 8,1079-1081, 2010.</a:t>
            </a:r>
            <a:endParaRPr lang="zh-CN" altLang="en-US" sz="9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文本框 9"/>
          <p:cNvSpPr txBox="1"/>
          <p:nvPr/>
        </p:nvSpPr>
        <p:spPr>
          <a:xfrm>
            <a:off x="5319742" y="1628507"/>
            <a:ext cx="6122321" cy="1800493"/>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marL="285750" indent="-285750" defTabSz="685800">
              <a:lnSpc>
                <a:spcPct val="150000"/>
              </a:lnSpc>
              <a:spcAft>
                <a:spcPts val="600"/>
              </a:spcAft>
              <a:buFont typeface="Wingdings" panose="05000000000000000000" pitchFamily="2" charset="2"/>
              <a:buChar char="p"/>
            </a:pPr>
            <a:r>
              <a:rPr lang="en-US" altLang="zh-CN" sz="1600" kern="0" dirty="0">
                <a:solidFill>
                  <a:schemeClr val="tx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2019</a:t>
            </a:r>
            <a:r>
              <a:rPr lang="zh-CN" altLang="en-US" sz="1600" kern="0" dirty="0">
                <a:solidFill>
                  <a:schemeClr val="tx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年全球约有</a:t>
            </a:r>
            <a:r>
              <a:rPr lang="en-US" altLang="zh-CN" sz="1600" kern="0" dirty="0">
                <a:solidFill>
                  <a:schemeClr val="tx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809</a:t>
            </a:r>
            <a:r>
              <a:rPr lang="zh-CN" altLang="en-US" sz="1600" kern="0" dirty="0">
                <a:solidFill>
                  <a:schemeClr val="tx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万例</a:t>
            </a:r>
            <a:r>
              <a:rPr lang="en-US" altLang="zh-CN" sz="1600" kern="0" dirty="0">
                <a:solidFill>
                  <a:schemeClr val="tx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PU</a:t>
            </a:r>
            <a:r>
              <a:rPr lang="zh-CN" altLang="en-US" sz="1600" kern="0" dirty="0">
                <a:solidFill>
                  <a:schemeClr val="tx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患者</a:t>
            </a:r>
            <a:r>
              <a:rPr lang="zh-CN" altLang="en-US" sz="1600" kern="0" dirty="0" smtClean="0">
                <a:solidFill>
                  <a:schemeClr val="tx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，相比</a:t>
            </a:r>
            <a:r>
              <a:rPr lang="en-US" altLang="zh-CN" sz="1600" kern="0" dirty="0">
                <a:solidFill>
                  <a:schemeClr val="tx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1990</a:t>
            </a:r>
            <a:r>
              <a:rPr lang="zh-CN" altLang="en-US" sz="1600" kern="0" dirty="0">
                <a:solidFill>
                  <a:schemeClr val="tx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年</a:t>
            </a:r>
            <a:r>
              <a:rPr lang="zh-CN" altLang="en-US" sz="1600" kern="0" dirty="0" smtClean="0">
                <a:solidFill>
                  <a:schemeClr val="tx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增加</a:t>
            </a:r>
            <a:r>
              <a:rPr lang="en-US" altLang="zh-CN" sz="1600" kern="0" dirty="0" smtClean="0">
                <a:solidFill>
                  <a:schemeClr val="tx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25.82%</a:t>
            </a:r>
            <a:endParaRPr lang="en-US" altLang="zh-CN" sz="1600" kern="0" dirty="0" smtClean="0">
              <a:solidFill>
                <a:schemeClr val="tx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p>
            <a:pPr marL="285750" indent="-285750" defTabSz="685800">
              <a:lnSpc>
                <a:spcPct val="150000"/>
              </a:lnSpc>
              <a:spcAft>
                <a:spcPts val="600"/>
              </a:spcAft>
              <a:buFont typeface="Wingdings" panose="05000000000000000000" pitchFamily="2" charset="2"/>
              <a:buChar char="p"/>
            </a:pPr>
            <a:r>
              <a:rPr lang="zh-CN" altLang="en-US" sz="1600" kern="0" dirty="0" smtClean="0">
                <a:solidFill>
                  <a:schemeClr val="tx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男性发病率高于女性，</a:t>
            </a:r>
            <a:r>
              <a:rPr lang="en-US" altLang="zh-CN" sz="1600" kern="0" dirty="0" smtClean="0">
                <a:solidFill>
                  <a:schemeClr val="tx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2019</a:t>
            </a:r>
            <a:r>
              <a:rPr lang="zh-CN" altLang="en-US" sz="1600" kern="0" dirty="0" smtClean="0">
                <a:solidFill>
                  <a:schemeClr val="tx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年男女发病人数比为</a:t>
            </a:r>
            <a:r>
              <a:rPr lang="en-US" altLang="zh-CN" sz="1600" kern="0" dirty="0" smtClean="0">
                <a:solidFill>
                  <a:schemeClr val="tx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1:0.9</a:t>
            </a:r>
            <a:endParaRPr lang="zh-CN" altLang="en-US" sz="1600" kern="0" dirty="0" smtClean="0">
              <a:solidFill>
                <a:schemeClr val="tx1"/>
              </a:solidFill>
              <a:latin typeface="Arial" panose="020B0604020202020204" pitchFamily="34" charset="0"/>
              <a:ea typeface="微软雅黑" panose="020B0503020204020204" pitchFamily="34" charset="-122"/>
              <a:sym typeface="Arial" panose="020B0604020202020204" pitchFamily="34" charset="0"/>
            </a:endParaRPr>
          </a:p>
          <a:p>
            <a:pPr marL="285750" indent="-285750" defTabSz="685800">
              <a:lnSpc>
                <a:spcPct val="150000"/>
              </a:lnSpc>
              <a:spcAft>
                <a:spcPts val="600"/>
              </a:spcAft>
              <a:buFont typeface="Wingdings" panose="05000000000000000000" pitchFamily="2" charset="2"/>
              <a:buChar char="p"/>
            </a:pPr>
            <a:r>
              <a:rPr lang="zh-CN" altLang="en-US" sz="1600" kern="0" dirty="0" smtClean="0">
                <a:solidFill>
                  <a:schemeClr val="tx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一般人群消化性溃疡病的</a:t>
            </a:r>
            <a:r>
              <a:rPr lang="zh-CN" altLang="en-US" sz="1600" b="1" kern="0" dirty="0" smtClean="0">
                <a:solidFill>
                  <a:schemeClr val="tx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发病率为每年</a:t>
            </a:r>
            <a:r>
              <a:rPr lang="en-US" altLang="zh-CN" sz="1600" b="1" kern="0" dirty="0" smtClean="0">
                <a:solidFill>
                  <a:schemeClr val="tx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0.1-0.3%</a:t>
            </a:r>
            <a:endParaRPr lang="zh-CN" altLang="en-US" sz="1600" b="1" kern="0" dirty="0" smtClean="0">
              <a:solidFill>
                <a:schemeClr val="tx1"/>
              </a:solidFill>
              <a:latin typeface="Arial" panose="020B0604020202020204" pitchFamily="34" charset="0"/>
              <a:ea typeface="微软雅黑" panose="020B0503020204020204" pitchFamily="34" charset="-122"/>
              <a:sym typeface="Arial" panose="020B0604020202020204" pitchFamily="34" charset="0"/>
            </a:endParaRPr>
          </a:p>
          <a:p>
            <a:pPr marL="285750" indent="-285750" defTabSz="685800">
              <a:lnSpc>
                <a:spcPct val="150000"/>
              </a:lnSpc>
              <a:spcAft>
                <a:spcPts val="600"/>
              </a:spcAft>
              <a:buFont typeface="Wingdings" panose="05000000000000000000" pitchFamily="2" charset="2"/>
              <a:buChar char="p"/>
            </a:pPr>
            <a:r>
              <a:rPr lang="zh-CN" altLang="en-US" sz="1600" b="1" kern="0" dirty="0" smtClean="0">
                <a:solidFill>
                  <a:schemeClr val="tx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大于</a:t>
            </a:r>
            <a:r>
              <a:rPr lang="en-US" altLang="zh-CN" sz="1600" b="1" kern="0" dirty="0" smtClean="0">
                <a:solidFill>
                  <a:schemeClr val="tx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60</a:t>
            </a:r>
            <a:r>
              <a:rPr lang="zh-CN" altLang="en-US" sz="1600" b="1" kern="0" dirty="0" smtClean="0">
                <a:solidFill>
                  <a:schemeClr val="tx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岁患者</a:t>
            </a:r>
            <a:r>
              <a:rPr lang="zh-CN" altLang="en-US" sz="1600" kern="0" dirty="0" smtClean="0">
                <a:solidFill>
                  <a:schemeClr val="tx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占所有合并基础疾病</a:t>
            </a:r>
            <a:r>
              <a:rPr lang="zh-CN" altLang="en-US" sz="1600" b="1" kern="0" dirty="0" smtClean="0">
                <a:solidFill>
                  <a:schemeClr val="tx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上消化道出血患者的</a:t>
            </a:r>
            <a:r>
              <a:rPr lang="en-US" altLang="zh-CN" sz="1600" b="1" kern="0" dirty="0" smtClean="0">
                <a:solidFill>
                  <a:schemeClr val="tx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65.8%</a:t>
            </a:r>
            <a:endParaRPr lang="zh-CN" altLang="en-US" sz="1600" b="1" kern="0" dirty="0" smtClean="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文本框 10"/>
          <p:cNvSpPr txBox="1"/>
          <p:nvPr/>
        </p:nvSpPr>
        <p:spPr>
          <a:xfrm>
            <a:off x="364145" y="837259"/>
            <a:ext cx="11562384" cy="646331"/>
          </a:xfrm>
          <a:prstGeom prst="rect">
            <a:avLst/>
          </a:prstGeom>
          <a:gradFill>
            <a:gsLst>
              <a:gs pos="0">
                <a:schemeClr val="accent1">
                  <a:lumMod val="50000"/>
                </a:schemeClr>
              </a:gs>
              <a:gs pos="100000">
                <a:srgbClr val="0B6E38"/>
              </a:gs>
            </a:gsLst>
            <a:lin ang="0" scaled="0"/>
          </a:gradFill>
        </p:spPr>
        <p:txBody>
          <a:bodyPr wrap="square" rtlCol="0">
            <a:spAutoFit/>
          </a:bodyPr>
          <a:lstStyle>
            <a:defPPr>
              <a:defRPr lang="zh-CN"/>
            </a:defPPr>
            <a:lvl1pPr>
              <a:lnSpc>
                <a:spcPct val="150000"/>
              </a:lnSpc>
              <a:defRPr sz="1400" b="1" spc="300">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1pPr>
          </a:lstStyle>
          <a:p>
            <a:pPr algn="ctr">
              <a:lnSpc>
                <a:spcPct val="100000"/>
              </a:lnSpc>
            </a:pPr>
            <a:r>
              <a:rPr lang="zh-CN" altLang="en-US" sz="1800" dirty="0">
                <a:latin typeface="Arial" panose="020B0604020202020204" pitchFamily="34" charset="0"/>
                <a:sym typeface="Arial" panose="020B0604020202020204" pitchFamily="34" charset="0"/>
              </a:rPr>
              <a:t>急性上消化道出血是</a:t>
            </a:r>
            <a:r>
              <a:rPr lang="en-US" altLang="zh-CN" sz="1800" dirty="0">
                <a:latin typeface="Arial" panose="020B0604020202020204" pitchFamily="34" charset="0"/>
                <a:sym typeface="Arial" panose="020B0604020202020204" pitchFamily="34" charset="0"/>
              </a:rPr>
              <a:t>PU</a:t>
            </a:r>
            <a:r>
              <a:rPr lang="zh-CN" altLang="en-US" sz="1800" dirty="0">
                <a:latin typeface="Arial" panose="020B0604020202020204" pitchFamily="34" charset="0"/>
                <a:sym typeface="Arial" panose="020B0604020202020204" pitchFamily="34" charset="0"/>
              </a:rPr>
              <a:t>最常见的并发症，近</a:t>
            </a:r>
            <a:r>
              <a:rPr lang="en-US" altLang="zh-CN" sz="1800" dirty="0">
                <a:latin typeface="Arial" panose="020B0604020202020204" pitchFamily="34" charset="0"/>
                <a:sym typeface="Arial" panose="020B0604020202020204" pitchFamily="34" charset="0"/>
              </a:rPr>
              <a:t>50%</a:t>
            </a:r>
            <a:r>
              <a:rPr lang="zh-CN" altLang="en-US" sz="1800" dirty="0">
                <a:latin typeface="Arial" panose="020B0604020202020204" pitchFamily="34" charset="0"/>
                <a:sym typeface="Arial" panose="020B0604020202020204" pitchFamily="34" charset="0"/>
              </a:rPr>
              <a:t>的</a:t>
            </a:r>
            <a:r>
              <a:rPr lang="zh-CN" altLang="en-US" sz="1800" dirty="0" smtClean="0">
                <a:latin typeface="Arial" panose="020B0604020202020204" pitchFamily="34" charset="0"/>
                <a:sym typeface="Arial" panose="020B0604020202020204" pitchFamily="34" charset="0"/>
              </a:rPr>
              <a:t>患者在</a:t>
            </a:r>
            <a:r>
              <a:rPr lang="zh-CN" altLang="en-US" sz="1800" dirty="0">
                <a:latin typeface="Arial" panose="020B0604020202020204" pitchFamily="34" charset="0"/>
                <a:sym typeface="Arial" panose="020B0604020202020204" pitchFamily="34" charset="0"/>
              </a:rPr>
              <a:t>没有任何预警症状的情况下发生</a:t>
            </a:r>
            <a:r>
              <a:rPr lang="zh-CN" altLang="en-US" sz="1800" dirty="0" smtClean="0">
                <a:latin typeface="Arial" panose="020B0604020202020204" pitchFamily="34" charset="0"/>
                <a:sym typeface="Arial" panose="020B0604020202020204" pitchFamily="34" charset="0"/>
              </a:rPr>
              <a:t>出血</a:t>
            </a:r>
            <a:endParaRPr lang="en-US" altLang="zh-CN" sz="1800" dirty="0" smtClean="0">
              <a:latin typeface="Arial" panose="020B0604020202020204" pitchFamily="34" charset="0"/>
              <a:sym typeface="Arial" panose="020B0604020202020204" pitchFamily="34" charset="0"/>
            </a:endParaRPr>
          </a:p>
          <a:p>
            <a:pPr algn="ctr">
              <a:lnSpc>
                <a:spcPct val="100000"/>
              </a:lnSpc>
            </a:pPr>
            <a:r>
              <a:rPr lang="en-GB" altLang="zh-CN" sz="1800" dirty="0" smtClean="0">
                <a:latin typeface="Arial" panose="020B0604020202020204" pitchFamily="34" charset="0"/>
                <a:sym typeface="Arial" panose="020B0604020202020204" pitchFamily="34" charset="0"/>
              </a:rPr>
              <a:t>PU</a:t>
            </a:r>
            <a:r>
              <a:rPr lang="zh-CN" altLang="en-US" sz="1800" dirty="0">
                <a:latin typeface="Arial" panose="020B0604020202020204" pitchFamily="34" charset="0"/>
                <a:sym typeface="Arial" panose="020B0604020202020204" pitchFamily="34" charset="0"/>
              </a:rPr>
              <a:t>伴出血患者死亡率高达</a:t>
            </a:r>
            <a:r>
              <a:rPr lang="en-US" altLang="zh-CN" sz="1800" dirty="0">
                <a:latin typeface="Arial" panose="020B0604020202020204" pitchFamily="34" charset="0"/>
                <a:sym typeface="Arial" panose="020B0604020202020204" pitchFamily="34" charset="0"/>
              </a:rPr>
              <a:t>10-14%</a:t>
            </a:r>
            <a:endParaRPr lang="en-US" altLang="zh-CN" sz="1800" dirty="0">
              <a:latin typeface="Arial" panose="020B0604020202020204" pitchFamily="34" charset="0"/>
              <a:sym typeface="Arial" panose="020B0604020202020204" pitchFamily="34" charset="0"/>
            </a:endParaRPr>
          </a:p>
        </p:txBody>
      </p:sp>
      <p:sp>
        <p:nvSpPr>
          <p:cNvPr id="13" name="文本框 12"/>
          <p:cNvSpPr txBox="1"/>
          <p:nvPr/>
        </p:nvSpPr>
        <p:spPr>
          <a:xfrm>
            <a:off x="364145" y="4008277"/>
            <a:ext cx="11562384" cy="507831"/>
          </a:xfrm>
          <a:prstGeom prst="rect">
            <a:avLst/>
          </a:prstGeom>
          <a:gradFill>
            <a:gsLst>
              <a:gs pos="0">
                <a:schemeClr val="accent1">
                  <a:lumMod val="50000"/>
                </a:schemeClr>
              </a:gs>
              <a:gs pos="100000">
                <a:srgbClr val="0B6E38"/>
              </a:gs>
            </a:gsLst>
            <a:lin ang="0" scaled="0"/>
          </a:gradFill>
        </p:spPr>
        <p:txBody>
          <a:bodyPr wrap="square" rtlCol="0">
            <a:spAutoFit/>
          </a:bodyPr>
          <a:lstStyle>
            <a:defPPr>
              <a:defRPr lang="zh-CN"/>
            </a:defPPr>
            <a:lvl1pPr>
              <a:lnSpc>
                <a:spcPct val="150000"/>
              </a:lnSpc>
              <a:defRPr sz="1400" b="1" spc="300">
                <a:solidFill>
                  <a:schemeClr val="bg1"/>
                </a:solidFill>
                <a:latin typeface="微软雅黑" panose="020B0503020204020204" pitchFamily="34" charset="-122"/>
                <a:ea typeface="微软雅黑" panose="020B0503020204020204" pitchFamily="34" charset="-122"/>
                <a:cs typeface="微软雅黑" panose="020B0503020204020204" pitchFamily="34" charset="-122"/>
              </a:defRPr>
            </a:lvl1pPr>
          </a:lstStyle>
          <a:p>
            <a:pPr algn="ctr"/>
            <a:r>
              <a:rPr lang="zh-CN" altLang="en-US" sz="1800" dirty="0"/>
              <a:t>安素能</a:t>
            </a:r>
            <a:r>
              <a:rPr lang="en-US" altLang="zh-CN" sz="1800" baseline="30000" dirty="0"/>
              <a:t>®</a:t>
            </a:r>
            <a:r>
              <a:rPr lang="zh-CN" altLang="en-US" sz="1800" dirty="0"/>
              <a:t>是口服疗法不适用的伴有出血的</a:t>
            </a:r>
            <a:r>
              <a:rPr lang="en-US" altLang="zh-CN" sz="1800" dirty="0"/>
              <a:t>PU</a:t>
            </a:r>
            <a:r>
              <a:rPr lang="zh-CN" altLang="en-US" sz="1800" dirty="0"/>
              <a:t>患者最佳选择</a:t>
            </a:r>
            <a:endParaRPr lang="en-US" altLang="zh-CN" sz="1800" dirty="0">
              <a:latin typeface="Arial" panose="020B0604020202020204" pitchFamily="34" charset="0"/>
              <a:sym typeface="Arial" panose="020B0604020202020204" pitchFamily="34" charset="0"/>
            </a:endParaRPr>
          </a:p>
        </p:txBody>
      </p:sp>
      <p:sp>
        <p:nvSpPr>
          <p:cNvPr id="15" name="文本框 14"/>
          <p:cNvSpPr txBox="1"/>
          <p:nvPr/>
        </p:nvSpPr>
        <p:spPr>
          <a:xfrm>
            <a:off x="393643" y="4537904"/>
            <a:ext cx="5702358" cy="2185214"/>
          </a:xfrm>
          <a:prstGeom prst="rect">
            <a:avLst/>
          </a:prstGeom>
          <a:noFill/>
        </p:spPr>
        <p:txBody>
          <a:bodyPr wrap="square" rtlCol="0">
            <a:spAutoFit/>
          </a:bodyPr>
          <a:lstStyle/>
          <a:p>
            <a:r>
              <a:rPr lang="zh-CN" altLang="en-US" sz="1500" b="1" dirty="0" smtClean="0">
                <a:solidFill>
                  <a:srgbClr val="002060"/>
                </a:solidFill>
                <a:latin typeface="微软雅黑" panose="020B0503020204020204" pitchFamily="34" charset="-122"/>
                <a:ea typeface="微软雅黑" panose="020B0503020204020204" pitchFamily="34" charset="-122"/>
              </a:rPr>
              <a:t>口服不适用原因</a:t>
            </a:r>
            <a:r>
              <a:rPr lang="zh-CN" altLang="en-US" sz="1500" dirty="0" smtClean="0">
                <a:latin typeface="微软雅黑" panose="020B0503020204020204" pitchFamily="34" charset="-122"/>
                <a:ea typeface="微软雅黑" panose="020B0503020204020204" pitchFamily="34" charset="-122"/>
              </a:rPr>
              <a:t>：</a:t>
            </a:r>
            <a:endParaRPr lang="en-US" altLang="zh-CN" sz="1500" dirty="0" smtClean="0">
              <a:latin typeface="微软雅黑" panose="020B0503020204020204" pitchFamily="34" charset="-122"/>
              <a:ea typeface="微软雅黑" panose="020B0503020204020204" pitchFamily="34" charset="-122"/>
            </a:endParaRPr>
          </a:p>
          <a:p>
            <a:pPr marL="285750" indent="-285750" algn="just">
              <a:buFont typeface="Arial" panose="020B0604020202020204" pitchFamily="34" charset="0"/>
              <a:buChar char="•"/>
            </a:pPr>
            <a:r>
              <a:rPr lang="zh-CN" altLang="en-US" sz="1500" dirty="0" smtClean="0">
                <a:latin typeface="微软雅黑" panose="020B0503020204020204" pitchFamily="34" charset="-122"/>
                <a:ea typeface="微软雅黑" panose="020B0503020204020204" pitchFamily="34" charset="-122"/>
              </a:rPr>
              <a:t>病情严重且发展快，急需药物来快速止血</a:t>
            </a:r>
            <a:endParaRPr lang="en-US" altLang="zh-CN" sz="1500" dirty="0" smtClean="0">
              <a:latin typeface="微软雅黑" panose="020B0503020204020204" pitchFamily="34" charset="-122"/>
              <a:ea typeface="微软雅黑" panose="020B0503020204020204" pitchFamily="34" charset="-122"/>
            </a:endParaRPr>
          </a:p>
          <a:p>
            <a:pPr marL="285750" indent="-285750" algn="just">
              <a:buFont typeface="Arial" panose="020B0604020202020204" pitchFamily="34" charset="0"/>
              <a:buChar char="•"/>
            </a:pPr>
            <a:r>
              <a:rPr lang="zh-CN" altLang="en-US" sz="1500" dirty="0" smtClean="0">
                <a:latin typeface="微软雅黑" panose="020B0503020204020204" pitchFamily="34" charset="-122"/>
                <a:ea typeface="微软雅黑" panose="020B0503020204020204" pitchFamily="34" charset="-122"/>
              </a:rPr>
              <a:t>恶心、呕吐症状，对口服给药排斥</a:t>
            </a:r>
            <a:endParaRPr lang="en-US" altLang="zh-CN" sz="1500" dirty="0" smtClean="0">
              <a:latin typeface="微软雅黑" panose="020B0503020204020204" pitchFamily="34" charset="-122"/>
              <a:ea typeface="微软雅黑" panose="020B0503020204020204" pitchFamily="34" charset="-122"/>
            </a:endParaRPr>
          </a:p>
          <a:p>
            <a:pPr marL="285750" indent="-285750" algn="just">
              <a:buFont typeface="Arial" panose="020B0604020202020204" pitchFamily="34" charset="0"/>
              <a:buChar char="•"/>
            </a:pPr>
            <a:r>
              <a:rPr lang="zh-CN" altLang="en-US" sz="1500" dirty="0" smtClean="0">
                <a:latin typeface="微软雅黑" panose="020B0503020204020204" pitchFamily="34" charset="-122"/>
                <a:ea typeface="微软雅黑" panose="020B0503020204020204" pitchFamily="34" charset="-122"/>
              </a:rPr>
              <a:t>部分患者存在吞咽困难</a:t>
            </a:r>
            <a:endParaRPr lang="en-US" altLang="zh-CN" sz="1500" dirty="0" smtClean="0">
              <a:latin typeface="微软雅黑" panose="020B0503020204020204" pitchFamily="34" charset="-122"/>
              <a:ea typeface="微软雅黑" panose="020B0503020204020204" pitchFamily="34" charset="-122"/>
            </a:endParaRPr>
          </a:p>
          <a:p>
            <a:pPr marL="285750" indent="-285750" algn="just">
              <a:buFont typeface="Arial" panose="020B0604020202020204" pitchFamily="34" charset="0"/>
              <a:buChar char="•"/>
            </a:pPr>
            <a:r>
              <a:rPr lang="zh-CN" altLang="en-US" sz="1500" dirty="0" smtClean="0">
                <a:latin typeface="微软雅黑" panose="020B0503020204020204" pitchFamily="34" charset="-122"/>
                <a:ea typeface="微软雅黑" panose="020B0503020204020204" pitchFamily="34" charset="-122"/>
              </a:rPr>
              <a:t>右旋兰索拉唑在酸性条件下稳定性较差，口服生物利用度低</a:t>
            </a:r>
            <a:endParaRPr lang="en-US" altLang="zh-CN" sz="1500" dirty="0" smtClean="0">
              <a:latin typeface="微软雅黑" panose="020B0503020204020204" pitchFamily="34" charset="-122"/>
              <a:ea typeface="微软雅黑" panose="020B0503020204020204" pitchFamily="34" charset="-122"/>
            </a:endParaRPr>
          </a:p>
          <a:p>
            <a:pPr marL="285750" indent="-285750" algn="just">
              <a:buFont typeface="Arial" panose="020B0604020202020204" pitchFamily="34" charset="0"/>
              <a:buChar char="•"/>
            </a:pPr>
            <a:r>
              <a:rPr lang="zh-CN" altLang="en-US" sz="1500" dirty="0" smtClean="0">
                <a:latin typeface="微软雅黑" panose="020B0503020204020204" pitchFamily="34" charset="-122"/>
                <a:ea typeface="微软雅黑" panose="020B0503020204020204" pitchFamily="34" charset="-122"/>
              </a:rPr>
              <a:t>口服药对胃肠道有刺激性反应</a:t>
            </a:r>
            <a:endParaRPr lang="en-US" altLang="zh-CN" sz="1500" dirty="0" smtClean="0">
              <a:latin typeface="微软雅黑" panose="020B0503020204020204" pitchFamily="34" charset="-122"/>
              <a:ea typeface="微软雅黑" panose="020B0503020204020204" pitchFamily="34" charset="-122"/>
            </a:endParaRPr>
          </a:p>
          <a:p>
            <a:pPr marL="285750" indent="-285750" algn="just">
              <a:buFont typeface="Arial" panose="020B0604020202020204" pitchFamily="34" charset="0"/>
              <a:buChar char="•"/>
            </a:pPr>
            <a:r>
              <a:rPr lang="zh-CN" altLang="en-US" sz="1500" dirty="0" smtClean="0">
                <a:latin typeface="微软雅黑" panose="020B0503020204020204" pitchFamily="34" charset="-122"/>
                <a:ea typeface="微软雅黑" panose="020B0503020204020204" pitchFamily="34" charset="-122"/>
              </a:rPr>
              <a:t>复杂性消化性溃疡、</a:t>
            </a:r>
            <a:r>
              <a:rPr lang="en-US" altLang="zh-CN" sz="1500" dirty="0" err="1" smtClean="0">
                <a:latin typeface="微软雅黑" panose="020B0503020204020204" pitchFamily="34" charset="-122"/>
                <a:ea typeface="微软雅黑" panose="020B0503020204020204" pitchFamily="34" charset="-122"/>
              </a:rPr>
              <a:t>Zollinger</a:t>
            </a:r>
            <a:r>
              <a:rPr lang="en-US" altLang="zh-CN" sz="1500" dirty="0" smtClean="0">
                <a:latin typeface="微软雅黑" panose="020B0503020204020204" pitchFamily="34" charset="-122"/>
                <a:ea typeface="微软雅黑" panose="020B0503020204020204" pitchFamily="34" charset="-122"/>
              </a:rPr>
              <a:t> Ellison </a:t>
            </a:r>
            <a:r>
              <a:rPr lang="zh-CN" altLang="en-US" sz="1500" dirty="0" smtClean="0">
                <a:latin typeface="微软雅黑" panose="020B0503020204020204" pitchFamily="34" charset="-122"/>
                <a:ea typeface="微软雅黑" panose="020B0503020204020204" pitchFamily="34" charset="-122"/>
              </a:rPr>
              <a:t>综合征 </a:t>
            </a:r>
            <a:r>
              <a:rPr lang="en-US" altLang="zh-CN" sz="1500" dirty="0" smtClean="0">
                <a:latin typeface="微软雅黑" panose="020B0503020204020204" pitchFamily="34" charset="-122"/>
                <a:ea typeface="微软雅黑" panose="020B0503020204020204" pitchFamily="34" charset="-122"/>
              </a:rPr>
              <a:t>(ZES)</a:t>
            </a:r>
            <a:r>
              <a:rPr lang="zh-CN" altLang="en-US" sz="1500" dirty="0" smtClean="0">
                <a:latin typeface="微软雅黑" panose="020B0503020204020204" pitchFamily="34" charset="-122"/>
                <a:ea typeface="微软雅黑" panose="020B0503020204020204" pitchFamily="34" charset="-122"/>
              </a:rPr>
              <a:t>、重度糜烂性胃食管反流、食管狭窄、肿瘤等患者</a:t>
            </a:r>
            <a:endParaRPr lang="zh-CN" altLang="en-US" sz="1500" dirty="0" smtClean="0">
              <a:latin typeface="微软雅黑" panose="020B0503020204020204" pitchFamily="34" charset="-122"/>
              <a:ea typeface="微软雅黑" panose="020B0503020204020204" pitchFamily="34" charset="-122"/>
            </a:endParaRPr>
          </a:p>
          <a:p>
            <a:pPr marL="285750" indent="-285750" algn="just">
              <a:buFont typeface="Arial" panose="020B0604020202020204" pitchFamily="34" charset="0"/>
              <a:buChar char="•"/>
            </a:pPr>
            <a:endParaRPr lang="en-US" altLang="zh-CN" sz="1600" dirty="0" smtClean="0">
              <a:latin typeface="微软雅黑" panose="020B0503020204020204" pitchFamily="34" charset="-122"/>
              <a:ea typeface="微软雅黑" panose="020B0503020204020204" pitchFamily="34" charset="-122"/>
            </a:endParaRPr>
          </a:p>
        </p:txBody>
      </p:sp>
      <p:sp>
        <p:nvSpPr>
          <p:cNvPr id="16" name="虚尾箭头 15"/>
          <p:cNvSpPr/>
          <p:nvPr/>
        </p:nvSpPr>
        <p:spPr>
          <a:xfrm>
            <a:off x="6275074" y="5360341"/>
            <a:ext cx="540774" cy="430859"/>
          </a:xfrm>
          <a:prstGeom prst="stripedRightArrow">
            <a:avLst>
              <a:gd name="adj1" fmla="val 50000"/>
              <a:gd name="adj2" fmla="val 40909"/>
            </a:avLst>
          </a:prstGeom>
          <a:gradFill>
            <a:gsLst>
              <a:gs pos="0">
                <a:schemeClr val="accent1">
                  <a:lumMod val="50000"/>
                </a:schemeClr>
              </a:gs>
              <a:gs pos="100000">
                <a:srgbClr val="0B6E38"/>
              </a:gs>
            </a:gsLst>
            <a:lin ang="0" scaled="0"/>
          </a:gradFill>
        </p:spPr>
        <p:txBody>
          <a:bodyPr wrap="square" rtlCol="0">
            <a:noAutofit/>
          </a:bodyPr>
          <a:lstStyle/>
          <a:p>
            <a:pPr algn="ctr">
              <a:lnSpc>
                <a:spcPct val="150000"/>
              </a:lnSpc>
            </a:pPr>
            <a:endParaRPr lang="zh-CN" altLang="en-US" b="1" spc="3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 name="文本框 16"/>
          <p:cNvSpPr txBox="1"/>
          <p:nvPr/>
        </p:nvSpPr>
        <p:spPr>
          <a:xfrm>
            <a:off x="6971073" y="4537904"/>
            <a:ext cx="4621160" cy="1846659"/>
          </a:xfrm>
          <a:prstGeom prst="rect">
            <a:avLst/>
          </a:prstGeom>
          <a:noFill/>
        </p:spPr>
        <p:txBody>
          <a:bodyPr wrap="square" rtlCol="0">
            <a:spAutoFit/>
          </a:bodyPr>
          <a:lstStyle/>
          <a:p>
            <a:r>
              <a:rPr lang="zh-CN" altLang="en-US" sz="1600" b="1" dirty="0" smtClean="0">
                <a:solidFill>
                  <a:srgbClr val="002060"/>
                </a:solidFill>
                <a:latin typeface="微软雅黑" panose="020B0503020204020204" pitchFamily="34" charset="-122"/>
                <a:ea typeface="微软雅黑" panose="020B0503020204020204" pitchFamily="34" charset="-122"/>
              </a:rPr>
              <a:t>注射剂优势</a:t>
            </a:r>
            <a:r>
              <a:rPr lang="zh-CN" altLang="en-US" dirty="0" smtClean="0">
                <a:latin typeface="微软雅黑" panose="020B0503020204020204" pitchFamily="34" charset="-122"/>
                <a:ea typeface="微软雅黑" panose="020B0503020204020204" pitchFamily="34" charset="-122"/>
              </a:rPr>
              <a:t>：</a:t>
            </a:r>
            <a:endParaRPr lang="en-US" altLang="zh-CN" dirty="0" smtClean="0">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ü"/>
            </a:pPr>
            <a:r>
              <a:rPr lang="zh-CN" altLang="en-US" sz="1600" b="1" dirty="0" smtClean="0">
                <a:latin typeface="微软雅黑" panose="020B0503020204020204" pitchFamily="34" charset="-122"/>
                <a:ea typeface="微软雅黑" panose="020B0503020204020204" pitchFamily="34" charset="-122"/>
              </a:rPr>
              <a:t>见效快</a:t>
            </a:r>
            <a:r>
              <a:rPr lang="zh-CN" altLang="en-US" sz="1600" dirty="0" smtClean="0">
                <a:latin typeface="微软雅黑" panose="020B0503020204020204" pitchFamily="34" charset="-122"/>
                <a:ea typeface="微软雅黑" panose="020B0503020204020204" pitchFamily="34" charset="-122"/>
              </a:rPr>
              <a:t>，可迅速升高胃内</a:t>
            </a:r>
            <a:r>
              <a:rPr lang="en-US" altLang="zh-CN" sz="1600" dirty="0" smtClean="0">
                <a:latin typeface="微软雅黑" panose="020B0503020204020204" pitchFamily="34" charset="-122"/>
                <a:ea typeface="微软雅黑" panose="020B0503020204020204" pitchFamily="34" charset="-122"/>
              </a:rPr>
              <a:t>pH</a:t>
            </a:r>
            <a:r>
              <a:rPr lang="zh-CN" altLang="en-US" sz="1600" dirty="0" smtClean="0">
                <a:latin typeface="微软雅黑" panose="020B0503020204020204" pitchFamily="34" charset="-122"/>
                <a:ea typeface="微软雅黑" panose="020B0503020204020204" pitchFamily="34" charset="-122"/>
              </a:rPr>
              <a:t>值</a:t>
            </a:r>
            <a:endParaRPr lang="zh-CN" altLang="en-US" sz="1600" dirty="0" smtClean="0">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ü"/>
            </a:pPr>
            <a:r>
              <a:rPr lang="zh-CN" altLang="en-US" sz="1600" b="1" dirty="0" smtClean="0">
                <a:latin typeface="微软雅黑" panose="020B0503020204020204" pitchFamily="34" charset="-122"/>
                <a:ea typeface="微软雅黑" panose="020B0503020204020204" pitchFamily="34" charset="-122"/>
              </a:rPr>
              <a:t>体内药效持续时间长</a:t>
            </a:r>
            <a:r>
              <a:rPr lang="zh-CN" altLang="en-US" sz="1600" dirty="0" smtClean="0">
                <a:latin typeface="微软雅黑" panose="020B0503020204020204" pitchFamily="34" charset="-122"/>
                <a:ea typeface="微软雅黑" panose="020B0503020204020204" pitchFamily="34" charset="-122"/>
              </a:rPr>
              <a:t>，可快速止血并防止再出血发生</a:t>
            </a:r>
            <a:endParaRPr lang="zh-CN" altLang="en-US" sz="1600" dirty="0" smtClean="0">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ü"/>
            </a:pPr>
            <a:r>
              <a:rPr lang="zh-CN" altLang="en-US" sz="1600" dirty="0" smtClean="0">
                <a:latin typeface="微软雅黑" panose="020B0503020204020204" pitchFamily="34" charset="-122"/>
                <a:ea typeface="微软雅黑" panose="020B0503020204020204" pitchFamily="34" charset="-122"/>
              </a:rPr>
              <a:t>避免酸性环境的降解，</a:t>
            </a:r>
            <a:r>
              <a:rPr lang="zh-CN" altLang="en-US" sz="1600" b="1" dirty="0" smtClean="0">
                <a:latin typeface="微软雅黑" panose="020B0503020204020204" pitchFamily="34" charset="-122"/>
                <a:ea typeface="微软雅黑" panose="020B0503020204020204" pitchFamily="34" charset="-122"/>
              </a:rPr>
              <a:t>生物利用度高</a:t>
            </a:r>
            <a:endParaRPr lang="zh-CN" altLang="en-US" sz="1600" b="1" dirty="0" smtClean="0">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ü"/>
            </a:pPr>
            <a:r>
              <a:rPr lang="zh-CN" altLang="en-US" sz="1600" dirty="0" smtClean="0">
                <a:latin typeface="微软雅黑" panose="020B0503020204020204" pitchFamily="34" charset="-122"/>
                <a:ea typeface="微软雅黑" panose="020B0503020204020204" pitchFamily="34" charset="-122"/>
              </a:rPr>
              <a:t>避免口服给药常发生的药物对胃肠道刺激等不良反应情况的发生</a:t>
            </a:r>
            <a:endParaRPr lang="zh-CN" altLang="en-US" sz="1600" dirty="0" smtClean="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sym typeface="Arial" panose="020B0604020202020204" pitchFamily="34" charset="0"/>
              </a:rPr>
              <a:t>有效性</a:t>
            </a:r>
            <a:r>
              <a:rPr lang="en-US" altLang="zh-CN" dirty="0" smtClean="0">
                <a:sym typeface="Arial" panose="020B0604020202020204" pitchFamily="34" charset="0"/>
              </a:rPr>
              <a:t>1</a:t>
            </a:r>
            <a:r>
              <a:rPr lang="zh-CN" altLang="en-US" dirty="0" smtClean="0">
                <a:sym typeface="Arial" panose="020B0604020202020204" pitchFamily="34" charset="0"/>
              </a:rPr>
              <a:t>：强效抑酸</a:t>
            </a:r>
            <a:endParaRPr lang="zh-CN" altLang="en-US" dirty="0">
              <a:sym typeface="Arial" panose="020B0604020202020204" pitchFamily="34" charset="0"/>
            </a:endParaRPr>
          </a:p>
        </p:txBody>
      </p:sp>
      <p:sp>
        <p:nvSpPr>
          <p:cNvPr id="3" name="标题 1"/>
          <p:cNvSpPr>
            <a:spLocks noGrp="1"/>
          </p:cNvSpPr>
          <p:nvPr/>
        </p:nvSpPr>
        <p:spPr>
          <a:xfrm>
            <a:off x="1312097" y="929514"/>
            <a:ext cx="4419630" cy="646331"/>
          </a:xfrm>
          <a:prstGeom prst="rect">
            <a:avLst/>
          </a:prstGeom>
          <a:gradFill>
            <a:gsLst>
              <a:gs pos="0">
                <a:schemeClr val="accent1">
                  <a:lumMod val="50000"/>
                </a:schemeClr>
              </a:gs>
              <a:gs pos="100000">
                <a:srgbClr val="0B6E38"/>
              </a:gs>
            </a:gsLst>
            <a:lin ang="0" scaled="0"/>
          </a:gradFill>
        </p:spPr>
        <p:txBody>
          <a:bodyPr wrap="square" rtlCol="0" anchor="ctr">
            <a:noAutofit/>
          </a:bodyPr>
          <a:lstStyle>
            <a:lvl1pPr algn="ctr" rtl="0" eaLnBrk="0" fontAlgn="base" hangingPunct="0">
              <a:spcBef>
                <a:spcPct val="0"/>
              </a:spcBef>
              <a:spcAft>
                <a:spcPct val="0"/>
              </a:spcAft>
              <a:defRPr sz="3200">
                <a:solidFill>
                  <a:schemeClr val="tx2"/>
                </a:solidFill>
                <a:latin typeface="微软雅黑" panose="020B0503020204020204" pitchFamily="34" charset="-122"/>
                <a:ea typeface="微软雅黑" panose="020B0503020204020204" pitchFamily="34" charset="-122"/>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r>
              <a:rPr lang="zh-CN" altLang="en-US" sz="1800" b="1" spc="300" dirty="0">
                <a:solidFill>
                  <a:schemeClr val="bg1"/>
                </a:solidFill>
                <a:latin typeface="Arial" panose="020B0604020202020204" pitchFamily="34" charset="0"/>
                <a:sym typeface="Arial" panose="020B0604020202020204" pitchFamily="34" charset="0"/>
              </a:rPr>
              <a:t>右兰索拉唑</a:t>
            </a:r>
            <a:r>
              <a:rPr lang="en-US" altLang="zh-CN" sz="1800" b="1" spc="300" dirty="0">
                <a:solidFill>
                  <a:schemeClr val="bg1"/>
                </a:solidFill>
                <a:latin typeface="Arial" panose="020B0604020202020204" pitchFamily="34" charset="0"/>
                <a:sym typeface="Arial" panose="020B0604020202020204" pitchFamily="34" charset="0"/>
              </a:rPr>
              <a:t>72h</a:t>
            </a:r>
            <a:r>
              <a:rPr lang="zh-CN" altLang="en-US" sz="1800" b="1" spc="300" dirty="0">
                <a:solidFill>
                  <a:schemeClr val="bg1"/>
                </a:solidFill>
                <a:latin typeface="Arial" panose="020B0604020202020204" pitchFamily="34" charset="0"/>
                <a:sym typeface="Arial" panose="020B0604020202020204" pitchFamily="34" charset="0"/>
              </a:rPr>
              <a:t>内止血率高达</a:t>
            </a:r>
            <a:r>
              <a:rPr lang="en-US" altLang="zh-CN" sz="1800" b="1" spc="300" dirty="0">
                <a:solidFill>
                  <a:srgbClr val="FF0000"/>
                </a:solidFill>
                <a:latin typeface="Arial" panose="020B0604020202020204" pitchFamily="34" charset="0"/>
                <a:sym typeface="Arial" panose="020B0604020202020204" pitchFamily="34" charset="0"/>
              </a:rPr>
              <a:t>95%</a:t>
            </a:r>
            <a:r>
              <a:rPr lang="zh-CN" altLang="en-US" sz="1800" b="1" spc="300" dirty="0">
                <a:solidFill>
                  <a:schemeClr val="bg1"/>
                </a:solidFill>
                <a:latin typeface="Arial" panose="020B0604020202020204" pitchFamily="34" charset="0"/>
                <a:sym typeface="Arial" panose="020B0604020202020204" pitchFamily="34" charset="0"/>
              </a:rPr>
              <a:t>以上</a:t>
            </a:r>
            <a:endParaRPr lang="zh-CN" altLang="en-US" sz="1800" b="1" spc="300" dirty="0">
              <a:solidFill>
                <a:schemeClr val="bg1"/>
              </a:solidFill>
              <a:latin typeface="Arial" panose="020B0604020202020204" pitchFamily="34" charset="0"/>
              <a:sym typeface="Arial" panose="020B0604020202020204" pitchFamily="34" charset="0"/>
            </a:endParaRPr>
          </a:p>
        </p:txBody>
      </p:sp>
      <p:graphicFrame>
        <p:nvGraphicFramePr>
          <p:cNvPr id="5" name="图表 4"/>
          <p:cNvGraphicFramePr/>
          <p:nvPr/>
        </p:nvGraphicFramePr>
        <p:xfrm>
          <a:off x="1211736" y="1575845"/>
          <a:ext cx="4411701" cy="3448228"/>
        </p:xfrm>
        <a:graphic>
          <a:graphicData uri="http://schemas.openxmlformats.org/drawingml/2006/chart">
            <c:chart xmlns:c="http://schemas.openxmlformats.org/drawingml/2006/chart" xmlns:r="http://schemas.openxmlformats.org/officeDocument/2006/relationships" r:id="rId1"/>
          </a:graphicData>
        </a:graphic>
      </p:graphicFrame>
      <p:sp>
        <p:nvSpPr>
          <p:cNvPr id="7" name="矩形 6"/>
          <p:cNvSpPr/>
          <p:nvPr/>
        </p:nvSpPr>
        <p:spPr>
          <a:xfrm>
            <a:off x="1404515" y="4588598"/>
            <a:ext cx="4234793" cy="1823576"/>
          </a:xfrm>
          <a:prstGeom prst="rect">
            <a:avLst/>
          </a:prstGeom>
        </p:spPr>
        <p:txBody>
          <a:bodyPr wrap="square">
            <a:spAutoFit/>
          </a:bodyPr>
          <a:lstStyle/>
          <a:p>
            <a:pPr>
              <a:lnSpc>
                <a:spcPct val="150000"/>
              </a:lnSpc>
            </a:pPr>
            <a:r>
              <a:rPr lang="zh-CN" altLang="en-US" sz="1500" dirty="0" smtClean="0">
                <a:latin typeface="Arial" panose="020B0604020202020204" pitchFamily="34" charset="0"/>
                <a:ea typeface="微软雅黑" panose="020B0503020204020204" pitchFamily="34" charset="-122"/>
                <a:sym typeface="Arial" panose="020B0604020202020204" pitchFamily="34" charset="0"/>
              </a:rPr>
              <a:t>以注射用兰索拉唑（</a:t>
            </a:r>
            <a:r>
              <a:rPr lang="en-US" altLang="zh-CN" sz="1500" dirty="0" smtClean="0">
                <a:latin typeface="Arial" panose="020B0604020202020204" pitchFamily="34" charset="0"/>
                <a:ea typeface="微软雅黑" panose="020B0503020204020204" pitchFamily="34" charset="-122"/>
                <a:sym typeface="Arial" panose="020B0604020202020204" pitchFamily="34" charset="0"/>
              </a:rPr>
              <a:t>30mg</a:t>
            </a:r>
            <a:r>
              <a:rPr lang="zh-CN" altLang="en-US" sz="1500" dirty="0" smtClean="0">
                <a:latin typeface="Arial" panose="020B0604020202020204" pitchFamily="34" charset="0"/>
                <a:ea typeface="微软雅黑" panose="020B0503020204020204" pitchFamily="34" charset="-122"/>
                <a:sym typeface="Arial" panose="020B0604020202020204" pitchFamily="34" charset="0"/>
              </a:rPr>
              <a:t>）为对照，纳入临床诊断并经内镜确诊为非静脉曲张性胃和</a:t>
            </a:r>
            <a:r>
              <a:rPr lang="en-US" altLang="zh-CN" sz="1500" dirty="0" smtClean="0">
                <a:latin typeface="Arial" panose="020B0604020202020204" pitchFamily="34" charset="0"/>
                <a:ea typeface="微软雅黑" panose="020B0503020204020204" pitchFamily="34" charset="-122"/>
                <a:sym typeface="Arial" panose="020B0604020202020204" pitchFamily="34" charset="0"/>
              </a:rPr>
              <a:t>/</a:t>
            </a:r>
            <a:r>
              <a:rPr lang="zh-CN" altLang="en-US" sz="1500" dirty="0" smtClean="0">
                <a:latin typeface="Arial" panose="020B0604020202020204" pitchFamily="34" charset="0"/>
                <a:ea typeface="微软雅黑" panose="020B0503020204020204" pitchFamily="34" charset="-122"/>
                <a:sym typeface="Arial" panose="020B0604020202020204" pitchFamily="34" charset="0"/>
              </a:rPr>
              <a:t>或十二指肠溃疡并发上消化道出血患者</a:t>
            </a:r>
            <a:r>
              <a:rPr lang="en-US" altLang="zh-CN" sz="1500" dirty="0" smtClean="0">
                <a:latin typeface="Arial" panose="020B0604020202020204" pitchFamily="34" charset="0"/>
                <a:ea typeface="微软雅黑" panose="020B0503020204020204" pitchFamily="34" charset="-122"/>
                <a:sym typeface="Arial" panose="020B0604020202020204" pitchFamily="34" charset="0"/>
              </a:rPr>
              <a:t>360</a:t>
            </a:r>
            <a:r>
              <a:rPr lang="zh-CN" altLang="en-US" sz="1500" dirty="0" smtClean="0">
                <a:latin typeface="Arial" panose="020B0604020202020204" pitchFamily="34" charset="0"/>
                <a:ea typeface="微软雅黑" panose="020B0503020204020204" pitchFamily="34" charset="-122"/>
                <a:sym typeface="Arial" panose="020B0604020202020204" pitchFamily="34" charset="0"/>
              </a:rPr>
              <a:t>例，连续给药</a:t>
            </a:r>
            <a:r>
              <a:rPr lang="en-US" altLang="zh-CN" sz="1500" dirty="0" smtClean="0">
                <a:latin typeface="Arial" panose="020B0604020202020204" pitchFamily="34" charset="0"/>
                <a:ea typeface="微软雅黑" panose="020B0503020204020204" pitchFamily="34" charset="-122"/>
                <a:sym typeface="Arial" panose="020B0604020202020204" pitchFamily="34" charset="0"/>
              </a:rPr>
              <a:t>5</a:t>
            </a:r>
            <a:r>
              <a:rPr lang="zh-CN" altLang="en-US" sz="1500" dirty="0" smtClean="0">
                <a:latin typeface="Arial" panose="020B0604020202020204" pitchFamily="34" charset="0"/>
                <a:ea typeface="微软雅黑" panose="020B0503020204020204" pitchFamily="34" charset="-122"/>
                <a:sym typeface="Arial" panose="020B0604020202020204" pitchFamily="34" charset="0"/>
              </a:rPr>
              <a:t>天，评价注射用右兰索拉唑（</a:t>
            </a:r>
            <a:r>
              <a:rPr lang="en-US" altLang="zh-CN" sz="1500" dirty="0" smtClean="0">
                <a:latin typeface="Arial" panose="020B0604020202020204" pitchFamily="34" charset="0"/>
                <a:ea typeface="微软雅黑" panose="020B0503020204020204" pitchFamily="34" charset="-122"/>
                <a:sym typeface="Arial" panose="020B0604020202020204" pitchFamily="34" charset="0"/>
              </a:rPr>
              <a:t>20mg</a:t>
            </a:r>
            <a:r>
              <a:rPr lang="zh-CN" altLang="en-US" sz="1500" dirty="0" smtClean="0">
                <a:latin typeface="Arial" panose="020B0604020202020204" pitchFamily="34" charset="0"/>
                <a:ea typeface="微软雅黑" panose="020B0503020204020204" pitchFamily="34" charset="-122"/>
                <a:sym typeface="Arial" panose="020B0604020202020204" pitchFamily="34" charset="0"/>
              </a:rPr>
              <a:t>）治疗消化性溃疡出血的有效性和安全性。</a:t>
            </a:r>
            <a:endParaRPr lang="zh-CN" altLang="en-US" sz="1500" dirty="0">
              <a:latin typeface="Arial" panose="020B0604020202020204" pitchFamily="34" charset="0"/>
              <a:ea typeface="微软雅黑" panose="020B0503020204020204" pitchFamily="34" charset="-122"/>
              <a:sym typeface="Arial" panose="020B0604020202020204" pitchFamily="34" charset="0"/>
            </a:endParaRPr>
          </a:p>
        </p:txBody>
      </p:sp>
      <p:sp>
        <p:nvSpPr>
          <p:cNvPr id="8" name="形状 7"/>
          <p:cNvSpPr/>
          <p:nvPr/>
        </p:nvSpPr>
        <p:spPr>
          <a:xfrm rot="17640065" flipV="1">
            <a:off x="3374643" y="2281775"/>
            <a:ext cx="582874" cy="727781"/>
          </a:xfrm>
          <a:prstGeom prst="swooshArrow">
            <a:avLst>
              <a:gd name="adj1" fmla="val 25000"/>
              <a:gd name="adj2" fmla="val 25000"/>
            </a:avLst>
          </a:prstGeom>
          <a:solidFill>
            <a:schemeClr val="accent5">
              <a:lumMod val="5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 name="标题 1"/>
          <p:cNvSpPr>
            <a:spLocks noGrp="1"/>
          </p:cNvSpPr>
          <p:nvPr/>
        </p:nvSpPr>
        <p:spPr>
          <a:xfrm>
            <a:off x="6590371" y="921886"/>
            <a:ext cx="4983781" cy="646331"/>
          </a:xfrm>
          <a:prstGeom prst="rect">
            <a:avLst/>
          </a:prstGeom>
          <a:gradFill>
            <a:gsLst>
              <a:gs pos="0">
                <a:schemeClr val="accent1">
                  <a:lumMod val="50000"/>
                </a:schemeClr>
              </a:gs>
              <a:gs pos="100000">
                <a:srgbClr val="0B6E38"/>
              </a:gs>
            </a:gsLst>
            <a:lin ang="0" scaled="0"/>
          </a:gradFill>
        </p:spPr>
        <p:txBody>
          <a:bodyPr wrap="square" rtlCol="0" anchor="ctr">
            <a:spAutoFit/>
          </a:bodyPr>
          <a:lstStyle>
            <a:lvl1pPr algn="ctr" rtl="0" eaLnBrk="0" fontAlgn="base" hangingPunct="0">
              <a:spcBef>
                <a:spcPct val="0"/>
              </a:spcBef>
              <a:spcAft>
                <a:spcPct val="0"/>
              </a:spcAft>
              <a:defRPr sz="3200">
                <a:solidFill>
                  <a:schemeClr val="tx2"/>
                </a:solidFill>
                <a:latin typeface="微软雅黑" panose="020B0503020204020204" pitchFamily="34" charset="-122"/>
                <a:ea typeface="微软雅黑" panose="020B0503020204020204" pitchFamily="34" charset="-122"/>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r>
              <a:rPr lang="zh-CN" altLang="en-US" sz="1800" b="1" spc="300" dirty="0">
                <a:solidFill>
                  <a:schemeClr val="bg1"/>
                </a:solidFill>
                <a:latin typeface="Arial" panose="020B0604020202020204" pitchFamily="34" charset="0"/>
                <a:sym typeface="Arial" panose="020B0604020202020204" pitchFamily="34" charset="0"/>
              </a:rPr>
              <a:t>对</a:t>
            </a:r>
            <a:r>
              <a:rPr lang="en-US" altLang="zh-CN" sz="1800" b="1" spc="300" dirty="0">
                <a:solidFill>
                  <a:srgbClr val="FF0000"/>
                </a:solidFill>
                <a:latin typeface="Arial" panose="020B0604020202020204" pitchFamily="34" charset="0"/>
                <a:sym typeface="Arial" panose="020B0604020202020204" pitchFamily="34" charset="0"/>
              </a:rPr>
              <a:t>65</a:t>
            </a:r>
            <a:r>
              <a:rPr lang="zh-CN" altLang="en-US" sz="1800" b="1" spc="300" dirty="0">
                <a:solidFill>
                  <a:srgbClr val="FF0000"/>
                </a:solidFill>
                <a:latin typeface="Arial" panose="020B0604020202020204" pitchFamily="34" charset="0"/>
                <a:sym typeface="Arial" panose="020B0604020202020204" pitchFamily="34" charset="0"/>
              </a:rPr>
              <a:t>周岁及以上</a:t>
            </a:r>
            <a:r>
              <a:rPr lang="zh-CN" altLang="en-US" sz="1800" b="1" spc="300" dirty="0">
                <a:solidFill>
                  <a:schemeClr val="bg1"/>
                </a:solidFill>
                <a:latin typeface="Arial" panose="020B0604020202020204" pitchFamily="34" charset="0"/>
                <a:sym typeface="Arial" panose="020B0604020202020204" pitchFamily="34" charset="0"/>
              </a:rPr>
              <a:t>溃疡伴出血老年</a:t>
            </a:r>
            <a:r>
              <a:rPr lang="zh-CN" altLang="en-US" sz="1800" b="1" spc="300" dirty="0" smtClean="0">
                <a:solidFill>
                  <a:schemeClr val="bg1"/>
                </a:solidFill>
                <a:latin typeface="Arial" panose="020B0604020202020204" pitchFamily="34" charset="0"/>
                <a:sym typeface="Arial" panose="020B0604020202020204" pitchFamily="34" charset="0"/>
              </a:rPr>
              <a:t>患者止血效果同样优秀</a:t>
            </a:r>
            <a:endParaRPr lang="zh-CN" altLang="en-US" sz="1800" b="1" spc="300" dirty="0">
              <a:solidFill>
                <a:schemeClr val="bg1"/>
              </a:solidFill>
              <a:latin typeface="Arial" panose="020B0604020202020204" pitchFamily="34" charset="0"/>
              <a:sym typeface="Arial" panose="020B0604020202020204" pitchFamily="34" charset="0"/>
            </a:endParaRPr>
          </a:p>
        </p:txBody>
      </p:sp>
      <p:sp>
        <p:nvSpPr>
          <p:cNvPr id="10" name="文本框 9"/>
          <p:cNvSpPr txBox="1"/>
          <p:nvPr/>
        </p:nvSpPr>
        <p:spPr>
          <a:xfrm rot="10800000" flipV="1">
            <a:off x="420290" y="6611779"/>
            <a:ext cx="1783614" cy="246221"/>
          </a:xfrm>
          <a:prstGeom prst="rect">
            <a:avLst/>
          </a:prstGeom>
          <a:noFill/>
        </p:spPr>
        <p:txBody>
          <a:bodyPr wrap="square" rtlCol="0" anchor="t">
            <a:spAutoFit/>
          </a:bodyPr>
          <a:lstStyle/>
          <a:p>
            <a:r>
              <a:rPr lang="zh-CN" altLang="en-US" sz="1000" dirty="0" smtClean="0">
                <a:latin typeface="Arial" panose="020B0604020202020204" pitchFamily="34" charset="0"/>
                <a:ea typeface="微软雅黑" panose="020B0503020204020204" pitchFamily="34" charset="-122"/>
                <a:sym typeface="Arial" panose="020B0604020202020204" pitchFamily="34" charset="0"/>
              </a:rPr>
              <a:t>安</a:t>
            </a:r>
            <a:r>
              <a:rPr lang="zh-CN" altLang="en-US" sz="1000" dirty="0">
                <a:latin typeface="Arial" panose="020B0604020202020204" pitchFamily="34" charset="0"/>
                <a:ea typeface="微软雅黑" panose="020B0503020204020204" pitchFamily="34" charset="-122"/>
                <a:sym typeface="Arial" panose="020B0604020202020204" pitchFamily="34" charset="0"/>
              </a:rPr>
              <a:t>素能</a:t>
            </a:r>
            <a:r>
              <a:rPr lang="en-US" altLang="zh-CN" sz="1000" baseline="30000" dirty="0">
                <a:latin typeface="Arial" panose="020B0604020202020204" pitchFamily="34" charset="0"/>
                <a:ea typeface="微软雅黑" panose="020B0503020204020204" pitchFamily="34" charset="-122"/>
                <a:sym typeface="Arial" panose="020B0604020202020204" pitchFamily="34" charset="0"/>
              </a:rPr>
              <a:t>®</a:t>
            </a:r>
            <a:r>
              <a:rPr lang="en-US" altLang="zh-CN" sz="1000" dirty="0">
                <a:latin typeface="Arial" panose="020B0604020202020204" pitchFamily="34" charset="0"/>
                <a:ea typeface="微软雅黑" panose="020B0503020204020204" pitchFamily="34" charset="-122"/>
                <a:sym typeface="Arial" panose="020B0604020202020204" pitchFamily="34" charset="0"/>
              </a:rPr>
              <a:t>III</a:t>
            </a:r>
            <a:r>
              <a:rPr lang="zh-CN" altLang="en-US" sz="1000" dirty="0">
                <a:latin typeface="Arial" panose="020B0604020202020204" pitchFamily="34" charset="0"/>
                <a:ea typeface="微软雅黑" panose="020B0503020204020204" pitchFamily="34" charset="-122"/>
                <a:sym typeface="Arial" panose="020B0604020202020204" pitchFamily="34" charset="0"/>
              </a:rPr>
              <a:t>期临床试验报告</a:t>
            </a:r>
            <a:endParaRPr lang="zh-CN" altLang="en-US" sz="1000" dirty="0">
              <a:latin typeface="Arial" panose="020B0604020202020204" pitchFamily="34" charset="0"/>
              <a:ea typeface="微软雅黑" panose="020B0503020204020204" pitchFamily="34" charset="-122"/>
              <a:sym typeface="Arial" panose="020B0604020202020204" pitchFamily="34" charset="0"/>
            </a:endParaRPr>
          </a:p>
        </p:txBody>
      </p:sp>
      <p:graphicFrame>
        <p:nvGraphicFramePr>
          <p:cNvPr id="11" name="图表 10"/>
          <p:cNvGraphicFramePr/>
          <p:nvPr/>
        </p:nvGraphicFramePr>
        <p:xfrm>
          <a:off x="6234345" y="1592444"/>
          <a:ext cx="5212622" cy="3675003"/>
        </p:xfrm>
        <a:graphic>
          <a:graphicData uri="http://schemas.openxmlformats.org/drawingml/2006/chart">
            <c:chart xmlns:c="http://schemas.openxmlformats.org/drawingml/2006/chart" xmlns:r="http://schemas.openxmlformats.org/officeDocument/2006/relationships" r:id="rId2"/>
          </a:graphicData>
        </a:graphic>
      </p:graphicFrame>
      <p:sp>
        <p:nvSpPr>
          <p:cNvPr id="12" name="形状 11"/>
          <p:cNvSpPr/>
          <p:nvPr/>
        </p:nvSpPr>
        <p:spPr>
          <a:xfrm rot="17640065" flipV="1">
            <a:off x="8285838" y="2317215"/>
            <a:ext cx="984515" cy="1049819"/>
          </a:xfrm>
          <a:prstGeom prst="swooshArrow">
            <a:avLst>
              <a:gd name="adj1" fmla="val 25000"/>
              <a:gd name="adj2" fmla="val 25000"/>
            </a:avLst>
          </a:prstGeom>
          <a:solidFill>
            <a:schemeClr val="accent5">
              <a:lumMod val="5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3" name="文本框 12"/>
          <p:cNvSpPr txBox="1"/>
          <p:nvPr/>
        </p:nvSpPr>
        <p:spPr>
          <a:xfrm>
            <a:off x="6713034" y="4803592"/>
            <a:ext cx="4396547" cy="1823576"/>
          </a:xfrm>
          <a:prstGeom prst="rect">
            <a:avLst/>
          </a:prstGeom>
          <a:noFill/>
          <a:ln w="9525">
            <a:noFill/>
          </a:ln>
        </p:spPr>
        <p:txBody>
          <a:bodyPr wrap="square">
            <a:spAutoFit/>
          </a:bodyPr>
          <a:lstStyle/>
          <a:p>
            <a:pPr fontAlgn="auto">
              <a:lnSpc>
                <a:spcPct val="150000"/>
              </a:lnSpc>
            </a:pPr>
            <a:r>
              <a:rPr lang="zh-CN" altLang="en-US" sz="1500" dirty="0">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试验组和对照组</a:t>
            </a:r>
            <a:r>
              <a:rPr lang="en-US" sz="1500" dirty="0">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65</a:t>
            </a:r>
            <a:r>
              <a:rPr lang="zh-CN" altLang="en-US" sz="1500" dirty="0">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周岁以下的受试者</a:t>
            </a:r>
            <a:r>
              <a:rPr lang="en-US" sz="1500" dirty="0">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72h</a:t>
            </a:r>
            <a:r>
              <a:rPr lang="zh-CN" altLang="en-US" sz="1500" dirty="0">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止血率分别为</a:t>
            </a:r>
            <a:r>
              <a:rPr lang="en-US" sz="1500" dirty="0">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92.92%</a:t>
            </a:r>
            <a:r>
              <a:rPr lang="zh-CN" altLang="en-US" sz="1500" dirty="0">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a:t>
            </a:r>
            <a:r>
              <a:rPr lang="en-US" sz="1500" dirty="0">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92.86%</a:t>
            </a:r>
            <a:r>
              <a:rPr lang="zh-CN" altLang="en-US" sz="1500" dirty="0">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，组间差异无统计学意义（</a:t>
            </a:r>
            <a:r>
              <a:rPr lang="en-US" sz="1500" i="1" dirty="0">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P</a:t>
            </a:r>
            <a:r>
              <a:rPr lang="en-US" sz="1500" dirty="0">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&gt;0.05</a:t>
            </a:r>
            <a:r>
              <a:rPr lang="zh-CN" altLang="en-US" sz="1500" dirty="0">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a:t>
            </a:r>
            <a:r>
              <a:rPr lang="en-US" sz="1500" dirty="0">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65</a:t>
            </a:r>
            <a:r>
              <a:rPr lang="zh-CN" altLang="en-US" sz="1500" dirty="0">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周岁以上（含</a:t>
            </a:r>
            <a:r>
              <a:rPr lang="en-US" sz="1500" dirty="0">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65</a:t>
            </a:r>
            <a:r>
              <a:rPr lang="zh-CN" altLang="en-US" sz="1500" dirty="0">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周岁）的受试者</a:t>
            </a:r>
            <a:r>
              <a:rPr lang="en-US" sz="1500" dirty="0">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72h</a:t>
            </a:r>
            <a:r>
              <a:rPr lang="zh-CN" altLang="en-US" sz="1500" dirty="0">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止血率分别为</a:t>
            </a:r>
            <a:r>
              <a:rPr lang="en-US" sz="1500" dirty="0">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100%</a:t>
            </a:r>
            <a:r>
              <a:rPr lang="zh-CN" altLang="en-US" sz="1500" dirty="0">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a:t>
            </a:r>
            <a:r>
              <a:rPr lang="en-US" sz="1500" dirty="0">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57.14%</a:t>
            </a:r>
            <a:r>
              <a:rPr lang="zh-CN" altLang="en-US" sz="1500" dirty="0">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，组间差异有统计学意义（</a:t>
            </a:r>
            <a:r>
              <a:rPr lang="en-US" sz="1500" i="1" dirty="0">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P</a:t>
            </a:r>
            <a:r>
              <a:rPr lang="en-US" sz="1500" dirty="0">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&lt;0.05</a:t>
            </a:r>
            <a:r>
              <a:rPr lang="zh-CN" altLang="en-US" sz="1500" dirty="0">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），试验组优于对照组。</a:t>
            </a:r>
            <a:endParaRPr lang="zh-CN" altLang="en-US" sz="1500" dirty="0">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sym typeface="Arial" panose="020B0604020202020204" pitchFamily="34" charset="0"/>
              </a:rPr>
              <a:t>有效性</a:t>
            </a:r>
            <a:r>
              <a:rPr lang="en-US" altLang="zh-CN" dirty="0" smtClean="0">
                <a:sym typeface="Arial" panose="020B0604020202020204" pitchFamily="34" charset="0"/>
              </a:rPr>
              <a:t>1</a:t>
            </a:r>
            <a:r>
              <a:rPr lang="zh-CN" altLang="en-US" dirty="0" smtClean="0">
                <a:sym typeface="Arial" panose="020B0604020202020204" pitchFamily="34" charset="0"/>
              </a:rPr>
              <a:t>：强效抑酸</a:t>
            </a:r>
            <a:endParaRPr lang="zh-CN" altLang="en-US" dirty="0">
              <a:sym typeface="Arial" panose="020B0604020202020204" pitchFamily="34" charset="0"/>
            </a:endParaRPr>
          </a:p>
        </p:txBody>
      </p:sp>
      <p:sp>
        <p:nvSpPr>
          <p:cNvPr id="3" name="文本框 2"/>
          <p:cNvSpPr txBox="1"/>
          <p:nvPr/>
        </p:nvSpPr>
        <p:spPr>
          <a:xfrm>
            <a:off x="300690" y="5457477"/>
            <a:ext cx="3769505" cy="1144865"/>
          </a:xfrm>
          <a:prstGeom prst="rect">
            <a:avLst/>
          </a:prstGeom>
          <a:noFill/>
        </p:spPr>
        <p:txBody>
          <a:bodyPr wrap="square" rtlCol="0">
            <a:spAutoFit/>
          </a:bodyPr>
          <a:lstStyle>
            <a:defPPr>
              <a:defRPr lang="zh-CN"/>
            </a:defPPr>
            <a:lvl1pPr algn="just">
              <a:lnSpc>
                <a:spcPct val="114000"/>
              </a:lnSpc>
              <a:defRPr sz="1200">
                <a:latin typeface="微软雅黑" panose="020B0503020204020204" pitchFamily="34" charset="-122"/>
                <a:ea typeface="微软雅黑" panose="020B0503020204020204" pitchFamily="34" charset="-122"/>
                <a:cs typeface="微软雅黑" panose="020B0503020204020204" pitchFamily="34" charset="-122"/>
              </a:defRPr>
            </a:lvl1pPr>
          </a:lstStyle>
          <a:p>
            <a:r>
              <a:rPr lang="zh-CN" altLang="en-US" dirty="0">
                <a:latin typeface="Arial" panose="020B0604020202020204" pitchFamily="34" charset="0"/>
                <a:sym typeface="Arial" panose="020B0604020202020204" pitchFamily="34" charset="0"/>
              </a:rPr>
              <a:t>在一项前瞻性开放标签对照观察研究中，胃食管反流病(GERD)患者在服用右兰索拉唑(60 mg, n = 39)和奥美拉唑(20 mg, n = 41)时，采用24小时双通道</a:t>
            </a:r>
            <a:r>
              <a:rPr lang="en-US" altLang="zh-CN" dirty="0">
                <a:latin typeface="Arial" panose="020B0604020202020204" pitchFamily="34" charset="0"/>
                <a:sym typeface="Arial" panose="020B0604020202020204" pitchFamily="34" charset="0"/>
              </a:rPr>
              <a:t>pH</a:t>
            </a:r>
            <a:r>
              <a:rPr lang="zh-CN" altLang="en-US" dirty="0">
                <a:latin typeface="Arial" panose="020B0604020202020204" pitchFamily="34" charset="0"/>
                <a:sym typeface="Arial" panose="020B0604020202020204" pitchFamily="34" charset="0"/>
              </a:rPr>
              <a:t> -阻抗监测进行评估，以研究胃酸抑制程度、食管酸暴露和夜间酸突破NAB(主要终点指标)</a:t>
            </a:r>
            <a:r>
              <a:rPr lang="zh-CN" altLang="en-US" dirty="0" smtClean="0">
                <a:latin typeface="Arial" panose="020B0604020202020204" pitchFamily="34" charset="0"/>
                <a:sym typeface="Arial" panose="020B0604020202020204" pitchFamily="34" charset="0"/>
              </a:rPr>
              <a:t>。</a:t>
            </a:r>
            <a:endParaRPr lang="zh-CN" altLang="en-US" dirty="0">
              <a:latin typeface="Arial" panose="020B0604020202020204" pitchFamily="34" charset="0"/>
              <a:sym typeface="Arial" panose="020B0604020202020204" pitchFamily="34" charset="0"/>
            </a:endParaRPr>
          </a:p>
        </p:txBody>
      </p:sp>
      <p:sp>
        <p:nvSpPr>
          <p:cNvPr id="4" name="文本框 3"/>
          <p:cNvSpPr txBox="1"/>
          <p:nvPr/>
        </p:nvSpPr>
        <p:spPr>
          <a:xfrm>
            <a:off x="410091" y="6642556"/>
            <a:ext cx="4950438" cy="215444"/>
          </a:xfrm>
          <a:prstGeom prst="rect">
            <a:avLst/>
          </a:prstGeom>
          <a:noFill/>
        </p:spPr>
        <p:txBody>
          <a:bodyPr wrap="square" rtlCol="0" anchor="t">
            <a:spAutoFit/>
          </a:bodyPr>
          <a:lstStyle/>
          <a:p>
            <a:pPr algn="just"/>
            <a:r>
              <a:rPr lang="en-US" altLang="zh-CN" sz="800" dirty="0">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Source: </a:t>
            </a:r>
            <a:r>
              <a:rPr lang="zh-CN" altLang="en-US" sz="800" dirty="0">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Uday C. Ghoshal，Indian Journal of Gastroenterology (July–August 2022) 41(4):405–414</a:t>
            </a:r>
            <a:endParaRPr lang="zh-CN" altLang="en-US" sz="800" dirty="0">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endParaRPr>
          </a:p>
        </p:txBody>
      </p:sp>
      <p:graphicFrame>
        <p:nvGraphicFramePr>
          <p:cNvPr id="7" name="图表 6"/>
          <p:cNvGraphicFramePr/>
          <p:nvPr/>
        </p:nvGraphicFramePr>
        <p:xfrm>
          <a:off x="628650" y="3526652"/>
          <a:ext cx="3706299" cy="1997471"/>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8" name="图表 7"/>
          <p:cNvGraphicFramePr/>
          <p:nvPr/>
        </p:nvGraphicFramePr>
        <p:xfrm>
          <a:off x="407736" y="1575845"/>
          <a:ext cx="3820456" cy="1998246"/>
        </p:xfrm>
        <a:graphic>
          <a:graphicData uri="http://schemas.openxmlformats.org/drawingml/2006/chart">
            <c:chart xmlns:c="http://schemas.openxmlformats.org/drawingml/2006/chart" xmlns:r="http://schemas.openxmlformats.org/officeDocument/2006/relationships" r:id="rId2"/>
          </a:graphicData>
        </a:graphic>
      </p:graphicFrame>
      <p:sp>
        <p:nvSpPr>
          <p:cNvPr id="9" name="形状 8"/>
          <p:cNvSpPr/>
          <p:nvPr/>
        </p:nvSpPr>
        <p:spPr>
          <a:xfrm rot="2341362">
            <a:off x="2400564" y="3956091"/>
            <a:ext cx="969493" cy="605906"/>
          </a:xfrm>
          <a:prstGeom prst="swooshArrow">
            <a:avLst>
              <a:gd name="adj1" fmla="val 25000"/>
              <a:gd name="adj2" fmla="val 25000"/>
            </a:avLst>
          </a:prstGeom>
          <a:solidFill>
            <a:schemeClr val="accent5">
              <a:lumMod val="5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0" name="形状 9"/>
          <p:cNvSpPr/>
          <p:nvPr/>
        </p:nvSpPr>
        <p:spPr>
          <a:xfrm rot="2341362">
            <a:off x="2157527" y="2041129"/>
            <a:ext cx="891653" cy="605906"/>
          </a:xfrm>
          <a:prstGeom prst="swooshArrow">
            <a:avLst>
              <a:gd name="adj1" fmla="val 25000"/>
              <a:gd name="adj2" fmla="val 25000"/>
            </a:avLst>
          </a:prstGeom>
          <a:solidFill>
            <a:schemeClr val="accent5">
              <a:lumMod val="5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1" name="标题 1"/>
          <p:cNvSpPr>
            <a:spLocks noGrp="1"/>
          </p:cNvSpPr>
          <p:nvPr/>
        </p:nvSpPr>
        <p:spPr>
          <a:xfrm>
            <a:off x="553815" y="735980"/>
            <a:ext cx="3393717" cy="839865"/>
          </a:xfrm>
          <a:prstGeom prst="rect">
            <a:avLst/>
          </a:prstGeom>
          <a:gradFill>
            <a:gsLst>
              <a:gs pos="0">
                <a:schemeClr val="accent1">
                  <a:lumMod val="50000"/>
                </a:schemeClr>
              </a:gs>
              <a:gs pos="100000">
                <a:srgbClr val="0B6E38"/>
              </a:gs>
            </a:gsLst>
            <a:lin ang="0" scaled="0"/>
          </a:gradFill>
        </p:spPr>
        <p:txBody>
          <a:bodyPr wrap="square" rtlCol="0" anchor="ctr">
            <a:noAutofit/>
          </a:bodyPr>
          <a:lstStyle>
            <a:lvl1pPr algn="ctr" rtl="0" eaLnBrk="0" fontAlgn="base" hangingPunct="0">
              <a:spcBef>
                <a:spcPct val="0"/>
              </a:spcBef>
              <a:spcAft>
                <a:spcPct val="0"/>
              </a:spcAft>
              <a:defRPr sz="3200">
                <a:solidFill>
                  <a:schemeClr val="tx2"/>
                </a:solidFill>
                <a:latin typeface="微软雅黑" panose="020B0503020204020204" pitchFamily="34" charset="-122"/>
                <a:ea typeface="微软雅黑" panose="020B0503020204020204" pitchFamily="34" charset="-122"/>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r>
              <a:rPr lang="zh-CN" altLang="en-US" sz="1800" b="1" spc="300" dirty="0" smtClean="0">
                <a:solidFill>
                  <a:schemeClr val="bg1"/>
                </a:solidFill>
                <a:latin typeface="Arial" panose="020B0604020202020204" pitchFamily="34" charset="0"/>
                <a:sym typeface="Arial" panose="020B0604020202020204" pitchFamily="34" charset="0"/>
              </a:rPr>
              <a:t>可避免</a:t>
            </a:r>
            <a:r>
              <a:rPr lang="zh-CN" altLang="en-US" sz="1800" b="1" spc="300" dirty="0">
                <a:solidFill>
                  <a:schemeClr val="bg1"/>
                </a:solidFill>
                <a:latin typeface="Arial" panose="020B0604020202020204" pitchFamily="34" charset="0"/>
                <a:sym typeface="Arial" panose="020B0604020202020204" pitchFamily="34" charset="0"/>
              </a:rPr>
              <a:t>食管酸化和</a:t>
            </a:r>
            <a:r>
              <a:rPr lang="zh-CN" altLang="en-US" sz="1800" b="1" spc="300" dirty="0">
                <a:solidFill>
                  <a:srgbClr val="FF0000"/>
                </a:solidFill>
                <a:latin typeface="Arial" panose="020B0604020202020204" pitchFamily="34" charset="0"/>
                <a:sym typeface="Arial" panose="020B0604020202020204" pitchFamily="34" charset="0"/>
              </a:rPr>
              <a:t>夜间酸突破</a:t>
            </a:r>
            <a:r>
              <a:rPr lang="zh-CN" altLang="en-US" sz="1800" b="1" spc="300" dirty="0">
                <a:solidFill>
                  <a:schemeClr val="bg1"/>
                </a:solidFill>
                <a:latin typeface="Arial" panose="020B0604020202020204" pitchFamily="34" charset="0"/>
                <a:sym typeface="Arial" panose="020B0604020202020204" pitchFamily="34" charset="0"/>
              </a:rPr>
              <a:t>，在合并幽门螺旋杆菌感染时优势更明显</a:t>
            </a:r>
            <a:endParaRPr lang="zh-CN" altLang="en-US" sz="1800" b="1" spc="300" dirty="0">
              <a:solidFill>
                <a:schemeClr val="bg1"/>
              </a:solidFill>
              <a:latin typeface="Arial" panose="020B0604020202020204" pitchFamily="34" charset="0"/>
              <a:sym typeface="Arial" panose="020B0604020202020204" pitchFamily="34" charset="0"/>
            </a:endParaRPr>
          </a:p>
        </p:txBody>
      </p:sp>
      <p:sp>
        <p:nvSpPr>
          <p:cNvPr id="12" name="标题 1"/>
          <p:cNvSpPr>
            <a:spLocks noGrp="1"/>
          </p:cNvSpPr>
          <p:nvPr/>
        </p:nvSpPr>
        <p:spPr>
          <a:xfrm>
            <a:off x="4399141" y="735980"/>
            <a:ext cx="3393717" cy="839865"/>
          </a:xfrm>
          <a:prstGeom prst="rect">
            <a:avLst/>
          </a:prstGeom>
          <a:gradFill>
            <a:gsLst>
              <a:gs pos="0">
                <a:schemeClr val="accent1">
                  <a:lumMod val="50000"/>
                </a:schemeClr>
              </a:gs>
              <a:gs pos="100000">
                <a:srgbClr val="0B6E38"/>
              </a:gs>
            </a:gsLst>
            <a:lin ang="0" scaled="0"/>
          </a:gradFill>
        </p:spPr>
        <p:txBody>
          <a:bodyPr wrap="square" rtlCol="0" anchor="ctr">
            <a:noAutofit/>
          </a:bodyPr>
          <a:lstStyle>
            <a:lvl1pPr algn="ctr" rtl="0" eaLnBrk="0" fontAlgn="base" hangingPunct="0">
              <a:spcBef>
                <a:spcPct val="0"/>
              </a:spcBef>
              <a:spcAft>
                <a:spcPct val="0"/>
              </a:spcAft>
              <a:defRPr sz="3200">
                <a:solidFill>
                  <a:schemeClr val="tx2"/>
                </a:solidFill>
                <a:latin typeface="微软雅黑" panose="020B0503020204020204" pitchFamily="34" charset="-122"/>
                <a:ea typeface="微软雅黑" panose="020B0503020204020204" pitchFamily="34" charset="-122"/>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r>
              <a:rPr lang="zh-CN" altLang="en-US" sz="1800" b="1" spc="300" dirty="0">
                <a:solidFill>
                  <a:schemeClr val="bg1"/>
                </a:solidFill>
                <a:latin typeface="Arial" panose="020B0604020202020204" pitchFamily="34" charset="0"/>
                <a:sym typeface="Arial" panose="020B0604020202020204" pitchFamily="34" charset="0"/>
              </a:rPr>
              <a:t>较埃索美拉唑可显著减少</a:t>
            </a:r>
            <a:r>
              <a:rPr lang="en-US" altLang="zh-CN" sz="1800" b="1" spc="300" dirty="0">
                <a:solidFill>
                  <a:srgbClr val="FF0000"/>
                </a:solidFill>
                <a:latin typeface="Arial" panose="020B0604020202020204" pitchFamily="34" charset="0"/>
                <a:sym typeface="Arial" panose="020B0604020202020204" pitchFamily="34" charset="0"/>
              </a:rPr>
              <a:t>GERD</a:t>
            </a:r>
            <a:r>
              <a:rPr lang="zh-CN" altLang="en-US" sz="1800" b="1" spc="300" dirty="0">
                <a:solidFill>
                  <a:srgbClr val="FF0000"/>
                </a:solidFill>
                <a:latin typeface="Arial" panose="020B0604020202020204" pitchFamily="34" charset="0"/>
                <a:sym typeface="Arial" panose="020B0604020202020204" pitchFamily="34" charset="0"/>
              </a:rPr>
              <a:t>患者</a:t>
            </a:r>
            <a:r>
              <a:rPr lang="zh-CN" altLang="en-US" sz="1800" b="1" spc="300" dirty="0">
                <a:solidFill>
                  <a:schemeClr val="bg1"/>
                </a:solidFill>
                <a:latin typeface="Arial" panose="020B0604020202020204" pitchFamily="34" charset="0"/>
                <a:sym typeface="Arial" panose="020B0604020202020204" pitchFamily="34" charset="0"/>
              </a:rPr>
              <a:t>反流症状天数</a:t>
            </a:r>
            <a:endParaRPr lang="zh-CN" altLang="en-US" sz="1800" b="1" spc="300" dirty="0">
              <a:solidFill>
                <a:schemeClr val="bg1"/>
              </a:solidFill>
              <a:latin typeface="Arial" panose="020B0604020202020204" pitchFamily="34" charset="0"/>
              <a:sym typeface="Arial" panose="020B0604020202020204" pitchFamily="34" charset="0"/>
            </a:endParaRPr>
          </a:p>
        </p:txBody>
      </p:sp>
      <p:graphicFrame>
        <p:nvGraphicFramePr>
          <p:cNvPr id="13" name="表格 3"/>
          <p:cNvGraphicFramePr>
            <a:graphicFrameLocks noGrp="1"/>
          </p:cNvGraphicFramePr>
          <p:nvPr/>
        </p:nvGraphicFramePr>
        <p:xfrm>
          <a:off x="4399141" y="1634828"/>
          <a:ext cx="3393717" cy="2572988"/>
        </p:xfrm>
        <a:graphic>
          <a:graphicData uri="http://schemas.openxmlformats.org/drawingml/2006/table">
            <a:tbl>
              <a:tblPr firstRow="1" bandRow="1">
                <a:tableStyleId>{10A1B5D5-9B99-4C35-A422-299274C87663}</a:tableStyleId>
              </a:tblPr>
              <a:tblGrid>
                <a:gridCol w="1039371"/>
                <a:gridCol w="1084951"/>
                <a:gridCol w="1269395"/>
              </a:tblGrid>
              <a:tr h="573510">
                <a:tc>
                  <a:txBody>
                    <a:bodyPr/>
                    <a:lstStyle/>
                    <a:p>
                      <a:pPr marL="0" algn="ctr" defTabSz="914400" rtl="0" eaLnBrk="1" latinLnBrk="0" hangingPunct="1">
                        <a:lnSpc>
                          <a:spcPct val="100000"/>
                        </a:lnSpc>
                        <a:buNone/>
                      </a:pPr>
                      <a:r>
                        <a:rPr lang="zh-CN" altLang="en-US" sz="1400" kern="1200" noProof="0" dirty="0">
                          <a:latin typeface="微软雅黑" panose="020B0503020204020204" pitchFamily="34" charset="-122"/>
                          <a:ea typeface="微软雅黑" panose="020B0503020204020204" pitchFamily="34" charset="-122"/>
                          <a:sym typeface="Arial" panose="020B0604020202020204" pitchFamily="34" charset="0"/>
                        </a:rPr>
                        <a:t>组别</a:t>
                      </a:r>
                      <a:endParaRPr lang="zh-CN" altLang="en-US" sz="1400" b="1" kern="1200" noProof="0" dirty="0">
                        <a:solidFill>
                          <a:schemeClr val="bg1"/>
                        </a:solidFill>
                        <a:latin typeface="微软雅黑" panose="020B0503020204020204" pitchFamily="34" charset="-122"/>
                        <a:ea typeface="微软雅黑" panose="020B0503020204020204" pitchFamily="34" charset="-122"/>
                        <a:cs typeface="+mn-cs"/>
                        <a:sym typeface="Arial" panose="020B0604020202020204" pitchFamily="34" charset="0"/>
                      </a:endParaRPr>
                    </a:p>
                  </a:txBody>
                  <a:tcPr marL="68580" marR="68580" marT="34290" marB="34290" anchor="ctr"/>
                </a:tc>
                <a:tc>
                  <a:txBody>
                    <a:bodyPr/>
                    <a:lstStyle/>
                    <a:p>
                      <a:pPr marL="0" algn="ctr" defTabSz="914400" rtl="0" eaLnBrk="1" latinLnBrk="0" hangingPunct="1">
                        <a:lnSpc>
                          <a:spcPct val="100000"/>
                        </a:lnSpc>
                        <a:buNone/>
                      </a:pPr>
                      <a:r>
                        <a:rPr lang="zh-CN" altLang="en-US" sz="1400" kern="1200" noProof="0" dirty="0">
                          <a:latin typeface="微软雅黑" panose="020B0503020204020204" pitchFamily="34" charset="-122"/>
                          <a:ea typeface="微软雅黑" panose="020B0503020204020204" pitchFamily="34" charset="-122"/>
                          <a:sym typeface="Arial" panose="020B0604020202020204" pitchFamily="34" charset="0"/>
                        </a:rPr>
                        <a:t>症状消除天数</a:t>
                      </a:r>
                      <a:endParaRPr lang="zh-CN" altLang="en-US" sz="1400" b="1" kern="1200" noProof="0" dirty="0">
                        <a:solidFill>
                          <a:schemeClr val="bg1"/>
                        </a:solidFill>
                        <a:latin typeface="微软雅黑" panose="020B0503020204020204" pitchFamily="34" charset="-122"/>
                        <a:ea typeface="微软雅黑" panose="020B0503020204020204" pitchFamily="34" charset="-122"/>
                        <a:cs typeface="+mn-cs"/>
                        <a:sym typeface="Arial" panose="020B0604020202020204" pitchFamily="34" charset="0"/>
                      </a:endParaRPr>
                    </a:p>
                  </a:txBody>
                  <a:tcPr marL="68580" marR="68580" marT="34290" marB="34290" anchor="ctr"/>
                </a:tc>
                <a:tc>
                  <a:txBody>
                    <a:bodyPr/>
                    <a:lstStyle/>
                    <a:p>
                      <a:pPr marL="0" indent="0" algn="ctr" defTabSz="914400" rtl="0" eaLnBrk="1" latinLnBrk="0" hangingPunct="1">
                        <a:lnSpc>
                          <a:spcPct val="100000"/>
                        </a:lnSpc>
                        <a:buNone/>
                      </a:pPr>
                      <a:r>
                        <a:rPr lang="zh-CN" altLang="en-US" sz="1400" kern="1200" noProof="0" dirty="0">
                          <a:latin typeface="微软雅黑" panose="020B0503020204020204" pitchFamily="34" charset="-122"/>
                          <a:ea typeface="微软雅黑" panose="020B0503020204020204" pitchFamily="34" charset="-122"/>
                          <a:sym typeface="Arial" panose="020B0604020202020204" pitchFamily="34" charset="0"/>
                        </a:rPr>
                        <a:t>研究期间出现</a:t>
                      </a:r>
                      <a:endParaRPr lang="zh-CN" altLang="en-US" sz="1400" kern="1200" noProof="0" dirty="0">
                        <a:latin typeface="微软雅黑" panose="020B0503020204020204" pitchFamily="34" charset="-122"/>
                        <a:ea typeface="微软雅黑" panose="020B0503020204020204" pitchFamily="34" charset="-122"/>
                        <a:sym typeface="Arial" panose="020B0604020202020204" pitchFamily="34" charset="0"/>
                      </a:endParaRPr>
                    </a:p>
                    <a:p>
                      <a:pPr marL="0" indent="0" algn="ctr" defTabSz="914400" rtl="0" eaLnBrk="1" latinLnBrk="0" hangingPunct="1">
                        <a:lnSpc>
                          <a:spcPct val="100000"/>
                        </a:lnSpc>
                        <a:buNone/>
                      </a:pPr>
                      <a:r>
                        <a:rPr lang="zh-CN" altLang="en-US" sz="1400" kern="1200" noProof="0" dirty="0">
                          <a:latin typeface="微软雅黑" panose="020B0503020204020204" pitchFamily="34" charset="-122"/>
                          <a:ea typeface="微软雅黑" panose="020B0503020204020204" pitchFamily="34" charset="-122"/>
                          <a:sym typeface="Arial" panose="020B0604020202020204" pitchFamily="34" charset="0"/>
                        </a:rPr>
                        <a:t>反流症状的天数</a:t>
                      </a:r>
                      <a:endParaRPr lang="zh-CN" altLang="en-US" sz="1400" b="1" kern="1200" noProof="0" dirty="0">
                        <a:solidFill>
                          <a:schemeClr val="bg1"/>
                        </a:solidFill>
                        <a:latin typeface="微软雅黑" panose="020B0503020204020204" pitchFamily="34" charset="-122"/>
                        <a:ea typeface="微软雅黑" panose="020B0503020204020204" pitchFamily="34" charset="-122"/>
                        <a:cs typeface="+mn-cs"/>
                        <a:sym typeface="Arial" panose="020B0604020202020204" pitchFamily="34" charset="0"/>
                      </a:endParaRPr>
                    </a:p>
                  </a:txBody>
                  <a:tcPr marL="68580" marR="68580" marT="34290" marB="34290" anchor="ctr"/>
                </a:tc>
              </a:tr>
              <a:tr h="645518">
                <a:tc>
                  <a:txBody>
                    <a:bodyPr/>
                    <a:lstStyle/>
                    <a:p>
                      <a:pPr marL="0" algn="ctr" defTabSz="914400" rtl="0" eaLnBrk="1" latinLnBrk="0" hangingPunct="1">
                        <a:lnSpc>
                          <a:spcPct val="100000"/>
                        </a:lnSpc>
                        <a:buNone/>
                      </a:pPr>
                      <a:r>
                        <a:rPr lang="zh-CN" altLang="en-US" sz="1400" kern="1200" noProof="0" dirty="0" smtClean="0">
                          <a:latin typeface="微软雅黑" panose="020B0503020204020204" pitchFamily="34" charset="-122"/>
                          <a:ea typeface="微软雅黑" panose="020B0503020204020204" pitchFamily="34" charset="-122"/>
                          <a:sym typeface="Arial" panose="020B0604020202020204" pitchFamily="34" charset="0"/>
                        </a:rPr>
                        <a:t>右兰索拉唑（</a:t>
                      </a:r>
                      <a:r>
                        <a:rPr lang="en-US" altLang="zh-CN" sz="1400" kern="1200" noProof="0" dirty="0" smtClean="0">
                          <a:latin typeface="微软雅黑" panose="020B0503020204020204" pitchFamily="34" charset="-122"/>
                          <a:ea typeface="微软雅黑" panose="020B0503020204020204" pitchFamily="34" charset="-122"/>
                          <a:sym typeface="Arial" panose="020B0604020202020204" pitchFamily="34" charset="0"/>
                        </a:rPr>
                        <a:t>n=40</a:t>
                      </a:r>
                      <a:r>
                        <a:rPr lang="zh-CN" altLang="en-US" sz="1400" kern="1200" noProof="0" dirty="0" smtClean="0">
                          <a:latin typeface="微软雅黑" panose="020B0503020204020204" pitchFamily="34" charset="-122"/>
                          <a:ea typeface="微软雅黑" panose="020B0503020204020204" pitchFamily="34" charset="-122"/>
                          <a:sym typeface="Arial" panose="020B0604020202020204" pitchFamily="34" charset="0"/>
                        </a:rPr>
                        <a:t>）</a:t>
                      </a:r>
                      <a:endParaRPr lang="zh-CN" altLang="en-US" sz="1400" b="1" kern="1200" noProof="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endParaRPr>
                    </a:p>
                  </a:txBody>
                  <a:tcPr marL="68580" marR="68580" marT="34290" marB="34290" anchor="ctr"/>
                </a:tc>
                <a:tc>
                  <a:txBody>
                    <a:bodyPr/>
                    <a:lstStyle/>
                    <a:p>
                      <a:pPr marL="0" algn="ctr" defTabSz="914400" rtl="0" eaLnBrk="1" latinLnBrk="0" hangingPunct="1">
                        <a:lnSpc>
                          <a:spcPct val="100000"/>
                        </a:lnSpc>
                        <a:buNone/>
                      </a:pPr>
                      <a:r>
                        <a:rPr lang="en-US" altLang="zh-CN" sz="1400" kern="1200" noProof="0" dirty="0">
                          <a:latin typeface="微软雅黑" panose="020B0503020204020204" pitchFamily="34" charset="-122"/>
                          <a:ea typeface="微软雅黑" panose="020B0503020204020204" pitchFamily="34" charset="-122"/>
                          <a:sym typeface="Arial" panose="020B0604020202020204" pitchFamily="34" charset="0"/>
                        </a:rPr>
                        <a:t>9.2±14.4</a:t>
                      </a:r>
                      <a:endParaRPr lang="zh-CN" altLang="en-US" sz="1400" b="1" kern="1200" noProof="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endParaRPr>
                    </a:p>
                  </a:txBody>
                  <a:tcPr marL="68580" marR="68580" marT="34290" marB="34290" anchor="ctr"/>
                </a:tc>
                <a:tc>
                  <a:txBody>
                    <a:bodyPr/>
                    <a:lstStyle/>
                    <a:p>
                      <a:pPr marL="0" algn="ctr" defTabSz="914400" rtl="0" eaLnBrk="1" latinLnBrk="0" hangingPunct="1">
                        <a:lnSpc>
                          <a:spcPct val="100000"/>
                        </a:lnSpc>
                        <a:buNone/>
                      </a:pPr>
                      <a:r>
                        <a:rPr lang="en-US" altLang="zh-CN" sz="1400" kern="1200" noProof="0" dirty="0">
                          <a:latin typeface="微软雅黑" panose="020B0503020204020204" pitchFamily="34" charset="-122"/>
                          <a:ea typeface="微软雅黑" panose="020B0503020204020204" pitchFamily="34" charset="-122"/>
                          <a:sym typeface="Arial" panose="020B0604020202020204" pitchFamily="34" charset="0"/>
                        </a:rPr>
                        <a:t>37.3±37.8</a:t>
                      </a:r>
                      <a:endParaRPr lang="zh-CN" altLang="en-US" sz="1400" b="1" kern="1200" noProof="0" dirty="0">
                        <a:solidFill>
                          <a:schemeClr val="accent1">
                            <a:lumMod val="75000"/>
                          </a:schemeClr>
                        </a:solidFill>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endParaRPr>
                    </a:p>
                  </a:txBody>
                  <a:tcPr marL="68580" marR="68580" marT="34290" marB="34290" anchor="ctr"/>
                </a:tc>
              </a:tr>
              <a:tr h="650940">
                <a:tc>
                  <a:txBody>
                    <a:bodyPr/>
                    <a:lstStyle/>
                    <a:p>
                      <a:pPr marL="0" algn="ctr" defTabSz="914400" rtl="0" eaLnBrk="1" latinLnBrk="0" hangingPunct="1">
                        <a:lnSpc>
                          <a:spcPct val="100000"/>
                        </a:lnSpc>
                        <a:buNone/>
                      </a:pPr>
                      <a:r>
                        <a:rPr lang="zh-CN" altLang="en-US" sz="1400" kern="1200" noProof="0" dirty="0">
                          <a:latin typeface="微软雅黑" panose="020B0503020204020204" pitchFamily="34" charset="-122"/>
                          <a:ea typeface="微软雅黑" panose="020B0503020204020204" pitchFamily="34" charset="-122"/>
                          <a:sym typeface="Arial" panose="020B0604020202020204" pitchFamily="34" charset="0"/>
                        </a:rPr>
                        <a:t>埃索美拉唑</a:t>
                      </a:r>
                      <a:r>
                        <a:rPr lang="en-US" altLang="zh-CN" sz="1400" kern="1200" noProof="0" dirty="0">
                          <a:latin typeface="微软雅黑" panose="020B0503020204020204" pitchFamily="34" charset="-122"/>
                          <a:ea typeface="微软雅黑" panose="020B0503020204020204" pitchFamily="34" charset="-122"/>
                          <a:sym typeface="Arial" panose="020B0604020202020204" pitchFamily="34" charset="0"/>
                        </a:rPr>
                        <a:t>(n=41)</a:t>
                      </a:r>
                      <a:endParaRPr lang="en-US" altLang="zh-CN" sz="1400" b="1" kern="1200" noProof="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endParaRPr>
                    </a:p>
                  </a:txBody>
                  <a:tcPr marL="68580" marR="68580" marT="34290" marB="34290" anchor="ctr"/>
                </a:tc>
                <a:tc>
                  <a:txBody>
                    <a:bodyPr/>
                    <a:lstStyle/>
                    <a:p>
                      <a:pPr marL="0" algn="ctr" defTabSz="914400" rtl="0" eaLnBrk="1" latinLnBrk="0" hangingPunct="1">
                        <a:lnSpc>
                          <a:spcPct val="100000"/>
                        </a:lnSpc>
                        <a:buNone/>
                      </a:pPr>
                      <a:r>
                        <a:rPr lang="en-US" altLang="zh-CN" sz="1400" kern="1200" noProof="0">
                          <a:latin typeface="微软雅黑" panose="020B0503020204020204" pitchFamily="34" charset="-122"/>
                          <a:ea typeface="微软雅黑" panose="020B0503020204020204" pitchFamily="34" charset="-122"/>
                          <a:sym typeface="Arial" panose="020B0604020202020204" pitchFamily="34" charset="0"/>
                        </a:rPr>
                        <a:t>10.5±16.2</a:t>
                      </a:r>
                      <a:endParaRPr lang="zh-CN" altLang="en-US" sz="1400" b="1" kern="1200" noProof="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endParaRPr>
                    </a:p>
                  </a:txBody>
                  <a:tcPr marL="68580" marR="68580" marT="34290" marB="34290" anchor="ctr"/>
                </a:tc>
                <a:tc>
                  <a:txBody>
                    <a:bodyPr/>
                    <a:lstStyle/>
                    <a:p>
                      <a:pPr marL="0" algn="ctr" defTabSz="914400" rtl="0" eaLnBrk="1" latinLnBrk="0" hangingPunct="1">
                        <a:lnSpc>
                          <a:spcPct val="100000"/>
                        </a:lnSpc>
                        <a:buNone/>
                      </a:pPr>
                      <a:r>
                        <a:rPr lang="en-US" altLang="zh-CN" sz="1400" kern="1200" noProof="0" dirty="0">
                          <a:latin typeface="微软雅黑" panose="020B0503020204020204" pitchFamily="34" charset="-122"/>
                          <a:ea typeface="微软雅黑" panose="020B0503020204020204" pitchFamily="34" charset="-122"/>
                          <a:sym typeface="Arial" panose="020B0604020202020204" pitchFamily="34" charset="0"/>
                        </a:rPr>
                        <a:t>53.9±54.2</a:t>
                      </a:r>
                      <a:endParaRPr lang="zh-CN" altLang="en-US" sz="1400" b="1" kern="1200" noProof="0" dirty="0">
                        <a:solidFill>
                          <a:schemeClr val="accent1">
                            <a:lumMod val="75000"/>
                          </a:schemeClr>
                        </a:solidFill>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endParaRPr>
                    </a:p>
                  </a:txBody>
                  <a:tcPr marL="68580" marR="68580" marT="34290" marB="34290" anchor="ctr"/>
                </a:tc>
              </a:tr>
              <a:tr h="567870">
                <a:tc>
                  <a:txBody>
                    <a:bodyPr/>
                    <a:lstStyle/>
                    <a:p>
                      <a:pPr marL="0" algn="ctr" defTabSz="914400" rtl="0" eaLnBrk="1" latinLnBrk="0" hangingPunct="1">
                        <a:lnSpc>
                          <a:spcPct val="100000"/>
                        </a:lnSpc>
                        <a:buNone/>
                      </a:pPr>
                      <a:r>
                        <a:rPr lang="en-US" altLang="zh-CN" sz="1400" kern="1200" noProof="0" dirty="0">
                          <a:latin typeface="微软雅黑" panose="020B0503020204020204" pitchFamily="34" charset="-122"/>
                          <a:ea typeface="微软雅黑" panose="020B0503020204020204" pitchFamily="34" charset="-122"/>
                          <a:sym typeface="Arial" panose="020B0604020202020204" pitchFamily="34" charset="0"/>
                        </a:rPr>
                        <a:t>P</a:t>
                      </a:r>
                      <a:r>
                        <a:rPr lang="zh-CN" altLang="en-US" sz="1400" kern="1200" noProof="0" dirty="0">
                          <a:latin typeface="微软雅黑" panose="020B0503020204020204" pitchFamily="34" charset="-122"/>
                          <a:ea typeface="微软雅黑" panose="020B0503020204020204" pitchFamily="34" charset="-122"/>
                          <a:sym typeface="Arial" panose="020B0604020202020204" pitchFamily="34" charset="0"/>
                        </a:rPr>
                        <a:t>值</a:t>
                      </a:r>
                      <a:endParaRPr lang="zh-CN" altLang="en-US" sz="1400" b="1" kern="1200" noProof="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endParaRPr>
                    </a:p>
                  </a:txBody>
                  <a:tcPr marL="68580" marR="68580" marT="34290" marB="34290" anchor="ctr"/>
                </a:tc>
                <a:tc>
                  <a:txBody>
                    <a:bodyPr/>
                    <a:lstStyle/>
                    <a:p>
                      <a:pPr marL="0" algn="ctr" defTabSz="914400" rtl="0" eaLnBrk="1" latinLnBrk="0" hangingPunct="1">
                        <a:lnSpc>
                          <a:spcPct val="100000"/>
                        </a:lnSpc>
                        <a:buNone/>
                      </a:pPr>
                      <a:r>
                        <a:rPr lang="en-US" altLang="zh-CN" sz="1400" kern="1200" noProof="0">
                          <a:latin typeface="微软雅黑" panose="020B0503020204020204" pitchFamily="34" charset="-122"/>
                          <a:ea typeface="微软雅黑" panose="020B0503020204020204" pitchFamily="34" charset="-122"/>
                          <a:sym typeface="Arial" panose="020B0604020202020204" pitchFamily="34" charset="0"/>
                        </a:rPr>
                        <a:t>0.700</a:t>
                      </a:r>
                      <a:endParaRPr lang="en-US" altLang="zh-CN" sz="1400" b="1" kern="1200" noProof="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endParaRPr>
                    </a:p>
                  </a:txBody>
                  <a:tcPr marL="68580" marR="68580" marT="34290" marB="34290" anchor="ctr"/>
                </a:tc>
                <a:tc>
                  <a:txBody>
                    <a:bodyPr/>
                    <a:lstStyle/>
                    <a:p>
                      <a:pPr marL="0" algn="ctr" defTabSz="914400" rtl="0" eaLnBrk="1" latinLnBrk="0" hangingPunct="1">
                        <a:lnSpc>
                          <a:spcPct val="100000"/>
                        </a:lnSpc>
                        <a:buNone/>
                      </a:pPr>
                      <a:r>
                        <a:rPr lang="en-US" altLang="zh-CN" sz="1400" kern="1200" noProof="0" dirty="0">
                          <a:latin typeface="微软雅黑" panose="020B0503020204020204" pitchFamily="34" charset="-122"/>
                          <a:ea typeface="微软雅黑" panose="020B0503020204020204" pitchFamily="34" charset="-122"/>
                          <a:sym typeface="Arial" panose="020B0604020202020204" pitchFamily="34" charset="0"/>
                        </a:rPr>
                        <a:t>0.008</a:t>
                      </a:r>
                      <a:endParaRPr lang="en-US" altLang="zh-CN" sz="1400" b="1" kern="1200" noProof="0" dirty="0">
                        <a:solidFill>
                          <a:schemeClr val="accent1">
                            <a:lumMod val="75000"/>
                          </a:schemeClr>
                        </a:solidFill>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endParaRPr>
                    </a:p>
                  </a:txBody>
                  <a:tcPr marL="68580" marR="68580" marT="34290" marB="34290" anchor="ctr"/>
                </a:tc>
              </a:tr>
            </a:tbl>
          </a:graphicData>
        </a:graphic>
      </p:graphicFrame>
      <p:sp>
        <p:nvSpPr>
          <p:cNvPr id="14" name="文本框 13"/>
          <p:cNvSpPr txBox="1"/>
          <p:nvPr/>
        </p:nvSpPr>
        <p:spPr>
          <a:xfrm>
            <a:off x="4399141" y="4441271"/>
            <a:ext cx="3334214" cy="1232710"/>
          </a:xfrm>
          <a:prstGeom prst="rect">
            <a:avLst/>
          </a:prstGeom>
          <a:noFill/>
        </p:spPr>
        <p:txBody>
          <a:bodyPr wrap="square" rtlCol="0">
            <a:spAutoFit/>
          </a:bodyPr>
          <a:lstStyle>
            <a:defPPr>
              <a:defRPr lang="zh-CN"/>
            </a:defPPr>
            <a:lvl1pPr algn="just">
              <a:lnSpc>
                <a:spcPct val="114000"/>
              </a:lnSpc>
              <a:defRPr sz="1200">
                <a:latin typeface="微软雅黑" panose="020B0503020204020204" pitchFamily="34" charset="-122"/>
                <a:ea typeface="微软雅黑" panose="020B0503020204020204" pitchFamily="34" charset="-122"/>
                <a:cs typeface="微软雅黑" panose="020B0503020204020204" pitchFamily="34" charset="-122"/>
              </a:defRPr>
            </a:lvl1pPr>
          </a:lstStyle>
          <a:p>
            <a:r>
              <a:rPr lang="zh-CN" altLang="en-US" sz="1300" dirty="0">
                <a:latin typeface="Arial" panose="020B0604020202020204" pitchFamily="34" charset="0"/>
                <a:sym typeface="Arial" panose="020B0604020202020204" pitchFamily="34" charset="0"/>
              </a:rPr>
              <a:t>一项前瞻性随机对照试验，共纳入86名成年GERD受试者，随机分为两组（右兰索拉唑组和埃索美拉唑组），在初始治疗结束时（8周），显示症状完全缓解（CSR）的患者被切换到按需治疗，直到24周结束</a:t>
            </a:r>
            <a:r>
              <a:rPr lang="zh-CN" altLang="en-US" sz="1300" dirty="0" smtClean="0">
                <a:latin typeface="Arial" panose="020B0604020202020204" pitchFamily="34" charset="0"/>
                <a:sym typeface="Arial" panose="020B0604020202020204" pitchFamily="34" charset="0"/>
              </a:rPr>
              <a:t>。</a:t>
            </a:r>
            <a:endParaRPr lang="zh-CN" altLang="en-US" sz="1300" dirty="0">
              <a:latin typeface="Arial" panose="020B0604020202020204" pitchFamily="34" charset="0"/>
              <a:sym typeface="Arial" panose="020B0604020202020204" pitchFamily="34" charset="0"/>
            </a:endParaRPr>
          </a:p>
        </p:txBody>
      </p:sp>
      <p:sp>
        <p:nvSpPr>
          <p:cNvPr id="15" name="标题 1"/>
          <p:cNvSpPr>
            <a:spLocks noGrp="1"/>
          </p:cNvSpPr>
          <p:nvPr/>
        </p:nvSpPr>
        <p:spPr>
          <a:xfrm>
            <a:off x="8244467" y="735979"/>
            <a:ext cx="3393717" cy="839865"/>
          </a:xfrm>
          <a:prstGeom prst="rect">
            <a:avLst/>
          </a:prstGeom>
          <a:gradFill>
            <a:gsLst>
              <a:gs pos="0">
                <a:schemeClr val="accent1">
                  <a:lumMod val="50000"/>
                </a:schemeClr>
              </a:gs>
              <a:gs pos="100000">
                <a:srgbClr val="0B6E38"/>
              </a:gs>
            </a:gsLst>
            <a:lin ang="0" scaled="0"/>
          </a:gradFill>
        </p:spPr>
        <p:txBody>
          <a:bodyPr wrap="square" rtlCol="0" anchor="ctr">
            <a:noAutofit/>
          </a:bodyPr>
          <a:lstStyle>
            <a:lvl1pPr algn="ctr" rtl="0" eaLnBrk="0" fontAlgn="base" hangingPunct="0">
              <a:spcBef>
                <a:spcPct val="0"/>
              </a:spcBef>
              <a:spcAft>
                <a:spcPct val="0"/>
              </a:spcAft>
              <a:defRPr sz="3200">
                <a:solidFill>
                  <a:schemeClr val="tx2"/>
                </a:solidFill>
                <a:latin typeface="微软雅黑" panose="020B0503020204020204" pitchFamily="34" charset="-122"/>
                <a:ea typeface="微软雅黑" panose="020B0503020204020204" pitchFamily="34" charset="-122"/>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r>
              <a:rPr lang="zh-CN" altLang="en-US" sz="1800" b="1" spc="300" dirty="0" smtClean="0">
                <a:solidFill>
                  <a:schemeClr val="bg1"/>
                </a:solidFill>
                <a:latin typeface="Arial" panose="020B0604020202020204" pitchFamily="34" charset="0"/>
                <a:cs typeface="微软雅黑" panose="020B0503020204020204" pitchFamily="34" charset="-122"/>
                <a:sym typeface="Arial" panose="020B0604020202020204" pitchFamily="34" charset="0"/>
              </a:rPr>
              <a:t>治疗</a:t>
            </a:r>
            <a:r>
              <a:rPr lang="zh-CN" altLang="en-US" sz="1800" b="1" spc="300" dirty="0">
                <a:solidFill>
                  <a:srgbClr val="FF0000"/>
                </a:solidFill>
                <a:latin typeface="Arial" panose="020B0604020202020204" pitchFamily="34" charset="0"/>
                <a:cs typeface="微软雅黑" panose="020B0503020204020204" pitchFamily="34" charset="-122"/>
                <a:sym typeface="Arial" panose="020B0604020202020204" pitchFamily="34" charset="0"/>
              </a:rPr>
              <a:t>糜烂性食管炎</a:t>
            </a:r>
            <a:r>
              <a:rPr lang="zh-CN" altLang="en-US" sz="1800" b="1" spc="300" dirty="0">
                <a:solidFill>
                  <a:schemeClr val="bg1"/>
                </a:solidFill>
                <a:latin typeface="Arial" panose="020B0604020202020204" pitchFamily="34" charset="0"/>
                <a:cs typeface="微软雅黑" panose="020B0503020204020204" pitchFamily="34" charset="-122"/>
                <a:sym typeface="Arial" panose="020B0604020202020204" pitchFamily="34" charset="0"/>
              </a:rPr>
              <a:t>临床总有效率达</a:t>
            </a:r>
            <a:r>
              <a:rPr lang="en-US" altLang="zh-CN" sz="1800" b="1" spc="300" dirty="0">
                <a:solidFill>
                  <a:schemeClr val="bg1"/>
                </a:solidFill>
                <a:latin typeface="Arial" panose="020B0604020202020204" pitchFamily="34" charset="0"/>
                <a:cs typeface="微软雅黑" panose="020B0503020204020204" pitchFamily="34" charset="-122"/>
                <a:sym typeface="Arial" panose="020B0604020202020204" pitchFamily="34" charset="0"/>
              </a:rPr>
              <a:t>96.6%</a:t>
            </a:r>
            <a:r>
              <a:rPr lang="zh-CN" altLang="en-US" sz="1800" b="1" spc="300" dirty="0">
                <a:solidFill>
                  <a:schemeClr val="bg1"/>
                </a:solidFill>
                <a:latin typeface="Arial" panose="020B0604020202020204" pitchFamily="34" charset="0"/>
                <a:cs typeface="微软雅黑" panose="020B0503020204020204" pitchFamily="34" charset="-122"/>
                <a:sym typeface="Arial" panose="020B0604020202020204" pitchFamily="34" charset="0"/>
              </a:rPr>
              <a:t>，显著优于埃索美拉</a:t>
            </a:r>
            <a:r>
              <a:rPr lang="zh-CN" altLang="en-US" sz="1800" b="1" spc="300" dirty="0" smtClean="0">
                <a:solidFill>
                  <a:schemeClr val="bg1"/>
                </a:solidFill>
                <a:latin typeface="Arial" panose="020B0604020202020204" pitchFamily="34" charset="0"/>
                <a:cs typeface="微软雅黑" panose="020B0503020204020204" pitchFamily="34" charset="-122"/>
                <a:sym typeface="Arial" panose="020B0604020202020204" pitchFamily="34" charset="0"/>
              </a:rPr>
              <a:t>唑</a:t>
            </a:r>
            <a:endParaRPr lang="zh-CN" altLang="en-US" sz="1800" b="1" spc="300" dirty="0">
              <a:solidFill>
                <a:schemeClr val="bg1"/>
              </a:solidFill>
              <a:latin typeface="Arial" panose="020B0604020202020204" pitchFamily="34" charset="0"/>
              <a:sym typeface="Arial" panose="020B0604020202020204" pitchFamily="34" charset="0"/>
            </a:endParaRPr>
          </a:p>
        </p:txBody>
      </p:sp>
      <p:graphicFrame>
        <p:nvGraphicFramePr>
          <p:cNvPr id="16" name="图表 15"/>
          <p:cNvGraphicFramePr/>
          <p:nvPr/>
        </p:nvGraphicFramePr>
        <p:xfrm>
          <a:off x="7906215" y="1845664"/>
          <a:ext cx="3965289" cy="2953954"/>
        </p:xfrm>
        <a:graphic>
          <a:graphicData uri="http://schemas.openxmlformats.org/drawingml/2006/chart">
            <c:chart xmlns:c="http://schemas.openxmlformats.org/drawingml/2006/chart" xmlns:r="http://schemas.openxmlformats.org/officeDocument/2006/relationships" r:id="rId3"/>
          </a:graphicData>
        </a:graphic>
      </p:graphicFrame>
      <p:sp>
        <p:nvSpPr>
          <p:cNvPr id="17" name="文本框 16"/>
          <p:cNvSpPr txBox="1"/>
          <p:nvPr/>
        </p:nvSpPr>
        <p:spPr>
          <a:xfrm>
            <a:off x="10847428" y="1988145"/>
            <a:ext cx="811054" cy="207645"/>
          </a:xfrm>
          <a:prstGeom prst="rect">
            <a:avLst/>
          </a:prstGeom>
          <a:noFill/>
        </p:spPr>
        <p:txBody>
          <a:bodyPr wrap="square" rtlCol="0">
            <a:spAutoFit/>
          </a:bodyPr>
          <a:lstStyle/>
          <a:p>
            <a:r>
              <a:rPr lang="en-US" altLang="zh-CN" sz="750" dirty="0">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P</a:t>
            </a:r>
            <a:r>
              <a:rPr lang="zh-CN" altLang="en-US" sz="750" dirty="0">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a:t>
            </a:r>
            <a:r>
              <a:rPr lang="en-US" altLang="zh-CN" sz="750" dirty="0">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0.05</a:t>
            </a:r>
            <a:endParaRPr lang="en-US" altLang="zh-CN" sz="750" dirty="0">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endParaRPr>
          </a:p>
        </p:txBody>
      </p:sp>
      <p:sp>
        <p:nvSpPr>
          <p:cNvPr id="18" name="形状 17"/>
          <p:cNvSpPr/>
          <p:nvPr/>
        </p:nvSpPr>
        <p:spPr>
          <a:xfrm rot="16956785" flipV="1">
            <a:off x="9648588" y="2625100"/>
            <a:ext cx="1007016" cy="854605"/>
          </a:xfrm>
          <a:prstGeom prst="swooshArrow">
            <a:avLst>
              <a:gd name="adj1" fmla="val 25000"/>
              <a:gd name="adj2" fmla="val 25000"/>
            </a:avLst>
          </a:prstGeom>
          <a:solidFill>
            <a:schemeClr val="accent5">
              <a:lumMod val="5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9" name="文本框 18"/>
          <p:cNvSpPr txBox="1"/>
          <p:nvPr/>
        </p:nvSpPr>
        <p:spPr>
          <a:xfrm>
            <a:off x="8181307" y="4814897"/>
            <a:ext cx="3337903" cy="1004634"/>
          </a:xfrm>
          <a:prstGeom prst="rect">
            <a:avLst/>
          </a:prstGeom>
          <a:noFill/>
        </p:spPr>
        <p:txBody>
          <a:bodyPr wrap="square" rtlCol="0">
            <a:spAutoFit/>
          </a:bodyPr>
          <a:lstStyle>
            <a:defPPr>
              <a:defRPr lang="zh-CN"/>
            </a:defPPr>
            <a:lvl1pPr algn="just">
              <a:lnSpc>
                <a:spcPct val="114000"/>
              </a:lnSpc>
              <a:defRPr sz="1200">
                <a:latin typeface="微软雅黑" panose="020B0503020204020204" pitchFamily="34" charset="-122"/>
                <a:ea typeface="微软雅黑" panose="020B0503020204020204" pitchFamily="34" charset="-122"/>
                <a:cs typeface="微软雅黑" panose="020B0503020204020204" pitchFamily="34" charset="-122"/>
              </a:defRPr>
            </a:lvl1pPr>
          </a:lstStyle>
          <a:p>
            <a:r>
              <a:rPr lang="zh-CN" altLang="en-US" sz="1300" dirty="0">
                <a:latin typeface="Arial" panose="020B0604020202020204" pitchFamily="34" charset="0"/>
                <a:sym typeface="Arial" panose="020B0604020202020204" pitchFamily="34" charset="0"/>
              </a:rPr>
              <a:t>一项随机对照研究，将60例诊断明确的糜烂性食管炎患者随机分为观察组及对照组，每组各30例，其中观察组给予右兰索拉唑；对照组给予埃索美拉唑，疗程</a:t>
            </a:r>
            <a:r>
              <a:rPr lang="zh-CN" altLang="en-US" sz="1300" dirty="0" smtClean="0">
                <a:latin typeface="Arial" panose="020B0604020202020204" pitchFamily="34" charset="0"/>
                <a:sym typeface="Arial" panose="020B0604020202020204" pitchFamily="34" charset="0"/>
              </a:rPr>
              <a:t>8周。</a:t>
            </a:r>
            <a:endParaRPr lang="zh-CN" altLang="en-US" sz="1300" dirty="0">
              <a:latin typeface="Arial" panose="020B0604020202020204" pitchFamily="34" charset="0"/>
              <a:sym typeface="Arial" panose="020B060402020202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sym typeface="Arial" panose="020B0604020202020204" pitchFamily="34" charset="0"/>
              </a:rPr>
              <a:t>有效性</a:t>
            </a:r>
            <a:r>
              <a:rPr lang="en-US" altLang="zh-CN" dirty="0" smtClean="0">
                <a:sym typeface="Arial" panose="020B0604020202020204" pitchFamily="34" charset="0"/>
              </a:rPr>
              <a:t>2</a:t>
            </a:r>
            <a:r>
              <a:rPr lang="zh-CN" altLang="en-US" dirty="0" smtClean="0">
                <a:sym typeface="Arial" panose="020B0604020202020204" pitchFamily="34" charset="0"/>
              </a:rPr>
              <a:t>：持久抑酸</a:t>
            </a:r>
            <a:endParaRPr lang="zh-CN" altLang="en-US" dirty="0">
              <a:sym typeface="Arial" panose="020B0604020202020204" pitchFamily="34" charset="0"/>
            </a:endParaRPr>
          </a:p>
        </p:txBody>
      </p:sp>
      <p:sp>
        <p:nvSpPr>
          <p:cNvPr id="4" name="文本框 3"/>
          <p:cNvSpPr txBox="1"/>
          <p:nvPr/>
        </p:nvSpPr>
        <p:spPr>
          <a:xfrm>
            <a:off x="289931" y="6558514"/>
            <a:ext cx="4914536" cy="230832"/>
          </a:xfrm>
          <a:prstGeom prst="rect">
            <a:avLst/>
          </a:prstGeom>
          <a:noFill/>
        </p:spPr>
        <p:txBody>
          <a:bodyPr wrap="square" rtlCol="0" anchor="t">
            <a:spAutoFit/>
          </a:bodyPr>
          <a:lstStyle>
            <a:defPPr>
              <a:defRPr lang="zh-CN"/>
            </a:defPPr>
            <a:lvl1pPr>
              <a:defRPr sz="750">
                <a:latin typeface="微软雅黑" panose="020B0503020204020204" pitchFamily="34" charset="-122"/>
                <a:ea typeface="微软雅黑" panose="020B0503020204020204" pitchFamily="34" charset="-122"/>
                <a:cs typeface="微软雅黑" panose="020B0503020204020204" pitchFamily="34" charset="-122"/>
              </a:defRPr>
            </a:lvl1pPr>
          </a:lstStyle>
          <a:p>
            <a:r>
              <a:rPr lang="zh-CN" altLang="en-US" sz="900" dirty="0" smtClean="0">
                <a:latin typeface="Arial" panose="020B0604020202020204" pitchFamily="34" charset="0"/>
                <a:sym typeface="Arial" panose="020B0604020202020204" pitchFamily="34" charset="0"/>
              </a:rPr>
              <a:t>Kukulka </a:t>
            </a:r>
            <a:r>
              <a:rPr lang="zh-CN" altLang="en-US" sz="900" dirty="0">
                <a:latin typeface="Arial" panose="020B0604020202020204" pitchFamily="34" charset="0"/>
                <a:sym typeface="Arial" panose="020B0604020202020204" pitchFamily="34" charset="0"/>
              </a:rPr>
              <a:t>M, Eisenberg C, Nudurupati S. </a:t>
            </a:r>
            <a:r>
              <a:rPr lang="zh-CN" altLang="en-US" sz="900" dirty="0">
                <a:latin typeface="Arial" panose="020B0604020202020204" pitchFamily="34" charset="0"/>
                <a:sym typeface="Arial" panose="020B0604020202020204" pitchFamily="34" charset="0"/>
              </a:rPr>
              <a:t>Clin Exp Gastroenterol. 2011;4:213-20. </a:t>
            </a:r>
            <a:endParaRPr lang="zh-CN" altLang="en-US" sz="900" dirty="0">
              <a:latin typeface="Arial" panose="020B0604020202020204" pitchFamily="34" charset="0"/>
              <a:sym typeface="Arial" panose="020B0604020202020204" pitchFamily="34" charset="0"/>
            </a:endParaRPr>
          </a:p>
        </p:txBody>
      </p:sp>
      <p:graphicFrame>
        <p:nvGraphicFramePr>
          <p:cNvPr id="7" name="图表 6"/>
          <p:cNvGraphicFramePr/>
          <p:nvPr/>
        </p:nvGraphicFramePr>
        <p:xfrm>
          <a:off x="5810553" y="1740976"/>
          <a:ext cx="4448570" cy="3376047"/>
        </p:xfrm>
        <a:graphic>
          <a:graphicData uri="http://schemas.openxmlformats.org/drawingml/2006/chart">
            <c:chart xmlns:c="http://schemas.openxmlformats.org/drawingml/2006/chart" xmlns:r="http://schemas.openxmlformats.org/officeDocument/2006/relationships" r:id="rId1"/>
          </a:graphicData>
        </a:graphic>
      </p:graphicFrame>
      <p:sp>
        <p:nvSpPr>
          <p:cNvPr id="9" name="文本框 8"/>
          <p:cNvSpPr txBox="1"/>
          <p:nvPr/>
        </p:nvSpPr>
        <p:spPr>
          <a:xfrm>
            <a:off x="9953523" y="4452507"/>
            <a:ext cx="1614805" cy="245110"/>
          </a:xfrm>
          <a:prstGeom prst="rect">
            <a:avLst/>
          </a:prstGeom>
          <a:noFill/>
        </p:spPr>
        <p:txBody>
          <a:bodyPr wrap="square" rtlCol="0">
            <a:spAutoFit/>
          </a:bodyPr>
          <a:lstStyle/>
          <a:p>
            <a:r>
              <a:rPr lang="en-US" altLang="zh-CN" sz="1000" dirty="0">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**P</a:t>
            </a:r>
            <a:r>
              <a:rPr lang="zh-CN" altLang="en-US" sz="1000" dirty="0">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a:t>
            </a:r>
            <a:r>
              <a:rPr lang="en-US" altLang="zh-CN" sz="1000" dirty="0">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0.01</a:t>
            </a:r>
            <a:r>
              <a:rPr lang="zh-CN" altLang="en-US" sz="1000" dirty="0">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a:t>
            </a:r>
            <a:r>
              <a:rPr lang="en-US" altLang="zh-CN" sz="1000" dirty="0">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***P</a:t>
            </a:r>
            <a:r>
              <a:rPr lang="zh-CN" altLang="en-US" sz="1000" dirty="0">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a:t>
            </a:r>
            <a:r>
              <a:rPr lang="en-US" altLang="zh-CN" sz="1000" dirty="0">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0.001</a:t>
            </a:r>
            <a:endParaRPr lang="en-US" altLang="zh-CN" sz="1000" dirty="0">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endParaRPr>
          </a:p>
        </p:txBody>
      </p:sp>
      <p:sp>
        <p:nvSpPr>
          <p:cNvPr id="11" name="文本框 10"/>
          <p:cNvSpPr txBox="1"/>
          <p:nvPr/>
        </p:nvSpPr>
        <p:spPr>
          <a:xfrm>
            <a:off x="1126272" y="5218059"/>
            <a:ext cx="9634653" cy="829073"/>
          </a:xfrm>
          <a:prstGeom prst="rect">
            <a:avLst/>
          </a:prstGeom>
          <a:noFill/>
        </p:spPr>
        <p:txBody>
          <a:bodyPr wrap="square" rtlCol="0">
            <a:spAutoFit/>
          </a:bodyPr>
          <a:lstStyle>
            <a:defPPr>
              <a:defRPr lang="zh-CN"/>
            </a:defPPr>
            <a:lvl1pPr algn="just">
              <a:lnSpc>
                <a:spcPct val="114000"/>
              </a:lnSpc>
              <a:defRPr sz="1200">
                <a:latin typeface="微软雅黑" panose="020B0503020204020204" pitchFamily="34" charset="-122"/>
                <a:ea typeface="微软雅黑" panose="020B0503020204020204" pitchFamily="34" charset="-122"/>
                <a:cs typeface="微软雅黑" panose="020B0503020204020204" pitchFamily="34" charset="-122"/>
              </a:defRPr>
            </a:lvl1pPr>
          </a:lstStyle>
          <a:p>
            <a:r>
              <a:rPr lang="zh-CN" altLang="en-US" sz="1400" dirty="0">
                <a:latin typeface="Arial" panose="020B0604020202020204" pitchFamily="34" charset="0"/>
                <a:sym typeface="Arial" panose="020B0604020202020204" pitchFamily="34" charset="0"/>
              </a:rPr>
              <a:t>一项单中心、随机、开放、两交叉研究，将44名健康成人受试者按1：1的比例随机分为两组，在一夜禁食后和早餐前一小时分别服用单剂量右兰索拉唑和埃索美拉唑。给药后24小时内的主要药效学终点为胃内pH＞</a:t>
            </a:r>
            <a:r>
              <a:rPr lang="en-US" altLang="zh-CN" sz="1400" dirty="0">
                <a:latin typeface="Arial" panose="020B0604020202020204" pitchFamily="34" charset="0"/>
                <a:sym typeface="Arial" panose="020B0604020202020204" pitchFamily="34" charset="0"/>
              </a:rPr>
              <a:t>4</a:t>
            </a:r>
            <a:r>
              <a:rPr lang="zh-CN" altLang="en-US" sz="1400" dirty="0">
                <a:latin typeface="Arial" panose="020B0604020202020204" pitchFamily="34" charset="0"/>
                <a:sym typeface="Arial" panose="020B0604020202020204" pitchFamily="34" charset="0"/>
              </a:rPr>
              <a:t>的时间占比和平均pH，次要药效学终点为胃内pH时间占比、0-12小时的平均</a:t>
            </a:r>
            <a:r>
              <a:rPr lang="en-US" altLang="zh-CN" sz="1400" dirty="0">
                <a:latin typeface="Arial" panose="020B0604020202020204" pitchFamily="34" charset="0"/>
                <a:sym typeface="Arial" panose="020B0604020202020204" pitchFamily="34" charset="0"/>
              </a:rPr>
              <a:t>pH</a:t>
            </a:r>
            <a:r>
              <a:rPr lang="zh-CN" altLang="en-US" sz="1400" dirty="0">
                <a:latin typeface="Arial" panose="020B0604020202020204" pitchFamily="34" charset="0"/>
                <a:sym typeface="Arial" panose="020B0604020202020204" pitchFamily="34" charset="0"/>
              </a:rPr>
              <a:t>、和给药后12-24小时的平均pH。比较了两种药物的药效学效应。</a:t>
            </a:r>
            <a:endParaRPr lang="zh-CN" altLang="en-US" sz="1400" dirty="0">
              <a:latin typeface="Arial" panose="020B0604020202020204" pitchFamily="34" charset="0"/>
              <a:sym typeface="Arial" panose="020B0604020202020204" pitchFamily="34" charset="0"/>
            </a:endParaRPr>
          </a:p>
        </p:txBody>
      </p:sp>
      <p:graphicFrame>
        <p:nvGraphicFramePr>
          <p:cNvPr id="13" name="图表 12"/>
          <p:cNvGraphicFramePr/>
          <p:nvPr/>
        </p:nvGraphicFramePr>
        <p:xfrm>
          <a:off x="1170376" y="1758786"/>
          <a:ext cx="4468424" cy="3340428"/>
        </p:xfrm>
        <a:graphic>
          <a:graphicData uri="http://schemas.openxmlformats.org/drawingml/2006/chart">
            <c:chart xmlns:c="http://schemas.openxmlformats.org/drawingml/2006/chart" xmlns:r="http://schemas.openxmlformats.org/officeDocument/2006/relationships" r:id="rId2"/>
          </a:graphicData>
        </a:graphic>
      </p:graphicFrame>
      <p:sp>
        <p:nvSpPr>
          <p:cNvPr id="19" name="标题 1"/>
          <p:cNvSpPr>
            <a:spLocks noGrp="1"/>
          </p:cNvSpPr>
          <p:nvPr/>
        </p:nvSpPr>
        <p:spPr>
          <a:xfrm>
            <a:off x="1033316" y="841809"/>
            <a:ext cx="9727610" cy="563221"/>
          </a:xfrm>
          <a:prstGeom prst="rect">
            <a:avLst/>
          </a:prstGeom>
          <a:gradFill>
            <a:gsLst>
              <a:gs pos="0">
                <a:schemeClr val="accent1">
                  <a:lumMod val="50000"/>
                </a:schemeClr>
              </a:gs>
              <a:gs pos="100000">
                <a:srgbClr val="0B6E38"/>
              </a:gs>
            </a:gsLst>
            <a:lin ang="0" scaled="0"/>
          </a:gradFill>
        </p:spPr>
        <p:txBody>
          <a:bodyPr wrap="square" rtlCol="0" anchor="ctr">
            <a:noAutofit/>
          </a:bodyPr>
          <a:lstStyle>
            <a:lvl1pPr algn="ctr" rtl="0" eaLnBrk="0" fontAlgn="base" hangingPunct="0">
              <a:spcBef>
                <a:spcPct val="0"/>
              </a:spcBef>
              <a:spcAft>
                <a:spcPct val="0"/>
              </a:spcAft>
              <a:defRPr sz="3200">
                <a:solidFill>
                  <a:schemeClr val="tx2"/>
                </a:solidFill>
                <a:latin typeface="微软雅黑" panose="020B0503020204020204" pitchFamily="34" charset="-122"/>
                <a:ea typeface="微软雅黑" panose="020B0503020204020204" pitchFamily="34" charset="-122"/>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r>
              <a:rPr lang="en-US" altLang="zh-CN" sz="2000" b="1" spc="300" smtClean="0">
                <a:solidFill>
                  <a:srgbClr val="FF0000"/>
                </a:solidFill>
                <a:latin typeface="Arial" panose="020B0604020202020204" pitchFamily="34" charset="0"/>
                <a:sym typeface="Arial" panose="020B0604020202020204" pitchFamily="34" charset="0"/>
              </a:rPr>
              <a:t>24h</a:t>
            </a:r>
            <a:r>
              <a:rPr lang="zh-CN" altLang="en-US" sz="2000" b="1" spc="300" smtClean="0">
                <a:solidFill>
                  <a:schemeClr val="bg1"/>
                </a:solidFill>
                <a:latin typeface="Arial" panose="020B0604020202020204" pitchFamily="34" charset="0"/>
                <a:sym typeface="Arial" panose="020B0604020202020204" pitchFamily="34" charset="0"/>
              </a:rPr>
              <a:t>持久抑酸，显著提高胃内</a:t>
            </a:r>
            <a:r>
              <a:rPr lang="en-US" altLang="zh-CN" sz="2000" b="1" spc="300" smtClean="0">
                <a:solidFill>
                  <a:schemeClr val="bg1"/>
                </a:solidFill>
                <a:latin typeface="Arial" panose="020B0604020202020204" pitchFamily="34" charset="0"/>
                <a:sym typeface="Arial" panose="020B0604020202020204" pitchFamily="34" charset="0"/>
              </a:rPr>
              <a:t>pH</a:t>
            </a:r>
            <a:r>
              <a:rPr lang="zh-CN" altLang="en-US" sz="2000" b="1" spc="300" smtClean="0">
                <a:solidFill>
                  <a:schemeClr val="bg1"/>
                </a:solidFill>
                <a:latin typeface="Arial" panose="020B0604020202020204" pitchFamily="34" charset="0"/>
                <a:sym typeface="Arial" panose="020B0604020202020204" pitchFamily="34" charset="0"/>
              </a:rPr>
              <a:t>值</a:t>
            </a:r>
            <a:r>
              <a:rPr lang="en-US" altLang="zh-CN" sz="2000" b="1" spc="300" smtClean="0">
                <a:solidFill>
                  <a:schemeClr val="bg1"/>
                </a:solidFill>
                <a:latin typeface="Arial" panose="020B0604020202020204" pitchFamily="34" charset="0"/>
                <a:sym typeface="Arial" panose="020B0604020202020204" pitchFamily="34" charset="0"/>
              </a:rPr>
              <a:t>&gt;4</a:t>
            </a:r>
            <a:r>
              <a:rPr lang="zh-CN" altLang="en-US" sz="2000" b="1" spc="300" smtClean="0">
                <a:solidFill>
                  <a:schemeClr val="bg1"/>
                </a:solidFill>
                <a:latin typeface="Arial" panose="020B0604020202020204" pitchFamily="34" charset="0"/>
                <a:sym typeface="Arial" panose="020B0604020202020204" pitchFamily="34" charset="0"/>
              </a:rPr>
              <a:t>时间占比</a:t>
            </a:r>
            <a:endParaRPr lang="zh-CN" altLang="en-US" sz="2000" b="1" spc="300" dirty="0">
              <a:solidFill>
                <a:schemeClr val="bg1"/>
              </a:solidFill>
              <a:latin typeface="Arial" panose="020B0604020202020204" pitchFamily="34" charset="0"/>
              <a:sym typeface="Arial" panose="020B060402020202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8650" y="-87816"/>
            <a:ext cx="9942706" cy="1109663"/>
          </a:xfrm>
        </p:spPr>
        <p:txBody>
          <a:bodyPr/>
          <a:lstStyle/>
          <a:p>
            <a:r>
              <a:rPr lang="zh-CN" altLang="en-US" spc="300" dirty="0">
                <a:sym typeface="Arial" panose="020B0604020202020204" pitchFamily="34" charset="0"/>
              </a:rPr>
              <a:t>右兰索拉唑是国内外指南共识推荐用于治疗胃酸分泌相关疾病的首选质子泵抑制剂之一</a:t>
            </a:r>
            <a:endParaRPr lang="zh-CN" altLang="en-US" dirty="0">
              <a:sym typeface="Arial" panose="020B0604020202020204" pitchFamily="34" charset="0"/>
            </a:endParaRPr>
          </a:p>
        </p:txBody>
      </p:sp>
      <p:graphicFrame>
        <p:nvGraphicFramePr>
          <p:cNvPr id="3" name="表格 3"/>
          <p:cNvGraphicFramePr>
            <a:graphicFrameLocks noGrp="1"/>
          </p:cNvGraphicFramePr>
          <p:nvPr>
            <p:custDataLst>
              <p:tags r:id="rId1"/>
            </p:custDataLst>
          </p:nvPr>
        </p:nvGraphicFramePr>
        <p:xfrm>
          <a:off x="444422" y="876881"/>
          <a:ext cx="11375871" cy="5354947"/>
        </p:xfrm>
        <a:graphic>
          <a:graphicData uri="http://schemas.openxmlformats.org/drawingml/2006/table">
            <a:tbl>
              <a:tblPr firstRow="1" bandRow="1">
                <a:tableStyleId>{BDBED569-4797-4DF1-A0F4-6AAB3CD982D8}</a:tableStyleId>
              </a:tblPr>
              <a:tblGrid>
                <a:gridCol w="3354514"/>
                <a:gridCol w="8021357"/>
              </a:tblGrid>
              <a:tr h="282509">
                <a:tc>
                  <a:txBody>
                    <a:bodyPr/>
                    <a:lstStyle/>
                    <a:p>
                      <a:pPr algn="ctr"/>
                      <a:r>
                        <a:rPr lang="zh-CN" altLang="en-US" sz="1600" noProof="0" dirty="0">
                          <a:latin typeface="Arial" panose="020B0604020202020204" pitchFamily="34" charset="0"/>
                          <a:ea typeface="微软雅黑" panose="020B0503020204020204" pitchFamily="34" charset="-122"/>
                          <a:sym typeface="Arial" panose="020B0604020202020204" pitchFamily="34" charset="0"/>
                        </a:rPr>
                        <a:t>指南名称</a:t>
                      </a:r>
                      <a:endParaRPr lang="zh-CN" altLang="en-US" sz="1600" b="0" noProof="0"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txBody>
                  <a:tcPr anchor="ctr"/>
                </a:tc>
                <a:tc>
                  <a:txBody>
                    <a:bodyPr/>
                    <a:lstStyle/>
                    <a:p>
                      <a:pPr algn="ctr"/>
                      <a:r>
                        <a:rPr lang="zh-CN" altLang="en-US" sz="1600" noProof="0" dirty="0">
                          <a:latin typeface="Arial" panose="020B0604020202020204" pitchFamily="34" charset="0"/>
                          <a:ea typeface="微软雅黑" panose="020B0503020204020204" pitchFamily="34" charset="-122"/>
                          <a:sym typeface="Arial" panose="020B0604020202020204" pitchFamily="34" charset="0"/>
                        </a:rPr>
                        <a:t>推荐内容</a:t>
                      </a:r>
                      <a:endParaRPr lang="zh-CN" altLang="en-US" sz="1600" b="0" noProof="0"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txBody>
                  <a:tcPr anchor="ctr"/>
                </a:tc>
              </a:tr>
              <a:tr h="380563">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400" b="1" kern="1200" noProof="0" dirty="0">
                          <a:solidFill>
                            <a:srgbClr val="FF0000"/>
                          </a:solidFill>
                          <a:latin typeface="Arial" panose="020B0604020202020204" pitchFamily="34" charset="0"/>
                          <a:ea typeface="微软雅黑" panose="020B0503020204020204" pitchFamily="34" charset="-122"/>
                          <a:sym typeface="Arial" panose="020B0604020202020204" pitchFamily="34" charset="0"/>
                        </a:rPr>
                        <a:t>《</a:t>
                      </a:r>
                      <a:r>
                        <a:rPr lang="zh-CN" altLang="en-US" sz="1400" b="1" kern="1200" noProof="0" dirty="0">
                          <a:solidFill>
                            <a:srgbClr val="FF0000"/>
                          </a:solidFill>
                          <a:latin typeface="Arial" panose="020B0604020202020204" pitchFamily="34" charset="0"/>
                          <a:ea typeface="微软雅黑" panose="020B0503020204020204" pitchFamily="34" charset="-122"/>
                          <a:sym typeface="Arial" panose="020B0604020202020204" pitchFamily="34" charset="0"/>
                        </a:rPr>
                        <a:t>消化性溃疡诊断与治疗共识意见</a:t>
                      </a:r>
                      <a:r>
                        <a:rPr lang="en-US" altLang="zh-CN" sz="1400" b="1" kern="1200" noProof="0" dirty="0">
                          <a:solidFill>
                            <a:srgbClr val="FF0000"/>
                          </a:solidFill>
                          <a:latin typeface="Arial" panose="020B0604020202020204" pitchFamily="34" charset="0"/>
                          <a:ea typeface="微软雅黑" panose="020B0503020204020204" pitchFamily="34" charset="-122"/>
                          <a:sym typeface="Arial" panose="020B0604020202020204" pitchFamily="34" charset="0"/>
                        </a:rPr>
                        <a:t>》</a:t>
                      </a:r>
                      <a:r>
                        <a:rPr lang="zh-CN" altLang="en-US" sz="1400" b="1" kern="1200" noProof="0" dirty="0">
                          <a:solidFill>
                            <a:srgbClr val="FF0000"/>
                          </a:solidFill>
                          <a:latin typeface="Arial" panose="020B0604020202020204" pitchFamily="34" charset="0"/>
                          <a:ea typeface="微软雅黑" panose="020B0503020204020204" pitchFamily="34" charset="-122"/>
                          <a:sym typeface="Arial" panose="020B0604020202020204" pitchFamily="34" charset="0"/>
                        </a:rPr>
                        <a:t> （</a:t>
                      </a:r>
                      <a:r>
                        <a:rPr lang="en-US" altLang="zh-CN" sz="1400" b="1" kern="1200" noProof="0" dirty="0">
                          <a:solidFill>
                            <a:srgbClr val="FF0000"/>
                          </a:solidFill>
                          <a:latin typeface="Arial" panose="020B0604020202020204" pitchFamily="34" charset="0"/>
                          <a:ea typeface="微软雅黑" panose="020B0503020204020204" pitchFamily="34" charset="-122"/>
                          <a:sym typeface="Arial" panose="020B0604020202020204" pitchFamily="34" charset="0"/>
                        </a:rPr>
                        <a:t>2022</a:t>
                      </a:r>
                      <a:r>
                        <a:rPr lang="zh-CN" altLang="en-US" sz="1400" b="1" kern="1200" noProof="0" dirty="0">
                          <a:solidFill>
                            <a:srgbClr val="FF0000"/>
                          </a:solidFill>
                          <a:latin typeface="Arial" panose="020B0604020202020204" pitchFamily="34" charset="0"/>
                          <a:ea typeface="微软雅黑" panose="020B0503020204020204" pitchFamily="34" charset="-122"/>
                          <a:sym typeface="Arial" panose="020B0604020202020204" pitchFamily="34" charset="0"/>
                        </a:rPr>
                        <a:t>年）</a:t>
                      </a:r>
                      <a:endParaRPr lang="zh-CN" altLang="en-US" sz="1400" b="1" kern="1200" noProof="0" dirty="0">
                        <a:solidFill>
                          <a:srgbClr val="FF0000"/>
                        </a:solidFill>
                        <a:latin typeface="Arial" panose="020B0604020202020204" pitchFamily="34" charset="0"/>
                        <a:ea typeface="微软雅黑" panose="020B0503020204020204" pitchFamily="34" charset="-122"/>
                        <a:cs typeface="+mn-cs"/>
                        <a:sym typeface="Arial" panose="020B0604020202020204" pitchFamily="34" charset="0"/>
                      </a:endParaRPr>
                    </a:p>
                  </a:txBody>
                  <a:tcPr anchor="ctr"/>
                </a:tc>
                <a:tc>
                  <a:txBody>
                    <a:bodyPr/>
                    <a:lstStyle/>
                    <a:p>
                      <a:pPr indent="0" fontAlgn="auto">
                        <a:lnSpc>
                          <a:spcPct val="100000"/>
                        </a:lnSpc>
                        <a:buFont typeface="Wingdings" panose="05000000000000000000" pitchFamily="2" charset="2"/>
                        <a:buNone/>
                      </a:pPr>
                      <a:r>
                        <a:rPr lang="en-US" altLang="zh-CN" sz="1400" noProof="0" dirty="0">
                          <a:latin typeface="Arial" panose="020B0604020202020204" pitchFamily="34" charset="0"/>
                          <a:ea typeface="微软雅黑" panose="020B0503020204020204" pitchFamily="34" charset="-122"/>
                          <a:sym typeface="Arial" panose="020B0604020202020204" pitchFamily="34" charset="0"/>
                        </a:rPr>
                        <a:t>1</a:t>
                      </a:r>
                      <a:r>
                        <a:rPr lang="zh-CN" altLang="en-US" sz="1400" noProof="0" dirty="0">
                          <a:latin typeface="Arial" panose="020B0604020202020204" pitchFamily="34" charset="0"/>
                          <a:ea typeface="微软雅黑" panose="020B0503020204020204" pitchFamily="34" charset="-122"/>
                          <a:sym typeface="Arial" panose="020B0604020202020204" pitchFamily="34" charset="0"/>
                        </a:rPr>
                        <a:t>、质子泵抑制剂可有效抑制胃酸分泌，促进溃疡愈合</a:t>
                      </a:r>
                      <a:r>
                        <a:rPr lang="zh-CN" altLang="en-US" sz="1400" b="1" noProof="0" dirty="0">
                          <a:solidFill>
                            <a:srgbClr val="FF0000"/>
                          </a:solidFill>
                          <a:latin typeface="Arial" panose="020B0604020202020204" pitchFamily="34" charset="0"/>
                          <a:ea typeface="微软雅黑" panose="020B0503020204020204" pitchFamily="34" charset="-122"/>
                          <a:sym typeface="Arial" panose="020B0604020202020204" pitchFamily="34" charset="0"/>
                        </a:rPr>
                        <a:t>（证据质量：Ａ</a:t>
                      </a:r>
                      <a:r>
                        <a:rPr lang="zh-CN" altLang="en-US" sz="1400" b="1" noProof="0" dirty="0" smtClean="0">
                          <a:solidFill>
                            <a:srgbClr val="FF0000"/>
                          </a:solidFill>
                          <a:latin typeface="Arial" panose="020B0604020202020204" pitchFamily="34" charset="0"/>
                          <a:ea typeface="微软雅黑" panose="020B0503020204020204" pitchFamily="34" charset="-122"/>
                          <a:sym typeface="Arial" panose="020B0604020202020204" pitchFamily="34" charset="0"/>
                        </a:rPr>
                        <a:t>；强</a:t>
                      </a:r>
                      <a:r>
                        <a:rPr lang="zh-CN" altLang="en-US" sz="1400" b="1" noProof="0" dirty="0">
                          <a:solidFill>
                            <a:srgbClr val="FF0000"/>
                          </a:solidFill>
                          <a:latin typeface="Arial" panose="020B0604020202020204" pitchFamily="34" charset="0"/>
                          <a:ea typeface="微软雅黑" panose="020B0503020204020204" pitchFamily="34" charset="-122"/>
                          <a:sym typeface="Arial" panose="020B0604020202020204" pitchFamily="34" charset="0"/>
                        </a:rPr>
                        <a:t>推荐</a:t>
                      </a:r>
                      <a:r>
                        <a:rPr lang="zh-CN" altLang="en-US" sz="1400" noProof="0" dirty="0">
                          <a:latin typeface="Arial" panose="020B0604020202020204" pitchFamily="34" charset="0"/>
                          <a:ea typeface="微软雅黑" panose="020B0503020204020204" pitchFamily="34" charset="-122"/>
                          <a:sym typeface="Arial" panose="020B0604020202020204" pitchFamily="34" charset="0"/>
                        </a:rPr>
                        <a:t>）。</a:t>
                      </a:r>
                      <a:endParaRPr lang="zh-CN" altLang="en-US" sz="1400" noProof="0" dirty="0">
                        <a:latin typeface="Arial" panose="020B0604020202020204" pitchFamily="34" charset="0"/>
                        <a:ea typeface="微软雅黑" panose="020B0503020204020204" pitchFamily="34" charset="-122"/>
                        <a:sym typeface="Arial" panose="020B0604020202020204" pitchFamily="34" charset="0"/>
                      </a:endParaRPr>
                    </a:p>
                    <a:p>
                      <a:pPr indent="0" fontAlgn="auto">
                        <a:lnSpc>
                          <a:spcPct val="100000"/>
                        </a:lnSpc>
                        <a:buFont typeface="Wingdings" panose="05000000000000000000" pitchFamily="2" charset="2"/>
                        <a:buNone/>
                      </a:pPr>
                      <a:r>
                        <a:rPr lang="en-US" altLang="zh-CN" sz="1400" kern="1200" noProof="0" dirty="0">
                          <a:latin typeface="Arial" panose="020B0604020202020204" pitchFamily="34" charset="0"/>
                          <a:ea typeface="微软雅黑" panose="020B0503020204020204" pitchFamily="34" charset="-122"/>
                          <a:sym typeface="Arial" panose="020B0604020202020204" pitchFamily="34" charset="0"/>
                        </a:rPr>
                        <a:t>2</a:t>
                      </a:r>
                      <a:r>
                        <a:rPr lang="zh-CN" altLang="en-US" sz="1400" kern="1200" noProof="0" dirty="0">
                          <a:latin typeface="Arial" panose="020B0604020202020204" pitchFamily="34" charset="0"/>
                          <a:ea typeface="微软雅黑" panose="020B0503020204020204" pitchFamily="34" charset="-122"/>
                          <a:sym typeface="Arial" panose="020B0604020202020204" pitchFamily="34" charset="0"/>
                        </a:rPr>
                        <a:t>、内镜止血后应给予患者</a:t>
                      </a:r>
                      <a:r>
                        <a:rPr lang="en-US" altLang="zh-CN" sz="1400" kern="1200" noProof="0" dirty="0">
                          <a:latin typeface="Arial" panose="020B0604020202020204" pitchFamily="34" charset="0"/>
                          <a:ea typeface="微软雅黑" panose="020B0503020204020204" pitchFamily="34" charset="-122"/>
                          <a:sym typeface="Arial" panose="020B0604020202020204" pitchFamily="34" charset="0"/>
                        </a:rPr>
                        <a:t>PPI</a:t>
                      </a:r>
                      <a:r>
                        <a:rPr lang="zh-CN" altLang="en-US" sz="1400" kern="1200" noProof="0" dirty="0">
                          <a:latin typeface="Arial" panose="020B0604020202020204" pitchFamily="34" charset="0"/>
                          <a:ea typeface="微软雅黑" panose="020B0503020204020204" pitchFamily="34" charset="-122"/>
                          <a:sym typeface="Arial" panose="020B0604020202020204" pitchFamily="34" charset="0"/>
                        </a:rPr>
                        <a:t>治疗，预防再出血（</a:t>
                      </a:r>
                      <a:r>
                        <a:rPr lang="zh-CN" altLang="en-US" sz="1400" b="1" kern="1200" noProof="0" dirty="0">
                          <a:solidFill>
                            <a:srgbClr val="FF0000"/>
                          </a:solidFill>
                          <a:latin typeface="Arial" panose="020B0604020202020204" pitchFamily="34" charset="0"/>
                          <a:ea typeface="微软雅黑" panose="020B0503020204020204" pitchFamily="34" charset="-122"/>
                          <a:sym typeface="Arial" panose="020B0604020202020204" pitchFamily="34" charset="0"/>
                        </a:rPr>
                        <a:t>证据质量；Ａ</a:t>
                      </a:r>
                      <a:r>
                        <a:rPr lang="zh-CN" altLang="en-US" sz="1400" b="1" kern="1200" noProof="0" dirty="0" smtClean="0">
                          <a:solidFill>
                            <a:srgbClr val="FF0000"/>
                          </a:solidFill>
                          <a:latin typeface="Arial" panose="020B0604020202020204" pitchFamily="34" charset="0"/>
                          <a:ea typeface="微软雅黑" panose="020B0503020204020204" pitchFamily="34" charset="-122"/>
                          <a:sym typeface="Arial" panose="020B0604020202020204" pitchFamily="34" charset="0"/>
                        </a:rPr>
                        <a:t>；强</a:t>
                      </a:r>
                      <a:r>
                        <a:rPr lang="zh-CN" altLang="en-US" sz="1400" b="1" kern="1200" noProof="0" dirty="0">
                          <a:solidFill>
                            <a:srgbClr val="FF0000"/>
                          </a:solidFill>
                          <a:latin typeface="Arial" panose="020B0604020202020204" pitchFamily="34" charset="0"/>
                          <a:ea typeface="微软雅黑" panose="020B0503020204020204" pitchFamily="34" charset="-122"/>
                          <a:sym typeface="Arial" panose="020B0604020202020204" pitchFamily="34" charset="0"/>
                        </a:rPr>
                        <a:t>推荐</a:t>
                      </a:r>
                      <a:r>
                        <a:rPr lang="zh-CN" altLang="en-US" sz="1400" kern="1200" noProof="0" dirty="0">
                          <a:latin typeface="Arial" panose="020B0604020202020204" pitchFamily="34" charset="0"/>
                          <a:ea typeface="微软雅黑" panose="020B0503020204020204" pitchFamily="34" charset="-122"/>
                          <a:sym typeface="Arial" panose="020B0604020202020204" pitchFamily="34" charset="0"/>
                        </a:rPr>
                        <a:t>）。</a:t>
                      </a:r>
                      <a:endParaRPr lang="zh-CN" altLang="en-US" sz="1400" b="0" kern="1200" noProof="0" dirty="0">
                        <a:solidFill>
                          <a:schemeClr val="dk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txBody>
                  <a:tcPr anchor="ctr"/>
                </a:tc>
              </a:tr>
              <a:tr h="380563">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400" b="1" noProof="0" dirty="0">
                          <a:solidFill>
                            <a:srgbClr val="FF0000"/>
                          </a:solidFill>
                          <a:latin typeface="Arial" panose="020B0604020202020204" pitchFamily="34" charset="0"/>
                          <a:ea typeface="微软雅黑" panose="020B0503020204020204" pitchFamily="34" charset="-122"/>
                          <a:sym typeface="Arial" panose="020B0604020202020204" pitchFamily="34" charset="0"/>
                        </a:rPr>
                        <a:t>《ACG</a:t>
                      </a:r>
                      <a:r>
                        <a:rPr lang="zh-CN" altLang="en-US" sz="1400" b="1" noProof="0" dirty="0">
                          <a:solidFill>
                            <a:srgbClr val="FF0000"/>
                          </a:solidFill>
                          <a:latin typeface="Arial" panose="020B0604020202020204" pitchFamily="34" charset="0"/>
                          <a:ea typeface="微软雅黑" panose="020B0503020204020204" pitchFamily="34" charset="-122"/>
                          <a:sym typeface="Arial" panose="020B0604020202020204" pitchFamily="34" charset="0"/>
                        </a:rPr>
                        <a:t>临床指南：上消化道溃疡出血的管理</a:t>
                      </a:r>
                      <a:r>
                        <a:rPr lang="en-US" altLang="zh-CN" sz="1400" b="1" noProof="0" dirty="0">
                          <a:solidFill>
                            <a:srgbClr val="FF0000"/>
                          </a:solidFill>
                          <a:latin typeface="Arial" panose="020B0604020202020204" pitchFamily="34" charset="0"/>
                          <a:ea typeface="微软雅黑" panose="020B0503020204020204" pitchFamily="34" charset="-122"/>
                          <a:sym typeface="Arial" panose="020B0604020202020204" pitchFamily="34" charset="0"/>
                        </a:rPr>
                        <a:t>》</a:t>
                      </a:r>
                      <a:r>
                        <a:rPr lang="zh-CN" altLang="en-US" sz="1400" b="1" noProof="0" dirty="0">
                          <a:solidFill>
                            <a:srgbClr val="FF0000"/>
                          </a:solidFill>
                          <a:latin typeface="Arial" panose="020B0604020202020204" pitchFamily="34" charset="0"/>
                          <a:ea typeface="微软雅黑" panose="020B0503020204020204" pitchFamily="34" charset="-122"/>
                          <a:sym typeface="Arial" panose="020B0604020202020204" pitchFamily="34" charset="0"/>
                        </a:rPr>
                        <a:t>（</a:t>
                      </a:r>
                      <a:r>
                        <a:rPr lang="en-US" altLang="zh-CN" sz="1400" b="1" noProof="0" dirty="0">
                          <a:solidFill>
                            <a:srgbClr val="FF0000"/>
                          </a:solidFill>
                          <a:latin typeface="Arial" panose="020B0604020202020204" pitchFamily="34" charset="0"/>
                          <a:ea typeface="微软雅黑" panose="020B0503020204020204" pitchFamily="34" charset="-122"/>
                          <a:sym typeface="Arial" panose="020B0604020202020204" pitchFamily="34" charset="0"/>
                        </a:rPr>
                        <a:t>2021</a:t>
                      </a:r>
                      <a:r>
                        <a:rPr lang="zh-CN" altLang="en-US" sz="1400" b="1" noProof="0" dirty="0">
                          <a:solidFill>
                            <a:srgbClr val="FF0000"/>
                          </a:solidFill>
                          <a:latin typeface="Arial" panose="020B0604020202020204" pitchFamily="34" charset="0"/>
                          <a:ea typeface="微软雅黑" panose="020B0503020204020204" pitchFamily="34" charset="-122"/>
                          <a:sym typeface="Arial" panose="020B0604020202020204" pitchFamily="34" charset="0"/>
                        </a:rPr>
                        <a:t>版）</a:t>
                      </a:r>
                      <a:endParaRPr lang="zh-CN" altLang="en-US" sz="1400" b="1" noProof="0" dirty="0">
                        <a:solidFill>
                          <a:srgbClr val="FF0000"/>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txBody>
                  <a:tcPr anchor="ctr"/>
                </a:tc>
                <a:tc>
                  <a:txBody>
                    <a:bodyPr/>
                    <a:lstStyle/>
                    <a:p>
                      <a:pPr indent="0" algn="l" fontAlgn="auto">
                        <a:lnSpc>
                          <a:spcPct val="100000"/>
                        </a:lnSpc>
                        <a:buClrTx/>
                        <a:buSzTx/>
                        <a:buFont typeface="Wingdings" panose="05000000000000000000" charset="0"/>
                        <a:buNone/>
                      </a:pPr>
                      <a:r>
                        <a:rPr lang="zh-CN" altLang="en-US" sz="1400" noProof="0" dirty="0">
                          <a:latin typeface="Arial" panose="020B0604020202020204" pitchFamily="34" charset="0"/>
                          <a:ea typeface="微软雅黑" panose="020B0503020204020204" pitchFamily="34" charset="-122"/>
                          <a:sym typeface="Arial" panose="020B0604020202020204" pitchFamily="34" charset="0"/>
                        </a:rPr>
                        <a:t>在出血性溃疡进行内镜下成功止血治疗后，推荐连续或间断给予高剂量右兰索拉唑治疗</a:t>
                      </a:r>
                      <a:r>
                        <a:rPr lang="en-US" altLang="zh-CN" sz="1400" noProof="0" dirty="0">
                          <a:latin typeface="Arial" panose="020B0604020202020204" pitchFamily="34" charset="0"/>
                          <a:ea typeface="微软雅黑" panose="020B0503020204020204" pitchFamily="34" charset="-122"/>
                          <a:sym typeface="Arial" panose="020B0604020202020204" pitchFamily="34" charset="0"/>
                        </a:rPr>
                        <a:t>3</a:t>
                      </a:r>
                      <a:r>
                        <a:rPr lang="zh-CN" altLang="en-US" sz="1400" noProof="0" dirty="0">
                          <a:latin typeface="Arial" panose="020B0604020202020204" pitchFamily="34" charset="0"/>
                          <a:ea typeface="微软雅黑" panose="020B0503020204020204" pitchFamily="34" charset="-122"/>
                          <a:sym typeface="Arial" panose="020B0604020202020204" pitchFamily="34" charset="0"/>
                        </a:rPr>
                        <a:t>天。（</a:t>
                      </a:r>
                      <a:r>
                        <a:rPr lang="zh-CN" altLang="en-US" sz="1400" b="1" noProof="0" dirty="0">
                          <a:solidFill>
                            <a:srgbClr val="FF0000"/>
                          </a:solidFill>
                          <a:latin typeface="Arial" panose="020B0604020202020204" pitchFamily="34" charset="0"/>
                          <a:ea typeface="微软雅黑" panose="020B0503020204020204" pitchFamily="34" charset="-122"/>
                          <a:sym typeface="Arial" panose="020B0604020202020204" pitchFamily="34" charset="0"/>
                        </a:rPr>
                        <a:t>强推荐</a:t>
                      </a:r>
                      <a:r>
                        <a:rPr lang="zh-CN" altLang="en-US" sz="1400" noProof="0" dirty="0">
                          <a:latin typeface="Arial" panose="020B0604020202020204" pitchFamily="34" charset="0"/>
                          <a:ea typeface="微软雅黑" panose="020B0503020204020204" pitchFamily="34" charset="-122"/>
                          <a:sym typeface="Arial" panose="020B0604020202020204" pitchFamily="34" charset="0"/>
                        </a:rPr>
                        <a:t>，中、高质量证据）</a:t>
                      </a:r>
                      <a:endParaRPr lang="zh-CN" altLang="en-US" sz="1400" b="0" noProof="0" dirty="0">
                        <a:solidFill>
                          <a:schemeClr val="tx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txBody>
                  <a:tcPr anchor="ctr"/>
                </a:tc>
              </a:tr>
              <a:tr h="539107">
                <a:tc>
                  <a:txBody>
                    <a:bodyPr/>
                    <a:lstStyle/>
                    <a:p>
                      <a:pPr algn="ctr">
                        <a:lnSpc>
                          <a:spcPct val="100000"/>
                        </a:lnSpc>
                      </a:pPr>
                      <a:r>
                        <a:rPr lang="en-US" altLang="zh-CN" sz="1400" b="1" noProof="0" dirty="0">
                          <a:latin typeface="Arial" panose="020B0604020202020204" pitchFamily="34" charset="0"/>
                          <a:ea typeface="微软雅黑" panose="020B0503020204020204" pitchFamily="34" charset="-122"/>
                          <a:sym typeface="Arial" panose="020B0604020202020204" pitchFamily="34" charset="0"/>
                        </a:rPr>
                        <a:t>《</a:t>
                      </a:r>
                      <a:r>
                        <a:rPr lang="zh-CN" altLang="en-US" sz="1400" b="1" noProof="0" dirty="0">
                          <a:latin typeface="Arial" panose="020B0604020202020204" pitchFamily="34" charset="0"/>
                          <a:ea typeface="微软雅黑" panose="020B0503020204020204" pitchFamily="34" charset="-122"/>
                          <a:sym typeface="Arial" panose="020B0604020202020204" pitchFamily="34" charset="0"/>
                        </a:rPr>
                        <a:t>质子泵抑制剂临床应用指导原则</a:t>
                      </a:r>
                      <a:r>
                        <a:rPr lang="en-US" altLang="zh-CN" sz="1400" b="1" noProof="0" dirty="0">
                          <a:latin typeface="Arial" panose="020B0604020202020204" pitchFamily="34" charset="0"/>
                          <a:ea typeface="微软雅黑" panose="020B0503020204020204" pitchFamily="34" charset="-122"/>
                          <a:sym typeface="Arial" panose="020B0604020202020204" pitchFamily="34" charset="0"/>
                        </a:rPr>
                        <a:t>》</a:t>
                      </a:r>
                      <a:r>
                        <a:rPr lang="zh-CN" altLang="en-US" sz="1400" b="1" noProof="0" dirty="0">
                          <a:latin typeface="Arial" panose="020B0604020202020204" pitchFamily="34" charset="0"/>
                          <a:ea typeface="微软雅黑" panose="020B0503020204020204" pitchFamily="34" charset="-122"/>
                          <a:sym typeface="Arial" panose="020B0604020202020204" pitchFamily="34" charset="0"/>
                        </a:rPr>
                        <a:t>（</a:t>
                      </a:r>
                      <a:r>
                        <a:rPr lang="en-US" altLang="zh-CN" sz="1400" b="1" noProof="0" dirty="0">
                          <a:latin typeface="Arial" panose="020B0604020202020204" pitchFamily="34" charset="0"/>
                          <a:ea typeface="微软雅黑" panose="020B0503020204020204" pitchFamily="34" charset="-122"/>
                          <a:sym typeface="Arial" panose="020B0604020202020204" pitchFamily="34" charset="0"/>
                        </a:rPr>
                        <a:t>2020</a:t>
                      </a:r>
                      <a:r>
                        <a:rPr lang="zh-CN" altLang="en-US" sz="1400" b="1" noProof="0" dirty="0">
                          <a:latin typeface="Arial" panose="020B0604020202020204" pitchFamily="34" charset="0"/>
                          <a:ea typeface="微软雅黑" panose="020B0503020204020204" pitchFamily="34" charset="-122"/>
                          <a:sym typeface="Arial" panose="020B0604020202020204" pitchFamily="34" charset="0"/>
                        </a:rPr>
                        <a:t>版）</a:t>
                      </a:r>
                      <a:endParaRPr lang="zh-CN" altLang="en-US" sz="1400" b="1" noProof="0" dirty="0">
                        <a:solidFill>
                          <a:schemeClr val="tx2"/>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txBody>
                  <a:tcPr anchor="ctr"/>
                </a:tc>
                <a:tc>
                  <a:txBody>
                    <a:bodyPr/>
                    <a:lstStyle/>
                    <a:p>
                      <a:pPr indent="0" fontAlgn="auto">
                        <a:lnSpc>
                          <a:spcPct val="100000"/>
                        </a:lnSpc>
                        <a:buFont typeface="Wingdings" panose="05000000000000000000" charset="0"/>
                        <a:buNone/>
                      </a:pPr>
                      <a:r>
                        <a:rPr lang="zh-CN" altLang="en-US" sz="1400" noProof="0" dirty="0" smtClean="0">
                          <a:latin typeface="Arial" panose="020B0604020202020204" pitchFamily="34" charset="0"/>
                          <a:ea typeface="微软雅黑" panose="020B0503020204020204" pitchFamily="34" charset="-122"/>
                          <a:sym typeface="Arial" panose="020B0604020202020204" pitchFamily="34" charset="0"/>
                        </a:rPr>
                        <a:t>（</a:t>
                      </a:r>
                      <a:r>
                        <a:rPr lang="zh-CN" altLang="en-US" sz="1400" noProof="0" dirty="0">
                          <a:latin typeface="Arial" panose="020B0604020202020204" pitchFamily="34" charset="0"/>
                          <a:ea typeface="微软雅黑" panose="020B0503020204020204" pitchFamily="34" charset="-122"/>
                          <a:sym typeface="Arial" panose="020B0604020202020204" pitchFamily="34" charset="0"/>
                        </a:rPr>
                        <a:t>右）兰索拉唑是治疗消化性溃疡和上消化道出血等疾病的主要推荐质子泵抑制剂之一</a:t>
                      </a:r>
                      <a:endParaRPr lang="zh-CN" altLang="en-US" sz="1400" b="0" noProof="0" dirty="0">
                        <a:latin typeface="Arial" panose="020B0604020202020204" pitchFamily="34" charset="0"/>
                        <a:ea typeface="微软雅黑" panose="020B0503020204020204" pitchFamily="34" charset="-122"/>
                        <a:sym typeface="Arial" panose="020B0604020202020204" pitchFamily="34" charset="0"/>
                      </a:endParaRPr>
                    </a:p>
                  </a:txBody>
                  <a:tcPr anchor="ctr"/>
                </a:tc>
              </a:tr>
              <a:tr h="992665">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400" b="1" noProof="0" dirty="0">
                          <a:solidFill>
                            <a:srgbClr val="FF0000"/>
                          </a:solidFill>
                          <a:latin typeface="Arial" panose="020B0604020202020204" pitchFamily="34" charset="0"/>
                          <a:ea typeface="微软雅黑" panose="020B0503020204020204" pitchFamily="34" charset="-122"/>
                          <a:sym typeface="Arial" panose="020B0604020202020204" pitchFamily="34" charset="0"/>
                        </a:rPr>
                        <a:t>《JSGE</a:t>
                      </a:r>
                      <a:r>
                        <a:rPr lang="zh-CN" altLang="en-US" sz="1400" b="1" noProof="0" dirty="0">
                          <a:solidFill>
                            <a:srgbClr val="FF0000"/>
                          </a:solidFill>
                          <a:latin typeface="Arial" panose="020B0604020202020204" pitchFamily="34" charset="0"/>
                          <a:ea typeface="微软雅黑" panose="020B0503020204020204" pitchFamily="34" charset="-122"/>
                          <a:sym typeface="Arial" panose="020B0604020202020204" pitchFamily="34" charset="0"/>
                        </a:rPr>
                        <a:t>循证临床实践指南：消化性溃疡</a:t>
                      </a:r>
                      <a:r>
                        <a:rPr lang="en-US" altLang="zh-CN" sz="1400" b="1" noProof="0" dirty="0">
                          <a:solidFill>
                            <a:srgbClr val="FF0000"/>
                          </a:solidFill>
                          <a:latin typeface="Arial" panose="020B0604020202020204" pitchFamily="34" charset="0"/>
                          <a:ea typeface="微软雅黑" panose="020B0503020204020204" pitchFamily="34" charset="-122"/>
                          <a:sym typeface="Arial" panose="020B0604020202020204" pitchFamily="34" charset="0"/>
                        </a:rPr>
                        <a:t>》</a:t>
                      </a:r>
                      <a:r>
                        <a:rPr lang="zh-CN" altLang="en-US" sz="1400" b="1" noProof="0" dirty="0">
                          <a:solidFill>
                            <a:srgbClr val="FF0000"/>
                          </a:solidFill>
                          <a:latin typeface="Arial" panose="020B0604020202020204" pitchFamily="34" charset="0"/>
                          <a:ea typeface="微软雅黑" panose="020B0503020204020204" pitchFamily="34" charset="-122"/>
                          <a:sym typeface="Arial" panose="020B0604020202020204" pitchFamily="34" charset="0"/>
                        </a:rPr>
                        <a:t>（</a:t>
                      </a:r>
                      <a:r>
                        <a:rPr lang="en-US" altLang="zh-CN" sz="1400" b="1" noProof="0" dirty="0">
                          <a:solidFill>
                            <a:srgbClr val="FF0000"/>
                          </a:solidFill>
                          <a:latin typeface="Arial" panose="020B0604020202020204" pitchFamily="34" charset="0"/>
                          <a:ea typeface="微软雅黑" panose="020B0503020204020204" pitchFamily="34" charset="-122"/>
                          <a:sym typeface="Arial" panose="020B0604020202020204" pitchFamily="34" charset="0"/>
                        </a:rPr>
                        <a:t>2020</a:t>
                      </a:r>
                      <a:r>
                        <a:rPr lang="zh-CN" altLang="en-US" sz="1400" b="1" noProof="0" dirty="0">
                          <a:solidFill>
                            <a:srgbClr val="FF0000"/>
                          </a:solidFill>
                          <a:latin typeface="Arial" panose="020B0604020202020204" pitchFamily="34" charset="0"/>
                          <a:ea typeface="微软雅黑" panose="020B0503020204020204" pitchFamily="34" charset="-122"/>
                          <a:sym typeface="Arial" panose="020B0604020202020204" pitchFamily="34" charset="0"/>
                        </a:rPr>
                        <a:t>版）</a:t>
                      </a:r>
                      <a:endParaRPr lang="zh-CN" altLang="en-US" sz="1400" b="1" noProof="0"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a:txBody>
                  <a:tcPr anchor="ctr"/>
                </a:tc>
                <a:tc>
                  <a:txBody>
                    <a:bodyPr/>
                    <a:lstStyle/>
                    <a:p>
                      <a:pPr indent="0" fontAlgn="auto">
                        <a:lnSpc>
                          <a:spcPct val="100000"/>
                        </a:lnSpc>
                        <a:buFont typeface="Wingdings" panose="05000000000000000000" charset="0"/>
                        <a:buNone/>
                      </a:pPr>
                      <a:r>
                        <a:rPr lang="en-US" altLang="zh-CN" sz="1400" noProof="0" dirty="0">
                          <a:latin typeface="Arial" panose="020B0604020202020204" pitchFamily="34" charset="0"/>
                          <a:ea typeface="微软雅黑" panose="020B0503020204020204" pitchFamily="34" charset="-122"/>
                          <a:sym typeface="Arial" panose="020B0604020202020204" pitchFamily="34" charset="0"/>
                        </a:rPr>
                        <a:t>1</a:t>
                      </a:r>
                      <a:r>
                        <a:rPr lang="zh-CN" altLang="en-US" sz="1400" noProof="0" dirty="0">
                          <a:latin typeface="Arial" panose="020B0604020202020204" pitchFamily="34" charset="0"/>
                          <a:ea typeface="微软雅黑" panose="020B0503020204020204" pitchFamily="34" charset="-122"/>
                          <a:sym typeface="Arial" panose="020B0604020202020204" pitchFamily="34" charset="0"/>
                        </a:rPr>
                        <a:t>、幽门螺杆菌根除治疗：（右）兰索拉唑可用于一线、二线、三线的根除治疗。</a:t>
                      </a:r>
                      <a:r>
                        <a:rPr lang="en-US" altLang="zh-CN" sz="1400" noProof="0" dirty="0">
                          <a:latin typeface="Arial" panose="020B0604020202020204" pitchFamily="34" charset="0"/>
                          <a:ea typeface="微软雅黑" panose="020B0503020204020204" pitchFamily="34" charset="-122"/>
                          <a:sym typeface="Arial" panose="020B0604020202020204" pitchFamily="34" charset="0"/>
                        </a:rPr>
                        <a:t>2</a:t>
                      </a:r>
                      <a:r>
                        <a:rPr lang="zh-CN" altLang="en-US" sz="1400" noProof="0" dirty="0">
                          <a:latin typeface="Arial" panose="020B0604020202020204" pitchFamily="34" charset="0"/>
                          <a:ea typeface="微软雅黑" panose="020B0503020204020204" pitchFamily="34" charset="-122"/>
                          <a:sym typeface="Arial" panose="020B0604020202020204" pitchFamily="34" charset="0"/>
                        </a:rPr>
                        <a:t>、胃溃疡、十二指肠溃疡初始非根除治疗的一线药物：推荐使用右兰索拉唑等</a:t>
                      </a:r>
                      <a:r>
                        <a:rPr lang="en-US" altLang="zh-CN" sz="1400" noProof="0" dirty="0">
                          <a:latin typeface="Arial" panose="020B0604020202020204" pitchFamily="34" charset="0"/>
                          <a:ea typeface="微软雅黑" panose="020B0503020204020204" pitchFamily="34" charset="-122"/>
                          <a:sym typeface="Arial" panose="020B0604020202020204" pitchFamily="34" charset="0"/>
                        </a:rPr>
                        <a:t>PPI</a:t>
                      </a:r>
                      <a:r>
                        <a:rPr lang="zh-CN" altLang="en-US" sz="1400" noProof="0" dirty="0">
                          <a:latin typeface="Arial" panose="020B0604020202020204" pitchFamily="34" charset="0"/>
                          <a:ea typeface="微软雅黑" panose="020B0503020204020204" pitchFamily="34" charset="-122"/>
                          <a:sym typeface="Arial" panose="020B0604020202020204" pitchFamily="34" charset="0"/>
                        </a:rPr>
                        <a:t>。（</a:t>
                      </a:r>
                      <a:r>
                        <a:rPr lang="zh-CN" altLang="en-US" sz="1400" noProof="0" dirty="0">
                          <a:solidFill>
                            <a:srgbClr val="FF0000"/>
                          </a:solidFill>
                          <a:latin typeface="Arial" panose="020B0604020202020204" pitchFamily="34" charset="0"/>
                          <a:ea typeface="微软雅黑" panose="020B0503020204020204" pitchFamily="34" charset="-122"/>
                          <a:sym typeface="Arial" panose="020B0604020202020204" pitchFamily="34" charset="0"/>
                        </a:rPr>
                        <a:t>强推荐；</a:t>
                      </a:r>
                      <a:r>
                        <a:rPr lang="en-US" altLang="zh-CN" sz="1400" noProof="0" dirty="0">
                          <a:solidFill>
                            <a:srgbClr val="FF0000"/>
                          </a:solidFill>
                          <a:latin typeface="Arial" panose="020B0604020202020204" pitchFamily="34" charset="0"/>
                          <a:ea typeface="微软雅黑" panose="020B0503020204020204" pitchFamily="34" charset="-122"/>
                          <a:sym typeface="Arial" panose="020B0604020202020204" pitchFamily="34" charset="0"/>
                        </a:rPr>
                        <a:t>100%</a:t>
                      </a:r>
                      <a:r>
                        <a:rPr lang="zh-CN" altLang="en-US" sz="1400" noProof="0" dirty="0">
                          <a:solidFill>
                            <a:srgbClr val="FF0000"/>
                          </a:solidFill>
                          <a:latin typeface="Arial" panose="020B0604020202020204" pitchFamily="34" charset="0"/>
                          <a:ea typeface="微软雅黑" panose="020B0503020204020204" pitchFamily="34" charset="-122"/>
                          <a:sym typeface="Arial" panose="020B0604020202020204" pitchFamily="34" charset="0"/>
                        </a:rPr>
                        <a:t>同意；证据等级：</a:t>
                      </a:r>
                      <a:r>
                        <a:rPr lang="en-US" altLang="zh-CN" sz="1400" noProof="0" dirty="0">
                          <a:solidFill>
                            <a:srgbClr val="FF0000"/>
                          </a:solidFill>
                          <a:latin typeface="Arial" panose="020B0604020202020204" pitchFamily="34" charset="0"/>
                          <a:ea typeface="微软雅黑" panose="020B0503020204020204" pitchFamily="34" charset="-122"/>
                          <a:sym typeface="Arial" panose="020B0604020202020204" pitchFamily="34" charset="0"/>
                        </a:rPr>
                        <a:t>A</a:t>
                      </a:r>
                      <a:r>
                        <a:rPr lang="zh-CN" altLang="en-US" sz="1400" noProof="0" dirty="0">
                          <a:latin typeface="Arial" panose="020B0604020202020204" pitchFamily="34" charset="0"/>
                          <a:ea typeface="微软雅黑" panose="020B0503020204020204" pitchFamily="34" charset="-122"/>
                          <a:sym typeface="Arial" panose="020B0604020202020204" pitchFamily="34" charset="0"/>
                        </a:rPr>
                        <a:t>。）</a:t>
                      </a:r>
                      <a:r>
                        <a:rPr lang="en-US" altLang="zh-CN" sz="1400" noProof="0" dirty="0">
                          <a:latin typeface="Arial" panose="020B0604020202020204" pitchFamily="34" charset="0"/>
                          <a:ea typeface="微软雅黑" panose="020B0503020204020204" pitchFamily="34" charset="-122"/>
                          <a:sym typeface="Arial" panose="020B0604020202020204" pitchFamily="34" charset="0"/>
                        </a:rPr>
                        <a:t>3</a:t>
                      </a:r>
                      <a:r>
                        <a:rPr lang="zh-CN" altLang="en-US" sz="1400" noProof="0" dirty="0">
                          <a:latin typeface="Arial" panose="020B0604020202020204" pitchFamily="34" charset="0"/>
                          <a:ea typeface="微软雅黑" panose="020B0503020204020204" pitchFamily="34" charset="-122"/>
                          <a:sym typeface="Arial" panose="020B0604020202020204" pitchFamily="34" charset="0"/>
                        </a:rPr>
                        <a:t>、如果不能停用</a:t>
                      </a:r>
                      <a:r>
                        <a:rPr lang="en-US" altLang="zh-CN" sz="1400" noProof="0" dirty="0">
                          <a:latin typeface="Arial" panose="020B0604020202020204" pitchFamily="34" charset="0"/>
                          <a:ea typeface="微软雅黑" panose="020B0503020204020204" pitchFamily="34" charset="-122"/>
                          <a:sym typeface="Arial" panose="020B0604020202020204" pitchFamily="34" charset="0"/>
                        </a:rPr>
                        <a:t>NSAIDs</a:t>
                      </a:r>
                      <a:r>
                        <a:rPr lang="zh-CN" altLang="en-US" sz="1400" noProof="0" dirty="0">
                          <a:latin typeface="Arial" panose="020B0604020202020204" pitchFamily="34" charset="0"/>
                          <a:ea typeface="微软雅黑" panose="020B0503020204020204" pitchFamily="34" charset="-122"/>
                          <a:sym typeface="Arial" panose="020B0604020202020204" pitchFamily="34" charset="0"/>
                        </a:rPr>
                        <a:t>，推荐（右）兰索拉唑等</a:t>
                      </a:r>
                      <a:r>
                        <a:rPr lang="en-US" altLang="zh-CN" sz="1400" noProof="0" dirty="0">
                          <a:latin typeface="Arial" panose="020B0604020202020204" pitchFamily="34" charset="0"/>
                          <a:ea typeface="微软雅黑" panose="020B0503020204020204" pitchFamily="34" charset="-122"/>
                          <a:sym typeface="Arial" panose="020B0604020202020204" pitchFamily="34" charset="0"/>
                        </a:rPr>
                        <a:t>PPI</a:t>
                      </a:r>
                      <a:r>
                        <a:rPr lang="zh-CN" altLang="en-US" sz="1400" noProof="0" dirty="0">
                          <a:latin typeface="Arial" panose="020B0604020202020204" pitchFamily="34" charset="0"/>
                          <a:ea typeface="微软雅黑" panose="020B0503020204020204" pitchFamily="34" charset="-122"/>
                          <a:sym typeface="Arial" panose="020B0604020202020204" pitchFamily="34" charset="0"/>
                        </a:rPr>
                        <a:t>作为一线治疗药物。（</a:t>
                      </a:r>
                      <a:r>
                        <a:rPr lang="zh-CN" altLang="en-US" sz="1400" b="0" noProof="0" dirty="0">
                          <a:solidFill>
                            <a:srgbClr val="FF0000"/>
                          </a:solidFill>
                          <a:latin typeface="Arial" panose="020B0604020202020204" pitchFamily="34" charset="0"/>
                          <a:ea typeface="微软雅黑" panose="020B0503020204020204" pitchFamily="34" charset="-122"/>
                          <a:sym typeface="Arial" panose="020B0604020202020204" pitchFamily="34" charset="0"/>
                        </a:rPr>
                        <a:t>强推荐；</a:t>
                      </a:r>
                      <a:r>
                        <a:rPr lang="en-US" altLang="zh-CN" sz="1400" b="0" noProof="0" dirty="0">
                          <a:solidFill>
                            <a:srgbClr val="FF0000"/>
                          </a:solidFill>
                          <a:latin typeface="Arial" panose="020B0604020202020204" pitchFamily="34" charset="0"/>
                          <a:ea typeface="微软雅黑" panose="020B0503020204020204" pitchFamily="34" charset="-122"/>
                          <a:sym typeface="Arial" panose="020B0604020202020204" pitchFamily="34" charset="0"/>
                        </a:rPr>
                        <a:t>100%</a:t>
                      </a:r>
                      <a:r>
                        <a:rPr lang="zh-CN" altLang="en-US" sz="1400" b="0" noProof="0" dirty="0">
                          <a:solidFill>
                            <a:srgbClr val="FF0000"/>
                          </a:solidFill>
                          <a:latin typeface="Arial" panose="020B0604020202020204" pitchFamily="34" charset="0"/>
                          <a:ea typeface="微软雅黑" panose="020B0503020204020204" pitchFamily="34" charset="-122"/>
                          <a:sym typeface="Arial" panose="020B0604020202020204" pitchFamily="34" charset="0"/>
                        </a:rPr>
                        <a:t>同意；证据等级：</a:t>
                      </a:r>
                      <a:r>
                        <a:rPr lang="en-US" altLang="zh-CN" sz="1400" b="0" noProof="0" dirty="0">
                          <a:solidFill>
                            <a:srgbClr val="FF0000"/>
                          </a:solidFill>
                          <a:latin typeface="Arial" panose="020B0604020202020204" pitchFamily="34" charset="0"/>
                          <a:ea typeface="微软雅黑" panose="020B0503020204020204" pitchFamily="34" charset="-122"/>
                          <a:sym typeface="Arial" panose="020B0604020202020204" pitchFamily="34" charset="0"/>
                        </a:rPr>
                        <a:t>A</a:t>
                      </a:r>
                      <a:r>
                        <a:rPr lang="zh-CN" altLang="en-US" sz="1400" noProof="0" dirty="0">
                          <a:latin typeface="Arial" panose="020B0604020202020204" pitchFamily="34" charset="0"/>
                          <a:ea typeface="微软雅黑" panose="020B0503020204020204" pitchFamily="34" charset="-122"/>
                          <a:sym typeface="Arial" panose="020B0604020202020204" pitchFamily="34" charset="0"/>
                        </a:rPr>
                        <a:t>。）</a:t>
                      </a:r>
                      <a:r>
                        <a:rPr lang="en-US" altLang="zh-CN" sz="1400" noProof="0" dirty="0">
                          <a:latin typeface="Arial" panose="020B0604020202020204" pitchFamily="34" charset="0"/>
                          <a:ea typeface="微软雅黑" panose="020B0503020204020204" pitchFamily="34" charset="-122"/>
                          <a:sym typeface="Arial" panose="020B0604020202020204" pitchFamily="34" charset="0"/>
                        </a:rPr>
                        <a:t>4</a:t>
                      </a:r>
                      <a:r>
                        <a:rPr lang="zh-CN" altLang="en-US" sz="1400" noProof="0" dirty="0">
                          <a:latin typeface="Arial" panose="020B0604020202020204" pitchFamily="34" charset="0"/>
                          <a:ea typeface="微软雅黑" panose="020B0503020204020204" pitchFamily="34" charset="-122"/>
                          <a:sym typeface="Arial" panose="020B0604020202020204" pitchFamily="34" charset="0"/>
                        </a:rPr>
                        <a:t>、对于老年患者或有严重并发症的患者，推荐使用右兰索拉唑等</a:t>
                      </a:r>
                      <a:r>
                        <a:rPr lang="en-US" altLang="zh-CN" sz="1400" noProof="0" dirty="0">
                          <a:latin typeface="Arial" panose="020B0604020202020204" pitchFamily="34" charset="0"/>
                          <a:ea typeface="微软雅黑" panose="020B0503020204020204" pitchFamily="34" charset="-122"/>
                          <a:sym typeface="Arial" panose="020B0604020202020204" pitchFamily="34" charset="0"/>
                        </a:rPr>
                        <a:t>PPI</a:t>
                      </a:r>
                      <a:r>
                        <a:rPr lang="zh-CN" altLang="en-US" sz="1400" noProof="0" dirty="0">
                          <a:latin typeface="Arial" panose="020B0604020202020204" pitchFamily="34" charset="0"/>
                          <a:ea typeface="微软雅黑" panose="020B0503020204020204" pitchFamily="34" charset="-122"/>
                          <a:sym typeface="Arial" panose="020B0604020202020204" pitchFamily="34" charset="0"/>
                        </a:rPr>
                        <a:t>预防</a:t>
                      </a:r>
                      <a:r>
                        <a:rPr lang="en-US" altLang="zh-CN" sz="1400" noProof="0" dirty="0">
                          <a:latin typeface="Arial" panose="020B0604020202020204" pitchFamily="34" charset="0"/>
                          <a:ea typeface="微软雅黑" panose="020B0503020204020204" pitchFamily="34" charset="-122"/>
                          <a:sym typeface="Arial" panose="020B0604020202020204" pitchFamily="34" charset="0"/>
                        </a:rPr>
                        <a:t>NSAIDs</a:t>
                      </a:r>
                      <a:r>
                        <a:rPr lang="zh-CN" altLang="en-US" sz="1400" noProof="0" dirty="0">
                          <a:latin typeface="Arial" panose="020B0604020202020204" pitchFamily="34" charset="0"/>
                          <a:ea typeface="微软雅黑" panose="020B0503020204020204" pitchFamily="34" charset="-122"/>
                          <a:sym typeface="Arial" panose="020B0604020202020204" pitchFamily="34" charset="0"/>
                        </a:rPr>
                        <a:t>诱发的溃疡。（</a:t>
                      </a:r>
                      <a:r>
                        <a:rPr lang="zh-CN" altLang="en-US" sz="1400" b="0" noProof="0" dirty="0">
                          <a:solidFill>
                            <a:srgbClr val="FF0000"/>
                          </a:solidFill>
                          <a:latin typeface="Arial" panose="020B0604020202020204" pitchFamily="34" charset="0"/>
                          <a:ea typeface="微软雅黑" panose="020B0503020204020204" pitchFamily="34" charset="-122"/>
                          <a:sym typeface="Arial" panose="020B0604020202020204" pitchFamily="34" charset="0"/>
                        </a:rPr>
                        <a:t>强推荐；</a:t>
                      </a:r>
                      <a:r>
                        <a:rPr lang="en-US" altLang="zh-CN" sz="1400" b="0" noProof="0" dirty="0">
                          <a:solidFill>
                            <a:srgbClr val="FF0000"/>
                          </a:solidFill>
                          <a:latin typeface="Arial" panose="020B0604020202020204" pitchFamily="34" charset="0"/>
                          <a:ea typeface="微软雅黑" panose="020B0503020204020204" pitchFamily="34" charset="-122"/>
                          <a:sym typeface="Arial" panose="020B0604020202020204" pitchFamily="34" charset="0"/>
                        </a:rPr>
                        <a:t>100%</a:t>
                      </a:r>
                      <a:r>
                        <a:rPr lang="zh-CN" altLang="en-US" sz="1400" b="0" noProof="0" dirty="0">
                          <a:solidFill>
                            <a:srgbClr val="FF0000"/>
                          </a:solidFill>
                          <a:latin typeface="Arial" panose="020B0604020202020204" pitchFamily="34" charset="0"/>
                          <a:ea typeface="微软雅黑" panose="020B0503020204020204" pitchFamily="34" charset="-122"/>
                          <a:sym typeface="Arial" panose="020B0604020202020204" pitchFamily="34" charset="0"/>
                        </a:rPr>
                        <a:t>同意；证据等级：</a:t>
                      </a:r>
                      <a:r>
                        <a:rPr lang="en-US" altLang="zh-CN" sz="1400" b="0" noProof="0" dirty="0">
                          <a:solidFill>
                            <a:srgbClr val="FF0000"/>
                          </a:solidFill>
                          <a:latin typeface="Arial" panose="020B0604020202020204" pitchFamily="34" charset="0"/>
                          <a:ea typeface="微软雅黑" panose="020B0503020204020204" pitchFamily="34" charset="-122"/>
                          <a:sym typeface="Arial" panose="020B0604020202020204" pitchFamily="34" charset="0"/>
                        </a:rPr>
                        <a:t>A</a:t>
                      </a:r>
                      <a:r>
                        <a:rPr lang="zh-CN" altLang="en-US" sz="1400" noProof="0" dirty="0">
                          <a:latin typeface="Arial" panose="020B0604020202020204" pitchFamily="34" charset="0"/>
                          <a:ea typeface="微软雅黑" panose="020B0503020204020204" pitchFamily="34" charset="-122"/>
                          <a:sym typeface="Arial" panose="020B0604020202020204" pitchFamily="34" charset="0"/>
                        </a:rPr>
                        <a:t>。）</a:t>
                      </a:r>
                      <a:r>
                        <a:rPr lang="en-US" altLang="zh-CN" sz="1400" noProof="0" dirty="0">
                          <a:latin typeface="Arial" panose="020B0604020202020204" pitchFamily="34" charset="0"/>
                          <a:ea typeface="微软雅黑" panose="020B0503020204020204" pitchFamily="34" charset="-122"/>
                          <a:sym typeface="Arial" panose="020B0604020202020204" pitchFamily="34" charset="0"/>
                        </a:rPr>
                        <a:t>5</a:t>
                      </a:r>
                      <a:r>
                        <a:rPr lang="zh-CN" altLang="en-US" sz="1400" noProof="0" dirty="0">
                          <a:latin typeface="Arial" panose="020B0604020202020204" pitchFamily="34" charset="0"/>
                          <a:ea typeface="微软雅黑" panose="020B0503020204020204" pitchFamily="34" charset="-122"/>
                          <a:sym typeface="Arial" panose="020B0604020202020204" pitchFamily="34" charset="0"/>
                        </a:rPr>
                        <a:t>、推荐在内镜治疗出血性消化性溃疡后给予</a:t>
                      </a:r>
                      <a:r>
                        <a:rPr lang="en-US" altLang="zh-CN" sz="1400" noProof="0" dirty="0">
                          <a:latin typeface="Arial" panose="020B0604020202020204" pitchFamily="34" charset="0"/>
                          <a:ea typeface="微软雅黑" panose="020B0503020204020204" pitchFamily="34" charset="-122"/>
                          <a:sym typeface="Arial" panose="020B0604020202020204" pitchFamily="34" charset="0"/>
                        </a:rPr>
                        <a:t>PPI</a:t>
                      </a:r>
                      <a:r>
                        <a:rPr lang="zh-CN" altLang="en-US" sz="1400" noProof="0" dirty="0">
                          <a:latin typeface="Arial" panose="020B0604020202020204" pitchFamily="34" charset="0"/>
                          <a:ea typeface="微软雅黑" panose="020B0503020204020204" pitchFamily="34" charset="-122"/>
                          <a:sym typeface="Arial" panose="020B0604020202020204" pitchFamily="34" charset="0"/>
                        </a:rPr>
                        <a:t>，以改善治疗结局。（</a:t>
                      </a:r>
                      <a:r>
                        <a:rPr lang="zh-CN" altLang="en-US" sz="1400" noProof="0" dirty="0">
                          <a:solidFill>
                            <a:srgbClr val="FF0000"/>
                          </a:solidFill>
                          <a:latin typeface="Arial" panose="020B0604020202020204" pitchFamily="34" charset="0"/>
                          <a:ea typeface="微软雅黑" panose="020B0503020204020204" pitchFamily="34" charset="-122"/>
                          <a:sym typeface="Arial" panose="020B0604020202020204" pitchFamily="34" charset="0"/>
                        </a:rPr>
                        <a:t>强推荐；</a:t>
                      </a:r>
                      <a:r>
                        <a:rPr lang="en-US" altLang="zh-CN" sz="1400" noProof="0" dirty="0">
                          <a:solidFill>
                            <a:srgbClr val="FF0000"/>
                          </a:solidFill>
                          <a:latin typeface="Arial" panose="020B0604020202020204" pitchFamily="34" charset="0"/>
                          <a:ea typeface="微软雅黑" panose="020B0503020204020204" pitchFamily="34" charset="-122"/>
                          <a:sym typeface="Arial" panose="020B0604020202020204" pitchFamily="34" charset="0"/>
                        </a:rPr>
                        <a:t>100%</a:t>
                      </a:r>
                      <a:r>
                        <a:rPr lang="zh-CN" altLang="en-US" sz="1400" noProof="0" dirty="0">
                          <a:solidFill>
                            <a:srgbClr val="FF0000"/>
                          </a:solidFill>
                          <a:latin typeface="Arial" panose="020B0604020202020204" pitchFamily="34" charset="0"/>
                          <a:ea typeface="微软雅黑" panose="020B0503020204020204" pitchFamily="34" charset="-122"/>
                          <a:sym typeface="Arial" panose="020B0604020202020204" pitchFamily="34" charset="0"/>
                        </a:rPr>
                        <a:t>同意；证据等级：</a:t>
                      </a:r>
                      <a:r>
                        <a:rPr lang="en-US" altLang="zh-CN" sz="1400" noProof="0" dirty="0">
                          <a:solidFill>
                            <a:srgbClr val="FF0000"/>
                          </a:solidFill>
                          <a:latin typeface="Arial" panose="020B0604020202020204" pitchFamily="34" charset="0"/>
                          <a:ea typeface="微软雅黑" panose="020B0503020204020204" pitchFamily="34" charset="-122"/>
                          <a:sym typeface="Arial" panose="020B0604020202020204" pitchFamily="34" charset="0"/>
                        </a:rPr>
                        <a:t>A</a:t>
                      </a:r>
                      <a:r>
                        <a:rPr lang="zh-CN" altLang="en-US" sz="1400" noProof="0" dirty="0">
                          <a:latin typeface="Arial" panose="020B0604020202020204" pitchFamily="34" charset="0"/>
                          <a:ea typeface="微软雅黑" panose="020B0503020204020204" pitchFamily="34" charset="-122"/>
                          <a:sym typeface="Arial" panose="020B0604020202020204" pitchFamily="34" charset="0"/>
                        </a:rPr>
                        <a:t>。）</a:t>
                      </a:r>
                      <a:endParaRPr lang="zh-CN" altLang="en-US" sz="1400" b="0" noProof="0"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a:txBody>
                  <a:tcPr anchor="ctr"/>
                </a:tc>
              </a:tr>
              <a:tr h="418937">
                <a:tc>
                  <a:txBody>
                    <a:bodyPr/>
                    <a:lstStyle/>
                    <a:p>
                      <a:pPr indent="0" algn="ctr" fontAlgn="auto">
                        <a:lnSpc>
                          <a:spcPct val="100000"/>
                        </a:lnSpc>
                        <a:buClrTx/>
                        <a:buSzTx/>
                        <a:buFont typeface="Wingdings" panose="05000000000000000000" charset="0"/>
                        <a:buNone/>
                      </a:pPr>
                      <a:r>
                        <a:rPr lang="en-US" altLang="zh-CN" sz="1400" b="1" noProof="0" dirty="0">
                          <a:latin typeface="Arial" panose="020B0604020202020204" pitchFamily="34" charset="0"/>
                          <a:ea typeface="微软雅黑" panose="020B0503020204020204" pitchFamily="34" charset="-122"/>
                          <a:sym typeface="Arial" panose="020B0604020202020204" pitchFamily="34" charset="0"/>
                        </a:rPr>
                        <a:t>《</a:t>
                      </a:r>
                      <a:r>
                        <a:rPr lang="zh-CN" altLang="en-US" sz="1400" b="1" noProof="0" dirty="0">
                          <a:latin typeface="Arial" panose="020B0604020202020204" pitchFamily="34" charset="0"/>
                          <a:ea typeface="微软雅黑" panose="020B0503020204020204" pitchFamily="34" charset="-122"/>
                          <a:sym typeface="Arial" panose="020B0604020202020204" pitchFamily="34" charset="0"/>
                        </a:rPr>
                        <a:t>质子泵抑制剂优化应用专家共识</a:t>
                      </a:r>
                      <a:r>
                        <a:rPr lang="en-US" altLang="zh-CN" sz="1400" b="1" noProof="0" dirty="0">
                          <a:latin typeface="Arial" panose="020B0604020202020204" pitchFamily="34" charset="0"/>
                          <a:ea typeface="微软雅黑" panose="020B0503020204020204" pitchFamily="34" charset="-122"/>
                          <a:sym typeface="Arial" panose="020B0604020202020204" pitchFamily="34" charset="0"/>
                        </a:rPr>
                        <a:t>》</a:t>
                      </a:r>
                      <a:r>
                        <a:rPr lang="zh-CN" altLang="en-US" sz="1400" b="1" noProof="0" dirty="0">
                          <a:latin typeface="Arial" panose="020B0604020202020204" pitchFamily="34" charset="0"/>
                          <a:ea typeface="微软雅黑" panose="020B0503020204020204" pitchFamily="34" charset="-122"/>
                          <a:sym typeface="Arial" panose="020B0604020202020204" pitchFamily="34" charset="0"/>
                        </a:rPr>
                        <a:t>（</a:t>
                      </a:r>
                      <a:r>
                        <a:rPr lang="en-US" altLang="zh-CN" sz="1400" b="1" noProof="0" dirty="0">
                          <a:latin typeface="Arial" panose="020B0604020202020204" pitchFamily="34" charset="0"/>
                          <a:ea typeface="微软雅黑" panose="020B0503020204020204" pitchFamily="34" charset="-122"/>
                          <a:sym typeface="Arial" panose="020B0604020202020204" pitchFamily="34" charset="0"/>
                        </a:rPr>
                        <a:t>2020</a:t>
                      </a:r>
                      <a:r>
                        <a:rPr lang="zh-CN" altLang="en-US" sz="1400" b="1" noProof="0" dirty="0">
                          <a:latin typeface="Arial" panose="020B0604020202020204" pitchFamily="34" charset="0"/>
                          <a:ea typeface="微软雅黑" panose="020B0503020204020204" pitchFamily="34" charset="-122"/>
                          <a:sym typeface="Arial" panose="020B0604020202020204" pitchFamily="34" charset="0"/>
                        </a:rPr>
                        <a:t>版）</a:t>
                      </a:r>
                      <a:endParaRPr lang="zh-CN" altLang="en-US" sz="1400" b="1" kern="1200" noProof="0" dirty="0">
                        <a:solidFill>
                          <a:schemeClr val="tx2"/>
                        </a:solidFill>
                        <a:latin typeface="Arial" panose="020B0604020202020204" pitchFamily="34" charset="0"/>
                        <a:ea typeface="微软雅黑" panose="020B0503020204020204" pitchFamily="34" charset="-122"/>
                        <a:cs typeface="+mn-cs"/>
                        <a:sym typeface="Arial" panose="020B0604020202020204" pitchFamily="34" charset="0"/>
                      </a:endParaRPr>
                    </a:p>
                  </a:txBody>
                  <a:tcPr anchor="ctr"/>
                </a:tc>
                <a:tc>
                  <a:txBody>
                    <a:bodyPr/>
                    <a:lstStyle/>
                    <a:p>
                      <a:pPr indent="0" fontAlgn="auto">
                        <a:lnSpc>
                          <a:spcPct val="100000"/>
                        </a:lnSpc>
                        <a:buFont typeface="Wingdings" panose="05000000000000000000" pitchFamily="2" charset="2"/>
                        <a:buNone/>
                      </a:pPr>
                      <a:r>
                        <a:rPr lang="zh-CN" altLang="en-US" sz="1400" noProof="0" dirty="0">
                          <a:latin typeface="Arial" panose="020B0604020202020204" pitchFamily="34" charset="0"/>
                          <a:ea typeface="微软雅黑" panose="020B0503020204020204" pitchFamily="34" charset="-122"/>
                          <a:sym typeface="Arial" panose="020B0604020202020204" pitchFamily="34" charset="0"/>
                        </a:rPr>
                        <a:t>胃食管反流病（</a:t>
                      </a:r>
                      <a:r>
                        <a:rPr lang="en-US" altLang="zh-CN" sz="1400" noProof="0" dirty="0">
                          <a:latin typeface="Arial" panose="020B0604020202020204" pitchFamily="34" charset="0"/>
                          <a:ea typeface="微软雅黑" panose="020B0503020204020204" pitchFamily="34" charset="-122"/>
                          <a:sym typeface="Arial" panose="020B0604020202020204" pitchFamily="34" charset="0"/>
                        </a:rPr>
                        <a:t>GERD</a:t>
                      </a:r>
                      <a:r>
                        <a:rPr lang="zh-CN" altLang="en-US" sz="1400" noProof="0" dirty="0">
                          <a:latin typeface="Arial" panose="020B0604020202020204" pitchFamily="34" charset="0"/>
                          <a:ea typeface="微软雅黑" panose="020B0503020204020204" pitchFamily="34" charset="-122"/>
                          <a:sym typeface="Arial" panose="020B0604020202020204" pitchFamily="34" charset="0"/>
                        </a:rPr>
                        <a:t>）优化建议：</a:t>
                      </a:r>
                      <a:r>
                        <a:rPr lang="en-US" altLang="zh-CN" sz="1400" noProof="0" dirty="0">
                          <a:latin typeface="Arial" panose="020B0604020202020204" pitchFamily="34" charset="0"/>
                          <a:ea typeface="微软雅黑" panose="020B0503020204020204" pitchFamily="34" charset="-122"/>
                          <a:sym typeface="Arial" panose="020B0604020202020204" pitchFamily="34" charset="0"/>
                        </a:rPr>
                        <a:t>PPI</a:t>
                      </a:r>
                      <a:r>
                        <a:rPr lang="zh-CN" altLang="en-US" sz="1400" noProof="0" dirty="0">
                          <a:latin typeface="Arial" panose="020B0604020202020204" pitchFamily="34" charset="0"/>
                          <a:ea typeface="微软雅黑" panose="020B0503020204020204" pitchFamily="34" charset="-122"/>
                          <a:sym typeface="Arial" panose="020B0604020202020204" pitchFamily="34" charset="0"/>
                        </a:rPr>
                        <a:t>推荐用于</a:t>
                      </a:r>
                      <a:r>
                        <a:rPr lang="en-US" altLang="zh-CN" sz="1400" noProof="0" dirty="0">
                          <a:latin typeface="Arial" panose="020B0604020202020204" pitchFamily="34" charset="0"/>
                          <a:ea typeface="微软雅黑" panose="020B0503020204020204" pitchFamily="34" charset="-122"/>
                          <a:sym typeface="Arial" panose="020B0604020202020204" pitchFamily="34" charset="0"/>
                        </a:rPr>
                        <a:t>GERD</a:t>
                      </a:r>
                      <a:r>
                        <a:rPr lang="zh-CN" altLang="en-US" sz="1400" noProof="0" dirty="0">
                          <a:latin typeface="Arial" panose="020B0604020202020204" pitchFamily="34" charset="0"/>
                          <a:ea typeface="微软雅黑" panose="020B0503020204020204" pitchFamily="34" charset="-122"/>
                          <a:sym typeface="Arial" panose="020B0604020202020204" pitchFamily="34" charset="0"/>
                        </a:rPr>
                        <a:t>的全程治疗。右兰索拉唑推荐用于</a:t>
                      </a:r>
                      <a:r>
                        <a:rPr lang="en-US" altLang="zh-CN" sz="1400" noProof="0" dirty="0">
                          <a:latin typeface="Arial" panose="020B0604020202020204" pitchFamily="34" charset="0"/>
                          <a:ea typeface="微软雅黑" panose="020B0503020204020204" pitchFamily="34" charset="-122"/>
                          <a:sym typeface="Arial" panose="020B0604020202020204" pitchFamily="34" charset="0"/>
                        </a:rPr>
                        <a:t>12</a:t>
                      </a:r>
                      <a:r>
                        <a:rPr lang="zh-CN" altLang="en-US" sz="1400" noProof="0" dirty="0">
                          <a:latin typeface="Arial" panose="020B0604020202020204" pitchFamily="34" charset="0"/>
                          <a:ea typeface="微软雅黑" panose="020B0503020204020204" pitchFamily="34" charset="-122"/>
                          <a:sym typeface="Arial" panose="020B0604020202020204" pitchFamily="34" charset="0"/>
                        </a:rPr>
                        <a:t>岁以上儿童的抑酸治疗。</a:t>
                      </a:r>
                      <a:endParaRPr lang="zh-CN" altLang="en-US" sz="1400" b="0" kern="1200" noProof="0" dirty="0">
                        <a:solidFill>
                          <a:schemeClr val="dk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txBody>
                  <a:tcPr anchor="ctr"/>
                </a:tc>
              </a:tr>
              <a:tr h="418937">
                <a:tc>
                  <a:txBody>
                    <a:bodyPr/>
                    <a:lstStyle/>
                    <a:p>
                      <a:pPr indent="0" algn="ctr" fontAlgn="auto">
                        <a:lnSpc>
                          <a:spcPct val="100000"/>
                        </a:lnSpc>
                        <a:buClrTx/>
                        <a:buSzTx/>
                        <a:buFont typeface="Wingdings" panose="05000000000000000000" charset="0"/>
                        <a:buNone/>
                      </a:pPr>
                      <a:r>
                        <a:rPr lang="en-US" altLang="zh-CN" sz="1400" b="1" noProof="0" dirty="0">
                          <a:latin typeface="Arial" panose="020B0604020202020204" pitchFamily="34" charset="0"/>
                          <a:ea typeface="微软雅黑" panose="020B0503020204020204" pitchFamily="34" charset="-122"/>
                          <a:sym typeface="Arial" panose="020B0604020202020204" pitchFamily="34" charset="0"/>
                        </a:rPr>
                        <a:t>《</a:t>
                      </a:r>
                      <a:r>
                        <a:rPr lang="zh-CN" altLang="en-US" sz="1400" b="1" noProof="0" dirty="0">
                          <a:latin typeface="Arial" panose="020B0604020202020204" pitchFamily="34" charset="0"/>
                          <a:ea typeface="微软雅黑" panose="020B0503020204020204" pitchFamily="34" charset="-122"/>
                          <a:sym typeface="Arial" panose="020B0604020202020204" pitchFamily="34" charset="0"/>
                        </a:rPr>
                        <a:t>中国胃食管反流病多学科诊疗共识</a:t>
                      </a:r>
                      <a:r>
                        <a:rPr lang="en-US" altLang="zh-CN" sz="1400" b="1" noProof="0" dirty="0">
                          <a:latin typeface="Arial" panose="020B0604020202020204" pitchFamily="34" charset="0"/>
                          <a:ea typeface="微软雅黑" panose="020B0503020204020204" pitchFamily="34" charset="-122"/>
                          <a:sym typeface="Arial" panose="020B0604020202020204" pitchFamily="34" charset="0"/>
                        </a:rPr>
                        <a:t>》</a:t>
                      </a:r>
                      <a:r>
                        <a:rPr lang="zh-CN" altLang="en-US" sz="1400" b="1" noProof="0" dirty="0">
                          <a:latin typeface="Arial" panose="020B0604020202020204" pitchFamily="34" charset="0"/>
                          <a:ea typeface="微软雅黑" panose="020B0503020204020204" pitchFamily="34" charset="-122"/>
                          <a:sym typeface="Arial" panose="020B0604020202020204" pitchFamily="34" charset="0"/>
                        </a:rPr>
                        <a:t>（</a:t>
                      </a:r>
                      <a:r>
                        <a:rPr lang="en-US" altLang="zh-CN" sz="1400" b="1" noProof="0" dirty="0">
                          <a:latin typeface="Arial" panose="020B0604020202020204" pitchFamily="34" charset="0"/>
                          <a:ea typeface="微软雅黑" panose="020B0503020204020204" pitchFamily="34" charset="-122"/>
                          <a:sym typeface="Arial" panose="020B0604020202020204" pitchFamily="34" charset="0"/>
                        </a:rPr>
                        <a:t>2019</a:t>
                      </a:r>
                      <a:r>
                        <a:rPr lang="zh-CN" altLang="en-US" sz="1400" b="1" noProof="0" dirty="0">
                          <a:latin typeface="Arial" panose="020B0604020202020204" pitchFamily="34" charset="0"/>
                          <a:ea typeface="微软雅黑" panose="020B0503020204020204" pitchFamily="34" charset="-122"/>
                          <a:sym typeface="Arial" panose="020B0604020202020204" pitchFamily="34" charset="0"/>
                        </a:rPr>
                        <a:t>版）</a:t>
                      </a:r>
                      <a:endParaRPr lang="zh-CN" altLang="en-US" sz="1400" b="1" kern="1200" noProof="0" dirty="0">
                        <a:solidFill>
                          <a:schemeClr val="tx2"/>
                        </a:solidFill>
                        <a:latin typeface="Arial" panose="020B0604020202020204" pitchFamily="34" charset="0"/>
                        <a:ea typeface="微软雅黑" panose="020B0503020204020204" pitchFamily="34" charset="-122"/>
                        <a:cs typeface="+mn-cs"/>
                        <a:sym typeface="Arial" panose="020B0604020202020204" pitchFamily="34" charset="0"/>
                      </a:endParaRPr>
                    </a:p>
                  </a:txBody>
                  <a:tcPr anchor="ctr"/>
                </a:tc>
                <a:tc>
                  <a:txBody>
                    <a:bodyPr/>
                    <a:lstStyle/>
                    <a:p>
                      <a:pPr indent="0" fontAlgn="auto">
                        <a:lnSpc>
                          <a:spcPct val="100000"/>
                        </a:lnSpc>
                        <a:buFont typeface="Wingdings" panose="05000000000000000000" pitchFamily="2" charset="2"/>
                        <a:buNone/>
                      </a:pPr>
                      <a:r>
                        <a:rPr lang="en-US" altLang="zh-CN" sz="1400" noProof="0" dirty="0">
                          <a:latin typeface="Arial" panose="020B0604020202020204" pitchFamily="34" charset="0"/>
                          <a:ea typeface="微软雅黑" panose="020B0503020204020204" pitchFamily="34" charset="-122"/>
                          <a:sym typeface="Arial" panose="020B0604020202020204" pitchFamily="34" charset="0"/>
                        </a:rPr>
                        <a:t>PPI</a:t>
                      </a:r>
                      <a:r>
                        <a:rPr lang="zh-CN" altLang="en-US" sz="1400" noProof="0" dirty="0">
                          <a:latin typeface="Arial" panose="020B0604020202020204" pitchFamily="34" charset="0"/>
                          <a:ea typeface="微软雅黑" panose="020B0503020204020204" pitchFamily="34" charset="-122"/>
                          <a:sym typeface="Arial" panose="020B0604020202020204" pitchFamily="34" charset="0"/>
                        </a:rPr>
                        <a:t>是治疗</a:t>
                      </a:r>
                      <a:r>
                        <a:rPr lang="en-US" altLang="zh-CN" sz="1400" noProof="0" dirty="0">
                          <a:latin typeface="Arial" panose="020B0604020202020204" pitchFamily="34" charset="0"/>
                          <a:ea typeface="微软雅黑" panose="020B0503020204020204" pitchFamily="34" charset="-122"/>
                          <a:sym typeface="Arial" panose="020B0604020202020204" pitchFamily="34" charset="0"/>
                        </a:rPr>
                        <a:t>GERD</a:t>
                      </a:r>
                      <a:r>
                        <a:rPr lang="zh-CN" altLang="en-US" sz="1400" noProof="0" dirty="0">
                          <a:latin typeface="Arial" panose="020B0604020202020204" pitchFamily="34" charset="0"/>
                          <a:ea typeface="微软雅黑" panose="020B0503020204020204" pitchFamily="34" charset="-122"/>
                          <a:sym typeface="Arial" panose="020B0604020202020204" pitchFamily="34" charset="0"/>
                        </a:rPr>
                        <a:t>（包括儿童</a:t>
                      </a:r>
                      <a:r>
                        <a:rPr lang="en-US" altLang="zh-CN" sz="1400" noProof="0" dirty="0">
                          <a:latin typeface="Arial" panose="020B0604020202020204" pitchFamily="34" charset="0"/>
                          <a:ea typeface="微软雅黑" panose="020B0503020204020204" pitchFamily="34" charset="-122"/>
                          <a:sym typeface="Arial" panose="020B0604020202020204" pitchFamily="34" charset="0"/>
                        </a:rPr>
                        <a:t>GERD</a:t>
                      </a:r>
                      <a:r>
                        <a:rPr lang="zh-CN" altLang="en-US" sz="1400" noProof="0" dirty="0">
                          <a:latin typeface="Arial" panose="020B0604020202020204" pitchFamily="34" charset="0"/>
                          <a:ea typeface="微软雅黑" panose="020B0503020204020204" pitchFamily="34" charset="-122"/>
                          <a:sym typeface="Arial" panose="020B0604020202020204" pitchFamily="34" charset="0"/>
                        </a:rPr>
                        <a:t>）的首选药物，可迅速缓解大部分患者的症状，逆转</a:t>
                      </a:r>
                      <a:r>
                        <a:rPr lang="en-US" altLang="zh-CN" sz="1400" noProof="0" dirty="0">
                          <a:latin typeface="Arial" panose="020B0604020202020204" pitchFamily="34" charset="0"/>
                          <a:ea typeface="微软雅黑" panose="020B0503020204020204" pitchFamily="34" charset="-122"/>
                          <a:sym typeface="Arial" panose="020B0604020202020204" pitchFamily="34" charset="0"/>
                        </a:rPr>
                        <a:t>GERD</a:t>
                      </a:r>
                      <a:r>
                        <a:rPr lang="zh-CN" altLang="en-US" sz="1400" noProof="0" dirty="0">
                          <a:latin typeface="Arial" panose="020B0604020202020204" pitchFamily="34" charset="0"/>
                          <a:ea typeface="微软雅黑" panose="020B0503020204020204" pitchFamily="34" charset="-122"/>
                          <a:sym typeface="Arial" panose="020B0604020202020204" pitchFamily="34" charset="0"/>
                        </a:rPr>
                        <a:t>并发症。右兰索拉唑是治疗</a:t>
                      </a:r>
                      <a:r>
                        <a:rPr lang="en-US" altLang="zh-CN" sz="1400" noProof="0" dirty="0">
                          <a:latin typeface="Arial" panose="020B0604020202020204" pitchFamily="34" charset="0"/>
                          <a:ea typeface="微软雅黑" panose="020B0503020204020204" pitchFamily="34" charset="-122"/>
                          <a:sym typeface="Arial" panose="020B0604020202020204" pitchFamily="34" charset="0"/>
                        </a:rPr>
                        <a:t>GERD</a:t>
                      </a:r>
                      <a:r>
                        <a:rPr lang="zh-CN" altLang="en-US" sz="1400" noProof="0" dirty="0">
                          <a:latin typeface="Arial" panose="020B0604020202020204" pitchFamily="34" charset="0"/>
                          <a:ea typeface="微软雅黑" panose="020B0503020204020204" pitchFamily="34" charset="-122"/>
                          <a:sym typeface="Arial" panose="020B0604020202020204" pitchFamily="34" charset="0"/>
                        </a:rPr>
                        <a:t>的主要推荐</a:t>
                      </a:r>
                      <a:r>
                        <a:rPr lang="en-US" altLang="zh-CN" sz="1400" noProof="0" dirty="0">
                          <a:latin typeface="Arial" panose="020B0604020202020204" pitchFamily="34" charset="0"/>
                          <a:ea typeface="微软雅黑" panose="020B0503020204020204" pitchFamily="34" charset="-122"/>
                          <a:sym typeface="Arial" panose="020B0604020202020204" pitchFamily="34" charset="0"/>
                        </a:rPr>
                        <a:t>PPI</a:t>
                      </a:r>
                      <a:r>
                        <a:rPr lang="zh-CN" altLang="en-US" sz="1400" noProof="0" dirty="0">
                          <a:latin typeface="Arial" panose="020B0604020202020204" pitchFamily="34" charset="0"/>
                          <a:ea typeface="微软雅黑" panose="020B0503020204020204" pitchFamily="34" charset="-122"/>
                          <a:sym typeface="Arial" panose="020B0604020202020204" pitchFamily="34" charset="0"/>
                        </a:rPr>
                        <a:t>之一。</a:t>
                      </a:r>
                      <a:endParaRPr lang="zh-CN" altLang="en-US" sz="1400" b="0" kern="1200" noProof="0" dirty="0">
                        <a:solidFill>
                          <a:schemeClr val="dk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txBody>
                  <a:tcPr anchor="ctr"/>
                </a:tc>
              </a:tr>
              <a:tr h="418937">
                <a:tc>
                  <a:txBody>
                    <a:bodyPr/>
                    <a:lstStyle/>
                    <a:p>
                      <a:pPr indent="0" algn="ctr" fontAlgn="auto">
                        <a:lnSpc>
                          <a:spcPct val="100000"/>
                        </a:lnSpc>
                        <a:buClrTx/>
                        <a:buSzTx/>
                        <a:buFont typeface="Wingdings" panose="05000000000000000000" charset="0"/>
                        <a:buNone/>
                      </a:pPr>
                      <a:r>
                        <a:rPr lang="en-US" altLang="zh-CN" sz="1400" b="1" noProof="0" dirty="0">
                          <a:latin typeface="Arial" panose="020B0604020202020204" pitchFamily="34" charset="0"/>
                          <a:ea typeface="微软雅黑" panose="020B0503020204020204" pitchFamily="34" charset="-122"/>
                          <a:sym typeface="Arial" panose="020B0604020202020204" pitchFamily="34" charset="0"/>
                        </a:rPr>
                        <a:t>《AGA</a:t>
                      </a:r>
                      <a:r>
                        <a:rPr lang="zh-CN" altLang="en-US" sz="1400" b="1" noProof="0" dirty="0">
                          <a:latin typeface="Arial" panose="020B0604020202020204" pitchFamily="34" charset="0"/>
                          <a:ea typeface="微软雅黑" panose="020B0503020204020204" pitchFamily="34" charset="-122"/>
                          <a:sym typeface="Arial" panose="020B0604020202020204" pitchFamily="34" charset="0"/>
                        </a:rPr>
                        <a:t>实践建议：长期应用质子泵抑制剂的风险和获益</a:t>
                      </a:r>
                      <a:r>
                        <a:rPr lang="en-US" altLang="zh-CN" sz="1400" b="1" noProof="0" dirty="0">
                          <a:latin typeface="Arial" panose="020B0604020202020204" pitchFamily="34" charset="0"/>
                          <a:ea typeface="微软雅黑" panose="020B0503020204020204" pitchFamily="34" charset="-122"/>
                          <a:sym typeface="Arial" panose="020B0604020202020204" pitchFamily="34" charset="0"/>
                        </a:rPr>
                        <a:t>》</a:t>
                      </a:r>
                      <a:r>
                        <a:rPr lang="zh-CN" altLang="en-US" sz="1400" b="1" noProof="0" dirty="0">
                          <a:latin typeface="Arial" panose="020B0604020202020204" pitchFamily="34" charset="0"/>
                          <a:ea typeface="微软雅黑" panose="020B0503020204020204" pitchFamily="34" charset="-122"/>
                          <a:sym typeface="Arial" panose="020B0604020202020204" pitchFamily="34" charset="0"/>
                        </a:rPr>
                        <a:t>（</a:t>
                      </a:r>
                      <a:r>
                        <a:rPr lang="en-US" altLang="zh-CN" sz="1400" b="1" noProof="0" dirty="0">
                          <a:latin typeface="Arial" panose="020B0604020202020204" pitchFamily="34" charset="0"/>
                          <a:ea typeface="微软雅黑" panose="020B0503020204020204" pitchFamily="34" charset="-122"/>
                          <a:sym typeface="Arial" panose="020B0604020202020204" pitchFamily="34" charset="0"/>
                        </a:rPr>
                        <a:t>2017</a:t>
                      </a:r>
                      <a:r>
                        <a:rPr lang="zh-CN" altLang="en-US" sz="1400" b="1" noProof="0" dirty="0">
                          <a:latin typeface="Arial" panose="020B0604020202020204" pitchFamily="34" charset="0"/>
                          <a:ea typeface="微软雅黑" panose="020B0503020204020204" pitchFamily="34" charset="-122"/>
                          <a:sym typeface="Arial" panose="020B0604020202020204" pitchFamily="34" charset="0"/>
                        </a:rPr>
                        <a:t>版）</a:t>
                      </a:r>
                      <a:endParaRPr lang="zh-CN" altLang="en-US" sz="1400" b="1" kern="1200" noProof="0" dirty="0">
                        <a:solidFill>
                          <a:schemeClr val="tx2"/>
                        </a:solidFill>
                        <a:latin typeface="Arial" panose="020B0604020202020204" pitchFamily="34" charset="0"/>
                        <a:ea typeface="微软雅黑" panose="020B0503020204020204" pitchFamily="34" charset="-122"/>
                        <a:cs typeface="+mn-cs"/>
                        <a:sym typeface="Arial" panose="020B0604020202020204" pitchFamily="34" charset="0"/>
                      </a:endParaRPr>
                    </a:p>
                  </a:txBody>
                  <a:tcPr anchor="ctr"/>
                </a:tc>
                <a:tc>
                  <a:txBody>
                    <a:bodyPr/>
                    <a:lstStyle/>
                    <a:p>
                      <a:pPr indent="0" fontAlgn="auto">
                        <a:lnSpc>
                          <a:spcPct val="100000"/>
                        </a:lnSpc>
                        <a:buFont typeface="Wingdings" panose="05000000000000000000" pitchFamily="2" charset="2"/>
                        <a:buNone/>
                      </a:pPr>
                      <a:r>
                        <a:rPr lang="zh-CN" altLang="en-US" sz="1400" noProof="0" dirty="0">
                          <a:latin typeface="Arial" panose="020B0604020202020204" pitchFamily="34" charset="0"/>
                          <a:ea typeface="微软雅黑" panose="020B0503020204020204" pitchFamily="34" charset="-122"/>
                          <a:sym typeface="Arial" panose="020B0604020202020204" pitchFamily="34" charset="0"/>
                        </a:rPr>
                        <a:t>长期使用</a:t>
                      </a:r>
                      <a:r>
                        <a:rPr lang="en-US" altLang="zh-CN" sz="1400" noProof="0" dirty="0">
                          <a:latin typeface="Arial" panose="020B0604020202020204" pitchFamily="34" charset="0"/>
                          <a:ea typeface="微软雅黑" panose="020B0503020204020204" pitchFamily="34" charset="-122"/>
                          <a:sym typeface="Arial" panose="020B0604020202020204" pitchFamily="34" charset="0"/>
                        </a:rPr>
                        <a:t>PPI</a:t>
                      </a:r>
                      <a:r>
                        <a:rPr lang="zh-CN" altLang="en-US" sz="1400" noProof="0" dirty="0">
                          <a:latin typeface="Arial" panose="020B0604020202020204" pitchFamily="34" charset="0"/>
                          <a:ea typeface="微软雅黑" panose="020B0503020204020204" pitchFamily="34" charset="-122"/>
                          <a:sym typeface="Arial" panose="020B0604020202020204" pitchFamily="34" charset="0"/>
                        </a:rPr>
                        <a:t>治疗，右兰索拉唑可减量至</a:t>
                      </a:r>
                      <a:r>
                        <a:rPr lang="en-US" altLang="zh-CN" sz="1400" noProof="0" dirty="0">
                          <a:latin typeface="Arial" panose="020B0604020202020204" pitchFamily="34" charset="0"/>
                          <a:ea typeface="微软雅黑" panose="020B0503020204020204" pitchFamily="34" charset="-122"/>
                          <a:sym typeface="Arial" panose="020B0604020202020204" pitchFamily="34" charset="0"/>
                        </a:rPr>
                        <a:t>1</a:t>
                      </a:r>
                      <a:r>
                        <a:rPr lang="zh-CN" altLang="en-US" sz="1400" noProof="0" dirty="0">
                          <a:latin typeface="Arial" panose="020B0604020202020204" pitchFamily="34" charset="0"/>
                          <a:ea typeface="微软雅黑" panose="020B0503020204020204" pitchFamily="34" charset="-122"/>
                          <a:sym typeface="Arial" panose="020B0604020202020204" pitchFamily="34" charset="0"/>
                        </a:rPr>
                        <a:t>日</a:t>
                      </a:r>
                      <a:r>
                        <a:rPr lang="en-US" altLang="zh-CN" sz="1400" noProof="0" dirty="0">
                          <a:latin typeface="Arial" panose="020B0604020202020204" pitchFamily="34" charset="0"/>
                          <a:ea typeface="微软雅黑" panose="020B0503020204020204" pitchFamily="34" charset="-122"/>
                          <a:sym typeface="Arial" panose="020B0604020202020204" pitchFamily="34" charset="0"/>
                        </a:rPr>
                        <a:t>1</a:t>
                      </a:r>
                      <a:r>
                        <a:rPr lang="zh-CN" altLang="en-US" sz="1400" noProof="0" dirty="0">
                          <a:latin typeface="Arial" panose="020B0604020202020204" pitchFamily="34" charset="0"/>
                          <a:ea typeface="微软雅黑" panose="020B0503020204020204" pitchFamily="34" charset="-122"/>
                          <a:sym typeface="Arial" panose="020B0604020202020204" pitchFamily="34" charset="0"/>
                        </a:rPr>
                        <a:t>次用量，可有效缓解胃灼热。</a:t>
                      </a:r>
                      <a:endParaRPr lang="zh-CN" altLang="en-US" sz="1400" b="0" kern="1200" noProof="0" dirty="0">
                        <a:solidFill>
                          <a:schemeClr val="dk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txBody>
                  <a:tcPr anchor="ctr"/>
                </a:tc>
              </a:tr>
              <a:tr h="418937">
                <a:tc>
                  <a:txBody>
                    <a:bodyPr/>
                    <a:lstStyle/>
                    <a:p>
                      <a:pPr indent="0" algn="ctr" fontAlgn="auto">
                        <a:lnSpc>
                          <a:spcPct val="100000"/>
                        </a:lnSpc>
                        <a:buClrTx/>
                        <a:buSzTx/>
                        <a:buFont typeface="Wingdings" panose="05000000000000000000" charset="0"/>
                        <a:buNone/>
                      </a:pPr>
                      <a:r>
                        <a:rPr lang="en-US" altLang="zh-CN" sz="1400" b="1" noProof="0" dirty="0">
                          <a:latin typeface="Arial" panose="020B0604020202020204" pitchFamily="34" charset="0"/>
                          <a:ea typeface="微软雅黑" panose="020B0503020204020204" pitchFamily="34" charset="-122"/>
                          <a:sym typeface="Arial" panose="020B0604020202020204" pitchFamily="34" charset="0"/>
                        </a:rPr>
                        <a:t>《</a:t>
                      </a:r>
                      <a:r>
                        <a:rPr lang="zh-CN" altLang="en-US" sz="1400" b="1" noProof="0" dirty="0">
                          <a:latin typeface="Arial" panose="020B0604020202020204" pitchFamily="34" charset="0"/>
                          <a:ea typeface="微软雅黑" panose="020B0503020204020204" pitchFamily="34" charset="-122"/>
                          <a:sym typeface="Arial" panose="020B0604020202020204" pitchFamily="34" charset="0"/>
                        </a:rPr>
                        <a:t>亚太共识：胃食管反流病的管理（更新版）</a:t>
                      </a:r>
                      <a:r>
                        <a:rPr lang="en-US" altLang="zh-CN" sz="1400" b="1" noProof="0" dirty="0">
                          <a:latin typeface="Arial" panose="020B0604020202020204" pitchFamily="34" charset="0"/>
                          <a:ea typeface="微软雅黑" panose="020B0503020204020204" pitchFamily="34" charset="-122"/>
                          <a:sym typeface="Arial" panose="020B0604020202020204" pitchFamily="34" charset="0"/>
                        </a:rPr>
                        <a:t>》</a:t>
                      </a:r>
                      <a:r>
                        <a:rPr lang="zh-CN" altLang="en-US" sz="1400" b="1" noProof="0" dirty="0">
                          <a:latin typeface="Arial" panose="020B0604020202020204" pitchFamily="34" charset="0"/>
                          <a:ea typeface="微软雅黑" panose="020B0503020204020204" pitchFamily="34" charset="-122"/>
                          <a:sym typeface="Arial" panose="020B0604020202020204" pitchFamily="34" charset="0"/>
                        </a:rPr>
                        <a:t>（</a:t>
                      </a:r>
                      <a:r>
                        <a:rPr lang="en-US" altLang="zh-CN" sz="1400" b="1" noProof="0" dirty="0">
                          <a:latin typeface="Arial" panose="020B0604020202020204" pitchFamily="34" charset="0"/>
                          <a:ea typeface="微软雅黑" panose="020B0503020204020204" pitchFamily="34" charset="-122"/>
                          <a:sym typeface="Arial" panose="020B0604020202020204" pitchFamily="34" charset="0"/>
                        </a:rPr>
                        <a:t>2016</a:t>
                      </a:r>
                      <a:r>
                        <a:rPr lang="zh-CN" altLang="en-US" sz="1400" b="1" noProof="0" dirty="0">
                          <a:latin typeface="Arial" panose="020B0604020202020204" pitchFamily="34" charset="0"/>
                          <a:ea typeface="微软雅黑" panose="020B0503020204020204" pitchFamily="34" charset="-122"/>
                          <a:sym typeface="Arial" panose="020B0604020202020204" pitchFamily="34" charset="0"/>
                        </a:rPr>
                        <a:t>版）</a:t>
                      </a:r>
                      <a:endParaRPr lang="zh-CN" altLang="en-US" sz="1400" b="1" kern="1200" noProof="0" dirty="0">
                        <a:solidFill>
                          <a:schemeClr val="tx2"/>
                        </a:solidFill>
                        <a:latin typeface="Arial" panose="020B0604020202020204" pitchFamily="34" charset="0"/>
                        <a:ea typeface="微软雅黑" panose="020B0503020204020204" pitchFamily="34" charset="-122"/>
                        <a:cs typeface="+mn-cs"/>
                        <a:sym typeface="Arial" panose="020B0604020202020204" pitchFamily="34" charset="0"/>
                      </a:endParaRPr>
                    </a:p>
                  </a:txBody>
                  <a:tcPr anchor="ctr"/>
                </a:tc>
                <a:tc>
                  <a:txBody>
                    <a:bodyPr/>
                    <a:lstStyle/>
                    <a:p>
                      <a:pPr indent="0" algn="l" fontAlgn="auto">
                        <a:lnSpc>
                          <a:spcPct val="100000"/>
                        </a:lnSpc>
                        <a:buClrTx/>
                        <a:buSzTx/>
                        <a:buFont typeface="Wingdings" panose="05000000000000000000" charset="0"/>
                        <a:buNone/>
                      </a:pPr>
                      <a:r>
                        <a:rPr lang="en-US" altLang="zh-CN" sz="1400" noProof="0" dirty="0">
                          <a:latin typeface="Arial" panose="020B0604020202020204" pitchFamily="34" charset="0"/>
                          <a:ea typeface="微软雅黑" panose="020B0503020204020204" pitchFamily="34" charset="-122"/>
                          <a:sym typeface="Arial" panose="020B0604020202020204" pitchFamily="34" charset="0"/>
                        </a:rPr>
                        <a:t>PPI</a:t>
                      </a:r>
                      <a:r>
                        <a:rPr lang="zh-CN" altLang="en-US" sz="1400" noProof="0" dirty="0">
                          <a:latin typeface="Arial" panose="020B0604020202020204" pitchFamily="34" charset="0"/>
                          <a:ea typeface="微软雅黑" panose="020B0503020204020204" pitchFamily="34" charset="-122"/>
                          <a:sym typeface="Arial" panose="020B0604020202020204" pitchFamily="34" charset="0"/>
                        </a:rPr>
                        <a:t>是治疗胃食管反流病的首选用药，右兰索拉唑治疗中重度</a:t>
                      </a:r>
                      <a:r>
                        <a:rPr lang="en-US" altLang="zh-CN" sz="1400" noProof="0" dirty="0">
                          <a:latin typeface="Arial" panose="020B0604020202020204" pitchFamily="34" charset="0"/>
                          <a:ea typeface="微软雅黑" panose="020B0503020204020204" pitchFamily="34" charset="-122"/>
                          <a:sym typeface="Arial" panose="020B0604020202020204" pitchFamily="34" charset="0"/>
                        </a:rPr>
                        <a:t>GERD</a:t>
                      </a:r>
                      <a:r>
                        <a:rPr lang="zh-CN" altLang="en-US" sz="1400" noProof="0" dirty="0">
                          <a:latin typeface="Arial" panose="020B0604020202020204" pitchFamily="34" charset="0"/>
                          <a:ea typeface="微软雅黑" panose="020B0503020204020204" pitchFamily="34" charset="-122"/>
                          <a:sym typeface="Arial" panose="020B0604020202020204" pitchFamily="34" charset="0"/>
                        </a:rPr>
                        <a:t>（如糜烂性食管炎等）较兰索拉唑等具有更高的愈合能力。</a:t>
                      </a:r>
                      <a:endParaRPr lang="zh-CN" altLang="en-US" sz="1400" b="0" kern="1200" noProof="0" dirty="0">
                        <a:solidFill>
                          <a:schemeClr val="dk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txBody>
                  <a:tcPr anchor="ct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sym typeface="Arial" panose="020B0604020202020204" pitchFamily="34" charset="0"/>
              </a:rPr>
              <a:t>安全性更佳</a:t>
            </a:r>
            <a:endParaRPr lang="zh-CN" altLang="en-US" dirty="0">
              <a:sym typeface="Arial" panose="020B0604020202020204" pitchFamily="34" charset="0"/>
            </a:endParaRPr>
          </a:p>
        </p:txBody>
      </p:sp>
      <p:sp>
        <p:nvSpPr>
          <p:cNvPr id="3" name="文本框 2"/>
          <p:cNvSpPr txBox="1"/>
          <p:nvPr/>
        </p:nvSpPr>
        <p:spPr>
          <a:xfrm>
            <a:off x="0" y="6304002"/>
            <a:ext cx="1596512" cy="507831"/>
          </a:xfrm>
          <a:prstGeom prst="rect">
            <a:avLst/>
          </a:prstGeom>
          <a:noFill/>
        </p:spPr>
        <p:txBody>
          <a:bodyPr wrap="square" rtlCol="0" anchor="t">
            <a:spAutoFit/>
          </a:bodyPr>
          <a:lstStyle>
            <a:defPPr>
              <a:defRPr lang="zh-CN"/>
            </a:defPPr>
            <a:lvl1pPr>
              <a:defRPr sz="750">
                <a:latin typeface="微软雅黑" panose="020B0503020204020204" pitchFamily="34" charset="-122"/>
                <a:ea typeface="微软雅黑" panose="020B0503020204020204" pitchFamily="34" charset="-122"/>
                <a:cs typeface="微软雅黑" panose="020B0503020204020204" pitchFamily="34" charset="-122"/>
              </a:defRPr>
            </a:lvl1pPr>
          </a:lstStyle>
          <a:p>
            <a:r>
              <a:rPr lang="en-US" altLang="zh-CN" sz="900" dirty="0">
                <a:latin typeface="Arial" panose="020B0604020202020204" pitchFamily="34" charset="0"/>
                <a:sym typeface="Arial" panose="020B0604020202020204" pitchFamily="34" charset="0"/>
              </a:rPr>
              <a:t>Source: </a:t>
            </a:r>
            <a:endParaRPr lang="en-US" altLang="zh-CN" sz="900" dirty="0">
              <a:latin typeface="Arial" panose="020B0604020202020204" pitchFamily="34" charset="0"/>
              <a:sym typeface="Arial" panose="020B0604020202020204" pitchFamily="34" charset="0"/>
            </a:endParaRPr>
          </a:p>
          <a:p>
            <a:r>
              <a:rPr lang="zh-CN" altLang="en-US" sz="900" dirty="0" smtClean="0">
                <a:latin typeface="Arial" panose="020B0604020202020204" pitchFamily="34" charset="0"/>
                <a:sym typeface="Arial" panose="020B0604020202020204" pitchFamily="34" charset="0"/>
              </a:rPr>
              <a:t>安</a:t>
            </a:r>
            <a:r>
              <a:rPr lang="zh-CN" altLang="en-US" sz="900" dirty="0">
                <a:latin typeface="Arial" panose="020B0604020202020204" pitchFamily="34" charset="0"/>
                <a:sym typeface="Arial" panose="020B0604020202020204" pitchFamily="34" charset="0"/>
              </a:rPr>
              <a:t>素能</a:t>
            </a:r>
            <a:r>
              <a:rPr lang="en-US" altLang="zh-CN" sz="900" baseline="30000" dirty="0">
                <a:latin typeface="Arial" panose="020B0604020202020204" pitchFamily="34" charset="0"/>
                <a:sym typeface="Arial" panose="020B0604020202020204" pitchFamily="34" charset="0"/>
              </a:rPr>
              <a:t>®</a:t>
            </a:r>
            <a:r>
              <a:rPr lang="en-US" altLang="zh-CN" sz="900" dirty="0">
                <a:latin typeface="Arial" panose="020B0604020202020204" pitchFamily="34" charset="0"/>
                <a:sym typeface="Arial" panose="020B0604020202020204" pitchFamily="34" charset="0"/>
              </a:rPr>
              <a:t>III</a:t>
            </a:r>
            <a:r>
              <a:rPr lang="zh-CN" altLang="en-US" sz="900" dirty="0">
                <a:latin typeface="Arial" panose="020B0604020202020204" pitchFamily="34" charset="0"/>
                <a:sym typeface="Arial" panose="020B0604020202020204" pitchFamily="34" charset="0"/>
              </a:rPr>
              <a:t>期临床试验报告</a:t>
            </a:r>
            <a:endParaRPr lang="en-US" altLang="zh-CN" sz="900" dirty="0">
              <a:latin typeface="Arial" panose="020B0604020202020204" pitchFamily="34" charset="0"/>
              <a:sym typeface="Arial" panose="020B0604020202020204" pitchFamily="34" charset="0"/>
            </a:endParaRPr>
          </a:p>
          <a:p>
            <a:r>
              <a:rPr lang="zh-CN" altLang="en-US" sz="900" dirty="0">
                <a:latin typeface="Arial" panose="020B0604020202020204" pitchFamily="34" charset="0"/>
                <a:sym typeface="Arial" panose="020B0604020202020204" pitchFamily="34" charset="0"/>
              </a:rPr>
              <a:t>安素能</a:t>
            </a:r>
            <a:r>
              <a:rPr lang="en-US" altLang="zh-CN" sz="900" baseline="30000" dirty="0">
                <a:latin typeface="Arial" panose="020B0604020202020204" pitchFamily="34" charset="0"/>
                <a:sym typeface="Arial" panose="020B0604020202020204" pitchFamily="34" charset="0"/>
              </a:rPr>
              <a:t>®</a:t>
            </a:r>
            <a:r>
              <a:rPr lang="zh-CN" altLang="en-US" sz="900" dirty="0">
                <a:latin typeface="Arial" panose="020B0604020202020204" pitchFamily="34" charset="0"/>
                <a:sym typeface="Arial" panose="020B0604020202020204" pitchFamily="34" charset="0"/>
              </a:rPr>
              <a:t>说明书</a:t>
            </a:r>
            <a:endParaRPr lang="zh-CN" altLang="en-US" sz="900" dirty="0">
              <a:latin typeface="Arial" panose="020B0604020202020204" pitchFamily="34" charset="0"/>
              <a:sym typeface="Arial" panose="020B0604020202020204" pitchFamily="34" charset="0"/>
            </a:endParaRPr>
          </a:p>
        </p:txBody>
      </p:sp>
      <p:sp>
        <p:nvSpPr>
          <p:cNvPr id="6" name="文本框 5"/>
          <p:cNvSpPr txBox="1"/>
          <p:nvPr/>
        </p:nvSpPr>
        <p:spPr>
          <a:xfrm rot="1378070">
            <a:off x="6203432" y="3118669"/>
            <a:ext cx="1426063" cy="276999"/>
          </a:xfrm>
          <a:prstGeom prst="rect">
            <a:avLst/>
          </a:prstGeom>
          <a:noFill/>
        </p:spPr>
        <p:txBody>
          <a:bodyPr wrap="square" rtlCol="0">
            <a:spAutoFit/>
          </a:bodyPr>
          <a:lstStyle/>
          <a:p>
            <a:r>
              <a:rPr lang="zh-CN" altLang="en-US" sz="1200" b="1" dirty="0">
                <a:solidFill>
                  <a:schemeClr val="bg1"/>
                </a:solidFill>
                <a:latin typeface="Arial" panose="020B0604020202020204" pitchFamily="34" charset="0"/>
                <a:ea typeface="微软雅黑" panose="020B0503020204020204" pitchFamily="34" charset="-122"/>
                <a:sym typeface="Arial" panose="020B0604020202020204" pitchFamily="34" charset="0"/>
              </a:rPr>
              <a:t>降低</a:t>
            </a:r>
            <a:r>
              <a:rPr lang="en-US" altLang="zh-CN" sz="1200" b="1" dirty="0">
                <a:solidFill>
                  <a:schemeClr val="bg1"/>
                </a:solidFill>
                <a:latin typeface="Arial" panose="020B0604020202020204" pitchFamily="34" charset="0"/>
                <a:ea typeface="微软雅黑" panose="020B0503020204020204" pitchFamily="34" charset="-122"/>
                <a:sym typeface="Arial" panose="020B0604020202020204" pitchFamily="34" charset="0"/>
              </a:rPr>
              <a:t>67%</a:t>
            </a:r>
            <a:endParaRPr lang="zh-CN" altLang="en-US" sz="12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8" name="组合 17"/>
          <p:cNvGrpSpPr/>
          <p:nvPr/>
        </p:nvGrpSpPr>
        <p:grpSpPr>
          <a:xfrm>
            <a:off x="798256" y="1680864"/>
            <a:ext cx="3304061" cy="2407153"/>
            <a:chOff x="4365101" y="4167674"/>
            <a:chExt cx="3937286" cy="2239262"/>
          </a:xfrm>
        </p:grpSpPr>
        <p:graphicFrame>
          <p:nvGraphicFramePr>
            <p:cNvPr id="11" name="图表 10"/>
            <p:cNvGraphicFramePr/>
            <p:nvPr/>
          </p:nvGraphicFramePr>
          <p:xfrm>
            <a:off x="4365101" y="4167674"/>
            <a:ext cx="3937286" cy="2239262"/>
          </p:xfrm>
          <a:graphic>
            <a:graphicData uri="http://schemas.openxmlformats.org/drawingml/2006/chart">
              <c:chart xmlns:c="http://schemas.openxmlformats.org/drawingml/2006/chart" xmlns:r="http://schemas.openxmlformats.org/officeDocument/2006/relationships" r:id="rId1"/>
            </a:graphicData>
          </a:graphic>
        </p:graphicFrame>
        <p:sp>
          <p:nvSpPr>
            <p:cNvPr id="12" name="形状 11"/>
            <p:cNvSpPr/>
            <p:nvPr/>
          </p:nvSpPr>
          <p:spPr>
            <a:xfrm rot="3054941">
              <a:off x="6216994" y="4409687"/>
              <a:ext cx="1071788" cy="941494"/>
            </a:xfrm>
            <a:prstGeom prst="swooshArrow">
              <a:avLst>
                <a:gd name="adj1" fmla="val 25000"/>
                <a:gd name="adj2" fmla="val 25000"/>
              </a:avLst>
            </a:prstGeom>
            <a:solidFill>
              <a:schemeClr val="accent5">
                <a:lumMod val="5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7" name="组合 16"/>
          <p:cNvGrpSpPr/>
          <p:nvPr/>
        </p:nvGrpSpPr>
        <p:grpSpPr>
          <a:xfrm>
            <a:off x="5009591" y="1611857"/>
            <a:ext cx="3007497" cy="2680582"/>
            <a:chOff x="623470" y="1887456"/>
            <a:chExt cx="3543300" cy="3550936"/>
          </a:xfrm>
        </p:grpSpPr>
        <p:grpSp>
          <p:nvGrpSpPr>
            <p:cNvPr id="13" name="组合 12"/>
            <p:cNvGrpSpPr/>
            <p:nvPr/>
          </p:nvGrpSpPr>
          <p:grpSpPr>
            <a:xfrm>
              <a:off x="623470" y="1887456"/>
              <a:ext cx="3543300" cy="3550936"/>
              <a:chOff x="5030250" y="1774826"/>
              <a:chExt cx="3543300" cy="3550936"/>
            </a:xfrm>
          </p:grpSpPr>
          <p:graphicFrame>
            <p:nvGraphicFramePr>
              <p:cNvPr id="14" name="图表 13"/>
              <p:cNvGraphicFramePr/>
              <p:nvPr/>
            </p:nvGraphicFramePr>
            <p:xfrm>
              <a:off x="5030250" y="1774826"/>
              <a:ext cx="3543300" cy="3550936"/>
            </p:xfrm>
            <a:graphic>
              <a:graphicData uri="http://schemas.openxmlformats.org/drawingml/2006/chart">
                <c:chart xmlns:c="http://schemas.openxmlformats.org/drawingml/2006/chart" xmlns:r="http://schemas.openxmlformats.org/officeDocument/2006/relationships" r:id="rId2"/>
              </a:graphicData>
            </a:graphic>
          </p:graphicFrame>
          <p:sp>
            <p:nvSpPr>
              <p:cNvPr id="15" name="形状 14"/>
              <p:cNvSpPr/>
              <p:nvPr/>
            </p:nvSpPr>
            <p:spPr>
              <a:xfrm rot="4406654">
                <a:off x="6586723" y="2496235"/>
                <a:ext cx="1221516" cy="941013"/>
              </a:xfrm>
              <a:prstGeom prst="swooshArrow">
                <a:avLst>
                  <a:gd name="adj1" fmla="val 25000"/>
                  <a:gd name="adj2" fmla="val 25000"/>
                </a:avLst>
              </a:prstGeom>
              <a:solidFill>
                <a:schemeClr val="accent5">
                  <a:lumMod val="5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16" name="文本框 15"/>
            <p:cNvSpPr txBox="1"/>
            <p:nvPr/>
          </p:nvSpPr>
          <p:spPr>
            <a:xfrm>
              <a:off x="2713202" y="2558874"/>
              <a:ext cx="824265" cy="276999"/>
            </a:xfrm>
            <a:prstGeom prst="rect">
              <a:avLst/>
            </a:prstGeom>
            <a:noFill/>
          </p:spPr>
          <p:txBody>
            <a:bodyPr wrap="none" rtlCol="0">
              <a:spAutoFit/>
            </a:bodyPr>
            <a:lstStyle/>
            <a:p>
              <a:pPr algn="l"/>
              <a:r>
                <a:rPr kumimoji="1" lang="zh-CN" altLang="en-US" sz="1200" b="1" dirty="0">
                  <a:solidFill>
                    <a:schemeClr val="accent5">
                      <a:lumMod val="50000"/>
                    </a:schemeClr>
                  </a:solidFill>
                  <a:latin typeface="Arial" panose="020B0604020202020204" pitchFamily="34" charset="0"/>
                  <a:ea typeface="微软雅黑" panose="020B0503020204020204" pitchFamily="34" charset="-122"/>
                  <a:sym typeface="Arial" panose="020B0604020202020204" pitchFamily="34" charset="0"/>
                </a:rPr>
                <a:t>降低</a:t>
              </a:r>
              <a:r>
                <a:rPr kumimoji="1" lang="en-US" altLang="zh-CN" sz="1200" b="1" dirty="0">
                  <a:solidFill>
                    <a:schemeClr val="accent5">
                      <a:lumMod val="50000"/>
                    </a:schemeClr>
                  </a:solidFill>
                  <a:latin typeface="Arial" panose="020B0604020202020204" pitchFamily="34" charset="0"/>
                  <a:ea typeface="微软雅黑" panose="020B0503020204020204" pitchFamily="34" charset="-122"/>
                  <a:sym typeface="Arial" panose="020B0604020202020204" pitchFamily="34" charset="0"/>
                </a:rPr>
                <a:t>49%</a:t>
              </a:r>
              <a:endParaRPr kumimoji="1" lang="zh-CN" altLang="en-US" sz="1200" b="1" dirty="0">
                <a:solidFill>
                  <a:schemeClr val="accent5">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9" name="标题 1"/>
          <p:cNvSpPr>
            <a:spLocks noGrp="1"/>
          </p:cNvSpPr>
          <p:nvPr/>
        </p:nvSpPr>
        <p:spPr>
          <a:xfrm>
            <a:off x="413884" y="932522"/>
            <a:ext cx="3805698" cy="679335"/>
          </a:xfrm>
          <a:prstGeom prst="rect">
            <a:avLst/>
          </a:prstGeom>
          <a:gradFill>
            <a:gsLst>
              <a:gs pos="0">
                <a:schemeClr val="accent1">
                  <a:lumMod val="50000"/>
                </a:schemeClr>
              </a:gs>
              <a:gs pos="100000">
                <a:srgbClr val="0B6E38"/>
              </a:gs>
            </a:gsLst>
            <a:lin ang="0" scaled="0"/>
          </a:gradFill>
        </p:spPr>
        <p:txBody>
          <a:bodyPr wrap="square" rtlCol="0" anchor="ctr">
            <a:noAutofit/>
          </a:bodyPr>
          <a:lstStyle>
            <a:lvl1pPr algn="ctr" rtl="0" eaLnBrk="0" fontAlgn="base" hangingPunct="0">
              <a:spcBef>
                <a:spcPct val="0"/>
              </a:spcBef>
              <a:spcAft>
                <a:spcPct val="0"/>
              </a:spcAft>
              <a:defRPr sz="3200">
                <a:solidFill>
                  <a:schemeClr val="tx2"/>
                </a:solidFill>
                <a:latin typeface="微软雅黑" panose="020B0503020204020204" pitchFamily="34" charset="-122"/>
                <a:ea typeface="微软雅黑" panose="020B0503020204020204" pitchFamily="34" charset="-122"/>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r>
              <a:rPr lang="zh-CN" altLang="en-US" sz="2000" b="1" spc="300" dirty="0" smtClean="0">
                <a:solidFill>
                  <a:schemeClr val="bg1"/>
                </a:solidFill>
                <a:latin typeface="Arial" panose="020B0604020202020204" pitchFamily="34" charset="0"/>
                <a:sym typeface="Arial" panose="020B0604020202020204" pitchFamily="34" charset="0"/>
              </a:rPr>
              <a:t>不良反应发生率低</a:t>
            </a:r>
            <a:endParaRPr lang="zh-CN" altLang="en-US" sz="2000" b="1" spc="300" dirty="0">
              <a:solidFill>
                <a:schemeClr val="bg1"/>
              </a:solidFill>
              <a:latin typeface="Arial" panose="020B0604020202020204" pitchFamily="34" charset="0"/>
              <a:sym typeface="Arial" panose="020B0604020202020204" pitchFamily="34" charset="0"/>
            </a:endParaRPr>
          </a:p>
        </p:txBody>
      </p:sp>
      <p:sp>
        <p:nvSpPr>
          <p:cNvPr id="21" name="矩形 20"/>
          <p:cNvSpPr/>
          <p:nvPr/>
        </p:nvSpPr>
        <p:spPr>
          <a:xfrm>
            <a:off x="186347" y="4103855"/>
            <a:ext cx="4248002" cy="2354491"/>
          </a:xfrm>
          <a:prstGeom prst="rect">
            <a:avLst/>
          </a:prstGeom>
        </p:spPr>
        <p:txBody>
          <a:bodyPr wrap="square">
            <a:spAutoFit/>
          </a:bodyPr>
          <a:lstStyle/>
          <a:p>
            <a:pPr marL="541020" lvl="0" indent="-285750" algn="just">
              <a:lnSpc>
                <a:spcPct val="150000"/>
              </a:lnSpc>
              <a:buFont typeface="Arial" panose="020B0604020202020204" pitchFamily="34" charset="0"/>
              <a:buChar char="•"/>
            </a:pPr>
            <a:r>
              <a:rPr lang="zh-CN" altLang="en-US" sz="1400" dirty="0" smtClean="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总不良反应发生率约</a:t>
            </a:r>
            <a:r>
              <a:rPr lang="en-US" altLang="zh-CN" sz="1400" dirty="0" smtClean="0">
                <a:solidFill>
                  <a:schemeClr val="accent5"/>
                </a:solidFill>
                <a:latin typeface="微软雅黑" panose="020B0503020204020204" pitchFamily="34" charset="-122"/>
                <a:ea typeface="微软雅黑" panose="020B0503020204020204" pitchFamily="34" charset="-122"/>
                <a:cs typeface="微软雅黑" panose="020B0503020204020204" pitchFamily="34" charset="-122"/>
                <a:sym typeface="+mn-ea"/>
              </a:rPr>
              <a:t>12.6%</a:t>
            </a:r>
            <a:r>
              <a:rPr lang="zh-CN" altLang="en-US" sz="1400" dirty="0" smtClean="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zh-CN" sz="1400" dirty="0" smtClean="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无</a:t>
            </a:r>
            <a:r>
              <a:rPr lang="zh-CN" altLang="zh-CN" sz="140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严重不良反应，大多为</a:t>
            </a:r>
            <a:r>
              <a:rPr lang="zh-CN" altLang="zh-CN" sz="1400" dirty="0" smtClean="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轻度</a:t>
            </a:r>
            <a:r>
              <a:rPr lang="zh-CN" altLang="en-US" sz="1400" dirty="0" smtClean="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，较同类药更安全。</a:t>
            </a:r>
            <a:endParaRPr lang="zh-CN" altLang="zh-CN" sz="140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541020" lvl="0" indent="-285750" algn="just">
              <a:lnSpc>
                <a:spcPct val="150000"/>
              </a:lnSpc>
              <a:buFont typeface="Arial" panose="020B0604020202020204" pitchFamily="34" charset="0"/>
              <a:buChar char="•"/>
            </a:pPr>
            <a:r>
              <a:rPr lang="zh-CN" altLang="en-US" sz="140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临床主要不良反应及</a:t>
            </a:r>
            <a:r>
              <a:rPr lang="zh-CN" altLang="en-US" sz="1400" dirty="0" smtClean="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发生率：</a:t>
            </a:r>
            <a:r>
              <a:rPr lang="zh-CN" altLang="en-US" sz="140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白细胞计数降低（</a:t>
            </a:r>
            <a:r>
              <a:rPr lang="en-US" altLang="zh-CN" sz="1400" dirty="0">
                <a:solidFill>
                  <a:srgbClr val="4472C4">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6.6%</a:t>
            </a:r>
            <a:r>
              <a:rPr lang="zh-CN" altLang="en-US" sz="140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），中性粒细胞计数降低（</a:t>
            </a:r>
            <a:r>
              <a:rPr lang="en-US" altLang="zh-CN" sz="1400" dirty="0">
                <a:solidFill>
                  <a:srgbClr val="4472C4">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2.4%</a:t>
            </a:r>
            <a:r>
              <a:rPr lang="zh-CN" altLang="en-US" sz="140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），丙氨酸氨基转移酶升高（</a:t>
            </a:r>
            <a:r>
              <a:rPr lang="en-US" altLang="zh-CN" sz="1400" dirty="0">
                <a:solidFill>
                  <a:srgbClr val="4472C4">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2.1%</a:t>
            </a:r>
            <a:r>
              <a:rPr lang="zh-CN" altLang="en-US" sz="140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），天门冬氨酸氨基转移酶（</a:t>
            </a:r>
            <a:r>
              <a:rPr lang="en-US" altLang="zh-CN" sz="1400" dirty="0">
                <a:solidFill>
                  <a:srgbClr val="4472C4">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1.7%</a:t>
            </a:r>
            <a:r>
              <a:rPr lang="zh-CN" altLang="en-US" sz="140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），嗜酸粒细胞计数增多（</a:t>
            </a:r>
            <a:r>
              <a:rPr lang="en-US" altLang="zh-CN" sz="1400" dirty="0">
                <a:solidFill>
                  <a:srgbClr val="4472C4">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0.3%</a:t>
            </a:r>
            <a:r>
              <a:rPr lang="zh-CN" altLang="en-US" sz="140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140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2" name="标题 1"/>
          <p:cNvSpPr>
            <a:spLocks noGrp="1"/>
          </p:cNvSpPr>
          <p:nvPr/>
        </p:nvSpPr>
        <p:spPr>
          <a:xfrm>
            <a:off x="4657889" y="917559"/>
            <a:ext cx="3419154" cy="679335"/>
          </a:xfrm>
          <a:prstGeom prst="rect">
            <a:avLst/>
          </a:prstGeom>
          <a:gradFill>
            <a:gsLst>
              <a:gs pos="0">
                <a:schemeClr val="accent1">
                  <a:lumMod val="50000"/>
                </a:schemeClr>
              </a:gs>
              <a:gs pos="100000">
                <a:srgbClr val="0B6E38"/>
              </a:gs>
            </a:gsLst>
            <a:lin ang="0" scaled="0"/>
          </a:gradFill>
        </p:spPr>
        <p:txBody>
          <a:bodyPr wrap="square" rtlCol="0" anchor="ctr">
            <a:noAutofit/>
          </a:bodyPr>
          <a:lstStyle>
            <a:lvl1pPr algn="ctr" rtl="0" eaLnBrk="0" fontAlgn="base" hangingPunct="0">
              <a:spcBef>
                <a:spcPct val="0"/>
              </a:spcBef>
              <a:spcAft>
                <a:spcPct val="0"/>
              </a:spcAft>
              <a:defRPr sz="3200">
                <a:solidFill>
                  <a:schemeClr val="tx2"/>
                </a:solidFill>
                <a:latin typeface="微软雅黑" panose="020B0503020204020204" pitchFamily="34" charset="-122"/>
                <a:ea typeface="微软雅黑" panose="020B0503020204020204" pitchFamily="34" charset="-122"/>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r>
              <a:rPr lang="zh-CN" altLang="en-US" sz="2000" b="1" spc="300" dirty="0">
                <a:solidFill>
                  <a:schemeClr val="bg1"/>
                </a:solidFill>
                <a:latin typeface="Arial" panose="020B0604020202020204" pitchFamily="34" charset="0"/>
                <a:sym typeface="Arial" panose="020B0604020202020204" pitchFamily="34" charset="0"/>
              </a:rPr>
              <a:t>显著降低</a:t>
            </a:r>
            <a:r>
              <a:rPr lang="en-US" altLang="zh-CN" sz="2000" b="1" spc="300" dirty="0">
                <a:solidFill>
                  <a:schemeClr val="bg1"/>
                </a:solidFill>
                <a:latin typeface="Arial" panose="020B0604020202020204" pitchFamily="34" charset="0"/>
                <a:sym typeface="Arial" panose="020B0604020202020204" pitchFamily="34" charset="0"/>
              </a:rPr>
              <a:t>ALT</a:t>
            </a:r>
            <a:r>
              <a:rPr lang="zh-CN" altLang="en-US" sz="2000" b="1" spc="300" dirty="0">
                <a:solidFill>
                  <a:schemeClr val="bg1"/>
                </a:solidFill>
                <a:latin typeface="Arial" panose="020B0604020202020204" pitchFamily="34" charset="0"/>
                <a:sym typeface="Arial" panose="020B0604020202020204" pitchFamily="34" charset="0"/>
              </a:rPr>
              <a:t>和</a:t>
            </a:r>
            <a:r>
              <a:rPr lang="en-US" altLang="zh-CN" sz="2000" b="1" spc="300" dirty="0">
                <a:solidFill>
                  <a:schemeClr val="bg1"/>
                </a:solidFill>
                <a:latin typeface="Arial" panose="020B0604020202020204" pitchFamily="34" charset="0"/>
                <a:sym typeface="Arial" panose="020B0604020202020204" pitchFamily="34" charset="0"/>
              </a:rPr>
              <a:t>AST</a:t>
            </a:r>
            <a:r>
              <a:rPr lang="zh-CN" altLang="en-US" sz="2000" b="1" spc="300" dirty="0">
                <a:solidFill>
                  <a:schemeClr val="bg1"/>
                </a:solidFill>
                <a:latin typeface="Arial" panose="020B0604020202020204" pitchFamily="34" charset="0"/>
                <a:sym typeface="Arial" panose="020B0604020202020204" pitchFamily="34" charset="0"/>
              </a:rPr>
              <a:t>升高发生率</a:t>
            </a:r>
            <a:endParaRPr lang="zh-CN" altLang="en-US" sz="2000" b="1" spc="300" dirty="0">
              <a:solidFill>
                <a:schemeClr val="bg1"/>
              </a:solidFill>
              <a:latin typeface="Arial" panose="020B0604020202020204" pitchFamily="34" charset="0"/>
              <a:sym typeface="Arial" panose="020B0604020202020204" pitchFamily="34" charset="0"/>
            </a:endParaRPr>
          </a:p>
        </p:txBody>
      </p:sp>
      <p:sp>
        <p:nvSpPr>
          <p:cNvPr id="23" name="矩形 22"/>
          <p:cNvSpPr/>
          <p:nvPr/>
        </p:nvSpPr>
        <p:spPr>
          <a:xfrm>
            <a:off x="4809935" y="4311604"/>
            <a:ext cx="3239571" cy="1938992"/>
          </a:xfrm>
          <a:prstGeom prst="rect">
            <a:avLst/>
          </a:prstGeom>
        </p:spPr>
        <p:txBody>
          <a:bodyPr wrap="square">
            <a:spAutoFit/>
          </a:bodyPr>
          <a:lstStyle/>
          <a:p>
            <a:pPr marL="285750" indent="-285750">
              <a:lnSpc>
                <a:spcPct val="150000"/>
              </a:lnSpc>
              <a:buFont typeface="Arial" panose="020B0604020202020204" pitchFamily="34" charset="0"/>
              <a:buChar char="•"/>
            </a:pPr>
            <a:r>
              <a:rPr lang="zh-CN" altLang="en-US" sz="1600" dirty="0" smtClean="0">
                <a:latin typeface="微软雅黑" panose="020B0503020204020204" pitchFamily="34" charset="-122"/>
                <a:ea typeface="微软雅黑" panose="020B0503020204020204" pitchFamily="34" charset="-122"/>
              </a:rPr>
              <a:t>为</a:t>
            </a:r>
            <a:r>
              <a:rPr lang="en-US" altLang="zh-CN" sz="1600" dirty="0" smtClean="0">
                <a:latin typeface="微软雅黑" panose="020B0503020204020204" pitchFamily="34" charset="-122"/>
                <a:ea typeface="微软雅黑" panose="020B0503020204020204" pitchFamily="34" charset="-122"/>
              </a:rPr>
              <a:t>100%</a:t>
            </a:r>
            <a:r>
              <a:rPr lang="zh-CN" altLang="en-US" sz="1600" dirty="0" smtClean="0">
                <a:latin typeface="微软雅黑" panose="020B0503020204020204" pitchFamily="34" charset="-122"/>
                <a:ea typeface="微软雅黑" panose="020B0503020204020204" pitchFamily="34" charset="-122"/>
              </a:rPr>
              <a:t>的有效</a:t>
            </a:r>
            <a:r>
              <a:rPr lang="en-US" altLang="zh-CN" sz="1600" dirty="0" smtClean="0">
                <a:latin typeface="微软雅黑" panose="020B0503020204020204" pitchFamily="34" charset="-122"/>
                <a:ea typeface="微软雅黑" panose="020B0503020204020204" pitchFamily="34" charset="-122"/>
              </a:rPr>
              <a:t>R</a:t>
            </a:r>
            <a:r>
              <a:rPr lang="zh-CN" altLang="en-US" sz="1600" dirty="0" smtClean="0">
                <a:latin typeface="微软雅黑" panose="020B0503020204020204" pitchFamily="34" charset="-122"/>
                <a:ea typeface="微软雅黑" panose="020B0503020204020204" pitchFamily="34" charset="-122"/>
              </a:rPr>
              <a:t>构型，避免低效</a:t>
            </a:r>
            <a:r>
              <a:rPr lang="en-US" altLang="zh-CN" sz="1600" dirty="0" smtClean="0">
                <a:latin typeface="微软雅黑" panose="020B0503020204020204" pitchFamily="34" charset="-122"/>
                <a:ea typeface="微软雅黑" panose="020B0503020204020204" pitchFamily="34" charset="-122"/>
              </a:rPr>
              <a:t>S</a:t>
            </a:r>
            <a:r>
              <a:rPr lang="zh-CN" altLang="en-US" sz="1600" dirty="0" smtClean="0">
                <a:latin typeface="微软雅黑" panose="020B0503020204020204" pitchFamily="34" charset="-122"/>
                <a:ea typeface="微软雅黑" panose="020B0503020204020204" pitchFamily="34" charset="-122"/>
              </a:rPr>
              <a:t>构型带来的潜在不良反应，</a:t>
            </a:r>
            <a:r>
              <a:rPr lang="en-US" altLang="zh-CN" sz="1600" b="1" dirty="0" smtClean="0">
                <a:solidFill>
                  <a:schemeClr val="accent5"/>
                </a:solidFill>
                <a:latin typeface="微软雅黑" panose="020B0503020204020204" pitchFamily="34" charset="-122"/>
                <a:ea typeface="微软雅黑" panose="020B0503020204020204" pitchFamily="34" charset="-122"/>
              </a:rPr>
              <a:t>ALT</a:t>
            </a:r>
            <a:r>
              <a:rPr lang="zh-CN" altLang="en-US" sz="1600" b="1" dirty="0" smtClean="0">
                <a:solidFill>
                  <a:schemeClr val="accent5"/>
                </a:solidFill>
                <a:latin typeface="微软雅黑" panose="020B0503020204020204" pitchFamily="34" charset="-122"/>
                <a:ea typeface="微软雅黑" panose="020B0503020204020204" pitchFamily="34" charset="-122"/>
              </a:rPr>
              <a:t>和</a:t>
            </a:r>
            <a:r>
              <a:rPr lang="en-US" altLang="zh-CN" sz="1600" b="1" dirty="0" smtClean="0">
                <a:solidFill>
                  <a:schemeClr val="accent5"/>
                </a:solidFill>
                <a:latin typeface="微软雅黑" panose="020B0503020204020204" pitchFamily="34" charset="-122"/>
                <a:ea typeface="微软雅黑" panose="020B0503020204020204" pitchFamily="34" charset="-122"/>
              </a:rPr>
              <a:t>AST</a:t>
            </a:r>
            <a:r>
              <a:rPr lang="zh-CN" altLang="en-US" sz="1600" b="1" dirty="0" smtClean="0">
                <a:solidFill>
                  <a:schemeClr val="accent5"/>
                </a:solidFill>
                <a:latin typeface="微软雅黑" panose="020B0503020204020204" pitchFamily="34" charset="-122"/>
                <a:ea typeface="微软雅黑" panose="020B0503020204020204" pitchFamily="34" charset="-122"/>
              </a:rPr>
              <a:t>升高发生率显著低于兰索拉唑，减少了肝损害风险</a:t>
            </a:r>
            <a:endParaRPr lang="zh-CN" altLang="en-US" sz="1600" b="1" dirty="0">
              <a:solidFill>
                <a:schemeClr val="accent5"/>
              </a:solidFill>
              <a:latin typeface="微软雅黑" panose="020B0503020204020204" pitchFamily="34" charset="-122"/>
              <a:ea typeface="微软雅黑" panose="020B0503020204020204" pitchFamily="34" charset="-122"/>
            </a:endParaRPr>
          </a:p>
        </p:txBody>
      </p:sp>
      <p:sp>
        <p:nvSpPr>
          <p:cNvPr id="24" name="标题 1"/>
          <p:cNvSpPr>
            <a:spLocks noGrp="1"/>
          </p:cNvSpPr>
          <p:nvPr/>
        </p:nvSpPr>
        <p:spPr>
          <a:xfrm>
            <a:off x="8515350" y="917559"/>
            <a:ext cx="3419154" cy="679335"/>
          </a:xfrm>
          <a:prstGeom prst="rect">
            <a:avLst/>
          </a:prstGeom>
          <a:gradFill>
            <a:gsLst>
              <a:gs pos="0">
                <a:schemeClr val="accent1">
                  <a:lumMod val="50000"/>
                </a:schemeClr>
              </a:gs>
              <a:gs pos="100000">
                <a:srgbClr val="0B6E38"/>
              </a:gs>
            </a:gsLst>
            <a:lin ang="0" scaled="0"/>
          </a:gradFill>
        </p:spPr>
        <p:txBody>
          <a:bodyPr wrap="square" rtlCol="0" anchor="ctr">
            <a:noAutofit/>
          </a:bodyPr>
          <a:lstStyle>
            <a:lvl1pPr algn="ctr" rtl="0" eaLnBrk="0" fontAlgn="base" hangingPunct="0">
              <a:spcBef>
                <a:spcPct val="0"/>
              </a:spcBef>
              <a:spcAft>
                <a:spcPct val="0"/>
              </a:spcAft>
              <a:defRPr sz="3200">
                <a:solidFill>
                  <a:schemeClr val="tx2"/>
                </a:solidFill>
                <a:latin typeface="微软雅黑" panose="020B0503020204020204" pitchFamily="34" charset="-122"/>
                <a:ea typeface="微软雅黑" panose="020B0503020204020204" pitchFamily="34" charset="-122"/>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r>
              <a:rPr lang="zh-CN" altLang="en-US" sz="2000" b="1" spc="300" dirty="0" smtClean="0">
                <a:solidFill>
                  <a:schemeClr val="bg1"/>
                </a:solidFill>
                <a:latin typeface="Arial" panose="020B0604020202020204" pitchFamily="34" charset="0"/>
                <a:sym typeface="Arial" panose="020B0604020202020204" pitchFamily="34" charset="0"/>
              </a:rPr>
              <a:t>药物间相互作用少</a:t>
            </a:r>
            <a:endParaRPr lang="zh-CN" altLang="en-US" sz="2000" b="1" spc="300" dirty="0">
              <a:solidFill>
                <a:schemeClr val="bg1"/>
              </a:solidFill>
              <a:latin typeface="Arial" panose="020B0604020202020204" pitchFamily="34" charset="0"/>
              <a:sym typeface="Arial" panose="020B0604020202020204" pitchFamily="34" charset="0"/>
            </a:endParaRPr>
          </a:p>
        </p:txBody>
      </p:sp>
      <p:graphicFrame>
        <p:nvGraphicFramePr>
          <p:cNvPr id="25" name="表格 5"/>
          <p:cNvGraphicFramePr/>
          <p:nvPr/>
        </p:nvGraphicFramePr>
        <p:xfrm>
          <a:off x="8524568" y="1712225"/>
          <a:ext cx="3372464" cy="2473138"/>
        </p:xfrm>
        <a:graphic>
          <a:graphicData uri="http://schemas.openxmlformats.org/drawingml/2006/table">
            <a:tbl>
              <a:tblPr firstRow="1" bandRow="1">
                <a:tableStyleId>{912C8C85-51F0-491E-9774-3900AFEF0FD7}</a:tableStyleId>
              </a:tblPr>
              <a:tblGrid>
                <a:gridCol w="1514143"/>
                <a:gridCol w="1858321"/>
              </a:tblGrid>
              <a:tr h="329923">
                <a:tc>
                  <a:txBody>
                    <a:bodyPr/>
                    <a:lstStyle/>
                    <a:p>
                      <a:pPr algn="ctr"/>
                      <a:r>
                        <a:rPr lang="zh-CN" altLang="en-US" sz="1400" dirty="0">
                          <a:latin typeface="微软雅黑" panose="020B0503020204020204" pitchFamily="34" charset="-122"/>
                          <a:ea typeface="微软雅黑" panose="020B0503020204020204" pitchFamily="34" charset="-122"/>
                        </a:rPr>
                        <a:t>药物</a:t>
                      </a:r>
                      <a:endParaRPr lang="zh-CN" altLang="en-US" sz="1400" dirty="0">
                        <a:latin typeface="微软雅黑" panose="020B0503020204020204" pitchFamily="34" charset="-122"/>
                        <a:ea typeface="微软雅黑" panose="020B0503020204020204" pitchFamily="34" charset="-122"/>
                      </a:endParaRP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ctr"/>
                      <a:r>
                        <a:rPr lang="zh-CN" altLang="en-US" sz="1400" dirty="0">
                          <a:latin typeface="微软雅黑" panose="020B0503020204020204" pitchFamily="34" charset="-122"/>
                          <a:ea typeface="微软雅黑" panose="020B0503020204020204" pitchFamily="34" charset="-122"/>
                        </a:rPr>
                        <a:t>药物间相互作用</a:t>
                      </a:r>
                      <a:endParaRPr lang="zh-CN" altLang="en-US" sz="1400" dirty="0">
                        <a:latin typeface="微软雅黑" panose="020B0503020204020204" pitchFamily="34" charset="-122"/>
                        <a:ea typeface="微软雅黑" panose="020B0503020204020204" pitchFamily="34" charset="-122"/>
                      </a:endParaRP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r>
              <a:tr h="553568">
                <a:tc>
                  <a:txBody>
                    <a:bodyPr/>
                    <a:lstStyle/>
                    <a:p>
                      <a:pPr marL="0" marR="0" lvl="0" indent="0" algn="l" defTabSz="685800" rtl="0" eaLnBrk="1" fontAlgn="auto" latinLnBrk="0" hangingPunct="1">
                        <a:lnSpc>
                          <a:spcPct val="100000"/>
                        </a:lnSpc>
                        <a:spcBef>
                          <a:spcPts val="0"/>
                        </a:spcBef>
                        <a:spcAft>
                          <a:spcPts val="0"/>
                        </a:spcAft>
                        <a:buClrTx/>
                        <a:buSzTx/>
                        <a:buFontTx/>
                        <a:buNone/>
                        <a:defRPr/>
                      </a:pPr>
                      <a:r>
                        <a:rPr lang="zh-CN" altLang="en-US" sz="1400" b="1" dirty="0">
                          <a:latin typeface="微软雅黑" panose="020B0503020204020204" pitchFamily="34" charset="-122"/>
                          <a:ea typeface="微软雅黑" panose="020B0503020204020204" pitchFamily="34" charset="-122"/>
                        </a:rPr>
                        <a:t>安素能</a:t>
                      </a:r>
                      <a:r>
                        <a:rPr lang="en-US" altLang="zh-CN" sz="1400" b="1" baseline="30000" dirty="0">
                          <a:latin typeface="微软雅黑" panose="020B0503020204020204" pitchFamily="34" charset="-122"/>
                          <a:ea typeface="微软雅黑" panose="020B0503020204020204" pitchFamily="34" charset="-122"/>
                        </a:rPr>
                        <a:t>®</a:t>
                      </a:r>
                      <a:r>
                        <a:rPr lang="zh-CN" altLang="en-US" sz="1400" b="1" dirty="0">
                          <a:latin typeface="微软雅黑" panose="020B0503020204020204" pitchFamily="34" charset="-122"/>
                          <a:ea typeface="微软雅黑" panose="020B0503020204020204" pitchFamily="34" charset="-122"/>
                        </a:rPr>
                        <a:t>（注射用右兰索拉唑）</a:t>
                      </a:r>
                      <a:endParaRPr lang="zh-CN" altLang="en-US" sz="1400" b="1" dirty="0">
                        <a:latin typeface="微软雅黑" panose="020B0503020204020204" pitchFamily="34" charset="-122"/>
                        <a:ea typeface="微软雅黑" panose="020B0503020204020204" pitchFamily="34" charset="-122"/>
                      </a:endParaRP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6">
                        <a:lumMod val="20000"/>
                        <a:lumOff val="80000"/>
                      </a:schemeClr>
                    </a:solidFill>
                  </a:tcPr>
                </a:tc>
                <a:tc>
                  <a:txBody>
                    <a:bodyPr/>
                    <a:lstStyle/>
                    <a:p>
                      <a:r>
                        <a:rPr lang="zh-CN" altLang="en-US" sz="1400" b="1" dirty="0">
                          <a:latin typeface="微软雅黑" panose="020B0503020204020204" pitchFamily="34" charset="-122"/>
                          <a:ea typeface="微软雅黑" panose="020B0503020204020204" pitchFamily="34" charset="-122"/>
                        </a:rPr>
                        <a:t>极少</a:t>
                      </a:r>
                      <a:endParaRPr lang="zh-CN" altLang="en-US" sz="1400" b="1" dirty="0">
                        <a:latin typeface="微软雅黑" panose="020B0503020204020204" pitchFamily="34" charset="-122"/>
                        <a:ea typeface="微软雅黑" panose="020B0503020204020204" pitchFamily="34" charset="-122"/>
                      </a:endParaRP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6">
                        <a:lumMod val="20000"/>
                        <a:lumOff val="80000"/>
                      </a:schemeClr>
                    </a:solidFill>
                  </a:tcPr>
                </a:tc>
              </a:tr>
              <a:tr h="412955">
                <a:tc>
                  <a:txBody>
                    <a:bodyPr/>
                    <a:lstStyle/>
                    <a:p>
                      <a:pPr marL="0" marR="0" lvl="0" indent="0" algn="l" defTabSz="685800" rtl="0" eaLnBrk="1" fontAlgn="auto" latinLnBrk="0" hangingPunct="1">
                        <a:lnSpc>
                          <a:spcPct val="100000"/>
                        </a:lnSpc>
                        <a:spcBef>
                          <a:spcPts val="0"/>
                        </a:spcBef>
                        <a:spcAft>
                          <a:spcPts val="0"/>
                        </a:spcAft>
                        <a:buClrTx/>
                        <a:buSzTx/>
                        <a:buFontTx/>
                        <a:buNone/>
                        <a:defRPr/>
                      </a:pPr>
                      <a:r>
                        <a:rPr lang="zh-CN" altLang="en-US" sz="1400" dirty="0">
                          <a:latin typeface="微软雅黑" panose="020B0503020204020204" pitchFamily="34" charset="-122"/>
                          <a:ea typeface="微软雅黑" panose="020B0503020204020204" pitchFamily="34" charset="-122"/>
                        </a:rPr>
                        <a:t>奥美拉唑</a:t>
                      </a:r>
                      <a:endParaRPr lang="zh-CN" altLang="en-US" sz="1400" dirty="0">
                        <a:latin typeface="微软雅黑" panose="020B0503020204020204" pitchFamily="34" charset="-122"/>
                        <a:ea typeface="微软雅黑" panose="020B0503020204020204" pitchFamily="34" charset="-122"/>
                      </a:endParaRP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r>
                        <a:rPr lang="zh-CN" altLang="en-US" sz="1400" dirty="0">
                          <a:latin typeface="微软雅黑" panose="020B0503020204020204" pitchFamily="34" charset="-122"/>
                          <a:ea typeface="微软雅黑" panose="020B0503020204020204" pitchFamily="34" charset="-122"/>
                        </a:rPr>
                        <a:t>受</a:t>
                      </a:r>
                      <a:r>
                        <a:rPr lang="en-US" altLang="zh-CN" sz="1400" dirty="0">
                          <a:latin typeface="微软雅黑" panose="020B0503020204020204" pitchFamily="34" charset="-122"/>
                          <a:ea typeface="微软雅黑" panose="020B0503020204020204" pitchFamily="34" charset="-122"/>
                        </a:rPr>
                        <a:t>CYP2C19</a:t>
                      </a:r>
                      <a:r>
                        <a:rPr lang="zh-CN" altLang="en-US" sz="1400" dirty="0">
                          <a:latin typeface="微软雅黑" panose="020B0503020204020204" pitchFamily="34" charset="-122"/>
                          <a:ea typeface="微软雅黑" panose="020B0503020204020204" pitchFamily="34" charset="-122"/>
                        </a:rPr>
                        <a:t>影响</a:t>
                      </a:r>
                      <a:endParaRPr lang="zh-CN" altLang="en-US" sz="1400" dirty="0">
                        <a:latin typeface="微软雅黑" panose="020B0503020204020204" pitchFamily="34" charset="-122"/>
                        <a:ea typeface="微软雅黑" panose="020B0503020204020204" pitchFamily="34" charset="-122"/>
                      </a:endParaRP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r>
              <a:tr h="396617">
                <a:tc>
                  <a:txBody>
                    <a:bodyPr/>
                    <a:lstStyle/>
                    <a:p>
                      <a:r>
                        <a:rPr lang="zh-CN" altLang="en-US" sz="1400" dirty="0">
                          <a:latin typeface="微软雅黑" panose="020B0503020204020204" pitchFamily="34" charset="-122"/>
                          <a:ea typeface="微软雅黑" panose="020B0503020204020204" pitchFamily="34" charset="-122"/>
                        </a:rPr>
                        <a:t>兰索拉唑</a:t>
                      </a:r>
                      <a:endParaRPr lang="zh-CN" altLang="en-US" sz="1400" dirty="0">
                        <a:latin typeface="微软雅黑" panose="020B0503020204020204" pitchFamily="34" charset="-122"/>
                        <a:ea typeface="微软雅黑" panose="020B0503020204020204" pitchFamily="34" charset="-122"/>
                      </a:endParaRP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r>
                        <a:rPr lang="zh-CN" altLang="en-US" sz="1400" dirty="0">
                          <a:latin typeface="微软雅黑" panose="020B0503020204020204" pitchFamily="34" charset="-122"/>
                          <a:ea typeface="微软雅黑" panose="020B0503020204020204" pitchFamily="34" charset="-122"/>
                        </a:rPr>
                        <a:t>少</a:t>
                      </a:r>
                      <a:endParaRPr lang="zh-CN" altLang="en-US" sz="1400" dirty="0">
                        <a:latin typeface="微软雅黑" panose="020B0503020204020204" pitchFamily="34" charset="-122"/>
                        <a:ea typeface="微软雅黑" panose="020B0503020204020204" pitchFamily="34" charset="-122"/>
                      </a:endParaRP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r>
              <a:tr h="422787">
                <a:tc>
                  <a:txBody>
                    <a:bodyPr/>
                    <a:lstStyle/>
                    <a:p>
                      <a:r>
                        <a:rPr lang="zh-CN" altLang="en-US" sz="1400" dirty="0">
                          <a:latin typeface="微软雅黑" panose="020B0503020204020204" pitchFamily="34" charset="-122"/>
                          <a:ea typeface="微软雅黑" panose="020B0503020204020204" pitchFamily="34" charset="-122"/>
                        </a:rPr>
                        <a:t>埃索美拉唑</a:t>
                      </a:r>
                      <a:endParaRPr lang="zh-CN" altLang="en-US" sz="1400" dirty="0">
                        <a:latin typeface="微软雅黑" panose="020B0503020204020204" pitchFamily="34" charset="-122"/>
                        <a:ea typeface="微软雅黑" panose="020B0503020204020204" pitchFamily="34" charset="-122"/>
                      </a:endParaRP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defRPr/>
                      </a:pPr>
                      <a:r>
                        <a:rPr lang="zh-CN" altLang="en-US" sz="1400" dirty="0">
                          <a:latin typeface="微软雅黑" panose="020B0503020204020204" pitchFamily="34" charset="-122"/>
                          <a:ea typeface="微软雅黑" panose="020B0503020204020204" pitchFamily="34" charset="-122"/>
                        </a:rPr>
                        <a:t>受</a:t>
                      </a:r>
                      <a:r>
                        <a:rPr lang="en-US" altLang="zh-CN" sz="1400" dirty="0">
                          <a:latin typeface="微软雅黑" panose="020B0503020204020204" pitchFamily="34" charset="-122"/>
                          <a:ea typeface="微软雅黑" panose="020B0503020204020204" pitchFamily="34" charset="-122"/>
                        </a:rPr>
                        <a:t>CYP2C19</a:t>
                      </a:r>
                      <a:r>
                        <a:rPr lang="zh-CN" altLang="en-US" sz="1400" dirty="0">
                          <a:latin typeface="微软雅黑" panose="020B0503020204020204" pitchFamily="34" charset="-122"/>
                          <a:ea typeface="微软雅黑" panose="020B0503020204020204" pitchFamily="34" charset="-122"/>
                        </a:rPr>
                        <a:t>影响</a:t>
                      </a:r>
                      <a:endParaRPr lang="zh-CN" altLang="en-US" sz="1400" dirty="0">
                        <a:latin typeface="微软雅黑" panose="020B0503020204020204" pitchFamily="34" charset="-122"/>
                        <a:ea typeface="微软雅黑" panose="020B0503020204020204" pitchFamily="34" charset="-122"/>
                      </a:endParaRP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r>
              <a:tr h="357288">
                <a:tc>
                  <a:txBody>
                    <a:bodyPr/>
                    <a:lstStyle/>
                    <a:p>
                      <a:r>
                        <a:rPr lang="zh-CN" altLang="en-US" sz="1400" dirty="0">
                          <a:latin typeface="微软雅黑" panose="020B0503020204020204" pitchFamily="34" charset="-122"/>
                          <a:ea typeface="微软雅黑" panose="020B0503020204020204" pitchFamily="34" charset="-122"/>
                        </a:rPr>
                        <a:t>艾普拉唑</a:t>
                      </a:r>
                      <a:endParaRPr lang="zh-CN" altLang="en-US" sz="1400" dirty="0">
                        <a:latin typeface="微软雅黑" panose="020B0503020204020204" pitchFamily="34" charset="-122"/>
                        <a:ea typeface="微软雅黑" panose="020B0503020204020204" pitchFamily="34" charset="-122"/>
                      </a:endParaRP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r>
                        <a:rPr lang="en-US" altLang="zh-CN" sz="1400" dirty="0">
                          <a:latin typeface="微软雅黑" panose="020B0503020204020204" pitchFamily="34" charset="-122"/>
                          <a:ea typeface="微软雅黑" panose="020B0503020204020204" pitchFamily="34" charset="-122"/>
                        </a:rPr>
                        <a:t>CYP2C19</a:t>
                      </a:r>
                      <a:r>
                        <a:rPr lang="zh-CN" altLang="en-US" sz="1400" dirty="0">
                          <a:latin typeface="微软雅黑" panose="020B0503020204020204" pitchFamily="34" charset="-122"/>
                          <a:ea typeface="微软雅黑" panose="020B0503020204020204" pitchFamily="34" charset="-122"/>
                        </a:rPr>
                        <a:t>不明确</a:t>
                      </a:r>
                      <a:endParaRPr lang="zh-CN" altLang="en-US" sz="1400" dirty="0">
                        <a:latin typeface="微软雅黑" panose="020B0503020204020204" pitchFamily="34" charset="-122"/>
                        <a:ea typeface="微软雅黑" panose="020B0503020204020204" pitchFamily="34" charset="-122"/>
                      </a:endParaRPr>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r>
            </a:tbl>
          </a:graphicData>
        </a:graphic>
      </p:graphicFrame>
      <p:sp>
        <p:nvSpPr>
          <p:cNvPr id="26" name="矩形 25"/>
          <p:cNvSpPr/>
          <p:nvPr/>
        </p:nvSpPr>
        <p:spPr>
          <a:xfrm>
            <a:off x="8425092" y="4311604"/>
            <a:ext cx="3599670" cy="2160591"/>
          </a:xfrm>
          <a:prstGeom prst="rect">
            <a:avLst/>
          </a:prstGeom>
        </p:spPr>
        <p:txBody>
          <a:bodyPr wrap="square">
            <a:spAutoFit/>
          </a:bodyPr>
          <a:lstStyle/>
          <a:p>
            <a:pPr marL="285750" indent="-285750">
              <a:lnSpc>
                <a:spcPct val="120000"/>
              </a:lnSpc>
              <a:buFont typeface="Arial" panose="020B0604020202020204" pitchFamily="34" charset="0"/>
              <a:buChar char="•"/>
            </a:pPr>
            <a:r>
              <a:rPr lang="zh-CN" altLang="en-US" sz="1600" dirty="0" smtClean="0">
                <a:latin typeface="微软雅黑" panose="020B0503020204020204" pitchFamily="34" charset="-122"/>
                <a:ea typeface="微软雅黑" panose="020B0503020204020204" pitchFamily="34" charset="-122"/>
              </a:rPr>
              <a:t>右兰索拉唑主要通过</a:t>
            </a:r>
            <a:r>
              <a:rPr lang="en-US" altLang="zh-CN" sz="1600" dirty="0" smtClean="0">
                <a:latin typeface="微软雅黑" panose="020B0503020204020204" pitchFamily="34" charset="-122"/>
                <a:ea typeface="微软雅黑" panose="020B0503020204020204" pitchFamily="34" charset="-122"/>
              </a:rPr>
              <a:t>CYP3A4</a:t>
            </a:r>
            <a:r>
              <a:rPr lang="zh-CN" altLang="en-US" sz="1600" dirty="0" smtClean="0">
                <a:solidFill>
                  <a:schemeClr val="accent5"/>
                </a:solidFill>
                <a:latin typeface="微软雅黑" panose="020B0503020204020204" pitchFamily="34" charset="-122"/>
                <a:ea typeface="微软雅黑" panose="020B0503020204020204" pitchFamily="34" charset="-122"/>
              </a:rPr>
              <a:t>代谢，基本不受</a:t>
            </a:r>
            <a:r>
              <a:rPr lang="en-US" altLang="zh-CN" sz="1600" dirty="0" smtClean="0">
                <a:solidFill>
                  <a:schemeClr val="accent5"/>
                </a:solidFill>
                <a:latin typeface="微软雅黑" panose="020B0503020204020204" pitchFamily="34" charset="-122"/>
                <a:ea typeface="微软雅黑" panose="020B0503020204020204" pitchFamily="34" charset="-122"/>
              </a:rPr>
              <a:t>CYP2C19</a:t>
            </a:r>
            <a:r>
              <a:rPr lang="zh-CN" altLang="en-US" sz="1600" dirty="0" smtClean="0">
                <a:solidFill>
                  <a:schemeClr val="accent5"/>
                </a:solidFill>
                <a:latin typeface="微软雅黑" panose="020B0503020204020204" pitchFamily="34" charset="-122"/>
                <a:ea typeface="微软雅黑" panose="020B0503020204020204" pitchFamily="34" charset="-122"/>
              </a:rPr>
              <a:t>基因多态性影响</a:t>
            </a:r>
            <a:endParaRPr lang="en-US" altLang="zh-CN" sz="1600" dirty="0" smtClean="0">
              <a:solidFill>
                <a:schemeClr val="accent5"/>
              </a:solidFill>
              <a:latin typeface="微软雅黑" panose="020B0503020204020204" pitchFamily="34" charset="-122"/>
              <a:ea typeface="微软雅黑" panose="020B0503020204020204" pitchFamily="34" charset="-122"/>
            </a:endParaRPr>
          </a:p>
          <a:p>
            <a:pPr marL="285750" indent="-285750">
              <a:lnSpc>
                <a:spcPct val="120000"/>
              </a:lnSpc>
              <a:buFont typeface="Arial" panose="020B0604020202020204" pitchFamily="34" charset="0"/>
              <a:buChar char="•"/>
            </a:pPr>
            <a:r>
              <a:rPr lang="en-US" altLang="zh-CN" sz="160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CYP2C19</a:t>
            </a:r>
            <a:r>
              <a:rPr lang="zh-CN" altLang="en-US" sz="160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基因多态性可影响到许多通过</a:t>
            </a:r>
            <a:r>
              <a:rPr lang="en-US" altLang="zh-CN" sz="160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CYP2C19</a:t>
            </a:r>
            <a:r>
              <a:rPr lang="zh-CN" altLang="en-US" sz="160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代谢的重要药物的代谢，如抗抑郁药，抗溃疡药，抗</a:t>
            </a:r>
            <a:r>
              <a:rPr lang="en-US" altLang="zh-CN" sz="160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HIV</a:t>
            </a:r>
            <a:r>
              <a:rPr lang="zh-CN" altLang="en-US" sz="1600"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以及抗血小板药等</a:t>
            </a:r>
            <a:endParaRPr lang="zh-CN" altLang="en-US" sz="1600" dirty="0" smtClean="0"/>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PP_MARK_KEY" val="b3caf960-932c-4497-91f2-8e2f45c093ec"/>
  <p:tag name="COMMONDATA" val="eyJoZGlkIjoiMTQ2ZDVlZmYwYTczNjk4NmJhYTNiN2IwMWYzOThlZDkifQ=="/>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UNIT_TABLE_BEAUTIFY" val="smartTable{a28d39a7-9f84-4c54-a2a5-5828b578ba7a}"/>
  <p:tag name="TABLE_ENDDRAG_ORIGIN_RECT" val="702*407"/>
  <p:tag name="TABLE_ENDDRAG_RECT" val="17*81*702*407"/>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4164</Words>
  <Application>WPS 演示</Application>
  <PresentationFormat>宽屏</PresentationFormat>
  <Paragraphs>330</Paragraphs>
  <Slides>12</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12</vt:i4>
      </vt:variant>
    </vt:vector>
  </HeadingPairs>
  <TitlesOfParts>
    <vt:vector size="25" baseType="lpstr">
      <vt:lpstr>Arial</vt:lpstr>
      <vt:lpstr>宋体</vt:lpstr>
      <vt:lpstr>Wingdings</vt:lpstr>
      <vt:lpstr>微软雅黑</vt:lpstr>
      <vt:lpstr>Arial Bold</vt:lpstr>
      <vt:lpstr>Arial Regular</vt:lpstr>
      <vt:lpstr>Times New Roman</vt:lpstr>
      <vt:lpstr>Wingdings</vt:lpstr>
      <vt:lpstr>方正大黑体_GBK</vt:lpstr>
      <vt:lpstr>Arial Unicode MS</vt:lpstr>
      <vt:lpstr>Calibri Light</vt:lpstr>
      <vt:lpstr>Calibri</vt:lpstr>
      <vt:lpstr>Office 主题</vt:lpstr>
      <vt:lpstr>注射用右兰索拉唑 (安素能®)</vt:lpstr>
      <vt:lpstr>PowerPoint 演示文稿</vt:lpstr>
      <vt:lpstr>全球唯一上市的注射用右兰索拉唑</vt:lpstr>
      <vt:lpstr>消化性溃疡（PU）发病率高，发病后危害性大</vt:lpstr>
      <vt:lpstr>有效性1：强效抑酸</vt:lpstr>
      <vt:lpstr>有效性1：强效抑酸</vt:lpstr>
      <vt:lpstr>有效性2：持久抑酸</vt:lpstr>
      <vt:lpstr>右兰索拉唑是国内外指南共识推荐用于治疗胃酸分泌相关疾病的首选质子泵抑制剂之一</vt:lpstr>
      <vt:lpstr>安全性更佳</vt:lpstr>
      <vt:lpstr>创新性：全球独家，国家2.2类新药</vt:lpstr>
      <vt:lpstr>公平性</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安素能® 全球唯一上市的注射用右兰索拉唑</dc:title>
  <dc:creator>Li Xiaochun</dc:creator>
  <cp:lastModifiedBy>邵小静</cp:lastModifiedBy>
  <cp:revision>57</cp:revision>
  <dcterms:created xsi:type="dcterms:W3CDTF">2023-07-10T01:44:00Z</dcterms:created>
  <dcterms:modified xsi:type="dcterms:W3CDTF">2023-07-10T15:44:23Z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554CB5E4B4D3C27D7662AB642E454662_43</vt:lpwstr>
  </property>
  <property fmtid="{D5CDD505-2E9C-101B-9397-08002B2CF9AE}" pid="3" name="KSOProductBuildVer">
    <vt:lpwstr>2052-11.1.0.14309</vt:lpwstr>
  </property>
</Properties>
</file>