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147471386" r:id="rId3"/>
    <p:sldId id="2147471375" r:id="rId4"/>
    <p:sldId id="2147471376" r:id="rId5"/>
    <p:sldId id="2147471373" r:id="rId6"/>
    <p:sldId id="2147471383" r:id="rId7"/>
    <p:sldId id="2147471379" r:id="rId8"/>
    <p:sldId id="2147471382" r:id="rId9"/>
  </p:sldIdLst>
  <p:sldSz cx="12192000" cy="6858000"/>
  <p:notesSz cx="6807200" cy="993933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E7F1"/>
    <a:srgbClr val="FFCCFF"/>
    <a:srgbClr val="FF3399"/>
    <a:srgbClr val="F5193E"/>
    <a:srgbClr val="F61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89" d="100"/>
          <a:sy n="89" d="100"/>
        </p:scale>
        <p:origin x="43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0" y="6494003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448800" y="649400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17AEE51-440F-3B4F-B7DB-28DBC90106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6252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79639" y="49163"/>
            <a:ext cx="8632722" cy="66859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336000" y="691150"/>
            <a:ext cx="1152000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bg1"/>
                </a:gs>
                <a:gs pos="11000">
                  <a:schemeClr val="accent1">
                    <a:lumMod val="20000"/>
                    <a:lumOff val="80000"/>
                  </a:schemeClr>
                </a:gs>
                <a:gs pos="90000">
                  <a:srgbClr val="0070C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>
          <a:xfrm>
            <a:off x="0" y="6494003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kumimoji="1"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448800" y="649400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17AEE51-440F-3B4F-B7DB-28DBC90106C7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0" name="文本占位符 2"/>
          <p:cNvSpPr>
            <a:spLocks noGrp="1"/>
          </p:cNvSpPr>
          <p:nvPr>
            <p:ph idx="1"/>
          </p:nvPr>
        </p:nvSpPr>
        <p:spPr>
          <a:xfrm>
            <a:off x="838200" y="1242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0070C0"/>
              </a:buClr>
            </a:pPr>
            <a:r>
              <a:rPr lang="zh-CN" altLang="en-US" smtClean="0"/>
              <a:t>单击此处编辑母版文本样式</a:t>
            </a:r>
          </a:p>
          <a:p>
            <a:pPr lvl="1">
              <a:buClr>
                <a:srgbClr val="0070C0"/>
              </a:buClr>
            </a:pPr>
            <a:r>
              <a:rPr lang="zh-CN" altLang="en-US" smtClean="0"/>
              <a:t>第二级</a:t>
            </a:r>
          </a:p>
          <a:p>
            <a:pPr lvl="2">
              <a:buClr>
                <a:srgbClr val="0070C0"/>
              </a:buClr>
            </a:pPr>
            <a:r>
              <a:rPr lang="zh-CN" altLang="en-US" smtClean="0"/>
              <a:t>第三级</a:t>
            </a:r>
          </a:p>
          <a:p>
            <a:pPr lvl="3">
              <a:buClr>
                <a:srgbClr val="0070C0"/>
              </a:buClr>
            </a:pPr>
            <a:r>
              <a:rPr lang="zh-CN" altLang="en-US" smtClean="0"/>
              <a:t>第四级</a:t>
            </a:r>
          </a:p>
          <a:p>
            <a:pPr lvl="4">
              <a:buClr>
                <a:srgbClr val="0070C0"/>
              </a:buClr>
            </a:pPr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7770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0" y="6494003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kumimoji="1"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448800" y="649400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17AEE51-440F-3B4F-B7DB-28DBC90106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1724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9E73375-9FE8-2AD1-2BB0-5513CC23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8771E33-954C-E6A3-2FBC-A02065FD7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552F433-0AC3-CECA-F1B7-A969DE082E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9D6A1B-E195-A14A-8873-E816280229CA}" type="datetimeFigureOut">
              <a:rPr kumimoji="1" lang="zh-CN" altLang="en-US" smtClean="0"/>
              <a:t>2023-7-12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2A42D80-F9DE-0686-8AE4-41EEE2548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AA1B192-0819-1D9B-701C-BC58D89EB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AEE51-440F-3B4F-B7DB-28DBC90106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3493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775012" y="80427"/>
            <a:ext cx="8641976" cy="591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42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0070C0"/>
              </a:buClr>
            </a:pPr>
            <a:r>
              <a:rPr lang="zh-CN" altLang="en-US" smtClean="0"/>
              <a:t>编辑母版文本样式</a:t>
            </a:r>
          </a:p>
          <a:p>
            <a:pPr lvl="1">
              <a:buClr>
                <a:srgbClr val="0070C0"/>
              </a:buClr>
            </a:pPr>
            <a:r>
              <a:rPr lang="zh-CN" altLang="en-US" smtClean="0"/>
              <a:t>第二级</a:t>
            </a:r>
          </a:p>
          <a:p>
            <a:pPr lvl="2">
              <a:buClr>
                <a:srgbClr val="0070C0"/>
              </a:buClr>
            </a:pPr>
            <a:r>
              <a:rPr lang="zh-CN" altLang="en-US" smtClean="0"/>
              <a:t>第三级</a:t>
            </a:r>
          </a:p>
          <a:p>
            <a:pPr lvl="3">
              <a:buClr>
                <a:srgbClr val="0070C0"/>
              </a:buClr>
            </a:pPr>
            <a:r>
              <a:rPr lang="zh-CN" altLang="en-US" smtClean="0"/>
              <a:t>第四级</a:t>
            </a:r>
          </a:p>
          <a:p>
            <a:pPr lvl="4">
              <a:buClr>
                <a:srgbClr val="0070C0"/>
              </a:buClr>
            </a:pPr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1078324" y="322123"/>
            <a:ext cx="793807" cy="2308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9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zh-CN" altLang="en-US" sz="9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904" y="89391"/>
            <a:ext cx="1222064" cy="4833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11078324" y="322123"/>
            <a:ext cx="793807" cy="2308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9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zh-CN" altLang="en-US" sz="9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904" y="99887"/>
            <a:ext cx="1222064" cy="46240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页脚占位符 4"/>
          <p:cNvSpPr>
            <a:spLocks noGrp="1"/>
          </p:cNvSpPr>
          <p:nvPr>
            <p:ph type="ftr" sz="quarter" idx="3"/>
          </p:nvPr>
        </p:nvSpPr>
        <p:spPr>
          <a:xfrm>
            <a:off x="0" y="6494003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kumimoji="1" lang="zh-CN" altLang="en-US"/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448800" y="649400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17AEE51-440F-3B4F-B7DB-28DBC90106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3403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3200" b="1" kern="1200">
          <a:solidFill>
            <a:srgbClr val="0070C0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zh-CN" altLang="en-US" sz="2800" kern="1200" smtClean="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altLang="en-US" sz="2400" kern="1200" smtClean="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altLang="en-US" sz="2000" kern="1200" smtClean="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altLang="en-US" sz="1800" kern="1200" smtClean="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altLang="en-US"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8" b="11389"/>
          <a:stretch/>
        </p:blipFill>
        <p:spPr>
          <a:xfrm>
            <a:off x="0" y="1266825"/>
            <a:ext cx="4090942" cy="423115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364767" y="5399128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苏州大冢制药有限公司</a:t>
            </a:r>
            <a:endParaRPr lang="zh-CN" altLang="en-US" sz="2000" dirty="0"/>
          </a:p>
        </p:txBody>
      </p:sp>
      <p:grpSp>
        <p:nvGrpSpPr>
          <p:cNvPr id="5" name="组合 4"/>
          <p:cNvGrpSpPr/>
          <p:nvPr/>
        </p:nvGrpSpPr>
        <p:grpSpPr>
          <a:xfrm>
            <a:off x="3624922" y="1654711"/>
            <a:ext cx="8229159" cy="1897465"/>
            <a:chOff x="4362076" y="1536866"/>
            <a:chExt cx="8229159" cy="1897465"/>
          </a:xfrm>
        </p:grpSpPr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47BC3CAC-E94A-5276-FED7-E4E1F9E21D8C}"/>
                </a:ext>
              </a:extLst>
            </p:cNvPr>
            <p:cNvSpPr txBox="1"/>
            <p:nvPr/>
          </p:nvSpPr>
          <p:spPr>
            <a:xfrm>
              <a:off x="4362076" y="1995476"/>
              <a:ext cx="8229159" cy="1438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225" algn="ctr">
                <a:spcBef>
                  <a:spcPts val="930"/>
                </a:spcBef>
              </a:pPr>
              <a:r>
                <a:rPr lang="zh-CN" altLang="en-US" sz="4000" b="1" dirty="0">
                  <a:solidFill>
                    <a:srgbClr val="FF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imSun"/>
                </a:rPr>
                <a:t>注射用盐酸头孢吡肟</a:t>
              </a:r>
              <a:r>
                <a:rPr lang="en-US" altLang="zh-CN" sz="4000" b="1" dirty="0">
                  <a:solidFill>
                    <a:srgbClr val="FF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imSun"/>
                </a:rPr>
                <a:t>/</a:t>
              </a:r>
              <a:r>
                <a:rPr lang="zh-CN" altLang="en-US" sz="4000" b="1" dirty="0">
                  <a:solidFill>
                    <a:srgbClr val="FF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imSun"/>
                </a:rPr>
                <a:t>氯化钠</a:t>
              </a:r>
              <a:r>
                <a:rPr lang="zh-CN" altLang="en-US" sz="4000" b="1" dirty="0" smtClean="0">
                  <a:solidFill>
                    <a:srgbClr val="FF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imSun"/>
                </a:rPr>
                <a:t>注射液</a:t>
              </a:r>
              <a:endParaRPr lang="en-US" altLang="zh-CN" sz="4000" b="1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imSun"/>
              </a:endParaRPr>
            </a:p>
            <a:p>
              <a:pPr marL="22225" algn="ctr">
                <a:spcBef>
                  <a:spcPts val="930"/>
                </a:spcBef>
              </a:pPr>
              <a:r>
                <a:rPr lang="zh-CN" altLang="en-US" sz="40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SimSun"/>
                </a:rPr>
                <a:t>（即配沃</a:t>
              </a:r>
              <a:r>
                <a:rPr lang="en-US" altLang="zh-CN" sz="4000" b="1" baseline="300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SimSun"/>
                </a:rPr>
                <a:t>®</a:t>
              </a:r>
              <a:r>
                <a:rPr lang="zh-CN" altLang="en-US" sz="40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SimSun"/>
                </a:rPr>
                <a:t>）</a:t>
              </a:r>
              <a:endPara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  <a:cs typeface="SimSun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353635" y="1536866"/>
              <a:ext cx="3570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FF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即配型粉液双室袋注射剂</a:t>
              </a:r>
              <a:endParaRPr lang="zh-CN" altLang="en-US" sz="2400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790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12">
            <a:extLst>
              <a:ext uri="{FF2B5EF4-FFF2-40B4-BE49-F238E27FC236}">
                <a16:creationId xmlns="" xmlns:a16="http://schemas.microsoft.com/office/drawing/2014/main" id="{C7DDE0E5-F250-1BFA-71FD-A1A22180B4BC}"/>
              </a:ext>
            </a:extLst>
          </p:cNvPr>
          <p:cNvGrpSpPr/>
          <p:nvPr/>
        </p:nvGrpSpPr>
        <p:grpSpPr>
          <a:xfrm>
            <a:off x="11432" y="320"/>
            <a:ext cx="12192264" cy="6857680"/>
            <a:chOff x="514350" y="4944186"/>
            <a:chExt cx="5828791" cy="3278987"/>
          </a:xfrm>
        </p:grpSpPr>
        <p:pic>
          <p:nvPicPr>
            <p:cNvPr id="5" name="object 13">
              <a:extLst>
                <a:ext uri="{FF2B5EF4-FFF2-40B4-BE49-F238E27FC236}">
                  <a16:creationId xmlns="" xmlns:a16="http://schemas.microsoft.com/office/drawing/2014/main" id="{00C1ABF2-1C52-C5CC-6642-2E933317B52A}"/>
                </a:ext>
              </a:extLst>
            </p:cNvPr>
            <p:cNvPicPr/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14350" y="4944186"/>
              <a:ext cx="5828538" cy="3278987"/>
            </a:xfrm>
            <a:prstGeom prst="rect">
              <a:avLst/>
            </a:prstGeom>
          </p:spPr>
        </p:pic>
        <p:pic>
          <p:nvPicPr>
            <p:cNvPr id="6" name="object 14">
              <a:extLst>
                <a:ext uri="{FF2B5EF4-FFF2-40B4-BE49-F238E27FC236}">
                  <a16:creationId xmlns="" xmlns:a16="http://schemas.microsoft.com/office/drawing/2014/main" id="{FA43A73C-E443-27E5-44D3-0F65FDF9D6A1}"/>
                </a:ext>
              </a:extLst>
            </p:cNvPr>
            <p:cNvPicPr/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14350" y="5282450"/>
              <a:ext cx="1434680" cy="649224"/>
            </a:xfrm>
            <a:prstGeom prst="rect">
              <a:avLst/>
            </a:prstGeom>
          </p:spPr>
        </p:pic>
        <p:pic>
          <p:nvPicPr>
            <p:cNvPr id="7" name="object 15">
              <a:extLst>
                <a:ext uri="{FF2B5EF4-FFF2-40B4-BE49-F238E27FC236}">
                  <a16:creationId xmlns="" xmlns:a16="http://schemas.microsoft.com/office/drawing/2014/main" id="{6478B041-4508-4C70-696E-D5739DB37FD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45079" y="5289804"/>
              <a:ext cx="1656588" cy="662939"/>
            </a:xfrm>
            <a:prstGeom prst="rect">
              <a:avLst/>
            </a:prstGeom>
          </p:spPr>
        </p:pic>
        <p:pic>
          <p:nvPicPr>
            <p:cNvPr id="8" name="object 16">
              <a:extLst>
                <a:ext uri="{FF2B5EF4-FFF2-40B4-BE49-F238E27FC236}">
                  <a16:creationId xmlns="" xmlns:a16="http://schemas.microsoft.com/office/drawing/2014/main" id="{94AB8171-38C3-22A5-A587-2BE5F414FBF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31948" y="5373623"/>
              <a:ext cx="1484376" cy="490727"/>
            </a:xfrm>
            <a:prstGeom prst="rect">
              <a:avLst/>
            </a:prstGeom>
          </p:spPr>
        </p:pic>
        <p:pic>
          <p:nvPicPr>
            <p:cNvPr id="9" name="object 17">
              <a:extLst>
                <a:ext uri="{FF2B5EF4-FFF2-40B4-BE49-F238E27FC236}">
                  <a16:creationId xmlns="" xmlns:a16="http://schemas.microsoft.com/office/drawing/2014/main" id="{59712BE5-9199-7E2D-F453-83BBD6E65923}"/>
                </a:ext>
              </a:extLst>
            </p:cNvPr>
            <p:cNvPicPr/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651760" y="5440680"/>
              <a:ext cx="320039" cy="320039"/>
            </a:xfrm>
            <a:prstGeom prst="rect">
              <a:avLst/>
            </a:prstGeom>
          </p:spPr>
        </p:pic>
        <p:pic>
          <p:nvPicPr>
            <p:cNvPr id="13" name="object 21">
              <a:extLst>
                <a:ext uri="{FF2B5EF4-FFF2-40B4-BE49-F238E27FC236}">
                  <a16:creationId xmlns="" xmlns:a16="http://schemas.microsoft.com/office/drawing/2014/main" id="{AD03801D-366D-C2F3-F7A8-68C1921D6E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2167" y="5289804"/>
              <a:ext cx="1656588" cy="662939"/>
            </a:xfrm>
            <a:prstGeom prst="rect">
              <a:avLst/>
            </a:prstGeom>
          </p:spPr>
        </p:pic>
        <p:pic>
          <p:nvPicPr>
            <p:cNvPr id="14" name="object 22">
              <a:extLst>
                <a:ext uri="{FF2B5EF4-FFF2-40B4-BE49-F238E27FC236}">
                  <a16:creationId xmlns="" xmlns:a16="http://schemas.microsoft.com/office/drawing/2014/main" id="{91712D48-4454-308A-D61C-06266057A46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79035" y="5373623"/>
              <a:ext cx="1484376" cy="490727"/>
            </a:xfrm>
            <a:prstGeom prst="rect">
              <a:avLst/>
            </a:prstGeom>
          </p:spPr>
        </p:pic>
        <p:pic>
          <p:nvPicPr>
            <p:cNvPr id="15" name="object 23">
              <a:extLst>
                <a:ext uri="{FF2B5EF4-FFF2-40B4-BE49-F238E27FC236}">
                  <a16:creationId xmlns="" xmlns:a16="http://schemas.microsoft.com/office/drawing/2014/main" id="{757A6071-CF19-BF6A-7213-B1A2514C5E29}"/>
                </a:ext>
              </a:extLst>
            </p:cNvPr>
            <p:cNvPicPr/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17720" y="5440680"/>
              <a:ext cx="274320" cy="320039"/>
            </a:xfrm>
            <a:prstGeom prst="rect">
              <a:avLst/>
            </a:prstGeom>
          </p:spPr>
        </p:pic>
        <p:pic>
          <p:nvPicPr>
            <p:cNvPr id="17" name="object 25">
              <a:extLst>
                <a:ext uri="{FF2B5EF4-FFF2-40B4-BE49-F238E27FC236}">
                  <a16:creationId xmlns="" xmlns:a16="http://schemas.microsoft.com/office/drawing/2014/main" id="{08FA0D8E-3CD1-C88A-FB11-888DC1275FA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57272" y="6079236"/>
              <a:ext cx="1656588" cy="662939"/>
            </a:xfrm>
            <a:prstGeom prst="rect">
              <a:avLst/>
            </a:prstGeom>
          </p:spPr>
        </p:pic>
        <p:pic>
          <p:nvPicPr>
            <p:cNvPr id="18" name="object 26">
              <a:extLst>
                <a:ext uri="{FF2B5EF4-FFF2-40B4-BE49-F238E27FC236}">
                  <a16:creationId xmlns="" xmlns:a16="http://schemas.microsoft.com/office/drawing/2014/main" id="{511DD259-A709-7BCD-69CD-220295782AB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42616" y="6163055"/>
              <a:ext cx="1484376" cy="490727"/>
            </a:xfrm>
            <a:prstGeom prst="rect">
              <a:avLst/>
            </a:prstGeom>
          </p:spPr>
        </p:pic>
        <p:pic>
          <p:nvPicPr>
            <p:cNvPr id="19" name="object 27">
              <a:extLst>
                <a:ext uri="{FF2B5EF4-FFF2-40B4-BE49-F238E27FC236}">
                  <a16:creationId xmlns="" xmlns:a16="http://schemas.microsoft.com/office/drawing/2014/main" id="{3DB39AB0-559A-48BA-CBD2-369D5F706DBE}"/>
                </a:ext>
              </a:extLst>
            </p:cNvPr>
            <p:cNvPicPr/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743200" y="6263639"/>
              <a:ext cx="320039" cy="274319"/>
            </a:xfrm>
            <a:prstGeom prst="rect">
              <a:avLst/>
            </a:prstGeom>
          </p:spPr>
        </p:pic>
        <p:pic>
          <p:nvPicPr>
            <p:cNvPr id="21" name="object 29">
              <a:extLst>
                <a:ext uri="{FF2B5EF4-FFF2-40B4-BE49-F238E27FC236}">
                  <a16:creationId xmlns="" xmlns:a16="http://schemas.microsoft.com/office/drawing/2014/main" id="{C685B532-534A-9DE1-FBAD-4553BD720EA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2167" y="6124955"/>
              <a:ext cx="1656588" cy="662939"/>
            </a:xfrm>
            <a:prstGeom prst="rect">
              <a:avLst/>
            </a:prstGeom>
          </p:spPr>
        </p:pic>
        <p:pic>
          <p:nvPicPr>
            <p:cNvPr id="22" name="object 30">
              <a:extLst>
                <a:ext uri="{FF2B5EF4-FFF2-40B4-BE49-F238E27FC236}">
                  <a16:creationId xmlns="" xmlns:a16="http://schemas.microsoft.com/office/drawing/2014/main" id="{AB4E51C2-47CA-2E81-D22B-96F476FA4D5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79035" y="6208775"/>
              <a:ext cx="1484376" cy="490727"/>
            </a:xfrm>
            <a:prstGeom prst="rect">
              <a:avLst/>
            </a:prstGeom>
          </p:spPr>
        </p:pic>
        <p:pic>
          <p:nvPicPr>
            <p:cNvPr id="23" name="object 31">
              <a:extLst>
                <a:ext uri="{FF2B5EF4-FFF2-40B4-BE49-F238E27FC236}">
                  <a16:creationId xmlns="" xmlns:a16="http://schemas.microsoft.com/office/drawing/2014/main" id="{DCADA0C8-18FD-74D2-3FD4-071525A762C0}"/>
                </a:ext>
              </a:extLst>
            </p:cNvPr>
            <p:cNvPicPr/>
            <p:nvPr/>
          </p:nvPicPr>
          <p:blipFill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17720" y="6309360"/>
              <a:ext cx="274320" cy="274319"/>
            </a:xfrm>
            <a:prstGeom prst="rect">
              <a:avLst/>
            </a:prstGeom>
          </p:spPr>
        </p:pic>
        <p:pic>
          <p:nvPicPr>
            <p:cNvPr id="25" name="object 33">
              <a:extLst>
                <a:ext uri="{FF2B5EF4-FFF2-40B4-BE49-F238E27FC236}">
                  <a16:creationId xmlns="" xmlns:a16="http://schemas.microsoft.com/office/drawing/2014/main" id="{E81DAF58-9021-2A88-F6E1-B7A29605ACE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57272" y="6932676"/>
              <a:ext cx="1656588" cy="662939"/>
            </a:xfrm>
            <a:prstGeom prst="rect">
              <a:avLst/>
            </a:prstGeom>
          </p:spPr>
        </p:pic>
        <p:pic>
          <p:nvPicPr>
            <p:cNvPr id="26" name="object 34">
              <a:extLst>
                <a:ext uri="{FF2B5EF4-FFF2-40B4-BE49-F238E27FC236}">
                  <a16:creationId xmlns="" xmlns:a16="http://schemas.microsoft.com/office/drawing/2014/main" id="{73859457-0547-2B03-3391-B6928F3DD4F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44139" y="7016495"/>
              <a:ext cx="1484376" cy="490727"/>
            </a:xfrm>
            <a:prstGeom prst="rect">
              <a:avLst/>
            </a:prstGeom>
          </p:spPr>
        </p:pic>
        <p:pic>
          <p:nvPicPr>
            <p:cNvPr id="27" name="object 35">
              <a:extLst>
                <a:ext uri="{FF2B5EF4-FFF2-40B4-BE49-F238E27FC236}">
                  <a16:creationId xmlns="" xmlns:a16="http://schemas.microsoft.com/office/drawing/2014/main" id="{BB5F102D-6C73-30DE-343A-26CD09EF8AFF}"/>
                </a:ext>
              </a:extLst>
            </p:cNvPr>
            <p:cNvPicPr/>
            <p:nvPr/>
          </p:nvPicPr>
          <p:blipFill>
            <a:blip r:embed="rId10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743200" y="7086600"/>
              <a:ext cx="320039" cy="320039"/>
            </a:xfrm>
            <a:prstGeom prst="rect">
              <a:avLst/>
            </a:prstGeom>
          </p:spPr>
        </p:pic>
        <p:sp>
          <p:nvSpPr>
            <p:cNvPr id="34" name="object 42">
              <a:extLst>
                <a:ext uri="{FF2B5EF4-FFF2-40B4-BE49-F238E27FC236}">
                  <a16:creationId xmlns="" xmlns:a16="http://schemas.microsoft.com/office/drawing/2014/main" id="{01DE6292-1EF3-E959-FC88-8254D7B9240F}"/>
                </a:ext>
              </a:extLst>
            </p:cNvPr>
            <p:cNvSpPr/>
            <p:nvPr/>
          </p:nvSpPr>
          <p:spPr>
            <a:xfrm>
              <a:off x="515111" y="4944948"/>
              <a:ext cx="5828030" cy="3277870"/>
            </a:xfrm>
            <a:custGeom>
              <a:avLst/>
              <a:gdLst/>
              <a:ahLst/>
              <a:cxnLst/>
              <a:rect l="l" t="t" r="r" b="b"/>
              <a:pathLst>
                <a:path w="5828030" h="3277870">
                  <a:moveTo>
                    <a:pt x="0" y="0"/>
                  </a:moveTo>
                  <a:lnTo>
                    <a:pt x="5827776" y="0"/>
                  </a:lnTo>
                  <a:lnTo>
                    <a:pt x="5827776" y="3277450"/>
                  </a:lnTo>
                  <a:lnTo>
                    <a:pt x="0" y="327745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="" xmlns:a16="http://schemas.microsoft.com/office/drawing/2014/main" id="{0F7674A7-3521-BD57-5C3E-C1E86E34151A}"/>
              </a:ext>
            </a:extLst>
          </p:cNvPr>
          <p:cNvSpPr txBox="1"/>
          <p:nvPr/>
        </p:nvSpPr>
        <p:spPr>
          <a:xfrm>
            <a:off x="765194" y="901470"/>
            <a:ext cx="13516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dirty="0">
                <a:solidFill>
                  <a:schemeClr val="bg1"/>
                </a:solidFill>
              </a:rPr>
              <a:t>目 录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="" xmlns:a16="http://schemas.microsoft.com/office/drawing/2014/main" id="{CF9A81E7-C42B-8FC4-94FA-3BEB1A94E1C5}"/>
              </a:ext>
            </a:extLst>
          </p:cNvPr>
          <p:cNvSpPr txBox="1"/>
          <p:nvPr/>
        </p:nvSpPr>
        <p:spPr>
          <a:xfrm>
            <a:off x="802062" y="1568097"/>
            <a:ext cx="1314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>
                <a:solidFill>
                  <a:schemeClr val="bg1"/>
                </a:solidFill>
                <a:latin typeface="Palatino Linotype" panose="02040502050505030304" pitchFamily="18" charset="0"/>
              </a:rPr>
              <a:t>CONTENTS</a:t>
            </a:r>
            <a:endParaRPr kumimoji="1" lang="zh-CN" altLang="en-US" sz="1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="" xmlns:a16="http://schemas.microsoft.com/office/drawing/2014/main" id="{210FAEFA-F7A5-EEF6-BA2A-220921E9E2C1}"/>
              </a:ext>
            </a:extLst>
          </p:cNvPr>
          <p:cNvSpPr txBox="1"/>
          <p:nvPr/>
        </p:nvSpPr>
        <p:spPr>
          <a:xfrm>
            <a:off x="5140059" y="1111744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药品基本信息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="" xmlns:a16="http://schemas.microsoft.com/office/drawing/2014/main" id="{63176AD4-C6DC-061C-1FCC-C0FD3C964E97}"/>
              </a:ext>
            </a:extLst>
          </p:cNvPr>
          <p:cNvSpPr txBox="1"/>
          <p:nvPr/>
        </p:nvSpPr>
        <p:spPr>
          <a:xfrm>
            <a:off x="5743105" y="4585894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公平性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="" xmlns:a16="http://schemas.microsoft.com/office/drawing/2014/main" id="{E573CC98-9FDA-46F1-F0B3-1D43402960AE}"/>
              </a:ext>
            </a:extLst>
          </p:cNvPr>
          <p:cNvSpPr txBox="1"/>
          <p:nvPr/>
        </p:nvSpPr>
        <p:spPr>
          <a:xfrm>
            <a:off x="9539487" y="2898969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="" xmlns:a16="http://schemas.microsoft.com/office/drawing/2014/main" id="{87EB9C9C-BE41-1ACF-B892-28B13CCF4C4A}"/>
              </a:ext>
            </a:extLst>
          </p:cNvPr>
          <p:cNvSpPr txBox="1"/>
          <p:nvPr/>
        </p:nvSpPr>
        <p:spPr>
          <a:xfrm>
            <a:off x="5688840" y="280335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="" xmlns:a16="http://schemas.microsoft.com/office/drawing/2014/main" id="{226B7A44-E2F5-4E2F-E43C-67BC6E3449E0}"/>
              </a:ext>
            </a:extLst>
          </p:cNvPr>
          <p:cNvSpPr txBox="1"/>
          <p:nvPr/>
        </p:nvSpPr>
        <p:spPr>
          <a:xfrm>
            <a:off x="9552133" y="117104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安全性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8" b="11389"/>
          <a:stretch/>
        </p:blipFill>
        <p:spPr>
          <a:xfrm>
            <a:off x="164023" y="2275983"/>
            <a:ext cx="3886347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1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66"/>
                </a:solidFill>
              </a:rPr>
              <a:t>01 </a:t>
            </a:r>
            <a:r>
              <a:rPr kumimoji="1" lang="zh-CN" altLang="en-US" dirty="0" smtClean="0">
                <a:solidFill>
                  <a:srgbClr val="FF0066"/>
                </a:solidFill>
              </a:rPr>
              <a:t>即</a:t>
            </a:r>
            <a:r>
              <a:rPr kumimoji="1" lang="zh-CN" altLang="en-US" dirty="0">
                <a:solidFill>
                  <a:srgbClr val="FF0066"/>
                </a:solidFill>
              </a:rPr>
              <a:t>配沃</a:t>
            </a:r>
            <a:r>
              <a:rPr kumimoji="1" lang="en-US" altLang="zh-CN" baseline="30000" dirty="0" smtClean="0">
                <a:solidFill>
                  <a:srgbClr val="FF0066"/>
                </a:solidFill>
              </a:rPr>
              <a:t>®</a:t>
            </a:r>
            <a:r>
              <a:rPr lang="zh-CN" altLang="en-US" dirty="0">
                <a:solidFill>
                  <a:srgbClr val="FF0066"/>
                </a:solidFill>
              </a:rPr>
              <a:t> </a:t>
            </a:r>
            <a:r>
              <a:rPr lang="zh-CN" altLang="en-US" dirty="0" smtClean="0">
                <a:solidFill>
                  <a:srgbClr val="FF0066"/>
                </a:solidFill>
              </a:rPr>
              <a:t>药品基本信息</a:t>
            </a:r>
            <a:endParaRPr lang="zh-CN" altLang="en-US" dirty="0">
              <a:solidFill>
                <a:srgbClr val="FF0066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3375" y="819160"/>
            <a:ext cx="114871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4">
              <a:lnSpc>
                <a:spcPct val="150000"/>
              </a:lnSpc>
            </a:pPr>
            <a:r>
              <a:rPr kumimoji="1"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注射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用盐酸头孢吡肟</a:t>
            </a:r>
            <a:r>
              <a:rPr kumimoji="1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氯化钠</a:t>
            </a:r>
            <a:r>
              <a:rPr kumimoji="1"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注射液      </a:t>
            </a:r>
            <a:r>
              <a:rPr kumimoji="1" lang="zh-CN" altLang="en-US" b="1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（即配沃</a:t>
            </a:r>
            <a:r>
              <a:rPr kumimoji="1" lang="en-US" altLang="zh-CN" b="1" baseline="30000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®</a:t>
            </a:r>
            <a:r>
              <a:rPr kumimoji="1" lang="zh-CN" altLang="en-US" b="1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，本</a:t>
            </a:r>
            <a:r>
              <a:rPr kumimoji="1" lang="zh-CN" altLang="en-US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品为即配型粉液双室袋</a:t>
            </a:r>
            <a:r>
              <a:rPr kumimoji="1" lang="zh-CN" altLang="en-US" b="1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注射剂）</a:t>
            </a:r>
            <a:endParaRPr kumimoji="1" lang="en-US" altLang="zh-CN" b="1" dirty="0">
              <a:solidFill>
                <a:srgbClr val="FF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371600" lvl="4">
              <a:lnSpc>
                <a:spcPct val="150000"/>
              </a:lnSpc>
            </a:pPr>
            <a:r>
              <a:rPr kumimoji="1"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粉体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室：盐酸头孢吡</a:t>
            </a:r>
            <a:r>
              <a:rPr kumimoji="1"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肟</a:t>
            </a:r>
            <a:r>
              <a:rPr kumimoji="1" lang="en-US" altLang="zh-CN" b="1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1.0g</a:t>
            </a:r>
            <a:r>
              <a:rPr kumimoji="1"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kumimoji="1" lang="en-US" altLang="zh-CN" b="1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2.0g</a:t>
            </a:r>
            <a:r>
              <a:rPr kumimoji="1"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液体室：氯化钠注射液</a:t>
            </a:r>
            <a:r>
              <a:rPr kumimoji="1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100ml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kumimoji="1"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0.9g</a:t>
            </a:r>
          </a:p>
          <a:p>
            <a:pPr marL="1371600" lvl="4">
              <a:lnSpc>
                <a:spcPct val="150000"/>
              </a:lnSpc>
            </a:pPr>
            <a:r>
              <a:rPr kumimoji="1"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可用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于</a:t>
            </a:r>
            <a:r>
              <a:rPr kumimoji="1"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治疗成人和</a:t>
            </a:r>
            <a:r>
              <a:rPr kumimoji="1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月龄至</a:t>
            </a:r>
            <a:r>
              <a:rPr kumimoji="1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岁儿童敏感细菌引起的</a:t>
            </a:r>
            <a:r>
              <a:rPr kumimoji="1" lang="zh-CN" altLang="en-US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中至重度感染</a:t>
            </a:r>
            <a:r>
              <a:rPr kumimoji="1"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1"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3">
              <a:lnSpc>
                <a:spcPct val="150000"/>
              </a:lnSpc>
            </a:pPr>
            <a:r>
              <a:rPr kumimoji="1"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一般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情况下，</a:t>
            </a:r>
            <a:r>
              <a:rPr kumimoji="1" lang="zh-CN" altLang="en-US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每次</a:t>
            </a:r>
            <a:r>
              <a:rPr kumimoji="1" lang="en-US" altLang="zh-CN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1-2g</a:t>
            </a:r>
            <a:r>
              <a:rPr kumimoji="1" lang="zh-CN" altLang="en-US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，每</a:t>
            </a:r>
            <a:r>
              <a:rPr kumimoji="1" lang="en-US" altLang="zh-CN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kumimoji="1" lang="zh-CN" altLang="en-US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小时一次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，疗程</a:t>
            </a:r>
            <a:r>
              <a:rPr kumimoji="1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7-10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  <a:r>
              <a:rPr kumimoji="1"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。严重感染并危及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生命</a:t>
            </a:r>
            <a:r>
              <a:rPr kumimoji="1"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时每</a:t>
            </a:r>
            <a:r>
              <a:rPr kumimoji="1"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kumimoji="1"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小时</a:t>
            </a:r>
            <a:r>
              <a:rPr kumimoji="1"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2g</a:t>
            </a:r>
            <a:r>
              <a:rPr kumimoji="1"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1"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用于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中性粒细胞减少伴发热的经验性</a:t>
            </a:r>
            <a:r>
              <a:rPr kumimoji="1"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治疗，每</a:t>
            </a:r>
            <a:r>
              <a:rPr kumimoji="1"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kumimoji="1"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小时</a:t>
            </a:r>
            <a:r>
              <a:rPr kumimoji="1"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2g</a:t>
            </a:r>
            <a:r>
              <a:rPr kumimoji="1"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，疗程</a:t>
            </a:r>
            <a:r>
              <a:rPr kumimoji="1"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7-10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天。</a:t>
            </a:r>
            <a:endParaRPr kumimoji="1"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肝功能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不全患者无需调整剂量</a:t>
            </a:r>
            <a:r>
              <a:rPr kumimoji="1"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1"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333375" y="4324709"/>
            <a:ext cx="1960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配置方法→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熟练使用后，配置完成仅需</a:t>
            </a:r>
            <a:r>
              <a:rPr lang="en-US" altLang="zh-CN" b="1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b="1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秒</a:t>
            </a:r>
            <a:endParaRPr lang="zh-CN" altLang="en-US" b="1" dirty="0">
              <a:solidFill>
                <a:srgbClr val="FF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135" y="3851289"/>
            <a:ext cx="8701226" cy="2672875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476679" y="945748"/>
            <a:ext cx="1188005" cy="274257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通用名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76679" y="1351189"/>
            <a:ext cx="1188005" cy="277707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规格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476679" y="1808400"/>
            <a:ext cx="1188005" cy="273600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适应症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476673" y="2270207"/>
            <a:ext cx="1188005" cy="273600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用法用量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25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66"/>
                </a:solidFill>
              </a:rPr>
              <a:t>01 </a:t>
            </a:r>
            <a:r>
              <a:rPr kumimoji="1" lang="zh-CN" altLang="en-US" dirty="0" smtClean="0">
                <a:solidFill>
                  <a:srgbClr val="FF0066"/>
                </a:solidFill>
              </a:rPr>
              <a:t>即</a:t>
            </a:r>
            <a:r>
              <a:rPr kumimoji="1" lang="zh-CN" altLang="en-US" dirty="0">
                <a:solidFill>
                  <a:srgbClr val="FF0066"/>
                </a:solidFill>
              </a:rPr>
              <a:t>配沃</a:t>
            </a:r>
            <a:r>
              <a:rPr kumimoji="1" lang="en-US" altLang="zh-CN" baseline="30000" dirty="0" smtClean="0">
                <a:solidFill>
                  <a:srgbClr val="FF0066"/>
                </a:solidFill>
              </a:rPr>
              <a:t>® </a:t>
            </a:r>
            <a:r>
              <a:rPr lang="zh-CN" altLang="en-US" dirty="0" smtClean="0">
                <a:solidFill>
                  <a:srgbClr val="FF0066"/>
                </a:solidFill>
              </a:rPr>
              <a:t>基本信息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t="7522" b="5501"/>
          <a:stretch/>
        </p:blipFill>
        <p:spPr>
          <a:xfrm>
            <a:off x="173463" y="806344"/>
            <a:ext cx="1762194" cy="416241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049888" y="923945"/>
            <a:ext cx="9618237" cy="403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kumimoji="1" lang="zh-CN" altLang="en-US" u="sng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所</a:t>
            </a:r>
            <a:r>
              <a:rPr kumimoji="1" lang="zh-CN" altLang="en-US" u="sng" dirty="0">
                <a:latin typeface="仿宋" panose="02010609060101010101" pitchFamily="49" charset="-122"/>
                <a:ea typeface="仿宋" panose="02010609060101010101" pitchFamily="49" charset="-122"/>
              </a:rPr>
              <a:t>治疗疾病基本</a:t>
            </a:r>
            <a:r>
              <a:rPr kumimoji="1" lang="zh-CN" altLang="en-US" u="sng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情况及发病率情况：</a:t>
            </a:r>
            <a:endParaRPr kumimoji="1" lang="en-US" altLang="zh-CN" u="sng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国内外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目前尚无关于细菌感染的大类疾病的流行病学数据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报导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近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年间脓毒症发病率为年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437/10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研究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显示，</a:t>
            </a:r>
            <a:r>
              <a:rPr lang="zh-CN" altLang="en-US" sz="20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脓毒血症患者的平均死亡率</a:t>
            </a:r>
            <a:r>
              <a:rPr lang="en-US" altLang="zh-CN" sz="20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35.5%</a:t>
            </a:r>
            <a:r>
              <a:rPr lang="zh-CN" altLang="en-US" sz="2000" b="1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b="1" dirty="0" smtClean="0">
              <a:solidFill>
                <a:srgbClr val="FF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kumimoji="1" lang="zh-CN" altLang="en-US" u="sng" dirty="0">
                <a:latin typeface="仿宋" panose="02010609060101010101" pitchFamily="49" charset="-122"/>
                <a:ea typeface="仿宋" panose="02010609060101010101" pitchFamily="49" charset="-122"/>
              </a:rPr>
              <a:t>未满足的治疗需求：</a:t>
            </a:r>
            <a:endParaRPr kumimoji="1" lang="en-US" altLang="zh-CN" u="sng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指南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推荐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抗菌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药物在入院后或判断脓毒症以后尽快使用，</a:t>
            </a:r>
            <a:r>
              <a:rPr lang="zh-CN" altLang="zh-CN" sz="20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最佳在</a:t>
            </a:r>
            <a:r>
              <a:rPr lang="en-US" altLang="zh-CN" sz="20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1h</a:t>
            </a:r>
            <a:r>
              <a:rPr lang="zh-CN" altLang="zh-CN" sz="20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内，延迟不超过</a:t>
            </a:r>
            <a:r>
              <a:rPr lang="en-US" altLang="zh-CN" sz="20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3h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（强推荐，中等证据质量）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，并推荐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代或更高级别头孢菌素用于初始经验性治疗。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现有</a:t>
            </a:r>
            <a:r>
              <a:rPr lang="zh-CN" altLang="en-US" sz="2000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的头孢菌素产品配置过程复杂、耗时多，急需配置简便的产品供临床选择。</a:t>
            </a:r>
            <a:endParaRPr lang="en-US" altLang="zh-CN" sz="2000" dirty="0">
              <a:solidFill>
                <a:srgbClr val="FF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73463" y="5258729"/>
            <a:ext cx="11903457" cy="1324609"/>
          </a:xfrm>
          <a:prstGeom prst="roundRect">
            <a:avLst/>
          </a:prstGeom>
          <a:solidFill>
            <a:srgbClr val="FFE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73463" y="5407912"/>
            <a:ext cx="563566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Clr>
                <a:srgbClr val="FF0066"/>
              </a:buClr>
              <a:buSzPct val="70000"/>
              <a:buFont typeface="Wingdings" panose="05000000000000000000" pitchFamily="2" charset="2"/>
              <a:buChar char="u"/>
            </a:pPr>
            <a:r>
              <a:rPr kumimoji="1" lang="zh-CN" altLang="en-US" sz="1600" u="sng" dirty="0">
                <a:latin typeface="仿宋" panose="02010609060101010101" pitchFamily="49" charset="-122"/>
                <a:ea typeface="仿宋" panose="02010609060101010101" pitchFamily="49" charset="-122"/>
              </a:rPr>
              <a:t>中国大陆首次上市时间：</a:t>
            </a:r>
            <a:r>
              <a:rPr kumimoji="1"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2020-03 </a:t>
            </a:r>
            <a:r>
              <a:rPr kumimoji="1"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marL="285750" indent="-285750">
              <a:lnSpc>
                <a:spcPct val="90000"/>
              </a:lnSpc>
              <a:buClr>
                <a:srgbClr val="FF0066"/>
              </a:buClr>
              <a:buSzPct val="70000"/>
              <a:buFont typeface="Wingdings" panose="05000000000000000000" pitchFamily="2" charset="2"/>
              <a:buChar char="u"/>
            </a:pPr>
            <a:r>
              <a:rPr kumimoji="1" lang="zh-CN" altLang="en-US" sz="1600" u="sng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目前</a:t>
            </a:r>
            <a:r>
              <a:rPr kumimoji="1" lang="zh-CN" altLang="en-US" sz="1600" u="sng" dirty="0">
                <a:latin typeface="仿宋" panose="02010609060101010101" pitchFamily="49" charset="-122"/>
                <a:ea typeface="仿宋" panose="02010609060101010101" pitchFamily="49" charset="-122"/>
              </a:rPr>
              <a:t>大陆地区同通用名药品的上市情况：</a:t>
            </a:r>
            <a:r>
              <a:rPr kumimoji="1"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kumimoji="1"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家  </a:t>
            </a:r>
            <a:endParaRPr kumimoji="1"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90000"/>
              </a:lnSpc>
              <a:buClr>
                <a:srgbClr val="FF0066"/>
              </a:buClr>
              <a:buSzPct val="70000"/>
              <a:buFont typeface="Wingdings" panose="05000000000000000000" pitchFamily="2" charset="2"/>
              <a:buChar char="u"/>
            </a:pPr>
            <a:r>
              <a:rPr kumimoji="1" lang="zh-CN" altLang="en-US" sz="1600" u="sng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全球</a:t>
            </a:r>
            <a:r>
              <a:rPr kumimoji="1" lang="zh-CN" altLang="en-US" sz="1600" u="sng" dirty="0">
                <a:latin typeface="仿宋" panose="02010609060101010101" pitchFamily="49" charset="-122"/>
                <a:ea typeface="仿宋" panose="02010609060101010101" pitchFamily="49" charset="-122"/>
              </a:rPr>
              <a:t>首个上市国家</a:t>
            </a:r>
            <a:r>
              <a:rPr kumimoji="1" lang="en-US" altLang="zh-CN" sz="1600" u="sng" dirty="0">
                <a:latin typeface="仿宋" panose="02010609060101010101" pitchFamily="49" charset="-122"/>
                <a:ea typeface="仿宋" panose="02010609060101010101" pitchFamily="49" charset="-122"/>
              </a:rPr>
              <a:t>/</a:t>
            </a:r>
            <a:r>
              <a:rPr kumimoji="1" lang="zh-CN" altLang="en-US" sz="1600" u="sng" dirty="0">
                <a:latin typeface="仿宋" panose="02010609060101010101" pitchFamily="49" charset="-122"/>
                <a:ea typeface="仿宋" panose="02010609060101010101" pitchFamily="49" charset="-122"/>
              </a:rPr>
              <a:t>地区及上市时间：</a:t>
            </a:r>
            <a:r>
              <a:rPr kumimoji="1"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2020-03</a:t>
            </a:r>
            <a:r>
              <a:rPr kumimoji="1"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，中国</a:t>
            </a:r>
            <a:r>
              <a:rPr kumimoji="1"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kumimoji="1"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marL="285750" indent="-285750">
              <a:lnSpc>
                <a:spcPct val="90000"/>
              </a:lnSpc>
              <a:buClr>
                <a:srgbClr val="FF0066"/>
              </a:buClr>
              <a:buSzPct val="70000"/>
              <a:buFont typeface="Wingdings" panose="05000000000000000000" pitchFamily="2" charset="2"/>
              <a:buChar char="u"/>
            </a:pPr>
            <a:r>
              <a:rPr kumimoji="1" lang="zh-CN" altLang="en-US" sz="1600" u="sng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是否</a:t>
            </a:r>
            <a:r>
              <a:rPr kumimoji="1" lang="zh-CN" altLang="en-US" sz="1600" u="sng" dirty="0">
                <a:latin typeface="仿宋" panose="02010609060101010101" pitchFamily="49" charset="-122"/>
                <a:ea typeface="仿宋" panose="02010609060101010101" pitchFamily="49" charset="-122"/>
              </a:rPr>
              <a:t>为</a:t>
            </a:r>
            <a:r>
              <a:rPr kumimoji="1" lang="en-US" altLang="zh-CN" sz="1600" u="sng" dirty="0">
                <a:latin typeface="仿宋" panose="02010609060101010101" pitchFamily="49" charset="-122"/>
                <a:ea typeface="仿宋" panose="02010609060101010101" pitchFamily="49" charset="-122"/>
              </a:rPr>
              <a:t>OTC</a:t>
            </a:r>
            <a:r>
              <a:rPr kumimoji="1" lang="zh-CN" altLang="en-US" sz="1600" u="sng" dirty="0">
                <a:latin typeface="仿宋" panose="02010609060101010101" pitchFamily="49" charset="-122"/>
                <a:ea typeface="仿宋" panose="02010609060101010101" pitchFamily="49" charset="-122"/>
              </a:rPr>
              <a:t>药品：</a:t>
            </a:r>
            <a:r>
              <a:rPr kumimoji="1"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否</a:t>
            </a:r>
            <a:endParaRPr kumimoji="1"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10113" y="5319324"/>
            <a:ext cx="6666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Clr>
                <a:srgbClr val="FF0066"/>
              </a:buClr>
              <a:buSzPct val="70000"/>
              <a:buFont typeface="Wingdings" panose="05000000000000000000" pitchFamily="2" charset="2"/>
              <a:buChar char="u"/>
            </a:pPr>
            <a:r>
              <a:rPr kumimoji="1" lang="zh-CN" altLang="en-US" sz="1600" u="sng" dirty="0">
                <a:latin typeface="仿宋" panose="02010609060101010101" pitchFamily="49" charset="-122"/>
                <a:ea typeface="仿宋" panose="02010609060101010101" pitchFamily="49" charset="-122"/>
              </a:rPr>
              <a:t>参照药品建议：</a:t>
            </a:r>
            <a:r>
              <a:rPr kumimoji="1"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rPr>
              <a:t>注射用盐酸头孢吡肟（西林瓶制剂），理由如下：</a:t>
            </a:r>
            <a:endParaRPr kumimoji="1" lang="en-US" altLang="zh-CN" sz="16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lnSpc>
                <a:spcPct val="90000"/>
              </a:lnSpc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kumimoji="1"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rPr>
              <a:t>本品为即配型粉液双室袋制剂，可提升用药安全性，提高中重度感染患者给药及时性，降低患者死亡风险；</a:t>
            </a:r>
            <a:endParaRPr kumimoji="1" lang="en-US" altLang="zh-CN" sz="16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lnSpc>
                <a:spcPct val="90000"/>
              </a:lnSpc>
              <a:buClr>
                <a:srgbClr val="FF0066"/>
              </a:buClr>
              <a:buFont typeface="Arial" panose="020B0604020202020204" pitchFamily="34" charset="0"/>
              <a:buChar char="•"/>
            </a:pPr>
            <a:r>
              <a:rPr kumimoji="1"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rPr>
              <a:t>目录内尚无同等临床优势的产品可供参考，故只能选取其对应成分西林瓶产品过评后的中位数价格作为参照</a:t>
            </a:r>
            <a:endParaRPr kumimoji="1"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793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66"/>
                </a:solidFill>
              </a:rPr>
              <a:t>02 </a:t>
            </a:r>
            <a:r>
              <a:rPr kumimoji="1" lang="zh-CN" altLang="en-US" dirty="0" smtClean="0">
                <a:solidFill>
                  <a:srgbClr val="FF0066"/>
                </a:solidFill>
              </a:rPr>
              <a:t>即</a:t>
            </a:r>
            <a:r>
              <a:rPr kumimoji="1" lang="zh-CN" altLang="en-US" dirty="0">
                <a:solidFill>
                  <a:srgbClr val="FF0066"/>
                </a:solidFill>
              </a:rPr>
              <a:t>配沃</a:t>
            </a:r>
            <a:r>
              <a:rPr kumimoji="1" lang="en-US" altLang="zh-CN" baseline="30000" dirty="0" smtClean="0">
                <a:solidFill>
                  <a:srgbClr val="FF0066"/>
                </a:solidFill>
              </a:rPr>
              <a:t>® </a:t>
            </a:r>
            <a:r>
              <a:rPr lang="zh-CN" altLang="en-US" dirty="0" smtClean="0">
                <a:solidFill>
                  <a:srgbClr val="FF0066"/>
                </a:solidFill>
              </a:rPr>
              <a:t>安全性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6738045" y="949314"/>
            <a:ext cx="5137334" cy="3565535"/>
            <a:chOff x="6738045" y="949314"/>
            <a:chExt cx="5137334" cy="3565535"/>
          </a:xfrm>
        </p:grpSpPr>
        <p:grpSp>
          <p:nvGrpSpPr>
            <p:cNvPr id="8" name="组合 7"/>
            <p:cNvGrpSpPr/>
            <p:nvPr/>
          </p:nvGrpSpPr>
          <p:grpSpPr>
            <a:xfrm>
              <a:off x="6738045" y="949314"/>
              <a:ext cx="5137334" cy="3565535"/>
              <a:chOff x="6775865" y="768951"/>
              <a:chExt cx="5137334" cy="2713578"/>
            </a:xfrm>
          </p:grpSpPr>
          <p:sp>
            <p:nvSpPr>
              <p:cNvPr id="10" name="圆角矩形 9"/>
              <p:cNvSpPr/>
              <p:nvPr/>
            </p:nvSpPr>
            <p:spPr>
              <a:xfrm>
                <a:off x="6811304" y="768951"/>
                <a:ext cx="5101895" cy="2713578"/>
              </a:xfrm>
              <a:prstGeom prst="roundRect">
                <a:avLst>
                  <a:gd name="adj" fmla="val 1734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6775865" y="835010"/>
                <a:ext cx="4951080" cy="285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rgbClr val="4472C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国内</a:t>
                </a:r>
                <a:r>
                  <a:rPr lang="zh-CN" altLang="en-US" sz="1600" dirty="0" smtClean="0">
                    <a:solidFill>
                      <a:srgbClr val="4472C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四</a:t>
                </a:r>
                <a:r>
                  <a:rPr lang="zh-CN" altLang="en-US" sz="1600" dirty="0">
                    <a:solidFill>
                      <a:srgbClr val="4472C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大三甲医院联合</a:t>
                </a:r>
                <a:r>
                  <a:rPr lang="zh-CN" altLang="en-US" sz="1600" dirty="0" smtClean="0">
                    <a:solidFill>
                      <a:srgbClr val="4472C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研究结果显示</a:t>
                </a:r>
                <a:endParaRPr lang="zh-CN" altLang="en-US" sz="1600" baseline="30000" dirty="0">
                  <a:solidFill>
                    <a:srgbClr val="4472C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>
                <a:off x="6863246" y="1180200"/>
                <a:ext cx="4535284" cy="2184672"/>
                <a:chOff x="6870135" y="1342919"/>
                <a:chExt cx="4454415" cy="2184672"/>
              </a:xfrm>
            </p:grpSpPr>
            <p:sp>
              <p:nvSpPr>
                <p:cNvPr id="19" name="文本框 18"/>
                <p:cNvSpPr txBox="1"/>
                <p:nvPr/>
              </p:nvSpPr>
              <p:spPr>
                <a:xfrm>
                  <a:off x="6870135" y="1342919"/>
                  <a:ext cx="42890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ja-JP" altLang="en-US" sz="1400" dirty="0">
                      <a:solidFill>
                        <a:srgbClr val="4472C4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➊</a:t>
                  </a:r>
                  <a:r>
                    <a:rPr lang="ja-JP" altLang="en-US" sz="1400" dirty="0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 </a:t>
                  </a:r>
                  <a:r>
                    <a:rPr lang="zh-CN" altLang="en-US" sz="1400" dirty="0" smtClean="0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粉液双</a:t>
                  </a:r>
                  <a:r>
                    <a:rPr lang="zh-CN" altLang="en-US" sz="1400" dirty="0">
                      <a:solidFill>
                        <a:prstClr val="black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室袋相比西林瓶，不引入不溶性微粒等污染</a:t>
                  </a:r>
                </a:p>
              </p:txBody>
            </p:sp>
            <p:pic>
              <p:nvPicPr>
                <p:cNvPr id="20" name="图片 19"/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7178260" y="1755941"/>
                  <a:ext cx="4146290" cy="1771650"/>
                </a:xfrm>
                <a:prstGeom prst="rect">
                  <a:avLst/>
                </a:prstGeom>
              </p:spPr>
            </p:pic>
          </p:grpSp>
        </p:grpSp>
        <p:sp>
          <p:nvSpPr>
            <p:cNvPr id="9" name="矩形 8"/>
            <p:cNvSpPr/>
            <p:nvPr/>
          </p:nvSpPr>
          <p:spPr>
            <a:xfrm>
              <a:off x="7000512" y="3243241"/>
              <a:ext cx="4498829" cy="568913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230600" y="4742987"/>
            <a:ext cx="11730799" cy="161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1600" u="sng" dirty="0">
                <a:latin typeface="仿宋" panose="02010609060101010101" pitchFamily="49" charset="-122"/>
                <a:ea typeface="仿宋" panose="02010609060101010101" pitchFamily="49" charset="-122"/>
              </a:rPr>
              <a:t>该药品在国内外的不良反应发生情况</a:t>
            </a:r>
            <a:endParaRPr kumimoji="1" lang="en-US" altLang="zh-CN" sz="1600" u="sng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lvl="1">
              <a:lnSpc>
                <a:spcPct val="130000"/>
              </a:lnSpc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国内外：自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月获批上市以来，</a:t>
            </a:r>
            <a:r>
              <a:rPr lang="zh-CN" altLang="en-US" sz="1600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未接收到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相关的药品不良反应报告。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kumimoji="1" lang="zh-CN" altLang="en-US" sz="1600" u="sng" dirty="0">
                <a:latin typeface="仿宋" panose="02010609060101010101" pitchFamily="49" charset="-122"/>
                <a:ea typeface="仿宋" panose="02010609060101010101" pitchFamily="49" charset="-122"/>
              </a:rPr>
              <a:t>药品说明书收载的安全性信息</a:t>
            </a:r>
            <a:endParaRPr kumimoji="1" lang="en-US" altLang="zh-CN" sz="1600" u="sng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lvl="1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耐受</a:t>
            </a:r>
            <a:r>
              <a:rPr lang="zh-CN" altLang="en-US" sz="1400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性良好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400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不良反应轻微且多为</a:t>
            </a:r>
            <a:r>
              <a:rPr lang="zh-CN" altLang="en-US" sz="1400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短暂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。有过敏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史的患者慎用；在用本品治疗期间患者出现腹泻时应考虑伪膜性肠炎发生的可能性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。本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品不可加至甲硝唑、万古霉素、庆大霉素、妥布霉素或硫酸奈替米星、氨茶碱溶液中。</a:t>
            </a:r>
          </a:p>
        </p:txBody>
      </p:sp>
      <p:sp>
        <p:nvSpPr>
          <p:cNvPr id="3" name="矩形 2"/>
          <p:cNvSpPr/>
          <p:nvPr/>
        </p:nvSpPr>
        <p:spPr>
          <a:xfrm>
            <a:off x="295274" y="6435331"/>
            <a:ext cx="108299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[1]</a:t>
            </a:r>
            <a:r>
              <a:rPr lang="zh-CN" altLang="en-US" sz="1400" dirty="0" smtClean="0"/>
              <a:t> 某</a:t>
            </a:r>
            <a:r>
              <a:rPr lang="zh-CN" altLang="en-US" sz="1400" dirty="0"/>
              <a:t>三甲医院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静脉</a:t>
            </a:r>
            <a:r>
              <a:rPr lang="zh-CN" altLang="en-US" sz="1400" dirty="0"/>
              <a:t>药物配置中心不合理处方分析 [J]. 海峡药学, 2020, 32(10): 2.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849334FD-351A-8970-6426-3776E7167A37}"/>
              </a:ext>
            </a:extLst>
          </p:cNvPr>
          <p:cNvSpPr txBox="1"/>
          <p:nvPr/>
        </p:nvSpPr>
        <p:spPr>
          <a:xfrm>
            <a:off x="241130" y="870536"/>
            <a:ext cx="71502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2000" u="sng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与</a:t>
            </a:r>
            <a:r>
              <a:rPr kumimoji="1" lang="zh-CN" altLang="en-US" sz="2000" u="sng" dirty="0">
                <a:latin typeface="仿宋" panose="02010609060101010101" pitchFamily="49" charset="-122"/>
                <a:ea typeface="仿宋" panose="02010609060101010101" pitchFamily="49" charset="-122"/>
              </a:rPr>
              <a:t>目录内同类药品</a:t>
            </a:r>
            <a:r>
              <a:rPr kumimoji="1" lang="zh-CN" altLang="en-US" sz="2000" u="sng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比较，具有以下优势：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000" b="1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保证患者用药安全：</a:t>
            </a:r>
            <a:endParaRPr lang="en-US" altLang="zh-CN" sz="2000" b="1" dirty="0" smtClean="0">
              <a:solidFill>
                <a:srgbClr val="FF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lphaLcPeriod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即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配即用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，确保药效、无杂质增加；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lphaLcPeriod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配置过程全密闭，无微粒、微生物污染（见右表）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lphaLcPeriod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药物及溶媒固定，无溶媒选择错误风险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（静脉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配置差错发生率为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1.57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r>
              <a:rPr lang="en-US" altLang="zh-CN" sz="2000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[1]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000" b="1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保证医务工作者安全：</a:t>
            </a:r>
            <a:endParaRPr lang="en-US" altLang="zh-CN" sz="2000" b="1" dirty="0" smtClean="0">
              <a:solidFill>
                <a:srgbClr val="FF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无需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注射器操作，无配制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人员针刺损伤的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风险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195777" y="1757952"/>
            <a:ext cx="41921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表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  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配制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前后不溶性微粒的对比</a:t>
            </a:r>
            <a:r>
              <a:rPr lang="zh-CN" altLang="en-US" sz="1100" spc="-1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Ｍｅｄｉａｎ</a:t>
            </a:r>
            <a:r>
              <a:rPr lang="zh-CN" altLang="en-US" sz="1100" spc="-1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（个／ｍＬ）</a:t>
            </a:r>
          </a:p>
        </p:txBody>
      </p:sp>
    </p:spTree>
    <p:extLst>
      <p:ext uri="{BB962C8B-B14F-4D97-AF65-F5344CB8AC3E}">
        <p14:creationId xmlns:p14="http://schemas.microsoft.com/office/powerpoint/2010/main" val="30231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66"/>
                </a:solidFill>
              </a:rPr>
              <a:t>03 </a:t>
            </a:r>
            <a:r>
              <a:rPr kumimoji="1" lang="zh-CN" altLang="en-US" dirty="0">
                <a:solidFill>
                  <a:srgbClr val="FF0066"/>
                </a:solidFill>
              </a:rPr>
              <a:t>即配沃</a:t>
            </a:r>
            <a:r>
              <a:rPr kumimoji="1" lang="en-US" altLang="zh-CN" baseline="30000" dirty="0">
                <a:solidFill>
                  <a:srgbClr val="FF0066"/>
                </a:solidFill>
              </a:rPr>
              <a:t>® </a:t>
            </a:r>
            <a:r>
              <a:rPr lang="zh-CN" altLang="en-US" dirty="0" smtClean="0">
                <a:solidFill>
                  <a:srgbClr val="FF0066"/>
                </a:solidFill>
              </a:rPr>
              <a:t>有效性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7D638720-58CF-29BA-39A5-73035A566236}"/>
              </a:ext>
            </a:extLst>
          </p:cNvPr>
          <p:cNvSpPr txBox="1"/>
          <p:nvPr/>
        </p:nvSpPr>
        <p:spPr>
          <a:xfrm>
            <a:off x="228555" y="864314"/>
            <a:ext cx="6806288" cy="283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kumimoji="1" lang="zh-CN" altLang="en-US" u="sng" dirty="0">
                <a:latin typeface="仿宋" panose="02010609060101010101" pitchFamily="49" charset="-122"/>
                <a:ea typeface="仿宋" panose="02010609060101010101" pitchFamily="49" charset="-122"/>
              </a:rPr>
              <a:t>与对照药品疗效</a:t>
            </a:r>
            <a:r>
              <a:rPr kumimoji="1" lang="zh-CN" altLang="en-US" u="sng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方面的比较，具有以下优势：</a:t>
            </a:r>
            <a:endParaRPr kumimoji="1" lang="en-US" altLang="zh-CN" u="sng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即配林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®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可解决西林瓶配制过程中的以下问题：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① 药物残留（</a:t>
            </a:r>
            <a:r>
              <a:rPr lang="zh-CN" altLang="en-US" sz="2000" b="1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即配沃</a:t>
            </a:r>
            <a:r>
              <a:rPr lang="en-US" altLang="zh-CN" sz="2000" b="1" baseline="30000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®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配制无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药物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残留，确保用药浓度）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② 易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引入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微粒、微生物（</a:t>
            </a:r>
            <a:r>
              <a:rPr lang="zh-CN" altLang="en-US" sz="20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即配沃</a:t>
            </a:r>
            <a:r>
              <a:rPr lang="en-US" altLang="zh-CN" sz="2000" b="1" baseline="30000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®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配制过程全密闭）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③ 操作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人员针刺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损伤（</a:t>
            </a:r>
            <a:r>
              <a:rPr lang="zh-CN" altLang="en-US" sz="20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即配沃</a:t>
            </a:r>
            <a:r>
              <a:rPr lang="en-US" altLang="zh-CN" sz="2000" b="1" baseline="30000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®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配制过程不使用注射器）</a:t>
            </a:r>
            <a:endParaRPr lang="en-US" altLang="zh-CN" sz="2000" b="1" dirty="0" smtClean="0">
              <a:solidFill>
                <a:srgbClr val="FF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④ 长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时间放置药效降低、杂质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增加（</a:t>
            </a:r>
            <a:r>
              <a:rPr lang="zh-CN" altLang="en-US" sz="20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</a:t>
            </a:r>
            <a:r>
              <a:rPr lang="zh-CN" altLang="en-US" sz="2000" b="1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配沃</a:t>
            </a:r>
            <a:r>
              <a:rPr lang="en-US" altLang="zh-CN" sz="2000" b="1" baseline="30000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®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即配即用）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3494" y="4154199"/>
            <a:ext cx="2896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zh-CN" altLang="en-US" u="sng" dirty="0">
                <a:latin typeface="仿宋" panose="02010609060101010101" pitchFamily="49" charset="-122"/>
                <a:ea typeface="仿宋" panose="02010609060101010101" pitchFamily="49" charset="-122"/>
              </a:rPr>
              <a:t>临床指南</a:t>
            </a:r>
            <a:r>
              <a:rPr kumimoji="1" lang="en-US" altLang="zh-CN" u="sng" dirty="0">
                <a:latin typeface="仿宋" panose="02010609060101010101" pitchFamily="49" charset="-122"/>
                <a:ea typeface="仿宋" panose="02010609060101010101" pitchFamily="49" charset="-122"/>
              </a:rPr>
              <a:t>/</a:t>
            </a:r>
            <a:r>
              <a:rPr kumimoji="1" lang="zh-CN" altLang="en-US" u="sng" dirty="0">
                <a:latin typeface="仿宋" panose="02010609060101010101" pitchFamily="49" charset="-122"/>
                <a:ea typeface="仿宋" panose="02010609060101010101" pitchFamily="49" charset="-122"/>
              </a:rPr>
              <a:t>诊疗规范推荐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67294" y="4492753"/>
            <a:ext cx="5610248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</a:t>
            </a:r>
            <a:r>
              <a:rPr lang="zh-CN" altLang="en-US" sz="2000" b="1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部临床指南推荐一线用药：</a:t>
            </a:r>
            <a:endParaRPr lang="en-US" altLang="zh-CN" sz="2000" b="1" dirty="0" smtClean="0">
              <a:solidFill>
                <a:srgbClr val="FF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中国中性粒细胞缺乏伴发热患者抗菌药物临床应用指南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年版） 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中国脓毒症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脓毒性休克急诊治疗指南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》2018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版 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7923432" y="857406"/>
            <a:ext cx="32139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准确性试验：药物残留量对比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609108" y="3684721"/>
            <a:ext cx="36208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便利性试验：药物配制时间对比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843" y="1261324"/>
            <a:ext cx="4991099" cy="228374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783" y="4340832"/>
            <a:ext cx="5580159" cy="24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8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66"/>
                </a:solidFill>
              </a:rPr>
              <a:t>04 </a:t>
            </a:r>
            <a:r>
              <a:rPr kumimoji="1" lang="zh-CN" altLang="en-US" dirty="0">
                <a:solidFill>
                  <a:srgbClr val="FF0066"/>
                </a:solidFill>
              </a:rPr>
              <a:t>即配沃</a:t>
            </a:r>
            <a:r>
              <a:rPr kumimoji="1" lang="en-US" altLang="zh-CN" baseline="30000" dirty="0">
                <a:solidFill>
                  <a:srgbClr val="FF0066"/>
                </a:solidFill>
              </a:rPr>
              <a:t>® </a:t>
            </a:r>
            <a:r>
              <a:rPr lang="zh-CN" altLang="en-US" dirty="0" smtClean="0">
                <a:solidFill>
                  <a:srgbClr val="FF0066"/>
                </a:solidFill>
              </a:rPr>
              <a:t>创新性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09126" y="717756"/>
            <a:ext cx="1131612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u="sng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主要创新点：</a:t>
            </a:r>
            <a:endParaRPr kumimoji="1" lang="en-US" altLang="zh-CN" u="sng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 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粉液双室袋制剂为大冢</a:t>
            </a:r>
            <a:r>
              <a:rPr lang="zh-CN" altLang="en-US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全球首创，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获得五项中国发明专利。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en-US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即配即用：</a:t>
            </a:r>
            <a:endParaRPr lang="en-US" altLang="zh-CN" dirty="0" smtClean="0">
              <a:solidFill>
                <a:srgbClr val="FF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革命性</a:t>
            </a:r>
            <a:r>
              <a:rPr lang="zh-CN" altLang="en-US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的改变了粉针剂的传统配制方式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一拍即合</a:t>
            </a:r>
            <a:endParaRPr lang="en-US" altLang="zh-CN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了西林</a:t>
            </a:r>
            <a:r>
              <a:rPr lang="zh-CN" altLang="en-US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瓶配制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时易</a:t>
            </a:r>
            <a:r>
              <a:rPr lang="zh-CN" altLang="en-US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发生错误，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微粒、微生物污染等</a:t>
            </a:r>
            <a:r>
              <a:rPr lang="zh-CN" altLang="en-US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endParaRPr lang="en-US" altLang="zh-CN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药物混合以后的溶液仍然符合最新版药典标准，实现了将</a:t>
            </a:r>
            <a:r>
              <a:rPr lang="en-US" altLang="zh-CN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GMP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严格管理的理念延伸至</a:t>
            </a:r>
            <a:r>
              <a:rPr lang="zh-CN" altLang="en-US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临床</a:t>
            </a:r>
            <a:endParaRPr lang="en-US" altLang="zh-CN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一种全新的</a:t>
            </a:r>
            <a:r>
              <a:rPr lang="zh-CN" altLang="en-US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“零污染，更安全，更高效”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的全密闭输液配置产品。</a:t>
            </a:r>
          </a:p>
          <a:p>
            <a:pPr lvl="0">
              <a:lnSpc>
                <a:spcPct val="150000"/>
              </a:lnSpc>
              <a:defRPr/>
            </a:pPr>
            <a:endParaRPr lang="zh-CN" altLang="en-US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u="sng" dirty="0">
                <a:latin typeface="仿宋" panose="02010609060101010101" pitchFamily="49" charset="-122"/>
                <a:ea typeface="仿宋" panose="02010609060101010101" pitchFamily="49" charset="-122"/>
              </a:rPr>
              <a:t>创新带来的临床价值：</a:t>
            </a:r>
            <a:endParaRPr kumimoji="1" lang="en-US" altLang="zh-CN" u="sng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① </a:t>
            </a:r>
            <a:r>
              <a:rPr lang="zh-CN" altLang="en-US" b="1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</a:t>
            </a:r>
            <a:r>
              <a:rPr lang="zh-CN" altLang="en-US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用药安全：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配制过程全密闭，解决传统配制微粒、微生物污染的问题，减少输液不良反应</a:t>
            </a:r>
            <a:r>
              <a:rPr lang="zh-CN" altLang="en-US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② </a:t>
            </a:r>
            <a:r>
              <a:rPr lang="zh-CN" altLang="en-US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简化配置操作：</a:t>
            </a:r>
            <a:r>
              <a:rPr lang="en-US" altLang="zh-CN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秒配制完成，且能避免针刺伤和溶媒、剂量选择错误，保障医患安全</a:t>
            </a:r>
            <a:r>
              <a:rPr lang="zh-CN" altLang="en-US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③ </a:t>
            </a:r>
            <a:r>
              <a:rPr lang="zh-CN" altLang="en-US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优化给药时间：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即配即用，提高重症患者抗菌药物给药及时性； </a:t>
            </a:r>
            <a:endParaRPr lang="en-US" altLang="zh-CN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④ </a:t>
            </a:r>
            <a:r>
              <a:rPr lang="zh-CN" altLang="en-US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降低管理成本：</a:t>
            </a:r>
            <a:r>
              <a:rPr lang="zh-CN" altLang="en-US" spc="-15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通过技术创新，实现临床用药标准化、工业化，降低医院综合成本（人力成本，医废处理成本等）</a:t>
            </a:r>
            <a:r>
              <a:rPr lang="zh-CN" altLang="en-US" spc="-150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pc="-150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⑤ </a:t>
            </a:r>
            <a:r>
              <a:rPr lang="zh-CN" altLang="en-US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特殊情况使用：</a:t>
            </a:r>
            <a:r>
              <a:rPr lang="zh-CN" altLang="en-US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尤其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适合在无静脉药物配制中心或其无法覆盖的情况下（如手术预防、急诊等）使用</a:t>
            </a:r>
            <a:r>
              <a:rPr lang="zh-CN" altLang="en-US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t="7522" b="5501"/>
          <a:stretch/>
        </p:blipFill>
        <p:spPr>
          <a:xfrm>
            <a:off x="10306050" y="819160"/>
            <a:ext cx="1664169" cy="393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4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66"/>
                </a:solidFill>
              </a:rPr>
              <a:t>05 </a:t>
            </a:r>
            <a:r>
              <a:rPr kumimoji="1" lang="zh-CN" altLang="en-US" dirty="0">
                <a:solidFill>
                  <a:srgbClr val="FF0066"/>
                </a:solidFill>
              </a:rPr>
              <a:t>即配沃</a:t>
            </a:r>
            <a:r>
              <a:rPr kumimoji="1" lang="en-US" altLang="zh-CN" baseline="30000" dirty="0">
                <a:solidFill>
                  <a:srgbClr val="FF0066"/>
                </a:solidFill>
              </a:rPr>
              <a:t>® </a:t>
            </a:r>
            <a:r>
              <a:rPr lang="zh-CN" altLang="en-US" dirty="0" smtClean="0">
                <a:solidFill>
                  <a:srgbClr val="FF0066"/>
                </a:solidFill>
              </a:rPr>
              <a:t>公平性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230921"/>
              </p:ext>
            </p:extLst>
          </p:nvPr>
        </p:nvGraphicFramePr>
        <p:xfrm>
          <a:off x="268796" y="990597"/>
          <a:ext cx="11313604" cy="5629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2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883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59787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CN" alt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所治疗疾病对公共健康的影响描述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① 提高中重度感染患者</a:t>
                      </a:r>
                      <a:r>
                        <a:rPr lang="zh-CN" altLang="en-US" sz="1600" b="0" dirty="0" smtClean="0">
                          <a:solidFill>
                            <a:srgbClr val="FF006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给药及时性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en-US" sz="1600" b="0" dirty="0" smtClean="0">
                          <a:solidFill>
                            <a:srgbClr val="FF006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有效降低严重感染患者死亡风险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，节约医保费用；</a:t>
                      </a:r>
                      <a:endParaRPr lang="en-US" altLang="zh-CN" sz="1600" b="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② </a:t>
                      </a:r>
                      <a:r>
                        <a:rPr lang="zh-CN" altLang="en-US" sz="1600" b="0" dirty="0" smtClean="0">
                          <a:solidFill>
                            <a:srgbClr val="FF006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不受配制环境限制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，且可快速应对各种紧急情况如重大公共卫生事件、自然灾害、急救等，提高救治效率，在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突发公共卫生事件背景下静脉用药集中调配应急模式专家共识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中推荐作为</a:t>
                      </a:r>
                      <a:r>
                        <a:rPr lang="zh-CN" altLang="en-US" sz="1600" b="1" dirty="0" smtClean="0">
                          <a:solidFill>
                            <a:srgbClr val="FF006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首选药品配备剂型</a:t>
                      </a: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3360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CN" alt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符合“保基本”原则描述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defRPr/>
                      </a:pP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符合保基本原则：</a:t>
                      </a:r>
                      <a:endParaRPr lang="en-US" altLang="zh-CN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lvl="0">
                        <a:spcBef>
                          <a:spcPts val="0"/>
                        </a:spcBef>
                        <a:defRPr/>
                      </a:pPr>
                      <a:r>
                        <a:rPr lang="zh-CN" altLang="en-US" sz="16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①</a:t>
                      </a:r>
                      <a:r>
                        <a:rPr lang="zh-CN" altLang="en-US" sz="1600" smtClean="0">
                          <a:solidFill>
                            <a:srgbClr val="FF006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价格</a:t>
                      </a:r>
                      <a:r>
                        <a:rPr lang="zh-CN" altLang="en-US" sz="1600" dirty="0" smtClean="0">
                          <a:solidFill>
                            <a:srgbClr val="FF006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与目前西林瓶产品的价值相当</a:t>
                      </a: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，药品费用水平与基本医疗保险基金和参保人承受能力相适应；</a:t>
                      </a:r>
                      <a:endParaRPr lang="en-US" altLang="zh-CN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lvl="0">
                        <a:spcBef>
                          <a:spcPts val="0"/>
                        </a:spcBef>
                        <a:defRPr/>
                      </a:pP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②有利于提升整体医疗卫生水平，可保证任何医疗卫生条件下，患者均能获得稳定优质的输液产品。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0827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CN" alt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弥补目录短板描述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zh-CN" altLang="en-US" sz="1600" dirty="0" smtClean="0">
                          <a:solidFill>
                            <a:srgbClr val="FF006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增加临床用药剂型：</a:t>
                      </a:r>
                      <a:endParaRPr lang="en-US" altLang="zh-CN" sz="1600" dirty="0" smtClean="0">
                        <a:solidFill>
                          <a:srgbClr val="FF006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① 减少紧急状况下的药物配置时间，提高给药及时性；</a:t>
                      </a:r>
                      <a:endParaRPr lang="en-US" altLang="zh-CN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② 增加紧急用药需求下可选择药物的种类；</a:t>
                      </a:r>
                      <a:endParaRPr lang="en-US" altLang="zh-CN" sz="16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zh-CN" altLang="en-US" sz="16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③ 可提高目录内头孢类产品的溶液质量，避免在配置过程中造成的微粒和微生物污染。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58725742"/>
                  </a:ext>
                </a:extLst>
              </a:tr>
              <a:tr h="1089529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CN" alt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临床管理难度描述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在多数省份为特殊使用级抗生素（除上海、北京、湖南外），受抗菌药物政策严格管理。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04688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97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tsuka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tsuka模板" id="{3545F726-93EC-4C25-B562-1E97B1B0CBFB}" vid="{32241712-68F8-4CE4-B9E4-3918C3584D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Otsuka模板</Template>
  <TotalTime>1343</TotalTime>
  <Words>1359</Words>
  <Application>Microsoft Office PowerPoint</Application>
  <PresentationFormat>宽屏</PresentationFormat>
  <Paragraphs>101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等线</vt:lpstr>
      <vt:lpstr>仿宋</vt:lpstr>
      <vt:lpstr>SimSun</vt:lpstr>
      <vt:lpstr>微软雅黑</vt:lpstr>
      <vt:lpstr>Arial</vt:lpstr>
      <vt:lpstr>Palatino Linotype</vt:lpstr>
      <vt:lpstr>Wingdings</vt:lpstr>
      <vt:lpstr>Otsuka模板</vt:lpstr>
      <vt:lpstr>PowerPoint 演示文稿</vt:lpstr>
      <vt:lpstr>PowerPoint 演示文稿</vt:lpstr>
      <vt:lpstr>01 即配沃® 药品基本信息</vt:lpstr>
      <vt:lpstr>01 即配沃® 基本信息</vt:lpstr>
      <vt:lpstr>02 即配沃® 安全性</vt:lpstr>
      <vt:lpstr>03 即配沃® 有效性</vt:lpstr>
      <vt:lpstr>04 即配沃® 创新性</vt:lpstr>
      <vt:lpstr>05 即配沃® 公平性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Li, Quanfeng</dc:creator>
  <cp:lastModifiedBy>杨梅</cp:lastModifiedBy>
  <cp:revision>287</cp:revision>
  <cp:lastPrinted>2022-07-14T08:52:11Z</cp:lastPrinted>
  <dcterms:created xsi:type="dcterms:W3CDTF">2022-06-13T13:37:54Z</dcterms:created>
  <dcterms:modified xsi:type="dcterms:W3CDTF">2023-07-12T08:26:00Z</dcterms:modified>
</cp:coreProperties>
</file>