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6" r:id="rId8"/>
    <p:sldId id="261" r:id="rId9"/>
    <p:sldId id="263" r:id="rId10"/>
    <p:sldId id="264" r:id="rId11"/>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2" userDrawn="1">
          <p15:clr>
            <a:srgbClr val="A4A3A4"/>
          </p15:clr>
        </p15:guide>
        <p15:guide id="2" pos="395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B6E5"/>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787" autoAdjust="0"/>
    <p:restoredTop sz="94660"/>
  </p:normalViewPr>
  <p:slideViewPr>
    <p:cSldViewPr snapToGrid="0" showGuides="1">
      <p:cViewPr varScale="1">
        <p:scale>
          <a:sx n="69" d="100"/>
          <a:sy n="69" d="100"/>
        </p:scale>
        <p:origin x="304" y="40"/>
      </p:cViewPr>
      <p:guideLst>
        <p:guide orient="horz" pos="2182"/>
        <p:guide pos="3951"/>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gs" Target="tags/tag17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tags" Target="../tags/tag62.xml"/></Relationships>
</file>

<file path=ppt/slides/_rels/slide2.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8" Type="http://schemas.openxmlformats.org/officeDocument/2006/relationships/slideLayout" Target="../slideLayouts/slideLayout1.xml"/><Relationship Id="rId27" Type="http://schemas.openxmlformats.org/officeDocument/2006/relationships/tags" Target="../tags/tag90.xml"/><Relationship Id="rId26" Type="http://schemas.openxmlformats.org/officeDocument/2006/relationships/tags" Target="../tags/tag89.xml"/><Relationship Id="rId25" Type="http://schemas.openxmlformats.org/officeDocument/2006/relationships/tags" Target="../tags/tag88.xml"/><Relationship Id="rId24" Type="http://schemas.openxmlformats.org/officeDocument/2006/relationships/tags" Target="../tags/tag87.xml"/><Relationship Id="rId23" Type="http://schemas.openxmlformats.org/officeDocument/2006/relationships/tags" Target="../tags/tag86.xml"/><Relationship Id="rId22" Type="http://schemas.openxmlformats.org/officeDocument/2006/relationships/tags" Target="../tags/tag85.xml"/><Relationship Id="rId21" Type="http://schemas.openxmlformats.org/officeDocument/2006/relationships/tags" Target="../tags/tag84.xml"/><Relationship Id="rId20" Type="http://schemas.openxmlformats.org/officeDocument/2006/relationships/tags" Target="../tags/tag83.xml"/><Relationship Id="rId2" Type="http://schemas.openxmlformats.org/officeDocument/2006/relationships/tags" Target="../tags/tag65.xml"/><Relationship Id="rId19" Type="http://schemas.openxmlformats.org/officeDocument/2006/relationships/tags" Target="../tags/tag82.xml"/><Relationship Id="rId18" Type="http://schemas.openxmlformats.org/officeDocument/2006/relationships/tags" Target="../tags/tag81.xml"/><Relationship Id="rId17" Type="http://schemas.openxmlformats.org/officeDocument/2006/relationships/tags" Target="../tags/tag80.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97.xml"/><Relationship Id="rId7" Type="http://schemas.openxmlformats.org/officeDocument/2006/relationships/image" Target="../media/image1.png"/><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05.xml"/><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s>
</file>

<file path=ppt/slides/_rels/slide5.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tags" Target="../tags/tag113.xml"/><Relationship Id="rId7" Type="http://schemas.openxmlformats.org/officeDocument/2006/relationships/tags" Target="../tags/tag112.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8" Type="http://schemas.openxmlformats.org/officeDocument/2006/relationships/slideLayout" Target="../slideLayouts/slideLayout1.xml"/><Relationship Id="rId17" Type="http://schemas.openxmlformats.org/officeDocument/2006/relationships/tags" Target="../tags/tag122.xml"/><Relationship Id="rId16" Type="http://schemas.openxmlformats.org/officeDocument/2006/relationships/tags" Target="../tags/tag121.xml"/><Relationship Id="rId15" Type="http://schemas.openxmlformats.org/officeDocument/2006/relationships/tags" Target="../tags/tag120.xml"/><Relationship Id="rId14" Type="http://schemas.openxmlformats.org/officeDocument/2006/relationships/tags" Target="../tags/tag119.xml"/><Relationship Id="rId13" Type="http://schemas.openxmlformats.org/officeDocument/2006/relationships/tags" Target="../tags/tag118.xml"/><Relationship Id="rId12" Type="http://schemas.openxmlformats.org/officeDocument/2006/relationships/tags" Target="../tags/tag117.xml"/><Relationship Id="rId11" Type="http://schemas.openxmlformats.org/officeDocument/2006/relationships/tags" Target="../tags/tag116.xml"/><Relationship Id="rId10" Type="http://schemas.openxmlformats.org/officeDocument/2006/relationships/tags" Target="../tags/tag115.xml"/><Relationship Id="rId1" Type="http://schemas.openxmlformats.org/officeDocument/2006/relationships/tags" Target="../tags/tag106.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s>
</file>

<file path=ppt/slides/_rels/slide8.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tags" Target="../tags/tag144.xml"/><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9" Type="http://schemas.openxmlformats.org/officeDocument/2006/relationships/slideLayout" Target="../slideLayouts/slideLayout1.xml"/><Relationship Id="rId18" Type="http://schemas.openxmlformats.org/officeDocument/2006/relationships/tags" Target="../tags/tag154.xml"/><Relationship Id="rId17" Type="http://schemas.openxmlformats.org/officeDocument/2006/relationships/tags" Target="../tags/tag153.xml"/><Relationship Id="rId16" Type="http://schemas.openxmlformats.org/officeDocument/2006/relationships/tags" Target="../tags/tag152.xml"/><Relationship Id="rId15" Type="http://schemas.openxmlformats.org/officeDocument/2006/relationships/tags" Target="../tags/tag151.xml"/><Relationship Id="rId14" Type="http://schemas.openxmlformats.org/officeDocument/2006/relationships/tags" Target="../tags/tag150.xml"/><Relationship Id="rId13" Type="http://schemas.openxmlformats.org/officeDocument/2006/relationships/tags" Target="../tags/tag149.xml"/><Relationship Id="rId12" Type="http://schemas.openxmlformats.org/officeDocument/2006/relationships/tags" Target="../tags/tag148.xml"/><Relationship Id="rId11" Type="http://schemas.openxmlformats.org/officeDocument/2006/relationships/tags" Target="../tags/tag147.xml"/><Relationship Id="rId10" Type="http://schemas.openxmlformats.org/officeDocument/2006/relationships/tags" Target="../tags/tag146.xml"/><Relationship Id="rId1" Type="http://schemas.openxmlformats.org/officeDocument/2006/relationships/tags" Target="../tags/tag137.xml"/></Relationships>
</file>

<file path=ppt/slides/_rels/slide9.xml.rels><?xml version="1.0" encoding="UTF-8" standalone="yes"?>
<Relationships xmlns="http://schemas.openxmlformats.org/package/2006/relationships"><Relationship Id="rId9" Type="http://schemas.openxmlformats.org/officeDocument/2006/relationships/tags" Target="../tags/tag163.xml"/><Relationship Id="rId8" Type="http://schemas.openxmlformats.org/officeDocument/2006/relationships/tags" Target="../tags/tag162.xml"/><Relationship Id="rId7" Type="http://schemas.openxmlformats.org/officeDocument/2006/relationships/tags" Target="../tags/tag161.xml"/><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7" Type="http://schemas.openxmlformats.org/officeDocument/2006/relationships/slideLayout" Target="../slideLayouts/slideLayout1.xml"/><Relationship Id="rId16" Type="http://schemas.openxmlformats.org/officeDocument/2006/relationships/tags" Target="../tags/tag170.xml"/><Relationship Id="rId15" Type="http://schemas.openxmlformats.org/officeDocument/2006/relationships/tags" Target="../tags/tag169.xml"/><Relationship Id="rId14" Type="http://schemas.openxmlformats.org/officeDocument/2006/relationships/tags" Target="../tags/tag168.xml"/><Relationship Id="rId13" Type="http://schemas.openxmlformats.org/officeDocument/2006/relationships/tags" Target="../tags/tag167.xml"/><Relationship Id="rId12" Type="http://schemas.openxmlformats.org/officeDocument/2006/relationships/tags" Target="../tags/tag166.xml"/><Relationship Id="rId11" Type="http://schemas.openxmlformats.org/officeDocument/2006/relationships/tags" Target="../tags/tag165.xml"/><Relationship Id="rId10" Type="http://schemas.openxmlformats.org/officeDocument/2006/relationships/tags" Target="../tags/tag164.xml"/><Relationship Id="rId1" Type="http://schemas.openxmlformats.org/officeDocument/2006/relationships/tags" Target="../tags/tag1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3851910" y="1654175"/>
            <a:ext cx="4323080" cy="3415030"/>
          </a:xfrm>
          <a:prstGeom prst="rect">
            <a:avLst/>
          </a:prstGeom>
          <a:noFill/>
        </p:spPr>
        <p:txBody>
          <a:bodyPr wrap="square" rtlCol="0">
            <a:spAutoFit/>
          </a:bodyPr>
          <a:lstStyle/>
          <a:p>
            <a:pPr algn="ctr">
              <a:lnSpc>
                <a:spcPct val="150000"/>
              </a:lnSpc>
            </a:pPr>
            <a:r>
              <a:rPr lang="zh-CN" altLang="en-US" sz="3600" b="1">
                <a:latin typeface="微软雅黑" panose="020B0503020204020204" charset="-122"/>
                <a:ea typeface="微软雅黑" panose="020B0503020204020204" charset="-122"/>
              </a:rPr>
              <a:t>山梨醇甘露醇冲洗剂</a:t>
            </a:r>
            <a:endParaRPr lang="zh-CN" altLang="en-US" sz="3600" b="1">
              <a:latin typeface="微软雅黑" panose="020B0503020204020204" charset="-122"/>
              <a:ea typeface="微软雅黑" panose="020B0503020204020204" charset="-122"/>
            </a:endParaRPr>
          </a:p>
          <a:p>
            <a:pPr algn="ctr">
              <a:lnSpc>
                <a:spcPct val="150000"/>
              </a:lnSpc>
            </a:pPr>
            <a:r>
              <a:rPr lang="zh-CN" altLang="en-US" sz="3600" b="1">
                <a:latin typeface="微软雅黑" panose="020B0503020204020204" charset="-122"/>
                <a:ea typeface="微软雅黑" panose="020B0503020204020204" charset="-122"/>
              </a:rPr>
              <a:t>（</a:t>
            </a:r>
            <a:r>
              <a:rPr lang="en-US" sz="3600" b="1">
                <a:latin typeface="微软雅黑" panose="020B0503020204020204" charset="-122"/>
                <a:ea typeface="微软雅黑" panose="020B0503020204020204" charset="-122"/>
              </a:rPr>
              <a:t>3000ml</a:t>
            </a:r>
            <a:r>
              <a:rPr lang="zh-CN" altLang="en-US" sz="3600" b="1">
                <a:latin typeface="微软雅黑" panose="020B0503020204020204" charset="-122"/>
                <a:ea typeface="微软雅黑" panose="020B0503020204020204" charset="-122"/>
              </a:rPr>
              <a:t>）</a:t>
            </a:r>
            <a:endParaRPr lang="zh-CN" altLang="en-US" sz="3600" b="1">
              <a:latin typeface="微软雅黑" panose="020B0503020204020204" charset="-122"/>
              <a:ea typeface="微软雅黑" panose="020B0503020204020204" charset="-122"/>
            </a:endParaRPr>
          </a:p>
          <a:p>
            <a:pPr algn="ctr">
              <a:lnSpc>
                <a:spcPct val="150000"/>
              </a:lnSpc>
            </a:pPr>
            <a:r>
              <a:rPr lang="zh-CN" altLang="en-US" sz="3600" b="1" dirty="0">
                <a:latin typeface="微软雅黑" panose="020B0503020204020204" charset="-122"/>
                <a:ea typeface="微软雅黑" panose="020B0503020204020204" charset="-122"/>
                <a:cs typeface="+mn-ea"/>
                <a:sym typeface="+mn-lt"/>
              </a:rPr>
              <a:t>沁冲</a:t>
            </a:r>
            <a:r>
              <a:rPr lang="en-US" altLang="zh-CN" sz="3600" b="1" baseline="30000" dirty="0">
                <a:latin typeface="微软雅黑" panose="020B0503020204020204" charset="-122"/>
                <a:ea typeface="微软雅黑" panose="020B0503020204020204" charset="-122"/>
                <a:cs typeface="+mn-ea"/>
                <a:sym typeface="+mn-lt"/>
              </a:rPr>
              <a:t>®</a:t>
            </a:r>
            <a:endParaRPr lang="zh-CN" altLang="en-US" sz="3600" b="1" kern="1200" baseline="30000" dirty="0">
              <a:solidFill>
                <a:schemeClr val="tx1"/>
              </a:solidFill>
              <a:latin typeface="微软雅黑" panose="020B0503020204020204" charset="-122"/>
              <a:ea typeface="微软雅黑" panose="020B0503020204020204" charset="-122"/>
              <a:cs typeface="+mn-ea"/>
              <a:sym typeface="+mn-lt"/>
            </a:endParaRPr>
          </a:p>
          <a:p>
            <a:pPr algn="ctr">
              <a:lnSpc>
                <a:spcPct val="150000"/>
              </a:lnSpc>
            </a:pPr>
            <a:r>
              <a:rPr lang="zh-CN" altLang="en-US" sz="3600" b="1">
                <a:latin typeface="微软雅黑" panose="020B0503020204020204" charset="-122"/>
                <a:ea typeface="微软雅黑" panose="020B0503020204020204" charset="-122"/>
              </a:rPr>
              <a:t>石家庄四药有限公司</a:t>
            </a:r>
            <a:endParaRPr lang="zh-CN" altLang="en-US" sz="3600" b="1">
              <a:latin typeface="微软雅黑" panose="020B0503020204020204" charset="-122"/>
              <a:ea typeface="微软雅黑" panose="020B0503020204020204" charset="-122"/>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custDataLst>
              <p:tags r:id="rId1"/>
            </p:custDataLst>
          </p:nvPr>
        </p:nvCxnSpPr>
        <p:spPr>
          <a:xfrm flipH="1">
            <a:off x="5120648" y="520717"/>
            <a:ext cx="1927479" cy="2894602"/>
          </a:xfrm>
          <a:prstGeom prst="line">
            <a:avLst/>
          </a:prstGeom>
          <a:ln w="12700">
            <a:solidFill>
              <a:srgbClr val="2ABDC7"/>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custDataLst>
              <p:tags r:id="rId2"/>
            </p:custDataLst>
          </p:nvPr>
        </p:nvCxnSpPr>
        <p:spPr>
          <a:xfrm flipH="1">
            <a:off x="2771335" y="3429174"/>
            <a:ext cx="1862749" cy="2788746"/>
          </a:xfrm>
          <a:prstGeom prst="line">
            <a:avLst/>
          </a:prstGeom>
          <a:ln w="12700">
            <a:solidFill>
              <a:srgbClr val="4C4B50"/>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6959598" y="1012490"/>
            <a:ext cx="433120" cy="925156"/>
            <a:chOff x="2091611" y="828408"/>
            <a:chExt cx="2954830" cy="6311590"/>
          </a:xfrm>
        </p:grpSpPr>
        <p:sp>
          <p:nvSpPr>
            <p:cNvPr id="10" name="任意多边形 9"/>
            <p:cNvSpPr/>
            <p:nvPr>
              <p:custDataLst>
                <p:tags r:id="rId3"/>
              </p:custDataLst>
            </p:nvPr>
          </p:nvSpPr>
          <p:spPr>
            <a:xfrm rot="1983098" flipV="1">
              <a:off x="3661092" y="2417719"/>
              <a:ext cx="1385349" cy="4722279"/>
            </a:xfrm>
            <a:custGeom>
              <a:avLst/>
              <a:gdLst>
                <a:gd name="connsiteX0" fmla="*/ 0 w 1385349"/>
                <a:gd name="connsiteY0" fmla="*/ 0 h 4722279"/>
                <a:gd name="connsiteX1" fmla="*/ 1385349 w 1385349"/>
                <a:gd name="connsiteY1" fmla="*/ 901432 h 4722279"/>
                <a:gd name="connsiteX2" fmla="*/ 1385349 w 1385349"/>
                <a:gd name="connsiteY2" fmla="*/ 4722279 h 4722279"/>
                <a:gd name="connsiteX3" fmla="*/ 0 w 1385349"/>
                <a:gd name="connsiteY3" fmla="*/ 3820846 h 4722279"/>
              </a:gdLst>
              <a:ahLst/>
              <a:cxnLst>
                <a:cxn ang="0">
                  <a:pos x="connsiteX0" y="connsiteY0"/>
                </a:cxn>
                <a:cxn ang="0">
                  <a:pos x="connsiteX1" y="connsiteY1"/>
                </a:cxn>
                <a:cxn ang="0">
                  <a:pos x="connsiteX2" y="connsiteY2"/>
                </a:cxn>
                <a:cxn ang="0">
                  <a:pos x="connsiteX3" y="connsiteY3"/>
                </a:cxn>
              </a:cxnLst>
              <a:rect l="l" t="t" r="r" b="b"/>
              <a:pathLst>
                <a:path w="1385349" h="4722279">
                  <a:moveTo>
                    <a:pt x="0" y="0"/>
                  </a:moveTo>
                  <a:lnTo>
                    <a:pt x="1385349" y="901432"/>
                  </a:lnTo>
                  <a:lnTo>
                    <a:pt x="1385349" y="4722279"/>
                  </a:lnTo>
                  <a:lnTo>
                    <a:pt x="0" y="3820846"/>
                  </a:lnTo>
                  <a:close/>
                </a:path>
              </a:pathLst>
            </a:cu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1" name="任意多边形 10"/>
            <p:cNvSpPr/>
            <p:nvPr>
              <p:custDataLst>
                <p:tags r:id="rId4"/>
              </p:custDataLst>
            </p:nvPr>
          </p:nvSpPr>
          <p:spPr>
            <a:xfrm rot="19616902" flipH="1" flipV="1">
              <a:off x="2091611" y="4173571"/>
              <a:ext cx="1385349" cy="2811855"/>
            </a:xfrm>
            <a:custGeom>
              <a:avLst/>
              <a:gdLst>
                <a:gd name="connsiteX0" fmla="*/ 1385349 w 1385349"/>
                <a:gd name="connsiteY0" fmla="*/ 901432 h 2811855"/>
                <a:gd name="connsiteX1" fmla="*/ 0 w 1385349"/>
                <a:gd name="connsiteY1" fmla="*/ 0 h 2811855"/>
                <a:gd name="connsiteX2" fmla="*/ 0 w 1385349"/>
                <a:gd name="connsiteY2" fmla="*/ 1910422 h 2811855"/>
                <a:gd name="connsiteX3" fmla="*/ 1385349 w 1385349"/>
                <a:gd name="connsiteY3" fmla="*/ 2811855 h 2811855"/>
              </a:gdLst>
              <a:ahLst/>
              <a:cxnLst>
                <a:cxn ang="0">
                  <a:pos x="connsiteX0" y="connsiteY0"/>
                </a:cxn>
                <a:cxn ang="0">
                  <a:pos x="connsiteX1" y="connsiteY1"/>
                </a:cxn>
                <a:cxn ang="0">
                  <a:pos x="connsiteX2" y="connsiteY2"/>
                </a:cxn>
                <a:cxn ang="0">
                  <a:pos x="connsiteX3" y="connsiteY3"/>
                </a:cxn>
              </a:cxnLst>
              <a:rect l="l" t="t" r="r" b="b"/>
              <a:pathLst>
                <a:path w="1385349" h="2811855">
                  <a:moveTo>
                    <a:pt x="1385349" y="901432"/>
                  </a:moveTo>
                  <a:lnTo>
                    <a:pt x="0" y="0"/>
                  </a:lnTo>
                  <a:lnTo>
                    <a:pt x="0" y="1910422"/>
                  </a:lnTo>
                  <a:lnTo>
                    <a:pt x="1385349" y="2811855"/>
                  </a:lnTo>
                  <a:close/>
                </a:path>
              </a:pathLst>
            </a:custGeom>
            <a:solidFill>
              <a:srgbClr val="1F8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2" name="任意多边形 11"/>
            <p:cNvSpPr/>
            <p:nvPr>
              <p:custDataLst>
                <p:tags r:id="rId5"/>
              </p:custDataLst>
            </p:nvPr>
          </p:nvSpPr>
          <p:spPr>
            <a:xfrm rot="1983098" flipV="1">
              <a:off x="2619157" y="828408"/>
              <a:ext cx="1385349" cy="4722279"/>
            </a:xfrm>
            <a:custGeom>
              <a:avLst/>
              <a:gdLst>
                <a:gd name="connsiteX0" fmla="*/ 0 w 1385349"/>
                <a:gd name="connsiteY0" fmla="*/ 0 h 4722279"/>
                <a:gd name="connsiteX1" fmla="*/ 1385349 w 1385349"/>
                <a:gd name="connsiteY1" fmla="*/ 901432 h 4722279"/>
                <a:gd name="connsiteX2" fmla="*/ 1385349 w 1385349"/>
                <a:gd name="connsiteY2" fmla="*/ 4722279 h 4722279"/>
                <a:gd name="connsiteX3" fmla="*/ 0 w 1385349"/>
                <a:gd name="connsiteY3" fmla="*/ 3820846 h 4722279"/>
              </a:gdLst>
              <a:ahLst/>
              <a:cxnLst>
                <a:cxn ang="0">
                  <a:pos x="connsiteX0" y="connsiteY0"/>
                </a:cxn>
                <a:cxn ang="0">
                  <a:pos x="connsiteX1" y="connsiteY1"/>
                </a:cxn>
                <a:cxn ang="0">
                  <a:pos x="connsiteX2" y="connsiteY2"/>
                </a:cxn>
                <a:cxn ang="0">
                  <a:pos x="connsiteX3" y="connsiteY3"/>
                </a:cxn>
              </a:cxnLst>
              <a:rect l="l" t="t" r="r" b="b"/>
              <a:pathLst>
                <a:path w="1385349" h="4722279">
                  <a:moveTo>
                    <a:pt x="0" y="0"/>
                  </a:moveTo>
                  <a:lnTo>
                    <a:pt x="1385349" y="901432"/>
                  </a:lnTo>
                  <a:lnTo>
                    <a:pt x="1385349" y="4722279"/>
                  </a:lnTo>
                  <a:lnTo>
                    <a:pt x="0" y="3820846"/>
                  </a:lnTo>
                  <a:close/>
                </a:path>
              </a:pathLst>
            </a:cu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grpSp>
        <p:nvGrpSpPr>
          <p:cNvPr id="13" name="组合 12"/>
          <p:cNvGrpSpPr/>
          <p:nvPr/>
        </p:nvGrpSpPr>
        <p:grpSpPr>
          <a:xfrm>
            <a:off x="6916781" y="1967404"/>
            <a:ext cx="433120" cy="925156"/>
            <a:chOff x="2091611" y="828408"/>
            <a:chExt cx="2954830" cy="6311590"/>
          </a:xfrm>
        </p:grpSpPr>
        <p:sp>
          <p:nvSpPr>
            <p:cNvPr id="14" name="任意多边形 13"/>
            <p:cNvSpPr/>
            <p:nvPr>
              <p:custDataLst>
                <p:tags r:id="rId6"/>
              </p:custDataLst>
            </p:nvPr>
          </p:nvSpPr>
          <p:spPr>
            <a:xfrm rot="1983098" flipV="1">
              <a:off x="3661092" y="2417719"/>
              <a:ext cx="1385349" cy="4722279"/>
            </a:xfrm>
            <a:custGeom>
              <a:avLst/>
              <a:gdLst>
                <a:gd name="connsiteX0" fmla="*/ 0 w 1385349"/>
                <a:gd name="connsiteY0" fmla="*/ 0 h 4722279"/>
                <a:gd name="connsiteX1" fmla="*/ 1385349 w 1385349"/>
                <a:gd name="connsiteY1" fmla="*/ 901432 h 4722279"/>
                <a:gd name="connsiteX2" fmla="*/ 1385349 w 1385349"/>
                <a:gd name="connsiteY2" fmla="*/ 4722279 h 4722279"/>
                <a:gd name="connsiteX3" fmla="*/ 0 w 1385349"/>
                <a:gd name="connsiteY3" fmla="*/ 3820846 h 4722279"/>
              </a:gdLst>
              <a:ahLst/>
              <a:cxnLst>
                <a:cxn ang="0">
                  <a:pos x="connsiteX0" y="connsiteY0"/>
                </a:cxn>
                <a:cxn ang="0">
                  <a:pos x="connsiteX1" y="connsiteY1"/>
                </a:cxn>
                <a:cxn ang="0">
                  <a:pos x="connsiteX2" y="connsiteY2"/>
                </a:cxn>
                <a:cxn ang="0">
                  <a:pos x="connsiteX3" y="connsiteY3"/>
                </a:cxn>
              </a:cxnLst>
              <a:rect l="l" t="t" r="r" b="b"/>
              <a:pathLst>
                <a:path w="1385349" h="4722279">
                  <a:moveTo>
                    <a:pt x="0" y="0"/>
                  </a:moveTo>
                  <a:lnTo>
                    <a:pt x="1385349" y="901432"/>
                  </a:lnTo>
                  <a:lnTo>
                    <a:pt x="1385349" y="4722279"/>
                  </a:lnTo>
                  <a:lnTo>
                    <a:pt x="0" y="3820846"/>
                  </a:lnTo>
                  <a:close/>
                </a:path>
              </a:pathLst>
            </a:cu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5" name="任意多边形 14"/>
            <p:cNvSpPr/>
            <p:nvPr>
              <p:custDataLst>
                <p:tags r:id="rId7"/>
              </p:custDataLst>
            </p:nvPr>
          </p:nvSpPr>
          <p:spPr>
            <a:xfrm rot="19616902" flipH="1" flipV="1">
              <a:off x="2091611" y="4173571"/>
              <a:ext cx="1385349" cy="2811855"/>
            </a:xfrm>
            <a:custGeom>
              <a:avLst/>
              <a:gdLst>
                <a:gd name="connsiteX0" fmla="*/ 1385349 w 1385349"/>
                <a:gd name="connsiteY0" fmla="*/ 901432 h 2811855"/>
                <a:gd name="connsiteX1" fmla="*/ 0 w 1385349"/>
                <a:gd name="connsiteY1" fmla="*/ 0 h 2811855"/>
                <a:gd name="connsiteX2" fmla="*/ 0 w 1385349"/>
                <a:gd name="connsiteY2" fmla="*/ 1910422 h 2811855"/>
                <a:gd name="connsiteX3" fmla="*/ 1385349 w 1385349"/>
                <a:gd name="connsiteY3" fmla="*/ 2811855 h 2811855"/>
              </a:gdLst>
              <a:ahLst/>
              <a:cxnLst>
                <a:cxn ang="0">
                  <a:pos x="connsiteX0" y="connsiteY0"/>
                </a:cxn>
                <a:cxn ang="0">
                  <a:pos x="connsiteX1" y="connsiteY1"/>
                </a:cxn>
                <a:cxn ang="0">
                  <a:pos x="connsiteX2" y="connsiteY2"/>
                </a:cxn>
                <a:cxn ang="0">
                  <a:pos x="connsiteX3" y="connsiteY3"/>
                </a:cxn>
              </a:cxnLst>
              <a:rect l="l" t="t" r="r" b="b"/>
              <a:pathLst>
                <a:path w="1385349" h="2811855">
                  <a:moveTo>
                    <a:pt x="1385349" y="901432"/>
                  </a:moveTo>
                  <a:lnTo>
                    <a:pt x="0" y="0"/>
                  </a:lnTo>
                  <a:lnTo>
                    <a:pt x="0" y="1910422"/>
                  </a:lnTo>
                  <a:lnTo>
                    <a:pt x="1385349" y="2811855"/>
                  </a:lnTo>
                  <a:close/>
                </a:path>
              </a:pathLst>
            </a:custGeom>
            <a:solidFill>
              <a:srgbClr val="1F8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6" name="任意多边形 15"/>
            <p:cNvSpPr/>
            <p:nvPr>
              <p:custDataLst>
                <p:tags r:id="rId8"/>
              </p:custDataLst>
            </p:nvPr>
          </p:nvSpPr>
          <p:spPr>
            <a:xfrm rot="1983098" flipV="1">
              <a:off x="2619157" y="828408"/>
              <a:ext cx="1385349" cy="4722279"/>
            </a:xfrm>
            <a:custGeom>
              <a:avLst/>
              <a:gdLst>
                <a:gd name="connsiteX0" fmla="*/ 0 w 1385349"/>
                <a:gd name="connsiteY0" fmla="*/ 0 h 4722279"/>
                <a:gd name="connsiteX1" fmla="*/ 1385349 w 1385349"/>
                <a:gd name="connsiteY1" fmla="*/ 901432 h 4722279"/>
                <a:gd name="connsiteX2" fmla="*/ 1385349 w 1385349"/>
                <a:gd name="connsiteY2" fmla="*/ 4722279 h 4722279"/>
                <a:gd name="connsiteX3" fmla="*/ 0 w 1385349"/>
                <a:gd name="connsiteY3" fmla="*/ 3820846 h 4722279"/>
              </a:gdLst>
              <a:ahLst/>
              <a:cxnLst>
                <a:cxn ang="0">
                  <a:pos x="connsiteX0" y="connsiteY0"/>
                </a:cxn>
                <a:cxn ang="0">
                  <a:pos x="connsiteX1" y="connsiteY1"/>
                </a:cxn>
                <a:cxn ang="0">
                  <a:pos x="connsiteX2" y="connsiteY2"/>
                </a:cxn>
                <a:cxn ang="0">
                  <a:pos x="connsiteX3" y="connsiteY3"/>
                </a:cxn>
              </a:cxnLst>
              <a:rect l="l" t="t" r="r" b="b"/>
              <a:pathLst>
                <a:path w="1385349" h="4722279">
                  <a:moveTo>
                    <a:pt x="0" y="0"/>
                  </a:moveTo>
                  <a:lnTo>
                    <a:pt x="1385349" y="901432"/>
                  </a:lnTo>
                  <a:lnTo>
                    <a:pt x="1385349" y="4722279"/>
                  </a:lnTo>
                  <a:lnTo>
                    <a:pt x="0" y="3820846"/>
                  </a:lnTo>
                  <a:close/>
                </a:path>
              </a:pathLst>
            </a:cu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grpSp>
        <p:nvGrpSpPr>
          <p:cNvPr id="17" name="组合 16"/>
          <p:cNvGrpSpPr/>
          <p:nvPr/>
        </p:nvGrpSpPr>
        <p:grpSpPr>
          <a:xfrm>
            <a:off x="6928005" y="2918085"/>
            <a:ext cx="433120" cy="925156"/>
            <a:chOff x="2091611" y="828408"/>
            <a:chExt cx="2954830" cy="6311590"/>
          </a:xfrm>
        </p:grpSpPr>
        <p:sp>
          <p:nvSpPr>
            <p:cNvPr id="18" name="任意多边形 17"/>
            <p:cNvSpPr/>
            <p:nvPr>
              <p:custDataLst>
                <p:tags r:id="rId9"/>
              </p:custDataLst>
            </p:nvPr>
          </p:nvSpPr>
          <p:spPr>
            <a:xfrm rot="1983098" flipV="1">
              <a:off x="3661092" y="2417719"/>
              <a:ext cx="1385349" cy="4722279"/>
            </a:xfrm>
            <a:custGeom>
              <a:avLst/>
              <a:gdLst>
                <a:gd name="connsiteX0" fmla="*/ 0 w 1385349"/>
                <a:gd name="connsiteY0" fmla="*/ 0 h 4722279"/>
                <a:gd name="connsiteX1" fmla="*/ 1385349 w 1385349"/>
                <a:gd name="connsiteY1" fmla="*/ 901432 h 4722279"/>
                <a:gd name="connsiteX2" fmla="*/ 1385349 w 1385349"/>
                <a:gd name="connsiteY2" fmla="*/ 4722279 h 4722279"/>
                <a:gd name="connsiteX3" fmla="*/ 0 w 1385349"/>
                <a:gd name="connsiteY3" fmla="*/ 3820846 h 4722279"/>
              </a:gdLst>
              <a:ahLst/>
              <a:cxnLst>
                <a:cxn ang="0">
                  <a:pos x="connsiteX0" y="connsiteY0"/>
                </a:cxn>
                <a:cxn ang="0">
                  <a:pos x="connsiteX1" y="connsiteY1"/>
                </a:cxn>
                <a:cxn ang="0">
                  <a:pos x="connsiteX2" y="connsiteY2"/>
                </a:cxn>
                <a:cxn ang="0">
                  <a:pos x="connsiteX3" y="connsiteY3"/>
                </a:cxn>
              </a:cxnLst>
              <a:rect l="l" t="t" r="r" b="b"/>
              <a:pathLst>
                <a:path w="1385349" h="4722279">
                  <a:moveTo>
                    <a:pt x="0" y="0"/>
                  </a:moveTo>
                  <a:lnTo>
                    <a:pt x="1385349" y="901432"/>
                  </a:lnTo>
                  <a:lnTo>
                    <a:pt x="1385349" y="4722279"/>
                  </a:lnTo>
                  <a:lnTo>
                    <a:pt x="0" y="3820846"/>
                  </a:lnTo>
                  <a:close/>
                </a:path>
              </a:pathLst>
            </a:cu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9" name="任意多边形 18"/>
            <p:cNvSpPr/>
            <p:nvPr>
              <p:custDataLst>
                <p:tags r:id="rId10"/>
              </p:custDataLst>
            </p:nvPr>
          </p:nvSpPr>
          <p:spPr>
            <a:xfrm rot="19616902" flipH="1" flipV="1">
              <a:off x="2091611" y="4173571"/>
              <a:ext cx="1385349" cy="2811855"/>
            </a:xfrm>
            <a:custGeom>
              <a:avLst/>
              <a:gdLst>
                <a:gd name="connsiteX0" fmla="*/ 1385349 w 1385349"/>
                <a:gd name="connsiteY0" fmla="*/ 901432 h 2811855"/>
                <a:gd name="connsiteX1" fmla="*/ 0 w 1385349"/>
                <a:gd name="connsiteY1" fmla="*/ 0 h 2811855"/>
                <a:gd name="connsiteX2" fmla="*/ 0 w 1385349"/>
                <a:gd name="connsiteY2" fmla="*/ 1910422 h 2811855"/>
                <a:gd name="connsiteX3" fmla="*/ 1385349 w 1385349"/>
                <a:gd name="connsiteY3" fmla="*/ 2811855 h 2811855"/>
              </a:gdLst>
              <a:ahLst/>
              <a:cxnLst>
                <a:cxn ang="0">
                  <a:pos x="connsiteX0" y="connsiteY0"/>
                </a:cxn>
                <a:cxn ang="0">
                  <a:pos x="connsiteX1" y="connsiteY1"/>
                </a:cxn>
                <a:cxn ang="0">
                  <a:pos x="connsiteX2" y="connsiteY2"/>
                </a:cxn>
                <a:cxn ang="0">
                  <a:pos x="connsiteX3" y="connsiteY3"/>
                </a:cxn>
              </a:cxnLst>
              <a:rect l="l" t="t" r="r" b="b"/>
              <a:pathLst>
                <a:path w="1385349" h="2811855">
                  <a:moveTo>
                    <a:pt x="1385349" y="901432"/>
                  </a:moveTo>
                  <a:lnTo>
                    <a:pt x="0" y="0"/>
                  </a:lnTo>
                  <a:lnTo>
                    <a:pt x="0" y="1910422"/>
                  </a:lnTo>
                  <a:lnTo>
                    <a:pt x="1385349" y="2811855"/>
                  </a:lnTo>
                  <a:close/>
                </a:path>
              </a:pathLst>
            </a:custGeom>
            <a:solidFill>
              <a:srgbClr val="1F8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20" name="任意多边形 19"/>
            <p:cNvSpPr/>
            <p:nvPr>
              <p:custDataLst>
                <p:tags r:id="rId11"/>
              </p:custDataLst>
            </p:nvPr>
          </p:nvSpPr>
          <p:spPr>
            <a:xfrm rot="1983098" flipV="1">
              <a:off x="2619157" y="828408"/>
              <a:ext cx="1385349" cy="4722279"/>
            </a:xfrm>
            <a:custGeom>
              <a:avLst/>
              <a:gdLst>
                <a:gd name="connsiteX0" fmla="*/ 0 w 1385349"/>
                <a:gd name="connsiteY0" fmla="*/ 0 h 4722279"/>
                <a:gd name="connsiteX1" fmla="*/ 1385349 w 1385349"/>
                <a:gd name="connsiteY1" fmla="*/ 901432 h 4722279"/>
                <a:gd name="connsiteX2" fmla="*/ 1385349 w 1385349"/>
                <a:gd name="connsiteY2" fmla="*/ 4722279 h 4722279"/>
                <a:gd name="connsiteX3" fmla="*/ 0 w 1385349"/>
                <a:gd name="connsiteY3" fmla="*/ 3820846 h 4722279"/>
              </a:gdLst>
              <a:ahLst/>
              <a:cxnLst>
                <a:cxn ang="0">
                  <a:pos x="connsiteX0" y="connsiteY0"/>
                </a:cxn>
                <a:cxn ang="0">
                  <a:pos x="connsiteX1" y="connsiteY1"/>
                </a:cxn>
                <a:cxn ang="0">
                  <a:pos x="connsiteX2" y="connsiteY2"/>
                </a:cxn>
                <a:cxn ang="0">
                  <a:pos x="connsiteX3" y="connsiteY3"/>
                </a:cxn>
              </a:cxnLst>
              <a:rect l="l" t="t" r="r" b="b"/>
              <a:pathLst>
                <a:path w="1385349" h="4722279">
                  <a:moveTo>
                    <a:pt x="0" y="0"/>
                  </a:moveTo>
                  <a:lnTo>
                    <a:pt x="1385349" y="901432"/>
                  </a:lnTo>
                  <a:lnTo>
                    <a:pt x="1385349" y="4722279"/>
                  </a:lnTo>
                  <a:lnTo>
                    <a:pt x="0" y="3820846"/>
                  </a:lnTo>
                  <a:close/>
                </a:path>
              </a:pathLst>
            </a:cu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grpSp>
        <p:nvGrpSpPr>
          <p:cNvPr id="36" name="组合 35"/>
          <p:cNvGrpSpPr/>
          <p:nvPr/>
        </p:nvGrpSpPr>
        <p:grpSpPr>
          <a:xfrm>
            <a:off x="1" y="1997420"/>
            <a:ext cx="6091461" cy="2207632"/>
            <a:chOff x="1" y="1997420"/>
            <a:chExt cx="6091461" cy="2207632"/>
          </a:xfrm>
        </p:grpSpPr>
        <p:grpSp>
          <p:nvGrpSpPr>
            <p:cNvPr id="32" name="组合 31"/>
            <p:cNvGrpSpPr/>
            <p:nvPr/>
          </p:nvGrpSpPr>
          <p:grpSpPr>
            <a:xfrm>
              <a:off x="2" y="2713297"/>
              <a:ext cx="5124068" cy="1491755"/>
              <a:chOff x="2" y="2713297"/>
              <a:chExt cx="5124068" cy="1491755"/>
            </a:xfrm>
          </p:grpSpPr>
          <p:sp>
            <p:nvSpPr>
              <p:cNvPr id="6" name="任意多边形 5"/>
              <p:cNvSpPr/>
              <p:nvPr>
                <p:custDataLst>
                  <p:tags r:id="rId12"/>
                </p:custDataLst>
              </p:nvPr>
            </p:nvSpPr>
            <p:spPr>
              <a:xfrm rot="16200000" flipV="1">
                <a:off x="1846157" y="867142"/>
                <a:ext cx="1431757" cy="5124068"/>
              </a:xfrm>
              <a:custGeom>
                <a:avLst/>
                <a:gdLst>
                  <a:gd name="connsiteX0" fmla="*/ 1431757 w 1431757"/>
                  <a:gd name="connsiteY0" fmla="*/ 4560214 h 5124068"/>
                  <a:gd name="connsiteX1" fmla="*/ 1431757 w 1431757"/>
                  <a:gd name="connsiteY1" fmla="*/ 3629437 h 5124068"/>
                  <a:gd name="connsiteX2" fmla="*/ 1431757 w 1431757"/>
                  <a:gd name="connsiteY2" fmla="*/ 930777 h 5124068"/>
                  <a:gd name="connsiteX3" fmla="*/ 1431757 w 1431757"/>
                  <a:gd name="connsiteY3" fmla="*/ 0 h 5124068"/>
                  <a:gd name="connsiteX4" fmla="*/ 2 w 1431757"/>
                  <a:gd name="connsiteY4" fmla="*/ 956959 h 5124068"/>
                  <a:gd name="connsiteX5" fmla="*/ 2 w 1431757"/>
                  <a:gd name="connsiteY5" fmla="*/ 1847839 h 5124068"/>
                  <a:gd name="connsiteX6" fmla="*/ 0 w 1431757"/>
                  <a:gd name="connsiteY6" fmla="*/ 1847840 h 5124068"/>
                  <a:gd name="connsiteX7" fmla="*/ 0 w 1431757"/>
                  <a:gd name="connsiteY7" fmla="*/ 2778617 h 5124068"/>
                  <a:gd name="connsiteX8" fmla="*/ 0 w 1431757"/>
                  <a:gd name="connsiteY8" fmla="*/ 5124068 h 5124068"/>
                  <a:gd name="connsiteX9" fmla="*/ 1431755 w 1431757"/>
                  <a:gd name="connsiteY9" fmla="*/ 5124068 h 5124068"/>
                  <a:gd name="connsiteX10" fmla="*/ 1431755 w 1431757"/>
                  <a:gd name="connsiteY10" fmla="*/ 4560215 h 5124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1757" h="5124068">
                    <a:moveTo>
                      <a:pt x="1431757" y="4560214"/>
                    </a:moveTo>
                    <a:lnTo>
                      <a:pt x="1431757" y="3629437"/>
                    </a:lnTo>
                    <a:lnTo>
                      <a:pt x="1431757" y="930777"/>
                    </a:lnTo>
                    <a:lnTo>
                      <a:pt x="1431757" y="0"/>
                    </a:lnTo>
                    <a:lnTo>
                      <a:pt x="2" y="956959"/>
                    </a:lnTo>
                    <a:lnTo>
                      <a:pt x="2" y="1847839"/>
                    </a:lnTo>
                    <a:lnTo>
                      <a:pt x="0" y="1847840"/>
                    </a:lnTo>
                    <a:lnTo>
                      <a:pt x="0" y="2778617"/>
                    </a:lnTo>
                    <a:lnTo>
                      <a:pt x="0" y="5124068"/>
                    </a:lnTo>
                    <a:lnTo>
                      <a:pt x="1431755" y="5124068"/>
                    </a:lnTo>
                    <a:lnTo>
                      <a:pt x="1431755" y="4560215"/>
                    </a:lnTo>
                    <a:close/>
                  </a:path>
                </a:pathLst>
              </a:custGeom>
              <a:solidFill>
                <a:srgbClr val="4C4B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charset="-122"/>
                  <a:ea typeface="微软雅黑" panose="020B0503020204020204" charset="-122"/>
                </a:endParaRPr>
              </a:p>
            </p:txBody>
          </p:sp>
          <p:sp>
            <p:nvSpPr>
              <p:cNvPr id="8" name="文本框 7"/>
              <p:cNvSpPr txBox="1"/>
              <p:nvPr>
                <p:custDataLst>
                  <p:tags r:id="rId13"/>
                </p:custDataLst>
              </p:nvPr>
            </p:nvSpPr>
            <p:spPr>
              <a:xfrm>
                <a:off x="1198490" y="3374055"/>
                <a:ext cx="2159566" cy="830997"/>
              </a:xfrm>
              <a:prstGeom prst="rect">
                <a:avLst/>
              </a:prstGeom>
              <a:noFill/>
            </p:spPr>
            <p:txBody>
              <a:bodyPr wrap="none" rtlCol="0">
                <a:spAutoFit/>
              </a:bodyPr>
              <a:lstStyle/>
              <a:p>
                <a:r>
                  <a:rPr lang="en-US" altLang="zh-CN" sz="4800" dirty="0" smtClean="0">
                    <a:solidFill>
                      <a:schemeClr val="bg1"/>
                    </a:solidFill>
                    <a:latin typeface="微软雅黑" panose="020B0503020204020204" charset="-122"/>
                    <a:ea typeface="微软雅黑" panose="020B0503020204020204" charset="-122"/>
                  </a:rPr>
                  <a:t>CONTENTS</a:t>
                </a:r>
                <a:endParaRPr lang="en-US" altLang="zh-CN" sz="4800" dirty="0" smtClean="0">
                  <a:solidFill>
                    <a:schemeClr val="bg1"/>
                  </a:solidFill>
                  <a:latin typeface="微软雅黑" panose="020B0503020204020204" charset="-122"/>
                  <a:ea typeface="微软雅黑" panose="020B0503020204020204" charset="-122"/>
                </a:endParaRPr>
              </a:p>
            </p:txBody>
          </p:sp>
        </p:grpSp>
        <p:grpSp>
          <p:nvGrpSpPr>
            <p:cNvPr id="31" name="组合 30"/>
            <p:cNvGrpSpPr/>
            <p:nvPr/>
          </p:nvGrpSpPr>
          <p:grpSpPr>
            <a:xfrm>
              <a:off x="1" y="1997420"/>
              <a:ext cx="6091461" cy="1431757"/>
              <a:chOff x="1" y="1997420"/>
              <a:chExt cx="6091461" cy="1431757"/>
            </a:xfrm>
          </p:grpSpPr>
          <p:sp>
            <p:nvSpPr>
              <p:cNvPr id="7" name="任意多边形 6"/>
              <p:cNvSpPr/>
              <p:nvPr>
                <p:custDataLst>
                  <p:tags r:id="rId14"/>
                </p:custDataLst>
              </p:nvPr>
            </p:nvSpPr>
            <p:spPr>
              <a:xfrm rot="16200000" flipV="1">
                <a:off x="2329853" y="-332432"/>
                <a:ext cx="1431757" cy="6091461"/>
              </a:xfrm>
              <a:custGeom>
                <a:avLst/>
                <a:gdLst>
                  <a:gd name="connsiteX0" fmla="*/ 1431757 w 1431757"/>
                  <a:gd name="connsiteY0" fmla="*/ 6091461 h 6091461"/>
                  <a:gd name="connsiteX1" fmla="*/ 1431757 w 1431757"/>
                  <a:gd name="connsiteY1" fmla="*/ 4560214 h 6091461"/>
                  <a:gd name="connsiteX2" fmla="*/ 1431757 w 1431757"/>
                  <a:gd name="connsiteY2" fmla="*/ 3629437 h 6091461"/>
                  <a:gd name="connsiteX3" fmla="*/ 1431757 w 1431757"/>
                  <a:gd name="connsiteY3" fmla="*/ 3579716 h 6091461"/>
                  <a:gd name="connsiteX4" fmla="*/ 1431757 w 1431757"/>
                  <a:gd name="connsiteY4" fmla="*/ 2648939 h 6091461"/>
                  <a:gd name="connsiteX5" fmla="*/ 1431757 w 1431757"/>
                  <a:gd name="connsiteY5" fmla="*/ 930777 h 6091461"/>
                  <a:gd name="connsiteX6" fmla="*/ 1431757 w 1431757"/>
                  <a:gd name="connsiteY6" fmla="*/ 0 h 6091461"/>
                  <a:gd name="connsiteX7" fmla="*/ 2 w 1431757"/>
                  <a:gd name="connsiteY7" fmla="*/ 956959 h 6091461"/>
                  <a:gd name="connsiteX8" fmla="*/ 2 w 1431757"/>
                  <a:gd name="connsiteY8" fmla="*/ 1847839 h 6091461"/>
                  <a:gd name="connsiteX9" fmla="*/ 0 w 1431757"/>
                  <a:gd name="connsiteY9" fmla="*/ 1847840 h 6091461"/>
                  <a:gd name="connsiteX10" fmla="*/ 0 w 1431757"/>
                  <a:gd name="connsiteY10" fmla="*/ 2778617 h 6091461"/>
                  <a:gd name="connsiteX11" fmla="*/ 0 w 1431757"/>
                  <a:gd name="connsiteY11" fmla="*/ 4496779 h 6091461"/>
                  <a:gd name="connsiteX12" fmla="*/ 0 w 1431757"/>
                  <a:gd name="connsiteY12" fmla="*/ 5427556 h 6091461"/>
                  <a:gd name="connsiteX13" fmla="*/ 0 w 1431757"/>
                  <a:gd name="connsiteY13" fmla="*/ 5477278 h 6091461"/>
                  <a:gd name="connsiteX14" fmla="*/ 0 w 1431757"/>
                  <a:gd name="connsiteY14" fmla="*/ 6091461 h 6091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757" h="6091461">
                    <a:moveTo>
                      <a:pt x="1431757" y="6091461"/>
                    </a:moveTo>
                    <a:lnTo>
                      <a:pt x="1431757" y="4560214"/>
                    </a:lnTo>
                    <a:lnTo>
                      <a:pt x="1431757" y="3629437"/>
                    </a:lnTo>
                    <a:lnTo>
                      <a:pt x="1431757" y="3579716"/>
                    </a:lnTo>
                    <a:lnTo>
                      <a:pt x="1431757" y="2648939"/>
                    </a:lnTo>
                    <a:lnTo>
                      <a:pt x="1431757" y="930777"/>
                    </a:lnTo>
                    <a:lnTo>
                      <a:pt x="1431757" y="0"/>
                    </a:lnTo>
                    <a:lnTo>
                      <a:pt x="2" y="956959"/>
                    </a:lnTo>
                    <a:lnTo>
                      <a:pt x="2" y="1847839"/>
                    </a:lnTo>
                    <a:lnTo>
                      <a:pt x="0" y="1847840"/>
                    </a:lnTo>
                    <a:lnTo>
                      <a:pt x="0" y="2778617"/>
                    </a:lnTo>
                    <a:lnTo>
                      <a:pt x="0" y="4496779"/>
                    </a:lnTo>
                    <a:lnTo>
                      <a:pt x="0" y="5427556"/>
                    </a:lnTo>
                    <a:lnTo>
                      <a:pt x="0" y="5477278"/>
                    </a:lnTo>
                    <a:lnTo>
                      <a:pt x="0" y="6091461"/>
                    </a:lnTo>
                    <a:close/>
                  </a:path>
                </a:pathLst>
              </a:custGeom>
              <a:solidFill>
                <a:srgbClr val="2ABDC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charset="-122"/>
                  <a:ea typeface="微软雅黑" panose="020B0503020204020204" charset="-122"/>
                </a:endParaRPr>
              </a:p>
            </p:txBody>
          </p:sp>
          <p:sp>
            <p:nvSpPr>
              <p:cNvPr id="25" name="文本框 18"/>
              <p:cNvSpPr>
                <a:spLocks noChangeArrowheads="1"/>
              </p:cNvSpPr>
              <p:nvPr>
                <p:custDataLst>
                  <p:tags r:id="rId15"/>
                </p:custDataLst>
              </p:nvPr>
            </p:nvSpPr>
            <p:spPr bwMode="auto">
              <a:xfrm>
                <a:off x="892307" y="2066297"/>
                <a:ext cx="313419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7200" b="1" dirty="0" smtClean="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目    录</a:t>
                </a:r>
                <a:endParaRPr lang="zh-CN" altLang="en-US" sz="7200" b="1" dirty="0" smtClean="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grpSp>
      <p:sp>
        <p:nvSpPr>
          <p:cNvPr id="26" name="文本框 25"/>
          <p:cNvSpPr txBox="1"/>
          <p:nvPr>
            <p:custDataLst>
              <p:tags r:id="rId16"/>
            </p:custDataLst>
          </p:nvPr>
        </p:nvSpPr>
        <p:spPr>
          <a:xfrm>
            <a:off x="8198155" y="1208006"/>
            <a:ext cx="3535680" cy="768350"/>
          </a:xfrm>
          <a:prstGeom prst="rect">
            <a:avLst/>
          </a:prstGeom>
          <a:noFill/>
        </p:spPr>
        <p:txBody>
          <a:bodyPr wrap="none" rtlCol="0">
            <a:spAutoFit/>
          </a:bodyPr>
          <a:lstStyle/>
          <a:p>
            <a:r>
              <a:rPr lang="zh-CN" altLang="en-US" sz="4400" dirty="0">
                <a:solidFill>
                  <a:schemeClr val="tx1"/>
                </a:solidFill>
                <a:latin typeface="微软雅黑" panose="020B0503020204020204" charset="-122"/>
                <a:ea typeface="微软雅黑" panose="020B0503020204020204" charset="-122"/>
              </a:rPr>
              <a:t>药品基本信息</a:t>
            </a:r>
            <a:endParaRPr lang="zh-CN" altLang="en-US" sz="4400" dirty="0">
              <a:solidFill>
                <a:schemeClr val="tx1"/>
              </a:solidFill>
              <a:latin typeface="微软雅黑" panose="020B0503020204020204" charset="-122"/>
              <a:ea typeface="微软雅黑" panose="020B0503020204020204" charset="-122"/>
            </a:endParaRPr>
          </a:p>
        </p:txBody>
      </p:sp>
      <p:sp>
        <p:nvSpPr>
          <p:cNvPr id="27" name="文本框 26"/>
          <p:cNvSpPr txBox="1"/>
          <p:nvPr>
            <p:custDataLst>
              <p:tags r:id="rId17"/>
            </p:custDataLst>
          </p:nvPr>
        </p:nvSpPr>
        <p:spPr>
          <a:xfrm>
            <a:off x="8185638" y="2119442"/>
            <a:ext cx="1859280" cy="768350"/>
          </a:xfrm>
          <a:prstGeom prst="rect">
            <a:avLst/>
          </a:prstGeom>
          <a:noFill/>
        </p:spPr>
        <p:txBody>
          <a:bodyPr wrap="none" rtlCol="0">
            <a:spAutoFit/>
          </a:bodyPr>
          <a:lstStyle/>
          <a:p>
            <a:r>
              <a:rPr lang="zh-CN" altLang="en-US" sz="4400" dirty="0">
                <a:solidFill>
                  <a:schemeClr val="tx1"/>
                </a:solidFill>
                <a:latin typeface="微软雅黑" panose="020B0503020204020204" charset="-122"/>
                <a:ea typeface="微软雅黑" panose="020B0503020204020204" charset="-122"/>
              </a:rPr>
              <a:t>安全性</a:t>
            </a:r>
            <a:endParaRPr lang="zh-CN" altLang="en-US" sz="4400" dirty="0">
              <a:solidFill>
                <a:schemeClr val="tx1"/>
              </a:solidFill>
              <a:latin typeface="微软雅黑" panose="020B0503020204020204" charset="-122"/>
              <a:ea typeface="微软雅黑" panose="020B0503020204020204" charset="-122"/>
            </a:endParaRPr>
          </a:p>
        </p:txBody>
      </p:sp>
      <p:sp>
        <p:nvSpPr>
          <p:cNvPr id="28" name="文本框 27"/>
          <p:cNvSpPr txBox="1"/>
          <p:nvPr>
            <p:custDataLst>
              <p:tags r:id="rId18"/>
            </p:custDataLst>
          </p:nvPr>
        </p:nvSpPr>
        <p:spPr>
          <a:xfrm>
            <a:off x="8198155" y="3039319"/>
            <a:ext cx="1859280" cy="768350"/>
          </a:xfrm>
          <a:prstGeom prst="rect">
            <a:avLst/>
          </a:prstGeom>
          <a:noFill/>
        </p:spPr>
        <p:txBody>
          <a:bodyPr wrap="none" rtlCol="0">
            <a:spAutoFit/>
          </a:bodyPr>
          <a:lstStyle/>
          <a:p>
            <a:r>
              <a:rPr lang="zh-CN" altLang="en-US" sz="4400" dirty="0" smtClean="0">
                <a:solidFill>
                  <a:schemeClr val="tx1"/>
                </a:solidFill>
                <a:latin typeface="微软雅黑" panose="020B0503020204020204" charset="-122"/>
                <a:ea typeface="微软雅黑" panose="020B0503020204020204" charset="-122"/>
              </a:rPr>
              <a:t>有效性</a:t>
            </a:r>
            <a:endParaRPr lang="zh-CN" altLang="en-US" sz="4400" dirty="0" smtClean="0">
              <a:solidFill>
                <a:schemeClr val="tx1"/>
              </a:solidFill>
              <a:latin typeface="微软雅黑" panose="020B0503020204020204" charset="-122"/>
              <a:ea typeface="微软雅黑" panose="020B0503020204020204" charset="-122"/>
            </a:endParaRPr>
          </a:p>
        </p:txBody>
      </p:sp>
      <p:grpSp>
        <p:nvGrpSpPr>
          <p:cNvPr id="30" name="组合 29"/>
          <p:cNvGrpSpPr/>
          <p:nvPr/>
        </p:nvGrpSpPr>
        <p:grpSpPr>
          <a:xfrm>
            <a:off x="6929008" y="4943044"/>
            <a:ext cx="433120" cy="925156"/>
            <a:chOff x="2091611" y="828408"/>
            <a:chExt cx="2954830" cy="6311590"/>
          </a:xfrm>
        </p:grpSpPr>
        <p:sp>
          <p:nvSpPr>
            <p:cNvPr id="33" name="任意多边形 32"/>
            <p:cNvSpPr/>
            <p:nvPr>
              <p:custDataLst>
                <p:tags r:id="rId19"/>
              </p:custDataLst>
            </p:nvPr>
          </p:nvSpPr>
          <p:spPr>
            <a:xfrm rot="1983098" flipV="1">
              <a:off x="3661092" y="2417719"/>
              <a:ext cx="1385349" cy="4722279"/>
            </a:xfrm>
            <a:custGeom>
              <a:avLst/>
              <a:gdLst>
                <a:gd name="connsiteX0" fmla="*/ 0 w 1385349"/>
                <a:gd name="connsiteY0" fmla="*/ 0 h 4722279"/>
                <a:gd name="connsiteX1" fmla="*/ 1385349 w 1385349"/>
                <a:gd name="connsiteY1" fmla="*/ 901432 h 4722279"/>
                <a:gd name="connsiteX2" fmla="*/ 1385349 w 1385349"/>
                <a:gd name="connsiteY2" fmla="*/ 4722279 h 4722279"/>
                <a:gd name="connsiteX3" fmla="*/ 0 w 1385349"/>
                <a:gd name="connsiteY3" fmla="*/ 3820846 h 4722279"/>
              </a:gdLst>
              <a:ahLst/>
              <a:cxnLst>
                <a:cxn ang="0">
                  <a:pos x="connsiteX0" y="connsiteY0"/>
                </a:cxn>
                <a:cxn ang="0">
                  <a:pos x="connsiteX1" y="connsiteY1"/>
                </a:cxn>
                <a:cxn ang="0">
                  <a:pos x="connsiteX2" y="connsiteY2"/>
                </a:cxn>
                <a:cxn ang="0">
                  <a:pos x="connsiteX3" y="connsiteY3"/>
                </a:cxn>
              </a:cxnLst>
              <a:rect l="l" t="t" r="r" b="b"/>
              <a:pathLst>
                <a:path w="1385349" h="4722279">
                  <a:moveTo>
                    <a:pt x="0" y="0"/>
                  </a:moveTo>
                  <a:lnTo>
                    <a:pt x="1385349" y="901432"/>
                  </a:lnTo>
                  <a:lnTo>
                    <a:pt x="1385349" y="4722279"/>
                  </a:lnTo>
                  <a:lnTo>
                    <a:pt x="0" y="3820846"/>
                  </a:lnTo>
                  <a:close/>
                </a:path>
              </a:pathLst>
            </a:cu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4" name="任意多边形 33"/>
            <p:cNvSpPr/>
            <p:nvPr>
              <p:custDataLst>
                <p:tags r:id="rId20"/>
              </p:custDataLst>
            </p:nvPr>
          </p:nvSpPr>
          <p:spPr>
            <a:xfrm rot="19616902" flipH="1" flipV="1">
              <a:off x="2091611" y="4173571"/>
              <a:ext cx="1385349" cy="2811855"/>
            </a:xfrm>
            <a:custGeom>
              <a:avLst/>
              <a:gdLst>
                <a:gd name="connsiteX0" fmla="*/ 1385349 w 1385349"/>
                <a:gd name="connsiteY0" fmla="*/ 901432 h 2811855"/>
                <a:gd name="connsiteX1" fmla="*/ 0 w 1385349"/>
                <a:gd name="connsiteY1" fmla="*/ 0 h 2811855"/>
                <a:gd name="connsiteX2" fmla="*/ 0 w 1385349"/>
                <a:gd name="connsiteY2" fmla="*/ 1910422 h 2811855"/>
                <a:gd name="connsiteX3" fmla="*/ 1385349 w 1385349"/>
                <a:gd name="connsiteY3" fmla="*/ 2811855 h 2811855"/>
              </a:gdLst>
              <a:ahLst/>
              <a:cxnLst>
                <a:cxn ang="0">
                  <a:pos x="connsiteX0" y="connsiteY0"/>
                </a:cxn>
                <a:cxn ang="0">
                  <a:pos x="connsiteX1" y="connsiteY1"/>
                </a:cxn>
                <a:cxn ang="0">
                  <a:pos x="connsiteX2" y="connsiteY2"/>
                </a:cxn>
                <a:cxn ang="0">
                  <a:pos x="connsiteX3" y="connsiteY3"/>
                </a:cxn>
              </a:cxnLst>
              <a:rect l="l" t="t" r="r" b="b"/>
              <a:pathLst>
                <a:path w="1385349" h="2811855">
                  <a:moveTo>
                    <a:pt x="1385349" y="901432"/>
                  </a:moveTo>
                  <a:lnTo>
                    <a:pt x="0" y="0"/>
                  </a:lnTo>
                  <a:lnTo>
                    <a:pt x="0" y="1910422"/>
                  </a:lnTo>
                  <a:lnTo>
                    <a:pt x="1385349" y="2811855"/>
                  </a:lnTo>
                  <a:close/>
                </a:path>
              </a:pathLst>
            </a:custGeom>
            <a:solidFill>
              <a:srgbClr val="1F8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5" name="任意多边形 34"/>
            <p:cNvSpPr/>
            <p:nvPr>
              <p:custDataLst>
                <p:tags r:id="rId21"/>
              </p:custDataLst>
            </p:nvPr>
          </p:nvSpPr>
          <p:spPr>
            <a:xfrm rot="1983098" flipV="1">
              <a:off x="2619157" y="828408"/>
              <a:ext cx="1385349" cy="4722279"/>
            </a:xfrm>
            <a:custGeom>
              <a:avLst/>
              <a:gdLst>
                <a:gd name="connsiteX0" fmla="*/ 0 w 1385349"/>
                <a:gd name="connsiteY0" fmla="*/ 0 h 4722279"/>
                <a:gd name="connsiteX1" fmla="*/ 1385349 w 1385349"/>
                <a:gd name="connsiteY1" fmla="*/ 901432 h 4722279"/>
                <a:gd name="connsiteX2" fmla="*/ 1385349 w 1385349"/>
                <a:gd name="connsiteY2" fmla="*/ 4722279 h 4722279"/>
                <a:gd name="connsiteX3" fmla="*/ 0 w 1385349"/>
                <a:gd name="connsiteY3" fmla="*/ 3820846 h 4722279"/>
              </a:gdLst>
              <a:ahLst/>
              <a:cxnLst>
                <a:cxn ang="0">
                  <a:pos x="connsiteX0" y="connsiteY0"/>
                </a:cxn>
                <a:cxn ang="0">
                  <a:pos x="connsiteX1" y="connsiteY1"/>
                </a:cxn>
                <a:cxn ang="0">
                  <a:pos x="connsiteX2" y="connsiteY2"/>
                </a:cxn>
                <a:cxn ang="0">
                  <a:pos x="connsiteX3" y="connsiteY3"/>
                </a:cxn>
              </a:cxnLst>
              <a:rect l="l" t="t" r="r" b="b"/>
              <a:pathLst>
                <a:path w="1385349" h="4722279">
                  <a:moveTo>
                    <a:pt x="0" y="0"/>
                  </a:moveTo>
                  <a:lnTo>
                    <a:pt x="1385349" y="901432"/>
                  </a:lnTo>
                  <a:lnTo>
                    <a:pt x="1385349" y="4722279"/>
                  </a:lnTo>
                  <a:lnTo>
                    <a:pt x="0" y="3820846"/>
                  </a:lnTo>
                  <a:close/>
                </a:path>
              </a:pathLst>
            </a:cu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37" name="文本框 36"/>
          <p:cNvSpPr txBox="1"/>
          <p:nvPr>
            <p:custDataLst>
              <p:tags r:id="rId22"/>
            </p:custDataLst>
          </p:nvPr>
        </p:nvSpPr>
        <p:spPr>
          <a:xfrm>
            <a:off x="8185638" y="4963131"/>
            <a:ext cx="1859280" cy="768350"/>
          </a:xfrm>
          <a:prstGeom prst="rect">
            <a:avLst/>
          </a:prstGeom>
          <a:noFill/>
        </p:spPr>
        <p:txBody>
          <a:bodyPr wrap="none" rtlCol="0">
            <a:spAutoFit/>
          </a:bodyPr>
          <a:lstStyle/>
          <a:p>
            <a:r>
              <a:rPr lang="zh-CN" altLang="en-US" sz="4400" dirty="0" smtClean="0">
                <a:solidFill>
                  <a:schemeClr val="tx1"/>
                </a:solidFill>
                <a:latin typeface="微软雅黑" panose="020B0503020204020204" charset="-122"/>
                <a:ea typeface="微软雅黑" panose="020B0503020204020204" charset="-122"/>
              </a:rPr>
              <a:t>公平性</a:t>
            </a:r>
            <a:endParaRPr lang="zh-CN" altLang="en-US" sz="4400" dirty="0" smtClean="0">
              <a:solidFill>
                <a:schemeClr val="tx1"/>
              </a:solidFill>
              <a:latin typeface="微软雅黑" panose="020B0503020204020204" charset="-122"/>
              <a:ea typeface="微软雅黑" panose="020B0503020204020204" charset="-122"/>
            </a:endParaRPr>
          </a:p>
        </p:txBody>
      </p:sp>
      <p:grpSp>
        <p:nvGrpSpPr>
          <p:cNvPr id="38" name="组合 37"/>
          <p:cNvGrpSpPr/>
          <p:nvPr/>
        </p:nvGrpSpPr>
        <p:grpSpPr>
          <a:xfrm>
            <a:off x="6890273" y="3899104"/>
            <a:ext cx="433120" cy="925156"/>
            <a:chOff x="2091611" y="828408"/>
            <a:chExt cx="2954830" cy="6311590"/>
          </a:xfrm>
        </p:grpSpPr>
        <p:sp>
          <p:nvSpPr>
            <p:cNvPr id="39" name="任意多边形 38"/>
            <p:cNvSpPr/>
            <p:nvPr>
              <p:custDataLst>
                <p:tags r:id="rId23"/>
              </p:custDataLst>
            </p:nvPr>
          </p:nvSpPr>
          <p:spPr>
            <a:xfrm rot="1983098" flipV="1">
              <a:off x="3661092" y="2417719"/>
              <a:ext cx="1385349" cy="4722279"/>
            </a:xfrm>
            <a:custGeom>
              <a:avLst/>
              <a:gdLst>
                <a:gd name="connsiteX0" fmla="*/ 0 w 1385349"/>
                <a:gd name="connsiteY0" fmla="*/ 0 h 4722279"/>
                <a:gd name="connsiteX1" fmla="*/ 1385349 w 1385349"/>
                <a:gd name="connsiteY1" fmla="*/ 901432 h 4722279"/>
                <a:gd name="connsiteX2" fmla="*/ 1385349 w 1385349"/>
                <a:gd name="connsiteY2" fmla="*/ 4722279 h 4722279"/>
                <a:gd name="connsiteX3" fmla="*/ 0 w 1385349"/>
                <a:gd name="connsiteY3" fmla="*/ 3820846 h 4722279"/>
              </a:gdLst>
              <a:ahLst/>
              <a:cxnLst>
                <a:cxn ang="0">
                  <a:pos x="connsiteX0" y="connsiteY0"/>
                </a:cxn>
                <a:cxn ang="0">
                  <a:pos x="connsiteX1" y="connsiteY1"/>
                </a:cxn>
                <a:cxn ang="0">
                  <a:pos x="connsiteX2" y="connsiteY2"/>
                </a:cxn>
                <a:cxn ang="0">
                  <a:pos x="connsiteX3" y="connsiteY3"/>
                </a:cxn>
              </a:cxnLst>
              <a:rect l="l" t="t" r="r" b="b"/>
              <a:pathLst>
                <a:path w="1385349" h="4722279">
                  <a:moveTo>
                    <a:pt x="0" y="0"/>
                  </a:moveTo>
                  <a:lnTo>
                    <a:pt x="1385349" y="901432"/>
                  </a:lnTo>
                  <a:lnTo>
                    <a:pt x="1385349" y="4722279"/>
                  </a:lnTo>
                  <a:lnTo>
                    <a:pt x="0" y="3820846"/>
                  </a:lnTo>
                  <a:close/>
                </a:path>
              </a:pathLst>
            </a:custGeom>
            <a:solidFill>
              <a:srgbClr val="4C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0" name="任意多边形 39"/>
            <p:cNvSpPr/>
            <p:nvPr>
              <p:custDataLst>
                <p:tags r:id="rId24"/>
              </p:custDataLst>
            </p:nvPr>
          </p:nvSpPr>
          <p:spPr>
            <a:xfrm rot="19616902" flipH="1" flipV="1">
              <a:off x="2091611" y="4173571"/>
              <a:ext cx="1385349" cy="2811855"/>
            </a:xfrm>
            <a:custGeom>
              <a:avLst/>
              <a:gdLst>
                <a:gd name="connsiteX0" fmla="*/ 1385349 w 1385349"/>
                <a:gd name="connsiteY0" fmla="*/ 901432 h 2811855"/>
                <a:gd name="connsiteX1" fmla="*/ 0 w 1385349"/>
                <a:gd name="connsiteY1" fmla="*/ 0 h 2811855"/>
                <a:gd name="connsiteX2" fmla="*/ 0 w 1385349"/>
                <a:gd name="connsiteY2" fmla="*/ 1910422 h 2811855"/>
                <a:gd name="connsiteX3" fmla="*/ 1385349 w 1385349"/>
                <a:gd name="connsiteY3" fmla="*/ 2811855 h 2811855"/>
              </a:gdLst>
              <a:ahLst/>
              <a:cxnLst>
                <a:cxn ang="0">
                  <a:pos x="connsiteX0" y="connsiteY0"/>
                </a:cxn>
                <a:cxn ang="0">
                  <a:pos x="connsiteX1" y="connsiteY1"/>
                </a:cxn>
                <a:cxn ang="0">
                  <a:pos x="connsiteX2" y="connsiteY2"/>
                </a:cxn>
                <a:cxn ang="0">
                  <a:pos x="connsiteX3" y="connsiteY3"/>
                </a:cxn>
              </a:cxnLst>
              <a:rect l="l" t="t" r="r" b="b"/>
              <a:pathLst>
                <a:path w="1385349" h="2811855">
                  <a:moveTo>
                    <a:pt x="1385349" y="901432"/>
                  </a:moveTo>
                  <a:lnTo>
                    <a:pt x="0" y="0"/>
                  </a:lnTo>
                  <a:lnTo>
                    <a:pt x="0" y="1910422"/>
                  </a:lnTo>
                  <a:lnTo>
                    <a:pt x="1385349" y="2811855"/>
                  </a:lnTo>
                  <a:close/>
                </a:path>
              </a:pathLst>
            </a:custGeom>
            <a:solidFill>
              <a:srgbClr val="1F8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1" name="任意多边形 40"/>
            <p:cNvSpPr/>
            <p:nvPr>
              <p:custDataLst>
                <p:tags r:id="rId25"/>
              </p:custDataLst>
            </p:nvPr>
          </p:nvSpPr>
          <p:spPr>
            <a:xfrm rot="1983098" flipV="1">
              <a:off x="2619157" y="828408"/>
              <a:ext cx="1385349" cy="4722279"/>
            </a:xfrm>
            <a:custGeom>
              <a:avLst/>
              <a:gdLst>
                <a:gd name="connsiteX0" fmla="*/ 0 w 1385349"/>
                <a:gd name="connsiteY0" fmla="*/ 0 h 4722279"/>
                <a:gd name="connsiteX1" fmla="*/ 1385349 w 1385349"/>
                <a:gd name="connsiteY1" fmla="*/ 901432 h 4722279"/>
                <a:gd name="connsiteX2" fmla="*/ 1385349 w 1385349"/>
                <a:gd name="connsiteY2" fmla="*/ 4722279 h 4722279"/>
                <a:gd name="connsiteX3" fmla="*/ 0 w 1385349"/>
                <a:gd name="connsiteY3" fmla="*/ 3820846 h 4722279"/>
              </a:gdLst>
              <a:ahLst/>
              <a:cxnLst>
                <a:cxn ang="0">
                  <a:pos x="connsiteX0" y="connsiteY0"/>
                </a:cxn>
                <a:cxn ang="0">
                  <a:pos x="connsiteX1" y="connsiteY1"/>
                </a:cxn>
                <a:cxn ang="0">
                  <a:pos x="connsiteX2" y="connsiteY2"/>
                </a:cxn>
                <a:cxn ang="0">
                  <a:pos x="connsiteX3" y="connsiteY3"/>
                </a:cxn>
              </a:cxnLst>
              <a:rect l="l" t="t" r="r" b="b"/>
              <a:pathLst>
                <a:path w="1385349" h="4722279">
                  <a:moveTo>
                    <a:pt x="0" y="0"/>
                  </a:moveTo>
                  <a:lnTo>
                    <a:pt x="1385349" y="901432"/>
                  </a:lnTo>
                  <a:lnTo>
                    <a:pt x="1385349" y="4722279"/>
                  </a:lnTo>
                  <a:lnTo>
                    <a:pt x="0" y="3820846"/>
                  </a:lnTo>
                  <a:close/>
                </a:path>
              </a:pathLst>
            </a:cu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42" name="文本框 41"/>
          <p:cNvSpPr txBox="1"/>
          <p:nvPr>
            <p:custDataLst>
              <p:tags r:id="rId26"/>
            </p:custDataLst>
          </p:nvPr>
        </p:nvSpPr>
        <p:spPr>
          <a:xfrm>
            <a:off x="8185638" y="4055081"/>
            <a:ext cx="1859280" cy="768350"/>
          </a:xfrm>
          <a:prstGeom prst="rect">
            <a:avLst/>
          </a:prstGeom>
          <a:noFill/>
        </p:spPr>
        <p:txBody>
          <a:bodyPr wrap="none" rtlCol="0">
            <a:spAutoFit/>
          </a:bodyPr>
          <a:lstStyle/>
          <a:p>
            <a:pPr lvl="0" algn="l">
              <a:buClrTx/>
              <a:buSzTx/>
              <a:buFontTx/>
            </a:pPr>
            <a:r>
              <a:rPr lang="zh-CN" altLang="en-US" sz="4400" dirty="0" smtClean="0">
                <a:latin typeface="微软雅黑" panose="020B0503020204020204" charset="-122"/>
                <a:ea typeface="微软雅黑" panose="020B0503020204020204" charset="-122"/>
                <a:sym typeface="+mn-ea"/>
              </a:rPr>
              <a:t>创新性</a:t>
            </a:r>
            <a:endParaRPr lang="zh-CN" altLang="en-US" sz="4400" dirty="0" smtClean="0">
              <a:latin typeface="微软雅黑" panose="020B0503020204020204" charset="-122"/>
              <a:ea typeface="微软雅黑" panose="020B0503020204020204" charset="-122"/>
              <a:sym typeface="+mn-ea"/>
            </a:endParaRPr>
          </a:p>
        </p:txBody>
      </p:sp>
    </p:spTree>
    <p:custDataLst>
      <p:tags r:id="rId27"/>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文本框 3"/>
          <p:cNvSpPr txBox="1"/>
          <p:nvPr>
            <p:custDataLst>
              <p:tags r:id="rId1"/>
            </p:custDataLst>
          </p:nvPr>
        </p:nvSpPr>
        <p:spPr>
          <a:xfrm>
            <a:off x="4439285" y="279400"/>
            <a:ext cx="3034665" cy="645160"/>
          </a:xfrm>
          <a:prstGeom prst="rect">
            <a:avLst/>
          </a:prstGeom>
          <a:noFill/>
          <a:ln w="9525">
            <a:noFill/>
          </a:ln>
        </p:spPr>
        <p:txBody>
          <a:bodyPr wrap="square" anchor="t" anchorCtr="0">
            <a:spAutoFit/>
          </a:bodyPr>
          <a:lstStyle/>
          <a:p>
            <a:r>
              <a:rPr lang="zh-CN" altLang="en-US" sz="3600" b="1">
                <a:latin typeface="微软雅黑" panose="020B0503020204020204" charset="-122"/>
                <a:ea typeface="微软雅黑" panose="020B0503020204020204" charset="-122"/>
              </a:rPr>
              <a:t>药品基本信息</a:t>
            </a:r>
            <a:endParaRPr lang="zh-CN" altLang="en-US" sz="3600" b="1">
              <a:latin typeface="微软雅黑" panose="020B0503020204020204" charset="-122"/>
              <a:ea typeface="微软雅黑" panose="020B0503020204020204" charset="-122"/>
            </a:endParaRPr>
          </a:p>
        </p:txBody>
      </p:sp>
      <p:sp>
        <p:nvSpPr>
          <p:cNvPr id="4098" name="文本框 4"/>
          <p:cNvSpPr txBox="1"/>
          <p:nvPr>
            <p:custDataLst>
              <p:tags r:id="rId2"/>
            </p:custDataLst>
          </p:nvPr>
        </p:nvSpPr>
        <p:spPr>
          <a:xfrm>
            <a:off x="4325620" y="1677035"/>
            <a:ext cx="7140575" cy="3008630"/>
          </a:xfrm>
          <a:prstGeom prst="rect">
            <a:avLst/>
          </a:prstGeom>
          <a:noFill/>
          <a:ln w="9525">
            <a:noFill/>
          </a:ln>
        </p:spPr>
        <p:txBody>
          <a:bodyPr wrap="square" anchor="t" anchorCtr="0">
            <a:noAutofit/>
          </a:bodyPr>
          <a:lstStyle/>
          <a:p>
            <a:pPr>
              <a:lnSpc>
                <a:spcPct val="150000"/>
              </a:lnSpc>
            </a:pPr>
            <a:r>
              <a:rPr lang="zh-CN" altLang="en-US" sz="2000" b="1" dirty="0">
                <a:latin typeface="微软雅黑" panose="020B0503020204020204" charset="-122"/>
                <a:ea typeface="微软雅黑" panose="020B0503020204020204" charset="-122"/>
                <a:cs typeface="微软雅黑" panose="020B0503020204020204" charset="-122"/>
              </a:rPr>
              <a:t>通用名：</a:t>
            </a:r>
            <a:r>
              <a:rPr lang="zh-CN" altLang="en-US" sz="2000" dirty="0">
                <a:latin typeface="微软雅黑" panose="020B0503020204020204" charset="-122"/>
                <a:ea typeface="微软雅黑" panose="020B0503020204020204" charset="-122"/>
                <a:cs typeface="微软雅黑" panose="020B0503020204020204" charset="-122"/>
              </a:rPr>
              <a:t>山梨醇甘露醇冲洗剂</a:t>
            </a:r>
            <a:endParaRPr lang="zh-CN" altLang="en-US" sz="2000"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2000" b="1" dirty="0">
                <a:latin typeface="微软雅黑" panose="020B0503020204020204" charset="-122"/>
                <a:ea typeface="微软雅黑" panose="020B0503020204020204" charset="-122"/>
                <a:cs typeface="微软雅黑" panose="020B0503020204020204" charset="-122"/>
              </a:rPr>
              <a:t>注册规格：</a:t>
            </a:r>
            <a:r>
              <a:rPr lang="en-US" altLang="zh-CN" sz="2000" dirty="0">
                <a:latin typeface="微软雅黑" panose="020B0503020204020204" charset="-122"/>
                <a:ea typeface="微软雅黑" panose="020B0503020204020204" charset="-122"/>
                <a:cs typeface="微软雅黑" panose="020B0503020204020204" charset="-122"/>
              </a:rPr>
              <a:t>3000ml</a:t>
            </a:r>
            <a:endParaRPr lang="en-US" altLang="zh-CN" sz="2000"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2000" b="1" dirty="0">
                <a:latin typeface="微软雅黑" panose="020B0503020204020204" charset="-122"/>
                <a:ea typeface="微软雅黑" panose="020B0503020204020204" charset="-122"/>
                <a:cs typeface="微软雅黑" panose="020B0503020204020204" charset="-122"/>
              </a:rPr>
              <a:t>中国大陆首次上市时间</a:t>
            </a:r>
            <a:r>
              <a:rPr lang="zh-CN" altLang="en-US" sz="2000" dirty="0">
                <a:latin typeface="微软雅黑" panose="020B0503020204020204" charset="-122"/>
                <a:ea typeface="微软雅黑" panose="020B0503020204020204" charset="-122"/>
                <a:cs typeface="微软雅黑" panose="020B0503020204020204" charset="-122"/>
              </a:rPr>
              <a:t>：</a:t>
            </a:r>
            <a:r>
              <a:rPr lang="zh-CN" altLang="en-US" sz="2000" dirty="0" smtClean="0">
                <a:latin typeface="微软雅黑" panose="020B0503020204020204" charset="-122"/>
                <a:ea typeface="微软雅黑" panose="020B0503020204020204" charset="-122"/>
                <a:cs typeface="微软雅黑" panose="020B0503020204020204" charset="-122"/>
              </a:rPr>
              <a:t>2022年</a:t>
            </a:r>
            <a:r>
              <a:rPr lang="en-US" altLang="zh-CN" sz="2000" dirty="0" smtClean="0">
                <a:latin typeface="微软雅黑" panose="020B0503020204020204" charset="-122"/>
                <a:ea typeface="微软雅黑" panose="020B0503020204020204" charset="-122"/>
                <a:cs typeface="微软雅黑" panose="020B0503020204020204" charset="-122"/>
              </a:rPr>
              <a:t>11</a:t>
            </a:r>
            <a:r>
              <a:rPr lang="zh-CN" altLang="en-US" sz="2000" dirty="0" smtClean="0">
                <a:latin typeface="微软雅黑" panose="020B0503020204020204" charset="-122"/>
                <a:ea typeface="微软雅黑" panose="020B0503020204020204" charset="-122"/>
                <a:cs typeface="微软雅黑" panose="020B0503020204020204" charset="-122"/>
              </a:rPr>
              <a:t>月</a:t>
            </a:r>
            <a:endParaRPr lang="zh-CN" altLang="en-US" sz="2000"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2000" b="1" dirty="0">
                <a:latin typeface="微软雅黑" panose="020B0503020204020204" charset="-122"/>
                <a:ea typeface="微软雅黑" panose="020B0503020204020204" charset="-122"/>
                <a:cs typeface="微软雅黑" panose="020B0503020204020204" charset="-122"/>
              </a:rPr>
              <a:t>目前大陆地区同通用名药品的上市情况</a:t>
            </a:r>
            <a:r>
              <a:rPr lang="zh-CN" altLang="en-US" sz="2000" dirty="0">
                <a:latin typeface="微软雅黑" panose="020B0503020204020204" charset="-122"/>
                <a:ea typeface="微软雅黑" panose="020B0503020204020204" charset="-122"/>
                <a:cs typeface="微软雅黑" panose="020B0503020204020204" charset="-122"/>
              </a:rPr>
              <a:t>：</a:t>
            </a:r>
            <a:r>
              <a:rPr lang="en-US" altLang="zh-CN" sz="2000" dirty="0">
                <a:latin typeface="微软雅黑" panose="020B0503020204020204" charset="-122"/>
                <a:ea typeface="微软雅黑" panose="020B0503020204020204" charset="-122"/>
                <a:cs typeface="微软雅黑" panose="020B0503020204020204" charset="-122"/>
              </a:rPr>
              <a:t>3</a:t>
            </a:r>
            <a:r>
              <a:rPr lang="zh-CN" altLang="en-US" sz="2000" dirty="0">
                <a:latin typeface="微软雅黑" panose="020B0503020204020204" charset="-122"/>
                <a:ea typeface="微软雅黑" panose="020B0503020204020204" charset="-122"/>
                <a:cs typeface="微软雅黑" panose="020B0503020204020204" charset="-122"/>
              </a:rPr>
              <a:t>家</a:t>
            </a:r>
            <a:endParaRPr lang="zh-CN" altLang="en-US" sz="2000"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2000" b="1" dirty="0">
                <a:latin typeface="微软雅黑" panose="020B0503020204020204" charset="-122"/>
                <a:ea typeface="微软雅黑" panose="020B0503020204020204" charset="-122"/>
                <a:cs typeface="微软雅黑" panose="020B0503020204020204" charset="-122"/>
              </a:rPr>
              <a:t>全球首个上市国家</a:t>
            </a:r>
            <a:r>
              <a:rPr lang="en-US" altLang="zh-CN" sz="2000" b="1" dirty="0">
                <a:latin typeface="微软雅黑" panose="020B0503020204020204" charset="-122"/>
                <a:ea typeface="微软雅黑" panose="020B0503020204020204" charset="-122"/>
                <a:cs typeface="微软雅黑" panose="020B0503020204020204" charset="-122"/>
              </a:rPr>
              <a:t>/</a:t>
            </a:r>
            <a:r>
              <a:rPr lang="zh-CN" altLang="en-US" sz="2000" b="1" dirty="0">
                <a:latin typeface="微软雅黑" panose="020B0503020204020204" charset="-122"/>
                <a:ea typeface="微软雅黑" panose="020B0503020204020204" charset="-122"/>
                <a:cs typeface="微软雅黑" panose="020B0503020204020204" charset="-122"/>
              </a:rPr>
              <a:t>地区及上市时间</a:t>
            </a:r>
            <a:r>
              <a:rPr lang="zh-CN" altLang="en-US" sz="2000" dirty="0">
                <a:latin typeface="微软雅黑" panose="020B0503020204020204" charset="-122"/>
                <a:ea typeface="微软雅黑" panose="020B0503020204020204" charset="-122"/>
                <a:cs typeface="微软雅黑" panose="020B0503020204020204" charset="-122"/>
              </a:rPr>
              <a:t>：美国，</a:t>
            </a:r>
            <a:r>
              <a:rPr lang="en-US" altLang="zh-CN" sz="2000" dirty="0" smtClean="0">
                <a:latin typeface="微软雅黑" panose="020B0503020204020204" charset="-122"/>
                <a:ea typeface="微软雅黑" panose="020B0503020204020204" charset="-122"/>
                <a:cs typeface="微软雅黑" panose="020B0503020204020204" charset="-122"/>
              </a:rPr>
              <a:t>1971</a:t>
            </a:r>
            <a:r>
              <a:rPr lang="zh-CN" altLang="en-US" sz="2000" dirty="0" smtClean="0">
                <a:latin typeface="微软雅黑" panose="020B0503020204020204" charset="-122"/>
                <a:ea typeface="微软雅黑" panose="020B0503020204020204" charset="-122"/>
                <a:cs typeface="微软雅黑" panose="020B0503020204020204" charset="-122"/>
              </a:rPr>
              <a:t>年</a:t>
            </a:r>
            <a:r>
              <a:rPr lang="en-US" altLang="zh-CN" sz="2000" dirty="0" smtClean="0">
                <a:latin typeface="微软雅黑" panose="020B0503020204020204" charset="-122"/>
                <a:ea typeface="微软雅黑" panose="020B0503020204020204" charset="-122"/>
                <a:cs typeface="微软雅黑" panose="020B0503020204020204" charset="-122"/>
              </a:rPr>
              <a:t>8</a:t>
            </a:r>
            <a:r>
              <a:rPr lang="zh-CN" altLang="en-US" sz="2000" dirty="0" smtClean="0">
                <a:latin typeface="微软雅黑" panose="020B0503020204020204" charset="-122"/>
                <a:ea typeface="微软雅黑" panose="020B0503020204020204" charset="-122"/>
                <a:cs typeface="微软雅黑" panose="020B0503020204020204" charset="-122"/>
              </a:rPr>
              <a:t>月</a:t>
            </a:r>
            <a:endParaRPr lang="zh-CN" altLang="en-US" sz="2000"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2000" b="1" dirty="0">
                <a:latin typeface="微软雅黑" panose="020B0503020204020204" charset="-122"/>
                <a:ea typeface="微软雅黑" panose="020B0503020204020204" charset="-122"/>
                <a:cs typeface="微软雅黑" panose="020B0503020204020204" charset="-122"/>
              </a:rPr>
              <a:t>是否为</a:t>
            </a:r>
            <a:r>
              <a:rPr lang="en-US" altLang="zh-CN" sz="2000" b="1" dirty="0">
                <a:latin typeface="微软雅黑" panose="020B0503020204020204" charset="-122"/>
                <a:ea typeface="微软雅黑" panose="020B0503020204020204" charset="-122"/>
                <a:cs typeface="微软雅黑" panose="020B0503020204020204" charset="-122"/>
              </a:rPr>
              <a:t>OTC</a:t>
            </a:r>
            <a:r>
              <a:rPr lang="zh-CN" altLang="en-US" sz="2000" b="1" dirty="0">
                <a:latin typeface="微软雅黑" panose="020B0503020204020204" charset="-122"/>
                <a:ea typeface="微软雅黑" panose="020B0503020204020204" charset="-122"/>
                <a:cs typeface="微软雅黑" panose="020B0503020204020204" charset="-122"/>
              </a:rPr>
              <a:t>药品</a:t>
            </a:r>
            <a:r>
              <a:rPr lang="zh-CN" altLang="en-US" sz="2000" dirty="0">
                <a:latin typeface="微软雅黑" panose="020B0503020204020204" charset="-122"/>
                <a:ea typeface="微软雅黑" panose="020B0503020204020204" charset="-122"/>
                <a:cs typeface="微软雅黑" panose="020B0503020204020204" charset="-122"/>
              </a:rPr>
              <a:t>：否</a:t>
            </a:r>
            <a:endParaRPr lang="zh-CN" altLang="en-US" sz="2000"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2000" b="1" dirty="0">
                <a:latin typeface="微软雅黑" panose="020B0503020204020204" charset="-122"/>
                <a:ea typeface="微软雅黑" panose="020B0503020204020204" charset="-122"/>
                <a:cs typeface="微软雅黑" panose="020B0503020204020204" charset="-122"/>
              </a:rPr>
              <a:t>参照药品建议</a:t>
            </a:r>
            <a:r>
              <a:rPr lang="zh-CN" altLang="en-US" sz="2000" dirty="0">
                <a:latin typeface="微软雅黑" panose="020B0503020204020204" charset="-122"/>
                <a:ea typeface="微软雅黑" panose="020B0503020204020204" charset="-122"/>
                <a:cs typeface="微软雅黑" panose="020B0503020204020204" charset="-122"/>
              </a:rPr>
              <a:t>：</a:t>
            </a:r>
            <a:r>
              <a:rPr lang="zh-CN" sz="2000" dirty="0">
                <a:latin typeface="微软雅黑" panose="020B0503020204020204" charset="-122"/>
                <a:ea typeface="微软雅黑" panose="020B0503020204020204" charset="-122"/>
                <a:cs typeface="微软雅黑" panose="020B0503020204020204" charset="-122"/>
              </a:rPr>
              <a:t>甘氨酸冲洗液</a:t>
            </a:r>
            <a:endParaRPr lang="zh-CN" sz="2000" dirty="0">
              <a:latin typeface="微软雅黑" panose="020B0503020204020204" charset="-122"/>
              <a:ea typeface="微软雅黑" panose="020B0503020204020204" charset="-122"/>
              <a:cs typeface="微软雅黑" panose="020B0503020204020204" charset="-122"/>
            </a:endParaRPr>
          </a:p>
        </p:txBody>
      </p:sp>
      <p:sp>
        <p:nvSpPr>
          <p:cNvPr id="2" name="任意多边形 1"/>
          <p:cNvSpPr/>
          <p:nvPr>
            <p:custDataLst>
              <p:tags r:id="rId3"/>
            </p:custDataLst>
          </p:nvPr>
        </p:nvSpPr>
        <p:spPr>
          <a:xfrm>
            <a:off x="2751733" y="0"/>
            <a:ext cx="459588" cy="867252"/>
          </a:xfrm>
          <a:custGeom>
            <a:avLst/>
            <a:gdLst>
              <a:gd name="connsiteX0" fmla="*/ 0 w 459588"/>
              <a:gd name="connsiteY0" fmla="*/ 0 h 867252"/>
              <a:gd name="connsiteX1" fmla="*/ 459588 w 459588"/>
              <a:gd name="connsiteY1" fmla="*/ 0 h 867252"/>
              <a:gd name="connsiteX2" fmla="*/ 459588 w 459588"/>
              <a:gd name="connsiteY2" fmla="*/ 560072 h 867252"/>
              <a:gd name="connsiteX3" fmla="*/ 0 w 459588"/>
              <a:gd name="connsiteY3" fmla="*/ 867252 h 867252"/>
            </a:gdLst>
            <a:ahLst/>
            <a:cxnLst>
              <a:cxn ang="0">
                <a:pos x="connsiteX0" y="connsiteY0"/>
              </a:cxn>
              <a:cxn ang="0">
                <a:pos x="connsiteX1" y="connsiteY1"/>
              </a:cxn>
              <a:cxn ang="0">
                <a:pos x="connsiteX2" y="connsiteY2"/>
              </a:cxn>
              <a:cxn ang="0">
                <a:pos x="connsiteX3" y="connsiteY3"/>
              </a:cxn>
            </a:cxnLst>
            <a:rect l="l" t="t" r="r" b="b"/>
            <a:pathLst>
              <a:path w="459588" h="867252">
                <a:moveTo>
                  <a:pt x="0" y="0"/>
                </a:moveTo>
                <a:lnTo>
                  <a:pt x="459588" y="0"/>
                </a:lnTo>
                <a:lnTo>
                  <a:pt x="459588" y="560072"/>
                </a:lnTo>
                <a:lnTo>
                  <a:pt x="0" y="867252"/>
                </a:lnTo>
                <a:close/>
              </a:path>
            </a:pathLst>
          </a:custGeom>
          <a:solidFill>
            <a:srgbClr val="4C4B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charset="-122"/>
              <a:ea typeface="微软雅黑" panose="020B0503020204020204" charset="-122"/>
            </a:endParaRPr>
          </a:p>
        </p:txBody>
      </p:sp>
      <p:cxnSp>
        <p:nvCxnSpPr>
          <p:cNvPr id="5" name="直接连接符 4"/>
          <p:cNvCxnSpPr/>
          <p:nvPr>
            <p:custDataLst>
              <p:tags r:id="rId4"/>
            </p:custDataLst>
          </p:nvPr>
        </p:nvCxnSpPr>
        <p:spPr>
          <a:xfrm flipV="1">
            <a:off x="3051042" y="0"/>
            <a:ext cx="930115" cy="655980"/>
          </a:xfrm>
          <a:prstGeom prst="line">
            <a:avLst/>
          </a:prstGeom>
          <a:ln w="12700">
            <a:solidFill>
              <a:srgbClr val="4C4B50"/>
            </a:solidFill>
          </a:ln>
          <a:effectLst/>
        </p:spPr>
        <p:style>
          <a:lnRef idx="1">
            <a:schemeClr val="accent1"/>
          </a:lnRef>
          <a:fillRef idx="0">
            <a:schemeClr val="accent1"/>
          </a:fillRef>
          <a:effectRef idx="0">
            <a:schemeClr val="accent1"/>
          </a:effectRef>
          <a:fontRef idx="minor">
            <a:schemeClr val="tx1"/>
          </a:fontRef>
        </p:style>
      </p:cxnSp>
      <p:sp>
        <p:nvSpPr>
          <p:cNvPr id="6" name="任意多边形 5"/>
          <p:cNvSpPr/>
          <p:nvPr>
            <p:custDataLst>
              <p:tags r:id="rId5"/>
            </p:custDataLst>
          </p:nvPr>
        </p:nvSpPr>
        <p:spPr>
          <a:xfrm>
            <a:off x="8995444" y="0"/>
            <a:ext cx="459588" cy="867252"/>
          </a:xfrm>
          <a:custGeom>
            <a:avLst/>
            <a:gdLst>
              <a:gd name="connsiteX0" fmla="*/ 0 w 459588"/>
              <a:gd name="connsiteY0" fmla="*/ 0 h 867252"/>
              <a:gd name="connsiteX1" fmla="*/ 459588 w 459588"/>
              <a:gd name="connsiteY1" fmla="*/ 0 h 867252"/>
              <a:gd name="connsiteX2" fmla="*/ 459588 w 459588"/>
              <a:gd name="connsiteY2" fmla="*/ 560072 h 867252"/>
              <a:gd name="connsiteX3" fmla="*/ 0 w 459588"/>
              <a:gd name="connsiteY3" fmla="*/ 867252 h 867252"/>
            </a:gdLst>
            <a:ahLst/>
            <a:cxnLst>
              <a:cxn ang="0">
                <a:pos x="connsiteX0" y="connsiteY0"/>
              </a:cxn>
              <a:cxn ang="0">
                <a:pos x="connsiteX1" y="connsiteY1"/>
              </a:cxn>
              <a:cxn ang="0">
                <a:pos x="connsiteX2" y="connsiteY2"/>
              </a:cxn>
              <a:cxn ang="0">
                <a:pos x="connsiteX3" y="connsiteY3"/>
              </a:cxn>
            </a:cxnLst>
            <a:rect l="l" t="t" r="r" b="b"/>
            <a:pathLst>
              <a:path w="459588" h="867252">
                <a:moveTo>
                  <a:pt x="0" y="0"/>
                </a:moveTo>
                <a:lnTo>
                  <a:pt x="459588" y="0"/>
                </a:lnTo>
                <a:lnTo>
                  <a:pt x="459588" y="560072"/>
                </a:lnTo>
                <a:lnTo>
                  <a:pt x="0" y="867252"/>
                </a:lnTo>
                <a:close/>
              </a:path>
            </a:pathLst>
          </a:custGeom>
          <a:solidFill>
            <a:srgbClr val="2ABDC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charset="-122"/>
              <a:ea typeface="微软雅黑" panose="020B0503020204020204" charset="-122"/>
            </a:endParaRPr>
          </a:p>
        </p:txBody>
      </p:sp>
      <p:cxnSp>
        <p:nvCxnSpPr>
          <p:cNvPr id="7" name="直接连接符 6"/>
          <p:cNvCxnSpPr/>
          <p:nvPr>
            <p:custDataLst>
              <p:tags r:id="rId6"/>
            </p:custDataLst>
          </p:nvPr>
        </p:nvCxnSpPr>
        <p:spPr>
          <a:xfrm flipV="1">
            <a:off x="9294753" y="-13642"/>
            <a:ext cx="930115" cy="655980"/>
          </a:xfrm>
          <a:prstGeom prst="line">
            <a:avLst/>
          </a:prstGeom>
          <a:ln w="12700">
            <a:solidFill>
              <a:srgbClr val="2ABDC7"/>
            </a:solidFill>
          </a:ln>
          <a:effectLst/>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7"/>
          <a:stretch>
            <a:fillRect/>
          </a:stretch>
        </p:blipFill>
        <p:spPr>
          <a:xfrm>
            <a:off x="670560" y="2236470"/>
            <a:ext cx="2825115" cy="2651760"/>
          </a:xfrm>
          <a:prstGeom prst="rect">
            <a:avLst/>
          </a:prstGeom>
        </p:spPr>
      </p:pic>
    </p:spTree>
    <p:custDataLst>
      <p:tags r:id="rId8"/>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文本框 3"/>
          <p:cNvSpPr txBox="1"/>
          <p:nvPr>
            <p:custDataLst>
              <p:tags r:id="rId1"/>
            </p:custDataLst>
          </p:nvPr>
        </p:nvSpPr>
        <p:spPr>
          <a:xfrm>
            <a:off x="525780" y="989965"/>
            <a:ext cx="11383010" cy="5487035"/>
          </a:xfrm>
          <a:prstGeom prst="rect">
            <a:avLst/>
          </a:prstGeom>
          <a:noFill/>
          <a:ln w="9525">
            <a:noFill/>
          </a:ln>
        </p:spPr>
        <p:txBody>
          <a:bodyPr wrap="square" anchor="t" anchorCtr="0">
            <a:spAutoFit/>
          </a:bodyPr>
          <a:lstStyle/>
          <a:p>
            <a:pPr>
              <a:lnSpc>
                <a:spcPct val="130000"/>
              </a:lnSpc>
              <a:spcBef>
                <a:spcPts val="0"/>
              </a:spcBef>
              <a:spcAft>
                <a:spcPts val="0"/>
              </a:spcAft>
            </a:pPr>
            <a:r>
              <a:rPr lang="zh-CN" altLang="en-US" b="1" dirty="0">
                <a:latin typeface="微软雅黑" panose="020B0503020204020204" charset="-122"/>
                <a:ea typeface="微软雅黑" panose="020B0503020204020204" charset="-122"/>
                <a:cs typeface="微软雅黑" panose="020B0503020204020204" charset="-122"/>
              </a:rPr>
              <a:t>【说明书适应症】</a:t>
            </a:r>
            <a:r>
              <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rPr>
              <a:t>本品用于经尿道前列腺切除术及其他泌尿外科手术的术中冲洗</a:t>
            </a:r>
            <a:endPar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a:lnSpc>
                <a:spcPct val="130000"/>
              </a:lnSpc>
              <a:spcBef>
                <a:spcPts val="0"/>
              </a:spcBef>
              <a:spcAft>
                <a:spcPts val="0"/>
              </a:spcAft>
            </a:pPr>
            <a:r>
              <a:rPr lang="zh-CN" altLang="en-US" b="1" dirty="0">
                <a:latin typeface="微软雅黑" panose="020B0503020204020204" charset="-122"/>
                <a:ea typeface="微软雅黑" panose="020B0503020204020204" charset="-122"/>
                <a:cs typeface="微软雅黑" panose="020B0503020204020204" charset="-122"/>
              </a:rPr>
              <a:t>【疾病基本情况】</a:t>
            </a:r>
            <a:endParaRPr lang="zh-CN" altLang="en-US" b="1" dirty="0">
              <a:latin typeface="微软雅黑" panose="020B0503020204020204" charset="-122"/>
              <a:ea typeface="微软雅黑" panose="020B0503020204020204" charset="-122"/>
              <a:cs typeface="微软雅黑" panose="020B0503020204020204" charset="-122"/>
            </a:endParaRPr>
          </a:p>
          <a:p>
            <a:pPr indent="457200">
              <a:lnSpc>
                <a:spcPct val="130000"/>
              </a:lnSpc>
              <a:spcBef>
                <a:spcPts val="0"/>
              </a:spcBef>
              <a:spcAft>
                <a:spcPts val="0"/>
              </a:spcAft>
            </a:pPr>
            <a:r>
              <a:rPr lang="zh-CN" altLang="en-US" dirty="0">
                <a:latin typeface="微软雅黑" panose="020B0503020204020204" charset="-122"/>
                <a:ea typeface="微软雅黑" panose="020B0503020204020204" charset="-122"/>
                <a:cs typeface="微软雅黑" panose="020B0503020204020204" charset="-122"/>
                <a:sym typeface="+mn-ea"/>
              </a:rPr>
              <a:t>良性前列腺增生是泌尿外科临床诊疗中最为常见的疾病之一。</a:t>
            </a:r>
            <a:r>
              <a:rPr dirty="0">
                <a:solidFill>
                  <a:srgbClr val="FF0000"/>
                </a:solidFill>
                <a:latin typeface="微软雅黑" panose="020B0503020204020204" charset="-122"/>
                <a:ea typeface="微软雅黑" panose="020B0503020204020204" charset="-122"/>
                <a:cs typeface="微软雅黑" panose="020B0503020204020204" charset="-122"/>
                <a:sym typeface="+mn-ea"/>
              </a:rPr>
              <a:t>前列腺问题是中老年男性的通病，对身体影响很大。目前，我国前列腺增生患病人数约为1300万，国内需要手术的前列腺增生患者约70万。随着人口老龄化和人均寿命增加，其患病人数将持续上升。</a:t>
            </a:r>
            <a:endParaRPr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indent="0" fontAlgn="auto">
              <a:lnSpc>
                <a:spcPct val="130000"/>
              </a:lnSpc>
              <a:spcBef>
                <a:spcPts val="0"/>
              </a:spcBef>
              <a:spcAft>
                <a:spcPts val="0"/>
              </a:spcAft>
            </a:pPr>
            <a:r>
              <a:rPr lang="zh-CN" altLang="en-US" b="1" dirty="0">
                <a:latin typeface="微软雅黑" panose="020B0503020204020204" charset="-122"/>
                <a:ea typeface="微软雅黑" panose="020B0503020204020204" charset="-122"/>
                <a:cs typeface="微软雅黑" panose="020B0503020204020204" charset="-122"/>
              </a:rPr>
              <a:t>【用法用量】</a:t>
            </a:r>
            <a:endParaRPr lang="zh-CN" altLang="en-US" b="1" dirty="0">
              <a:latin typeface="微软雅黑" panose="020B0503020204020204" charset="-122"/>
              <a:ea typeface="微软雅黑" panose="020B0503020204020204" charset="-122"/>
              <a:cs typeface="微软雅黑" panose="020B0503020204020204" charset="-122"/>
            </a:endParaRPr>
          </a:p>
          <a:p>
            <a:pPr indent="457200" fontAlgn="auto">
              <a:lnSpc>
                <a:spcPct val="130000"/>
              </a:lnSpc>
              <a:spcBef>
                <a:spcPts val="0"/>
              </a:spcBef>
              <a:spcAft>
                <a:spcPts val="0"/>
              </a:spcAft>
            </a:pPr>
            <a:r>
              <a:rPr lang="zh-CN" dirty="0">
                <a:latin typeface="微软雅黑" panose="020B0503020204020204" charset="-122"/>
                <a:ea typeface="微软雅黑" panose="020B0503020204020204" charset="-122"/>
                <a:cs typeface="微软雅黑" panose="020B0503020204020204" charset="-122"/>
                <a:sym typeface="宋体" panose="02010600030101010101" pitchFamily="2" charset="-122"/>
              </a:rPr>
              <a:t>本品仅通过适当的泌尿外科设备经尿道灌注使用。应使用一次性的给药设备。用于冲洗的总液量仅由医生慎重考虑决定。据报告，容器的高度超过手术台面60cm以上会增加本品的血管内吸收。使用前，应检查本品是否有不溶性物质及是否变色。</a:t>
            </a:r>
            <a:endParaRPr lang="zh-CN" dirty="0">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a:lnSpc>
                <a:spcPct val="130000"/>
              </a:lnSpc>
              <a:spcBef>
                <a:spcPts val="0"/>
              </a:spcBef>
              <a:spcAft>
                <a:spcPts val="0"/>
              </a:spcAft>
            </a:pPr>
            <a:r>
              <a:rPr lang="zh-CN" altLang="en-US" b="1" dirty="0">
                <a:latin typeface="微软雅黑" panose="020B0503020204020204" charset="-122"/>
                <a:ea typeface="微软雅黑" panose="020B0503020204020204" charset="-122"/>
                <a:cs typeface="微软雅黑" panose="020B0503020204020204" charset="-122"/>
              </a:rPr>
              <a:t>【特殊人群用药】</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30000"/>
              </a:lnSpc>
              <a:spcBef>
                <a:spcPts val="0"/>
              </a:spcBef>
              <a:spcAft>
                <a:spcPts val="0"/>
              </a:spcAft>
            </a:pPr>
            <a:r>
              <a:rPr lang="zh-CN" altLang="en-US" dirty="0">
                <a:latin typeface="微软雅黑" panose="020B0503020204020204" charset="-122"/>
                <a:ea typeface="微软雅黑" panose="020B0503020204020204" charset="-122"/>
                <a:cs typeface="微软雅黑" panose="020B0503020204020204" charset="-122"/>
              </a:rPr>
              <a:t>孕妇：尚不明确孕妇使用本品是否伤害胎儿，以及对生育能力是否有影响。仅当孕妇有确切需要并权衡利大于弊时方可使用本品。</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30000"/>
              </a:lnSpc>
              <a:spcBef>
                <a:spcPts val="0"/>
              </a:spcBef>
              <a:spcAft>
                <a:spcPts val="0"/>
              </a:spcAft>
            </a:pPr>
            <a:r>
              <a:rPr lang="zh-CN" altLang="en-US" dirty="0">
                <a:latin typeface="微软雅黑" panose="020B0503020204020204" charset="-122"/>
                <a:ea typeface="微软雅黑" panose="020B0503020204020204" charset="-122"/>
                <a:cs typeface="微软雅黑" panose="020B0503020204020204" charset="-122"/>
              </a:rPr>
              <a:t>哺乳期妇女：谨慎使用。仅当哺乳期妇女有确切需要时，权衡利大于弊时方可使用本品。</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30000"/>
              </a:lnSpc>
              <a:spcBef>
                <a:spcPts val="0"/>
              </a:spcBef>
              <a:spcAft>
                <a:spcPts val="0"/>
              </a:spcAft>
            </a:pPr>
            <a:r>
              <a:rPr lang="zh-CN" altLang="en-US" dirty="0">
                <a:latin typeface="微软雅黑" panose="020B0503020204020204" charset="-122"/>
                <a:ea typeface="微软雅黑" panose="020B0503020204020204" charset="-122"/>
                <a:cs typeface="微软雅黑" panose="020B0503020204020204" charset="-122"/>
              </a:rPr>
              <a:t>儿童用药：未进行该项试验且无可靠参考文献</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30000"/>
              </a:lnSpc>
              <a:spcBef>
                <a:spcPts val="0"/>
              </a:spcBef>
              <a:spcAft>
                <a:spcPts val="0"/>
              </a:spcAft>
            </a:pPr>
            <a:r>
              <a:rPr lang="zh-CN" altLang="en-US" dirty="0">
                <a:latin typeface="微软雅黑" panose="020B0503020204020204" charset="-122"/>
                <a:ea typeface="微软雅黑" panose="020B0503020204020204" charset="-122"/>
                <a:cs typeface="微软雅黑" panose="020B0503020204020204" charset="-122"/>
              </a:rPr>
              <a:t>老年用药：</a:t>
            </a:r>
            <a:r>
              <a:rPr lang="zh-CN" altLang="en-US" dirty="0">
                <a:latin typeface="微软雅黑" panose="020B0503020204020204" charset="-122"/>
                <a:ea typeface="微软雅黑" panose="020B0503020204020204" charset="-122"/>
                <a:cs typeface="微软雅黑" panose="020B0503020204020204" charset="-122"/>
                <a:sym typeface="+mn-ea"/>
              </a:rPr>
              <a:t>未进行该项试验且无可靠参考文献</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4" name="任意多边形 3"/>
          <p:cNvSpPr/>
          <p:nvPr>
            <p:custDataLst>
              <p:tags r:id="rId2"/>
            </p:custDataLst>
          </p:nvPr>
        </p:nvSpPr>
        <p:spPr>
          <a:xfrm>
            <a:off x="2751733" y="0"/>
            <a:ext cx="459588" cy="867252"/>
          </a:xfrm>
          <a:custGeom>
            <a:avLst/>
            <a:gdLst>
              <a:gd name="connsiteX0" fmla="*/ 0 w 459588"/>
              <a:gd name="connsiteY0" fmla="*/ 0 h 867252"/>
              <a:gd name="connsiteX1" fmla="*/ 459588 w 459588"/>
              <a:gd name="connsiteY1" fmla="*/ 0 h 867252"/>
              <a:gd name="connsiteX2" fmla="*/ 459588 w 459588"/>
              <a:gd name="connsiteY2" fmla="*/ 560072 h 867252"/>
              <a:gd name="connsiteX3" fmla="*/ 0 w 459588"/>
              <a:gd name="connsiteY3" fmla="*/ 867252 h 867252"/>
            </a:gdLst>
            <a:ahLst/>
            <a:cxnLst>
              <a:cxn ang="0">
                <a:pos x="connsiteX0" y="connsiteY0"/>
              </a:cxn>
              <a:cxn ang="0">
                <a:pos x="connsiteX1" y="connsiteY1"/>
              </a:cxn>
              <a:cxn ang="0">
                <a:pos x="connsiteX2" y="connsiteY2"/>
              </a:cxn>
              <a:cxn ang="0">
                <a:pos x="connsiteX3" y="connsiteY3"/>
              </a:cxn>
            </a:cxnLst>
            <a:rect l="l" t="t" r="r" b="b"/>
            <a:pathLst>
              <a:path w="459588" h="867252">
                <a:moveTo>
                  <a:pt x="0" y="0"/>
                </a:moveTo>
                <a:lnTo>
                  <a:pt x="459588" y="0"/>
                </a:lnTo>
                <a:lnTo>
                  <a:pt x="459588" y="560072"/>
                </a:lnTo>
                <a:lnTo>
                  <a:pt x="0" y="867252"/>
                </a:lnTo>
                <a:close/>
              </a:path>
            </a:pathLst>
          </a:custGeom>
          <a:solidFill>
            <a:srgbClr val="4C4B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charset="-122"/>
              <a:ea typeface="微软雅黑" panose="020B0503020204020204" charset="-122"/>
            </a:endParaRPr>
          </a:p>
        </p:txBody>
      </p:sp>
      <p:cxnSp>
        <p:nvCxnSpPr>
          <p:cNvPr id="5" name="直接连接符 4"/>
          <p:cNvCxnSpPr/>
          <p:nvPr>
            <p:custDataLst>
              <p:tags r:id="rId3"/>
            </p:custDataLst>
          </p:nvPr>
        </p:nvCxnSpPr>
        <p:spPr>
          <a:xfrm flipV="1">
            <a:off x="3051042" y="0"/>
            <a:ext cx="930115" cy="655980"/>
          </a:xfrm>
          <a:prstGeom prst="line">
            <a:avLst/>
          </a:prstGeom>
          <a:ln w="12700">
            <a:solidFill>
              <a:srgbClr val="4C4B50"/>
            </a:solidFill>
          </a:ln>
          <a:effectLst/>
        </p:spPr>
        <p:style>
          <a:lnRef idx="1">
            <a:schemeClr val="accent1"/>
          </a:lnRef>
          <a:fillRef idx="0">
            <a:schemeClr val="accent1"/>
          </a:fillRef>
          <a:effectRef idx="0">
            <a:schemeClr val="accent1"/>
          </a:effectRef>
          <a:fontRef idx="minor">
            <a:schemeClr val="tx1"/>
          </a:fontRef>
        </p:style>
      </p:cxnSp>
      <p:sp>
        <p:nvSpPr>
          <p:cNvPr id="6" name="任意多边形 5"/>
          <p:cNvSpPr/>
          <p:nvPr>
            <p:custDataLst>
              <p:tags r:id="rId4"/>
            </p:custDataLst>
          </p:nvPr>
        </p:nvSpPr>
        <p:spPr>
          <a:xfrm>
            <a:off x="8995444" y="0"/>
            <a:ext cx="459588" cy="867252"/>
          </a:xfrm>
          <a:custGeom>
            <a:avLst/>
            <a:gdLst>
              <a:gd name="connsiteX0" fmla="*/ 0 w 459588"/>
              <a:gd name="connsiteY0" fmla="*/ 0 h 867252"/>
              <a:gd name="connsiteX1" fmla="*/ 459588 w 459588"/>
              <a:gd name="connsiteY1" fmla="*/ 0 h 867252"/>
              <a:gd name="connsiteX2" fmla="*/ 459588 w 459588"/>
              <a:gd name="connsiteY2" fmla="*/ 560072 h 867252"/>
              <a:gd name="connsiteX3" fmla="*/ 0 w 459588"/>
              <a:gd name="connsiteY3" fmla="*/ 867252 h 867252"/>
            </a:gdLst>
            <a:ahLst/>
            <a:cxnLst>
              <a:cxn ang="0">
                <a:pos x="connsiteX0" y="connsiteY0"/>
              </a:cxn>
              <a:cxn ang="0">
                <a:pos x="connsiteX1" y="connsiteY1"/>
              </a:cxn>
              <a:cxn ang="0">
                <a:pos x="connsiteX2" y="connsiteY2"/>
              </a:cxn>
              <a:cxn ang="0">
                <a:pos x="connsiteX3" y="connsiteY3"/>
              </a:cxn>
            </a:cxnLst>
            <a:rect l="l" t="t" r="r" b="b"/>
            <a:pathLst>
              <a:path w="459588" h="867252">
                <a:moveTo>
                  <a:pt x="0" y="0"/>
                </a:moveTo>
                <a:lnTo>
                  <a:pt x="459588" y="0"/>
                </a:lnTo>
                <a:lnTo>
                  <a:pt x="459588" y="560072"/>
                </a:lnTo>
                <a:lnTo>
                  <a:pt x="0" y="867252"/>
                </a:lnTo>
                <a:close/>
              </a:path>
            </a:pathLst>
          </a:custGeom>
          <a:solidFill>
            <a:srgbClr val="2ABDC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charset="-122"/>
              <a:ea typeface="微软雅黑" panose="020B0503020204020204" charset="-122"/>
            </a:endParaRPr>
          </a:p>
        </p:txBody>
      </p:sp>
      <p:cxnSp>
        <p:nvCxnSpPr>
          <p:cNvPr id="7" name="直接连接符 6"/>
          <p:cNvCxnSpPr/>
          <p:nvPr>
            <p:custDataLst>
              <p:tags r:id="rId5"/>
            </p:custDataLst>
          </p:nvPr>
        </p:nvCxnSpPr>
        <p:spPr>
          <a:xfrm flipV="1">
            <a:off x="9294753" y="-13642"/>
            <a:ext cx="930115" cy="655980"/>
          </a:xfrm>
          <a:prstGeom prst="line">
            <a:avLst/>
          </a:prstGeom>
          <a:ln w="12700">
            <a:solidFill>
              <a:srgbClr val="2ABDC7"/>
            </a:solidFill>
          </a:ln>
          <a:effectLst/>
        </p:spPr>
        <p:style>
          <a:lnRef idx="1">
            <a:schemeClr val="accent1"/>
          </a:lnRef>
          <a:fillRef idx="0">
            <a:schemeClr val="accent1"/>
          </a:fillRef>
          <a:effectRef idx="0">
            <a:schemeClr val="accent1"/>
          </a:effectRef>
          <a:fontRef idx="minor">
            <a:schemeClr val="tx1"/>
          </a:fontRef>
        </p:style>
      </p:cxnSp>
      <p:sp>
        <p:nvSpPr>
          <p:cNvPr id="4097" name="文本框 3"/>
          <p:cNvSpPr txBox="1"/>
          <p:nvPr>
            <p:custDataLst>
              <p:tags r:id="rId6"/>
            </p:custDataLst>
          </p:nvPr>
        </p:nvSpPr>
        <p:spPr>
          <a:xfrm>
            <a:off x="4550410" y="222250"/>
            <a:ext cx="3091815" cy="645160"/>
          </a:xfrm>
          <a:prstGeom prst="rect">
            <a:avLst/>
          </a:prstGeom>
          <a:noFill/>
          <a:ln w="9525">
            <a:noFill/>
          </a:ln>
        </p:spPr>
        <p:txBody>
          <a:bodyPr wrap="square" anchor="t" anchorCtr="0">
            <a:spAutoFit/>
          </a:bodyPr>
          <a:lstStyle/>
          <a:p>
            <a:r>
              <a:rPr lang="zh-CN" altLang="en-US" sz="3600" b="1">
                <a:latin typeface="微软雅黑" panose="020B0503020204020204" charset="-122"/>
                <a:ea typeface="微软雅黑" panose="020B0503020204020204" charset="-122"/>
              </a:rPr>
              <a:t>药品基本信息</a:t>
            </a:r>
            <a:endParaRPr lang="zh-CN" altLang="en-US" sz="3600" b="1">
              <a:latin typeface="微软雅黑" panose="020B0503020204020204" charset="-122"/>
              <a:ea typeface="微软雅黑" panose="020B0503020204020204" charset="-122"/>
            </a:endParaRPr>
          </a:p>
        </p:txBody>
      </p:sp>
      <p:sp>
        <p:nvSpPr>
          <p:cNvPr id="2" name="文本框 1"/>
          <p:cNvSpPr txBox="1"/>
          <p:nvPr>
            <p:custDataLst>
              <p:tags r:id="rId7"/>
            </p:custDataLst>
          </p:nvPr>
        </p:nvSpPr>
        <p:spPr>
          <a:xfrm>
            <a:off x="8995410" y="6388735"/>
            <a:ext cx="3202305" cy="368300"/>
          </a:xfrm>
          <a:prstGeom prst="rect">
            <a:avLst/>
          </a:prstGeom>
          <a:noFill/>
        </p:spPr>
        <p:txBody>
          <a:bodyPr wrap="square" rtlCol="0" anchor="t">
            <a:spAutoFit/>
          </a:bodyPr>
          <a:lstStyle/>
          <a:p>
            <a:r>
              <a:rPr lang="en-US" altLang="zh-CN" sz="900">
                <a:latin typeface="微软雅黑" panose="020B0503020204020204" charset="-122"/>
                <a:ea typeface="微软雅黑" panose="020B0503020204020204" charset="-122"/>
                <a:cs typeface="微软雅黑" panose="020B0503020204020204" charset="-122"/>
              </a:rPr>
              <a:t>[1] </a:t>
            </a:r>
            <a:r>
              <a:rPr lang="zh-CN" altLang="en-US" sz="900">
                <a:latin typeface="微软雅黑" panose="020B0503020204020204" charset="-122"/>
                <a:ea typeface="微软雅黑" panose="020B0503020204020204" charset="-122"/>
                <a:cs typeface="微软雅黑" panose="020B0503020204020204" charset="-122"/>
              </a:rPr>
              <a:t>山梨醇甘露醇冲洗剂说明书</a:t>
            </a:r>
            <a:endParaRPr lang="en-US" altLang="zh-CN" sz="900">
              <a:latin typeface="微软雅黑" panose="020B0503020204020204" charset="-122"/>
              <a:ea typeface="微软雅黑" panose="020B0503020204020204" charset="-122"/>
              <a:cs typeface="微软雅黑" panose="020B0503020204020204" charset="-122"/>
            </a:endParaRPr>
          </a:p>
          <a:p>
            <a:r>
              <a:rPr lang="en-US" altLang="zh-CN" sz="900">
                <a:latin typeface="微软雅黑" panose="020B0503020204020204" charset="-122"/>
                <a:ea typeface="微软雅黑" panose="020B0503020204020204" charset="-122"/>
                <a:cs typeface="微软雅黑" panose="020B0503020204020204" charset="-122"/>
              </a:rPr>
              <a:t>[2] </a:t>
            </a:r>
            <a:r>
              <a:rPr lang="en-US" altLang="zh-CN" sz="900">
                <a:latin typeface="微软雅黑" panose="020B0503020204020204" charset="-122"/>
                <a:ea typeface="微软雅黑" panose="020B0503020204020204" charset="-122"/>
                <a:cs typeface="微软雅黑" panose="020B0503020204020204" charset="-122"/>
                <a:sym typeface="+mn-ea"/>
              </a:rPr>
              <a:t>2021 </a:t>
            </a:r>
            <a:r>
              <a:rPr lang="zh-CN" altLang="en-US" sz="900">
                <a:latin typeface="微软雅黑" panose="020B0503020204020204" charset="-122"/>
                <a:ea typeface="微软雅黑" panose="020B0503020204020204" charset="-122"/>
                <a:cs typeface="微软雅黑" panose="020B0503020204020204" charset="-122"/>
                <a:sym typeface="+mn-ea"/>
              </a:rPr>
              <a:t>《</a:t>
            </a:r>
            <a:r>
              <a:rPr lang="en-US" altLang="zh-CN" sz="900">
                <a:latin typeface="微软雅黑" panose="020B0503020204020204" charset="-122"/>
                <a:ea typeface="微软雅黑" panose="020B0503020204020204" charset="-122"/>
                <a:cs typeface="微软雅黑" panose="020B0503020204020204" charset="-122"/>
                <a:sym typeface="+mn-ea"/>
              </a:rPr>
              <a:t>中国卫生健康统计年鉴</a:t>
            </a:r>
            <a:r>
              <a:rPr lang="zh-CN" altLang="en-US" sz="900">
                <a:latin typeface="微软雅黑" panose="020B0503020204020204" charset="-122"/>
                <a:ea typeface="微软雅黑" panose="020B0503020204020204" charset="-122"/>
                <a:cs typeface="微软雅黑" panose="020B0503020204020204" charset="-122"/>
                <a:sym typeface="+mn-ea"/>
              </a:rPr>
              <a:t>》</a:t>
            </a:r>
            <a:endParaRPr lang="zh-CN" altLang="en-US" sz="900">
              <a:latin typeface="微软雅黑" panose="020B0503020204020204" charset="-122"/>
              <a:ea typeface="微软雅黑" panose="020B0503020204020204" charset="-122"/>
              <a:cs typeface="微软雅黑" panose="020B0503020204020204" charset="-122"/>
              <a:sym typeface="+mn-ea"/>
            </a:endParaRPr>
          </a:p>
        </p:txBody>
      </p:sp>
    </p:spTree>
    <p:custDataLst>
      <p:tags r:id="rId8"/>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文本框 3"/>
          <p:cNvSpPr txBox="1"/>
          <p:nvPr>
            <p:custDataLst>
              <p:tags r:id="rId1"/>
            </p:custDataLst>
          </p:nvPr>
        </p:nvSpPr>
        <p:spPr>
          <a:xfrm>
            <a:off x="5361623" y="161290"/>
            <a:ext cx="1743075" cy="645160"/>
          </a:xfrm>
          <a:prstGeom prst="rect">
            <a:avLst/>
          </a:prstGeom>
          <a:noFill/>
          <a:ln w="9525">
            <a:noFill/>
          </a:ln>
        </p:spPr>
        <p:txBody>
          <a:bodyPr wrap="square" anchor="t" anchorCtr="0">
            <a:spAutoFit/>
          </a:bodyPr>
          <a:lstStyle/>
          <a:p>
            <a:pPr>
              <a:buSzTx/>
            </a:pPr>
            <a:r>
              <a:rPr lang="zh-CN" altLang="en-US" sz="3600" b="1">
                <a:latin typeface="微软雅黑" panose="020B0503020204020204" charset="-122"/>
                <a:ea typeface="微软雅黑" panose="020B0503020204020204" charset="-122"/>
              </a:rPr>
              <a:t>安全性</a:t>
            </a:r>
            <a:endParaRPr lang="zh-CN" altLang="en-US" sz="3600" b="1">
              <a:latin typeface="微软雅黑" panose="020B0503020204020204" charset="-122"/>
              <a:ea typeface="微软雅黑" panose="020B0503020204020204" charset="-122"/>
            </a:endParaRPr>
          </a:p>
        </p:txBody>
      </p:sp>
      <p:sp>
        <p:nvSpPr>
          <p:cNvPr id="4" name="任意多边形 3"/>
          <p:cNvSpPr/>
          <p:nvPr>
            <p:custDataLst>
              <p:tags r:id="rId2"/>
            </p:custDataLst>
          </p:nvPr>
        </p:nvSpPr>
        <p:spPr>
          <a:xfrm>
            <a:off x="2751733" y="0"/>
            <a:ext cx="459588" cy="867252"/>
          </a:xfrm>
          <a:custGeom>
            <a:avLst/>
            <a:gdLst>
              <a:gd name="connsiteX0" fmla="*/ 0 w 459588"/>
              <a:gd name="connsiteY0" fmla="*/ 0 h 867252"/>
              <a:gd name="connsiteX1" fmla="*/ 459588 w 459588"/>
              <a:gd name="connsiteY1" fmla="*/ 0 h 867252"/>
              <a:gd name="connsiteX2" fmla="*/ 459588 w 459588"/>
              <a:gd name="connsiteY2" fmla="*/ 560072 h 867252"/>
              <a:gd name="connsiteX3" fmla="*/ 0 w 459588"/>
              <a:gd name="connsiteY3" fmla="*/ 867252 h 867252"/>
            </a:gdLst>
            <a:ahLst/>
            <a:cxnLst>
              <a:cxn ang="0">
                <a:pos x="connsiteX0" y="connsiteY0"/>
              </a:cxn>
              <a:cxn ang="0">
                <a:pos x="connsiteX1" y="connsiteY1"/>
              </a:cxn>
              <a:cxn ang="0">
                <a:pos x="connsiteX2" y="connsiteY2"/>
              </a:cxn>
              <a:cxn ang="0">
                <a:pos x="connsiteX3" y="connsiteY3"/>
              </a:cxn>
            </a:cxnLst>
            <a:rect l="l" t="t" r="r" b="b"/>
            <a:pathLst>
              <a:path w="459588" h="867252">
                <a:moveTo>
                  <a:pt x="0" y="0"/>
                </a:moveTo>
                <a:lnTo>
                  <a:pt x="459588" y="0"/>
                </a:lnTo>
                <a:lnTo>
                  <a:pt x="459588" y="560072"/>
                </a:lnTo>
                <a:lnTo>
                  <a:pt x="0" y="867252"/>
                </a:lnTo>
                <a:close/>
              </a:path>
            </a:pathLst>
          </a:custGeom>
          <a:solidFill>
            <a:srgbClr val="4C4B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charset="-122"/>
              <a:ea typeface="微软雅黑" panose="020B0503020204020204" charset="-122"/>
            </a:endParaRPr>
          </a:p>
        </p:txBody>
      </p:sp>
      <p:cxnSp>
        <p:nvCxnSpPr>
          <p:cNvPr id="5" name="直接连接符 4"/>
          <p:cNvCxnSpPr/>
          <p:nvPr>
            <p:custDataLst>
              <p:tags r:id="rId3"/>
            </p:custDataLst>
          </p:nvPr>
        </p:nvCxnSpPr>
        <p:spPr>
          <a:xfrm flipV="1">
            <a:off x="3051042" y="0"/>
            <a:ext cx="930115" cy="655980"/>
          </a:xfrm>
          <a:prstGeom prst="line">
            <a:avLst/>
          </a:prstGeom>
          <a:ln w="12700">
            <a:solidFill>
              <a:srgbClr val="4C4B50"/>
            </a:solidFill>
          </a:ln>
          <a:effectLst/>
        </p:spPr>
        <p:style>
          <a:lnRef idx="1">
            <a:schemeClr val="accent1"/>
          </a:lnRef>
          <a:fillRef idx="0">
            <a:schemeClr val="accent1"/>
          </a:fillRef>
          <a:effectRef idx="0">
            <a:schemeClr val="accent1"/>
          </a:effectRef>
          <a:fontRef idx="minor">
            <a:schemeClr val="tx1"/>
          </a:fontRef>
        </p:style>
      </p:cxnSp>
      <p:sp>
        <p:nvSpPr>
          <p:cNvPr id="6" name="任意多边形 5"/>
          <p:cNvSpPr/>
          <p:nvPr>
            <p:custDataLst>
              <p:tags r:id="rId4"/>
            </p:custDataLst>
          </p:nvPr>
        </p:nvSpPr>
        <p:spPr>
          <a:xfrm>
            <a:off x="8995444" y="0"/>
            <a:ext cx="459588" cy="867252"/>
          </a:xfrm>
          <a:custGeom>
            <a:avLst/>
            <a:gdLst>
              <a:gd name="connsiteX0" fmla="*/ 0 w 459588"/>
              <a:gd name="connsiteY0" fmla="*/ 0 h 867252"/>
              <a:gd name="connsiteX1" fmla="*/ 459588 w 459588"/>
              <a:gd name="connsiteY1" fmla="*/ 0 h 867252"/>
              <a:gd name="connsiteX2" fmla="*/ 459588 w 459588"/>
              <a:gd name="connsiteY2" fmla="*/ 560072 h 867252"/>
              <a:gd name="connsiteX3" fmla="*/ 0 w 459588"/>
              <a:gd name="connsiteY3" fmla="*/ 867252 h 867252"/>
            </a:gdLst>
            <a:ahLst/>
            <a:cxnLst>
              <a:cxn ang="0">
                <a:pos x="connsiteX0" y="connsiteY0"/>
              </a:cxn>
              <a:cxn ang="0">
                <a:pos x="connsiteX1" y="connsiteY1"/>
              </a:cxn>
              <a:cxn ang="0">
                <a:pos x="connsiteX2" y="connsiteY2"/>
              </a:cxn>
              <a:cxn ang="0">
                <a:pos x="connsiteX3" y="connsiteY3"/>
              </a:cxn>
            </a:cxnLst>
            <a:rect l="l" t="t" r="r" b="b"/>
            <a:pathLst>
              <a:path w="459588" h="867252">
                <a:moveTo>
                  <a:pt x="0" y="0"/>
                </a:moveTo>
                <a:lnTo>
                  <a:pt x="459588" y="0"/>
                </a:lnTo>
                <a:lnTo>
                  <a:pt x="459588" y="560072"/>
                </a:lnTo>
                <a:lnTo>
                  <a:pt x="0" y="867252"/>
                </a:lnTo>
                <a:close/>
              </a:path>
            </a:pathLst>
          </a:custGeom>
          <a:solidFill>
            <a:srgbClr val="2ABDC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charset="-122"/>
              <a:ea typeface="微软雅黑" panose="020B0503020204020204" charset="-122"/>
            </a:endParaRPr>
          </a:p>
        </p:txBody>
      </p:sp>
      <p:cxnSp>
        <p:nvCxnSpPr>
          <p:cNvPr id="7" name="直接连接符 6"/>
          <p:cNvCxnSpPr/>
          <p:nvPr>
            <p:custDataLst>
              <p:tags r:id="rId5"/>
            </p:custDataLst>
          </p:nvPr>
        </p:nvCxnSpPr>
        <p:spPr>
          <a:xfrm flipV="1">
            <a:off x="9294753" y="-13642"/>
            <a:ext cx="930115" cy="655980"/>
          </a:xfrm>
          <a:prstGeom prst="line">
            <a:avLst/>
          </a:prstGeom>
          <a:ln w="12700">
            <a:solidFill>
              <a:srgbClr val="2ABDC7"/>
            </a:solidFill>
          </a:ln>
          <a:effectLst/>
        </p:spPr>
        <p:style>
          <a:lnRef idx="1">
            <a:schemeClr val="accent1"/>
          </a:lnRef>
          <a:fillRef idx="0">
            <a:schemeClr val="accent1"/>
          </a:fillRef>
          <a:effectRef idx="0">
            <a:schemeClr val="accent1"/>
          </a:effectRef>
          <a:fontRef idx="minor">
            <a:schemeClr val="tx1"/>
          </a:fontRef>
        </p:style>
      </p:cxnSp>
      <p:sp>
        <p:nvSpPr>
          <p:cNvPr id="8" name="文本框 7"/>
          <p:cNvSpPr txBox="1"/>
          <p:nvPr>
            <p:custDataLst>
              <p:tags r:id="rId6"/>
            </p:custDataLst>
          </p:nvPr>
        </p:nvSpPr>
        <p:spPr>
          <a:xfrm>
            <a:off x="586105" y="2853055"/>
            <a:ext cx="5196205" cy="1337945"/>
          </a:xfrm>
          <a:prstGeom prst="rect">
            <a:avLst/>
          </a:prstGeom>
          <a:noFill/>
        </p:spPr>
        <p:txBody>
          <a:bodyPr wrap="square" rtlCol="0" anchor="t">
            <a:spAutoFit/>
          </a:bodyPr>
          <a:lstStyle/>
          <a:p>
            <a:pPr marL="285750" indent="-285750">
              <a:lnSpc>
                <a:spcPct val="150000"/>
              </a:lnSpc>
              <a:buFont typeface="Wingdings" panose="05000000000000000000" charset="0"/>
              <a:buChar char="ü"/>
            </a:pPr>
            <a:r>
              <a:rPr>
                <a:latin typeface="微软雅黑" panose="020B0503020204020204" charset="-122"/>
                <a:ea typeface="微软雅黑" panose="020B0503020204020204" charset="-122"/>
                <a:cs typeface="微软雅黑" panose="020B0503020204020204" charset="-122"/>
                <a:sym typeface="+mn-ea"/>
              </a:rPr>
              <a:t>山梨醇甘露醇冲洗剂相较甘氨酸冲洗液具有良好利尿作用，可预防水中毒，不易引起心脏毒性等副作用，安全性更高</a:t>
            </a:r>
            <a:r>
              <a:rPr lang="zh-CN">
                <a:latin typeface="微软雅黑" panose="020B0503020204020204" charset="-122"/>
                <a:ea typeface="微软雅黑" panose="020B0503020204020204" charset="-122"/>
                <a:cs typeface="微软雅黑" panose="020B0503020204020204" charset="-122"/>
                <a:sym typeface="+mn-ea"/>
              </a:rPr>
              <a:t>。</a:t>
            </a:r>
            <a:endParaRPr lang="zh-CN">
              <a:latin typeface="微软雅黑" panose="020B0503020204020204" charset="-122"/>
              <a:ea typeface="微软雅黑" panose="020B0503020204020204" charset="-122"/>
              <a:cs typeface="微软雅黑" panose="020B0503020204020204" charset="-122"/>
              <a:sym typeface="+mn-ea"/>
            </a:endParaRPr>
          </a:p>
        </p:txBody>
      </p:sp>
      <p:sp>
        <p:nvSpPr>
          <p:cNvPr id="9" name="文本框 8"/>
          <p:cNvSpPr txBox="1"/>
          <p:nvPr>
            <p:custDataLst>
              <p:tags r:id="rId7"/>
            </p:custDataLst>
          </p:nvPr>
        </p:nvSpPr>
        <p:spPr>
          <a:xfrm>
            <a:off x="6264275" y="2853055"/>
            <a:ext cx="5733415" cy="2168525"/>
          </a:xfrm>
          <a:prstGeom prst="rect">
            <a:avLst/>
          </a:prstGeom>
          <a:noFill/>
        </p:spPr>
        <p:txBody>
          <a:bodyPr wrap="square" rtlCol="0" anchor="t">
            <a:spAutoFit/>
          </a:bodyPr>
          <a:lstStyle/>
          <a:p>
            <a:pPr marL="285750" lvl="0" indent="-285750" algn="l">
              <a:lnSpc>
                <a:spcPct val="150000"/>
              </a:lnSpc>
              <a:buClrTx/>
              <a:buSzTx/>
              <a:buFont typeface="Wingdings" panose="05000000000000000000" charset="0"/>
              <a:buChar char="ü"/>
            </a:pPr>
            <a:r>
              <a:rPr lang="zh-CN" altLang="en-US" sz="1800">
                <a:latin typeface="微软雅黑" panose="020B0503020204020204" charset="-122"/>
                <a:ea typeface="微软雅黑" panose="020B0503020204020204" charset="-122"/>
                <a:cs typeface="微软雅黑" panose="020B0503020204020204" charset="-122"/>
                <a:sym typeface="+mn-ea"/>
              </a:rPr>
              <a:t> 山梨醇甘露醇冲洗剂与5%甘露醇注射液相比，安全性高，山梨醇和甘露醇的组合，可促进山梨醇的迅速代谢，同时二者被吸收后均可作为渗透利尿剂，即使部分灌洗液进入血液循环也可促进尽早排出，对于预防水中毒起到积极作用。</a:t>
            </a:r>
            <a:endParaRPr lang="zh-CN" altLang="en-US" sz="1800">
              <a:latin typeface="微软雅黑" panose="020B0503020204020204" charset="-122"/>
              <a:ea typeface="微软雅黑" panose="020B0503020204020204" charset="-122"/>
              <a:cs typeface="微软雅黑" panose="020B0503020204020204" charset="-122"/>
              <a:sym typeface="+mn-ea"/>
            </a:endParaRPr>
          </a:p>
        </p:txBody>
      </p:sp>
      <p:grpSp>
        <p:nvGrpSpPr>
          <p:cNvPr id="10" name="组合 9" descr="e7d195523061f1c0deeec63e560781cfd59afb0ea006f2a87ABB68BF51EA6619813959095094C18C62A12F549504892A4AAA8C1554C6663626E05CA27F281A14E6983772AFC3FB97135759321DEA3D704CB8FFD9D2544D2074061F3D878A4F24638415FA5D365B2AF4BEC5AD5F5BED89740C60608E45A0F8CE8EF0096094E663250F0E257FDFCC83"/>
          <p:cNvGrpSpPr/>
          <p:nvPr/>
        </p:nvGrpSpPr>
        <p:grpSpPr>
          <a:xfrm>
            <a:off x="848377" y="1773948"/>
            <a:ext cx="4413781" cy="1008000"/>
            <a:chOff x="1482107" y="1790281"/>
            <a:chExt cx="4413781" cy="1008000"/>
          </a:xfrm>
        </p:grpSpPr>
        <p:sp>
          <p:nvSpPr>
            <p:cNvPr id="11" name="椭圆 1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custDataLst>
                <p:tags r:id="rId8"/>
              </p:custDataLst>
            </p:nvPr>
          </p:nvSpPr>
          <p:spPr>
            <a:xfrm>
              <a:off x="1482107" y="1790281"/>
              <a:ext cx="1008000" cy="1008000"/>
            </a:xfrm>
            <a:prstGeom prst="ellipse">
              <a:avLst/>
            </a:prstGeom>
            <a:solidFill>
              <a:schemeClr val="bg1">
                <a:lumMod val="8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latin typeface="微软雅黑" panose="020B0503020204020204" charset="-122"/>
                <a:ea typeface="微软雅黑" panose="020B0503020204020204" charset="-122"/>
              </a:endParaRPr>
            </a:p>
          </p:txBody>
        </p:sp>
        <p:sp>
          <p:nvSpPr>
            <p:cNvPr id="12" name="椭圆 1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custDataLst>
                <p:tags r:id="rId9"/>
              </p:custDataLst>
            </p:nvPr>
          </p:nvSpPr>
          <p:spPr>
            <a:xfrm>
              <a:off x="4887888" y="1790281"/>
              <a:ext cx="1008000" cy="1008000"/>
            </a:xfrm>
            <a:prstGeom prst="ellipse">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latin typeface="微软雅黑" panose="020B0503020204020204" charset="-122"/>
                <a:ea typeface="微软雅黑" panose="020B0503020204020204" charset="-122"/>
              </a:endParaRPr>
            </a:p>
          </p:txBody>
        </p:sp>
        <p:sp>
          <p:nvSpPr>
            <p:cNvPr id="13" name="任意多边形 1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custDataLst>
                <p:tags r:id="rId10"/>
              </p:custDataLst>
            </p:nvPr>
          </p:nvSpPr>
          <p:spPr>
            <a:xfrm>
              <a:off x="1482107" y="1968716"/>
              <a:ext cx="4369435" cy="671195"/>
            </a:xfrm>
            <a:custGeom>
              <a:avLst/>
              <a:gdLst>
                <a:gd name="connsiteX0" fmla="*/ 460993 w 3422899"/>
                <a:gd name="connsiteY0" fmla="*/ 0 h 671046"/>
                <a:gd name="connsiteX1" fmla="*/ 2537126 w 3422899"/>
                <a:gd name="connsiteY1" fmla="*/ 0 h 671046"/>
                <a:gd name="connsiteX2" fmla="*/ 2861293 w 3422899"/>
                <a:gd name="connsiteY2" fmla="*/ 0 h 671046"/>
                <a:gd name="connsiteX3" fmla="*/ 3300672 w 3422899"/>
                <a:gd name="connsiteY3" fmla="*/ 0 h 671046"/>
                <a:gd name="connsiteX4" fmla="*/ 3336824 w 3422899"/>
                <a:gd name="connsiteY4" fmla="*/ 43817 h 671046"/>
                <a:gd name="connsiteX5" fmla="*/ 3422899 w 3422899"/>
                <a:gd name="connsiteY5" fmla="*/ 325608 h 671046"/>
                <a:gd name="connsiteX6" fmla="*/ 3336824 w 3422899"/>
                <a:gd name="connsiteY6" fmla="*/ 607400 h 671046"/>
                <a:gd name="connsiteX7" fmla="*/ 3284312 w 3422899"/>
                <a:gd name="connsiteY7" fmla="*/ 671045 h 671046"/>
                <a:gd name="connsiteX8" fmla="*/ 2861293 w 3422899"/>
                <a:gd name="connsiteY8" fmla="*/ 671045 h 671046"/>
                <a:gd name="connsiteX9" fmla="*/ 2553487 w 3422899"/>
                <a:gd name="connsiteY9" fmla="*/ 671045 h 671046"/>
                <a:gd name="connsiteX10" fmla="*/ 869414 w 3422899"/>
                <a:gd name="connsiteY10" fmla="*/ 671045 h 671046"/>
                <a:gd name="connsiteX11" fmla="*/ 869413 w 3422899"/>
                <a:gd name="connsiteY11" fmla="*/ 671046 h 671046"/>
                <a:gd name="connsiteX12" fmla="*/ 138588 w 3422899"/>
                <a:gd name="connsiteY12" fmla="*/ 671046 h 671046"/>
                <a:gd name="connsiteX13" fmla="*/ 86075 w 3422899"/>
                <a:gd name="connsiteY13" fmla="*/ 607401 h 671046"/>
                <a:gd name="connsiteX14" fmla="*/ 0 w 3422899"/>
                <a:gd name="connsiteY14" fmla="*/ 325609 h 671046"/>
                <a:gd name="connsiteX15" fmla="*/ 86075 w 3422899"/>
                <a:gd name="connsiteY15" fmla="*/ 43818 h 671046"/>
                <a:gd name="connsiteX16" fmla="*/ 122227 w 3422899"/>
                <a:gd name="connsiteY16" fmla="*/ 1 h 671046"/>
                <a:gd name="connsiteX17" fmla="*/ 460993 w 3422899"/>
                <a:gd name="connsiteY17" fmla="*/ 1 h 67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22899" h="671046">
                  <a:moveTo>
                    <a:pt x="460993" y="0"/>
                  </a:moveTo>
                  <a:lnTo>
                    <a:pt x="2537126" y="0"/>
                  </a:lnTo>
                  <a:lnTo>
                    <a:pt x="2861293" y="0"/>
                  </a:lnTo>
                  <a:lnTo>
                    <a:pt x="3300672" y="0"/>
                  </a:lnTo>
                  <a:lnTo>
                    <a:pt x="3336824" y="43817"/>
                  </a:lnTo>
                  <a:cubicBezTo>
                    <a:pt x="3391167" y="124256"/>
                    <a:pt x="3422899" y="221226"/>
                    <a:pt x="3422899" y="325608"/>
                  </a:cubicBezTo>
                  <a:cubicBezTo>
                    <a:pt x="3422899" y="429990"/>
                    <a:pt x="3391167" y="526961"/>
                    <a:pt x="3336824" y="607400"/>
                  </a:cubicBezTo>
                  <a:lnTo>
                    <a:pt x="3284312" y="671045"/>
                  </a:lnTo>
                  <a:lnTo>
                    <a:pt x="2861293" y="671045"/>
                  </a:lnTo>
                  <a:lnTo>
                    <a:pt x="2553487" y="671045"/>
                  </a:lnTo>
                  <a:lnTo>
                    <a:pt x="869414" y="671045"/>
                  </a:lnTo>
                  <a:lnTo>
                    <a:pt x="869413" y="671046"/>
                  </a:lnTo>
                  <a:lnTo>
                    <a:pt x="138588" y="671046"/>
                  </a:lnTo>
                  <a:lnTo>
                    <a:pt x="86075" y="607401"/>
                  </a:lnTo>
                  <a:cubicBezTo>
                    <a:pt x="31732" y="526962"/>
                    <a:pt x="0" y="429991"/>
                    <a:pt x="0" y="325609"/>
                  </a:cubicBezTo>
                  <a:cubicBezTo>
                    <a:pt x="0" y="221227"/>
                    <a:pt x="31732" y="124257"/>
                    <a:pt x="86075" y="43818"/>
                  </a:cubicBezTo>
                  <a:lnTo>
                    <a:pt x="122227" y="1"/>
                  </a:lnTo>
                  <a:lnTo>
                    <a:pt x="460993" y="1"/>
                  </a:lnTo>
                  <a:close/>
                </a:path>
              </a:pathLst>
            </a:custGeom>
            <a:solidFill>
              <a:srgbClr val="2ABDC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latin typeface="微软雅黑" panose="020B0503020204020204" charset="-122"/>
                <a:ea typeface="微软雅黑" panose="020B0503020204020204" charset="-122"/>
              </a:endParaRPr>
            </a:p>
          </p:txBody>
        </p:sp>
        <p:sp>
          <p:nvSpPr>
            <p:cNvPr id="14" name="文本框 1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custDataLst>
                <p:tags r:id="rId11"/>
              </p:custDataLst>
            </p:nvPr>
          </p:nvSpPr>
          <p:spPr>
            <a:xfrm>
              <a:off x="1805957" y="2157311"/>
              <a:ext cx="3848100" cy="368300"/>
            </a:xfrm>
            <a:prstGeom prst="rect">
              <a:avLst/>
            </a:prstGeom>
            <a:noFill/>
            <a:effectLst/>
          </p:spPr>
          <p:txBody>
            <a:bodyPr wrap="square" rtlCol="0">
              <a:spAutoFit/>
            </a:bodyPr>
            <a:lstStyle/>
            <a:p>
              <a:r>
                <a:rPr lang="zh-CN" altLang="en-US" sz="1800" b="1">
                  <a:solidFill>
                    <a:schemeClr val="bg1"/>
                  </a:solidFill>
                  <a:latin typeface="微软雅黑" panose="020B0503020204020204" charset="-122"/>
                  <a:ea typeface="微软雅黑" panose="020B0503020204020204" charset="-122"/>
                  <a:cs typeface="微软雅黑" panose="020B0503020204020204" charset="-122"/>
                  <a:sym typeface="+mn-ea"/>
                </a:rPr>
                <a:t>相较于</a:t>
              </a:r>
              <a:r>
                <a:rPr lang="zh-CN" altLang="en-US" sz="1800" b="1">
                  <a:gradFill>
                    <a:gsLst>
                      <a:gs pos="0">
                        <a:srgbClr val="012D86"/>
                      </a:gs>
                      <a:gs pos="100000">
                        <a:srgbClr val="0E2557"/>
                      </a:gs>
                    </a:gsLst>
                    <a:lin scaled="0"/>
                  </a:gradFill>
                  <a:latin typeface="微软雅黑" panose="020B0503020204020204" charset="-122"/>
                  <a:ea typeface="微软雅黑" panose="020B0503020204020204" charset="-122"/>
                  <a:cs typeface="微软雅黑" panose="020B0503020204020204" charset="-122"/>
                  <a:sym typeface="+mn-ea"/>
                </a:rPr>
                <a:t>甘氨酸冲洗液</a:t>
              </a:r>
              <a:r>
                <a:rPr lang="zh-CN" altLang="en-US" sz="1800" b="1">
                  <a:solidFill>
                    <a:schemeClr val="bg1"/>
                  </a:solidFill>
                  <a:latin typeface="微软雅黑" panose="020B0503020204020204" charset="-122"/>
                  <a:ea typeface="微软雅黑" panose="020B0503020204020204" charset="-122"/>
                  <a:cs typeface="微软雅黑" panose="020B0503020204020204" charset="-122"/>
                  <a:sym typeface="+mn-ea"/>
                </a:rPr>
                <a:t>安全性方面优势</a:t>
              </a:r>
              <a:endParaRPr lang="zh-CN" altLang="en-US" sz="18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grpSp>
      <p:grpSp>
        <p:nvGrpSpPr>
          <p:cNvPr id="33" name="组合 32" descr="e7d195523061f1c0deeec63e560781cfd59afb0ea006f2a87ABB68BF51EA6619813959095094C18C62A12F549504892A4AAA8C1554C6663626E05CA27F281A14E6983772AFC3FB97135759321DEA3D704CB8FFD9D2544D2074061F3D878A4F24638415FA5D365B2AF4BEC5AD5F5BED89740C60608E45A0F8CE8EF0096094E663250F0E257FDFCC83"/>
          <p:cNvGrpSpPr/>
          <p:nvPr/>
        </p:nvGrpSpPr>
        <p:grpSpPr>
          <a:xfrm>
            <a:off x="6814185" y="1731010"/>
            <a:ext cx="4413885" cy="854075"/>
            <a:chOff x="1482107" y="1790281"/>
            <a:chExt cx="4413781" cy="1008000"/>
          </a:xfrm>
        </p:grpSpPr>
        <p:sp>
          <p:nvSpPr>
            <p:cNvPr id="34" name="椭圆 3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custDataLst>
                <p:tags r:id="rId12"/>
              </p:custDataLst>
            </p:nvPr>
          </p:nvSpPr>
          <p:spPr>
            <a:xfrm>
              <a:off x="1482107" y="1790281"/>
              <a:ext cx="1008000" cy="1008000"/>
            </a:xfrm>
            <a:prstGeom prst="ellipse">
              <a:avLst/>
            </a:prstGeom>
            <a:solidFill>
              <a:schemeClr val="bg1">
                <a:lumMod val="8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latin typeface="微软雅黑" panose="020B0503020204020204" charset="-122"/>
                <a:ea typeface="微软雅黑" panose="020B0503020204020204" charset="-122"/>
              </a:endParaRPr>
            </a:p>
          </p:txBody>
        </p:sp>
        <p:sp>
          <p:nvSpPr>
            <p:cNvPr id="35" name="椭圆 3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custDataLst>
                <p:tags r:id="rId13"/>
              </p:custDataLst>
            </p:nvPr>
          </p:nvSpPr>
          <p:spPr>
            <a:xfrm>
              <a:off x="4887888" y="1790281"/>
              <a:ext cx="1008000" cy="1008000"/>
            </a:xfrm>
            <a:prstGeom prst="ellipse">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latin typeface="微软雅黑" panose="020B0503020204020204" charset="-122"/>
                <a:ea typeface="微软雅黑" panose="020B0503020204020204" charset="-122"/>
              </a:endParaRPr>
            </a:p>
          </p:txBody>
        </p:sp>
        <p:sp>
          <p:nvSpPr>
            <p:cNvPr id="36" name="任意多边形 3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custDataLst>
                <p:tags r:id="rId14"/>
              </p:custDataLst>
            </p:nvPr>
          </p:nvSpPr>
          <p:spPr>
            <a:xfrm>
              <a:off x="1482107" y="1904581"/>
              <a:ext cx="4369435" cy="849630"/>
            </a:xfrm>
            <a:custGeom>
              <a:avLst/>
              <a:gdLst>
                <a:gd name="connsiteX0" fmla="*/ 460993 w 3422899"/>
                <a:gd name="connsiteY0" fmla="*/ 0 h 671046"/>
                <a:gd name="connsiteX1" fmla="*/ 2537126 w 3422899"/>
                <a:gd name="connsiteY1" fmla="*/ 0 h 671046"/>
                <a:gd name="connsiteX2" fmla="*/ 2861293 w 3422899"/>
                <a:gd name="connsiteY2" fmla="*/ 0 h 671046"/>
                <a:gd name="connsiteX3" fmla="*/ 3300672 w 3422899"/>
                <a:gd name="connsiteY3" fmla="*/ 0 h 671046"/>
                <a:gd name="connsiteX4" fmla="*/ 3336824 w 3422899"/>
                <a:gd name="connsiteY4" fmla="*/ 43817 h 671046"/>
                <a:gd name="connsiteX5" fmla="*/ 3422899 w 3422899"/>
                <a:gd name="connsiteY5" fmla="*/ 325608 h 671046"/>
                <a:gd name="connsiteX6" fmla="*/ 3336824 w 3422899"/>
                <a:gd name="connsiteY6" fmla="*/ 607400 h 671046"/>
                <a:gd name="connsiteX7" fmla="*/ 3284312 w 3422899"/>
                <a:gd name="connsiteY7" fmla="*/ 671045 h 671046"/>
                <a:gd name="connsiteX8" fmla="*/ 2861293 w 3422899"/>
                <a:gd name="connsiteY8" fmla="*/ 671045 h 671046"/>
                <a:gd name="connsiteX9" fmla="*/ 2553487 w 3422899"/>
                <a:gd name="connsiteY9" fmla="*/ 671045 h 671046"/>
                <a:gd name="connsiteX10" fmla="*/ 869414 w 3422899"/>
                <a:gd name="connsiteY10" fmla="*/ 671045 h 671046"/>
                <a:gd name="connsiteX11" fmla="*/ 869413 w 3422899"/>
                <a:gd name="connsiteY11" fmla="*/ 671046 h 671046"/>
                <a:gd name="connsiteX12" fmla="*/ 138588 w 3422899"/>
                <a:gd name="connsiteY12" fmla="*/ 671046 h 671046"/>
                <a:gd name="connsiteX13" fmla="*/ 86075 w 3422899"/>
                <a:gd name="connsiteY13" fmla="*/ 607401 h 671046"/>
                <a:gd name="connsiteX14" fmla="*/ 0 w 3422899"/>
                <a:gd name="connsiteY14" fmla="*/ 325609 h 671046"/>
                <a:gd name="connsiteX15" fmla="*/ 86075 w 3422899"/>
                <a:gd name="connsiteY15" fmla="*/ 43818 h 671046"/>
                <a:gd name="connsiteX16" fmla="*/ 122227 w 3422899"/>
                <a:gd name="connsiteY16" fmla="*/ 1 h 671046"/>
                <a:gd name="connsiteX17" fmla="*/ 460993 w 3422899"/>
                <a:gd name="connsiteY17" fmla="*/ 1 h 67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22899" h="671046">
                  <a:moveTo>
                    <a:pt x="460993" y="0"/>
                  </a:moveTo>
                  <a:lnTo>
                    <a:pt x="2537126" y="0"/>
                  </a:lnTo>
                  <a:lnTo>
                    <a:pt x="2861293" y="0"/>
                  </a:lnTo>
                  <a:lnTo>
                    <a:pt x="3300672" y="0"/>
                  </a:lnTo>
                  <a:lnTo>
                    <a:pt x="3336824" y="43817"/>
                  </a:lnTo>
                  <a:cubicBezTo>
                    <a:pt x="3391167" y="124256"/>
                    <a:pt x="3422899" y="221226"/>
                    <a:pt x="3422899" y="325608"/>
                  </a:cubicBezTo>
                  <a:cubicBezTo>
                    <a:pt x="3422899" y="429990"/>
                    <a:pt x="3391167" y="526961"/>
                    <a:pt x="3336824" y="607400"/>
                  </a:cubicBezTo>
                  <a:lnTo>
                    <a:pt x="3284312" y="671045"/>
                  </a:lnTo>
                  <a:lnTo>
                    <a:pt x="2861293" y="671045"/>
                  </a:lnTo>
                  <a:lnTo>
                    <a:pt x="2553487" y="671045"/>
                  </a:lnTo>
                  <a:lnTo>
                    <a:pt x="869414" y="671045"/>
                  </a:lnTo>
                  <a:lnTo>
                    <a:pt x="869413" y="671046"/>
                  </a:lnTo>
                  <a:lnTo>
                    <a:pt x="138588" y="671046"/>
                  </a:lnTo>
                  <a:lnTo>
                    <a:pt x="86075" y="607401"/>
                  </a:lnTo>
                  <a:cubicBezTo>
                    <a:pt x="31732" y="526962"/>
                    <a:pt x="0" y="429991"/>
                    <a:pt x="0" y="325609"/>
                  </a:cubicBezTo>
                  <a:cubicBezTo>
                    <a:pt x="0" y="221227"/>
                    <a:pt x="31732" y="124257"/>
                    <a:pt x="86075" y="43818"/>
                  </a:cubicBezTo>
                  <a:lnTo>
                    <a:pt x="122227" y="1"/>
                  </a:lnTo>
                  <a:lnTo>
                    <a:pt x="460993" y="1"/>
                  </a:lnTo>
                  <a:close/>
                </a:path>
              </a:pathLst>
            </a:custGeom>
            <a:solidFill>
              <a:srgbClr val="2ABDC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latin typeface="微软雅黑" panose="020B0503020204020204" charset="-122"/>
                <a:ea typeface="微软雅黑" panose="020B0503020204020204" charset="-122"/>
              </a:endParaRPr>
            </a:p>
          </p:txBody>
        </p:sp>
        <p:sp>
          <p:nvSpPr>
            <p:cNvPr id="37" name="文本框 3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custDataLst>
                <p:tags r:id="rId15"/>
              </p:custDataLst>
            </p:nvPr>
          </p:nvSpPr>
          <p:spPr>
            <a:xfrm>
              <a:off x="1482107" y="2110321"/>
              <a:ext cx="4369435" cy="434677"/>
            </a:xfrm>
            <a:prstGeom prst="rect">
              <a:avLst/>
            </a:prstGeom>
            <a:noFill/>
            <a:effectLst/>
          </p:spPr>
          <p:txBody>
            <a:bodyPr wrap="square" rtlCol="0">
              <a:spAutoFit/>
            </a:bodyPr>
            <a:lstStyle/>
            <a:p>
              <a:r>
                <a:rPr lang="zh-CN" altLang="en-US" sz="1800" b="1">
                  <a:solidFill>
                    <a:schemeClr val="bg1"/>
                  </a:solidFill>
                  <a:latin typeface="微软雅黑" panose="020B0503020204020204" charset="-122"/>
                  <a:ea typeface="微软雅黑" panose="020B0503020204020204" charset="-122"/>
                  <a:cs typeface="微软雅黑" panose="020B0503020204020204" charset="-122"/>
                  <a:sym typeface="+mn-ea"/>
                </a:rPr>
                <a:t>相较于</a:t>
              </a:r>
              <a:r>
                <a:rPr lang="en-US" altLang="zh-CN" sz="1800" b="1">
                  <a:solidFill>
                    <a:srgbClr val="002060"/>
                  </a:solidFill>
                  <a:latin typeface="微软雅黑" panose="020B0503020204020204" charset="-122"/>
                  <a:ea typeface="微软雅黑" panose="020B0503020204020204" charset="-122"/>
                  <a:cs typeface="微软雅黑" panose="020B0503020204020204" charset="-122"/>
                  <a:sym typeface="+mn-ea"/>
                </a:rPr>
                <a:t>5%</a:t>
              </a:r>
              <a:r>
                <a:rPr lang="zh-CN" altLang="en-US" sz="1800" b="1">
                  <a:solidFill>
                    <a:srgbClr val="002060"/>
                  </a:solidFill>
                  <a:latin typeface="微软雅黑" panose="020B0503020204020204" charset="-122"/>
                  <a:ea typeface="微软雅黑" panose="020B0503020204020204" charset="-122"/>
                  <a:cs typeface="微软雅黑" panose="020B0503020204020204" charset="-122"/>
                  <a:sym typeface="+mn-ea"/>
                </a:rPr>
                <a:t>甘露醇注射液</a:t>
              </a:r>
              <a:r>
                <a:rPr lang="zh-CN" altLang="en-US" sz="1800" b="1">
                  <a:solidFill>
                    <a:schemeClr val="bg1"/>
                  </a:solidFill>
                  <a:latin typeface="微软雅黑" panose="020B0503020204020204" charset="-122"/>
                  <a:ea typeface="微软雅黑" panose="020B0503020204020204" charset="-122"/>
                  <a:cs typeface="微软雅黑" panose="020B0503020204020204" charset="-122"/>
                  <a:sym typeface="+mn-ea"/>
                </a:rPr>
                <a:t>安全性方面优势</a:t>
              </a:r>
              <a:endParaRPr lang="zh-CN" altLang="en-US" sz="18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grpSp>
      <p:sp>
        <p:nvSpPr>
          <p:cNvPr id="2" name="文本框 1"/>
          <p:cNvSpPr txBox="1"/>
          <p:nvPr>
            <p:custDataLst>
              <p:tags r:id="rId16"/>
            </p:custDataLst>
          </p:nvPr>
        </p:nvSpPr>
        <p:spPr>
          <a:xfrm>
            <a:off x="0" y="5726430"/>
            <a:ext cx="7599680" cy="922020"/>
          </a:xfrm>
          <a:prstGeom prst="rect">
            <a:avLst/>
          </a:prstGeom>
          <a:noFill/>
        </p:spPr>
        <p:txBody>
          <a:bodyPr wrap="square" rtlCol="0" anchor="t">
            <a:spAutoFit/>
          </a:bodyPr>
          <a:lstStyle/>
          <a:p>
            <a:r>
              <a:rPr lang="en-US" altLang="zh-CN" sz="900">
                <a:latin typeface="微软雅黑" panose="020B0503020204020204" charset="-122"/>
                <a:ea typeface="微软雅黑" panose="020B0503020204020204" charset="-122"/>
                <a:cs typeface="微软雅黑" panose="020B0503020204020204" charset="-122"/>
              </a:rPr>
              <a:t>[1] </a:t>
            </a:r>
            <a:r>
              <a:rPr lang="zh-CN" altLang="en-US" sz="900">
                <a:latin typeface="微软雅黑" panose="020B0503020204020204" charset="-122"/>
                <a:ea typeface="微软雅黑" panose="020B0503020204020204" charset="-122"/>
                <a:cs typeface="微软雅黑" panose="020B0503020204020204" charset="-122"/>
              </a:rPr>
              <a:t>山梨醇甘露醇冲洗剂说明书</a:t>
            </a:r>
            <a:endParaRPr lang="en-US" altLang="zh-CN" sz="900">
              <a:latin typeface="微软雅黑" panose="020B0503020204020204" charset="-122"/>
              <a:ea typeface="微软雅黑" panose="020B0503020204020204" charset="-122"/>
              <a:cs typeface="微软雅黑" panose="020B0503020204020204" charset="-122"/>
            </a:endParaRPr>
          </a:p>
          <a:p>
            <a:r>
              <a:rPr lang="en-US" altLang="zh-CN" sz="900">
                <a:latin typeface="微软雅黑" panose="020B0503020204020204" charset="-122"/>
                <a:ea typeface="微软雅黑" panose="020B0503020204020204" charset="-122"/>
                <a:cs typeface="微软雅黑" panose="020B0503020204020204" charset="-122"/>
              </a:rPr>
              <a:t>[2]</a:t>
            </a:r>
            <a:r>
              <a:rPr lang="zh-CN" altLang="en-US" sz="900">
                <a:latin typeface="微软雅黑" panose="020B0503020204020204" charset="-122"/>
                <a:ea typeface="微软雅黑" panose="020B0503020204020204" charset="-122"/>
                <a:cs typeface="微软雅黑" panose="020B0503020204020204" charset="-122"/>
              </a:rPr>
              <a:t>李慧慧.一种适用于泌尿外科手术的山梨醇甘露醇冲洗液:,CN107349189A[P].</a:t>
            </a:r>
            <a:endParaRPr lang="zh-CN" altLang="en-US" sz="900">
              <a:latin typeface="微软雅黑" panose="020B0503020204020204" charset="-122"/>
              <a:ea typeface="微软雅黑" panose="020B0503020204020204" charset="-122"/>
              <a:cs typeface="微软雅黑" panose="020B0503020204020204" charset="-122"/>
            </a:endParaRPr>
          </a:p>
          <a:p>
            <a:r>
              <a:rPr lang="en-US" altLang="zh-CN" sz="900">
                <a:latin typeface="微软雅黑" panose="020B0503020204020204" charset="-122"/>
                <a:ea typeface="微软雅黑" panose="020B0503020204020204" charset="-122"/>
                <a:cs typeface="微软雅黑" panose="020B0503020204020204" charset="-122"/>
                <a:sym typeface="+mn-ea"/>
              </a:rPr>
              <a:t>[3] </a:t>
            </a:r>
            <a:r>
              <a:rPr lang="zh-CN" altLang="en-US" sz="900">
                <a:latin typeface="微软雅黑" panose="020B0503020204020204" charset="-122"/>
                <a:ea typeface="微软雅黑" panose="020B0503020204020204" charset="-122"/>
                <a:cs typeface="微软雅黑" panose="020B0503020204020204" charset="-122"/>
                <a:sym typeface="+mn-ea"/>
              </a:rPr>
              <a:t>李洪亮,南宁,李钊伦,等.伴有2型糖尿病的前列腺增生患者TURP术中应用5%葡萄糖溶液进行冲洗的安全性评价[J].现代泌尿外科杂志,2012.</a:t>
            </a:r>
            <a:endParaRPr lang="zh-CN" altLang="en-US" sz="900">
              <a:latin typeface="微软雅黑" panose="020B0503020204020204" charset="-122"/>
              <a:ea typeface="微软雅黑" panose="020B0503020204020204" charset="-122"/>
              <a:cs typeface="微软雅黑" panose="020B0503020204020204" charset="-122"/>
              <a:sym typeface="+mn-ea"/>
            </a:endParaRPr>
          </a:p>
          <a:p>
            <a:r>
              <a:rPr lang="en-US" altLang="zh-CN" sz="900">
                <a:latin typeface="微软雅黑" panose="020B0503020204020204" charset="-122"/>
                <a:ea typeface="微软雅黑" panose="020B0503020204020204" charset="-122"/>
                <a:cs typeface="微软雅黑" panose="020B0503020204020204" charset="-122"/>
                <a:sym typeface="+mn-ea"/>
              </a:rPr>
              <a:t>[4]Park J T,Lim H K,Kim S G,et al.A comparison of the influence of 2.7% sorbitol-0.54% mannitol and 5% glucose irrigating fluids on plasma serum physiology during hysteroscopic procedures[J].Korean J Anesthesiol, 2011, </a:t>
            </a:r>
            <a:endParaRPr lang="en-US" altLang="zh-CN" sz="900">
              <a:latin typeface="微软雅黑" panose="020B0503020204020204" charset="-122"/>
              <a:ea typeface="微软雅黑" panose="020B0503020204020204" charset="-122"/>
              <a:cs typeface="微软雅黑" panose="020B0503020204020204" charset="-122"/>
              <a:sym typeface="+mn-ea"/>
            </a:endParaRPr>
          </a:p>
          <a:p>
            <a:r>
              <a:rPr lang="en-US" altLang="zh-CN" sz="900">
                <a:latin typeface="微软雅黑" panose="020B0503020204020204" charset="-122"/>
                <a:ea typeface="微软雅黑" panose="020B0503020204020204" charset="-122"/>
                <a:cs typeface="微软雅黑" panose="020B0503020204020204" charset="-122"/>
                <a:sym typeface="+mn-ea"/>
              </a:rPr>
              <a:t>[5]陈娟,阳红卫,郭曲练.不同膀胱灌洗液在TURP中对患者电解质、血糖及血浆渗透压的影响[J].医学临床研究,2006(10):1631-1634.</a:t>
            </a:r>
            <a:endParaRPr lang="en-US" altLang="zh-CN" sz="900">
              <a:latin typeface="微软雅黑" panose="020B0503020204020204" charset="-122"/>
              <a:ea typeface="微软雅黑" panose="020B0503020204020204" charset="-122"/>
              <a:cs typeface="微软雅黑" panose="020B0503020204020204" charset="-122"/>
              <a:sym typeface="+mn-ea"/>
            </a:endParaRPr>
          </a:p>
        </p:txBody>
      </p:sp>
    </p:spTree>
    <p:custDataLst>
      <p:tags r:id="rId17"/>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文本框 3"/>
          <p:cNvSpPr txBox="1"/>
          <p:nvPr>
            <p:custDataLst>
              <p:tags r:id="rId1"/>
            </p:custDataLst>
          </p:nvPr>
        </p:nvSpPr>
        <p:spPr>
          <a:xfrm>
            <a:off x="5253355" y="222250"/>
            <a:ext cx="1685925" cy="645160"/>
          </a:xfrm>
          <a:prstGeom prst="rect">
            <a:avLst/>
          </a:prstGeom>
          <a:noFill/>
          <a:ln w="9525">
            <a:noFill/>
          </a:ln>
        </p:spPr>
        <p:txBody>
          <a:bodyPr wrap="square" anchor="t" anchorCtr="0">
            <a:spAutoFit/>
          </a:bodyPr>
          <a:lstStyle/>
          <a:p>
            <a:pPr>
              <a:buClrTx/>
              <a:buFontTx/>
            </a:pPr>
            <a:r>
              <a:rPr lang="zh-CN" altLang="en-US" sz="3600" b="1">
                <a:latin typeface="微软雅黑" panose="020B0503020204020204" charset="-122"/>
                <a:ea typeface="微软雅黑" panose="020B0503020204020204" charset="-122"/>
                <a:sym typeface="宋体" panose="02010600030101010101" pitchFamily="2" charset="-122"/>
              </a:rPr>
              <a:t>有效性</a:t>
            </a:r>
            <a:endParaRPr lang="zh-CN" altLang="en-US" sz="3600" b="1">
              <a:latin typeface="微软雅黑" panose="020B0503020204020204" charset="-122"/>
              <a:ea typeface="微软雅黑" panose="020B0503020204020204" charset="-122"/>
              <a:sym typeface="宋体" panose="02010600030101010101" pitchFamily="2" charset="-122"/>
            </a:endParaRPr>
          </a:p>
        </p:txBody>
      </p:sp>
      <p:sp>
        <p:nvSpPr>
          <p:cNvPr id="4" name="任意多边形 3"/>
          <p:cNvSpPr/>
          <p:nvPr>
            <p:custDataLst>
              <p:tags r:id="rId2"/>
            </p:custDataLst>
          </p:nvPr>
        </p:nvSpPr>
        <p:spPr>
          <a:xfrm>
            <a:off x="2751733" y="0"/>
            <a:ext cx="459588" cy="867252"/>
          </a:xfrm>
          <a:custGeom>
            <a:avLst/>
            <a:gdLst>
              <a:gd name="connsiteX0" fmla="*/ 0 w 459588"/>
              <a:gd name="connsiteY0" fmla="*/ 0 h 867252"/>
              <a:gd name="connsiteX1" fmla="*/ 459588 w 459588"/>
              <a:gd name="connsiteY1" fmla="*/ 0 h 867252"/>
              <a:gd name="connsiteX2" fmla="*/ 459588 w 459588"/>
              <a:gd name="connsiteY2" fmla="*/ 560072 h 867252"/>
              <a:gd name="connsiteX3" fmla="*/ 0 w 459588"/>
              <a:gd name="connsiteY3" fmla="*/ 867252 h 867252"/>
            </a:gdLst>
            <a:ahLst/>
            <a:cxnLst>
              <a:cxn ang="0">
                <a:pos x="connsiteX0" y="connsiteY0"/>
              </a:cxn>
              <a:cxn ang="0">
                <a:pos x="connsiteX1" y="connsiteY1"/>
              </a:cxn>
              <a:cxn ang="0">
                <a:pos x="connsiteX2" y="connsiteY2"/>
              </a:cxn>
              <a:cxn ang="0">
                <a:pos x="connsiteX3" y="connsiteY3"/>
              </a:cxn>
            </a:cxnLst>
            <a:rect l="l" t="t" r="r" b="b"/>
            <a:pathLst>
              <a:path w="459588" h="867252">
                <a:moveTo>
                  <a:pt x="0" y="0"/>
                </a:moveTo>
                <a:lnTo>
                  <a:pt x="459588" y="0"/>
                </a:lnTo>
                <a:lnTo>
                  <a:pt x="459588" y="560072"/>
                </a:lnTo>
                <a:lnTo>
                  <a:pt x="0" y="867252"/>
                </a:lnTo>
                <a:close/>
              </a:path>
            </a:pathLst>
          </a:custGeom>
          <a:solidFill>
            <a:srgbClr val="4C4B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charset="-122"/>
              <a:ea typeface="微软雅黑" panose="020B0503020204020204" charset="-122"/>
            </a:endParaRPr>
          </a:p>
        </p:txBody>
      </p:sp>
      <p:cxnSp>
        <p:nvCxnSpPr>
          <p:cNvPr id="5" name="直接连接符 4"/>
          <p:cNvCxnSpPr/>
          <p:nvPr>
            <p:custDataLst>
              <p:tags r:id="rId3"/>
            </p:custDataLst>
          </p:nvPr>
        </p:nvCxnSpPr>
        <p:spPr>
          <a:xfrm flipV="1">
            <a:off x="3051042" y="0"/>
            <a:ext cx="930115" cy="655980"/>
          </a:xfrm>
          <a:prstGeom prst="line">
            <a:avLst/>
          </a:prstGeom>
          <a:ln w="12700">
            <a:solidFill>
              <a:srgbClr val="4C4B50"/>
            </a:solidFill>
          </a:ln>
          <a:effectLst/>
        </p:spPr>
        <p:style>
          <a:lnRef idx="1">
            <a:schemeClr val="accent1"/>
          </a:lnRef>
          <a:fillRef idx="0">
            <a:schemeClr val="accent1"/>
          </a:fillRef>
          <a:effectRef idx="0">
            <a:schemeClr val="accent1"/>
          </a:effectRef>
          <a:fontRef idx="minor">
            <a:schemeClr val="tx1"/>
          </a:fontRef>
        </p:style>
      </p:cxnSp>
      <p:sp>
        <p:nvSpPr>
          <p:cNvPr id="6" name="任意多边形 5"/>
          <p:cNvSpPr/>
          <p:nvPr>
            <p:custDataLst>
              <p:tags r:id="rId4"/>
            </p:custDataLst>
          </p:nvPr>
        </p:nvSpPr>
        <p:spPr>
          <a:xfrm>
            <a:off x="8995444" y="0"/>
            <a:ext cx="459588" cy="867252"/>
          </a:xfrm>
          <a:custGeom>
            <a:avLst/>
            <a:gdLst>
              <a:gd name="connsiteX0" fmla="*/ 0 w 459588"/>
              <a:gd name="connsiteY0" fmla="*/ 0 h 867252"/>
              <a:gd name="connsiteX1" fmla="*/ 459588 w 459588"/>
              <a:gd name="connsiteY1" fmla="*/ 0 h 867252"/>
              <a:gd name="connsiteX2" fmla="*/ 459588 w 459588"/>
              <a:gd name="connsiteY2" fmla="*/ 560072 h 867252"/>
              <a:gd name="connsiteX3" fmla="*/ 0 w 459588"/>
              <a:gd name="connsiteY3" fmla="*/ 867252 h 867252"/>
            </a:gdLst>
            <a:ahLst/>
            <a:cxnLst>
              <a:cxn ang="0">
                <a:pos x="connsiteX0" y="connsiteY0"/>
              </a:cxn>
              <a:cxn ang="0">
                <a:pos x="connsiteX1" y="connsiteY1"/>
              </a:cxn>
              <a:cxn ang="0">
                <a:pos x="connsiteX2" y="connsiteY2"/>
              </a:cxn>
              <a:cxn ang="0">
                <a:pos x="connsiteX3" y="connsiteY3"/>
              </a:cxn>
            </a:cxnLst>
            <a:rect l="l" t="t" r="r" b="b"/>
            <a:pathLst>
              <a:path w="459588" h="867252">
                <a:moveTo>
                  <a:pt x="0" y="0"/>
                </a:moveTo>
                <a:lnTo>
                  <a:pt x="459588" y="0"/>
                </a:lnTo>
                <a:lnTo>
                  <a:pt x="459588" y="560072"/>
                </a:lnTo>
                <a:lnTo>
                  <a:pt x="0" y="867252"/>
                </a:lnTo>
                <a:close/>
              </a:path>
            </a:pathLst>
          </a:custGeom>
          <a:solidFill>
            <a:srgbClr val="2ABDC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charset="-122"/>
              <a:ea typeface="微软雅黑" panose="020B0503020204020204" charset="-122"/>
            </a:endParaRPr>
          </a:p>
        </p:txBody>
      </p:sp>
      <p:cxnSp>
        <p:nvCxnSpPr>
          <p:cNvPr id="7" name="直接连接符 6"/>
          <p:cNvCxnSpPr/>
          <p:nvPr>
            <p:custDataLst>
              <p:tags r:id="rId5"/>
            </p:custDataLst>
          </p:nvPr>
        </p:nvCxnSpPr>
        <p:spPr>
          <a:xfrm flipV="1">
            <a:off x="9294753" y="-13642"/>
            <a:ext cx="930115" cy="655980"/>
          </a:xfrm>
          <a:prstGeom prst="line">
            <a:avLst/>
          </a:prstGeom>
          <a:ln w="12700">
            <a:solidFill>
              <a:srgbClr val="2ABDC7"/>
            </a:solidFill>
          </a:ln>
          <a:effectLst/>
        </p:spPr>
        <p:style>
          <a:lnRef idx="1">
            <a:schemeClr val="accent1"/>
          </a:lnRef>
          <a:fillRef idx="0">
            <a:schemeClr val="accent1"/>
          </a:fillRef>
          <a:effectRef idx="0">
            <a:schemeClr val="accent1"/>
          </a:effectRef>
          <a:fontRef idx="minor">
            <a:schemeClr val="tx1"/>
          </a:fontRef>
        </p:style>
      </p:cxnSp>
      <p:graphicFrame>
        <p:nvGraphicFramePr>
          <p:cNvPr id="8" name="表格 7"/>
          <p:cNvGraphicFramePr/>
          <p:nvPr>
            <p:custDataLst>
              <p:tags r:id="rId6"/>
            </p:custDataLst>
          </p:nvPr>
        </p:nvGraphicFramePr>
        <p:xfrm>
          <a:off x="530860" y="1491614"/>
          <a:ext cx="11263630" cy="3089621"/>
        </p:xfrm>
        <a:graphic>
          <a:graphicData uri="http://schemas.openxmlformats.org/drawingml/2006/table">
            <a:tbl>
              <a:tblPr/>
              <a:tblGrid>
                <a:gridCol w="1344930"/>
                <a:gridCol w="1816735"/>
                <a:gridCol w="1049020"/>
                <a:gridCol w="1806575"/>
                <a:gridCol w="5246370"/>
              </a:tblGrid>
              <a:tr h="775965">
                <a:tc>
                  <a:txBody>
                    <a:bodyPr/>
                    <a:lstStyle/>
                    <a:p>
                      <a:pPr algn="ctr" fontAlgn="base">
                        <a:buClrTx/>
                        <a:buSzTx/>
                        <a:buFontTx/>
                        <a:buNone/>
                      </a:pPr>
                      <a:r>
                        <a:rPr lang="zh-CN" altLang="en-US" sz="2000" b="1">
                          <a:solidFill>
                            <a:schemeClr val="bg1"/>
                          </a:solidFill>
                          <a:latin typeface="微软雅黑" panose="020B0503020204020204" charset="-122"/>
                          <a:ea typeface="微软雅黑" panose="020B0503020204020204" charset="-122"/>
                        </a:rPr>
                        <a:t>序号</a:t>
                      </a:r>
                      <a:endParaRPr lang="zh-CN" altLang="en-US" sz="2000" b="1">
                        <a:solidFill>
                          <a:schemeClr val="bg1"/>
                        </a:solidFill>
                        <a:latin typeface="微软雅黑" panose="020B0503020204020204" charset="-122"/>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2"/>
                    </a:solidFill>
                  </a:tcPr>
                </a:tc>
                <a:tc>
                  <a:txBody>
                    <a:bodyPr/>
                    <a:lstStyle/>
                    <a:p>
                      <a:pPr algn="ctr" fontAlgn="base">
                        <a:buClrTx/>
                        <a:buSzTx/>
                        <a:buFontTx/>
                        <a:buNone/>
                      </a:pPr>
                      <a:r>
                        <a:rPr lang="zh-CN" altLang="en-US" sz="2000" b="1">
                          <a:solidFill>
                            <a:schemeClr val="bg1"/>
                          </a:solidFill>
                          <a:latin typeface="微软雅黑" panose="020B0503020204020204" charset="-122"/>
                          <a:ea typeface="微软雅黑" panose="020B0503020204020204" charset="-122"/>
                        </a:rPr>
                        <a:t>实验内容</a:t>
                      </a:r>
                      <a:endParaRPr lang="zh-CN" altLang="en-US" sz="2000" b="1">
                        <a:solidFill>
                          <a:schemeClr val="bg1"/>
                        </a:solidFill>
                        <a:latin typeface="微软雅黑" panose="020B0503020204020204" charset="-122"/>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2"/>
                    </a:solidFill>
                  </a:tcPr>
                </a:tc>
                <a:tc>
                  <a:txBody>
                    <a:bodyPr/>
                    <a:lstStyle/>
                    <a:p>
                      <a:pPr algn="ctr" fontAlgn="base">
                        <a:buClrTx/>
                        <a:buSzTx/>
                        <a:buFontTx/>
                        <a:buNone/>
                      </a:pPr>
                      <a:r>
                        <a:rPr lang="zh-CN" altLang="en-US" sz="2000" b="1">
                          <a:solidFill>
                            <a:schemeClr val="bg1"/>
                          </a:solidFill>
                          <a:latin typeface="微软雅黑" panose="020B0503020204020204" charset="-122"/>
                          <a:ea typeface="微软雅黑" panose="020B0503020204020204" charset="-122"/>
                        </a:rPr>
                        <a:t>阶段</a:t>
                      </a:r>
                      <a:endParaRPr lang="zh-CN" altLang="en-US" sz="2000" b="1">
                        <a:solidFill>
                          <a:schemeClr val="bg1"/>
                        </a:solidFill>
                        <a:latin typeface="微软雅黑" panose="020B0503020204020204" charset="-122"/>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2"/>
                    </a:solidFill>
                  </a:tcPr>
                </a:tc>
                <a:tc>
                  <a:txBody>
                    <a:bodyPr/>
                    <a:lstStyle/>
                    <a:p>
                      <a:pPr algn="ctr" fontAlgn="base">
                        <a:buClrTx/>
                        <a:buSzTx/>
                        <a:buFontTx/>
                        <a:buNone/>
                      </a:pPr>
                      <a:r>
                        <a:rPr lang="zh-CN" altLang="en-US" sz="2000" b="1">
                          <a:solidFill>
                            <a:schemeClr val="bg1"/>
                          </a:solidFill>
                          <a:latin typeface="微软雅黑" panose="020B0503020204020204" charset="-122"/>
                          <a:ea typeface="微软雅黑" panose="020B0503020204020204" charset="-122"/>
                          <a:sym typeface="+mn-ea"/>
                        </a:rPr>
                        <a:t>试验对照药</a:t>
                      </a:r>
                      <a:endParaRPr lang="zh-CN" altLang="en-US" sz="2000" b="1">
                        <a:solidFill>
                          <a:schemeClr val="bg1"/>
                        </a:solidFill>
                        <a:latin typeface="微软雅黑" panose="020B0503020204020204" charset="-122"/>
                        <a:ea typeface="微软雅黑" panose="020B0503020204020204" charset="-122"/>
                        <a:sym typeface="+mn-ea"/>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2"/>
                    </a:solidFill>
                  </a:tcPr>
                </a:tc>
                <a:tc>
                  <a:txBody>
                    <a:bodyPr/>
                    <a:lstStyle/>
                    <a:p>
                      <a:pPr algn="ctr" fontAlgn="base">
                        <a:buClrTx/>
                        <a:buSzTx/>
                        <a:buFontTx/>
                        <a:buNone/>
                      </a:pPr>
                      <a:r>
                        <a:rPr lang="zh-CN" altLang="en-US" sz="2000" b="1">
                          <a:solidFill>
                            <a:schemeClr val="bg1"/>
                          </a:solidFill>
                          <a:latin typeface="微软雅黑" panose="020B0503020204020204" charset="-122"/>
                          <a:ea typeface="微软雅黑" panose="020B0503020204020204" charset="-122"/>
                        </a:rPr>
                        <a:t>对主要临床结局指标或替代性指标改善情况</a:t>
                      </a:r>
                      <a:endParaRPr lang="zh-CN" altLang="en-US" sz="2000" b="1">
                        <a:solidFill>
                          <a:schemeClr val="bg1"/>
                        </a:solidFill>
                        <a:latin typeface="微软雅黑" panose="020B0503020204020204" charset="-122"/>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2"/>
                    </a:solidFill>
                  </a:tcPr>
                </a:tc>
              </a:tr>
              <a:tr h="2313656">
                <a:tc>
                  <a:txBody>
                    <a:bodyPr/>
                    <a:lstStyle/>
                    <a:p>
                      <a:pPr algn="ctr" fontAlgn="base">
                        <a:buClrTx/>
                        <a:buSzTx/>
                        <a:buFontTx/>
                        <a:buNone/>
                      </a:pPr>
                      <a:r>
                        <a:rPr lang="zh-CN" altLang="en-US" sz="1800" b="0">
                          <a:solidFill>
                            <a:schemeClr val="tx1"/>
                          </a:solidFill>
                          <a:latin typeface="微软雅黑" panose="020B0503020204020204" charset="-122"/>
                          <a:ea typeface="微软雅黑" panose="020B0503020204020204" charset="-122"/>
                          <a:cs typeface="微软雅黑" panose="020B0503020204020204" charset="-122"/>
                        </a:rPr>
                        <a:t>试验类型</a:t>
                      </a:r>
                      <a:r>
                        <a:rPr lang="en-US" altLang="zh-CN" sz="1800" b="0">
                          <a:solidFill>
                            <a:schemeClr val="tx1"/>
                          </a:solidFill>
                          <a:latin typeface="微软雅黑" panose="020B0503020204020204" charset="-122"/>
                          <a:ea typeface="微软雅黑" panose="020B0503020204020204" charset="-122"/>
                          <a:cs typeface="微软雅黑" panose="020B0503020204020204" charset="-122"/>
                        </a:rPr>
                        <a:t>1</a:t>
                      </a:r>
                      <a:endParaRPr lang="en-US" altLang="zh-CN" sz="1800" b="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fontAlgn="base">
                        <a:buClrTx/>
                        <a:buSzTx/>
                        <a:buFontTx/>
                        <a:buNone/>
                      </a:pPr>
                      <a:r>
                        <a:rPr lang="zh-CN" altLang="en-US" sz="1800" b="0" dirty="0" smtClean="0">
                          <a:latin typeface="微软雅黑" panose="020B0503020204020204" charset="-122"/>
                          <a:ea typeface="微软雅黑" panose="020B0503020204020204" charset="-122"/>
                        </a:rPr>
                        <a:t>非</a:t>
                      </a:r>
                      <a:r>
                        <a:rPr lang="en-US" altLang="zh-CN" sz="1800" b="0" dirty="0" smtClean="0">
                          <a:latin typeface="微软雅黑" panose="020B0503020204020204" charset="-122"/>
                          <a:ea typeface="微软雅黑" panose="020B0503020204020204" charset="-122"/>
                        </a:rPr>
                        <a:t>RCT</a:t>
                      </a:r>
                      <a:r>
                        <a:rPr lang="zh-CN" altLang="en-US" sz="1800" b="0" dirty="0" smtClean="0">
                          <a:latin typeface="微软雅黑" panose="020B0503020204020204" charset="-122"/>
                          <a:ea typeface="微软雅黑" panose="020B0503020204020204" charset="-122"/>
                        </a:rPr>
                        <a:t>队列研究</a:t>
                      </a:r>
                      <a:endParaRPr lang="zh-CN" altLang="en-US" sz="1800" b="0" dirty="0">
                        <a:latin typeface="微软雅黑" panose="020B0503020204020204" charset="-122"/>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fontAlgn="base">
                        <a:buClrTx/>
                        <a:buSzTx/>
                        <a:buFontTx/>
                        <a:buNone/>
                      </a:pPr>
                      <a:r>
                        <a:rPr lang="zh-CN" altLang="en-US" sz="1800" b="0" dirty="0">
                          <a:latin typeface="微软雅黑" panose="020B0503020204020204" charset="-122"/>
                          <a:ea typeface="微软雅黑" panose="020B0503020204020204" charset="-122"/>
                        </a:rPr>
                        <a:t>上市后</a:t>
                      </a:r>
                      <a:endParaRPr lang="zh-CN" altLang="en-US" sz="1800" b="0" dirty="0">
                        <a:latin typeface="微软雅黑" panose="020B0503020204020204" charset="-122"/>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fontAlgn="base">
                        <a:buClrTx/>
                        <a:buSzTx/>
                        <a:buFontTx/>
                        <a:buNone/>
                      </a:pPr>
                      <a:r>
                        <a:rPr lang="zh-CN" altLang="en-US" sz="1800" b="0">
                          <a:latin typeface="微软雅黑" panose="020B0503020204020204" charset="-122"/>
                          <a:ea typeface="微软雅黑" panose="020B0503020204020204" charset="-122"/>
                        </a:rPr>
                        <a:t>甘氨酸冲洗液</a:t>
                      </a:r>
                      <a:endParaRPr lang="zh-CN" altLang="en-US" sz="1800" b="0">
                        <a:latin typeface="微软雅黑" panose="020B0503020204020204" charset="-122"/>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fontAlgn="base">
                        <a:lnSpc>
                          <a:spcPct val="120000"/>
                        </a:lnSpc>
                        <a:buClrTx/>
                        <a:buSzTx/>
                        <a:buFontTx/>
                        <a:buNone/>
                      </a:pPr>
                      <a:r>
                        <a:rPr lang="zh-CN" altLang="en-US" sz="1800" b="0" dirty="0">
                          <a:latin typeface="微软雅黑" panose="020B0503020204020204" charset="-122"/>
                          <a:ea typeface="微软雅黑" panose="020B0503020204020204" charset="-122"/>
                          <a:cs typeface="微软雅黑" panose="020B0503020204020204" charset="-122"/>
                        </a:rPr>
                        <a:t>山梨醇甘露</a:t>
                      </a:r>
                      <a:r>
                        <a:rPr lang="zh-CN" altLang="en-US" sz="1800" b="0" dirty="0">
                          <a:solidFill>
                            <a:schemeClr val="tx1"/>
                          </a:solidFill>
                          <a:latin typeface="微软雅黑" panose="020B0503020204020204" charset="-122"/>
                          <a:ea typeface="微软雅黑" panose="020B0503020204020204" charset="-122"/>
                          <a:cs typeface="微软雅黑" panose="020B0503020204020204" charset="-122"/>
                        </a:rPr>
                        <a:t>醇溶液在美国广泛使用20多年，在欧洲广泛使用10多年，无不良事件报告；本研究结果证实了山梨醇甘露醇冲洗剂是一种非常适合TURP的</a:t>
                      </a:r>
                      <a:r>
                        <a:rPr lang="zh-CN" altLang="en-US" sz="1800" b="0" dirty="0">
                          <a:latin typeface="微软雅黑" panose="020B0503020204020204" charset="-122"/>
                          <a:ea typeface="微软雅黑" panose="020B0503020204020204" charset="-122"/>
                          <a:cs typeface="微软雅黑" panose="020B0503020204020204" charset="-122"/>
                        </a:rPr>
                        <a:t>液体冲洗剂，其安全性能超过了甘氨酸</a:t>
                      </a:r>
                      <a:r>
                        <a:rPr lang="en-US" altLang="zh-CN" sz="1800" b="0" baseline="30000" dirty="0">
                          <a:latin typeface="微软雅黑" panose="020B0503020204020204" charset="-122"/>
                          <a:ea typeface="微软雅黑" panose="020B0503020204020204" charset="-122"/>
                          <a:cs typeface="微软雅黑" panose="020B0503020204020204" charset="-122"/>
                        </a:rPr>
                        <a:t>[1]</a:t>
                      </a:r>
                      <a:r>
                        <a:rPr lang="zh-CN" altLang="en-US" sz="1800" b="0" dirty="0">
                          <a:latin typeface="微软雅黑" panose="020B0503020204020204" charset="-122"/>
                          <a:ea typeface="微软雅黑" panose="020B0503020204020204" charset="-122"/>
                          <a:cs typeface="微软雅黑" panose="020B0503020204020204" charset="-122"/>
                        </a:rPr>
                        <a:t>。</a:t>
                      </a:r>
                      <a:endParaRPr lang="zh-CN" altLang="en-US" sz="1800" b="0" dirty="0">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9" name="文本框 8"/>
          <p:cNvSpPr txBox="1"/>
          <p:nvPr/>
        </p:nvSpPr>
        <p:spPr>
          <a:xfrm>
            <a:off x="194945" y="5985510"/>
            <a:ext cx="11263630" cy="872490"/>
          </a:xfrm>
          <a:prstGeom prst="rect">
            <a:avLst/>
          </a:prstGeom>
          <a:noFill/>
        </p:spPr>
        <p:txBody>
          <a:bodyPr wrap="square" rtlCol="0" anchor="t">
            <a:noAutofit/>
          </a:bodyPr>
          <a:lstStyle/>
          <a:p>
            <a:r>
              <a:rPr lang="zh-CN" altLang="en-US" sz="1200" dirty="0">
                <a:latin typeface="微软雅黑" panose="020B0503020204020204" charset="-122"/>
                <a:ea typeface="微软雅黑" panose="020B0503020204020204" charset="-122"/>
              </a:rPr>
              <a:t>[1] Akan H , Sargin S ,F Türkseven,et al.Comparison of three different irrigation fluids used in transurethral prostatectomy based on plasma Volume expansion and metabolic effects[J].British Journal of Urology, 1996, 78(2):224-227.DOI:10.1046/j.1464-410X.1996.10114.x</a:t>
            </a:r>
            <a:r>
              <a:rPr lang="zh-CN" altLang="en-US" sz="1200" dirty="0" smtClean="0">
                <a:latin typeface="微软雅黑" panose="020B0503020204020204" charset="-122"/>
                <a:ea typeface="微软雅黑" panose="020B0503020204020204" charset="-122"/>
              </a:rPr>
              <a:t>.</a:t>
            </a:r>
            <a:endParaRPr lang="zh-CN" altLang="en-US" sz="1200" dirty="0">
              <a:latin typeface="微软雅黑" panose="020B0503020204020204" charset="-122"/>
              <a:ea typeface="微软雅黑" panose="020B0503020204020204" charset="-122"/>
            </a:endParaRPr>
          </a:p>
        </p:txBody>
      </p:sp>
    </p:spTree>
    <p:custDataLst>
      <p:tags r:id="rId7"/>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文本框 3"/>
          <p:cNvSpPr txBox="1"/>
          <p:nvPr>
            <p:custDataLst>
              <p:tags r:id="rId1"/>
            </p:custDataLst>
          </p:nvPr>
        </p:nvSpPr>
        <p:spPr>
          <a:xfrm>
            <a:off x="5231765" y="60325"/>
            <a:ext cx="1743075" cy="645160"/>
          </a:xfrm>
          <a:prstGeom prst="rect">
            <a:avLst/>
          </a:prstGeom>
          <a:noFill/>
          <a:ln w="9525">
            <a:noFill/>
          </a:ln>
        </p:spPr>
        <p:txBody>
          <a:bodyPr wrap="square" anchor="t" anchorCtr="0">
            <a:spAutoFit/>
          </a:bodyPr>
          <a:lstStyle/>
          <a:p>
            <a:pPr>
              <a:buClrTx/>
              <a:buFontTx/>
            </a:pPr>
            <a:r>
              <a:rPr lang="zh-CN" altLang="en-US" sz="3600" b="1">
                <a:latin typeface="微软雅黑" panose="020B0503020204020204" charset="-122"/>
                <a:ea typeface="微软雅黑" panose="020B0503020204020204" charset="-122"/>
                <a:sym typeface="宋体" panose="02010600030101010101" pitchFamily="2" charset="-122"/>
              </a:rPr>
              <a:t>有效性</a:t>
            </a:r>
            <a:endParaRPr lang="zh-CN" altLang="en-US" sz="3600" b="1">
              <a:latin typeface="微软雅黑" panose="020B0503020204020204" charset="-122"/>
              <a:ea typeface="微软雅黑" panose="020B0503020204020204" charset="-122"/>
              <a:sym typeface="宋体" panose="02010600030101010101" pitchFamily="2" charset="-122"/>
            </a:endParaRPr>
          </a:p>
        </p:txBody>
      </p:sp>
      <p:sp>
        <p:nvSpPr>
          <p:cNvPr id="4" name="任意多边形 3"/>
          <p:cNvSpPr/>
          <p:nvPr>
            <p:custDataLst>
              <p:tags r:id="rId2"/>
            </p:custDataLst>
          </p:nvPr>
        </p:nvSpPr>
        <p:spPr>
          <a:xfrm>
            <a:off x="2751733" y="-25400"/>
            <a:ext cx="459588" cy="867252"/>
          </a:xfrm>
          <a:custGeom>
            <a:avLst/>
            <a:gdLst>
              <a:gd name="connsiteX0" fmla="*/ 0 w 459588"/>
              <a:gd name="connsiteY0" fmla="*/ 0 h 867252"/>
              <a:gd name="connsiteX1" fmla="*/ 459588 w 459588"/>
              <a:gd name="connsiteY1" fmla="*/ 0 h 867252"/>
              <a:gd name="connsiteX2" fmla="*/ 459588 w 459588"/>
              <a:gd name="connsiteY2" fmla="*/ 560072 h 867252"/>
              <a:gd name="connsiteX3" fmla="*/ 0 w 459588"/>
              <a:gd name="connsiteY3" fmla="*/ 867252 h 867252"/>
            </a:gdLst>
            <a:ahLst/>
            <a:cxnLst>
              <a:cxn ang="0">
                <a:pos x="connsiteX0" y="connsiteY0"/>
              </a:cxn>
              <a:cxn ang="0">
                <a:pos x="connsiteX1" y="connsiteY1"/>
              </a:cxn>
              <a:cxn ang="0">
                <a:pos x="connsiteX2" y="connsiteY2"/>
              </a:cxn>
              <a:cxn ang="0">
                <a:pos x="connsiteX3" y="connsiteY3"/>
              </a:cxn>
            </a:cxnLst>
            <a:rect l="l" t="t" r="r" b="b"/>
            <a:pathLst>
              <a:path w="459588" h="867252">
                <a:moveTo>
                  <a:pt x="0" y="0"/>
                </a:moveTo>
                <a:lnTo>
                  <a:pt x="459588" y="0"/>
                </a:lnTo>
                <a:lnTo>
                  <a:pt x="459588" y="560072"/>
                </a:lnTo>
                <a:lnTo>
                  <a:pt x="0" y="867252"/>
                </a:lnTo>
                <a:close/>
              </a:path>
            </a:pathLst>
          </a:custGeom>
          <a:solidFill>
            <a:srgbClr val="4C4B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charset="-122"/>
              <a:ea typeface="微软雅黑" panose="020B0503020204020204" charset="-122"/>
            </a:endParaRPr>
          </a:p>
        </p:txBody>
      </p:sp>
      <p:cxnSp>
        <p:nvCxnSpPr>
          <p:cNvPr id="5" name="直接连接符 4"/>
          <p:cNvCxnSpPr/>
          <p:nvPr>
            <p:custDataLst>
              <p:tags r:id="rId3"/>
            </p:custDataLst>
          </p:nvPr>
        </p:nvCxnSpPr>
        <p:spPr>
          <a:xfrm flipV="1">
            <a:off x="3051042" y="-25400"/>
            <a:ext cx="930115" cy="655980"/>
          </a:xfrm>
          <a:prstGeom prst="line">
            <a:avLst/>
          </a:prstGeom>
          <a:ln w="12700">
            <a:solidFill>
              <a:srgbClr val="4C4B50"/>
            </a:solidFill>
          </a:ln>
          <a:effectLst/>
        </p:spPr>
        <p:style>
          <a:lnRef idx="1">
            <a:schemeClr val="accent1"/>
          </a:lnRef>
          <a:fillRef idx="0">
            <a:schemeClr val="accent1"/>
          </a:fillRef>
          <a:effectRef idx="0">
            <a:schemeClr val="accent1"/>
          </a:effectRef>
          <a:fontRef idx="minor">
            <a:schemeClr val="tx1"/>
          </a:fontRef>
        </p:style>
      </p:cxnSp>
      <p:sp>
        <p:nvSpPr>
          <p:cNvPr id="6" name="任意多边形 5"/>
          <p:cNvSpPr/>
          <p:nvPr>
            <p:custDataLst>
              <p:tags r:id="rId4"/>
            </p:custDataLst>
          </p:nvPr>
        </p:nvSpPr>
        <p:spPr>
          <a:xfrm>
            <a:off x="8995444" y="-25400"/>
            <a:ext cx="459588" cy="867252"/>
          </a:xfrm>
          <a:custGeom>
            <a:avLst/>
            <a:gdLst>
              <a:gd name="connsiteX0" fmla="*/ 0 w 459588"/>
              <a:gd name="connsiteY0" fmla="*/ 0 h 867252"/>
              <a:gd name="connsiteX1" fmla="*/ 459588 w 459588"/>
              <a:gd name="connsiteY1" fmla="*/ 0 h 867252"/>
              <a:gd name="connsiteX2" fmla="*/ 459588 w 459588"/>
              <a:gd name="connsiteY2" fmla="*/ 560072 h 867252"/>
              <a:gd name="connsiteX3" fmla="*/ 0 w 459588"/>
              <a:gd name="connsiteY3" fmla="*/ 867252 h 867252"/>
            </a:gdLst>
            <a:ahLst/>
            <a:cxnLst>
              <a:cxn ang="0">
                <a:pos x="connsiteX0" y="connsiteY0"/>
              </a:cxn>
              <a:cxn ang="0">
                <a:pos x="connsiteX1" y="connsiteY1"/>
              </a:cxn>
              <a:cxn ang="0">
                <a:pos x="connsiteX2" y="connsiteY2"/>
              </a:cxn>
              <a:cxn ang="0">
                <a:pos x="connsiteX3" y="connsiteY3"/>
              </a:cxn>
            </a:cxnLst>
            <a:rect l="l" t="t" r="r" b="b"/>
            <a:pathLst>
              <a:path w="459588" h="867252">
                <a:moveTo>
                  <a:pt x="0" y="0"/>
                </a:moveTo>
                <a:lnTo>
                  <a:pt x="459588" y="0"/>
                </a:lnTo>
                <a:lnTo>
                  <a:pt x="459588" y="560072"/>
                </a:lnTo>
                <a:lnTo>
                  <a:pt x="0" y="867252"/>
                </a:lnTo>
                <a:close/>
              </a:path>
            </a:pathLst>
          </a:custGeom>
          <a:solidFill>
            <a:srgbClr val="2ABDC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charset="-122"/>
              <a:ea typeface="微软雅黑" panose="020B0503020204020204" charset="-122"/>
            </a:endParaRPr>
          </a:p>
        </p:txBody>
      </p:sp>
      <p:cxnSp>
        <p:nvCxnSpPr>
          <p:cNvPr id="7" name="直接连接符 6"/>
          <p:cNvCxnSpPr/>
          <p:nvPr>
            <p:custDataLst>
              <p:tags r:id="rId5"/>
            </p:custDataLst>
          </p:nvPr>
        </p:nvCxnSpPr>
        <p:spPr>
          <a:xfrm flipV="1">
            <a:off x="9294753" y="-39042"/>
            <a:ext cx="930115" cy="655980"/>
          </a:xfrm>
          <a:prstGeom prst="line">
            <a:avLst/>
          </a:prstGeom>
          <a:ln w="12700">
            <a:solidFill>
              <a:srgbClr val="2ABDC7"/>
            </a:solidFill>
          </a:ln>
          <a:effectLst/>
        </p:spPr>
        <p:style>
          <a:lnRef idx="1">
            <a:schemeClr val="accent1"/>
          </a:lnRef>
          <a:fillRef idx="0">
            <a:schemeClr val="accent1"/>
          </a:fillRef>
          <a:effectRef idx="0">
            <a:schemeClr val="accent1"/>
          </a:effectRef>
          <a:fontRef idx="minor">
            <a:schemeClr val="tx1"/>
          </a:fontRef>
        </p:style>
      </p:cxnSp>
      <p:graphicFrame>
        <p:nvGraphicFramePr>
          <p:cNvPr id="2" name="表格 1"/>
          <p:cNvGraphicFramePr/>
          <p:nvPr>
            <p:custDataLst>
              <p:tags r:id="rId6"/>
            </p:custDataLst>
          </p:nvPr>
        </p:nvGraphicFramePr>
        <p:xfrm>
          <a:off x="539750" y="802005"/>
          <a:ext cx="10963275" cy="5148580"/>
        </p:xfrm>
        <a:graphic>
          <a:graphicData uri="http://schemas.openxmlformats.org/drawingml/2006/table">
            <a:tbl>
              <a:tblPr/>
              <a:tblGrid>
                <a:gridCol w="1503045"/>
                <a:gridCol w="1549400"/>
                <a:gridCol w="1329055"/>
                <a:gridCol w="3221355"/>
                <a:gridCol w="3360420"/>
              </a:tblGrid>
              <a:tr h="418465">
                <a:tc>
                  <a:txBody>
                    <a:bodyPr/>
                    <a:lstStyle/>
                    <a:p>
                      <a:pPr algn="ctr" fontAlgn="base">
                        <a:buClrTx/>
                        <a:buSzTx/>
                        <a:buFontTx/>
                        <a:buNone/>
                      </a:pPr>
                      <a:r>
                        <a:rPr lang="zh-CN" altLang="en-US" sz="2000" b="1">
                          <a:solidFill>
                            <a:schemeClr val="bg1"/>
                          </a:solidFill>
                          <a:latin typeface="微软雅黑" panose="020B0503020204020204" charset="-122"/>
                          <a:ea typeface="微软雅黑" panose="020B0503020204020204" charset="-122"/>
                        </a:rPr>
                        <a:t>冲洗液</a:t>
                      </a:r>
                      <a:endParaRPr lang="zh-CN" altLang="en-US" sz="2000" b="1">
                        <a:solidFill>
                          <a:schemeClr val="bg1"/>
                        </a:solidFill>
                        <a:latin typeface="微软雅黑" panose="020B0503020204020204" charset="-122"/>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2"/>
                    </a:solidFill>
                  </a:tcPr>
                </a:tc>
                <a:tc>
                  <a:txBody>
                    <a:bodyPr/>
                    <a:lstStyle/>
                    <a:p>
                      <a:pPr algn="ctr" fontAlgn="base">
                        <a:buClrTx/>
                        <a:buSzTx/>
                        <a:buFontTx/>
                        <a:buNone/>
                      </a:pPr>
                      <a:r>
                        <a:rPr lang="zh-CN" altLang="en-US" sz="2000" b="1">
                          <a:solidFill>
                            <a:schemeClr val="bg1"/>
                          </a:solidFill>
                          <a:latin typeface="微软雅黑" panose="020B0503020204020204" charset="-122"/>
                          <a:ea typeface="微软雅黑" panose="020B0503020204020204" charset="-122"/>
                        </a:rPr>
                        <a:t>是否有粘性</a:t>
                      </a:r>
                      <a:endParaRPr lang="zh-CN" altLang="en-US" sz="2000" b="1">
                        <a:solidFill>
                          <a:schemeClr val="bg1"/>
                        </a:solidFill>
                        <a:latin typeface="微软雅黑" panose="020B0503020204020204" charset="-122"/>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2"/>
                    </a:solidFill>
                  </a:tcPr>
                </a:tc>
                <a:tc>
                  <a:txBody>
                    <a:bodyPr/>
                    <a:lstStyle/>
                    <a:p>
                      <a:pPr algn="ctr" fontAlgn="base">
                        <a:buClrTx/>
                        <a:buSzTx/>
                        <a:buFontTx/>
                        <a:buNone/>
                      </a:pPr>
                      <a:r>
                        <a:rPr lang="zh-CN" altLang="en-US" sz="2000" b="1">
                          <a:solidFill>
                            <a:schemeClr val="bg1"/>
                          </a:solidFill>
                          <a:latin typeface="微软雅黑" panose="020B0503020204020204" charset="-122"/>
                          <a:ea typeface="微软雅黑" panose="020B0503020204020204" charset="-122"/>
                        </a:rPr>
                        <a:t>渗透压</a:t>
                      </a:r>
                      <a:endParaRPr lang="zh-CN" altLang="en-US" sz="2000" b="1">
                        <a:solidFill>
                          <a:schemeClr val="bg1"/>
                        </a:solidFill>
                        <a:latin typeface="微软雅黑" panose="020B0503020204020204" charset="-122"/>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2"/>
                    </a:solidFill>
                  </a:tcPr>
                </a:tc>
                <a:tc>
                  <a:txBody>
                    <a:bodyPr/>
                    <a:lstStyle/>
                    <a:p>
                      <a:pPr algn="ctr" fontAlgn="base">
                        <a:buClrTx/>
                        <a:buSzTx/>
                        <a:buFontTx/>
                        <a:buNone/>
                      </a:pPr>
                      <a:r>
                        <a:rPr lang="zh-CN" altLang="en-US" sz="2000" b="1">
                          <a:solidFill>
                            <a:schemeClr val="bg1"/>
                          </a:solidFill>
                          <a:latin typeface="微软雅黑" panose="020B0503020204020204" charset="-122"/>
                          <a:ea typeface="微软雅黑" panose="020B0503020204020204" charset="-122"/>
                        </a:rPr>
                        <a:t>产品优点</a:t>
                      </a:r>
                      <a:endParaRPr lang="zh-CN" altLang="en-US" sz="2000" b="1">
                        <a:solidFill>
                          <a:schemeClr val="bg1"/>
                        </a:solidFill>
                        <a:latin typeface="微软雅黑" panose="020B0503020204020204" charset="-122"/>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2"/>
                    </a:solidFill>
                  </a:tcPr>
                </a:tc>
                <a:tc>
                  <a:txBody>
                    <a:bodyPr/>
                    <a:lstStyle/>
                    <a:p>
                      <a:pPr algn="ctr" fontAlgn="base">
                        <a:buClrTx/>
                        <a:buSzTx/>
                        <a:buFontTx/>
                        <a:buNone/>
                      </a:pPr>
                      <a:r>
                        <a:rPr lang="zh-CN" altLang="en-US" sz="2000" b="1">
                          <a:solidFill>
                            <a:schemeClr val="bg1"/>
                          </a:solidFill>
                          <a:latin typeface="微软雅黑" panose="020B0503020204020204" charset="-122"/>
                          <a:ea typeface="微软雅黑" panose="020B0503020204020204" charset="-122"/>
                        </a:rPr>
                        <a:t>产品缺点</a:t>
                      </a:r>
                      <a:endParaRPr lang="zh-CN" altLang="en-US" sz="2000" b="1">
                        <a:solidFill>
                          <a:schemeClr val="bg1"/>
                        </a:solidFill>
                        <a:latin typeface="微软雅黑" panose="020B0503020204020204" charset="-122"/>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2"/>
                    </a:solidFill>
                  </a:tcPr>
                </a:tc>
              </a:tr>
              <a:tr h="1711960">
                <a:tc>
                  <a:txBody>
                    <a:bodyPr/>
                    <a:lstStyle/>
                    <a:p>
                      <a:pPr indent="0" algn="ctr">
                        <a:buNone/>
                      </a:pPr>
                      <a:r>
                        <a:rPr lang="zh-CN" altLang="en-US" sz="1800" b="0">
                          <a:solidFill>
                            <a:srgbClr val="000000"/>
                          </a:solidFill>
                          <a:latin typeface="微软雅黑" panose="020B0503020204020204" charset="-122"/>
                          <a:ea typeface="微软雅黑" panose="020B0503020204020204" charset="-122"/>
                          <a:cs typeface="宋体" panose="02010600030101010101" pitchFamily="2" charset="-122"/>
                        </a:rPr>
                        <a:t>甘氨酸冲洗液</a:t>
                      </a:r>
                      <a:endParaRPr lang="zh-CN" altLang="en-US" sz="1800" b="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0000"/>
                          </a:solidFill>
                          <a:latin typeface="微软雅黑" panose="020B0503020204020204" charset="-122"/>
                          <a:ea typeface="微软雅黑" panose="020B0503020204020204" charset="-122"/>
                          <a:cs typeface="宋体" panose="02010600030101010101" pitchFamily="2" charset="-122"/>
                        </a:rPr>
                        <a:t>否</a:t>
                      </a:r>
                      <a:endParaRPr lang="en-US" altLang="en-US" sz="1800" b="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0000"/>
                          </a:solidFill>
                          <a:latin typeface="微软雅黑" panose="020B0503020204020204" charset="-122"/>
                          <a:ea typeface="微软雅黑" panose="020B0503020204020204" charset="-122"/>
                          <a:cs typeface="宋体" panose="02010600030101010101" pitchFamily="2" charset="-122"/>
                        </a:rPr>
                        <a:t>等渗</a:t>
                      </a:r>
                      <a:endParaRPr lang="en-US" altLang="en-US" sz="1800" b="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20000"/>
                        </a:lnSpc>
                        <a:buNone/>
                      </a:pPr>
                      <a:r>
                        <a:rPr lang="en-US" sz="1800" b="0">
                          <a:solidFill>
                            <a:srgbClr val="000000"/>
                          </a:solidFill>
                          <a:latin typeface="微软雅黑" panose="020B0503020204020204" charset="-122"/>
                          <a:ea typeface="微软雅黑" panose="020B0503020204020204" charset="-122"/>
                          <a:cs typeface="微软雅黑" panose="020B0503020204020204" charset="-122"/>
                        </a:rPr>
                        <a:t>不溶血、透明度好、无粘性、不导电</a:t>
                      </a:r>
                      <a:r>
                        <a:rPr lang="en-US" sz="1800" b="0" baseline="30000">
                          <a:solidFill>
                            <a:srgbClr val="000000"/>
                          </a:solidFill>
                          <a:latin typeface="微软雅黑" panose="020B0503020204020204" charset="-122"/>
                          <a:ea typeface="微软雅黑" panose="020B0503020204020204" charset="-122"/>
                          <a:cs typeface="微软雅黑" panose="020B0503020204020204" charset="-122"/>
                        </a:rPr>
                        <a:t>[1]</a:t>
                      </a:r>
                      <a:endParaRPr lang="en-US" altLang="en-US" sz="1800" b="0" baseline="30000">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20000"/>
                        </a:lnSpc>
                        <a:buNone/>
                      </a:pPr>
                      <a:r>
                        <a:rPr lang="en-US" sz="1800" b="0">
                          <a:solidFill>
                            <a:srgbClr val="000000"/>
                          </a:solidFill>
                          <a:latin typeface="微软雅黑" panose="020B0503020204020204" charset="-122"/>
                          <a:ea typeface="微软雅黑" panose="020B0503020204020204" charset="-122"/>
                          <a:cs typeface="微软雅黑" panose="020B0503020204020204" charset="-122"/>
                        </a:rPr>
                        <a:t>①甘氨酸的大量吸收可能有一定的心脏毒性</a:t>
                      </a:r>
                      <a:r>
                        <a:rPr lang="en-US" sz="1800" b="0" baseline="30000">
                          <a:solidFill>
                            <a:srgbClr val="000000"/>
                          </a:solidFill>
                          <a:latin typeface="微软雅黑" panose="020B0503020204020204" charset="-122"/>
                          <a:ea typeface="微软雅黑" panose="020B0503020204020204" charset="-122"/>
                          <a:cs typeface="微软雅黑" panose="020B0503020204020204" charset="-122"/>
                        </a:rPr>
                        <a:t>[4]</a:t>
                      </a:r>
                      <a:r>
                        <a:rPr lang="en-US" sz="1800" b="0">
                          <a:solidFill>
                            <a:srgbClr val="000000"/>
                          </a:solidFill>
                          <a:latin typeface="微软雅黑" panose="020B0503020204020204" charset="-122"/>
                          <a:ea typeface="微软雅黑" panose="020B0503020204020204" charset="-122"/>
                          <a:cs typeface="微软雅黑" panose="020B0503020204020204" charset="-122"/>
                        </a:rPr>
                        <a:t>；②大量甘氨酸被吸收后，会导致病人定向力消失、视力障碍、出现氨中毒、昏迷等中枢神经功能紊乱</a:t>
                      </a:r>
                      <a:r>
                        <a:rPr lang="en-US" sz="1800" b="0" baseline="30000">
                          <a:solidFill>
                            <a:srgbClr val="000000"/>
                          </a:solidFill>
                          <a:latin typeface="微软雅黑" panose="020B0503020204020204" charset="-122"/>
                          <a:ea typeface="微软雅黑" panose="020B0503020204020204" charset="-122"/>
                          <a:cs typeface="微软雅黑" panose="020B0503020204020204" charset="-122"/>
                        </a:rPr>
                        <a:t>[5]</a:t>
                      </a:r>
                      <a:endParaRPr lang="en-US" altLang="en-US" sz="1800" b="0" baseline="30000">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373505">
                <a:tc>
                  <a:txBody>
                    <a:bodyPr/>
                    <a:lstStyle/>
                    <a:p>
                      <a:pPr indent="0" algn="ctr">
                        <a:buNone/>
                      </a:pPr>
                      <a:r>
                        <a:rPr lang="en-US" sz="1800" b="0">
                          <a:solidFill>
                            <a:srgbClr val="000000"/>
                          </a:solidFill>
                          <a:latin typeface="微软雅黑" panose="020B0503020204020204" charset="-122"/>
                          <a:ea typeface="微软雅黑" panose="020B0503020204020204" charset="-122"/>
                          <a:cs typeface="微软雅黑" panose="020B0503020204020204" charset="-122"/>
                        </a:rPr>
                        <a:t>5%甘露醇</a:t>
                      </a:r>
                      <a:r>
                        <a:rPr lang="zh-CN" sz="1800" b="0">
                          <a:solidFill>
                            <a:srgbClr val="000000"/>
                          </a:solidFill>
                          <a:latin typeface="微软雅黑" panose="020B0503020204020204" charset="-122"/>
                          <a:ea typeface="微软雅黑" panose="020B0503020204020204" charset="-122"/>
                          <a:cs typeface="微软雅黑" panose="020B0503020204020204" charset="-122"/>
                        </a:rPr>
                        <a:t>注射液</a:t>
                      </a:r>
                      <a:endParaRPr lang="zh-CN" sz="1800" b="0">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0000"/>
                          </a:solidFill>
                          <a:latin typeface="微软雅黑" panose="020B0503020204020204" charset="-122"/>
                          <a:ea typeface="微软雅黑" panose="020B0503020204020204" charset="-122"/>
                          <a:cs typeface="宋体" panose="02010600030101010101" pitchFamily="2" charset="-122"/>
                        </a:rPr>
                        <a:t>否</a:t>
                      </a:r>
                      <a:endParaRPr lang="en-US" altLang="en-US" sz="1800" b="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0000"/>
                          </a:solidFill>
                          <a:latin typeface="微软雅黑" panose="020B0503020204020204" charset="-122"/>
                          <a:ea typeface="微软雅黑" panose="020B0503020204020204" charset="-122"/>
                          <a:cs typeface="宋体" panose="02010600030101010101" pitchFamily="2" charset="-122"/>
                        </a:rPr>
                        <a:t>等渗</a:t>
                      </a:r>
                      <a:endParaRPr lang="en-US" altLang="en-US" sz="1800" b="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fontAlgn="auto">
                        <a:lnSpc>
                          <a:spcPct val="120000"/>
                        </a:lnSpc>
                        <a:buNone/>
                      </a:pPr>
                      <a:r>
                        <a:rPr lang="en-US" sz="1800" b="0">
                          <a:solidFill>
                            <a:srgbClr val="000000"/>
                          </a:solidFill>
                          <a:latin typeface="微软雅黑" panose="020B0503020204020204" charset="-122"/>
                          <a:ea typeface="微软雅黑" panose="020B0503020204020204" charset="-122"/>
                          <a:cs typeface="微软雅黑" panose="020B0503020204020204" charset="-122"/>
                        </a:rPr>
                        <a:t>不溶血、透明度好、无粘性、不导电、具有利尿作用</a:t>
                      </a:r>
                      <a:r>
                        <a:rPr lang="en-US" sz="1800" b="0" baseline="30000">
                          <a:solidFill>
                            <a:srgbClr val="000000"/>
                          </a:solidFill>
                          <a:latin typeface="微软雅黑" panose="020B0503020204020204" charset="-122"/>
                          <a:ea typeface="微软雅黑" panose="020B0503020204020204" charset="-122"/>
                          <a:cs typeface="微软雅黑" panose="020B0503020204020204" charset="-122"/>
                        </a:rPr>
                        <a:t>[2]</a:t>
                      </a:r>
                      <a:endParaRPr lang="en-US" altLang="en-US" sz="1800" b="0" baseline="30000">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fontAlgn="auto">
                        <a:lnSpc>
                          <a:spcPct val="120000"/>
                        </a:lnSpc>
                        <a:buNone/>
                      </a:pPr>
                      <a:r>
                        <a:rPr lang="en-US" sz="1800" b="0">
                          <a:solidFill>
                            <a:srgbClr val="000000"/>
                          </a:solidFill>
                          <a:latin typeface="微软雅黑" panose="020B0503020204020204" charset="-122"/>
                          <a:ea typeface="微软雅黑" panose="020B0503020204020204" charset="-122"/>
                          <a:cs typeface="微软雅黑" panose="020B0503020204020204" charset="-122"/>
                        </a:rPr>
                        <a:t>由于经肾排泄，当合并肾病时可因排泄受到影响而延长其半衰期，从而影响体液平衡和心肺功能的恢复</a:t>
                      </a:r>
                      <a:r>
                        <a:rPr lang="en-US" sz="1800" b="0" baseline="30000">
                          <a:solidFill>
                            <a:srgbClr val="000000"/>
                          </a:solidFill>
                          <a:latin typeface="微软雅黑" panose="020B0503020204020204" charset="-122"/>
                          <a:ea typeface="微软雅黑" panose="020B0503020204020204" charset="-122"/>
                          <a:cs typeface="微软雅黑" panose="020B0503020204020204" charset="-122"/>
                        </a:rPr>
                        <a:t>[6]</a:t>
                      </a:r>
                      <a:endParaRPr lang="en-US" altLang="en-US" sz="1800" b="0" baseline="30000">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44650">
                <a:tc>
                  <a:txBody>
                    <a:bodyPr/>
                    <a:lstStyle/>
                    <a:p>
                      <a:pPr indent="0" algn="ctr">
                        <a:buNone/>
                      </a:pPr>
                      <a:r>
                        <a:rPr lang="en-US" sz="1800" b="0">
                          <a:solidFill>
                            <a:srgbClr val="000000"/>
                          </a:solidFill>
                          <a:latin typeface="微软雅黑" panose="020B0503020204020204" charset="-122"/>
                          <a:ea typeface="微软雅黑" panose="020B0503020204020204" charset="-122"/>
                          <a:cs typeface="宋体" panose="02010600030101010101" pitchFamily="2" charset="-122"/>
                        </a:rPr>
                        <a:t>山梨醇甘露醇冲洗液</a:t>
                      </a:r>
                      <a:endParaRPr lang="en-US" altLang="en-US" sz="1800" b="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0000"/>
                          </a:solidFill>
                          <a:latin typeface="微软雅黑" panose="020B0503020204020204" charset="-122"/>
                          <a:ea typeface="微软雅黑" panose="020B0503020204020204" charset="-122"/>
                          <a:cs typeface="宋体" panose="02010600030101010101" pitchFamily="2" charset="-122"/>
                        </a:rPr>
                        <a:t>否</a:t>
                      </a:r>
                      <a:endParaRPr lang="en-US" altLang="en-US" sz="1800" b="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0000"/>
                          </a:solidFill>
                          <a:latin typeface="微软雅黑" panose="020B0503020204020204" charset="-122"/>
                          <a:ea typeface="微软雅黑" panose="020B0503020204020204" charset="-122"/>
                          <a:cs typeface="宋体" panose="02010600030101010101" pitchFamily="2" charset="-122"/>
                        </a:rPr>
                        <a:t>低渗</a:t>
                      </a:r>
                      <a:endParaRPr lang="en-US" altLang="en-US" sz="1800" b="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fontAlgn="auto">
                        <a:lnSpc>
                          <a:spcPct val="120000"/>
                        </a:lnSpc>
                        <a:buNone/>
                      </a:pPr>
                      <a:r>
                        <a:rPr lang="en-US" sz="1800" b="0" dirty="0" err="1">
                          <a:solidFill>
                            <a:srgbClr val="000000"/>
                          </a:solidFill>
                          <a:latin typeface="微软雅黑" panose="020B0503020204020204" charset="-122"/>
                          <a:ea typeface="微软雅黑" panose="020B0503020204020204" charset="-122"/>
                          <a:cs typeface="微软雅黑" panose="020B0503020204020204" charset="-122"/>
                        </a:rPr>
                        <a:t>不溶血、透明度好、无粘性、不导电、</a:t>
                      </a:r>
                      <a:r>
                        <a:rPr lang="en-US" sz="1800" b="0" dirty="0" err="1" smtClean="0">
                          <a:solidFill>
                            <a:srgbClr val="000000"/>
                          </a:solidFill>
                          <a:latin typeface="微软雅黑" panose="020B0503020204020204" charset="-122"/>
                          <a:ea typeface="微软雅黑" panose="020B0503020204020204" charset="-122"/>
                          <a:cs typeface="微软雅黑" panose="020B0503020204020204" charset="-122"/>
                        </a:rPr>
                        <a:t>具有良好利尿作用、</a:t>
                      </a:r>
                      <a:r>
                        <a:rPr lang="en-US" sz="1800" b="0" dirty="0" err="1">
                          <a:solidFill>
                            <a:srgbClr val="000000"/>
                          </a:solidFill>
                          <a:latin typeface="微软雅黑" panose="020B0503020204020204" charset="-122"/>
                          <a:ea typeface="微软雅黑" panose="020B0503020204020204" charset="-122"/>
                          <a:cs typeface="微软雅黑" panose="020B0503020204020204" charset="-122"/>
                        </a:rPr>
                        <a:t>安全性高</a:t>
                      </a:r>
                      <a:r>
                        <a:rPr lang="en-US" sz="1800" b="0" dirty="0">
                          <a:solidFill>
                            <a:srgbClr val="000000"/>
                          </a:solidFill>
                          <a:latin typeface="微软雅黑" panose="020B0503020204020204" charset="-122"/>
                          <a:ea typeface="微软雅黑" panose="020B0503020204020204" charset="-122"/>
                          <a:cs typeface="微软雅黑" panose="020B0503020204020204" charset="-122"/>
                        </a:rPr>
                        <a:t>(</a:t>
                      </a:r>
                      <a:r>
                        <a:rPr lang="en-US" sz="1800" b="0" dirty="0" err="1">
                          <a:solidFill>
                            <a:srgbClr val="000000"/>
                          </a:solidFill>
                          <a:latin typeface="微软雅黑" panose="020B0503020204020204" charset="-122"/>
                          <a:ea typeface="微软雅黑" panose="020B0503020204020204" charset="-122"/>
                          <a:cs typeface="微软雅黑" panose="020B0503020204020204" charset="-122"/>
                        </a:rPr>
                        <a:t>优于国内现有泌尿外科手术冲洗液产品</a:t>
                      </a:r>
                      <a:r>
                        <a:rPr lang="en-US" sz="1800" b="0" dirty="0">
                          <a:solidFill>
                            <a:srgbClr val="000000"/>
                          </a:solidFill>
                          <a:latin typeface="微软雅黑" panose="020B0503020204020204" charset="-122"/>
                          <a:ea typeface="微软雅黑" panose="020B0503020204020204" charset="-122"/>
                          <a:cs typeface="微软雅黑" panose="020B0503020204020204" charset="-122"/>
                        </a:rPr>
                        <a:t>)</a:t>
                      </a:r>
                      <a:r>
                        <a:rPr lang="en-US" sz="1800" b="0" baseline="30000" dirty="0">
                          <a:solidFill>
                            <a:srgbClr val="000000"/>
                          </a:solidFill>
                          <a:latin typeface="微软雅黑" panose="020B0503020204020204" charset="-122"/>
                          <a:ea typeface="微软雅黑" panose="020B0503020204020204" charset="-122"/>
                          <a:cs typeface="微软雅黑" panose="020B0503020204020204" charset="-122"/>
                        </a:rPr>
                        <a:t>[3]</a:t>
                      </a:r>
                      <a:endParaRPr lang="en-US" altLang="en-US" sz="1800" b="0" baseline="30000" dirty="0">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fontAlgn="auto">
                        <a:lnSpc>
                          <a:spcPct val="120000"/>
                        </a:lnSpc>
                        <a:buNone/>
                      </a:pPr>
                      <a:r>
                        <a:rPr lang="en-US" sz="1800" b="0" dirty="0">
                          <a:solidFill>
                            <a:srgbClr val="000000"/>
                          </a:solidFill>
                          <a:latin typeface="微软雅黑" panose="020B0503020204020204" charset="-122"/>
                          <a:ea typeface="微软雅黑" panose="020B0503020204020204" charset="-122"/>
                          <a:cs typeface="宋体" panose="02010600030101010101" pitchFamily="2" charset="-122"/>
                        </a:rPr>
                        <a:t>---</a:t>
                      </a:r>
                      <a:endParaRPr lang="en-US" altLang="en-US" sz="1800" b="0" dirty="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00" name="文本框 99"/>
          <p:cNvSpPr txBox="1"/>
          <p:nvPr/>
        </p:nvSpPr>
        <p:spPr>
          <a:xfrm>
            <a:off x="151765" y="6000750"/>
            <a:ext cx="6670675" cy="860425"/>
          </a:xfrm>
          <a:prstGeom prst="rect">
            <a:avLst/>
          </a:prstGeom>
          <a:noFill/>
          <a:ln w="9525">
            <a:noFill/>
          </a:ln>
        </p:spPr>
        <p:txBody>
          <a:bodyPr wrap="square">
            <a:spAutoFit/>
          </a:bodyPr>
          <a:lstStyle/>
          <a:p>
            <a:pPr indent="0">
              <a:lnSpc>
                <a:spcPct val="100000"/>
              </a:lnSpc>
            </a:pPr>
            <a:r>
              <a:rPr lang="zh-CN" altLang="en-US" sz="1000" b="0">
                <a:latin typeface="微软雅黑" panose="020B0503020204020204" charset="-122"/>
                <a:ea typeface="微软雅黑" panose="020B0503020204020204" charset="-122"/>
                <a:cs typeface="微软雅黑" panose="020B0503020204020204" charset="-122"/>
              </a:rPr>
              <a:t>[</a:t>
            </a:r>
            <a:r>
              <a:rPr lang="en-US" altLang="zh-CN" sz="1000" b="0">
                <a:latin typeface="微软雅黑" panose="020B0503020204020204" charset="-122"/>
                <a:ea typeface="微软雅黑" panose="020B0503020204020204" charset="-122"/>
                <a:cs typeface="微软雅黑" panose="020B0503020204020204" charset="-122"/>
              </a:rPr>
              <a:t>1</a:t>
            </a:r>
            <a:r>
              <a:rPr lang="zh-CN" altLang="en-US" sz="1000" b="0">
                <a:latin typeface="微软雅黑" panose="020B0503020204020204" charset="-122"/>
                <a:ea typeface="微软雅黑" panose="020B0503020204020204" charset="-122"/>
                <a:cs typeface="微软雅黑" panose="020B0503020204020204" charset="-122"/>
              </a:rPr>
              <a:t>]</a:t>
            </a:r>
            <a:r>
              <a:rPr lang="en-US" altLang="zh-CN" sz="1000" b="0">
                <a:latin typeface="微软雅黑" panose="020B0503020204020204" charset="-122"/>
                <a:ea typeface="微软雅黑" panose="020B0503020204020204" charset="-122"/>
                <a:cs typeface="微软雅黑" panose="020B0503020204020204" charset="-122"/>
              </a:rPr>
              <a:t> </a:t>
            </a:r>
            <a:r>
              <a:rPr lang="zh-CN" altLang="en-US" sz="1000" b="0">
                <a:latin typeface="微软雅黑" panose="020B0503020204020204" charset="-122"/>
                <a:ea typeface="微软雅黑" panose="020B0503020204020204" charset="-122"/>
                <a:cs typeface="微软雅黑" panose="020B0503020204020204" charset="-122"/>
              </a:rPr>
              <a:t>张美娟.1.5%甘氨酸冲洗液——泌尿系内窥镜术中的新型冲洗剂[J].上海医药, 1999, 20(5):1.</a:t>
            </a:r>
            <a:endParaRPr lang="zh-CN" altLang="en-US" sz="1000" b="0">
              <a:latin typeface="微软雅黑" panose="020B0503020204020204" charset="-122"/>
              <a:ea typeface="微软雅黑" panose="020B0503020204020204" charset="-122"/>
              <a:cs typeface="微软雅黑" panose="020B0503020204020204" charset="-122"/>
            </a:endParaRPr>
          </a:p>
          <a:p>
            <a:pPr indent="0">
              <a:lnSpc>
                <a:spcPct val="100000"/>
              </a:lnSpc>
            </a:pPr>
            <a:r>
              <a:rPr lang="zh-CN" altLang="en-US" sz="1000" b="0">
                <a:latin typeface="微软雅黑" panose="020B0503020204020204" charset="-122"/>
                <a:ea typeface="微软雅黑" panose="020B0503020204020204" charset="-122"/>
                <a:cs typeface="微软雅黑" panose="020B0503020204020204" charset="-122"/>
              </a:rPr>
              <a:t>[</a:t>
            </a:r>
            <a:r>
              <a:rPr lang="en-US" altLang="zh-CN" sz="1000" b="0">
                <a:latin typeface="微软雅黑" panose="020B0503020204020204" charset="-122"/>
                <a:ea typeface="微软雅黑" panose="020B0503020204020204" charset="-122"/>
                <a:cs typeface="微软雅黑" panose="020B0503020204020204" charset="-122"/>
              </a:rPr>
              <a:t>2</a:t>
            </a:r>
            <a:r>
              <a:rPr lang="zh-CN" altLang="en-US" sz="1000" b="0">
                <a:latin typeface="微软雅黑" panose="020B0503020204020204" charset="-122"/>
                <a:ea typeface="微软雅黑" panose="020B0503020204020204" charset="-122"/>
                <a:cs typeface="微软雅黑" panose="020B0503020204020204" charset="-122"/>
              </a:rPr>
              <a:t>]姚韵.为什么用5%甘露醇作泌尿外科内腔镜手术的冲洗液[J].上海护理,2003(01):60.</a:t>
            </a:r>
            <a:endParaRPr lang="zh-CN" altLang="en-US" sz="1000" b="0">
              <a:latin typeface="微软雅黑" panose="020B0503020204020204" charset="-122"/>
              <a:ea typeface="微软雅黑" panose="020B0503020204020204" charset="-122"/>
              <a:cs typeface="微软雅黑" panose="020B0503020204020204" charset="-122"/>
            </a:endParaRPr>
          </a:p>
          <a:p>
            <a:pPr indent="0">
              <a:lnSpc>
                <a:spcPct val="100000"/>
              </a:lnSpc>
            </a:pPr>
            <a:r>
              <a:rPr lang="zh-CN" altLang="en-US" sz="1000" b="0">
                <a:latin typeface="微软雅黑" panose="020B0503020204020204" charset="-122"/>
                <a:ea typeface="微软雅黑" panose="020B0503020204020204" charset="-122"/>
                <a:cs typeface="微软雅黑" panose="020B0503020204020204" charset="-122"/>
              </a:rPr>
              <a:t>[</a:t>
            </a:r>
            <a:r>
              <a:rPr lang="en-US" altLang="zh-CN" sz="1000" b="0">
                <a:latin typeface="微软雅黑" panose="020B0503020204020204" charset="-122"/>
                <a:ea typeface="微软雅黑" panose="020B0503020204020204" charset="-122"/>
                <a:cs typeface="微软雅黑" panose="020B0503020204020204" charset="-122"/>
              </a:rPr>
              <a:t>3</a:t>
            </a:r>
            <a:r>
              <a:rPr lang="zh-CN" altLang="en-US" sz="1000" b="0">
                <a:latin typeface="微软雅黑" panose="020B0503020204020204" charset="-122"/>
                <a:ea typeface="微软雅黑" panose="020B0503020204020204" charset="-122"/>
                <a:cs typeface="微软雅黑" panose="020B0503020204020204" charset="-122"/>
              </a:rPr>
              <a:t>]</a:t>
            </a:r>
            <a:r>
              <a:rPr lang="en-US" altLang="zh-CN" sz="1000" b="0">
                <a:latin typeface="微软雅黑" panose="020B0503020204020204" charset="-122"/>
                <a:ea typeface="微软雅黑" panose="020B0503020204020204" charset="-122"/>
                <a:cs typeface="微软雅黑" panose="020B0503020204020204" charset="-122"/>
              </a:rPr>
              <a:t> </a:t>
            </a:r>
            <a:r>
              <a:rPr lang="zh-CN" altLang="en-US" sz="1000" b="0">
                <a:latin typeface="微软雅黑" panose="020B0503020204020204" charset="-122"/>
                <a:ea typeface="微软雅黑" panose="020B0503020204020204" charset="-122"/>
                <a:cs typeface="微软雅黑" panose="020B0503020204020204" charset="-122"/>
              </a:rPr>
              <a:t>李慧慧.一种适用于泌尿外科手术的山梨醇甘露醇冲洗液:,CN107349189A[P].</a:t>
            </a:r>
            <a:endParaRPr lang="zh-CN" altLang="en-US" sz="1000" b="0">
              <a:latin typeface="微软雅黑" panose="020B0503020204020204" charset="-122"/>
              <a:ea typeface="微软雅黑" panose="020B0503020204020204" charset="-122"/>
              <a:cs typeface="微软雅黑" panose="020B0503020204020204" charset="-122"/>
            </a:endParaRPr>
          </a:p>
          <a:p>
            <a:pPr indent="0">
              <a:lnSpc>
                <a:spcPct val="100000"/>
              </a:lnSpc>
            </a:pPr>
            <a:r>
              <a:rPr lang="zh-CN" altLang="en-US" sz="1000" b="0">
                <a:latin typeface="微软雅黑" panose="020B0503020204020204" charset="-122"/>
                <a:ea typeface="微软雅黑" panose="020B0503020204020204" charset="-122"/>
                <a:cs typeface="微软雅黑" panose="020B0503020204020204" charset="-122"/>
              </a:rPr>
              <a:t>[</a:t>
            </a:r>
            <a:r>
              <a:rPr lang="en-US" altLang="zh-CN" sz="1000" b="0">
                <a:latin typeface="微软雅黑" panose="020B0503020204020204" charset="-122"/>
                <a:ea typeface="微软雅黑" panose="020B0503020204020204" charset="-122"/>
                <a:cs typeface="微软雅黑" panose="020B0503020204020204" charset="-122"/>
              </a:rPr>
              <a:t>4</a:t>
            </a:r>
            <a:r>
              <a:rPr lang="zh-CN" altLang="en-US" sz="1000" b="0">
                <a:latin typeface="微软雅黑" panose="020B0503020204020204" charset="-122"/>
                <a:ea typeface="微软雅黑" panose="020B0503020204020204" charset="-122"/>
                <a:cs typeface="微软雅黑" panose="020B0503020204020204" charset="-122"/>
              </a:rPr>
              <a:t>]李洪亮,南宁,李钊伦,等.伴有2型糖尿病的前列腺增生患者TURP术中应用5%葡萄糖溶液进行冲洗的安全性评价[J].现代泌尿外科杂志,2012.</a:t>
            </a:r>
            <a:endParaRPr lang="zh-CN" altLang="en-US" sz="1000" b="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6751955" y="6000750"/>
            <a:ext cx="5302885" cy="860425"/>
          </a:xfrm>
          <a:prstGeom prst="rect">
            <a:avLst/>
          </a:prstGeom>
          <a:noFill/>
          <a:ln w="9525">
            <a:noFill/>
          </a:ln>
        </p:spPr>
        <p:txBody>
          <a:bodyPr wrap="square">
            <a:spAutoFit/>
          </a:bodyPr>
          <a:lstStyle/>
          <a:p>
            <a:pPr indent="0"/>
            <a:r>
              <a:rPr lang="en-US" sz="1000" b="0">
                <a:latin typeface="微软雅黑" panose="020B0503020204020204" charset="-122"/>
                <a:ea typeface="微软雅黑" panose="020B0503020204020204" charset="-122"/>
                <a:cs typeface="微软雅黑" panose="020B0503020204020204" charset="-122"/>
              </a:rPr>
              <a:t>[5]Park J T,Lim H K,Kim S G,et al.A comparison of the influence of 2.7%sorbitol-0.54% mannitol and 5% glucose irrigating fluids on plasma serum physiologyduring hysteroscopic procedures[J].Korean J Anesthesiol, 2011, 61(5):394-398.</a:t>
            </a:r>
            <a:endParaRPr lang="en-US" sz="1000" b="0">
              <a:latin typeface="微软雅黑" panose="020B0503020204020204" charset="-122"/>
              <a:ea typeface="微软雅黑" panose="020B0503020204020204" charset="-122"/>
              <a:cs typeface="微软雅黑" panose="020B0503020204020204" charset="-122"/>
            </a:endParaRPr>
          </a:p>
          <a:p>
            <a:pPr indent="0"/>
            <a:r>
              <a:rPr lang="en-US" altLang="en-US" sz="1000" b="0">
                <a:latin typeface="微软雅黑" panose="020B0503020204020204" charset="-122"/>
                <a:ea typeface="微软雅黑" panose="020B0503020204020204" charset="-122"/>
                <a:cs typeface="微软雅黑" panose="020B0503020204020204" charset="-122"/>
              </a:rPr>
              <a:t>[6]陈娟,阳红卫,郭曲练.不同膀胱灌洗液在TURP中对患者电解质、血糖及血浆渗透压的影响[J].医学临床研究,2006(10):1631-1634.</a:t>
            </a:r>
            <a:endParaRPr lang="en-US" altLang="en-US" sz="1000" b="0">
              <a:latin typeface="微软雅黑" panose="020B0503020204020204" charset="-122"/>
              <a:ea typeface="微软雅黑" panose="020B0503020204020204" charset="-122"/>
              <a:cs typeface="微软雅黑" panose="020B0503020204020204" charset="-122"/>
            </a:endParaRPr>
          </a:p>
        </p:txBody>
      </p:sp>
    </p:spTree>
    <p:custDataLst>
      <p:tags r:id="rId7"/>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custDataLst>
              <p:tags r:id="rId1"/>
            </p:custDataLst>
          </p:nvPr>
        </p:nvSpPr>
        <p:spPr>
          <a:xfrm>
            <a:off x="2751733" y="0"/>
            <a:ext cx="459588" cy="867252"/>
          </a:xfrm>
          <a:custGeom>
            <a:avLst/>
            <a:gdLst>
              <a:gd name="connsiteX0" fmla="*/ 0 w 459588"/>
              <a:gd name="connsiteY0" fmla="*/ 0 h 867252"/>
              <a:gd name="connsiteX1" fmla="*/ 459588 w 459588"/>
              <a:gd name="connsiteY1" fmla="*/ 0 h 867252"/>
              <a:gd name="connsiteX2" fmla="*/ 459588 w 459588"/>
              <a:gd name="connsiteY2" fmla="*/ 560072 h 867252"/>
              <a:gd name="connsiteX3" fmla="*/ 0 w 459588"/>
              <a:gd name="connsiteY3" fmla="*/ 867252 h 867252"/>
            </a:gdLst>
            <a:ahLst/>
            <a:cxnLst>
              <a:cxn ang="0">
                <a:pos x="connsiteX0" y="connsiteY0"/>
              </a:cxn>
              <a:cxn ang="0">
                <a:pos x="connsiteX1" y="connsiteY1"/>
              </a:cxn>
              <a:cxn ang="0">
                <a:pos x="connsiteX2" y="connsiteY2"/>
              </a:cxn>
              <a:cxn ang="0">
                <a:pos x="connsiteX3" y="connsiteY3"/>
              </a:cxn>
            </a:cxnLst>
            <a:rect l="l" t="t" r="r" b="b"/>
            <a:pathLst>
              <a:path w="459588" h="867252">
                <a:moveTo>
                  <a:pt x="0" y="0"/>
                </a:moveTo>
                <a:lnTo>
                  <a:pt x="459588" y="0"/>
                </a:lnTo>
                <a:lnTo>
                  <a:pt x="459588" y="560072"/>
                </a:lnTo>
                <a:lnTo>
                  <a:pt x="0" y="867252"/>
                </a:lnTo>
                <a:close/>
              </a:path>
            </a:pathLst>
          </a:custGeom>
          <a:solidFill>
            <a:srgbClr val="4C4B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charset="-122"/>
              <a:ea typeface="微软雅黑" panose="020B0503020204020204" charset="-122"/>
            </a:endParaRPr>
          </a:p>
        </p:txBody>
      </p:sp>
      <p:cxnSp>
        <p:nvCxnSpPr>
          <p:cNvPr id="5" name="直接连接符 4"/>
          <p:cNvCxnSpPr/>
          <p:nvPr>
            <p:custDataLst>
              <p:tags r:id="rId2"/>
            </p:custDataLst>
          </p:nvPr>
        </p:nvCxnSpPr>
        <p:spPr>
          <a:xfrm flipV="1">
            <a:off x="3051042" y="0"/>
            <a:ext cx="930115" cy="655980"/>
          </a:xfrm>
          <a:prstGeom prst="line">
            <a:avLst/>
          </a:prstGeom>
          <a:ln w="12700">
            <a:solidFill>
              <a:srgbClr val="4C4B50"/>
            </a:solidFill>
          </a:ln>
          <a:effectLst/>
        </p:spPr>
        <p:style>
          <a:lnRef idx="1">
            <a:schemeClr val="accent1"/>
          </a:lnRef>
          <a:fillRef idx="0">
            <a:schemeClr val="accent1"/>
          </a:fillRef>
          <a:effectRef idx="0">
            <a:schemeClr val="accent1"/>
          </a:effectRef>
          <a:fontRef idx="minor">
            <a:schemeClr val="tx1"/>
          </a:fontRef>
        </p:style>
      </p:cxnSp>
      <p:sp>
        <p:nvSpPr>
          <p:cNvPr id="6" name="任意多边形 5"/>
          <p:cNvSpPr/>
          <p:nvPr>
            <p:custDataLst>
              <p:tags r:id="rId3"/>
            </p:custDataLst>
          </p:nvPr>
        </p:nvSpPr>
        <p:spPr>
          <a:xfrm>
            <a:off x="8995444" y="0"/>
            <a:ext cx="459588" cy="867252"/>
          </a:xfrm>
          <a:custGeom>
            <a:avLst/>
            <a:gdLst>
              <a:gd name="connsiteX0" fmla="*/ 0 w 459588"/>
              <a:gd name="connsiteY0" fmla="*/ 0 h 867252"/>
              <a:gd name="connsiteX1" fmla="*/ 459588 w 459588"/>
              <a:gd name="connsiteY1" fmla="*/ 0 h 867252"/>
              <a:gd name="connsiteX2" fmla="*/ 459588 w 459588"/>
              <a:gd name="connsiteY2" fmla="*/ 560072 h 867252"/>
              <a:gd name="connsiteX3" fmla="*/ 0 w 459588"/>
              <a:gd name="connsiteY3" fmla="*/ 867252 h 867252"/>
            </a:gdLst>
            <a:ahLst/>
            <a:cxnLst>
              <a:cxn ang="0">
                <a:pos x="connsiteX0" y="connsiteY0"/>
              </a:cxn>
              <a:cxn ang="0">
                <a:pos x="connsiteX1" y="connsiteY1"/>
              </a:cxn>
              <a:cxn ang="0">
                <a:pos x="connsiteX2" y="connsiteY2"/>
              </a:cxn>
              <a:cxn ang="0">
                <a:pos x="connsiteX3" y="connsiteY3"/>
              </a:cxn>
            </a:cxnLst>
            <a:rect l="l" t="t" r="r" b="b"/>
            <a:pathLst>
              <a:path w="459588" h="867252">
                <a:moveTo>
                  <a:pt x="0" y="0"/>
                </a:moveTo>
                <a:lnTo>
                  <a:pt x="459588" y="0"/>
                </a:lnTo>
                <a:lnTo>
                  <a:pt x="459588" y="560072"/>
                </a:lnTo>
                <a:lnTo>
                  <a:pt x="0" y="867252"/>
                </a:lnTo>
                <a:close/>
              </a:path>
            </a:pathLst>
          </a:custGeom>
          <a:solidFill>
            <a:srgbClr val="2ABDC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charset="-122"/>
              <a:ea typeface="微软雅黑" panose="020B0503020204020204" charset="-122"/>
            </a:endParaRPr>
          </a:p>
        </p:txBody>
      </p:sp>
      <p:cxnSp>
        <p:nvCxnSpPr>
          <p:cNvPr id="7" name="直接连接符 6"/>
          <p:cNvCxnSpPr/>
          <p:nvPr>
            <p:custDataLst>
              <p:tags r:id="rId4"/>
            </p:custDataLst>
          </p:nvPr>
        </p:nvCxnSpPr>
        <p:spPr>
          <a:xfrm flipV="1">
            <a:off x="9294753" y="-13642"/>
            <a:ext cx="930115" cy="655980"/>
          </a:xfrm>
          <a:prstGeom prst="line">
            <a:avLst/>
          </a:prstGeom>
          <a:ln w="12700">
            <a:solidFill>
              <a:srgbClr val="2ABDC7"/>
            </a:solidFill>
          </a:ln>
          <a:effectLst/>
        </p:spPr>
        <p:style>
          <a:lnRef idx="1">
            <a:schemeClr val="accent1"/>
          </a:lnRef>
          <a:fillRef idx="0">
            <a:schemeClr val="accent1"/>
          </a:fillRef>
          <a:effectRef idx="0">
            <a:schemeClr val="accent1"/>
          </a:effectRef>
          <a:fontRef idx="minor">
            <a:schemeClr val="tx1"/>
          </a:fontRef>
        </p:style>
      </p:cxnSp>
      <p:sp>
        <p:nvSpPr>
          <p:cNvPr id="8" name="Freeform 23"/>
          <p:cNvSpPr/>
          <p:nvPr>
            <p:custDataLst>
              <p:tags r:id="rId5"/>
            </p:custDataLst>
          </p:nvPr>
        </p:nvSpPr>
        <p:spPr bwMode="auto">
          <a:xfrm>
            <a:off x="3225165" y="4511040"/>
            <a:ext cx="2324100" cy="1078230"/>
          </a:xfrm>
          <a:custGeom>
            <a:avLst/>
            <a:gdLst>
              <a:gd name="T0" fmla="*/ 0 w 735"/>
              <a:gd name="T1" fmla="*/ 0 h 532"/>
              <a:gd name="T2" fmla="*/ 735 w 735"/>
              <a:gd name="T3" fmla="*/ 532 h 532"/>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T0" t="T1" r="T2" b="T3"/>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bg1">
              <a:lumMod val="85000"/>
            </a:schemeClr>
          </a:solidFill>
          <a:ln w="9525">
            <a:noFill/>
            <a:round/>
          </a:ln>
          <a:effectLst/>
        </p:spPr>
        <p:txBody>
          <a:bodyPr wrap="none" lIns="118297" tIns="59149" rIns="118297" bIns="59149" anchor="ctr"/>
          <a:lstStyle/>
          <a:p>
            <a:pPr>
              <a:defRPr/>
            </a:pPr>
            <a:endParaRPr lang="zh-CN" altLang="en-US" sz="2160" kern="0">
              <a:solidFill>
                <a:sysClr val="windowText" lastClr="000000"/>
              </a:solidFill>
              <a:latin typeface="微软雅黑" panose="020B0503020204020204" charset="-122"/>
              <a:ea typeface="微软雅黑" panose="020B0503020204020204" charset="-122"/>
            </a:endParaRPr>
          </a:p>
        </p:txBody>
      </p:sp>
      <p:sp>
        <p:nvSpPr>
          <p:cNvPr id="10" name="AutoShape 10"/>
          <p:cNvSpPr>
            <a:spLocks noChangeArrowheads="1"/>
          </p:cNvSpPr>
          <p:nvPr>
            <p:custDataLst>
              <p:tags r:id="rId6"/>
            </p:custDataLst>
          </p:nvPr>
        </p:nvSpPr>
        <p:spPr bwMode="auto">
          <a:xfrm>
            <a:off x="1357630" y="1905635"/>
            <a:ext cx="5168900" cy="2837180"/>
          </a:xfrm>
          <a:prstGeom prst="roundRect">
            <a:avLst>
              <a:gd name="adj" fmla="val 7333"/>
            </a:avLst>
          </a:prstGeom>
          <a:solidFill>
            <a:srgbClr val="2ABDC7"/>
          </a:solidFill>
          <a:ln w="9525">
            <a:noFill/>
            <a:round/>
          </a:ln>
          <a:effectLst/>
        </p:spPr>
        <p:txBody>
          <a:bodyPr anchor="ctr"/>
          <a:lstStyle/>
          <a:p>
            <a:pPr>
              <a:defRPr/>
            </a:pPr>
            <a:endParaRPr lang="zh-CN" altLang="en-US" sz="2160" kern="0">
              <a:solidFill>
                <a:sysClr val="windowText" lastClr="000000"/>
              </a:solidFill>
              <a:latin typeface="微软雅黑" panose="020B0503020204020204" charset="-122"/>
              <a:ea typeface="微软雅黑" panose="020B0503020204020204" charset="-122"/>
            </a:endParaRPr>
          </a:p>
        </p:txBody>
      </p:sp>
      <p:sp>
        <p:nvSpPr>
          <p:cNvPr id="16" name="Freeform 25"/>
          <p:cNvSpPr/>
          <p:nvPr>
            <p:custDataLst>
              <p:tags r:id="rId7"/>
            </p:custDataLst>
          </p:nvPr>
        </p:nvSpPr>
        <p:spPr bwMode="auto">
          <a:xfrm flipH="1">
            <a:off x="6089015" y="4510405"/>
            <a:ext cx="2325370" cy="1078865"/>
          </a:xfrm>
          <a:custGeom>
            <a:avLst/>
            <a:gdLst>
              <a:gd name="T0" fmla="*/ 0 w 735"/>
              <a:gd name="T1" fmla="*/ 0 h 532"/>
              <a:gd name="T2" fmla="*/ 735 w 735"/>
              <a:gd name="T3" fmla="*/ 532 h 532"/>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T0" t="T1" r="T2" b="T3"/>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bg1">
              <a:lumMod val="85000"/>
            </a:schemeClr>
          </a:solidFill>
          <a:ln w="9525">
            <a:noFill/>
            <a:round/>
          </a:ln>
          <a:effectLst/>
        </p:spPr>
        <p:txBody>
          <a:bodyPr wrap="none" lIns="118297" tIns="59149" rIns="118297" bIns="59149" anchor="ctr"/>
          <a:lstStyle/>
          <a:p>
            <a:pPr>
              <a:defRPr/>
            </a:pPr>
            <a:endParaRPr lang="zh-CN" altLang="en-US" sz="2160" kern="0">
              <a:solidFill>
                <a:sysClr val="windowText" lastClr="000000"/>
              </a:solidFill>
              <a:latin typeface="微软雅黑" panose="020B0503020204020204" charset="-122"/>
              <a:ea typeface="微软雅黑" panose="020B0503020204020204" charset="-122"/>
            </a:endParaRPr>
          </a:p>
        </p:txBody>
      </p:sp>
      <p:grpSp>
        <p:nvGrpSpPr>
          <p:cNvPr id="17" name="组合 16"/>
          <p:cNvGrpSpPr/>
          <p:nvPr/>
        </p:nvGrpSpPr>
        <p:grpSpPr>
          <a:xfrm>
            <a:off x="6925310" y="1929130"/>
            <a:ext cx="4360545" cy="2829560"/>
            <a:chOff x="5393039" y="1289050"/>
            <a:chExt cx="1542330" cy="1446440"/>
          </a:xfrm>
          <a:solidFill>
            <a:schemeClr val="accent1">
              <a:lumMod val="75000"/>
            </a:schemeClr>
          </a:solidFill>
        </p:grpSpPr>
        <p:sp>
          <p:nvSpPr>
            <p:cNvPr id="18" name="AutoShape 18"/>
            <p:cNvSpPr>
              <a:spLocks noChangeArrowheads="1"/>
            </p:cNvSpPr>
            <p:nvPr>
              <p:custDataLst>
                <p:tags r:id="rId8"/>
              </p:custDataLst>
            </p:nvPr>
          </p:nvSpPr>
          <p:spPr bwMode="auto">
            <a:xfrm>
              <a:off x="5393039" y="1289050"/>
              <a:ext cx="1542330" cy="1446440"/>
            </a:xfrm>
            <a:prstGeom prst="roundRect">
              <a:avLst>
                <a:gd name="adj" fmla="val 7333"/>
              </a:avLst>
            </a:prstGeom>
            <a:solidFill>
              <a:srgbClr val="2ABDC7"/>
            </a:solidFill>
            <a:ln w="9525">
              <a:noFill/>
              <a:round/>
            </a:ln>
            <a:effectLst/>
          </p:spPr>
          <p:txBody>
            <a:bodyPr anchor="ctr"/>
            <a:lstStyle/>
            <a:p>
              <a:pPr marL="0" marR="0" lvl="0" indent="457200" algn="l" defTabSz="914400" rtl="0" fontAlgn="auto">
                <a:lnSpc>
                  <a:spcPct val="125000"/>
                </a:lnSpc>
                <a:spcBef>
                  <a:spcPts val="0"/>
                </a:spcBef>
                <a:spcAft>
                  <a:spcPts val="0"/>
                </a:spcAft>
                <a:buClrTx/>
                <a:buSzTx/>
                <a:buFont typeface="Arial" panose="020B0604020202020204" pitchFamily="34" charset="0"/>
                <a:buNone/>
                <a:defRPr/>
              </a:pPr>
              <a:endParaRPr lang="zh-CN" altLang="en-US" sz="2160" kern="0">
                <a:solidFill>
                  <a:sysClr val="windowText" lastClr="000000"/>
                </a:solidFill>
                <a:latin typeface="微软雅黑" panose="020B0503020204020204" charset="-122"/>
                <a:ea typeface="微软雅黑" panose="020B0503020204020204" charset="-122"/>
              </a:endParaRPr>
            </a:p>
          </p:txBody>
        </p:sp>
        <p:sp>
          <p:nvSpPr>
            <p:cNvPr id="19" name="Text Box 20"/>
            <p:cNvSpPr txBox="1">
              <a:spLocks noChangeArrowheads="1"/>
            </p:cNvSpPr>
            <p:nvPr>
              <p:custDataLst>
                <p:tags r:id="rId9"/>
              </p:custDataLst>
            </p:nvPr>
          </p:nvSpPr>
          <p:spPr bwMode="auto">
            <a:xfrm>
              <a:off x="5433467" y="1559771"/>
              <a:ext cx="1461474" cy="779377"/>
            </a:xfrm>
            <a:prstGeom prst="rect">
              <a:avLst/>
            </a:prstGeom>
            <a:noFill/>
            <a:ln w="9525">
              <a:noFill/>
              <a:miter lim="800000"/>
            </a:ln>
            <a:effectLst/>
          </p:spPr>
          <p:txBody>
            <a:bodyPr wrap="square" lIns="87089" tIns="43544" rIns="87089" bIns="43544">
              <a:spAutoFit/>
            </a:bodyPr>
            <a:lstStyle/>
            <a:p>
              <a:pPr lvl="0" algn="l">
                <a:lnSpc>
                  <a:spcPct val="130000"/>
                </a:lnSpc>
                <a:spcBef>
                  <a:spcPts val="0"/>
                </a:spcBef>
                <a:spcAft>
                  <a:spcPts val="0"/>
                </a:spcAft>
                <a:buClrTx/>
                <a:buSzTx/>
                <a:buFontTx/>
              </a:pPr>
              <a:r>
                <a:rPr lang="zh-CN" dirty="0">
                  <a:latin typeface="微软雅黑" panose="020B0503020204020204" charset="-122"/>
                  <a:ea typeface="微软雅黑" panose="020B0503020204020204" charset="-122"/>
                  <a:cs typeface="微软雅黑" panose="020B0503020204020204" charset="-122"/>
                  <a:sym typeface="+mn-ea"/>
                </a:rPr>
                <a:t>山梨醇甘露醇冲洗剂是软袋包材，产品生产</a:t>
              </a:r>
              <a:r>
                <a:rPr lang="zh-CN" spc="100"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mn-ea"/>
                </a:rPr>
                <a:t>采用全自动制袋灌封口工艺，</a:t>
              </a:r>
              <a:r>
                <a:rPr lang="zh-CN" altLang="en-US" spc="100"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mn-ea"/>
                </a:rPr>
                <a:t>集打印、制袋、灌装和封口于一体，</a:t>
              </a:r>
              <a:r>
                <a:rPr lang="zh-CN" spc="100"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mn-ea"/>
                </a:rPr>
                <a:t>从源头保证产品质量，避免二次污染</a:t>
              </a:r>
              <a:r>
                <a:rPr lang="zh-CN" altLang="en-US"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mn-ea"/>
                </a:rPr>
                <a:t>。</a:t>
              </a:r>
              <a:endParaRPr lang="zh-CN" altLang="en-US"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mn-ea"/>
              </a:endParaRPr>
            </a:p>
          </p:txBody>
        </p:sp>
      </p:grpSp>
      <p:grpSp>
        <p:nvGrpSpPr>
          <p:cNvPr id="20" name="组合 19"/>
          <p:cNvGrpSpPr/>
          <p:nvPr/>
        </p:nvGrpSpPr>
        <p:grpSpPr>
          <a:xfrm>
            <a:off x="2316955" y="5550200"/>
            <a:ext cx="7570725" cy="1008088"/>
            <a:chOff x="2316955" y="5550200"/>
            <a:chExt cx="7570725" cy="1008088"/>
          </a:xfrm>
        </p:grpSpPr>
        <p:sp>
          <p:nvSpPr>
            <p:cNvPr id="21" name="AutoShape 8"/>
            <p:cNvSpPr>
              <a:spLocks noChangeArrowheads="1"/>
            </p:cNvSpPr>
            <p:nvPr>
              <p:custDataLst>
                <p:tags r:id="rId10"/>
              </p:custDataLst>
            </p:nvPr>
          </p:nvSpPr>
          <p:spPr bwMode="auto">
            <a:xfrm>
              <a:off x="2316955" y="5550200"/>
              <a:ext cx="7570725" cy="1008088"/>
            </a:xfrm>
            <a:prstGeom prst="roundRect">
              <a:avLst>
                <a:gd name="adj" fmla="val 7333"/>
              </a:avLst>
            </a:prstGeom>
            <a:solidFill>
              <a:srgbClr val="4C4B50"/>
            </a:solidFill>
            <a:ln w="38100">
              <a:noFill/>
              <a:round/>
            </a:ln>
            <a:effectLst/>
          </p:spPr>
          <p:txBody>
            <a:bodyPr lIns="118297" tIns="59149" rIns="118297" bIns="59149" anchor="ctr"/>
            <a:lstStyle/>
            <a:p>
              <a:pPr>
                <a:defRPr/>
              </a:pPr>
              <a:endParaRPr lang="zh-CN" altLang="en-US" sz="2160" kern="0">
                <a:solidFill>
                  <a:sysClr val="windowText" lastClr="000000"/>
                </a:solidFill>
                <a:latin typeface="微软雅黑" panose="020B0503020204020204" charset="-122"/>
                <a:ea typeface="微软雅黑" panose="020B0503020204020204" charset="-122"/>
              </a:endParaRPr>
            </a:p>
          </p:txBody>
        </p:sp>
        <p:sp>
          <p:nvSpPr>
            <p:cNvPr id="22" name="Text Box 21"/>
            <p:cNvSpPr txBox="1">
              <a:spLocks noChangeArrowheads="1"/>
            </p:cNvSpPr>
            <p:nvPr>
              <p:custDataLst>
                <p:tags r:id="rId11"/>
              </p:custDataLst>
            </p:nvPr>
          </p:nvSpPr>
          <p:spPr bwMode="auto">
            <a:xfrm>
              <a:off x="2484595" y="5596555"/>
              <a:ext cx="7202805" cy="954405"/>
            </a:xfrm>
            <a:prstGeom prst="rect">
              <a:avLst/>
            </a:prstGeom>
            <a:noFill/>
            <a:ln w="9525">
              <a:noFill/>
              <a:miter lim="800000"/>
            </a:ln>
            <a:effectLst/>
          </p:spPr>
          <p:txBody>
            <a:bodyPr wrap="square" lIns="93890" tIns="46945" rIns="93890" bIns="46945">
              <a:spAutoFit/>
            </a:bodyPr>
            <a:lstStyle/>
            <a:p>
              <a:pPr algn="ctr">
                <a:defRPr/>
              </a:pPr>
              <a:r>
                <a:rPr lang="zh-CN" altLang="en-US" sz="2800" kern="0" dirty="0" smtClean="0">
                  <a:solidFill>
                    <a:srgbClr val="FFFFFF"/>
                  </a:solidFill>
                  <a:latin typeface="微软雅黑" panose="020B0503020204020204" charset="-122"/>
                  <a:ea typeface="微软雅黑" panose="020B0503020204020204" charset="-122"/>
                </a:rPr>
                <a:t>山梨醇甘露醇冲洗剂成分和制备工艺创新提升患者治疗有效性和安全性</a:t>
              </a:r>
              <a:endParaRPr lang="zh-CN" altLang="en-US" sz="2800" kern="0" dirty="0" smtClean="0">
                <a:solidFill>
                  <a:srgbClr val="FFFFFF"/>
                </a:solidFill>
                <a:latin typeface="微软雅黑" panose="020B0503020204020204" charset="-122"/>
                <a:ea typeface="微软雅黑" panose="020B0503020204020204" charset="-122"/>
              </a:endParaRPr>
            </a:p>
          </p:txBody>
        </p:sp>
      </p:grpSp>
      <p:sp>
        <p:nvSpPr>
          <p:cNvPr id="24" name="文本框 23"/>
          <p:cNvSpPr txBox="1"/>
          <p:nvPr>
            <p:custDataLst>
              <p:tags r:id="rId12"/>
            </p:custDataLst>
          </p:nvPr>
        </p:nvSpPr>
        <p:spPr>
          <a:xfrm>
            <a:off x="2766060" y="1554480"/>
            <a:ext cx="2352040" cy="398780"/>
          </a:xfrm>
          <a:prstGeom prst="rect">
            <a:avLst/>
          </a:prstGeom>
          <a:solidFill>
            <a:srgbClr val="92D050"/>
          </a:solidFill>
        </p:spPr>
        <p:txBody>
          <a:bodyPr wrap="square" rtlCol="0">
            <a:spAutoFit/>
          </a:bodyPr>
          <a:lstStyle/>
          <a:p>
            <a:pPr algn="ctr"/>
            <a:r>
              <a:rPr lang="zh-CN" altLang="en-US" sz="2000" b="1">
                <a:latin typeface="微软雅黑" panose="020B0503020204020204" charset="-122"/>
                <a:ea typeface="微软雅黑" panose="020B0503020204020204" charset="-122"/>
              </a:rPr>
              <a:t>制剂组分</a:t>
            </a:r>
            <a:endParaRPr lang="zh-CN" altLang="en-US" sz="2000" b="1">
              <a:latin typeface="微软雅黑" panose="020B0503020204020204" charset="-122"/>
              <a:ea typeface="微软雅黑" panose="020B0503020204020204" charset="-122"/>
            </a:endParaRPr>
          </a:p>
        </p:txBody>
      </p:sp>
      <p:sp>
        <p:nvSpPr>
          <p:cNvPr id="8193" name="文本框 3"/>
          <p:cNvSpPr txBox="1"/>
          <p:nvPr>
            <p:custDataLst>
              <p:tags r:id="rId13"/>
            </p:custDataLst>
          </p:nvPr>
        </p:nvSpPr>
        <p:spPr>
          <a:xfrm>
            <a:off x="5304155" y="45085"/>
            <a:ext cx="1743075" cy="645160"/>
          </a:xfrm>
          <a:prstGeom prst="rect">
            <a:avLst/>
          </a:prstGeom>
          <a:noFill/>
          <a:ln w="9525">
            <a:noFill/>
          </a:ln>
        </p:spPr>
        <p:txBody>
          <a:bodyPr wrap="square" anchor="t" anchorCtr="0">
            <a:spAutoFit/>
          </a:bodyPr>
          <a:lstStyle/>
          <a:p>
            <a:pPr>
              <a:buClrTx/>
              <a:buFontTx/>
            </a:pPr>
            <a:r>
              <a:rPr lang="zh-CN" altLang="en-US" sz="3600" b="1">
                <a:latin typeface="微软雅黑" panose="020B0503020204020204" charset="-122"/>
                <a:ea typeface="微软雅黑" panose="020B0503020204020204" charset="-122"/>
                <a:sym typeface="宋体" panose="02010600030101010101" pitchFamily="2" charset="-122"/>
              </a:rPr>
              <a:t>创新性</a:t>
            </a:r>
            <a:endParaRPr lang="zh-CN" altLang="en-US" sz="3600" b="1">
              <a:latin typeface="微软雅黑" panose="020B0503020204020204" charset="-122"/>
              <a:ea typeface="微软雅黑" panose="020B0503020204020204" charset="-122"/>
              <a:sym typeface="宋体" panose="02010600030101010101" pitchFamily="2" charset="-122"/>
            </a:endParaRPr>
          </a:p>
        </p:txBody>
      </p:sp>
      <p:sp>
        <p:nvSpPr>
          <p:cNvPr id="25" name="文本框 24"/>
          <p:cNvSpPr txBox="1"/>
          <p:nvPr>
            <p:custDataLst>
              <p:tags r:id="rId14"/>
            </p:custDataLst>
          </p:nvPr>
        </p:nvSpPr>
        <p:spPr>
          <a:xfrm>
            <a:off x="7873365" y="1588135"/>
            <a:ext cx="2566670" cy="398780"/>
          </a:xfrm>
          <a:prstGeom prst="rect">
            <a:avLst/>
          </a:prstGeom>
          <a:solidFill>
            <a:srgbClr val="92D050"/>
          </a:solidFill>
        </p:spPr>
        <p:txBody>
          <a:bodyPr wrap="square" rtlCol="0">
            <a:spAutoFit/>
          </a:bodyPr>
          <a:lstStyle/>
          <a:p>
            <a:pPr algn="ctr"/>
            <a:r>
              <a:rPr lang="zh-CN" altLang="en-US" sz="2000" b="1">
                <a:latin typeface="微软雅黑" panose="020B0503020204020204" charset="-122"/>
                <a:ea typeface="微软雅黑" panose="020B0503020204020204" charset="-122"/>
              </a:rPr>
              <a:t>制备工艺</a:t>
            </a:r>
            <a:endParaRPr lang="zh-CN" altLang="en-US" sz="2000" b="1">
              <a:latin typeface="微软雅黑" panose="020B0503020204020204" charset="-122"/>
              <a:ea typeface="微软雅黑" panose="020B0503020204020204" charset="-122"/>
            </a:endParaRPr>
          </a:p>
        </p:txBody>
      </p:sp>
      <p:sp>
        <p:nvSpPr>
          <p:cNvPr id="2" name="文本框 1"/>
          <p:cNvSpPr txBox="1"/>
          <p:nvPr>
            <p:custDataLst>
              <p:tags r:id="rId15"/>
            </p:custDataLst>
          </p:nvPr>
        </p:nvSpPr>
        <p:spPr>
          <a:xfrm>
            <a:off x="11643995" y="4977130"/>
            <a:ext cx="309880" cy="368300"/>
          </a:xfrm>
          <a:prstGeom prst="rect">
            <a:avLst/>
          </a:prstGeom>
          <a:noFill/>
        </p:spPr>
        <p:txBody>
          <a:bodyPr wrap="none" rtlCol="0">
            <a:spAutoFit/>
          </a:bodyPr>
          <a:lstStyle/>
          <a:p>
            <a:endParaRPr lang="zh-CN" altLang="en-US">
              <a:latin typeface="微软雅黑" panose="020B0503020204020204" charset="-122"/>
              <a:ea typeface="微软雅黑" panose="020B0503020204020204" charset="-122"/>
            </a:endParaRPr>
          </a:p>
        </p:txBody>
      </p:sp>
      <p:sp>
        <p:nvSpPr>
          <p:cNvPr id="3" name="文本框 2"/>
          <p:cNvSpPr txBox="1"/>
          <p:nvPr>
            <p:custDataLst>
              <p:tags r:id="rId16"/>
            </p:custDataLst>
          </p:nvPr>
        </p:nvSpPr>
        <p:spPr>
          <a:xfrm>
            <a:off x="1305242" y="2188210"/>
            <a:ext cx="5273675" cy="2496845"/>
          </a:xfrm>
          <a:prstGeom prst="rect">
            <a:avLst/>
          </a:prstGeom>
          <a:noFill/>
        </p:spPr>
        <p:txBody>
          <a:bodyPr wrap="square" rtlCol="0" anchor="t">
            <a:noAutofit/>
          </a:bodyPr>
          <a:lstStyle/>
          <a:p>
            <a:pPr marL="285750" indent="-285750">
              <a:lnSpc>
                <a:spcPct val="120000"/>
              </a:lnSpc>
              <a:spcBef>
                <a:spcPts val="0"/>
              </a:spcBef>
              <a:spcAft>
                <a:spcPts val="0"/>
              </a:spcAft>
              <a:buFont typeface="Wingdings" panose="05000000000000000000" charset="0"/>
              <a:buChar char="ü"/>
            </a:pPr>
            <a:r>
              <a:rPr dirty="0" smtClean="0">
                <a:latin typeface="微软雅黑" panose="020B0503020204020204" charset="-122"/>
                <a:ea typeface="微软雅黑" panose="020B0503020204020204" charset="-122"/>
                <a:cs typeface="微软雅黑" panose="020B0503020204020204" charset="-122"/>
                <a:sym typeface="+mn-ea"/>
              </a:rPr>
              <a:t>山梨醇和甘露醇的组合</a:t>
            </a:r>
            <a:r>
              <a:rPr dirty="0">
                <a:latin typeface="微软雅黑" panose="020B0503020204020204" charset="-122"/>
                <a:ea typeface="微软雅黑" panose="020B0503020204020204" charset="-122"/>
                <a:cs typeface="微软雅黑" panose="020B0503020204020204" charset="-122"/>
                <a:sym typeface="+mn-ea"/>
              </a:rPr>
              <a:t>，可促进山梨醇的迅速代谢，同时二者被吸收后均可作为渗透利尿剂，即使部分灌洗液进入血液循环也可促进尽早排出，对于预防水中毒起到积极作用</a:t>
            </a:r>
            <a:r>
              <a:rPr lang="zh-CN" dirty="0">
                <a:latin typeface="微软雅黑" panose="020B0503020204020204" charset="-122"/>
                <a:ea typeface="微软雅黑" panose="020B0503020204020204" charset="-122"/>
                <a:cs typeface="微软雅黑" panose="020B0503020204020204" charset="-122"/>
                <a:sym typeface="+mn-ea"/>
              </a:rPr>
              <a:t>；</a:t>
            </a:r>
            <a:endParaRPr dirty="0">
              <a:latin typeface="微软雅黑" panose="020B0503020204020204" charset="-122"/>
              <a:ea typeface="微软雅黑" panose="020B0503020204020204" charset="-122"/>
              <a:cs typeface="微软雅黑" panose="020B0503020204020204" charset="-122"/>
            </a:endParaRPr>
          </a:p>
          <a:p>
            <a:pPr marL="285750" indent="-285750">
              <a:lnSpc>
                <a:spcPct val="120000"/>
              </a:lnSpc>
              <a:spcBef>
                <a:spcPts val="0"/>
              </a:spcBef>
              <a:spcAft>
                <a:spcPts val="0"/>
              </a:spcAft>
              <a:buFont typeface="Wingdings" panose="05000000000000000000" charset="0"/>
              <a:buChar char="ü"/>
            </a:pPr>
            <a:r>
              <a:rPr dirty="0" err="1">
                <a:latin typeface="微软雅黑" panose="020B0503020204020204" charset="-122"/>
                <a:ea typeface="微软雅黑" panose="020B0503020204020204" charset="-122"/>
                <a:cs typeface="微软雅黑" panose="020B0503020204020204" charset="-122"/>
              </a:rPr>
              <a:t>具有不导电、不溶血、不易浑浊、不易结晶、山梨醇和甘露醇总浓度较低的特点，</a:t>
            </a:r>
            <a:r>
              <a:rPr dirty="0" err="1" smtClean="0">
                <a:latin typeface="微软雅黑" panose="020B0503020204020204" charset="-122"/>
                <a:ea typeface="微软雅黑" panose="020B0503020204020204" charset="-122"/>
                <a:cs typeface="微软雅黑" panose="020B0503020204020204" charset="-122"/>
              </a:rPr>
              <a:t>能够良好地保持术中视野清晰</a:t>
            </a:r>
            <a:r>
              <a:rPr dirty="0" smtClean="0">
                <a:latin typeface="微软雅黑" panose="020B0503020204020204" charset="-122"/>
                <a:ea typeface="微软雅黑" panose="020B0503020204020204" charset="-122"/>
                <a:cs typeface="微软雅黑" panose="020B0503020204020204" charset="-122"/>
              </a:rPr>
              <a:t>。</a:t>
            </a:r>
            <a:endParaRPr dirty="0">
              <a:latin typeface="微软雅黑" panose="020B0503020204020204" charset="-122"/>
              <a:ea typeface="微软雅黑" panose="020B0503020204020204" charset="-122"/>
              <a:cs typeface="微软雅黑" panose="020B0503020204020204" charset="-122"/>
            </a:endParaRPr>
          </a:p>
        </p:txBody>
      </p:sp>
      <p:sp>
        <p:nvSpPr>
          <p:cNvPr id="9" name="Text Box 21"/>
          <p:cNvSpPr txBox="1">
            <a:spLocks noChangeArrowheads="1"/>
          </p:cNvSpPr>
          <p:nvPr>
            <p:custDataLst>
              <p:tags r:id="rId17"/>
            </p:custDataLst>
          </p:nvPr>
        </p:nvSpPr>
        <p:spPr bwMode="auto">
          <a:xfrm>
            <a:off x="482600" y="857885"/>
            <a:ext cx="2896235" cy="461645"/>
          </a:xfrm>
          <a:prstGeom prst="rect">
            <a:avLst/>
          </a:prstGeom>
          <a:noFill/>
          <a:ln w="9525">
            <a:noFill/>
            <a:miter lim="800000"/>
          </a:ln>
          <a:effectLst/>
        </p:spPr>
        <p:txBody>
          <a:bodyPr wrap="square" lIns="93890" tIns="46945" rIns="93890" bIns="46945">
            <a:spAutoFit/>
          </a:bodyPr>
          <a:lstStyle/>
          <a:p>
            <a:pPr algn="ctr">
              <a:defRPr/>
            </a:pPr>
            <a:r>
              <a:rPr lang="zh-CN" altLang="en-US" sz="2400" kern="0" dirty="0" smtClean="0">
                <a:solidFill>
                  <a:schemeClr val="tx1"/>
                </a:solidFill>
                <a:latin typeface="微软雅黑" panose="020B0503020204020204" charset="-122"/>
                <a:ea typeface="微软雅黑" panose="020B0503020204020204" charset="-122"/>
                <a:cs typeface="微软雅黑" panose="020B0503020204020204" charset="-122"/>
              </a:rPr>
              <a:t>注册分类：化药</a:t>
            </a:r>
            <a:r>
              <a:rPr lang="en-US" altLang="zh-CN" sz="2400" kern="0" dirty="0" smtClean="0">
                <a:solidFill>
                  <a:schemeClr val="tx1"/>
                </a:solidFill>
                <a:latin typeface="微软雅黑" panose="020B0503020204020204" charset="-122"/>
                <a:ea typeface="微软雅黑" panose="020B0503020204020204" charset="-122"/>
                <a:cs typeface="微软雅黑" panose="020B0503020204020204" charset="-122"/>
              </a:rPr>
              <a:t>3</a:t>
            </a:r>
            <a:r>
              <a:rPr lang="zh-CN" altLang="en-US" sz="2400" kern="0" dirty="0" smtClean="0">
                <a:solidFill>
                  <a:schemeClr val="tx1"/>
                </a:solidFill>
                <a:latin typeface="微软雅黑" panose="020B0503020204020204" charset="-122"/>
                <a:ea typeface="微软雅黑" panose="020B0503020204020204" charset="-122"/>
                <a:cs typeface="微软雅黑" panose="020B0503020204020204" charset="-122"/>
              </a:rPr>
              <a:t>类</a:t>
            </a:r>
            <a:endParaRPr lang="zh-CN" altLang="en-US" sz="2400" kern="0" dirty="0" smtClean="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18"/>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custDataLst>
              <p:tags r:id="rId1"/>
            </p:custDataLst>
          </p:nvPr>
        </p:nvSpPr>
        <p:spPr>
          <a:xfrm>
            <a:off x="2751733" y="0"/>
            <a:ext cx="459588" cy="867252"/>
          </a:xfrm>
          <a:custGeom>
            <a:avLst/>
            <a:gdLst>
              <a:gd name="connsiteX0" fmla="*/ 0 w 459588"/>
              <a:gd name="connsiteY0" fmla="*/ 0 h 867252"/>
              <a:gd name="connsiteX1" fmla="*/ 459588 w 459588"/>
              <a:gd name="connsiteY1" fmla="*/ 0 h 867252"/>
              <a:gd name="connsiteX2" fmla="*/ 459588 w 459588"/>
              <a:gd name="connsiteY2" fmla="*/ 560072 h 867252"/>
              <a:gd name="connsiteX3" fmla="*/ 0 w 459588"/>
              <a:gd name="connsiteY3" fmla="*/ 867252 h 867252"/>
            </a:gdLst>
            <a:ahLst/>
            <a:cxnLst>
              <a:cxn ang="0">
                <a:pos x="connsiteX0" y="connsiteY0"/>
              </a:cxn>
              <a:cxn ang="0">
                <a:pos x="connsiteX1" y="connsiteY1"/>
              </a:cxn>
              <a:cxn ang="0">
                <a:pos x="connsiteX2" y="connsiteY2"/>
              </a:cxn>
              <a:cxn ang="0">
                <a:pos x="connsiteX3" y="connsiteY3"/>
              </a:cxn>
            </a:cxnLst>
            <a:rect l="l" t="t" r="r" b="b"/>
            <a:pathLst>
              <a:path w="459588" h="867252">
                <a:moveTo>
                  <a:pt x="0" y="0"/>
                </a:moveTo>
                <a:lnTo>
                  <a:pt x="459588" y="0"/>
                </a:lnTo>
                <a:lnTo>
                  <a:pt x="459588" y="560072"/>
                </a:lnTo>
                <a:lnTo>
                  <a:pt x="0" y="867252"/>
                </a:lnTo>
                <a:close/>
              </a:path>
            </a:pathLst>
          </a:custGeom>
          <a:solidFill>
            <a:srgbClr val="4C4B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charset="-122"/>
              <a:ea typeface="微软雅黑" panose="020B0503020204020204" charset="-122"/>
            </a:endParaRPr>
          </a:p>
        </p:txBody>
      </p:sp>
      <p:cxnSp>
        <p:nvCxnSpPr>
          <p:cNvPr id="5" name="直接连接符 4"/>
          <p:cNvCxnSpPr/>
          <p:nvPr>
            <p:custDataLst>
              <p:tags r:id="rId2"/>
            </p:custDataLst>
          </p:nvPr>
        </p:nvCxnSpPr>
        <p:spPr>
          <a:xfrm flipV="1">
            <a:off x="3051042" y="0"/>
            <a:ext cx="930115" cy="655980"/>
          </a:xfrm>
          <a:prstGeom prst="line">
            <a:avLst/>
          </a:prstGeom>
          <a:ln w="12700">
            <a:solidFill>
              <a:srgbClr val="4C4B50"/>
            </a:solidFill>
          </a:ln>
          <a:effectLst/>
        </p:spPr>
        <p:style>
          <a:lnRef idx="1">
            <a:schemeClr val="accent1"/>
          </a:lnRef>
          <a:fillRef idx="0">
            <a:schemeClr val="accent1"/>
          </a:fillRef>
          <a:effectRef idx="0">
            <a:schemeClr val="accent1"/>
          </a:effectRef>
          <a:fontRef idx="minor">
            <a:schemeClr val="tx1"/>
          </a:fontRef>
        </p:style>
      </p:cxnSp>
      <p:sp>
        <p:nvSpPr>
          <p:cNvPr id="6" name="任意多边形 5"/>
          <p:cNvSpPr/>
          <p:nvPr>
            <p:custDataLst>
              <p:tags r:id="rId3"/>
            </p:custDataLst>
          </p:nvPr>
        </p:nvSpPr>
        <p:spPr>
          <a:xfrm>
            <a:off x="8995444" y="0"/>
            <a:ext cx="459588" cy="867252"/>
          </a:xfrm>
          <a:custGeom>
            <a:avLst/>
            <a:gdLst>
              <a:gd name="connsiteX0" fmla="*/ 0 w 459588"/>
              <a:gd name="connsiteY0" fmla="*/ 0 h 867252"/>
              <a:gd name="connsiteX1" fmla="*/ 459588 w 459588"/>
              <a:gd name="connsiteY1" fmla="*/ 0 h 867252"/>
              <a:gd name="connsiteX2" fmla="*/ 459588 w 459588"/>
              <a:gd name="connsiteY2" fmla="*/ 560072 h 867252"/>
              <a:gd name="connsiteX3" fmla="*/ 0 w 459588"/>
              <a:gd name="connsiteY3" fmla="*/ 867252 h 867252"/>
            </a:gdLst>
            <a:ahLst/>
            <a:cxnLst>
              <a:cxn ang="0">
                <a:pos x="connsiteX0" y="connsiteY0"/>
              </a:cxn>
              <a:cxn ang="0">
                <a:pos x="connsiteX1" y="connsiteY1"/>
              </a:cxn>
              <a:cxn ang="0">
                <a:pos x="connsiteX2" y="connsiteY2"/>
              </a:cxn>
              <a:cxn ang="0">
                <a:pos x="connsiteX3" y="connsiteY3"/>
              </a:cxn>
            </a:cxnLst>
            <a:rect l="l" t="t" r="r" b="b"/>
            <a:pathLst>
              <a:path w="459588" h="867252">
                <a:moveTo>
                  <a:pt x="0" y="0"/>
                </a:moveTo>
                <a:lnTo>
                  <a:pt x="459588" y="0"/>
                </a:lnTo>
                <a:lnTo>
                  <a:pt x="459588" y="560072"/>
                </a:lnTo>
                <a:lnTo>
                  <a:pt x="0" y="867252"/>
                </a:lnTo>
                <a:close/>
              </a:path>
            </a:pathLst>
          </a:custGeom>
          <a:solidFill>
            <a:srgbClr val="2ABDC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charset="-122"/>
              <a:ea typeface="微软雅黑" panose="020B0503020204020204" charset="-122"/>
            </a:endParaRPr>
          </a:p>
        </p:txBody>
      </p:sp>
      <p:cxnSp>
        <p:nvCxnSpPr>
          <p:cNvPr id="7" name="直接连接符 6"/>
          <p:cNvCxnSpPr/>
          <p:nvPr>
            <p:custDataLst>
              <p:tags r:id="rId4"/>
            </p:custDataLst>
          </p:nvPr>
        </p:nvCxnSpPr>
        <p:spPr>
          <a:xfrm flipV="1">
            <a:off x="9294753" y="-13642"/>
            <a:ext cx="930115" cy="655980"/>
          </a:xfrm>
          <a:prstGeom prst="line">
            <a:avLst/>
          </a:prstGeom>
          <a:ln w="12700">
            <a:solidFill>
              <a:srgbClr val="2ABDC7"/>
            </a:solidFill>
          </a:ln>
          <a:effectLst/>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916315" y="953135"/>
            <a:ext cx="10161260" cy="1210310"/>
            <a:chOff x="7025401" y="2122163"/>
            <a:chExt cx="3481906" cy="1453275"/>
          </a:xfrm>
        </p:grpSpPr>
        <p:sp>
          <p:nvSpPr>
            <p:cNvPr id="23" name="圆角矩形 22"/>
            <p:cNvSpPr/>
            <p:nvPr>
              <p:custDataLst>
                <p:tags r:id="rId5"/>
              </p:custDataLst>
            </p:nvPr>
          </p:nvSpPr>
          <p:spPr>
            <a:xfrm>
              <a:off x="7038453" y="2122163"/>
              <a:ext cx="3468854" cy="1453275"/>
            </a:xfrm>
            <a:prstGeom prst="roundRect">
              <a:avLst>
                <a:gd name="adj" fmla="val 10131"/>
              </a:avLst>
            </a:prstGeom>
            <a:solidFill>
              <a:srgbClr val="2ABDC7"/>
            </a:solidFill>
            <a:ln w="25400" cap="flat" cmpd="sng" algn="ctr">
              <a:solidFill>
                <a:sysClr val="window" lastClr="FFFFFF"/>
              </a:solidFill>
              <a:prstDash val="solid"/>
            </a:ln>
            <a:effectLst/>
          </p:spPr>
          <p:txBody>
            <a:bodyPr lIns="96000" tIns="336000" rIns="96000" bIns="0" anchor="ctr"/>
            <a:lstStyle/>
            <a:p>
              <a:pPr indent="0" algn="ctr" fontAlgn="auto">
                <a:lnSpc>
                  <a:spcPct val="110000"/>
                </a:lnSpc>
                <a:defRPr/>
              </a:pPr>
              <a:endParaRPr lang="zh-CN" altLang="en-US" sz="2665" b="1" kern="0" dirty="0">
                <a:solidFill>
                  <a:schemeClr val="tx1">
                    <a:lumMod val="65000"/>
                    <a:lumOff val="35000"/>
                  </a:schemeClr>
                </a:solidFill>
                <a:latin typeface="微软雅黑" panose="020B0503020204020204" charset="-122"/>
                <a:ea typeface="微软雅黑" panose="020B0503020204020204" charset="-122"/>
              </a:endParaRPr>
            </a:p>
          </p:txBody>
        </p:sp>
        <p:sp>
          <p:nvSpPr>
            <p:cNvPr id="24" name="KSO_GN2"/>
            <p:cNvSpPr txBox="1">
              <a:spLocks noChangeArrowheads="1"/>
            </p:cNvSpPr>
            <p:nvPr>
              <p:custDataLst>
                <p:tags r:id="rId6"/>
              </p:custDataLst>
            </p:nvPr>
          </p:nvSpPr>
          <p:spPr bwMode="auto">
            <a:xfrm flipH="1">
              <a:off x="7025401" y="2366432"/>
              <a:ext cx="466821" cy="4120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indent="0" algn="ctr" fontAlgn="auto">
                <a:lnSpc>
                  <a:spcPct val="110000"/>
                </a:lnSpc>
              </a:pPr>
              <a:r>
                <a:rPr lang="en-US" altLang="zh-CN" sz="3200" b="1" dirty="0" smtClean="0">
                  <a:solidFill>
                    <a:srgbClr val="FFFFFF"/>
                  </a:solidFill>
                  <a:latin typeface="微软雅黑" panose="020B0503020204020204" charset="-122"/>
                  <a:ea typeface="微软雅黑" panose="020B0503020204020204" charset="-122"/>
                  <a:cs typeface="Times New Roman" panose="02020603050405020304" charset="0"/>
                </a:rPr>
                <a:t>01</a:t>
              </a:r>
              <a:endParaRPr lang="en-US" altLang="zh-CN" sz="3200" b="1" dirty="0" smtClean="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25" name="TextBox 110"/>
            <p:cNvSpPr txBox="1"/>
            <p:nvPr>
              <p:custDataLst>
                <p:tags r:id="rId7"/>
              </p:custDataLst>
            </p:nvPr>
          </p:nvSpPr>
          <p:spPr>
            <a:xfrm>
              <a:off x="7291838" y="2183161"/>
              <a:ext cx="3189957" cy="1344241"/>
            </a:xfrm>
            <a:prstGeom prst="rect">
              <a:avLst/>
            </a:prstGeom>
            <a:noFill/>
          </p:spPr>
          <p:txBody>
            <a:bodyPr wrap="square" lIns="0" tIns="0" rIns="0" bIns="0" rtlCol="0">
              <a:noAutofit/>
            </a:bodyPr>
            <a:lstStyle/>
            <a:p>
              <a:pPr indent="0" fontAlgn="auto">
                <a:lnSpc>
                  <a:spcPct val="110000"/>
                </a:lnSpc>
              </a:pPr>
              <a:r>
                <a:rPr lang="en-US" altLang="zh-CN" sz="2400" b="1" dirty="0">
                  <a:solidFill>
                    <a:schemeClr val="tx1"/>
                  </a:solidFill>
                  <a:latin typeface="微软雅黑" panose="020B0503020204020204" charset="-122"/>
                  <a:ea typeface="微软雅黑" panose="020B0503020204020204" charset="-122"/>
                  <a:cs typeface="微软雅黑" panose="020B0503020204020204" charset="-122"/>
                </a:rPr>
                <a:t>    </a:t>
              </a:r>
              <a:r>
                <a:rPr lang="zh-CN" altLang="en-US" sz="2400" b="1" dirty="0">
                  <a:solidFill>
                    <a:schemeClr val="tx1"/>
                  </a:solidFill>
                  <a:latin typeface="微软雅黑" panose="020B0503020204020204" charset="-122"/>
                  <a:ea typeface="微软雅黑" panose="020B0503020204020204" charset="-122"/>
                  <a:cs typeface="微软雅黑" panose="020B0503020204020204" charset="-122"/>
                </a:rPr>
                <a:t>弥补药品目录短板</a:t>
              </a:r>
              <a:endParaRPr lang="en-US" altLang="zh-CN" sz="2400" dirty="0">
                <a:solidFill>
                  <a:schemeClr val="tx1"/>
                </a:solidFill>
                <a:latin typeface="微软雅黑" panose="020B0503020204020204" charset="-122"/>
                <a:ea typeface="微软雅黑" panose="020B0503020204020204" charset="-122"/>
                <a:cs typeface="微软雅黑" panose="020B0503020204020204" charset="-122"/>
              </a:endParaRPr>
            </a:p>
            <a:p>
              <a:pPr marL="285750" indent="0" fontAlgn="auto">
                <a:lnSpc>
                  <a:spcPct val="110000"/>
                </a:lnSpc>
                <a:buFont typeface="Wingdings" panose="05000000000000000000" charset="0"/>
                <a:buChar char="ü"/>
              </a:pPr>
              <a:r>
                <a:rPr lang="zh-CN" dirty="0">
                  <a:latin typeface="微软雅黑" panose="020B0503020204020204" charset="-122"/>
                  <a:ea typeface="微软雅黑" panose="020B0503020204020204" charset="-122"/>
                  <a:cs typeface="微软雅黑" panose="020B0503020204020204" charset="-122"/>
                  <a:sym typeface="+mn-ea"/>
                </a:rPr>
                <a:t>与目录内</a:t>
              </a:r>
              <a:r>
                <a:rPr dirty="0">
                  <a:latin typeface="微软雅黑" panose="020B0503020204020204" charset="-122"/>
                  <a:ea typeface="微软雅黑" panose="020B0503020204020204" charset="-122"/>
                  <a:cs typeface="微软雅黑" panose="020B0503020204020204" charset="-122"/>
                  <a:sym typeface="+mn-ea"/>
                </a:rPr>
                <a:t>5%甘露醇注射液相比，安全性</a:t>
              </a:r>
              <a:r>
                <a:rPr lang="zh-CN" dirty="0">
                  <a:latin typeface="微软雅黑" panose="020B0503020204020204" charset="-122"/>
                  <a:ea typeface="微软雅黑" panose="020B0503020204020204" charset="-122"/>
                  <a:cs typeface="微软雅黑" panose="020B0503020204020204" charset="-122"/>
                  <a:sym typeface="+mn-ea"/>
                </a:rPr>
                <a:t>更</a:t>
              </a:r>
              <a:r>
                <a:rPr dirty="0" err="1">
                  <a:latin typeface="微软雅黑" panose="020B0503020204020204" charset="-122"/>
                  <a:ea typeface="微软雅黑" panose="020B0503020204020204" charset="-122"/>
                  <a:cs typeface="微软雅黑" panose="020B0503020204020204" charset="-122"/>
                  <a:sym typeface="+mn-ea"/>
                </a:rPr>
                <a:t>高，山梨醇和甘露醇被吸收后均可作为渗透利尿剂，即使部分灌洗液进入血液循环也可促进尽早排出，对于预防水中毒起到积极作用</a:t>
              </a:r>
              <a:r>
                <a:rPr lang="zh-CN" dirty="0">
                  <a:latin typeface="微软雅黑" panose="020B0503020204020204" charset="-122"/>
                  <a:ea typeface="微软雅黑" panose="020B0503020204020204" charset="-122"/>
                  <a:cs typeface="微软雅黑" panose="020B0503020204020204" charset="-122"/>
                  <a:sym typeface="+mn-ea"/>
                </a:rPr>
                <a:t>。</a:t>
              </a:r>
              <a:endParaRPr lang="zh-CN"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grpSp>
      <p:sp>
        <p:nvSpPr>
          <p:cNvPr id="9217" name="文本框 3"/>
          <p:cNvSpPr txBox="1"/>
          <p:nvPr>
            <p:custDataLst>
              <p:tags r:id="rId8"/>
            </p:custDataLst>
          </p:nvPr>
        </p:nvSpPr>
        <p:spPr>
          <a:xfrm>
            <a:off x="5401310" y="45085"/>
            <a:ext cx="1743075" cy="644525"/>
          </a:xfrm>
          <a:prstGeom prst="rect">
            <a:avLst/>
          </a:prstGeom>
          <a:noFill/>
          <a:ln w="9525">
            <a:noFill/>
          </a:ln>
        </p:spPr>
        <p:txBody>
          <a:bodyPr wrap="square" anchor="t" anchorCtr="0">
            <a:spAutoFit/>
          </a:bodyPr>
          <a:lstStyle/>
          <a:p>
            <a:pPr>
              <a:buClrTx/>
              <a:buFontTx/>
            </a:pPr>
            <a:r>
              <a:rPr lang="zh-CN" altLang="en-US" sz="3600" b="1">
                <a:latin typeface="微软雅黑" panose="020B0503020204020204" charset="-122"/>
                <a:ea typeface="微软雅黑" panose="020B0503020204020204" charset="-122"/>
                <a:sym typeface="宋体" panose="02010600030101010101" pitchFamily="2" charset="-122"/>
              </a:rPr>
              <a:t>公平性</a:t>
            </a:r>
            <a:endParaRPr lang="zh-CN" altLang="en-US" sz="3600" b="1">
              <a:latin typeface="微软雅黑" panose="020B0503020204020204" charset="-122"/>
              <a:ea typeface="微软雅黑" panose="020B0503020204020204" charset="-122"/>
              <a:sym typeface="宋体" panose="02010600030101010101" pitchFamily="2" charset="-122"/>
            </a:endParaRPr>
          </a:p>
        </p:txBody>
      </p:sp>
      <p:sp>
        <p:nvSpPr>
          <p:cNvPr id="34" name="文本框 33"/>
          <p:cNvSpPr txBox="1"/>
          <p:nvPr>
            <p:custDataLst>
              <p:tags r:id="rId9"/>
            </p:custDataLst>
          </p:nvPr>
        </p:nvSpPr>
        <p:spPr>
          <a:xfrm>
            <a:off x="412115" y="5190490"/>
            <a:ext cx="11482070" cy="1014730"/>
          </a:xfrm>
          <a:prstGeom prst="rect">
            <a:avLst/>
          </a:prstGeom>
          <a:solidFill>
            <a:srgbClr val="92D050"/>
          </a:solidFill>
        </p:spPr>
        <p:txBody>
          <a:bodyPr wrap="square" rtlCol="0">
            <a:spAutoFit/>
          </a:bodyPr>
          <a:lstStyle/>
          <a:p>
            <a:pPr indent="457200">
              <a:lnSpc>
                <a:spcPct val="150000"/>
              </a:lnSpc>
            </a:pPr>
            <a:r>
              <a:rPr lang="zh-CN" altLang="en-US" sz="2000">
                <a:latin typeface="微软雅黑" panose="020B0503020204020204" charset="-122"/>
                <a:ea typeface="微软雅黑" panose="020B0503020204020204" charset="-122"/>
              </a:rPr>
              <a:t>与甘氨酸冲洗液等其它术中冲洗液相比，山梨醇甘露醇冲洗液可有效预防水中毒，适用人群更广，同时更加便于临床操作。</a:t>
            </a:r>
            <a:endParaRPr lang="zh-CN" altLang="en-US" sz="2000">
              <a:latin typeface="微软雅黑" panose="020B0503020204020204" charset="-122"/>
              <a:ea typeface="微软雅黑" panose="020B0503020204020204" charset="-122"/>
            </a:endParaRPr>
          </a:p>
        </p:txBody>
      </p:sp>
      <p:grpSp>
        <p:nvGrpSpPr>
          <p:cNvPr id="2" name="组合 1"/>
          <p:cNvGrpSpPr/>
          <p:nvPr/>
        </p:nvGrpSpPr>
        <p:grpSpPr>
          <a:xfrm>
            <a:off x="954405" y="2425700"/>
            <a:ext cx="10124440" cy="1047116"/>
            <a:chOff x="7038453" y="2133600"/>
            <a:chExt cx="3468854" cy="1465720"/>
          </a:xfrm>
        </p:grpSpPr>
        <p:sp>
          <p:nvSpPr>
            <p:cNvPr id="3" name="圆角矩形 2"/>
            <p:cNvSpPr/>
            <p:nvPr>
              <p:custDataLst>
                <p:tags r:id="rId10"/>
              </p:custDataLst>
            </p:nvPr>
          </p:nvSpPr>
          <p:spPr>
            <a:xfrm>
              <a:off x="7038453" y="2133600"/>
              <a:ext cx="3468854" cy="1453275"/>
            </a:xfrm>
            <a:prstGeom prst="roundRect">
              <a:avLst>
                <a:gd name="adj" fmla="val 10131"/>
              </a:avLst>
            </a:prstGeom>
            <a:solidFill>
              <a:srgbClr val="2ABDC7"/>
            </a:solidFill>
            <a:ln w="25400" cap="flat" cmpd="sng" algn="ctr">
              <a:solidFill>
                <a:sysClr val="window" lastClr="FFFFFF"/>
              </a:solidFill>
              <a:prstDash val="solid"/>
            </a:ln>
            <a:effectLst/>
          </p:spPr>
          <p:txBody>
            <a:bodyPr lIns="96000" tIns="336000" rIns="96000" bIns="0" anchor="ctr"/>
            <a:lstStyle/>
            <a:p>
              <a:pPr indent="0" algn="ctr" fontAlgn="auto">
                <a:lnSpc>
                  <a:spcPct val="110000"/>
                </a:lnSpc>
                <a:defRPr/>
              </a:pPr>
              <a:endParaRPr lang="zh-CN" altLang="en-US" sz="2665" b="1" kern="0" dirty="0">
                <a:solidFill>
                  <a:schemeClr val="tx1">
                    <a:lumMod val="65000"/>
                    <a:lumOff val="35000"/>
                  </a:schemeClr>
                </a:solidFill>
                <a:latin typeface="微软雅黑" panose="020B0503020204020204" charset="-122"/>
                <a:ea typeface="微软雅黑" panose="020B0503020204020204" charset="-122"/>
              </a:endParaRPr>
            </a:p>
          </p:txBody>
        </p:sp>
        <p:sp>
          <p:nvSpPr>
            <p:cNvPr id="8" name="KSO_GN2"/>
            <p:cNvSpPr txBox="1">
              <a:spLocks noChangeArrowheads="1"/>
            </p:cNvSpPr>
            <p:nvPr>
              <p:custDataLst>
                <p:tags r:id="rId11"/>
              </p:custDataLst>
            </p:nvPr>
          </p:nvSpPr>
          <p:spPr bwMode="auto">
            <a:xfrm flipH="1">
              <a:off x="7038457" y="2458220"/>
              <a:ext cx="466821" cy="4120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indent="0" algn="ctr" fontAlgn="auto">
                <a:lnSpc>
                  <a:spcPct val="110000"/>
                </a:lnSpc>
              </a:pPr>
              <a:r>
                <a:rPr lang="en-US" altLang="zh-CN" sz="3200" b="1" dirty="0" smtClean="0">
                  <a:solidFill>
                    <a:srgbClr val="FFFFFF"/>
                  </a:solidFill>
                  <a:latin typeface="微软雅黑" panose="020B0503020204020204" charset="-122"/>
                  <a:ea typeface="微软雅黑" panose="020B0503020204020204" charset="-122"/>
                  <a:cs typeface="Times New Roman" panose="02020603050405020304" charset="0"/>
                </a:rPr>
                <a:t>02</a:t>
              </a:r>
              <a:endParaRPr lang="en-US" altLang="zh-CN" sz="3200" b="1" dirty="0" smtClean="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1" name="TextBox 110"/>
            <p:cNvSpPr txBox="1"/>
            <p:nvPr>
              <p:custDataLst>
                <p:tags r:id="rId12"/>
              </p:custDataLst>
            </p:nvPr>
          </p:nvSpPr>
          <p:spPr>
            <a:xfrm>
              <a:off x="7339998" y="2255374"/>
              <a:ext cx="3084852" cy="1343946"/>
            </a:xfrm>
            <a:prstGeom prst="rect">
              <a:avLst/>
            </a:prstGeom>
            <a:noFill/>
          </p:spPr>
          <p:txBody>
            <a:bodyPr wrap="square" lIns="0" tIns="0" rIns="0" bIns="0" rtlCol="0">
              <a:noAutofit/>
            </a:bodyPr>
            <a:lstStyle/>
            <a:p>
              <a:pPr indent="0" fontAlgn="auto">
                <a:lnSpc>
                  <a:spcPct val="110000"/>
                </a:lnSpc>
              </a:pPr>
              <a:r>
                <a:rPr lang="en-US" altLang="zh-CN" sz="2400" b="1" dirty="0">
                  <a:solidFill>
                    <a:schemeClr val="tx1"/>
                  </a:solidFill>
                  <a:latin typeface="微软雅黑" panose="020B0503020204020204" charset="-122"/>
                  <a:ea typeface="微软雅黑" panose="020B0503020204020204" charset="-122"/>
                  <a:cs typeface="微软雅黑" panose="020B0503020204020204" charset="-122"/>
                </a:rPr>
                <a:t>    </a:t>
              </a:r>
              <a:r>
                <a:rPr lang="zh-CN" altLang="en-US" sz="2400" b="1" dirty="0">
                  <a:latin typeface="微软雅黑" panose="020B0503020204020204" charset="-122"/>
                  <a:ea typeface="微软雅黑" panose="020B0503020204020204" charset="-122"/>
                  <a:cs typeface="微软雅黑" panose="020B0503020204020204" charset="-122"/>
                  <a:sym typeface="+mn-ea"/>
                </a:rPr>
                <a:t>便于临床操作</a:t>
              </a:r>
              <a:endParaRPr lang="en-US" altLang="zh-CN" sz="2400" dirty="0">
                <a:solidFill>
                  <a:schemeClr val="tx1"/>
                </a:solidFill>
                <a:latin typeface="微软雅黑" panose="020B0503020204020204" charset="-122"/>
                <a:ea typeface="微软雅黑" panose="020B0503020204020204" charset="-122"/>
                <a:cs typeface="微软雅黑" panose="020B0503020204020204" charset="-122"/>
              </a:endParaRPr>
            </a:p>
            <a:p>
              <a:pPr marL="285750" indent="0" fontAlgn="auto">
                <a:lnSpc>
                  <a:spcPct val="110000"/>
                </a:lnSpc>
                <a:buFont typeface="Wingdings" panose="05000000000000000000" charset="0"/>
                <a:buChar char="ü"/>
              </a:pPr>
              <a:r>
                <a:rPr dirty="0" err="1">
                  <a:latin typeface="微软雅黑" panose="020B0503020204020204" charset="-122"/>
                  <a:ea typeface="微软雅黑" panose="020B0503020204020204" charset="-122"/>
                  <a:cs typeface="微软雅黑" panose="020B0503020204020204" charset="-122"/>
                  <a:sym typeface="+mn-ea"/>
                </a:rPr>
                <a:t>山梨醇和甘露醇总浓度较低的特点，能够良好地保持术中视野清晰，术后器械易清洗</a:t>
              </a:r>
              <a:r>
                <a:rPr lang="zh-CN" dirty="0">
                  <a:latin typeface="微软雅黑" panose="020B0503020204020204" charset="-122"/>
                  <a:ea typeface="微软雅黑" panose="020B0503020204020204" charset="-122"/>
                  <a:cs typeface="微软雅黑" panose="020B0503020204020204" charset="-122"/>
                  <a:sym typeface="+mn-ea"/>
                </a:rPr>
                <a:t>。</a:t>
              </a:r>
              <a:endParaRPr lang="zh-CN" dirty="0">
                <a:latin typeface="微软雅黑" panose="020B0503020204020204" charset="-122"/>
                <a:ea typeface="微软雅黑" panose="020B0503020204020204" charset="-122"/>
                <a:cs typeface="微软雅黑" panose="020B0503020204020204" charset="-122"/>
                <a:sym typeface="+mn-ea"/>
              </a:endParaRPr>
            </a:p>
          </p:txBody>
        </p:sp>
      </p:grpSp>
      <p:grpSp>
        <p:nvGrpSpPr>
          <p:cNvPr id="18" name="组合 17"/>
          <p:cNvGrpSpPr/>
          <p:nvPr/>
        </p:nvGrpSpPr>
        <p:grpSpPr>
          <a:xfrm>
            <a:off x="954405" y="3792855"/>
            <a:ext cx="10124440" cy="1076325"/>
            <a:chOff x="7038453" y="2133600"/>
            <a:chExt cx="3468854" cy="1506606"/>
          </a:xfrm>
        </p:grpSpPr>
        <p:sp>
          <p:nvSpPr>
            <p:cNvPr id="19" name="圆角矩形 18"/>
            <p:cNvSpPr/>
            <p:nvPr>
              <p:custDataLst>
                <p:tags r:id="rId13"/>
              </p:custDataLst>
            </p:nvPr>
          </p:nvSpPr>
          <p:spPr>
            <a:xfrm>
              <a:off x="7038453" y="2133600"/>
              <a:ext cx="3468854" cy="1453275"/>
            </a:xfrm>
            <a:prstGeom prst="roundRect">
              <a:avLst>
                <a:gd name="adj" fmla="val 10131"/>
              </a:avLst>
            </a:prstGeom>
            <a:solidFill>
              <a:srgbClr val="2ABDC7"/>
            </a:solidFill>
            <a:ln w="25400" cap="flat" cmpd="sng" algn="ctr">
              <a:solidFill>
                <a:sysClr val="window" lastClr="FFFFFF"/>
              </a:solidFill>
              <a:prstDash val="solid"/>
            </a:ln>
            <a:effectLst/>
          </p:spPr>
          <p:txBody>
            <a:bodyPr lIns="96000" tIns="336000" rIns="96000" bIns="0" anchor="ctr"/>
            <a:lstStyle/>
            <a:p>
              <a:pPr indent="0" algn="ctr" fontAlgn="auto">
                <a:lnSpc>
                  <a:spcPct val="110000"/>
                </a:lnSpc>
                <a:defRPr/>
              </a:pPr>
              <a:endParaRPr lang="zh-CN" altLang="en-US" sz="2665" b="1" kern="0" dirty="0">
                <a:solidFill>
                  <a:schemeClr val="tx1">
                    <a:lumMod val="65000"/>
                    <a:lumOff val="35000"/>
                  </a:schemeClr>
                </a:solidFill>
                <a:latin typeface="微软雅黑" panose="020B0503020204020204" charset="-122"/>
                <a:ea typeface="微软雅黑" panose="020B0503020204020204" charset="-122"/>
              </a:endParaRPr>
            </a:p>
          </p:txBody>
        </p:sp>
        <p:sp>
          <p:nvSpPr>
            <p:cNvPr id="20" name="KSO_GN2"/>
            <p:cNvSpPr txBox="1">
              <a:spLocks noChangeArrowheads="1"/>
            </p:cNvSpPr>
            <p:nvPr>
              <p:custDataLst>
                <p:tags r:id="rId14"/>
              </p:custDataLst>
            </p:nvPr>
          </p:nvSpPr>
          <p:spPr bwMode="auto">
            <a:xfrm flipH="1">
              <a:off x="7038457" y="2458220"/>
              <a:ext cx="466821" cy="4120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indent="0" algn="ctr" fontAlgn="auto">
                <a:lnSpc>
                  <a:spcPct val="110000"/>
                </a:lnSpc>
              </a:pPr>
              <a:r>
                <a:rPr lang="en-US" altLang="zh-CN" sz="3200" b="1" dirty="0" smtClean="0">
                  <a:solidFill>
                    <a:srgbClr val="FFFFFF"/>
                  </a:solidFill>
                  <a:latin typeface="微软雅黑" panose="020B0503020204020204" charset="-122"/>
                  <a:ea typeface="微软雅黑" panose="020B0503020204020204" charset="-122"/>
                  <a:cs typeface="Times New Roman" panose="02020603050405020304" charset="0"/>
                </a:rPr>
                <a:t>03</a:t>
              </a:r>
              <a:endParaRPr lang="en-US" altLang="zh-CN" sz="3200" b="1" dirty="0" smtClean="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21" name="TextBox 110"/>
            <p:cNvSpPr txBox="1"/>
            <p:nvPr>
              <p:custDataLst>
                <p:tags r:id="rId15"/>
              </p:custDataLst>
            </p:nvPr>
          </p:nvSpPr>
          <p:spPr>
            <a:xfrm>
              <a:off x="7357254" y="2296260"/>
              <a:ext cx="3149816" cy="1343946"/>
            </a:xfrm>
            <a:prstGeom prst="rect">
              <a:avLst/>
            </a:prstGeom>
            <a:noFill/>
          </p:spPr>
          <p:txBody>
            <a:bodyPr wrap="square" lIns="0" tIns="0" rIns="0" bIns="0" rtlCol="0">
              <a:noAutofit/>
            </a:bodyPr>
            <a:lstStyle/>
            <a:p>
              <a:pPr indent="0" fontAlgn="auto">
                <a:lnSpc>
                  <a:spcPct val="110000"/>
                </a:lnSpc>
              </a:pPr>
              <a:r>
                <a:rPr lang="en-US" altLang="zh-CN" sz="2400" b="1" dirty="0">
                  <a:solidFill>
                    <a:schemeClr val="tx1"/>
                  </a:solidFill>
                  <a:latin typeface="微软雅黑" panose="020B0503020204020204" charset="-122"/>
                  <a:ea typeface="微软雅黑" panose="020B0503020204020204" charset="-122"/>
                  <a:cs typeface="微软雅黑" panose="020B0503020204020204" charset="-122"/>
                </a:rPr>
                <a:t>    </a:t>
              </a:r>
              <a:r>
                <a:rPr lang="zh-CN" altLang="en-US" sz="2400" b="1" dirty="0">
                  <a:latin typeface="微软雅黑" panose="020B0503020204020204" charset="-122"/>
                  <a:ea typeface="微软雅黑" panose="020B0503020204020204" charset="-122"/>
                  <a:cs typeface="微软雅黑" panose="020B0503020204020204" charset="-122"/>
                  <a:sym typeface="+mn-ea"/>
                </a:rPr>
                <a:t>适用人群更广泛</a:t>
              </a:r>
              <a:endParaRPr lang="en-US" altLang="zh-CN" sz="2400" dirty="0">
                <a:solidFill>
                  <a:schemeClr val="tx1"/>
                </a:solidFill>
                <a:latin typeface="微软雅黑" panose="020B0503020204020204" charset="-122"/>
                <a:ea typeface="微软雅黑" panose="020B0503020204020204" charset="-122"/>
                <a:cs typeface="微软雅黑" panose="020B0503020204020204" charset="-122"/>
              </a:endParaRPr>
            </a:p>
            <a:p>
              <a:pPr marL="285750" indent="0" fontAlgn="auto">
                <a:lnSpc>
                  <a:spcPct val="110000"/>
                </a:lnSpc>
                <a:buFont typeface="Wingdings" panose="05000000000000000000" charset="0"/>
                <a:buChar char="ü"/>
              </a:pPr>
              <a:r>
                <a:rPr lang="zh-CN" altLang="en-US" dirty="0" smtClean="0">
                  <a:latin typeface="微软雅黑" panose="020B0503020204020204" charset="-122"/>
                  <a:ea typeface="微软雅黑" panose="020B0503020204020204" charset="-122"/>
                  <a:cs typeface="微软雅黑" panose="020B0503020204020204" charset="-122"/>
                  <a:sym typeface="+mn-ea"/>
                </a:rPr>
                <a:t>前列腺肿瘤</a:t>
              </a:r>
              <a:r>
                <a:rPr lang="zh-CN" altLang="en-US" dirty="0">
                  <a:latin typeface="微软雅黑" panose="020B0503020204020204" charset="-122"/>
                  <a:ea typeface="微软雅黑" panose="020B0503020204020204" charset="-122"/>
                  <a:cs typeface="微软雅黑" panose="020B0503020204020204" charset="-122"/>
                  <a:sym typeface="+mn-ea"/>
                </a:rPr>
                <a:t>、膀胱肿瘤等</a:t>
              </a:r>
              <a:r>
                <a:rPr lang="zh-CN" altLang="en-US" dirty="0" smtClean="0">
                  <a:latin typeface="微软雅黑" panose="020B0503020204020204" charset="-122"/>
                  <a:ea typeface="微软雅黑" panose="020B0503020204020204" charset="-122"/>
                  <a:cs typeface="微软雅黑" panose="020B0503020204020204" charset="-122"/>
                  <a:sym typeface="+mn-ea"/>
                </a:rPr>
                <a:t>泌尿系统疾病患者</a:t>
              </a:r>
              <a:r>
                <a:rPr lang="zh-CN" altLang="en-US" dirty="0">
                  <a:latin typeface="微软雅黑" panose="020B0503020204020204" charset="-122"/>
                  <a:ea typeface="微软雅黑" panose="020B0503020204020204" charset="-122"/>
                  <a:cs typeface="微软雅黑" panose="020B0503020204020204" charset="-122"/>
                  <a:sym typeface="+mn-ea"/>
                </a:rPr>
                <a:t>亦可使用。</a:t>
              </a:r>
              <a:endParaRPr lang="zh-CN" altLang="en-US" dirty="0">
                <a:latin typeface="微软雅黑" panose="020B0503020204020204" charset="-122"/>
                <a:ea typeface="微软雅黑" panose="020B0503020204020204" charset="-122"/>
                <a:cs typeface="微软雅黑" panose="020B0503020204020204" charset="-122"/>
                <a:sym typeface="+mn-ea"/>
              </a:endParaRPr>
            </a:p>
          </p:txBody>
        </p:sp>
      </p:grpSp>
    </p:spTree>
    <p:custDataLst>
      <p:tags r:id="rId16"/>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UNIT_TABLE_BEAUTIFY" val="smartTable{e57e1928-37fe-4bc3-b6b4-13a5c981e49c}"/>
  <p:tag name="TABLE_ENDDRAG_ORIGIN_RECT" val="886*327"/>
  <p:tag name="TABLE_ENDDRAG_RECT" val="42*81*886*327"/>
</p:tagLst>
</file>

<file path=ppt/tags/tag12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UNIT_TABLE_BEAUTIFY" val="smartTable{b9e18df5-56c6-4d74-9975-dcf534873886}"/>
  <p:tag name="TABLE_ENDDRAG_ORIGIN_RECT" val="863*354"/>
  <p:tag name="TABLE_ENDDRAG_RECT" val="42*68*863*354"/>
</p:tagLst>
</file>

<file path=ppt/tags/tag13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71.xml><?xml version="1.0" encoding="utf-8"?>
<p:tagLst xmlns:p="http://schemas.openxmlformats.org/presentationml/2006/main">
  <p:tag name="KSO_WPP_MARK_KEY" val="070bda2c-ba0a-41c9-a5c5-e7b4171ed5e8"/>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081"/>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2967</Words>
  <Application>WPS 演示</Application>
  <PresentationFormat>宽屏</PresentationFormat>
  <Paragraphs>169</Paragraphs>
  <Slides>9</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9</vt:i4>
      </vt:variant>
    </vt:vector>
  </HeadingPairs>
  <TitlesOfParts>
    <vt:vector size="19" baseType="lpstr">
      <vt:lpstr>Arial</vt:lpstr>
      <vt:lpstr>宋体</vt:lpstr>
      <vt:lpstr>Wingdings</vt:lpstr>
      <vt:lpstr>Wingdings</vt:lpstr>
      <vt:lpstr>微软雅黑</vt:lpstr>
      <vt:lpstr>Arial Narrow</vt:lpstr>
      <vt:lpstr>Times New Roman</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荆棘鸟</cp:lastModifiedBy>
  <cp:revision>281</cp:revision>
  <dcterms:created xsi:type="dcterms:W3CDTF">2019-06-19T02:08:00Z</dcterms:created>
  <dcterms:modified xsi:type="dcterms:W3CDTF">2023-07-11T06:06:24Z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D79F57E1B5404EF285542CE166EC3ECC_13</vt:lpwstr>
  </property>
</Properties>
</file>