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12"/>
  </p:notesMasterIdLst>
  <p:sldIdLst>
    <p:sldId id="256" r:id="rId3"/>
    <p:sldId id="264" r:id="rId4"/>
    <p:sldId id="257" r:id="rId5"/>
    <p:sldId id="258" r:id="rId6"/>
    <p:sldId id="259" r:id="rId7"/>
    <p:sldId id="260" r:id="rId8"/>
    <p:sldId id="261" r:id="rId9"/>
    <p:sldId id="278" r:id="rId10"/>
    <p:sldId id="274" r:id="rId11"/>
  </p:sldIdLst>
  <p:sldSz cx="12192000" cy="6858000"/>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84">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1E151C5-0DC8-4F56-A25D-E954710F21CE}" styleName="{d923e241-fa96-4d25-a68f-8da020d10c2a}">
    <a:wholeTbl>
      <a:tcTxStyle>
        <a:fontRef idx="none">
          <a:prstClr val="black"/>
        </a:fontRef>
      </a:tcTxStyle>
      <a:tcStyle>
        <a:tcBdr>
          <a:top>
            <a:ln w="12700" cmpd="sng">
              <a:solidFill>
                <a:srgbClr val="8F99AA"/>
              </a:solidFill>
            </a:ln>
          </a:top>
        </a:tcBdr>
        <a:fill>
          <a:solidFill>
            <a:srgbClr val="FFFFFF"/>
          </a:solidFill>
        </a:fill>
      </a:tcStyle>
    </a:wholeTbl>
    <a:band1H>
      <a:tcTxStyle>
        <a:fontRef idx="none">
          <a:prstClr val="black"/>
        </a:fontRef>
      </a:tcTxStyle>
      <a:tcStyle>
        <a:tcBdr/>
        <a:fill>
          <a:solidFill>
            <a:srgbClr val="FFFFFF"/>
          </a:solidFill>
        </a:fill>
      </a:tcStyle>
    </a:band1H>
    <a:band2H>
      <a:tcTxStyle>
        <a:fontRef idx="none">
          <a:prstClr val="black"/>
        </a:fontRef>
      </a:tcTxStyle>
      <a:tcStyle>
        <a:tcBdr/>
        <a:fill>
          <a:solidFill>
            <a:srgbClr val="D1D7E1"/>
          </a:solidFill>
        </a:fill>
      </a:tcStyle>
    </a:band2H>
    <a:lastRow>
      <a:tcTxStyle>
        <a:fontRef idx="none">
          <a:prstClr val="black"/>
        </a:fontRef>
      </a:tcTxStyle>
      <a:tcStyle>
        <a:tcBdr/>
        <a:fill>
          <a:solidFill>
            <a:srgbClr val="8F99AA"/>
          </a:solidFill>
        </a:fill>
      </a:tcStyle>
    </a:lastRow>
    <a:firstRow>
      <a:tcTxStyle>
        <a:fontRef idx="none">
          <a:prstClr val="black"/>
        </a:fontRef>
      </a:tcTxStyle>
      <a:tcStyle>
        <a:tcBdr>
          <a:top>
            <a:ln w="12700" cmpd="sng">
              <a:solidFill>
                <a:srgbClr val="8F99AA"/>
              </a:solidFill>
            </a:ln>
          </a:top>
          <a:bottom>
            <a:ln w="12700" cmpd="sng">
              <a:solidFill>
                <a:srgbClr val="8F99AA"/>
              </a:solidFill>
            </a:ln>
          </a:bottom>
        </a:tcBdr>
        <a:fill>
          <a:solidFill>
            <a:srgbClr val="FFFFFF"/>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87" autoAdjust="0"/>
    <p:restoredTop sz="94660"/>
  </p:normalViewPr>
  <p:slideViewPr>
    <p:cSldViewPr showGuides="1">
      <p:cViewPr varScale="1">
        <p:scale>
          <a:sx n="64" d="100"/>
          <a:sy n="64" d="100"/>
        </p:scale>
        <p:origin x="488" y="52"/>
      </p:cViewPr>
      <p:guideLst>
        <p:guide orient="horz" pos="2184"/>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2023/7/7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99A0F2F-A266-428F-B20C-17EA4221FBC8}" type="slidenum">
              <a:rPr lang="zh-CN" altLang="en-US" smtClean="0"/>
              <a:t>2</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99A0F2F-A266-428F-B20C-17EA4221FBC8}" type="slidenum">
              <a:rPr lang="zh-CN" altLang="en-US" smtClean="0"/>
              <a:t>8</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99A0F2F-A266-428F-B20C-17EA4221FBC8}"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609600" y="274638"/>
            <a:ext cx="8070574" cy="5851525"/>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0"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609600" y="1600200"/>
            <a:ext cx="5376672" cy="4525963"/>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205728" y="1600200"/>
            <a:ext cx="5376672" cy="4525963"/>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p>
        </p:txBody>
      </p:sp>
      <p:sp>
        <p:nvSpPr>
          <p:cNvPr id="4" name="内容占位符 3"/>
          <p:cNvSpPr>
            <a:spLocks noGrp="1"/>
          </p:cNvSpPr>
          <p:nvPr>
            <p:ph sz="half" idx="2"/>
          </p:nvPr>
        </p:nvSpPr>
        <p:spPr>
          <a:xfrm>
            <a:off x="1186774" y="2665379"/>
            <a:ext cx="4873574" cy="3524284"/>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p>
        </p:txBody>
      </p:sp>
      <p:sp>
        <p:nvSpPr>
          <p:cNvPr id="6" name="内容占位符 5"/>
          <p:cNvSpPr>
            <a:spLocks noGrp="1"/>
          </p:cNvSpPr>
          <p:nvPr>
            <p:ph sz="quarter" idx="4"/>
          </p:nvPr>
        </p:nvSpPr>
        <p:spPr>
          <a:xfrm>
            <a:off x="6256938" y="2665379"/>
            <a:ext cx="4897576" cy="3524284"/>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8" name="页脚占位符 7"/>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4" name="页脚占位符 3"/>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3" name="页脚占位符 2"/>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p>
        </p:txBody>
      </p:sp>
      <p:sp>
        <p:nvSpPr>
          <p:cNvPr id="5" name="日期占位符 4"/>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5183188" y="457201"/>
            <a:ext cx="617220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839788" y="2057400"/>
            <a:ext cx="4165349"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5" name="日期占位符 4"/>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609600" y="274638"/>
            <a:ext cx="8070574" cy="5851525"/>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0"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609600" y="1600200"/>
            <a:ext cx="5376672" cy="4525963"/>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205728" y="1600200"/>
            <a:ext cx="5376672" cy="4525963"/>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p>
        </p:txBody>
      </p:sp>
      <p:sp>
        <p:nvSpPr>
          <p:cNvPr id="4" name="内容占位符 3"/>
          <p:cNvSpPr>
            <a:spLocks noGrp="1"/>
          </p:cNvSpPr>
          <p:nvPr>
            <p:ph sz="half" idx="2"/>
          </p:nvPr>
        </p:nvSpPr>
        <p:spPr>
          <a:xfrm>
            <a:off x="1186774" y="2665379"/>
            <a:ext cx="4873574" cy="3524284"/>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p>
        </p:txBody>
      </p:sp>
      <p:sp>
        <p:nvSpPr>
          <p:cNvPr id="6" name="内容占位符 5"/>
          <p:cNvSpPr>
            <a:spLocks noGrp="1"/>
          </p:cNvSpPr>
          <p:nvPr>
            <p:ph sz="quarter" idx="4"/>
          </p:nvPr>
        </p:nvSpPr>
        <p:spPr>
          <a:xfrm>
            <a:off x="6256938" y="2665379"/>
            <a:ext cx="4897576" cy="3524284"/>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8" name="页脚占位符 7"/>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4" name="页脚占位符 3"/>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3" name="页脚占位符 2"/>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p>
        </p:txBody>
      </p:sp>
      <p:sp>
        <p:nvSpPr>
          <p:cNvPr id="5" name="日期占位符 4"/>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5183188" y="457201"/>
            <a:ext cx="617220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839788" y="2057400"/>
            <a:ext cx="4165349"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5" name="日期占位符 4"/>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 1025"/>
          <p:cNvSpPr>
            <a:spLocks noGrp="1"/>
          </p:cNvSpPr>
          <p:nvPr>
            <p:ph type="title"/>
          </p:nvPr>
        </p:nvSpPr>
        <p:spPr>
          <a:xfrm>
            <a:off x="609600" y="274638"/>
            <a:ext cx="10972800" cy="1143000"/>
          </a:xfrm>
          <a:prstGeom prst="rect">
            <a:avLst/>
          </a:prstGeom>
          <a:noFill/>
          <a:ln w="9525">
            <a:noFill/>
          </a:ln>
        </p:spPr>
        <p:txBody>
          <a:bodyPr anchor="ctr" anchorCtr="0"/>
          <a:lstStyle/>
          <a:p>
            <a:pPr lvl="0"/>
            <a:r>
              <a:rPr lang="zh-CN" altLang="en-US"/>
              <a:t>单击此处编辑母版标题样式</a:t>
            </a:r>
          </a:p>
        </p:txBody>
      </p:sp>
      <p:sp>
        <p:nvSpPr>
          <p:cNvPr id="1027" name="文本占位符 1026"/>
          <p:cNvSpPr>
            <a:spLocks noGrp="1"/>
          </p:cNvSpPr>
          <p:nvPr>
            <p:ph type="body"/>
          </p:nvPr>
        </p:nvSpPr>
        <p:spPr>
          <a:xfrm>
            <a:off x="609600" y="1600200"/>
            <a:ext cx="10972800" cy="4525963"/>
          </a:xfrm>
          <a:prstGeom prst="rect">
            <a:avLst/>
          </a:prstGeom>
          <a:noFill/>
          <a:ln w="9525">
            <a:noFill/>
          </a:ln>
        </p:spPr>
        <p:txBody>
          <a:bodyPr anchor="t" anchorCtr="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28" name="日期占位符 1027"/>
          <p:cNvSpPr>
            <a:spLocks noGrp="1"/>
          </p:cNvSpPr>
          <p:nvPr>
            <p:ph type="dt" sz="half" idx="2"/>
          </p:nvPr>
        </p:nvSpPr>
        <p:spPr>
          <a:xfrm>
            <a:off x="609600" y="6245225"/>
            <a:ext cx="2844800" cy="476250"/>
          </a:xfrm>
          <a:prstGeom prst="rect">
            <a:avLst/>
          </a:prstGeom>
          <a:noFill/>
          <a:ln w="9525">
            <a:noFill/>
          </a:ln>
        </p:spPr>
        <p:txBody>
          <a:bodyPr/>
          <a:lstStyle>
            <a:lvl1pPr>
              <a:defRPr sz="1400"/>
            </a:lvl1pPr>
          </a:lstStyle>
          <a:p>
            <a:pPr lvl="0" fontAlgn="base"/>
            <a:endParaRPr lang="zh-CN" altLang="en-US" strike="noStrike" noProof="1">
              <a:latin typeface="Arial" panose="020B0604020202020204" pitchFamily="34" charset="0"/>
            </a:endParaRPr>
          </a:p>
        </p:txBody>
      </p:sp>
      <p:sp>
        <p:nvSpPr>
          <p:cNvPr id="1029" name="页脚占位符 1028"/>
          <p:cNvSpPr>
            <a:spLocks noGrp="1"/>
          </p:cNvSpPr>
          <p:nvPr>
            <p:ph type="ftr" sz="quarter" idx="3"/>
          </p:nvPr>
        </p:nvSpPr>
        <p:spPr>
          <a:xfrm>
            <a:off x="4165600" y="6245225"/>
            <a:ext cx="3860800" cy="476250"/>
          </a:xfrm>
          <a:prstGeom prst="rect">
            <a:avLst/>
          </a:prstGeom>
          <a:noFill/>
          <a:ln w="9525">
            <a:noFill/>
          </a:ln>
        </p:spPr>
        <p:txBody>
          <a:bodyPr/>
          <a:lstStyle>
            <a:lvl1pPr algn="ctr">
              <a:defRPr sz="1400"/>
            </a:lvl1pPr>
          </a:lstStyle>
          <a:p>
            <a:pPr lvl="0" fontAlgn="base"/>
            <a:endParaRPr lang="zh-CN" altLang="en-US" strike="noStrike" noProof="1">
              <a:latin typeface="Arial" panose="020B0604020202020204" pitchFamily="34" charset="0"/>
            </a:endParaRPr>
          </a:p>
        </p:txBody>
      </p:sp>
      <p:sp>
        <p:nvSpPr>
          <p:cNvPr id="1030" name="灯片编号占位符 1029"/>
          <p:cNvSpPr>
            <a:spLocks noGrp="1"/>
          </p:cNvSpPr>
          <p:nvPr>
            <p:ph type="sldNum" sz="quarter" idx="4"/>
          </p:nvPr>
        </p:nvSpPr>
        <p:spPr>
          <a:xfrm>
            <a:off x="8737600" y="6245225"/>
            <a:ext cx="2844800" cy="476250"/>
          </a:xfrm>
          <a:prstGeom prst="rect">
            <a:avLst/>
          </a:prstGeom>
          <a:noFill/>
          <a:ln w="9525">
            <a:noFill/>
          </a:ln>
        </p:spPr>
        <p:txBody>
          <a:bodyPr/>
          <a:lstStyle>
            <a:lvl1pPr algn="r">
              <a:defRPr sz="1400"/>
            </a:lvl1p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标题 1025"/>
          <p:cNvSpPr>
            <a:spLocks noGrp="1"/>
          </p:cNvSpPr>
          <p:nvPr>
            <p:ph type="title"/>
          </p:nvPr>
        </p:nvSpPr>
        <p:spPr>
          <a:xfrm>
            <a:off x="609600" y="274638"/>
            <a:ext cx="10972800" cy="1143000"/>
          </a:xfrm>
          <a:prstGeom prst="rect">
            <a:avLst/>
          </a:prstGeom>
          <a:noFill/>
          <a:ln w="9525">
            <a:noFill/>
          </a:ln>
        </p:spPr>
        <p:txBody>
          <a:bodyPr anchor="ctr" anchorCtr="0"/>
          <a:lstStyle/>
          <a:p>
            <a:pPr lvl="0"/>
            <a:r>
              <a:rPr lang="zh-CN" altLang="en-US"/>
              <a:t>单击此处编辑母版标题样式</a:t>
            </a:r>
          </a:p>
        </p:txBody>
      </p:sp>
      <p:sp>
        <p:nvSpPr>
          <p:cNvPr id="2051" name="文本占位符 1026"/>
          <p:cNvSpPr>
            <a:spLocks noGrp="1"/>
          </p:cNvSpPr>
          <p:nvPr>
            <p:ph type="body"/>
          </p:nvPr>
        </p:nvSpPr>
        <p:spPr>
          <a:xfrm>
            <a:off x="609600" y="1600200"/>
            <a:ext cx="10972800" cy="4525963"/>
          </a:xfrm>
          <a:prstGeom prst="rect">
            <a:avLst/>
          </a:prstGeom>
          <a:noFill/>
          <a:ln w="9525">
            <a:noFill/>
          </a:ln>
        </p:spPr>
        <p:txBody>
          <a:bodyPr anchor="t" anchorCtr="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28" name="日期占位符 1027"/>
          <p:cNvSpPr>
            <a:spLocks noGrp="1"/>
          </p:cNvSpPr>
          <p:nvPr>
            <p:ph type="dt" sz="half" idx="2"/>
          </p:nvPr>
        </p:nvSpPr>
        <p:spPr>
          <a:xfrm>
            <a:off x="609600" y="6245225"/>
            <a:ext cx="2844800" cy="476250"/>
          </a:xfrm>
          <a:prstGeom prst="rect">
            <a:avLst/>
          </a:prstGeom>
          <a:noFill/>
          <a:ln w="9525">
            <a:noFill/>
          </a:ln>
        </p:spPr>
        <p:txBody>
          <a:bodyPr/>
          <a:lstStyle>
            <a:lvl1pPr>
              <a:defRPr sz="1400"/>
            </a:lvl1pPr>
          </a:lstStyle>
          <a:p>
            <a:pPr lvl="0" fontAlgn="base"/>
            <a:endParaRPr lang="zh-CN" altLang="en-US" strike="noStrike" noProof="1">
              <a:latin typeface="Arial" panose="020B0604020202020204" pitchFamily="34" charset="0"/>
            </a:endParaRPr>
          </a:p>
        </p:txBody>
      </p:sp>
      <p:sp>
        <p:nvSpPr>
          <p:cNvPr id="1029" name="页脚占位符 1028"/>
          <p:cNvSpPr>
            <a:spLocks noGrp="1"/>
          </p:cNvSpPr>
          <p:nvPr>
            <p:ph type="ftr" sz="quarter" idx="3"/>
          </p:nvPr>
        </p:nvSpPr>
        <p:spPr>
          <a:xfrm>
            <a:off x="4165600" y="6245225"/>
            <a:ext cx="3860800" cy="476250"/>
          </a:xfrm>
          <a:prstGeom prst="rect">
            <a:avLst/>
          </a:prstGeom>
          <a:noFill/>
          <a:ln w="9525">
            <a:noFill/>
          </a:ln>
        </p:spPr>
        <p:txBody>
          <a:bodyPr/>
          <a:lstStyle>
            <a:lvl1pPr algn="ctr">
              <a:defRPr sz="1400"/>
            </a:lvl1pPr>
          </a:lstStyle>
          <a:p>
            <a:pPr lvl="0" fontAlgn="base"/>
            <a:endParaRPr lang="zh-CN" altLang="en-US" strike="noStrike" noProof="1">
              <a:latin typeface="Arial" panose="020B0604020202020204" pitchFamily="34" charset="0"/>
            </a:endParaRPr>
          </a:p>
        </p:txBody>
      </p:sp>
      <p:sp>
        <p:nvSpPr>
          <p:cNvPr id="1030" name="灯片编号占位符 1029"/>
          <p:cNvSpPr>
            <a:spLocks noGrp="1"/>
          </p:cNvSpPr>
          <p:nvPr>
            <p:ph type="sldNum" sz="quarter" idx="4"/>
          </p:nvPr>
        </p:nvSpPr>
        <p:spPr>
          <a:xfrm>
            <a:off x="8737600" y="6245225"/>
            <a:ext cx="2844800" cy="476250"/>
          </a:xfrm>
          <a:prstGeom prst="rect">
            <a:avLst/>
          </a:prstGeom>
          <a:noFill/>
          <a:ln w="9525">
            <a:noFill/>
          </a:ln>
        </p:spPr>
        <p:txBody>
          <a:bodyPr/>
          <a:lstStyle>
            <a:lvl1pPr algn="r">
              <a:defRPr sz="1400"/>
            </a:lvl1p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772410" y="1628775"/>
            <a:ext cx="6278880" cy="3415030"/>
          </a:xfrm>
          <a:prstGeom prst="rect">
            <a:avLst/>
          </a:prstGeom>
          <a:noFill/>
        </p:spPr>
        <p:txBody>
          <a:bodyPr wrap="square" rtlCol="0">
            <a:spAutoFit/>
          </a:bodyPr>
          <a:lstStyle/>
          <a:p>
            <a:pPr algn="ctr">
              <a:lnSpc>
                <a:spcPct val="150000"/>
              </a:lnSpc>
            </a:pPr>
            <a:r>
              <a:rPr lang="zh-CN" altLang="en-US" sz="3600" b="1">
                <a:latin typeface="微软雅黑" panose="020B0503020204020204" charset="-122"/>
                <a:ea typeface="微软雅黑" panose="020B0503020204020204" charset="-122"/>
              </a:rPr>
              <a:t>对乙酰氨基酚甘露醇注射液（</a:t>
            </a:r>
            <a:r>
              <a:rPr lang="en-US" altLang="zh-CN" sz="3600" b="1">
                <a:latin typeface="微软雅黑" panose="020B0503020204020204" charset="-122"/>
                <a:ea typeface="微软雅黑" panose="020B0503020204020204" charset="-122"/>
              </a:rPr>
              <a:t>100ml</a:t>
            </a:r>
            <a:r>
              <a:rPr lang="zh-CN" altLang="en-US" sz="3600" b="1">
                <a:latin typeface="微软雅黑" panose="020B0503020204020204" charset="-122"/>
                <a:ea typeface="微软雅黑" panose="020B0503020204020204" charset="-122"/>
              </a:rPr>
              <a:t>：</a:t>
            </a:r>
            <a:r>
              <a:rPr lang="en-US" altLang="zh-CN" sz="3600" b="1">
                <a:latin typeface="微软雅黑" panose="020B0503020204020204" charset="-122"/>
                <a:ea typeface="微软雅黑" panose="020B0503020204020204" charset="-122"/>
              </a:rPr>
              <a:t>1000mg</a:t>
            </a:r>
            <a:r>
              <a:rPr lang="zh-CN" altLang="en-US" sz="3600" b="1">
                <a:latin typeface="微软雅黑" panose="020B0503020204020204" charset="-122"/>
                <a:ea typeface="微软雅黑" panose="020B0503020204020204" charset="-122"/>
              </a:rPr>
              <a:t>）</a:t>
            </a:r>
          </a:p>
          <a:p>
            <a:pPr algn="ctr">
              <a:lnSpc>
                <a:spcPct val="150000"/>
              </a:lnSpc>
            </a:pPr>
            <a:r>
              <a:rPr lang="zh-CN" altLang="en-US" sz="3600" b="1" dirty="0">
                <a:latin typeface="微软雅黑" panose="020B0503020204020204" charset="-122"/>
                <a:ea typeface="微软雅黑" panose="020B0503020204020204" charset="-122"/>
                <a:cs typeface="+mn-ea"/>
                <a:sym typeface="+mn-lt"/>
              </a:rPr>
              <a:t>佳利克</a:t>
            </a:r>
            <a:r>
              <a:rPr lang="en-US" altLang="zh-CN" sz="3600" b="1" baseline="30000" dirty="0">
                <a:latin typeface="微软雅黑" panose="020B0503020204020204" charset="-122"/>
                <a:ea typeface="微软雅黑" panose="020B0503020204020204" charset="-122"/>
                <a:cs typeface="+mn-ea"/>
                <a:sym typeface="+mn-lt"/>
              </a:rPr>
              <a:t>®</a:t>
            </a:r>
            <a:endParaRPr lang="zh-CN" altLang="en-US" sz="3600" b="1" kern="1200" baseline="30000" dirty="0">
              <a:solidFill>
                <a:schemeClr val="tx1"/>
              </a:solidFill>
              <a:latin typeface="微软雅黑" panose="020B0503020204020204" charset="-122"/>
              <a:ea typeface="微软雅黑" panose="020B0503020204020204" charset="-122"/>
              <a:cs typeface="+mn-ea"/>
              <a:sym typeface="+mn-lt"/>
            </a:endParaRPr>
          </a:p>
          <a:p>
            <a:pPr algn="ctr">
              <a:lnSpc>
                <a:spcPct val="150000"/>
              </a:lnSpc>
            </a:pPr>
            <a:r>
              <a:rPr lang="zh-CN" altLang="en-US" sz="3600" b="1">
                <a:latin typeface="微软雅黑" panose="020B0503020204020204" charset="-122"/>
                <a:ea typeface="微软雅黑" panose="020B0503020204020204" charset="-122"/>
              </a:rPr>
              <a:t>石家庄四药有限公司</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flipH="1">
            <a:off x="5120648" y="520717"/>
            <a:ext cx="1927479" cy="2894602"/>
          </a:xfrm>
          <a:prstGeom prst="line">
            <a:avLst/>
          </a:prstGeom>
          <a:ln w="12700">
            <a:solidFill>
              <a:srgbClr val="2ABDC7"/>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H="1">
            <a:off x="2771335" y="3429174"/>
            <a:ext cx="1862749" cy="2788746"/>
          </a:xfrm>
          <a:prstGeom prst="line">
            <a:avLst/>
          </a:prstGeom>
          <a:ln w="12700">
            <a:solidFill>
              <a:srgbClr val="4C4B50"/>
            </a:solidFill>
          </a:ln>
        </p:spPr>
        <p:style>
          <a:lnRef idx="1">
            <a:schemeClr val="accent1"/>
          </a:lnRef>
          <a:fillRef idx="0">
            <a:schemeClr val="accent1"/>
          </a:fillRef>
          <a:effectRef idx="0">
            <a:schemeClr val="accent1"/>
          </a:effectRef>
          <a:fontRef idx="minor">
            <a:schemeClr val="tx1"/>
          </a:fontRef>
        </p:style>
      </p:cxnSp>
      <p:grpSp>
        <p:nvGrpSpPr>
          <p:cNvPr id="9" name="组合 8"/>
          <p:cNvGrpSpPr/>
          <p:nvPr/>
        </p:nvGrpSpPr>
        <p:grpSpPr>
          <a:xfrm>
            <a:off x="6972298" y="905810"/>
            <a:ext cx="433120" cy="925156"/>
            <a:chOff x="2091611" y="828408"/>
            <a:chExt cx="2954830" cy="6311590"/>
          </a:xfrm>
        </p:grpSpPr>
        <p:sp>
          <p:nvSpPr>
            <p:cNvPr id="10" name="任意多边形 9"/>
            <p:cNvSpPr/>
            <p:nvPr/>
          </p:nvSpPr>
          <p:spPr>
            <a:xfrm rot="1983098" flipV="1">
              <a:off x="3661092" y="2417719"/>
              <a:ext cx="1385349" cy="4722279"/>
            </a:xfrm>
            <a:custGeom>
              <a:avLst/>
              <a:gdLst>
                <a:gd name="connsiteX0" fmla="*/ 0 w 1385349"/>
                <a:gd name="connsiteY0" fmla="*/ 0 h 4722279"/>
                <a:gd name="connsiteX1" fmla="*/ 1385349 w 1385349"/>
                <a:gd name="connsiteY1" fmla="*/ 901432 h 4722279"/>
                <a:gd name="connsiteX2" fmla="*/ 1385349 w 1385349"/>
                <a:gd name="connsiteY2" fmla="*/ 4722279 h 4722279"/>
                <a:gd name="connsiteX3" fmla="*/ 0 w 1385349"/>
                <a:gd name="connsiteY3" fmla="*/ 3820846 h 4722279"/>
              </a:gdLst>
              <a:ahLst/>
              <a:cxnLst>
                <a:cxn ang="0">
                  <a:pos x="connsiteX0" y="connsiteY0"/>
                </a:cxn>
                <a:cxn ang="0">
                  <a:pos x="connsiteX1" y="connsiteY1"/>
                </a:cxn>
                <a:cxn ang="0">
                  <a:pos x="connsiteX2" y="connsiteY2"/>
                </a:cxn>
                <a:cxn ang="0">
                  <a:pos x="connsiteX3" y="connsiteY3"/>
                </a:cxn>
              </a:cxnLst>
              <a:rect l="l" t="t" r="r" b="b"/>
              <a:pathLst>
                <a:path w="1385349" h="4722279">
                  <a:moveTo>
                    <a:pt x="0" y="0"/>
                  </a:moveTo>
                  <a:lnTo>
                    <a:pt x="1385349" y="901432"/>
                  </a:lnTo>
                  <a:lnTo>
                    <a:pt x="1385349" y="4722279"/>
                  </a:lnTo>
                  <a:lnTo>
                    <a:pt x="0" y="3820846"/>
                  </a:lnTo>
                  <a:close/>
                </a:path>
              </a:pathLst>
            </a:cu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任意多边形 10"/>
            <p:cNvSpPr/>
            <p:nvPr/>
          </p:nvSpPr>
          <p:spPr>
            <a:xfrm rot="19616902" flipH="1" flipV="1">
              <a:off x="2091611" y="4173571"/>
              <a:ext cx="1385349" cy="2811855"/>
            </a:xfrm>
            <a:custGeom>
              <a:avLst/>
              <a:gdLst>
                <a:gd name="connsiteX0" fmla="*/ 1385349 w 1385349"/>
                <a:gd name="connsiteY0" fmla="*/ 901432 h 2811855"/>
                <a:gd name="connsiteX1" fmla="*/ 0 w 1385349"/>
                <a:gd name="connsiteY1" fmla="*/ 0 h 2811855"/>
                <a:gd name="connsiteX2" fmla="*/ 0 w 1385349"/>
                <a:gd name="connsiteY2" fmla="*/ 1910422 h 2811855"/>
                <a:gd name="connsiteX3" fmla="*/ 1385349 w 1385349"/>
                <a:gd name="connsiteY3" fmla="*/ 2811855 h 2811855"/>
              </a:gdLst>
              <a:ahLst/>
              <a:cxnLst>
                <a:cxn ang="0">
                  <a:pos x="connsiteX0" y="connsiteY0"/>
                </a:cxn>
                <a:cxn ang="0">
                  <a:pos x="connsiteX1" y="connsiteY1"/>
                </a:cxn>
                <a:cxn ang="0">
                  <a:pos x="connsiteX2" y="connsiteY2"/>
                </a:cxn>
                <a:cxn ang="0">
                  <a:pos x="connsiteX3" y="connsiteY3"/>
                </a:cxn>
              </a:cxnLst>
              <a:rect l="l" t="t" r="r" b="b"/>
              <a:pathLst>
                <a:path w="1385349" h="2811855">
                  <a:moveTo>
                    <a:pt x="1385349" y="901432"/>
                  </a:moveTo>
                  <a:lnTo>
                    <a:pt x="0" y="0"/>
                  </a:lnTo>
                  <a:lnTo>
                    <a:pt x="0" y="1910422"/>
                  </a:lnTo>
                  <a:lnTo>
                    <a:pt x="1385349" y="2811855"/>
                  </a:lnTo>
                  <a:close/>
                </a:path>
              </a:pathLst>
            </a:custGeom>
            <a:solidFill>
              <a:srgbClr val="1F8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任意多边形 11"/>
            <p:cNvSpPr/>
            <p:nvPr/>
          </p:nvSpPr>
          <p:spPr>
            <a:xfrm rot="1983098" flipV="1">
              <a:off x="2619157" y="828408"/>
              <a:ext cx="1385349" cy="4722279"/>
            </a:xfrm>
            <a:custGeom>
              <a:avLst/>
              <a:gdLst>
                <a:gd name="connsiteX0" fmla="*/ 0 w 1385349"/>
                <a:gd name="connsiteY0" fmla="*/ 0 h 4722279"/>
                <a:gd name="connsiteX1" fmla="*/ 1385349 w 1385349"/>
                <a:gd name="connsiteY1" fmla="*/ 901432 h 4722279"/>
                <a:gd name="connsiteX2" fmla="*/ 1385349 w 1385349"/>
                <a:gd name="connsiteY2" fmla="*/ 4722279 h 4722279"/>
                <a:gd name="connsiteX3" fmla="*/ 0 w 1385349"/>
                <a:gd name="connsiteY3" fmla="*/ 3820846 h 4722279"/>
              </a:gdLst>
              <a:ahLst/>
              <a:cxnLst>
                <a:cxn ang="0">
                  <a:pos x="connsiteX0" y="connsiteY0"/>
                </a:cxn>
                <a:cxn ang="0">
                  <a:pos x="connsiteX1" y="connsiteY1"/>
                </a:cxn>
                <a:cxn ang="0">
                  <a:pos x="connsiteX2" y="connsiteY2"/>
                </a:cxn>
                <a:cxn ang="0">
                  <a:pos x="connsiteX3" y="connsiteY3"/>
                </a:cxn>
              </a:cxnLst>
              <a:rect l="l" t="t" r="r" b="b"/>
              <a:pathLst>
                <a:path w="1385349" h="4722279">
                  <a:moveTo>
                    <a:pt x="0" y="0"/>
                  </a:moveTo>
                  <a:lnTo>
                    <a:pt x="1385349" y="901432"/>
                  </a:lnTo>
                  <a:lnTo>
                    <a:pt x="1385349" y="4722279"/>
                  </a:lnTo>
                  <a:lnTo>
                    <a:pt x="0" y="3820846"/>
                  </a:lnTo>
                  <a:close/>
                </a:path>
              </a:pathLst>
            </a:cu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3" name="组合 12"/>
          <p:cNvGrpSpPr/>
          <p:nvPr/>
        </p:nvGrpSpPr>
        <p:grpSpPr>
          <a:xfrm>
            <a:off x="6929481" y="1860724"/>
            <a:ext cx="433120" cy="925156"/>
            <a:chOff x="2091611" y="828408"/>
            <a:chExt cx="2954830" cy="6311590"/>
          </a:xfrm>
        </p:grpSpPr>
        <p:sp>
          <p:nvSpPr>
            <p:cNvPr id="14" name="任意多边形 13"/>
            <p:cNvSpPr/>
            <p:nvPr/>
          </p:nvSpPr>
          <p:spPr>
            <a:xfrm rot="1983098" flipV="1">
              <a:off x="3661092" y="2417719"/>
              <a:ext cx="1385349" cy="4722279"/>
            </a:xfrm>
            <a:custGeom>
              <a:avLst/>
              <a:gdLst>
                <a:gd name="connsiteX0" fmla="*/ 0 w 1385349"/>
                <a:gd name="connsiteY0" fmla="*/ 0 h 4722279"/>
                <a:gd name="connsiteX1" fmla="*/ 1385349 w 1385349"/>
                <a:gd name="connsiteY1" fmla="*/ 901432 h 4722279"/>
                <a:gd name="connsiteX2" fmla="*/ 1385349 w 1385349"/>
                <a:gd name="connsiteY2" fmla="*/ 4722279 h 4722279"/>
                <a:gd name="connsiteX3" fmla="*/ 0 w 1385349"/>
                <a:gd name="connsiteY3" fmla="*/ 3820846 h 4722279"/>
              </a:gdLst>
              <a:ahLst/>
              <a:cxnLst>
                <a:cxn ang="0">
                  <a:pos x="connsiteX0" y="connsiteY0"/>
                </a:cxn>
                <a:cxn ang="0">
                  <a:pos x="connsiteX1" y="connsiteY1"/>
                </a:cxn>
                <a:cxn ang="0">
                  <a:pos x="connsiteX2" y="connsiteY2"/>
                </a:cxn>
                <a:cxn ang="0">
                  <a:pos x="connsiteX3" y="connsiteY3"/>
                </a:cxn>
              </a:cxnLst>
              <a:rect l="l" t="t" r="r" b="b"/>
              <a:pathLst>
                <a:path w="1385349" h="4722279">
                  <a:moveTo>
                    <a:pt x="0" y="0"/>
                  </a:moveTo>
                  <a:lnTo>
                    <a:pt x="1385349" y="901432"/>
                  </a:lnTo>
                  <a:lnTo>
                    <a:pt x="1385349" y="4722279"/>
                  </a:lnTo>
                  <a:lnTo>
                    <a:pt x="0" y="3820846"/>
                  </a:lnTo>
                  <a:close/>
                </a:path>
              </a:pathLst>
            </a:cu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14"/>
            <p:cNvSpPr/>
            <p:nvPr/>
          </p:nvSpPr>
          <p:spPr>
            <a:xfrm rot="19616902" flipH="1" flipV="1">
              <a:off x="2091611" y="4173571"/>
              <a:ext cx="1385349" cy="2811855"/>
            </a:xfrm>
            <a:custGeom>
              <a:avLst/>
              <a:gdLst>
                <a:gd name="connsiteX0" fmla="*/ 1385349 w 1385349"/>
                <a:gd name="connsiteY0" fmla="*/ 901432 h 2811855"/>
                <a:gd name="connsiteX1" fmla="*/ 0 w 1385349"/>
                <a:gd name="connsiteY1" fmla="*/ 0 h 2811855"/>
                <a:gd name="connsiteX2" fmla="*/ 0 w 1385349"/>
                <a:gd name="connsiteY2" fmla="*/ 1910422 h 2811855"/>
                <a:gd name="connsiteX3" fmla="*/ 1385349 w 1385349"/>
                <a:gd name="connsiteY3" fmla="*/ 2811855 h 2811855"/>
              </a:gdLst>
              <a:ahLst/>
              <a:cxnLst>
                <a:cxn ang="0">
                  <a:pos x="connsiteX0" y="connsiteY0"/>
                </a:cxn>
                <a:cxn ang="0">
                  <a:pos x="connsiteX1" y="connsiteY1"/>
                </a:cxn>
                <a:cxn ang="0">
                  <a:pos x="connsiteX2" y="connsiteY2"/>
                </a:cxn>
                <a:cxn ang="0">
                  <a:pos x="connsiteX3" y="connsiteY3"/>
                </a:cxn>
              </a:cxnLst>
              <a:rect l="l" t="t" r="r" b="b"/>
              <a:pathLst>
                <a:path w="1385349" h="2811855">
                  <a:moveTo>
                    <a:pt x="1385349" y="901432"/>
                  </a:moveTo>
                  <a:lnTo>
                    <a:pt x="0" y="0"/>
                  </a:lnTo>
                  <a:lnTo>
                    <a:pt x="0" y="1910422"/>
                  </a:lnTo>
                  <a:lnTo>
                    <a:pt x="1385349" y="2811855"/>
                  </a:lnTo>
                  <a:close/>
                </a:path>
              </a:pathLst>
            </a:custGeom>
            <a:solidFill>
              <a:srgbClr val="1F8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rot="1983098" flipV="1">
              <a:off x="2619157" y="828408"/>
              <a:ext cx="1385349" cy="4722279"/>
            </a:xfrm>
            <a:custGeom>
              <a:avLst/>
              <a:gdLst>
                <a:gd name="connsiteX0" fmla="*/ 0 w 1385349"/>
                <a:gd name="connsiteY0" fmla="*/ 0 h 4722279"/>
                <a:gd name="connsiteX1" fmla="*/ 1385349 w 1385349"/>
                <a:gd name="connsiteY1" fmla="*/ 901432 h 4722279"/>
                <a:gd name="connsiteX2" fmla="*/ 1385349 w 1385349"/>
                <a:gd name="connsiteY2" fmla="*/ 4722279 h 4722279"/>
                <a:gd name="connsiteX3" fmla="*/ 0 w 1385349"/>
                <a:gd name="connsiteY3" fmla="*/ 3820846 h 4722279"/>
              </a:gdLst>
              <a:ahLst/>
              <a:cxnLst>
                <a:cxn ang="0">
                  <a:pos x="connsiteX0" y="connsiteY0"/>
                </a:cxn>
                <a:cxn ang="0">
                  <a:pos x="connsiteX1" y="connsiteY1"/>
                </a:cxn>
                <a:cxn ang="0">
                  <a:pos x="connsiteX2" y="connsiteY2"/>
                </a:cxn>
                <a:cxn ang="0">
                  <a:pos x="connsiteX3" y="connsiteY3"/>
                </a:cxn>
              </a:cxnLst>
              <a:rect l="l" t="t" r="r" b="b"/>
              <a:pathLst>
                <a:path w="1385349" h="4722279">
                  <a:moveTo>
                    <a:pt x="0" y="0"/>
                  </a:moveTo>
                  <a:lnTo>
                    <a:pt x="1385349" y="901432"/>
                  </a:lnTo>
                  <a:lnTo>
                    <a:pt x="1385349" y="4722279"/>
                  </a:lnTo>
                  <a:lnTo>
                    <a:pt x="0" y="3820846"/>
                  </a:lnTo>
                  <a:close/>
                </a:path>
              </a:pathLst>
            </a:cu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p:nvGrpSpPr>
        <p:grpSpPr>
          <a:xfrm>
            <a:off x="6940705" y="2811405"/>
            <a:ext cx="433120" cy="925156"/>
            <a:chOff x="2091611" y="828408"/>
            <a:chExt cx="2954830" cy="6311590"/>
          </a:xfrm>
        </p:grpSpPr>
        <p:sp>
          <p:nvSpPr>
            <p:cNvPr id="18" name="任意多边形 17"/>
            <p:cNvSpPr/>
            <p:nvPr/>
          </p:nvSpPr>
          <p:spPr>
            <a:xfrm rot="1983098" flipV="1">
              <a:off x="3661092" y="2417719"/>
              <a:ext cx="1385349" cy="4722279"/>
            </a:xfrm>
            <a:custGeom>
              <a:avLst/>
              <a:gdLst>
                <a:gd name="connsiteX0" fmla="*/ 0 w 1385349"/>
                <a:gd name="connsiteY0" fmla="*/ 0 h 4722279"/>
                <a:gd name="connsiteX1" fmla="*/ 1385349 w 1385349"/>
                <a:gd name="connsiteY1" fmla="*/ 901432 h 4722279"/>
                <a:gd name="connsiteX2" fmla="*/ 1385349 w 1385349"/>
                <a:gd name="connsiteY2" fmla="*/ 4722279 h 4722279"/>
                <a:gd name="connsiteX3" fmla="*/ 0 w 1385349"/>
                <a:gd name="connsiteY3" fmla="*/ 3820846 h 4722279"/>
              </a:gdLst>
              <a:ahLst/>
              <a:cxnLst>
                <a:cxn ang="0">
                  <a:pos x="connsiteX0" y="connsiteY0"/>
                </a:cxn>
                <a:cxn ang="0">
                  <a:pos x="connsiteX1" y="connsiteY1"/>
                </a:cxn>
                <a:cxn ang="0">
                  <a:pos x="connsiteX2" y="connsiteY2"/>
                </a:cxn>
                <a:cxn ang="0">
                  <a:pos x="connsiteX3" y="connsiteY3"/>
                </a:cxn>
              </a:cxnLst>
              <a:rect l="l" t="t" r="r" b="b"/>
              <a:pathLst>
                <a:path w="1385349" h="4722279">
                  <a:moveTo>
                    <a:pt x="0" y="0"/>
                  </a:moveTo>
                  <a:lnTo>
                    <a:pt x="1385349" y="901432"/>
                  </a:lnTo>
                  <a:lnTo>
                    <a:pt x="1385349" y="4722279"/>
                  </a:lnTo>
                  <a:lnTo>
                    <a:pt x="0" y="3820846"/>
                  </a:lnTo>
                  <a:close/>
                </a:path>
              </a:pathLst>
            </a:cu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8"/>
            <p:cNvSpPr/>
            <p:nvPr/>
          </p:nvSpPr>
          <p:spPr>
            <a:xfrm rot="19616902" flipH="1" flipV="1">
              <a:off x="2091611" y="4173571"/>
              <a:ext cx="1385349" cy="2811855"/>
            </a:xfrm>
            <a:custGeom>
              <a:avLst/>
              <a:gdLst>
                <a:gd name="connsiteX0" fmla="*/ 1385349 w 1385349"/>
                <a:gd name="connsiteY0" fmla="*/ 901432 h 2811855"/>
                <a:gd name="connsiteX1" fmla="*/ 0 w 1385349"/>
                <a:gd name="connsiteY1" fmla="*/ 0 h 2811855"/>
                <a:gd name="connsiteX2" fmla="*/ 0 w 1385349"/>
                <a:gd name="connsiteY2" fmla="*/ 1910422 h 2811855"/>
                <a:gd name="connsiteX3" fmla="*/ 1385349 w 1385349"/>
                <a:gd name="connsiteY3" fmla="*/ 2811855 h 2811855"/>
              </a:gdLst>
              <a:ahLst/>
              <a:cxnLst>
                <a:cxn ang="0">
                  <a:pos x="connsiteX0" y="connsiteY0"/>
                </a:cxn>
                <a:cxn ang="0">
                  <a:pos x="connsiteX1" y="connsiteY1"/>
                </a:cxn>
                <a:cxn ang="0">
                  <a:pos x="connsiteX2" y="connsiteY2"/>
                </a:cxn>
                <a:cxn ang="0">
                  <a:pos x="connsiteX3" y="connsiteY3"/>
                </a:cxn>
              </a:cxnLst>
              <a:rect l="l" t="t" r="r" b="b"/>
              <a:pathLst>
                <a:path w="1385349" h="2811855">
                  <a:moveTo>
                    <a:pt x="1385349" y="901432"/>
                  </a:moveTo>
                  <a:lnTo>
                    <a:pt x="0" y="0"/>
                  </a:lnTo>
                  <a:lnTo>
                    <a:pt x="0" y="1910422"/>
                  </a:lnTo>
                  <a:lnTo>
                    <a:pt x="1385349" y="2811855"/>
                  </a:lnTo>
                  <a:close/>
                </a:path>
              </a:pathLst>
            </a:custGeom>
            <a:solidFill>
              <a:srgbClr val="1F8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19"/>
            <p:cNvSpPr/>
            <p:nvPr/>
          </p:nvSpPr>
          <p:spPr>
            <a:xfrm rot="1983098" flipV="1">
              <a:off x="2619157" y="828408"/>
              <a:ext cx="1385349" cy="4722279"/>
            </a:xfrm>
            <a:custGeom>
              <a:avLst/>
              <a:gdLst>
                <a:gd name="connsiteX0" fmla="*/ 0 w 1385349"/>
                <a:gd name="connsiteY0" fmla="*/ 0 h 4722279"/>
                <a:gd name="connsiteX1" fmla="*/ 1385349 w 1385349"/>
                <a:gd name="connsiteY1" fmla="*/ 901432 h 4722279"/>
                <a:gd name="connsiteX2" fmla="*/ 1385349 w 1385349"/>
                <a:gd name="connsiteY2" fmla="*/ 4722279 h 4722279"/>
                <a:gd name="connsiteX3" fmla="*/ 0 w 1385349"/>
                <a:gd name="connsiteY3" fmla="*/ 3820846 h 4722279"/>
              </a:gdLst>
              <a:ahLst/>
              <a:cxnLst>
                <a:cxn ang="0">
                  <a:pos x="connsiteX0" y="connsiteY0"/>
                </a:cxn>
                <a:cxn ang="0">
                  <a:pos x="connsiteX1" y="connsiteY1"/>
                </a:cxn>
                <a:cxn ang="0">
                  <a:pos x="connsiteX2" y="connsiteY2"/>
                </a:cxn>
                <a:cxn ang="0">
                  <a:pos x="connsiteX3" y="connsiteY3"/>
                </a:cxn>
              </a:cxnLst>
              <a:rect l="l" t="t" r="r" b="b"/>
              <a:pathLst>
                <a:path w="1385349" h="4722279">
                  <a:moveTo>
                    <a:pt x="0" y="0"/>
                  </a:moveTo>
                  <a:lnTo>
                    <a:pt x="1385349" y="901432"/>
                  </a:lnTo>
                  <a:lnTo>
                    <a:pt x="1385349" y="4722279"/>
                  </a:lnTo>
                  <a:lnTo>
                    <a:pt x="0" y="3820846"/>
                  </a:lnTo>
                  <a:close/>
                </a:path>
              </a:pathLst>
            </a:cu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 name="组合 35"/>
          <p:cNvGrpSpPr/>
          <p:nvPr/>
        </p:nvGrpSpPr>
        <p:grpSpPr>
          <a:xfrm>
            <a:off x="1" y="1997420"/>
            <a:ext cx="6091461" cy="2207632"/>
            <a:chOff x="1" y="1997420"/>
            <a:chExt cx="6091461" cy="2207632"/>
          </a:xfrm>
        </p:grpSpPr>
        <p:grpSp>
          <p:nvGrpSpPr>
            <p:cNvPr id="32" name="组合 31"/>
            <p:cNvGrpSpPr/>
            <p:nvPr/>
          </p:nvGrpSpPr>
          <p:grpSpPr>
            <a:xfrm>
              <a:off x="2" y="2713297"/>
              <a:ext cx="5124068" cy="1491755"/>
              <a:chOff x="2" y="2713297"/>
              <a:chExt cx="5124068" cy="1491755"/>
            </a:xfrm>
          </p:grpSpPr>
          <p:sp>
            <p:nvSpPr>
              <p:cNvPr id="6" name="任意多边形 5"/>
              <p:cNvSpPr/>
              <p:nvPr/>
            </p:nvSpPr>
            <p:spPr>
              <a:xfrm rot="16200000" flipV="1">
                <a:off x="1846157" y="867142"/>
                <a:ext cx="1431757" cy="5124068"/>
              </a:xfrm>
              <a:custGeom>
                <a:avLst/>
                <a:gdLst>
                  <a:gd name="connsiteX0" fmla="*/ 1431757 w 1431757"/>
                  <a:gd name="connsiteY0" fmla="*/ 4560214 h 5124068"/>
                  <a:gd name="connsiteX1" fmla="*/ 1431757 w 1431757"/>
                  <a:gd name="connsiteY1" fmla="*/ 3629437 h 5124068"/>
                  <a:gd name="connsiteX2" fmla="*/ 1431757 w 1431757"/>
                  <a:gd name="connsiteY2" fmla="*/ 930777 h 5124068"/>
                  <a:gd name="connsiteX3" fmla="*/ 1431757 w 1431757"/>
                  <a:gd name="connsiteY3" fmla="*/ 0 h 5124068"/>
                  <a:gd name="connsiteX4" fmla="*/ 2 w 1431757"/>
                  <a:gd name="connsiteY4" fmla="*/ 956959 h 5124068"/>
                  <a:gd name="connsiteX5" fmla="*/ 2 w 1431757"/>
                  <a:gd name="connsiteY5" fmla="*/ 1847839 h 5124068"/>
                  <a:gd name="connsiteX6" fmla="*/ 0 w 1431757"/>
                  <a:gd name="connsiteY6" fmla="*/ 1847840 h 5124068"/>
                  <a:gd name="connsiteX7" fmla="*/ 0 w 1431757"/>
                  <a:gd name="connsiteY7" fmla="*/ 2778617 h 5124068"/>
                  <a:gd name="connsiteX8" fmla="*/ 0 w 1431757"/>
                  <a:gd name="connsiteY8" fmla="*/ 5124068 h 5124068"/>
                  <a:gd name="connsiteX9" fmla="*/ 1431755 w 1431757"/>
                  <a:gd name="connsiteY9" fmla="*/ 5124068 h 5124068"/>
                  <a:gd name="connsiteX10" fmla="*/ 1431755 w 1431757"/>
                  <a:gd name="connsiteY10" fmla="*/ 4560215 h 5124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31757" h="5124068">
                    <a:moveTo>
                      <a:pt x="1431757" y="4560214"/>
                    </a:moveTo>
                    <a:lnTo>
                      <a:pt x="1431757" y="3629437"/>
                    </a:lnTo>
                    <a:lnTo>
                      <a:pt x="1431757" y="930777"/>
                    </a:lnTo>
                    <a:lnTo>
                      <a:pt x="1431757" y="0"/>
                    </a:lnTo>
                    <a:lnTo>
                      <a:pt x="2" y="956959"/>
                    </a:lnTo>
                    <a:lnTo>
                      <a:pt x="2" y="1847839"/>
                    </a:lnTo>
                    <a:lnTo>
                      <a:pt x="0" y="1847840"/>
                    </a:lnTo>
                    <a:lnTo>
                      <a:pt x="0" y="2778617"/>
                    </a:lnTo>
                    <a:lnTo>
                      <a:pt x="0" y="5124068"/>
                    </a:lnTo>
                    <a:lnTo>
                      <a:pt x="1431755" y="5124068"/>
                    </a:lnTo>
                    <a:lnTo>
                      <a:pt x="1431755" y="4560215"/>
                    </a:lnTo>
                    <a:close/>
                  </a:path>
                </a:pathLst>
              </a:custGeom>
              <a:solidFill>
                <a:srgbClr val="4C4B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8" name="文本框 7"/>
              <p:cNvSpPr txBox="1"/>
              <p:nvPr/>
            </p:nvSpPr>
            <p:spPr>
              <a:xfrm>
                <a:off x="1198490" y="3374055"/>
                <a:ext cx="2159566" cy="830997"/>
              </a:xfrm>
              <a:prstGeom prst="rect">
                <a:avLst/>
              </a:prstGeom>
              <a:noFill/>
            </p:spPr>
            <p:txBody>
              <a:bodyPr wrap="none" rtlCol="0">
                <a:spAutoFit/>
              </a:bodyPr>
              <a:lstStyle/>
              <a:p>
                <a:r>
                  <a:rPr lang="en-US" altLang="zh-CN" sz="4800" dirty="0" smtClean="0">
                    <a:solidFill>
                      <a:schemeClr val="bg1"/>
                    </a:solidFill>
                    <a:latin typeface="Agency FB" panose="020B0503020202020204" pitchFamily="34" charset="0"/>
                    <a:ea typeface="微软雅黑" panose="020B0503020204020204" charset="-122"/>
                  </a:rPr>
                  <a:t>CONTENTS</a:t>
                </a:r>
                <a:endParaRPr lang="en-US" altLang="zh-CN" sz="3200" dirty="0">
                  <a:solidFill>
                    <a:schemeClr val="bg1"/>
                  </a:solidFill>
                  <a:latin typeface="Agency FB" panose="020B0503020202020204" pitchFamily="34" charset="0"/>
                  <a:ea typeface="微软雅黑" panose="020B0503020204020204" charset="-122"/>
                </a:endParaRPr>
              </a:p>
            </p:txBody>
          </p:sp>
        </p:grpSp>
        <p:grpSp>
          <p:nvGrpSpPr>
            <p:cNvPr id="31" name="组合 30"/>
            <p:cNvGrpSpPr/>
            <p:nvPr/>
          </p:nvGrpSpPr>
          <p:grpSpPr>
            <a:xfrm>
              <a:off x="1" y="1997420"/>
              <a:ext cx="6091461" cy="1431757"/>
              <a:chOff x="1" y="1997420"/>
              <a:chExt cx="6091461" cy="1431757"/>
            </a:xfrm>
          </p:grpSpPr>
          <p:sp>
            <p:nvSpPr>
              <p:cNvPr id="7" name="任意多边形 6"/>
              <p:cNvSpPr/>
              <p:nvPr/>
            </p:nvSpPr>
            <p:spPr>
              <a:xfrm rot="16200000" flipV="1">
                <a:off x="2329853" y="-332432"/>
                <a:ext cx="1431757" cy="6091461"/>
              </a:xfrm>
              <a:custGeom>
                <a:avLst/>
                <a:gdLst>
                  <a:gd name="connsiteX0" fmla="*/ 1431757 w 1431757"/>
                  <a:gd name="connsiteY0" fmla="*/ 6091461 h 6091461"/>
                  <a:gd name="connsiteX1" fmla="*/ 1431757 w 1431757"/>
                  <a:gd name="connsiteY1" fmla="*/ 4560214 h 6091461"/>
                  <a:gd name="connsiteX2" fmla="*/ 1431757 w 1431757"/>
                  <a:gd name="connsiteY2" fmla="*/ 3629437 h 6091461"/>
                  <a:gd name="connsiteX3" fmla="*/ 1431757 w 1431757"/>
                  <a:gd name="connsiteY3" fmla="*/ 3579716 h 6091461"/>
                  <a:gd name="connsiteX4" fmla="*/ 1431757 w 1431757"/>
                  <a:gd name="connsiteY4" fmla="*/ 2648939 h 6091461"/>
                  <a:gd name="connsiteX5" fmla="*/ 1431757 w 1431757"/>
                  <a:gd name="connsiteY5" fmla="*/ 930777 h 6091461"/>
                  <a:gd name="connsiteX6" fmla="*/ 1431757 w 1431757"/>
                  <a:gd name="connsiteY6" fmla="*/ 0 h 6091461"/>
                  <a:gd name="connsiteX7" fmla="*/ 2 w 1431757"/>
                  <a:gd name="connsiteY7" fmla="*/ 956959 h 6091461"/>
                  <a:gd name="connsiteX8" fmla="*/ 2 w 1431757"/>
                  <a:gd name="connsiteY8" fmla="*/ 1847839 h 6091461"/>
                  <a:gd name="connsiteX9" fmla="*/ 0 w 1431757"/>
                  <a:gd name="connsiteY9" fmla="*/ 1847840 h 6091461"/>
                  <a:gd name="connsiteX10" fmla="*/ 0 w 1431757"/>
                  <a:gd name="connsiteY10" fmla="*/ 2778617 h 6091461"/>
                  <a:gd name="connsiteX11" fmla="*/ 0 w 1431757"/>
                  <a:gd name="connsiteY11" fmla="*/ 4496779 h 6091461"/>
                  <a:gd name="connsiteX12" fmla="*/ 0 w 1431757"/>
                  <a:gd name="connsiteY12" fmla="*/ 5427556 h 6091461"/>
                  <a:gd name="connsiteX13" fmla="*/ 0 w 1431757"/>
                  <a:gd name="connsiteY13" fmla="*/ 5477278 h 6091461"/>
                  <a:gd name="connsiteX14" fmla="*/ 0 w 1431757"/>
                  <a:gd name="connsiteY14" fmla="*/ 6091461 h 6091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1757" h="6091461">
                    <a:moveTo>
                      <a:pt x="1431757" y="6091461"/>
                    </a:moveTo>
                    <a:lnTo>
                      <a:pt x="1431757" y="4560214"/>
                    </a:lnTo>
                    <a:lnTo>
                      <a:pt x="1431757" y="3629437"/>
                    </a:lnTo>
                    <a:lnTo>
                      <a:pt x="1431757" y="3579716"/>
                    </a:lnTo>
                    <a:lnTo>
                      <a:pt x="1431757" y="2648939"/>
                    </a:lnTo>
                    <a:lnTo>
                      <a:pt x="1431757" y="930777"/>
                    </a:lnTo>
                    <a:lnTo>
                      <a:pt x="1431757" y="0"/>
                    </a:lnTo>
                    <a:lnTo>
                      <a:pt x="2" y="956959"/>
                    </a:lnTo>
                    <a:lnTo>
                      <a:pt x="2" y="1847839"/>
                    </a:lnTo>
                    <a:lnTo>
                      <a:pt x="0" y="1847840"/>
                    </a:lnTo>
                    <a:lnTo>
                      <a:pt x="0" y="2778617"/>
                    </a:lnTo>
                    <a:lnTo>
                      <a:pt x="0" y="4496779"/>
                    </a:lnTo>
                    <a:lnTo>
                      <a:pt x="0" y="5427556"/>
                    </a:lnTo>
                    <a:lnTo>
                      <a:pt x="0" y="5477278"/>
                    </a:lnTo>
                    <a:lnTo>
                      <a:pt x="0" y="6091461"/>
                    </a:lnTo>
                    <a:close/>
                  </a:path>
                </a:pathLst>
              </a:custGeom>
              <a:solidFill>
                <a:srgbClr val="2ABDC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5" name="文本框 18"/>
              <p:cNvSpPr>
                <a:spLocks noChangeArrowheads="1"/>
              </p:cNvSpPr>
              <p:nvPr/>
            </p:nvSpPr>
            <p:spPr bwMode="auto">
              <a:xfrm>
                <a:off x="892307" y="2066297"/>
                <a:ext cx="3134191"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7200" b="1" dirty="0" smtClean="0">
                    <a:solidFill>
                      <a:srgbClr val="FFFFFF"/>
                    </a:solidFill>
                    <a:latin typeface="微软雅黑" panose="020B0503020204020204" charset="-122"/>
                    <a:ea typeface="微软雅黑" panose="020B0503020204020204" charset="-122"/>
                    <a:sym typeface="微软雅黑" panose="020B0503020204020204" charset="-122"/>
                  </a:rPr>
                  <a:t>目    录</a:t>
                </a:r>
                <a:endParaRPr lang="en-US" sz="7200" b="1" dirty="0">
                  <a:solidFill>
                    <a:srgbClr val="FFFFFF"/>
                  </a:solidFill>
                  <a:latin typeface="微软雅黑" panose="020B0503020204020204" charset="-122"/>
                  <a:ea typeface="微软雅黑" panose="020B0503020204020204" charset="-122"/>
                  <a:sym typeface="微软雅黑" panose="020B0503020204020204" charset="-122"/>
                </a:endParaRPr>
              </a:p>
            </p:txBody>
          </p:sp>
        </p:grpSp>
      </p:grpSp>
      <p:sp>
        <p:nvSpPr>
          <p:cNvPr id="26" name="文本框 25"/>
          <p:cNvSpPr txBox="1"/>
          <p:nvPr/>
        </p:nvSpPr>
        <p:spPr>
          <a:xfrm>
            <a:off x="8210855" y="1101326"/>
            <a:ext cx="3535680" cy="768350"/>
          </a:xfrm>
          <a:prstGeom prst="rect">
            <a:avLst/>
          </a:prstGeom>
          <a:noFill/>
        </p:spPr>
        <p:txBody>
          <a:bodyPr wrap="none" rtlCol="0">
            <a:spAutoFit/>
          </a:bodyPr>
          <a:lstStyle/>
          <a:p>
            <a:r>
              <a:rPr lang="zh-CN" altLang="en-US" sz="4400" dirty="0">
                <a:solidFill>
                  <a:schemeClr val="tx1"/>
                </a:solidFill>
                <a:latin typeface="微软雅黑" panose="020B0503020204020204" charset="-122"/>
                <a:ea typeface="微软雅黑" panose="020B0503020204020204" charset="-122"/>
              </a:rPr>
              <a:t>药品基本信息</a:t>
            </a:r>
          </a:p>
        </p:txBody>
      </p:sp>
      <p:sp>
        <p:nvSpPr>
          <p:cNvPr id="27" name="文本框 26"/>
          <p:cNvSpPr txBox="1"/>
          <p:nvPr/>
        </p:nvSpPr>
        <p:spPr>
          <a:xfrm>
            <a:off x="8198338" y="2012762"/>
            <a:ext cx="1859280" cy="768350"/>
          </a:xfrm>
          <a:prstGeom prst="rect">
            <a:avLst/>
          </a:prstGeom>
          <a:noFill/>
        </p:spPr>
        <p:txBody>
          <a:bodyPr wrap="none" rtlCol="0">
            <a:spAutoFit/>
          </a:bodyPr>
          <a:lstStyle/>
          <a:p>
            <a:r>
              <a:rPr lang="zh-CN" altLang="en-US" sz="4400" dirty="0">
                <a:solidFill>
                  <a:schemeClr val="tx1"/>
                </a:solidFill>
                <a:latin typeface="微软雅黑" panose="020B0503020204020204" charset="-122"/>
                <a:ea typeface="微软雅黑" panose="020B0503020204020204" charset="-122"/>
              </a:rPr>
              <a:t>安全性</a:t>
            </a:r>
          </a:p>
        </p:txBody>
      </p:sp>
      <p:sp>
        <p:nvSpPr>
          <p:cNvPr id="28" name="文本框 27"/>
          <p:cNvSpPr txBox="1"/>
          <p:nvPr/>
        </p:nvSpPr>
        <p:spPr>
          <a:xfrm>
            <a:off x="8210855" y="2932639"/>
            <a:ext cx="1859280" cy="768350"/>
          </a:xfrm>
          <a:prstGeom prst="rect">
            <a:avLst/>
          </a:prstGeom>
          <a:noFill/>
        </p:spPr>
        <p:txBody>
          <a:bodyPr wrap="none" rtlCol="0">
            <a:spAutoFit/>
          </a:bodyPr>
          <a:lstStyle/>
          <a:p>
            <a:r>
              <a:rPr lang="zh-CN" altLang="en-US" sz="4400" dirty="0" smtClean="0">
                <a:solidFill>
                  <a:schemeClr val="tx1"/>
                </a:solidFill>
                <a:latin typeface="微软雅黑" panose="020B0503020204020204" charset="-122"/>
                <a:ea typeface="微软雅黑" panose="020B0503020204020204" charset="-122"/>
              </a:rPr>
              <a:t>有效性</a:t>
            </a:r>
          </a:p>
        </p:txBody>
      </p:sp>
      <p:grpSp>
        <p:nvGrpSpPr>
          <p:cNvPr id="30" name="组合 29"/>
          <p:cNvGrpSpPr/>
          <p:nvPr/>
        </p:nvGrpSpPr>
        <p:grpSpPr>
          <a:xfrm>
            <a:off x="6941708" y="4836364"/>
            <a:ext cx="433120" cy="925156"/>
            <a:chOff x="2091611" y="828408"/>
            <a:chExt cx="2954830" cy="6311590"/>
          </a:xfrm>
        </p:grpSpPr>
        <p:sp>
          <p:nvSpPr>
            <p:cNvPr id="33" name="任意多边形 32"/>
            <p:cNvSpPr/>
            <p:nvPr/>
          </p:nvSpPr>
          <p:spPr>
            <a:xfrm rot="1983098" flipV="1">
              <a:off x="3661092" y="2417719"/>
              <a:ext cx="1385349" cy="4722279"/>
            </a:xfrm>
            <a:custGeom>
              <a:avLst/>
              <a:gdLst>
                <a:gd name="connsiteX0" fmla="*/ 0 w 1385349"/>
                <a:gd name="connsiteY0" fmla="*/ 0 h 4722279"/>
                <a:gd name="connsiteX1" fmla="*/ 1385349 w 1385349"/>
                <a:gd name="connsiteY1" fmla="*/ 901432 h 4722279"/>
                <a:gd name="connsiteX2" fmla="*/ 1385349 w 1385349"/>
                <a:gd name="connsiteY2" fmla="*/ 4722279 h 4722279"/>
                <a:gd name="connsiteX3" fmla="*/ 0 w 1385349"/>
                <a:gd name="connsiteY3" fmla="*/ 3820846 h 4722279"/>
              </a:gdLst>
              <a:ahLst/>
              <a:cxnLst>
                <a:cxn ang="0">
                  <a:pos x="connsiteX0" y="connsiteY0"/>
                </a:cxn>
                <a:cxn ang="0">
                  <a:pos x="connsiteX1" y="connsiteY1"/>
                </a:cxn>
                <a:cxn ang="0">
                  <a:pos x="connsiteX2" y="connsiteY2"/>
                </a:cxn>
                <a:cxn ang="0">
                  <a:pos x="connsiteX3" y="connsiteY3"/>
                </a:cxn>
              </a:cxnLst>
              <a:rect l="l" t="t" r="r" b="b"/>
              <a:pathLst>
                <a:path w="1385349" h="4722279">
                  <a:moveTo>
                    <a:pt x="0" y="0"/>
                  </a:moveTo>
                  <a:lnTo>
                    <a:pt x="1385349" y="901432"/>
                  </a:lnTo>
                  <a:lnTo>
                    <a:pt x="1385349" y="4722279"/>
                  </a:lnTo>
                  <a:lnTo>
                    <a:pt x="0" y="3820846"/>
                  </a:lnTo>
                  <a:close/>
                </a:path>
              </a:pathLst>
            </a:cu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任意多边形 33"/>
            <p:cNvSpPr/>
            <p:nvPr/>
          </p:nvSpPr>
          <p:spPr>
            <a:xfrm rot="19616902" flipH="1" flipV="1">
              <a:off x="2091611" y="4173571"/>
              <a:ext cx="1385349" cy="2811855"/>
            </a:xfrm>
            <a:custGeom>
              <a:avLst/>
              <a:gdLst>
                <a:gd name="connsiteX0" fmla="*/ 1385349 w 1385349"/>
                <a:gd name="connsiteY0" fmla="*/ 901432 h 2811855"/>
                <a:gd name="connsiteX1" fmla="*/ 0 w 1385349"/>
                <a:gd name="connsiteY1" fmla="*/ 0 h 2811855"/>
                <a:gd name="connsiteX2" fmla="*/ 0 w 1385349"/>
                <a:gd name="connsiteY2" fmla="*/ 1910422 h 2811855"/>
                <a:gd name="connsiteX3" fmla="*/ 1385349 w 1385349"/>
                <a:gd name="connsiteY3" fmla="*/ 2811855 h 2811855"/>
              </a:gdLst>
              <a:ahLst/>
              <a:cxnLst>
                <a:cxn ang="0">
                  <a:pos x="connsiteX0" y="connsiteY0"/>
                </a:cxn>
                <a:cxn ang="0">
                  <a:pos x="connsiteX1" y="connsiteY1"/>
                </a:cxn>
                <a:cxn ang="0">
                  <a:pos x="connsiteX2" y="connsiteY2"/>
                </a:cxn>
                <a:cxn ang="0">
                  <a:pos x="connsiteX3" y="connsiteY3"/>
                </a:cxn>
              </a:cxnLst>
              <a:rect l="l" t="t" r="r" b="b"/>
              <a:pathLst>
                <a:path w="1385349" h="2811855">
                  <a:moveTo>
                    <a:pt x="1385349" y="901432"/>
                  </a:moveTo>
                  <a:lnTo>
                    <a:pt x="0" y="0"/>
                  </a:lnTo>
                  <a:lnTo>
                    <a:pt x="0" y="1910422"/>
                  </a:lnTo>
                  <a:lnTo>
                    <a:pt x="1385349" y="2811855"/>
                  </a:lnTo>
                  <a:close/>
                </a:path>
              </a:pathLst>
            </a:custGeom>
            <a:solidFill>
              <a:srgbClr val="1F8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任意多边形 34"/>
            <p:cNvSpPr/>
            <p:nvPr/>
          </p:nvSpPr>
          <p:spPr>
            <a:xfrm rot="1983098" flipV="1">
              <a:off x="2619157" y="828408"/>
              <a:ext cx="1385349" cy="4722279"/>
            </a:xfrm>
            <a:custGeom>
              <a:avLst/>
              <a:gdLst>
                <a:gd name="connsiteX0" fmla="*/ 0 w 1385349"/>
                <a:gd name="connsiteY0" fmla="*/ 0 h 4722279"/>
                <a:gd name="connsiteX1" fmla="*/ 1385349 w 1385349"/>
                <a:gd name="connsiteY1" fmla="*/ 901432 h 4722279"/>
                <a:gd name="connsiteX2" fmla="*/ 1385349 w 1385349"/>
                <a:gd name="connsiteY2" fmla="*/ 4722279 h 4722279"/>
                <a:gd name="connsiteX3" fmla="*/ 0 w 1385349"/>
                <a:gd name="connsiteY3" fmla="*/ 3820846 h 4722279"/>
              </a:gdLst>
              <a:ahLst/>
              <a:cxnLst>
                <a:cxn ang="0">
                  <a:pos x="connsiteX0" y="connsiteY0"/>
                </a:cxn>
                <a:cxn ang="0">
                  <a:pos x="connsiteX1" y="connsiteY1"/>
                </a:cxn>
                <a:cxn ang="0">
                  <a:pos x="connsiteX2" y="connsiteY2"/>
                </a:cxn>
                <a:cxn ang="0">
                  <a:pos x="connsiteX3" y="connsiteY3"/>
                </a:cxn>
              </a:cxnLst>
              <a:rect l="l" t="t" r="r" b="b"/>
              <a:pathLst>
                <a:path w="1385349" h="4722279">
                  <a:moveTo>
                    <a:pt x="0" y="0"/>
                  </a:moveTo>
                  <a:lnTo>
                    <a:pt x="1385349" y="901432"/>
                  </a:lnTo>
                  <a:lnTo>
                    <a:pt x="1385349" y="4722279"/>
                  </a:lnTo>
                  <a:lnTo>
                    <a:pt x="0" y="3820846"/>
                  </a:lnTo>
                  <a:close/>
                </a:path>
              </a:pathLst>
            </a:cu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7" name="文本框 36"/>
          <p:cNvSpPr txBox="1"/>
          <p:nvPr/>
        </p:nvSpPr>
        <p:spPr>
          <a:xfrm>
            <a:off x="8198338" y="4856451"/>
            <a:ext cx="1859280" cy="768350"/>
          </a:xfrm>
          <a:prstGeom prst="rect">
            <a:avLst/>
          </a:prstGeom>
          <a:noFill/>
        </p:spPr>
        <p:txBody>
          <a:bodyPr wrap="none" rtlCol="0">
            <a:spAutoFit/>
          </a:bodyPr>
          <a:lstStyle/>
          <a:p>
            <a:r>
              <a:rPr lang="zh-CN" altLang="en-US" sz="4400" dirty="0" smtClean="0">
                <a:solidFill>
                  <a:schemeClr val="tx1"/>
                </a:solidFill>
                <a:latin typeface="微软雅黑" panose="020B0503020204020204" charset="-122"/>
                <a:ea typeface="微软雅黑" panose="020B0503020204020204" charset="-122"/>
              </a:rPr>
              <a:t>公平性</a:t>
            </a:r>
          </a:p>
        </p:txBody>
      </p:sp>
      <p:grpSp>
        <p:nvGrpSpPr>
          <p:cNvPr id="38" name="组合 37"/>
          <p:cNvGrpSpPr/>
          <p:nvPr/>
        </p:nvGrpSpPr>
        <p:grpSpPr>
          <a:xfrm>
            <a:off x="6902973" y="3792424"/>
            <a:ext cx="433120" cy="925156"/>
            <a:chOff x="2091611" y="828408"/>
            <a:chExt cx="2954830" cy="6311590"/>
          </a:xfrm>
        </p:grpSpPr>
        <p:sp>
          <p:nvSpPr>
            <p:cNvPr id="39" name="任意多边形 38"/>
            <p:cNvSpPr/>
            <p:nvPr/>
          </p:nvSpPr>
          <p:spPr>
            <a:xfrm rot="1983098" flipV="1">
              <a:off x="3661092" y="2417719"/>
              <a:ext cx="1385349" cy="4722279"/>
            </a:xfrm>
            <a:custGeom>
              <a:avLst/>
              <a:gdLst>
                <a:gd name="connsiteX0" fmla="*/ 0 w 1385349"/>
                <a:gd name="connsiteY0" fmla="*/ 0 h 4722279"/>
                <a:gd name="connsiteX1" fmla="*/ 1385349 w 1385349"/>
                <a:gd name="connsiteY1" fmla="*/ 901432 h 4722279"/>
                <a:gd name="connsiteX2" fmla="*/ 1385349 w 1385349"/>
                <a:gd name="connsiteY2" fmla="*/ 4722279 h 4722279"/>
                <a:gd name="connsiteX3" fmla="*/ 0 w 1385349"/>
                <a:gd name="connsiteY3" fmla="*/ 3820846 h 4722279"/>
              </a:gdLst>
              <a:ahLst/>
              <a:cxnLst>
                <a:cxn ang="0">
                  <a:pos x="connsiteX0" y="connsiteY0"/>
                </a:cxn>
                <a:cxn ang="0">
                  <a:pos x="connsiteX1" y="connsiteY1"/>
                </a:cxn>
                <a:cxn ang="0">
                  <a:pos x="connsiteX2" y="connsiteY2"/>
                </a:cxn>
                <a:cxn ang="0">
                  <a:pos x="connsiteX3" y="connsiteY3"/>
                </a:cxn>
              </a:cxnLst>
              <a:rect l="l" t="t" r="r" b="b"/>
              <a:pathLst>
                <a:path w="1385349" h="4722279">
                  <a:moveTo>
                    <a:pt x="0" y="0"/>
                  </a:moveTo>
                  <a:lnTo>
                    <a:pt x="1385349" y="901432"/>
                  </a:lnTo>
                  <a:lnTo>
                    <a:pt x="1385349" y="4722279"/>
                  </a:lnTo>
                  <a:lnTo>
                    <a:pt x="0" y="3820846"/>
                  </a:lnTo>
                  <a:close/>
                </a:path>
              </a:pathLst>
            </a:cu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任意多边形 39"/>
            <p:cNvSpPr/>
            <p:nvPr/>
          </p:nvSpPr>
          <p:spPr>
            <a:xfrm rot="19616902" flipH="1" flipV="1">
              <a:off x="2091611" y="4173571"/>
              <a:ext cx="1385349" cy="2811855"/>
            </a:xfrm>
            <a:custGeom>
              <a:avLst/>
              <a:gdLst>
                <a:gd name="connsiteX0" fmla="*/ 1385349 w 1385349"/>
                <a:gd name="connsiteY0" fmla="*/ 901432 h 2811855"/>
                <a:gd name="connsiteX1" fmla="*/ 0 w 1385349"/>
                <a:gd name="connsiteY1" fmla="*/ 0 h 2811855"/>
                <a:gd name="connsiteX2" fmla="*/ 0 w 1385349"/>
                <a:gd name="connsiteY2" fmla="*/ 1910422 h 2811855"/>
                <a:gd name="connsiteX3" fmla="*/ 1385349 w 1385349"/>
                <a:gd name="connsiteY3" fmla="*/ 2811855 h 2811855"/>
              </a:gdLst>
              <a:ahLst/>
              <a:cxnLst>
                <a:cxn ang="0">
                  <a:pos x="connsiteX0" y="connsiteY0"/>
                </a:cxn>
                <a:cxn ang="0">
                  <a:pos x="connsiteX1" y="connsiteY1"/>
                </a:cxn>
                <a:cxn ang="0">
                  <a:pos x="connsiteX2" y="connsiteY2"/>
                </a:cxn>
                <a:cxn ang="0">
                  <a:pos x="connsiteX3" y="connsiteY3"/>
                </a:cxn>
              </a:cxnLst>
              <a:rect l="l" t="t" r="r" b="b"/>
              <a:pathLst>
                <a:path w="1385349" h="2811855">
                  <a:moveTo>
                    <a:pt x="1385349" y="901432"/>
                  </a:moveTo>
                  <a:lnTo>
                    <a:pt x="0" y="0"/>
                  </a:lnTo>
                  <a:lnTo>
                    <a:pt x="0" y="1910422"/>
                  </a:lnTo>
                  <a:lnTo>
                    <a:pt x="1385349" y="2811855"/>
                  </a:lnTo>
                  <a:close/>
                </a:path>
              </a:pathLst>
            </a:custGeom>
            <a:solidFill>
              <a:srgbClr val="1F8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任意多边形 40"/>
            <p:cNvSpPr/>
            <p:nvPr/>
          </p:nvSpPr>
          <p:spPr>
            <a:xfrm rot="1983098" flipV="1">
              <a:off x="2619157" y="828408"/>
              <a:ext cx="1385349" cy="4722279"/>
            </a:xfrm>
            <a:custGeom>
              <a:avLst/>
              <a:gdLst>
                <a:gd name="connsiteX0" fmla="*/ 0 w 1385349"/>
                <a:gd name="connsiteY0" fmla="*/ 0 h 4722279"/>
                <a:gd name="connsiteX1" fmla="*/ 1385349 w 1385349"/>
                <a:gd name="connsiteY1" fmla="*/ 901432 h 4722279"/>
                <a:gd name="connsiteX2" fmla="*/ 1385349 w 1385349"/>
                <a:gd name="connsiteY2" fmla="*/ 4722279 h 4722279"/>
                <a:gd name="connsiteX3" fmla="*/ 0 w 1385349"/>
                <a:gd name="connsiteY3" fmla="*/ 3820846 h 4722279"/>
              </a:gdLst>
              <a:ahLst/>
              <a:cxnLst>
                <a:cxn ang="0">
                  <a:pos x="connsiteX0" y="connsiteY0"/>
                </a:cxn>
                <a:cxn ang="0">
                  <a:pos x="connsiteX1" y="connsiteY1"/>
                </a:cxn>
                <a:cxn ang="0">
                  <a:pos x="connsiteX2" y="connsiteY2"/>
                </a:cxn>
                <a:cxn ang="0">
                  <a:pos x="connsiteX3" y="connsiteY3"/>
                </a:cxn>
              </a:cxnLst>
              <a:rect l="l" t="t" r="r" b="b"/>
              <a:pathLst>
                <a:path w="1385349" h="4722279">
                  <a:moveTo>
                    <a:pt x="0" y="0"/>
                  </a:moveTo>
                  <a:lnTo>
                    <a:pt x="1385349" y="901432"/>
                  </a:lnTo>
                  <a:lnTo>
                    <a:pt x="1385349" y="4722279"/>
                  </a:lnTo>
                  <a:lnTo>
                    <a:pt x="0" y="3820846"/>
                  </a:lnTo>
                  <a:close/>
                </a:path>
              </a:pathLst>
            </a:cu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2" name="文本框 41"/>
          <p:cNvSpPr txBox="1"/>
          <p:nvPr/>
        </p:nvSpPr>
        <p:spPr>
          <a:xfrm>
            <a:off x="8129758" y="3924271"/>
            <a:ext cx="1859280" cy="768350"/>
          </a:xfrm>
          <a:prstGeom prst="rect">
            <a:avLst/>
          </a:prstGeom>
          <a:noFill/>
        </p:spPr>
        <p:txBody>
          <a:bodyPr wrap="none" rtlCol="0">
            <a:spAutoFit/>
          </a:bodyPr>
          <a:lstStyle/>
          <a:p>
            <a:pPr lvl="0" algn="l">
              <a:buClrTx/>
              <a:buSzTx/>
              <a:buFontTx/>
            </a:pPr>
            <a:r>
              <a:rPr lang="zh-CN" altLang="en-US" sz="4400" dirty="0" smtClean="0">
                <a:latin typeface="微软雅黑" panose="020B0503020204020204" charset="-122"/>
                <a:ea typeface="微软雅黑" panose="020B0503020204020204" charset="-122"/>
                <a:sym typeface="+mn-ea"/>
              </a:rPr>
              <a:t>创新性</a:t>
            </a:r>
          </a:p>
        </p:txBody>
      </p:sp>
    </p:spTree>
  </p:cSld>
  <p:clrMapOvr>
    <a:masterClrMapping/>
  </p:clrMapOvr>
  <mc:AlternateContent xmlns:mc="http://schemas.openxmlformats.org/markup-compatibility/2006" xmlns:p14="http://schemas.microsoft.com/office/powerpoint/2010/main">
    <mc:Choice Requires="p14">
      <p:transition spd="slow" p14:dur="1250" advClick="0" advTm="0"/>
    </mc:Choice>
    <mc:Fallback xmlns="">
      <p:transition spd="slow" advClick="0" advTm="0"/>
    </mc:Fallback>
  </mc:AlternateContent>
  <p:timing>
    <p:tnLst>
      <p:par>
        <p:cTn id="1" dur="indefinite" restart="never" nodeType="tmRoot"/>
      </p:par>
    </p:tnLst>
    <p:bldLst>
      <p:bldP spid="26" grpId="0"/>
      <p:bldP spid="27" grpId="0"/>
      <p:bldP spid="28" grpId="0"/>
      <p:bldP spid="37" grpId="0"/>
      <p:bldP spid="4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文本框 3"/>
          <p:cNvSpPr txBox="1"/>
          <p:nvPr/>
        </p:nvSpPr>
        <p:spPr>
          <a:xfrm>
            <a:off x="4440238" y="115888"/>
            <a:ext cx="3313112" cy="646112"/>
          </a:xfrm>
          <a:prstGeom prst="rect">
            <a:avLst/>
          </a:prstGeom>
          <a:noFill/>
          <a:ln w="9525">
            <a:noFill/>
          </a:ln>
        </p:spPr>
        <p:txBody>
          <a:bodyPr wrap="square" anchor="t" anchorCtr="0">
            <a:spAutoFit/>
          </a:bodyPr>
          <a:lstStyle/>
          <a:p>
            <a:r>
              <a:rPr lang="zh-CN" altLang="en-US" sz="3600" b="1">
                <a:latin typeface="微软雅黑" panose="020B0503020204020204" charset="-122"/>
                <a:ea typeface="微软雅黑" panose="020B0503020204020204" charset="-122"/>
              </a:rPr>
              <a:t>药品基本信息</a:t>
            </a:r>
          </a:p>
        </p:txBody>
      </p:sp>
      <p:sp>
        <p:nvSpPr>
          <p:cNvPr id="4098" name="文本框 4"/>
          <p:cNvSpPr txBox="1"/>
          <p:nvPr/>
        </p:nvSpPr>
        <p:spPr>
          <a:xfrm>
            <a:off x="4439920" y="1772285"/>
            <a:ext cx="7140575" cy="3000821"/>
          </a:xfrm>
          <a:prstGeom prst="rect">
            <a:avLst/>
          </a:prstGeom>
          <a:noFill/>
          <a:ln w="9525">
            <a:noFill/>
          </a:ln>
        </p:spPr>
        <p:txBody>
          <a:bodyPr wrap="square" anchor="t" anchorCtr="0">
            <a:spAutoFit/>
          </a:bodyPr>
          <a:lstStyle/>
          <a:p>
            <a:pPr>
              <a:lnSpc>
                <a:spcPct val="150000"/>
              </a:lnSpc>
            </a:pPr>
            <a:r>
              <a:rPr lang="zh-CN" altLang="en-US" b="1" dirty="0">
                <a:latin typeface="微软雅黑" panose="020B0503020204020204" charset="-122"/>
                <a:ea typeface="微软雅黑" panose="020B0503020204020204" charset="-122"/>
              </a:rPr>
              <a:t>通用名：</a:t>
            </a:r>
            <a:r>
              <a:rPr lang="zh-CN" altLang="en-US" dirty="0">
                <a:latin typeface="微软雅黑" panose="020B0503020204020204" charset="-122"/>
                <a:ea typeface="微软雅黑" panose="020B0503020204020204" charset="-122"/>
              </a:rPr>
              <a:t>对乙酰氨基酚甘露醇注射液</a:t>
            </a:r>
          </a:p>
          <a:p>
            <a:pPr>
              <a:lnSpc>
                <a:spcPct val="150000"/>
              </a:lnSpc>
            </a:pPr>
            <a:r>
              <a:rPr lang="zh-CN" altLang="en-US" b="1" dirty="0">
                <a:latin typeface="微软雅黑" panose="020B0503020204020204" charset="-122"/>
                <a:ea typeface="微软雅黑" panose="020B0503020204020204" charset="-122"/>
              </a:rPr>
              <a:t>注册规格：</a:t>
            </a:r>
            <a:r>
              <a:rPr lang="en-US" altLang="zh-CN" dirty="0">
                <a:latin typeface="微软雅黑" panose="020B0503020204020204" charset="-122"/>
                <a:ea typeface="微软雅黑" panose="020B0503020204020204" charset="-122"/>
              </a:rPr>
              <a:t>100ml</a:t>
            </a:r>
            <a:r>
              <a:rPr lang="zh-CN" altLang="en-US" dirty="0">
                <a:latin typeface="微软雅黑" panose="020B0503020204020204" charset="-122"/>
                <a:ea typeface="微软雅黑" panose="020B0503020204020204" charset="-122"/>
              </a:rPr>
              <a:t>：</a:t>
            </a:r>
            <a:r>
              <a:rPr lang="en-US" altLang="zh-CN" dirty="0">
                <a:latin typeface="微软雅黑" panose="020B0503020204020204" charset="-122"/>
                <a:ea typeface="微软雅黑" panose="020B0503020204020204" charset="-122"/>
              </a:rPr>
              <a:t>1000mg</a:t>
            </a:r>
            <a:endParaRPr lang="zh-CN" altLang="en-US" dirty="0">
              <a:latin typeface="微软雅黑" panose="020B0503020204020204" charset="-122"/>
              <a:ea typeface="微软雅黑" panose="020B0503020204020204" charset="-122"/>
            </a:endParaRPr>
          </a:p>
          <a:p>
            <a:pPr>
              <a:lnSpc>
                <a:spcPct val="150000"/>
              </a:lnSpc>
            </a:pPr>
            <a:r>
              <a:rPr lang="zh-CN" altLang="en-US" b="1" dirty="0">
                <a:latin typeface="微软雅黑" panose="020B0503020204020204" charset="-122"/>
                <a:ea typeface="微软雅黑" panose="020B0503020204020204" charset="-122"/>
              </a:rPr>
              <a:t>中国大陆首次上市时间</a:t>
            </a:r>
            <a:r>
              <a:rPr lang="zh-CN" altLang="en-US" dirty="0">
                <a:latin typeface="微软雅黑" panose="020B0503020204020204" charset="-122"/>
                <a:ea typeface="微软雅黑" panose="020B0503020204020204" charset="-122"/>
              </a:rPr>
              <a:t>：</a:t>
            </a:r>
            <a:r>
              <a:rPr lang="zh-CN" altLang="en-US" dirty="0" smtClean="0">
                <a:latin typeface="微软雅黑" panose="020B0503020204020204" charset="-122"/>
                <a:ea typeface="微软雅黑" panose="020B0503020204020204" charset="-122"/>
              </a:rPr>
              <a:t>2022年</a:t>
            </a:r>
            <a:r>
              <a:rPr lang="en-US" altLang="zh-CN" dirty="0" smtClean="0">
                <a:latin typeface="微软雅黑" panose="020B0503020204020204" charset="-122"/>
                <a:ea typeface="微软雅黑" panose="020B0503020204020204" charset="-122"/>
              </a:rPr>
              <a:t>1</a:t>
            </a:r>
            <a:r>
              <a:rPr lang="zh-CN" altLang="en-US" dirty="0" smtClean="0">
                <a:latin typeface="微软雅黑" panose="020B0503020204020204" charset="-122"/>
                <a:ea typeface="微软雅黑" panose="020B0503020204020204" charset="-122"/>
              </a:rPr>
              <a:t>月</a:t>
            </a:r>
            <a:endParaRPr lang="zh-CN" altLang="en-US" dirty="0">
              <a:latin typeface="微软雅黑" panose="020B0503020204020204" charset="-122"/>
              <a:ea typeface="微软雅黑" panose="020B0503020204020204" charset="-122"/>
            </a:endParaRPr>
          </a:p>
          <a:p>
            <a:pPr>
              <a:lnSpc>
                <a:spcPct val="150000"/>
              </a:lnSpc>
            </a:pPr>
            <a:r>
              <a:rPr lang="zh-CN" altLang="en-US" b="1" dirty="0">
                <a:latin typeface="微软雅黑" panose="020B0503020204020204" charset="-122"/>
                <a:ea typeface="微软雅黑" panose="020B0503020204020204" charset="-122"/>
              </a:rPr>
              <a:t>目前大陆地区同通用名药品的上市情况</a:t>
            </a:r>
            <a:r>
              <a:rPr lang="zh-CN" altLang="en-US" dirty="0">
                <a:latin typeface="微软雅黑" panose="020B0503020204020204" charset="-122"/>
                <a:ea typeface="微软雅黑" panose="020B0503020204020204" charset="-122"/>
              </a:rPr>
              <a:t>：</a:t>
            </a:r>
            <a:r>
              <a:rPr lang="en-US" altLang="zh-CN" dirty="0">
                <a:latin typeface="微软雅黑" panose="020B0503020204020204" charset="-122"/>
                <a:ea typeface="微软雅黑" panose="020B0503020204020204" charset="-122"/>
              </a:rPr>
              <a:t>2</a:t>
            </a:r>
            <a:r>
              <a:rPr lang="zh-CN" altLang="en-US" dirty="0">
                <a:latin typeface="微软雅黑" panose="020B0503020204020204" charset="-122"/>
                <a:ea typeface="微软雅黑" panose="020B0503020204020204" charset="-122"/>
              </a:rPr>
              <a:t>家</a:t>
            </a:r>
          </a:p>
          <a:p>
            <a:pPr>
              <a:lnSpc>
                <a:spcPct val="150000"/>
              </a:lnSpc>
            </a:pPr>
            <a:r>
              <a:rPr lang="zh-CN" altLang="en-US" b="1" dirty="0">
                <a:latin typeface="微软雅黑" panose="020B0503020204020204" charset="-122"/>
                <a:ea typeface="微软雅黑" panose="020B0503020204020204" charset="-122"/>
              </a:rPr>
              <a:t>全球首个上市国家</a:t>
            </a:r>
            <a:r>
              <a:rPr lang="en-US" altLang="zh-CN" b="1" dirty="0">
                <a:latin typeface="微软雅黑" panose="020B0503020204020204" charset="-122"/>
                <a:ea typeface="微软雅黑" panose="020B0503020204020204" charset="-122"/>
              </a:rPr>
              <a:t>/</a:t>
            </a:r>
            <a:r>
              <a:rPr lang="zh-CN" altLang="en-US" b="1" dirty="0">
                <a:latin typeface="微软雅黑" panose="020B0503020204020204" charset="-122"/>
                <a:ea typeface="微软雅黑" panose="020B0503020204020204" charset="-122"/>
              </a:rPr>
              <a:t>地区及上市时间</a:t>
            </a:r>
            <a:r>
              <a:rPr lang="zh-CN" altLang="en-US" dirty="0">
                <a:latin typeface="微软雅黑" panose="020B0503020204020204" charset="-122"/>
                <a:ea typeface="微软雅黑" panose="020B0503020204020204" charset="-122"/>
              </a:rPr>
              <a:t>：中国，</a:t>
            </a:r>
            <a:r>
              <a:rPr lang="en-US" altLang="zh-CN" dirty="0">
                <a:latin typeface="微软雅黑" panose="020B0503020204020204" charset="-122"/>
                <a:ea typeface="微软雅黑" panose="020B0503020204020204" charset="-122"/>
              </a:rPr>
              <a:t>2022</a:t>
            </a:r>
            <a:r>
              <a:rPr lang="zh-CN" altLang="en-US" dirty="0" smtClean="0">
                <a:latin typeface="微软雅黑" panose="020B0503020204020204" charset="-122"/>
                <a:ea typeface="微软雅黑" panose="020B0503020204020204" charset="-122"/>
              </a:rPr>
              <a:t>年</a:t>
            </a:r>
            <a:r>
              <a:rPr lang="en-US" altLang="zh-CN" dirty="0">
                <a:latin typeface="微软雅黑" panose="020B0503020204020204" charset="-122"/>
                <a:ea typeface="微软雅黑" panose="020B0503020204020204" charset="-122"/>
              </a:rPr>
              <a:t>1</a:t>
            </a:r>
            <a:r>
              <a:rPr lang="zh-CN" altLang="en-US" dirty="0" smtClean="0">
                <a:latin typeface="微软雅黑" panose="020B0503020204020204" charset="-122"/>
                <a:ea typeface="微软雅黑" panose="020B0503020204020204" charset="-122"/>
              </a:rPr>
              <a:t>月</a:t>
            </a:r>
            <a:endParaRPr lang="zh-CN" altLang="en-US" dirty="0">
              <a:latin typeface="微软雅黑" panose="020B0503020204020204" charset="-122"/>
              <a:ea typeface="微软雅黑" panose="020B0503020204020204" charset="-122"/>
            </a:endParaRPr>
          </a:p>
          <a:p>
            <a:pPr>
              <a:lnSpc>
                <a:spcPct val="150000"/>
              </a:lnSpc>
            </a:pPr>
            <a:r>
              <a:rPr lang="zh-CN" altLang="en-US" b="1" dirty="0">
                <a:latin typeface="微软雅黑" panose="020B0503020204020204" charset="-122"/>
                <a:ea typeface="微软雅黑" panose="020B0503020204020204" charset="-122"/>
              </a:rPr>
              <a:t>是否为</a:t>
            </a:r>
            <a:r>
              <a:rPr lang="en-US" altLang="zh-CN" b="1" dirty="0">
                <a:latin typeface="微软雅黑" panose="020B0503020204020204" charset="-122"/>
                <a:ea typeface="微软雅黑" panose="020B0503020204020204" charset="-122"/>
              </a:rPr>
              <a:t>OTC</a:t>
            </a:r>
            <a:r>
              <a:rPr lang="zh-CN" altLang="en-US" b="1" dirty="0">
                <a:latin typeface="微软雅黑" panose="020B0503020204020204" charset="-122"/>
                <a:ea typeface="微软雅黑" panose="020B0503020204020204" charset="-122"/>
              </a:rPr>
              <a:t>药品</a:t>
            </a:r>
            <a:r>
              <a:rPr lang="zh-CN" altLang="en-US" dirty="0">
                <a:latin typeface="微软雅黑" panose="020B0503020204020204" charset="-122"/>
                <a:ea typeface="微软雅黑" panose="020B0503020204020204" charset="-122"/>
              </a:rPr>
              <a:t>：否</a:t>
            </a:r>
          </a:p>
          <a:p>
            <a:pPr>
              <a:lnSpc>
                <a:spcPct val="150000"/>
              </a:lnSpc>
            </a:pPr>
            <a:r>
              <a:rPr lang="zh-CN" altLang="en-US" b="1" dirty="0">
                <a:latin typeface="微软雅黑" panose="020B0503020204020204" charset="-122"/>
                <a:ea typeface="微软雅黑" panose="020B0503020204020204" charset="-122"/>
              </a:rPr>
              <a:t>参照药品建议</a:t>
            </a:r>
            <a:r>
              <a:rPr lang="zh-CN" altLang="en-US" dirty="0">
                <a:latin typeface="微软雅黑" panose="020B0503020204020204" charset="-122"/>
                <a:ea typeface="微软雅黑" panose="020B0503020204020204" charset="-122"/>
              </a:rPr>
              <a:t>：注射用赖氨匹林</a:t>
            </a:r>
          </a:p>
        </p:txBody>
      </p:sp>
      <p:sp>
        <p:nvSpPr>
          <p:cNvPr id="4" name="任意多边形 3"/>
          <p:cNvSpPr/>
          <p:nvPr/>
        </p:nvSpPr>
        <p:spPr>
          <a:xfrm>
            <a:off x="2751733" y="0"/>
            <a:ext cx="459588" cy="867252"/>
          </a:xfrm>
          <a:custGeom>
            <a:avLst/>
            <a:gdLst>
              <a:gd name="connsiteX0" fmla="*/ 0 w 459588"/>
              <a:gd name="connsiteY0" fmla="*/ 0 h 867252"/>
              <a:gd name="connsiteX1" fmla="*/ 459588 w 459588"/>
              <a:gd name="connsiteY1" fmla="*/ 0 h 867252"/>
              <a:gd name="connsiteX2" fmla="*/ 459588 w 459588"/>
              <a:gd name="connsiteY2" fmla="*/ 560072 h 867252"/>
              <a:gd name="connsiteX3" fmla="*/ 0 w 459588"/>
              <a:gd name="connsiteY3" fmla="*/ 867252 h 867252"/>
            </a:gdLst>
            <a:ahLst/>
            <a:cxnLst>
              <a:cxn ang="0">
                <a:pos x="connsiteX0" y="connsiteY0"/>
              </a:cxn>
              <a:cxn ang="0">
                <a:pos x="connsiteX1" y="connsiteY1"/>
              </a:cxn>
              <a:cxn ang="0">
                <a:pos x="connsiteX2" y="connsiteY2"/>
              </a:cxn>
              <a:cxn ang="0">
                <a:pos x="connsiteX3" y="connsiteY3"/>
              </a:cxn>
            </a:cxnLst>
            <a:rect l="l" t="t" r="r" b="b"/>
            <a:pathLst>
              <a:path w="459588" h="867252">
                <a:moveTo>
                  <a:pt x="0" y="0"/>
                </a:moveTo>
                <a:lnTo>
                  <a:pt x="459588" y="0"/>
                </a:lnTo>
                <a:lnTo>
                  <a:pt x="459588" y="560072"/>
                </a:lnTo>
                <a:lnTo>
                  <a:pt x="0" y="867252"/>
                </a:lnTo>
                <a:close/>
              </a:path>
            </a:pathLst>
          </a:custGeom>
          <a:solidFill>
            <a:srgbClr val="4C4B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cxnSp>
        <p:nvCxnSpPr>
          <p:cNvPr id="5" name="直接连接符 4"/>
          <p:cNvCxnSpPr/>
          <p:nvPr/>
        </p:nvCxnSpPr>
        <p:spPr>
          <a:xfrm flipV="1">
            <a:off x="3051042" y="0"/>
            <a:ext cx="930115" cy="655980"/>
          </a:xfrm>
          <a:prstGeom prst="line">
            <a:avLst/>
          </a:prstGeom>
          <a:ln w="12700">
            <a:solidFill>
              <a:srgbClr val="4C4B50"/>
            </a:solidFill>
          </a:ln>
          <a:effectLst/>
        </p:spPr>
        <p:style>
          <a:lnRef idx="1">
            <a:schemeClr val="accent1"/>
          </a:lnRef>
          <a:fillRef idx="0">
            <a:schemeClr val="accent1"/>
          </a:fillRef>
          <a:effectRef idx="0">
            <a:schemeClr val="accent1"/>
          </a:effectRef>
          <a:fontRef idx="minor">
            <a:schemeClr val="tx1"/>
          </a:fontRef>
        </p:style>
      </p:cxnSp>
      <p:sp>
        <p:nvSpPr>
          <p:cNvPr id="6" name="任意多边形 5"/>
          <p:cNvSpPr/>
          <p:nvPr/>
        </p:nvSpPr>
        <p:spPr>
          <a:xfrm>
            <a:off x="8995444" y="0"/>
            <a:ext cx="459588" cy="867252"/>
          </a:xfrm>
          <a:custGeom>
            <a:avLst/>
            <a:gdLst>
              <a:gd name="connsiteX0" fmla="*/ 0 w 459588"/>
              <a:gd name="connsiteY0" fmla="*/ 0 h 867252"/>
              <a:gd name="connsiteX1" fmla="*/ 459588 w 459588"/>
              <a:gd name="connsiteY1" fmla="*/ 0 h 867252"/>
              <a:gd name="connsiteX2" fmla="*/ 459588 w 459588"/>
              <a:gd name="connsiteY2" fmla="*/ 560072 h 867252"/>
              <a:gd name="connsiteX3" fmla="*/ 0 w 459588"/>
              <a:gd name="connsiteY3" fmla="*/ 867252 h 867252"/>
            </a:gdLst>
            <a:ahLst/>
            <a:cxnLst>
              <a:cxn ang="0">
                <a:pos x="connsiteX0" y="connsiteY0"/>
              </a:cxn>
              <a:cxn ang="0">
                <a:pos x="connsiteX1" y="connsiteY1"/>
              </a:cxn>
              <a:cxn ang="0">
                <a:pos x="connsiteX2" y="connsiteY2"/>
              </a:cxn>
              <a:cxn ang="0">
                <a:pos x="connsiteX3" y="connsiteY3"/>
              </a:cxn>
            </a:cxnLst>
            <a:rect l="l" t="t" r="r" b="b"/>
            <a:pathLst>
              <a:path w="459588" h="867252">
                <a:moveTo>
                  <a:pt x="0" y="0"/>
                </a:moveTo>
                <a:lnTo>
                  <a:pt x="459588" y="0"/>
                </a:lnTo>
                <a:lnTo>
                  <a:pt x="459588" y="560072"/>
                </a:lnTo>
                <a:lnTo>
                  <a:pt x="0" y="867252"/>
                </a:lnTo>
                <a:close/>
              </a:path>
            </a:pathLst>
          </a:custGeom>
          <a:solidFill>
            <a:srgbClr val="2ABDC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cxnSp>
        <p:nvCxnSpPr>
          <p:cNvPr id="7" name="直接连接符 6"/>
          <p:cNvCxnSpPr/>
          <p:nvPr/>
        </p:nvCxnSpPr>
        <p:spPr>
          <a:xfrm flipV="1">
            <a:off x="9294753" y="-13642"/>
            <a:ext cx="930115" cy="655980"/>
          </a:xfrm>
          <a:prstGeom prst="line">
            <a:avLst/>
          </a:prstGeom>
          <a:ln w="12700">
            <a:solidFill>
              <a:srgbClr val="2ABDC7"/>
            </a:solidFill>
          </a:ln>
          <a:effectLst/>
        </p:spPr>
        <p:style>
          <a:lnRef idx="1">
            <a:schemeClr val="accent1"/>
          </a:lnRef>
          <a:fillRef idx="0">
            <a:schemeClr val="accent1"/>
          </a:fillRef>
          <a:effectRef idx="0">
            <a:schemeClr val="accent1"/>
          </a:effectRef>
          <a:fontRef idx="minor">
            <a:schemeClr val="tx1"/>
          </a:fontRef>
        </p:style>
      </p:cxnSp>
      <p:pic>
        <p:nvPicPr>
          <p:cNvPr id="3" name="图片 2" descr="图片1"/>
          <p:cNvPicPr>
            <a:picLocks noChangeAspect="1"/>
          </p:cNvPicPr>
          <p:nvPr/>
        </p:nvPicPr>
        <p:blipFill>
          <a:blip r:embed="rId2"/>
          <a:stretch>
            <a:fillRect/>
          </a:stretch>
        </p:blipFill>
        <p:spPr>
          <a:xfrm>
            <a:off x="911225" y="1988820"/>
            <a:ext cx="2852420" cy="253111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文本框 3"/>
          <p:cNvSpPr txBox="1"/>
          <p:nvPr/>
        </p:nvSpPr>
        <p:spPr>
          <a:xfrm>
            <a:off x="407035" y="836295"/>
            <a:ext cx="11635105" cy="6000750"/>
          </a:xfrm>
          <a:prstGeom prst="rect">
            <a:avLst/>
          </a:prstGeom>
          <a:noFill/>
          <a:ln w="9525">
            <a:noFill/>
          </a:ln>
        </p:spPr>
        <p:txBody>
          <a:bodyPr wrap="square" anchor="t" anchorCtr="0">
            <a:spAutoFit/>
          </a:bodyPr>
          <a:lstStyle/>
          <a:p>
            <a:pPr>
              <a:lnSpc>
                <a:spcPct val="150000"/>
              </a:lnSpc>
            </a:pPr>
            <a:r>
              <a:rPr lang="zh-CN" altLang="en-US" sz="1600" b="1">
                <a:latin typeface="微软雅黑" panose="020B0503020204020204" charset="-122"/>
                <a:ea typeface="微软雅黑" panose="020B0503020204020204" charset="-122"/>
              </a:rPr>
              <a:t>【说明书适应症】</a:t>
            </a:r>
            <a:r>
              <a:rPr lang="zh-CN" altLang="en-US" sz="1600">
                <a:latin typeface="Times New Roman" panose="02020603050405020304" charset="0"/>
                <a:ea typeface="微软雅黑" panose="020B0503020204020204" charset="-122"/>
                <a:sym typeface="宋体" panose="02010600030101010101" pitchFamily="2" charset="-122"/>
              </a:rPr>
              <a:t>用于缓解成人发热</a:t>
            </a:r>
            <a:endParaRPr lang="zh-CN" altLang="en-US" sz="1600">
              <a:latin typeface="微软雅黑" panose="020B0503020204020204" charset="-122"/>
              <a:ea typeface="微软雅黑" panose="020B0503020204020204" charset="-122"/>
            </a:endParaRPr>
          </a:p>
          <a:p>
            <a:pPr>
              <a:lnSpc>
                <a:spcPct val="150000"/>
              </a:lnSpc>
            </a:pPr>
            <a:r>
              <a:rPr lang="zh-CN" altLang="en-US" sz="1600" b="1">
                <a:latin typeface="微软雅黑" panose="020B0503020204020204" charset="-122"/>
                <a:ea typeface="微软雅黑" panose="020B0503020204020204" charset="-122"/>
              </a:rPr>
              <a:t>【疾病基本情况】</a:t>
            </a:r>
          </a:p>
          <a:p>
            <a:pPr indent="457200">
              <a:lnSpc>
                <a:spcPct val="150000"/>
              </a:lnSpc>
            </a:pPr>
            <a:r>
              <a:rPr lang="zh-CN" altLang="en-US" sz="1600">
                <a:solidFill>
                  <a:schemeClr val="tx1"/>
                </a:solidFill>
                <a:latin typeface="微软雅黑" panose="020B0503020204020204" charset="-122"/>
                <a:ea typeface="微软雅黑" panose="020B0503020204020204" charset="-122"/>
              </a:rPr>
              <a:t>发热在临床较为常见，覆盖科室和病因繁多，呼吸道感染性疾病、</a:t>
            </a:r>
            <a:r>
              <a:rPr lang="zh-CN" altLang="en-US" sz="1600">
                <a:solidFill>
                  <a:schemeClr val="tx1"/>
                </a:solidFill>
                <a:latin typeface="微软雅黑" panose="020B0503020204020204" charset="-122"/>
                <a:ea typeface="微软雅黑" panose="020B0503020204020204" charset="-122"/>
                <a:sym typeface="+mn-ea"/>
              </a:rPr>
              <a:t>肿瘤、</a:t>
            </a:r>
            <a:r>
              <a:rPr lang="zh-CN" altLang="en-US" sz="1600">
                <a:solidFill>
                  <a:schemeClr val="tx1"/>
                </a:solidFill>
                <a:latin typeface="微软雅黑" panose="020B0503020204020204" charset="-122"/>
                <a:ea typeface="微软雅黑" panose="020B0503020204020204" charset="-122"/>
              </a:rPr>
              <a:t>外科感染性疾病等均可引起不同程度发热。持续高热严重者可引起脱水、谵妄、幻觉、晕厥，亦可引发细胞变性坏死，发热相关的细胞因子风暴，甚至危及生命。</a:t>
            </a:r>
            <a:r>
              <a:rPr lang="zh-CN" altLang="en-US" sz="1600">
                <a:solidFill>
                  <a:schemeClr val="tx1"/>
                </a:solidFill>
                <a:latin typeface="微软雅黑" panose="020B0503020204020204" charset="-122"/>
                <a:ea typeface="微软雅黑" panose="020B0503020204020204" charset="-122"/>
                <a:sym typeface="+mn-ea"/>
              </a:rPr>
              <a:t>根据</a:t>
            </a:r>
            <a:r>
              <a:rPr lang="en-US" altLang="zh-CN" sz="1600">
                <a:solidFill>
                  <a:schemeClr val="tx1"/>
                </a:solidFill>
                <a:latin typeface="微软雅黑" panose="020B0503020204020204" charset="-122"/>
                <a:ea typeface="微软雅黑" panose="020B0503020204020204" charset="-122"/>
                <a:sym typeface="+mn-ea"/>
              </a:rPr>
              <a:t>2021 </a:t>
            </a:r>
            <a:r>
              <a:rPr lang="zh-CN" altLang="en-US" sz="1600">
                <a:solidFill>
                  <a:schemeClr val="tx1"/>
                </a:solidFill>
                <a:latin typeface="微软雅黑" panose="020B0503020204020204" charset="-122"/>
                <a:ea typeface="微软雅黑" panose="020B0503020204020204" charset="-122"/>
                <a:sym typeface="+mn-ea"/>
              </a:rPr>
              <a:t>《</a:t>
            </a:r>
            <a:r>
              <a:rPr lang="en-US" altLang="zh-CN" sz="1600">
                <a:solidFill>
                  <a:schemeClr val="tx1"/>
                </a:solidFill>
                <a:latin typeface="微软雅黑" panose="020B0503020204020204" charset="-122"/>
                <a:ea typeface="微软雅黑" panose="020B0503020204020204" charset="-122"/>
                <a:sym typeface="+mn-ea"/>
              </a:rPr>
              <a:t>中国卫生健康统计年鉴</a:t>
            </a:r>
            <a:r>
              <a:rPr lang="zh-CN" altLang="en-US" sz="1600">
                <a:solidFill>
                  <a:schemeClr val="tx1"/>
                </a:solidFill>
                <a:latin typeface="微软雅黑" panose="020B0503020204020204" charset="-122"/>
                <a:ea typeface="微软雅黑" panose="020B0503020204020204" charset="-122"/>
                <a:sym typeface="+mn-ea"/>
              </a:rPr>
              <a:t>》可知</a:t>
            </a:r>
            <a:r>
              <a:rPr lang="en-US" altLang="zh-CN" sz="1600">
                <a:solidFill>
                  <a:schemeClr val="tx1"/>
                </a:solidFill>
                <a:latin typeface="微软雅黑" panose="020B0503020204020204" charset="-122"/>
                <a:ea typeface="微软雅黑" panose="020B0503020204020204" charset="-122"/>
                <a:sym typeface="+mn-ea"/>
              </a:rPr>
              <a:t>2018</a:t>
            </a:r>
            <a:r>
              <a:rPr lang="zh-CN" altLang="en-US" sz="1600">
                <a:solidFill>
                  <a:schemeClr val="tx1"/>
                </a:solidFill>
                <a:latin typeface="微软雅黑" panose="020B0503020204020204" charset="-122"/>
                <a:ea typeface="微软雅黑" panose="020B0503020204020204" charset="-122"/>
                <a:sym typeface="+mn-ea"/>
              </a:rPr>
              <a:t>年呼吸系统疾病两周患病率74. 6</a:t>
            </a:r>
            <a:r>
              <a:rPr lang="en-US" altLang="zh-CN" sz="1600">
                <a:solidFill>
                  <a:schemeClr val="tx1"/>
                </a:solidFill>
                <a:latin typeface="微软雅黑" panose="020B0503020204020204" charset="-122"/>
                <a:ea typeface="微软雅黑" panose="020B0503020204020204" charset="-122"/>
                <a:sym typeface="+mn-ea"/>
              </a:rPr>
              <a:t>%</a:t>
            </a:r>
            <a:r>
              <a:rPr lang="zh-CN" altLang="en-US" sz="1600">
                <a:solidFill>
                  <a:schemeClr val="tx1"/>
                </a:solidFill>
                <a:latin typeface="微软雅黑" panose="020B0503020204020204" charset="-122"/>
                <a:ea typeface="微软雅黑" panose="020B0503020204020204" charset="-122"/>
                <a:sym typeface="+mn-ea"/>
              </a:rPr>
              <a:t>，其中</a:t>
            </a:r>
            <a:r>
              <a:rPr sz="1600">
                <a:solidFill>
                  <a:schemeClr val="tx1"/>
                </a:solidFill>
                <a:latin typeface="微软雅黑" panose="020B0503020204020204" charset="-122"/>
                <a:ea typeface="微软雅黑" panose="020B0503020204020204" charset="-122"/>
                <a:sym typeface="+mn-ea"/>
              </a:rPr>
              <a:t>流行性感冒发病率为15%-20%、社区获得性肺炎发病率为7.13/1000人年</a:t>
            </a:r>
            <a:r>
              <a:rPr lang="zh-CN" altLang="en-US" sz="1600">
                <a:solidFill>
                  <a:schemeClr val="tx1"/>
                </a:solidFill>
                <a:latin typeface="微软雅黑" panose="020B0503020204020204" charset="-122"/>
                <a:ea typeface="微软雅黑" panose="020B0503020204020204" charset="-122"/>
                <a:sym typeface="+mn-ea"/>
              </a:rPr>
              <a:t>。</a:t>
            </a:r>
          </a:p>
          <a:p>
            <a:pPr>
              <a:lnSpc>
                <a:spcPct val="150000"/>
              </a:lnSpc>
            </a:pPr>
            <a:r>
              <a:rPr lang="zh-CN" altLang="en-US" sz="1600" b="1">
                <a:latin typeface="微软雅黑" panose="020B0503020204020204" charset="-122"/>
                <a:ea typeface="微软雅黑" panose="020B0503020204020204" charset="-122"/>
              </a:rPr>
              <a:t>【用法用量】</a:t>
            </a:r>
          </a:p>
          <a:p>
            <a:pPr>
              <a:lnSpc>
                <a:spcPct val="150000"/>
              </a:lnSpc>
            </a:pPr>
            <a:r>
              <a:rPr lang="zh-CN" sz="1600">
                <a:latin typeface="Times New Roman" panose="02020603050405020304" charset="0"/>
                <a:ea typeface="微软雅黑" panose="020B0503020204020204" charset="-122"/>
                <a:sym typeface="宋体" panose="02010600030101010101" pitchFamily="2" charset="-122"/>
              </a:rPr>
              <a:t>（</a:t>
            </a:r>
            <a:r>
              <a:rPr lang="en-US" altLang="zh-CN" sz="1600">
                <a:latin typeface="Times New Roman" panose="02020603050405020304" charset="0"/>
                <a:ea typeface="微软雅黑" panose="020B0503020204020204" charset="-122"/>
                <a:sym typeface="宋体" panose="02010600030101010101" pitchFamily="2" charset="-122"/>
              </a:rPr>
              <a:t>1</a:t>
            </a:r>
            <a:r>
              <a:rPr lang="zh-CN" altLang="en-US" sz="1600">
                <a:latin typeface="Times New Roman" panose="02020603050405020304" charset="0"/>
                <a:ea typeface="微软雅黑" panose="020B0503020204020204" charset="-122"/>
                <a:sym typeface="宋体" panose="02010600030101010101" pitchFamily="2" charset="-122"/>
              </a:rPr>
              <a:t>）</a:t>
            </a:r>
            <a:r>
              <a:rPr sz="1600">
                <a:latin typeface="Times New Roman" panose="02020603050405020304" charset="0"/>
                <a:ea typeface="微软雅黑" panose="020B0503020204020204" charset="-122"/>
                <a:sym typeface="宋体" panose="02010600030101010101" pitchFamily="2" charset="-122"/>
              </a:rPr>
              <a:t>体重50kg及以上的成人：每隔6小时500mg，单次给药的最大剂量为500mg，连续给药至少间隔4小时，每日最大给药剂量为2000mg。</a:t>
            </a:r>
          </a:p>
          <a:p>
            <a:pPr>
              <a:lnSpc>
                <a:spcPct val="150000"/>
              </a:lnSpc>
            </a:pPr>
            <a:r>
              <a:rPr lang="zh-CN" sz="1600">
                <a:latin typeface="Times New Roman" panose="02020603050405020304" charset="0"/>
                <a:ea typeface="微软雅黑" panose="020B0503020204020204" charset="-122"/>
                <a:sym typeface="宋体" panose="02010600030101010101" pitchFamily="2" charset="-122"/>
              </a:rPr>
              <a:t>（</a:t>
            </a:r>
            <a:r>
              <a:rPr lang="en-US" altLang="zh-CN" sz="1600">
                <a:latin typeface="Times New Roman" panose="02020603050405020304" charset="0"/>
                <a:ea typeface="微软雅黑" panose="020B0503020204020204" charset="-122"/>
                <a:sym typeface="宋体" panose="02010600030101010101" pitchFamily="2" charset="-122"/>
              </a:rPr>
              <a:t>2</a:t>
            </a:r>
            <a:r>
              <a:rPr lang="zh-CN" altLang="en-US" sz="1600">
                <a:latin typeface="Times New Roman" panose="02020603050405020304" charset="0"/>
                <a:ea typeface="微软雅黑" panose="020B0503020204020204" charset="-122"/>
                <a:sym typeface="宋体" panose="02010600030101010101" pitchFamily="2" charset="-122"/>
              </a:rPr>
              <a:t>）</a:t>
            </a:r>
            <a:r>
              <a:rPr sz="1600">
                <a:latin typeface="Times New Roman" panose="02020603050405020304" charset="0"/>
                <a:ea typeface="微软雅黑" panose="020B0503020204020204" charset="-122"/>
                <a:sym typeface="宋体" panose="02010600030101010101" pitchFamily="2" charset="-122"/>
              </a:rPr>
              <a:t>体重50kg以下的成人：每隔6小时7.5mg/kg，单次给药的最大剂量为7.5mg/kg，连续给药至少间隔4小时，每日最大给药剂量37.5mg/kg。</a:t>
            </a:r>
          </a:p>
          <a:p>
            <a:pPr>
              <a:lnSpc>
                <a:spcPct val="150000"/>
              </a:lnSpc>
            </a:pPr>
            <a:r>
              <a:rPr lang="zh-CN" altLang="en-US" sz="1600" b="1">
                <a:latin typeface="微软雅黑" panose="020B0503020204020204" charset="-122"/>
                <a:ea typeface="微软雅黑" panose="020B0503020204020204" charset="-122"/>
              </a:rPr>
              <a:t>【特殊人群用药】</a:t>
            </a:r>
            <a:endParaRPr lang="zh-CN" altLang="en-US" sz="1600">
              <a:latin typeface="Arial" panose="020B0604020202020204" pitchFamily="34" charset="0"/>
              <a:ea typeface="宋体" panose="02010600030101010101" pitchFamily="2" charset="-122"/>
            </a:endParaRPr>
          </a:p>
          <a:p>
            <a:pPr>
              <a:lnSpc>
                <a:spcPct val="150000"/>
              </a:lnSpc>
            </a:pPr>
            <a:r>
              <a:rPr lang="zh-CN" altLang="en-US" sz="1600">
                <a:latin typeface="Times New Roman" panose="02020603050405020304" charset="0"/>
                <a:ea typeface="微软雅黑" panose="020B0503020204020204" charset="-122"/>
              </a:rPr>
              <a:t>（</a:t>
            </a:r>
            <a:r>
              <a:rPr lang="en-US" altLang="zh-CN" sz="1600">
                <a:latin typeface="Times New Roman" panose="02020603050405020304" charset="0"/>
                <a:ea typeface="微软雅黑" panose="020B0503020204020204" charset="-122"/>
              </a:rPr>
              <a:t>1</a:t>
            </a:r>
            <a:r>
              <a:rPr lang="zh-CN" altLang="en-US" sz="1600">
                <a:latin typeface="Times New Roman" panose="02020603050405020304" charset="0"/>
                <a:ea typeface="微软雅黑" panose="020B0503020204020204" charset="-122"/>
              </a:rPr>
              <a:t>）严重肝功能损伤或重度活动性肝病患者禁用。</a:t>
            </a:r>
          </a:p>
          <a:p>
            <a:pPr>
              <a:lnSpc>
                <a:spcPct val="150000"/>
              </a:lnSpc>
            </a:pPr>
            <a:r>
              <a:rPr lang="zh-CN" altLang="en-US" sz="1600">
                <a:latin typeface="Times New Roman" panose="02020603050405020304" charset="0"/>
                <a:ea typeface="微软雅黑" panose="020B0503020204020204" charset="-122"/>
              </a:rPr>
              <a:t>（</a:t>
            </a:r>
            <a:r>
              <a:rPr lang="en-US" altLang="zh-CN" sz="1600">
                <a:latin typeface="Times New Roman" panose="02020603050405020304" charset="0"/>
                <a:ea typeface="微软雅黑" panose="020B0503020204020204" charset="-122"/>
              </a:rPr>
              <a:t>2</a:t>
            </a:r>
            <a:r>
              <a:rPr lang="zh-CN" altLang="en-US" sz="1600">
                <a:latin typeface="Times New Roman" panose="02020603050405020304" charset="0"/>
                <a:ea typeface="微软雅黑" panose="020B0503020204020204" charset="-122"/>
              </a:rPr>
              <a:t>）严重肾功能损害（肌酐清除率</a:t>
            </a:r>
            <a:r>
              <a:rPr lang="en-US" altLang="zh-CN" sz="1600">
                <a:latin typeface="Times New Roman" panose="02020603050405020304" charset="0"/>
                <a:ea typeface="微软雅黑" panose="020B0503020204020204" charset="-122"/>
              </a:rPr>
              <a:t>10-</a:t>
            </a:r>
            <a:r>
              <a:rPr lang="zh-CN" altLang="en-US" sz="1600">
                <a:latin typeface="Times New Roman" panose="02020603050405020304" charset="0"/>
                <a:ea typeface="微软雅黑" panose="020B0503020204020204" charset="-122"/>
              </a:rPr>
              <a:t>30ml/min），对乙酰氨基酚的消除略有延迟，应适当延长给药间隔。</a:t>
            </a:r>
            <a:endParaRPr lang="zh-CN" altLang="en-US" sz="1600" b="1">
              <a:latin typeface="Times New Roman" panose="02020603050405020304" charset="0"/>
              <a:ea typeface="微软雅黑" panose="020B0503020204020204" charset="-122"/>
            </a:endParaRPr>
          </a:p>
          <a:p>
            <a:pPr>
              <a:lnSpc>
                <a:spcPct val="150000"/>
              </a:lnSpc>
            </a:pPr>
            <a:r>
              <a:rPr lang="zh-CN" altLang="en-US" sz="1600">
                <a:latin typeface="Times New Roman" panose="02020603050405020304" charset="0"/>
                <a:ea typeface="微软雅黑" panose="020B0503020204020204" charset="-122"/>
              </a:rPr>
              <a:t>（</a:t>
            </a:r>
            <a:r>
              <a:rPr lang="en-US" altLang="zh-CN" sz="1600">
                <a:latin typeface="Times New Roman" panose="02020603050405020304" charset="0"/>
                <a:ea typeface="微软雅黑" panose="020B0503020204020204" charset="-122"/>
              </a:rPr>
              <a:t>3</a:t>
            </a:r>
            <a:r>
              <a:rPr lang="zh-CN" altLang="en-US" sz="1600">
                <a:latin typeface="Times New Roman" panose="02020603050405020304" charset="0"/>
                <a:ea typeface="微软雅黑" panose="020B0503020204020204" charset="-122"/>
              </a:rPr>
              <a:t>）对乙酰氨基酚的使用与胎儿先天缺陷、流产和母体或胎儿的不良结局没有明确相关性。</a:t>
            </a:r>
          </a:p>
          <a:p>
            <a:pPr>
              <a:lnSpc>
                <a:spcPct val="150000"/>
              </a:lnSpc>
            </a:pPr>
            <a:r>
              <a:rPr lang="zh-CN" altLang="en-US" sz="1600">
                <a:latin typeface="Times New Roman" panose="02020603050405020304" charset="0"/>
                <a:ea typeface="微软雅黑" panose="020B0503020204020204" charset="-122"/>
              </a:rPr>
              <a:t>（</a:t>
            </a:r>
            <a:r>
              <a:rPr lang="en-US" altLang="zh-CN" sz="1600">
                <a:latin typeface="Times New Roman" panose="02020603050405020304" charset="0"/>
                <a:ea typeface="微软雅黑" panose="020B0503020204020204" charset="-122"/>
              </a:rPr>
              <a:t>4</a:t>
            </a:r>
            <a:r>
              <a:rPr lang="zh-CN" altLang="en-US" sz="1600">
                <a:latin typeface="Times New Roman" panose="02020603050405020304" charset="0"/>
                <a:ea typeface="微软雅黑" panose="020B0503020204020204" charset="-122"/>
              </a:rPr>
              <a:t>）未见本品对哺乳婴儿和产乳量影响的相关信息。</a:t>
            </a:r>
          </a:p>
        </p:txBody>
      </p:sp>
      <p:sp>
        <p:nvSpPr>
          <p:cNvPr id="4" name="任意多边形 3"/>
          <p:cNvSpPr/>
          <p:nvPr/>
        </p:nvSpPr>
        <p:spPr>
          <a:xfrm>
            <a:off x="2751733" y="0"/>
            <a:ext cx="459588" cy="867252"/>
          </a:xfrm>
          <a:custGeom>
            <a:avLst/>
            <a:gdLst>
              <a:gd name="connsiteX0" fmla="*/ 0 w 459588"/>
              <a:gd name="connsiteY0" fmla="*/ 0 h 867252"/>
              <a:gd name="connsiteX1" fmla="*/ 459588 w 459588"/>
              <a:gd name="connsiteY1" fmla="*/ 0 h 867252"/>
              <a:gd name="connsiteX2" fmla="*/ 459588 w 459588"/>
              <a:gd name="connsiteY2" fmla="*/ 560072 h 867252"/>
              <a:gd name="connsiteX3" fmla="*/ 0 w 459588"/>
              <a:gd name="connsiteY3" fmla="*/ 867252 h 867252"/>
            </a:gdLst>
            <a:ahLst/>
            <a:cxnLst>
              <a:cxn ang="0">
                <a:pos x="connsiteX0" y="connsiteY0"/>
              </a:cxn>
              <a:cxn ang="0">
                <a:pos x="connsiteX1" y="connsiteY1"/>
              </a:cxn>
              <a:cxn ang="0">
                <a:pos x="connsiteX2" y="connsiteY2"/>
              </a:cxn>
              <a:cxn ang="0">
                <a:pos x="connsiteX3" y="connsiteY3"/>
              </a:cxn>
            </a:cxnLst>
            <a:rect l="l" t="t" r="r" b="b"/>
            <a:pathLst>
              <a:path w="459588" h="867252">
                <a:moveTo>
                  <a:pt x="0" y="0"/>
                </a:moveTo>
                <a:lnTo>
                  <a:pt x="459588" y="0"/>
                </a:lnTo>
                <a:lnTo>
                  <a:pt x="459588" y="560072"/>
                </a:lnTo>
                <a:lnTo>
                  <a:pt x="0" y="867252"/>
                </a:lnTo>
                <a:close/>
              </a:path>
            </a:pathLst>
          </a:custGeom>
          <a:solidFill>
            <a:srgbClr val="4C4B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cxnSp>
        <p:nvCxnSpPr>
          <p:cNvPr id="5" name="直接连接符 4"/>
          <p:cNvCxnSpPr/>
          <p:nvPr/>
        </p:nvCxnSpPr>
        <p:spPr>
          <a:xfrm flipV="1">
            <a:off x="3051042" y="0"/>
            <a:ext cx="930115" cy="655980"/>
          </a:xfrm>
          <a:prstGeom prst="line">
            <a:avLst/>
          </a:prstGeom>
          <a:ln w="12700">
            <a:solidFill>
              <a:srgbClr val="4C4B50"/>
            </a:solidFill>
          </a:ln>
          <a:effectLst/>
        </p:spPr>
        <p:style>
          <a:lnRef idx="1">
            <a:schemeClr val="accent1"/>
          </a:lnRef>
          <a:fillRef idx="0">
            <a:schemeClr val="accent1"/>
          </a:fillRef>
          <a:effectRef idx="0">
            <a:schemeClr val="accent1"/>
          </a:effectRef>
          <a:fontRef idx="minor">
            <a:schemeClr val="tx1"/>
          </a:fontRef>
        </p:style>
      </p:cxnSp>
      <p:sp>
        <p:nvSpPr>
          <p:cNvPr id="6" name="任意多边形 5"/>
          <p:cNvSpPr/>
          <p:nvPr/>
        </p:nvSpPr>
        <p:spPr>
          <a:xfrm>
            <a:off x="8995444" y="0"/>
            <a:ext cx="459588" cy="867252"/>
          </a:xfrm>
          <a:custGeom>
            <a:avLst/>
            <a:gdLst>
              <a:gd name="connsiteX0" fmla="*/ 0 w 459588"/>
              <a:gd name="connsiteY0" fmla="*/ 0 h 867252"/>
              <a:gd name="connsiteX1" fmla="*/ 459588 w 459588"/>
              <a:gd name="connsiteY1" fmla="*/ 0 h 867252"/>
              <a:gd name="connsiteX2" fmla="*/ 459588 w 459588"/>
              <a:gd name="connsiteY2" fmla="*/ 560072 h 867252"/>
              <a:gd name="connsiteX3" fmla="*/ 0 w 459588"/>
              <a:gd name="connsiteY3" fmla="*/ 867252 h 867252"/>
            </a:gdLst>
            <a:ahLst/>
            <a:cxnLst>
              <a:cxn ang="0">
                <a:pos x="connsiteX0" y="connsiteY0"/>
              </a:cxn>
              <a:cxn ang="0">
                <a:pos x="connsiteX1" y="connsiteY1"/>
              </a:cxn>
              <a:cxn ang="0">
                <a:pos x="connsiteX2" y="connsiteY2"/>
              </a:cxn>
              <a:cxn ang="0">
                <a:pos x="connsiteX3" y="connsiteY3"/>
              </a:cxn>
            </a:cxnLst>
            <a:rect l="l" t="t" r="r" b="b"/>
            <a:pathLst>
              <a:path w="459588" h="867252">
                <a:moveTo>
                  <a:pt x="0" y="0"/>
                </a:moveTo>
                <a:lnTo>
                  <a:pt x="459588" y="0"/>
                </a:lnTo>
                <a:lnTo>
                  <a:pt x="459588" y="560072"/>
                </a:lnTo>
                <a:lnTo>
                  <a:pt x="0" y="867252"/>
                </a:lnTo>
                <a:close/>
              </a:path>
            </a:pathLst>
          </a:custGeom>
          <a:solidFill>
            <a:srgbClr val="2ABDC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cxnSp>
        <p:nvCxnSpPr>
          <p:cNvPr id="7" name="直接连接符 6"/>
          <p:cNvCxnSpPr/>
          <p:nvPr/>
        </p:nvCxnSpPr>
        <p:spPr>
          <a:xfrm flipV="1">
            <a:off x="9294753" y="-13642"/>
            <a:ext cx="930115" cy="655980"/>
          </a:xfrm>
          <a:prstGeom prst="line">
            <a:avLst/>
          </a:prstGeom>
          <a:ln w="12700">
            <a:solidFill>
              <a:srgbClr val="2ABDC7"/>
            </a:solidFill>
          </a:ln>
          <a:effectLst/>
        </p:spPr>
        <p:style>
          <a:lnRef idx="1">
            <a:schemeClr val="accent1"/>
          </a:lnRef>
          <a:fillRef idx="0">
            <a:schemeClr val="accent1"/>
          </a:fillRef>
          <a:effectRef idx="0">
            <a:schemeClr val="accent1"/>
          </a:effectRef>
          <a:fontRef idx="minor">
            <a:schemeClr val="tx1"/>
          </a:fontRef>
        </p:style>
      </p:cxnSp>
      <p:sp>
        <p:nvSpPr>
          <p:cNvPr id="4097" name="文本框 3"/>
          <p:cNvSpPr txBox="1"/>
          <p:nvPr/>
        </p:nvSpPr>
        <p:spPr>
          <a:xfrm>
            <a:off x="4440238" y="115888"/>
            <a:ext cx="3313112" cy="646112"/>
          </a:xfrm>
          <a:prstGeom prst="rect">
            <a:avLst/>
          </a:prstGeom>
          <a:noFill/>
          <a:ln w="9525">
            <a:noFill/>
          </a:ln>
        </p:spPr>
        <p:txBody>
          <a:bodyPr wrap="square" anchor="t" anchorCtr="0">
            <a:spAutoFit/>
          </a:bodyPr>
          <a:lstStyle/>
          <a:p>
            <a:r>
              <a:rPr lang="zh-CN" altLang="en-US" sz="3600" b="1">
                <a:latin typeface="微软雅黑" panose="020B0503020204020204" charset="-122"/>
                <a:ea typeface="微软雅黑" panose="020B0503020204020204" charset="-122"/>
              </a:rPr>
              <a:t>药品基本信息</a:t>
            </a:r>
          </a:p>
        </p:txBody>
      </p:sp>
      <p:sp>
        <p:nvSpPr>
          <p:cNvPr id="2" name="文本框 1"/>
          <p:cNvSpPr txBox="1"/>
          <p:nvPr/>
        </p:nvSpPr>
        <p:spPr>
          <a:xfrm>
            <a:off x="8995410" y="6020435"/>
            <a:ext cx="3202305" cy="783590"/>
          </a:xfrm>
          <a:prstGeom prst="rect">
            <a:avLst/>
          </a:prstGeom>
          <a:noFill/>
        </p:spPr>
        <p:txBody>
          <a:bodyPr wrap="square" rtlCol="0" anchor="t">
            <a:spAutoFit/>
          </a:bodyPr>
          <a:lstStyle/>
          <a:p>
            <a:r>
              <a:rPr lang="en-US" altLang="zh-CN" sz="900">
                <a:latin typeface="Times New Roman" panose="02020603050405020304" charset="0"/>
                <a:ea typeface="微软雅黑" panose="020B0503020204020204" charset="-122"/>
                <a:cs typeface="Times New Roman" panose="02020603050405020304" charset="0"/>
              </a:rPr>
              <a:t>[1] </a:t>
            </a:r>
            <a:r>
              <a:rPr lang="zh-CN" altLang="en-US" sz="900">
                <a:latin typeface="Times New Roman" panose="02020603050405020304" charset="0"/>
                <a:ea typeface="微软雅黑" panose="020B0503020204020204" charset="-122"/>
                <a:cs typeface="Times New Roman" panose="02020603050405020304" charset="0"/>
              </a:rPr>
              <a:t>对乙酰氨基酚甘露醇注射液说明书</a:t>
            </a:r>
            <a:endParaRPr lang="en-US" altLang="zh-CN" sz="900">
              <a:latin typeface="Times New Roman" panose="02020603050405020304" charset="0"/>
              <a:ea typeface="微软雅黑" panose="020B0503020204020204" charset="-122"/>
              <a:cs typeface="Times New Roman" panose="02020603050405020304" charset="0"/>
            </a:endParaRPr>
          </a:p>
          <a:p>
            <a:r>
              <a:rPr lang="en-US" altLang="zh-CN" sz="900">
                <a:latin typeface="Times New Roman" panose="02020603050405020304" charset="0"/>
                <a:ea typeface="微软雅黑" panose="020B0503020204020204" charset="-122"/>
                <a:cs typeface="Times New Roman" panose="02020603050405020304" charset="0"/>
              </a:rPr>
              <a:t>[2] </a:t>
            </a:r>
            <a:r>
              <a:rPr lang="en-US" altLang="zh-CN" sz="900">
                <a:latin typeface="Times New Roman" panose="02020603050405020304" charset="0"/>
                <a:ea typeface="微软雅黑" panose="020B0503020204020204" charset="-122"/>
                <a:cs typeface="Times New Roman" panose="02020603050405020304" charset="0"/>
                <a:sym typeface="+mn-ea"/>
              </a:rPr>
              <a:t>2021 </a:t>
            </a:r>
            <a:r>
              <a:rPr lang="zh-CN" altLang="en-US" sz="900">
                <a:latin typeface="Times New Roman" panose="02020603050405020304" charset="0"/>
                <a:ea typeface="微软雅黑" panose="020B0503020204020204" charset="-122"/>
                <a:cs typeface="Times New Roman" panose="02020603050405020304" charset="0"/>
                <a:sym typeface="+mn-ea"/>
              </a:rPr>
              <a:t>《</a:t>
            </a:r>
            <a:r>
              <a:rPr lang="en-US" altLang="zh-CN" sz="900">
                <a:latin typeface="Times New Roman" panose="02020603050405020304" charset="0"/>
                <a:ea typeface="微软雅黑" panose="020B0503020204020204" charset="-122"/>
                <a:cs typeface="Times New Roman" panose="02020603050405020304" charset="0"/>
                <a:sym typeface="+mn-ea"/>
              </a:rPr>
              <a:t>中国卫生健康统计年鉴</a:t>
            </a:r>
            <a:r>
              <a:rPr lang="zh-CN" altLang="en-US" sz="900">
                <a:latin typeface="Times New Roman" panose="02020603050405020304" charset="0"/>
                <a:ea typeface="微软雅黑" panose="020B0503020204020204" charset="-122"/>
                <a:cs typeface="Times New Roman" panose="02020603050405020304" charset="0"/>
                <a:sym typeface="+mn-ea"/>
              </a:rPr>
              <a:t>》</a:t>
            </a:r>
          </a:p>
          <a:p>
            <a:r>
              <a:rPr lang="zh-CN" altLang="en-US" sz="900">
                <a:sym typeface="+mn-ea"/>
              </a:rPr>
              <a:t>[</a:t>
            </a:r>
            <a:r>
              <a:rPr lang="en-US" altLang="zh-CN" sz="900">
                <a:sym typeface="+mn-ea"/>
              </a:rPr>
              <a:t>3</a:t>
            </a:r>
            <a:r>
              <a:rPr lang="zh-CN" altLang="en-US" sz="900">
                <a:sym typeface="+mn-ea"/>
              </a:rPr>
              <a:t>]运大为，等.中国煤炭工业医学杂志,2012,15(05):772-773.</a:t>
            </a:r>
            <a:endParaRPr lang="zh-CN" altLang="en-US" sz="900"/>
          </a:p>
          <a:p>
            <a:r>
              <a:rPr lang="zh-CN" altLang="en-US" sz="900">
                <a:sym typeface="+mn-ea"/>
              </a:rPr>
              <a:t>[</a:t>
            </a:r>
            <a:r>
              <a:rPr lang="en-US" altLang="zh-CN" sz="900">
                <a:sym typeface="+mn-ea"/>
              </a:rPr>
              <a:t>4</a:t>
            </a:r>
            <a:r>
              <a:rPr lang="zh-CN" altLang="en-US" sz="900">
                <a:sym typeface="+mn-ea"/>
              </a:rPr>
              <a:t>]解热镇痛药在儿童发热对症治疗中的合理用药专家共识[J].中华实用儿科临床杂志,2020(03):161-169.</a:t>
            </a:r>
            <a:endParaRPr lang="zh-CN" altLang="en-US" sz="900">
              <a:latin typeface="Times New Roman" panose="02020603050405020304" charset="0"/>
              <a:ea typeface="微软雅黑" panose="020B0503020204020204" charset="-122"/>
              <a:cs typeface="Times New Roman" panose="02020603050405020304" charset="0"/>
              <a:sym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文本框 3"/>
          <p:cNvSpPr txBox="1"/>
          <p:nvPr/>
        </p:nvSpPr>
        <p:spPr>
          <a:xfrm>
            <a:off x="5361623" y="161290"/>
            <a:ext cx="1743075" cy="644525"/>
          </a:xfrm>
          <a:prstGeom prst="rect">
            <a:avLst/>
          </a:prstGeom>
          <a:noFill/>
          <a:ln w="9525">
            <a:noFill/>
          </a:ln>
        </p:spPr>
        <p:txBody>
          <a:bodyPr wrap="square" anchor="t" anchorCtr="0">
            <a:spAutoFit/>
          </a:bodyPr>
          <a:lstStyle/>
          <a:p>
            <a:pPr>
              <a:buSzTx/>
            </a:pPr>
            <a:r>
              <a:rPr lang="zh-CN" altLang="en-US" sz="3600" b="1">
                <a:latin typeface="微软雅黑" panose="020B0503020204020204" charset="-122"/>
                <a:ea typeface="微软雅黑" panose="020B0503020204020204" charset="-122"/>
              </a:rPr>
              <a:t>安全性</a:t>
            </a:r>
          </a:p>
        </p:txBody>
      </p:sp>
      <p:sp>
        <p:nvSpPr>
          <p:cNvPr id="6146" name="文本框 4"/>
          <p:cNvSpPr txBox="1"/>
          <p:nvPr/>
        </p:nvSpPr>
        <p:spPr>
          <a:xfrm>
            <a:off x="911225" y="1196340"/>
            <a:ext cx="9649460" cy="1014730"/>
          </a:xfrm>
          <a:prstGeom prst="rect">
            <a:avLst/>
          </a:prstGeom>
          <a:noFill/>
          <a:ln w="38100">
            <a:solidFill>
              <a:schemeClr val="tx1"/>
            </a:solidFill>
          </a:ln>
          <a:extLst>
            <a:ext uri="{909E8E84-426E-40DD-AFC4-6F175D3DCCD1}">
              <a14:hiddenFill xmlns:a14="http://schemas.microsoft.com/office/drawing/2010/main">
                <a:solidFill>
                  <a:srgbClr val="92D050"/>
                </a:solidFill>
              </a14:hiddenFill>
            </a:ext>
          </a:extLst>
        </p:spPr>
        <p:txBody>
          <a:bodyPr wrap="square" anchor="t" anchorCtr="0">
            <a:spAutoFit/>
          </a:bodyPr>
          <a:lstStyle/>
          <a:p>
            <a:pPr>
              <a:lnSpc>
                <a:spcPct val="150000"/>
              </a:lnSpc>
            </a:pPr>
            <a:r>
              <a:rPr lang="zh-CN" altLang="en-US" sz="2000" b="1">
                <a:latin typeface="微软雅黑" panose="020B0503020204020204" charset="-122"/>
                <a:ea typeface="微软雅黑" panose="020B0503020204020204" charset="-122"/>
                <a:cs typeface="微软雅黑" panose="020B0503020204020204" charset="-122"/>
              </a:rPr>
              <a:t>对乙酰氨基酚甘露醇注射液不良反应情况：</a:t>
            </a:r>
          </a:p>
          <a:p>
            <a:pPr>
              <a:lnSpc>
                <a:spcPct val="150000"/>
              </a:lnSpc>
            </a:pPr>
            <a:r>
              <a:rPr lang="zh-CN" altLang="en-US" sz="2000">
                <a:latin typeface="微软雅黑" panose="020B0503020204020204" charset="-122"/>
                <a:ea typeface="微软雅黑" panose="020B0503020204020204" charset="-122"/>
                <a:cs typeface="微软雅黑" panose="020B0503020204020204" charset="-122"/>
              </a:rPr>
              <a:t>发生率</a:t>
            </a:r>
            <a:r>
              <a:rPr lang="en-US" altLang="zh-CN" sz="2000">
                <a:latin typeface="微软雅黑" panose="020B0503020204020204" charset="-122"/>
                <a:ea typeface="微软雅黑" panose="020B0503020204020204" charset="-122"/>
                <a:cs typeface="微软雅黑" panose="020B0503020204020204" charset="-122"/>
              </a:rPr>
              <a:t>≥3%</a:t>
            </a:r>
            <a:r>
              <a:rPr lang="zh-CN" altLang="en-US" sz="2000">
                <a:latin typeface="微软雅黑" panose="020B0503020204020204" charset="-122"/>
                <a:ea typeface="微软雅黑" panose="020B0503020204020204" charset="-122"/>
                <a:cs typeface="微软雅黑" panose="020B0503020204020204" charset="-122"/>
              </a:rPr>
              <a:t>的不良反应包括恶心、呕吐、头痛、失眠，多数患者可自行缓解。</a:t>
            </a:r>
          </a:p>
        </p:txBody>
      </p:sp>
      <p:sp>
        <p:nvSpPr>
          <p:cNvPr id="4" name="任意多边形 3"/>
          <p:cNvSpPr/>
          <p:nvPr/>
        </p:nvSpPr>
        <p:spPr>
          <a:xfrm>
            <a:off x="2751733" y="0"/>
            <a:ext cx="459588" cy="867252"/>
          </a:xfrm>
          <a:custGeom>
            <a:avLst/>
            <a:gdLst>
              <a:gd name="connsiteX0" fmla="*/ 0 w 459588"/>
              <a:gd name="connsiteY0" fmla="*/ 0 h 867252"/>
              <a:gd name="connsiteX1" fmla="*/ 459588 w 459588"/>
              <a:gd name="connsiteY1" fmla="*/ 0 h 867252"/>
              <a:gd name="connsiteX2" fmla="*/ 459588 w 459588"/>
              <a:gd name="connsiteY2" fmla="*/ 560072 h 867252"/>
              <a:gd name="connsiteX3" fmla="*/ 0 w 459588"/>
              <a:gd name="connsiteY3" fmla="*/ 867252 h 867252"/>
            </a:gdLst>
            <a:ahLst/>
            <a:cxnLst>
              <a:cxn ang="0">
                <a:pos x="connsiteX0" y="connsiteY0"/>
              </a:cxn>
              <a:cxn ang="0">
                <a:pos x="connsiteX1" y="connsiteY1"/>
              </a:cxn>
              <a:cxn ang="0">
                <a:pos x="connsiteX2" y="connsiteY2"/>
              </a:cxn>
              <a:cxn ang="0">
                <a:pos x="connsiteX3" y="connsiteY3"/>
              </a:cxn>
            </a:cxnLst>
            <a:rect l="l" t="t" r="r" b="b"/>
            <a:pathLst>
              <a:path w="459588" h="867252">
                <a:moveTo>
                  <a:pt x="0" y="0"/>
                </a:moveTo>
                <a:lnTo>
                  <a:pt x="459588" y="0"/>
                </a:lnTo>
                <a:lnTo>
                  <a:pt x="459588" y="560072"/>
                </a:lnTo>
                <a:lnTo>
                  <a:pt x="0" y="867252"/>
                </a:lnTo>
                <a:close/>
              </a:path>
            </a:pathLst>
          </a:custGeom>
          <a:solidFill>
            <a:srgbClr val="4C4B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cxnSp>
        <p:nvCxnSpPr>
          <p:cNvPr id="5" name="直接连接符 4"/>
          <p:cNvCxnSpPr/>
          <p:nvPr/>
        </p:nvCxnSpPr>
        <p:spPr>
          <a:xfrm flipV="1">
            <a:off x="3051042" y="0"/>
            <a:ext cx="930115" cy="655980"/>
          </a:xfrm>
          <a:prstGeom prst="line">
            <a:avLst/>
          </a:prstGeom>
          <a:ln w="12700">
            <a:solidFill>
              <a:srgbClr val="4C4B50"/>
            </a:solidFill>
          </a:ln>
          <a:effectLst/>
        </p:spPr>
        <p:style>
          <a:lnRef idx="1">
            <a:schemeClr val="accent1"/>
          </a:lnRef>
          <a:fillRef idx="0">
            <a:schemeClr val="accent1"/>
          </a:fillRef>
          <a:effectRef idx="0">
            <a:schemeClr val="accent1"/>
          </a:effectRef>
          <a:fontRef idx="minor">
            <a:schemeClr val="tx1"/>
          </a:fontRef>
        </p:style>
      </p:cxnSp>
      <p:sp>
        <p:nvSpPr>
          <p:cNvPr id="6" name="任意多边形 5"/>
          <p:cNvSpPr/>
          <p:nvPr/>
        </p:nvSpPr>
        <p:spPr>
          <a:xfrm>
            <a:off x="8995444" y="0"/>
            <a:ext cx="459588" cy="867252"/>
          </a:xfrm>
          <a:custGeom>
            <a:avLst/>
            <a:gdLst>
              <a:gd name="connsiteX0" fmla="*/ 0 w 459588"/>
              <a:gd name="connsiteY0" fmla="*/ 0 h 867252"/>
              <a:gd name="connsiteX1" fmla="*/ 459588 w 459588"/>
              <a:gd name="connsiteY1" fmla="*/ 0 h 867252"/>
              <a:gd name="connsiteX2" fmla="*/ 459588 w 459588"/>
              <a:gd name="connsiteY2" fmla="*/ 560072 h 867252"/>
              <a:gd name="connsiteX3" fmla="*/ 0 w 459588"/>
              <a:gd name="connsiteY3" fmla="*/ 867252 h 867252"/>
            </a:gdLst>
            <a:ahLst/>
            <a:cxnLst>
              <a:cxn ang="0">
                <a:pos x="connsiteX0" y="connsiteY0"/>
              </a:cxn>
              <a:cxn ang="0">
                <a:pos x="connsiteX1" y="connsiteY1"/>
              </a:cxn>
              <a:cxn ang="0">
                <a:pos x="connsiteX2" y="connsiteY2"/>
              </a:cxn>
              <a:cxn ang="0">
                <a:pos x="connsiteX3" y="connsiteY3"/>
              </a:cxn>
            </a:cxnLst>
            <a:rect l="l" t="t" r="r" b="b"/>
            <a:pathLst>
              <a:path w="459588" h="867252">
                <a:moveTo>
                  <a:pt x="0" y="0"/>
                </a:moveTo>
                <a:lnTo>
                  <a:pt x="459588" y="0"/>
                </a:lnTo>
                <a:lnTo>
                  <a:pt x="459588" y="560072"/>
                </a:lnTo>
                <a:lnTo>
                  <a:pt x="0" y="867252"/>
                </a:lnTo>
                <a:close/>
              </a:path>
            </a:pathLst>
          </a:custGeom>
          <a:solidFill>
            <a:srgbClr val="2ABDC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cxnSp>
        <p:nvCxnSpPr>
          <p:cNvPr id="7" name="直接连接符 6"/>
          <p:cNvCxnSpPr/>
          <p:nvPr/>
        </p:nvCxnSpPr>
        <p:spPr>
          <a:xfrm flipV="1">
            <a:off x="9294753" y="-13642"/>
            <a:ext cx="930115" cy="655980"/>
          </a:xfrm>
          <a:prstGeom prst="line">
            <a:avLst/>
          </a:prstGeom>
          <a:ln w="12700">
            <a:solidFill>
              <a:srgbClr val="2ABDC7"/>
            </a:solidFill>
          </a:ln>
          <a:effectLst/>
        </p:spPr>
        <p:style>
          <a:lnRef idx="1">
            <a:schemeClr val="accent1"/>
          </a:lnRef>
          <a:fillRef idx="0">
            <a:schemeClr val="accent1"/>
          </a:fillRef>
          <a:effectRef idx="0">
            <a:schemeClr val="accent1"/>
          </a:effectRef>
          <a:fontRef idx="minor">
            <a:schemeClr val="tx1"/>
          </a:fontRef>
        </p:style>
      </p:cxnSp>
      <p:sp>
        <p:nvSpPr>
          <p:cNvPr id="8" name="文本框 7"/>
          <p:cNvSpPr txBox="1"/>
          <p:nvPr/>
        </p:nvSpPr>
        <p:spPr>
          <a:xfrm>
            <a:off x="718185" y="4219575"/>
            <a:ext cx="5196205" cy="1753235"/>
          </a:xfrm>
          <a:prstGeom prst="rect">
            <a:avLst/>
          </a:prstGeom>
          <a:noFill/>
        </p:spPr>
        <p:txBody>
          <a:bodyPr wrap="square" rtlCol="0" anchor="t">
            <a:spAutoFit/>
          </a:bodyPr>
          <a:lstStyle/>
          <a:p>
            <a:pPr marL="285750" indent="-285750">
              <a:lnSpc>
                <a:spcPct val="150000"/>
              </a:lnSpc>
              <a:buFont typeface="Wingdings" panose="05000000000000000000" charset="0"/>
              <a:buChar char="ü"/>
            </a:pPr>
            <a:r>
              <a:rPr lang="zh-CN" altLang="en-US">
                <a:latin typeface="微软雅黑" panose="020B0503020204020204" charset="-122"/>
                <a:ea typeface="微软雅黑" panose="020B0503020204020204" charset="-122"/>
                <a:cs typeface="微软雅黑" panose="020B0503020204020204" charset="-122"/>
                <a:sym typeface="+mn-ea"/>
              </a:rPr>
              <a:t>无外周作用，诱发溃疡</a:t>
            </a:r>
            <a:r>
              <a:rPr lang="en-US" altLang="zh-CN">
                <a:latin typeface="微软雅黑" panose="020B0503020204020204" charset="-122"/>
                <a:ea typeface="微软雅黑" panose="020B0503020204020204" charset="-122"/>
                <a:cs typeface="微软雅黑" panose="020B0503020204020204" charset="-122"/>
                <a:sym typeface="+mn-ea"/>
              </a:rPr>
              <a:t>/</a:t>
            </a:r>
            <a:r>
              <a:rPr lang="zh-CN" altLang="en-US">
                <a:latin typeface="微软雅黑" panose="020B0503020204020204" charset="-122"/>
                <a:ea typeface="微软雅黑" panose="020B0503020204020204" charset="-122"/>
                <a:cs typeface="微软雅黑" panose="020B0503020204020204" charset="-122"/>
                <a:sym typeface="+mn-ea"/>
              </a:rPr>
              <a:t>出血风险低。</a:t>
            </a:r>
            <a:endParaRPr lang="zh-CN" altLang="en-US">
              <a:latin typeface="微软雅黑" panose="020B0503020204020204" charset="-122"/>
              <a:ea typeface="微软雅黑" panose="020B0503020204020204" charset="-122"/>
              <a:cs typeface="微软雅黑" panose="020B0503020204020204" charset="-122"/>
            </a:endParaRPr>
          </a:p>
          <a:p>
            <a:pPr marL="285750" indent="-285750">
              <a:lnSpc>
                <a:spcPct val="150000"/>
              </a:lnSpc>
              <a:buFont typeface="Wingdings" panose="05000000000000000000" charset="0"/>
              <a:buChar char="ü"/>
            </a:pPr>
            <a:r>
              <a:rPr lang="zh-CN" altLang="en-US">
                <a:latin typeface="微软雅黑" panose="020B0503020204020204" charset="-122"/>
                <a:ea typeface="微软雅黑" panose="020B0503020204020204" charset="-122"/>
                <a:cs typeface="微软雅黑" panose="020B0503020204020204" charset="-122"/>
                <a:sym typeface="+mn-ea"/>
              </a:rPr>
              <a:t>阿司匹林过敏反应（哮喘、荨麻疹等）风险低。</a:t>
            </a:r>
            <a:endParaRPr lang="zh-CN" altLang="en-US">
              <a:latin typeface="微软雅黑" panose="020B0503020204020204" charset="-122"/>
              <a:ea typeface="微软雅黑" panose="020B0503020204020204" charset="-122"/>
              <a:cs typeface="微软雅黑" panose="020B0503020204020204" charset="-122"/>
            </a:endParaRPr>
          </a:p>
          <a:p>
            <a:pPr marL="285750" indent="-285750">
              <a:lnSpc>
                <a:spcPct val="150000"/>
              </a:lnSpc>
              <a:buFont typeface="Wingdings" panose="05000000000000000000" charset="0"/>
              <a:buChar char="ü"/>
            </a:pPr>
            <a:r>
              <a:rPr lang="zh-CN" altLang="en-US">
                <a:latin typeface="微软雅黑" panose="020B0503020204020204" charset="-122"/>
                <a:ea typeface="微软雅黑" panose="020B0503020204020204" charset="-122"/>
                <a:cs typeface="微软雅黑" panose="020B0503020204020204" charset="-122"/>
                <a:sym typeface="+mn-ea"/>
              </a:rPr>
              <a:t>与</a:t>
            </a:r>
            <a:r>
              <a:rPr lang="zh-CN" altLang="en-US">
                <a:latin typeface="微软雅黑" panose="020B0503020204020204" charset="-122"/>
                <a:ea typeface="微软雅黑" panose="020B0503020204020204" charset="-122"/>
                <a:cs typeface="微软雅黑" panose="020B0503020204020204" charset="-122"/>
                <a:sym typeface="宋体" panose="02010600030101010101" pitchFamily="2" charset="-122"/>
              </a:rPr>
              <a:t>胎儿先天缺陷、流产和母体或胎儿的不良结局没有明确相关性，孕妇退热相对安全</a:t>
            </a:r>
            <a:r>
              <a:rPr lang="zh-CN" altLang="en-US">
                <a:latin typeface="微软雅黑" panose="020B0503020204020204" charset="-122"/>
                <a:ea typeface="微软雅黑" panose="020B0503020204020204" charset="-122"/>
                <a:cs typeface="微软雅黑" panose="020B0503020204020204" charset="-122"/>
              </a:rPr>
              <a:t>。</a:t>
            </a:r>
          </a:p>
        </p:txBody>
      </p:sp>
      <p:sp>
        <p:nvSpPr>
          <p:cNvPr id="9" name="文本框 8"/>
          <p:cNvSpPr txBox="1"/>
          <p:nvPr/>
        </p:nvSpPr>
        <p:spPr>
          <a:xfrm>
            <a:off x="7105015" y="4363720"/>
            <a:ext cx="4077970" cy="1337945"/>
          </a:xfrm>
          <a:prstGeom prst="rect">
            <a:avLst/>
          </a:prstGeom>
          <a:noFill/>
        </p:spPr>
        <p:txBody>
          <a:bodyPr wrap="square" rtlCol="0" anchor="t">
            <a:spAutoFit/>
          </a:bodyPr>
          <a:lstStyle/>
          <a:p>
            <a:pPr marL="285750" lvl="0" indent="-285750" algn="l">
              <a:lnSpc>
                <a:spcPct val="150000"/>
              </a:lnSpc>
              <a:buClrTx/>
              <a:buSzTx/>
              <a:buFont typeface="Wingdings" panose="05000000000000000000" charset="0"/>
              <a:buChar char="ü"/>
            </a:pPr>
            <a:r>
              <a:rPr lang="zh-CN" altLang="en-US" sz="1800">
                <a:latin typeface="微软雅黑" panose="020B0503020204020204" charset="-122"/>
                <a:ea typeface="微软雅黑" panose="020B0503020204020204" charset="-122"/>
                <a:cs typeface="微软雅黑" panose="020B0503020204020204" charset="-122"/>
                <a:sym typeface="+mn-ea"/>
              </a:rPr>
              <a:t> 对于胃溃疡/出血患者，对乙酰氨基酚甘露醇注射液静脉滴注，避免胃溃疡/出血加重。</a:t>
            </a:r>
          </a:p>
        </p:txBody>
      </p:sp>
      <p:grpSp>
        <p:nvGrpSpPr>
          <p:cNvPr id="10" name="组合 9" descr="e7d195523061f1c0deeec63e560781cfd59afb0ea006f2a87ABB68BF51EA6619813959095094C18C62A12F549504892A4AAA8C1554C6663626E05CA27F281A14E6983772AFC3FB97135759321DEA3D704CB8FFD9D2544D2074061F3D878A4F24638415FA5D365B2AF4BEC5AD5F5BED89740C60608E45A0F8CE8EF0096094E663250F0E257FDFCC83"/>
          <p:cNvGrpSpPr/>
          <p:nvPr/>
        </p:nvGrpSpPr>
        <p:grpSpPr>
          <a:xfrm>
            <a:off x="750587" y="3127133"/>
            <a:ext cx="4413781" cy="1008000"/>
            <a:chOff x="1482107" y="1790281"/>
            <a:chExt cx="4413781" cy="1008000"/>
          </a:xfrm>
        </p:grpSpPr>
        <p:sp>
          <p:nvSpPr>
            <p:cNvPr id="11" name="椭圆 10"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1482107" y="1790281"/>
              <a:ext cx="1008000" cy="1008000"/>
            </a:xfrm>
            <a:prstGeom prst="ellipse">
              <a:avLst/>
            </a:prstGeom>
            <a:solidFill>
              <a:schemeClr val="bg1">
                <a:lumMod val="8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a:p>
          </p:txBody>
        </p:sp>
        <p:sp>
          <p:nvSpPr>
            <p:cNvPr id="12" name="椭圆 11"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4887888" y="1790281"/>
              <a:ext cx="1008000" cy="1008000"/>
            </a:xfrm>
            <a:prstGeom prst="ellipse">
              <a:avLst/>
            </a:prstGeom>
            <a:solidFill>
              <a:schemeClr val="bg1">
                <a:lumMod val="85000"/>
              </a:schemeClr>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a:p>
          </p:txBody>
        </p:sp>
        <p:sp>
          <p:nvSpPr>
            <p:cNvPr id="13" name="任意多边形 12"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1482107" y="1968716"/>
              <a:ext cx="4369435" cy="671195"/>
            </a:xfrm>
            <a:custGeom>
              <a:avLst/>
              <a:gdLst>
                <a:gd name="connsiteX0" fmla="*/ 460993 w 3422899"/>
                <a:gd name="connsiteY0" fmla="*/ 0 h 671046"/>
                <a:gd name="connsiteX1" fmla="*/ 2537126 w 3422899"/>
                <a:gd name="connsiteY1" fmla="*/ 0 h 671046"/>
                <a:gd name="connsiteX2" fmla="*/ 2861293 w 3422899"/>
                <a:gd name="connsiteY2" fmla="*/ 0 h 671046"/>
                <a:gd name="connsiteX3" fmla="*/ 3300672 w 3422899"/>
                <a:gd name="connsiteY3" fmla="*/ 0 h 671046"/>
                <a:gd name="connsiteX4" fmla="*/ 3336824 w 3422899"/>
                <a:gd name="connsiteY4" fmla="*/ 43817 h 671046"/>
                <a:gd name="connsiteX5" fmla="*/ 3422899 w 3422899"/>
                <a:gd name="connsiteY5" fmla="*/ 325608 h 671046"/>
                <a:gd name="connsiteX6" fmla="*/ 3336824 w 3422899"/>
                <a:gd name="connsiteY6" fmla="*/ 607400 h 671046"/>
                <a:gd name="connsiteX7" fmla="*/ 3284312 w 3422899"/>
                <a:gd name="connsiteY7" fmla="*/ 671045 h 671046"/>
                <a:gd name="connsiteX8" fmla="*/ 2861293 w 3422899"/>
                <a:gd name="connsiteY8" fmla="*/ 671045 h 671046"/>
                <a:gd name="connsiteX9" fmla="*/ 2553487 w 3422899"/>
                <a:gd name="connsiteY9" fmla="*/ 671045 h 671046"/>
                <a:gd name="connsiteX10" fmla="*/ 869414 w 3422899"/>
                <a:gd name="connsiteY10" fmla="*/ 671045 h 671046"/>
                <a:gd name="connsiteX11" fmla="*/ 869413 w 3422899"/>
                <a:gd name="connsiteY11" fmla="*/ 671046 h 671046"/>
                <a:gd name="connsiteX12" fmla="*/ 138588 w 3422899"/>
                <a:gd name="connsiteY12" fmla="*/ 671046 h 671046"/>
                <a:gd name="connsiteX13" fmla="*/ 86075 w 3422899"/>
                <a:gd name="connsiteY13" fmla="*/ 607401 h 671046"/>
                <a:gd name="connsiteX14" fmla="*/ 0 w 3422899"/>
                <a:gd name="connsiteY14" fmla="*/ 325609 h 671046"/>
                <a:gd name="connsiteX15" fmla="*/ 86075 w 3422899"/>
                <a:gd name="connsiteY15" fmla="*/ 43818 h 671046"/>
                <a:gd name="connsiteX16" fmla="*/ 122227 w 3422899"/>
                <a:gd name="connsiteY16" fmla="*/ 1 h 671046"/>
                <a:gd name="connsiteX17" fmla="*/ 460993 w 3422899"/>
                <a:gd name="connsiteY17" fmla="*/ 1 h 671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22899" h="671046">
                  <a:moveTo>
                    <a:pt x="460993" y="0"/>
                  </a:moveTo>
                  <a:lnTo>
                    <a:pt x="2537126" y="0"/>
                  </a:lnTo>
                  <a:lnTo>
                    <a:pt x="2861293" y="0"/>
                  </a:lnTo>
                  <a:lnTo>
                    <a:pt x="3300672" y="0"/>
                  </a:lnTo>
                  <a:lnTo>
                    <a:pt x="3336824" y="43817"/>
                  </a:lnTo>
                  <a:cubicBezTo>
                    <a:pt x="3391167" y="124256"/>
                    <a:pt x="3422899" y="221226"/>
                    <a:pt x="3422899" y="325608"/>
                  </a:cubicBezTo>
                  <a:cubicBezTo>
                    <a:pt x="3422899" y="429990"/>
                    <a:pt x="3391167" y="526961"/>
                    <a:pt x="3336824" y="607400"/>
                  </a:cubicBezTo>
                  <a:lnTo>
                    <a:pt x="3284312" y="671045"/>
                  </a:lnTo>
                  <a:lnTo>
                    <a:pt x="2861293" y="671045"/>
                  </a:lnTo>
                  <a:lnTo>
                    <a:pt x="2553487" y="671045"/>
                  </a:lnTo>
                  <a:lnTo>
                    <a:pt x="869414" y="671045"/>
                  </a:lnTo>
                  <a:lnTo>
                    <a:pt x="869413" y="671046"/>
                  </a:lnTo>
                  <a:lnTo>
                    <a:pt x="138588" y="671046"/>
                  </a:lnTo>
                  <a:lnTo>
                    <a:pt x="86075" y="607401"/>
                  </a:lnTo>
                  <a:cubicBezTo>
                    <a:pt x="31732" y="526962"/>
                    <a:pt x="0" y="429991"/>
                    <a:pt x="0" y="325609"/>
                  </a:cubicBezTo>
                  <a:cubicBezTo>
                    <a:pt x="0" y="221227"/>
                    <a:pt x="31732" y="124257"/>
                    <a:pt x="86075" y="43818"/>
                  </a:cubicBezTo>
                  <a:lnTo>
                    <a:pt x="122227" y="1"/>
                  </a:lnTo>
                  <a:lnTo>
                    <a:pt x="460993" y="1"/>
                  </a:lnTo>
                  <a:close/>
                </a:path>
              </a:pathLst>
            </a:custGeom>
            <a:solidFill>
              <a:srgbClr val="2ABDC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a:p>
          </p:txBody>
        </p:sp>
        <p:sp>
          <p:nvSpPr>
            <p:cNvPr id="14" name="文本框 13"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txBox="1"/>
            <p:nvPr/>
          </p:nvSpPr>
          <p:spPr>
            <a:xfrm>
              <a:off x="1805957" y="2018246"/>
              <a:ext cx="3848100" cy="645160"/>
            </a:xfrm>
            <a:prstGeom prst="rect">
              <a:avLst/>
            </a:prstGeom>
            <a:noFill/>
            <a:effectLst/>
          </p:spPr>
          <p:txBody>
            <a:bodyPr wrap="square" rtlCol="0">
              <a:spAutoFit/>
            </a:bodyPr>
            <a:lstStyle/>
            <a:p>
              <a:r>
                <a:rPr lang="zh-CN" altLang="en-US" sz="1800" b="1">
                  <a:solidFill>
                    <a:schemeClr val="bg1"/>
                  </a:solidFill>
                  <a:latin typeface="微软雅黑" panose="020B0503020204020204" charset="-122"/>
                  <a:ea typeface="微软雅黑" panose="020B0503020204020204" charset="-122"/>
                  <a:cs typeface="微软雅黑" panose="020B0503020204020204" charset="-122"/>
                  <a:sym typeface="+mn-ea"/>
                </a:rPr>
                <a:t>相较于</a:t>
              </a:r>
              <a:r>
                <a:rPr lang="zh-CN" altLang="en-US" sz="1800" b="1">
                  <a:gradFill>
                    <a:gsLst>
                      <a:gs pos="0">
                        <a:srgbClr val="012D86"/>
                      </a:gs>
                      <a:gs pos="100000">
                        <a:srgbClr val="0E2557"/>
                      </a:gs>
                    </a:gsLst>
                    <a:lin scaled="0"/>
                  </a:gradFill>
                  <a:latin typeface="微软雅黑" panose="020B0503020204020204" charset="-122"/>
                  <a:ea typeface="微软雅黑" panose="020B0503020204020204" charset="-122"/>
                  <a:cs typeface="微软雅黑" panose="020B0503020204020204" charset="-122"/>
                  <a:sym typeface="+mn-ea"/>
                </a:rPr>
                <a:t>赖氨匹林注射剂和布洛芬注射液</a:t>
              </a:r>
              <a:r>
                <a:rPr lang="zh-CN" altLang="en-US" sz="1800" b="1">
                  <a:solidFill>
                    <a:schemeClr val="bg1"/>
                  </a:solidFill>
                  <a:latin typeface="微软雅黑" panose="020B0503020204020204" charset="-122"/>
                  <a:ea typeface="微软雅黑" panose="020B0503020204020204" charset="-122"/>
                  <a:cs typeface="微软雅黑" panose="020B0503020204020204" charset="-122"/>
                  <a:sym typeface="+mn-ea"/>
                </a:rPr>
                <a:t>安全性方面优势</a:t>
              </a:r>
              <a:endParaRPr lang="zh-CN" altLang="en-US" sz="1800" b="1" dirty="0">
                <a:solidFill>
                  <a:schemeClr val="bg1"/>
                </a:solidFill>
                <a:latin typeface="微软雅黑" panose="020B0503020204020204" charset="-122"/>
                <a:ea typeface="微软雅黑" panose="020B0503020204020204" charset="-122"/>
                <a:cs typeface="微软雅黑" panose="020B0503020204020204" charset="-122"/>
                <a:sym typeface="+mn-ea"/>
              </a:endParaRPr>
            </a:p>
          </p:txBody>
        </p:sp>
      </p:grpSp>
      <p:grpSp>
        <p:nvGrpSpPr>
          <p:cNvPr id="33" name="组合 32" descr="e7d195523061f1c0deeec63e560781cfd59afb0ea006f2a87ABB68BF51EA6619813959095094C18C62A12F549504892A4AAA8C1554C6663626E05CA27F281A14E6983772AFC3FB97135759321DEA3D704CB8FFD9D2544D2074061F3D878A4F24638415FA5D365B2AF4BEC5AD5F5BED89740C60608E45A0F8CE8EF0096094E663250F0E257FDFCC83"/>
          <p:cNvGrpSpPr/>
          <p:nvPr/>
        </p:nvGrpSpPr>
        <p:grpSpPr>
          <a:xfrm>
            <a:off x="6814202" y="3139198"/>
            <a:ext cx="4413781" cy="1008000"/>
            <a:chOff x="1482107" y="1790281"/>
            <a:chExt cx="4413781" cy="1008000"/>
          </a:xfrm>
        </p:grpSpPr>
        <p:sp>
          <p:nvSpPr>
            <p:cNvPr id="34" name="椭圆 33"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1482107" y="1790281"/>
              <a:ext cx="1008000" cy="1008000"/>
            </a:xfrm>
            <a:prstGeom prst="ellipse">
              <a:avLst/>
            </a:prstGeom>
            <a:solidFill>
              <a:schemeClr val="bg1">
                <a:lumMod val="8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a:p>
          </p:txBody>
        </p:sp>
        <p:sp>
          <p:nvSpPr>
            <p:cNvPr id="35" name="椭圆 34"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4887888" y="1790281"/>
              <a:ext cx="1008000" cy="1008000"/>
            </a:xfrm>
            <a:prstGeom prst="ellipse">
              <a:avLst/>
            </a:prstGeom>
            <a:solidFill>
              <a:schemeClr val="bg1">
                <a:lumMod val="85000"/>
              </a:schemeClr>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a:p>
          </p:txBody>
        </p:sp>
        <p:sp>
          <p:nvSpPr>
            <p:cNvPr id="36" name="任意多边形 35"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1482107" y="1968716"/>
              <a:ext cx="4369435" cy="671195"/>
            </a:xfrm>
            <a:custGeom>
              <a:avLst/>
              <a:gdLst>
                <a:gd name="connsiteX0" fmla="*/ 460993 w 3422899"/>
                <a:gd name="connsiteY0" fmla="*/ 0 h 671046"/>
                <a:gd name="connsiteX1" fmla="*/ 2537126 w 3422899"/>
                <a:gd name="connsiteY1" fmla="*/ 0 h 671046"/>
                <a:gd name="connsiteX2" fmla="*/ 2861293 w 3422899"/>
                <a:gd name="connsiteY2" fmla="*/ 0 h 671046"/>
                <a:gd name="connsiteX3" fmla="*/ 3300672 w 3422899"/>
                <a:gd name="connsiteY3" fmla="*/ 0 h 671046"/>
                <a:gd name="connsiteX4" fmla="*/ 3336824 w 3422899"/>
                <a:gd name="connsiteY4" fmla="*/ 43817 h 671046"/>
                <a:gd name="connsiteX5" fmla="*/ 3422899 w 3422899"/>
                <a:gd name="connsiteY5" fmla="*/ 325608 h 671046"/>
                <a:gd name="connsiteX6" fmla="*/ 3336824 w 3422899"/>
                <a:gd name="connsiteY6" fmla="*/ 607400 h 671046"/>
                <a:gd name="connsiteX7" fmla="*/ 3284312 w 3422899"/>
                <a:gd name="connsiteY7" fmla="*/ 671045 h 671046"/>
                <a:gd name="connsiteX8" fmla="*/ 2861293 w 3422899"/>
                <a:gd name="connsiteY8" fmla="*/ 671045 h 671046"/>
                <a:gd name="connsiteX9" fmla="*/ 2553487 w 3422899"/>
                <a:gd name="connsiteY9" fmla="*/ 671045 h 671046"/>
                <a:gd name="connsiteX10" fmla="*/ 869414 w 3422899"/>
                <a:gd name="connsiteY10" fmla="*/ 671045 h 671046"/>
                <a:gd name="connsiteX11" fmla="*/ 869413 w 3422899"/>
                <a:gd name="connsiteY11" fmla="*/ 671046 h 671046"/>
                <a:gd name="connsiteX12" fmla="*/ 138588 w 3422899"/>
                <a:gd name="connsiteY12" fmla="*/ 671046 h 671046"/>
                <a:gd name="connsiteX13" fmla="*/ 86075 w 3422899"/>
                <a:gd name="connsiteY13" fmla="*/ 607401 h 671046"/>
                <a:gd name="connsiteX14" fmla="*/ 0 w 3422899"/>
                <a:gd name="connsiteY14" fmla="*/ 325609 h 671046"/>
                <a:gd name="connsiteX15" fmla="*/ 86075 w 3422899"/>
                <a:gd name="connsiteY15" fmla="*/ 43818 h 671046"/>
                <a:gd name="connsiteX16" fmla="*/ 122227 w 3422899"/>
                <a:gd name="connsiteY16" fmla="*/ 1 h 671046"/>
                <a:gd name="connsiteX17" fmla="*/ 460993 w 3422899"/>
                <a:gd name="connsiteY17" fmla="*/ 1 h 671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22899" h="671046">
                  <a:moveTo>
                    <a:pt x="460993" y="0"/>
                  </a:moveTo>
                  <a:lnTo>
                    <a:pt x="2537126" y="0"/>
                  </a:lnTo>
                  <a:lnTo>
                    <a:pt x="2861293" y="0"/>
                  </a:lnTo>
                  <a:lnTo>
                    <a:pt x="3300672" y="0"/>
                  </a:lnTo>
                  <a:lnTo>
                    <a:pt x="3336824" y="43817"/>
                  </a:lnTo>
                  <a:cubicBezTo>
                    <a:pt x="3391167" y="124256"/>
                    <a:pt x="3422899" y="221226"/>
                    <a:pt x="3422899" y="325608"/>
                  </a:cubicBezTo>
                  <a:cubicBezTo>
                    <a:pt x="3422899" y="429990"/>
                    <a:pt x="3391167" y="526961"/>
                    <a:pt x="3336824" y="607400"/>
                  </a:cubicBezTo>
                  <a:lnTo>
                    <a:pt x="3284312" y="671045"/>
                  </a:lnTo>
                  <a:lnTo>
                    <a:pt x="2861293" y="671045"/>
                  </a:lnTo>
                  <a:lnTo>
                    <a:pt x="2553487" y="671045"/>
                  </a:lnTo>
                  <a:lnTo>
                    <a:pt x="869414" y="671045"/>
                  </a:lnTo>
                  <a:lnTo>
                    <a:pt x="869413" y="671046"/>
                  </a:lnTo>
                  <a:lnTo>
                    <a:pt x="138588" y="671046"/>
                  </a:lnTo>
                  <a:lnTo>
                    <a:pt x="86075" y="607401"/>
                  </a:lnTo>
                  <a:cubicBezTo>
                    <a:pt x="31732" y="526962"/>
                    <a:pt x="0" y="429991"/>
                    <a:pt x="0" y="325609"/>
                  </a:cubicBezTo>
                  <a:cubicBezTo>
                    <a:pt x="0" y="221227"/>
                    <a:pt x="31732" y="124257"/>
                    <a:pt x="86075" y="43818"/>
                  </a:cubicBezTo>
                  <a:lnTo>
                    <a:pt x="122227" y="1"/>
                  </a:lnTo>
                  <a:lnTo>
                    <a:pt x="460993" y="1"/>
                  </a:lnTo>
                  <a:close/>
                </a:path>
              </a:pathLst>
            </a:custGeom>
            <a:solidFill>
              <a:srgbClr val="2ABDC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a:p>
          </p:txBody>
        </p:sp>
        <p:sp>
          <p:nvSpPr>
            <p:cNvPr id="37" name="文本框 36"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txBox="1"/>
            <p:nvPr/>
          </p:nvSpPr>
          <p:spPr>
            <a:xfrm>
              <a:off x="1805957" y="2018246"/>
              <a:ext cx="3848100" cy="645160"/>
            </a:xfrm>
            <a:prstGeom prst="rect">
              <a:avLst/>
            </a:prstGeom>
            <a:noFill/>
            <a:effectLst/>
          </p:spPr>
          <p:txBody>
            <a:bodyPr wrap="square" rtlCol="0">
              <a:spAutoFit/>
            </a:bodyPr>
            <a:lstStyle/>
            <a:p>
              <a:r>
                <a:rPr lang="zh-CN" altLang="en-US" sz="1800" b="1">
                  <a:solidFill>
                    <a:schemeClr val="bg1"/>
                  </a:solidFill>
                  <a:latin typeface="微软雅黑" panose="020B0503020204020204" charset="-122"/>
                  <a:ea typeface="微软雅黑" panose="020B0503020204020204" charset="-122"/>
                  <a:cs typeface="微软雅黑" panose="020B0503020204020204" charset="-122"/>
                  <a:sym typeface="+mn-ea"/>
                </a:rPr>
                <a:t>相较于</a:t>
              </a:r>
              <a:r>
                <a:rPr lang="zh-CN" altLang="en-US" sz="1800" b="1">
                  <a:solidFill>
                    <a:srgbClr val="002060"/>
                  </a:solidFill>
                  <a:latin typeface="微软雅黑" panose="020B0503020204020204" charset="-122"/>
                  <a:ea typeface="微软雅黑" panose="020B0503020204020204" charset="-122"/>
                  <a:cs typeface="微软雅黑" panose="020B0503020204020204" charset="-122"/>
                  <a:sym typeface="+mn-ea"/>
                </a:rPr>
                <a:t>布洛芬、对乙酰氨基酚口服剂型</a:t>
              </a:r>
              <a:r>
                <a:rPr lang="zh-CN" altLang="en-US" sz="1800" b="1">
                  <a:solidFill>
                    <a:schemeClr val="bg1"/>
                  </a:solidFill>
                  <a:latin typeface="微软雅黑" panose="020B0503020204020204" charset="-122"/>
                  <a:ea typeface="微软雅黑" panose="020B0503020204020204" charset="-122"/>
                  <a:cs typeface="微软雅黑" panose="020B0503020204020204" charset="-122"/>
                  <a:sym typeface="+mn-ea"/>
                </a:rPr>
                <a:t>安全性方面优势</a:t>
              </a:r>
              <a:endParaRPr lang="zh-CN" altLang="en-US" sz="1800" b="1" dirty="0">
                <a:solidFill>
                  <a:schemeClr val="bg1"/>
                </a:solidFill>
                <a:latin typeface="微软雅黑" panose="020B0503020204020204" charset="-122"/>
                <a:ea typeface="微软雅黑" panose="020B0503020204020204" charset="-122"/>
                <a:cs typeface="微软雅黑" panose="020B0503020204020204" charset="-122"/>
                <a:sym typeface="+mn-ea"/>
              </a:endParaRPr>
            </a:p>
          </p:txBody>
        </p:sp>
      </p:grpSp>
      <p:sp>
        <p:nvSpPr>
          <p:cNvPr id="2" name="文本框 1"/>
          <p:cNvSpPr txBox="1"/>
          <p:nvPr/>
        </p:nvSpPr>
        <p:spPr>
          <a:xfrm>
            <a:off x="8783320" y="6308725"/>
            <a:ext cx="3259455" cy="506730"/>
          </a:xfrm>
          <a:prstGeom prst="rect">
            <a:avLst/>
          </a:prstGeom>
          <a:noFill/>
        </p:spPr>
        <p:txBody>
          <a:bodyPr wrap="square" rtlCol="0" anchor="t">
            <a:spAutoFit/>
          </a:bodyPr>
          <a:lstStyle/>
          <a:p>
            <a:r>
              <a:rPr lang="en-US" altLang="zh-CN" sz="900">
                <a:latin typeface="Times New Roman" panose="02020603050405020304" charset="0"/>
                <a:ea typeface="微软雅黑" panose="020B0503020204020204" charset="-122"/>
                <a:cs typeface="Times New Roman" panose="02020603050405020304" charset="0"/>
              </a:rPr>
              <a:t>[1] </a:t>
            </a:r>
            <a:r>
              <a:rPr lang="zh-CN" altLang="en-US" sz="900">
                <a:latin typeface="Times New Roman" panose="02020603050405020304" charset="0"/>
                <a:ea typeface="微软雅黑" panose="020B0503020204020204" charset="-122"/>
                <a:cs typeface="Times New Roman" panose="02020603050405020304" charset="0"/>
              </a:rPr>
              <a:t>对乙酰氨基酚甘露醇注射液说明书</a:t>
            </a:r>
            <a:endParaRPr lang="en-US" altLang="zh-CN" sz="900">
              <a:latin typeface="Times New Roman" panose="02020603050405020304" charset="0"/>
              <a:ea typeface="微软雅黑" panose="020B0503020204020204" charset="-122"/>
              <a:cs typeface="Times New Roman" panose="02020603050405020304" charset="0"/>
            </a:endParaRPr>
          </a:p>
          <a:p>
            <a:r>
              <a:rPr lang="en-US" altLang="zh-CN" sz="900">
                <a:latin typeface="Times New Roman" panose="02020603050405020304" charset="0"/>
                <a:ea typeface="微软雅黑" panose="020B0503020204020204" charset="-122"/>
                <a:cs typeface="Times New Roman" panose="02020603050405020304" charset="0"/>
              </a:rPr>
              <a:t>[2]</a:t>
            </a:r>
            <a:r>
              <a:rPr lang="zh-CN" altLang="en-US" sz="900">
                <a:latin typeface="Times New Roman" panose="02020603050405020304" charset="0"/>
                <a:ea typeface="微软雅黑" panose="020B0503020204020204" charset="-122"/>
                <a:cs typeface="Times New Roman" panose="02020603050405020304" charset="0"/>
              </a:rPr>
              <a:t>注射用赖氨匹林说明书</a:t>
            </a:r>
          </a:p>
          <a:p>
            <a:r>
              <a:rPr lang="en-US" altLang="zh-CN" sz="900">
                <a:latin typeface="Times New Roman" panose="02020603050405020304" charset="0"/>
                <a:ea typeface="微软雅黑" panose="020B0503020204020204" charset="-122"/>
                <a:cs typeface="Times New Roman" panose="02020603050405020304" charset="0"/>
                <a:sym typeface="+mn-ea"/>
              </a:rPr>
              <a:t>[3] </a:t>
            </a:r>
            <a:r>
              <a:rPr lang="zh-CN" altLang="en-US" sz="900">
                <a:latin typeface="Times New Roman" panose="02020603050405020304" charset="0"/>
                <a:ea typeface="微软雅黑" panose="020B0503020204020204" charset="-122"/>
                <a:cs typeface="Times New Roman" panose="02020603050405020304" charset="0"/>
                <a:sym typeface="+mn-ea"/>
              </a:rPr>
              <a:t>布洛芬注射液说明书</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文本框 3"/>
          <p:cNvSpPr txBox="1"/>
          <p:nvPr/>
        </p:nvSpPr>
        <p:spPr>
          <a:xfrm>
            <a:off x="5231765" y="111125"/>
            <a:ext cx="1743075" cy="644525"/>
          </a:xfrm>
          <a:prstGeom prst="rect">
            <a:avLst/>
          </a:prstGeom>
          <a:noFill/>
          <a:ln w="9525">
            <a:noFill/>
          </a:ln>
        </p:spPr>
        <p:txBody>
          <a:bodyPr wrap="square" anchor="t" anchorCtr="0">
            <a:spAutoFit/>
          </a:bodyPr>
          <a:lstStyle/>
          <a:p>
            <a:pPr>
              <a:buClrTx/>
              <a:buFontTx/>
            </a:pPr>
            <a:r>
              <a:rPr lang="zh-CN" altLang="en-US" sz="3600" b="1">
                <a:latin typeface="微软雅黑" panose="020B0503020204020204" charset="-122"/>
                <a:ea typeface="微软雅黑" panose="020B0503020204020204" charset="-122"/>
                <a:sym typeface="宋体" panose="02010600030101010101" pitchFamily="2" charset="-122"/>
              </a:rPr>
              <a:t>有效性</a:t>
            </a:r>
          </a:p>
        </p:txBody>
      </p:sp>
      <p:graphicFrame>
        <p:nvGraphicFramePr>
          <p:cNvPr id="5" name="表格 4"/>
          <p:cNvGraphicFramePr/>
          <p:nvPr>
            <p:custDataLst>
              <p:tags r:id="rId1"/>
            </p:custDataLst>
          </p:nvPr>
        </p:nvGraphicFramePr>
        <p:xfrm>
          <a:off x="335280" y="836295"/>
          <a:ext cx="11672570" cy="4530090"/>
        </p:xfrm>
        <a:graphic>
          <a:graphicData uri="http://schemas.openxmlformats.org/drawingml/2006/table">
            <a:tbl>
              <a:tblPr firstRow="1" bandRow="1">
                <a:tableStyleId>{5C22544A-7EE6-4342-B048-85BDC9FD1C3A}</a:tableStyleId>
              </a:tblPr>
              <a:tblGrid>
                <a:gridCol w="2674620">
                  <a:extLst>
                    <a:ext uri="{9D8B030D-6E8A-4147-A177-3AD203B41FA5}">
                      <a16:colId xmlns:a16="http://schemas.microsoft.com/office/drawing/2014/main" val="20000"/>
                    </a:ext>
                  </a:extLst>
                </a:gridCol>
                <a:gridCol w="711200">
                  <a:extLst>
                    <a:ext uri="{9D8B030D-6E8A-4147-A177-3AD203B41FA5}">
                      <a16:colId xmlns:a16="http://schemas.microsoft.com/office/drawing/2014/main" val="20001"/>
                    </a:ext>
                  </a:extLst>
                </a:gridCol>
                <a:gridCol w="1462405">
                  <a:extLst>
                    <a:ext uri="{9D8B030D-6E8A-4147-A177-3AD203B41FA5}">
                      <a16:colId xmlns:a16="http://schemas.microsoft.com/office/drawing/2014/main" val="20002"/>
                    </a:ext>
                  </a:extLst>
                </a:gridCol>
                <a:gridCol w="1583055">
                  <a:extLst>
                    <a:ext uri="{9D8B030D-6E8A-4147-A177-3AD203B41FA5}">
                      <a16:colId xmlns:a16="http://schemas.microsoft.com/office/drawing/2014/main" val="20003"/>
                    </a:ext>
                  </a:extLst>
                </a:gridCol>
                <a:gridCol w="929005">
                  <a:extLst>
                    <a:ext uri="{9D8B030D-6E8A-4147-A177-3AD203B41FA5}">
                      <a16:colId xmlns:a16="http://schemas.microsoft.com/office/drawing/2014/main" val="20004"/>
                    </a:ext>
                  </a:extLst>
                </a:gridCol>
                <a:gridCol w="633730">
                  <a:extLst>
                    <a:ext uri="{9D8B030D-6E8A-4147-A177-3AD203B41FA5}">
                      <a16:colId xmlns:a16="http://schemas.microsoft.com/office/drawing/2014/main" val="20005"/>
                    </a:ext>
                  </a:extLst>
                </a:gridCol>
                <a:gridCol w="3678555">
                  <a:extLst>
                    <a:ext uri="{9D8B030D-6E8A-4147-A177-3AD203B41FA5}">
                      <a16:colId xmlns:a16="http://schemas.microsoft.com/office/drawing/2014/main" val="20006"/>
                    </a:ext>
                  </a:extLst>
                </a:gridCol>
              </a:tblGrid>
              <a:tr h="281940">
                <a:tc>
                  <a:txBody>
                    <a:bodyPr/>
                    <a:lstStyle/>
                    <a:p>
                      <a:pPr algn="ctr">
                        <a:buNone/>
                      </a:pPr>
                      <a:r>
                        <a:rPr lang="zh-CN" sz="1400" b="1">
                          <a:solidFill>
                            <a:schemeClr val="bg1"/>
                          </a:solidFill>
                          <a:latin typeface="Times New Roman" panose="02020603050405020304" charset="0"/>
                          <a:ea typeface="微软雅黑" panose="020B0503020204020204" charset="-122"/>
                        </a:rPr>
                        <a:t>参考文献</a:t>
                      </a:r>
                      <a:endParaRPr lang="zh-CN" altLang="en-US" sz="1400" b="1">
                        <a:solidFill>
                          <a:schemeClr val="bg1"/>
                        </a:solidFill>
                        <a:latin typeface="Times New Roman" panose="02020603050405020304" charset="0"/>
                        <a:ea typeface="微软雅黑" panose="020B0503020204020204" charset="-12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00B0F0"/>
                    </a:solidFill>
                  </a:tcPr>
                </a:tc>
                <a:tc>
                  <a:txBody>
                    <a:bodyPr/>
                    <a:lstStyle/>
                    <a:p>
                      <a:pPr algn="ctr">
                        <a:buNone/>
                      </a:pPr>
                      <a:r>
                        <a:rPr lang="en-US" sz="1400" b="1">
                          <a:solidFill>
                            <a:schemeClr val="bg1"/>
                          </a:solidFill>
                          <a:latin typeface="Times New Roman" panose="02020603050405020304" charset="0"/>
                          <a:ea typeface="微软雅黑" panose="020B0503020204020204" charset="-122"/>
                          <a:cs typeface="Times New Roman" panose="02020603050405020304" charset="0"/>
                        </a:rPr>
                        <a:t>IF</a:t>
                      </a:r>
                      <a:endParaRPr lang="en-US" altLang="en-US" sz="1400" b="1">
                        <a:solidFill>
                          <a:schemeClr val="bg1"/>
                        </a:solidFill>
                        <a:latin typeface="Times New Roman" panose="02020603050405020304" charset="0"/>
                        <a:ea typeface="微软雅黑" panose="020B0503020204020204" charset="-122"/>
                        <a:cs typeface="Times New Roman" panose="02020603050405020304" charset="0"/>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00B0F0"/>
                    </a:solidFill>
                  </a:tcPr>
                </a:tc>
                <a:tc>
                  <a:txBody>
                    <a:bodyPr/>
                    <a:lstStyle/>
                    <a:p>
                      <a:pPr algn="ctr">
                        <a:buNone/>
                      </a:pPr>
                      <a:r>
                        <a:rPr lang="zh-CN" sz="1400" b="1">
                          <a:solidFill>
                            <a:schemeClr val="bg1"/>
                          </a:solidFill>
                          <a:latin typeface="Times New Roman" panose="02020603050405020304" charset="0"/>
                          <a:ea typeface="微软雅黑" panose="020B0503020204020204" charset="-122"/>
                          <a:cs typeface="Times New Roman" panose="02020603050405020304" charset="0"/>
                        </a:rPr>
                        <a:t>疾病</a:t>
                      </a:r>
                      <a:r>
                        <a:rPr lang="en-US" sz="1400" b="1">
                          <a:solidFill>
                            <a:schemeClr val="bg1"/>
                          </a:solidFill>
                          <a:latin typeface="Times New Roman" panose="02020603050405020304" charset="0"/>
                          <a:ea typeface="微软雅黑" panose="020B0503020204020204" charset="-122"/>
                          <a:cs typeface="Times New Roman" panose="02020603050405020304" charset="0"/>
                        </a:rPr>
                        <a:t>/人群</a:t>
                      </a:r>
                      <a:endParaRPr lang="en-US" altLang="en-US" sz="1400" b="1">
                        <a:solidFill>
                          <a:schemeClr val="bg1"/>
                        </a:solidFill>
                        <a:latin typeface="Times New Roman" panose="02020603050405020304" charset="0"/>
                        <a:ea typeface="微软雅黑" panose="020B0503020204020204" charset="-122"/>
                        <a:cs typeface="Times New Roman" panose="02020603050405020304" charset="0"/>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00B0F0"/>
                    </a:solidFill>
                  </a:tcPr>
                </a:tc>
                <a:tc>
                  <a:txBody>
                    <a:bodyPr/>
                    <a:lstStyle/>
                    <a:p>
                      <a:pPr algn="ctr">
                        <a:buNone/>
                      </a:pPr>
                      <a:r>
                        <a:rPr lang="zh-CN" altLang="en-US" sz="1400" b="1">
                          <a:solidFill>
                            <a:schemeClr val="bg1"/>
                          </a:solidFill>
                          <a:latin typeface="Times New Roman" panose="02020603050405020304" charset="0"/>
                          <a:ea typeface="微软雅黑" panose="020B0503020204020204" charset="-122"/>
                        </a:rPr>
                        <a:t>研究类型</a:t>
                      </a: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00B0F0"/>
                    </a:solidFill>
                  </a:tcPr>
                </a:tc>
                <a:tc>
                  <a:txBody>
                    <a:bodyPr/>
                    <a:lstStyle/>
                    <a:p>
                      <a:pPr algn="ctr">
                        <a:buNone/>
                      </a:pPr>
                      <a:r>
                        <a:rPr lang="zh-CN" sz="1400" b="1">
                          <a:solidFill>
                            <a:schemeClr val="bg1"/>
                          </a:solidFill>
                          <a:latin typeface="Times New Roman" panose="02020603050405020304" charset="0"/>
                          <a:ea typeface="微软雅黑" panose="020B0503020204020204" charset="-122"/>
                        </a:rPr>
                        <a:t>对照品</a:t>
                      </a:r>
                      <a:endParaRPr lang="zh-CN" altLang="en-US" sz="1400" b="1">
                        <a:solidFill>
                          <a:schemeClr val="bg1"/>
                        </a:solidFill>
                        <a:latin typeface="Times New Roman" panose="02020603050405020304" charset="0"/>
                        <a:ea typeface="微软雅黑" panose="020B0503020204020204" charset="-12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00B0F0"/>
                    </a:solidFill>
                  </a:tcPr>
                </a:tc>
                <a:tc>
                  <a:txBody>
                    <a:bodyPr/>
                    <a:lstStyle/>
                    <a:p>
                      <a:pPr algn="ctr">
                        <a:buNone/>
                      </a:pPr>
                      <a:r>
                        <a:rPr lang="zh-CN" sz="1400" b="1">
                          <a:solidFill>
                            <a:schemeClr val="bg1"/>
                          </a:solidFill>
                          <a:latin typeface="Times New Roman" panose="02020603050405020304" charset="0"/>
                          <a:ea typeface="微软雅黑" panose="020B0503020204020204" charset="-122"/>
                        </a:rPr>
                        <a:t>样本量</a:t>
                      </a:r>
                      <a:endParaRPr lang="zh-CN" altLang="en-US" sz="1400" b="1">
                        <a:solidFill>
                          <a:schemeClr val="bg1"/>
                        </a:solidFill>
                        <a:latin typeface="Times New Roman" panose="02020603050405020304" charset="0"/>
                        <a:ea typeface="微软雅黑" panose="020B0503020204020204" charset="-12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00B0F0"/>
                    </a:solidFill>
                  </a:tcPr>
                </a:tc>
                <a:tc>
                  <a:txBody>
                    <a:bodyPr/>
                    <a:lstStyle/>
                    <a:p>
                      <a:pPr algn="ctr">
                        <a:buNone/>
                      </a:pPr>
                      <a:r>
                        <a:rPr lang="zh-CN" sz="1400" b="1">
                          <a:solidFill>
                            <a:schemeClr val="bg1"/>
                          </a:solidFill>
                          <a:latin typeface="Times New Roman" panose="02020603050405020304" charset="0"/>
                          <a:ea typeface="微软雅黑" panose="020B0503020204020204" charset="-122"/>
                        </a:rPr>
                        <a:t>主要结果</a:t>
                      </a:r>
                      <a:endParaRPr lang="zh-CN" altLang="en-US" sz="1400" b="1">
                        <a:solidFill>
                          <a:schemeClr val="bg1"/>
                        </a:solidFill>
                        <a:latin typeface="Times New Roman" panose="02020603050405020304" charset="0"/>
                        <a:ea typeface="微软雅黑" panose="020B0503020204020204" charset="-12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10000"/>
                  </a:ext>
                </a:extLst>
              </a:tr>
              <a:tr h="563245">
                <a:tc>
                  <a:txBody>
                    <a:bodyPr/>
                    <a:lstStyle/>
                    <a:p>
                      <a:pPr algn="ctr">
                        <a:buNone/>
                      </a:pPr>
                      <a:r>
                        <a:rPr lang="zh-CN" altLang="en-US" sz="1400">
                          <a:latin typeface="Times New Roman" panose="02020603050405020304" charset="0"/>
                          <a:ea typeface="微软雅黑" panose="020B0503020204020204" charset="-122"/>
                          <a:cs typeface="Times New Roman" panose="02020603050405020304" charset="0"/>
                          <a:sym typeface="+mn-ea"/>
                        </a:rPr>
                        <a:t>Schell-Chaple HM, </a:t>
                      </a:r>
                      <a:r>
                        <a:rPr lang="en-US" altLang="zh-CN" sz="1400">
                          <a:latin typeface="Times New Roman" panose="02020603050405020304" charset="0"/>
                          <a:ea typeface="微软雅黑" panose="020B0503020204020204" charset="-122"/>
                          <a:cs typeface="Times New Roman" panose="02020603050405020304" charset="0"/>
                          <a:sym typeface="+mn-ea"/>
                        </a:rPr>
                        <a:t>et al</a:t>
                      </a:r>
                      <a:r>
                        <a:rPr lang="zh-CN" altLang="en-US" sz="1400">
                          <a:latin typeface="Times New Roman" panose="02020603050405020304" charset="0"/>
                          <a:ea typeface="微软雅黑" panose="020B0503020204020204" charset="-122"/>
                          <a:cs typeface="Times New Roman" panose="02020603050405020304" charset="0"/>
                          <a:sym typeface="+mn-ea"/>
                        </a:rPr>
                        <a:t>. Crit Care Med. 2017 Jul;45(7):1199-1207. </a:t>
                      </a:r>
                      <a:endParaRPr lang="en-US" altLang="en-US" sz="1400">
                        <a:solidFill>
                          <a:srgbClr val="000000"/>
                        </a:solidFill>
                        <a:latin typeface="Times New Roman" panose="02020603050405020304" charset="0"/>
                        <a:ea typeface="微软雅黑" panose="020B0503020204020204" charset="-122"/>
                        <a:cs typeface="Times New Roman" panose="02020603050405020304" charset="0"/>
                        <a:sym typeface="+mn-ea"/>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algn="ctr">
                        <a:buNone/>
                      </a:pPr>
                      <a:r>
                        <a:rPr lang="en-US" sz="1400">
                          <a:solidFill>
                            <a:srgbClr val="000000"/>
                          </a:solidFill>
                          <a:latin typeface="Times New Roman" panose="02020603050405020304" charset="0"/>
                          <a:ea typeface="微软雅黑" panose="020B0503020204020204" charset="-122"/>
                          <a:cs typeface="Times New Roman" panose="02020603050405020304" charset="0"/>
                        </a:rPr>
                        <a:t>7.598</a:t>
                      </a:r>
                      <a:endParaRPr lang="en-US" altLang="en-US" sz="14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algn="ctr">
                        <a:buNone/>
                      </a:pPr>
                      <a:r>
                        <a:rPr lang="zh-CN" sz="1400">
                          <a:solidFill>
                            <a:srgbClr val="000000"/>
                          </a:solidFill>
                          <a:latin typeface="Times New Roman" panose="02020603050405020304" charset="0"/>
                          <a:ea typeface="微软雅黑" panose="020B0503020204020204" charset="-122"/>
                        </a:rPr>
                        <a:t>重症成人发烧</a:t>
                      </a:r>
                      <a:endParaRPr lang="zh-CN" altLang="en-US" sz="1400">
                        <a:solidFill>
                          <a:srgbClr val="000000"/>
                        </a:solidFill>
                        <a:latin typeface="Times New Roman" panose="02020603050405020304" charset="0"/>
                        <a:ea typeface="微软雅黑" panose="020B0503020204020204" charset="-12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algn="ctr">
                        <a:buNone/>
                      </a:pPr>
                      <a:r>
                        <a:rPr lang="zh-CN" altLang="en-US" sz="1400">
                          <a:solidFill>
                            <a:srgbClr val="000000"/>
                          </a:solidFill>
                          <a:latin typeface="Times New Roman" panose="02020603050405020304" charset="0"/>
                          <a:ea typeface="微软雅黑" panose="020B0503020204020204" charset="-122"/>
                        </a:rPr>
                        <a:t>随机、双盲、安慰剂对照研究</a:t>
                      </a: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algn="ctr">
                        <a:buNone/>
                      </a:pPr>
                      <a:r>
                        <a:rPr lang="zh-CN" sz="1400">
                          <a:solidFill>
                            <a:srgbClr val="000000"/>
                          </a:solidFill>
                          <a:latin typeface="Times New Roman" panose="02020603050405020304" charset="0"/>
                          <a:ea typeface="微软雅黑" panose="020B0503020204020204" charset="-122"/>
                        </a:rPr>
                        <a:t>安慰剂</a:t>
                      </a:r>
                      <a:endParaRPr lang="zh-CN" altLang="en-US" sz="1400">
                        <a:solidFill>
                          <a:srgbClr val="000000"/>
                        </a:solidFill>
                        <a:latin typeface="Times New Roman" panose="02020603050405020304" charset="0"/>
                        <a:ea typeface="微软雅黑" panose="020B0503020204020204" charset="-12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algn="ctr">
                        <a:buNone/>
                      </a:pPr>
                      <a:r>
                        <a:rPr lang="en-US" sz="1400">
                          <a:solidFill>
                            <a:srgbClr val="000000"/>
                          </a:solidFill>
                          <a:latin typeface="Times New Roman" panose="02020603050405020304" charset="0"/>
                          <a:ea typeface="微软雅黑" panose="020B0503020204020204" charset="-122"/>
                          <a:cs typeface="Times New Roman" panose="02020603050405020304" charset="0"/>
                        </a:rPr>
                        <a:t>40</a:t>
                      </a:r>
                      <a:endParaRPr lang="en-US" altLang="en-US" sz="14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algn="l">
                        <a:buNone/>
                      </a:pPr>
                      <a:r>
                        <a:rPr lang="zh-CN" sz="1400">
                          <a:solidFill>
                            <a:srgbClr val="000000"/>
                          </a:solidFill>
                          <a:latin typeface="Times New Roman" panose="02020603050405020304" charset="0"/>
                          <a:ea typeface="微软雅黑" panose="020B0503020204020204" charset="-122"/>
                          <a:cs typeface="Times New Roman" panose="02020603050405020304" charset="0"/>
                        </a:rPr>
                        <a:t>静脉注射对乙酰氨基酚患者体温比安慰剂患者低 0.47°C（p = 0.002）</a:t>
                      </a: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25170">
                <a:tc>
                  <a:txBody>
                    <a:bodyPr/>
                    <a:lstStyle/>
                    <a:p>
                      <a:pPr algn="ctr">
                        <a:buNone/>
                      </a:pPr>
                      <a:r>
                        <a:rPr lang="en-US" sz="1400">
                          <a:solidFill>
                            <a:srgbClr val="000000"/>
                          </a:solidFill>
                          <a:latin typeface="Times New Roman" panose="02020603050405020304" charset="0"/>
                          <a:ea typeface="微软雅黑" panose="020B0503020204020204" charset="-122"/>
                          <a:cs typeface="Times New Roman" panose="02020603050405020304" charset="0"/>
                        </a:rPr>
                        <a:t>Tsaganos T, et al. Br J Clin Pharmacol. 2017 Apr;83(4):742-750. </a:t>
                      </a: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algn="ctr">
                        <a:buNone/>
                      </a:pPr>
                      <a:r>
                        <a:rPr lang="en-US" sz="1400">
                          <a:solidFill>
                            <a:srgbClr val="000000"/>
                          </a:solidFill>
                          <a:latin typeface="Times New Roman" panose="02020603050405020304" charset="0"/>
                          <a:ea typeface="微软雅黑" panose="020B0503020204020204" charset="-122"/>
                          <a:cs typeface="Times New Roman" panose="02020603050405020304" charset="0"/>
                        </a:rPr>
                        <a:t>4.335</a:t>
                      </a:r>
                      <a:endParaRPr lang="en-US" altLang="en-US" sz="14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algn="ctr">
                        <a:buNone/>
                      </a:pPr>
                      <a:r>
                        <a:rPr lang="zh-CN" sz="1400">
                          <a:solidFill>
                            <a:srgbClr val="000000"/>
                          </a:solidFill>
                          <a:latin typeface="Times New Roman" panose="02020603050405020304" charset="0"/>
                          <a:ea typeface="微软雅黑" panose="020B0503020204020204" charset="-122"/>
                          <a:cs typeface="Times New Roman" panose="02020603050405020304" charset="0"/>
                        </a:rPr>
                        <a:t>因感染而体温</a:t>
                      </a:r>
                      <a:r>
                        <a:rPr lang="en-US" sz="1400">
                          <a:solidFill>
                            <a:srgbClr val="000000"/>
                          </a:solidFill>
                          <a:latin typeface="Times New Roman" panose="02020603050405020304" charset="0"/>
                          <a:ea typeface="微软雅黑" panose="020B0503020204020204" charset="-122"/>
                          <a:cs typeface="Times New Roman" panose="02020603050405020304" charset="0"/>
                        </a:rPr>
                        <a:t>≥38.5°C的</a:t>
                      </a:r>
                      <a:r>
                        <a:rPr lang="zh-CN" altLang="en-US" sz="1400">
                          <a:solidFill>
                            <a:srgbClr val="000000"/>
                          </a:solidFill>
                          <a:latin typeface="Times New Roman" panose="02020603050405020304" charset="0"/>
                          <a:ea typeface="微软雅黑" panose="020B0503020204020204" charset="-122"/>
                          <a:cs typeface="Times New Roman" panose="02020603050405020304" charset="0"/>
                        </a:rPr>
                        <a:t>成人</a:t>
                      </a:r>
                      <a:r>
                        <a:rPr lang="en-US" sz="1400">
                          <a:solidFill>
                            <a:srgbClr val="000000"/>
                          </a:solidFill>
                          <a:latin typeface="Times New Roman" panose="02020603050405020304" charset="0"/>
                          <a:ea typeface="微软雅黑" panose="020B0503020204020204" charset="-122"/>
                          <a:cs typeface="Times New Roman" panose="02020603050405020304" charset="0"/>
                        </a:rPr>
                        <a:t>患者</a:t>
                      </a:r>
                      <a:endParaRPr lang="en-US" altLang="en-US" sz="14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algn="ctr">
                        <a:buNone/>
                      </a:pPr>
                      <a:r>
                        <a:rPr lang="zh-CN" altLang="en-US" sz="1400">
                          <a:solidFill>
                            <a:srgbClr val="000000"/>
                          </a:solidFill>
                          <a:latin typeface="Times New Roman" panose="02020603050405020304" charset="0"/>
                          <a:ea typeface="微软雅黑" panose="020B0503020204020204" charset="-122"/>
                          <a:sym typeface="+mn-ea"/>
                        </a:rPr>
                        <a:t>随机、双盲、安慰剂对照研究</a:t>
                      </a:r>
                      <a:endParaRPr lang="zh-CN" altLang="en-US" sz="1400">
                        <a:solidFill>
                          <a:srgbClr val="000000"/>
                        </a:solidFill>
                        <a:latin typeface="Times New Roman" panose="02020603050405020304" charset="0"/>
                        <a:ea typeface="微软雅黑" panose="020B0503020204020204" charset="-122"/>
                        <a:cs typeface="Times New Roman" panose="02020603050405020304" charset="0"/>
                        <a:sym typeface="+mn-ea"/>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algn="ctr">
                        <a:buNone/>
                      </a:pPr>
                      <a:r>
                        <a:rPr lang="zh-CN" sz="1400">
                          <a:solidFill>
                            <a:srgbClr val="000000"/>
                          </a:solidFill>
                          <a:latin typeface="Times New Roman" panose="02020603050405020304" charset="0"/>
                          <a:ea typeface="微软雅黑" panose="020B0503020204020204" charset="-122"/>
                        </a:rPr>
                        <a:t>安慰剂</a:t>
                      </a:r>
                      <a:endParaRPr lang="zh-CN" altLang="en-US" sz="1400">
                        <a:solidFill>
                          <a:srgbClr val="000000"/>
                        </a:solidFill>
                        <a:latin typeface="Times New Roman" panose="02020603050405020304" charset="0"/>
                        <a:ea typeface="微软雅黑" panose="020B0503020204020204" charset="-12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algn="ctr">
                        <a:buNone/>
                      </a:pPr>
                      <a:r>
                        <a:rPr lang="en-US" sz="1400">
                          <a:solidFill>
                            <a:srgbClr val="000000"/>
                          </a:solidFill>
                          <a:latin typeface="Times New Roman" panose="02020603050405020304" charset="0"/>
                          <a:ea typeface="微软雅黑" panose="020B0503020204020204" charset="-122"/>
                          <a:cs typeface="Times New Roman" panose="02020603050405020304" charset="0"/>
                        </a:rPr>
                        <a:t>80</a:t>
                      </a:r>
                      <a:endParaRPr lang="en-US" altLang="en-US" sz="14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algn="l">
                        <a:buNone/>
                      </a:pPr>
                      <a:r>
                        <a:rPr lang="en-US" sz="1400">
                          <a:solidFill>
                            <a:srgbClr val="000000"/>
                          </a:solidFill>
                          <a:latin typeface="Times New Roman" panose="02020603050405020304" charset="0"/>
                          <a:ea typeface="微软雅黑" panose="020B0503020204020204" charset="-122"/>
                          <a:cs typeface="Times New Roman" panose="02020603050405020304" charset="0"/>
                          <a:sym typeface="+mn-ea"/>
                        </a:rPr>
                        <a:t>在6 小时内，</a:t>
                      </a:r>
                      <a:r>
                        <a:rPr lang="zh-CN" altLang="en-US" sz="1400">
                          <a:solidFill>
                            <a:srgbClr val="000000"/>
                          </a:solidFill>
                          <a:latin typeface="Times New Roman" panose="02020603050405020304" charset="0"/>
                          <a:ea typeface="微软雅黑" panose="020B0503020204020204" charset="-122"/>
                          <a:cs typeface="Times New Roman" panose="02020603050405020304" charset="0"/>
                          <a:sym typeface="+mn-ea"/>
                        </a:rPr>
                        <a:t>静脉注射</a:t>
                      </a:r>
                      <a:r>
                        <a:rPr lang="en-US" sz="1400">
                          <a:solidFill>
                            <a:srgbClr val="000000"/>
                          </a:solidFill>
                          <a:latin typeface="Times New Roman" panose="02020603050405020304" charset="0"/>
                          <a:ea typeface="微软雅黑" panose="020B0503020204020204" charset="-122"/>
                          <a:cs typeface="Times New Roman" panose="02020603050405020304" charset="0"/>
                          <a:sym typeface="+mn-ea"/>
                        </a:rPr>
                        <a:t>扑热息痛组患者退热</a:t>
                      </a:r>
                      <a:r>
                        <a:rPr lang="zh-CN" altLang="en-US" sz="1400">
                          <a:solidFill>
                            <a:srgbClr val="000000"/>
                          </a:solidFill>
                          <a:latin typeface="Times New Roman" panose="02020603050405020304" charset="0"/>
                          <a:ea typeface="微软雅黑" panose="020B0503020204020204" charset="-122"/>
                          <a:cs typeface="Times New Roman" panose="02020603050405020304" charset="0"/>
                          <a:sym typeface="+mn-ea"/>
                        </a:rPr>
                        <a:t>率显著高于安慰剂组</a:t>
                      </a:r>
                      <a:r>
                        <a:rPr lang="en-US" sz="1400">
                          <a:solidFill>
                            <a:srgbClr val="000000"/>
                          </a:solidFill>
                          <a:latin typeface="Times New Roman" panose="02020603050405020304" charset="0"/>
                          <a:ea typeface="微软雅黑" panose="020B0503020204020204" charset="-122"/>
                          <a:cs typeface="Times New Roman" panose="02020603050405020304" charset="0"/>
                          <a:sym typeface="+mn-ea"/>
                        </a:rPr>
                        <a:t>（80.5% vs 38.5%</a:t>
                      </a:r>
                      <a:r>
                        <a:rPr lang="zh-CN" altLang="en-US" sz="1400">
                          <a:solidFill>
                            <a:srgbClr val="000000"/>
                          </a:solidFill>
                          <a:latin typeface="Times New Roman" panose="02020603050405020304" charset="0"/>
                          <a:ea typeface="微软雅黑" panose="020B0503020204020204" charset="-122"/>
                          <a:cs typeface="Times New Roman" panose="02020603050405020304" charset="0"/>
                          <a:sym typeface="+mn-ea"/>
                        </a:rPr>
                        <a:t>，</a:t>
                      </a:r>
                      <a:r>
                        <a:rPr lang="en-US" sz="1400">
                          <a:solidFill>
                            <a:srgbClr val="000000"/>
                          </a:solidFill>
                          <a:latin typeface="Times New Roman" panose="02020603050405020304" charset="0"/>
                          <a:ea typeface="微软雅黑" panose="020B0503020204020204" charset="-122"/>
                          <a:cs typeface="Times New Roman" panose="02020603050405020304" charset="0"/>
                          <a:sym typeface="+mn-ea"/>
                        </a:rPr>
                        <a:t>P &lt; 0.0001）</a:t>
                      </a:r>
                      <a:endParaRPr lang="en-US" altLang="en-US" sz="1400">
                        <a:solidFill>
                          <a:srgbClr val="000000"/>
                        </a:solidFill>
                        <a:latin typeface="Times New Roman" panose="02020603050405020304" charset="0"/>
                        <a:ea typeface="微软雅黑" panose="020B0503020204020204" charset="-122"/>
                        <a:cs typeface="Times New Roman" panose="02020603050405020304" charset="0"/>
                        <a:sym typeface="+mn-ea"/>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3555">
                <a:tc>
                  <a:txBody>
                    <a:bodyPr/>
                    <a:lstStyle/>
                    <a:p>
                      <a:pPr algn="ctr">
                        <a:buNone/>
                      </a:pPr>
                      <a:r>
                        <a:rPr lang="en-US" sz="1400">
                          <a:solidFill>
                            <a:srgbClr val="000000"/>
                          </a:solidFill>
                          <a:latin typeface="Times New Roman" panose="02020603050405020304" charset="0"/>
                          <a:ea typeface="微软雅黑" panose="020B0503020204020204" charset="-122"/>
                          <a:cs typeface="Times New Roman" panose="02020603050405020304" charset="0"/>
                        </a:rPr>
                        <a:t>Kett DH, et al. Clin Pharmacol Ther. 2011 Jul;90(1):32-9.</a:t>
                      </a: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algn="ctr">
                        <a:buNone/>
                      </a:pPr>
                      <a:r>
                        <a:rPr lang="en-US" sz="1400">
                          <a:solidFill>
                            <a:srgbClr val="000000"/>
                          </a:solidFill>
                          <a:latin typeface="Times New Roman" panose="02020603050405020304" charset="0"/>
                          <a:ea typeface="微软雅黑" panose="020B0503020204020204" charset="-122"/>
                          <a:cs typeface="Times New Roman" panose="02020603050405020304" charset="0"/>
                        </a:rPr>
                        <a:t>6.875</a:t>
                      </a:r>
                      <a:endParaRPr lang="en-US" altLang="en-US" sz="14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algn="ctr">
                        <a:buNone/>
                      </a:pPr>
                      <a:r>
                        <a:rPr lang="zh-CN" sz="1400">
                          <a:solidFill>
                            <a:srgbClr val="000000"/>
                          </a:solidFill>
                          <a:latin typeface="Times New Roman" panose="02020603050405020304" charset="0"/>
                          <a:ea typeface="微软雅黑" panose="020B0503020204020204" charset="-122"/>
                          <a:cs typeface="Times New Roman" panose="02020603050405020304" charset="0"/>
                        </a:rPr>
                        <a:t>发热患者（平均年龄</a:t>
                      </a:r>
                      <a:r>
                        <a:rPr lang="en-US" altLang="zh-CN" sz="1400">
                          <a:solidFill>
                            <a:srgbClr val="000000"/>
                          </a:solidFill>
                          <a:latin typeface="Times New Roman" panose="02020603050405020304" charset="0"/>
                          <a:ea typeface="微软雅黑" panose="020B0503020204020204" charset="-122"/>
                          <a:cs typeface="Times New Roman" panose="02020603050405020304" charset="0"/>
                        </a:rPr>
                        <a:t>29.9</a:t>
                      </a:r>
                      <a:r>
                        <a:rPr lang="zh-CN" altLang="en-US" sz="1400">
                          <a:solidFill>
                            <a:srgbClr val="000000"/>
                          </a:solidFill>
                          <a:latin typeface="Times New Roman" panose="02020603050405020304" charset="0"/>
                          <a:ea typeface="微软雅黑" panose="020B0503020204020204" charset="-122"/>
                          <a:cs typeface="Times New Roman" panose="02020603050405020304" charset="0"/>
                        </a:rPr>
                        <a:t>岁</a:t>
                      </a:r>
                      <a:r>
                        <a:rPr lang="zh-CN" sz="1400">
                          <a:solidFill>
                            <a:srgbClr val="000000"/>
                          </a:solidFill>
                          <a:latin typeface="Times New Roman" panose="02020603050405020304" charset="0"/>
                          <a:ea typeface="微软雅黑" panose="020B0503020204020204" charset="-122"/>
                          <a:cs typeface="Times New Roman" panose="02020603050405020304" charset="0"/>
                        </a:rPr>
                        <a:t>）</a:t>
                      </a:r>
                      <a:endParaRPr lang="zh-CN" altLang="en-US" sz="14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algn="ctr">
                        <a:buNone/>
                      </a:pPr>
                      <a:r>
                        <a:rPr lang="zh-CN" altLang="en-US" sz="1400">
                          <a:solidFill>
                            <a:srgbClr val="000000"/>
                          </a:solidFill>
                          <a:latin typeface="Times New Roman" panose="02020603050405020304" charset="0"/>
                          <a:ea typeface="微软雅黑" panose="020B0503020204020204" charset="-122"/>
                          <a:cs typeface="Times New Roman" panose="02020603050405020304" charset="0"/>
                        </a:rPr>
                        <a:t>随机、双盲、安慰剂对照研究 </a:t>
                      </a: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algn="ctr">
                        <a:buNone/>
                      </a:pPr>
                      <a:r>
                        <a:rPr lang="zh-CN" sz="1400">
                          <a:solidFill>
                            <a:srgbClr val="000000"/>
                          </a:solidFill>
                          <a:latin typeface="Times New Roman" panose="02020603050405020304" charset="0"/>
                          <a:ea typeface="微软雅黑" panose="020B0503020204020204" charset="-122"/>
                        </a:rPr>
                        <a:t>安慰剂</a:t>
                      </a:r>
                      <a:endParaRPr lang="zh-CN" altLang="en-US" sz="1400">
                        <a:solidFill>
                          <a:srgbClr val="000000"/>
                        </a:solidFill>
                        <a:latin typeface="Times New Roman" panose="02020603050405020304" charset="0"/>
                        <a:ea typeface="微软雅黑" panose="020B0503020204020204" charset="-12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algn="ctr">
                        <a:buNone/>
                      </a:pPr>
                      <a:r>
                        <a:rPr lang="en-US" sz="1400">
                          <a:solidFill>
                            <a:srgbClr val="000000"/>
                          </a:solidFill>
                          <a:latin typeface="Times New Roman" panose="02020603050405020304" charset="0"/>
                          <a:ea typeface="微软雅黑" panose="020B0503020204020204" charset="-122"/>
                          <a:cs typeface="Times New Roman" panose="02020603050405020304" charset="0"/>
                        </a:rPr>
                        <a:t>60</a:t>
                      </a:r>
                      <a:endParaRPr lang="en-US" altLang="en-US" sz="14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algn="l">
                        <a:buNone/>
                      </a:pPr>
                      <a:r>
                        <a:rPr lang="en-US" sz="1400">
                          <a:solidFill>
                            <a:srgbClr val="000000"/>
                          </a:solidFill>
                          <a:latin typeface="Times New Roman" panose="02020603050405020304" charset="0"/>
                          <a:ea typeface="微软雅黑" panose="020B0503020204020204" charset="-122"/>
                          <a:cs typeface="Times New Roman" panose="02020603050405020304" charset="0"/>
                        </a:rPr>
                        <a:t>静脉注射对乙酰氨基酚</a:t>
                      </a:r>
                      <a:r>
                        <a:rPr lang="en-US" sz="1400">
                          <a:solidFill>
                            <a:srgbClr val="000000"/>
                          </a:solidFill>
                          <a:latin typeface="Times New Roman" panose="02020603050405020304" charset="0"/>
                          <a:ea typeface="微软雅黑" panose="020B0503020204020204" charset="-122"/>
                          <a:cs typeface="Times New Roman" panose="02020603050405020304" charset="0"/>
                          <a:sym typeface="+mn-ea"/>
                        </a:rPr>
                        <a:t>6小时温差</a:t>
                      </a:r>
                      <a:r>
                        <a:rPr lang="en-US" sz="1400">
                          <a:solidFill>
                            <a:srgbClr val="000000"/>
                          </a:solidFill>
                          <a:latin typeface="Times New Roman" panose="02020603050405020304" charset="0"/>
                          <a:ea typeface="微软雅黑" panose="020B0503020204020204" charset="-122"/>
                          <a:cs typeface="Times New Roman" panose="02020603050405020304" charset="0"/>
                        </a:rPr>
                        <a:t>优于安慰剂（-3.7</a:t>
                      </a:r>
                      <a:r>
                        <a:rPr lang="en-US" altLang="zh-CN" sz="1400">
                          <a:solidFill>
                            <a:srgbClr val="000000"/>
                          </a:solidFill>
                          <a:latin typeface="Times New Roman" panose="02020603050405020304" charset="0"/>
                          <a:ea typeface="微软雅黑" panose="020B0503020204020204" charset="-122"/>
                          <a:cs typeface="Times New Roman" panose="02020603050405020304" charset="0"/>
                          <a:sym typeface="+mn-ea"/>
                        </a:rPr>
                        <a:t>℃</a:t>
                      </a:r>
                      <a:r>
                        <a:rPr lang="en-US" sz="1400">
                          <a:solidFill>
                            <a:srgbClr val="000000"/>
                          </a:solidFill>
                          <a:latin typeface="Times New Roman" panose="02020603050405020304" charset="0"/>
                          <a:ea typeface="微软雅黑" panose="020B0503020204020204" charset="-122"/>
                          <a:cs typeface="Times New Roman" panose="02020603050405020304" charset="0"/>
                        </a:rPr>
                        <a:t> vs -0.7</a:t>
                      </a:r>
                      <a:r>
                        <a:rPr lang="en-US" altLang="zh-CN" sz="1400">
                          <a:solidFill>
                            <a:srgbClr val="000000"/>
                          </a:solidFill>
                          <a:latin typeface="Times New Roman" panose="02020603050405020304" charset="0"/>
                          <a:ea typeface="微软雅黑" panose="020B0503020204020204" charset="-122"/>
                          <a:cs typeface="Times New Roman" panose="02020603050405020304" charset="0"/>
                          <a:sym typeface="+mn-ea"/>
                        </a:rPr>
                        <a:t>℃</a:t>
                      </a:r>
                      <a:r>
                        <a:rPr lang="zh-CN" altLang="en-US" sz="1400">
                          <a:solidFill>
                            <a:srgbClr val="000000"/>
                          </a:solidFill>
                          <a:latin typeface="Times New Roman" panose="02020603050405020304" charset="0"/>
                          <a:ea typeface="微软雅黑" panose="020B0503020204020204" charset="-122"/>
                          <a:cs typeface="Times New Roman" panose="02020603050405020304" charset="0"/>
                        </a:rPr>
                        <a:t>，</a:t>
                      </a:r>
                      <a:r>
                        <a:rPr lang="en-US" sz="1400">
                          <a:solidFill>
                            <a:srgbClr val="000000"/>
                          </a:solidFill>
                          <a:latin typeface="Times New Roman" panose="02020603050405020304" charset="0"/>
                          <a:ea typeface="微软雅黑" panose="020B0503020204020204" charset="-122"/>
                          <a:cs typeface="Times New Roman" panose="02020603050405020304" charset="0"/>
                        </a:rPr>
                        <a:t>P &lt; 0.001）</a:t>
                      </a:r>
                      <a:endParaRPr lang="en-US" altLang="en-US" sz="14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24535">
                <a:tc>
                  <a:txBody>
                    <a:bodyPr/>
                    <a:lstStyle/>
                    <a:p>
                      <a:pPr algn="ctr">
                        <a:buNone/>
                      </a:pPr>
                      <a:r>
                        <a:rPr lang="en-US" sz="1400">
                          <a:solidFill>
                            <a:srgbClr val="000000"/>
                          </a:solidFill>
                          <a:latin typeface="Times New Roman" panose="02020603050405020304" charset="0"/>
                          <a:ea typeface="微软雅黑" panose="020B0503020204020204" charset="-122"/>
                          <a:cs typeface="Times New Roman" panose="02020603050405020304" charset="0"/>
                        </a:rPr>
                        <a:t>Walson PD, et al. Clin Ther. 2006 May;28(5):762-9.</a:t>
                      </a: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algn="ctr">
                        <a:buNone/>
                      </a:pPr>
                      <a:r>
                        <a:rPr lang="en-US" sz="1400">
                          <a:solidFill>
                            <a:srgbClr val="000000"/>
                          </a:solidFill>
                          <a:latin typeface="Times New Roman" panose="02020603050405020304" charset="0"/>
                          <a:ea typeface="微软雅黑" panose="020B0503020204020204" charset="-122"/>
                          <a:cs typeface="Times New Roman" panose="02020603050405020304" charset="0"/>
                        </a:rPr>
                        <a:t>3.393</a:t>
                      </a:r>
                      <a:endParaRPr lang="en-US" altLang="en-US" sz="14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algn="ctr">
                        <a:buNone/>
                      </a:pPr>
                      <a:r>
                        <a:rPr lang="zh-CN" sz="1400">
                          <a:solidFill>
                            <a:srgbClr val="000000"/>
                          </a:solidFill>
                          <a:latin typeface="Times New Roman" panose="02020603050405020304" charset="0"/>
                          <a:ea typeface="微软雅黑" panose="020B0503020204020204" charset="-122"/>
                          <a:cs typeface="Times New Roman" panose="02020603050405020304" charset="0"/>
                          <a:sym typeface="+mn-ea"/>
                        </a:rPr>
                        <a:t>发热</a:t>
                      </a:r>
                      <a:r>
                        <a:rPr lang="zh-CN" sz="1400">
                          <a:solidFill>
                            <a:srgbClr val="000000"/>
                          </a:solidFill>
                          <a:latin typeface="Times New Roman" panose="02020603050405020304" charset="0"/>
                          <a:ea typeface="微软雅黑" panose="020B0503020204020204" charset="-122"/>
                          <a:cs typeface="Times New Roman" panose="02020603050405020304" charset="0"/>
                        </a:rPr>
                        <a:t>儿童</a:t>
                      </a:r>
                    </a:p>
                    <a:p>
                      <a:pPr algn="ctr">
                        <a:buNone/>
                      </a:pPr>
                      <a:r>
                        <a:rPr lang="zh-CN" sz="1400">
                          <a:solidFill>
                            <a:srgbClr val="000000"/>
                          </a:solidFill>
                          <a:latin typeface="Times New Roman" panose="02020603050405020304" charset="0"/>
                          <a:ea typeface="微软雅黑" panose="020B0503020204020204" charset="-122"/>
                          <a:cs typeface="Times New Roman" panose="02020603050405020304" charset="0"/>
                        </a:rPr>
                        <a:t>（</a:t>
                      </a:r>
                      <a:r>
                        <a:rPr lang="en-US" sz="1400">
                          <a:solidFill>
                            <a:srgbClr val="000000"/>
                          </a:solidFill>
                          <a:latin typeface="Times New Roman" panose="02020603050405020304" charset="0"/>
                          <a:ea typeface="微软雅黑" panose="020B0503020204020204" charset="-122"/>
                          <a:cs typeface="Times New Roman" panose="02020603050405020304" charset="0"/>
                        </a:rPr>
                        <a:t>3-12岁）</a:t>
                      </a:r>
                      <a:endParaRPr lang="en-US" altLang="en-US" sz="14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algn="ctr">
                        <a:buNone/>
                      </a:pPr>
                      <a:r>
                        <a:rPr lang="zh-CN" altLang="en-US" sz="1400">
                          <a:solidFill>
                            <a:srgbClr val="000000"/>
                          </a:solidFill>
                          <a:latin typeface="Times New Roman" panose="02020603050405020304" charset="0"/>
                          <a:ea typeface="微软雅黑" panose="020B0503020204020204" charset="-122"/>
                          <a:cs typeface="Times New Roman" panose="02020603050405020304" charset="0"/>
                        </a:rPr>
                        <a:t>随机、双盲、安慰剂对照研究 </a:t>
                      </a: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algn="ctr">
                        <a:buNone/>
                      </a:pPr>
                      <a:r>
                        <a:rPr lang="zh-CN" sz="1400">
                          <a:solidFill>
                            <a:srgbClr val="000000"/>
                          </a:solidFill>
                          <a:latin typeface="Times New Roman" panose="02020603050405020304" charset="0"/>
                          <a:ea typeface="微软雅黑" panose="020B0503020204020204" charset="-122"/>
                        </a:rPr>
                        <a:t>安慰剂</a:t>
                      </a:r>
                      <a:endParaRPr lang="zh-CN" altLang="en-US" sz="1400">
                        <a:solidFill>
                          <a:srgbClr val="000000"/>
                        </a:solidFill>
                        <a:latin typeface="Times New Roman" panose="02020603050405020304" charset="0"/>
                        <a:ea typeface="微软雅黑" panose="020B0503020204020204" charset="-12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algn="ctr">
                        <a:buNone/>
                      </a:pPr>
                      <a:r>
                        <a:rPr lang="en-US" sz="1400">
                          <a:solidFill>
                            <a:srgbClr val="000000"/>
                          </a:solidFill>
                          <a:latin typeface="Times New Roman" panose="02020603050405020304" charset="0"/>
                          <a:ea typeface="微软雅黑" panose="020B0503020204020204" charset="-122"/>
                          <a:cs typeface="Times New Roman" panose="02020603050405020304" charset="0"/>
                        </a:rPr>
                        <a:t>41</a:t>
                      </a:r>
                      <a:endParaRPr lang="en-US" altLang="en-US" sz="14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algn="l">
                        <a:buNone/>
                      </a:pPr>
                      <a:r>
                        <a:rPr lang="zh-CN" sz="1400">
                          <a:solidFill>
                            <a:srgbClr val="000000"/>
                          </a:solidFill>
                          <a:latin typeface="Times New Roman" panose="02020603050405020304" charset="0"/>
                          <a:ea typeface="微软雅黑" panose="020B0503020204020204" charset="-122"/>
                          <a:cs typeface="Times New Roman" panose="02020603050405020304" charset="0"/>
                        </a:rPr>
                        <a:t>与安慰剂相比，静脉注射对乙酰氨基酚的解热功效（体温下降幅度）更高（</a:t>
                      </a:r>
                      <a:r>
                        <a:rPr lang="en-US" altLang="zh-CN" sz="1400">
                          <a:solidFill>
                            <a:srgbClr val="000000"/>
                          </a:solidFill>
                          <a:latin typeface="Times New Roman" panose="02020603050405020304" charset="0"/>
                          <a:ea typeface="微软雅黑" panose="020B0503020204020204" charset="-122"/>
                          <a:cs typeface="Times New Roman" panose="02020603050405020304" charset="0"/>
                        </a:rPr>
                        <a:t>2.0 ℃ vs 0.6℃</a:t>
                      </a:r>
                      <a:r>
                        <a:rPr lang="zh-CN" altLang="en-US" sz="1400">
                          <a:solidFill>
                            <a:srgbClr val="000000"/>
                          </a:solidFill>
                          <a:latin typeface="Times New Roman" panose="02020603050405020304" charset="0"/>
                          <a:ea typeface="微软雅黑" panose="020B0503020204020204" charset="-122"/>
                          <a:cs typeface="Times New Roman" panose="02020603050405020304" charset="0"/>
                        </a:rPr>
                        <a:t>，</a:t>
                      </a:r>
                      <a:r>
                        <a:rPr lang="zh-CN" sz="1400">
                          <a:solidFill>
                            <a:srgbClr val="000000"/>
                          </a:solidFill>
                          <a:latin typeface="Times New Roman" panose="02020603050405020304" charset="0"/>
                          <a:ea typeface="微软雅黑" panose="020B0503020204020204" charset="-122"/>
                          <a:cs typeface="Times New Roman" panose="02020603050405020304" charset="0"/>
                        </a:rPr>
                        <a:t>P &lt; 0.001）</a:t>
                      </a: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03555">
                <a:tc>
                  <a:txBody>
                    <a:bodyPr/>
                    <a:lstStyle/>
                    <a:p>
                      <a:pPr algn="ctr">
                        <a:buNone/>
                      </a:pPr>
                      <a:r>
                        <a:rPr lang="en-US" sz="1400">
                          <a:solidFill>
                            <a:srgbClr val="000000"/>
                          </a:solidFill>
                          <a:latin typeface="Times New Roman" panose="02020603050405020304" charset="0"/>
                          <a:ea typeface="微软雅黑" panose="020B0503020204020204" charset="-122"/>
                          <a:cs typeface="Times New Roman" panose="02020603050405020304" charset="0"/>
                        </a:rPr>
                        <a:t>Roy S, et al. Indian J Pediatr. 2018 Jan;85(1):1-4.</a:t>
                      </a: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92D050"/>
                    </a:solidFill>
                  </a:tcPr>
                </a:tc>
                <a:tc>
                  <a:txBody>
                    <a:bodyPr/>
                    <a:lstStyle/>
                    <a:p>
                      <a:pPr algn="ctr">
                        <a:buNone/>
                      </a:pPr>
                      <a:r>
                        <a:rPr lang="en-US" sz="1400">
                          <a:solidFill>
                            <a:srgbClr val="000000"/>
                          </a:solidFill>
                          <a:latin typeface="Times New Roman" panose="02020603050405020304" charset="0"/>
                          <a:ea typeface="微软雅黑" panose="020B0503020204020204" charset="-122"/>
                          <a:cs typeface="Times New Roman" panose="02020603050405020304" charset="0"/>
                        </a:rPr>
                        <a:t>1.967</a:t>
                      </a:r>
                      <a:endParaRPr lang="en-US" altLang="en-US" sz="14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92D050"/>
                    </a:solidFill>
                  </a:tcPr>
                </a:tc>
                <a:tc>
                  <a:txBody>
                    <a:bodyPr/>
                    <a:lstStyle/>
                    <a:p>
                      <a:pPr algn="ctr">
                        <a:buNone/>
                      </a:pPr>
                      <a:r>
                        <a:rPr lang="zh-CN" sz="1400">
                          <a:solidFill>
                            <a:srgbClr val="000000"/>
                          </a:solidFill>
                          <a:latin typeface="Times New Roman" panose="02020603050405020304" charset="0"/>
                          <a:ea typeface="微软雅黑" panose="020B0503020204020204" charset="-122"/>
                        </a:rPr>
                        <a:t>发热</a:t>
                      </a:r>
                      <a:r>
                        <a:rPr lang="zh-CN" sz="1400">
                          <a:solidFill>
                            <a:srgbClr val="000000"/>
                          </a:solidFill>
                          <a:latin typeface="Times New Roman" panose="02020603050405020304" charset="0"/>
                          <a:ea typeface="微软雅黑" panose="020B0503020204020204" charset="-122"/>
                          <a:sym typeface="+mn-ea"/>
                        </a:rPr>
                        <a:t>儿童</a:t>
                      </a:r>
                      <a:endParaRPr lang="zh-CN" altLang="en-US" sz="1400">
                        <a:solidFill>
                          <a:srgbClr val="000000"/>
                        </a:solidFill>
                        <a:latin typeface="Times New Roman" panose="02020603050405020304" charset="0"/>
                        <a:ea typeface="微软雅黑" panose="020B0503020204020204" charset="-122"/>
                        <a:sym typeface="+mn-ea"/>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92D050"/>
                    </a:solidFill>
                  </a:tcPr>
                </a:tc>
                <a:tc>
                  <a:txBody>
                    <a:bodyPr/>
                    <a:lstStyle/>
                    <a:p>
                      <a:pPr algn="ctr">
                        <a:buNone/>
                      </a:pPr>
                      <a:r>
                        <a:rPr lang="zh-CN" altLang="en-US" sz="1400">
                          <a:solidFill>
                            <a:srgbClr val="000000"/>
                          </a:solidFill>
                          <a:latin typeface="Times New Roman" panose="02020603050405020304" charset="0"/>
                          <a:ea typeface="微软雅黑" panose="020B0503020204020204" charset="-122"/>
                        </a:rPr>
                        <a:t>观察性研究</a:t>
                      </a: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92D050"/>
                    </a:solidFill>
                  </a:tcPr>
                </a:tc>
                <a:tc>
                  <a:txBody>
                    <a:bodyPr/>
                    <a:lstStyle/>
                    <a:p>
                      <a:pPr algn="ctr">
                        <a:buNone/>
                      </a:pPr>
                      <a:r>
                        <a:rPr lang="zh-CN" sz="1400">
                          <a:solidFill>
                            <a:srgbClr val="000000"/>
                          </a:solidFill>
                          <a:latin typeface="Times New Roman" panose="02020603050405020304" charset="0"/>
                          <a:ea typeface="微软雅黑" panose="020B0503020204020204" charset="-122"/>
                        </a:rPr>
                        <a:t>口服对乙酰氨基酚</a:t>
                      </a:r>
                      <a:endParaRPr lang="zh-CN" altLang="en-US" sz="1400">
                        <a:solidFill>
                          <a:srgbClr val="000000"/>
                        </a:solidFill>
                        <a:latin typeface="Times New Roman" panose="02020603050405020304" charset="0"/>
                        <a:ea typeface="微软雅黑" panose="020B0503020204020204" charset="-12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92D050"/>
                    </a:solidFill>
                  </a:tcPr>
                </a:tc>
                <a:tc>
                  <a:txBody>
                    <a:bodyPr/>
                    <a:lstStyle/>
                    <a:p>
                      <a:pPr algn="ctr">
                        <a:buNone/>
                      </a:pPr>
                      <a:r>
                        <a:rPr lang="en-US" sz="1400">
                          <a:solidFill>
                            <a:srgbClr val="000000"/>
                          </a:solidFill>
                          <a:latin typeface="Times New Roman" panose="02020603050405020304" charset="0"/>
                          <a:ea typeface="微软雅黑" panose="020B0503020204020204" charset="-122"/>
                          <a:cs typeface="Times New Roman" panose="02020603050405020304" charset="0"/>
                        </a:rPr>
                        <a:t>400</a:t>
                      </a:r>
                      <a:endParaRPr lang="en-US" altLang="en-US" sz="14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92D050"/>
                    </a:solidFill>
                  </a:tcPr>
                </a:tc>
                <a:tc>
                  <a:txBody>
                    <a:bodyPr/>
                    <a:lstStyle/>
                    <a:p>
                      <a:pPr algn="l">
                        <a:buNone/>
                      </a:pPr>
                      <a:r>
                        <a:rPr lang="en-US" sz="1400">
                          <a:solidFill>
                            <a:srgbClr val="000000"/>
                          </a:solidFill>
                          <a:latin typeface="Times New Roman" panose="02020603050405020304" charset="0"/>
                          <a:ea typeface="微软雅黑" panose="020B0503020204020204" charset="-122"/>
                          <a:cs typeface="Times New Roman" panose="02020603050405020304" charset="0"/>
                        </a:rPr>
                        <a:t>静脉注射对乙酰氨基酚</a:t>
                      </a:r>
                      <a:r>
                        <a:rPr lang="en-US" sz="1400">
                          <a:solidFill>
                            <a:srgbClr val="000000"/>
                          </a:solidFill>
                          <a:latin typeface="Times New Roman" panose="02020603050405020304" charset="0"/>
                          <a:ea typeface="微软雅黑" panose="020B0503020204020204" charset="-122"/>
                          <a:cs typeface="Times New Roman" panose="02020603050405020304" charset="0"/>
                          <a:sym typeface="+mn-ea"/>
                        </a:rPr>
                        <a:t>180 分钟内</a:t>
                      </a:r>
                      <a:r>
                        <a:rPr lang="zh-CN" altLang="en-US" sz="1400">
                          <a:solidFill>
                            <a:srgbClr val="000000"/>
                          </a:solidFill>
                          <a:latin typeface="Times New Roman" panose="02020603050405020304" charset="0"/>
                          <a:ea typeface="微软雅黑" panose="020B0503020204020204" charset="-122"/>
                          <a:cs typeface="Times New Roman" panose="02020603050405020304" charset="0"/>
                          <a:sym typeface="+mn-ea"/>
                        </a:rPr>
                        <a:t>降温幅度显著优于</a:t>
                      </a:r>
                      <a:r>
                        <a:rPr lang="en-US" sz="1400">
                          <a:solidFill>
                            <a:srgbClr val="000000"/>
                          </a:solidFill>
                          <a:latin typeface="Times New Roman" panose="02020603050405020304" charset="0"/>
                          <a:ea typeface="微软雅黑" panose="020B0503020204020204" charset="-122"/>
                          <a:cs typeface="Times New Roman" panose="02020603050405020304" charset="0"/>
                        </a:rPr>
                        <a:t>口服对乙酰氨基酚 (p &lt; 0.004)</a:t>
                      </a: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5"/>
                  </a:ext>
                </a:extLst>
              </a:tr>
              <a:tr h="724535">
                <a:tc>
                  <a:txBody>
                    <a:bodyPr/>
                    <a:lstStyle/>
                    <a:p>
                      <a:pPr algn="ctr">
                        <a:buNone/>
                      </a:pPr>
                      <a:r>
                        <a:rPr lang="en-US" sz="1400">
                          <a:solidFill>
                            <a:srgbClr val="000000"/>
                          </a:solidFill>
                          <a:latin typeface="Times New Roman" panose="02020603050405020304" charset="0"/>
                          <a:ea typeface="微软雅黑" panose="020B0503020204020204" charset="-122"/>
                          <a:cs typeface="Times New Roman" panose="02020603050405020304" charset="0"/>
                        </a:rPr>
                        <a:t>Peacock WF, et al. Acad Emerg Med. 2011 Apr;18(4):360-6. </a:t>
                      </a: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92D050"/>
                    </a:solidFill>
                  </a:tcPr>
                </a:tc>
                <a:tc>
                  <a:txBody>
                    <a:bodyPr/>
                    <a:lstStyle/>
                    <a:p>
                      <a:pPr algn="ctr">
                        <a:buNone/>
                      </a:pPr>
                      <a:r>
                        <a:rPr lang="en-US" sz="1400">
                          <a:solidFill>
                            <a:srgbClr val="000000"/>
                          </a:solidFill>
                          <a:latin typeface="Times New Roman" panose="02020603050405020304" charset="0"/>
                          <a:ea typeface="微软雅黑" panose="020B0503020204020204" charset="-122"/>
                          <a:cs typeface="Times New Roman" panose="02020603050405020304" charset="0"/>
                        </a:rPr>
                        <a:t>3.451</a:t>
                      </a:r>
                      <a:endParaRPr lang="en-US" altLang="en-US" sz="14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92D050"/>
                    </a:solidFill>
                  </a:tcPr>
                </a:tc>
                <a:tc>
                  <a:txBody>
                    <a:bodyPr/>
                    <a:lstStyle/>
                    <a:p>
                      <a:pPr algn="ctr">
                        <a:buNone/>
                      </a:pPr>
                      <a:r>
                        <a:rPr lang="zh-CN" sz="1400">
                          <a:solidFill>
                            <a:srgbClr val="000000"/>
                          </a:solidFill>
                          <a:latin typeface="Times New Roman" panose="02020603050405020304" charset="0"/>
                          <a:ea typeface="微软雅黑" panose="020B0503020204020204" charset="-122"/>
                        </a:rPr>
                        <a:t>内毒素引起的发烧的成年男性</a:t>
                      </a:r>
                      <a:endParaRPr lang="zh-CN" altLang="en-US" sz="1400">
                        <a:solidFill>
                          <a:srgbClr val="000000"/>
                        </a:solidFill>
                        <a:latin typeface="Times New Roman" panose="02020603050405020304" charset="0"/>
                        <a:ea typeface="微软雅黑" panose="020B0503020204020204" charset="-12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92D050"/>
                    </a:solidFill>
                  </a:tcPr>
                </a:tc>
                <a:tc>
                  <a:txBody>
                    <a:bodyPr/>
                    <a:lstStyle/>
                    <a:p>
                      <a:pPr algn="ctr">
                        <a:buNone/>
                      </a:pPr>
                      <a:r>
                        <a:rPr lang="zh-CN" altLang="en-US" sz="1400">
                          <a:solidFill>
                            <a:srgbClr val="000000"/>
                          </a:solidFill>
                          <a:latin typeface="Times New Roman" panose="02020603050405020304" charset="0"/>
                          <a:ea typeface="微软雅黑" panose="020B0503020204020204" charset="-122"/>
                          <a:cs typeface="Times New Roman" panose="02020603050405020304" charset="0"/>
                        </a:rPr>
                        <a:t>随机、双盲、双模拟、单剂量研究 </a:t>
                      </a: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92D050"/>
                    </a:solidFill>
                  </a:tcPr>
                </a:tc>
                <a:tc>
                  <a:txBody>
                    <a:bodyPr/>
                    <a:lstStyle/>
                    <a:p>
                      <a:pPr algn="ctr">
                        <a:buNone/>
                      </a:pPr>
                      <a:r>
                        <a:rPr lang="zh-CN" sz="1400">
                          <a:solidFill>
                            <a:srgbClr val="000000"/>
                          </a:solidFill>
                          <a:latin typeface="Times New Roman" panose="02020603050405020304" charset="0"/>
                          <a:ea typeface="微软雅黑" panose="020B0503020204020204" charset="-122"/>
                        </a:rPr>
                        <a:t>口服对乙酰氨基酚</a:t>
                      </a:r>
                      <a:endParaRPr lang="zh-CN" altLang="en-US" sz="1400">
                        <a:solidFill>
                          <a:srgbClr val="000000"/>
                        </a:solidFill>
                        <a:latin typeface="Times New Roman" panose="02020603050405020304" charset="0"/>
                        <a:ea typeface="微软雅黑" panose="020B0503020204020204" charset="-12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92D050"/>
                    </a:solidFill>
                  </a:tcPr>
                </a:tc>
                <a:tc>
                  <a:txBody>
                    <a:bodyPr/>
                    <a:lstStyle/>
                    <a:p>
                      <a:pPr algn="ctr">
                        <a:buNone/>
                      </a:pPr>
                      <a:r>
                        <a:rPr lang="en-US" sz="1400">
                          <a:solidFill>
                            <a:srgbClr val="000000"/>
                          </a:solidFill>
                          <a:latin typeface="Times New Roman" panose="02020603050405020304" charset="0"/>
                          <a:ea typeface="微软雅黑" panose="020B0503020204020204" charset="-122"/>
                          <a:cs typeface="Times New Roman" panose="02020603050405020304" charset="0"/>
                        </a:rPr>
                        <a:t>105</a:t>
                      </a:r>
                      <a:endParaRPr lang="en-US" altLang="en-US" sz="14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92D050"/>
                    </a:solidFill>
                  </a:tcPr>
                </a:tc>
                <a:tc>
                  <a:txBody>
                    <a:bodyPr/>
                    <a:lstStyle/>
                    <a:p>
                      <a:pPr algn="l">
                        <a:buNone/>
                      </a:pPr>
                      <a:r>
                        <a:rPr lang="en-US" sz="1400">
                          <a:solidFill>
                            <a:srgbClr val="000000"/>
                          </a:solidFill>
                          <a:latin typeface="Times New Roman" panose="02020603050405020304" charset="0"/>
                          <a:ea typeface="微软雅黑" panose="020B0503020204020204" charset="-122"/>
                          <a:cs typeface="Times New Roman" panose="02020603050405020304" charset="0"/>
                        </a:rPr>
                        <a:t>与口服对乙酰氨基酚相比，静脉注射对乙酰氨基酚120 分钟内温差</a:t>
                      </a:r>
                      <a:r>
                        <a:rPr lang="zh-CN" altLang="en-US" sz="1400">
                          <a:solidFill>
                            <a:srgbClr val="000000"/>
                          </a:solidFill>
                          <a:latin typeface="Times New Roman" panose="02020603050405020304" charset="0"/>
                          <a:ea typeface="微软雅黑" panose="020B0503020204020204" charset="-122"/>
                          <a:cs typeface="Times New Roman" panose="02020603050405020304" charset="0"/>
                        </a:rPr>
                        <a:t>更大（</a:t>
                      </a:r>
                      <a:r>
                        <a:rPr lang="en-US" sz="1400">
                          <a:solidFill>
                            <a:srgbClr val="000000"/>
                          </a:solidFill>
                          <a:latin typeface="Times New Roman" panose="02020603050405020304" charset="0"/>
                          <a:ea typeface="微软雅黑" panose="020B0503020204020204" charset="-122"/>
                          <a:cs typeface="Times New Roman" panose="02020603050405020304" charset="0"/>
                        </a:rPr>
                        <a:t>p = 0.0039</a:t>
                      </a:r>
                      <a:r>
                        <a:rPr lang="zh-CN" altLang="en-US" sz="1400">
                          <a:solidFill>
                            <a:srgbClr val="000000"/>
                          </a:solidFill>
                          <a:latin typeface="Times New Roman" panose="02020603050405020304" charset="0"/>
                          <a:ea typeface="微软雅黑" panose="020B0503020204020204" charset="-122"/>
                          <a:cs typeface="Times New Roman" panose="02020603050405020304" charset="0"/>
                        </a:rPr>
                        <a:t>），降温效果更好</a:t>
                      </a: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6"/>
                  </a:ext>
                </a:extLst>
              </a:tr>
              <a:tr h="503555">
                <a:tc>
                  <a:txBody>
                    <a:bodyPr/>
                    <a:lstStyle/>
                    <a:p>
                      <a:pPr algn="ctr">
                        <a:buNone/>
                      </a:pPr>
                      <a:r>
                        <a:rPr lang="en-US" sz="1400">
                          <a:solidFill>
                            <a:srgbClr val="000000"/>
                          </a:solidFill>
                          <a:latin typeface="Times New Roman" panose="02020603050405020304" charset="0"/>
                          <a:ea typeface="微软雅黑" panose="020B0503020204020204" charset="-122"/>
                          <a:cs typeface="Times New Roman" panose="02020603050405020304" charset="0"/>
                        </a:rPr>
                        <a:t>Can Ö, et al. Am J Emerg Med. 2021 Aug;46:102-106.</a:t>
                      </a: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algn="ctr">
                        <a:buNone/>
                      </a:pPr>
                      <a:r>
                        <a:rPr lang="en-US" sz="1400">
                          <a:solidFill>
                            <a:srgbClr val="000000"/>
                          </a:solidFill>
                          <a:latin typeface="Times New Roman" panose="02020603050405020304" charset="0"/>
                          <a:ea typeface="微软雅黑" panose="020B0503020204020204" charset="-122"/>
                          <a:cs typeface="Times New Roman" panose="02020603050405020304" charset="0"/>
                        </a:rPr>
                        <a:t>2.469</a:t>
                      </a:r>
                      <a:endParaRPr lang="en-US" altLang="en-US" sz="14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algn="ctr">
                        <a:buNone/>
                      </a:pPr>
                      <a:r>
                        <a:rPr lang="en-US" sz="1400">
                          <a:solidFill>
                            <a:srgbClr val="000000"/>
                          </a:solidFill>
                          <a:latin typeface="Times New Roman" panose="02020603050405020304" charset="0"/>
                          <a:ea typeface="微软雅黑" panose="020B0503020204020204" charset="-122"/>
                          <a:cs typeface="Times New Roman" panose="02020603050405020304" charset="0"/>
                        </a:rPr>
                        <a:t>发热</a:t>
                      </a:r>
                      <a:r>
                        <a:rPr lang="en-US" sz="1400">
                          <a:solidFill>
                            <a:srgbClr val="000000"/>
                          </a:solidFill>
                          <a:latin typeface="Times New Roman" panose="02020603050405020304" charset="0"/>
                          <a:ea typeface="微软雅黑" panose="020B0503020204020204" charset="-122"/>
                          <a:cs typeface="Times New Roman" panose="02020603050405020304" charset="0"/>
                          <a:sym typeface="+mn-ea"/>
                        </a:rPr>
                        <a:t>成人</a:t>
                      </a:r>
                      <a:r>
                        <a:rPr lang="en-US" sz="1400">
                          <a:solidFill>
                            <a:srgbClr val="000000"/>
                          </a:solidFill>
                          <a:latin typeface="Times New Roman" panose="02020603050405020304" charset="0"/>
                          <a:ea typeface="微软雅黑" panose="020B0503020204020204" charset="-122"/>
                          <a:cs typeface="Times New Roman" panose="02020603050405020304" charset="0"/>
                        </a:rPr>
                        <a:t>（18-65岁）</a:t>
                      </a:r>
                      <a:endParaRPr lang="en-US" altLang="en-US" sz="14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algn="ctr">
                        <a:buNone/>
                      </a:pPr>
                      <a:r>
                        <a:rPr lang="zh-CN" altLang="en-US" sz="1400">
                          <a:solidFill>
                            <a:srgbClr val="000000"/>
                          </a:solidFill>
                          <a:latin typeface="Times New Roman" panose="02020603050405020304" charset="0"/>
                          <a:ea typeface="微软雅黑" panose="020B0503020204020204" charset="-122"/>
                        </a:rPr>
                        <a:t>随机、双盲、对照临床试验</a:t>
                      </a: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algn="ctr">
                        <a:buNone/>
                      </a:pPr>
                      <a:r>
                        <a:rPr lang="zh-CN" sz="1400">
                          <a:solidFill>
                            <a:srgbClr val="000000"/>
                          </a:solidFill>
                          <a:latin typeface="Times New Roman" panose="02020603050405020304" charset="0"/>
                          <a:ea typeface="微软雅黑" panose="020B0503020204020204" charset="-122"/>
                        </a:rPr>
                        <a:t>布洛芬注射液</a:t>
                      </a:r>
                      <a:endParaRPr lang="zh-CN" altLang="en-US" sz="1400">
                        <a:solidFill>
                          <a:srgbClr val="000000"/>
                        </a:solidFill>
                        <a:latin typeface="Times New Roman" panose="02020603050405020304" charset="0"/>
                        <a:ea typeface="微软雅黑" panose="020B0503020204020204" charset="-12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algn="ctr">
                        <a:buNone/>
                      </a:pPr>
                      <a:r>
                        <a:rPr lang="en-US" sz="1400">
                          <a:solidFill>
                            <a:srgbClr val="000000"/>
                          </a:solidFill>
                          <a:latin typeface="Times New Roman" panose="02020603050405020304" charset="0"/>
                          <a:ea typeface="微软雅黑" panose="020B0503020204020204" charset="-122"/>
                          <a:cs typeface="Times New Roman" panose="02020603050405020304" charset="0"/>
                        </a:rPr>
                        <a:t>200</a:t>
                      </a:r>
                      <a:endParaRPr lang="en-US" altLang="en-US" sz="14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algn="l">
                        <a:buNone/>
                      </a:pPr>
                      <a:r>
                        <a:rPr lang="zh-CN" altLang="en-US" sz="1400">
                          <a:solidFill>
                            <a:srgbClr val="000000"/>
                          </a:solidFill>
                          <a:latin typeface="Times New Roman" panose="02020603050405020304" charset="0"/>
                          <a:ea typeface="微软雅黑" panose="020B0503020204020204" charset="-122"/>
                          <a:cs typeface="Times New Roman" panose="02020603050405020304" charset="0"/>
                        </a:rPr>
                        <a:t>静脉注射对乙酰氨基酚和布洛芬</a:t>
                      </a:r>
                      <a:r>
                        <a:rPr lang="en-US" sz="1400">
                          <a:solidFill>
                            <a:srgbClr val="000000"/>
                          </a:solidFill>
                          <a:latin typeface="Times New Roman" panose="02020603050405020304" charset="0"/>
                          <a:ea typeface="微软雅黑" panose="020B0503020204020204" charset="-122"/>
                          <a:cs typeface="Times New Roman" panose="02020603050405020304" charset="0"/>
                        </a:rPr>
                        <a:t>在第 30 分钟内</a:t>
                      </a:r>
                      <a:r>
                        <a:rPr lang="zh-CN" altLang="en-US" sz="1400">
                          <a:solidFill>
                            <a:srgbClr val="000000"/>
                          </a:solidFill>
                          <a:latin typeface="Times New Roman" panose="02020603050405020304" charset="0"/>
                          <a:ea typeface="微软雅黑" panose="020B0503020204020204" charset="-122"/>
                          <a:cs typeface="Times New Roman" panose="02020603050405020304" charset="0"/>
                        </a:rPr>
                        <a:t>均</a:t>
                      </a:r>
                      <a:r>
                        <a:rPr lang="en-US" sz="1400">
                          <a:solidFill>
                            <a:srgbClr val="000000"/>
                          </a:solidFill>
                          <a:latin typeface="Times New Roman" panose="02020603050405020304" charset="0"/>
                          <a:ea typeface="微软雅黑" panose="020B0503020204020204" charset="-122"/>
                          <a:cs typeface="Times New Roman" panose="02020603050405020304" charset="0"/>
                        </a:rPr>
                        <a:t>将患者体温降至 38.0 °C 以下</a:t>
                      </a:r>
                      <a:r>
                        <a:rPr lang="zh-CN" altLang="en-US" sz="1400">
                          <a:solidFill>
                            <a:srgbClr val="000000"/>
                          </a:solidFill>
                          <a:latin typeface="Times New Roman" panose="02020603050405020304" charset="0"/>
                          <a:ea typeface="微软雅黑" panose="020B0503020204020204" charset="-122"/>
                          <a:cs typeface="Times New Roman" panose="02020603050405020304" charset="0"/>
                        </a:rPr>
                        <a:t>。</a:t>
                      </a: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4" name="任意多边形 3"/>
          <p:cNvSpPr/>
          <p:nvPr/>
        </p:nvSpPr>
        <p:spPr>
          <a:xfrm>
            <a:off x="2751733" y="0"/>
            <a:ext cx="459588" cy="867252"/>
          </a:xfrm>
          <a:custGeom>
            <a:avLst/>
            <a:gdLst>
              <a:gd name="connsiteX0" fmla="*/ 0 w 459588"/>
              <a:gd name="connsiteY0" fmla="*/ 0 h 867252"/>
              <a:gd name="connsiteX1" fmla="*/ 459588 w 459588"/>
              <a:gd name="connsiteY1" fmla="*/ 0 h 867252"/>
              <a:gd name="connsiteX2" fmla="*/ 459588 w 459588"/>
              <a:gd name="connsiteY2" fmla="*/ 560072 h 867252"/>
              <a:gd name="connsiteX3" fmla="*/ 0 w 459588"/>
              <a:gd name="connsiteY3" fmla="*/ 867252 h 867252"/>
            </a:gdLst>
            <a:ahLst/>
            <a:cxnLst>
              <a:cxn ang="0">
                <a:pos x="connsiteX0" y="connsiteY0"/>
              </a:cxn>
              <a:cxn ang="0">
                <a:pos x="connsiteX1" y="connsiteY1"/>
              </a:cxn>
              <a:cxn ang="0">
                <a:pos x="connsiteX2" y="connsiteY2"/>
              </a:cxn>
              <a:cxn ang="0">
                <a:pos x="connsiteX3" y="connsiteY3"/>
              </a:cxn>
            </a:cxnLst>
            <a:rect l="l" t="t" r="r" b="b"/>
            <a:pathLst>
              <a:path w="459588" h="867252">
                <a:moveTo>
                  <a:pt x="0" y="0"/>
                </a:moveTo>
                <a:lnTo>
                  <a:pt x="459588" y="0"/>
                </a:lnTo>
                <a:lnTo>
                  <a:pt x="459588" y="560072"/>
                </a:lnTo>
                <a:lnTo>
                  <a:pt x="0" y="867252"/>
                </a:lnTo>
                <a:close/>
              </a:path>
            </a:pathLst>
          </a:custGeom>
          <a:solidFill>
            <a:srgbClr val="4C4B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cxnSp>
        <p:nvCxnSpPr>
          <p:cNvPr id="2" name="直接连接符 1"/>
          <p:cNvCxnSpPr/>
          <p:nvPr/>
        </p:nvCxnSpPr>
        <p:spPr>
          <a:xfrm flipV="1">
            <a:off x="3051042" y="0"/>
            <a:ext cx="930115" cy="655980"/>
          </a:xfrm>
          <a:prstGeom prst="line">
            <a:avLst/>
          </a:prstGeom>
          <a:ln w="12700">
            <a:solidFill>
              <a:srgbClr val="4C4B50"/>
            </a:solidFill>
          </a:ln>
          <a:effectLst/>
        </p:spPr>
        <p:style>
          <a:lnRef idx="1">
            <a:schemeClr val="accent1"/>
          </a:lnRef>
          <a:fillRef idx="0">
            <a:schemeClr val="accent1"/>
          </a:fillRef>
          <a:effectRef idx="0">
            <a:schemeClr val="accent1"/>
          </a:effectRef>
          <a:fontRef idx="minor">
            <a:schemeClr val="tx1"/>
          </a:fontRef>
        </p:style>
      </p:cxnSp>
      <p:sp>
        <p:nvSpPr>
          <p:cNvPr id="6" name="任意多边形 5"/>
          <p:cNvSpPr/>
          <p:nvPr/>
        </p:nvSpPr>
        <p:spPr>
          <a:xfrm>
            <a:off x="8995444" y="0"/>
            <a:ext cx="459588" cy="867252"/>
          </a:xfrm>
          <a:custGeom>
            <a:avLst/>
            <a:gdLst>
              <a:gd name="connsiteX0" fmla="*/ 0 w 459588"/>
              <a:gd name="connsiteY0" fmla="*/ 0 h 867252"/>
              <a:gd name="connsiteX1" fmla="*/ 459588 w 459588"/>
              <a:gd name="connsiteY1" fmla="*/ 0 h 867252"/>
              <a:gd name="connsiteX2" fmla="*/ 459588 w 459588"/>
              <a:gd name="connsiteY2" fmla="*/ 560072 h 867252"/>
              <a:gd name="connsiteX3" fmla="*/ 0 w 459588"/>
              <a:gd name="connsiteY3" fmla="*/ 867252 h 867252"/>
            </a:gdLst>
            <a:ahLst/>
            <a:cxnLst>
              <a:cxn ang="0">
                <a:pos x="connsiteX0" y="connsiteY0"/>
              </a:cxn>
              <a:cxn ang="0">
                <a:pos x="connsiteX1" y="connsiteY1"/>
              </a:cxn>
              <a:cxn ang="0">
                <a:pos x="connsiteX2" y="connsiteY2"/>
              </a:cxn>
              <a:cxn ang="0">
                <a:pos x="connsiteX3" y="connsiteY3"/>
              </a:cxn>
            </a:cxnLst>
            <a:rect l="l" t="t" r="r" b="b"/>
            <a:pathLst>
              <a:path w="459588" h="867252">
                <a:moveTo>
                  <a:pt x="0" y="0"/>
                </a:moveTo>
                <a:lnTo>
                  <a:pt x="459588" y="0"/>
                </a:lnTo>
                <a:lnTo>
                  <a:pt x="459588" y="560072"/>
                </a:lnTo>
                <a:lnTo>
                  <a:pt x="0" y="867252"/>
                </a:lnTo>
                <a:close/>
              </a:path>
            </a:pathLst>
          </a:custGeom>
          <a:solidFill>
            <a:srgbClr val="2ABDC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cxnSp>
        <p:nvCxnSpPr>
          <p:cNvPr id="7" name="直接连接符 6"/>
          <p:cNvCxnSpPr/>
          <p:nvPr/>
        </p:nvCxnSpPr>
        <p:spPr>
          <a:xfrm flipV="1">
            <a:off x="9294753" y="-13642"/>
            <a:ext cx="930115" cy="655980"/>
          </a:xfrm>
          <a:prstGeom prst="line">
            <a:avLst/>
          </a:prstGeom>
          <a:ln w="12700">
            <a:solidFill>
              <a:srgbClr val="2ABDC7"/>
            </a:solidFill>
          </a:ln>
          <a:effectLst/>
        </p:spPr>
        <p:style>
          <a:lnRef idx="1">
            <a:schemeClr val="accent1"/>
          </a:lnRef>
          <a:fillRef idx="0">
            <a:schemeClr val="accent1"/>
          </a:fillRef>
          <a:effectRef idx="0">
            <a:schemeClr val="accent1"/>
          </a:effectRef>
          <a:fontRef idx="minor">
            <a:schemeClr val="tx1"/>
          </a:fontRef>
        </p:style>
      </p:cxnSp>
      <p:sp>
        <p:nvSpPr>
          <p:cNvPr id="8" name="文本框 7"/>
          <p:cNvSpPr txBox="1"/>
          <p:nvPr/>
        </p:nvSpPr>
        <p:spPr>
          <a:xfrm>
            <a:off x="1847850" y="5438140"/>
            <a:ext cx="7962900" cy="1337945"/>
          </a:xfrm>
          <a:prstGeom prst="rect">
            <a:avLst/>
          </a:prstGeom>
          <a:solidFill>
            <a:srgbClr val="92D050"/>
          </a:solidFill>
        </p:spPr>
        <p:txBody>
          <a:bodyPr wrap="square" rtlCol="0">
            <a:spAutoFit/>
          </a:bodyPr>
          <a:lstStyle/>
          <a:p>
            <a:pPr marL="285750" indent="-285750">
              <a:lnSpc>
                <a:spcPct val="150000"/>
              </a:lnSpc>
              <a:buFont typeface="Wingdings" panose="05000000000000000000" charset="0"/>
              <a:buChar char="n"/>
            </a:pPr>
            <a:r>
              <a:rPr lang="zh-CN" altLang="en-US" sz="1800" b="1">
                <a:latin typeface="微软雅黑" panose="020B0503020204020204" charset="-122"/>
                <a:ea typeface="微软雅黑" panose="020B0503020204020204" charset="-122"/>
              </a:rPr>
              <a:t>对乙酰氨基酚甘露醇注射液显著降低发热患者体温，具有较好解热功效；</a:t>
            </a:r>
          </a:p>
          <a:p>
            <a:pPr marL="285750" indent="-285750">
              <a:lnSpc>
                <a:spcPct val="150000"/>
              </a:lnSpc>
              <a:buFont typeface="Wingdings" panose="05000000000000000000" charset="0"/>
              <a:buChar char="n"/>
            </a:pPr>
            <a:r>
              <a:rPr lang="zh-CN" altLang="en-US" sz="1800" b="1">
                <a:latin typeface="微软雅黑" panose="020B0503020204020204" charset="-122"/>
                <a:ea typeface="微软雅黑" panose="020B0503020204020204" charset="-122"/>
                <a:sym typeface="+mn-ea"/>
              </a:rPr>
              <a:t>对乙酰氨基酚甘露醇注射液解热效果优于口服对乙酰氨基酚；</a:t>
            </a:r>
            <a:endParaRPr lang="zh-CN" altLang="en-US" sz="1800" b="1">
              <a:latin typeface="微软雅黑" panose="020B0503020204020204" charset="-122"/>
              <a:ea typeface="微软雅黑" panose="020B0503020204020204" charset="-122"/>
            </a:endParaRPr>
          </a:p>
          <a:p>
            <a:pPr marL="285750" indent="-285750">
              <a:lnSpc>
                <a:spcPct val="150000"/>
              </a:lnSpc>
              <a:buFont typeface="Wingdings" panose="05000000000000000000" charset="0"/>
              <a:buChar char="n"/>
            </a:pPr>
            <a:r>
              <a:rPr lang="zh-CN" altLang="en-US" sz="1800" b="1">
                <a:latin typeface="微软雅黑" panose="020B0503020204020204" charset="-122"/>
                <a:ea typeface="微软雅黑" panose="020B0503020204020204" charset="-122"/>
                <a:sym typeface="+mn-ea"/>
              </a:rPr>
              <a:t>对乙酰氨基酚甘露醇注射液解热效果与布洛芬注射液相当。</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文本框 3"/>
          <p:cNvSpPr txBox="1"/>
          <p:nvPr/>
        </p:nvSpPr>
        <p:spPr>
          <a:xfrm>
            <a:off x="5304155" y="44450"/>
            <a:ext cx="1743075" cy="644525"/>
          </a:xfrm>
          <a:prstGeom prst="rect">
            <a:avLst/>
          </a:prstGeom>
          <a:noFill/>
          <a:ln w="9525">
            <a:noFill/>
          </a:ln>
        </p:spPr>
        <p:txBody>
          <a:bodyPr wrap="square" anchor="t" anchorCtr="0">
            <a:spAutoFit/>
          </a:bodyPr>
          <a:lstStyle/>
          <a:p>
            <a:pPr>
              <a:buClrTx/>
              <a:buFontTx/>
            </a:pPr>
            <a:r>
              <a:rPr lang="zh-CN" altLang="en-US" sz="3600" b="1">
                <a:latin typeface="微软雅黑" panose="020B0503020204020204" charset="-122"/>
                <a:ea typeface="微软雅黑" panose="020B0503020204020204" charset="-122"/>
                <a:sym typeface="宋体" panose="02010600030101010101" pitchFamily="2" charset="-122"/>
              </a:rPr>
              <a:t>有效性</a:t>
            </a:r>
          </a:p>
        </p:txBody>
      </p:sp>
      <p:graphicFrame>
        <p:nvGraphicFramePr>
          <p:cNvPr id="2" name="表格 1"/>
          <p:cNvGraphicFramePr/>
          <p:nvPr>
            <p:custDataLst>
              <p:tags r:id="rId1"/>
            </p:custDataLst>
          </p:nvPr>
        </p:nvGraphicFramePr>
        <p:xfrm>
          <a:off x="192405" y="853440"/>
          <a:ext cx="11891645" cy="5497830"/>
        </p:xfrm>
        <a:graphic>
          <a:graphicData uri="http://schemas.openxmlformats.org/drawingml/2006/table">
            <a:tbl>
              <a:tblPr firstRow="1" bandRow="1">
                <a:tableStyleId>{71E151C5-0DC8-4F56-A25D-E954710F21CE}</a:tableStyleId>
              </a:tblPr>
              <a:tblGrid>
                <a:gridCol w="3390900">
                  <a:extLst>
                    <a:ext uri="{9D8B030D-6E8A-4147-A177-3AD203B41FA5}">
                      <a16:colId xmlns:a16="http://schemas.microsoft.com/office/drawing/2014/main" val="20000"/>
                    </a:ext>
                  </a:extLst>
                </a:gridCol>
                <a:gridCol w="2182495">
                  <a:extLst>
                    <a:ext uri="{9D8B030D-6E8A-4147-A177-3AD203B41FA5}">
                      <a16:colId xmlns:a16="http://schemas.microsoft.com/office/drawing/2014/main" val="20001"/>
                    </a:ext>
                  </a:extLst>
                </a:gridCol>
                <a:gridCol w="6318250">
                  <a:extLst>
                    <a:ext uri="{9D8B030D-6E8A-4147-A177-3AD203B41FA5}">
                      <a16:colId xmlns:a16="http://schemas.microsoft.com/office/drawing/2014/main" val="20002"/>
                    </a:ext>
                  </a:extLst>
                </a:gridCol>
              </a:tblGrid>
              <a:tr h="365760">
                <a:tc>
                  <a:txBody>
                    <a:bodyPr/>
                    <a:lstStyle/>
                    <a:p>
                      <a:pPr algn="ctr">
                        <a:buNone/>
                      </a:pPr>
                      <a:r>
                        <a:rPr lang="zh-CN" altLang="en-US" sz="1800" b="1" dirty="0">
                          <a:solidFill>
                            <a:schemeClr val="bg1"/>
                          </a:solidFill>
                          <a:latin typeface="Times New Roman" panose="02020603050405020304" charset="0"/>
                          <a:ea typeface="微软雅黑" panose="020B0503020204020204" charset="-122"/>
                          <a:cs typeface="Times New Roman" panose="02020603050405020304" charset="0"/>
                        </a:rPr>
                        <a:t>指南</a:t>
                      </a:r>
                      <a:r>
                        <a:rPr lang="en-US" altLang="zh-CN" sz="1800" b="1" dirty="0">
                          <a:solidFill>
                            <a:schemeClr val="bg1"/>
                          </a:solidFill>
                          <a:latin typeface="Times New Roman" panose="02020603050405020304" charset="0"/>
                          <a:ea typeface="微软雅黑" panose="020B0503020204020204" charset="-122"/>
                          <a:cs typeface="Times New Roman" panose="02020603050405020304" charset="0"/>
                        </a:rPr>
                        <a:t>/</a:t>
                      </a:r>
                      <a:r>
                        <a:rPr lang="zh-CN" altLang="en-US" sz="1800" b="1" dirty="0">
                          <a:solidFill>
                            <a:schemeClr val="bg1"/>
                          </a:solidFill>
                          <a:latin typeface="Times New Roman" panose="02020603050405020304" charset="0"/>
                          <a:ea typeface="微软雅黑" panose="020B0503020204020204" charset="-122"/>
                          <a:cs typeface="Times New Roman" panose="02020603050405020304" charset="0"/>
                        </a:rPr>
                        <a:t>共识</a:t>
                      </a:r>
                    </a:p>
                  </a:txBody>
                  <a:tcPr marL="91438" marR="91438" marT="45717" marB="45717" anchor="ctr">
                    <a:solidFill>
                      <a:srgbClr val="00B0F0"/>
                    </a:solidFill>
                  </a:tcPr>
                </a:tc>
                <a:tc>
                  <a:txBody>
                    <a:bodyPr/>
                    <a:lstStyle/>
                    <a:p>
                      <a:pPr algn="ctr">
                        <a:buNone/>
                      </a:pPr>
                      <a:r>
                        <a:rPr lang="zh-CN" altLang="en-US" sz="1800" b="1" dirty="0">
                          <a:solidFill>
                            <a:schemeClr val="bg1"/>
                          </a:solidFill>
                          <a:latin typeface="Times New Roman" panose="02020603050405020304" charset="0"/>
                          <a:ea typeface="微软雅黑" panose="020B0503020204020204" charset="-122"/>
                        </a:rPr>
                        <a:t>单位</a:t>
                      </a:r>
                      <a:r>
                        <a:rPr lang="en-US" altLang="zh-CN" sz="1800" b="1" dirty="0">
                          <a:solidFill>
                            <a:schemeClr val="bg1"/>
                          </a:solidFill>
                          <a:latin typeface="Times New Roman" panose="02020603050405020304" charset="0"/>
                          <a:ea typeface="微软雅黑" panose="020B0503020204020204" charset="-122"/>
                        </a:rPr>
                        <a:t>/</a:t>
                      </a:r>
                      <a:r>
                        <a:rPr lang="zh-CN" altLang="en-US" sz="1800" b="1" dirty="0">
                          <a:solidFill>
                            <a:schemeClr val="bg1"/>
                          </a:solidFill>
                          <a:latin typeface="Times New Roman" panose="02020603050405020304" charset="0"/>
                          <a:ea typeface="微软雅黑" panose="020B0503020204020204" charset="-122"/>
                        </a:rPr>
                        <a:t>机构</a:t>
                      </a:r>
                    </a:p>
                  </a:txBody>
                  <a:tcPr marL="91438" marR="91438" marT="45717" marB="45717" anchor="ctr">
                    <a:solidFill>
                      <a:srgbClr val="00B0F0"/>
                    </a:solidFill>
                  </a:tcPr>
                </a:tc>
                <a:tc>
                  <a:txBody>
                    <a:bodyPr/>
                    <a:lstStyle/>
                    <a:p>
                      <a:pPr algn="ctr">
                        <a:buNone/>
                      </a:pPr>
                      <a:r>
                        <a:rPr lang="zh-CN" altLang="en-US" sz="1800" b="1">
                          <a:solidFill>
                            <a:schemeClr val="bg1"/>
                          </a:solidFill>
                          <a:latin typeface="Times New Roman" panose="02020603050405020304" charset="0"/>
                          <a:ea typeface="微软雅黑" panose="020B0503020204020204" charset="-122"/>
                        </a:rPr>
                        <a:t>推荐建议</a:t>
                      </a:r>
                    </a:p>
                  </a:txBody>
                  <a:tcPr marL="91438" marR="91438" marT="45717" marB="45717" anchor="ctr">
                    <a:solidFill>
                      <a:srgbClr val="00B0F0"/>
                    </a:solidFill>
                  </a:tcPr>
                </a:tc>
                <a:extLst>
                  <a:ext uri="{0D108BD9-81ED-4DB2-BD59-A6C34878D82A}">
                    <a16:rowId xmlns:a16="http://schemas.microsoft.com/office/drawing/2014/main" val="10000"/>
                  </a:ext>
                </a:extLst>
              </a:tr>
              <a:tr h="518160">
                <a:tc>
                  <a:txBody>
                    <a:bodyPr/>
                    <a:lstStyle/>
                    <a:p>
                      <a:pPr algn="l">
                        <a:buNone/>
                      </a:pPr>
                      <a:r>
                        <a:rPr lang="zh-CN" altLang="en-US" sz="1400" b="1" dirty="0">
                          <a:latin typeface="Times New Roman" panose="02020603050405020304" charset="0"/>
                          <a:ea typeface="微软雅黑" panose="020B0503020204020204" charset="-122"/>
                          <a:cs typeface="Times New Roman" panose="02020603050405020304" charset="0"/>
                        </a:rPr>
                        <a:t>急性上呼吸道感染基层诊疗指南（2018年）</a:t>
                      </a:r>
                    </a:p>
                  </a:txBody>
                  <a:tcPr marL="91438" marR="91438" marT="45717" marB="45717" anchor="ctr"/>
                </a:tc>
                <a:tc>
                  <a:txBody>
                    <a:bodyPr/>
                    <a:lstStyle/>
                    <a:p>
                      <a:pPr algn="l">
                        <a:buNone/>
                      </a:pPr>
                      <a:r>
                        <a:rPr lang="zh-CN" altLang="en-US" sz="1400">
                          <a:latin typeface="Times New Roman" panose="02020603050405020304" charset="0"/>
                          <a:ea typeface="微软雅黑" panose="020B0503020204020204" charset="-122"/>
                        </a:rPr>
                        <a:t>中华医学会全科医学分会</a:t>
                      </a:r>
                    </a:p>
                  </a:txBody>
                  <a:tcPr marL="91438" marR="91438" marT="45717" marB="45717" anchor="ctr"/>
                </a:tc>
                <a:tc>
                  <a:txBody>
                    <a:bodyPr/>
                    <a:lstStyle/>
                    <a:p>
                      <a:pPr algn="l">
                        <a:buNone/>
                      </a:pPr>
                      <a:r>
                        <a:rPr lang="zh-CN" altLang="en-US" sz="1400">
                          <a:latin typeface="Times New Roman" panose="02020603050405020304" charset="0"/>
                          <a:ea typeface="微软雅黑" panose="020B0503020204020204" charset="-122"/>
                        </a:rPr>
                        <a:t>解热镇痛药：有头痛、发热、全身肌肉酸痛等症状者，可酌情使用解热镇痛药，如</a:t>
                      </a:r>
                      <a:r>
                        <a:rPr lang="zh-CN" altLang="en-US" sz="1400" b="1">
                          <a:solidFill>
                            <a:srgbClr val="C00000"/>
                          </a:solidFill>
                          <a:latin typeface="Times New Roman" panose="02020603050405020304" charset="0"/>
                          <a:ea typeface="微软雅黑" panose="020B0503020204020204" charset="-122"/>
                        </a:rPr>
                        <a:t>对乙酰氨基酚</a:t>
                      </a:r>
                      <a:r>
                        <a:rPr lang="zh-CN" altLang="en-US" sz="1400">
                          <a:latin typeface="Times New Roman" panose="02020603050405020304" charset="0"/>
                          <a:ea typeface="微软雅黑" panose="020B0503020204020204" charset="-122"/>
                        </a:rPr>
                        <a:t>、阿司匹林、布洛芬等</a:t>
                      </a:r>
                    </a:p>
                  </a:txBody>
                  <a:tcPr marL="91438" marR="91438" marT="45717" marB="45717" anchor="ctr"/>
                </a:tc>
                <a:extLst>
                  <a:ext uri="{0D108BD9-81ED-4DB2-BD59-A6C34878D82A}">
                    <a16:rowId xmlns:a16="http://schemas.microsoft.com/office/drawing/2014/main" val="10001"/>
                  </a:ext>
                </a:extLst>
              </a:tr>
              <a:tr h="518160">
                <a:tc>
                  <a:txBody>
                    <a:bodyPr/>
                    <a:lstStyle/>
                    <a:p>
                      <a:pPr algn="l">
                        <a:buNone/>
                      </a:pPr>
                      <a:r>
                        <a:rPr lang="zh-CN" altLang="en-US" sz="1400" b="1" dirty="0">
                          <a:latin typeface="Times New Roman" panose="02020603050405020304" charset="0"/>
                          <a:ea typeface="微软雅黑" panose="020B0503020204020204" charset="-122"/>
                          <a:cs typeface="Times New Roman" panose="02020603050405020304" charset="0"/>
                        </a:rPr>
                        <a:t>中国0至5岁儿童病因不明的急性发热诊断处理指南（</a:t>
                      </a:r>
                      <a:r>
                        <a:rPr lang="en-US" altLang="zh-CN" sz="1400" b="1" dirty="0">
                          <a:latin typeface="Times New Roman" panose="02020603050405020304" charset="0"/>
                          <a:ea typeface="微软雅黑" panose="020B0503020204020204" charset="-122"/>
                          <a:cs typeface="Times New Roman" panose="02020603050405020304" charset="0"/>
                        </a:rPr>
                        <a:t>2008</a:t>
                      </a:r>
                      <a:r>
                        <a:rPr lang="zh-CN" altLang="en-US" sz="1400" b="1" dirty="0">
                          <a:latin typeface="Times New Roman" panose="02020603050405020304" charset="0"/>
                          <a:ea typeface="微软雅黑" panose="020B0503020204020204" charset="-122"/>
                          <a:cs typeface="Times New Roman" panose="02020603050405020304" charset="0"/>
                        </a:rPr>
                        <a:t>）</a:t>
                      </a:r>
                    </a:p>
                  </a:txBody>
                  <a:tcPr marL="91438" marR="91438" marT="45717" marB="45717" anchor="ctr"/>
                </a:tc>
                <a:tc>
                  <a:txBody>
                    <a:bodyPr/>
                    <a:lstStyle/>
                    <a:p>
                      <a:pPr algn="l">
                        <a:buNone/>
                      </a:pPr>
                      <a:r>
                        <a:rPr lang="zh-CN" altLang="en-US" sz="1400">
                          <a:latin typeface="Times New Roman" panose="02020603050405020304" charset="0"/>
                          <a:ea typeface="微软雅黑" panose="020B0503020204020204" charset="-122"/>
                        </a:rPr>
                        <a:t>复旦大学附属儿科医院；四川大学华西第二医院</a:t>
                      </a:r>
                    </a:p>
                  </a:txBody>
                  <a:tcPr marL="91438" marR="91438" marT="45717" marB="45717" anchor="ctr"/>
                </a:tc>
                <a:tc>
                  <a:txBody>
                    <a:bodyPr/>
                    <a:lstStyle/>
                    <a:p>
                      <a:pPr algn="l">
                        <a:buNone/>
                      </a:pPr>
                      <a:r>
                        <a:rPr lang="zh-CN" altLang="en-US" sz="1400">
                          <a:latin typeface="Times New Roman" panose="02020603050405020304" charset="0"/>
                          <a:ea typeface="微软雅黑" panose="020B0503020204020204" charset="-122"/>
                          <a:cs typeface="Times New Roman" panose="02020603050405020304" charset="0"/>
                        </a:rPr>
                        <a:t>急性发热的退热处理：</a:t>
                      </a:r>
                      <a:r>
                        <a:rPr lang="zh-CN" altLang="en-US" sz="1400" b="1">
                          <a:solidFill>
                            <a:srgbClr val="C00000"/>
                          </a:solidFill>
                          <a:latin typeface="Times New Roman" panose="02020603050405020304" charset="0"/>
                          <a:ea typeface="微软雅黑" panose="020B0503020204020204" charset="-122"/>
                          <a:cs typeface="Times New Roman" panose="02020603050405020304" charset="0"/>
                        </a:rPr>
                        <a:t>对乙酰氨基酚</a:t>
                      </a:r>
                      <a:r>
                        <a:rPr lang="zh-CN" altLang="en-US" sz="1400">
                          <a:latin typeface="Times New Roman" panose="02020603050405020304" charset="0"/>
                          <a:ea typeface="微软雅黑" panose="020B0503020204020204" charset="-122"/>
                          <a:cs typeface="Times New Roman" panose="02020603050405020304" charset="0"/>
                        </a:rPr>
                        <a:t>与布洛芬为患儿最常用的退热剂，体温≥38</a:t>
                      </a:r>
                      <a:r>
                        <a:rPr lang="en-US" altLang="zh-CN" sz="1400">
                          <a:latin typeface="Times New Roman" panose="02020603050405020304" charset="0"/>
                          <a:ea typeface="微软雅黑" panose="020B0503020204020204" charset="-122"/>
                          <a:cs typeface="Times New Roman" panose="02020603050405020304" charset="0"/>
                        </a:rPr>
                        <a:t>.</a:t>
                      </a:r>
                      <a:r>
                        <a:rPr lang="zh-CN" altLang="en-US" sz="1400">
                          <a:latin typeface="Times New Roman" panose="02020603050405020304" charset="0"/>
                          <a:ea typeface="微软雅黑" panose="020B0503020204020204" charset="-122"/>
                          <a:cs typeface="Times New Roman" panose="02020603050405020304" charset="0"/>
                        </a:rPr>
                        <a:t>5℃和(或)出现明显不适时，建议采用退热剂退热治疗(Ⅳ)</a:t>
                      </a:r>
                    </a:p>
                  </a:txBody>
                  <a:tcPr marL="91438" marR="91438" marT="45717" marB="45717" anchor="ctr"/>
                </a:tc>
                <a:extLst>
                  <a:ext uri="{0D108BD9-81ED-4DB2-BD59-A6C34878D82A}">
                    <a16:rowId xmlns:a16="http://schemas.microsoft.com/office/drawing/2014/main" val="10002"/>
                  </a:ext>
                </a:extLst>
              </a:tr>
              <a:tr h="316230">
                <a:tc>
                  <a:txBody>
                    <a:bodyPr/>
                    <a:lstStyle/>
                    <a:p>
                      <a:pPr algn="l">
                        <a:buNone/>
                      </a:pPr>
                      <a:r>
                        <a:rPr lang="zh-CN" altLang="en-US" sz="1400" b="1">
                          <a:latin typeface="Times New Roman" panose="02020603050405020304" charset="0"/>
                          <a:ea typeface="微软雅黑" panose="020B0503020204020204" charset="-122"/>
                          <a:cs typeface="Times New Roman" panose="02020603050405020304" charset="0"/>
                        </a:rPr>
                        <a:t>中国登革热临床诊断和治疗指南（</a:t>
                      </a:r>
                      <a:r>
                        <a:rPr lang="en-US" altLang="zh-CN" sz="1400" b="1">
                          <a:latin typeface="Times New Roman" panose="02020603050405020304" charset="0"/>
                          <a:ea typeface="微软雅黑" panose="020B0503020204020204" charset="-122"/>
                          <a:cs typeface="Times New Roman" panose="02020603050405020304" charset="0"/>
                        </a:rPr>
                        <a:t>2018</a:t>
                      </a:r>
                      <a:r>
                        <a:rPr lang="zh-CN" altLang="en-US" sz="1400" b="1">
                          <a:latin typeface="Times New Roman" panose="02020603050405020304" charset="0"/>
                          <a:ea typeface="微软雅黑" panose="020B0503020204020204" charset="-122"/>
                          <a:cs typeface="Times New Roman" panose="02020603050405020304" charset="0"/>
                        </a:rPr>
                        <a:t>）</a:t>
                      </a:r>
                    </a:p>
                  </a:txBody>
                  <a:tcPr marL="91438" marR="91438" marT="45717" marB="45717" anchor="ctr"/>
                </a:tc>
                <a:tc>
                  <a:txBody>
                    <a:bodyPr/>
                    <a:lstStyle/>
                    <a:p>
                      <a:pPr algn="l">
                        <a:buNone/>
                      </a:pPr>
                      <a:r>
                        <a:rPr lang="zh-CN" altLang="en-US" sz="1400">
                          <a:latin typeface="Times New Roman" panose="02020603050405020304" charset="0"/>
                          <a:ea typeface="微软雅黑" panose="020B0503020204020204" charset="-122"/>
                        </a:rPr>
                        <a:t>中华医学会感染病学分会</a:t>
                      </a:r>
                    </a:p>
                  </a:txBody>
                  <a:tcPr marL="91438" marR="91438" marT="45717" marB="45717" anchor="ctr"/>
                </a:tc>
                <a:tc>
                  <a:txBody>
                    <a:bodyPr/>
                    <a:lstStyle/>
                    <a:p>
                      <a:pPr algn="l">
                        <a:buNone/>
                      </a:pPr>
                      <a:r>
                        <a:rPr lang="zh-CN" altLang="en-US" sz="1400">
                          <a:latin typeface="Times New Roman" panose="02020603050405020304" charset="0"/>
                          <a:ea typeface="微软雅黑" panose="020B0503020204020204" charset="-122"/>
                        </a:rPr>
                        <a:t>高热患者不能耐受时可给对</a:t>
                      </a:r>
                      <a:r>
                        <a:rPr lang="zh-CN" altLang="en-US" sz="1400" b="1">
                          <a:solidFill>
                            <a:srgbClr val="C00000"/>
                          </a:solidFill>
                          <a:latin typeface="Times New Roman" panose="02020603050405020304" charset="0"/>
                          <a:ea typeface="微软雅黑" panose="020B0503020204020204" charset="-122"/>
                        </a:rPr>
                        <a:t>乙酰氨基酚</a:t>
                      </a:r>
                      <a:r>
                        <a:rPr lang="zh-CN" altLang="en-US" sz="1400">
                          <a:latin typeface="Times New Roman" panose="02020603050405020304" charset="0"/>
                          <a:ea typeface="微软雅黑" panose="020B0503020204020204" charset="-122"/>
                        </a:rPr>
                        <a:t>治疗</a:t>
                      </a:r>
                    </a:p>
                  </a:txBody>
                  <a:tcPr marL="91438" marR="91438" marT="45717" marB="45717" anchor="ctr"/>
                </a:tc>
                <a:extLst>
                  <a:ext uri="{0D108BD9-81ED-4DB2-BD59-A6C34878D82A}">
                    <a16:rowId xmlns:a16="http://schemas.microsoft.com/office/drawing/2014/main" val="10003"/>
                  </a:ext>
                </a:extLst>
              </a:tr>
              <a:tr h="518160">
                <a:tc>
                  <a:txBody>
                    <a:bodyPr/>
                    <a:lstStyle/>
                    <a:p>
                      <a:pPr algn="l">
                        <a:buNone/>
                      </a:pPr>
                      <a:r>
                        <a:rPr lang="zh-CN" altLang="en-US" sz="1400" b="1">
                          <a:latin typeface="Times New Roman" panose="02020603050405020304" charset="0"/>
                          <a:ea typeface="微软雅黑" panose="020B0503020204020204" charset="-122"/>
                          <a:cs typeface="Times New Roman" panose="02020603050405020304" charset="0"/>
                        </a:rPr>
                        <a:t>甲状腺功能亢进症基层诊疗指南（2019）</a:t>
                      </a:r>
                    </a:p>
                  </a:txBody>
                  <a:tcPr marL="91438" marR="91438" marT="45717" marB="45717" anchor="ctr"/>
                </a:tc>
                <a:tc>
                  <a:txBody>
                    <a:bodyPr/>
                    <a:lstStyle/>
                    <a:p>
                      <a:pPr algn="l">
                        <a:buNone/>
                      </a:pPr>
                      <a:r>
                        <a:rPr lang="zh-CN" altLang="en-US" sz="1400">
                          <a:latin typeface="Times New Roman" panose="02020603050405020304" charset="0"/>
                          <a:ea typeface="微软雅黑" panose="020B0503020204020204" charset="-122"/>
                        </a:rPr>
                        <a:t>中华医学会全科医学分会</a:t>
                      </a:r>
                    </a:p>
                  </a:txBody>
                  <a:tcPr marL="91438" marR="91438" marT="45717" marB="45717" anchor="ctr"/>
                </a:tc>
                <a:tc>
                  <a:txBody>
                    <a:bodyPr/>
                    <a:lstStyle/>
                    <a:p>
                      <a:pPr algn="l">
                        <a:buNone/>
                      </a:pPr>
                      <a:r>
                        <a:rPr lang="zh-CN" altLang="en-US" sz="1400">
                          <a:latin typeface="Times New Roman" panose="02020603050405020304" charset="0"/>
                          <a:ea typeface="微软雅黑" panose="020B0503020204020204" charset="-122"/>
                        </a:rPr>
                        <a:t>对症治疗包括：吸氧，补充多种维生素，高热者应积极物理降温、必要时可用中枢性解热药如</a:t>
                      </a:r>
                      <a:r>
                        <a:rPr lang="zh-CN" altLang="en-US" sz="1400" b="1">
                          <a:solidFill>
                            <a:srgbClr val="C00000"/>
                          </a:solidFill>
                          <a:latin typeface="Times New Roman" panose="02020603050405020304" charset="0"/>
                          <a:ea typeface="微软雅黑" panose="020B0503020204020204" charset="-122"/>
                        </a:rPr>
                        <a:t>对乙酰氨基酚（扑热息痛）</a:t>
                      </a:r>
                      <a:r>
                        <a:rPr lang="zh-CN" altLang="en-US" sz="1400">
                          <a:latin typeface="Times New Roman" panose="02020603050405020304" charset="0"/>
                          <a:ea typeface="微软雅黑" panose="020B0503020204020204" charset="-122"/>
                        </a:rPr>
                        <a:t>等</a:t>
                      </a:r>
                    </a:p>
                  </a:txBody>
                  <a:tcPr marL="91438" marR="91438" marT="45717" marB="45717" anchor="ctr"/>
                </a:tc>
                <a:extLst>
                  <a:ext uri="{0D108BD9-81ED-4DB2-BD59-A6C34878D82A}">
                    <a16:rowId xmlns:a16="http://schemas.microsoft.com/office/drawing/2014/main" val="10004"/>
                  </a:ext>
                </a:extLst>
              </a:tr>
              <a:tr h="944880">
                <a:tc>
                  <a:txBody>
                    <a:bodyPr/>
                    <a:lstStyle/>
                    <a:p>
                      <a:pPr algn="l">
                        <a:buNone/>
                      </a:pPr>
                      <a:r>
                        <a:rPr lang="zh-CN" altLang="en-US" sz="1400" b="1">
                          <a:latin typeface="Times New Roman" panose="02020603050405020304" charset="0"/>
                          <a:ea typeface="微软雅黑" panose="020B0503020204020204" charset="-122"/>
                          <a:cs typeface="Times New Roman" panose="02020603050405020304" charset="0"/>
                        </a:rPr>
                        <a:t>解热镇痛药在儿童发热对症治疗中的合理用药专家共识（</a:t>
                      </a:r>
                      <a:r>
                        <a:rPr lang="en-US" altLang="zh-CN" sz="1400" b="1">
                          <a:latin typeface="Times New Roman" panose="02020603050405020304" charset="0"/>
                          <a:ea typeface="微软雅黑" panose="020B0503020204020204" charset="-122"/>
                          <a:cs typeface="Times New Roman" panose="02020603050405020304" charset="0"/>
                        </a:rPr>
                        <a:t>2020</a:t>
                      </a:r>
                      <a:r>
                        <a:rPr lang="zh-CN" altLang="en-US" sz="1400" b="1">
                          <a:latin typeface="Times New Roman" panose="02020603050405020304" charset="0"/>
                          <a:ea typeface="微软雅黑" panose="020B0503020204020204" charset="-122"/>
                          <a:cs typeface="Times New Roman" panose="02020603050405020304" charset="0"/>
                        </a:rPr>
                        <a:t>）</a:t>
                      </a:r>
                    </a:p>
                  </a:txBody>
                  <a:tcPr marL="91438" marR="91438" marT="45717" marB="45717" anchor="ctr"/>
                </a:tc>
                <a:tc>
                  <a:txBody>
                    <a:bodyPr/>
                    <a:lstStyle/>
                    <a:p>
                      <a:pPr algn="l">
                        <a:buNone/>
                      </a:pPr>
                      <a:r>
                        <a:rPr lang="zh-CN" altLang="en-US" sz="1400">
                          <a:latin typeface="Times New Roman" panose="02020603050405020304" charset="0"/>
                          <a:ea typeface="微软雅黑" panose="020B0503020204020204" charset="-122"/>
                        </a:rPr>
                        <a:t>国家呼吸系统疾病临床医学研究中心</a:t>
                      </a:r>
                    </a:p>
                  </a:txBody>
                  <a:tcPr marL="91438" marR="91438" marT="45717" marB="45717" anchor="ctr"/>
                </a:tc>
                <a:tc>
                  <a:txBody>
                    <a:bodyPr/>
                    <a:lstStyle/>
                    <a:p>
                      <a:pPr algn="l">
                        <a:buNone/>
                      </a:pPr>
                      <a:r>
                        <a:rPr lang="en-US" altLang="zh-CN" sz="1400">
                          <a:latin typeface="Times New Roman" panose="02020603050405020304" charset="0"/>
                          <a:ea typeface="微软雅黑" panose="020B0503020204020204" charset="-122"/>
                          <a:cs typeface="Times New Roman" panose="02020603050405020304" charset="0"/>
                        </a:rPr>
                        <a:t>2</a:t>
                      </a:r>
                      <a:r>
                        <a:rPr lang="zh-CN" altLang="en-US" sz="1400">
                          <a:latin typeface="Times New Roman" panose="02020603050405020304" charset="0"/>
                          <a:ea typeface="微软雅黑" panose="020B0503020204020204" charset="-122"/>
                          <a:cs typeface="Times New Roman" panose="02020603050405020304" charset="0"/>
                        </a:rPr>
                        <a:t>月龄以上儿童体温≥</a:t>
                      </a:r>
                      <a:r>
                        <a:rPr lang="en-US" altLang="zh-CN" sz="1400">
                          <a:latin typeface="Times New Roman" panose="02020603050405020304" charset="0"/>
                          <a:ea typeface="微软雅黑" panose="020B0503020204020204" charset="-122"/>
                          <a:cs typeface="Times New Roman" panose="02020603050405020304" charset="0"/>
                        </a:rPr>
                        <a:t>38.2</a:t>
                      </a:r>
                      <a:r>
                        <a:rPr lang="zh-CN" altLang="en-US" sz="1400">
                          <a:latin typeface="Times New Roman" panose="02020603050405020304" charset="0"/>
                          <a:ea typeface="微软雅黑" panose="020B0503020204020204" charset="-122"/>
                          <a:cs typeface="Times New Roman" panose="02020603050405020304" charset="0"/>
                        </a:rPr>
                        <a:t>℃伴明显不适时，可采用退热剂；高热时推荐应用</a:t>
                      </a:r>
                      <a:r>
                        <a:rPr lang="zh-CN" altLang="en-US" sz="1400" b="1">
                          <a:solidFill>
                            <a:srgbClr val="C00000"/>
                          </a:solidFill>
                          <a:latin typeface="Times New Roman" panose="02020603050405020304" charset="0"/>
                          <a:ea typeface="微软雅黑" panose="020B0503020204020204" charset="-122"/>
                          <a:cs typeface="Times New Roman" panose="02020603050405020304" charset="0"/>
                        </a:rPr>
                        <a:t>对乙酰氨基酚</a:t>
                      </a:r>
                      <a:r>
                        <a:rPr lang="zh-CN" altLang="en-US" sz="1400">
                          <a:latin typeface="Times New Roman" panose="02020603050405020304" charset="0"/>
                          <a:ea typeface="微软雅黑" panose="020B0503020204020204" charset="-122"/>
                          <a:cs typeface="Times New Roman" panose="02020603050405020304" charset="0"/>
                        </a:rPr>
                        <a:t>或布洛芬，不推荐安乃近、乙酰水杨酸、保泰松、羟基保泰松、吲哚美辛、阿司匹林、赖氨匹林、尼美舒利、氨基比林等其他药物作为退热药应用于儿童</a:t>
                      </a:r>
                    </a:p>
                  </a:txBody>
                  <a:tcPr marL="91438" marR="91438" marT="45717" marB="45717" anchor="ctr"/>
                </a:tc>
                <a:extLst>
                  <a:ext uri="{0D108BD9-81ED-4DB2-BD59-A6C34878D82A}">
                    <a16:rowId xmlns:a16="http://schemas.microsoft.com/office/drawing/2014/main" val="10005"/>
                  </a:ext>
                </a:extLst>
              </a:tr>
              <a:tr h="944880">
                <a:tc>
                  <a:txBody>
                    <a:bodyPr/>
                    <a:lstStyle/>
                    <a:p>
                      <a:pPr algn="l">
                        <a:buNone/>
                      </a:pPr>
                      <a:r>
                        <a:rPr lang="zh-CN" altLang="en-US" sz="1400" b="1">
                          <a:latin typeface="Times New Roman" panose="02020603050405020304" charset="0"/>
                          <a:ea typeface="微软雅黑" panose="020B0503020204020204" charset="-122"/>
                          <a:cs typeface="Times New Roman" panose="02020603050405020304" charset="0"/>
                        </a:rPr>
                        <a:t>Paracetamol and Ibuprofen in the Treatment of Fever and Acute</a:t>
                      </a:r>
                    </a:p>
                    <a:p>
                      <a:pPr algn="l">
                        <a:buNone/>
                      </a:pPr>
                      <a:r>
                        <a:rPr lang="zh-CN" altLang="en-US" sz="1400" b="1">
                          <a:latin typeface="Times New Roman" panose="02020603050405020304" charset="0"/>
                          <a:ea typeface="微软雅黑" panose="020B0503020204020204" charset="-122"/>
                          <a:cs typeface="Times New Roman" panose="02020603050405020304" charset="0"/>
                        </a:rPr>
                        <a:t>Mild–Moderate Pain in Children: Italian Experts’Consensus Statements（</a:t>
                      </a:r>
                      <a:r>
                        <a:rPr lang="en-US" altLang="zh-CN" sz="1400" b="1">
                          <a:latin typeface="Times New Roman" panose="02020603050405020304" charset="0"/>
                          <a:ea typeface="微软雅黑" panose="020B0503020204020204" charset="-122"/>
                          <a:cs typeface="Times New Roman" panose="02020603050405020304" charset="0"/>
                        </a:rPr>
                        <a:t>2021</a:t>
                      </a:r>
                      <a:r>
                        <a:rPr lang="zh-CN" altLang="en-US" sz="1400" b="1">
                          <a:latin typeface="Times New Roman" panose="02020603050405020304" charset="0"/>
                          <a:ea typeface="微软雅黑" panose="020B0503020204020204" charset="-122"/>
                          <a:cs typeface="Times New Roman" panose="02020603050405020304" charset="0"/>
                        </a:rPr>
                        <a:t>）</a:t>
                      </a:r>
                    </a:p>
                  </a:txBody>
                  <a:tcPr marL="91438" marR="91438" marT="45717" marB="45717" anchor="ctr"/>
                </a:tc>
                <a:tc>
                  <a:txBody>
                    <a:bodyPr/>
                    <a:lstStyle/>
                    <a:p>
                      <a:pPr algn="l">
                        <a:buNone/>
                      </a:pPr>
                      <a:r>
                        <a:rPr lang="zh-CN" altLang="en-US" sz="1400">
                          <a:latin typeface="Times New Roman" panose="02020603050405020304" charset="0"/>
                          <a:ea typeface="微软雅黑" panose="020B0503020204020204" charset="-122"/>
                        </a:rPr>
                        <a:t>意大利儿科专家组</a:t>
                      </a:r>
                    </a:p>
                  </a:txBody>
                  <a:tcPr marL="91438" marR="91438" marT="45717" marB="45717" anchor="ctr"/>
                </a:tc>
                <a:tc>
                  <a:txBody>
                    <a:bodyPr/>
                    <a:lstStyle/>
                    <a:p>
                      <a:pPr algn="l">
                        <a:buNone/>
                      </a:pPr>
                      <a:r>
                        <a:rPr lang="zh-CN" altLang="en-US" sz="1400" b="1">
                          <a:solidFill>
                            <a:srgbClr val="C00000"/>
                          </a:solidFill>
                          <a:latin typeface="Times New Roman" panose="02020603050405020304" charset="0"/>
                          <a:ea typeface="微软雅黑" panose="020B0503020204020204" charset="-122"/>
                          <a:cs typeface="Times New Roman" panose="02020603050405020304" charset="0"/>
                        </a:rPr>
                        <a:t>扑热息痛（对乙酰氨基酚）</a:t>
                      </a:r>
                      <a:r>
                        <a:rPr lang="zh-CN" altLang="en-US" sz="1400">
                          <a:latin typeface="Times New Roman" panose="02020603050405020304" charset="0"/>
                          <a:ea typeface="微软雅黑" panose="020B0503020204020204" charset="-122"/>
                          <a:cs typeface="Times New Roman" panose="02020603050405020304" charset="0"/>
                        </a:rPr>
                        <a:t>和布洛芬的疗效相当 。在特定情况下使用</a:t>
                      </a:r>
                      <a:r>
                        <a:rPr lang="zh-CN" altLang="en-US" sz="1400" b="1">
                          <a:solidFill>
                            <a:srgbClr val="C00000"/>
                          </a:solidFill>
                          <a:latin typeface="Times New Roman" panose="02020603050405020304" charset="0"/>
                          <a:ea typeface="微软雅黑" panose="020B0503020204020204" charset="-122"/>
                          <a:cs typeface="Times New Roman" panose="02020603050405020304" charset="0"/>
                        </a:rPr>
                        <a:t>扑热息痛</a:t>
                      </a:r>
                      <a:r>
                        <a:rPr lang="zh-CN" altLang="en-US" sz="1400">
                          <a:latin typeface="Times New Roman" panose="02020603050405020304" charset="0"/>
                          <a:ea typeface="微软雅黑" panose="020B0503020204020204" charset="-122"/>
                          <a:cs typeface="Times New Roman" panose="02020603050405020304" charset="0"/>
                        </a:rPr>
                        <a:t>更合适：有脱水风险的儿童或脱水儿童以及患有水痘、肺炎、川崎病和凝血障碍的儿童 </a:t>
                      </a:r>
                    </a:p>
                  </a:txBody>
                  <a:tcPr marL="91438" marR="91438" marT="45717" marB="45717" anchor="ctr"/>
                </a:tc>
                <a:extLst>
                  <a:ext uri="{0D108BD9-81ED-4DB2-BD59-A6C34878D82A}">
                    <a16:rowId xmlns:a16="http://schemas.microsoft.com/office/drawing/2014/main" val="10006"/>
                  </a:ext>
                </a:extLst>
              </a:tr>
              <a:tr h="1371600">
                <a:tc>
                  <a:txBody>
                    <a:bodyPr/>
                    <a:lstStyle/>
                    <a:p>
                      <a:pPr algn="l">
                        <a:buNone/>
                      </a:pPr>
                      <a:r>
                        <a:rPr lang="zh-CN" altLang="en-US" sz="1400" b="1">
                          <a:latin typeface="Times New Roman" panose="02020603050405020304" charset="0"/>
                          <a:ea typeface="微软雅黑" panose="020B0503020204020204" charset="-122"/>
                          <a:cs typeface="Times New Roman" panose="02020603050405020304" charset="0"/>
                        </a:rPr>
                        <a:t>特殊人群普通感冒规范用药的专家共识（</a:t>
                      </a:r>
                      <a:r>
                        <a:rPr lang="en-US" altLang="zh-CN" sz="1400" b="1">
                          <a:latin typeface="Times New Roman" panose="02020603050405020304" charset="0"/>
                          <a:ea typeface="微软雅黑" panose="020B0503020204020204" charset="-122"/>
                          <a:cs typeface="Times New Roman" panose="02020603050405020304" charset="0"/>
                        </a:rPr>
                        <a:t>2015</a:t>
                      </a:r>
                      <a:r>
                        <a:rPr lang="zh-CN" altLang="en-US" sz="1400" b="1">
                          <a:latin typeface="Times New Roman" panose="02020603050405020304" charset="0"/>
                          <a:ea typeface="微软雅黑" panose="020B0503020204020204" charset="-122"/>
                          <a:cs typeface="Times New Roman" panose="02020603050405020304" charset="0"/>
                        </a:rPr>
                        <a:t>）</a:t>
                      </a:r>
                    </a:p>
                  </a:txBody>
                  <a:tcPr marL="91438" marR="91438" marT="45717" marB="45717" anchor="ctr"/>
                </a:tc>
                <a:tc>
                  <a:txBody>
                    <a:bodyPr/>
                    <a:lstStyle/>
                    <a:p>
                      <a:pPr algn="l">
                        <a:buNone/>
                      </a:pPr>
                      <a:r>
                        <a:rPr lang="zh-CN" altLang="en-US" sz="1400">
                          <a:latin typeface="Times New Roman" panose="02020603050405020304" charset="0"/>
                          <a:ea typeface="微软雅黑" panose="020B0503020204020204" charset="-122"/>
                        </a:rPr>
                        <a:t>特殊人群普通感冒规范用药专家组</a:t>
                      </a:r>
                    </a:p>
                  </a:txBody>
                  <a:tcPr marL="91438" marR="91438" marT="45717" marB="45717" anchor="ctr"/>
                </a:tc>
                <a:tc>
                  <a:txBody>
                    <a:bodyPr/>
                    <a:lstStyle/>
                    <a:p>
                      <a:pPr algn="l">
                        <a:buNone/>
                      </a:pPr>
                      <a:r>
                        <a:rPr lang="zh-CN" altLang="en-US" sz="1400" b="1">
                          <a:solidFill>
                            <a:srgbClr val="C00000"/>
                          </a:solidFill>
                          <a:latin typeface="Times New Roman" panose="02020603050405020304" charset="0"/>
                          <a:ea typeface="微软雅黑" panose="020B0503020204020204" charset="-122"/>
                          <a:cs typeface="Times New Roman" panose="02020603050405020304" charset="0"/>
                        </a:rPr>
                        <a:t>对乙酰氨基酚</a:t>
                      </a:r>
                      <a:r>
                        <a:rPr lang="zh-CN" altLang="en-US" sz="1400">
                          <a:latin typeface="Times New Roman" panose="02020603050405020304" charset="0"/>
                          <a:ea typeface="微软雅黑" panose="020B0503020204020204" charset="-122"/>
                          <a:cs typeface="Times New Roman" panose="02020603050405020304" charset="0"/>
                        </a:rPr>
                        <a:t>能够抑制中枢神经系统前列腺素合成和释放,起到解热、镇痛作用。无明显胃肠刺激, 口服吸收快且完全。按说明书推荐剂量服用对乙酰氨基酚未发现肝、肾毒性,且</a:t>
                      </a:r>
                      <a:r>
                        <a:rPr lang="zh-CN" altLang="en-US" sz="1400" b="1">
                          <a:solidFill>
                            <a:srgbClr val="C00000"/>
                          </a:solidFill>
                          <a:latin typeface="Times New Roman" panose="02020603050405020304" charset="0"/>
                          <a:ea typeface="微软雅黑" panose="020B0503020204020204" charset="-122"/>
                          <a:cs typeface="Times New Roman" panose="02020603050405020304" charset="0"/>
                        </a:rPr>
                        <a:t>对孕妇而言是最安全的退热药(FDA 推荐 B类用药)；</a:t>
                      </a:r>
                    </a:p>
                    <a:p>
                      <a:pPr algn="l">
                        <a:buNone/>
                      </a:pPr>
                      <a:r>
                        <a:rPr lang="zh-CN" altLang="en-US" sz="1400" b="1">
                          <a:solidFill>
                            <a:srgbClr val="C00000"/>
                          </a:solidFill>
                          <a:latin typeface="Times New Roman" panose="02020603050405020304" charset="0"/>
                          <a:ea typeface="微软雅黑" panose="020B0503020204020204" charset="-122"/>
                          <a:cs typeface="Times New Roman" panose="02020603050405020304" charset="0"/>
                        </a:rPr>
                        <a:t>妊娠患者、胃和十二指肠溃疡以及曾有消化道出血史患者、心脑血管疾病患者、阿司匹林过敏性哮喘及阿司匹林药物过敏患者推荐选择对乙酰氨基酚进行退热治疗。</a:t>
                      </a:r>
                    </a:p>
                  </a:txBody>
                  <a:tcPr marL="91438" marR="91438" marT="45717" marB="45717" anchor="ctr"/>
                </a:tc>
                <a:extLst>
                  <a:ext uri="{0D108BD9-81ED-4DB2-BD59-A6C34878D82A}">
                    <a16:rowId xmlns:a16="http://schemas.microsoft.com/office/drawing/2014/main" val="10007"/>
                  </a:ext>
                </a:extLst>
              </a:tr>
            </a:tbl>
          </a:graphicData>
        </a:graphic>
      </p:graphicFrame>
      <p:sp>
        <p:nvSpPr>
          <p:cNvPr id="4" name="任意多边形 3"/>
          <p:cNvSpPr/>
          <p:nvPr/>
        </p:nvSpPr>
        <p:spPr>
          <a:xfrm>
            <a:off x="2751733" y="0"/>
            <a:ext cx="459588" cy="867252"/>
          </a:xfrm>
          <a:custGeom>
            <a:avLst/>
            <a:gdLst>
              <a:gd name="connsiteX0" fmla="*/ 0 w 459588"/>
              <a:gd name="connsiteY0" fmla="*/ 0 h 867252"/>
              <a:gd name="connsiteX1" fmla="*/ 459588 w 459588"/>
              <a:gd name="connsiteY1" fmla="*/ 0 h 867252"/>
              <a:gd name="connsiteX2" fmla="*/ 459588 w 459588"/>
              <a:gd name="connsiteY2" fmla="*/ 560072 h 867252"/>
              <a:gd name="connsiteX3" fmla="*/ 0 w 459588"/>
              <a:gd name="connsiteY3" fmla="*/ 867252 h 867252"/>
            </a:gdLst>
            <a:ahLst/>
            <a:cxnLst>
              <a:cxn ang="0">
                <a:pos x="connsiteX0" y="connsiteY0"/>
              </a:cxn>
              <a:cxn ang="0">
                <a:pos x="connsiteX1" y="connsiteY1"/>
              </a:cxn>
              <a:cxn ang="0">
                <a:pos x="connsiteX2" y="connsiteY2"/>
              </a:cxn>
              <a:cxn ang="0">
                <a:pos x="connsiteX3" y="connsiteY3"/>
              </a:cxn>
            </a:cxnLst>
            <a:rect l="l" t="t" r="r" b="b"/>
            <a:pathLst>
              <a:path w="459588" h="867252">
                <a:moveTo>
                  <a:pt x="0" y="0"/>
                </a:moveTo>
                <a:lnTo>
                  <a:pt x="459588" y="0"/>
                </a:lnTo>
                <a:lnTo>
                  <a:pt x="459588" y="560072"/>
                </a:lnTo>
                <a:lnTo>
                  <a:pt x="0" y="867252"/>
                </a:lnTo>
                <a:close/>
              </a:path>
            </a:pathLst>
          </a:custGeom>
          <a:solidFill>
            <a:srgbClr val="4C4B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cxnSp>
        <p:nvCxnSpPr>
          <p:cNvPr id="5" name="直接连接符 4"/>
          <p:cNvCxnSpPr/>
          <p:nvPr/>
        </p:nvCxnSpPr>
        <p:spPr>
          <a:xfrm flipV="1">
            <a:off x="3051042" y="0"/>
            <a:ext cx="930115" cy="655980"/>
          </a:xfrm>
          <a:prstGeom prst="line">
            <a:avLst/>
          </a:prstGeom>
          <a:ln w="12700">
            <a:solidFill>
              <a:srgbClr val="4C4B50"/>
            </a:solidFill>
          </a:ln>
          <a:effectLst/>
        </p:spPr>
        <p:style>
          <a:lnRef idx="1">
            <a:schemeClr val="accent1"/>
          </a:lnRef>
          <a:fillRef idx="0">
            <a:schemeClr val="accent1"/>
          </a:fillRef>
          <a:effectRef idx="0">
            <a:schemeClr val="accent1"/>
          </a:effectRef>
          <a:fontRef idx="minor">
            <a:schemeClr val="tx1"/>
          </a:fontRef>
        </p:style>
      </p:cxnSp>
      <p:sp>
        <p:nvSpPr>
          <p:cNvPr id="6" name="任意多边形 5"/>
          <p:cNvSpPr/>
          <p:nvPr/>
        </p:nvSpPr>
        <p:spPr>
          <a:xfrm>
            <a:off x="8995444" y="0"/>
            <a:ext cx="459588" cy="867252"/>
          </a:xfrm>
          <a:custGeom>
            <a:avLst/>
            <a:gdLst>
              <a:gd name="connsiteX0" fmla="*/ 0 w 459588"/>
              <a:gd name="connsiteY0" fmla="*/ 0 h 867252"/>
              <a:gd name="connsiteX1" fmla="*/ 459588 w 459588"/>
              <a:gd name="connsiteY1" fmla="*/ 0 h 867252"/>
              <a:gd name="connsiteX2" fmla="*/ 459588 w 459588"/>
              <a:gd name="connsiteY2" fmla="*/ 560072 h 867252"/>
              <a:gd name="connsiteX3" fmla="*/ 0 w 459588"/>
              <a:gd name="connsiteY3" fmla="*/ 867252 h 867252"/>
            </a:gdLst>
            <a:ahLst/>
            <a:cxnLst>
              <a:cxn ang="0">
                <a:pos x="connsiteX0" y="connsiteY0"/>
              </a:cxn>
              <a:cxn ang="0">
                <a:pos x="connsiteX1" y="connsiteY1"/>
              </a:cxn>
              <a:cxn ang="0">
                <a:pos x="connsiteX2" y="connsiteY2"/>
              </a:cxn>
              <a:cxn ang="0">
                <a:pos x="connsiteX3" y="connsiteY3"/>
              </a:cxn>
            </a:cxnLst>
            <a:rect l="l" t="t" r="r" b="b"/>
            <a:pathLst>
              <a:path w="459588" h="867252">
                <a:moveTo>
                  <a:pt x="0" y="0"/>
                </a:moveTo>
                <a:lnTo>
                  <a:pt x="459588" y="0"/>
                </a:lnTo>
                <a:lnTo>
                  <a:pt x="459588" y="560072"/>
                </a:lnTo>
                <a:lnTo>
                  <a:pt x="0" y="867252"/>
                </a:lnTo>
                <a:close/>
              </a:path>
            </a:pathLst>
          </a:custGeom>
          <a:solidFill>
            <a:srgbClr val="2ABDC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cxnSp>
        <p:nvCxnSpPr>
          <p:cNvPr id="7" name="直接连接符 6"/>
          <p:cNvCxnSpPr/>
          <p:nvPr/>
        </p:nvCxnSpPr>
        <p:spPr>
          <a:xfrm flipV="1">
            <a:off x="9294753" y="-13642"/>
            <a:ext cx="930115" cy="655980"/>
          </a:xfrm>
          <a:prstGeom prst="line">
            <a:avLst/>
          </a:prstGeom>
          <a:ln w="12700">
            <a:solidFill>
              <a:srgbClr val="2ABDC7"/>
            </a:solidFill>
          </a:ln>
          <a:effectLst/>
        </p:spPr>
        <p:style>
          <a:lnRef idx="1">
            <a:schemeClr val="accent1"/>
          </a:lnRef>
          <a:fillRef idx="0">
            <a:schemeClr val="accent1"/>
          </a:fillRef>
          <a:effectRef idx="0">
            <a:schemeClr val="accent1"/>
          </a:effectRef>
          <a:fontRef idx="minor">
            <a:schemeClr val="tx1"/>
          </a:fontRef>
        </p:style>
      </p:cxnSp>
      <p:sp>
        <p:nvSpPr>
          <p:cNvPr id="3" name="文本框 2"/>
          <p:cNvSpPr txBox="1"/>
          <p:nvPr/>
        </p:nvSpPr>
        <p:spPr>
          <a:xfrm>
            <a:off x="119380" y="6309995"/>
            <a:ext cx="11779885" cy="506730"/>
          </a:xfrm>
          <a:prstGeom prst="rect">
            <a:avLst/>
          </a:prstGeom>
          <a:solidFill>
            <a:srgbClr val="92D050"/>
          </a:solidFill>
        </p:spPr>
        <p:txBody>
          <a:bodyPr wrap="square" rtlCol="0">
            <a:spAutoFit/>
          </a:bodyPr>
          <a:lstStyle/>
          <a:p>
            <a:pPr lvl="0" algn="ctr">
              <a:lnSpc>
                <a:spcPct val="150000"/>
              </a:lnSpc>
              <a:buClrTx/>
              <a:buSzTx/>
              <a:buFontTx/>
            </a:pPr>
            <a:r>
              <a:rPr lang="zh-CN" altLang="en-US" sz="1800" b="1">
                <a:latin typeface="微软雅黑" panose="020B0503020204020204" charset="-122"/>
                <a:ea typeface="微软雅黑" panose="020B0503020204020204" charset="-122"/>
                <a:sym typeface="+mn-ea"/>
              </a:rPr>
              <a:t>对乙酰氨基酚经呼吸道感染疾病、登革热、甲状腺功能亢进、感冒等疾病指南/专家共识推荐用于解热对症治疗</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任意多边形 3"/>
          <p:cNvSpPr/>
          <p:nvPr/>
        </p:nvSpPr>
        <p:spPr>
          <a:xfrm>
            <a:off x="2751733" y="0"/>
            <a:ext cx="459588" cy="867252"/>
          </a:xfrm>
          <a:custGeom>
            <a:avLst/>
            <a:gdLst>
              <a:gd name="connsiteX0" fmla="*/ 0 w 459588"/>
              <a:gd name="connsiteY0" fmla="*/ 0 h 867252"/>
              <a:gd name="connsiteX1" fmla="*/ 459588 w 459588"/>
              <a:gd name="connsiteY1" fmla="*/ 0 h 867252"/>
              <a:gd name="connsiteX2" fmla="*/ 459588 w 459588"/>
              <a:gd name="connsiteY2" fmla="*/ 560072 h 867252"/>
              <a:gd name="connsiteX3" fmla="*/ 0 w 459588"/>
              <a:gd name="connsiteY3" fmla="*/ 867252 h 867252"/>
            </a:gdLst>
            <a:ahLst/>
            <a:cxnLst>
              <a:cxn ang="0">
                <a:pos x="connsiteX0" y="connsiteY0"/>
              </a:cxn>
              <a:cxn ang="0">
                <a:pos x="connsiteX1" y="connsiteY1"/>
              </a:cxn>
              <a:cxn ang="0">
                <a:pos x="connsiteX2" y="connsiteY2"/>
              </a:cxn>
              <a:cxn ang="0">
                <a:pos x="connsiteX3" y="connsiteY3"/>
              </a:cxn>
            </a:cxnLst>
            <a:rect l="l" t="t" r="r" b="b"/>
            <a:pathLst>
              <a:path w="459588" h="867252">
                <a:moveTo>
                  <a:pt x="0" y="0"/>
                </a:moveTo>
                <a:lnTo>
                  <a:pt x="459588" y="0"/>
                </a:lnTo>
                <a:lnTo>
                  <a:pt x="459588" y="560072"/>
                </a:lnTo>
                <a:lnTo>
                  <a:pt x="0" y="867252"/>
                </a:lnTo>
                <a:close/>
              </a:path>
            </a:pathLst>
          </a:custGeom>
          <a:solidFill>
            <a:srgbClr val="4C4B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cxnSp>
        <p:nvCxnSpPr>
          <p:cNvPr id="5" name="直接连接符 4"/>
          <p:cNvCxnSpPr/>
          <p:nvPr/>
        </p:nvCxnSpPr>
        <p:spPr>
          <a:xfrm flipV="1">
            <a:off x="3051042" y="0"/>
            <a:ext cx="930115" cy="655980"/>
          </a:xfrm>
          <a:prstGeom prst="line">
            <a:avLst/>
          </a:prstGeom>
          <a:ln w="12700">
            <a:solidFill>
              <a:srgbClr val="4C4B50"/>
            </a:solidFill>
          </a:ln>
          <a:effectLst/>
        </p:spPr>
        <p:style>
          <a:lnRef idx="1">
            <a:schemeClr val="accent1"/>
          </a:lnRef>
          <a:fillRef idx="0">
            <a:schemeClr val="accent1"/>
          </a:fillRef>
          <a:effectRef idx="0">
            <a:schemeClr val="accent1"/>
          </a:effectRef>
          <a:fontRef idx="minor">
            <a:schemeClr val="tx1"/>
          </a:fontRef>
        </p:style>
      </p:cxnSp>
      <p:sp>
        <p:nvSpPr>
          <p:cNvPr id="6" name="任意多边形 5"/>
          <p:cNvSpPr/>
          <p:nvPr/>
        </p:nvSpPr>
        <p:spPr>
          <a:xfrm>
            <a:off x="8995444" y="0"/>
            <a:ext cx="459588" cy="867252"/>
          </a:xfrm>
          <a:custGeom>
            <a:avLst/>
            <a:gdLst>
              <a:gd name="connsiteX0" fmla="*/ 0 w 459588"/>
              <a:gd name="connsiteY0" fmla="*/ 0 h 867252"/>
              <a:gd name="connsiteX1" fmla="*/ 459588 w 459588"/>
              <a:gd name="connsiteY1" fmla="*/ 0 h 867252"/>
              <a:gd name="connsiteX2" fmla="*/ 459588 w 459588"/>
              <a:gd name="connsiteY2" fmla="*/ 560072 h 867252"/>
              <a:gd name="connsiteX3" fmla="*/ 0 w 459588"/>
              <a:gd name="connsiteY3" fmla="*/ 867252 h 867252"/>
            </a:gdLst>
            <a:ahLst/>
            <a:cxnLst>
              <a:cxn ang="0">
                <a:pos x="connsiteX0" y="connsiteY0"/>
              </a:cxn>
              <a:cxn ang="0">
                <a:pos x="connsiteX1" y="connsiteY1"/>
              </a:cxn>
              <a:cxn ang="0">
                <a:pos x="connsiteX2" y="connsiteY2"/>
              </a:cxn>
              <a:cxn ang="0">
                <a:pos x="connsiteX3" y="connsiteY3"/>
              </a:cxn>
            </a:cxnLst>
            <a:rect l="l" t="t" r="r" b="b"/>
            <a:pathLst>
              <a:path w="459588" h="867252">
                <a:moveTo>
                  <a:pt x="0" y="0"/>
                </a:moveTo>
                <a:lnTo>
                  <a:pt x="459588" y="0"/>
                </a:lnTo>
                <a:lnTo>
                  <a:pt x="459588" y="560072"/>
                </a:lnTo>
                <a:lnTo>
                  <a:pt x="0" y="867252"/>
                </a:lnTo>
                <a:close/>
              </a:path>
            </a:pathLst>
          </a:custGeom>
          <a:solidFill>
            <a:srgbClr val="2ABDC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cxnSp>
        <p:nvCxnSpPr>
          <p:cNvPr id="7" name="直接连接符 6"/>
          <p:cNvCxnSpPr/>
          <p:nvPr/>
        </p:nvCxnSpPr>
        <p:spPr>
          <a:xfrm flipV="1">
            <a:off x="9294753" y="-13642"/>
            <a:ext cx="930115" cy="655980"/>
          </a:xfrm>
          <a:prstGeom prst="line">
            <a:avLst/>
          </a:prstGeom>
          <a:ln w="12700">
            <a:solidFill>
              <a:srgbClr val="2ABDC7"/>
            </a:solidFill>
          </a:ln>
          <a:effectLst/>
        </p:spPr>
        <p:style>
          <a:lnRef idx="1">
            <a:schemeClr val="accent1"/>
          </a:lnRef>
          <a:fillRef idx="0">
            <a:schemeClr val="accent1"/>
          </a:fillRef>
          <a:effectRef idx="0">
            <a:schemeClr val="accent1"/>
          </a:effectRef>
          <a:fontRef idx="minor">
            <a:schemeClr val="tx1"/>
          </a:fontRef>
        </p:style>
      </p:cxnSp>
      <p:sp>
        <p:nvSpPr>
          <p:cNvPr id="8" name="Freeform 23"/>
          <p:cNvSpPr/>
          <p:nvPr/>
        </p:nvSpPr>
        <p:spPr bwMode="auto">
          <a:xfrm>
            <a:off x="3225333" y="3905954"/>
            <a:ext cx="2323985" cy="1683671"/>
          </a:xfrm>
          <a:custGeom>
            <a:avLst/>
            <a:gdLst>
              <a:gd name="T0" fmla="*/ 0 w 735"/>
              <a:gd name="T1" fmla="*/ 0 h 532"/>
              <a:gd name="T2" fmla="*/ 735 w 735"/>
              <a:gd name="T3" fmla="*/ 532 h 532"/>
            </a:gdLst>
            <a:ahLst/>
            <a:cxnLst>
              <a:cxn ang="0">
                <a:pos x="0" y="0"/>
              </a:cxn>
              <a:cxn ang="0">
                <a:pos x="382" y="202"/>
              </a:cxn>
              <a:cxn ang="0">
                <a:pos x="577" y="202"/>
              </a:cxn>
              <a:cxn ang="0">
                <a:pos x="637" y="249"/>
              </a:cxn>
              <a:cxn ang="0">
                <a:pos x="639" y="402"/>
              </a:cxn>
              <a:cxn ang="0">
                <a:pos x="598" y="400"/>
              </a:cxn>
              <a:cxn ang="0">
                <a:pos x="669" y="532"/>
              </a:cxn>
              <a:cxn ang="0">
                <a:pos x="735" y="402"/>
              </a:cxn>
              <a:cxn ang="0">
                <a:pos x="696" y="402"/>
              </a:cxn>
              <a:cxn ang="0">
                <a:pos x="694" y="226"/>
              </a:cxn>
              <a:cxn ang="0">
                <a:pos x="616" y="150"/>
              </a:cxn>
              <a:cxn ang="0">
                <a:pos x="335" y="149"/>
              </a:cxn>
              <a:cxn ang="0">
                <a:pos x="69" y="0"/>
              </a:cxn>
              <a:cxn ang="0">
                <a:pos x="0" y="0"/>
              </a:cxn>
            </a:cxnLst>
            <a:rect l="T0" t="T1" r="T2" b="T3"/>
            <a:pathLst>
              <a:path w="735" h="532">
                <a:moveTo>
                  <a:pt x="0" y="0"/>
                </a:moveTo>
                <a:cubicBezTo>
                  <a:pt x="0" y="0"/>
                  <a:pt x="85" y="216"/>
                  <a:pt x="382" y="202"/>
                </a:cubicBezTo>
                <a:cubicBezTo>
                  <a:pt x="479" y="202"/>
                  <a:pt x="577" y="202"/>
                  <a:pt x="577" y="202"/>
                </a:cubicBezTo>
                <a:cubicBezTo>
                  <a:pt x="577" y="202"/>
                  <a:pt x="639" y="201"/>
                  <a:pt x="637" y="249"/>
                </a:cubicBezTo>
                <a:cubicBezTo>
                  <a:pt x="638" y="325"/>
                  <a:pt x="639" y="402"/>
                  <a:pt x="639" y="402"/>
                </a:cubicBezTo>
                <a:lnTo>
                  <a:pt x="598" y="400"/>
                </a:lnTo>
                <a:lnTo>
                  <a:pt x="669" y="532"/>
                </a:lnTo>
                <a:lnTo>
                  <a:pt x="735" y="402"/>
                </a:lnTo>
                <a:lnTo>
                  <a:pt x="696" y="402"/>
                </a:lnTo>
                <a:cubicBezTo>
                  <a:pt x="696" y="402"/>
                  <a:pt x="695" y="314"/>
                  <a:pt x="694" y="226"/>
                </a:cubicBezTo>
                <a:cubicBezTo>
                  <a:pt x="687" y="160"/>
                  <a:pt x="616" y="150"/>
                  <a:pt x="616" y="150"/>
                </a:cubicBezTo>
                <a:cubicBezTo>
                  <a:pt x="556" y="137"/>
                  <a:pt x="473" y="153"/>
                  <a:pt x="335" y="149"/>
                </a:cubicBezTo>
                <a:cubicBezTo>
                  <a:pt x="110" y="126"/>
                  <a:pt x="69" y="0"/>
                  <a:pt x="69" y="0"/>
                </a:cubicBezTo>
                <a:lnTo>
                  <a:pt x="0" y="0"/>
                </a:lnTo>
                <a:close/>
              </a:path>
            </a:pathLst>
          </a:custGeom>
          <a:solidFill>
            <a:schemeClr val="bg1">
              <a:lumMod val="85000"/>
            </a:schemeClr>
          </a:solidFill>
          <a:ln w="9525">
            <a:noFill/>
            <a:round/>
          </a:ln>
          <a:effectLst/>
        </p:spPr>
        <p:txBody>
          <a:bodyPr wrap="none" lIns="118297" tIns="59149" rIns="118297" bIns="59149" anchor="ctr"/>
          <a:lstStyle/>
          <a:p>
            <a:pPr>
              <a:defRPr/>
            </a:pPr>
            <a:endParaRPr lang="zh-CN" altLang="en-US" sz="2160" kern="0">
              <a:solidFill>
                <a:sysClr val="windowText" lastClr="000000"/>
              </a:solidFill>
            </a:endParaRPr>
          </a:p>
        </p:txBody>
      </p:sp>
      <p:sp>
        <p:nvSpPr>
          <p:cNvPr id="10" name="AutoShape 10"/>
          <p:cNvSpPr>
            <a:spLocks noChangeArrowheads="1"/>
          </p:cNvSpPr>
          <p:nvPr/>
        </p:nvSpPr>
        <p:spPr bwMode="auto">
          <a:xfrm>
            <a:off x="809625" y="1681480"/>
            <a:ext cx="4335780" cy="2496820"/>
          </a:xfrm>
          <a:prstGeom prst="roundRect">
            <a:avLst>
              <a:gd name="adj" fmla="val 7333"/>
            </a:avLst>
          </a:prstGeom>
          <a:solidFill>
            <a:srgbClr val="2ABDC7"/>
          </a:solidFill>
          <a:ln w="9525">
            <a:noFill/>
            <a:round/>
          </a:ln>
          <a:effectLst/>
        </p:spPr>
        <p:txBody>
          <a:bodyPr anchor="ctr"/>
          <a:lstStyle/>
          <a:p>
            <a:pPr>
              <a:defRPr/>
            </a:pPr>
            <a:endParaRPr lang="zh-CN" altLang="en-US" sz="2160" kern="0">
              <a:solidFill>
                <a:sysClr val="windowText" lastClr="000000"/>
              </a:solidFill>
            </a:endParaRPr>
          </a:p>
        </p:txBody>
      </p:sp>
      <p:sp>
        <p:nvSpPr>
          <p:cNvPr id="16" name="Freeform 25"/>
          <p:cNvSpPr/>
          <p:nvPr/>
        </p:nvSpPr>
        <p:spPr bwMode="auto">
          <a:xfrm flipH="1">
            <a:off x="6679788" y="3905954"/>
            <a:ext cx="2325230" cy="1683671"/>
          </a:xfrm>
          <a:custGeom>
            <a:avLst/>
            <a:gdLst>
              <a:gd name="T0" fmla="*/ 0 w 735"/>
              <a:gd name="T1" fmla="*/ 0 h 532"/>
              <a:gd name="T2" fmla="*/ 735 w 735"/>
              <a:gd name="T3" fmla="*/ 532 h 532"/>
            </a:gdLst>
            <a:ahLst/>
            <a:cxnLst>
              <a:cxn ang="0">
                <a:pos x="0" y="0"/>
              </a:cxn>
              <a:cxn ang="0">
                <a:pos x="382" y="202"/>
              </a:cxn>
              <a:cxn ang="0">
                <a:pos x="577" y="202"/>
              </a:cxn>
              <a:cxn ang="0">
                <a:pos x="637" y="249"/>
              </a:cxn>
              <a:cxn ang="0">
                <a:pos x="639" y="402"/>
              </a:cxn>
              <a:cxn ang="0">
                <a:pos x="598" y="400"/>
              </a:cxn>
              <a:cxn ang="0">
                <a:pos x="669" y="532"/>
              </a:cxn>
              <a:cxn ang="0">
                <a:pos x="735" y="402"/>
              </a:cxn>
              <a:cxn ang="0">
                <a:pos x="696" y="402"/>
              </a:cxn>
              <a:cxn ang="0">
                <a:pos x="694" y="226"/>
              </a:cxn>
              <a:cxn ang="0">
                <a:pos x="616" y="150"/>
              </a:cxn>
              <a:cxn ang="0">
                <a:pos x="335" y="149"/>
              </a:cxn>
              <a:cxn ang="0">
                <a:pos x="69" y="0"/>
              </a:cxn>
              <a:cxn ang="0">
                <a:pos x="0" y="0"/>
              </a:cxn>
            </a:cxnLst>
            <a:rect l="T0" t="T1" r="T2" b="T3"/>
            <a:pathLst>
              <a:path w="735" h="532">
                <a:moveTo>
                  <a:pt x="0" y="0"/>
                </a:moveTo>
                <a:cubicBezTo>
                  <a:pt x="0" y="0"/>
                  <a:pt x="85" y="216"/>
                  <a:pt x="382" y="202"/>
                </a:cubicBezTo>
                <a:cubicBezTo>
                  <a:pt x="479" y="202"/>
                  <a:pt x="577" y="202"/>
                  <a:pt x="577" y="202"/>
                </a:cubicBezTo>
                <a:cubicBezTo>
                  <a:pt x="577" y="202"/>
                  <a:pt x="639" y="201"/>
                  <a:pt x="637" y="249"/>
                </a:cubicBezTo>
                <a:cubicBezTo>
                  <a:pt x="638" y="325"/>
                  <a:pt x="639" y="402"/>
                  <a:pt x="639" y="402"/>
                </a:cubicBezTo>
                <a:lnTo>
                  <a:pt x="598" y="400"/>
                </a:lnTo>
                <a:lnTo>
                  <a:pt x="669" y="532"/>
                </a:lnTo>
                <a:lnTo>
                  <a:pt x="735" y="402"/>
                </a:lnTo>
                <a:lnTo>
                  <a:pt x="696" y="402"/>
                </a:lnTo>
                <a:cubicBezTo>
                  <a:pt x="696" y="402"/>
                  <a:pt x="695" y="314"/>
                  <a:pt x="694" y="226"/>
                </a:cubicBezTo>
                <a:cubicBezTo>
                  <a:pt x="687" y="160"/>
                  <a:pt x="616" y="150"/>
                  <a:pt x="616" y="150"/>
                </a:cubicBezTo>
                <a:cubicBezTo>
                  <a:pt x="556" y="137"/>
                  <a:pt x="473" y="153"/>
                  <a:pt x="335" y="149"/>
                </a:cubicBezTo>
                <a:cubicBezTo>
                  <a:pt x="110" y="126"/>
                  <a:pt x="69" y="0"/>
                  <a:pt x="69" y="0"/>
                </a:cubicBezTo>
                <a:lnTo>
                  <a:pt x="0" y="0"/>
                </a:lnTo>
                <a:close/>
              </a:path>
            </a:pathLst>
          </a:custGeom>
          <a:solidFill>
            <a:schemeClr val="bg1">
              <a:lumMod val="85000"/>
            </a:schemeClr>
          </a:solidFill>
          <a:ln w="9525">
            <a:noFill/>
            <a:round/>
          </a:ln>
          <a:effectLst/>
        </p:spPr>
        <p:txBody>
          <a:bodyPr wrap="none" lIns="118297" tIns="59149" rIns="118297" bIns="59149" anchor="ctr"/>
          <a:lstStyle/>
          <a:p>
            <a:pPr>
              <a:defRPr/>
            </a:pPr>
            <a:endParaRPr lang="zh-CN" altLang="en-US" sz="2160" kern="0">
              <a:solidFill>
                <a:sysClr val="windowText" lastClr="000000"/>
              </a:solidFill>
            </a:endParaRPr>
          </a:p>
        </p:txBody>
      </p:sp>
      <p:grpSp>
        <p:nvGrpSpPr>
          <p:cNvPr id="17" name="组合 16"/>
          <p:cNvGrpSpPr/>
          <p:nvPr/>
        </p:nvGrpSpPr>
        <p:grpSpPr>
          <a:xfrm>
            <a:off x="6172834" y="1681480"/>
            <a:ext cx="4360545" cy="2484120"/>
            <a:chOff x="5393039" y="1289050"/>
            <a:chExt cx="1542330" cy="1446440"/>
          </a:xfrm>
          <a:solidFill>
            <a:schemeClr val="accent1">
              <a:lumMod val="75000"/>
            </a:schemeClr>
          </a:solidFill>
        </p:grpSpPr>
        <p:sp>
          <p:nvSpPr>
            <p:cNvPr id="18" name="AutoShape 18"/>
            <p:cNvSpPr>
              <a:spLocks noChangeArrowheads="1"/>
            </p:cNvSpPr>
            <p:nvPr/>
          </p:nvSpPr>
          <p:spPr bwMode="auto">
            <a:xfrm>
              <a:off x="5393039" y="1289050"/>
              <a:ext cx="1542330" cy="1446440"/>
            </a:xfrm>
            <a:prstGeom prst="roundRect">
              <a:avLst>
                <a:gd name="adj" fmla="val 7333"/>
              </a:avLst>
            </a:prstGeom>
            <a:solidFill>
              <a:srgbClr val="2ABDC7"/>
            </a:solidFill>
            <a:ln w="9525">
              <a:noFill/>
              <a:round/>
            </a:ln>
            <a:effectLst/>
          </p:spPr>
          <p:txBody>
            <a:bodyPr anchor="ctr"/>
            <a:lstStyle/>
            <a:p>
              <a:pPr>
                <a:defRPr/>
              </a:pPr>
              <a:endParaRPr lang="zh-CN" altLang="en-US" sz="2160" kern="0">
                <a:solidFill>
                  <a:sysClr val="windowText" lastClr="000000"/>
                </a:solidFill>
              </a:endParaRPr>
            </a:p>
          </p:txBody>
        </p:sp>
        <p:sp>
          <p:nvSpPr>
            <p:cNvPr id="19" name="Text Box 20"/>
            <p:cNvSpPr txBox="1">
              <a:spLocks noChangeArrowheads="1"/>
            </p:cNvSpPr>
            <p:nvPr/>
          </p:nvSpPr>
          <p:spPr bwMode="auto">
            <a:xfrm>
              <a:off x="5442332" y="1395234"/>
              <a:ext cx="1430940" cy="910311"/>
            </a:xfrm>
            <a:prstGeom prst="rect">
              <a:avLst/>
            </a:prstGeom>
            <a:noFill/>
            <a:ln w="9525">
              <a:noFill/>
              <a:miter lim="800000"/>
            </a:ln>
            <a:effectLst/>
          </p:spPr>
          <p:txBody>
            <a:bodyPr wrap="square" lIns="87089" tIns="43544" rIns="87089" bIns="43544">
              <a:spAutoFit/>
            </a:bodyPr>
            <a:lstStyle/>
            <a:p>
              <a:pPr lvl="0" algn="l">
                <a:lnSpc>
                  <a:spcPct val="150000"/>
                </a:lnSpc>
                <a:buClrTx/>
                <a:buSzTx/>
                <a:buFontTx/>
              </a:pPr>
              <a:r>
                <a:rPr lang="zh-CN" altLang="en-US" sz="1600" dirty="0">
                  <a:uFillTx/>
                  <a:latin typeface="微软雅黑" panose="020B0503020204020204" charset="-122"/>
                  <a:ea typeface="微软雅黑" panose="020B0503020204020204" charset="-122"/>
                  <a:cs typeface="微软雅黑" panose="020B0503020204020204" charset="-122"/>
                  <a:sym typeface="+mn-ea"/>
                </a:rPr>
                <a:t>制备工艺克服现有技术的不足，通过工艺改良有效减少对乙酰氨基酚水解，</a:t>
              </a:r>
              <a:r>
                <a:rPr lang="zh-CN" altLang="en-US" sz="1600" b="1" dirty="0">
                  <a:uFillTx/>
                  <a:latin typeface="微软雅黑" panose="020B0503020204020204" charset="-122"/>
                  <a:ea typeface="微软雅黑" panose="020B0503020204020204" charset="-122"/>
                  <a:cs typeface="微软雅黑" panose="020B0503020204020204" charset="-122"/>
                  <a:sym typeface="+mn-ea"/>
                </a:rPr>
                <a:t>杂质含量低</a:t>
              </a:r>
              <a:r>
                <a:rPr lang="zh-CN" altLang="en-US" sz="1600" dirty="0">
                  <a:uFillTx/>
                  <a:latin typeface="微软雅黑" panose="020B0503020204020204" charset="-122"/>
                  <a:ea typeface="微软雅黑" panose="020B0503020204020204" charset="-122"/>
                  <a:cs typeface="微软雅黑" panose="020B0503020204020204" charset="-122"/>
                  <a:sym typeface="+mn-ea"/>
                </a:rPr>
                <a:t>，</a:t>
              </a:r>
              <a:r>
                <a:rPr lang="zh-CN" altLang="en-US" sz="1600" b="1" dirty="0">
                  <a:uFillTx/>
                  <a:latin typeface="微软雅黑" panose="020B0503020204020204" charset="-122"/>
                  <a:ea typeface="微软雅黑" panose="020B0503020204020204" charset="-122"/>
                  <a:cs typeface="微软雅黑" panose="020B0503020204020204" charset="-122"/>
                  <a:sym typeface="+mn-ea"/>
                </a:rPr>
                <a:t>产品质量和稳定性均得到提高</a:t>
              </a:r>
              <a:r>
                <a:rPr lang="zh-CN" altLang="en-US" sz="1600" dirty="0">
                  <a:uFillTx/>
                  <a:latin typeface="微软雅黑" panose="020B0503020204020204" charset="-122"/>
                  <a:ea typeface="微软雅黑" panose="020B0503020204020204" charset="-122"/>
                  <a:cs typeface="微软雅黑" panose="020B0503020204020204" charset="-122"/>
                  <a:sym typeface="+mn-ea"/>
                </a:rPr>
                <a:t>，保证了用药的有效性和安全性。</a:t>
              </a:r>
            </a:p>
          </p:txBody>
        </p:sp>
      </p:grpSp>
      <p:grpSp>
        <p:nvGrpSpPr>
          <p:cNvPr id="20" name="组合 19"/>
          <p:cNvGrpSpPr/>
          <p:nvPr/>
        </p:nvGrpSpPr>
        <p:grpSpPr>
          <a:xfrm>
            <a:off x="2316955" y="5550200"/>
            <a:ext cx="7570725" cy="1008088"/>
            <a:chOff x="2316955" y="5550200"/>
            <a:chExt cx="7570725" cy="1008088"/>
          </a:xfrm>
        </p:grpSpPr>
        <p:sp>
          <p:nvSpPr>
            <p:cNvPr id="21" name="AutoShape 8"/>
            <p:cNvSpPr>
              <a:spLocks noChangeArrowheads="1"/>
            </p:cNvSpPr>
            <p:nvPr/>
          </p:nvSpPr>
          <p:spPr bwMode="auto">
            <a:xfrm>
              <a:off x="2316955" y="5550200"/>
              <a:ext cx="7570725" cy="1008088"/>
            </a:xfrm>
            <a:prstGeom prst="roundRect">
              <a:avLst>
                <a:gd name="adj" fmla="val 7333"/>
              </a:avLst>
            </a:prstGeom>
            <a:solidFill>
              <a:srgbClr val="4C4B50"/>
            </a:solidFill>
            <a:ln w="38100">
              <a:noFill/>
              <a:round/>
            </a:ln>
            <a:effectLst/>
          </p:spPr>
          <p:txBody>
            <a:bodyPr lIns="118297" tIns="59149" rIns="118297" bIns="59149" anchor="ctr"/>
            <a:lstStyle/>
            <a:p>
              <a:pPr>
                <a:defRPr/>
              </a:pPr>
              <a:endParaRPr lang="zh-CN" altLang="en-US" sz="2160" kern="0">
                <a:solidFill>
                  <a:sysClr val="windowText" lastClr="000000"/>
                </a:solidFill>
              </a:endParaRPr>
            </a:p>
          </p:txBody>
        </p:sp>
        <p:sp>
          <p:nvSpPr>
            <p:cNvPr id="22" name="Text Box 21"/>
            <p:cNvSpPr txBox="1">
              <a:spLocks noChangeArrowheads="1"/>
            </p:cNvSpPr>
            <p:nvPr/>
          </p:nvSpPr>
          <p:spPr bwMode="auto">
            <a:xfrm>
              <a:off x="2484595" y="5596555"/>
              <a:ext cx="7202805" cy="954405"/>
            </a:xfrm>
            <a:prstGeom prst="rect">
              <a:avLst/>
            </a:prstGeom>
            <a:noFill/>
            <a:ln w="9525">
              <a:noFill/>
              <a:miter lim="800000"/>
            </a:ln>
            <a:effectLst/>
          </p:spPr>
          <p:txBody>
            <a:bodyPr wrap="square" lIns="93890" tIns="46945" rIns="93890" bIns="46945">
              <a:spAutoFit/>
            </a:bodyPr>
            <a:lstStyle/>
            <a:p>
              <a:pPr algn="ctr">
                <a:defRPr/>
              </a:pPr>
              <a:r>
                <a:rPr lang="zh-CN" altLang="en-US" sz="2800" kern="0" dirty="0" smtClean="0">
                  <a:solidFill>
                    <a:srgbClr val="FFFFFF"/>
                  </a:solidFill>
                  <a:ea typeface="微软雅黑" panose="020B0503020204020204" charset="-122"/>
                </a:rPr>
                <a:t>对乙酰氨基酚甘露醇注射液成分和制备工艺创新提升患者治疗有效性和安全性</a:t>
              </a:r>
            </a:p>
          </p:txBody>
        </p:sp>
      </p:grpSp>
      <p:sp>
        <p:nvSpPr>
          <p:cNvPr id="24" name="文本框 23"/>
          <p:cNvSpPr txBox="1"/>
          <p:nvPr/>
        </p:nvSpPr>
        <p:spPr>
          <a:xfrm>
            <a:off x="1775460" y="1335405"/>
            <a:ext cx="2352040" cy="368300"/>
          </a:xfrm>
          <a:prstGeom prst="rect">
            <a:avLst/>
          </a:prstGeom>
          <a:solidFill>
            <a:srgbClr val="92D050"/>
          </a:solidFill>
        </p:spPr>
        <p:txBody>
          <a:bodyPr wrap="square" rtlCol="0">
            <a:spAutoFit/>
          </a:bodyPr>
          <a:lstStyle/>
          <a:p>
            <a:pPr algn="ctr"/>
            <a:r>
              <a:rPr lang="zh-CN" altLang="en-US" b="1">
                <a:latin typeface="微软雅黑" panose="020B0503020204020204" charset="-122"/>
                <a:ea typeface="微软雅黑" panose="020B0503020204020204" charset="-122"/>
              </a:rPr>
              <a:t>制剂组分</a:t>
            </a:r>
          </a:p>
        </p:txBody>
      </p:sp>
      <p:sp>
        <p:nvSpPr>
          <p:cNvPr id="8193" name="文本框 3"/>
          <p:cNvSpPr txBox="1"/>
          <p:nvPr/>
        </p:nvSpPr>
        <p:spPr>
          <a:xfrm>
            <a:off x="5304155" y="45085"/>
            <a:ext cx="1743075" cy="645160"/>
          </a:xfrm>
          <a:prstGeom prst="rect">
            <a:avLst/>
          </a:prstGeom>
          <a:noFill/>
          <a:ln w="9525">
            <a:noFill/>
          </a:ln>
        </p:spPr>
        <p:txBody>
          <a:bodyPr wrap="square" anchor="t" anchorCtr="0">
            <a:spAutoFit/>
          </a:bodyPr>
          <a:lstStyle/>
          <a:p>
            <a:pPr>
              <a:buClrTx/>
              <a:buFontTx/>
            </a:pPr>
            <a:r>
              <a:rPr lang="zh-CN" altLang="en-US" sz="3600" b="1">
                <a:latin typeface="微软雅黑" panose="020B0503020204020204" charset="-122"/>
                <a:ea typeface="微软雅黑" panose="020B0503020204020204" charset="-122"/>
                <a:sym typeface="宋体" panose="02010600030101010101" pitchFamily="2" charset="-122"/>
              </a:rPr>
              <a:t>创新性</a:t>
            </a:r>
          </a:p>
        </p:txBody>
      </p:sp>
      <p:sp>
        <p:nvSpPr>
          <p:cNvPr id="25" name="文本框 24"/>
          <p:cNvSpPr txBox="1"/>
          <p:nvPr/>
        </p:nvSpPr>
        <p:spPr>
          <a:xfrm>
            <a:off x="7120890" y="1340485"/>
            <a:ext cx="2566670" cy="368300"/>
          </a:xfrm>
          <a:prstGeom prst="rect">
            <a:avLst/>
          </a:prstGeom>
          <a:solidFill>
            <a:srgbClr val="92D050"/>
          </a:solidFill>
        </p:spPr>
        <p:txBody>
          <a:bodyPr wrap="square" rtlCol="0">
            <a:spAutoFit/>
          </a:bodyPr>
          <a:lstStyle/>
          <a:p>
            <a:pPr algn="ctr"/>
            <a:r>
              <a:rPr lang="zh-CN" altLang="en-US" b="1">
                <a:latin typeface="微软雅黑" panose="020B0503020204020204" charset="-122"/>
                <a:ea typeface="微软雅黑" panose="020B0503020204020204" charset="-122"/>
              </a:rPr>
              <a:t>制备工艺</a:t>
            </a:r>
            <a:endParaRPr lang="en-US" altLang="zh-CN" b="1">
              <a:latin typeface="微软雅黑" panose="020B0503020204020204" charset="-122"/>
              <a:ea typeface="微软雅黑" panose="020B0503020204020204" charset="-122"/>
            </a:endParaRPr>
          </a:p>
        </p:txBody>
      </p:sp>
      <p:sp>
        <p:nvSpPr>
          <p:cNvPr id="2" name="文本框 1"/>
          <p:cNvSpPr txBox="1"/>
          <p:nvPr/>
        </p:nvSpPr>
        <p:spPr>
          <a:xfrm>
            <a:off x="11643995" y="4977130"/>
            <a:ext cx="309880" cy="368300"/>
          </a:xfrm>
          <a:prstGeom prst="rect">
            <a:avLst/>
          </a:prstGeom>
          <a:noFill/>
        </p:spPr>
        <p:txBody>
          <a:bodyPr wrap="none" rtlCol="0">
            <a:spAutoFit/>
          </a:bodyPr>
          <a:lstStyle/>
          <a:p>
            <a:endParaRPr lang="zh-CN" altLang="en-US"/>
          </a:p>
        </p:txBody>
      </p:sp>
      <p:sp>
        <p:nvSpPr>
          <p:cNvPr id="3" name="文本框 2"/>
          <p:cNvSpPr txBox="1"/>
          <p:nvPr/>
        </p:nvSpPr>
        <p:spPr>
          <a:xfrm>
            <a:off x="839470" y="1703705"/>
            <a:ext cx="4306570" cy="2553335"/>
          </a:xfrm>
          <a:prstGeom prst="rect">
            <a:avLst/>
          </a:prstGeom>
          <a:noFill/>
        </p:spPr>
        <p:txBody>
          <a:bodyPr wrap="square" rtlCol="0" anchor="t">
            <a:spAutoFit/>
          </a:bodyPr>
          <a:lstStyle/>
          <a:p>
            <a:r>
              <a:rPr sz="1600">
                <a:latin typeface="微软雅黑" panose="020B0503020204020204" charset="-122"/>
                <a:ea typeface="微软雅黑" panose="020B0503020204020204" charset="-122"/>
                <a:cs typeface="微软雅黑" panose="020B0503020204020204" charset="-122"/>
              </a:rPr>
              <a:t>相较于对乙酰氨基酚注射液，对乙酰氨基酚甘露醇注射液</a:t>
            </a:r>
            <a:r>
              <a:rPr lang="zh-CN" sz="1600">
                <a:latin typeface="微软雅黑" panose="020B0503020204020204" charset="-122"/>
                <a:ea typeface="微软雅黑" panose="020B0503020204020204" charset="-122"/>
                <a:cs typeface="微软雅黑" panose="020B0503020204020204" charset="-122"/>
              </a:rPr>
              <a:t>：</a:t>
            </a:r>
            <a:endParaRPr sz="1600">
              <a:latin typeface="微软雅黑" panose="020B0503020204020204" charset="-122"/>
              <a:ea typeface="微软雅黑" panose="020B0503020204020204" charset="-122"/>
              <a:cs typeface="微软雅黑" panose="020B0503020204020204" charset="-122"/>
            </a:endParaRPr>
          </a:p>
          <a:p>
            <a:pPr marL="285750" indent="-285750">
              <a:buFont typeface="Wingdings" panose="05000000000000000000" charset="0"/>
              <a:buChar char="ü"/>
            </a:pPr>
            <a:r>
              <a:rPr sz="1600" b="1">
                <a:latin typeface="微软雅黑" panose="020B0503020204020204" charset="-122"/>
                <a:ea typeface="微软雅黑" panose="020B0503020204020204" charset="-122"/>
                <a:cs typeface="微软雅黑" panose="020B0503020204020204" charset="-122"/>
              </a:rPr>
              <a:t>不含苯甲醇</a:t>
            </a:r>
            <a:r>
              <a:rPr lang="zh-CN" sz="1600" b="1">
                <a:latin typeface="微软雅黑" panose="020B0503020204020204" charset="-122"/>
                <a:ea typeface="微软雅黑" panose="020B0503020204020204" charset="-122"/>
                <a:cs typeface="微软雅黑" panose="020B0503020204020204" charset="-122"/>
              </a:rPr>
              <a:t>，避免引起臀肌挛缩症</a:t>
            </a:r>
            <a:r>
              <a:rPr sz="1600">
                <a:latin typeface="微软雅黑" panose="020B0503020204020204" charset="-122"/>
                <a:ea typeface="微软雅黑" panose="020B0503020204020204" charset="-122"/>
                <a:cs typeface="微软雅黑" panose="020B0503020204020204" charset="-122"/>
              </a:rPr>
              <a:t>；</a:t>
            </a:r>
          </a:p>
          <a:p>
            <a:pPr marL="285750" indent="-285750">
              <a:buFont typeface="Wingdings" panose="05000000000000000000" charset="0"/>
              <a:buChar char="ü"/>
            </a:pPr>
            <a:r>
              <a:rPr sz="1600">
                <a:latin typeface="微软雅黑" panose="020B0503020204020204" charset="-122"/>
                <a:ea typeface="微软雅黑" panose="020B0503020204020204" charset="-122"/>
                <a:cs typeface="微软雅黑" panose="020B0503020204020204" charset="-122"/>
              </a:rPr>
              <a:t>增加pH值缓冲剂磷酸氢二钠以</a:t>
            </a:r>
            <a:r>
              <a:rPr sz="1600" b="1">
                <a:latin typeface="微软雅黑" panose="020B0503020204020204" charset="-122"/>
                <a:ea typeface="微软雅黑" panose="020B0503020204020204" charset="-122"/>
                <a:cs typeface="微软雅黑" panose="020B0503020204020204" charset="-122"/>
              </a:rPr>
              <a:t>防止药物降解，</a:t>
            </a:r>
            <a:r>
              <a:rPr sz="1600">
                <a:latin typeface="微软雅黑" panose="020B0503020204020204" charset="-122"/>
                <a:ea typeface="微软雅黑" panose="020B0503020204020204" charset="-122"/>
                <a:cs typeface="微软雅黑" panose="020B0503020204020204" charset="-122"/>
              </a:rPr>
              <a:t>保障对乙酰氨基酚有效含量和浓度，进而保障疗效；</a:t>
            </a:r>
          </a:p>
          <a:p>
            <a:pPr marL="285750" indent="-285750">
              <a:buFont typeface="Wingdings" panose="05000000000000000000" charset="0"/>
              <a:buChar char="ü"/>
            </a:pPr>
            <a:r>
              <a:rPr sz="1600">
                <a:latin typeface="微软雅黑" panose="020B0503020204020204" charset="-122"/>
                <a:ea typeface="微软雅黑" panose="020B0503020204020204" charset="-122"/>
                <a:cs typeface="微软雅黑" panose="020B0503020204020204" charset="-122"/>
              </a:rPr>
              <a:t>将丙二醇更换为甘露醇，</a:t>
            </a:r>
            <a:r>
              <a:rPr sz="1600" b="1">
                <a:latin typeface="微软雅黑" panose="020B0503020204020204" charset="-122"/>
                <a:ea typeface="微软雅黑" panose="020B0503020204020204" charset="-122"/>
                <a:cs typeface="微软雅黑" panose="020B0503020204020204" charset="-122"/>
              </a:rPr>
              <a:t>避免影响神经系统；</a:t>
            </a:r>
          </a:p>
          <a:p>
            <a:pPr marL="285750" indent="-285750">
              <a:buFont typeface="Wingdings" panose="05000000000000000000" charset="0"/>
              <a:buChar char="ü"/>
            </a:pPr>
            <a:r>
              <a:rPr sz="1600">
                <a:latin typeface="微软雅黑" panose="020B0503020204020204" charset="-122"/>
                <a:ea typeface="微软雅黑" panose="020B0503020204020204" charset="-122"/>
                <a:cs typeface="微软雅黑" panose="020B0503020204020204" charset="-122"/>
              </a:rPr>
              <a:t>将亚硫酸氢钠更换为盐酸半胱氨酸，</a:t>
            </a:r>
            <a:r>
              <a:rPr sz="1600" b="1">
                <a:latin typeface="微软雅黑" panose="020B0503020204020204" charset="-122"/>
                <a:ea typeface="微软雅黑" panose="020B0503020204020204" charset="-122"/>
                <a:cs typeface="微软雅黑" panose="020B0503020204020204" charset="-122"/>
              </a:rPr>
              <a:t>避免诱发过敏反应。</a:t>
            </a:r>
          </a:p>
        </p:txBody>
      </p:sp>
      <p:sp>
        <p:nvSpPr>
          <p:cNvPr id="9" name="文本框 8"/>
          <p:cNvSpPr txBox="1"/>
          <p:nvPr/>
        </p:nvSpPr>
        <p:spPr>
          <a:xfrm>
            <a:off x="695325" y="4511040"/>
            <a:ext cx="2986405" cy="368300"/>
          </a:xfrm>
          <a:prstGeom prst="rect">
            <a:avLst/>
          </a:prstGeom>
          <a:noFill/>
        </p:spPr>
        <p:txBody>
          <a:bodyPr wrap="square" rtlCol="0" anchor="t">
            <a:spAutoFit/>
          </a:bodyPr>
          <a:lstStyle/>
          <a:p>
            <a:r>
              <a:rPr lang="zh-CN" altLang="en-US">
                <a:latin typeface="Times New Roman" panose="02020603050405020304" charset="0"/>
                <a:ea typeface="微软雅黑" panose="020B0503020204020204" charset="-122"/>
                <a:cs typeface="Times New Roman" panose="02020603050405020304" charset="0"/>
              </a:rPr>
              <a:t>专利申请号 201510027915 .6</a:t>
            </a:r>
          </a:p>
        </p:txBody>
      </p:sp>
      <p:sp>
        <p:nvSpPr>
          <p:cNvPr id="11" name="文本框 10"/>
          <p:cNvSpPr txBox="1"/>
          <p:nvPr/>
        </p:nvSpPr>
        <p:spPr>
          <a:xfrm>
            <a:off x="8003540" y="4977130"/>
            <a:ext cx="3770630" cy="368300"/>
          </a:xfrm>
          <a:prstGeom prst="rect">
            <a:avLst/>
          </a:prstGeom>
          <a:noFill/>
        </p:spPr>
        <p:txBody>
          <a:bodyPr wrap="square" rtlCol="0" anchor="t">
            <a:spAutoFit/>
          </a:bodyPr>
          <a:lstStyle/>
          <a:p>
            <a:r>
              <a:rPr lang="zh-CN" altLang="en-US" b="1">
                <a:latin typeface="微软雅黑" panose="020B0503020204020204" charset="-122"/>
                <a:ea typeface="微软雅黑" panose="020B0503020204020204" charset="-122"/>
              </a:rPr>
              <a:t>药品注册分类：</a:t>
            </a:r>
            <a:r>
              <a:rPr lang="zh-CN" altLang="en-US">
                <a:latin typeface="微软雅黑" panose="020B0503020204020204" charset="-122"/>
                <a:ea typeface="微软雅黑" panose="020B0503020204020204" charset="-122"/>
              </a:rPr>
              <a:t>化学药品</a:t>
            </a:r>
            <a:r>
              <a:rPr lang="en-US" altLang="zh-CN">
                <a:latin typeface="微软雅黑" panose="020B0503020204020204" charset="-122"/>
                <a:ea typeface="微软雅黑" panose="020B0503020204020204" charset="-122"/>
              </a:rPr>
              <a:t>3</a:t>
            </a:r>
            <a:r>
              <a:rPr lang="zh-CN" altLang="en-US">
                <a:latin typeface="微软雅黑" panose="020B0503020204020204" charset="-122"/>
                <a:ea typeface="微软雅黑" panose="020B0503020204020204" charset="-122"/>
              </a:rPr>
              <a:t>类</a:t>
            </a:r>
          </a:p>
        </p:txBody>
      </p:sp>
    </p:spTree>
  </p:cSld>
  <p:clrMapOvr>
    <a:masterClrMapping/>
  </p:clrMapOvr>
  <mc:AlternateContent xmlns:mc="http://schemas.openxmlformats.org/markup-compatibility/2006" xmlns:p14="http://schemas.microsoft.com/office/powerpoint/2010/main">
    <mc:Choice Requires="p14">
      <p:transition spd="slow" p14:dur="1600" advClick="0" advTm="0"/>
    </mc:Choice>
    <mc:Fallback xmlns="">
      <p:transition spd="slow" advClick="0" advTm="0"/>
    </mc:Fallback>
  </mc:AlternateContent>
  <p:timing>
    <p:tnLst>
      <p:par>
        <p:cTn id="1" dur="indefinite" restart="never" nodeType="tmRoot"/>
      </p:par>
    </p:tnLst>
    <p:bldLst>
      <p:bldP spid="8" grpId="0" bldLvl="0" animBg="1"/>
      <p:bldP spid="16"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任意多边形 3"/>
          <p:cNvSpPr/>
          <p:nvPr/>
        </p:nvSpPr>
        <p:spPr>
          <a:xfrm>
            <a:off x="2751733" y="0"/>
            <a:ext cx="459588" cy="867252"/>
          </a:xfrm>
          <a:custGeom>
            <a:avLst/>
            <a:gdLst>
              <a:gd name="connsiteX0" fmla="*/ 0 w 459588"/>
              <a:gd name="connsiteY0" fmla="*/ 0 h 867252"/>
              <a:gd name="connsiteX1" fmla="*/ 459588 w 459588"/>
              <a:gd name="connsiteY1" fmla="*/ 0 h 867252"/>
              <a:gd name="connsiteX2" fmla="*/ 459588 w 459588"/>
              <a:gd name="connsiteY2" fmla="*/ 560072 h 867252"/>
              <a:gd name="connsiteX3" fmla="*/ 0 w 459588"/>
              <a:gd name="connsiteY3" fmla="*/ 867252 h 867252"/>
            </a:gdLst>
            <a:ahLst/>
            <a:cxnLst>
              <a:cxn ang="0">
                <a:pos x="connsiteX0" y="connsiteY0"/>
              </a:cxn>
              <a:cxn ang="0">
                <a:pos x="connsiteX1" y="connsiteY1"/>
              </a:cxn>
              <a:cxn ang="0">
                <a:pos x="connsiteX2" y="connsiteY2"/>
              </a:cxn>
              <a:cxn ang="0">
                <a:pos x="connsiteX3" y="connsiteY3"/>
              </a:cxn>
            </a:cxnLst>
            <a:rect l="l" t="t" r="r" b="b"/>
            <a:pathLst>
              <a:path w="459588" h="867252">
                <a:moveTo>
                  <a:pt x="0" y="0"/>
                </a:moveTo>
                <a:lnTo>
                  <a:pt x="459588" y="0"/>
                </a:lnTo>
                <a:lnTo>
                  <a:pt x="459588" y="560072"/>
                </a:lnTo>
                <a:lnTo>
                  <a:pt x="0" y="867252"/>
                </a:lnTo>
                <a:close/>
              </a:path>
            </a:pathLst>
          </a:custGeom>
          <a:solidFill>
            <a:srgbClr val="4C4B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cxnSp>
        <p:nvCxnSpPr>
          <p:cNvPr id="5" name="直接连接符 4"/>
          <p:cNvCxnSpPr/>
          <p:nvPr/>
        </p:nvCxnSpPr>
        <p:spPr>
          <a:xfrm flipV="1">
            <a:off x="3051042" y="0"/>
            <a:ext cx="930115" cy="655980"/>
          </a:xfrm>
          <a:prstGeom prst="line">
            <a:avLst/>
          </a:prstGeom>
          <a:ln w="12700">
            <a:solidFill>
              <a:srgbClr val="4C4B50"/>
            </a:solidFill>
          </a:ln>
          <a:effectLst/>
        </p:spPr>
        <p:style>
          <a:lnRef idx="1">
            <a:schemeClr val="accent1"/>
          </a:lnRef>
          <a:fillRef idx="0">
            <a:schemeClr val="accent1"/>
          </a:fillRef>
          <a:effectRef idx="0">
            <a:schemeClr val="accent1"/>
          </a:effectRef>
          <a:fontRef idx="minor">
            <a:schemeClr val="tx1"/>
          </a:fontRef>
        </p:style>
      </p:cxnSp>
      <p:sp>
        <p:nvSpPr>
          <p:cNvPr id="6" name="任意多边形 5"/>
          <p:cNvSpPr/>
          <p:nvPr/>
        </p:nvSpPr>
        <p:spPr>
          <a:xfrm>
            <a:off x="8995444" y="0"/>
            <a:ext cx="459588" cy="867252"/>
          </a:xfrm>
          <a:custGeom>
            <a:avLst/>
            <a:gdLst>
              <a:gd name="connsiteX0" fmla="*/ 0 w 459588"/>
              <a:gd name="connsiteY0" fmla="*/ 0 h 867252"/>
              <a:gd name="connsiteX1" fmla="*/ 459588 w 459588"/>
              <a:gd name="connsiteY1" fmla="*/ 0 h 867252"/>
              <a:gd name="connsiteX2" fmla="*/ 459588 w 459588"/>
              <a:gd name="connsiteY2" fmla="*/ 560072 h 867252"/>
              <a:gd name="connsiteX3" fmla="*/ 0 w 459588"/>
              <a:gd name="connsiteY3" fmla="*/ 867252 h 867252"/>
            </a:gdLst>
            <a:ahLst/>
            <a:cxnLst>
              <a:cxn ang="0">
                <a:pos x="connsiteX0" y="connsiteY0"/>
              </a:cxn>
              <a:cxn ang="0">
                <a:pos x="connsiteX1" y="connsiteY1"/>
              </a:cxn>
              <a:cxn ang="0">
                <a:pos x="connsiteX2" y="connsiteY2"/>
              </a:cxn>
              <a:cxn ang="0">
                <a:pos x="connsiteX3" y="connsiteY3"/>
              </a:cxn>
            </a:cxnLst>
            <a:rect l="l" t="t" r="r" b="b"/>
            <a:pathLst>
              <a:path w="459588" h="867252">
                <a:moveTo>
                  <a:pt x="0" y="0"/>
                </a:moveTo>
                <a:lnTo>
                  <a:pt x="459588" y="0"/>
                </a:lnTo>
                <a:lnTo>
                  <a:pt x="459588" y="560072"/>
                </a:lnTo>
                <a:lnTo>
                  <a:pt x="0" y="867252"/>
                </a:lnTo>
                <a:close/>
              </a:path>
            </a:pathLst>
          </a:custGeom>
          <a:solidFill>
            <a:srgbClr val="2ABDC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cxnSp>
        <p:nvCxnSpPr>
          <p:cNvPr id="7" name="直接连接符 6"/>
          <p:cNvCxnSpPr/>
          <p:nvPr/>
        </p:nvCxnSpPr>
        <p:spPr>
          <a:xfrm flipV="1">
            <a:off x="9294753" y="-13642"/>
            <a:ext cx="930115" cy="655980"/>
          </a:xfrm>
          <a:prstGeom prst="line">
            <a:avLst/>
          </a:prstGeom>
          <a:ln w="12700">
            <a:solidFill>
              <a:srgbClr val="2ABDC7"/>
            </a:solidFill>
          </a:ln>
          <a:effectLst/>
        </p:spPr>
        <p:style>
          <a:lnRef idx="1">
            <a:schemeClr val="accent1"/>
          </a:lnRef>
          <a:fillRef idx="0">
            <a:schemeClr val="accent1"/>
          </a:fillRef>
          <a:effectRef idx="0">
            <a:schemeClr val="accent1"/>
          </a:effectRef>
          <a:fontRef idx="minor">
            <a:schemeClr val="tx1"/>
          </a:fontRef>
        </p:style>
      </p:cxnSp>
      <p:grpSp>
        <p:nvGrpSpPr>
          <p:cNvPr id="9" name="组合 8"/>
          <p:cNvGrpSpPr/>
          <p:nvPr/>
        </p:nvGrpSpPr>
        <p:grpSpPr>
          <a:xfrm>
            <a:off x="1428624" y="1855523"/>
            <a:ext cx="9334752" cy="3716345"/>
            <a:chOff x="1428624" y="2286053"/>
            <a:chExt cx="9334752" cy="3716345"/>
          </a:xfrm>
        </p:grpSpPr>
        <p:sp>
          <p:nvSpPr>
            <p:cNvPr id="10" name="圆角矩形 9"/>
            <p:cNvSpPr/>
            <p:nvPr/>
          </p:nvSpPr>
          <p:spPr>
            <a:xfrm>
              <a:off x="4546368" y="3357204"/>
              <a:ext cx="3120384" cy="1530492"/>
            </a:xfrm>
            <a:prstGeom prst="roundRect">
              <a:avLst>
                <a:gd name="adj" fmla="val 10131"/>
              </a:avLst>
            </a:prstGeom>
            <a:solidFill>
              <a:schemeClr val="bg1">
                <a:lumMod val="85000"/>
              </a:schemeClr>
            </a:solidFill>
            <a:ln w="25400" cap="flat" cmpd="sng" algn="ctr">
              <a:noFill/>
              <a:prstDash val="solid"/>
            </a:ln>
            <a:effectLst/>
          </p:spPr>
          <p:txBody>
            <a:bodyPr anchor="ctr"/>
            <a:lstStyle/>
            <a:p>
              <a:pPr algn="ctr">
                <a:defRPr/>
              </a:pPr>
              <a:endParaRPr lang="en-US" sz="2135" kern="0">
                <a:solidFill>
                  <a:srgbClr val="D00022"/>
                </a:solidFill>
                <a:latin typeface="Calibri" panose="020F0502020204030204"/>
              </a:endParaRPr>
            </a:p>
          </p:txBody>
        </p:sp>
        <p:sp>
          <p:nvSpPr>
            <p:cNvPr id="11" name="圆角矩形 10"/>
            <p:cNvSpPr/>
            <p:nvPr/>
          </p:nvSpPr>
          <p:spPr>
            <a:xfrm>
              <a:off x="1428624" y="2286053"/>
              <a:ext cx="3978357" cy="1530493"/>
            </a:xfrm>
            <a:prstGeom prst="roundRect">
              <a:avLst>
                <a:gd name="adj" fmla="val 10131"/>
              </a:avLst>
            </a:prstGeom>
            <a:solidFill>
              <a:schemeClr val="bg1">
                <a:lumMod val="85000"/>
              </a:schemeClr>
            </a:solidFill>
            <a:ln w="25400" cap="flat" cmpd="sng" algn="ctr">
              <a:noFill/>
              <a:prstDash val="solid"/>
            </a:ln>
            <a:effectLst/>
          </p:spPr>
          <p:txBody>
            <a:bodyPr anchor="ctr"/>
            <a:lstStyle/>
            <a:p>
              <a:pPr algn="ctr">
                <a:defRPr/>
              </a:pPr>
              <a:endParaRPr lang="en-US" sz="2135" kern="0">
                <a:solidFill>
                  <a:sysClr val="window" lastClr="FFFFFF"/>
                </a:solidFill>
                <a:latin typeface="Calibri" panose="020F0502020204030204"/>
              </a:endParaRPr>
            </a:p>
          </p:txBody>
        </p:sp>
        <p:sp>
          <p:nvSpPr>
            <p:cNvPr id="12" name="圆角矩形 11"/>
            <p:cNvSpPr/>
            <p:nvPr/>
          </p:nvSpPr>
          <p:spPr>
            <a:xfrm>
              <a:off x="6785020" y="2286053"/>
              <a:ext cx="3978356" cy="1530493"/>
            </a:xfrm>
            <a:prstGeom prst="roundRect">
              <a:avLst>
                <a:gd name="adj" fmla="val 10131"/>
              </a:avLst>
            </a:prstGeom>
            <a:solidFill>
              <a:schemeClr val="bg1">
                <a:lumMod val="85000"/>
              </a:schemeClr>
            </a:solidFill>
            <a:ln w="25400" cap="flat" cmpd="sng" algn="ctr">
              <a:noFill/>
              <a:prstDash val="solid"/>
            </a:ln>
            <a:effectLst/>
          </p:spPr>
          <p:txBody>
            <a:bodyPr anchor="ctr"/>
            <a:lstStyle/>
            <a:p>
              <a:pPr algn="ctr">
                <a:defRPr/>
              </a:pPr>
              <a:endParaRPr lang="en-US" sz="2135" kern="0">
                <a:solidFill>
                  <a:sysClr val="window" lastClr="FFFFFF"/>
                </a:solidFill>
                <a:latin typeface="Calibri" panose="020F0502020204030204"/>
              </a:endParaRPr>
            </a:p>
          </p:txBody>
        </p:sp>
        <p:sp>
          <p:nvSpPr>
            <p:cNvPr id="13" name="圆角矩形 12"/>
            <p:cNvSpPr/>
            <p:nvPr/>
          </p:nvSpPr>
          <p:spPr>
            <a:xfrm>
              <a:off x="1428624" y="4471905"/>
              <a:ext cx="3978357" cy="1530493"/>
            </a:xfrm>
            <a:prstGeom prst="roundRect">
              <a:avLst>
                <a:gd name="adj" fmla="val 10131"/>
              </a:avLst>
            </a:prstGeom>
            <a:solidFill>
              <a:schemeClr val="bg1">
                <a:lumMod val="85000"/>
              </a:schemeClr>
            </a:solidFill>
            <a:ln w="25400" cap="flat" cmpd="sng" algn="ctr">
              <a:noFill/>
              <a:prstDash val="solid"/>
            </a:ln>
            <a:effectLst/>
          </p:spPr>
          <p:txBody>
            <a:bodyPr anchor="ctr"/>
            <a:lstStyle/>
            <a:p>
              <a:pPr algn="ctr">
                <a:defRPr/>
              </a:pPr>
              <a:endParaRPr lang="en-US" sz="2135" kern="0">
                <a:solidFill>
                  <a:sysClr val="window" lastClr="FFFFFF"/>
                </a:solidFill>
                <a:latin typeface="Calibri" panose="020F0502020204030204"/>
              </a:endParaRPr>
            </a:p>
          </p:txBody>
        </p:sp>
        <p:sp>
          <p:nvSpPr>
            <p:cNvPr id="14" name="圆角矩形 13"/>
            <p:cNvSpPr/>
            <p:nvPr/>
          </p:nvSpPr>
          <p:spPr>
            <a:xfrm>
              <a:off x="6737502" y="4471904"/>
              <a:ext cx="3978356" cy="1530493"/>
            </a:xfrm>
            <a:prstGeom prst="roundRect">
              <a:avLst>
                <a:gd name="adj" fmla="val 10131"/>
              </a:avLst>
            </a:prstGeom>
            <a:solidFill>
              <a:schemeClr val="bg1">
                <a:lumMod val="85000"/>
              </a:schemeClr>
            </a:solidFill>
            <a:ln w="25400" cap="flat" cmpd="sng" algn="ctr">
              <a:noFill/>
              <a:prstDash val="solid"/>
            </a:ln>
            <a:effectLst/>
          </p:spPr>
          <p:txBody>
            <a:bodyPr anchor="ctr"/>
            <a:lstStyle/>
            <a:p>
              <a:pPr algn="ctr">
                <a:defRPr/>
              </a:pPr>
              <a:endParaRPr lang="en-US" sz="2135" kern="0">
                <a:solidFill>
                  <a:sysClr val="window" lastClr="FFFFFF"/>
                </a:solidFill>
                <a:latin typeface="Calibri" panose="020F0502020204030204"/>
              </a:endParaRPr>
            </a:p>
          </p:txBody>
        </p:sp>
      </p:grpSp>
      <p:cxnSp>
        <p:nvCxnSpPr>
          <p:cNvPr id="15" name="直接连接符 14"/>
          <p:cNvCxnSpPr/>
          <p:nvPr/>
        </p:nvCxnSpPr>
        <p:spPr>
          <a:xfrm>
            <a:off x="1518382" y="3691918"/>
            <a:ext cx="9147317" cy="0"/>
          </a:xfrm>
          <a:prstGeom prst="line">
            <a:avLst/>
          </a:prstGeom>
          <a:ln w="57150">
            <a:solidFill>
              <a:schemeClr val="tx1">
                <a:lumMod val="50000"/>
                <a:lumOff val="50000"/>
              </a:schemeClr>
            </a:solidFill>
            <a:headEnd type="triangle" w="med" len="med"/>
            <a:tailEnd type="triangle" w="med" len="med"/>
          </a:ln>
          <a:effectLst/>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6125451" y="1716928"/>
            <a:ext cx="0" cy="3854941"/>
          </a:xfrm>
          <a:prstGeom prst="line">
            <a:avLst/>
          </a:prstGeom>
          <a:ln w="57150">
            <a:solidFill>
              <a:schemeClr val="tx1">
                <a:lumMod val="50000"/>
                <a:lumOff val="50000"/>
              </a:schemeClr>
            </a:solidFill>
            <a:headEnd type="triangle" w="med" len="med"/>
            <a:tailEnd type="triangle" w="med" len="med"/>
          </a:ln>
          <a:effectLst/>
        </p:spPr>
        <p:style>
          <a:lnRef idx="1">
            <a:schemeClr val="accent1"/>
          </a:lnRef>
          <a:fillRef idx="0">
            <a:schemeClr val="accent1"/>
          </a:fillRef>
          <a:effectRef idx="0">
            <a:schemeClr val="accent1"/>
          </a:effectRef>
          <a:fontRef idx="minor">
            <a:schemeClr val="tx1"/>
          </a:fontRef>
        </p:style>
      </p:cxnSp>
      <p:sp>
        <p:nvSpPr>
          <p:cNvPr id="17" name="圆角矩形 16"/>
          <p:cNvSpPr/>
          <p:nvPr/>
        </p:nvSpPr>
        <p:spPr>
          <a:xfrm>
            <a:off x="5016275" y="3184065"/>
            <a:ext cx="2138334" cy="1049368"/>
          </a:xfrm>
          <a:prstGeom prst="roundRect">
            <a:avLst>
              <a:gd name="adj" fmla="val 10131"/>
            </a:avLst>
          </a:prstGeom>
          <a:solidFill>
            <a:srgbClr val="4C4B50"/>
          </a:solidFill>
          <a:ln w="25400" cap="flat" cmpd="sng" algn="ctr">
            <a:solidFill>
              <a:sysClr val="window" lastClr="FFFFFF"/>
            </a:solidFill>
            <a:prstDash val="solid"/>
          </a:ln>
          <a:effectLst/>
        </p:spPr>
        <p:txBody>
          <a:bodyPr anchor="ctr"/>
          <a:lstStyle/>
          <a:p>
            <a:pPr algn="ctr">
              <a:lnSpc>
                <a:spcPct val="130000"/>
              </a:lnSpc>
              <a:defRPr/>
            </a:pPr>
            <a:r>
              <a:rPr lang="zh-CN" altLang="en-US" sz="2000">
                <a:solidFill>
                  <a:schemeClr val="bg1"/>
                </a:solidFill>
                <a:latin typeface="微软雅黑" panose="020B0503020204020204" charset="-122"/>
                <a:ea typeface="微软雅黑" panose="020B0503020204020204" charset="-122"/>
                <a:sym typeface="+mn-ea"/>
              </a:rPr>
              <a:t>对乙酰氨基酚</a:t>
            </a:r>
          </a:p>
          <a:p>
            <a:pPr algn="ctr">
              <a:lnSpc>
                <a:spcPct val="130000"/>
              </a:lnSpc>
              <a:defRPr/>
            </a:pPr>
            <a:r>
              <a:rPr lang="zh-CN" altLang="en-US" sz="2000">
                <a:solidFill>
                  <a:schemeClr val="bg1"/>
                </a:solidFill>
                <a:latin typeface="微软雅黑" panose="020B0503020204020204" charset="-122"/>
                <a:ea typeface="微软雅黑" panose="020B0503020204020204" charset="-122"/>
                <a:sym typeface="+mn-ea"/>
              </a:rPr>
              <a:t>甘露醇注射液</a:t>
            </a:r>
            <a:endParaRPr lang="zh-CN" altLang="en-US" sz="2000" b="1" kern="0" dirty="0" smtClean="0">
              <a:ln w="18415" cmpd="sng">
                <a:noFill/>
                <a:prstDash val="solid"/>
              </a:ln>
              <a:solidFill>
                <a:schemeClr val="bg1"/>
              </a:solidFill>
              <a:latin typeface="微软雅黑" panose="020B0503020204020204" charset="-122"/>
              <a:ea typeface="微软雅黑" panose="020B0503020204020204" charset="-122"/>
              <a:cs typeface="Times New Roman" panose="02020603050405020304" charset="0"/>
              <a:sym typeface="+mn-ea"/>
            </a:endParaRPr>
          </a:p>
        </p:txBody>
      </p:sp>
      <p:grpSp>
        <p:nvGrpSpPr>
          <p:cNvPr id="18" name="组合 17"/>
          <p:cNvGrpSpPr/>
          <p:nvPr/>
        </p:nvGrpSpPr>
        <p:grpSpPr>
          <a:xfrm>
            <a:off x="1526305" y="1703070"/>
            <a:ext cx="3627245" cy="1453275"/>
            <a:chOff x="1526305" y="2133600"/>
            <a:chExt cx="3627245" cy="1453275"/>
          </a:xfrm>
        </p:grpSpPr>
        <p:sp>
          <p:nvSpPr>
            <p:cNvPr id="19" name="圆角矩形 18"/>
            <p:cNvSpPr/>
            <p:nvPr/>
          </p:nvSpPr>
          <p:spPr>
            <a:xfrm>
              <a:off x="1684697" y="2133600"/>
              <a:ext cx="3468853" cy="1453275"/>
            </a:xfrm>
            <a:prstGeom prst="roundRect">
              <a:avLst>
                <a:gd name="adj" fmla="val 10131"/>
              </a:avLst>
            </a:prstGeom>
            <a:solidFill>
              <a:srgbClr val="2ABDC7"/>
            </a:solidFill>
            <a:ln w="25400" cap="flat" cmpd="sng" algn="ctr">
              <a:solidFill>
                <a:sysClr val="window" lastClr="FFFFFF"/>
              </a:solidFill>
              <a:prstDash val="solid"/>
            </a:ln>
            <a:effectLst/>
          </p:spPr>
          <p:txBody>
            <a:bodyPr lIns="96000" tIns="336000" rIns="96000" bIns="0" anchor="ctr"/>
            <a:lstStyle/>
            <a:p>
              <a:pPr algn="just"/>
              <a:endParaRPr lang="zh-CN" altLang="en-US" sz="1400" dirty="0">
                <a:solidFill>
                  <a:schemeClr val="bg1">
                    <a:lumMod val="50000"/>
                  </a:schemeClr>
                </a:solidFill>
                <a:latin typeface="微软雅黑" panose="020B0503020204020204" charset="-122"/>
                <a:ea typeface="微软雅黑" panose="020B0503020204020204" charset="-122"/>
                <a:sym typeface="微软雅黑" panose="020B0503020204020204" charset="-122"/>
              </a:endParaRPr>
            </a:p>
          </p:txBody>
        </p:sp>
        <p:sp>
          <p:nvSpPr>
            <p:cNvPr id="20" name="KSO_GN1"/>
            <p:cNvSpPr txBox="1">
              <a:spLocks noChangeArrowheads="1"/>
            </p:cNvSpPr>
            <p:nvPr/>
          </p:nvSpPr>
          <p:spPr bwMode="auto">
            <a:xfrm flipH="1">
              <a:off x="1526305" y="2215170"/>
              <a:ext cx="1000529" cy="411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algn="ctr" eaLnBrk="1" hangingPunct="1">
                <a:lnSpc>
                  <a:spcPct val="80000"/>
                </a:lnSpc>
              </a:pPr>
              <a:r>
                <a:rPr lang="en-US" altLang="zh-CN" sz="3600" b="1" dirty="0">
                  <a:solidFill>
                    <a:srgbClr val="FFFFFF"/>
                  </a:solidFill>
                  <a:latin typeface="Arial Rounded MT Bold" panose="020F0704030504030204" pitchFamily="34" charset="0"/>
                  <a:ea typeface="微软雅黑" panose="020B0503020204020204" charset="-122"/>
                  <a:cs typeface="Times New Roman" panose="02020603050405020304" charset="0"/>
                </a:rPr>
                <a:t>01</a:t>
              </a:r>
              <a:endParaRPr lang="zh-CN" altLang="en-US" sz="3600" b="1" dirty="0">
                <a:solidFill>
                  <a:srgbClr val="FFFFFF"/>
                </a:solidFill>
                <a:latin typeface="Arial Rounded MT Bold" panose="020F0704030504030204" pitchFamily="34" charset="0"/>
                <a:ea typeface="微软雅黑" panose="020B0503020204020204" charset="-122"/>
                <a:cs typeface="Times New Roman" panose="02020603050405020304" charset="0"/>
              </a:endParaRPr>
            </a:p>
          </p:txBody>
        </p:sp>
        <p:sp>
          <p:nvSpPr>
            <p:cNvPr id="21" name="TextBox 110"/>
            <p:cNvSpPr txBox="1"/>
            <p:nvPr/>
          </p:nvSpPr>
          <p:spPr>
            <a:xfrm>
              <a:off x="2488330" y="2214880"/>
              <a:ext cx="2586990" cy="1323340"/>
            </a:xfrm>
            <a:prstGeom prst="rect">
              <a:avLst/>
            </a:prstGeom>
            <a:noFill/>
          </p:spPr>
          <p:txBody>
            <a:bodyPr wrap="square" lIns="0" tIns="0" rIns="0" bIns="0" rtlCol="0">
              <a:spAutoFit/>
            </a:bodyPr>
            <a:lstStyle/>
            <a:p>
              <a:r>
                <a:rPr lang="en-US" altLang="zh-CN" sz="2000" b="1">
                  <a:latin typeface="微软雅黑" panose="020B0503020204020204" charset="-122"/>
                  <a:ea typeface="微软雅黑" panose="020B0503020204020204" charset="-122"/>
                  <a:sym typeface="+mn-ea"/>
                </a:rPr>
                <a:t>    </a:t>
              </a:r>
              <a:r>
                <a:rPr lang="zh-CN" altLang="en-US" sz="2000" b="1">
                  <a:latin typeface="微软雅黑" panose="020B0503020204020204" charset="-122"/>
                  <a:ea typeface="微软雅黑" panose="020B0503020204020204" charset="-122"/>
                  <a:sym typeface="+mn-ea"/>
                </a:rPr>
                <a:t>弥补药品目录短板</a:t>
              </a:r>
              <a:endParaRPr lang="en-US" altLang="zh-CN" sz="2000" b="1" dirty="0">
                <a:solidFill>
                  <a:srgbClr val="FFFFFF"/>
                </a:solidFill>
                <a:latin typeface="微软雅黑" panose="020B0503020204020204" charset="-122"/>
                <a:ea typeface="微软雅黑" panose="020B0503020204020204" charset="-122"/>
              </a:endParaRPr>
            </a:p>
            <a:p>
              <a:pPr marL="285750" indent="-285750" algn="l">
                <a:lnSpc>
                  <a:spcPts val="1980"/>
                </a:lnSpc>
                <a:buClrTx/>
                <a:buSzTx/>
                <a:buFont typeface="Wingdings" panose="05000000000000000000" charset="0"/>
                <a:buChar char="ü"/>
              </a:pPr>
              <a:r>
                <a:rPr lang="zh-CN" altLang="en-US" sz="1400">
                  <a:latin typeface="微软雅黑" panose="020B0503020204020204" charset="-122"/>
                  <a:ea typeface="微软雅黑" panose="020B0503020204020204" charset="-122"/>
                  <a:cs typeface="Times New Roman" panose="02020603050405020304" charset="0"/>
                  <a:sym typeface="+mn-ea"/>
                </a:rPr>
                <a:t>目前药品目录无对乙酰氨基酚静脉输注剂型。</a:t>
              </a:r>
            </a:p>
            <a:p>
              <a:pPr marL="285750" indent="-285750" algn="l">
                <a:lnSpc>
                  <a:spcPts val="1980"/>
                </a:lnSpc>
                <a:buClrTx/>
                <a:buSzTx/>
                <a:buFont typeface="Wingdings" panose="05000000000000000000" charset="0"/>
                <a:buChar char="ü"/>
              </a:pPr>
              <a:r>
                <a:rPr lang="zh-CN" altLang="en-US" sz="1400">
                  <a:latin typeface="微软雅黑" panose="020B0503020204020204" charset="-122"/>
                  <a:ea typeface="微软雅黑" panose="020B0503020204020204" charset="-122"/>
                  <a:cs typeface="Times New Roman" panose="02020603050405020304" charset="0"/>
                </a:rPr>
                <a:t>目录缺乏不耐受赖氨匹林等且吞咽障碍患者的退热药。</a:t>
              </a:r>
            </a:p>
          </p:txBody>
        </p:sp>
      </p:grpSp>
      <p:grpSp>
        <p:nvGrpSpPr>
          <p:cNvPr id="22" name="组合 21"/>
          <p:cNvGrpSpPr/>
          <p:nvPr/>
        </p:nvGrpSpPr>
        <p:grpSpPr>
          <a:xfrm>
            <a:off x="7038453" y="1703070"/>
            <a:ext cx="3610743" cy="1453275"/>
            <a:chOff x="7038453" y="2133600"/>
            <a:chExt cx="3610743" cy="1453275"/>
          </a:xfrm>
        </p:grpSpPr>
        <p:sp>
          <p:nvSpPr>
            <p:cNvPr id="23" name="圆角矩形 22"/>
            <p:cNvSpPr/>
            <p:nvPr/>
          </p:nvSpPr>
          <p:spPr>
            <a:xfrm>
              <a:off x="7038453" y="2133600"/>
              <a:ext cx="3468854" cy="1453275"/>
            </a:xfrm>
            <a:prstGeom prst="roundRect">
              <a:avLst>
                <a:gd name="adj" fmla="val 10131"/>
              </a:avLst>
            </a:prstGeom>
            <a:solidFill>
              <a:srgbClr val="2ABDC7"/>
            </a:solidFill>
            <a:ln w="25400" cap="flat" cmpd="sng" algn="ctr">
              <a:solidFill>
                <a:sysClr val="window" lastClr="FFFFFF"/>
              </a:solidFill>
              <a:prstDash val="solid"/>
            </a:ln>
            <a:effectLst/>
          </p:spPr>
          <p:txBody>
            <a:bodyPr lIns="96000" tIns="336000" rIns="96000" bIns="0" anchor="ctr"/>
            <a:lstStyle/>
            <a:p>
              <a:pPr algn="ctr">
                <a:lnSpc>
                  <a:spcPct val="130000"/>
                </a:lnSpc>
                <a:defRPr/>
              </a:pPr>
              <a:endParaRPr lang="zh-CN" altLang="en-US" sz="2665" b="1" kern="0" dirty="0">
                <a:solidFill>
                  <a:schemeClr val="tx1">
                    <a:lumMod val="65000"/>
                    <a:lumOff val="35000"/>
                  </a:schemeClr>
                </a:solidFill>
                <a:latin typeface="微软雅黑" panose="020B0503020204020204" charset="-122"/>
                <a:ea typeface="微软雅黑" panose="020B0503020204020204" charset="-122"/>
              </a:endParaRPr>
            </a:p>
          </p:txBody>
        </p:sp>
        <p:sp>
          <p:nvSpPr>
            <p:cNvPr id="24" name="KSO_GN2"/>
            <p:cNvSpPr txBox="1">
              <a:spLocks noChangeArrowheads="1"/>
            </p:cNvSpPr>
            <p:nvPr/>
          </p:nvSpPr>
          <p:spPr bwMode="auto">
            <a:xfrm flipH="1">
              <a:off x="9648667" y="2215170"/>
              <a:ext cx="1000529" cy="411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algn="ctr" eaLnBrk="1" hangingPunct="1">
                <a:lnSpc>
                  <a:spcPct val="80000"/>
                </a:lnSpc>
              </a:pPr>
              <a:r>
                <a:rPr lang="en-US" altLang="zh-CN" sz="3600" b="1" dirty="0" smtClean="0">
                  <a:solidFill>
                    <a:srgbClr val="FFFFFF"/>
                  </a:solidFill>
                  <a:latin typeface="Arial Rounded MT Bold" panose="020F0704030504030204" pitchFamily="34" charset="0"/>
                  <a:ea typeface="微软雅黑" panose="020B0503020204020204" charset="-122"/>
                  <a:cs typeface="Times New Roman" panose="02020603050405020304" charset="0"/>
                </a:rPr>
                <a:t>03</a:t>
              </a:r>
              <a:endParaRPr lang="zh-CN" altLang="en-US" sz="3600" b="1" dirty="0">
                <a:solidFill>
                  <a:srgbClr val="FFFFFF"/>
                </a:solidFill>
                <a:latin typeface="Arial Rounded MT Bold" panose="020F0704030504030204" pitchFamily="34" charset="0"/>
                <a:ea typeface="微软雅黑" panose="020B0503020204020204" charset="-122"/>
                <a:cs typeface="Times New Roman" panose="02020603050405020304" charset="0"/>
              </a:endParaRPr>
            </a:p>
          </p:txBody>
        </p:sp>
        <p:sp>
          <p:nvSpPr>
            <p:cNvPr id="25" name="TextBox 110"/>
            <p:cNvSpPr txBox="1"/>
            <p:nvPr/>
          </p:nvSpPr>
          <p:spPr>
            <a:xfrm>
              <a:off x="7070203" y="2245995"/>
              <a:ext cx="3395345" cy="1230630"/>
            </a:xfrm>
            <a:prstGeom prst="rect">
              <a:avLst/>
            </a:prstGeom>
            <a:noFill/>
          </p:spPr>
          <p:txBody>
            <a:bodyPr wrap="square" lIns="0" tIns="0" rIns="0" bIns="0" rtlCol="0">
              <a:spAutoFit/>
            </a:bodyPr>
            <a:lstStyle/>
            <a:p>
              <a:r>
                <a:rPr lang="en-US" altLang="zh-CN" sz="2000" b="1">
                  <a:solidFill>
                    <a:schemeClr val="tx1"/>
                  </a:solidFill>
                  <a:latin typeface="微软雅黑" panose="020B0503020204020204" charset="-122"/>
                  <a:ea typeface="微软雅黑" panose="020B0503020204020204" charset="-122"/>
                </a:rPr>
                <a:t>    </a:t>
              </a:r>
              <a:r>
                <a:rPr lang="zh-CN" altLang="en-US" sz="2000" b="1">
                  <a:solidFill>
                    <a:schemeClr val="tx1"/>
                  </a:solidFill>
                  <a:latin typeface="微软雅黑" panose="020B0503020204020204" charset="-122"/>
                  <a:ea typeface="微软雅黑" panose="020B0503020204020204" charset="-122"/>
                </a:rPr>
                <a:t>提升用药便捷性</a:t>
              </a:r>
              <a:endParaRPr lang="en-US" altLang="zh-CN" sz="2000" dirty="0">
                <a:solidFill>
                  <a:schemeClr val="tx1"/>
                </a:solidFill>
                <a:latin typeface="微软雅黑" panose="020B0503020204020204" charset="-122"/>
                <a:ea typeface="微软雅黑" panose="020B0503020204020204" charset="-122"/>
              </a:endParaRPr>
            </a:p>
            <a:p>
              <a:pPr marL="285750" indent="-285750">
                <a:lnSpc>
                  <a:spcPct val="150000"/>
                </a:lnSpc>
                <a:buFont typeface="Wingdings" panose="05000000000000000000" charset="0"/>
                <a:buChar char="ü"/>
              </a:pPr>
              <a:r>
                <a:rPr lang="zh-CN" altLang="en-US" sz="1600">
                  <a:solidFill>
                    <a:schemeClr val="tx1"/>
                  </a:solidFill>
                  <a:latin typeface="微软雅黑" panose="020B0503020204020204" charset="-122"/>
                  <a:ea typeface="微软雅黑" panose="020B0503020204020204" charset="-122"/>
                  <a:sym typeface="+mn-ea"/>
                </a:rPr>
                <a:t>静脉输液剂型无需溶解及稀释，减少配液安全及医护人员工作负担。</a:t>
              </a:r>
              <a:endParaRPr lang="zh-CN" altLang="en-US" sz="1600">
                <a:solidFill>
                  <a:schemeClr val="tx1"/>
                </a:solidFill>
                <a:latin typeface="微软雅黑" panose="020B0503020204020204" charset="-122"/>
                <a:ea typeface="微软雅黑" panose="020B0503020204020204" charset="-122"/>
              </a:endParaRPr>
            </a:p>
            <a:p>
              <a:pPr marL="171450" indent="-171450"/>
              <a:endParaRPr lang="en-US" altLang="zh-CN" sz="1200" dirty="0">
                <a:solidFill>
                  <a:schemeClr val="tx1"/>
                </a:solidFill>
                <a:latin typeface="微软雅黑" panose="020B0503020204020204" charset="-122"/>
                <a:ea typeface="微软雅黑" panose="020B0503020204020204" charset="-122"/>
              </a:endParaRPr>
            </a:p>
          </p:txBody>
        </p:sp>
      </p:grpSp>
      <p:grpSp>
        <p:nvGrpSpPr>
          <p:cNvPr id="26" name="组合 25"/>
          <p:cNvGrpSpPr/>
          <p:nvPr/>
        </p:nvGrpSpPr>
        <p:grpSpPr>
          <a:xfrm>
            <a:off x="1518382" y="4294810"/>
            <a:ext cx="3635168" cy="1453275"/>
            <a:chOff x="1518382" y="4725340"/>
            <a:chExt cx="3635168" cy="1453275"/>
          </a:xfrm>
        </p:grpSpPr>
        <p:sp>
          <p:nvSpPr>
            <p:cNvPr id="27" name="圆角矩形 26"/>
            <p:cNvSpPr/>
            <p:nvPr/>
          </p:nvSpPr>
          <p:spPr>
            <a:xfrm>
              <a:off x="1684697" y="4725340"/>
              <a:ext cx="3468853" cy="1453275"/>
            </a:xfrm>
            <a:prstGeom prst="roundRect">
              <a:avLst>
                <a:gd name="adj" fmla="val 10131"/>
              </a:avLst>
            </a:prstGeom>
            <a:solidFill>
              <a:srgbClr val="2ABDC7"/>
            </a:solidFill>
            <a:ln w="25400" cap="flat" cmpd="sng" algn="ctr">
              <a:solidFill>
                <a:sysClr val="window" lastClr="FFFFFF"/>
              </a:solidFill>
              <a:prstDash val="solid"/>
            </a:ln>
            <a:effectLst/>
          </p:spPr>
          <p:txBody>
            <a:bodyPr lIns="96000" tIns="0" rIns="96000" bIns="336000" anchor="ctr"/>
            <a:lstStyle/>
            <a:p>
              <a:pPr algn="ctr">
                <a:lnSpc>
                  <a:spcPct val="130000"/>
                </a:lnSpc>
                <a:defRPr/>
              </a:pPr>
              <a:endParaRPr lang="zh-CN" altLang="en-US" sz="2665" b="1" kern="0" dirty="0">
                <a:solidFill>
                  <a:schemeClr val="tx1">
                    <a:lumMod val="65000"/>
                    <a:lumOff val="35000"/>
                  </a:schemeClr>
                </a:solidFill>
                <a:latin typeface="微软雅黑" panose="020B0503020204020204" charset="-122"/>
                <a:ea typeface="微软雅黑" panose="020B0503020204020204" charset="-122"/>
              </a:endParaRPr>
            </a:p>
          </p:txBody>
        </p:sp>
        <p:sp>
          <p:nvSpPr>
            <p:cNvPr id="28" name="KSO_GN4"/>
            <p:cNvSpPr txBox="1">
              <a:spLocks noChangeArrowheads="1"/>
            </p:cNvSpPr>
            <p:nvPr/>
          </p:nvSpPr>
          <p:spPr bwMode="auto">
            <a:xfrm flipH="1">
              <a:off x="1518382" y="5766787"/>
              <a:ext cx="1000529" cy="411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algn="ctr" eaLnBrk="1" hangingPunct="1">
                <a:lnSpc>
                  <a:spcPct val="80000"/>
                </a:lnSpc>
              </a:pPr>
              <a:r>
                <a:rPr lang="en-US" altLang="zh-CN" sz="3600" b="1" dirty="0" smtClean="0">
                  <a:solidFill>
                    <a:srgbClr val="FFFFFF"/>
                  </a:solidFill>
                  <a:latin typeface="Arial Rounded MT Bold" panose="020F0704030504030204" pitchFamily="34" charset="0"/>
                  <a:ea typeface="微软雅黑" panose="020B0503020204020204" charset="-122"/>
                  <a:cs typeface="Times New Roman" panose="02020603050405020304" charset="0"/>
                </a:rPr>
                <a:t>02</a:t>
              </a:r>
              <a:endParaRPr lang="zh-CN" altLang="en-US" sz="3600" b="1" dirty="0">
                <a:solidFill>
                  <a:srgbClr val="FFFFFF"/>
                </a:solidFill>
                <a:latin typeface="Arial Rounded MT Bold" panose="020F0704030504030204" pitchFamily="34" charset="0"/>
                <a:ea typeface="微软雅黑" panose="020B0503020204020204" charset="-122"/>
                <a:cs typeface="Times New Roman" panose="02020603050405020304" charset="0"/>
              </a:endParaRPr>
            </a:p>
          </p:txBody>
        </p:sp>
        <p:sp>
          <p:nvSpPr>
            <p:cNvPr id="29" name="TextBox 110"/>
            <p:cNvSpPr txBox="1"/>
            <p:nvPr/>
          </p:nvSpPr>
          <p:spPr>
            <a:xfrm>
              <a:off x="2272127" y="4748200"/>
              <a:ext cx="2863215" cy="1323340"/>
            </a:xfrm>
            <a:prstGeom prst="rect">
              <a:avLst/>
            </a:prstGeom>
            <a:noFill/>
          </p:spPr>
          <p:txBody>
            <a:bodyPr wrap="square" lIns="0" tIns="0" rIns="0" bIns="0" rtlCol="0">
              <a:spAutoFit/>
            </a:bodyPr>
            <a:lstStyle/>
            <a:p>
              <a:r>
                <a:rPr lang="en-US" altLang="zh-CN" sz="2000" b="1">
                  <a:latin typeface="微软雅黑" panose="020B0503020204020204" charset="-122"/>
                  <a:ea typeface="微软雅黑" panose="020B0503020204020204" charset="-122"/>
                </a:rPr>
                <a:t>   </a:t>
              </a:r>
              <a:r>
                <a:rPr lang="zh-CN" altLang="en-US" sz="2000" b="1">
                  <a:latin typeface="微软雅黑" panose="020B0503020204020204" charset="-122"/>
                  <a:ea typeface="微软雅黑" panose="020B0503020204020204" charset="-122"/>
                </a:rPr>
                <a:t>满足更多临床需求</a:t>
              </a:r>
              <a:endParaRPr lang="en-US" altLang="zh-CN" sz="2000" dirty="0">
                <a:solidFill>
                  <a:srgbClr val="FFFFFF"/>
                </a:solidFill>
                <a:latin typeface="微软雅黑" panose="020B0503020204020204" charset="-122"/>
                <a:ea typeface="微软雅黑" panose="020B0503020204020204" charset="-122"/>
              </a:endParaRPr>
            </a:p>
            <a:p>
              <a:pPr marL="285750" indent="-285750" algn="l">
                <a:lnSpc>
                  <a:spcPts val="1980"/>
                </a:lnSpc>
                <a:buFont typeface="Wingdings" panose="05000000000000000000" charset="0"/>
                <a:buChar char="ü"/>
              </a:pPr>
              <a:r>
                <a:rPr lang="zh-CN" altLang="en-US" sz="1400">
                  <a:latin typeface="微软雅黑" panose="020B0503020204020204" charset="-122"/>
                  <a:ea typeface="微软雅黑" panose="020B0503020204020204" charset="-122"/>
                  <a:cs typeface="Times New Roman" panose="02020603050405020304" charset="0"/>
                  <a:sym typeface="+mn-ea"/>
                </a:rPr>
                <a:t>适用于吞咽障碍和不配合口服退热治疗的患者。</a:t>
              </a:r>
              <a:endParaRPr lang="zh-CN" altLang="en-US" sz="1400">
                <a:solidFill>
                  <a:schemeClr val="tx1"/>
                </a:solidFill>
                <a:latin typeface="微软雅黑" panose="020B0503020204020204" charset="-122"/>
                <a:ea typeface="微软雅黑" panose="020B0503020204020204" charset="-122"/>
                <a:cs typeface="Times New Roman" panose="02020603050405020304" charset="0"/>
                <a:sym typeface="+mn-ea"/>
              </a:endParaRPr>
            </a:p>
            <a:p>
              <a:pPr marL="285750" indent="-285750" algn="l">
                <a:lnSpc>
                  <a:spcPts val="1980"/>
                </a:lnSpc>
                <a:buFont typeface="Wingdings" panose="05000000000000000000" charset="0"/>
                <a:buChar char="ü"/>
              </a:pPr>
              <a:r>
                <a:rPr lang="zh-CN" altLang="en-US" sz="1400">
                  <a:latin typeface="微软雅黑" panose="020B0503020204020204" charset="-122"/>
                  <a:ea typeface="微软雅黑" panose="020B0503020204020204" charset="-122"/>
                  <a:cs typeface="Times New Roman" panose="02020603050405020304" charset="0"/>
                  <a:sym typeface="+mn-ea"/>
                </a:rPr>
                <a:t>无肠道吸收的可变性，胃肠道刺激小，短期退热更迅速。</a:t>
              </a:r>
              <a:endParaRPr lang="zh-CN" altLang="en-US" sz="1400" dirty="0">
                <a:solidFill>
                  <a:srgbClr val="FFFFFF"/>
                </a:solidFill>
                <a:latin typeface="微软雅黑" panose="020B0503020204020204" charset="-122"/>
                <a:ea typeface="微软雅黑" panose="020B0503020204020204" charset="-122"/>
                <a:cs typeface="Times New Roman" panose="02020603050405020304" charset="0"/>
                <a:sym typeface="+mn-ea"/>
              </a:endParaRPr>
            </a:p>
          </p:txBody>
        </p:sp>
      </p:grpSp>
      <p:grpSp>
        <p:nvGrpSpPr>
          <p:cNvPr id="30" name="组合 29"/>
          <p:cNvGrpSpPr/>
          <p:nvPr/>
        </p:nvGrpSpPr>
        <p:grpSpPr>
          <a:xfrm>
            <a:off x="6993572" y="4294809"/>
            <a:ext cx="3641768" cy="1534795"/>
            <a:chOff x="6993572" y="4725339"/>
            <a:chExt cx="3641768" cy="1534795"/>
          </a:xfrm>
        </p:grpSpPr>
        <p:sp>
          <p:nvSpPr>
            <p:cNvPr id="31" name="圆角矩形 30"/>
            <p:cNvSpPr/>
            <p:nvPr/>
          </p:nvSpPr>
          <p:spPr>
            <a:xfrm>
              <a:off x="6993572" y="4725339"/>
              <a:ext cx="3468854" cy="1453275"/>
            </a:xfrm>
            <a:prstGeom prst="roundRect">
              <a:avLst>
                <a:gd name="adj" fmla="val 10131"/>
              </a:avLst>
            </a:prstGeom>
            <a:solidFill>
              <a:srgbClr val="2ABDC7"/>
            </a:solidFill>
            <a:ln w="25400" cap="flat" cmpd="sng" algn="ctr">
              <a:solidFill>
                <a:sysClr val="window" lastClr="FFFFFF"/>
              </a:solidFill>
              <a:prstDash val="solid"/>
            </a:ln>
            <a:effectLst/>
          </p:spPr>
          <p:txBody>
            <a:bodyPr lIns="96000" tIns="0" rIns="96000" bIns="336000" anchor="ctr"/>
            <a:lstStyle/>
            <a:p>
              <a:pPr algn="ctr">
                <a:lnSpc>
                  <a:spcPct val="130000"/>
                </a:lnSpc>
                <a:defRPr/>
              </a:pPr>
              <a:endParaRPr lang="en-US" altLang="zh-CN" sz="2665" b="1" kern="0" dirty="0">
                <a:solidFill>
                  <a:schemeClr val="tx1">
                    <a:lumMod val="65000"/>
                    <a:lumOff val="35000"/>
                  </a:schemeClr>
                </a:solidFill>
                <a:latin typeface="微软雅黑" panose="020B0503020204020204" charset="-122"/>
                <a:ea typeface="微软雅黑" panose="020B0503020204020204" charset="-122"/>
                <a:cs typeface="Arial" panose="020B0604020202020204" pitchFamily="34" charset="0"/>
              </a:endParaRPr>
            </a:p>
          </p:txBody>
        </p:sp>
        <p:sp>
          <p:nvSpPr>
            <p:cNvPr id="32" name="KSO_GN3"/>
            <p:cNvSpPr txBox="1">
              <a:spLocks noChangeArrowheads="1"/>
            </p:cNvSpPr>
            <p:nvPr/>
          </p:nvSpPr>
          <p:spPr bwMode="auto">
            <a:xfrm flipH="1">
              <a:off x="9634811" y="5794497"/>
              <a:ext cx="1000529" cy="411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algn="ctr" eaLnBrk="1" hangingPunct="1">
                <a:lnSpc>
                  <a:spcPct val="80000"/>
                </a:lnSpc>
              </a:pPr>
              <a:r>
                <a:rPr lang="en-US" altLang="zh-CN" sz="3600" b="1" dirty="0">
                  <a:solidFill>
                    <a:srgbClr val="FFFFFF"/>
                  </a:solidFill>
                  <a:latin typeface="Arial Rounded MT Bold" panose="020F0704030504030204" pitchFamily="34" charset="0"/>
                  <a:ea typeface="微软雅黑" panose="020B0503020204020204" charset="-122"/>
                  <a:cs typeface="Times New Roman" panose="02020603050405020304" charset="0"/>
                </a:rPr>
                <a:t>04</a:t>
              </a:r>
              <a:endParaRPr lang="zh-CN" altLang="en-US" sz="3600" b="1" dirty="0">
                <a:solidFill>
                  <a:srgbClr val="FFFFFF"/>
                </a:solidFill>
                <a:latin typeface="Arial Rounded MT Bold" panose="020F0704030504030204" pitchFamily="34" charset="0"/>
                <a:ea typeface="微软雅黑" panose="020B0503020204020204" charset="-122"/>
                <a:cs typeface="Times New Roman" panose="02020603050405020304" charset="0"/>
              </a:endParaRPr>
            </a:p>
          </p:txBody>
        </p:sp>
        <p:sp>
          <p:nvSpPr>
            <p:cNvPr id="33" name="TextBox 110"/>
            <p:cNvSpPr txBox="1"/>
            <p:nvPr/>
          </p:nvSpPr>
          <p:spPr>
            <a:xfrm>
              <a:off x="7175817" y="4767884"/>
              <a:ext cx="3286760" cy="1492250"/>
            </a:xfrm>
            <a:prstGeom prst="rect">
              <a:avLst/>
            </a:prstGeom>
            <a:noFill/>
          </p:spPr>
          <p:txBody>
            <a:bodyPr wrap="square" lIns="0" tIns="0" rIns="0" bIns="0" rtlCol="0">
              <a:spAutoFit/>
            </a:bodyPr>
            <a:lstStyle/>
            <a:p>
              <a:r>
                <a:rPr lang="zh-CN" altLang="en-US" sz="2000" b="1">
                  <a:latin typeface="微软雅黑" panose="020B0503020204020204" charset="-122"/>
                  <a:ea typeface="微软雅黑" panose="020B0503020204020204" charset="-122"/>
                </a:rPr>
                <a:t>适用人群更广泛</a:t>
              </a:r>
            </a:p>
            <a:p>
              <a:pPr marL="171450" indent="-171450">
                <a:lnSpc>
                  <a:spcPct val="150000"/>
                </a:lnSpc>
                <a:buFont typeface="Wingdings" panose="05000000000000000000" charset="0"/>
                <a:buChar char="ü"/>
              </a:pPr>
              <a:r>
                <a:rPr lang="zh-CN" sz="1400" dirty="0">
                  <a:solidFill>
                    <a:schemeClr val="tx1"/>
                  </a:solidFill>
                  <a:latin typeface="微软雅黑" panose="020B0503020204020204" charset="-122"/>
                  <a:ea typeface="微软雅黑" panose="020B0503020204020204" charset="-122"/>
                </a:rPr>
                <a:t>活动性消化道溃疡/出血</a:t>
              </a:r>
              <a:r>
                <a:rPr lang="en-US" altLang="zh-CN" sz="1400" dirty="0">
                  <a:solidFill>
                    <a:schemeClr val="tx1"/>
                  </a:solidFill>
                  <a:latin typeface="微软雅黑" panose="020B0503020204020204" charset="-122"/>
                  <a:ea typeface="微软雅黑" panose="020B0503020204020204" charset="-122"/>
                </a:rPr>
                <a:t>/</a:t>
              </a:r>
              <a:r>
                <a:rPr lang="en-US" altLang="zh-CN" sz="1400" dirty="0">
                  <a:solidFill>
                    <a:schemeClr val="tx1"/>
                  </a:solidFill>
                  <a:latin typeface="微软雅黑" panose="020B0503020204020204" charset="-122"/>
                  <a:ea typeface="微软雅黑" panose="020B0503020204020204" charset="-122"/>
                  <a:sym typeface="+mn-ea"/>
                </a:rPr>
                <a:t>穿孔病</a:t>
              </a:r>
              <a:r>
                <a:rPr lang="zh-CN" sz="1400" dirty="0">
                  <a:solidFill>
                    <a:schemeClr val="tx1"/>
                  </a:solidFill>
                  <a:latin typeface="微软雅黑" panose="020B0503020204020204" charset="-122"/>
                  <a:ea typeface="微软雅黑" panose="020B0503020204020204" charset="-122"/>
                </a:rPr>
                <a:t>史患者</a:t>
              </a:r>
              <a:r>
                <a:rPr lang="en-US" altLang="zh-CN" sz="1400" dirty="0">
                  <a:solidFill>
                    <a:schemeClr val="tx1"/>
                  </a:solidFill>
                  <a:latin typeface="微软雅黑" panose="020B0503020204020204" charset="-122"/>
                  <a:ea typeface="微软雅黑" panose="020B0503020204020204" charset="-122"/>
                </a:rPr>
                <a:t>;</a:t>
              </a:r>
              <a:endParaRPr lang="zh-CN" sz="1400" dirty="0">
                <a:solidFill>
                  <a:schemeClr val="tx1"/>
                </a:solidFill>
                <a:latin typeface="微软雅黑" panose="020B0503020204020204" charset="-122"/>
                <a:ea typeface="微软雅黑" panose="020B0503020204020204" charset="-122"/>
              </a:endParaRPr>
            </a:p>
            <a:p>
              <a:pPr marL="171450" indent="-171450">
                <a:lnSpc>
                  <a:spcPct val="150000"/>
                </a:lnSpc>
                <a:buFont typeface="Wingdings" panose="05000000000000000000" charset="0"/>
                <a:buChar char="ü"/>
              </a:pPr>
              <a:r>
                <a:rPr lang="en-US" altLang="zh-CN" sz="1400" dirty="0">
                  <a:solidFill>
                    <a:schemeClr val="tx1"/>
                  </a:solidFill>
                  <a:latin typeface="微软雅黑" panose="020B0503020204020204" charset="-122"/>
                  <a:ea typeface="微软雅黑" panose="020B0503020204020204" charset="-122"/>
                </a:rPr>
                <a:t>重度心力衰竭患者;</a:t>
              </a:r>
            </a:p>
            <a:p>
              <a:pPr marL="171450" indent="-171450">
                <a:lnSpc>
                  <a:spcPct val="150000"/>
                </a:lnSpc>
                <a:buFont typeface="Wingdings" panose="05000000000000000000" charset="0"/>
                <a:buChar char="ü"/>
              </a:pPr>
              <a:r>
                <a:rPr lang="zh-CN" altLang="en-US" sz="1400" dirty="0">
                  <a:solidFill>
                    <a:schemeClr val="tx1"/>
                  </a:solidFill>
                  <a:latin typeface="微软雅黑" panose="020B0503020204020204" charset="-122"/>
                  <a:ea typeface="微软雅黑" panose="020B0503020204020204" charset="-122"/>
                </a:rPr>
                <a:t>阿司匹林过敏以及孕妇等。</a:t>
              </a:r>
              <a:endParaRPr lang="en-US" altLang="zh-CN" sz="1400" dirty="0">
                <a:solidFill>
                  <a:schemeClr val="tx1"/>
                </a:solidFill>
                <a:latin typeface="微软雅黑" panose="020B0503020204020204" charset="-122"/>
                <a:ea typeface="微软雅黑" panose="020B0503020204020204" charset="-122"/>
              </a:endParaRPr>
            </a:p>
            <a:p>
              <a:pPr marL="171450" indent="-171450"/>
              <a:endParaRPr lang="en-US" altLang="zh-CN" sz="1400" dirty="0">
                <a:solidFill>
                  <a:schemeClr val="tx1"/>
                </a:solidFill>
                <a:latin typeface="微软雅黑" panose="020B0503020204020204" charset="-122"/>
                <a:ea typeface="微软雅黑" panose="020B0503020204020204" charset="-122"/>
              </a:endParaRPr>
            </a:p>
          </p:txBody>
        </p:sp>
      </p:grpSp>
      <p:sp>
        <p:nvSpPr>
          <p:cNvPr id="9217" name="文本框 3"/>
          <p:cNvSpPr txBox="1"/>
          <p:nvPr/>
        </p:nvSpPr>
        <p:spPr>
          <a:xfrm>
            <a:off x="5401310" y="45085"/>
            <a:ext cx="1743075" cy="644525"/>
          </a:xfrm>
          <a:prstGeom prst="rect">
            <a:avLst/>
          </a:prstGeom>
          <a:noFill/>
          <a:ln w="9525">
            <a:noFill/>
          </a:ln>
        </p:spPr>
        <p:txBody>
          <a:bodyPr wrap="square" anchor="t" anchorCtr="0">
            <a:spAutoFit/>
          </a:bodyPr>
          <a:lstStyle/>
          <a:p>
            <a:pPr>
              <a:buClrTx/>
              <a:buFontTx/>
            </a:pPr>
            <a:r>
              <a:rPr lang="zh-CN" altLang="en-US" sz="3600" b="1">
                <a:latin typeface="微软雅黑" panose="020B0503020204020204" charset="-122"/>
                <a:ea typeface="微软雅黑" panose="020B0503020204020204" charset="-122"/>
                <a:sym typeface="宋体" panose="02010600030101010101" pitchFamily="2" charset="-122"/>
              </a:rPr>
              <a:t>公平性</a:t>
            </a:r>
          </a:p>
        </p:txBody>
      </p:sp>
      <p:sp>
        <p:nvSpPr>
          <p:cNvPr id="34" name="文本框 33"/>
          <p:cNvSpPr txBox="1"/>
          <p:nvPr/>
        </p:nvSpPr>
        <p:spPr>
          <a:xfrm>
            <a:off x="479425" y="5776595"/>
            <a:ext cx="11482070" cy="1014730"/>
          </a:xfrm>
          <a:prstGeom prst="rect">
            <a:avLst/>
          </a:prstGeom>
          <a:solidFill>
            <a:srgbClr val="92D050"/>
          </a:solidFill>
        </p:spPr>
        <p:txBody>
          <a:bodyPr wrap="square" rtlCol="0">
            <a:spAutoFit/>
          </a:bodyPr>
          <a:lstStyle/>
          <a:p>
            <a:pPr indent="457200">
              <a:lnSpc>
                <a:spcPct val="150000"/>
              </a:lnSpc>
            </a:pPr>
            <a:r>
              <a:rPr lang="zh-CN" altLang="en-US" sz="2000">
                <a:latin typeface="微软雅黑" panose="020B0503020204020204" charset="-122"/>
                <a:ea typeface="微软雅黑" panose="020B0503020204020204" charset="-122"/>
              </a:rPr>
              <a:t>与其他非甾体抗炎药相比，对乙酰氨基酚甘露醇注射液作为相对安全的解热药物，适用人群更广，剂型更便捷，满足特殊人群用药需要，且弥补药品目录无对乙酰氨基酚静脉输注剂型的短板。</a:t>
            </a:r>
          </a:p>
        </p:txBody>
      </p:sp>
      <p:sp>
        <p:nvSpPr>
          <p:cNvPr id="2" name="文本框 1"/>
          <p:cNvSpPr txBox="1"/>
          <p:nvPr/>
        </p:nvSpPr>
        <p:spPr>
          <a:xfrm>
            <a:off x="219075" y="750570"/>
            <a:ext cx="11962130" cy="1198880"/>
          </a:xfrm>
          <a:prstGeom prst="rect">
            <a:avLst/>
          </a:prstGeom>
          <a:noFill/>
        </p:spPr>
        <p:txBody>
          <a:bodyPr wrap="square" rtlCol="0" anchor="t">
            <a:spAutoFit/>
          </a:bodyPr>
          <a:lstStyle/>
          <a:p>
            <a:pPr indent="457200">
              <a:lnSpc>
                <a:spcPct val="150000"/>
              </a:lnSpc>
            </a:pPr>
            <a:r>
              <a:rPr lang="en-US" altLang="zh-CN" sz="1600">
                <a:latin typeface="微软雅黑" panose="020B0503020204020204" charset="-122"/>
                <a:ea typeface="微软雅黑" panose="020B0503020204020204" charset="-122"/>
                <a:sym typeface="+mn-ea"/>
              </a:rPr>
              <a:t>2020</a:t>
            </a:r>
            <a:r>
              <a:rPr lang="zh-CN" altLang="en-US" sz="1600">
                <a:latin typeface="微软雅黑" panose="020B0503020204020204" charset="-122"/>
                <a:ea typeface="微软雅黑" panose="020B0503020204020204" charset="-122"/>
                <a:sym typeface="+mn-ea"/>
              </a:rPr>
              <a:t>年</a:t>
            </a:r>
            <a:r>
              <a:rPr lang="en-US" altLang="zh-CN" sz="1600">
                <a:latin typeface="微软雅黑" panose="020B0503020204020204" charset="-122"/>
                <a:ea typeface="微软雅黑" panose="020B0503020204020204" charset="-122"/>
                <a:sym typeface="+mn-ea"/>
              </a:rPr>
              <a:t>2</a:t>
            </a:r>
            <a:r>
              <a:rPr lang="zh-CN" altLang="en-US" sz="1600">
                <a:latin typeface="微软雅黑" panose="020B0503020204020204" charset="-122"/>
                <a:ea typeface="微软雅黑" panose="020B0503020204020204" charset="-122"/>
                <a:sym typeface="+mn-ea"/>
              </a:rPr>
              <a:t>月</a:t>
            </a:r>
            <a:r>
              <a:rPr lang="en-US" altLang="zh-CN" sz="1600">
                <a:latin typeface="微软雅黑" panose="020B0503020204020204" charset="-122"/>
                <a:ea typeface="微软雅黑" panose="020B0503020204020204" charset="-122"/>
                <a:sym typeface="+mn-ea"/>
              </a:rPr>
              <a:t>3</a:t>
            </a:r>
            <a:r>
              <a:rPr lang="zh-CN" altLang="en-US" sz="1600">
                <a:latin typeface="微软雅黑" panose="020B0503020204020204" charset="-122"/>
                <a:ea typeface="微软雅黑" panose="020B0503020204020204" charset="-122"/>
                <a:sym typeface="+mn-ea"/>
              </a:rPr>
              <a:t>日全国医疗机构发热门诊共接诊</a:t>
            </a:r>
            <a:r>
              <a:rPr lang="en-US" altLang="zh-CN" sz="1600">
                <a:latin typeface="微软雅黑" panose="020B0503020204020204" charset="-122"/>
                <a:ea typeface="微软雅黑" panose="020B0503020204020204" charset="-122"/>
                <a:sym typeface="+mn-ea"/>
              </a:rPr>
              <a:t>22</a:t>
            </a:r>
            <a:r>
              <a:rPr lang="zh-CN" altLang="en-US" sz="1600">
                <a:latin typeface="微软雅黑" panose="020B0503020204020204" charset="-122"/>
                <a:ea typeface="微软雅黑" panose="020B0503020204020204" charset="-122"/>
                <a:sym typeface="+mn-ea"/>
              </a:rPr>
              <a:t>万人次（</a:t>
            </a:r>
            <a:r>
              <a:rPr lang="zh-CN" altLang="en-US" sz="1600">
                <a:latin typeface="Times New Roman" panose="02020603050405020304" charset="0"/>
                <a:ea typeface="微软雅黑" panose="020B0503020204020204" charset="-122"/>
                <a:cs typeface="Times New Roman" panose="02020603050405020304" charset="0"/>
                <a:sym typeface="+mn-ea"/>
              </a:rPr>
              <a:t>http://shanghai.xinmin.cn/xmsq/2020/02/04/31648342.html</a:t>
            </a:r>
            <a:r>
              <a:rPr lang="zh-CN" altLang="en-US" sz="1600">
                <a:latin typeface="微软雅黑" panose="020B0503020204020204" charset="-122"/>
                <a:ea typeface="微软雅黑" panose="020B0503020204020204" charset="-122"/>
                <a:sym typeface="+mn-ea"/>
              </a:rPr>
              <a:t>），根据</a:t>
            </a:r>
            <a:r>
              <a:rPr lang="en-US" altLang="zh-CN" sz="1600">
                <a:latin typeface="微软雅黑" panose="020B0503020204020204" charset="-122"/>
                <a:ea typeface="微软雅黑" panose="020B0503020204020204" charset="-122"/>
                <a:sym typeface="+mn-ea"/>
              </a:rPr>
              <a:t>2021 </a:t>
            </a:r>
            <a:r>
              <a:rPr lang="zh-CN" altLang="en-US" sz="1600">
                <a:latin typeface="微软雅黑" panose="020B0503020204020204" charset="-122"/>
                <a:ea typeface="微软雅黑" panose="020B0503020204020204" charset="-122"/>
                <a:sym typeface="+mn-ea"/>
              </a:rPr>
              <a:t>《</a:t>
            </a:r>
            <a:r>
              <a:rPr lang="en-US" altLang="zh-CN" sz="1600">
                <a:latin typeface="微软雅黑" panose="020B0503020204020204" charset="-122"/>
                <a:ea typeface="微软雅黑" panose="020B0503020204020204" charset="-122"/>
                <a:sym typeface="+mn-ea"/>
              </a:rPr>
              <a:t>中国卫生健康统计年鉴</a:t>
            </a:r>
            <a:r>
              <a:rPr lang="zh-CN" altLang="en-US" sz="1600">
                <a:latin typeface="微软雅黑" panose="020B0503020204020204" charset="-122"/>
                <a:ea typeface="微软雅黑" panose="020B0503020204020204" charset="-122"/>
                <a:sym typeface="+mn-ea"/>
              </a:rPr>
              <a:t>》：</a:t>
            </a:r>
            <a:r>
              <a:rPr lang="en-US" altLang="zh-CN" sz="1600">
                <a:latin typeface="微软雅黑" panose="020B0503020204020204" charset="-122"/>
                <a:ea typeface="微软雅黑" panose="020B0503020204020204" charset="-122"/>
                <a:sym typeface="+mn-ea"/>
              </a:rPr>
              <a:t>2020</a:t>
            </a:r>
            <a:r>
              <a:rPr lang="zh-CN" altLang="en-US" sz="1600">
                <a:latin typeface="微软雅黑" panose="020B0503020204020204" charset="-122"/>
                <a:ea typeface="微软雅黑" panose="020B0503020204020204" charset="-122"/>
                <a:sym typeface="+mn-ea"/>
              </a:rPr>
              <a:t>年全国呼吸系统疾病出院人次1009</a:t>
            </a:r>
            <a:r>
              <a:rPr lang="en-US" altLang="zh-CN" sz="1600">
                <a:latin typeface="微软雅黑" panose="020B0503020204020204" charset="-122"/>
                <a:ea typeface="微软雅黑" panose="020B0503020204020204" charset="-122"/>
                <a:sym typeface="+mn-ea"/>
              </a:rPr>
              <a:t>.</a:t>
            </a:r>
            <a:r>
              <a:rPr lang="zh-CN" altLang="en-US" sz="1600">
                <a:latin typeface="微软雅黑" panose="020B0503020204020204" charset="-122"/>
                <a:ea typeface="微软雅黑" panose="020B0503020204020204" charset="-122"/>
                <a:sym typeface="+mn-ea"/>
              </a:rPr>
              <a:t>8</a:t>
            </a:r>
            <a:r>
              <a:rPr lang="en-US" altLang="zh-CN" sz="1600">
                <a:latin typeface="微软雅黑" panose="020B0503020204020204" charset="-122"/>
                <a:ea typeface="微软雅黑" panose="020B0503020204020204" charset="-122"/>
                <a:sym typeface="+mn-ea"/>
              </a:rPr>
              <a:t>6</a:t>
            </a:r>
            <a:r>
              <a:rPr lang="zh-CN" altLang="en-US" sz="1600">
                <a:latin typeface="微软雅黑" panose="020B0503020204020204" charset="-122"/>
                <a:ea typeface="微软雅黑" panose="020B0503020204020204" charset="-122"/>
                <a:sym typeface="+mn-ea"/>
              </a:rPr>
              <a:t>万。据报道</a:t>
            </a:r>
            <a:r>
              <a:rPr lang="zh-CN" altLang="zh-CN" sz="1600" dirty="0">
                <a:latin typeface="微软雅黑" panose="020B0503020204020204" charset="-122"/>
                <a:ea typeface="微软雅黑" panose="020B0503020204020204" charset="-122"/>
                <a:cs typeface="微软雅黑" panose="020B0503020204020204" charset="-122"/>
                <a:sym typeface="+mn-ea"/>
              </a:rPr>
              <a:t>我国流感样病例中约有</a:t>
            </a:r>
            <a:r>
              <a:rPr lang="en-US" altLang="zh-CN" sz="1600" dirty="0">
                <a:latin typeface="微软雅黑" panose="020B0503020204020204" charset="-122"/>
                <a:ea typeface="微软雅黑" panose="020B0503020204020204" charset="-122"/>
                <a:cs typeface="微软雅黑" panose="020B0503020204020204" charset="-122"/>
                <a:sym typeface="+mn-ea"/>
              </a:rPr>
              <a:t>6500</a:t>
            </a:r>
            <a:r>
              <a:rPr lang="zh-CN" altLang="zh-CN" sz="1600" dirty="0">
                <a:latin typeface="微软雅黑" panose="020B0503020204020204" charset="-122"/>
                <a:ea typeface="微软雅黑" panose="020B0503020204020204" charset="-122"/>
                <a:cs typeface="微软雅黑" panose="020B0503020204020204" charset="-122"/>
                <a:sym typeface="+mn-ea"/>
              </a:rPr>
              <a:t>万</a:t>
            </a:r>
            <a:r>
              <a:rPr lang="en-US" altLang="zh-CN" sz="1600" dirty="0">
                <a:latin typeface="微软雅黑" panose="020B0503020204020204" charset="-122"/>
                <a:ea typeface="微软雅黑" panose="020B0503020204020204" charset="-122"/>
                <a:cs typeface="微软雅黑" panose="020B0503020204020204" charset="-122"/>
                <a:sym typeface="+mn-ea"/>
              </a:rPr>
              <a:t>~1.9</a:t>
            </a:r>
            <a:r>
              <a:rPr lang="zh-CN" altLang="zh-CN" sz="1600" dirty="0">
                <a:latin typeface="微软雅黑" panose="020B0503020204020204" charset="-122"/>
                <a:ea typeface="微软雅黑" panose="020B0503020204020204" charset="-122"/>
                <a:cs typeface="微软雅黑" panose="020B0503020204020204" charset="-122"/>
                <a:sym typeface="+mn-ea"/>
              </a:rPr>
              <a:t>亿人为流感患者</a:t>
            </a:r>
            <a:r>
              <a:rPr lang="zh-CN" altLang="en-US" sz="1600">
                <a:latin typeface="微软雅黑" panose="020B0503020204020204" charset="-122"/>
                <a:ea typeface="微软雅黑" panose="020B0503020204020204" charset="-122"/>
                <a:sym typeface="+mn-ea"/>
              </a:rPr>
              <a:t>。</a:t>
            </a:r>
          </a:p>
        </p:txBody>
      </p:sp>
    </p:spTree>
  </p:cSld>
  <p:clrMapOvr>
    <a:masterClrMapping/>
  </p:clrMapOvr>
  <mc:AlternateContent xmlns:mc="http://schemas.openxmlformats.org/markup-compatibility/2006" xmlns:p14="http://schemas.microsoft.com/office/powerpoint/2010/main">
    <mc:Choice Requires="p14">
      <p:transition spd="slow" p14:dur="1600" advClick="0" advTm="0"/>
    </mc:Choice>
    <mc:Fallback xmlns="">
      <p:transition spd="slow" advClick="0" advTm="0"/>
    </mc:Fallback>
  </mc:AlternateContent>
  <p:timing>
    <p:tnLst>
      <p:par>
        <p:cTn id="1" dur="indefinite" restart="never" nodeType="tmRoot"/>
      </p:par>
    </p:tnLst>
    <p:bldLst>
      <p:bldP spid="17" grpId="0" bldLvl="0" animBg="1"/>
      <p:bldP spid="17" grpId="1" bldLvl="0" animBg="1"/>
    </p:bldLst>
  </p:timing>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243f5e68-97ed-4901-823e-2d12f1ed585c}"/>
  <p:tag name="TABLE_ENDDRAG_ORIGIN_RECT" val="919*356"/>
  <p:tag name="TABLE_ENDDRAG_RECT" val="26*65*919*356"/>
</p:tagLst>
</file>

<file path=ppt/tags/tag2.xml><?xml version="1.0" encoding="utf-8"?>
<p:tagLst xmlns:a="http://schemas.openxmlformats.org/drawingml/2006/main" xmlns:r="http://schemas.openxmlformats.org/officeDocument/2006/relationships" xmlns:p="http://schemas.openxmlformats.org/presentationml/2006/main">
  <p:tag name="KSO_WM_UNIT_TABLE_BEAUTIFY" val="smartTable{6c787815-ec17-43fc-8b0c-d2706e6b3baf}"/>
  <p:tag name="TABLE_ENDDRAG_ORIGIN_RECT" val="936*359"/>
  <p:tag name="TABLE_ENDDRAG_RECT" val="15*67*936*359"/>
</p:tagLst>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1822</Words>
  <Application>Microsoft Office PowerPoint</Application>
  <PresentationFormat>宽屏</PresentationFormat>
  <Paragraphs>171</Paragraphs>
  <Slides>9</Slides>
  <Notes>3</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9</vt:i4>
      </vt:variant>
    </vt:vector>
  </HeadingPairs>
  <TitlesOfParts>
    <vt:vector size="19" baseType="lpstr">
      <vt:lpstr>宋体</vt:lpstr>
      <vt:lpstr>微软雅黑</vt:lpstr>
      <vt:lpstr>Agency FB</vt:lpstr>
      <vt:lpstr>Arial</vt:lpstr>
      <vt:lpstr>Arial Rounded MT Bold</vt:lpstr>
      <vt:lpstr>Calibri</vt:lpstr>
      <vt:lpstr>Times New Roman</vt:lpstr>
      <vt:lpstr>Wingdings</vt:lpstr>
      <vt:lpstr>默认设计模板</vt:lpstr>
      <vt:lpstr>1_默认设计模板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86181</dc:creator>
  <cp:lastModifiedBy>Administrator</cp:lastModifiedBy>
  <cp:revision>117</cp:revision>
  <dcterms:created xsi:type="dcterms:W3CDTF">2022-06-30T03:09:00Z</dcterms:created>
  <dcterms:modified xsi:type="dcterms:W3CDTF">2023-07-07T09:48:55Z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2052-10.8.2.6837</vt:lpwstr>
  </property>
  <property fmtid="{D5CDD505-2E9C-101B-9397-08002B2CF9AE}" pid="3" name="ICV">
    <vt:lpwstr>18A02A3ECB584E26BF309A818AF37B63_13</vt:lpwstr>
  </property>
</Properties>
</file>