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7" r:id="rId2"/>
    <p:sldId id="258" r:id="rId3"/>
    <p:sldId id="259" r:id="rId4"/>
    <p:sldId id="260" r:id="rId5"/>
    <p:sldId id="261" r:id="rId6"/>
    <p:sldId id="262" r:id="rId7"/>
    <p:sldId id="264" r:id="rId8"/>
    <p:sldId id="263" r:id="rId9"/>
    <p:sldId id="265" r:id="rId10"/>
    <p:sldId id="266" r:id="rId11"/>
  </p:sldIdLst>
  <p:sldSz cx="12192000" cy="6858000"/>
  <p:notesSz cx="7104063" cy="10234613"/>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86181\Desktop\&#29305;&#22320;&#21777;&#33018;\&#26032;&#24314;%20XLSX%20&#24037;&#20316;&#349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86181\Desktop\&#29305;&#22320;&#21777;&#33018;\&#26032;&#24314;%20XLSX%20&#24037;&#20316;&#349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86181\Desktop\&#29305;&#22320;&#21777;&#33018;\&#26032;&#24314;%20XLSX%20&#24037;&#20316;&#3492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40" b="1" i="0" u="none" strike="noStrike" kern="1200" spc="0" baseline="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144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两组胃肠道不良事件发生率</a:t>
            </a:r>
          </a:p>
        </c:rich>
      </c:tx>
      <c:layout>
        <c:manualLayout>
          <c:xMode val="edge"/>
          <c:yMode val="edge"/>
          <c:x val="0.224883856120003"/>
          <c:y val="1.82439382612678E-2"/>
        </c:manualLayout>
      </c:layout>
      <c:overlay val="0"/>
      <c:spPr>
        <a:noFill/>
        <a:ln>
          <a:noFill/>
        </a:ln>
        <a:effectLst/>
      </c:spPr>
      <c:txPr>
        <a:bodyPr rot="0" spcFirstLastPara="0" vertOverflow="ellipsis" vert="horz" wrap="square" anchor="ctr" anchorCtr="1"/>
        <a:lstStyle/>
        <a:p>
          <a:pPr defTabSz="914400">
            <a:defRPr lang="zh-CN" sz="1440" b="1" i="0" u="none" strike="noStrike" kern="1200" spc="0" baseline="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title>
    <c:autoTitleDeleted val="0"/>
    <c:plotArea>
      <c:layout>
        <c:manualLayout>
          <c:layoutTarget val="inner"/>
          <c:xMode val="edge"/>
          <c:yMode val="edge"/>
          <c:x val="9.4100119189511305E-2"/>
          <c:y val="0.163128865117834"/>
          <c:w val="0.88404847040127099"/>
          <c:h val="0.69941500919271304"/>
        </c:manualLayout>
      </c:layout>
      <c:barChart>
        <c:barDir val="col"/>
        <c:grouping val="clustered"/>
        <c:varyColors val="0"/>
        <c:ser>
          <c:idx val="0"/>
          <c:order val="0"/>
          <c:tx>
            <c:strRef>
              <c:f>'[新建 XLSX 工作表.xlsx]Sheet3'!$C$29</c:f>
              <c:strCache>
                <c:ptCount val="1"/>
                <c:pt idx="0">
                  <c:v>胃肠道不良事件发生率</c:v>
                </c:pt>
              </c:strCache>
            </c:strRef>
          </c:tx>
          <c:spPr>
            <a:solidFill>
              <a:schemeClr val="accent1"/>
            </a:solidFill>
            <a:ln>
              <a:noFill/>
            </a:ln>
            <a:effectLst/>
          </c:spPr>
          <c:invertIfNegative val="0"/>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1-F77A-4107-8B80-3CB9B426212D}"/>
              </c:ext>
            </c:extLst>
          </c:dPt>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'[新建 XLSX 工作表.xlsx]Sheet3'!$D$28:$E$28</c:f>
              <c:strCache>
                <c:ptCount val="2"/>
                <c:pt idx="0">
                  <c:v>特地唑胺（n=332）</c:v>
                </c:pt>
                <c:pt idx="1">
                  <c:v>利奈唑胺（n=334）</c:v>
                </c:pt>
              </c:strCache>
            </c:strRef>
          </c:cat>
          <c:val>
            <c:numRef>
              <c:f>'[新建 XLSX 工作表.xlsx]Sheet3'!$D$29:$E$29</c:f>
              <c:numCache>
                <c:formatCode>0%</c:formatCode>
                <c:ptCount val="2"/>
                <c:pt idx="0">
                  <c:v>0.16</c:v>
                </c:pt>
                <c:pt idx="1">
                  <c:v>0.2</c:v>
                </c:pt>
              </c:numCache>
            </c:numRef>
          </c:val>
          <c:extLst>
            <c:ext xmlns:c16="http://schemas.microsoft.com/office/drawing/2014/chart" uri="{C3380CC4-5D6E-409C-BE32-E72D297353CC}">
              <c16:uniqueId val="{00000002-F77A-4107-8B80-3CB9B426212D}"/>
            </c:ext>
          </c:extLst>
        </c:ser>
        <c:dLbls>
          <c:showLegendKey val="0"/>
          <c:showVal val="1"/>
          <c:showCatName val="0"/>
          <c:showSerName val="0"/>
          <c:showPercent val="0"/>
          <c:showBubbleSize val="0"/>
        </c:dLbls>
        <c:gapWidth val="219"/>
        <c:overlap val="-27"/>
        <c:axId val="865787669"/>
        <c:axId val="875608196"/>
      </c:barChart>
      <c:catAx>
        <c:axId val="865787669"/>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0" i="0" u="none" strike="noStrike" kern="1200" baseline="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875608196"/>
        <c:crosses val="autoZero"/>
        <c:auto val="1"/>
        <c:lblAlgn val="ctr"/>
        <c:lblOffset val="100"/>
        <c:noMultiLvlLbl val="0"/>
      </c:catAx>
      <c:valAx>
        <c:axId val="875608196"/>
        <c:scaling>
          <c:orientation val="minMax"/>
        </c:scaling>
        <c:delete val="0"/>
        <c:axPos val="l"/>
        <c:numFmt formatCode="0%" sourceLinked="1"/>
        <c:majorTickMark val="none"/>
        <c:minorTickMark val="none"/>
        <c:tickLblPos val="nextTo"/>
        <c:spPr>
          <a:noFill/>
          <a:ln>
            <a:noFill/>
          </a:ln>
          <a:effectLst/>
        </c:spPr>
        <c:txPr>
          <a:bodyPr rot="-60000000" spcFirstLastPara="0" vertOverflow="ellipsis" vert="horz" wrap="square" anchor="ctr" anchorCtr="1"/>
          <a:lstStyle/>
          <a:p>
            <a:pPr>
              <a:defRPr lang="zh-CN" sz="1200" b="0" i="0" u="none" strike="noStrike" kern="1200" baseline="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865787669"/>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sz="12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40" b="1" i="0" u="none" strike="noStrike" kern="1200" spc="0" baseline="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144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两组早期临床反应率</a:t>
            </a:r>
          </a:p>
        </c:rich>
      </c:tx>
      <c:layout>
        <c:manualLayout>
          <c:xMode val="edge"/>
          <c:yMode val="edge"/>
          <c:x val="0.30248007085916701"/>
          <c:y val="2.7755322015629202E-2"/>
        </c:manualLayout>
      </c:layout>
      <c:overlay val="0"/>
      <c:spPr>
        <a:noFill/>
        <a:ln>
          <a:noFill/>
        </a:ln>
        <a:effectLst/>
      </c:spPr>
      <c:txPr>
        <a:bodyPr rot="0" spcFirstLastPara="0" vertOverflow="ellipsis" vert="horz" wrap="square" anchor="ctr" anchorCtr="1"/>
        <a:lstStyle/>
        <a:p>
          <a:pPr defTabSz="914400">
            <a:defRPr lang="zh-CN" sz="1440" b="1" i="0" u="none" strike="noStrike" kern="1200" spc="0" baseline="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title>
    <c:autoTitleDeleted val="0"/>
    <c:plotArea>
      <c:layout/>
      <c:barChart>
        <c:barDir val="col"/>
        <c:grouping val="clustered"/>
        <c:varyColors val="0"/>
        <c:ser>
          <c:idx val="0"/>
          <c:order val="0"/>
          <c:tx>
            <c:strRef>
              <c:f>'[新建 XLSX 工作表.xlsx]Sheet3'!$C$33</c:f>
              <c:strCache>
                <c:ptCount val="1"/>
                <c:pt idx="0">
                  <c:v>早期临床反应率</c:v>
                </c:pt>
              </c:strCache>
            </c:strRef>
          </c:tx>
          <c:spPr>
            <a:solidFill>
              <a:schemeClr val="accent1"/>
            </a:solidFill>
            <a:ln>
              <a:noFill/>
            </a:ln>
            <a:effectLst/>
          </c:spPr>
          <c:invertIfNegative val="0"/>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1-1941-4AFD-8CA1-3056B8B3C116}"/>
              </c:ext>
            </c:extLst>
          </c:dPt>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'[新建 XLSX 工作表.xlsx]Sheet3'!$D$32:$E$32</c:f>
              <c:strCache>
                <c:ptCount val="2"/>
                <c:pt idx="0">
                  <c:v>特地唑胺（n=332）</c:v>
                </c:pt>
                <c:pt idx="1">
                  <c:v>利奈唑胺（n=334）</c:v>
                </c:pt>
              </c:strCache>
            </c:strRef>
          </c:cat>
          <c:val>
            <c:numRef>
              <c:f>'[新建 XLSX 工作表.xlsx]Sheet3'!$D$33:$E$33</c:f>
              <c:numCache>
                <c:formatCode>0%</c:formatCode>
                <c:ptCount val="2"/>
                <c:pt idx="0">
                  <c:v>0.85</c:v>
                </c:pt>
                <c:pt idx="1">
                  <c:v>0.83</c:v>
                </c:pt>
              </c:numCache>
            </c:numRef>
          </c:val>
          <c:extLst>
            <c:ext xmlns:c16="http://schemas.microsoft.com/office/drawing/2014/chart" uri="{C3380CC4-5D6E-409C-BE32-E72D297353CC}">
              <c16:uniqueId val="{00000002-1941-4AFD-8CA1-3056B8B3C116}"/>
            </c:ext>
          </c:extLst>
        </c:ser>
        <c:dLbls>
          <c:showLegendKey val="0"/>
          <c:showVal val="1"/>
          <c:showCatName val="0"/>
          <c:showSerName val="0"/>
          <c:showPercent val="0"/>
          <c:showBubbleSize val="0"/>
        </c:dLbls>
        <c:gapWidth val="219"/>
        <c:overlap val="-27"/>
        <c:axId val="193206375"/>
        <c:axId val="690929335"/>
      </c:barChart>
      <c:catAx>
        <c:axId val="193206375"/>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0" i="0" u="none" strike="noStrike" kern="1200" baseline="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690929335"/>
        <c:crosses val="autoZero"/>
        <c:auto val="1"/>
        <c:lblAlgn val="ctr"/>
        <c:lblOffset val="100"/>
        <c:noMultiLvlLbl val="0"/>
      </c:catAx>
      <c:valAx>
        <c:axId val="690929335"/>
        <c:scaling>
          <c:orientation val="minMax"/>
        </c:scaling>
        <c:delete val="0"/>
        <c:axPos val="l"/>
        <c:numFmt formatCode="0%" sourceLinked="1"/>
        <c:majorTickMark val="none"/>
        <c:minorTickMark val="none"/>
        <c:tickLblPos val="nextTo"/>
        <c:spPr>
          <a:noFill/>
          <a:ln>
            <a:noFill/>
          </a:ln>
          <a:effectLst/>
        </c:spPr>
        <c:txPr>
          <a:bodyPr rot="-60000000" spcFirstLastPara="0" vertOverflow="ellipsis" vert="horz" wrap="square" anchor="ctr" anchorCtr="1"/>
          <a:lstStyle/>
          <a:p>
            <a:pPr>
              <a:defRPr lang="zh-CN" sz="1200" b="0" i="0" u="none" strike="noStrike" kern="1200" baseline="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193206375"/>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sz="12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680" b="1" i="0" u="none" strike="noStrike" kern="1200" spc="0" baseline="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sz="1680" b="1">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ESTABLISH-1研究临床疗效</a:t>
            </a:r>
          </a:p>
        </c:rich>
      </c:tx>
      <c:layout>
        <c:manualLayout>
          <c:xMode val="edge"/>
          <c:yMode val="edge"/>
          <c:x val="0.32194642418284602"/>
          <c:y val="1.7310924369747901E-2"/>
        </c:manualLayout>
      </c:layout>
      <c:overlay val="0"/>
      <c:spPr>
        <a:noFill/>
        <a:ln>
          <a:noFill/>
        </a:ln>
        <a:effectLst/>
      </c:spPr>
      <c:txPr>
        <a:bodyPr rot="0" spcFirstLastPara="0" vertOverflow="ellipsis" vert="horz" wrap="square" anchor="ctr" anchorCtr="1"/>
        <a:lstStyle/>
        <a:p>
          <a:pPr defTabSz="914400">
            <a:defRPr lang="zh-CN" sz="1680" b="1" i="0" u="none" strike="noStrike" kern="1200" spc="0" baseline="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title>
    <c:autoTitleDeleted val="0"/>
    <c:plotArea>
      <c:layout/>
      <c:barChart>
        <c:barDir val="col"/>
        <c:grouping val="clustered"/>
        <c:varyColors val="0"/>
        <c:ser>
          <c:idx val="0"/>
          <c:order val="0"/>
          <c:tx>
            <c:strRef>
              <c:f>'[新建 XLSX 工作表.xlsx]Sheet3'!$B$16</c:f>
              <c:strCache>
                <c:ptCount val="1"/>
                <c:pt idx="0">
                  <c:v>特地唑胺（n=332）</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'[新建 XLSX 工作表.xlsx]Sheet3'!$C$15:$E$15</c:f>
              <c:strCache>
                <c:ptCount val="3"/>
                <c:pt idx="0">
                  <c:v>早期临床反应率</c:v>
                </c:pt>
                <c:pt idx="1">
                  <c:v>研究结束时临床反应率</c:v>
                </c:pt>
                <c:pt idx="2">
                  <c:v>临床治疗成功率</c:v>
                </c:pt>
              </c:strCache>
            </c:strRef>
          </c:cat>
          <c:val>
            <c:numRef>
              <c:f>'[新建 XLSX 工作表.xlsx]Sheet3'!$C$16:$E$16</c:f>
              <c:numCache>
                <c:formatCode>0.00%</c:formatCode>
                <c:ptCount val="3"/>
                <c:pt idx="0">
                  <c:v>0.79500000000000004</c:v>
                </c:pt>
                <c:pt idx="1">
                  <c:v>0.69299999999999995</c:v>
                </c:pt>
                <c:pt idx="2">
                  <c:v>0.85499999999999998</c:v>
                </c:pt>
              </c:numCache>
            </c:numRef>
          </c:val>
          <c:extLst>
            <c:ext xmlns:c16="http://schemas.microsoft.com/office/drawing/2014/chart" uri="{C3380CC4-5D6E-409C-BE32-E72D297353CC}">
              <c16:uniqueId val="{00000000-DF27-4806-A1FE-0E8A06F19A4E}"/>
            </c:ext>
          </c:extLst>
        </c:ser>
        <c:ser>
          <c:idx val="1"/>
          <c:order val="1"/>
          <c:tx>
            <c:strRef>
              <c:f>'[新建 XLSX 工作表.xlsx]Sheet3'!$B$17</c:f>
              <c:strCache>
                <c:ptCount val="1"/>
                <c:pt idx="0">
                  <c:v>利奈唑胺（n=335）</c:v>
                </c:pt>
              </c:strCache>
            </c:strRef>
          </c:tx>
          <c:spPr>
            <a:solidFill>
              <a:schemeClr val="bg1">
                <a:lumMod val="75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'[新建 XLSX 工作表.xlsx]Sheet3'!$C$15:$E$15</c:f>
              <c:strCache>
                <c:ptCount val="3"/>
                <c:pt idx="0">
                  <c:v>早期临床反应率</c:v>
                </c:pt>
                <c:pt idx="1">
                  <c:v>研究结束时临床反应率</c:v>
                </c:pt>
                <c:pt idx="2">
                  <c:v>临床治疗成功率</c:v>
                </c:pt>
              </c:strCache>
            </c:strRef>
          </c:cat>
          <c:val>
            <c:numRef>
              <c:f>'[新建 XLSX 工作表.xlsx]Sheet3'!$C$17:$E$17</c:f>
              <c:numCache>
                <c:formatCode>0.00%</c:formatCode>
                <c:ptCount val="3"/>
                <c:pt idx="0">
                  <c:v>0.79400000000000004</c:v>
                </c:pt>
                <c:pt idx="1">
                  <c:v>0.71899999999999997</c:v>
                </c:pt>
                <c:pt idx="2" formatCode="0%">
                  <c:v>0.86</c:v>
                </c:pt>
              </c:numCache>
            </c:numRef>
          </c:val>
          <c:extLst>
            <c:ext xmlns:c16="http://schemas.microsoft.com/office/drawing/2014/chart" uri="{C3380CC4-5D6E-409C-BE32-E72D297353CC}">
              <c16:uniqueId val="{00000001-DF27-4806-A1FE-0E8A06F19A4E}"/>
            </c:ext>
          </c:extLst>
        </c:ser>
        <c:dLbls>
          <c:showLegendKey val="0"/>
          <c:showVal val="1"/>
          <c:showCatName val="0"/>
          <c:showSerName val="0"/>
          <c:showPercent val="0"/>
          <c:showBubbleSize val="0"/>
        </c:dLbls>
        <c:gapWidth val="219"/>
        <c:overlap val="-27"/>
        <c:axId val="408856667"/>
        <c:axId val="149871408"/>
      </c:barChart>
      <c:catAx>
        <c:axId val="408856667"/>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400" b="0" i="0" u="none" strike="noStrike" kern="1200" baseline="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149871408"/>
        <c:crosses val="autoZero"/>
        <c:auto val="1"/>
        <c:lblAlgn val="ctr"/>
        <c:lblOffset val="100"/>
        <c:noMultiLvlLbl val="0"/>
      </c:catAx>
      <c:valAx>
        <c:axId val="149871408"/>
        <c:scaling>
          <c:orientation val="minMax"/>
        </c:scaling>
        <c:delete val="0"/>
        <c:axPos val="l"/>
        <c:numFmt formatCode="0%" sourceLinked="0"/>
        <c:majorTickMark val="none"/>
        <c:minorTickMark val="none"/>
        <c:tickLblPos val="nextTo"/>
        <c:spPr>
          <a:noFill/>
          <a:ln>
            <a:noFill/>
          </a:ln>
          <a:effectLst/>
        </c:spPr>
        <c:txPr>
          <a:bodyPr rot="-60000000" spcFirstLastPara="0" vertOverflow="ellipsis" vert="horz" wrap="square" anchor="ctr" anchorCtr="1"/>
          <a:lstStyle/>
          <a:p>
            <a:pPr>
              <a:defRPr lang="zh-CN" sz="1400" b="0" i="0" u="none" strike="noStrike" kern="1200" baseline="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408856667"/>
        <c:crosses val="autoZero"/>
        <c:crossBetween val="between"/>
        <c:majorUnit val="0.2"/>
      </c:valAx>
      <c:spPr>
        <a:noFill/>
        <a:ln>
          <a:noFill/>
        </a:ln>
        <a:effectLst/>
      </c:spPr>
    </c:plotArea>
    <c:legend>
      <c:legendPos val="b"/>
      <c:legendEntry>
        <c:idx val="0"/>
        <c:txPr>
          <a:bodyPr rot="0" spcFirstLastPara="0" vertOverflow="ellipsis" vert="horz" wrap="square" anchor="ctr" anchorCtr="1"/>
          <a:lstStyle/>
          <a:p>
            <a:pPr>
              <a:defRPr lang="zh-CN" sz="1400" b="0" i="0" u="none" strike="noStrike" kern="1200" baseline="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legendEntry>
        <c:idx val="1"/>
        <c:txPr>
          <a:bodyPr rot="0" spcFirstLastPara="0" vertOverflow="ellipsis" vert="horz" wrap="square" anchor="ctr" anchorCtr="1"/>
          <a:lstStyle/>
          <a:p>
            <a:pPr>
              <a:defRPr lang="zh-CN" sz="1400" b="0" i="0" u="none" strike="noStrike" kern="1200" baseline="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overlay val="0"/>
      <c:spPr>
        <a:noFill/>
        <a:ln>
          <a:noFill/>
        </a:ln>
        <a:effectLst/>
      </c:spPr>
      <c:txPr>
        <a:bodyPr rot="0" spcFirstLastPara="0" vertOverflow="ellipsis" vert="horz" wrap="square" anchor="ctr" anchorCtr="1"/>
        <a:lstStyle/>
        <a:p>
          <a:pPr>
            <a:defRPr lang="zh-CN" sz="1400" b="0" i="0" u="none" strike="noStrike" kern="1200" baseline="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sz="1400" b="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2023/7/7</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2023/7/7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2023/7/7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2023/7/7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2023/7/7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2023/7/7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2023/7/7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tags" Target="../tags/tag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7.xml"/><Relationship Id="rId7" Type="http://schemas.openxmlformats.org/officeDocument/2006/relationships/chart" Target="../charts/chart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11.xml"/><Relationship Id="rId5" Type="http://schemas.openxmlformats.org/officeDocument/2006/relationships/tags" Target="../tags/tag9.xml"/><Relationship Id="rId4"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chart" Target="../charts/chart3.xml"/><Relationship Id="rId5" Type="http://schemas.openxmlformats.org/officeDocument/2006/relationships/notesSlide" Target="../notesSlides/notesSlide1.xml"/><Relationship Id="rId4"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封面"/>
          <p:cNvPicPr>
            <a:picLocks noChangeAspect="1"/>
          </p:cNvPicPr>
          <p:nvPr/>
        </p:nvPicPr>
        <p:blipFill>
          <a:blip r:embed="rId2"/>
          <a:stretch>
            <a:fillRect/>
          </a:stretch>
        </p:blipFill>
        <p:spPr>
          <a:xfrm>
            <a:off x="-36830" y="-17145"/>
            <a:ext cx="12212955" cy="6870065"/>
          </a:xfrm>
          <a:prstGeom prst="rect">
            <a:avLst/>
          </a:prstGeom>
        </p:spPr>
      </p:pic>
      <p:sp>
        <p:nvSpPr>
          <p:cNvPr id="11" name="文本框 10"/>
          <p:cNvSpPr txBox="1"/>
          <p:nvPr/>
        </p:nvSpPr>
        <p:spPr>
          <a:xfrm>
            <a:off x="6071870" y="1773555"/>
            <a:ext cx="5358765" cy="2799715"/>
          </a:xfrm>
          <a:prstGeom prst="rect">
            <a:avLst/>
          </a:prstGeom>
          <a:noFill/>
        </p:spPr>
        <p:txBody>
          <a:bodyPr wrap="square" rtlCol="0" anchor="t">
            <a:spAutoFit/>
          </a:bodyPr>
          <a:lstStyle/>
          <a:p>
            <a:pPr algn="ctr"/>
            <a:r>
              <a:rPr lang="zh-CN" altLang="en-US" sz="4400" b="1">
                <a:solidFill>
                  <a:schemeClr val="bg1"/>
                </a:solidFill>
                <a:latin typeface="微软雅黑" panose="020B0503020204020204" charset="-122"/>
                <a:ea typeface="微软雅黑" panose="020B0503020204020204" charset="-122"/>
                <a:cs typeface="微软雅黑" panose="020B0503020204020204" charset="-122"/>
                <a:sym typeface="+mn-ea"/>
              </a:rPr>
              <a:t>注射用磷酸特地唑胺</a:t>
            </a:r>
          </a:p>
          <a:p>
            <a:pPr algn="ctr"/>
            <a:r>
              <a:rPr lang="zh-CN" altLang="en-US" sz="4400">
                <a:solidFill>
                  <a:schemeClr val="bg1"/>
                </a:solidFill>
                <a:latin typeface="微软雅黑" panose="020B0503020204020204" charset="-122"/>
                <a:ea typeface="微软雅黑" panose="020B0503020204020204" charset="-122"/>
                <a:cs typeface="微软雅黑" panose="020B0503020204020204" charset="-122"/>
              </a:rPr>
              <a:t>（</a:t>
            </a:r>
            <a:r>
              <a:rPr lang="zh-CN" altLang="en-US" sz="4400" b="1">
                <a:solidFill>
                  <a:schemeClr val="bg1"/>
                </a:solidFill>
                <a:latin typeface="微软雅黑" panose="020B0503020204020204" charset="-122"/>
                <a:ea typeface="微软雅黑" panose="020B0503020204020204" charset="-122"/>
                <a:cs typeface="微软雅黑" panose="020B0503020204020204" charset="-122"/>
                <a:sym typeface="+mn-ea"/>
              </a:rPr>
              <a:t>石诺安</a:t>
            </a:r>
            <a:r>
              <a:rPr lang="zh-CN" altLang="en-US" sz="4400" b="1" baseline="3000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4400">
                <a:solidFill>
                  <a:schemeClr val="bg1"/>
                </a:solidFill>
                <a:latin typeface="微软雅黑" panose="020B0503020204020204" charset="-122"/>
                <a:ea typeface="微软雅黑" panose="020B0503020204020204" charset="-122"/>
                <a:cs typeface="微软雅黑" panose="020B0503020204020204" charset="-122"/>
              </a:rPr>
              <a:t>）</a:t>
            </a:r>
          </a:p>
          <a:p>
            <a:pPr algn="ctr"/>
            <a:endParaRPr lang="zh-CN" altLang="en-US" sz="4400">
              <a:solidFill>
                <a:schemeClr val="bg1"/>
              </a:solidFill>
              <a:latin typeface="微软雅黑" panose="020B0503020204020204" charset="-122"/>
              <a:ea typeface="微软雅黑" panose="020B0503020204020204" charset="-122"/>
              <a:cs typeface="微软雅黑" panose="020B0503020204020204" charset="-122"/>
            </a:endParaRPr>
          </a:p>
          <a:p>
            <a:pPr algn="ctr"/>
            <a:r>
              <a:rPr lang="zh-CN" altLang="en-US" sz="4400">
                <a:solidFill>
                  <a:schemeClr val="bg1"/>
                </a:solidFill>
                <a:latin typeface="微软雅黑" panose="020B0503020204020204" charset="-122"/>
                <a:ea typeface="微软雅黑" panose="020B0503020204020204" charset="-122"/>
                <a:cs typeface="微软雅黑" panose="020B0503020204020204" charset="-122"/>
              </a:rPr>
              <a:t>石家庄四药有限公司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72"/>
          <p:cNvGraphicFramePr>
            <a:graphicFrameLocks noGrp="1"/>
          </p:cNvGraphicFramePr>
          <p:nvPr>
            <p:custDataLst>
              <p:tags r:id="rId1"/>
            </p:custDataLst>
          </p:nvPr>
        </p:nvGraphicFramePr>
        <p:xfrm>
          <a:off x="0" y="0"/>
          <a:ext cx="11714480" cy="6403341"/>
        </p:xfrm>
        <a:graphic>
          <a:graphicData uri="http://schemas.openxmlformats.org/drawingml/2006/table">
            <a:tbl>
              <a:tblPr/>
              <a:tblGrid>
                <a:gridCol w="1426210">
                  <a:extLst>
                    <a:ext uri="{9D8B030D-6E8A-4147-A177-3AD203B41FA5}">
                      <a16:colId xmlns:a16="http://schemas.microsoft.com/office/drawing/2014/main" val="20000"/>
                    </a:ext>
                  </a:extLst>
                </a:gridCol>
                <a:gridCol w="1426845">
                  <a:extLst>
                    <a:ext uri="{9D8B030D-6E8A-4147-A177-3AD203B41FA5}">
                      <a16:colId xmlns:a16="http://schemas.microsoft.com/office/drawing/2014/main" val="20001"/>
                    </a:ext>
                  </a:extLst>
                </a:gridCol>
                <a:gridCol w="8861425">
                  <a:extLst>
                    <a:ext uri="{9D8B030D-6E8A-4147-A177-3AD203B41FA5}">
                      <a16:colId xmlns:a16="http://schemas.microsoft.com/office/drawing/2014/main" val="20002"/>
                    </a:ext>
                  </a:extLst>
                </a:gridCol>
              </a:tblGrid>
              <a:tr h="2430145">
                <a:tc>
                  <a:txBody>
                    <a:bodyPr/>
                    <a:lstStyle/>
                    <a:p>
                      <a:pPr algn="l" rtl="0" eaLnBrk="0">
                        <a:lnSpc>
                          <a:spcPct val="100000"/>
                        </a:lnSpc>
                      </a:pPr>
                      <a:endParaRPr lang="en-US" altLang="en-US" sz="1000" dirty="0"/>
                    </a:p>
                  </a:txBody>
                  <a:tcPr marL="0" marR="0" marT="0" marB="0">
                    <a:lnL>
                      <a:noFill/>
                    </a:lnL>
                    <a:lnR>
                      <a:noFill/>
                    </a:lnR>
                    <a:lnT>
                      <a:noFill/>
                    </a:lnT>
                    <a:lnB>
                      <a:noFill/>
                    </a:lnB>
                  </a:tcPr>
                </a:tc>
                <a:tc>
                  <a:txBody>
                    <a:bodyPr/>
                    <a:lstStyle/>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marL="348615" algn="l" rtl="0" eaLnBrk="0">
                        <a:lnSpc>
                          <a:spcPct val="80000"/>
                        </a:lnSpc>
                        <a:spcBef>
                          <a:spcPts val="5"/>
                        </a:spcBef>
                      </a:pPr>
                      <a:r>
                        <a:rPr sz="5400" b="1" spc="-60" dirty="0">
                          <a:solidFill>
                            <a:srgbClr val="FFFFFF">
                              <a:alpha val="100000"/>
                            </a:srgbClr>
                          </a:solidFill>
                          <a:latin typeface="Arial" panose="020B0604020202020204"/>
                          <a:ea typeface="Arial" panose="020B0604020202020204"/>
                          <a:cs typeface="Arial" panose="020B0604020202020204"/>
                        </a:rPr>
                        <a:t>0</a:t>
                      </a:r>
                      <a:r>
                        <a:rPr lang="en-US" sz="5400" b="1" spc="-60" dirty="0">
                          <a:solidFill>
                            <a:srgbClr val="FFFFFF">
                              <a:alpha val="100000"/>
                            </a:srgbClr>
                          </a:solidFill>
                          <a:latin typeface="Arial" panose="020B0604020202020204"/>
                          <a:ea typeface="Arial" panose="020B0604020202020204"/>
                          <a:cs typeface="Arial" panose="020B0604020202020204"/>
                        </a:rPr>
                        <a:t>5</a:t>
                      </a:r>
                    </a:p>
                  </a:txBody>
                  <a:tcPr marL="0" marR="0" marT="0" marB="0">
                    <a:lnL>
                      <a:noFill/>
                    </a:lnL>
                    <a:lnR>
                      <a:noFill/>
                    </a:lnR>
                    <a:lnT>
                      <a:noFill/>
                    </a:lnT>
                    <a:lnB>
                      <a:noFill/>
                    </a:lnB>
                    <a:solidFill>
                      <a:srgbClr val="3959B9"/>
                    </a:solidFill>
                  </a:tcPr>
                </a:tc>
                <a:tc>
                  <a:txBody>
                    <a:bodyPr/>
                    <a:lstStyle/>
                    <a:p>
                      <a:pPr algn="l" rtl="0" eaLnBrk="0">
                        <a:lnSpc>
                          <a:spcPct val="107000"/>
                        </a:lnSpc>
                      </a:pPr>
                      <a:endParaRPr lang="en-US" altLang="en-US" sz="10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lang="en-US" altLang="en-US" sz="10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lang="en-US" altLang="en-US" sz="10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lang="en-US" altLang="en-US" sz="1000" dirty="0">
                        <a:latin typeface="微软雅黑" panose="020B0503020204020204" charset="-122"/>
                        <a:ea typeface="微软雅黑" panose="020B0503020204020204" charset="-122"/>
                        <a:cs typeface="微软雅黑" panose="020B0503020204020204" charset="-122"/>
                      </a:endParaRPr>
                    </a:p>
                    <a:p>
                      <a:pPr algn="l" rtl="0" eaLnBrk="0">
                        <a:lnSpc>
                          <a:spcPct val="107000"/>
                        </a:lnSpc>
                      </a:pPr>
                      <a:endParaRPr lang="en-US" altLang="en-US" sz="1000" dirty="0">
                        <a:latin typeface="微软雅黑" panose="020B0503020204020204" charset="-122"/>
                        <a:ea typeface="微软雅黑" panose="020B0503020204020204" charset="-122"/>
                        <a:cs typeface="微软雅黑" panose="020B0503020204020204" charset="-122"/>
                      </a:endParaRPr>
                    </a:p>
                    <a:p>
                      <a:pPr marL="1807845" algn="l" rtl="0" eaLnBrk="0">
                        <a:lnSpc>
                          <a:spcPts val="1845"/>
                        </a:lnSpc>
                        <a:spcBef>
                          <a:spcPts val="0"/>
                        </a:spcBef>
                      </a:pPr>
                      <a:r>
                        <a:rPr sz="2000" b="1"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年发病患者总数：</a:t>
                      </a:r>
                      <a:endParaRPr lang="en-US" altLang="en-US" sz="1500" dirty="0">
                        <a:latin typeface="微软雅黑" panose="020B0503020204020204" charset="-122"/>
                        <a:ea typeface="微软雅黑" panose="020B0503020204020204" charset="-122"/>
                        <a:cs typeface="微软雅黑" panose="020B0503020204020204" charset="-122"/>
                      </a:endParaRPr>
                    </a:p>
                    <a:p>
                      <a:pPr marL="1808480" indent="-635" algn="l" rtl="0" eaLnBrk="0">
                        <a:lnSpc>
                          <a:spcPct val="123000"/>
                        </a:lnSpc>
                        <a:spcBef>
                          <a:spcPts val="520"/>
                        </a:spcBef>
                      </a:pP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急性细菌性皮肤及皮肤结构感染预计年发病患者数约为 280</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万人，其中由耐甲氧西林金</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黄色葡萄球菌引起的感染，可以用特地唑胺治疗</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的人群约 10 万人。</a:t>
                      </a:r>
                      <a:endParaRPr lang="en-US" altLang="en-US" sz="1600" dirty="0">
                        <a:latin typeface="微软雅黑" panose="020B0503020204020204" charset="-122"/>
                        <a:ea typeface="微软雅黑" panose="020B0503020204020204" charset="-122"/>
                        <a:cs typeface="微软雅黑" panose="020B0503020204020204" charset="-122"/>
                      </a:endParaRPr>
                    </a:p>
                    <a:p>
                      <a:pPr algn="l" rtl="0" eaLnBrk="0">
                        <a:lnSpc>
                          <a:spcPct val="149000"/>
                        </a:lnSpc>
                      </a:pPr>
                      <a:endParaRPr lang="en-US" altLang="en-US" sz="1000" dirty="0">
                        <a:latin typeface="微软雅黑" panose="020B0503020204020204" charset="-122"/>
                        <a:ea typeface="微软雅黑" panose="020B0503020204020204" charset="-122"/>
                        <a:cs typeface="微软雅黑" panose="020B0503020204020204" charset="-122"/>
                      </a:endParaRPr>
                    </a:p>
                    <a:p>
                      <a:pPr algn="l" rtl="0" eaLnBrk="0">
                        <a:lnSpc>
                          <a:spcPct val="149000"/>
                        </a:lnSpc>
                      </a:pPr>
                      <a:endParaRPr lang="en-US" altLang="en-US" sz="1000" dirty="0">
                        <a:latin typeface="微软雅黑" panose="020B0503020204020204" charset="-122"/>
                        <a:ea typeface="微软雅黑" panose="020B0503020204020204" charset="-122"/>
                        <a:cs typeface="微软雅黑" panose="020B0503020204020204" charset="-122"/>
                      </a:endParaRPr>
                    </a:p>
                    <a:p>
                      <a:pPr algn="l" rtl="0" eaLnBrk="0">
                        <a:lnSpc>
                          <a:spcPct val="126000"/>
                        </a:lnSpc>
                      </a:pPr>
                      <a:endParaRPr lang="en-US" altLang="en-US" sz="300" dirty="0">
                        <a:latin typeface="微软雅黑" panose="020B0503020204020204" charset="-122"/>
                        <a:ea typeface="微软雅黑" panose="020B0503020204020204" charset="-122"/>
                        <a:cs typeface="微软雅黑" panose="020B0503020204020204" charset="-122"/>
                      </a:endParaRPr>
                    </a:p>
                    <a:p>
                      <a:pPr marL="1809115" algn="l" rtl="0" eaLnBrk="0">
                        <a:lnSpc>
                          <a:spcPct val="89000"/>
                        </a:lnSpc>
                        <a:spcBef>
                          <a:spcPts val="5"/>
                        </a:spcBef>
                      </a:pPr>
                      <a:r>
                        <a:rPr sz="2000" b="1"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弥补药品目录短板：</a:t>
                      </a:r>
                    </a:p>
                  </a:txBody>
                  <a:tcPr marL="0" marR="0" marT="0" marB="0">
                    <a:lnL>
                      <a:noFill/>
                    </a:lnL>
                    <a:lnR>
                      <a:noFill/>
                    </a:lnR>
                    <a:lnT>
                      <a:noFill/>
                    </a:lnT>
                    <a:lnB>
                      <a:noFill/>
                    </a:lnB>
                  </a:tcPr>
                </a:tc>
                <a:extLst>
                  <a:ext uri="{0D108BD9-81ED-4DB2-BD59-A6C34878D82A}">
                    <a16:rowId xmlns:a16="http://schemas.microsoft.com/office/drawing/2014/main" val="10000"/>
                  </a:ext>
                </a:extLst>
              </a:tr>
              <a:tr h="3267075">
                <a:tc gridSpan="2">
                  <a:txBody>
                    <a:bodyPr/>
                    <a:lstStyle/>
                    <a:p>
                      <a:pPr algn="l" rtl="0" eaLnBrk="0">
                        <a:lnSpc>
                          <a:spcPct val="121000"/>
                        </a:lnSpc>
                      </a:pPr>
                      <a:endParaRPr lang="en-US" altLang="en-US" sz="1000" dirty="0"/>
                    </a:p>
                    <a:p>
                      <a:pPr algn="l" rtl="0" eaLnBrk="0">
                        <a:lnSpc>
                          <a:spcPct val="122000"/>
                        </a:lnSpc>
                      </a:pPr>
                      <a:endParaRPr lang="en-US" altLang="en-US" sz="1000" dirty="0"/>
                    </a:p>
                    <a:p>
                      <a:pPr algn="l" rtl="0" eaLnBrk="0">
                        <a:lnSpc>
                          <a:spcPct val="7000"/>
                        </a:lnSpc>
                      </a:pPr>
                      <a:endParaRPr lang="en-US" altLang="en-US" sz="100" dirty="0"/>
                    </a:p>
                    <a:p>
                      <a:pPr algn="r" rtl="0" eaLnBrk="0">
                        <a:lnSpc>
                          <a:spcPct val="100000"/>
                        </a:lnSpc>
                      </a:pPr>
                      <a:r>
                        <a:rPr sz="3300" spc="90" dirty="0">
                          <a:solidFill>
                            <a:srgbClr val="3959B9">
                              <a:alpha val="100000"/>
                            </a:srgbClr>
                          </a:solidFill>
                          <a:latin typeface="微软雅黑" panose="020B0503020204020204" charset="-122"/>
                          <a:ea typeface="微软雅黑" panose="020B0503020204020204" charset="-122"/>
                          <a:cs typeface="微软雅黑" panose="020B0503020204020204" charset="-122"/>
                        </a:rPr>
                        <a:t>公平</a:t>
                      </a:r>
                      <a:r>
                        <a:rPr sz="3300" spc="60" dirty="0">
                          <a:solidFill>
                            <a:srgbClr val="3959B9">
                              <a:alpha val="100000"/>
                            </a:srgbClr>
                          </a:solidFill>
                          <a:latin typeface="微软雅黑" panose="020B0503020204020204" charset="-122"/>
                          <a:ea typeface="微软雅黑" panose="020B0503020204020204" charset="-122"/>
                          <a:cs typeface="微软雅黑" panose="020B0503020204020204" charset="-122"/>
                        </a:rPr>
                        <a:t>性</a:t>
                      </a:r>
                      <a:endParaRPr lang="en-US" altLang="en-US" sz="3300" dirty="0"/>
                    </a:p>
                    <a:p>
                      <a:pPr marL="1466215" algn="l" rtl="0" eaLnBrk="0">
                        <a:lnSpc>
                          <a:spcPct val="80000"/>
                        </a:lnSpc>
                        <a:spcBef>
                          <a:spcPts val="390"/>
                        </a:spcBef>
                      </a:pPr>
                      <a:r>
                        <a:rPr sz="1400" spc="-20" dirty="0">
                          <a:solidFill>
                            <a:srgbClr val="D6DCE5">
                              <a:alpha val="100000"/>
                            </a:srgbClr>
                          </a:solidFill>
                          <a:latin typeface="Arial" panose="020B0604020202020204"/>
                          <a:ea typeface="Arial" panose="020B0604020202020204"/>
                          <a:cs typeface="Arial" panose="020B0604020202020204"/>
                        </a:rPr>
                        <a:t>Fairn</a:t>
                      </a:r>
                      <a:r>
                        <a:rPr sz="1400" spc="-10" dirty="0">
                          <a:solidFill>
                            <a:srgbClr val="D6DCE5">
                              <a:alpha val="100000"/>
                            </a:srgbClr>
                          </a:solidFill>
                          <a:latin typeface="Arial" panose="020B0604020202020204"/>
                          <a:ea typeface="Arial" panose="020B0604020202020204"/>
                          <a:cs typeface="Arial" panose="020B0604020202020204"/>
                        </a:rPr>
                        <a:t>e</a:t>
                      </a:r>
                      <a:r>
                        <a:rPr sz="1400" spc="0" dirty="0">
                          <a:solidFill>
                            <a:srgbClr val="D6DCE5">
                              <a:alpha val="100000"/>
                            </a:srgbClr>
                          </a:solidFill>
                          <a:latin typeface="Arial" panose="020B0604020202020204"/>
                          <a:ea typeface="Arial" panose="020B0604020202020204"/>
                          <a:cs typeface="Arial" panose="020B0604020202020204"/>
                        </a:rPr>
                        <a:t>ss</a:t>
                      </a:r>
                      <a:endParaRPr lang="en-US" altLang="en-US" sz="1400" dirty="0"/>
                    </a:p>
                  </a:txBody>
                  <a:tcPr marL="0" marR="0" marT="0" marB="0">
                    <a:lnL>
                      <a:noFill/>
                    </a:lnL>
                    <a:lnR>
                      <a:noFill/>
                    </a:lnR>
                    <a:lnT>
                      <a:noFill/>
                    </a:lnT>
                    <a:lnB>
                      <a:noFill/>
                    </a:lnB>
                  </a:tcPr>
                </a:tc>
                <a:tc hMerge="1">
                  <a:txBody>
                    <a:bodyPr/>
                    <a:lstStyle/>
                    <a:p>
                      <a:endParaRPr lang="zh-CN"/>
                    </a:p>
                  </a:txBody>
                  <a:tcPr marL="0" marR="0" marT="0" marB="0">
                    <a:lnL>
                      <a:noFill/>
                    </a:lnL>
                    <a:lnR>
                      <a:noFill/>
                    </a:lnR>
                    <a:lnT>
                      <a:noFill/>
                    </a:lnT>
                    <a:lnB>
                      <a:noFill/>
                    </a:lnB>
                  </a:tcPr>
                </a:tc>
                <a:tc>
                  <a:txBody>
                    <a:bodyPr/>
                    <a:lstStyle/>
                    <a:p>
                      <a:pPr algn="l" rtl="0" eaLnBrk="0">
                        <a:lnSpc>
                          <a:spcPct val="108000"/>
                        </a:lnSpc>
                      </a:pPr>
                      <a:endParaRPr lang="en-US" altLang="en-US" sz="600" dirty="0">
                        <a:latin typeface="微软雅黑" panose="020B0503020204020204" charset="-122"/>
                        <a:ea typeface="微软雅黑" panose="020B0503020204020204" charset="-122"/>
                        <a:cs typeface="微软雅黑" panose="020B0503020204020204" charset="-122"/>
                      </a:endParaRPr>
                    </a:p>
                    <a:p>
                      <a:pPr marL="1805305" indent="1270" algn="l" rtl="0" eaLnBrk="0">
                        <a:lnSpc>
                          <a:spcPct val="121000"/>
                        </a:lnSpc>
                        <a:spcBef>
                          <a:spcPts val="0"/>
                        </a:spcBef>
                      </a:pPr>
                      <a:r>
                        <a:rPr sz="16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与对</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MRSA</a:t>
                      </a:r>
                      <a:r>
                        <a:rPr sz="16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有效的抗菌药相比，特地唑胺能： </a:t>
                      </a:r>
                    </a:p>
                    <a:p>
                      <a:pPr marL="1805305" indent="1270" algn="l" rtl="0" eaLnBrk="0">
                        <a:lnSpc>
                          <a:spcPct val="121000"/>
                        </a:lnSpc>
                        <a:spcBef>
                          <a:spcPts val="0"/>
                        </a:spcBef>
                      </a:pPr>
                      <a:r>
                        <a:rPr sz="16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① 提高生物利用度</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满足注射转口服序贯</a:t>
                      </a: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及特殊人群(老年、肥胖、肝肾功能不全等)无需调整剂量的需求； </a:t>
                      </a:r>
                    </a:p>
                    <a:p>
                      <a:pPr marL="1805305" indent="1270" algn="l" rtl="0" eaLnBrk="0">
                        <a:lnSpc>
                          <a:spcPct val="121000"/>
                        </a:lnSpc>
                        <a:spcBef>
                          <a:spcPts val="0"/>
                        </a:spcBef>
                      </a:pP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② 缩</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短治疗周期及</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给药次数：相对于其他抗</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MRSA</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药物连续10-14天</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每天2次的治疗方案 ，特地唑胺仅需6</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天 ，且一天一次；</a:t>
                      </a:r>
                    </a:p>
                    <a:p>
                      <a:pPr marL="1805305" indent="1270" algn="l" rtl="0" eaLnBrk="0">
                        <a:lnSpc>
                          <a:spcPct val="121000"/>
                        </a:lnSpc>
                        <a:spcBef>
                          <a:spcPts val="0"/>
                        </a:spcBef>
                      </a:pP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③ 降低不良反应：减少胃肠道</a:t>
                      </a:r>
                      <a:r>
                        <a:rPr lang="zh-CN"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不良</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反应</a:t>
                      </a:r>
                      <a:r>
                        <a:rPr lang="zh-CN"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和</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血小板减少症发生率，提升治疗舒适度及依</a:t>
                      </a:r>
                      <a:r>
                        <a:rPr sz="16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从性 ，提高临床治疗效果，  同等疗程费用下节约整体医疗成本</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600" dirty="0">
                        <a:latin typeface="微软雅黑" panose="020B0503020204020204" charset="-122"/>
                        <a:ea typeface="微软雅黑" panose="020B0503020204020204" charset="-122"/>
                        <a:cs typeface="微软雅黑" panose="020B0503020204020204" charset="-122"/>
                      </a:endParaRPr>
                    </a:p>
                    <a:p>
                      <a:pPr algn="l" rtl="0" eaLnBrk="0">
                        <a:lnSpc>
                          <a:spcPct val="149000"/>
                        </a:lnSpc>
                      </a:pPr>
                      <a:endParaRPr lang="en-US" altLang="en-US" sz="1000" dirty="0">
                        <a:latin typeface="微软雅黑" panose="020B0503020204020204" charset="-122"/>
                        <a:ea typeface="微软雅黑" panose="020B0503020204020204" charset="-122"/>
                        <a:cs typeface="微软雅黑" panose="020B0503020204020204" charset="-122"/>
                      </a:endParaRPr>
                    </a:p>
                    <a:p>
                      <a:pPr marL="1809115" algn="l" rtl="0" eaLnBrk="0">
                        <a:lnSpc>
                          <a:spcPct val="89000"/>
                        </a:lnSpc>
                        <a:spcBef>
                          <a:spcPts val="5"/>
                        </a:spcBef>
                        <a:buClrTx/>
                        <a:buSzTx/>
                        <a:buFontTx/>
                      </a:pPr>
                      <a:r>
                        <a:rPr sz="2000" b="1"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临床管理难度：</a:t>
                      </a:r>
                    </a:p>
                    <a:p>
                      <a:pPr algn="l" rtl="0" eaLnBrk="0">
                        <a:lnSpc>
                          <a:spcPct val="116000"/>
                        </a:lnSpc>
                      </a:pPr>
                      <a:endParaRPr lang="en-US" altLang="en-US" sz="400" dirty="0">
                        <a:latin typeface="微软雅黑" panose="020B0503020204020204" charset="-122"/>
                        <a:ea typeface="微软雅黑" panose="020B0503020204020204" charset="-122"/>
                        <a:cs typeface="微软雅黑" panose="020B0503020204020204" charset="-122"/>
                      </a:endParaRPr>
                    </a:p>
                    <a:p>
                      <a:pPr marL="1804670" indent="0" algn="l" rtl="0" eaLnBrk="0">
                        <a:lnSpc>
                          <a:spcPct val="121000"/>
                        </a:lnSpc>
                        <a:spcBef>
                          <a:spcPts val="0"/>
                        </a:spcBef>
                      </a:pP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特地唑胺说明书抗菌谱、适应症明确，用法</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用量固定且疗程短，在临床指征明确或有培</a:t>
                      </a: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养和药敏信息的情况下，才考虑使用特地</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唑胺，</a:t>
                      </a:r>
                      <a:r>
                        <a:rPr lang="zh-CN" altLang="en-US" sz="1600" b="1" spc="0">
                          <a:solidFill>
                            <a:srgbClr val="FF0000"/>
                          </a:solidFill>
                          <a:latin typeface="微软雅黑" panose="020B0503020204020204" charset="-122"/>
                          <a:ea typeface="微软雅黑" panose="020B0503020204020204" charset="-122"/>
                          <a:cs typeface="微软雅黑" panose="020B0503020204020204" charset="-122"/>
                        </a:rPr>
                        <a:t>抗菌用药精准</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；按国家《抗菌药物临床</a:t>
                      </a:r>
                      <a:r>
                        <a:rPr sz="16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应用指导原则》要求，特地唑胺纳入</a:t>
                      </a:r>
                      <a:r>
                        <a:rPr lang="zh-CN" altLang="en-US" sz="1600" b="1">
                          <a:solidFill>
                            <a:srgbClr val="FF0000"/>
                          </a:solidFill>
                          <a:latin typeface="微软雅黑" panose="020B0503020204020204" charset="-122"/>
                          <a:ea typeface="微软雅黑" panose="020B0503020204020204" charset="-122"/>
                          <a:cs typeface="微软雅黑" panose="020B0503020204020204" charset="-122"/>
                        </a:rPr>
                        <a:t>特殊使用级管理</a:t>
                      </a:r>
                      <a:r>
                        <a:rPr sz="16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，处方审核严格，临床滥用</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风</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险小。</a:t>
                      </a:r>
                      <a:endParaRPr lang="en-US" altLang="en-US"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74" name="path"/>
          <p:cNvSpPr/>
          <p:nvPr/>
        </p:nvSpPr>
        <p:spPr>
          <a:xfrm>
            <a:off x="1451610" y="3713353"/>
            <a:ext cx="540004" cy="44450"/>
          </a:xfrm>
          <a:custGeom>
            <a:avLst/>
            <a:gdLst/>
            <a:ahLst/>
            <a:cxnLst/>
            <a:rect l="0" t="0" r="0" b="0"/>
            <a:pathLst>
              <a:path w="850" h="70">
                <a:moveTo>
                  <a:pt x="0" y="35"/>
                </a:moveTo>
                <a:lnTo>
                  <a:pt x="850" y="35"/>
                </a:lnTo>
              </a:path>
            </a:pathLst>
          </a:custGeom>
          <a:noFill/>
          <a:ln w="44450" cap="flat">
            <a:solidFill>
              <a:srgbClr val="3959B9">
                <a:alpha val="100000"/>
              </a:srgbClr>
            </a:solidFill>
            <a:prstDash val="solid"/>
            <a:miter lim="1000000"/>
          </a:ln>
        </p:spPr>
        <p:txBody>
          <a:bodyPr rtlCol="0"/>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21600000">
            <a:off x="6274815" y="2775838"/>
            <a:ext cx="3564636" cy="1439545"/>
            <a:chOff x="0" y="0"/>
            <a:chExt cx="3564636" cy="1440179"/>
          </a:xfrm>
        </p:grpSpPr>
        <p:grpSp>
          <p:nvGrpSpPr>
            <p:cNvPr id="6" name="group 6"/>
            <p:cNvGrpSpPr/>
            <p:nvPr/>
          </p:nvGrpSpPr>
          <p:grpSpPr>
            <a:xfrm rot="21600000">
              <a:off x="0" y="0"/>
              <a:ext cx="3564636" cy="1440179"/>
              <a:chOff x="0" y="0"/>
              <a:chExt cx="3564636" cy="1440179"/>
            </a:xfrm>
          </p:grpSpPr>
          <p:sp>
            <p:nvSpPr>
              <p:cNvPr id="9" name="path"/>
              <p:cNvSpPr/>
              <p:nvPr/>
            </p:nvSpPr>
            <p:spPr>
              <a:xfrm>
                <a:off x="0" y="0"/>
                <a:ext cx="3564636" cy="1440179"/>
              </a:xfrm>
              <a:custGeom>
                <a:avLst/>
                <a:gdLst/>
                <a:ahLst/>
                <a:cxnLst/>
                <a:rect l="0" t="0" r="0" b="0"/>
                <a:pathLst>
                  <a:path w="5613" h="2267">
                    <a:moveTo>
                      <a:pt x="0" y="2267"/>
                    </a:moveTo>
                    <a:lnTo>
                      <a:pt x="5613" y="2267"/>
                    </a:lnTo>
                    <a:lnTo>
                      <a:pt x="5613" y="0"/>
                    </a:lnTo>
                    <a:lnTo>
                      <a:pt x="0" y="0"/>
                    </a:lnTo>
                    <a:lnTo>
                      <a:pt x="0" y="2267"/>
                    </a:lnTo>
                    <a:close/>
                  </a:path>
                </a:pathLst>
              </a:custGeom>
              <a:solidFill>
                <a:srgbClr val="FFFFFF">
                  <a:alpha val="50196"/>
                </a:srgbClr>
              </a:solidFill>
              <a:ln cap="flat">
                <a:noFill/>
                <a:prstDash val="solid"/>
                <a:miter lim="0"/>
              </a:ln>
            </p:spPr>
            <p:txBody>
              <a:bodyPr rtlCol="0"/>
              <a:lstStyle/>
              <a:p>
                <a:pPr algn="ctr"/>
                <a:endParaRPr lang="zh-CN" altLang="en-US"/>
              </a:p>
            </p:txBody>
          </p:sp>
          <p:sp>
            <p:nvSpPr>
              <p:cNvPr id="10" name="path"/>
              <p:cNvSpPr/>
              <p:nvPr/>
            </p:nvSpPr>
            <p:spPr>
              <a:xfrm>
                <a:off x="216408" y="198120"/>
                <a:ext cx="3131819" cy="1043939"/>
              </a:xfrm>
              <a:custGeom>
                <a:avLst/>
                <a:gdLst/>
                <a:ahLst/>
                <a:cxnLst/>
                <a:rect l="0" t="0" r="0" b="0"/>
                <a:pathLst>
                  <a:path w="4931" h="1643">
                    <a:moveTo>
                      <a:pt x="0" y="1643"/>
                    </a:moveTo>
                    <a:lnTo>
                      <a:pt x="4931" y="1643"/>
                    </a:lnTo>
                    <a:lnTo>
                      <a:pt x="4931" y="0"/>
                    </a:lnTo>
                    <a:lnTo>
                      <a:pt x="0" y="0"/>
                    </a:lnTo>
                    <a:lnTo>
                      <a:pt x="0" y="1643"/>
                    </a:lnTo>
                    <a:close/>
                  </a:path>
                </a:pathLst>
              </a:custGeom>
              <a:solidFill>
                <a:srgbClr val="FFFFFF">
                  <a:alpha val="100000"/>
                </a:srgbClr>
              </a:solidFill>
              <a:ln cap="flat">
                <a:noFill/>
                <a:prstDash val="solid"/>
                <a:miter lim="0"/>
              </a:ln>
            </p:spPr>
            <p:txBody>
              <a:bodyPr rtlCol="0"/>
              <a:lstStyle/>
              <a:p>
                <a:pPr algn="ctr"/>
                <a:endParaRPr lang="zh-CN" altLang="en-US"/>
              </a:p>
            </p:txBody>
          </p:sp>
        </p:grpSp>
        <p:sp>
          <p:nvSpPr>
            <p:cNvPr id="11" name="textbox 11"/>
            <p:cNvSpPr/>
            <p:nvPr/>
          </p:nvSpPr>
          <p:spPr>
            <a:xfrm>
              <a:off x="-12700" y="-12700"/>
              <a:ext cx="3590290" cy="1522730"/>
            </a:xfrm>
            <a:prstGeom prst="rect">
              <a:avLst/>
            </a:prstGeom>
          </p:spPr>
          <p:txBody>
            <a:bodyPr vert="horz" wrap="square" lIns="0" tIns="0" rIns="0" bIns="0"/>
            <a:lstStyle/>
            <a:p>
              <a:pPr algn="l" rtl="0" eaLnBrk="0">
                <a:lnSpc>
                  <a:spcPct val="126000"/>
                </a:lnSpc>
              </a:pPr>
              <a:endParaRPr lang="en-US" altLang="en-US" sz="1000" dirty="0"/>
            </a:p>
            <a:p>
              <a:pPr algn="l" rtl="0" eaLnBrk="0">
                <a:lnSpc>
                  <a:spcPct val="127000"/>
                </a:lnSpc>
              </a:pPr>
              <a:endParaRPr lang="en-US" altLang="en-US" sz="1000" dirty="0"/>
            </a:p>
            <a:p>
              <a:pPr algn="l" rtl="0" eaLnBrk="0">
                <a:lnSpc>
                  <a:spcPct val="127000"/>
                </a:lnSpc>
              </a:pPr>
              <a:endParaRPr lang="en-US" altLang="en-US" sz="1000" dirty="0"/>
            </a:p>
            <a:p>
              <a:pPr marL="440690" algn="l" rtl="0" eaLnBrk="0">
                <a:lnSpc>
                  <a:spcPct val="80000"/>
                </a:lnSpc>
                <a:spcBef>
                  <a:spcPts val="5"/>
                </a:spcBef>
              </a:pPr>
              <a:r>
                <a:rPr sz="5200" spc="80" baseline="-4000" dirty="0">
                  <a:solidFill>
                    <a:srgbClr val="3959B9">
                      <a:alpha val="100000"/>
                    </a:srgbClr>
                  </a:solidFill>
                  <a:latin typeface="Arial" panose="020B0604020202020204"/>
                  <a:ea typeface="Arial" panose="020B0604020202020204"/>
                  <a:cs typeface="Arial" panose="020B0604020202020204"/>
                </a:rPr>
                <a:t>03</a:t>
              </a:r>
              <a:r>
                <a:rPr sz="3300" spc="80" dirty="0">
                  <a:solidFill>
                    <a:srgbClr val="3959B9">
                      <a:alpha val="100000"/>
                    </a:srgbClr>
                  </a:solidFill>
                  <a:latin typeface="Arial" panose="020B0604020202020204"/>
                  <a:ea typeface="Arial" panose="020B0604020202020204"/>
                  <a:cs typeface="Arial" panose="020B0604020202020204"/>
                </a:rPr>
                <a:t>     </a:t>
              </a:r>
              <a:r>
                <a:rPr sz="2600" spc="80" dirty="0">
                  <a:solidFill>
                    <a:srgbClr val="3959B9">
                      <a:alpha val="100000"/>
                    </a:srgbClr>
                  </a:solidFill>
                  <a:latin typeface="微软雅黑" panose="020B0503020204020204" charset="-122"/>
                  <a:ea typeface="微软雅黑" panose="020B0503020204020204" charset="-122"/>
                  <a:cs typeface="微软雅黑" panose="020B0503020204020204" charset="-122"/>
                </a:rPr>
                <a:t>有</a:t>
              </a:r>
              <a:r>
                <a:rPr sz="2600" spc="60" dirty="0">
                  <a:solidFill>
                    <a:srgbClr val="3959B9">
                      <a:alpha val="100000"/>
                    </a:srgbClr>
                  </a:solidFill>
                  <a:latin typeface="微软雅黑" panose="020B0503020204020204" charset="-122"/>
                  <a:ea typeface="微软雅黑" panose="020B0503020204020204" charset="-122"/>
                  <a:cs typeface="微软雅黑" panose="020B0503020204020204" charset="-122"/>
                </a:rPr>
                <a:t>效</a:t>
              </a:r>
              <a:r>
                <a:rPr sz="2600" spc="0" dirty="0">
                  <a:solidFill>
                    <a:srgbClr val="3959B9">
                      <a:alpha val="100000"/>
                    </a:srgbClr>
                  </a:solidFill>
                  <a:latin typeface="微软雅黑" panose="020B0503020204020204" charset="-122"/>
                  <a:ea typeface="微软雅黑" panose="020B0503020204020204" charset="-122"/>
                  <a:cs typeface="微软雅黑" panose="020B0503020204020204" charset="-122"/>
                </a:rPr>
                <a:t>性</a:t>
              </a:r>
              <a:endParaRPr lang="en-US" altLang="en-US" sz="2600" dirty="0"/>
            </a:p>
          </p:txBody>
        </p:sp>
      </p:grpSp>
      <p:grpSp>
        <p:nvGrpSpPr>
          <p:cNvPr id="2" name="group 8"/>
          <p:cNvGrpSpPr/>
          <p:nvPr/>
        </p:nvGrpSpPr>
        <p:grpSpPr>
          <a:xfrm rot="21600000">
            <a:off x="6274815" y="5025008"/>
            <a:ext cx="3564636" cy="1439545"/>
            <a:chOff x="0" y="0"/>
            <a:chExt cx="3564636" cy="1440179"/>
          </a:xfrm>
        </p:grpSpPr>
        <p:grpSp>
          <p:nvGrpSpPr>
            <p:cNvPr id="3" name="group 10"/>
            <p:cNvGrpSpPr/>
            <p:nvPr/>
          </p:nvGrpSpPr>
          <p:grpSpPr>
            <a:xfrm rot="21600000">
              <a:off x="0" y="0"/>
              <a:ext cx="3564636" cy="1440179"/>
              <a:chOff x="0" y="0"/>
              <a:chExt cx="3564636" cy="1440179"/>
            </a:xfrm>
          </p:grpSpPr>
          <p:sp>
            <p:nvSpPr>
              <p:cNvPr id="12" name="path"/>
              <p:cNvSpPr/>
              <p:nvPr/>
            </p:nvSpPr>
            <p:spPr>
              <a:xfrm>
                <a:off x="0" y="0"/>
                <a:ext cx="3564636" cy="1440179"/>
              </a:xfrm>
              <a:custGeom>
                <a:avLst/>
                <a:gdLst/>
                <a:ahLst/>
                <a:cxnLst/>
                <a:rect l="0" t="0" r="0" b="0"/>
                <a:pathLst>
                  <a:path w="5613" h="2267">
                    <a:moveTo>
                      <a:pt x="0" y="2267"/>
                    </a:moveTo>
                    <a:lnTo>
                      <a:pt x="5613" y="2267"/>
                    </a:lnTo>
                    <a:lnTo>
                      <a:pt x="5613" y="0"/>
                    </a:lnTo>
                    <a:lnTo>
                      <a:pt x="0" y="0"/>
                    </a:lnTo>
                    <a:lnTo>
                      <a:pt x="0" y="2267"/>
                    </a:lnTo>
                    <a:close/>
                  </a:path>
                </a:pathLst>
              </a:custGeom>
              <a:solidFill>
                <a:srgbClr val="FFFFFF">
                  <a:alpha val="50196"/>
                </a:srgbClr>
              </a:solidFill>
              <a:ln cap="flat">
                <a:noFill/>
                <a:prstDash val="solid"/>
                <a:miter lim="0"/>
              </a:ln>
            </p:spPr>
            <p:txBody>
              <a:bodyPr rtlCol="0"/>
              <a:lstStyle/>
              <a:p>
                <a:pPr algn="ctr"/>
                <a:endParaRPr lang="zh-CN" altLang="en-US"/>
              </a:p>
            </p:txBody>
          </p:sp>
          <p:sp>
            <p:nvSpPr>
              <p:cNvPr id="13" name="path"/>
              <p:cNvSpPr/>
              <p:nvPr/>
            </p:nvSpPr>
            <p:spPr>
              <a:xfrm>
                <a:off x="216408" y="196595"/>
                <a:ext cx="3131819" cy="1045463"/>
              </a:xfrm>
              <a:custGeom>
                <a:avLst/>
                <a:gdLst/>
                <a:ahLst/>
                <a:cxnLst/>
                <a:rect l="0" t="0" r="0" b="0"/>
                <a:pathLst>
                  <a:path w="4931" h="1646">
                    <a:moveTo>
                      <a:pt x="0" y="1646"/>
                    </a:moveTo>
                    <a:lnTo>
                      <a:pt x="4931" y="1646"/>
                    </a:lnTo>
                    <a:lnTo>
                      <a:pt x="4931" y="0"/>
                    </a:lnTo>
                    <a:lnTo>
                      <a:pt x="0" y="0"/>
                    </a:lnTo>
                    <a:lnTo>
                      <a:pt x="0" y="1646"/>
                    </a:lnTo>
                    <a:close/>
                  </a:path>
                </a:pathLst>
              </a:custGeom>
              <a:solidFill>
                <a:srgbClr val="FFFFFF">
                  <a:alpha val="100000"/>
                </a:srgbClr>
              </a:solidFill>
              <a:ln cap="flat">
                <a:noFill/>
                <a:prstDash val="solid"/>
                <a:miter lim="0"/>
              </a:ln>
            </p:spPr>
            <p:txBody>
              <a:bodyPr rtlCol="0"/>
              <a:lstStyle/>
              <a:p>
                <a:pPr algn="ctr"/>
                <a:endParaRPr lang="zh-CN" altLang="en-US"/>
              </a:p>
            </p:txBody>
          </p:sp>
        </p:grpSp>
        <p:sp>
          <p:nvSpPr>
            <p:cNvPr id="14" name="textbox 14"/>
            <p:cNvSpPr/>
            <p:nvPr/>
          </p:nvSpPr>
          <p:spPr>
            <a:xfrm>
              <a:off x="-12700" y="-12700"/>
              <a:ext cx="3590290" cy="1524000"/>
            </a:xfrm>
            <a:prstGeom prst="rect">
              <a:avLst/>
            </a:prstGeom>
          </p:spPr>
          <p:txBody>
            <a:bodyPr vert="horz" wrap="square" lIns="0" tIns="0" rIns="0" bIns="0"/>
            <a:lstStyle/>
            <a:p>
              <a:pPr algn="l" rtl="0" eaLnBrk="0">
                <a:lnSpc>
                  <a:spcPct val="127000"/>
                </a:lnSpc>
              </a:pPr>
              <a:endParaRPr lang="en-US" altLang="en-US" sz="1000" dirty="0"/>
            </a:p>
            <a:p>
              <a:pPr algn="l" rtl="0" eaLnBrk="0">
                <a:lnSpc>
                  <a:spcPct val="127000"/>
                </a:lnSpc>
              </a:pPr>
              <a:endParaRPr lang="en-US" altLang="en-US" sz="1000" dirty="0"/>
            </a:p>
            <a:p>
              <a:pPr algn="l" rtl="0" eaLnBrk="0">
                <a:lnSpc>
                  <a:spcPct val="127000"/>
                </a:lnSpc>
              </a:pPr>
              <a:endParaRPr lang="en-US" altLang="en-US" sz="1000" dirty="0"/>
            </a:p>
            <a:p>
              <a:pPr marL="440690" algn="l" rtl="0" eaLnBrk="0">
                <a:lnSpc>
                  <a:spcPct val="80000"/>
                </a:lnSpc>
                <a:spcBef>
                  <a:spcPts val="0"/>
                </a:spcBef>
              </a:pPr>
              <a:r>
                <a:rPr sz="5200" spc="80" baseline="-4000" dirty="0">
                  <a:solidFill>
                    <a:srgbClr val="3959B9">
                      <a:alpha val="100000"/>
                    </a:srgbClr>
                  </a:solidFill>
                  <a:latin typeface="Arial" panose="020B0604020202020204"/>
                  <a:ea typeface="Arial" panose="020B0604020202020204"/>
                  <a:cs typeface="Arial" panose="020B0604020202020204"/>
                </a:rPr>
                <a:t>05</a:t>
              </a:r>
              <a:r>
                <a:rPr sz="3300" spc="80" dirty="0">
                  <a:solidFill>
                    <a:srgbClr val="3959B9">
                      <a:alpha val="100000"/>
                    </a:srgbClr>
                  </a:solidFill>
                  <a:latin typeface="Arial" panose="020B0604020202020204"/>
                  <a:ea typeface="Arial" panose="020B0604020202020204"/>
                  <a:cs typeface="Arial" panose="020B0604020202020204"/>
                </a:rPr>
                <a:t>     </a:t>
              </a:r>
              <a:r>
                <a:rPr sz="2600" spc="80" dirty="0">
                  <a:solidFill>
                    <a:srgbClr val="3959B9">
                      <a:alpha val="100000"/>
                    </a:srgbClr>
                  </a:solidFill>
                  <a:latin typeface="微软雅黑" panose="020B0503020204020204" charset="-122"/>
                  <a:ea typeface="微软雅黑" panose="020B0503020204020204" charset="-122"/>
                  <a:cs typeface="微软雅黑" panose="020B0503020204020204" charset="-122"/>
                  <a:sym typeface="+mn-ea"/>
                </a:rPr>
                <a:t>公</a:t>
              </a:r>
              <a:r>
                <a:rPr sz="2600" spc="60" dirty="0">
                  <a:solidFill>
                    <a:srgbClr val="3959B9">
                      <a:alpha val="100000"/>
                    </a:srgbClr>
                  </a:solidFill>
                  <a:latin typeface="微软雅黑" panose="020B0503020204020204" charset="-122"/>
                  <a:ea typeface="微软雅黑" panose="020B0503020204020204" charset="-122"/>
                  <a:cs typeface="微软雅黑" panose="020B0503020204020204" charset="-122"/>
                  <a:sym typeface="+mn-ea"/>
                </a:rPr>
                <a:t>平</a:t>
              </a:r>
              <a:r>
                <a:rPr sz="2600" dirty="0">
                  <a:solidFill>
                    <a:srgbClr val="3959B9">
                      <a:alpha val="100000"/>
                    </a:srgbClr>
                  </a:solidFill>
                  <a:latin typeface="微软雅黑" panose="020B0503020204020204" charset="-122"/>
                  <a:ea typeface="微软雅黑" panose="020B0503020204020204" charset="-122"/>
                  <a:cs typeface="微软雅黑" panose="020B0503020204020204" charset="-122"/>
                  <a:sym typeface="+mn-ea"/>
                </a:rPr>
                <a:t>性</a:t>
              </a:r>
              <a:endParaRPr lang="en-US" altLang="en-US" sz="2600" dirty="0"/>
            </a:p>
          </p:txBody>
        </p:sp>
      </p:grpSp>
      <p:grpSp>
        <p:nvGrpSpPr>
          <p:cNvPr id="5" name="group 12"/>
          <p:cNvGrpSpPr/>
          <p:nvPr/>
        </p:nvGrpSpPr>
        <p:grpSpPr>
          <a:xfrm rot="21600000">
            <a:off x="6274816" y="526034"/>
            <a:ext cx="3564635" cy="1440179"/>
            <a:chOff x="0" y="0"/>
            <a:chExt cx="3564635" cy="1440179"/>
          </a:xfrm>
        </p:grpSpPr>
        <p:grpSp>
          <p:nvGrpSpPr>
            <p:cNvPr id="15" name="group 14"/>
            <p:cNvGrpSpPr/>
            <p:nvPr/>
          </p:nvGrpSpPr>
          <p:grpSpPr>
            <a:xfrm rot="21600000">
              <a:off x="0" y="0"/>
              <a:ext cx="3564635" cy="1440179"/>
              <a:chOff x="0" y="0"/>
              <a:chExt cx="3564635" cy="1440179"/>
            </a:xfrm>
          </p:grpSpPr>
          <p:sp>
            <p:nvSpPr>
              <p:cNvPr id="16" name="path"/>
              <p:cNvSpPr/>
              <p:nvPr/>
            </p:nvSpPr>
            <p:spPr>
              <a:xfrm>
                <a:off x="0" y="0"/>
                <a:ext cx="3564635" cy="1440179"/>
              </a:xfrm>
              <a:custGeom>
                <a:avLst/>
                <a:gdLst/>
                <a:ahLst/>
                <a:cxnLst/>
                <a:rect l="0" t="0" r="0" b="0"/>
                <a:pathLst>
                  <a:path w="5613" h="2267">
                    <a:moveTo>
                      <a:pt x="0" y="2267"/>
                    </a:moveTo>
                    <a:lnTo>
                      <a:pt x="5613" y="2267"/>
                    </a:lnTo>
                    <a:lnTo>
                      <a:pt x="5613" y="0"/>
                    </a:lnTo>
                    <a:lnTo>
                      <a:pt x="0" y="0"/>
                    </a:lnTo>
                    <a:lnTo>
                      <a:pt x="0" y="2267"/>
                    </a:lnTo>
                    <a:close/>
                  </a:path>
                </a:pathLst>
              </a:custGeom>
              <a:solidFill>
                <a:srgbClr val="FFFFFF">
                  <a:alpha val="50196"/>
                </a:srgbClr>
              </a:solidFill>
              <a:ln cap="flat">
                <a:noFill/>
                <a:prstDash val="solid"/>
                <a:miter lim="0"/>
              </a:ln>
            </p:spPr>
            <p:txBody>
              <a:bodyPr rtlCol="0"/>
              <a:lstStyle/>
              <a:p>
                <a:pPr algn="ctr"/>
                <a:endParaRPr lang="zh-CN" altLang="en-US"/>
              </a:p>
            </p:txBody>
          </p:sp>
          <p:sp>
            <p:nvSpPr>
              <p:cNvPr id="17" name="path"/>
              <p:cNvSpPr/>
              <p:nvPr/>
            </p:nvSpPr>
            <p:spPr>
              <a:xfrm>
                <a:off x="216408" y="198119"/>
                <a:ext cx="3131820" cy="1043940"/>
              </a:xfrm>
              <a:custGeom>
                <a:avLst/>
                <a:gdLst/>
                <a:ahLst/>
                <a:cxnLst/>
                <a:rect l="0" t="0" r="0" b="0"/>
                <a:pathLst>
                  <a:path w="4932" h="1644">
                    <a:moveTo>
                      <a:pt x="0" y="1644"/>
                    </a:moveTo>
                    <a:lnTo>
                      <a:pt x="4932" y="1644"/>
                    </a:lnTo>
                    <a:lnTo>
                      <a:pt x="4932" y="0"/>
                    </a:lnTo>
                    <a:lnTo>
                      <a:pt x="0" y="0"/>
                    </a:lnTo>
                    <a:lnTo>
                      <a:pt x="0" y="1644"/>
                    </a:lnTo>
                    <a:close/>
                  </a:path>
                </a:pathLst>
              </a:custGeom>
              <a:solidFill>
                <a:srgbClr val="FFFFFF">
                  <a:alpha val="100000"/>
                </a:srgbClr>
              </a:solidFill>
              <a:ln cap="flat">
                <a:noFill/>
                <a:prstDash val="solid"/>
                <a:miter lim="0"/>
              </a:ln>
            </p:spPr>
            <p:txBody>
              <a:bodyPr rtlCol="0"/>
              <a:lstStyle/>
              <a:p>
                <a:pPr algn="ctr"/>
                <a:endParaRPr lang="zh-CN" altLang="en-US"/>
              </a:p>
            </p:txBody>
          </p:sp>
        </p:grpSp>
        <p:sp>
          <p:nvSpPr>
            <p:cNvPr id="18" name="textbox 17"/>
            <p:cNvSpPr/>
            <p:nvPr/>
          </p:nvSpPr>
          <p:spPr>
            <a:xfrm>
              <a:off x="-12700" y="-12700"/>
              <a:ext cx="3590290" cy="1524635"/>
            </a:xfrm>
            <a:prstGeom prst="rect">
              <a:avLst/>
            </a:prstGeom>
          </p:spPr>
          <p:txBody>
            <a:bodyPr vert="horz" wrap="square" lIns="0" tIns="0" rIns="0" bIns="0"/>
            <a:lstStyle/>
            <a:p>
              <a:pPr algn="l" rtl="0" eaLnBrk="0">
                <a:lnSpc>
                  <a:spcPct val="127000"/>
                </a:lnSpc>
              </a:pPr>
              <a:endParaRPr lang="en-US" altLang="en-US" sz="1000" dirty="0"/>
            </a:p>
            <a:p>
              <a:pPr algn="l" rtl="0" eaLnBrk="0">
                <a:lnSpc>
                  <a:spcPct val="127000"/>
                </a:lnSpc>
              </a:pPr>
              <a:endParaRPr lang="en-US" altLang="en-US" sz="1000" dirty="0"/>
            </a:p>
            <a:p>
              <a:pPr algn="l" rtl="0" eaLnBrk="0">
                <a:lnSpc>
                  <a:spcPct val="127000"/>
                </a:lnSpc>
              </a:pPr>
              <a:endParaRPr lang="en-US" altLang="en-US" sz="1000" dirty="0"/>
            </a:p>
            <a:p>
              <a:pPr algn="l" rtl="0" eaLnBrk="0">
                <a:lnSpc>
                  <a:spcPct val="6000"/>
                </a:lnSpc>
              </a:pPr>
              <a:endParaRPr lang="en-US" altLang="en-US" sz="100" dirty="0"/>
            </a:p>
            <a:p>
              <a:pPr marL="440055" algn="l" rtl="0" eaLnBrk="0">
                <a:lnSpc>
                  <a:spcPct val="80000"/>
                </a:lnSpc>
              </a:pPr>
              <a:r>
                <a:rPr sz="5200" spc="60" baseline="-5000" dirty="0">
                  <a:solidFill>
                    <a:srgbClr val="3959B9">
                      <a:alpha val="100000"/>
                    </a:srgbClr>
                  </a:solidFill>
                  <a:latin typeface="Arial" panose="020B0604020202020204"/>
                  <a:ea typeface="Arial" panose="020B0604020202020204"/>
                  <a:cs typeface="Arial" panose="020B0604020202020204"/>
                </a:rPr>
                <a:t>01</a:t>
              </a:r>
              <a:r>
                <a:rPr sz="3300" spc="60" dirty="0">
                  <a:solidFill>
                    <a:srgbClr val="3959B9">
                      <a:alpha val="100000"/>
                    </a:srgbClr>
                  </a:solidFill>
                  <a:latin typeface="Arial" panose="020B0604020202020204"/>
                  <a:ea typeface="Arial" panose="020B0604020202020204"/>
                  <a:cs typeface="Arial" panose="020B0604020202020204"/>
                </a:rPr>
                <a:t> </a:t>
              </a:r>
              <a:r>
                <a:rPr lang="en-US" sz="3300" spc="60" dirty="0">
                  <a:solidFill>
                    <a:srgbClr val="3959B9">
                      <a:alpha val="100000"/>
                    </a:srgbClr>
                  </a:solidFill>
                  <a:latin typeface="Arial" panose="020B0604020202020204"/>
                  <a:ea typeface="Arial" panose="020B0604020202020204"/>
                  <a:cs typeface="Arial" panose="020B0604020202020204"/>
                </a:rPr>
                <a:t>    </a:t>
              </a:r>
              <a:r>
                <a:rPr sz="2600" spc="60" dirty="0">
                  <a:solidFill>
                    <a:srgbClr val="3959B9">
                      <a:alpha val="100000"/>
                    </a:srgbClr>
                  </a:solidFill>
                  <a:latin typeface="微软雅黑" panose="020B0503020204020204" charset="-122"/>
                  <a:ea typeface="微软雅黑" panose="020B0503020204020204" charset="-122"/>
                  <a:cs typeface="微软雅黑" panose="020B0503020204020204" charset="-122"/>
                </a:rPr>
                <a:t>药品基本信</a:t>
              </a:r>
              <a:r>
                <a:rPr sz="2600" spc="0" dirty="0">
                  <a:solidFill>
                    <a:srgbClr val="3959B9">
                      <a:alpha val="100000"/>
                    </a:srgbClr>
                  </a:solidFill>
                  <a:latin typeface="微软雅黑" panose="020B0503020204020204" charset="-122"/>
                  <a:ea typeface="微软雅黑" panose="020B0503020204020204" charset="-122"/>
                  <a:cs typeface="微软雅黑" panose="020B0503020204020204" charset="-122"/>
                </a:rPr>
                <a:t>息</a:t>
              </a:r>
              <a:endParaRPr lang="en-US" altLang="en-US" sz="2600" dirty="0"/>
            </a:p>
          </p:txBody>
        </p:sp>
      </p:grpSp>
      <p:grpSp>
        <p:nvGrpSpPr>
          <p:cNvPr id="19" name="group 16"/>
          <p:cNvGrpSpPr/>
          <p:nvPr/>
        </p:nvGrpSpPr>
        <p:grpSpPr>
          <a:xfrm rot="21600000">
            <a:off x="6274816" y="1651253"/>
            <a:ext cx="3564635" cy="1439545"/>
            <a:chOff x="0" y="0"/>
            <a:chExt cx="3564635" cy="1440179"/>
          </a:xfrm>
        </p:grpSpPr>
        <p:grpSp>
          <p:nvGrpSpPr>
            <p:cNvPr id="20" name="group 18"/>
            <p:cNvGrpSpPr/>
            <p:nvPr/>
          </p:nvGrpSpPr>
          <p:grpSpPr>
            <a:xfrm rot="21600000">
              <a:off x="0" y="0"/>
              <a:ext cx="3564635" cy="1440179"/>
              <a:chOff x="0" y="0"/>
              <a:chExt cx="3564635" cy="1440179"/>
            </a:xfrm>
          </p:grpSpPr>
          <p:sp>
            <p:nvSpPr>
              <p:cNvPr id="21" name="path"/>
              <p:cNvSpPr/>
              <p:nvPr/>
            </p:nvSpPr>
            <p:spPr>
              <a:xfrm>
                <a:off x="0" y="0"/>
                <a:ext cx="3564635" cy="1440179"/>
              </a:xfrm>
              <a:custGeom>
                <a:avLst/>
                <a:gdLst/>
                <a:ahLst/>
                <a:cxnLst/>
                <a:rect l="0" t="0" r="0" b="0"/>
                <a:pathLst>
                  <a:path w="5613" h="2267">
                    <a:moveTo>
                      <a:pt x="0" y="2267"/>
                    </a:moveTo>
                    <a:lnTo>
                      <a:pt x="5613" y="2267"/>
                    </a:lnTo>
                    <a:lnTo>
                      <a:pt x="5613" y="0"/>
                    </a:lnTo>
                    <a:lnTo>
                      <a:pt x="0" y="0"/>
                    </a:lnTo>
                    <a:lnTo>
                      <a:pt x="0" y="2267"/>
                    </a:lnTo>
                    <a:close/>
                  </a:path>
                </a:pathLst>
              </a:custGeom>
              <a:solidFill>
                <a:srgbClr val="FFFFFF">
                  <a:alpha val="50196"/>
                </a:srgbClr>
              </a:solidFill>
              <a:ln cap="flat">
                <a:noFill/>
                <a:prstDash val="solid"/>
                <a:miter lim="0"/>
              </a:ln>
            </p:spPr>
            <p:txBody>
              <a:bodyPr rtlCol="0"/>
              <a:lstStyle/>
              <a:p>
                <a:pPr algn="ctr"/>
                <a:endParaRPr lang="zh-CN" altLang="en-US"/>
              </a:p>
            </p:txBody>
          </p:sp>
          <p:sp>
            <p:nvSpPr>
              <p:cNvPr id="22" name="path"/>
              <p:cNvSpPr/>
              <p:nvPr/>
            </p:nvSpPr>
            <p:spPr>
              <a:xfrm>
                <a:off x="216407" y="198119"/>
                <a:ext cx="3131820" cy="1043940"/>
              </a:xfrm>
              <a:custGeom>
                <a:avLst/>
                <a:gdLst/>
                <a:ahLst/>
                <a:cxnLst/>
                <a:rect l="0" t="0" r="0" b="0"/>
                <a:pathLst>
                  <a:path w="4932" h="1644">
                    <a:moveTo>
                      <a:pt x="0" y="1644"/>
                    </a:moveTo>
                    <a:lnTo>
                      <a:pt x="4932" y="1644"/>
                    </a:lnTo>
                    <a:lnTo>
                      <a:pt x="4932" y="0"/>
                    </a:lnTo>
                    <a:lnTo>
                      <a:pt x="0" y="0"/>
                    </a:lnTo>
                    <a:lnTo>
                      <a:pt x="0" y="1644"/>
                    </a:lnTo>
                    <a:close/>
                  </a:path>
                </a:pathLst>
              </a:custGeom>
              <a:solidFill>
                <a:srgbClr val="FFFFFF">
                  <a:alpha val="100000"/>
                </a:srgbClr>
              </a:solidFill>
              <a:ln cap="flat">
                <a:noFill/>
                <a:prstDash val="solid"/>
                <a:miter lim="0"/>
              </a:ln>
            </p:spPr>
            <p:txBody>
              <a:bodyPr rtlCol="0"/>
              <a:lstStyle/>
              <a:p>
                <a:pPr algn="ctr"/>
                <a:endParaRPr lang="zh-CN" altLang="en-US"/>
              </a:p>
            </p:txBody>
          </p:sp>
        </p:grpSp>
        <p:sp>
          <p:nvSpPr>
            <p:cNvPr id="23" name="textbox 20"/>
            <p:cNvSpPr/>
            <p:nvPr/>
          </p:nvSpPr>
          <p:spPr>
            <a:xfrm>
              <a:off x="-12700" y="-12700"/>
              <a:ext cx="3590290" cy="1524000"/>
            </a:xfrm>
            <a:prstGeom prst="rect">
              <a:avLst/>
            </a:prstGeom>
          </p:spPr>
          <p:txBody>
            <a:bodyPr vert="horz" wrap="square" lIns="0" tIns="0" rIns="0" bIns="0"/>
            <a:lstStyle/>
            <a:p>
              <a:pPr algn="l" rtl="0" eaLnBrk="0">
                <a:lnSpc>
                  <a:spcPct val="126000"/>
                </a:lnSpc>
              </a:pPr>
              <a:endParaRPr lang="en-US" altLang="en-US" sz="1000" dirty="0"/>
            </a:p>
            <a:p>
              <a:pPr algn="l" rtl="0" eaLnBrk="0">
                <a:lnSpc>
                  <a:spcPct val="127000"/>
                </a:lnSpc>
              </a:pPr>
              <a:endParaRPr lang="en-US" altLang="en-US" sz="1000" dirty="0"/>
            </a:p>
            <a:p>
              <a:pPr algn="l" rtl="0" eaLnBrk="0">
                <a:lnSpc>
                  <a:spcPct val="127000"/>
                </a:lnSpc>
              </a:pPr>
              <a:endParaRPr lang="en-US" altLang="en-US" sz="1000" dirty="0"/>
            </a:p>
            <a:p>
              <a:pPr algn="l" rtl="0" eaLnBrk="0">
                <a:lnSpc>
                  <a:spcPct val="10000"/>
                </a:lnSpc>
              </a:pPr>
              <a:endParaRPr lang="en-US" altLang="en-US" sz="100" dirty="0"/>
            </a:p>
            <a:p>
              <a:pPr marL="440690" algn="l" rtl="0" eaLnBrk="0">
                <a:lnSpc>
                  <a:spcPct val="80000"/>
                </a:lnSpc>
              </a:pPr>
              <a:r>
                <a:rPr sz="5200" spc="80" baseline="-4000" dirty="0">
                  <a:solidFill>
                    <a:srgbClr val="3959B9">
                      <a:alpha val="100000"/>
                    </a:srgbClr>
                  </a:solidFill>
                  <a:latin typeface="Arial" panose="020B0604020202020204"/>
                  <a:ea typeface="Arial" panose="020B0604020202020204"/>
                  <a:cs typeface="Arial" panose="020B0604020202020204"/>
                </a:rPr>
                <a:t>02</a:t>
              </a:r>
              <a:r>
                <a:rPr sz="3300" spc="80" dirty="0">
                  <a:solidFill>
                    <a:srgbClr val="3959B9">
                      <a:alpha val="100000"/>
                    </a:srgbClr>
                  </a:solidFill>
                  <a:latin typeface="Arial" panose="020B0604020202020204"/>
                  <a:ea typeface="Arial" panose="020B0604020202020204"/>
                  <a:cs typeface="Arial" panose="020B0604020202020204"/>
                </a:rPr>
                <a:t>     </a:t>
              </a:r>
              <a:r>
                <a:rPr sz="2600" spc="80" dirty="0">
                  <a:solidFill>
                    <a:srgbClr val="3959B9">
                      <a:alpha val="100000"/>
                    </a:srgbClr>
                  </a:solidFill>
                  <a:latin typeface="微软雅黑" panose="020B0503020204020204" charset="-122"/>
                  <a:ea typeface="微软雅黑" panose="020B0503020204020204" charset="-122"/>
                  <a:cs typeface="微软雅黑" panose="020B0503020204020204" charset="-122"/>
                </a:rPr>
                <a:t>安</a:t>
              </a:r>
              <a:r>
                <a:rPr sz="2600" spc="60" dirty="0">
                  <a:solidFill>
                    <a:srgbClr val="3959B9">
                      <a:alpha val="100000"/>
                    </a:srgbClr>
                  </a:solidFill>
                  <a:latin typeface="微软雅黑" panose="020B0503020204020204" charset="-122"/>
                  <a:ea typeface="微软雅黑" panose="020B0503020204020204" charset="-122"/>
                  <a:cs typeface="微软雅黑" panose="020B0503020204020204" charset="-122"/>
                </a:rPr>
                <a:t>全</a:t>
              </a:r>
              <a:r>
                <a:rPr sz="2600" spc="0" dirty="0">
                  <a:solidFill>
                    <a:srgbClr val="3959B9">
                      <a:alpha val="100000"/>
                    </a:srgbClr>
                  </a:solidFill>
                  <a:latin typeface="微软雅黑" panose="020B0503020204020204" charset="-122"/>
                  <a:ea typeface="微软雅黑" panose="020B0503020204020204" charset="-122"/>
                  <a:cs typeface="微软雅黑" panose="020B0503020204020204" charset="-122"/>
                </a:rPr>
                <a:t>性</a:t>
              </a:r>
              <a:endParaRPr lang="en-US" altLang="en-US" sz="2600" dirty="0"/>
            </a:p>
          </p:txBody>
        </p:sp>
      </p:grpSp>
      <p:grpSp>
        <p:nvGrpSpPr>
          <p:cNvPr id="24" name="group 20"/>
          <p:cNvGrpSpPr/>
          <p:nvPr/>
        </p:nvGrpSpPr>
        <p:grpSpPr>
          <a:xfrm rot="21600000">
            <a:off x="6274816" y="3900423"/>
            <a:ext cx="3564635" cy="1439545"/>
            <a:chOff x="0" y="0"/>
            <a:chExt cx="3564635" cy="1440179"/>
          </a:xfrm>
        </p:grpSpPr>
        <p:grpSp>
          <p:nvGrpSpPr>
            <p:cNvPr id="25" name="group 22"/>
            <p:cNvGrpSpPr/>
            <p:nvPr/>
          </p:nvGrpSpPr>
          <p:grpSpPr>
            <a:xfrm rot="21600000">
              <a:off x="0" y="0"/>
              <a:ext cx="3564635" cy="1440179"/>
              <a:chOff x="0" y="0"/>
              <a:chExt cx="3564635" cy="1440179"/>
            </a:xfrm>
          </p:grpSpPr>
          <p:sp>
            <p:nvSpPr>
              <p:cNvPr id="26" name="path"/>
              <p:cNvSpPr/>
              <p:nvPr/>
            </p:nvSpPr>
            <p:spPr>
              <a:xfrm>
                <a:off x="0" y="0"/>
                <a:ext cx="3564635" cy="1440179"/>
              </a:xfrm>
              <a:custGeom>
                <a:avLst/>
                <a:gdLst/>
                <a:ahLst/>
                <a:cxnLst/>
                <a:rect l="0" t="0" r="0" b="0"/>
                <a:pathLst>
                  <a:path w="5613" h="2267">
                    <a:moveTo>
                      <a:pt x="0" y="2267"/>
                    </a:moveTo>
                    <a:lnTo>
                      <a:pt x="5613" y="2267"/>
                    </a:lnTo>
                    <a:lnTo>
                      <a:pt x="5613" y="0"/>
                    </a:lnTo>
                    <a:lnTo>
                      <a:pt x="0" y="0"/>
                    </a:lnTo>
                    <a:lnTo>
                      <a:pt x="0" y="2267"/>
                    </a:lnTo>
                    <a:close/>
                  </a:path>
                </a:pathLst>
              </a:custGeom>
              <a:solidFill>
                <a:srgbClr val="FFFFFF">
                  <a:alpha val="50196"/>
                </a:srgbClr>
              </a:solidFill>
              <a:ln cap="flat">
                <a:noFill/>
                <a:prstDash val="solid"/>
                <a:miter lim="0"/>
              </a:ln>
            </p:spPr>
            <p:txBody>
              <a:bodyPr rtlCol="0"/>
              <a:lstStyle/>
              <a:p>
                <a:pPr algn="ctr"/>
                <a:endParaRPr lang="zh-CN" altLang="en-US"/>
              </a:p>
            </p:txBody>
          </p:sp>
          <p:sp>
            <p:nvSpPr>
              <p:cNvPr id="27" name="path"/>
              <p:cNvSpPr/>
              <p:nvPr/>
            </p:nvSpPr>
            <p:spPr>
              <a:xfrm>
                <a:off x="216408" y="198120"/>
                <a:ext cx="3131819" cy="1043939"/>
              </a:xfrm>
              <a:custGeom>
                <a:avLst/>
                <a:gdLst/>
                <a:ahLst/>
                <a:cxnLst/>
                <a:rect l="0" t="0" r="0" b="0"/>
                <a:pathLst>
                  <a:path w="4931" h="1643">
                    <a:moveTo>
                      <a:pt x="0" y="1643"/>
                    </a:moveTo>
                    <a:lnTo>
                      <a:pt x="4931" y="1643"/>
                    </a:lnTo>
                    <a:lnTo>
                      <a:pt x="4931" y="0"/>
                    </a:lnTo>
                    <a:lnTo>
                      <a:pt x="0" y="0"/>
                    </a:lnTo>
                    <a:lnTo>
                      <a:pt x="0" y="1643"/>
                    </a:lnTo>
                    <a:close/>
                  </a:path>
                </a:pathLst>
              </a:custGeom>
              <a:solidFill>
                <a:srgbClr val="FFFFFF">
                  <a:alpha val="100000"/>
                </a:srgbClr>
              </a:solidFill>
              <a:ln cap="flat">
                <a:noFill/>
                <a:prstDash val="solid"/>
                <a:miter lim="0"/>
              </a:ln>
            </p:spPr>
            <p:txBody>
              <a:bodyPr rtlCol="0"/>
              <a:lstStyle/>
              <a:p>
                <a:pPr algn="ctr"/>
                <a:endParaRPr lang="zh-CN" altLang="en-US"/>
              </a:p>
            </p:txBody>
          </p:sp>
        </p:grpSp>
        <p:sp>
          <p:nvSpPr>
            <p:cNvPr id="28" name="textbox 23"/>
            <p:cNvSpPr/>
            <p:nvPr/>
          </p:nvSpPr>
          <p:spPr>
            <a:xfrm>
              <a:off x="-12700" y="-12700"/>
              <a:ext cx="3590290" cy="1524000"/>
            </a:xfrm>
            <a:prstGeom prst="rect">
              <a:avLst/>
            </a:prstGeom>
          </p:spPr>
          <p:txBody>
            <a:bodyPr vert="horz" wrap="square" lIns="0" tIns="0" rIns="0" bIns="0"/>
            <a:lstStyle/>
            <a:p>
              <a:pPr algn="l" rtl="0" eaLnBrk="0">
                <a:lnSpc>
                  <a:spcPct val="127000"/>
                </a:lnSpc>
              </a:pPr>
              <a:endParaRPr lang="en-US" altLang="en-US" sz="1000" dirty="0"/>
            </a:p>
            <a:p>
              <a:pPr algn="l" rtl="0" eaLnBrk="0">
                <a:lnSpc>
                  <a:spcPct val="127000"/>
                </a:lnSpc>
              </a:pPr>
              <a:endParaRPr lang="en-US" altLang="en-US" sz="1000" dirty="0"/>
            </a:p>
            <a:p>
              <a:pPr algn="l" rtl="0" eaLnBrk="0">
                <a:lnSpc>
                  <a:spcPct val="127000"/>
                </a:lnSpc>
              </a:pPr>
              <a:endParaRPr lang="en-US" altLang="en-US" sz="1000" dirty="0"/>
            </a:p>
            <a:p>
              <a:pPr marL="441325" algn="l" rtl="0" eaLnBrk="0">
                <a:lnSpc>
                  <a:spcPct val="80000"/>
                </a:lnSpc>
                <a:spcBef>
                  <a:spcPts val="0"/>
                </a:spcBef>
              </a:pPr>
              <a:r>
                <a:rPr sz="5200" spc="80" baseline="-4000" dirty="0">
                  <a:solidFill>
                    <a:srgbClr val="3959B9">
                      <a:alpha val="100000"/>
                    </a:srgbClr>
                  </a:solidFill>
                  <a:latin typeface="Arial" panose="020B0604020202020204"/>
                  <a:ea typeface="Arial" panose="020B0604020202020204"/>
                  <a:cs typeface="Arial" panose="020B0604020202020204"/>
                </a:rPr>
                <a:t>04</a:t>
              </a:r>
              <a:r>
                <a:rPr sz="3300" spc="80" dirty="0">
                  <a:solidFill>
                    <a:srgbClr val="3959B9">
                      <a:alpha val="100000"/>
                    </a:srgbClr>
                  </a:solidFill>
                  <a:latin typeface="Arial" panose="020B0604020202020204"/>
                  <a:ea typeface="Arial" panose="020B0604020202020204"/>
                  <a:cs typeface="Arial" panose="020B0604020202020204"/>
                </a:rPr>
                <a:t>     </a:t>
              </a:r>
              <a:r>
                <a:rPr sz="2600" spc="80" dirty="0">
                  <a:solidFill>
                    <a:srgbClr val="3959B9">
                      <a:alpha val="100000"/>
                    </a:srgbClr>
                  </a:solidFill>
                  <a:latin typeface="微软雅黑" panose="020B0503020204020204" charset="-122"/>
                  <a:ea typeface="微软雅黑" panose="020B0503020204020204" charset="-122"/>
                  <a:cs typeface="微软雅黑" panose="020B0503020204020204" charset="-122"/>
                  <a:sym typeface="+mn-ea"/>
                </a:rPr>
                <a:t>创</a:t>
              </a:r>
              <a:r>
                <a:rPr sz="2600" spc="60" dirty="0">
                  <a:solidFill>
                    <a:srgbClr val="3959B9">
                      <a:alpha val="100000"/>
                    </a:srgbClr>
                  </a:solidFill>
                  <a:latin typeface="微软雅黑" panose="020B0503020204020204" charset="-122"/>
                  <a:ea typeface="微软雅黑" panose="020B0503020204020204" charset="-122"/>
                  <a:cs typeface="微软雅黑" panose="020B0503020204020204" charset="-122"/>
                  <a:sym typeface="+mn-ea"/>
                </a:rPr>
                <a:t>新</a:t>
              </a:r>
              <a:r>
                <a:rPr sz="2600" dirty="0">
                  <a:solidFill>
                    <a:srgbClr val="3959B9">
                      <a:alpha val="100000"/>
                    </a:srgbClr>
                  </a:solidFill>
                  <a:latin typeface="微软雅黑" panose="020B0503020204020204" charset="-122"/>
                  <a:ea typeface="微软雅黑" panose="020B0503020204020204" charset="-122"/>
                  <a:cs typeface="微软雅黑" panose="020B0503020204020204" charset="-122"/>
                  <a:sym typeface="+mn-ea"/>
                </a:rPr>
                <a:t>性</a:t>
              </a:r>
              <a:endParaRPr lang="en-US" altLang="en-US" sz="2600" dirty="0"/>
            </a:p>
            <a:p>
              <a:pPr marL="441325" algn="l" rtl="0" eaLnBrk="0">
                <a:lnSpc>
                  <a:spcPct val="80000"/>
                </a:lnSpc>
                <a:spcBef>
                  <a:spcPts val="0"/>
                </a:spcBef>
              </a:pPr>
              <a:endParaRPr lang="zh-CN" sz="2600" dirty="0"/>
            </a:p>
          </p:txBody>
        </p:sp>
      </p:grpSp>
      <p:grpSp>
        <p:nvGrpSpPr>
          <p:cNvPr id="29" name="group 24"/>
          <p:cNvGrpSpPr/>
          <p:nvPr/>
        </p:nvGrpSpPr>
        <p:grpSpPr>
          <a:xfrm rot="21600000">
            <a:off x="0" y="693420"/>
            <a:ext cx="2999232" cy="1367027"/>
            <a:chOff x="0" y="0"/>
            <a:chExt cx="2999232" cy="1367027"/>
          </a:xfrm>
        </p:grpSpPr>
        <p:pic>
          <p:nvPicPr>
            <p:cNvPr id="30" name="picture 24"/>
            <p:cNvPicPr>
              <a:picLocks noChangeAspect="1"/>
            </p:cNvPicPr>
            <p:nvPr/>
          </p:nvPicPr>
          <p:blipFill>
            <a:blip r:embed="rId3"/>
            <a:stretch>
              <a:fillRect/>
            </a:stretch>
          </p:blipFill>
          <p:spPr>
            <a:xfrm rot="21600000">
              <a:off x="0" y="0"/>
              <a:ext cx="2999232" cy="1367027"/>
            </a:xfrm>
            <a:prstGeom prst="rect">
              <a:avLst/>
            </a:prstGeom>
          </p:spPr>
        </p:pic>
        <p:sp>
          <p:nvSpPr>
            <p:cNvPr id="31" name="textbox 25"/>
            <p:cNvSpPr/>
            <p:nvPr/>
          </p:nvSpPr>
          <p:spPr>
            <a:xfrm>
              <a:off x="-12700" y="-12700"/>
              <a:ext cx="3025139" cy="1450339"/>
            </a:xfrm>
            <a:prstGeom prst="rect">
              <a:avLst/>
            </a:prstGeom>
          </p:spPr>
          <p:txBody>
            <a:bodyPr vert="horz" wrap="square" lIns="0" tIns="0" rIns="0" bIns="0"/>
            <a:lstStyle/>
            <a:p>
              <a:pPr algn="l" rtl="0" eaLnBrk="0">
                <a:lnSpc>
                  <a:spcPct val="174000"/>
                </a:lnSpc>
              </a:pPr>
              <a:endParaRPr lang="en-US" altLang="en-US" sz="1000" dirty="0"/>
            </a:p>
            <a:p>
              <a:pPr algn="l" rtl="0" eaLnBrk="0">
                <a:lnSpc>
                  <a:spcPct val="8000"/>
                </a:lnSpc>
              </a:pPr>
              <a:endParaRPr lang="en-US" altLang="en-US" sz="100" dirty="0"/>
            </a:p>
            <a:p>
              <a:pPr marL="935990" algn="l" rtl="0" eaLnBrk="0">
                <a:lnSpc>
                  <a:spcPct val="99000"/>
                </a:lnSpc>
              </a:pPr>
              <a:r>
                <a:rPr sz="4400" spc="-130" dirty="0">
                  <a:ln w="12700"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目</a:t>
              </a:r>
              <a:r>
                <a:rPr sz="4400" spc="-120" dirty="0">
                  <a:ln w="12700" cap="flat" cmpd="sng">
                    <a:solidFill>
                      <a:srgbClr val="FFFFFF">
                        <a:alpha val="100000"/>
                      </a:srgbClr>
                    </a:solidFill>
                    <a:prstDash val="solid"/>
                    <a:miter lim="0"/>
                  </a:ln>
                  <a:solidFill>
                    <a:srgbClr val="FFFFFF">
                      <a:alpha val="100000"/>
                    </a:srgbClr>
                  </a:solidFill>
                  <a:latin typeface="微软雅黑" panose="020B0503020204020204" charset="-122"/>
                  <a:ea typeface="微软雅黑" panose="020B0503020204020204" charset="-122"/>
                  <a:cs typeface="微软雅黑" panose="020B0503020204020204" charset="-122"/>
                </a:rPr>
                <a:t>录</a:t>
              </a:r>
              <a:endParaRPr lang="en-US" altLang="en-US" sz="4400" dirty="0"/>
            </a:p>
            <a:p>
              <a:pPr marL="884555" algn="l" rtl="0" eaLnBrk="0">
                <a:lnSpc>
                  <a:spcPct val="81000"/>
                </a:lnSpc>
                <a:spcBef>
                  <a:spcPts val="325"/>
                </a:spcBef>
              </a:pPr>
              <a:r>
                <a:rPr sz="2000" spc="-10" dirty="0">
                  <a:solidFill>
                    <a:srgbClr val="FFFFFF">
                      <a:alpha val="100000"/>
                    </a:srgbClr>
                  </a:solidFill>
                  <a:latin typeface="Arial" panose="020B0604020202020204"/>
                  <a:ea typeface="Arial" panose="020B0604020202020204"/>
                  <a:cs typeface="Arial" panose="020B0604020202020204"/>
                </a:rPr>
                <a:t>CONTENT</a:t>
              </a:r>
              <a:r>
                <a:rPr sz="2000" spc="0" dirty="0">
                  <a:solidFill>
                    <a:srgbClr val="FFFFFF">
                      <a:alpha val="100000"/>
                    </a:srgbClr>
                  </a:solidFill>
                  <a:latin typeface="Arial" panose="020B0604020202020204"/>
                  <a:ea typeface="Arial" panose="020B0604020202020204"/>
                  <a:cs typeface="Arial" panose="020B0604020202020204"/>
                </a:rPr>
                <a:t>S</a:t>
              </a:r>
              <a:endParaRPr lang="en-US" altLang="en-US" sz="2000" dirty="0"/>
            </a:p>
          </p:txBody>
        </p:sp>
      </p:grpSp>
      <p:pic>
        <p:nvPicPr>
          <p:cNvPr id="32" name="图片 31"/>
          <p:cNvPicPr>
            <a:picLocks noChangeAspect="1"/>
          </p:cNvPicPr>
          <p:nvPr>
            <p:custDataLst>
              <p:tags r:id="rId1"/>
            </p:custDataLst>
          </p:nvPr>
        </p:nvPicPr>
        <p:blipFill>
          <a:blip r:embed="rId4"/>
          <a:stretch>
            <a:fillRect/>
          </a:stretch>
        </p:blipFill>
        <p:spPr>
          <a:xfrm>
            <a:off x="614045" y="2675890"/>
            <a:ext cx="4408805" cy="24193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p:cNvGraphicFramePr>
            <a:graphicFrameLocks noGrp="1"/>
          </p:cNvGraphicFramePr>
          <p:nvPr>
            <p:custDataLst>
              <p:tags r:id="rId1"/>
            </p:custDataLst>
          </p:nvPr>
        </p:nvGraphicFramePr>
        <p:xfrm>
          <a:off x="0" y="0"/>
          <a:ext cx="11702415" cy="6857365"/>
        </p:xfrm>
        <a:graphic>
          <a:graphicData uri="http://schemas.openxmlformats.org/drawingml/2006/table">
            <a:tbl>
              <a:tblPr/>
              <a:tblGrid>
                <a:gridCol w="1362075">
                  <a:extLst>
                    <a:ext uri="{9D8B030D-6E8A-4147-A177-3AD203B41FA5}">
                      <a16:colId xmlns:a16="http://schemas.microsoft.com/office/drawing/2014/main" val="20000"/>
                    </a:ext>
                  </a:extLst>
                </a:gridCol>
                <a:gridCol w="1362710">
                  <a:extLst>
                    <a:ext uri="{9D8B030D-6E8A-4147-A177-3AD203B41FA5}">
                      <a16:colId xmlns:a16="http://schemas.microsoft.com/office/drawing/2014/main" val="20001"/>
                    </a:ext>
                  </a:extLst>
                </a:gridCol>
                <a:gridCol w="1458595">
                  <a:extLst>
                    <a:ext uri="{9D8B030D-6E8A-4147-A177-3AD203B41FA5}">
                      <a16:colId xmlns:a16="http://schemas.microsoft.com/office/drawing/2014/main" val="20002"/>
                    </a:ext>
                  </a:extLst>
                </a:gridCol>
                <a:gridCol w="7519035">
                  <a:extLst>
                    <a:ext uri="{9D8B030D-6E8A-4147-A177-3AD203B41FA5}">
                      <a16:colId xmlns:a16="http://schemas.microsoft.com/office/drawing/2014/main" val="20003"/>
                    </a:ext>
                  </a:extLst>
                </a:gridCol>
              </a:tblGrid>
              <a:tr h="2781300">
                <a:tc>
                  <a:txBody>
                    <a:bodyPr/>
                    <a:lstStyle/>
                    <a:p>
                      <a:pPr algn="l" rtl="0" eaLnBrk="0">
                        <a:lnSpc>
                          <a:spcPct val="100000"/>
                        </a:lnSpc>
                      </a:pPr>
                      <a:endParaRPr lang="en-US" altLang="en-US" sz="1000" dirty="0"/>
                    </a:p>
                  </a:txBody>
                  <a:tcPr marL="0" marR="0" marT="0" marB="0">
                    <a:lnL>
                      <a:noFill/>
                    </a:lnL>
                    <a:lnR>
                      <a:noFill/>
                    </a:lnR>
                    <a:lnT>
                      <a:noFill/>
                    </a:lnT>
                    <a:lnB>
                      <a:noFill/>
                    </a:lnB>
                  </a:tcPr>
                </a:tc>
                <a:tc>
                  <a:txBody>
                    <a:bodyPr/>
                    <a:lstStyle/>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marL="355600" algn="l" rtl="0" eaLnBrk="0">
                        <a:lnSpc>
                          <a:spcPct val="80000"/>
                        </a:lnSpc>
                        <a:spcBef>
                          <a:spcPts val="5"/>
                        </a:spcBef>
                      </a:pPr>
                      <a:r>
                        <a:rPr sz="5400" b="1" spc="-60" dirty="0">
                          <a:solidFill>
                            <a:srgbClr val="FFFFFF">
                              <a:alpha val="100000"/>
                            </a:srgbClr>
                          </a:solidFill>
                          <a:latin typeface="Arial" panose="020B0604020202020204"/>
                          <a:ea typeface="Arial" panose="020B0604020202020204"/>
                          <a:cs typeface="Arial" panose="020B0604020202020204"/>
                        </a:rPr>
                        <a:t>01</a:t>
                      </a:r>
                      <a:endParaRPr lang="en-US" altLang="en-US" sz="5400" dirty="0"/>
                    </a:p>
                  </a:txBody>
                  <a:tcPr marL="0" marR="0" marT="0" marB="0">
                    <a:lnL>
                      <a:noFill/>
                    </a:lnL>
                    <a:lnR>
                      <a:noFill/>
                    </a:lnR>
                    <a:lnT>
                      <a:noFill/>
                    </a:lnT>
                    <a:lnB>
                      <a:noFill/>
                    </a:lnB>
                    <a:solidFill>
                      <a:srgbClr val="3959B9"/>
                    </a:solidFill>
                  </a:tcPr>
                </a:tc>
                <a:tc>
                  <a:txBody>
                    <a:bodyPr/>
                    <a:lstStyle/>
                    <a:p>
                      <a:pPr algn="l" rtl="0" eaLnBrk="0">
                        <a:lnSpc>
                          <a:spcPct val="100000"/>
                        </a:lnSpc>
                      </a:pPr>
                      <a:endParaRPr lang="en-US" altLang="en-US" sz="1000" dirty="0"/>
                    </a:p>
                  </a:txBody>
                  <a:tcPr marL="0" marR="0" marT="0" marB="0">
                    <a:lnL>
                      <a:noFill/>
                    </a:lnL>
                    <a:lnR>
                      <a:noFill/>
                    </a:lnR>
                    <a:lnT>
                      <a:noFill/>
                    </a:lnT>
                    <a:lnB>
                      <a:noFill/>
                    </a:lnB>
                  </a:tcPr>
                </a:tc>
                <a:tc rowSpan="3">
                  <a:txBody>
                    <a:bodyPr/>
                    <a:lstStyle/>
                    <a:p>
                      <a:pPr algn="l" rtl="0" eaLnBrk="0">
                        <a:lnSpc>
                          <a:spcPct val="102000"/>
                        </a:lnSpc>
                      </a:pPr>
                      <a:endParaRPr lang="en-US" altLang="en-US" sz="10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lang="en-US" altLang="en-US" sz="10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lang="en-US" altLang="en-US" sz="10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lang="en-US" altLang="en-US" sz="10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lang="en-US" altLang="en-US" sz="10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lang="en-US" altLang="en-US" sz="10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lang="en-US" altLang="en-US" sz="10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lang="en-US" altLang="en-US" sz="1000" dirty="0">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lang="en-US" altLang="en-US" sz="1000" dirty="0">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lang="en-US" altLang="en-US" sz="1000" dirty="0">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lang="en-US" altLang="en-US" sz="1000" dirty="0">
                        <a:latin typeface="微软雅黑" panose="020B0503020204020204" charset="-122"/>
                        <a:ea typeface="微软雅黑" panose="020B0503020204020204" charset="-122"/>
                        <a:cs typeface="微软雅黑" panose="020B0503020204020204" charset="-122"/>
                      </a:endParaRPr>
                    </a:p>
                    <a:p>
                      <a:pPr algn="l" rtl="0" eaLnBrk="0">
                        <a:lnSpc>
                          <a:spcPct val="9000"/>
                        </a:lnSpc>
                      </a:pPr>
                      <a:endParaRPr lang="en-US" altLang="en-US" sz="100" dirty="0">
                        <a:latin typeface="微软雅黑" panose="020B0503020204020204" charset="-122"/>
                        <a:ea typeface="微软雅黑" panose="020B0503020204020204" charset="-122"/>
                        <a:cs typeface="微软雅黑" panose="020B0503020204020204" charset="-122"/>
                      </a:endParaRPr>
                    </a:p>
                    <a:p>
                      <a:pPr marL="300990" lvl="0" algn="l" rtl="0" eaLnBrk="0" fontAlgn="auto">
                        <a:lnSpc>
                          <a:spcPct val="150000"/>
                        </a:lnSpc>
                      </a:pPr>
                      <a:r>
                        <a:rPr sz="2000" b="1"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通用名：</a:t>
                      </a:r>
                      <a:r>
                        <a:rPr sz="2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注射用磷酸特地唑胺</a:t>
                      </a:r>
                    </a:p>
                    <a:p>
                      <a:pPr marL="300990" lvl="0" algn="l" rtl="0" eaLnBrk="0" fontAlgn="auto">
                        <a:lnSpc>
                          <a:spcPct val="150000"/>
                        </a:lnSpc>
                      </a:pPr>
                      <a:r>
                        <a:rPr sz="2000" b="1"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注册规格：</a:t>
                      </a:r>
                      <a:r>
                        <a:rPr sz="2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200m</a:t>
                      </a:r>
                      <a:r>
                        <a:rPr sz="2000" b="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g</a:t>
                      </a:r>
                    </a:p>
                    <a:p>
                      <a:pPr marL="300990" lvl="0" algn="l" rtl="0" eaLnBrk="0" fontAlgn="auto">
                        <a:lnSpc>
                          <a:spcPct val="150000"/>
                        </a:lnSpc>
                      </a:pPr>
                      <a:r>
                        <a:rPr sz="2000" b="1"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中国大陆首次上市时间：</a:t>
                      </a:r>
                      <a:r>
                        <a:rPr sz="20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2019 年 </a:t>
                      </a:r>
                    </a:p>
                    <a:p>
                      <a:pPr marL="300990" lvl="0" algn="l" rtl="0" eaLnBrk="0" fontAlgn="auto">
                        <a:lnSpc>
                          <a:spcPct val="150000"/>
                        </a:lnSpc>
                        <a:spcBef>
                          <a:spcPts val="0"/>
                        </a:spcBef>
                      </a:pPr>
                      <a:r>
                        <a:rPr sz="2000" b="1"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目前大陆地区同通用名药品的上市情况：</a:t>
                      </a:r>
                      <a:r>
                        <a:rPr sz="20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共 9 家(原研 1 家、国内仿制 8 家，9家均未销售)</a:t>
                      </a:r>
                    </a:p>
                    <a:p>
                      <a:pPr marL="300990" lvl="0" algn="l" rtl="0" eaLnBrk="0" fontAlgn="auto">
                        <a:lnSpc>
                          <a:spcPct val="150000"/>
                        </a:lnSpc>
                        <a:spcBef>
                          <a:spcPts val="0"/>
                        </a:spcBef>
                      </a:pPr>
                      <a:r>
                        <a:rPr sz="2000" b="1"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全球首个上市国家/地区及上市时间：</a:t>
                      </a:r>
                      <a:r>
                        <a:rPr sz="20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2014年，美国</a:t>
                      </a:r>
                    </a:p>
                    <a:p>
                      <a:pPr marL="300990" lvl="0" algn="l" rtl="0" eaLnBrk="0" fontAlgn="auto">
                        <a:lnSpc>
                          <a:spcPct val="150000"/>
                        </a:lnSpc>
                      </a:pPr>
                      <a:r>
                        <a:rPr sz="2000" b="1"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是否为OTC药品：</a:t>
                      </a:r>
                      <a:r>
                        <a:rPr sz="20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否</a:t>
                      </a:r>
                    </a:p>
                    <a:p>
                      <a:pPr marL="300990" lvl="0" algn="l" rtl="0" eaLnBrk="0" fontAlgn="auto">
                        <a:lnSpc>
                          <a:spcPct val="150000"/>
                        </a:lnSpc>
                      </a:pPr>
                      <a:r>
                        <a:rPr sz="2000" b="1"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参照药品建议：</a:t>
                      </a:r>
                      <a:r>
                        <a:rPr sz="20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利奈唑胺葡萄糖注射液</a:t>
                      </a:r>
                      <a:endParaRPr sz="18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300990" algn="l" rtl="0" eaLnBrk="0">
                        <a:lnSpc>
                          <a:spcPts val="1850"/>
                        </a:lnSpc>
                        <a:spcBef>
                          <a:spcPts val="0"/>
                        </a:spcBef>
                      </a:pPr>
                      <a:endParaRPr sz="1800" spc="3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300990" algn="l" rtl="0" eaLnBrk="0">
                        <a:lnSpc>
                          <a:spcPts val="1850"/>
                        </a:lnSpc>
                      </a:pPr>
                      <a:endParaRPr sz="1500" spc="3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08000"/>
                        </a:lnSpc>
                      </a:pPr>
                      <a:endParaRPr lang="en-US" altLang="en-US" sz="800" dirty="0">
                        <a:latin typeface="微软雅黑" panose="020B0503020204020204" charset="-122"/>
                        <a:ea typeface="微软雅黑" panose="020B0503020204020204" charset="-122"/>
                        <a:cs typeface="微软雅黑" panose="020B0503020204020204" charset="-122"/>
                      </a:endParaRPr>
                    </a:p>
                  </a:txBody>
                  <a:tcPr marL="0" marR="0" marT="0" marB="0">
                    <a:lnL>
                      <a:noFill/>
                    </a:lnL>
                    <a:lnR>
                      <a:noFill/>
                    </a:lnR>
                    <a:lnT>
                      <a:noFill/>
                    </a:lnT>
                    <a:lnB>
                      <a:noFill/>
                    </a:lnB>
                  </a:tcPr>
                </a:tc>
                <a:extLst>
                  <a:ext uri="{0D108BD9-81ED-4DB2-BD59-A6C34878D82A}">
                    <a16:rowId xmlns:a16="http://schemas.microsoft.com/office/drawing/2014/main" val="10000"/>
                  </a:ext>
                </a:extLst>
              </a:tr>
              <a:tr h="2950210">
                <a:tc gridSpan="3">
                  <a:txBody>
                    <a:bodyPr/>
                    <a:lstStyle/>
                    <a:p>
                      <a:pPr algn="l" rtl="0" eaLnBrk="0">
                        <a:lnSpc>
                          <a:spcPct val="122000"/>
                        </a:lnSpc>
                      </a:pPr>
                      <a:endParaRPr lang="en-US" altLang="en-US" sz="1000" dirty="0"/>
                    </a:p>
                    <a:p>
                      <a:pPr algn="l" rtl="0" eaLnBrk="0">
                        <a:lnSpc>
                          <a:spcPct val="122000"/>
                        </a:lnSpc>
                      </a:pPr>
                      <a:endParaRPr lang="en-US" altLang="en-US" sz="1000" dirty="0"/>
                    </a:p>
                    <a:p>
                      <a:pPr marL="1463675" algn="l" rtl="0" eaLnBrk="0">
                        <a:lnSpc>
                          <a:spcPct val="100000"/>
                        </a:lnSpc>
                        <a:spcBef>
                          <a:spcPts val="5"/>
                        </a:spcBef>
                      </a:pPr>
                      <a:r>
                        <a:rPr sz="3300" spc="90" dirty="0">
                          <a:solidFill>
                            <a:srgbClr val="3959B9">
                              <a:alpha val="100000"/>
                            </a:srgbClr>
                          </a:solidFill>
                          <a:latin typeface="微软雅黑" panose="020B0503020204020204" charset="-122"/>
                          <a:ea typeface="微软雅黑" panose="020B0503020204020204" charset="-122"/>
                          <a:cs typeface="微软雅黑" panose="020B0503020204020204" charset="-122"/>
                        </a:rPr>
                        <a:t>药品基本信</a:t>
                      </a:r>
                      <a:r>
                        <a:rPr sz="3300" spc="30" dirty="0">
                          <a:solidFill>
                            <a:srgbClr val="3959B9">
                              <a:alpha val="100000"/>
                            </a:srgbClr>
                          </a:solidFill>
                          <a:latin typeface="微软雅黑" panose="020B0503020204020204" charset="-122"/>
                          <a:ea typeface="微软雅黑" panose="020B0503020204020204" charset="-122"/>
                          <a:cs typeface="微软雅黑" panose="020B0503020204020204" charset="-122"/>
                        </a:rPr>
                        <a:t>息</a:t>
                      </a:r>
                      <a:endParaRPr lang="en-US" altLang="en-US" sz="3300" dirty="0"/>
                    </a:p>
                    <a:p>
                      <a:pPr marL="1464945" algn="l" rtl="0" eaLnBrk="0">
                        <a:lnSpc>
                          <a:spcPct val="81000"/>
                        </a:lnSpc>
                        <a:spcBef>
                          <a:spcPts val="360"/>
                        </a:spcBef>
                      </a:pPr>
                      <a:r>
                        <a:rPr sz="1400" spc="-10" dirty="0">
                          <a:solidFill>
                            <a:srgbClr val="D6DCE5">
                              <a:alpha val="100000"/>
                            </a:srgbClr>
                          </a:solidFill>
                          <a:latin typeface="Arial" panose="020B0604020202020204"/>
                          <a:ea typeface="Arial" panose="020B0604020202020204"/>
                          <a:cs typeface="Arial" panose="020B0604020202020204"/>
                        </a:rPr>
                        <a:t>BasicInfor</a:t>
                      </a:r>
                      <a:r>
                        <a:rPr sz="1400" spc="0" dirty="0">
                          <a:solidFill>
                            <a:srgbClr val="D6DCE5">
                              <a:alpha val="100000"/>
                            </a:srgbClr>
                          </a:solidFill>
                          <a:latin typeface="Arial" panose="020B0604020202020204"/>
                          <a:ea typeface="Arial" panose="020B0604020202020204"/>
                          <a:cs typeface="Arial" panose="020B0604020202020204"/>
                        </a:rPr>
                        <a:t>mation</a:t>
                      </a:r>
                      <a:endParaRPr lang="en-US" altLang="en-US" sz="1400" dirty="0"/>
                    </a:p>
                  </a:txBody>
                  <a:tcPr marL="0" marR="0" marT="0" marB="0">
                    <a:lnL>
                      <a:noFill/>
                    </a:lnL>
                    <a:lnR>
                      <a:noFill/>
                    </a:lnR>
                    <a:lnT>
                      <a:noFill/>
                    </a:lnT>
                    <a:lnB>
                      <a:noFill/>
                    </a:lnB>
                  </a:tcPr>
                </a:tc>
                <a:tc hMerge="1">
                  <a:txBody>
                    <a:bodyPr/>
                    <a:lstStyle/>
                    <a:p>
                      <a:endParaRPr lang="zh-CN"/>
                    </a:p>
                  </a:txBody>
                  <a:tcPr marL="0" marR="0" marT="0" marB="0">
                    <a:lnL>
                      <a:noFill/>
                    </a:lnL>
                    <a:lnR>
                      <a:noFill/>
                    </a:lnR>
                    <a:lnT>
                      <a:noFill/>
                    </a:lnT>
                    <a:lnB>
                      <a:noFill/>
                    </a:lnB>
                  </a:tcPr>
                </a:tc>
                <a:tc hMerge="1">
                  <a:txBody>
                    <a:bodyPr/>
                    <a:lstStyle/>
                    <a:p>
                      <a:endParaRPr lang="zh-CN"/>
                    </a:p>
                  </a:txBody>
                  <a:tcPr marL="0" marR="0" marT="0" marB="0">
                    <a:lnL>
                      <a:noFill/>
                    </a:lnL>
                    <a:lnR>
                      <a:noFill/>
                    </a:lnR>
                    <a:lnT>
                      <a:noFill/>
                    </a:lnT>
                    <a:lnB>
                      <a:noFill/>
                    </a:lnB>
                  </a:tcPr>
                </a:tc>
                <a:tc vMerge="1">
                  <a:txBody>
                    <a:bodyPr/>
                    <a:lstStyle/>
                    <a:p>
                      <a:endParaRPr lang="zh-CN"/>
                    </a:p>
                  </a:txBody>
                  <a:tcPr marL="0" marR="0" marT="0" marB="0">
                    <a:lnL>
                      <a:noFill/>
                    </a:lnL>
                    <a:lnR>
                      <a:noFill/>
                    </a:lnR>
                    <a:lnT>
                      <a:noFill/>
                    </a:lnT>
                    <a:lnB>
                      <a:noFill/>
                    </a:lnB>
                  </a:tcPr>
                </a:tc>
                <a:extLst>
                  <a:ext uri="{0D108BD9-81ED-4DB2-BD59-A6C34878D82A}">
                    <a16:rowId xmlns:a16="http://schemas.microsoft.com/office/drawing/2014/main" val="10001"/>
                  </a:ext>
                </a:extLst>
              </a:tr>
              <a:tr h="1125855">
                <a:tc gridSpan="3">
                  <a:txBody>
                    <a:bodyPr/>
                    <a:lstStyle/>
                    <a:p>
                      <a:pPr algn="l" rtl="0" eaLnBrk="0">
                        <a:lnSpc>
                          <a:spcPct val="100000"/>
                        </a:lnSpc>
                      </a:pPr>
                      <a:endParaRPr lang="en-US" altLang="en-US" sz="1000" dirty="0"/>
                    </a:p>
                  </a:txBody>
                  <a:tcPr marL="0" marR="0" marT="0" marB="0">
                    <a:lnL>
                      <a:noFill/>
                    </a:lnL>
                    <a:lnR>
                      <a:noFill/>
                    </a:lnR>
                    <a:lnT>
                      <a:noFill/>
                    </a:lnT>
                    <a:lnB>
                      <a:noFill/>
                    </a:lnB>
                  </a:tcPr>
                </a:tc>
                <a:tc hMerge="1">
                  <a:txBody>
                    <a:bodyPr/>
                    <a:lstStyle/>
                    <a:p>
                      <a:endParaRPr lang="zh-CN"/>
                    </a:p>
                  </a:txBody>
                  <a:tcPr marL="0" marR="0" marT="0" marB="0">
                    <a:lnL>
                      <a:noFill/>
                    </a:lnL>
                    <a:lnR>
                      <a:noFill/>
                    </a:lnR>
                    <a:lnT>
                      <a:noFill/>
                    </a:lnT>
                    <a:lnB>
                      <a:noFill/>
                    </a:lnB>
                  </a:tcPr>
                </a:tc>
                <a:tc hMerge="1">
                  <a:txBody>
                    <a:bodyPr/>
                    <a:lstStyle/>
                    <a:p>
                      <a:endParaRPr lang="zh-CN"/>
                    </a:p>
                  </a:txBody>
                  <a:tcPr marL="0" marR="0" marT="0" marB="0">
                    <a:lnL>
                      <a:noFill/>
                    </a:lnL>
                    <a:lnR>
                      <a:noFill/>
                    </a:lnR>
                    <a:lnT>
                      <a:noFill/>
                    </a:lnT>
                    <a:lnB>
                      <a:noFill/>
                    </a:lnB>
                  </a:tcPr>
                </a:tc>
                <a:tc vMerge="1">
                  <a:txBody>
                    <a:bodyPr/>
                    <a:lstStyle/>
                    <a:p>
                      <a:endParaRPr lang="zh-CN"/>
                    </a:p>
                  </a:txBody>
                  <a:tcPr marL="0" marR="0"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30" name="path"/>
          <p:cNvSpPr/>
          <p:nvPr/>
        </p:nvSpPr>
        <p:spPr>
          <a:xfrm>
            <a:off x="1451610" y="4099433"/>
            <a:ext cx="540004" cy="44450"/>
          </a:xfrm>
          <a:custGeom>
            <a:avLst/>
            <a:gdLst/>
            <a:ahLst/>
            <a:cxnLst/>
            <a:rect l="0" t="0" r="0" b="0"/>
            <a:pathLst>
              <a:path w="850" h="70">
                <a:moveTo>
                  <a:pt x="0" y="35"/>
                </a:moveTo>
                <a:lnTo>
                  <a:pt x="850" y="35"/>
                </a:lnTo>
              </a:path>
            </a:pathLst>
          </a:custGeom>
          <a:noFill/>
          <a:ln w="44450" cap="flat">
            <a:solidFill>
              <a:srgbClr val="3959B9">
                <a:alpha val="100000"/>
              </a:srgbClr>
            </a:solidFill>
            <a:prstDash val="solid"/>
            <a:miter lim="1000000"/>
          </a:ln>
        </p:spPr>
        <p:txBody>
          <a:bodyPr rtlCol="0"/>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1"/>
          <p:cNvSpPr/>
          <p:nvPr/>
        </p:nvSpPr>
        <p:spPr>
          <a:xfrm>
            <a:off x="0" y="409930"/>
            <a:ext cx="11341734" cy="5683250"/>
          </a:xfrm>
          <a:prstGeom prst="rect">
            <a:avLst/>
          </a:prstGeom>
        </p:spPr>
        <p:txBody>
          <a:bodyPr vert="horz" wrap="square" lIns="0" tIns="0" rIns="0" bIns="0"/>
          <a:lstStyle/>
          <a:p>
            <a:pPr algn="l" rtl="0" eaLnBrk="0">
              <a:lnSpc>
                <a:spcPct val="71000"/>
              </a:lnSpc>
            </a:pPr>
            <a:endParaRPr lang="en-US" altLang="en-US" sz="100" dirty="0"/>
          </a:p>
          <a:p>
            <a:pPr marL="12700" algn="l" rtl="0" eaLnBrk="0">
              <a:lnSpc>
                <a:spcPct val="92000"/>
              </a:lnSpc>
              <a:tabLst>
                <a:tab pos="685800" algn="l"/>
              </a:tabLst>
            </a:pPr>
            <a:r>
              <a:rPr sz="3900" spc="0" dirty="0">
                <a:solidFill>
                  <a:srgbClr val="D9D9D9">
                    <a:alpha val="100000"/>
                  </a:srgbClr>
                </a:solidFill>
                <a:latin typeface="Arial" panose="020B0604020202020204"/>
                <a:ea typeface="Arial" panose="020B0604020202020204"/>
                <a:cs typeface="Arial" panose="020B0604020202020204"/>
              </a:rPr>
              <a:t>	</a:t>
            </a:r>
            <a:r>
              <a:rPr sz="3900" spc="30" dirty="0">
                <a:solidFill>
                  <a:srgbClr val="D9D9D9">
                    <a:alpha val="100000"/>
                  </a:srgbClr>
                </a:solidFill>
                <a:latin typeface="Arial" panose="020B0604020202020204"/>
                <a:ea typeface="Arial" panose="020B0604020202020204"/>
                <a:cs typeface="Arial" panose="020B0604020202020204"/>
              </a:rPr>
              <a:t>01    </a:t>
            </a:r>
            <a:r>
              <a:rPr sz="3600" spc="30" dirty="0">
                <a:solidFill>
                  <a:srgbClr val="3959B9">
                    <a:alpha val="100000"/>
                  </a:srgbClr>
                </a:solidFill>
                <a:latin typeface="微软雅黑" panose="020B0503020204020204" charset="-122"/>
                <a:ea typeface="微软雅黑" panose="020B0503020204020204" charset="-122"/>
                <a:cs typeface="微软雅黑" panose="020B0503020204020204" charset="-122"/>
              </a:rPr>
              <a:t>药品</a:t>
            </a:r>
            <a:r>
              <a:rPr sz="3600" spc="20" dirty="0">
                <a:solidFill>
                  <a:srgbClr val="3959B9">
                    <a:alpha val="100000"/>
                  </a:srgbClr>
                </a:solidFill>
                <a:latin typeface="微软雅黑" panose="020B0503020204020204" charset="-122"/>
                <a:ea typeface="微软雅黑" panose="020B0503020204020204" charset="-122"/>
                <a:cs typeface="微软雅黑" panose="020B0503020204020204" charset="-122"/>
              </a:rPr>
              <a:t>基</a:t>
            </a:r>
            <a:r>
              <a:rPr sz="3600" spc="0" dirty="0">
                <a:solidFill>
                  <a:srgbClr val="3959B9">
                    <a:alpha val="100000"/>
                  </a:srgbClr>
                </a:solidFill>
                <a:latin typeface="微软雅黑" panose="020B0503020204020204" charset="-122"/>
                <a:ea typeface="微软雅黑" panose="020B0503020204020204" charset="-122"/>
                <a:cs typeface="微软雅黑" panose="020B0503020204020204" charset="-122"/>
              </a:rPr>
              <a:t>本信息</a:t>
            </a:r>
            <a:endParaRPr lang="en-US" altLang="en-US" sz="3600" dirty="0"/>
          </a:p>
          <a:p>
            <a:pPr algn="l" rtl="0" eaLnBrk="0">
              <a:lnSpc>
                <a:spcPct val="175000"/>
              </a:lnSpc>
            </a:pPr>
            <a:endParaRPr lang="en-US" altLang="en-US" sz="1000" dirty="0"/>
          </a:p>
          <a:p>
            <a:pPr marL="1824355" algn="l" rtl="0" eaLnBrk="0">
              <a:lnSpc>
                <a:spcPts val="1860"/>
              </a:lnSpc>
              <a:spcBef>
                <a:spcPts val="455"/>
              </a:spcBef>
            </a:pPr>
            <a:r>
              <a:rPr sz="2400" b="1"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适应症</a:t>
            </a:r>
            <a:endParaRPr lang="en-US" altLang="en-US" dirty="0">
              <a:latin typeface="微软雅黑" panose="020B0503020204020204" charset="-122"/>
              <a:ea typeface="微软雅黑" panose="020B0503020204020204" charset="-122"/>
              <a:cs typeface="微软雅黑" panose="020B0503020204020204" charset="-122"/>
            </a:endParaRPr>
          </a:p>
          <a:p>
            <a:pPr marL="1811655" indent="-1905" algn="l" rtl="0" eaLnBrk="0">
              <a:lnSpc>
                <a:spcPct val="122000"/>
              </a:lnSpc>
              <a:spcBef>
                <a:spcPts val="1545"/>
              </a:spcBef>
              <a:tabLst>
                <a:tab pos="1924050" algn="l"/>
              </a:tabLst>
            </a:pPr>
            <a:r>
              <a:rPr sz="16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适用于治疗由下列革兰氏阳性菌的敏感分离株引起的急性细菌性皮肤及皮肤软组织感染  (</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ABSSSI</a:t>
            </a:r>
            <a:r>
              <a:rPr sz="16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金黄色葡萄球菌</a:t>
            </a:r>
            <a:r>
              <a:rPr sz="16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(包括甲氧西林耐药金黄色葡萄球菌 [</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MRSA</a:t>
            </a:r>
            <a:r>
              <a:rPr sz="16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和甲氧西林敏感金黄色葡萄球菌 [</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MSSA</a:t>
            </a:r>
            <a:r>
              <a:rPr sz="16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的</a:t>
            </a: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分</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离株)  、化脓性链球菌、无</a:t>
            </a:r>
            <a:r>
              <a:rPr sz="16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乳链球菌、  咽峡炎链球菌群  (包括咽峡炎链球菌、  中间链球菌和星座链球菌)  和粪肠球菌 </a:t>
            </a:r>
            <a:r>
              <a:rPr sz="1600" spc="-3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en-US" sz="1600" spc="-3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600" spc="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200" dirty="0">
              <a:latin typeface="微软雅黑" panose="020B0503020204020204" charset="-122"/>
              <a:ea typeface="微软雅黑" panose="020B0503020204020204" charset="-122"/>
              <a:cs typeface="微软雅黑" panose="020B0503020204020204" charset="-122"/>
            </a:endParaRPr>
          </a:p>
          <a:p>
            <a:pPr marL="1812290" algn="l" rtl="0" eaLnBrk="0">
              <a:lnSpc>
                <a:spcPct val="97000"/>
              </a:lnSpc>
              <a:spcBef>
                <a:spcPts val="430"/>
              </a:spcBef>
            </a:pP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用法</a:t>
            </a:r>
            <a:endParaRPr lang="en-US" altLang="en-US" sz="1600" dirty="0">
              <a:latin typeface="微软雅黑" panose="020B0503020204020204" charset="-122"/>
              <a:ea typeface="微软雅黑" panose="020B0503020204020204" charset="-122"/>
              <a:cs typeface="微软雅黑" panose="020B0503020204020204" charset="-122"/>
            </a:endParaRPr>
          </a:p>
          <a:p>
            <a:pPr marL="1811020" indent="3175" algn="l" rtl="0" eaLnBrk="0">
              <a:lnSpc>
                <a:spcPct val="112000"/>
              </a:lnSpc>
              <a:spcBef>
                <a:spcPts val="400"/>
              </a:spcBef>
            </a:pP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为降低耐药菌的形成和维持磷酸特地唑胺及其他抗菌药物的有效</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性 ，磷酸特地唑胺只能用于治疗已证实或高度疑似由敏   </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感菌引起的急性细菌性皮肤及皮肤软组织感染。如有培养和药敏信息</a:t>
            </a: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，在选择或调整抗菌疗法时应考虑这些信息。若无   </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此类数据 ，可根据当地流行病学和药敏模式</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经验性选择疗法。</a:t>
            </a:r>
            <a:endParaRPr lang="en-US" altLang="en-US" sz="1600" dirty="0">
              <a:latin typeface="微软雅黑" panose="020B0503020204020204" charset="-122"/>
              <a:ea typeface="微软雅黑" panose="020B0503020204020204" charset="-122"/>
              <a:cs typeface="微软雅黑" panose="020B0503020204020204" charset="-122"/>
            </a:endParaRPr>
          </a:p>
          <a:p>
            <a:pPr algn="l" rtl="0" eaLnBrk="0">
              <a:lnSpc>
                <a:spcPct val="186000"/>
              </a:lnSpc>
            </a:pPr>
            <a:endParaRPr lang="en-US" altLang="en-US" sz="1000" dirty="0">
              <a:latin typeface="微软雅黑" panose="020B0503020204020204" charset="-122"/>
              <a:ea typeface="微软雅黑" panose="020B0503020204020204" charset="-122"/>
              <a:cs typeface="微软雅黑" panose="020B0503020204020204" charset="-122"/>
            </a:endParaRPr>
          </a:p>
          <a:p>
            <a:pPr marL="1801495" algn="l" rtl="0" eaLnBrk="0">
              <a:lnSpc>
                <a:spcPct val="103000"/>
              </a:lnSpc>
              <a:spcBef>
                <a:spcPts val="455"/>
              </a:spcBef>
            </a:pPr>
            <a:r>
              <a:rPr sz="2400" b="1"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疾病基本情况</a:t>
            </a:r>
          </a:p>
          <a:p>
            <a:pPr marL="1801495" indent="1270" algn="l" rtl="0" eaLnBrk="0">
              <a:lnSpc>
                <a:spcPct val="121000"/>
              </a:lnSpc>
              <a:spcBef>
                <a:spcPts val="1550"/>
              </a:spcBef>
            </a:pP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据相关统计报道，国内 </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ABSSSI</a:t>
            </a: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的发病</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率为 200/10 万人，年发病患者数约为 280 万人。临床上治疗由耐甲氧西林金黄</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色葡萄球菌引起的 </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ABSSSI</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，推荐使用万古霉素或利奈唑胺，这两种药物均是每天 2 次静脉滴注给</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药 ，连续 10 到 14 天，</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患者依从性差，影响治疗效果；另外，临床已经检查出 </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MRSA</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对万古霉素、利奈唑胺的</a:t>
            </a: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耐</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药率逐年提高 ，亟需对耐万古</a:t>
            </a: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霉素</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、利奈唑胺金黄色葡萄球菌有效的新型抗菌药。</a:t>
            </a:r>
            <a:endParaRPr lang="en-US" altLang="en-US" sz="16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lang="en-US" altLang="en-US" sz="1000" dirty="0"/>
          </a:p>
          <a:p>
            <a:pPr algn="l" rtl="0" eaLnBrk="0">
              <a:lnSpc>
                <a:spcPct val="101000"/>
              </a:lnSpc>
            </a:pPr>
            <a:endParaRPr lang="en-US" altLang="en-US" sz="1000" dirty="0"/>
          </a:p>
          <a:p>
            <a:pPr algn="l" rtl="0" eaLnBrk="0">
              <a:lnSpc>
                <a:spcPct val="117000"/>
              </a:lnSpc>
            </a:pPr>
            <a:endParaRPr lang="en-US" altLang="en-US" sz="200" dirty="0"/>
          </a:p>
          <a:p>
            <a:pPr marL="716915" algn="l" rtl="0" eaLnBrk="0">
              <a:lnSpc>
                <a:spcPts val="1095"/>
              </a:lnSpc>
              <a:spcBef>
                <a:spcPts val="0"/>
              </a:spcBef>
            </a:pPr>
            <a:r>
              <a:rPr sz="900" spc="80" dirty="0">
                <a:solidFill>
                  <a:srgbClr val="000000">
                    <a:alpha val="100000"/>
                  </a:srgbClr>
                </a:solidFill>
                <a:latin typeface="Arial" panose="020B0604020202020204"/>
                <a:ea typeface="Arial" panose="020B0604020202020204"/>
                <a:cs typeface="Arial" panose="020B0604020202020204"/>
              </a:rPr>
              <a:t>[</a:t>
            </a:r>
            <a:r>
              <a:rPr lang="en-US" sz="900" spc="80" dirty="0">
                <a:solidFill>
                  <a:srgbClr val="000000">
                    <a:alpha val="100000"/>
                  </a:srgbClr>
                </a:solidFill>
                <a:latin typeface="Arial" panose="020B0604020202020204"/>
                <a:ea typeface="Arial" panose="020B0604020202020204"/>
                <a:cs typeface="Arial" panose="020B0604020202020204"/>
              </a:rPr>
              <a:t>1</a:t>
            </a:r>
            <a:r>
              <a:rPr sz="900" spc="80" dirty="0">
                <a:solidFill>
                  <a:srgbClr val="000000">
                    <a:alpha val="100000"/>
                  </a:srgbClr>
                </a:solidFill>
                <a:latin typeface="Arial" panose="020B0604020202020204"/>
                <a:ea typeface="Arial" panose="020B0604020202020204"/>
                <a:cs typeface="Arial" panose="020B0604020202020204"/>
              </a:rPr>
              <a:t>] </a:t>
            </a:r>
            <a:r>
              <a:rPr sz="9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注射用磷酸特地唑胺说明</a:t>
            </a:r>
            <a:r>
              <a:rPr sz="9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书</a:t>
            </a:r>
            <a:endParaRPr lang="en-US" altLang="en-US" sz="900" dirty="0"/>
          </a:p>
        </p:txBody>
      </p:sp>
      <p:grpSp>
        <p:nvGrpSpPr>
          <p:cNvPr id="28" name="group 28"/>
          <p:cNvGrpSpPr/>
          <p:nvPr/>
        </p:nvGrpSpPr>
        <p:grpSpPr>
          <a:xfrm rot="21600000">
            <a:off x="0" y="409955"/>
            <a:ext cx="1595627" cy="728472"/>
            <a:chOff x="0" y="0"/>
            <a:chExt cx="1595627" cy="728472"/>
          </a:xfrm>
        </p:grpSpPr>
        <p:pic>
          <p:nvPicPr>
            <p:cNvPr id="40" name="picture 40"/>
            <p:cNvPicPr>
              <a:picLocks noChangeAspect="1"/>
            </p:cNvPicPr>
            <p:nvPr/>
          </p:nvPicPr>
          <p:blipFill>
            <a:blip r:embed="rId2"/>
            <a:stretch>
              <a:fillRect/>
            </a:stretch>
          </p:blipFill>
          <p:spPr>
            <a:xfrm rot="21600000">
              <a:off x="0" y="0"/>
              <a:ext cx="1595627" cy="728472"/>
            </a:xfrm>
            <a:prstGeom prst="rect">
              <a:avLst/>
            </a:prstGeom>
          </p:spPr>
        </p:pic>
        <p:sp>
          <p:nvSpPr>
            <p:cNvPr id="41" name="textbox 41"/>
            <p:cNvSpPr/>
            <p:nvPr/>
          </p:nvSpPr>
          <p:spPr>
            <a:xfrm>
              <a:off x="-12700" y="-12700"/>
              <a:ext cx="1621155" cy="866775"/>
            </a:xfrm>
            <a:prstGeom prst="rect">
              <a:avLst/>
            </a:prstGeom>
          </p:spPr>
          <p:txBody>
            <a:bodyPr vert="horz" wrap="square" lIns="0" tIns="0" rIns="0" bIns="0"/>
            <a:lstStyle/>
            <a:p>
              <a:pPr algn="l" rtl="0" eaLnBrk="0">
                <a:lnSpc>
                  <a:spcPct val="111000"/>
                </a:lnSpc>
              </a:pPr>
              <a:endParaRPr lang="en-US" altLang="en-US" sz="1000" dirty="0"/>
            </a:p>
            <a:p>
              <a:pPr marL="686435" algn="l" rtl="0" eaLnBrk="0">
                <a:lnSpc>
                  <a:spcPct val="81000"/>
                </a:lnSpc>
                <a:spcBef>
                  <a:spcPts val="5"/>
                </a:spcBef>
              </a:pPr>
              <a:r>
                <a:rPr sz="3900" spc="-20" dirty="0">
                  <a:solidFill>
                    <a:srgbClr val="FFFFFF">
                      <a:alpha val="100000"/>
                    </a:srgbClr>
                  </a:solidFill>
                  <a:latin typeface="Arial" panose="020B0604020202020204"/>
                  <a:ea typeface="Arial" panose="020B0604020202020204"/>
                  <a:cs typeface="Arial" panose="020B0604020202020204"/>
                </a:rPr>
                <a:t>01</a:t>
              </a:r>
              <a:endParaRPr lang="en-US" altLang="en-US" sz="3900"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5"/>
          <p:cNvSpPr/>
          <p:nvPr/>
        </p:nvSpPr>
        <p:spPr>
          <a:xfrm>
            <a:off x="1775460" y="527050"/>
            <a:ext cx="9058910" cy="2494915"/>
          </a:xfrm>
          <a:prstGeom prst="rect">
            <a:avLst/>
          </a:prstGeom>
        </p:spPr>
        <p:txBody>
          <a:bodyPr vert="horz" wrap="square" lIns="0" tIns="0" rIns="0" bIns="0"/>
          <a:lstStyle/>
          <a:p>
            <a:pPr algn="l" rtl="0" eaLnBrk="0">
              <a:lnSpc>
                <a:spcPct val="71000"/>
              </a:lnSpc>
            </a:pPr>
            <a:endParaRPr lang="en-US" altLang="en-US" sz="100" dirty="0">
              <a:latin typeface="微软雅黑" panose="020B0503020204020204" charset="-122"/>
              <a:ea typeface="微软雅黑" panose="020B0503020204020204" charset="-122"/>
              <a:cs typeface="微软雅黑" panose="020B0503020204020204" charset="-122"/>
            </a:endParaRPr>
          </a:p>
          <a:p>
            <a:pPr marL="44450" algn="l" rtl="0" eaLnBrk="0">
              <a:lnSpc>
                <a:spcPct val="98000"/>
              </a:lnSpc>
            </a:pPr>
            <a:r>
              <a:rPr sz="3600" spc="-20" dirty="0">
                <a:solidFill>
                  <a:srgbClr val="3959B9">
                    <a:alpha val="100000"/>
                  </a:srgbClr>
                </a:solidFill>
                <a:latin typeface="微软雅黑" panose="020B0503020204020204" charset="-122"/>
                <a:ea typeface="微软雅黑" panose="020B0503020204020204" charset="-122"/>
                <a:cs typeface="微软雅黑" panose="020B0503020204020204" charset="-122"/>
              </a:rPr>
              <a:t>药品基本</a:t>
            </a:r>
            <a:r>
              <a:rPr sz="3600" spc="-10" dirty="0">
                <a:solidFill>
                  <a:srgbClr val="3959B9">
                    <a:alpha val="100000"/>
                  </a:srgbClr>
                </a:solidFill>
                <a:latin typeface="微软雅黑" panose="020B0503020204020204" charset="-122"/>
                <a:ea typeface="微软雅黑" panose="020B0503020204020204" charset="-122"/>
                <a:cs typeface="微软雅黑" panose="020B0503020204020204" charset="-122"/>
              </a:rPr>
              <a:t>信</a:t>
            </a:r>
            <a:r>
              <a:rPr sz="3600" spc="0" dirty="0">
                <a:solidFill>
                  <a:srgbClr val="3959B9">
                    <a:alpha val="100000"/>
                  </a:srgbClr>
                </a:solidFill>
                <a:latin typeface="微软雅黑" panose="020B0503020204020204" charset="-122"/>
                <a:ea typeface="微软雅黑" panose="020B0503020204020204" charset="-122"/>
                <a:cs typeface="微软雅黑" panose="020B0503020204020204" charset="-122"/>
              </a:rPr>
              <a:t>息</a:t>
            </a:r>
            <a:endParaRPr lang="en-US" altLang="en-US" sz="3600" dirty="0">
              <a:latin typeface="微软雅黑" panose="020B0503020204020204" charset="-122"/>
              <a:ea typeface="微软雅黑" panose="020B0503020204020204" charset="-122"/>
              <a:cs typeface="微软雅黑" panose="020B0503020204020204" charset="-122"/>
            </a:endParaRPr>
          </a:p>
          <a:p>
            <a:pPr algn="l" rtl="0" eaLnBrk="0">
              <a:lnSpc>
                <a:spcPct val="181000"/>
              </a:lnSpc>
            </a:pPr>
            <a:endParaRPr lang="en-US" altLang="en-US" sz="1000" dirty="0">
              <a:latin typeface="微软雅黑" panose="020B0503020204020204" charset="-122"/>
              <a:ea typeface="微软雅黑" panose="020B0503020204020204" charset="-122"/>
              <a:cs typeface="微软雅黑" panose="020B0503020204020204" charset="-122"/>
            </a:endParaRPr>
          </a:p>
          <a:p>
            <a:pPr marL="17780" algn="l" rtl="0" eaLnBrk="0">
              <a:lnSpc>
                <a:spcPct val="103000"/>
              </a:lnSpc>
              <a:spcBef>
                <a:spcPts val="450"/>
              </a:spcBef>
            </a:pPr>
            <a:r>
              <a:rPr sz="2400" b="1"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用法用量</a:t>
            </a:r>
            <a:endParaRPr lang="en-US" altLang="en-US" dirty="0">
              <a:latin typeface="微软雅黑" panose="020B0503020204020204" charset="-122"/>
              <a:ea typeface="微软雅黑" panose="020B0503020204020204" charset="-122"/>
              <a:cs typeface="微软雅黑" panose="020B0503020204020204" charset="-122"/>
            </a:endParaRPr>
          </a:p>
          <a:p>
            <a:pPr algn="l" rtl="0" eaLnBrk="0">
              <a:lnSpc>
                <a:spcPct val="123000"/>
              </a:lnSpc>
            </a:pPr>
            <a:endParaRPr lang="en-US" altLang="en-US" sz="1000" dirty="0">
              <a:latin typeface="微软雅黑" panose="020B0503020204020204" charset="-122"/>
              <a:ea typeface="微软雅黑" panose="020B0503020204020204" charset="-122"/>
              <a:cs typeface="微软雅黑" panose="020B0503020204020204" charset="-122"/>
            </a:endParaRPr>
          </a:p>
          <a:p>
            <a:pPr marL="14605" algn="l" rtl="0" eaLnBrk="0">
              <a:lnSpc>
                <a:spcPct val="97000"/>
              </a:lnSpc>
              <a:spcBef>
                <a:spcPts val="425"/>
              </a:spcBef>
            </a:pP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推</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荐剂量</a:t>
            </a:r>
            <a:endParaRPr lang="en-US" altLang="en-US" sz="1600" dirty="0">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380"/>
              </a:spcBef>
            </a:pP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磷酸特地唑胺的推荐剂量为 </a:t>
            </a:r>
            <a:r>
              <a:rPr sz="1600" b="1"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18 岁或以上的患者静脉输注 200mg、每日一次、连续 6 天</a:t>
            </a:r>
            <a:r>
              <a:rPr sz="1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。推荐</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剂量和用法见表1。</a:t>
            </a:r>
          </a:p>
          <a:p>
            <a:pPr marL="12700" algn="l" rtl="0" eaLnBrk="0">
              <a:lnSpc>
                <a:spcPct val="89000"/>
              </a:lnSpc>
              <a:spcBef>
                <a:spcPts val="380"/>
              </a:spcBef>
            </a:pPr>
            <a:endPar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2700" algn="l" rtl="0" eaLnBrk="0">
              <a:lnSpc>
                <a:spcPct val="89000"/>
              </a:lnSpc>
              <a:spcBef>
                <a:spcPts val="380"/>
              </a:spcBef>
            </a:pP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表1</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：磷酸特地唑胺的剂量</a:t>
            </a:r>
            <a:endParaRPr lang="en-US" altLang="en-US"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36" name="textbox 36"/>
          <p:cNvSpPr/>
          <p:nvPr/>
        </p:nvSpPr>
        <p:spPr>
          <a:xfrm>
            <a:off x="1775921" y="4447026"/>
            <a:ext cx="9410700" cy="1252219"/>
          </a:xfrm>
          <a:prstGeom prst="rect">
            <a:avLst/>
          </a:prstGeom>
        </p:spPr>
        <p:txBody>
          <a:bodyPr vert="horz" wrap="square" lIns="0" tIns="0" rIns="0" bIns="0"/>
          <a:lstStyle/>
          <a:p>
            <a:pPr algn="l" rtl="0" eaLnBrk="0">
              <a:lnSpc>
                <a:spcPct val="89000"/>
              </a:lnSpc>
            </a:pPr>
            <a:endParaRPr lang="en-US" altLang="en-US" sz="300" dirty="0">
              <a:latin typeface="微软雅黑" panose="020B0503020204020204" charset="-122"/>
              <a:ea typeface="微软雅黑" panose="020B0503020204020204" charset="-122"/>
              <a:cs typeface="微软雅黑" panose="020B0503020204020204" charset="-122"/>
            </a:endParaRPr>
          </a:p>
          <a:p>
            <a:pPr marL="12700" algn="l" rtl="0" eaLnBrk="0">
              <a:lnSpc>
                <a:spcPct val="97000"/>
              </a:lnSpc>
            </a:pP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从静脉输注改成口服特地唑胺时 ，无需调</a:t>
            </a: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整</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剂量。</a:t>
            </a:r>
            <a:endParaRPr lang="en-US" altLang="en-US" sz="1600" dirty="0">
              <a:latin typeface="微软雅黑" panose="020B0503020204020204" charset="-122"/>
              <a:ea typeface="微软雅黑" panose="020B0503020204020204" charset="-122"/>
              <a:cs typeface="微软雅黑" panose="020B0503020204020204" charset="-122"/>
            </a:endParaRPr>
          </a:p>
          <a:p>
            <a:pPr marL="13335" indent="0" algn="l" rtl="0" eaLnBrk="0">
              <a:lnSpc>
                <a:spcPct val="110000"/>
              </a:lnSpc>
              <a:spcBef>
                <a:spcPts val="335"/>
              </a:spcBef>
            </a:pP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如果漏用一剂 ，患者应</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在下次计划用药前 8 小时的任意时间尽快补用。如果距离下次用药不足 8 小时 ，等待直至下次计 </a:t>
            </a: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划</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用药。</a:t>
            </a:r>
            <a:endParaRPr lang="en-US" altLang="en-US" sz="1600" dirty="0">
              <a:latin typeface="微软雅黑" panose="020B0503020204020204" charset="-122"/>
              <a:ea typeface="微软雅黑" panose="020B0503020204020204" charset="-122"/>
              <a:cs typeface="微软雅黑" panose="020B0503020204020204" charset="-122"/>
            </a:endParaRPr>
          </a:p>
          <a:p>
            <a:pPr algn="l" rtl="0" eaLnBrk="0">
              <a:lnSpc>
                <a:spcPct val="164000"/>
              </a:lnSpc>
            </a:pPr>
            <a:endParaRPr lang="en-US" altLang="en-US" sz="1200" dirty="0">
              <a:latin typeface="微软雅黑" panose="020B0503020204020204" charset="-122"/>
              <a:ea typeface="微软雅黑" panose="020B0503020204020204" charset="-122"/>
              <a:cs typeface="微软雅黑" panose="020B0503020204020204" charset="-122"/>
            </a:endParaRPr>
          </a:p>
          <a:p>
            <a:pPr algn="l" rtl="0" eaLnBrk="0">
              <a:lnSpc>
                <a:spcPct val="118000"/>
              </a:lnSpc>
            </a:pPr>
            <a:endParaRPr lang="en-US" altLang="en-US" sz="400" dirty="0">
              <a:latin typeface="微软雅黑" panose="020B0503020204020204" charset="-122"/>
              <a:ea typeface="微软雅黑" panose="020B0503020204020204" charset="-122"/>
              <a:cs typeface="微软雅黑" panose="020B0503020204020204" charset="-122"/>
            </a:endParaRPr>
          </a:p>
          <a:p>
            <a:pPr marL="14605" algn="l" rtl="0" eaLnBrk="0">
              <a:lnSpc>
                <a:spcPct val="95000"/>
              </a:lnSpc>
              <a:spcBef>
                <a:spcPts val="0"/>
              </a:spcBef>
            </a:pP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静脉注射液的制备和给药</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(略)</a:t>
            </a:r>
            <a:endParaRPr lang="en-US" altLang="en-US"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aphicFrame>
        <p:nvGraphicFramePr>
          <p:cNvPr id="37" name="table 37"/>
          <p:cNvGraphicFramePr>
            <a:graphicFrameLocks noGrp="1"/>
          </p:cNvGraphicFramePr>
          <p:nvPr>
            <p:custDataLst>
              <p:tags r:id="rId1"/>
            </p:custDataLst>
          </p:nvPr>
        </p:nvGraphicFramePr>
        <p:xfrm>
          <a:off x="1595755" y="3276600"/>
          <a:ext cx="9763760" cy="1025525"/>
        </p:xfrm>
        <a:graphic>
          <a:graphicData uri="http://schemas.openxmlformats.org/drawingml/2006/table">
            <a:tbl>
              <a:tblPr/>
              <a:tblGrid>
                <a:gridCol w="1773555">
                  <a:extLst>
                    <a:ext uri="{9D8B030D-6E8A-4147-A177-3AD203B41FA5}">
                      <a16:colId xmlns:a16="http://schemas.microsoft.com/office/drawing/2014/main" val="20000"/>
                    </a:ext>
                  </a:extLst>
                </a:gridCol>
                <a:gridCol w="1596390">
                  <a:extLst>
                    <a:ext uri="{9D8B030D-6E8A-4147-A177-3AD203B41FA5}">
                      <a16:colId xmlns:a16="http://schemas.microsoft.com/office/drawing/2014/main" val="20001"/>
                    </a:ext>
                  </a:extLst>
                </a:gridCol>
                <a:gridCol w="1597025">
                  <a:extLst>
                    <a:ext uri="{9D8B030D-6E8A-4147-A177-3AD203B41FA5}">
                      <a16:colId xmlns:a16="http://schemas.microsoft.com/office/drawing/2014/main" val="20002"/>
                    </a:ext>
                  </a:extLst>
                </a:gridCol>
                <a:gridCol w="1596390">
                  <a:extLst>
                    <a:ext uri="{9D8B030D-6E8A-4147-A177-3AD203B41FA5}">
                      <a16:colId xmlns:a16="http://schemas.microsoft.com/office/drawing/2014/main" val="20003"/>
                    </a:ext>
                  </a:extLst>
                </a:gridCol>
                <a:gridCol w="1596390">
                  <a:extLst>
                    <a:ext uri="{9D8B030D-6E8A-4147-A177-3AD203B41FA5}">
                      <a16:colId xmlns:a16="http://schemas.microsoft.com/office/drawing/2014/main" val="20004"/>
                    </a:ext>
                  </a:extLst>
                </a:gridCol>
                <a:gridCol w="1604010">
                  <a:extLst>
                    <a:ext uri="{9D8B030D-6E8A-4147-A177-3AD203B41FA5}">
                      <a16:colId xmlns:a16="http://schemas.microsoft.com/office/drawing/2014/main" val="20005"/>
                    </a:ext>
                  </a:extLst>
                </a:gridCol>
              </a:tblGrid>
              <a:tr h="377190">
                <a:tc>
                  <a:txBody>
                    <a:bodyPr/>
                    <a:lstStyle/>
                    <a:p>
                      <a:pPr algn="l" rtl="0" eaLnBrk="0">
                        <a:lnSpc>
                          <a:spcPct val="106000"/>
                        </a:lnSpc>
                      </a:pPr>
                      <a:endParaRPr lang="en-US" altLang="en-US" sz="800" dirty="0">
                        <a:latin typeface="微软雅黑" panose="020B0503020204020204" charset="-122"/>
                        <a:ea typeface="微软雅黑" panose="020B0503020204020204" charset="-122"/>
                      </a:endParaRPr>
                    </a:p>
                    <a:p>
                      <a:pPr algn="l" rtl="0" eaLnBrk="0">
                        <a:lnSpc>
                          <a:spcPct val="7000"/>
                        </a:lnSpc>
                      </a:pPr>
                      <a:endParaRPr lang="en-US" altLang="en-US" sz="200" dirty="0">
                        <a:latin typeface="微软雅黑" panose="020B0503020204020204" charset="-122"/>
                        <a:ea typeface="微软雅黑" panose="020B0503020204020204" charset="-122"/>
                      </a:endParaRPr>
                    </a:p>
                    <a:p>
                      <a:pPr marL="680720" algn="l" rtl="0" eaLnBrk="0">
                        <a:lnSpc>
                          <a:spcPct val="97000"/>
                        </a:lnSpc>
                      </a:pP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感染</a:t>
                      </a:r>
                      <a:endParaRPr lang="en-US" altLang="en-US"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05000"/>
                        </a:lnSpc>
                      </a:pPr>
                      <a:endParaRPr lang="en-US" altLang="en-US" sz="800" dirty="0">
                        <a:latin typeface="微软雅黑" panose="020B0503020204020204" charset="-122"/>
                        <a:ea typeface="微软雅黑" panose="020B0503020204020204" charset="-122"/>
                      </a:endParaRPr>
                    </a:p>
                    <a:p>
                      <a:pPr algn="l" rtl="0" eaLnBrk="0">
                        <a:lnSpc>
                          <a:spcPct val="7000"/>
                        </a:lnSpc>
                      </a:pPr>
                      <a:endParaRPr lang="en-US" altLang="en-US" sz="200" dirty="0">
                        <a:latin typeface="微软雅黑" panose="020B0503020204020204" charset="-122"/>
                        <a:ea typeface="微软雅黑" panose="020B0503020204020204" charset="-122"/>
                      </a:endParaRPr>
                    </a:p>
                    <a:p>
                      <a:pPr marL="412115" algn="l" rtl="0" eaLnBrk="0">
                        <a:lnSpc>
                          <a:spcPct val="98000"/>
                        </a:lnSpc>
                      </a:pP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给</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药途径</a:t>
                      </a:r>
                      <a:endParaRPr lang="en-US" altLang="en-US"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07000"/>
                        </a:lnSpc>
                      </a:pPr>
                      <a:endParaRPr lang="en-US" altLang="en-US" sz="800" dirty="0">
                        <a:latin typeface="微软雅黑" panose="020B0503020204020204" charset="-122"/>
                        <a:ea typeface="微软雅黑" panose="020B0503020204020204" charset="-122"/>
                      </a:endParaRPr>
                    </a:p>
                    <a:p>
                      <a:pPr marL="589915" algn="l" rtl="0" eaLnBrk="0">
                        <a:lnSpc>
                          <a:spcPct val="97000"/>
                        </a:lnSpc>
                        <a:spcBef>
                          <a:spcPts val="5"/>
                        </a:spcBef>
                      </a:pP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剂</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量</a:t>
                      </a:r>
                      <a:endParaRPr lang="en-US" altLang="en-US"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06000"/>
                        </a:lnSpc>
                      </a:pPr>
                      <a:endParaRPr lang="en-US" altLang="en-US" sz="800" dirty="0">
                        <a:latin typeface="微软雅黑" panose="020B0503020204020204" charset="-122"/>
                        <a:ea typeface="微软雅黑" panose="020B0503020204020204" charset="-122"/>
                      </a:endParaRPr>
                    </a:p>
                    <a:p>
                      <a:pPr marL="589280" algn="l" rtl="0" eaLnBrk="0">
                        <a:lnSpc>
                          <a:spcPct val="97000"/>
                        </a:lnSpc>
                        <a:spcBef>
                          <a:spcPts val="5"/>
                        </a:spcBef>
                      </a:pP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频</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次</a:t>
                      </a:r>
                      <a:endParaRPr lang="en-US" altLang="en-US"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05000"/>
                        </a:lnSpc>
                      </a:pPr>
                      <a:endParaRPr lang="en-US" altLang="en-US" sz="800" dirty="0">
                        <a:latin typeface="微软雅黑" panose="020B0503020204020204" charset="-122"/>
                        <a:ea typeface="微软雅黑" panose="020B0503020204020204" charset="-122"/>
                      </a:endParaRPr>
                    </a:p>
                    <a:p>
                      <a:pPr marL="413385" algn="l" rtl="0" eaLnBrk="0">
                        <a:lnSpc>
                          <a:spcPct val="98000"/>
                        </a:lnSpc>
                        <a:spcBef>
                          <a:spcPts val="5"/>
                        </a:spcBef>
                      </a:pP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输</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注时间</a:t>
                      </a:r>
                      <a:endParaRPr lang="en-US" altLang="en-US"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06000"/>
                        </a:lnSpc>
                      </a:pPr>
                      <a:endParaRPr lang="en-US" altLang="en-US" sz="800" dirty="0">
                        <a:latin typeface="微软雅黑" panose="020B0503020204020204" charset="-122"/>
                        <a:ea typeface="微软雅黑" panose="020B0503020204020204" charset="-122"/>
                      </a:endParaRPr>
                    </a:p>
                    <a:p>
                      <a:pPr marL="235585" algn="l" rtl="0" eaLnBrk="0">
                        <a:lnSpc>
                          <a:spcPct val="97000"/>
                        </a:lnSpc>
                        <a:spcBef>
                          <a:spcPts val="5"/>
                        </a:spcBef>
                      </a:pP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治疗持续时间</a:t>
                      </a:r>
                      <a:endParaRPr lang="en-US" altLang="en-US"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7375">
                <a:tc>
                  <a:txBody>
                    <a:bodyPr/>
                    <a:lstStyle/>
                    <a:p>
                      <a:pPr algn="l" rtl="0" eaLnBrk="0">
                        <a:lnSpc>
                          <a:spcPct val="107000"/>
                        </a:lnSpc>
                      </a:pPr>
                      <a:endParaRPr lang="en-US" altLang="en-US" sz="300" dirty="0">
                        <a:latin typeface="微软雅黑" panose="020B0503020204020204" charset="-122"/>
                        <a:ea typeface="微软雅黑" panose="020B0503020204020204" charset="-122"/>
                        <a:cs typeface="微软雅黑" panose="020B0503020204020204" charset="-122"/>
                      </a:endParaRPr>
                    </a:p>
                    <a:p>
                      <a:pPr marL="233045" indent="-86995" algn="l" rtl="0" eaLnBrk="0">
                        <a:lnSpc>
                          <a:spcPct val="123000"/>
                        </a:lnSpc>
                        <a:spcBef>
                          <a:spcPts val="0"/>
                        </a:spcBef>
                      </a:pP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急性细菌性皮肤及  </a:t>
                      </a: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皮</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肤软组织感染</a:t>
                      </a:r>
                      <a:endParaRPr lang="en-US" altLang="en-US"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38000"/>
                        </a:lnSpc>
                      </a:pPr>
                      <a:endParaRPr lang="en-US" altLang="en-US" sz="1200" dirty="0">
                        <a:latin typeface="微软雅黑" panose="020B0503020204020204" charset="-122"/>
                        <a:ea typeface="微软雅黑" panose="020B0503020204020204" charset="-122"/>
                      </a:endParaRPr>
                    </a:p>
                    <a:p>
                      <a:pPr algn="l" rtl="0" eaLnBrk="0">
                        <a:lnSpc>
                          <a:spcPct val="10000"/>
                        </a:lnSpc>
                      </a:pPr>
                      <a:endParaRPr lang="en-US" altLang="en-US" sz="200" dirty="0">
                        <a:latin typeface="微软雅黑" panose="020B0503020204020204" charset="-122"/>
                        <a:ea typeface="微软雅黑" panose="020B0503020204020204" charset="-122"/>
                      </a:endParaRPr>
                    </a:p>
                    <a:p>
                      <a:pPr marL="413385" algn="l" rtl="0" eaLnBrk="0">
                        <a:lnSpc>
                          <a:spcPct val="98000"/>
                        </a:lnSpc>
                      </a:pP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静脉</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输注</a:t>
                      </a:r>
                      <a:endParaRPr lang="en-US" altLang="en-US"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48000"/>
                        </a:lnSpc>
                      </a:pPr>
                      <a:endParaRPr lang="en-US" altLang="en-US" sz="1200" dirty="0">
                        <a:latin typeface="微软雅黑" panose="020B0503020204020204" charset="-122"/>
                        <a:ea typeface="微软雅黑" panose="020B0503020204020204" charset="-122"/>
                      </a:endParaRPr>
                    </a:p>
                    <a:p>
                      <a:pPr algn="l" rtl="0" eaLnBrk="0">
                        <a:lnSpc>
                          <a:spcPct val="10000"/>
                        </a:lnSpc>
                      </a:pPr>
                      <a:endParaRPr lang="en-US" altLang="en-US" sz="200" dirty="0">
                        <a:latin typeface="微软雅黑" panose="020B0503020204020204" charset="-122"/>
                        <a:ea typeface="微软雅黑" panose="020B0503020204020204" charset="-122"/>
                      </a:endParaRPr>
                    </a:p>
                    <a:p>
                      <a:pPr marL="501015" algn="l" rtl="0" eaLnBrk="0">
                        <a:lnSpc>
                          <a:spcPct val="81000"/>
                        </a:lnSpc>
                      </a:pPr>
                      <a:r>
                        <a:rPr sz="1600" spc="-10" dirty="0">
                          <a:solidFill>
                            <a:srgbClr val="000000">
                              <a:alpha val="100000"/>
                            </a:srgbClr>
                          </a:solidFill>
                          <a:latin typeface="微软雅黑" panose="020B0503020204020204" charset="-122"/>
                          <a:ea typeface="微软雅黑" panose="020B0503020204020204" charset="-122"/>
                          <a:cs typeface="Arial" panose="020B0604020202020204"/>
                        </a:rPr>
                        <a:t>200m</a:t>
                      </a:r>
                      <a:r>
                        <a:rPr sz="1600" spc="0" dirty="0">
                          <a:solidFill>
                            <a:srgbClr val="000000">
                              <a:alpha val="100000"/>
                            </a:srgbClr>
                          </a:solidFill>
                          <a:latin typeface="微软雅黑" panose="020B0503020204020204" charset="-122"/>
                          <a:ea typeface="微软雅黑" panose="020B0503020204020204" charset="-122"/>
                          <a:cs typeface="Arial" panose="020B0604020202020204"/>
                        </a:rPr>
                        <a:t>g</a:t>
                      </a:r>
                      <a:endParaRPr lang="en-US" altLang="en-US" sz="1600" spc="0" dirty="0">
                        <a:solidFill>
                          <a:srgbClr val="000000">
                            <a:alpha val="100000"/>
                          </a:srgbClr>
                        </a:solidFill>
                        <a:latin typeface="微软雅黑" panose="020B0503020204020204" charset="-122"/>
                        <a:ea typeface="微软雅黑" panose="020B0503020204020204" charset="-122"/>
                        <a:cs typeface="Arial" panose="020B0604020202020204"/>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38000"/>
                        </a:lnSpc>
                      </a:pPr>
                      <a:endParaRPr lang="en-US" altLang="en-US" sz="1200" dirty="0">
                        <a:latin typeface="微软雅黑" panose="020B0503020204020204" charset="-122"/>
                        <a:ea typeface="微软雅黑" panose="020B0503020204020204" charset="-122"/>
                      </a:endParaRPr>
                    </a:p>
                    <a:p>
                      <a:pPr algn="l" rtl="0" eaLnBrk="0">
                        <a:lnSpc>
                          <a:spcPct val="10000"/>
                        </a:lnSpc>
                      </a:pPr>
                      <a:endParaRPr lang="en-US" altLang="en-US" sz="200" dirty="0">
                        <a:latin typeface="微软雅黑" panose="020B0503020204020204" charset="-122"/>
                        <a:ea typeface="微软雅黑" panose="020B0503020204020204" charset="-122"/>
                      </a:endParaRPr>
                    </a:p>
                    <a:p>
                      <a:pPr marL="412750" algn="l" rtl="0" eaLnBrk="0">
                        <a:lnSpc>
                          <a:spcPct val="98000"/>
                        </a:lnSpc>
                      </a:pP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每日一次</a:t>
                      </a:r>
                      <a:endParaRPr lang="en-US" altLang="en-US"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39000"/>
                        </a:lnSpc>
                      </a:pPr>
                      <a:endParaRPr lang="en-US" altLang="en-US" sz="1200" dirty="0">
                        <a:latin typeface="微软雅黑" panose="020B0503020204020204" charset="-122"/>
                        <a:ea typeface="微软雅黑" panose="020B0503020204020204" charset="-122"/>
                        <a:cs typeface="微软雅黑" panose="020B0503020204020204" charset="-122"/>
                      </a:endParaRPr>
                    </a:p>
                    <a:p>
                      <a:pPr algn="l" rtl="0" eaLnBrk="0">
                        <a:lnSpc>
                          <a:spcPct val="7000"/>
                        </a:lnSpc>
                      </a:pPr>
                      <a:endParaRPr lang="en-US" altLang="en-US" sz="200" dirty="0">
                        <a:latin typeface="微软雅黑" panose="020B0503020204020204" charset="-122"/>
                        <a:ea typeface="微软雅黑" panose="020B0503020204020204" charset="-122"/>
                        <a:cs typeface="微软雅黑" panose="020B0503020204020204" charset="-122"/>
                      </a:endParaRPr>
                    </a:p>
                    <a:p>
                      <a:pPr marL="559435" algn="l" rtl="0" eaLnBrk="0">
                        <a:lnSpc>
                          <a:spcPct val="99000"/>
                        </a:lnSpc>
                      </a:pPr>
                      <a:r>
                        <a:rPr sz="16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1小时</a:t>
                      </a:r>
                      <a:endParaRPr lang="en-US" altLang="en-US" sz="1600" spc="-5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algn="l" rtl="0" eaLnBrk="0">
                        <a:lnSpc>
                          <a:spcPct val="139000"/>
                        </a:lnSpc>
                      </a:pPr>
                      <a:endParaRPr lang="en-US" altLang="en-US" sz="1200" dirty="0">
                        <a:latin typeface="微软雅黑" panose="020B0503020204020204" charset="-122"/>
                        <a:ea typeface="微软雅黑" panose="020B0503020204020204" charset="-122"/>
                        <a:cs typeface="微软雅黑" panose="020B0503020204020204" charset="-122"/>
                      </a:endParaRPr>
                    </a:p>
                    <a:p>
                      <a:pPr algn="l" rtl="0" eaLnBrk="0">
                        <a:lnSpc>
                          <a:spcPct val="7000"/>
                        </a:lnSpc>
                      </a:pPr>
                      <a:endParaRPr lang="en-US" altLang="en-US" sz="200" dirty="0">
                        <a:latin typeface="微软雅黑" panose="020B0503020204020204" charset="-122"/>
                        <a:ea typeface="微软雅黑" panose="020B0503020204020204" charset="-122"/>
                        <a:cs typeface="微软雅黑" panose="020B0503020204020204" charset="-122"/>
                      </a:endParaRPr>
                    </a:p>
                    <a:p>
                      <a:pPr marL="635635" algn="l" rtl="0" eaLnBrk="0">
                        <a:lnSpc>
                          <a:spcPct val="98000"/>
                        </a:lnSpc>
                      </a:pPr>
                      <a:r>
                        <a:rPr sz="16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6</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天</a:t>
                      </a:r>
                      <a:endParaRPr lang="en-US" altLang="en-US"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28" name="group 28"/>
          <p:cNvGrpSpPr/>
          <p:nvPr/>
        </p:nvGrpSpPr>
        <p:grpSpPr>
          <a:xfrm rot="21600000">
            <a:off x="0" y="409955"/>
            <a:ext cx="1595627" cy="728472"/>
            <a:chOff x="0" y="0"/>
            <a:chExt cx="1595627" cy="728472"/>
          </a:xfrm>
        </p:grpSpPr>
        <p:pic>
          <p:nvPicPr>
            <p:cNvPr id="40" name="picture 40"/>
            <p:cNvPicPr>
              <a:picLocks noChangeAspect="1"/>
            </p:cNvPicPr>
            <p:nvPr/>
          </p:nvPicPr>
          <p:blipFill>
            <a:blip r:embed="rId3"/>
            <a:stretch>
              <a:fillRect/>
            </a:stretch>
          </p:blipFill>
          <p:spPr>
            <a:xfrm rot="21600000">
              <a:off x="0" y="0"/>
              <a:ext cx="1595627" cy="728472"/>
            </a:xfrm>
            <a:prstGeom prst="rect">
              <a:avLst/>
            </a:prstGeom>
          </p:spPr>
        </p:pic>
        <p:sp>
          <p:nvSpPr>
            <p:cNvPr id="41" name="textbox 41"/>
            <p:cNvSpPr/>
            <p:nvPr/>
          </p:nvSpPr>
          <p:spPr>
            <a:xfrm>
              <a:off x="-12700" y="-12700"/>
              <a:ext cx="1621155" cy="866775"/>
            </a:xfrm>
            <a:prstGeom prst="rect">
              <a:avLst/>
            </a:prstGeom>
          </p:spPr>
          <p:txBody>
            <a:bodyPr vert="horz" wrap="square" lIns="0" tIns="0" rIns="0" bIns="0"/>
            <a:lstStyle/>
            <a:p>
              <a:pPr algn="l" rtl="0" eaLnBrk="0">
                <a:lnSpc>
                  <a:spcPct val="111000"/>
                </a:lnSpc>
              </a:pPr>
              <a:endParaRPr lang="en-US" altLang="en-US" sz="1000" dirty="0"/>
            </a:p>
            <a:p>
              <a:pPr marL="686435" algn="l" rtl="0" eaLnBrk="0">
                <a:lnSpc>
                  <a:spcPct val="81000"/>
                </a:lnSpc>
                <a:spcBef>
                  <a:spcPts val="5"/>
                </a:spcBef>
              </a:pPr>
              <a:r>
                <a:rPr sz="3900" spc="-20" dirty="0">
                  <a:solidFill>
                    <a:srgbClr val="FFFFFF">
                      <a:alpha val="100000"/>
                    </a:srgbClr>
                  </a:solidFill>
                  <a:latin typeface="Arial" panose="020B0604020202020204"/>
                  <a:ea typeface="Arial" panose="020B0604020202020204"/>
                  <a:cs typeface="Arial" panose="020B0604020202020204"/>
                </a:rPr>
                <a:t>01</a:t>
              </a:r>
              <a:endParaRPr lang="en-US" altLang="en-US" sz="3900" dirty="0"/>
            </a:p>
          </p:txBody>
        </p:sp>
      </p:grpSp>
      <p:sp>
        <p:nvSpPr>
          <p:cNvPr id="42" name="textbox 42"/>
          <p:cNvSpPr/>
          <p:nvPr/>
        </p:nvSpPr>
        <p:spPr>
          <a:xfrm>
            <a:off x="691455" y="6044596"/>
            <a:ext cx="1710054" cy="165100"/>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1095"/>
              </a:lnSpc>
            </a:pPr>
            <a:r>
              <a:rPr sz="900" spc="80" dirty="0">
                <a:solidFill>
                  <a:srgbClr val="000000">
                    <a:alpha val="100000"/>
                  </a:srgbClr>
                </a:solidFill>
                <a:latin typeface="Arial" panose="020B0604020202020204"/>
                <a:ea typeface="Arial" panose="020B0604020202020204"/>
                <a:cs typeface="Arial" panose="020B0604020202020204"/>
              </a:rPr>
              <a:t>[</a:t>
            </a:r>
            <a:r>
              <a:rPr lang="en-US" sz="900" spc="80" dirty="0">
                <a:solidFill>
                  <a:srgbClr val="000000">
                    <a:alpha val="100000"/>
                  </a:srgbClr>
                </a:solidFill>
                <a:latin typeface="Arial" panose="020B0604020202020204"/>
                <a:ea typeface="Arial" panose="020B0604020202020204"/>
                <a:cs typeface="Arial" panose="020B0604020202020204"/>
              </a:rPr>
              <a:t>1</a:t>
            </a:r>
            <a:r>
              <a:rPr sz="900" spc="80" dirty="0">
                <a:solidFill>
                  <a:srgbClr val="000000">
                    <a:alpha val="100000"/>
                  </a:srgbClr>
                </a:solidFill>
                <a:latin typeface="Arial" panose="020B0604020202020204"/>
                <a:ea typeface="Arial" panose="020B0604020202020204"/>
                <a:cs typeface="Arial" panose="020B0604020202020204"/>
              </a:rPr>
              <a:t>] </a:t>
            </a:r>
            <a:r>
              <a:rPr sz="9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注射用磷酸特地唑胺说明</a:t>
            </a:r>
            <a:r>
              <a:rPr sz="9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书</a:t>
            </a:r>
            <a:endParaRPr lang="en-US" alt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table 46"/>
          <p:cNvGraphicFramePr>
            <a:graphicFrameLocks noGrp="1"/>
          </p:cNvGraphicFramePr>
          <p:nvPr>
            <p:custDataLst>
              <p:tags r:id="rId1"/>
            </p:custDataLst>
          </p:nvPr>
        </p:nvGraphicFramePr>
        <p:xfrm>
          <a:off x="0" y="0"/>
          <a:ext cx="11864340" cy="6894830"/>
        </p:xfrm>
        <a:graphic>
          <a:graphicData uri="http://schemas.openxmlformats.org/drawingml/2006/table">
            <a:tbl>
              <a:tblPr/>
              <a:tblGrid>
                <a:gridCol w="1365250">
                  <a:extLst>
                    <a:ext uri="{9D8B030D-6E8A-4147-A177-3AD203B41FA5}">
                      <a16:colId xmlns:a16="http://schemas.microsoft.com/office/drawing/2014/main" val="20000"/>
                    </a:ext>
                  </a:extLst>
                </a:gridCol>
                <a:gridCol w="1365885">
                  <a:extLst>
                    <a:ext uri="{9D8B030D-6E8A-4147-A177-3AD203B41FA5}">
                      <a16:colId xmlns:a16="http://schemas.microsoft.com/office/drawing/2014/main" val="20001"/>
                    </a:ext>
                  </a:extLst>
                </a:gridCol>
                <a:gridCol w="1194435">
                  <a:extLst>
                    <a:ext uri="{9D8B030D-6E8A-4147-A177-3AD203B41FA5}">
                      <a16:colId xmlns:a16="http://schemas.microsoft.com/office/drawing/2014/main" val="20002"/>
                    </a:ext>
                  </a:extLst>
                </a:gridCol>
                <a:gridCol w="7938770">
                  <a:extLst>
                    <a:ext uri="{9D8B030D-6E8A-4147-A177-3AD203B41FA5}">
                      <a16:colId xmlns:a16="http://schemas.microsoft.com/office/drawing/2014/main" val="20003"/>
                    </a:ext>
                  </a:extLst>
                </a:gridCol>
              </a:tblGrid>
              <a:tr h="3128010">
                <a:tc>
                  <a:txBody>
                    <a:bodyPr/>
                    <a:lstStyle/>
                    <a:p>
                      <a:pPr algn="l" rtl="0" eaLnBrk="0">
                        <a:lnSpc>
                          <a:spcPct val="100000"/>
                        </a:lnSpc>
                      </a:pPr>
                      <a:endParaRPr lang="en-US" altLang="en-US" sz="1000" dirty="0"/>
                    </a:p>
                  </a:txBody>
                  <a:tcPr marL="0" marR="0" marT="0" marB="0">
                    <a:lnL>
                      <a:noFill/>
                    </a:lnL>
                    <a:lnR>
                      <a:noFill/>
                    </a:lnR>
                    <a:lnT>
                      <a:noFill/>
                    </a:lnT>
                    <a:lnB>
                      <a:noFill/>
                    </a:lnB>
                  </a:tcPr>
                </a:tc>
                <a:tc>
                  <a:txBody>
                    <a:bodyPr/>
                    <a:lstStyle/>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marL="353060" algn="l" rtl="0" eaLnBrk="0">
                        <a:lnSpc>
                          <a:spcPct val="80000"/>
                        </a:lnSpc>
                        <a:spcBef>
                          <a:spcPts val="5"/>
                        </a:spcBef>
                      </a:pPr>
                      <a:r>
                        <a:rPr sz="5400" b="1" spc="-60" dirty="0">
                          <a:solidFill>
                            <a:srgbClr val="FFFFFF">
                              <a:alpha val="100000"/>
                            </a:srgbClr>
                          </a:solidFill>
                          <a:latin typeface="Arial" panose="020B0604020202020204"/>
                          <a:ea typeface="Arial" panose="020B0604020202020204"/>
                          <a:cs typeface="Arial" panose="020B0604020202020204"/>
                        </a:rPr>
                        <a:t>02</a:t>
                      </a:r>
                      <a:endParaRPr lang="en-US" altLang="en-US" sz="5400" dirty="0"/>
                    </a:p>
                  </a:txBody>
                  <a:tcPr marL="0" marR="0" marT="0" marB="0">
                    <a:lnL>
                      <a:noFill/>
                    </a:lnL>
                    <a:lnR>
                      <a:noFill/>
                    </a:lnR>
                    <a:lnT>
                      <a:noFill/>
                    </a:lnT>
                    <a:lnB>
                      <a:noFill/>
                    </a:lnB>
                    <a:solidFill>
                      <a:srgbClr val="3959B9"/>
                    </a:solidFill>
                  </a:tcPr>
                </a:tc>
                <a:tc>
                  <a:txBody>
                    <a:bodyPr/>
                    <a:lstStyle/>
                    <a:p>
                      <a:pPr algn="l" rtl="0" eaLnBrk="0">
                        <a:lnSpc>
                          <a:spcPct val="100000"/>
                        </a:lnSpc>
                      </a:pPr>
                      <a:endParaRPr lang="en-US" altLang="en-US" sz="1000" dirty="0"/>
                    </a:p>
                  </a:txBody>
                  <a:tcPr marL="0" marR="0" marT="0" marB="0">
                    <a:lnL>
                      <a:noFill/>
                    </a:lnL>
                    <a:lnR>
                      <a:noFill/>
                    </a:lnR>
                    <a:lnT>
                      <a:noFill/>
                    </a:lnT>
                    <a:lnB>
                      <a:noFill/>
                    </a:lnB>
                  </a:tcPr>
                </a:tc>
                <a:tc>
                  <a:txBody>
                    <a:bodyPr/>
                    <a:lstStyle/>
                    <a:p>
                      <a:pPr algn="l" rtl="0" eaLnBrk="0">
                        <a:lnSpc>
                          <a:spcPct val="103000"/>
                        </a:lnSpc>
                      </a:pPr>
                      <a:endParaRPr lang="en-US" altLang="en-US" sz="1000" dirty="0"/>
                    </a:p>
                    <a:p>
                      <a:pPr algn="l" rtl="0" eaLnBrk="0">
                        <a:lnSpc>
                          <a:spcPct val="104000"/>
                        </a:lnSpc>
                      </a:pPr>
                      <a:endParaRPr lang="en-US" altLang="en-US" sz="1000" dirty="0"/>
                    </a:p>
                    <a:p>
                      <a:pPr marL="561975" algn="l" rtl="0" eaLnBrk="0">
                        <a:lnSpc>
                          <a:spcPts val="1855"/>
                        </a:lnSpc>
                        <a:spcBef>
                          <a:spcPts val="5"/>
                        </a:spcBef>
                      </a:pPr>
                      <a:endParaRPr sz="1500" spc="-5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561975" algn="l" rtl="0" eaLnBrk="0">
                        <a:lnSpc>
                          <a:spcPts val="1855"/>
                        </a:lnSpc>
                        <a:spcBef>
                          <a:spcPts val="5"/>
                        </a:spcBef>
                      </a:pPr>
                      <a:r>
                        <a:rPr sz="2400" b="1"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不良反应情况：</a:t>
                      </a:r>
                      <a:endParaRPr lang="en-US" altLang="en-US" sz="2000" dirty="0">
                        <a:latin typeface="微软雅黑" panose="020B0503020204020204" charset="-122"/>
                        <a:ea typeface="微软雅黑" panose="020B0503020204020204" charset="-122"/>
                        <a:cs typeface="微软雅黑" panose="020B0503020204020204" charset="-122"/>
                      </a:endParaRPr>
                    </a:p>
                    <a:p>
                      <a:pPr algn="l" rtl="0" eaLnBrk="0">
                        <a:lnSpc>
                          <a:spcPct val="131000"/>
                        </a:lnSpc>
                      </a:pPr>
                      <a:endParaRPr lang="en-US" altLang="en-US" sz="600" dirty="0">
                        <a:latin typeface="微软雅黑" panose="020B0503020204020204" charset="-122"/>
                        <a:ea typeface="微软雅黑" panose="020B0503020204020204" charset="-122"/>
                        <a:cs typeface="微软雅黑" panose="020B0503020204020204" charset="-122"/>
                      </a:endParaRPr>
                    </a:p>
                    <a:p>
                      <a:pPr marL="561975" indent="0" algn="l" rtl="0" eaLnBrk="0">
                        <a:lnSpc>
                          <a:spcPct val="122000"/>
                        </a:lnSpc>
                        <a:spcBef>
                          <a:spcPts val="0"/>
                        </a:spcBef>
                      </a:pPr>
                      <a:r>
                        <a:rPr sz="2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接受磷酸特地唑胺治疗的患者中，最常见的不良反应为恶心(8%) 、头痛</a:t>
                      </a:r>
                      <a:r>
                        <a:rPr sz="20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(6%)  、腹</a:t>
                      </a:r>
                      <a:r>
                        <a:rPr sz="20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泻(4%) 、呕吐 (3%)和头晕 (2%)。</a:t>
                      </a:r>
                      <a:r>
                        <a:rPr sz="2000" spc="-3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sz="2000" spc="-3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a:t>
                      </a:r>
                      <a:r>
                        <a:rPr sz="2000" spc="-3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p>
                    <a:p>
                      <a:pPr marL="562610" algn="l" rtl="0" eaLnBrk="0">
                        <a:lnSpc>
                          <a:spcPts val="1855"/>
                        </a:lnSpc>
                        <a:spcBef>
                          <a:spcPts val="460"/>
                        </a:spcBef>
                      </a:pPr>
                      <a:endParaRPr sz="2000" spc="-1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562610" algn="l" rtl="0" eaLnBrk="0">
                        <a:lnSpc>
                          <a:spcPts val="1855"/>
                        </a:lnSpc>
                        <a:spcBef>
                          <a:spcPts val="460"/>
                        </a:spcBef>
                      </a:pPr>
                      <a:r>
                        <a:rPr sz="2400" b="1"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安全性方面优势：</a:t>
                      </a:r>
                      <a:endParaRPr lang="en-US" altLang="en-US" sz="2000" dirty="0">
                        <a:latin typeface="微软雅黑" panose="020B0503020204020204" charset="-122"/>
                        <a:ea typeface="微软雅黑" panose="020B0503020204020204" charset="-122"/>
                        <a:cs typeface="微软雅黑" panose="020B0503020204020204" charset="-122"/>
                      </a:endParaRPr>
                    </a:p>
                    <a:p>
                      <a:pPr marL="561975" algn="l" rtl="0" eaLnBrk="0">
                        <a:lnSpc>
                          <a:spcPct val="99000"/>
                        </a:lnSpc>
                        <a:spcBef>
                          <a:spcPts val="960"/>
                        </a:spcBef>
                      </a:pPr>
                      <a:r>
                        <a:rPr sz="20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Ⅲ期临床研究显示 ，</a:t>
                      </a:r>
                      <a:r>
                        <a:rPr sz="2000" b="1" spc="-30" dirty="0">
                          <a:solidFill>
                            <a:srgbClr val="FF0000">
                              <a:alpha val="100000"/>
                            </a:srgbClr>
                          </a:solidFill>
                          <a:latin typeface="微软雅黑" panose="020B0503020204020204" charset="-122"/>
                          <a:ea typeface="微软雅黑" panose="020B0503020204020204" charset="-122"/>
                          <a:cs typeface="微软雅黑" panose="020B0503020204020204" charset="-122"/>
                          <a:sym typeface="+mn-ea"/>
                        </a:rPr>
                        <a:t>特地唑胺胃肠道反应低于利奈唑胺</a:t>
                      </a:r>
                      <a:r>
                        <a:rPr sz="2000" spc="-30" dirty="0">
                          <a:solidFill>
                            <a:srgbClr val="33CCFF">
                              <a:alpha val="100000"/>
                            </a:srgbClr>
                          </a:solidFill>
                          <a:latin typeface="微软雅黑" panose="020B0503020204020204" charset="-122"/>
                          <a:ea typeface="微软雅黑" panose="020B0503020204020204" charset="-122"/>
                          <a:cs typeface="微软雅黑" panose="020B0503020204020204" charset="-122"/>
                          <a:sym typeface="+mn-ea"/>
                        </a:rPr>
                        <a:t> </a:t>
                      </a:r>
                      <a:r>
                        <a:rPr sz="20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，减少</a:t>
                      </a:r>
                      <a:r>
                        <a:rPr sz="200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呕</a:t>
                      </a:r>
                      <a:r>
                        <a:rPr sz="2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吐腹泻等不良反</a:t>
                      </a:r>
                      <a:r>
                        <a:rPr sz="2000" spc="-3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应 ，提高诊疗舒适度 ，有利于足量足疗程治疗 </a:t>
                      </a:r>
                      <a:r>
                        <a:rPr sz="2000" spc="-3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sz="2000" spc="-3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2</a:t>
                      </a:r>
                      <a:r>
                        <a:rPr sz="2000" spc="-3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200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endParaRPr lang="en-US" altLang="en-US" sz="2000" spc="-3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txBody>
                  <a:tcPr marL="0" marR="0" marT="0" marB="0">
                    <a:lnL>
                      <a:noFill/>
                    </a:lnL>
                    <a:lnR>
                      <a:noFill/>
                    </a:lnR>
                    <a:lnT>
                      <a:noFill/>
                    </a:lnT>
                    <a:lnB>
                      <a:noFill/>
                    </a:lnB>
                  </a:tcPr>
                </a:tc>
                <a:extLst>
                  <a:ext uri="{0D108BD9-81ED-4DB2-BD59-A6C34878D82A}">
                    <a16:rowId xmlns:a16="http://schemas.microsoft.com/office/drawing/2014/main" val="10000"/>
                  </a:ext>
                </a:extLst>
              </a:tr>
              <a:tr h="2631440">
                <a:tc gridSpan="3">
                  <a:txBody>
                    <a:bodyPr/>
                    <a:lstStyle/>
                    <a:p>
                      <a:pPr algn="l" rtl="0" eaLnBrk="0">
                        <a:lnSpc>
                          <a:spcPct val="121000"/>
                        </a:lnSpc>
                      </a:pPr>
                      <a:endParaRPr lang="en-US" altLang="en-US" sz="1000" dirty="0"/>
                    </a:p>
                    <a:p>
                      <a:pPr algn="l" rtl="0" eaLnBrk="0">
                        <a:lnSpc>
                          <a:spcPct val="7000"/>
                        </a:lnSpc>
                      </a:pPr>
                      <a:endParaRPr lang="en-US" altLang="en-US" sz="100" dirty="0"/>
                    </a:p>
                    <a:p>
                      <a:pPr marL="1459230" algn="l" rtl="0" eaLnBrk="0">
                        <a:lnSpc>
                          <a:spcPct val="100000"/>
                        </a:lnSpc>
                      </a:pPr>
                      <a:r>
                        <a:rPr sz="3300" spc="80" dirty="0">
                          <a:solidFill>
                            <a:srgbClr val="3959B9">
                              <a:alpha val="100000"/>
                            </a:srgbClr>
                          </a:solidFill>
                          <a:latin typeface="微软雅黑" panose="020B0503020204020204" charset="-122"/>
                          <a:ea typeface="微软雅黑" panose="020B0503020204020204" charset="-122"/>
                          <a:cs typeface="微软雅黑" panose="020B0503020204020204" charset="-122"/>
                        </a:rPr>
                        <a:t>安全</a:t>
                      </a:r>
                      <a:r>
                        <a:rPr sz="3300" spc="70" dirty="0">
                          <a:solidFill>
                            <a:srgbClr val="3959B9">
                              <a:alpha val="100000"/>
                            </a:srgbClr>
                          </a:solidFill>
                          <a:latin typeface="微软雅黑" panose="020B0503020204020204" charset="-122"/>
                          <a:ea typeface="微软雅黑" panose="020B0503020204020204" charset="-122"/>
                          <a:cs typeface="微软雅黑" panose="020B0503020204020204" charset="-122"/>
                        </a:rPr>
                        <a:t>性</a:t>
                      </a:r>
                      <a:endParaRPr lang="en-US" altLang="en-US" sz="3300" dirty="0"/>
                    </a:p>
                    <a:p>
                      <a:pPr marL="1459865" algn="l" rtl="0" eaLnBrk="0">
                        <a:lnSpc>
                          <a:spcPct val="81000"/>
                        </a:lnSpc>
                        <a:spcBef>
                          <a:spcPts val="370"/>
                        </a:spcBef>
                      </a:pPr>
                      <a:r>
                        <a:rPr sz="1400" spc="-10" dirty="0">
                          <a:solidFill>
                            <a:srgbClr val="D6DCE5">
                              <a:alpha val="100000"/>
                            </a:srgbClr>
                          </a:solidFill>
                          <a:latin typeface="Arial" panose="020B0604020202020204"/>
                          <a:ea typeface="Arial" panose="020B0604020202020204"/>
                          <a:cs typeface="Arial" panose="020B0604020202020204"/>
                        </a:rPr>
                        <a:t>Secur</a:t>
                      </a:r>
                      <a:r>
                        <a:rPr sz="1400" spc="0" dirty="0">
                          <a:solidFill>
                            <a:srgbClr val="D6DCE5">
                              <a:alpha val="100000"/>
                            </a:srgbClr>
                          </a:solidFill>
                          <a:latin typeface="Arial" panose="020B0604020202020204"/>
                          <a:ea typeface="Arial" panose="020B0604020202020204"/>
                          <a:cs typeface="Arial" panose="020B0604020202020204"/>
                        </a:rPr>
                        <a:t>ity</a:t>
                      </a:r>
                      <a:endParaRPr lang="en-US" altLang="en-US" sz="1400" dirty="0"/>
                    </a:p>
                  </a:txBody>
                  <a:tcPr marL="0" marR="0" marT="0" marB="0">
                    <a:lnL>
                      <a:noFill/>
                    </a:lnL>
                    <a:lnR>
                      <a:noFill/>
                    </a:lnR>
                    <a:lnT>
                      <a:noFill/>
                    </a:lnT>
                    <a:lnB>
                      <a:noFill/>
                    </a:lnB>
                  </a:tcPr>
                </a:tc>
                <a:tc hMerge="1">
                  <a:txBody>
                    <a:bodyPr/>
                    <a:lstStyle/>
                    <a:p>
                      <a:endParaRPr lang="zh-CN"/>
                    </a:p>
                  </a:txBody>
                  <a:tcPr marL="0" marR="0" marT="0" marB="0">
                    <a:lnL>
                      <a:noFill/>
                    </a:lnL>
                    <a:lnR>
                      <a:noFill/>
                    </a:lnR>
                    <a:lnT>
                      <a:noFill/>
                    </a:lnT>
                    <a:lnB>
                      <a:noFill/>
                    </a:lnB>
                  </a:tcPr>
                </a:tc>
                <a:tc hMerge="1">
                  <a:txBody>
                    <a:bodyPr/>
                    <a:lstStyle/>
                    <a:p>
                      <a:endParaRPr lang="zh-CN"/>
                    </a:p>
                  </a:txBody>
                  <a:tcPr marL="0" marR="0" marT="0" marB="0">
                    <a:lnL>
                      <a:noFill/>
                    </a:lnL>
                    <a:lnR>
                      <a:noFill/>
                    </a:lnR>
                    <a:lnT>
                      <a:noFill/>
                    </a:lnT>
                    <a:lnB>
                      <a:noFill/>
                    </a:lnB>
                  </a:tcPr>
                </a:tc>
                <a:tc>
                  <a:txBody>
                    <a:bodyPr/>
                    <a:lstStyle/>
                    <a:p>
                      <a:pPr algn="l" rtl="0" eaLnBrk="0">
                        <a:lnSpc>
                          <a:spcPct val="150000"/>
                        </a:lnSpc>
                      </a:pPr>
                      <a:endParaRPr lang="en-US" altLang="en-US" sz="1600" dirty="0"/>
                    </a:p>
                  </a:txBody>
                  <a:tcPr marL="0" marR="0" marT="0" marB="0">
                    <a:lnL>
                      <a:noFill/>
                    </a:lnL>
                    <a:lnR>
                      <a:noFill/>
                    </a:lnR>
                    <a:lnT>
                      <a:noFill/>
                    </a:lnT>
                    <a:lnB>
                      <a:noFill/>
                    </a:lnB>
                  </a:tcPr>
                </a:tc>
                <a:extLst>
                  <a:ext uri="{0D108BD9-81ED-4DB2-BD59-A6C34878D82A}">
                    <a16:rowId xmlns:a16="http://schemas.microsoft.com/office/drawing/2014/main" val="10001"/>
                  </a:ext>
                </a:extLst>
              </a:tr>
              <a:tr h="1135380">
                <a:tc gridSpan="3">
                  <a:txBody>
                    <a:bodyPr/>
                    <a:lstStyle/>
                    <a:p>
                      <a:pPr algn="l" rtl="0" eaLnBrk="0">
                        <a:lnSpc>
                          <a:spcPct val="106000"/>
                        </a:lnSpc>
                      </a:pPr>
                      <a:endParaRPr lang="en-US" altLang="en-US" sz="1000" dirty="0"/>
                    </a:p>
                    <a:p>
                      <a:pPr algn="l" rtl="0" eaLnBrk="0">
                        <a:lnSpc>
                          <a:spcPct val="107000"/>
                        </a:lnSpc>
                      </a:pPr>
                      <a:endParaRPr lang="en-US" altLang="en-US" sz="1000" dirty="0"/>
                    </a:p>
                    <a:p>
                      <a:pPr algn="l" rtl="0" eaLnBrk="0">
                        <a:lnSpc>
                          <a:spcPct val="8000"/>
                        </a:lnSpc>
                      </a:pPr>
                      <a:endParaRPr lang="en-US" altLang="en-US" sz="100" dirty="0"/>
                    </a:p>
                    <a:p>
                      <a:pPr marL="704215" algn="l" rtl="0" eaLnBrk="0">
                        <a:lnSpc>
                          <a:spcPts val="1095"/>
                        </a:lnSpc>
                      </a:pPr>
                      <a:r>
                        <a:rPr sz="900" spc="80" dirty="0">
                          <a:solidFill>
                            <a:srgbClr val="000000">
                              <a:alpha val="100000"/>
                            </a:srgbClr>
                          </a:solidFill>
                          <a:latin typeface="Arial" panose="020B0604020202020204"/>
                          <a:ea typeface="Arial" panose="020B0604020202020204"/>
                          <a:cs typeface="Arial" panose="020B0604020202020204"/>
                        </a:rPr>
                        <a:t>[</a:t>
                      </a:r>
                      <a:r>
                        <a:rPr lang="en-US" sz="900" spc="80" dirty="0">
                          <a:solidFill>
                            <a:srgbClr val="000000">
                              <a:alpha val="100000"/>
                            </a:srgbClr>
                          </a:solidFill>
                          <a:latin typeface="Arial" panose="020B0604020202020204"/>
                          <a:ea typeface="Arial" panose="020B0604020202020204"/>
                          <a:cs typeface="Arial" panose="020B0604020202020204"/>
                        </a:rPr>
                        <a:t>1</a:t>
                      </a:r>
                      <a:r>
                        <a:rPr sz="900" spc="80" dirty="0">
                          <a:solidFill>
                            <a:srgbClr val="000000">
                              <a:alpha val="100000"/>
                            </a:srgbClr>
                          </a:solidFill>
                          <a:latin typeface="Arial" panose="020B0604020202020204"/>
                          <a:ea typeface="Arial" panose="020B0604020202020204"/>
                          <a:cs typeface="Arial" panose="020B0604020202020204"/>
                        </a:rPr>
                        <a:t>] </a:t>
                      </a:r>
                      <a:r>
                        <a:rPr sz="90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注射用磷酸特地唑胺说明</a:t>
                      </a:r>
                      <a:r>
                        <a:rPr sz="9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书</a:t>
                      </a:r>
                      <a:endParaRPr lang="en-US" altLang="en-US" sz="900" dirty="0"/>
                    </a:p>
                    <a:p>
                      <a:pPr algn="l" rtl="0" eaLnBrk="0">
                        <a:lnSpc>
                          <a:spcPct val="141000"/>
                        </a:lnSpc>
                      </a:pPr>
                      <a:endParaRPr lang="en-US" altLang="en-US" sz="200" dirty="0"/>
                    </a:p>
                    <a:p>
                      <a:pPr marL="704215" algn="l" rtl="0" eaLnBrk="0">
                        <a:lnSpc>
                          <a:spcPts val="1100"/>
                        </a:lnSpc>
                        <a:spcBef>
                          <a:spcPts val="0"/>
                        </a:spcBef>
                      </a:pPr>
                      <a:r>
                        <a:rPr sz="900" spc="100" dirty="0">
                          <a:solidFill>
                            <a:srgbClr val="000000">
                              <a:alpha val="100000"/>
                            </a:srgbClr>
                          </a:solidFill>
                          <a:latin typeface="Arial" panose="020B0604020202020204"/>
                          <a:ea typeface="Arial" panose="020B0604020202020204"/>
                          <a:cs typeface="Arial" panose="020B0604020202020204"/>
                        </a:rPr>
                        <a:t>[</a:t>
                      </a:r>
                      <a:r>
                        <a:rPr lang="en-US" sz="900" spc="100" dirty="0">
                          <a:solidFill>
                            <a:srgbClr val="000000">
                              <a:alpha val="100000"/>
                            </a:srgbClr>
                          </a:solidFill>
                          <a:latin typeface="Arial" panose="020B0604020202020204"/>
                          <a:ea typeface="Arial" panose="020B0604020202020204"/>
                          <a:cs typeface="Arial" panose="020B0604020202020204"/>
                        </a:rPr>
                        <a:t>2</a:t>
                      </a:r>
                      <a:r>
                        <a:rPr sz="900" spc="100" dirty="0">
                          <a:solidFill>
                            <a:srgbClr val="000000">
                              <a:alpha val="100000"/>
                            </a:srgbClr>
                          </a:solidFill>
                          <a:latin typeface="Arial" panose="020B0604020202020204"/>
                          <a:ea typeface="Arial" panose="020B0604020202020204"/>
                          <a:cs typeface="Arial" panose="020B0604020202020204"/>
                        </a:rPr>
                        <a:t>] </a:t>
                      </a: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特地唑胺三期临床研究原件及翻</a:t>
                      </a:r>
                      <a:r>
                        <a:rPr sz="90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译</a:t>
                      </a:r>
                      <a:endParaRPr lang="en-US" altLang="en-US" sz="900" dirty="0"/>
                    </a:p>
                  </a:txBody>
                  <a:tcPr marL="0" marR="0" marT="0" marB="0">
                    <a:lnL>
                      <a:noFill/>
                    </a:lnL>
                    <a:lnR>
                      <a:noFill/>
                    </a:lnR>
                    <a:lnT>
                      <a:noFill/>
                    </a:lnT>
                    <a:lnB>
                      <a:noFill/>
                    </a:lnB>
                  </a:tcPr>
                </a:tc>
                <a:tc hMerge="1">
                  <a:txBody>
                    <a:bodyPr/>
                    <a:lstStyle/>
                    <a:p>
                      <a:endParaRPr lang="zh-CN"/>
                    </a:p>
                  </a:txBody>
                  <a:tcPr marL="0" marR="0" marT="0" marB="0">
                    <a:lnL>
                      <a:noFill/>
                    </a:lnL>
                    <a:lnR>
                      <a:noFill/>
                    </a:lnR>
                    <a:lnT>
                      <a:noFill/>
                    </a:lnT>
                    <a:lnB>
                      <a:noFill/>
                    </a:lnB>
                  </a:tcPr>
                </a:tc>
                <a:tc hMerge="1">
                  <a:txBody>
                    <a:bodyPr/>
                    <a:lstStyle/>
                    <a:p>
                      <a:endParaRPr lang="zh-CN"/>
                    </a:p>
                  </a:txBody>
                  <a:tcPr marL="0" marR="0" marT="0" marB="0">
                    <a:lnL>
                      <a:noFill/>
                    </a:lnL>
                    <a:lnR>
                      <a:noFill/>
                    </a:lnR>
                    <a:lnT>
                      <a:noFill/>
                    </a:lnT>
                    <a:lnB>
                      <a:noFill/>
                    </a:lnB>
                  </a:tcPr>
                </a:tc>
                <a:tc>
                  <a:txBody>
                    <a:bodyPr/>
                    <a:lstStyle/>
                    <a:p>
                      <a:pPr algn="l" rtl="0" eaLnBrk="0">
                        <a:lnSpc>
                          <a:spcPct val="100000"/>
                        </a:lnSpc>
                      </a:pPr>
                      <a:endParaRPr lang="en-US" altLang="en-US" sz="1000" dirty="0"/>
                    </a:p>
                  </a:txBody>
                  <a:tcPr marL="0" marR="0"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47" name="path"/>
          <p:cNvSpPr/>
          <p:nvPr/>
        </p:nvSpPr>
        <p:spPr>
          <a:xfrm>
            <a:off x="1451610" y="4099433"/>
            <a:ext cx="540004" cy="44450"/>
          </a:xfrm>
          <a:custGeom>
            <a:avLst/>
            <a:gdLst/>
            <a:ahLst/>
            <a:cxnLst/>
            <a:rect l="0" t="0" r="0" b="0"/>
            <a:pathLst>
              <a:path w="850" h="70">
                <a:moveTo>
                  <a:pt x="0" y="35"/>
                </a:moveTo>
                <a:lnTo>
                  <a:pt x="850" y="35"/>
                </a:lnTo>
              </a:path>
            </a:pathLst>
          </a:custGeom>
          <a:noFill/>
          <a:ln w="44450" cap="flat">
            <a:solidFill>
              <a:srgbClr val="3959B9">
                <a:alpha val="100000"/>
              </a:srgbClr>
            </a:solidFill>
            <a:prstDash val="solid"/>
            <a:miter lim="1000000"/>
          </a:ln>
        </p:spPr>
        <p:txBody>
          <a:bodyPr rtlCol="0"/>
          <a:lstStyle/>
          <a:p>
            <a:pPr algn="ctr"/>
            <a:endParaRPr lang="zh-CN" altLang="en-US"/>
          </a:p>
        </p:txBody>
      </p:sp>
      <p:grpSp>
        <p:nvGrpSpPr>
          <p:cNvPr id="5" name="组合 4"/>
          <p:cNvGrpSpPr/>
          <p:nvPr/>
        </p:nvGrpSpPr>
        <p:grpSpPr>
          <a:xfrm>
            <a:off x="4334510" y="3436620"/>
            <a:ext cx="7718767" cy="2122595"/>
            <a:chOff x="7306" y="5172"/>
            <a:chExt cx="11873" cy="2854"/>
          </a:xfrm>
        </p:grpSpPr>
        <p:grpSp>
          <p:nvGrpSpPr>
            <p:cNvPr id="2" name="组合 1"/>
            <p:cNvGrpSpPr/>
            <p:nvPr/>
          </p:nvGrpSpPr>
          <p:grpSpPr>
            <a:xfrm>
              <a:off x="7306" y="5172"/>
              <a:ext cx="11582" cy="2854"/>
              <a:chOff x="568" y="1695"/>
              <a:chExt cx="20780" cy="4632"/>
            </a:xfrm>
          </p:grpSpPr>
          <p:graphicFrame>
            <p:nvGraphicFramePr>
              <p:cNvPr id="7" name="图表 6"/>
              <p:cNvGraphicFramePr/>
              <p:nvPr>
                <p:custDataLst>
                  <p:tags r:id="rId4"/>
                </p:custDataLst>
              </p:nvPr>
            </p:nvGraphicFramePr>
            <p:xfrm>
              <a:off x="11058" y="1695"/>
              <a:ext cx="10290" cy="463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图表 9"/>
              <p:cNvGraphicFramePr/>
              <p:nvPr>
                <p:custDataLst>
                  <p:tags r:id="rId5"/>
                </p:custDataLst>
              </p:nvPr>
            </p:nvGraphicFramePr>
            <p:xfrm>
              <a:off x="568" y="1695"/>
              <a:ext cx="9821" cy="4632"/>
            </p:xfrm>
            <a:graphic>
              <a:graphicData uri="http://schemas.openxmlformats.org/drawingml/2006/chart">
                <c:chart xmlns:c="http://schemas.openxmlformats.org/drawingml/2006/chart" xmlns:r="http://schemas.openxmlformats.org/officeDocument/2006/relationships" r:id="rId8"/>
              </a:graphicData>
            </a:graphic>
          </p:graphicFrame>
        </p:grpSp>
        <p:sp>
          <p:nvSpPr>
            <p:cNvPr id="3" name="文本框 2"/>
            <p:cNvSpPr txBox="1"/>
            <p:nvPr>
              <p:custDataLst>
                <p:tags r:id="rId2"/>
              </p:custDataLst>
            </p:nvPr>
          </p:nvSpPr>
          <p:spPr>
            <a:xfrm>
              <a:off x="11508" y="5669"/>
              <a:ext cx="1644" cy="412"/>
            </a:xfrm>
            <a:prstGeom prst="rect">
              <a:avLst/>
            </a:prstGeom>
            <a:noFill/>
          </p:spPr>
          <p:txBody>
            <a:bodyPr wrap="square" rtlCol="0">
              <a:spAutoFit/>
            </a:bodyPr>
            <a:lstStyle/>
            <a:p>
              <a:r>
                <a:rPr lang="en-US" altLang="zh-CN" sz="1400" b="1">
                  <a:solidFill>
                    <a:srgbClr val="C00000"/>
                  </a:solidFill>
                  <a:latin typeface="微软雅黑" panose="020B0503020204020204" charset="-122"/>
                  <a:ea typeface="微软雅黑" panose="020B0503020204020204" charset="-122"/>
                  <a:cs typeface="微软雅黑" panose="020B0503020204020204" charset="-122"/>
                </a:rPr>
                <a:t>P</a:t>
              </a:r>
              <a:r>
                <a:rPr lang="zh-CN" altLang="en-US" sz="1400" b="1">
                  <a:solidFill>
                    <a:srgbClr val="C00000"/>
                  </a:solidFill>
                  <a:latin typeface="微软雅黑" panose="020B0503020204020204" charset="-122"/>
                  <a:ea typeface="微软雅黑" panose="020B0503020204020204" charset="-122"/>
                  <a:cs typeface="微软雅黑" panose="020B0503020204020204" charset="-122"/>
                </a:rPr>
                <a:t>＞</a:t>
              </a:r>
              <a:r>
                <a:rPr lang="en-US" altLang="zh-CN" sz="1400" b="1">
                  <a:solidFill>
                    <a:srgbClr val="C00000"/>
                  </a:solidFill>
                  <a:latin typeface="微软雅黑" panose="020B0503020204020204" charset="-122"/>
                  <a:ea typeface="微软雅黑" panose="020B0503020204020204" charset="-122"/>
                  <a:cs typeface="微软雅黑" panose="020B0503020204020204" charset="-122"/>
                </a:rPr>
                <a:t>0.05</a:t>
              </a:r>
            </a:p>
          </p:txBody>
        </p:sp>
        <p:sp>
          <p:nvSpPr>
            <p:cNvPr id="4" name="文本框 3"/>
            <p:cNvSpPr txBox="1"/>
            <p:nvPr>
              <p:custDataLst>
                <p:tags r:id="rId3"/>
              </p:custDataLst>
            </p:nvPr>
          </p:nvSpPr>
          <p:spPr>
            <a:xfrm>
              <a:off x="17716" y="5507"/>
              <a:ext cx="1463" cy="386"/>
            </a:xfrm>
            <a:prstGeom prst="rect">
              <a:avLst/>
            </a:prstGeom>
            <a:noFill/>
          </p:spPr>
          <p:txBody>
            <a:bodyPr wrap="square" rtlCol="0">
              <a:noAutofit/>
            </a:bodyPr>
            <a:lstStyle/>
            <a:p>
              <a:r>
                <a:rPr lang="en-US" altLang="zh-CN" sz="1400" b="1">
                  <a:solidFill>
                    <a:srgbClr val="C00000"/>
                  </a:solidFill>
                  <a:latin typeface="微软雅黑" panose="020B0503020204020204" charset="-122"/>
                  <a:ea typeface="微软雅黑" panose="020B0503020204020204" charset="-122"/>
                  <a:cs typeface="微软雅黑" panose="020B0503020204020204" charset="-122"/>
                </a:rPr>
                <a:t>P</a:t>
              </a:r>
              <a:r>
                <a:rPr lang="zh-CN" altLang="en-US" sz="1400" b="1">
                  <a:solidFill>
                    <a:srgbClr val="C00000"/>
                  </a:solidFill>
                  <a:latin typeface="微软雅黑" panose="020B0503020204020204" charset="-122"/>
                  <a:ea typeface="微软雅黑" panose="020B0503020204020204" charset="-122"/>
                  <a:cs typeface="微软雅黑" panose="020B0503020204020204" charset="-122"/>
                </a:rPr>
                <a:t>＞</a:t>
              </a:r>
              <a:r>
                <a:rPr lang="en-US" altLang="zh-CN" sz="1400" b="1">
                  <a:solidFill>
                    <a:srgbClr val="C00000"/>
                  </a:solidFill>
                  <a:latin typeface="微软雅黑" panose="020B0503020204020204" charset="-122"/>
                  <a:ea typeface="微软雅黑" panose="020B0503020204020204" charset="-122"/>
                  <a:cs typeface="微软雅黑" panose="020B0503020204020204" charset="-122"/>
                </a:rPr>
                <a:t>0.05</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table 56"/>
          <p:cNvGraphicFramePr>
            <a:graphicFrameLocks noGrp="1"/>
          </p:cNvGraphicFramePr>
          <p:nvPr>
            <p:custDataLst>
              <p:tags r:id="rId1"/>
            </p:custDataLst>
          </p:nvPr>
        </p:nvGraphicFramePr>
        <p:xfrm>
          <a:off x="0" y="0"/>
          <a:ext cx="11972290" cy="6857365"/>
        </p:xfrm>
        <a:graphic>
          <a:graphicData uri="http://schemas.openxmlformats.org/drawingml/2006/table">
            <a:tbl>
              <a:tblPr/>
              <a:tblGrid>
                <a:gridCol w="1426210">
                  <a:extLst>
                    <a:ext uri="{9D8B030D-6E8A-4147-A177-3AD203B41FA5}">
                      <a16:colId xmlns:a16="http://schemas.microsoft.com/office/drawing/2014/main" val="20000"/>
                    </a:ext>
                  </a:extLst>
                </a:gridCol>
                <a:gridCol w="1426210">
                  <a:extLst>
                    <a:ext uri="{9D8B030D-6E8A-4147-A177-3AD203B41FA5}">
                      <a16:colId xmlns:a16="http://schemas.microsoft.com/office/drawing/2014/main" val="20001"/>
                    </a:ext>
                  </a:extLst>
                </a:gridCol>
                <a:gridCol w="1158875">
                  <a:extLst>
                    <a:ext uri="{9D8B030D-6E8A-4147-A177-3AD203B41FA5}">
                      <a16:colId xmlns:a16="http://schemas.microsoft.com/office/drawing/2014/main" val="20002"/>
                    </a:ext>
                  </a:extLst>
                </a:gridCol>
                <a:gridCol w="7960995">
                  <a:extLst>
                    <a:ext uri="{9D8B030D-6E8A-4147-A177-3AD203B41FA5}">
                      <a16:colId xmlns:a16="http://schemas.microsoft.com/office/drawing/2014/main" val="20003"/>
                    </a:ext>
                  </a:extLst>
                </a:gridCol>
              </a:tblGrid>
              <a:tr h="2781300">
                <a:tc>
                  <a:txBody>
                    <a:bodyPr/>
                    <a:lstStyle/>
                    <a:p>
                      <a:pPr algn="l" rtl="0" eaLnBrk="0">
                        <a:lnSpc>
                          <a:spcPct val="100000"/>
                        </a:lnSpc>
                      </a:pPr>
                      <a:endParaRPr lang="en-US" altLang="en-US" sz="1000" dirty="0"/>
                    </a:p>
                  </a:txBody>
                  <a:tcPr marL="0" marR="0" marT="0" marB="0">
                    <a:lnL>
                      <a:noFill/>
                    </a:lnL>
                    <a:lnR>
                      <a:noFill/>
                    </a:lnR>
                    <a:lnT>
                      <a:noFill/>
                    </a:lnT>
                    <a:lnB>
                      <a:noFill/>
                    </a:lnB>
                  </a:tcPr>
                </a:tc>
                <a:tc>
                  <a:txBody>
                    <a:bodyPr/>
                    <a:lstStyle/>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marL="348615" algn="l" rtl="0" eaLnBrk="0">
                        <a:lnSpc>
                          <a:spcPct val="80000"/>
                        </a:lnSpc>
                        <a:spcBef>
                          <a:spcPts val="5"/>
                        </a:spcBef>
                      </a:pPr>
                      <a:r>
                        <a:rPr sz="5400" b="1" spc="-60" dirty="0">
                          <a:solidFill>
                            <a:srgbClr val="FFFFFF">
                              <a:alpha val="100000"/>
                            </a:srgbClr>
                          </a:solidFill>
                          <a:latin typeface="Arial" panose="020B0604020202020204"/>
                          <a:ea typeface="Arial" panose="020B0604020202020204"/>
                          <a:cs typeface="Arial" panose="020B0604020202020204"/>
                        </a:rPr>
                        <a:t>03</a:t>
                      </a:r>
                      <a:endParaRPr lang="en-US" altLang="en-US" sz="5400" dirty="0"/>
                    </a:p>
                  </a:txBody>
                  <a:tcPr marL="0" marR="0" marT="0" marB="0">
                    <a:lnL>
                      <a:noFill/>
                    </a:lnL>
                    <a:lnR>
                      <a:noFill/>
                    </a:lnR>
                    <a:lnT>
                      <a:noFill/>
                    </a:lnT>
                    <a:lnB>
                      <a:noFill/>
                    </a:lnB>
                    <a:solidFill>
                      <a:srgbClr val="3959B9"/>
                    </a:solidFill>
                  </a:tcPr>
                </a:tc>
                <a:tc>
                  <a:txBody>
                    <a:bodyPr/>
                    <a:lstStyle/>
                    <a:p>
                      <a:pPr algn="l" rtl="0" eaLnBrk="0">
                        <a:lnSpc>
                          <a:spcPct val="100000"/>
                        </a:lnSpc>
                      </a:pPr>
                      <a:endParaRPr lang="en-US" altLang="en-US" sz="1000" dirty="0"/>
                    </a:p>
                  </a:txBody>
                  <a:tcPr marL="0" marR="0" marT="0" marB="0">
                    <a:lnL>
                      <a:noFill/>
                    </a:lnL>
                    <a:lnR>
                      <a:noFill/>
                    </a:lnR>
                    <a:lnT>
                      <a:noFill/>
                    </a:lnT>
                    <a:lnB>
                      <a:noFill/>
                    </a:lnB>
                  </a:tcPr>
                </a:tc>
                <a:tc rowSpan="3">
                  <a:txBody>
                    <a:bodyPr/>
                    <a:lstStyle/>
                    <a:p>
                      <a:pPr algn="l" rtl="0" eaLnBrk="0">
                        <a:lnSpc>
                          <a:spcPct val="103000"/>
                        </a:lnSpc>
                      </a:pPr>
                      <a:endParaRPr lang="en-US" altLang="en-US" sz="1000" dirty="0"/>
                    </a:p>
                    <a:p>
                      <a:pPr algn="l" rtl="0" eaLnBrk="0">
                        <a:lnSpc>
                          <a:spcPct val="7000"/>
                        </a:lnSpc>
                      </a:pPr>
                      <a:endParaRPr lang="en-US" altLang="en-US" sz="1300" dirty="0"/>
                    </a:p>
                  </a:txBody>
                  <a:tcPr marL="0" marR="0" marT="0" marB="0">
                    <a:lnL>
                      <a:noFill/>
                    </a:lnL>
                    <a:lnR>
                      <a:noFill/>
                    </a:lnR>
                    <a:lnT>
                      <a:noFill/>
                    </a:lnT>
                    <a:lnB>
                      <a:noFill/>
                    </a:lnB>
                  </a:tcPr>
                </a:tc>
                <a:extLst>
                  <a:ext uri="{0D108BD9-81ED-4DB2-BD59-A6C34878D82A}">
                    <a16:rowId xmlns:a16="http://schemas.microsoft.com/office/drawing/2014/main" val="10000"/>
                  </a:ext>
                </a:extLst>
              </a:tr>
              <a:tr h="2950210">
                <a:tc gridSpan="3">
                  <a:txBody>
                    <a:bodyPr/>
                    <a:lstStyle/>
                    <a:p>
                      <a:pPr algn="l" rtl="0" eaLnBrk="0">
                        <a:lnSpc>
                          <a:spcPct val="121000"/>
                        </a:lnSpc>
                      </a:pPr>
                      <a:endParaRPr lang="en-US" altLang="en-US" sz="1000" dirty="0"/>
                    </a:p>
                    <a:p>
                      <a:pPr algn="l" rtl="0" eaLnBrk="0">
                        <a:lnSpc>
                          <a:spcPct val="121000"/>
                        </a:lnSpc>
                      </a:pPr>
                      <a:endParaRPr lang="en-US" altLang="en-US" sz="1000" dirty="0"/>
                    </a:p>
                    <a:p>
                      <a:pPr algn="l" rtl="0" eaLnBrk="0">
                        <a:lnSpc>
                          <a:spcPct val="8000"/>
                        </a:lnSpc>
                      </a:pPr>
                      <a:endParaRPr lang="en-US" altLang="en-US" sz="100" dirty="0"/>
                    </a:p>
                    <a:p>
                      <a:pPr marL="1456055" algn="l" rtl="0" eaLnBrk="0">
                        <a:lnSpc>
                          <a:spcPct val="100000"/>
                        </a:lnSpc>
                      </a:pPr>
                      <a:r>
                        <a:rPr sz="3300" spc="90" dirty="0">
                          <a:solidFill>
                            <a:srgbClr val="3959B9">
                              <a:alpha val="100000"/>
                            </a:srgbClr>
                          </a:solidFill>
                          <a:latin typeface="微软雅黑" panose="020B0503020204020204" charset="-122"/>
                          <a:ea typeface="微软雅黑" panose="020B0503020204020204" charset="-122"/>
                          <a:cs typeface="微软雅黑" panose="020B0503020204020204" charset="-122"/>
                        </a:rPr>
                        <a:t>有效</a:t>
                      </a:r>
                      <a:r>
                        <a:rPr sz="3300" spc="70" dirty="0">
                          <a:solidFill>
                            <a:srgbClr val="3959B9">
                              <a:alpha val="100000"/>
                            </a:srgbClr>
                          </a:solidFill>
                          <a:latin typeface="微软雅黑" panose="020B0503020204020204" charset="-122"/>
                          <a:ea typeface="微软雅黑" panose="020B0503020204020204" charset="-122"/>
                          <a:cs typeface="微软雅黑" panose="020B0503020204020204" charset="-122"/>
                        </a:rPr>
                        <a:t>性</a:t>
                      </a:r>
                      <a:endParaRPr lang="en-US" altLang="en-US" sz="3300" dirty="0"/>
                    </a:p>
                    <a:p>
                      <a:pPr marL="1452245" algn="l" rtl="0" eaLnBrk="0">
                        <a:lnSpc>
                          <a:spcPct val="81000"/>
                        </a:lnSpc>
                        <a:spcBef>
                          <a:spcPts val="380"/>
                        </a:spcBef>
                      </a:pPr>
                      <a:r>
                        <a:rPr sz="1400" spc="-20" dirty="0">
                          <a:solidFill>
                            <a:srgbClr val="D6DCE5">
                              <a:alpha val="100000"/>
                            </a:srgbClr>
                          </a:solidFill>
                          <a:latin typeface="Arial" panose="020B0604020202020204"/>
                          <a:ea typeface="Arial" panose="020B0604020202020204"/>
                          <a:cs typeface="Arial" panose="020B0604020202020204"/>
                        </a:rPr>
                        <a:t>Valid</a:t>
                      </a:r>
                      <a:r>
                        <a:rPr sz="1400" spc="0" dirty="0">
                          <a:solidFill>
                            <a:srgbClr val="D6DCE5">
                              <a:alpha val="100000"/>
                            </a:srgbClr>
                          </a:solidFill>
                          <a:latin typeface="Arial" panose="020B0604020202020204"/>
                          <a:ea typeface="Arial" panose="020B0604020202020204"/>
                          <a:cs typeface="Arial" panose="020B0604020202020204"/>
                        </a:rPr>
                        <a:t>ity</a:t>
                      </a:r>
                      <a:endParaRPr lang="en-US" altLang="en-US" sz="1400" dirty="0"/>
                    </a:p>
                  </a:txBody>
                  <a:tcPr marL="0" marR="0" marT="0" marB="0">
                    <a:lnL>
                      <a:noFill/>
                    </a:lnL>
                    <a:lnR>
                      <a:noFill/>
                    </a:lnR>
                    <a:lnT>
                      <a:noFill/>
                    </a:lnT>
                    <a:lnB>
                      <a:noFill/>
                    </a:lnB>
                  </a:tcPr>
                </a:tc>
                <a:tc hMerge="1">
                  <a:txBody>
                    <a:bodyPr/>
                    <a:lstStyle/>
                    <a:p>
                      <a:endParaRPr lang="zh-CN"/>
                    </a:p>
                  </a:txBody>
                  <a:tcPr marL="0" marR="0" marT="0" marB="0">
                    <a:lnL>
                      <a:noFill/>
                    </a:lnL>
                    <a:lnR>
                      <a:noFill/>
                    </a:lnR>
                    <a:lnT>
                      <a:noFill/>
                    </a:lnT>
                    <a:lnB>
                      <a:noFill/>
                    </a:lnB>
                  </a:tcPr>
                </a:tc>
                <a:tc hMerge="1">
                  <a:txBody>
                    <a:bodyPr/>
                    <a:lstStyle/>
                    <a:p>
                      <a:endParaRPr lang="zh-CN"/>
                    </a:p>
                  </a:txBody>
                  <a:tcPr marL="0" marR="0" marT="0" marB="0">
                    <a:lnL>
                      <a:noFill/>
                    </a:lnL>
                    <a:lnR>
                      <a:noFill/>
                    </a:lnR>
                    <a:lnT>
                      <a:noFill/>
                    </a:lnT>
                    <a:lnB>
                      <a:noFill/>
                    </a:lnB>
                  </a:tcPr>
                </a:tc>
                <a:tc vMerge="1">
                  <a:txBody>
                    <a:bodyPr/>
                    <a:lstStyle/>
                    <a:p>
                      <a:endParaRPr lang="zh-CN"/>
                    </a:p>
                  </a:txBody>
                  <a:tcPr marL="0" marR="0" marT="0" marB="0">
                    <a:lnL>
                      <a:noFill/>
                    </a:lnL>
                    <a:lnR>
                      <a:noFill/>
                    </a:lnR>
                    <a:lnT>
                      <a:noFill/>
                    </a:lnT>
                    <a:lnB>
                      <a:noFill/>
                    </a:lnB>
                  </a:tcPr>
                </a:tc>
                <a:extLst>
                  <a:ext uri="{0D108BD9-81ED-4DB2-BD59-A6C34878D82A}">
                    <a16:rowId xmlns:a16="http://schemas.microsoft.com/office/drawing/2014/main" val="10001"/>
                  </a:ext>
                </a:extLst>
              </a:tr>
              <a:tr h="1125855">
                <a:tc gridSpan="3">
                  <a:txBody>
                    <a:bodyPr/>
                    <a:lstStyle/>
                    <a:p>
                      <a:pPr algn="l" rtl="0" eaLnBrk="0">
                        <a:lnSpc>
                          <a:spcPct val="106000"/>
                        </a:lnSpc>
                      </a:pPr>
                      <a:endParaRPr lang="en-US" altLang="en-US" sz="1000" dirty="0"/>
                    </a:p>
                    <a:p>
                      <a:pPr algn="l" rtl="0" eaLnBrk="0">
                        <a:lnSpc>
                          <a:spcPct val="107000"/>
                        </a:lnSpc>
                      </a:pPr>
                      <a:endParaRPr lang="en-US" altLang="en-US" sz="1000" dirty="0"/>
                    </a:p>
                    <a:p>
                      <a:pPr algn="l" rtl="0" eaLnBrk="0">
                        <a:lnSpc>
                          <a:spcPct val="8000"/>
                        </a:lnSpc>
                      </a:pPr>
                      <a:endParaRPr lang="en-US" altLang="en-US" sz="100" dirty="0"/>
                    </a:p>
                    <a:p>
                      <a:pPr marL="704215" algn="l" rtl="0" eaLnBrk="0">
                        <a:lnSpc>
                          <a:spcPts val="1095"/>
                        </a:lnSpc>
                      </a:pPr>
                      <a:r>
                        <a:rPr sz="900" spc="100" dirty="0">
                          <a:solidFill>
                            <a:srgbClr val="000000">
                              <a:alpha val="100000"/>
                            </a:srgbClr>
                          </a:solidFill>
                          <a:latin typeface="Arial" panose="020B0604020202020204"/>
                          <a:ea typeface="Arial" panose="020B0604020202020204"/>
                          <a:cs typeface="Arial" panose="020B0604020202020204"/>
                          <a:sym typeface="+mn-ea"/>
                        </a:rPr>
                        <a:t>[</a:t>
                      </a:r>
                      <a:r>
                        <a:rPr lang="en-US" sz="900" spc="100" dirty="0">
                          <a:solidFill>
                            <a:srgbClr val="000000">
                              <a:alpha val="100000"/>
                            </a:srgbClr>
                          </a:solidFill>
                          <a:latin typeface="Arial" panose="020B0604020202020204"/>
                          <a:ea typeface="Arial" panose="020B0604020202020204"/>
                          <a:cs typeface="Arial" panose="020B0604020202020204"/>
                          <a:sym typeface="+mn-ea"/>
                        </a:rPr>
                        <a:t>2</a:t>
                      </a:r>
                      <a:r>
                        <a:rPr sz="900" spc="100" dirty="0">
                          <a:solidFill>
                            <a:srgbClr val="000000">
                              <a:alpha val="100000"/>
                            </a:srgbClr>
                          </a:solidFill>
                          <a:latin typeface="Arial" panose="020B0604020202020204"/>
                          <a:ea typeface="Arial" panose="020B0604020202020204"/>
                          <a:cs typeface="Arial" panose="020B0604020202020204"/>
                          <a:sym typeface="+mn-ea"/>
                        </a:rPr>
                        <a:t>] </a:t>
                      </a: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特地唑胺三期临床研究原件及翻</a:t>
                      </a:r>
                      <a:r>
                        <a:rPr sz="90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译</a:t>
                      </a:r>
                      <a:endParaRPr lang="en-US" altLang="en-US" sz="900" dirty="0"/>
                    </a:p>
                    <a:p>
                      <a:pPr marL="704215" algn="l" rtl="0" eaLnBrk="0">
                        <a:lnSpc>
                          <a:spcPts val="1095"/>
                        </a:lnSpc>
                      </a:pPr>
                      <a:endParaRPr lang="en-US" altLang="en-US" sz="900" dirty="0"/>
                    </a:p>
                  </a:txBody>
                  <a:tcPr marL="0" marR="0" marT="0" marB="0">
                    <a:lnL>
                      <a:noFill/>
                    </a:lnL>
                    <a:lnR>
                      <a:noFill/>
                    </a:lnR>
                    <a:lnT>
                      <a:noFill/>
                    </a:lnT>
                    <a:lnB>
                      <a:noFill/>
                    </a:lnB>
                  </a:tcPr>
                </a:tc>
                <a:tc hMerge="1">
                  <a:txBody>
                    <a:bodyPr/>
                    <a:lstStyle/>
                    <a:p>
                      <a:endParaRPr lang="zh-CN"/>
                    </a:p>
                  </a:txBody>
                  <a:tcPr marL="0" marR="0" marT="0" marB="0">
                    <a:lnL>
                      <a:noFill/>
                    </a:lnL>
                    <a:lnR>
                      <a:noFill/>
                    </a:lnR>
                    <a:lnT>
                      <a:noFill/>
                    </a:lnT>
                    <a:lnB>
                      <a:noFill/>
                    </a:lnB>
                  </a:tcPr>
                </a:tc>
                <a:tc hMerge="1">
                  <a:txBody>
                    <a:bodyPr/>
                    <a:lstStyle/>
                    <a:p>
                      <a:endParaRPr lang="zh-CN"/>
                    </a:p>
                  </a:txBody>
                  <a:tcPr marL="0" marR="0" marT="0" marB="0">
                    <a:lnL>
                      <a:noFill/>
                    </a:lnL>
                    <a:lnR>
                      <a:noFill/>
                    </a:lnR>
                    <a:lnT>
                      <a:noFill/>
                    </a:lnT>
                    <a:lnB>
                      <a:noFill/>
                    </a:lnB>
                  </a:tcPr>
                </a:tc>
                <a:tc vMerge="1">
                  <a:txBody>
                    <a:bodyPr/>
                    <a:lstStyle/>
                    <a:p>
                      <a:endParaRPr lang="zh-CN"/>
                    </a:p>
                  </a:txBody>
                  <a:tcPr marL="0" marR="0"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57" name="path"/>
          <p:cNvSpPr/>
          <p:nvPr/>
        </p:nvSpPr>
        <p:spPr>
          <a:xfrm>
            <a:off x="1451610" y="4099433"/>
            <a:ext cx="540004" cy="44450"/>
          </a:xfrm>
          <a:custGeom>
            <a:avLst/>
            <a:gdLst/>
            <a:ahLst/>
            <a:cxnLst/>
            <a:rect l="0" t="0" r="0" b="0"/>
            <a:pathLst>
              <a:path w="850" h="70">
                <a:moveTo>
                  <a:pt x="0" y="35"/>
                </a:moveTo>
                <a:lnTo>
                  <a:pt x="850" y="35"/>
                </a:lnTo>
              </a:path>
            </a:pathLst>
          </a:custGeom>
          <a:noFill/>
          <a:ln w="44450" cap="flat">
            <a:solidFill>
              <a:srgbClr val="3959B9">
                <a:alpha val="100000"/>
              </a:srgbClr>
            </a:solidFill>
            <a:prstDash val="solid"/>
            <a:miter lim="1000000"/>
          </a:ln>
        </p:spPr>
        <p:txBody>
          <a:bodyPr rtlCol="0"/>
          <a:lstStyle/>
          <a:p>
            <a:pPr algn="ctr"/>
            <a:endParaRPr lang="zh-CN" altLang="en-US"/>
          </a:p>
        </p:txBody>
      </p:sp>
      <p:sp>
        <p:nvSpPr>
          <p:cNvPr id="2" name="文本框 1"/>
          <p:cNvSpPr txBox="1"/>
          <p:nvPr/>
        </p:nvSpPr>
        <p:spPr>
          <a:xfrm>
            <a:off x="4307840" y="4258310"/>
            <a:ext cx="7537450" cy="2069465"/>
          </a:xfrm>
          <a:prstGeom prst="rect">
            <a:avLst/>
          </a:prstGeom>
          <a:noFill/>
        </p:spPr>
        <p:txBody>
          <a:bodyPr wrap="square" rtlCol="0" anchor="t">
            <a:noAutofit/>
          </a:bodyPr>
          <a:lstStyle/>
          <a:p>
            <a:r>
              <a:rPr lang="zh-CN" altLang="en-US">
                <a:latin typeface="微软雅黑" panose="020B0503020204020204" charset="-122"/>
                <a:ea typeface="微软雅黑" panose="020B0503020204020204" charset="-122"/>
                <a:cs typeface="微软雅黑" panose="020B0503020204020204" charset="-122"/>
                <a:sym typeface="+mn-ea"/>
              </a:rPr>
              <a:t>本项3期，多中心、随机、双盲、非劣效性试验纳入667名18岁或以上的急性细菌性皮肤和皮肤结构感染（ABSSSI）患者。旨在评估口服替地唑胺（200 mg/次，1次/日，连续6天）和利奈唑胺（600mg/次，2次/日，连续10天）临床疗效。</a:t>
            </a:r>
          </a:p>
          <a:p>
            <a:endParaRPr lang="zh-CN" altLang="en-US" b="1">
              <a:latin typeface="微软雅黑" panose="020B0503020204020204" charset="-122"/>
              <a:ea typeface="微软雅黑" panose="020B0503020204020204" charset="-122"/>
              <a:cs typeface="微软雅黑" panose="020B0503020204020204" charset="-122"/>
              <a:sym typeface="+mn-ea"/>
            </a:endParaRPr>
          </a:p>
          <a:p>
            <a:r>
              <a:rPr lang="zh-CN" altLang="en-US" b="1">
                <a:latin typeface="微软雅黑" panose="020B0503020204020204" charset="-122"/>
                <a:ea typeface="微软雅黑" panose="020B0503020204020204" charset="-122"/>
                <a:cs typeface="微软雅黑" panose="020B0503020204020204" charset="-122"/>
                <a:sym typeface="+mn-ea"/>
              </a:rPr>
              <a:t>磷酸特地唑胺治疗</a:t>
            </a:r>
            <a:r>
              <a:rPr lang="en-US" altLang="zh-CN" b="1">
                <a:latin typeface="微软雅黑" panose="020B0503020204020204" charset="-122"/>
                <a:ea typeface="微软雅黑" panose="020B0503020204020204" charset="-122"/>
                <a:cs typeface="微软雅黑" panose="020B0503020204020204" charset="-122"/>
                <a:sym typeface="+mn-ea"/>
              </a:rPr>
              <a:t>6</a:t>
            </a:r>
            <a:r>
              <a:rPr lang="zh-CN" altLang="en-US" b="1">
                <a:latin typeface="微软雅黑" panose="020B0503020204020204" charset="-122"/>
                <a:ea typeface="微软雅黑" panose="020B0503020204020204" charset="-122"/>
                <a:cs typeface="微软雅黑" panose="020B0503020204020204" charset="-122"/>
                <a:sym typeface="+mn-ea"/>
              </a:rPr>
              <a:t>天临床效果不劣于利奈唑胺治疗</a:t>
            </a:r>
            <a:r>
              <a:rPr lang="en-US" altLang="zh-CN" b="1">
                <a:latin typeface="微软雅黑" panose="020B0503020204020204" charset="-122"/>
                <a:ea typeface="微软雅黑" panose="020B0503020204020204" charset="-122"/>
                <a:cs typeface="微软雅黑" panose="020B0503020204020204" charset="-122"/>
                <a:sym typeface="+mn-ea"/>
              </a:rPr>
              <a:t>10</a:t>
            </a:r>
            <a:r>
              <a:rPr lang="zh-CN" altLang="en-US" b="1">
                <a:latin typeface="微软雅黑" panose="020B0503020204020204" charset="-122"/>
                <a:ea typeface="微软雅黑" panose="020B0503020204020204" charset="-122"/>
                <a:cs typeface="微软雅黑" panose="020B0503020204020204" charset="-122"/>
                <a:sym typeface="+mn-ea"/>
              </a:rPr>
              <a:t>天。故</a:t>
            </a:r>
            <a:r>
              <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rPr>
              <a:t>磷酸特地唑胺是利奈唑胺治疗ABSSSI的合理替代方法。</a:t>
            </a:r>
          </a:p>
        </p:txBody>
      </p:sp>
      <p:graphicFrame>
        <p:nvGraphicFramePr>
          <p:cNvPr id="3" name="图表 2"/>
          <p:cNvGraphicFramePr/>
          <p:nvPr>
            <p:custDataLst>
              <p:tags r:id="rId2"/>
            </p:custDataLst>
          </p:nvPr>
        </p:nvGraphicFramePr>
        <p:xfrm>
          <a:off x="4778375" y="549910"/>
          <a:ext cx="6720840" cy="3279775"/>
        </p:xfrm>
        <a:graphic>
          <a:graphicData uri="http://schemas.openxmlformats.org/drawingml/2006/chart">
            <c:chart xmlns:c="http://schemas.openxmlformats.org/drawingml/2006/chart" xmlns:r="http://schemas.openxmlformats.org/officeDocument/2006/relationships" r:id="rId6"/>
          </a:graphicData>
        </a:graphic>
      </p:graphicFrame>
      <p:sp>
        <p:nvSpPr>
          <p:cNvPr id="9" name="文本框 8"/>
          <p:cNvSpPr txBox="1"/>
          <p:nvPr>
            <p:custDataLst>
              <p:tags r:id="rId3"/>
            </p:custDataLst>
          </p:nvPr>
        </p:nvSpPr>
        <p:spPr>
          <a:xfrm>
            <a:off x="4778375" y="3875405"/>
            <a:ext cx="5859780" cy="337185"/>
          </a:xfrm>
          <a:prstGeom prst="rect">
            <a:avLst/>
          </a:prstGeom>
          <a:noFill/>
        </p:spPr>
        <p:txBody>
          <a:bodyPr wrap="square" rtlCol="0" anchor="t">
            <a:spAutoFit/>
          </a:bodyPr>
          <a:lstStyle/>
          <a:p>
            <a:r>
              <a:rPr lang="zh-CN" altLang="en-US" sz="1600">
                <a:latin typeface="微软雅黑" panose="020B0503020204020204" charset="-122"/>
                <a:ea typeface="微软雅黑" panose="020B0503020204020204" charset="-122"/>
                <a:cs typeface="微软雅黑" panose="020B0503020204020204" charset="-122"/>
              </a:rPr>
              <a:t>注：早期临床反应率指用药后48</a:t>
            </a:r>
            <a:r>
              <a:rPr lang="en-US" altLang="zh-CN" sz="1600">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72小时的临床反应率。</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table 51"/>
          <p:cNvGraphicFramePr>
            <a:graphicFrameLocks noGrp="1"/>
          </p:cNvGraphicFramePr>
          <p:nvPr>
            <p:custDataLst>
              <p:tags r:id="rId1"/>
            </p:custDataLst>
          </p:nvPr>
        </p:nvGraphicFramePr>
        <p:xfrm>
          <a:off x="0" y="0"/>
          <a:ext cx="11922760" cy="6930390"/>
        </p:xfrm>
        <a:graphic>
          <a:graphicData uri="http://schemas.openxmlformats.org/drawingml/2006/table">
            <a:tbl>
              <a:tblPr/>
              <a:tblGrid>
                <a:gridCol w="1490345">
                  <a:extLst>
                    <a:ext uri="{9D8B030D-6E8A-4147-A177-3AD203B41FA5}">
                      <a16:colId xmlns:a16="http://schemas.microsoft.com/office/drawing/2014/main" val="20000"/>
                    </a:ext>
                  </a:extLst>
                </a:gridCol>
                <a:gridCol w="1315085">
                  <a:extLst>
                    <a:ext uri="{9D8B030D-6E8A-4147-A177-3AD203B41FA5}">
                      <a16:colId xmlns:a16="http://schemas.microsoft.com/office/drawing/2014/main" val="20001"/>
                    </a:ext>
                  </a:extLst>
                </a:gridCol>
                <a:gridCol w="1753235">
                  <a:extLst>
                    <a:ext uri="{9D8B030D-6E8A-4147-A177-3AD203B41FA5}">
                      <a16:colId xmlns:a16="http://schemas.microsoft.com/office/drawing/2014/main" val="20002"/>
                    </a:ext>
                  </a:extLst>
                </a:gridCol>
                <a:gridCol w="7364095">
                  <a:extLst>
                    <a:ext uri="{9D8B030D-6E8A-4147-A177-3AD203B41FA5}">
                      <a16:colId xmlns:a16="http://schemas.microsoft.com/office/drawing/2014/main" val="20003"/>
                    </a:ext>
                  </a:extLst>
                </a:gridCol>
              </a:tblGrid>
              <a:tr h="2665095">
                <a:tc>
                  <a:txBody>
                    <a:bodyPr/>
                    <a:lstStyle/>
                    <a:p>
                      <a:pPr algn="l" rtl="0" eaLnBrk="0">
                        <a:lnSpc>
                          <a:spcPct val="100000"/>
                        </a:lnSpc>
                      </a:pPr>
                      <a:endParaRPr lang="en-US" altLang="en-US" sz="1000" dirty="0"/>
                    </a:p>
                  </a:txBody>
                  <a:tcPr marL="0" marR="0" marT="0" marB="0">
                    <a:lnL>
                      <a:noFill/>
                    </a:lnL>
                    <a:lnR>
                      <a:noFill/>
                    </a:lnR>
                    <a:lnT>
                      <a:noFill/>
                    </a:lnT>
                    <a:lnB>
                      <a:noFill/>
                    </a:lnB>
                  </a:tcPr>
                </a:tc>
                <a:tc>
                  <a:txBody>
                    <a:bodyPr/>
                    <a:lstStyle/>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marL="284480" algn="l" rtl="0" eaLnBrk="0">
                        <a:lnSpc>
                          <a:spcPct val="80000"/>
                        </a:lnSpc>
                        <a:spcBef>
                          <a:spcPts val="5"/>
                        </a:spcBef>
                      </a:pPr>
                      <a:r>
                        <a:rPr sz="5400" b="1" spc="-60" dirty="0">
                          <a:solidFill>
                            <a:srgbClr val="FFFFFF">
                              <a:alpha val="100000"/>
                            </a:srgbClr>
                          </a:solidFill>
                          <a:latin typeface="Arial" panose="020B0604020202020204"/>
                          <a:ea typeface="Arial" panose="020B0604020202020204"/>
                          <a:cs typeface="Arial" panose="020B0604020202020204"/>
                        </a:rPr>
                        <a:t>03</a:t>
                      </a:r>
                      <a:endParaRPr lang="en-US" altLang="en-US" sz="5400" dirty="0"/>
                    </a:p>
                  </a:txBody>
                  <a:tcPr marL="0" marR="0" marT="0" marB="0">
                    <a:lnL>
                      <a:noFill/>
                    </a:lnL>
                    <a:lnR>
                      <a:noFill/>
                    </a:lnR>
                    <a:lnT>
                      <a:noFill/>
                    </a:lnT>
                    <a:lnB>
                      <a:noFill/>
                    </a:lnB>
                    <a:solidFill>
                      <a:srgbClr val="3959B9"/>
                    </a:solidFill>
                  </a:tcPr>
                </a:tc>
                <a:tc>
                  <a:txBody>
                    <a:bodyPr/>
                    <a:lstStyle/>
                    <a:p>
                      <a:pPr algn="l" rtl="0" eaLnBrk="0">
                        <a:lnSpc>
                          <a:spcPct val="100000"/>
                        </a:lnSpc>
                      </a:pPr>
                      <a:endParaRPr lang="en-US" altLang="en-US" sz="1000" dirty="0"/>
                    </a:p>
                  </a:txBody>
                  <a:tcPr marL="0" marR="0" marT="0" marB="0">
                    <a:lnL>
                      <a:noFill/>
                    </a:lnL>
                    <a:lnR>
                      <a:noFill/>
                    </a:lnR>
                    <a:lnT>
                      <a:noFill/>
                    </a:lnT>
                    <a:lnB>
                      <a:noFill/>
                    </a:lnB>
                  </a:tcPr>
                </a:tc>
                <a:tc>
                  <a:txBody>
                    <a:bodyPr/>
                    <a:lstStyle/>
                    <a:p>
                      <a:pPr algn="l" rtl="0" eaLnBrk="0">
                        <a:lnSpc>
                          <a:spcPct val="111000"/>
                        </a:lnSpc>
                      </a:pPr>
                      <a:endParaRPr sz="1400" spc="9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a:p>
                      <a:pPr marL="108585" algn="l" rtl="0" eaLnBrk="0">
                        <a:lnSpc>
                          <a:spcPts val="1850"/>
                        </a:lnSpc>
                        <a:spcBef>
                          <a:spcPts val="460"/>
                        </a:spcBef>
                      </a:pPr>
                      <a:r>
                        <a:rPr sz="2000" b="1"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临床指南/诊疗规范推荐：</a:t>
                      </a:r>
                      <a:endParaRPr lang="en-US" altLang="en-US" sz="1400" dirty="0">
                        <a:latin typeface="微软雅黑" panose="020B0503020204020204" charset="-122"/>
                        <a:ea typeface="微软雅黑" panose="020B0503020204020204" charset="-122"/>
                        <a:cs typeface="微软雅黑" panose="020B0503020204020204" charset="-122"/>
                      </a:endParaRPr>
                    </a:p>
                    <a:p>
                      <a:pPr marL="100965" indent="0" algn="l" rtl="0" eaLnBrk="0">
                        <a:lnSpc>
                          <a:spcPct val="121000"/>
                        </a:lnSpc>
                        <a:spcBef>
                          <a:spcPts val="520"/>
                        </a:spcBef>
                      </a:pP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美国外科感染学会《复杂皮肤和软组织感染的管理指南(2020版)》</a:t>
                      </a:r>
                      <a:r>
                        <a:rPr sz="16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：在复杂性皮肤和</a:t>
                      </a: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软组织感染疑似或确诊</a:t>
                      </a:r>
                      <a:r>
                        <a:rPr sz="16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MRSA</a:t>
                      </a: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时，对抗</a:t>
                      </a:r>
                      <a:r>
                        <a:rPr sz="16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菌药物选择建议中，</a:t>
                      </a:r>
                      <a:r>
                        <a:rPr lang="zh-CN" altLang="en-US" sz="1800" b="1">
                          <a:solidFill>
                            <a:srgbClr val="FF0000"/>
                          </a:solidFill>
                          <a:latin typeface="微软雅黑" panose="020B0503020204020204" charset="-122"/>
                          <a:ea typeface="微软雅黑" panose="020B0503020204020204" charset="-122"/>
                          <a:cs typeface="微软雅黑" panose="020B0503020204020204" charset="-122"/>
                          <a:sym typeface="+mn-ea"/>
                        </a:rPr>
                        <a:t>强烈推荐特地唑胺</a:t>
                      </a:r>
                      <a:r>
                        <a:rPr sz="16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作为抗感</a:t>
                      </a:r>
                      <a:r>
                        <a:rPr sz="16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染治疗药物 </a:t>
                      </a:r>
                      <a:r>
                        <a:rPr sz="1600" spc="-40" baseline="26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sz="1600" spc="-40" baseline="26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3</a:t>
                      </a:r>
                      <a:r>
                        <a:rPr sz="1600" spc="-40" baseline="26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6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1800" b="1">
                          <a:solidFill>
                            <a:srgbClr val="FF0000"/>
                          </a:solidFill>
                          <a:latin typeface="微软雅黑" panose="020B0503020204020204" charset="-122"/>
                          <a:ea typeface="微软雅黑" panose="020B0503020204020204" charset="-122"/>
                          <a:cs typeface="微软雅黑" panose="020B0503020204020204" charset="-122"/>
                          <a:sym typeface="+mn-ea"/>
                        </a:rPr>
                        <a:t> (推荐级别ⅠA)</a:t>
                      </a:r>
                      <a:endParaRPr lang="zh-CN" altLang="en-US" sz="1800" b="1">
                        <a:solidFill>
                          <a:srgbClr val="FF0000"/>
                        </a:solidFill>
                        <a:latin typeface="微软雅黑" panose="020B0503020204020204" charset="-122"/>
                        <a:ea typeface="微软雅黑" panose="020B0503020204020204" charset="-122"/>
                        <a:cs typeface="微软雅黑" panose="020B0503020204020204" charset="-122"/>
                      </a:endParaRPr>
                    </a:p>
                    <a:p>
                      <a:pPr algn="l" rtl="0" eaLnBrk="0">
                        <a:lnSpc>
                          <a:spcPct val="111000"/>
                        </a:lnSpc>
                      </a:pPr>
                      <a:endParaRPr lang="en-US" altLang="en-US" sz="1600" dirty="0">
                        <a:latin typeface="微软雅黑" panose="020B0503020204020204" charset="-122"/>
                        <a:ea typeface="微软雅黑" panose="020B0503020204020204" charset="-122"/>
                        <a:cs typeface="微软雅黑" panose="020B0503020204020204" charset="-122"/>
                      </a:endParaRPr>
                    </a:p>
                    <a:p>
                      <a:pPr marL="102870" indent="0" algn="l" rtl="0" eaLnBrk="0">
                        <a:lnSpc>
                          <a:spcPct val="125000"/>
                        </a:lnSpc>
                        <a:spcBef>
                          <a:spcPts val="5"/>
                        </a:spcBef>
                      </a:pPr>
                      <a:r>
                        <a:rPr sz="160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世界急诊外科学会/欧洲外科感染学会《皮肤和软组织感染的管理共识》：在管理</a:t>
                      </a:r>
                      <a:r>
                        <a:rPr sz="160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耐</a:t>
                      </a:r>
                      <a:r>
                        <a:rPr sz="16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甲氧</a:t>
                      </a:r>
                      <a:r>
                        <a:rPr sz="160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西林金黄色葡萄球菌皮肤和软组织感染的抗生素选择建议中，</a:t>
                      </a:r>
                      <a:r>
                        <a:rPr lang="zh-CN" altLang="en-US" sz="1800" b="1">
                          <a:solidFill>
                            <a:srgbClr val="FF0000"/>
                          </a:solidFill>
                          <a:latin typeface="微软雅黑" panose="020B0503020204020204" charset="-122"/>
                          <a:ea typeface="微软雅黑" panose="020B0503020204020204" charset="-122"/>
                          <a:cs typeface="微软雅黑" panose="020B0503020204020204" charset="-122"/>
                          <a:sym typeface="+mn-ea"/>
                        </a:rPr>
                        <a:t>强烈推荐口服或注射特地唑胺</a:t>
                      </a:r>
                      <a:r>
                        <a:rPr sz="1600" spc="-40" dirty="0">
                          <a:solidFill>
                            <a:srgbClr val="33CCFF">
                              <a:alpha val="100000"/>
                            </a:srgbClr>
                          </a:solidFill>
                          <a:latin typeface="微软雅黑" panose="020B0503020204020204" charset="-122"/>
                          <a:ea typeface="微软雅黑" panose="020B0503020204020204" charset="-122"/>
                          <a:cs typeface="微软雅黑" panose="020B0503020204020204" charset="-122"/>
                          <a:sym typeface="+mn-ea"/>
                        </a:rPr>
                        <a:t> </a:t>
                      </a:r>
                      <a:r>
                        <a:rPr sz="1600" spc="-40" baseline="26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en-US" sz="1600" spc="-40" baseline="26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4</a:t>
                      </a:r>
                      <a:r>
                        <a:rPr sz="1600" spc="-40" baseline="260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sz="16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a:t>
                      </a:r>
                      <a:r>
                        <a:rPr lang="zh-CN" altLang="en-US" sz="1800" b="1">
                          <a:solidFill>
                            <a:srgbClr val="FF0000"/>
                          </a:solidFill>
                          <a:latin typeface="微软雅黑" panose="020B0503020204020204" charset="-122"/>
                          <a:ea typeface="微软雅黑" panose="020B0503020204020204" charset="-122"/>
                          <a:cs typeface="微软雅黑" panose="020B0503020204020204" charset="-122"/>
                          <a:sym typeface="+mn-ea"/>
                        </a:rPr>
                        <a:t> (推荐级别ⅠA)</a:t>
                      </a:r>
                    </a:p>
                  </a:txBody>
                  <a:tcPr marL="0" marR="0" marT="0" marB="0">
                    <a:lnL>
                      <a:noFill/>
                    </a:lnL>
                    <a:lnR>
                      <a:noFill/>
                    </a:lnR>
                    <a:lnT>
                      <a:noFill/>
                    </a:lnT>
                    <a:lnB>
                      <a:noFill/>
                    </a:lnB>
                  </a:tcPr>
                </a:tc>
                <a:extLst>
                  <a:ext uri="{0D108BD9-81ED-4DB2-BD59-A6C34878D82A}">
                    <a16:rowId xmlns:a16="http://schemas.microsoft.com/office/drawing/2014/main" val="10000"/>
                  </a:ext>
                </a:extLst>
              </a:tr>
              <a:tr h="3310890">
                <a:tc gridSpan="3">
                  <a:txBody>
                    <a:bodyPr/>
                    <a:lstStyle/>
                    <a:p>
                      <a:pPr algn="l" rtl="0" eaLnBrk="0">
                        <a:lnSpc>
                          <a:spcPct val="121000"/>
                        </a:lnSpc>
                      </a:pPr>
                      <a:endParaRPr lang="en-US" altLang="en-US" sz="1000" dirty="0"/>
                    </a:p>
                    <a:p>
                      <a:pPr algn="l" rtl="0" eaLnBrk="0">
                        <a:lnSpc>
                          <a:spcPct val="121000"/>
                        </a:lnSpc>
                      </a:pPr>
                      <a:endParaRPr lang="en-US" altLang="en-US" sz="1000" dirty="0"/>
                    </a:p>
                    <a:p>
                      <a:pPr algn="l" rtl="0" eaLnBrk="0">
                        <a:lnSpc>
                          <a:spcPct val="8000"/>
                        </a:lnSpc>
                      </a:pPr>
                      <a:endParaRPr lang="en-US" altLang="en-US" sz="100" dirty="0"/>
                    </a:p>
                    <a:p>
                      <a:pPr marL="1456055" algn="l" rtl="0" eaLnBrk="0">
                        <a:lnSpc>
                          <a:spcPct val="100000"/>
                        </a:lnSpc>
                      </a:pPr>
                      <a:r>
                        <a:rPr sz="3300" spc="90" dirty="0">
                          <a:solidFill>
                            <a:srgbClr val="3959B9">
                              <a:alpha val="100000"/>
                            </a:srgbClr>
                          </a:solidFill>
                          <a:latin typeface="微软雅黑" panose="020B0503020204020204" charset="-122"/>
                          <a:ea typeface="微软雅黑" panose="020B0503020204020204" charset="-122"/>
                          <a:cs typeface="微软雅黑" panose="020B0503020204020204" charset="-122"/>
                        </a:rPr>
                        <a:t>有效</a:t>
                      </a:r>
                      <a:r>
                        <a:rPr sz="3300" spc="70" dirty="0">
                          <a:solidFill>
                            <a:srgbClr val="3959B9">
                              <a:alpha val="100000"/>
                            </a:srgbClr>
                          </a:solidFill>
                          <a:latin typeface="微软雅黑" panose="020B0503020204020204" charset="-122"/>
                          <a:ea typeface="微软雅黑" panose="020B0503020204020204" charset="-122"/>
                          <a:cs typeface="微软雅黑" panose="020B0503020204020204" charset="-122"/>
                        </a:rPr>
                        <a:t>性</a:t>
                      </a:r>
                      <a:endParaRPr lang="en-US" altLang="en-US" sz="3300" dirty="0"/>
                    </a:p>
                    <a:p>
                      <a:pPr marL="1452245" algn="l" rtl="0" eaLnBrk="0">
                        <a:lnSpc>
                          <a:spcPct val="81000"/>
                        </a:lnSpc>
                        <a:spcBef>
                          <a:spcPts val="380"/>
                        </a:spcBef>
                      </a:pPr>
                      <a:r>
                        <a:rPr sz="1400" spc="-20" dirty="0">
                          <a:solidFill>
                            <a:srgbClr val="D6DCE5">
                              <a:alpha val="100000"/>
                            </a:srgbClr>
                          </a:solidFill>
                          <a:latin typeface="Arial" panose="020B0604020202020204"/>
                          <a:ea typeface="Arial" panose="020B0604020202020204"/>
                          <a:cs typeface="Arial" panose="020B0604020202020204"/>
                        </a:rPr>
                        <a:t>Valid</a:t>
                      </a:r>
                      <a:r>
                        <a:rPr sz="1400" spc="0" dirty="0">
                          <a:solidFill>
                            <a:srgbClr val="D6DCE5">
                              <a:alpha val="100000"/>
                            </a:srgbClr>
                          </a:solidFill>
                          <a:latin typeface="Arial" panose="020B0604020202020204"/>
                          <a:ea typeface="Arial" panose="020B0604020202020204"/>
                          <a:cs typeface="Arial" panose="020B0604020202020204"/>
                        </a:rPr>
                        <a:t>ity</a:t>
                      </a:r>
                    </a:p>
                    <a:p>
                      <a:pPr marL="1452245" algn="l" rtl="0" eaLnBrk="0">
                        <a:lnSpc>
                          <a:spcPct val="81000"/>
                        </a:lnSpc>
                        <a:spcBef>
                          <a:spcPts val="380"/>
                        </a:spcBef>
                      </a:pPr>
                      <a:endParaRPr lang="en-US" altLang="en-US" sz="1400" dirty="0"/>
                    </a:p>
                    <a:p>
                      <a:pPr marL="1452245" algn="l" rtl="0" eaLnBrk="0">
                        <a:lnSpc>
                          <a:spcPct val="81000"/>
                        </a:lnSpc>
                        <a:spcBef>
                          <a:spcPts val="380"/>
                        </a:spcBef>
                      </a:pPr>
                      <a:endParaRPr lang="en-US" altLang="en-US" sz="1400" dirty="0"/>
                    </a:p>
                    <a:p>
                      <a:pPr marL="1452245" algn="l" rtl="0" eaLnBrk="0">
                        <a:lnSpc>
                          <a:spcPct val="81000"/>
                        </a:lnSpc>
                        <a:spcBef>
                          <a:spcPts val="380"/>
                        </a:spcBef>
                      </a:pPr>
                      <a:endParaRPr lang="en-US" altLang="en-US" sz="1400" dirty="0"/>
                    </a:p>
                    <a:p>
                      <a:pPr marL="1452245" algn="l" rtl="0" eaLnBrk="0">
                        <a:lnSpc>
                          <a:spcPct val="81000"/>
                        </a:lnSpc>
                        <a:spcBef>
                          <a:spcPts val="380"/>
                        </a:spcBef>
                      </a:pPr>
                      <a:endParaRPr lang="en-US" altLang="en-US" sz="1400" dirty="0"/>
                    </a:p>
                    <a:p>
                      <a:pPr marL="1452245" algn="l" rtl="0" eaLnBrk="0">
                        <a:lnSpc>
                          <a:spcPct val="81000"/>
                        </a:lnSpc>
                        <a:spcBef>
                          <a:spcPts val="380"/>
                        </a:spcBef>
                      </a:pPr>
                      <a:endParaRPr lang="en-US" altLang="en-US" sz="1400" dirty="0"/>
                    </a:p>
                    <a:p>
                      <a:pPr marL="1452245" algn="l" rtl="0" eaLnBrk="0">
                        <a:lnSpc>
                          <a:spcPct val="81000"/>
                        </a:lnSpc>
                        <a:spcBef>
                          <a:spcPts val="380"/>
                        </a:spcBef>
                      </a:pPr>
                      <a:endParaRPr lang="en-US" altLang="en-US" sz="1400" dirty="0"/>
                    </a:p>
                    <a:p>
                      <a:pPr marL="1452245" algn="l" rtl="0" eaLnBrk="0">
                        <a:lnSpc>
                          <a:spcPct val="81000"/>
                        </a:lnSpc>
                        <a:spcBef>
                          <a:spcPts val="380"/>
                        </a:spcBef>
                      </a:pPr>
                      <a:endParaRPr lang="en-US" altLang="en-US" sz="1400" dirty="0"/>
                    </a:p>
                    <a:p>
                      <a:pPr marL="1452245" algn="l" rtl="0" eaLnBrk="0">
                        <a:lnSpc>
                          <a:spcPct val="81000"/>
                        </a:lnSpc>
                        <a:spcBef>
                          <a:spcPts val="380"/>
                        </a:spcBef>
                      </a:pPr>
                      <a:endParaRPr lang="en-US" altLang="en-US" sz="1400" dirty="0"/>
                    </a:p>
                    <a:p>
                      <a:pPr marL="1452245" algn="l" rtl="0" eaLnBrk="0">
                        <a:lnSpc>
                          <a:spcPct val="81000"/>
                        </a:lnSpc>
                        <a:spcBef>
                          <a:spcPts val="380"/>
                        </a:spcBef>
                      </a:pPr>
                      <a:endParaRPr lang="en-US" altLang="en-US" sz="1400" dirty="0"/>
                    </a:p>
                  </a:txBody>
                  <a:tcPr marL="0" marR="0" marT="0" marB="0">
                    <a:lnL>
                      <a:noFill/>
                    </a:lnL>
                    <a:lnR>
                      <a:noFill/>
                    </a:lnR>
                    <a:lnT>
                      <a:noFill/>
                    </a:lnT>
                    <a:lnB>
                      <a:noFill/>
                    </a:lnB>
                  </a:tcPr>
                </a:tc>
                <a:tc hMerge="1">
                  <a:txBody>
                    <a:bodyPr/>
                    <a:lstStyle/>
                    <a:p>
                      <a:endParaRPr lang="zh-CN"/>
                    </a:p>
                  </a:txBody>
                  <a:tcPr marL="0" marR="0" marT="0" marB="0">
                    <a:lnL>
                      <a:noFill/>
                    </a:lnL>
                    <a:lnR>
                      <a:noFill/>
                    </a:lnR>
                    <a:lnT>
                      <a:noFill/>
                    </a:lnT>
                    <a:lnB>
                      <a:noFill/>
                    </a:lnB>
                  </a:tcPr>
                </a:tc>
                <a:tc hMerge="1">
                  <a:txBody>
                    <a:bodyPr/>
                    <a:lstStyle/>
                    <a:p>
                      <a:endParaRPr lang="zh-CN"/>
                    </a:p>
                  </a:txBody>
                  <a:tcPr marL="0" marR="0" marT="0" marB="0">
                    <a:lnL>
                      <a:noFill/>
                    </a:lnL>
                    <a:lnR>
                      <a:noFill/>
                    </a:lnR>
                    <a:lnT>
                      <a:noFill/>
                    </a:lnT>
                    <a:lnB>
                      <a:noFill/>
                    </a:lnB>
                  </a:tcPr>
                </a:tc>
                <a:tc>
                  <a:txBody>
                    <a:bodyPr/>
                    <a:lstStyle/>
                    <a:p>
                      <a:pPr algn="l" rtl="0" eaLnBrk="0">
                        <a:lnSpc>
                          <a:spcPct val="113000"/>
                        </a:lnSpc>
                      </a:pPr>
                      <a:endParaRPr sz="1400" spc="90" dirty="0">
                        <a:ln w="3175" cap="flat" cmpd="sng">
                          <a:solidFill>
                            <a:srgbClr val="000000">
                              <a:alpha val="100000"/>
                            </a:srgbClr>
                          </a:solidFill>
                          <a:prstDash val="solid"/>
                          <a:miter lim="0"/>
                        </a:ln>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algn="l" rtl="0" eaLnBrk="0">
                        <a:lnSpc>
                          <a:spcPct val="113000"/>
                        </a:lnSpc>
                      </a:pPr>
                      <a:r>
                        <a:rPr sz="2000" b="1"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《技术审评报告》 中关于本品有效性的描述：</a:t>
                      </a:r>
                      <a:endParaRPr lang="en-US" altLang="en-US" sz="1400" dirty="0">
                        <a:latin typeface="微软雅黑" panose="020B0503020204020204" charset="-122"/>
                        <a:ea typeface="微软雅黑" panose="020B0503020204020204" charset="-122"/>
                        <a:cs typeface="微软雅黑" panose="020B0503020204020204" charset="-122"/>
                      </a:endParaRPr>
                    </a:p>
                    <a:p>
                      <a:pPr indent="457200" algn="l" rtl="0" eaLnBrk="0" fontAlgn="auto">
                        <a:lnSpc>
                          <a:spcPct val="113000"/>
                        </a:lnSpc>
                      </a:pP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两项多中心随机双盲非劣效性III期临床试验入选了1333名急性细菌性皮肤及皮肤软组织感染成人患者，试验组为特地唑胺200mg每日一次连续 6 天，对照组为利奈唑胺注射液600mg每12小时一次连续10天，两项试验主要终点均为早期临床反应率，结果显示，试验1中332名患者随机入组到特地唑胺组接受口服治疗，335名患者随机入组到利奈唑胺组，两组早期临床反应率分别为79.5%和79.4%，差异为 0.1%(置信区间-6.1%，6.2%)。试验2中332名患者随机入组到特地唑胺组，334名患者随机入组到利奈唑胺组。两组早期临床反应率分别为86.1%和84.1%，差异为2.0%(置信区间-3.5%，7.3%)，两项试验均达到了非劣效。</a:t>
                      </a:r>
                    </a:p>
                    <a:p>
                      <a:pPr indent="457200" algn="l" rtl="0" eaLnBrk="0" fontAlgn="auto">
                        <a:lnSpc>
                          <a:spcPct val="113000"/>
                        </a:lnSpc>
                      </a:pP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中国参加的 III 期临床试验设计，入排标准、对照组、用法用量、主要疗效指标均等关键 性要素与全球 2 项 III 临床试验相同，有效性结果与全球研究相似 </a:t>
                      </a:r>
                      <a:r>
                        <a:rPr sz="1600" spc="2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rPr>
                        <a:t>[5]</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p>
                  </a:txBody>
                  <a:tcPr marL="0" marR="0" marT="0" marB="0">
                    <a:lnL>
                      <a:noFill/>
                    </a:lnL>
                    <a:lnR>
                      <a:noFill/>
                    </a:lnR>
                    <a:lnT>
                      <a:noFill/>
                    </a:lnT>
                    <a:lnB>
                      <a:noFill/>
                    </a:lnB>
                  </a:tcPr>
                </a:tc>
                <a:extLst>
                  <a:ext uri="{0D108BD9-81ED-4DB2-BD59-A6C34878D82A}">
                    <a16:rowId xmlns:a16="http://schemas.microsoft.com/office/drawing/2014/main" val="10001"/>
                  </a:ext>
                </a:extLst>
              </a:tr>
              <a:tr h="954405">
                <a:tc gridSpan="3">
                  <a:txBody>
                    <a:bodyPr/>
                    <a:lstStyle/>
                    <a:p>
                      <a:pPr marL="704215" algn="l" rtl="0" eaLnBrk="0">
                        <a:lnSpc>
                          <a:spcPts val="1095"/>
                        </a:lnSpc>
                      </a:pPr>
                      <a:r>
                        <a:rPr sz="900" spc="100" dirty="0">
                          <a:solidFill>
                            <a:srgbClr val="000000">
                              <a:alpha val="100000"/>
                            </a:srgbClr>
                          </a:solidFill>
                          <a:latin typeface="Arial" panose="020B0604020202020204"/>
                          <a:ea typeface="Arial" panose="020B0604020202020204"/>
                          <a:cs typeface="Arial" panose="020B0604020202020204"/>
                        </a:rPr>
                        <a:t>[</a:t>
                      </a:r>
                      <a:r>
                        <a:rPr lang="en-US" sz="900" spc="100" dirty="0">
                          <a:solidFill>
                            <a:srgbClr val="000000">
                              <a:alpha val="100000"/>
                            </a:srgbClr>
                          </a:solidFill>
                          <a:latin typeface="Arial" panose="020B0604020202020204"/>
                          <a:ea typeface="Arial" panose="020B0604020202020204"/>
                          <a:cs typeface="Arial" panose="020B0604020202020204"/>
                        </a:rPr>
                        <a:t>2</a:t>
                      </a:r>
                      <a:r>
                        <a:rPr sz="900" spc="100" dirty="0">
                          <a:solidFill>
                            <a:srgbClr val="000000">
                              <a:alpha val="100000"/>
                            </a:srgbClr>
                          </a:solidFill>
                          <a:latin typeface="Arial" panose="020B0604020202020204"/>
                          <a:ea typeface="Arial" panose="020B0604020202020204"/>
                          <a:cs typeface="Arial" panose="020B0604020202020204"/>
                        </a:rPr>
                        <a:t>] </a:t>
                      </a: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rPr>
                        <a:t>特地唑胺三期临床研究原件及翻</a:t>
                      </a:r>
                      <a:r>
                        <a:rPr sz="9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译</a:t>
                      </a:r>
                      <a:endParaRPr lang="en-US" altLang="en-US" sz="900" dirty="0"/>
                    </a:p>
                    <a:p>
                      <a:pPr algn="l" rtl="0" eaLnBrk="0">
                        <a:lnSpc>
                          <a:spcPct val="139000"/>
                        </a:lnSpc>
                      </a:pPr>
                      <a:endParaRPr lang="en-US" altLang="en-US" sz="200" dirty="0"/>
                    </a:p>
                    <a:p>
                      <a:pPr marL="704215" indent="0" algn="l" rtl="0" eaLnBrk="0">
                        <a:lnSpc>
                          <a:spcPct val="118000"/>
                        </a:lnSpc>
                      </a:pPr>
                      <a:r>
                        <a:rPr sz="900" spc="90" dirty="0">
                          <a:solidFill>
                            <a:srgbClr val="000000">
                              <a:alpha val="100000"/>
                            </a:srgbClr>
                          </a:solidFill>
                          <a:latin typeface="Arial" panose="020B0604020202020204"/>
                          <a:ea typeface="Arial" panose="020B0604020202020204"/>
                          <a:cs typeface="Arial" panose="020B0604020202020204"/>
                        </a:rPr>
                        <a:t>[</a:t>
                      </a:r>
                      <a:r>
                        <a:rPr lang="en-US" sz="900" spc="90" dirty="0">
                          <a:solidFill>
                            <a:srgbClr val="000000">
                              <a:alpha val="100000"/>
                            </a:srgbClr>
                          </a:solidFill>
                          <a:latin typeface="Arial" panose="020B0604020202020204"/>
                          <a:ea typeface="Arial" panose="020B0604020202020204"/>
                          <a:cs typeface="Arial" panose="020B0604020202020204"/>
                        </a:rPr>
                        <a:t>3</a:t>
                      </a:r>
                      <a:r>
                        <a:rPr sz="900" spc="90" dirty="0">
                          <a:solidFill>
                            <a:srgbClr val="000000">
                              <a:alpha val="100000"/>
                            </a:srgbClr>
                          </a:solidFill>
                          <a:latin typeface="Arial" panose="020B0604020202020204"/>
                          <a:ea typeface="Arial" panose="020B0604020202020204"/>
                          <a:cs typeface="Arial" panose="020B0604020202020204"/>
                        </a:rPr>
                        <a:t>] </a:t>
                      </a:r>
                      <a:r>
                        <a:rPr sz="90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美国外科感染学会复杂皮肤和软组织感染的管理指南</a:t>
                      </a:r>
                      <a:r>
                        <a:rPr sz="900" spc="90" dirty="0">
                          <a:solidFill>
                            <a:srgbClr val="000000">
                              <a:alpha val="100000"/>
                            </a:srgbClr>
                          </a:solidFill>
                          <a:latin typeface="Arial" panose="020B0604020202020204"/>
                          <a:ea typeface="Arial" panose="020B0604020202020204"/>
                          <a:cs typeface="Arial" panose="020B0604020202020204"/>
                        </a:rPr>
                        <a:t>-</a:t>
                      </a:r>
                      <a:r>
                        <a:rPr sz="90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原件及</a:t>
                      </a:r>
                      <a:r>
                        <a:rPr sz="90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翻</a:t>
                      </a:r>
                      <a:r>
                        <a:rPr sz="9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译   </a:t>
                      </a:r>
                      <a:r>
                        <a:rPr sz="900" spc="90" dirty="0">
                          <a:solidFill>
                            <a:srgbClr val="000000">
                              <a:alpha val="100000"/>
                            </a:srgbClr>
                          </a:solidFill>
                          <a:latin typeface="Arial" panose="020B0604020202020204"/>
                          <a:ea typeface="Arial" panose="020B0604020202020204"/>
                          <a:cs typeface="Arial" panose="020B0604020202020204"/>
                        </a:rPr>
                        <a:t>[</a:t>
                      </a:r>
                      <a:r>
                        <a:rPr lang="en-US" sz="900" spc="90" dirty="0">
                          <a:solidFill>
                            <a:srgbClr val="000000">
                              <a:alpha val="100000"/>
                            </a:srgbClr>
                          </a:solidFill>
                          <a:latin typeface="Arial" panose="020B0604020202020204"/>
                          <a:ea typeface="Arial" panose="020B0604020202020204"/>
                          <a:cs typeface="Arial" panose="020B0604020202020204"/>
                        </a:rPr>
                        <a:t>4</a:t>
                      </a:r>
                      <a:r>
                        <a:rPr sz="900" spc="90" dirty="0">
                          <a:solidFill>
                            <a:srgbClr val="000000">
                              <a:alpha val="100000"/>
                            </a:srgbClr>
                          </a:solidFill>
                          <a:latin typeface="Arial" panose="020B0604020202020204"/>
                          <a:ea typeface="Arial" panose="020B0604020202020204"/>
                          <a:cs typeface="Arial" panose="020B0604020202020204"/>
                        </a:rPr>
                        <a:t>] </a:t>
                      </a:r>
                      <a:r>
                        <a:rPr sz="90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世界急诊外科学会皮肤和软组织感染的管理共识</a:t>
                      </a:r>
                      <a:r>
                        <a:rPr sz="900" spc="90" dirty="0">
                          <a:solidFill>
                            <a:srgbClr val="000000">
                              <a:alpha val="100000"/>
                            </a:srgbClr>
                          </a:solidFill>
                          <a:latin typeface="Arial" panose="020B0604020202020204"/>
                          <a:ea typeface="Arial" panose="020B0604020202020204"/>
                          <a:cs typeface="Arial" panose="020B0604020202020204"/>
                        </a:rPr>
                        <a:t>-</a:t>
                      </a:r>
                      <a:r>
                        <a:rPr sz="900" spc="90" dirty="0">
                          <a:solidFill>
                            <a:srgbClr val="000000">
                              <a:alpha val="100000"/>
                            </a:srgbClr>
                          </a:solidFill>
                          <a:latin typeface="微软雅黑" panose="020B0503020204020204" charset="-122"/>
                          <a:ea typeface="微软雅黑" panose="020B0503020204020204" charset="-122"/>
                          <a:cs typeface="微软雅黑" panose="020B0503020204020204" charset="-122"/>
                        </a:rPr>
                        <a:t>原件及</a:t>
                      </a:r>
                      <a:r>
                        <a:rPr sz="9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翻</a:t>
                      </a:r>
                      <a:r>
                        <a:rPr sz="9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译</a:t>
                      </a:r>
                    </a:p>
                    <a:p>
                      <a:pPr marL="704215" indent="0" algn="l" rtl="0" eaLnBrk="0">
                        <a:lnSpc>
                          <a:spcPct val="118000"/>
                        </a:lnSpc>
                      </a:pPr>
                      <a:r>
                        <a:rPr sz="900" spc="90" dirty="0">
                          <a:solidFill>
                            <a:srgbClr val="000000">
                              <a:alpha val="100000"/>
                            </a:srgbClr>
                          </a:solidFill>
                          <a:latin typeface="Arial" panose="020B0604020202020204"/>
                          <a:ea typeface="Arial" panose="020B0604020202020204"/>
                          <a:cs typeface="Arial" panose="020B0604020202020204"/>
                          <a:sym typeface="+mn-ea"/>
                        </a:rPr>
                        <a:t>[</a:t>
                      </a:r>
                      <a:r>
                        <a:rPr lang="en-US" sz="900" spc="90" dirty="0">
                          <a:solidFill>
                            <a:srgbClr val="000000">
                              <a:alpha val="100000"/>
                            </a:srgbClr>
                          </a:solidFill>
                          <a:latin typeface="Arial" panose="020B0604020202020204"/>
                          <a:ea typeface="Arial" panose="020B0604020202020204"/>
                          <a:cs typeface="Arial" panose="020B0604020202020204"/>
                          <a:sym typeface="+mn-ea"/>
                        </a:rPr>
                        <a:t>5</a:t>
                      </a:r>
                      <a:r>
                        <a:rPr sz="900" spc="90" dirty="0">
                          <a:solidFill>
                            <a:srgbClr val="000000">
                              <a:alpha val="100000"/>
                            </a:srgbClr>
                          </a:solidFill>
                          <a:latin typeface="Arial" panose="020B0604020202020204"/>
                          <a:ea typeface="Arial" panose="020B0604020202020204"/>
                          <a:cs typeface="Arial" panose="020B0604020202020204"/>
                          <a:sym typeface="+mn-ea"/>
                        </a:rPr>
                        <a:t>] </a:t>
                      </a:r>
                      <a:r>
                        <a:rPr sz="900" spc="9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注射用磷酸特地唑胺申请上市技术审</a:t>
                      </a:r>
                      <a:r>
                        <a:rPr sz="90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评</a:t>
                      </a:r>
                      <a:r>
                        <a:rPr sz="9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报告</a:t>
                      </a:r>
                      <a:endParaRPr lang="en-US" altLang="en-US" sz="900" dirty="0"/>
                    </a:p>
                  </a:txBody>
                  <a:tcPr marL="0" marR="0" marT="0" marB="0">
                    <a:lnL>
                      <a:noFill/>
                    </a:lnL>
                    <a:lnR>
                      <a:noFill/>
                    </a:lnR>
                    <a:lnT>
                      <a:noFill/>
                    </a:lnT>
                    <a:lnB>
                      <a:noFill/>
                    </a:lnB>
                  </a:tcPr>
                </a:tc>
                <a:tc hMerge="1">
                  <a:txBody>
                    <a:bodyPr/>
                    <a:lstStyle/>
                    <a:p>
                      <a:endParaRPr lang="zh-CN"/>
                    </a:p>
                  </a:txBody>
                  <a:tcPr marL="0" marR="0" marT="0" marB="0">
                    <a:lnL>
                      <a:noFill/>
                    </a:lnL>
                    <a:lnR>
                      <a:noFill/>
                    </a:lnR>
                    <a:lnT>
                      <a:noFill/>
                    </a:lnT>
                    <a:lnB>
                      <a:noFill/>
                    </a:lnB>
                  </a:tcPr>
                </a:tc>
                <a:tc hMerge="1">
                  <a:txBody>
                    <a:bodyPr/>
                    <a:lstStyle/>
                    <a:p>
                      <a:endParaRPr lang="zh-CN"/>
                    </a:p>
                  </a:txBody>
                  <a:tcPr marL="0" marR="0" marT="0" marB="0">
                    <a:lnL>
                      <a:noFill/>
                    </a:lnL>
                    <a:lnR>
                      <a:noFill/>
                    </a:lnR>
                    <a:lnT>
                      <a:noFill/>
                    </a:lnT>
                    <a:lnB>
                      <a:noFill/>
                    </a:lnB>
                  </a:tcPr>
                </a:tc>
                <a:tc>
                  <a:txBody>
                    <a:bodyPr/>
                    <a:lstStyle/>
                    <a:p>
                      <a:pPr algn="l" rtl="0" eaLnBrk="0">
                        <a:lnSpc>
                          <a:spcPct val="100000"/>
                        </a:lnSpc>
                      </a:pPr>
                      <a:endParaRPr lang="en-US" altLang="en-US" sz="1000" dirty="0"/>
                    </a:p>
                  </a:txBody>
                  <a:tcPr marL="0" marR="0"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52" name="path"/>
          <p:cNvSpPr/>
          <p:nvPr/>
        </p:nvSpPr>
        <p:spPr>
          <a:xfrm>
            <a:off x="1451610" y="4099433"/>
            <a:ext cx="540004" cy="44450"/>
          </a:xfrm>
          <a:custGeom>
            <a:avLst/>
            <a:gdLst/>
            <a:ahLst/>
            <a:cxnLst/>
            <a:rect l="0" t="0" r="0" b="0"/>
            <a:pathLst>
              <a:path w="850" h="70">
                <a:moveTo>
                  <a:pt x="0" y="35"/>
                </a:moveTo>
                <a:lnTo>
                  <a:pt x="850" y="35"/>
                </a:lnTo>
              </a:path>
            </a:pathLst>
          </a:custGeom>
          <a:noFill/>
          <a:ln w="44450" cap="flat">
            <a:solidFill>
              <a:srgbClr val="3959B9">
                <a:alpha val="100000"/>
              </a:srgbClr>
            </a:solidFill>
            <a:prstDash val="solid"/>
            <a:miter lim="1000000"/>
          </a:ln>
        </p:spPr>
        <p:txBody>
          <a:bodyPr rtlCol="0"/>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8"/>
          <p:cNvSpPr/>
          <p:nvPr/>
        </p:nvSpPr>
        <p:spPr>
          <a:xfrm>
            <a:off x="4544060" y="387985"/>
            <a:ext cx="7144385" cy="6048375"/>
          </a:xfrm>
          <a:prstGeom prst="rect">
            <a:avLst/>
          </a:prstGeom>
        </p:spPr>
        <p:txBody>
          <a:bodyPr vert="horz" wrap="square" lIns="0" tIns="0" rIns="0" bIns="0"/>
          <a:lstStyle/>
          <a:p>
            <a:pPr algn="l" rtl="0" eaLnBrk="0">
              <a:lnSpc>
                <a:spcPct val="83000"/>
              </a:lnSpc>
            </a:pPr>
            <a:endParaRPr lang="en-US" altLang="en-US" sz="200" dirty="0">
              <a:latin typeface="微软雅黑" panose="020B0503020204020204" charset="-122"/>
              <a:ea typeface="微软雅黑" panose="020B0503020204020204" charset="-122"/>
              <a:cs typeface="微软雅黑" panose="020B0503020204020204" charset="-122"/>
            </a:endParaRPr>
          </a:p>
          <a:p>
            <a:pPr marL="12700" algn="l" rtl="0" eaLnBrk="0">
              <a:lnSpc>
                <a:spcPts val="1870"/>
              </a:lnSpc>
            </a:pPr>
            <a:r>
              <a:rPr sz="2400" b="1"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创新点：</a:t>
            </a:r>
            <a:endParaRPr lang="en-US" altLang="en-US" sz="2000" dirty="0">
              <a:latin typeface="微软雅黑" panose="020B0503020204020204" charset="-122"/>
              <a:ea typeface="微软雅黑" panose="020B0503020204020204" charset="-122"/>
              <a:cs typeface="微软雅黑" panose="020B0503020204020204" charset="-122"/>
            </a:endParaRPr>
          </a:p>
          <a:p>
            <a:pPr marL="15240" indent="-635" algn="l" rtl="0" eaLnBrk="0">
              <a:lnSpc>
                <a:spcPct val="122000"/>
              </a:lnSpc>
              <a:spcBef>
                <a:spcPts val="495"/>
              </a:spcBef>
            </a:pPr>
            <a:r>
              <a:rPr sz="1800" b="1"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增加抗菌能力：</a:t>
            </a:r>
            <a:r>
              <a:rPr sz="16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特地唑胺化学结构中</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a:t>
            </a:r>
            <a:r>
              <a:rPr sz="16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环和</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D</a:t>
            </a:r>
            <a:r>
              <a:rPr sz="16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环的优化使其更有效抑制细菌蛋白质</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合</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成，</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并能够克服</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cfr</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基因的耐药机制，临床上可满足患者</a:t>
            </a:r>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在万古</a:t>
            </a:r>
            <a:r>
              <a:rPr lang="zh-CN" altLang="en-US" sz="1800" b="1" spc="0">
                <a:solidFill>
                  <a:srgbClr val="FF0000"/>
                </a:solidFill>
                <a:latin typeface="微软雅黑" panose="020B0503020204020204" charset="-122"/>
                <a:ea typeface="微软雅黑" panose="020B0503020204020204" charset="-122"/>
                <a:cs typeface="微软雅黑" panose="020B0503020204020204" charset="-122"/>
              </a:rPr>
              <a:t>霉素或利奈唑胺治疗无效时的</a:t>
            </a:r>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强力补救方案 </a:t>
            </a:r>
            <a:r>
              <a:rPr sz="16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，提高治疗有</a:t>
            </a: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效</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率；</a:t>
            </a:r>
            <a:endParaRPr lang="en-US" altLang="en-US" sz="1600" dirty="0">
              <a:latin typeface="微软雅黑" panose="020B0503020204020204" charset="-122"/>
              <a:ea typeface="微软雅黑" panose="020B0503020204020204" charset="-122"/>
              <a:cs typeface="微软雅黑" panose="020B0503020204020204" charset="-122"/>
            </a:endParaRPr>
          </a:p>
          <a:p>
            <a:pPr marL="14605" indent="-635" algn="l" rtl="0" eaLnBrk="0">
              <a:lnSpc>
                <a:spcPct val="121000"/>
              </a:lnSpc>
              <a:spcBef>
                <a:spcPts val="505"/>
              </a:spcBef>
            </a:pPr>
            <a:r>
              <a:rPr sz="1800" b="1"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提高临床适用性：</a:t>
            </a:r>
            <a:r>
              <a:rPr sz="1600" spc="-30" dirty="0">
                <a:solidFill>
                  <a:srgbClr val="33CCFF">
                    <a:alpha val="100000"/>
                  </a:srgbClr>
                </a:solidFill>
                <a:latin typeface="微软雅黑" panose="020B0503020204020204" charset="-122"/>
                <a:ea typeface="微软雅黑" panose="020B0503020204020204" charset="-122"/>
                <a:cs typeface="微软雅黑" panose="020B0503020204020204" charset="-122"/>
              </a:rPr>
              <a:t> </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a:t>
            </a:r>
            <a:r>
              <a:rPr sz="16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环</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a:t>
            </a:r>
            <a:r>
              <a:rPr sz="160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-5位选用体积更小的羟甲基取代，使其口服生物利用度增</a:t>
            </a: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加</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、与 </a:t>
            </a: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单胺氧化酶的相互作用降低，能满足注射转口服序贯及特殊人群</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(老年、肥胖、肝肾功</a:t>
            </a: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能不全等)</a:t>
            </a:r>
            <a:r>
              <a:rPr lang="zh-CN" altLang="en-US" sz="1800" b="1">
                <a:solidFill>
                  <a:srgbClr val="FF0000"/>
                </a:solidFill>
                <a:latin typeface="微软雅黑" panose="020B0503020204020204" charset="-122"/>
                <a:ea typeface="微软雅黑" panose="020B0503020204020204" charset="-122"/>
                <a:cs typeface="微软雅黑" panose="020B0503020204020204" charset="-122"/>
              </a:rPr>
              <a:t>无需调整剂量</a:t>
            </a:r>
            <a:r>
              <a:rPr sz="160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的需求，增加临床适用性 </a:t>
            </a:r>
            <a:r>
              <a:rPr sz="1600" spc="-10" baseline="26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en-US" sz="1600" spc="-10" baseline="26000" dirty="0">
                <a:solidFill>
                  <a:srgbClr val="000000">
                    <a:alpha val="100000"/>
                  </a:srgbClr>
                </a:solidFill>
                <a:latin typeface="微软雅黑" panose="020B0503020204020204" charset="-122"/>
                <a:ea typeface="微软雅黑" panose="020B0503020204020204" charset="-122"/>
                <a:cs typeface="微软雅黑" panose="020B0503020204020204" charset="-122"/>
              </a:rPr>
              <a:t>7</a:t>
            </a:r>
            <a:r>
              <a:rPr sz="1600" spc="0" baseline="26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600" dirty="0">
              <a:latin typeface="微软雅黑" panose="020B0503020204020204" charset="-122"/>
              <a:ea typeface="微软雅黑" panose="020B0503020204020204" charset="-122"/>
              <a:cs typeface="微软雅黑" panose="020B0503020204020204" charset="-122"/>
            </a:endParaRPr>
          </a:p>
          <a:p>
            <a:pPr algn="l" rtl="0" eaLnBrk="0">
              <a:lnSpc>
                <a:spcPct val="105000"/>
              </a:lnSpc>
            </a:pPr>
            <a:endParaRPr lang="en-US" altLang="en-US" sz="1200" dirty="0">
              <a:latin typeface="微软雅黑" panose="020B0503020204020204" charset="-122"/>
              <a:ea typeface="微软雅黑" panose="020B0503020204020204" charset="-122"/>
              <a:cs typeface="微软雅黑" panose="020B0503020204020204" charset="-122"/>
            </a:endParaRPr>
          </a:p>
          <a:p>
            <a:pPr marL="14605" algn="l" rtl="0" eaLnBrk="0">
              <a:lnSpc>
                <a:spcPts val="1700"/>
              </a:lnSpc>
              <a:spcBef>
                <a:spcPts val="425"/>
              </a:spcBef>
            </a:pPr>
            <a:r>
              <a:rPr sz="2400" b="1"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优势：</a:t>
            </a:r>
          </a:p>
          <a:p>
            <a:pPr marL="13970" indent="1905" algn="l" rtl="0" eaLnBrk="0">
              <a:lnSpc>
                <a:spcPct val="120000"/>
              </a:lnSpc>
              <a:spcBef>
                <a:spcPts val="720"/>
              </a:spcBef>
            </a:pPr>
            <a:r>
              <a:rPr b="1"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适用性好：</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固定剂量给药，满足注射转口服序贯及特殊人群 (老年、肥胖、肝肾功能不全等)无需调整剂量的需求，增加临床使用适用性</a:t>
            </a:r>
            <a:r>
              <a:rPr sz="1600" spc="-2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rPr>
              <a:t> [7]</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p>
          <a:p>
            <a:pPr marL="13335" indent="1270" algn="l" rtl="0" eaLnBrk="0">
              <a:lnSpc>
                <a:spcPct val="122000"/>
              </a:lnSpc>
              <a:spcBef>
                <a:spcPts val="580"/>
              </a:spcBef>
            </a:pPr>
            <a:r>
              <a:rPr b="1"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依从性高：</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200mg Qd×6天，相对于利奈唑胺600mg Bid×10-14天，给药天数缩短 40%-57%、给药次数缩减70%-79%，极大提高依从性，缩短疗程改善治疗效果 </a:t>
            </a:r>
            <a:r>
              <a:rPr sz="1600" spc="-2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p>
          <a:p>
            <a:pPr algn="l" rtl="0" eaLnBrk="0">
              <a:lnSpc>
                <a:spcPct val="111000"/>
              </a:lnSpc>
            </a:pPr>
            <a:r>
              <a:rPr b="1"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安全性高：</a:t>
            </a:r>
            <a:r>
              <a:rPr sz="160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减少呕吐腹泻等胃肠道反应和血小板减少症发生率低，提高诊疗舒适度，有利于足量足疗程治疗 </a:t>
            </a:r>
            <a:r>
              <a:rPr sz="1600" spc="-2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60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p>
          <a:p>
            <a:pPr marL="14605" algn="l" rtl="0" eaLnBrk="0">
              <a:lnSpc>
                <a:spcPts val="1700"/>
              </a:lnSpc>
              <a:spcBef>
                <a:spcPts val="425"/>
              </a:spcBef>
              <a:buClrTx/>
              <a:buSzTx/>
              <a:buFontTx/>
            </a:pPr>
            <a:endParaRPr sz="2000" b="1" spc="4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4605" algn="l" rtl="0" eaLnBrk="0">
              <a:lnSpc>
                <a:spcPts val="1700"/>
              </a:lnSpc>
              <a:spcBef>
                <a:spcPts val="425"/>
              </a:spcBef>
              <a:buClrTx/>
              <a:buSzTx/>
              <a:buFontTx/>
            </a:pPr>
            <a:r>
              <a:rPr sz="2400" b="1"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药品注册分类：</a:t>
            </a:r>
            <a:r>
              <a:rPr sz="16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化学药品4类</a:t>
            </a:r>
            <a:endParaRPr lang="en-US" altLang="en-US" sz="160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grpSp>
        <p:nvGrpSpPr>
          <p:cNvPr id="40" name="group 40"/>
          <p:cNvGrpSpPr/>
          <p:nvPr/>
        </p:nvGrpSpPr>
        <p:grpSpPr>
          <a:xfrm rot="21600000">
            <a:off x="504825" y="3139440"/>
            <a:ext cx="3943985" cy="2526665"/>
            <a:chOff x="0" y="0"/>
            <a:chExt cx="3805428" cy="2503690"/>
          </a:xfrm>
        </p:grpSpPr>
        <p:pic>
          <p:nvPicPr>
            <p:cNvPr id="63" name="picture 63"/>
            <p:cNvPicPr>
              <a:picLocks noChangeAspect="1"/>
            </p:cNvPicPr>
            <p:nvPr/>
          </p:nvPicPr>
          <p:blipFill>
            <a:blip r:embed="rId2"/>
            <a:stretch>
              <a:fillRect/>
            </a:stretch>
          </p:blipFill>
          <p:spPr>
            <a:xfrm rot="21600000">
              <a:off x="0" y="1143825"/>
              <a:ext cx="3805428" cy="1301496"/>
            </a:xfrm>
            <a:prstGeom prst="rect">
              <a:avLst/>
            </a:prstGeom>
          </p:spPr>
        </p:pic>
        <p:sp>
          <p:nvSpPr>
            <p:cNvPr id="64" name="textbox 64"/>
            <p:cNvSpPr/>
            <p:nvPr/>
          </p:nvSpPr>
          <p:spPr>
            <a:xfrm>
              <a:off x="505307" y="-12700"/>
              <a:ext cx="1599564" cy="2545079"/>
            </a:xfrm>
            <a:prstGeom prst="rect">
              <a:avLst/>
            </a:prstGeom>
          </p:spPr>
          <p:txBody>
            <a:bodyPr vert="horz" wrap="square" lIns="0" tIns="0" rIns="0" bIns="0"/>
            <a:lstStyle/>
            <a:p>
              <a:pPr algn="l" rtl="0" eaLnBrk="0">
                <a:lnSpc>
                  <a:spcPct val="85000"/>
                </a:lnSpc>
              </a:pPr>
              <a:endParaRPr lang="en-US" altLang="en-US" sz="100" dirty="0"/>
            </a:p>
            <a:p>
              <a:pPr marL="298450" algn="l" rtl="0" eaLnBrk="0">
                <a:lnSpc>
                  <a:spcPct val="100000"/>
                </a:lnSpc>
              </a:pPr>
              <a:r>
                <a:rPr sz="3300" spc="90" dirty="0">
                  <a:solidFill>
                    <a:srgbClr val="3959B9">
                      <a:alpha val="100000"/>
                    </a:srgbClr>
                  </a:solidFill>
                  <a:latin typeface="微软雅黑" panose="020B0503020204020204" charset="-122"/>
                  <a:ea typeface="微软雅黑" panose="020B0503020204020204" charset="-122"/>
                  <a:cs typeface="微软雅黑" panose="020B0503020204020204" charset="-122"/>
                </a:rPr>
                <a:t>创新</a:t>
              </a:r>
              <a:r>
                <a:rPr sz="3300" spc="60" dirty="0">
                  <a:solidFill>
                    <a:srgbClr val="3959B9">
                      <a:alpha val="100000"/>
                    </a:srgbClr>
                  </a:solidFill>
                  <a:latin typeface="微软雅黑" panose="020B0503020204020204" charset="-122"/>
                  <a:ea typeface="微软雅黑" panose="020B0503020204020204" charset="-122"/>
                  <a:cs typeface="微软雅黑" panose="020B0503020204020204" charset="-122"/>
                </a:rPr>
                <a:t>性</a:t>
              </a:r>
              <a:endParaRPr lang="en-US" altLang="en-US" sz="3300" dirty="0"/>
            </a:p>
            <a:p>
              <a:pPr marL="309245" algn="l" rtl="0" eaLnBrk="0">
                <a:lnSpc>
                  <a:spcPct val="80000"/>
                </a:lnSpc>
                <a:spcBef>
                  <a:spcPts val="390"/>
                </a:spcBef>
              </a:pPr>
              <a:r>
                <a:rPr sz="1400" spc="-10" dirty="0">
                  <a:solidFill>
                    <a:srgbClr val="D6DCE5">
                      <a:alpha val="100000"/>
                    </a:srgbClr>
                  </a:solidFill>
                  <a:latin typeface="Arial" panose="020B0604020202020204"/>
                  <a:ea typeface="Arial" panose="020B0604020202020204"/>
                  <a:cs typeface="Arial" panose="020B0604020202020204"/>
                </a:rPr>
                <a:t>Innovativeness</a:t>
              </a:r>
              <a:endParaRPr lang="en-US" altLang="en-US" sz="14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3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04000"/>
                </a:lnSpc>
              </a:pPr>
              <a:endParaRPr lang="en-US" altLang="en-US" sz="1000" dirty="0"/>
            </a:p>
            <a:p>
              <a:pPr algn="l" rtl="0" eaLnBrk="0">
                <a:lnSpc>
                  <a:spcPct val="139000"/>
                </a:lnSpc>
              </a:pPr>
              <a:endParaRPr lang="en-US" altLang="en-US" sz="200" dirty="0"/>
            </a:p>
            <a:p>
              <a:pPr marL="12700" algn="l" rtl="0" eaLnBrk="0">
                <a:lnSpc>
                  <a:spcPts val="1400"/>
                </a:lnSpc>
                <a:spcBef>
                  <a:spcPts val="0"/>
                </a:spcBef>
              </a:pPr>
              <a:r>
                <a:rPr sz="1100" b="1" spc="0" dirty="0">
                  <a:solidFill>
                    <a:srgbClr val="FF0000">
                      <a:alpha val="100000"/>
                    </a:srgbClr>
                  </a:solidFill>
                  <a:latin typeface="Arial" panose="020B0604020202020204"/>
                  <a:ea typeface="Arial" panose="020B0604020202020204"/>
                  <a:cs typeface="Arial" panose="020B0604020202020204"/>
                </a:rPr>
                <a:t>C</a:t>
              </a:r>
              <a:r>
                <a:rPr sz="1100" spc="20" dirty="0">
                  <a:ln w="3175" cap="flat" cmpd="sng">
                    <a:solidFill>
                      <a:srgbClr val="FF0000">
                        <a:alpha val="100000"/>
                      </a:srgbClr>
                    </a:solidFill>
                    <a:prstDash val="solid"/>
                    <a:miter lim="0"/>
                  </a:ln>
                  <a:solidFill>
                    <a:srgbClr val="FF0000">
                      <a:alpha val="100000"/>
                    </a:srgbClr>
                  </a:solidFill>
                  <a:latin typeface="微软雅黑" panose="020B0503020204020204" charset="-122"/>
                  <a:ea typeface="微软雅黑" panose="020B0503020204020204" charset="-122"/>
                  <a:cs typeface="微软雅黑" panose="020B0503020204020204" charset="-122"/>
                </a:rPr>
                <a:t>环、</a:t>
              </a:r>
              <a:r>
                <a:rPr sz="110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1100" b="1" spc="0" dirty="0">
                  <a:solidFill>
                    <a:srgbClr val="FF0000">
                      <a:alpha val="100000"/>
                    </a:srgbClr>
                  </a:solidFill>
                  <a:latin typeface="Arial" panose="020B0604020202020204"/>
                  <a:ea typeface="Arial" panose="020B0604020202020204"/>
                  <a:cs typeface="Arial" panose="020B0604020202020204"/>
                </a:rPr>
                <a:t>D</a:t>
              </a:r>
              <a:r>
                <a:rPr sz="1100" spc="0" dirty="0">
                  <a:ln w="3175" cap="flat" cmpd="sng">
                    <a:solidFill>
                      <a:srgbClr val="FF0000">
                        <a:alpha val="100000"/>
                      </a:srgbClr>
                    </a:solidFill>
                    <a:prstDash val="solid"/>
                    <a:miter lim="0"/>
                  </a:ln>
                  <a:solidFill>
                    <a:srgbClr val="FF0000">
                      <a:alpha val="100000"/>
                    </a:srgbClr>
                  </a:solidFill>
                  <a:latin typeface="微软雅黑" panose="020B0503020204020204" charset="-122"/>
                  <a:ea typeface="微软雅黑" panose="020B0503020204020204" charset="-122"/>
                  <a:cs typeface="微软雅黑" panose="020B0503020204020204" charset="-122"/>
                </a:rPr>
                <a:t>环</a:t>
              </a:r>
              <a:endParaRPr lang="en-US" altLang="en-US" sz="1100" dirty="0"/>
            </a:p>
          </p:txBody>
        </p:sp>
        <p:pic>
          <p:nvPicPr>
            <p:cNvPr id="65" name="picture 65"/>
            <p:cNvPicPr>
              <a:picLocks noChangeAspect="1"/>
            </p:cNvPicPr>
            <p:nvPr/>
          </p:nvPicPr>
          <p:blipFill>
            <a:blip r:embed="rId3"/>
            <a:stretch>
              <a:fillRect/>
            </a:stretch>
          </p:blipFill>
          <p:spPr>
            <a:xfrm rot="21600000">
              <a:off x="320420" y="1964118"/>
              <a:ext cx="1062990" cy="296418"/>
            </a:xfrm>
            <a:prstGeom prst="rect">
              <a:avLst/>
            </a:prstGeom>
          </p:spPr>
        </p:pic>
        <p:pic>
          <p:nvPicPr>
            <p:cNvPr id="66" name="picture 66"/>
            <p:cNvPicPr>
              <a:picLocks noChangeAspect="1"/>
            </p:cNvPicPr>
            <p:nvPr/>
          </p:nvPicPr>
          <p:blipFill>
            <a:blip r:embed="rId4"/>
            <a:stretch>
              <a:fillRect/>
            </a:stretch>
          </p:blipFill>
          <p:spPr>
            <a:xfrm rot="21600000">
              <a:off x="2445765" y="1860867"/>
              <a:ext cx="194055" cy="400684"/>
            </a:xfrm>
            <a:prstGeom prst="rect">
              <a:avLst/>
            </a:prstGeom>
          </p:spPr>
        </p:pic>
        <p:sp>
          <p:nvSpPr>
            <p:cNvPr id="67" name="path"/>
            <p:cNvSpPr/>
            <p:nvPr/>
          </p:nvSpPr>
          <p:spPr>
            <a:xfrm>
              <a:off x="797813" y="947102"/>
              <a:ext cx="540004" cy="44450"/>
            </a:xfrm>
            <a:custGeom>
              <a:avLst/>
              <a:gdLst/>
              <a:ahLst/>
              <a:cxnLst/>
              <a:rect l="0" t="0" r="0" b="0"/>
              <a:pathLst>
                <a:path w="850" h="70">
                  <a:moveTo>
                    <a:pt x="0" y="35"/>
                  </a:moveTo>
                  <a:lnTo>
                    <a:pt x="850" y="35"/>
                  </a:lnTo>
                </a:path>
              </a:pathLst>
            </a:custGeom>
            <a:noFill/>
            <a:ln w="44450" cap="flat">
              <a:solidFill>
                <a:srgbClr val="3959B9">
                  <a:alpha val="100000"/>
                </a:srgbClr>
              </a:solidFill>
              <a:prstDash val="solid"/>
              <a:miter lim="1000000"/>
            </a:ln>
          </p:spPr>
          <p:txBody>
            <a:bodyPr rtlCol="0"/>
            <a:lstStyle/>
            <a:p>
              <a:pPr algn="ctr"/>
              <a:endParaRPr lang="zh-CN" altLang="en-US"/>
            </a:p>
          </p:txBody>
        </p:sp>
      </p:grpSp>
      <p:sp>
        <p:nvSpPr>
          <p:cNvPr id="68" name="textbox 68"/>
          <p:cNvSpPr/>
          <p:nvPr/>
        </p:nvSpPr>
        <p:spPr>
          <a:xfrm>
            <a:off x="1450847" y="0"/>
            <a:ext cx="1369060" cy="2937510"/>
          </a:xfrm>
          <a:prstGeom prst="rect">
            <a:avLst/>
          </a:prstGeom>
          <a:solidFill>
            <a:srgbClr val="3959B9"/>
          </a:solidFill>
        </p:spPr>
        <p:txBody>
          <a:bodyPr vert="horz" wrap="square" lIns="0" tIns="0" rIns="0" bIns="0"/>
          <a:lstStyle/>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8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algn="l" rtl="0" eaLnBrk="0">
              <a:lnSpc>
                <a:spcPct val="109000"/>
              </a:lnSpc>
            </a:pPr>
            <a:endParaRPr lang="en-US" altLang="en-US" sz="1000" dirty="0"/>
          </a:p>
          <a:p>
            <a:pPr marL="324485" algn="l" rtl="0" eaLnBrk="0">
              <a:lnSpc>
                <a:spcPct val="80000"/>
              </a:lnSpc>
              <a:spcBef>
                <a:spcPts val="5"/>
              </a:spcBef>
            </a:pPr>
            <a:r>
              <a:rPr sz="5400" b="1" spc="-60" dirty="0">
                <a:solidFill>
                  <a:srgbClr val="FFFFFF">
                    <a:alpha val="100000"/>
                  </a:srgbClr>
                </a:solidFill>
                <a:latin typeface="Arial" panose="020B0604020202020204"/>
                <a:ea typeface="Arial" panose="020B0604020202020204"/>
                <a:cs typeface="Arial" panose="020B0604020202020204"/>
              </a:rPr>
              <a:t>0</a:t>
            </a:r>
            <a:r>
              <a:rPr lang="en-US" sz="5400" b="1" spc="-60" dirty="0">
                <a:solidFill>
                  <a:srgbClr val="FFFFFF">
                    <a:alpha val="100000"/>
                  </a:srgbClr>
                </a:solidFill>
                <a:latin typeface="Arial" panose="020B0604020202020204"/>
                <a:ea typeface="Arial" panose="020B0604020202020204"/>
                <a:cs typeface="Arial" panose="020B0604020202020204"/>
              </a:rPr>
              <a:t>4</a:t>
            </a:r>
            <a:endParaRPr lang="en-US" sz="5400" dirty="0"/>
          </a:p>
        </p:txBody>
      </p:sp>
      <p:sp>
        <p:nvSpPr>
          <p:cNvPr id="69" name="textbox 69"/>
          <p:cNvSpPr/>
          <p:nvPr/>
        </p:nvSpPr>
        <p:spPr>
          <a:xfrm>
            <a:off x="2731135" y="5474367"/>
            <a:ext cx="681355" cy="20447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98000"/>
              </a:lnSpc>
            </a:pPr>
            <a:r>
              <a:rPr sz="1200" b="1" spc="0" dirty="0">
                <a:solidFill>
                  <a:srgbClr val="FF0000">
                    <a:alpha val="100000"/>
                  </a:srgbClr>
                </a:solidFill>
                <a:latin typeface="Arial" panose="020B0604020202020204"/>
                <a:ea typeface="Arial" panose="020B0604020202020204"/>
                <a:cs typeface="Arial" panose="020B0604020202020204"/>
              </a:rPr>
              <a:t>A</a:t>
            </a:r>
            <a:r>
              <a:rPr sz="1200" spc="-10" dirty="0">
                <a:ln w="3175" cap="flat" cmpd="sng">
                  <a:solidFill>
                    <a:srgbClr val="FF0000">
                      <a:alpha val="100000"/>
                    </a:srgbClr>
                  </a:solidFill>
                  <a:prstDash val="solid"/>
                  <a:miter lim="0"/>
                </a:ln>
                <a:solidFill>
                  <a:srgbClr val="FF0000">
                    <a:alpha val="100000"/>
                  </a:srgbClr>
                </a:solidFill>
                <a:latin typeface="微软雅黑" panose="020B0503020204020204" charset="-122"/>
                <a:ea typeface="微软雅黑" panose="020B0503020204020204" charset="-122"/>
                <a:cs typeface="微软雅黑" panose="020B0503020204020204" charset="-122"/>
              </a:rPr>
              <a:t>环</a:t>
            </a:r>
            <a:r>
              <a:rPr sz="1200" b="1" spc="0" dirty="0">
                <a:solidFill>
                  <a:srgbClr val="FF0000">
                    <a:alpha val="100000"/>
                  </a:srgbClr>
                </a:solidFill>
                <a:latin typeface="Arial" panose="020B0604020202020204"/>
                <a:ea typeface="Arial" panose="020B0604020202020204"/>
                <a:cs typeface="Arial" panose="020B0604020202020204"/>
              </a:rPr>
              <a:t>C</a:t>
            </a:r>
            <a:r>
              <a:rPr sz="1200" b="1" spc="-10" dirty="0">
                <a:solidFill>
                  <a:srgbClr val="FF0000">
                    <a:alpha val="100000"/>
                  </a:srgbClr>
                </a:solidFill>
                <a:latin typeface="Arial" panose="020B0604020202020204"/>
                <a:ea typeface="Arial" panose="020B0604020202020204"/>
                <a:cs typeface="Arial" panose="020B0604020202020204"/>
              </a:rPr>
              <a:t>-5</a:t>
            </a:r>
            <a:r>
              <a:rPr sz="1200" spc="-10" dirty="0">
                <a:ln w="3175" cap="flat" cmpd="sng">
                  <a:solidFill>
                    <a:srgbClr val="FF0000">
                      <a:alpha val="100000"/>
                    </a:srgbClr>
                  </a:solidFill>
                  <a:prstDash val="solid"/>
                  <a:miter lim="0"/>
                </a:ln>
                <a:solidFill>
                  <a:srgbClr val="FF0000">
                    <a:alpha val="100000"/>
                  </a:srgbClr>
                </a:solidFill>
                <a:latin typeface="微软雅黑" panose="020B0503020204020204" charset="-122"/>
                <a:ea typeface="微软雅黑" panose="020B0503020204020204" charset="-122"/>
                <a:cs typeface="微软雅黑" panose="020B0503020204020204" charset="-122"/>
              </a:rPr>
              <a:t>位</a:t>
            </a:r>
            <a:endParaRPr lang="en-US" altLang="en-US" sz="1200" dirty="0"/>
          </a:p>
        </p:txBody>
      </p:sp>
      <p:sp>
        <p:nvSpPr>
          <p:cNvPr id="2" name="文本框 1"/>
          <p:cNvSpPr txBox="1"/>
          <p:nvPr/>
        </p:nvSpPr>
        <p:spPr>
          <a:xfrm>
            <a:off x="92075" y="6436360"/>
            <a:ext cx="6096000" cy="415290"/>
          </a:xfrm>
          <a:prstGeom prst="rect">
            <a:avLst/>
          </a:prstGeom>
          <a:noFill/>
        </p:spPr>
        <p:txBody>
          <a:bodyPr wrap="square" rtlCol="0" anchor="t">
            <a:spAutoFit/>
          </a:bodyPr>
          <a:lstStyle/>
          <a:p>
            <a:pPr marL="716915" algn="l" rtl="0" eaLnBrk="0">
              <a:lnSpc>
                <a:spcPts val="1095"/>
              </a:lnSpc>
            </a:pPr>
            <a:r>
              <a:rPr sz="900" spc="80" dirty="0">
                <a:solidFill>
                  <a:srgbClr val="000000">
                    <a:alpha val="100000"/>
                  </a:srgbClr>
                </a:solidFill>
                <a:latin typeface="Arial" panose="020B0604020202020204"/>
                <a:ea typeface="Arial" panose="020B0604020202020204"/>
                <a:cs typeface="Arial" panose="020B0604020202020204"/>
                <a:sym typeface="+mn-ea"/>
              </a:rPr>
              <a:t>[</a:t>
            </a:r>
            <a:r>
              <a:rPr lang="en-US" sz="900" spc="80" dirty="0">
                <a:solidFill>
                  <a:srgbClr val="000000">
                    <a:alpha val="100000"/>
                  </a:srgbClr>
                </a:solidFill>
                <a:latin typeface="Arial" panose="020B0604020202020204"/>
                <a:ea typeface="Arial" panose="020B0604020202020204"/>
                <a:cs typeface="Arial" panose="020B0604020202020204"/>
                <a:sym typeface="+mn-ea"/>
              </a:rPr>
              <a:t>7</a:t>
            </a:r>
            <a:r>
              <a:rPr sz="900" spc="80" dirty="0">
                <a:solidFill>
                  <a:srgbClr val="000000">
                    <a:alpha val="100000"/>
                  </a:srgbClr>
                </a:solidFill>
                <a:latin typeface="Arial" panose="020B0604020202020204"/>
                <a:ea typeface="Arial" panose="020B0604020202020204"/>
                <a:cs typeface="Arial" panose="020B0604020202020204"/>
                <a:sym typeface="+mn-ea"/>
              </a:rPr>
              <a:t>] </a:t>
            </a:r>
            <a:r>
              <a:rPr sz="900" spc="8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新型噁唑烷酮类抗菌药：特地唑</a:t>
            </a:r>
            <a:r>
              <a:rPr sz="900" spc="2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胺</a:t>
            </a:r>
            <a:endParaRPr lang="en-US" altLang="en-US" sz="900" dirty="0"/>
          </a:p>
          <a:p>
            <a:pPr algn="l" rtl="0" eaLnBrk="0">
              <a:lnSpc>
                <a:spcPct val="141000"/>
              </a:lnSpc>
            </a:pPr>
            <a:endParaRPr lang="en-US" altLang="en-US" sz="200" dirty="0"/>
          </a:p>
          <a:p>
            <a:pPr marL="716915" algn="l" rtl="0" eaLnBrk="0">
              <a:lnSpc>
                <a:spcPts val="1100"/>
              </a:lnSpc>
              <a:spcBef>
                <a:spcPts val="0"/>
              </a:spcBef>
            </a:pPr>
            <a:r>
              <a:rPr sz="900" spc="100" dirty="0">
                <a:solidFill>
                  <a:srgbClr val="000000">
                    <a:alpha val="100000"/>
                  </a:srgbClr>
                </a:solidFill>
                <a:latin typeface="Arial" panose="020B0604020202020204"/>
                <a:ea typeface="Arial" panose="020B0604020202020204"/>
                <a:cs typeface="Arial" panose="020B0604020202020204"/>
                <a:sym typeface="+mn-ea"/>
              </a:rPr>
              <a:t>[</a:t>
            </a:r>
            <a:r>
              <a:rPr lang="en-US" sz="900" spc="100" dirty="0">
                <a:solidFill>
                  <a:srgbClr val="000000">
                    <a:alpha val="100000"/>
                  </a:srgbClr>
                </a:solidFill>
                <a:latin typeface="Arial" panose="020B0604020202020204"/>
                <a:ea typeface="Arial" panose="020B0604020202020204"/>
                <a:cs typeface="Arial" panose="020B0604020202020204"/>
                <a:sym typeface="+mn-ea"/>
              </a:rPr>
              <a:t>2</a:t>
            </a:r>
            <a:r>
              <a:rPr sz="900" spc="100" dirty="0">
                <a:solidFill>
                  <a:srgbClr val="000000">
                    <a:alpha val="100000"/>
                  </a:srgbClr>
                </a:solidFill>
                <a:latin typeface="Arial" panose="020B0604020202020204"/>
                <a:ea typeface="Arial" panose="020B0604020202020204"/>
                <a:cs typeface="Arial" panose="020B0604020202020204"/>
                <a:sym typeface="+mn-ea"/>
              </a:rPr>
              <a:t>] </a:t>
            </a:r>
            <a:r>
              <a:rPr sz="900" spc="10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特地唑胺三期临床研究原件及翻</a:t>
            </a:r>
            <a:r>
              <a:rPr sz="90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译</a:t>
            </a:r>
            <a:endParaRPr lang="zh-CN" altLang="en-US" sz="90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4e3e8b1e-e791-450d-a68e-924d5b377ca2"/>
  <p:tag name="COMMONDATA" val="eyJoZGlkIjoiZjYyOTk5MDI0ODE5MjkyMTA0M2FmYjFkY2JiMzczMzEifQ=="/>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smartTable{a66a6980-666f-46ff-943c-669d88ef47e0}"/>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UNIT_TABLE_BEAUTIFY" val="smartTable{09a95c1d-e275-41ab-b991-769ac17db54b}"/>
  <p:tag name="TABLE_ENDDRAG_ORIGIN_RECT" val="938*546"/>
  <p:tag name="TABLE_ENDDRAG_RECT" val="0*0*938*546"/>
</p:tagLst>
</file>

<file path=ppt/tags/tag14.xml><?xml version="1.0" encoding="utf-8"?>
<p:tagLst xmlns:a="http://schemas.openxmlformats.org/drawingml/2006/main" xmlns:r="http://schemas.openxmlformats.org/officeDocument/2006/relationships" xmlns:p="http://schemas.openxmlformats.org/presentationml/2006/main">
  <p:tag name="KSO_WM_UNIT_TABLE_BEAUTIFY" val="smartTable{2042aa27-7d06-4059-80a4-f959cefd48d8}"/>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efd15278-3af3-4fe8-b20d-92ad8d349b6c}"/>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e71ca7d9-8650-4931-876b-a12ef86858ff}"/>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7e877772-5da5-4b8a-887c-69171b36eab5}"/>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772</Words>
  <Application>Microsoft Office PowerPoint</Application>
  <PresentationFormat>宽屏</PresentationFormat>
  <Paragraphs>304</Paragraphs>
  <Slides>10</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10</vt:i4>
      </vt:variant>
    </vt:vector>
  </HeadingPairs>
  <TitlesOfParts>
    <vt:vector size="16" baseType="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其他...</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27</cp:revision>
  <dcterms:created xsi:type="dcterms:W3CDTF">2023-06-26T05:53:00Z</dcterms:created>
  <dcterms:modified xsi:type="dcterms:W3CDTF">2023-07-07T03:39:10Z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D45F5DE209C640CCA98B73432C903435_12</vt:lpwstr>
  </property>
</Properties>
</file>