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256" r:id="rId3"/>
    <p:sldId id="3107" r:id="rId5"/>
    <p:sldId id="3180" r:id="rId6"/>
    <p:sldId id="3189" r:id="rId7"/>
    <p:sldId id="3179" r:id="rId8"/>
    <p:sldId id="3115" r:id="rId9"/>
    <p:sldId id="3168" r:id="rId10"/>
    <p:sldId id="3119" r:id="rId11"/>
    <p:sldId id="3196" r:id="rId12"/>
    <p:sldId id="3178" r:id="rId13"/>
  </p:sldIdLst>
  <p:sldSz cx="12192000" cy="6858000"/>
  <p:notesSz cx="6797675" cy="9926320"/>
  <p:custDataLst>
    <p:tags r:id="rId1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楷体_GB2312" pitchFamily="1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楷体_GB2312" pitchFamily="1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楷体_GB2312" pitchFamily="1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楷体_GB2312" pitchFamily="1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楷体_GB2312" pitchFamily="1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楷体_GB2312" pitchFamily="1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楷体_GB2312" pitchFamily="1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楷体_GB2312" pitchFamily="1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楷体_GB2312" pitchFamily="1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1" userDrawn="1">
          <p15:clr>
            <a:srgbClr val="A4A3A4"/>
          </p15:clr>
        </p15:guide>
        <p15:guide id="2" pos="395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" lastIdx="1" clrIdx="0"/>
  <p:cmAuthor id="2" name="ASUS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150"/>
    <a:srgbClr val="00739F"/>
    <a:srgbClr val="E50050"/>
    <a:srgbClr val="E6E6E6"/>
    <a:srgbClr val="DEF0FA"/>
    <a:srgbClr val="D0E3EA"/>
    <a:srgbClr val="E9F1F5"/>
    <a:srgbClr val="4BACC6"/>
    <a:srgbClr val="DBEEF4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89578" autoAdjust="0"/>
  </p:normalViewPr>
  <p:slideViewPr>
    <p:cSldViewPr showGuides="1">
      <p:cViewPr varScale="1">
        <p:scale>
          <a:sx n="69" d="100"/>
          <a:sy n="69" d="100"/>
        </p:scale>
        <p:origin x="90" y="888"/>
      </p:cViewPr>
      <p:guideLst>
        <p:guide orient="horz" pos="2221"/>
        <p:guide pos="395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3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53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BE4AA34D-FE61-482D-AA37-2F8BDDEE30BE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782" y="744538"/>
            <a:ext cx="661811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065F3AF3-AC64-4C98-BD98-D418626FAC66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AF2BF-8D90-4A0E-86E8-1EA1D4F9F2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3AE30-5B98-4D9B-9BB3-73DDAE271B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截止目前，</a:t>
            </a:r>
            <a:r>
              <a:rPr lang="en-US" altLang="zh-CN"/>
              <a:t>2021</a:t>
            </a:r>
            <a:r>
              <a:rPr lang="zh-CN" altLang="en-US"/>
              <a:t>年流感发病数为20</a:t>
            </a:r>
            <a:r>
              <a:rPr lang="en-US" altLang="zh-CN"/>
              <a:t>.</a:t>
            </a:r>
            <a:r>
              <a:rPr lang="zh-CN" altLang="en-US"/>
              <a:t>60万人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62EF3B-DAC6-494B-8D91-9D1B00AEBD1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7" Type="http://schemas.openxmlformats.org/officeDocument/2006/relationships/image" Target="../media/image10.png"/><Relationship Id="rId6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1.xm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2"/>
          <p:cNvGrpSpPr/>
          <p:nvPr/>
        </p:nvGrpSpPr>
        <p:grpSpPr bwMode="auto">
          <a:xfrm>
            <a:off x="-6351" y="0"/>
            <a:ext cx="12202584" cy="6858000"/>
            <a:chOff x="-4899" y="0"/>
            <a:chExt cx="9152211" cy="6858000"/>
          </a:xfrm>
        </p:grpSpPr>
        <p:pic>
          <p:nvPicPr>
            <p:cNvPr id="5" name="Picture 4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9" y="0"/>
              <a:ext cx="915221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1628800"/>
              <a:ext cx="3528392" cy="2787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" y="5899150"/>
            <a:ext cx="192913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0"/>
          <p:cNvSpPr txBox="1">
            <a:spLocks noChangeArrowheads="1"/>
          </p:cNvSpPr>
          <p:nvPr userDrawn="1"/>
        </p:nvSpPr>
        <p:spPr bwMode="auto">
          <a:xfrm>
            <a:off x="67310" y="6520498"/>
            <a:ext cx="2734733" cy="337185"/>
          </a:xfrm>
          <a:prstGeom prst="rect">
            <a:avLst/>
          </a:prstGeom>
          <a:solidFill>
            <a:srgbClr val="0D729B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eaLnBrk="1" hangingPunct="1">
              <a:defRPr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专 注 儿 童 处 方 药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15413" y="1556792"/>
            <a:ext cx="10363200" cy="14700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735627" y="335699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567" y="0"/>
            <a:ext cx="820843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C2EFB-31FC-4A7D-A3B2-245A7FC48C9D}" type="slidenum">
              <a:rPr lang="en-US" altLang="zh-CN"/>
            </a:fld>
            <a:endParaRPr lang="en-US" altLang="zh-CN"/>
          </a:p>
        </p:txBody>
      </p:sp>
      <p:sp>
        <p:nvSpPr>
          <p:cNvPr id="8" name="TextBox 10"/>
          <p:cNvSpPr txBox="1">
            <a:spLocks noChangeArrowheads="1"/>
          </p:cNvSpPr>
          <p:nvPr userDrawn="1"/>
        </p:nvSpPr>
        <p:spPr bwMode="auto">
          <a:xfrm>
            <a:off x="9869805" y="106045"/>
            <a:ext cx="2147570" cy="337185"/>
          </a:xfrm>
          <a:prstGeom prst="rect">
            <a:avLst/>
          </a:prstGeom>
          <a:solidFill>
            <a:srgbClr val="0D729B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eaLnBrk="1" hangingPunct="1">
              <a:defRPr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专 注 儿 童 处 方 药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07368" y="1274639"/>
            <a:ext cx="11521280" cy="0"/>
          </a:xfrm>
          <a:prstGeom prst="line">
            <a:avLst/>
          </a:prstGeom>
          <a:ln w="19050">
            <a:solidFill>
              <a:schemeClr val="accent1">
                <a:shade val="95000"/>
                <a:satMod val="10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609600" y="658495"/>
            <a:ext cx="10972800" cy="687705"/>
          </a:xfrm>
        </p:spPr>
        <p:txBody>
          <a:bodyPr/>
          <a:lstStyle>
            <a:lvl1pPr marL="0" marR="0" lvl="0" algn="just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 kumimoji="0" lang="zh-CN" altLang="en-US" sz="2400" b="1" i="0" u="none" strike="noStrike" kern="100" cap="none" spc="0" normalizeH="0" baseline="0" noProof="1" dirty="0">
                <a:solidFill>
                  <a:srgbClr val="0D729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14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t" anchorCtr="0" compatLnSpc="1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0" y="0"/>
            <a:ext cx="1742440" cy="788035"/>
            <a:chOff x="0" y="0"/>
            <a:chExt cx="2744" cy="1241"/>
          </a:xfrm>
        </p:grpSpPr>
        <p:pic>
          <p:nvPicPr>
            <p:cNvPr id="17" name="图片 16"/>
            <p:cNvPicPr>
              <a:picLocks noChangeAspect="1"/>
            </p:cNvPicPr>
            <p:nvPr userDrawn="1"/>
          </p:nvPicPr>
          <p:blipFill>
            <a:blip r:embed="rId3"/>
            <a:srcRect t="29173" b="34227"/>
            <a:stretch>
              <a:fillRect/>
            </a:stretch>
          </p:blipFill>
          <p:spPr>
            <a:xfrm>
              <a:off x="0" y="0"/>
              <a:ext cx="2745" cy="100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 userDrawn="1"/>
          </p:nvPicPr>
          <p:blipFill>
            <a:blip r:embed="rId3"/>
            <a:srcRect t="64899" b="21371"/>
            <a:stretch>
              <a:fillRect/>
            </a:stretch>
          </p:blipFill>
          <p:spPr>
            <a:xfrm>
              <a:off x="0" y="865"/>
              <a:ext cx="2745" cy="37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/>
        </p:nvGrpSpPr>
        <p:grpSpPr>
          <a:xfrm>
            <a:off x="0" y="0"/>
            <a:ext cx="1742440" cy="788035"/>
            <a:chOff x="0" y="0"/>
            <a:chExt cx="2744" cy="1241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2"/>
            <a:srcRect t="29173" b="34227"/>
            <a:stretch>
              <a:fillRect/>
            </a:stretch>
          </p:blipFill>
          <p:spPr>
            <a:xfrm>
              <a:off x="0" y="0"/>
              <a:ext cx="2745" cy="100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2"/>
            <a:srcRect t="64899" b="21371"/>
            <a:stretch>
              <a:fillRect/>
            </a:stretch>
          </p:blipFill>
          <p:spPr>
            <a:xfrm>
              <a:off x="0" y="865"/>
              <a:ext cx="2745" cy="377"/>
            </a:xfrm>
            <a:prstGeom prst="rect">
              <a:avLst/>
            </a:prstGeom>
          </p:spPr>
        </p:pic>
      </p:grp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567" y="0"/>
            <a:ext cx="820843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C2EFB-31FC-4A7D-A3B2-245A7FC48C9D}" type="slidenum">
              <a:rPr lang="en-US" altLang="zh-CN"/>
            </a:fld>
            <a:endParaRPr lang="en-US" altLang="zh-CN"/>
          </a:p>
        </p:txBody>
      </p:sp>
      <p:sp>
        <p:nvSpPr>
          <p:cNvPr id="8" name="TextBox 10"/>
          <p:cNvSpPr txBox="1">
            <a:spLocks noChangeArrowheads="1"/>
          </p:cNvSpPr>
          <p:nvPr userDrawn="1"/>
        </p:nvSpPr>
        <p:spPr bwMode="auto">
          <a:xfrm>
            <a:off x="8831580" y="106045"/>
            <a:ext cx="3156585" cy="368300"/>
          </a:xfrm>
          <a:prstGeom prst="rect">
            <a:avLst/>
          </a:prstGeom>
          <a:solidFill>
            <a:srgbClr val="0D729B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eaLnBrk="1" hangingPunct="1">
              <a:defRPr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流 感 季，就 用 奥 维 平 ！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609600" y="658495"/>
            <a:ext cx="10972800" cy="687705"/>
          </a:xfrm>
        </p:spPr>
        <p:txBody>
          <a:bodyPr/>
          <a:lstStyle>
            <a:lvl1pPr marL="0" marR="0" lvl="0" algn="just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 kumimoji="0" lang="zh-CN" altLang="en-US" sz="2000" b="1" i="0" u="none" strike="noStrike" kern="100" cap="none" spc="0" normalizeH="0" baseline="0" noProof="1" dirty="0">
                <a:solidFill>
                  <a:srgbClr val="0D729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567" y="0"/>
            <a:ext cx="820843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819275"/>
            <a:ext cx="12172951" cy="3214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991E86F-319A-418F-8B52-DB75E7D61F6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楷体_GB2312" pitchFamily="1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楷体_GB2312" pitchFamily="1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  <p:sp>
        <p:nvSpPr>
          <p:cNvPr id="8" name="TextBox 10"/>
          <p:cNvSpPr txBox="1">
            <a:spLocks noChangeArrowheads="1"/>
          </p:cNvSpPr>
          <p:nvPr userDrawn="1"/>
        </p:nvSpPr>
        <p:spPr bwMode="auto">
          <a:xfrm>
            <a:off x="9869805" y="106045"/>
            <a:ext cx="2147570" cy="337185"/>
          </a:xfrm>
          <a:prstGeom prst="rect">
            <a:avLst/>
          </a:prstGeom>
          <a:solidFill>
            <a:srgbClr val="0D729B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eaLnBrk="1" hangingPunct="1">
              <a:defRPr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专 注 儿 童 处 方 药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10"/>
          <p:cNvSpPr txBox="1">
            <a:spLocks noChangeArrowheads="1"/>
          </p:cNvSpPr>
          <p:nvPr userDrawn="1"/>
        </p:nvSpPr>
        <p:spPr bwMode="auto">
          <a:xfrm>
            <a:off x="8831580" y="106045"/>
            <a:ext cx="3156585" cy="368300"/>
          </a:xfrm>
          <a:prstGeom prst="rect">
            <a:avLst/>
          </a:prstGeom>
          <a:solidFill>
            <a:srgbClr val="0D729B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eaLnBrk="1" hangingPunct="1">
              <a:defRPr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流 感 季，就 用 奥 维 平 ！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0"/>
            <a:ext cx="1742440" cy="788035"/>
            <a:chOff x="0" y="0"/>
            <a:chExt cx="2744" cy="1241"/>
          </a:xfrm>
        </p:grpSpPr>
        <p:pic>
          <p:nvPicPr>
            <p:cNvPr id="4" name="图片 3"/>
            <p:cNvPicPr>
              <a:picLocks noChangeAspect="1"/>
            </p:cNvPicPr>
            <p:nvPr userDrawn="1"/>
          </p:nvPicPr>
          <p:blipFill>
            <a:blip r:embed="rId4"/>
            <a:srcRect t="29173" b="34227"/>
            <a:stretch>
              <a:fillRect/>
            </a:stretch>
          </p:blipFill>
          <p:spPr>
            <a:xfrm>
              <a:off x="0" y="0"/>
              <a:ext cx="2745" cy="100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4"/>
            <a:srcRect t="64899" b="21371"/>
            <a:stretch>
              <a:fillRect/>
            </a:stretch>
          </p:blipFill>
          <p:spPr>
            <a:xfrm>
              <a:off x="0" y="865"/>
              <a:ext cx="2745" cy="37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355" y="0"/>
            <a:ext cx="8208645" cy="76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9457267" y="66675"/>
            <a:ext cx="2542117" cy="338138"/>
          </a:xfrm>
          <a:prstGeom prst="rect">
            <a:avLst/>
          </a:prstGeom>
          <a:solidFill>
            <a:srgbClr val="0D729B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eaLnBrk="1" hangingPunct="1">
              <a:defRPr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做 最 宝 贝 的 药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 userDrawn="1"/>
        </p:nvSpPr>
        <p:spPr bwMode="auto">
          <a:xfrm>
            <a:off x="9192260" y="111760"/>
            <a:ext cx="2921000" cy="502285"/>
          </a:xfrm>
          <a:prstGeom prst="rect">
            <a:avLst/>
          </a:prstGeom>
          <a:solidFill>
            <a:srgbClr val="00739F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eaLnBrk="1" hangingPunct="1">
              <a:defRPr/>
            </a:pPr>
            <a:r>
              <a:rPr lang="zh-CN" altLang="en-US" sz="1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专 注 儿 童 处 方 药</a:t>
            </a:r>
            <a:endParaRPr lang="zh-CN" altLang="en-US" sz="15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0" y="0"/>
            <a:ext cx="1905635" cy="761365"/>
            <a:chOff x="0" y="0"/>
            <a:chExt cx="2744" cy="1241"/>
          </a:xfrm>
        </p:grpSpPr>
        <p:pic>
          <p:nvPicPr>
            <p:cNvPr id="17" name="图片 16"/>
            <p:cNvPicPr>
              <a:picLocks noChangeAspect="1"/>
            </p:cNvPicPr>
            <p:nvPr userDrawn="1"/>
          </p:nvPicPr>
          <p:blipFill>
            <a:blip r:embed="rId3"/>
            <a:srcRect t="29173" b="34227"/>
            <a:stretch>
              <a:fillRect/>
            </a:stretch>
          </p:blipFill>
          <p:spPr>
            <a:xfrm>
              <a:off x="0" y="0"/>
              <a:ext cx="2745" cy="100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 userDrawn="1"/>
          </p:nvPicPr>
          <p:blipFill>
            <a:blip r:embed="rId3"/>
            <a:srcRect t="64899" b="21371"/>
            <a:stretch>
              <a:fillRect/>
            </a:stretch>
          </p:blipFill>
          <p:spPr>
            <a:xfrm>
              <a:off x="0" y="865"/>
              <a:ext cx="2745" cy="37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>
            <a:alphaModFix amt="1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76715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>
              <a:defRPr sz="3200">
                <a:solidFill>
                  <a:srgbClr val="002060"/>
                </a:solidFill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267450"/>
            <a:ext cx="12190730" cy="5810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1365" cy="70866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>
              <a:defRPr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pic>
        <p:nvPicPr>
          <p:cNvPr id="7" name="图片 6" descr="微信图片_2020092310574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52400" y="104140"/>
            <a:ext cx="1069975" cy="55245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11151235" y="6399530"/>
            <a:ext cx="915670" cy="316865"/>
          </a:xfrm>
        </p:spPr>
        <p:txBody>
          <a:bodyPr/>
          <a:lstStyle>
            <a:lvl1pPr>
              <a:defRPr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14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ea typeface="楷体_GB2312" pitchFamily="1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ea typeface="楷体_GB2312" pitchFamily="1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31" tIns="45715" rIns="91431" bIns="45715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31BA83A-A6A1-4001-B62D-403B60D24D79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91313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1630" indent="-3416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52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tags" Target="../tags/tag13.xml"/><Relationship Id="rId7" Type="http://schemas.openxmlformats.org/officeDocument/2006/relationships/image" Target="../media/image12.png"/><Relationship Id="rId6" Type="http://schemas.openxmlformats.org/officeDocument/2006/relationships/tags" Target="../tags/tag12.xml"/><Relationship Id="rId5" Type="http://schemas.openxmlformats.org/officeDocument/2006/relationships/image" Target="../media/image11.png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2" Type="http://schemas.openxmlformats.org/officeDocument/2006/relationships/slideLayout" Target="../slideLayouts/slideLayout5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45.xml"/><Relationship Id="rId1" Type="http://schemas.openxmlformats.org/officeDocument/2006/relationships/tags" Target="../tags/tag3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 txBox="1"/>
          <p:nvPr/>
        </p:nvSpPr>
        <p:spPr bwMode="auto">
          <a:xfrm>
            <a:off x="2842722" y="1269021"/>
            <a:ext cx="6712259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noAutofit/>
          </a:bodyPr>
          <a:lstStyle>
            <a:lvl1pPr algn="ctr" defTabSz="91313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defTabSz="91313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defTabSz="91313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defTabSz="91313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defTabSz="91313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defTabSz="91313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defTabSz="91313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defTabSz="91313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defTabSz="91313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2400"/>
              </a:spcBef>
            </a:pPr>
            <a:r>
              <a:rPr b="1" dirty="0" err="1">
                <a:solidFill>
                  <a:schemeClr val="bg1"/>
                </a:solidFill>
                <a:sym typeface="+mn-ea"/>
              </a:rPr>
              <a:t>磷酸奥司他韦干混悬剂</a:t>
            </a:r>
            <a:endParaRPr lang="en-US" altLang="zh-CN" b="1" dirty="0">
              <a:solidFill>
                <a:schemeClr val="bg1"/>
              </a:solidFill>
              <a:sym typeface="+mn-ea"/>
            </a:endParaRPr>
          </a:p>
          <a:p>
            <a:pPr>
              <a:spcBef>
                <a:spcPts val="2400"/>
              </a:spcBef>
            </a:pPr>
            <a:r>
              <a:rPr lang="zh-CN" altLang="en-US" b="1" dirty="0">
                <a:solidFill>
                  <a:schemeClr val="bg1"/>
                </a:solidFill>
                <a:sym typeface="+mn-ea"/>
              </a:rPr>
              <a:t>（奥维平）</a:t>
            </a:r>
            <a:endParaRPr b="1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12" name="矩形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99740" y="3500755"/>
            <a:ext cx="639826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marR="0" lvl="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国内经销商：深圳市贝美药业有限公司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lvl="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进口生产企业：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Hetero Labs Limited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（印度熙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德隆制药有限公司）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753745" y="1565275"/>
            <a:ext cx="10363200" cy="146939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 fontScale="90000" lnSpcReduction="10000"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marL="0" indent="0"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dirty="0">
                <a:solidFill>
                  <a:srgbClr val="E50050"/>
                </a:solidFill>
                <a:sym typeface="+mn-ea"/>
              </a:rPr>
              <a:t>磷酸奥司他韦</a:t>
            </a:r>
            <a:r>
              <a:rPr lang="zh-CN" altLang="en-US" dirty="0">
                <a:solidFill>
                  <a:srgbClr val="00739F"/>
                </a:solidFill>
                <a:sym typeface="+mn-ea"/>
              </a:rPr>
              <a:t>干混悬剂</a:t>
            </a:r>
            <a:br>
              <a:rPr lang="zh-CN" altLang="en-US" dirty="0">
                <a:solidFill>
                  <a:srgbClr val="00739F"/>
                </a:solidFill>
                <a:sym typeface="+mn-ea"/>
              </a:rPr>
            </a:br>
            <a:r>
              <a:rPr lang="zh-CN" altLang="en-US" dirty="0">
                <a:solidFill>
                  <a:srgbClr val="00739F"/>
                </a:solidFill>
                <a:sym typeface="+mn-ea"/>
              </a:rPr>
              <a:t>（奥维平</a:t>
            </a:r>
            <a:r>
              <a:rPr lang="en-US" altLang="zh-CN" baseline="30000" dirty="0">
                <a:solidFill>
                  <a:srgbClr val="00739F"/>
                </a:solidFill>
                <a:sym typeface="+mn-ea"/>
              </a:rPr>
              <a:t>®</a:t>
            </a:r>
            <a:r>
              <a:rPr lang="zh-CN" altLang="en-US" dirty="0">
                <a:solidFill>
                  <a:srgbClr val="00739F"/>
                </a:solidFill>
                <a:sym typeface="+mn-ea"/>
              </a:rPr>
              <a:t>）</a:t>
            </a:r>
            <a:endParaRPr lang="zh-CN" altLang="en-US" sz="2000" b="0" dirty="0">
              <a:solidFill>
                <a:srgbClr val="00739F"/>
              </a:solidFill>
              <a:sym typeface="+mn-ea"/>
            </a:endParaRPr>
          </a:p>
        </p:txBody>
      </p:sp>
      <p:sp>
        <p:nvSpPr>
          <p:cNvPr id="4" name="矩形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81119" y="3393133"/>
            <a:ext cx="783590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marR="0" lvl="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39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国内经销商：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501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深圳市贝美药业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39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有限公司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739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lvl="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39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进口生产企业：</a:t>
            </a:r>
            <a:r>
              <a:rPr lang="en-US" altLang="zh-CN" sz="2000" b="1" dirty="0">
                <a:solidFill>
                  <a:srgbClr val="E50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Hetero</a:t>
            </a:r>
            <a:r>
              <a:rPr lang="en-US" altLang="zh-CN" sz="2000" b="1" dirty="0">
                <a:solidFill>
                  <a:srgbClr val="00739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Labs Limited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39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501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印度熙德隆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39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制药有限公司）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739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00640" y="6525260"/>
            <a:ext cx="1939925" cy="2571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ctr" latinLnBrk="0">
              <a:lnSpc>
                <a:spcPct val="120000"/>
              </a:lnSpc>
            </a:pPr>
            <a:r>
              <a:rPr lang="zh-CN" altLang="en-US" sz="900" b="1">
                <a:solidFill>
                  <a:srgbClr val="0073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磷酸奥司他韦干混悬剂（</a:t>
            </a:r>
            <a:r>
              <a:rPr lang="zh-CN" altLang="en-US" sz="900" b="1">
                <a:solidFill>
                  <a:srgbClr val="00739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奥维平</a:t>
            </a:r>
            <a:r>
              <a:rPr lang="zh-CN" altLang="en-US" sz="900" b="1">
                <a:solidFill>
                  <a:srgbClr val="0073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900" b="1">
              <a:solidFill>
                <a:srgbClr val="0073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7607935" y="1413510"/>
            <a:ext cx="446405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39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谢 谢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00739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39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深圳市贝美药业有限公司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739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39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深圳市南山高新区中区科苑路科兴科学园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739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en-US" altLang="zh-CN" sz="1600" dirty="0">
                <a:solidFill>
                  <a:srgbClr val="00739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http://www.beimeiyaoye.com/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739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39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联系我们：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739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0755-29105952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739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0456" y="1638086"/>
            <a:ext cx="7703323" cy="4077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8000">
        <p:blinds dir="vert"/>
      </p:transition>
    </mc:Choice>
    <mc:Fallback>
      <p:transition spd="slow" advClick="0" advTm="8000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2781737" y="1364615"/>
            <a:ext cx="1851660" cy="768350"/>
          </a:xfrm>
          <a:prstGeom prst="rect">
            <a:avLst/>
          </a:prstGeom>
          <a:noFill/>
        </p:spPr>
        <p:txBody>
          <a:bodyPr wrap="square" rtlCol="0">
            <a:normAutofit fontScale="95000" lnSpcReduction="10000"/>
          </a:bodyPr>
          <a:lstStyle/>
          <a:p>
            <a:pPr algn="r"/>
            <a:r>
              <a:rPr lang="zh-CN" altLang="en-US" sz="4400" b="1" spc="300" dirty="0">
                <a:solidFill>
                  <a:srgbClr val="00739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en-US" sz="4400" b="1" spc="300" dirty="0">
              <a:solidFill>
                <a:srgbClr val="00739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2"/>
            </p:custDataLst>
          </p:nvPr>
        </p:nvSpPr>
        <p:spPr>
          <a:xfrm>
            <a:off x="2781736" y="2132965"/>
            <a:ext cx="1851660" cy="368300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pPr algn="r"/>
            <a:r>
              <a:rPr lang="en-US" altLang="zh-CN" spc="300" dirty="0">
                <a:solidFill>
                  <a:srgbClr val="00739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CONTENTS</a:t>
            </a:r>
            <a:endParaRPr lang="en-US" altLang="zh-CN" spc="300" dirty="0">
              <a:solidFill>
                <a:srgbClr val="00739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>
            <p:custDataLst>
              <p:tags r:id="rId3"/>
            </p:custDataLst>
          </p:nvPr>
        </p:nvSpPr>
        <p:spPr>
          <a:xfrm>
            <a:off x="4792146" y="1486535"/>
            <a:ext cx="76200" cy="9226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2"/>
          <p:cNvSpPr/>
          <p:nvPr/>
        </p:nvSpPr>
        <p:spPr>
          <a:xfrm>
            <a:off x="5643245" y="1480185"/>
            <a:ext cx="2675255" cy="914400"/>
          </a:xfrm>
          <a:prstGeom prst="roundRect">
            <a:avLst/>
          </a:prstGeom>
          <a:solidFill>
            <a:srgbClr val="00739F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 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药品基本信息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: 圆角 21"/>
          <p:cNvSpPr/>
          <p:nvPr/>
        </p:nvSpPr>
        <p:spPr>
          <a:xfrm>
            <a:off x="8756015" y="1425575"/>
            <a:ext cx="2675255" cy="914400"/>
          </a:xfrm>
          <a:prstGeom prst="roundRect">
            <a:avLst/>
          </a:prstGeom>
          <a:solidFill>
            <a:srgbClr val="00739F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      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: 圆角 22"/>
          <p:cNvSpPr/>
          <p:nvPr/>
        </p:nvSpPr>
        <p:spPr>
          <a:xfrm>
            <a:off x="5657850" y="3138170"/>
            <a:ext cx="2675255" cy="914400"/>
          </a:xfrm>
          <a:prstGeom prst="roundRect">
            <a:avLst/>
          </a:prstGeom>
          <a:solidFill>
            <a:srgbClr val="00739F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      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8831580" y="3110865"/>
            <a:ext cx="2675255" cy="914400"/>
          </a:xfrm>
          <a:prstGeom prst="roundRect">
            <a:avLst/>
          </a:prstGeom>
          <a:solidFill>
            <a:srgbClr val="00739F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      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: 圆角 26"/>
          <p:cNvSpPr/>
          <p:nvPr/>
        </p:nvSpPr>
        <p:spPr>
          <a:xfrm>
            <a:off x="5661660" y="4653280"/>
            <a:ext cx="2675255" cy="914400"/>
          </a:xfrm>
          <a:prstGeom prst="roundRect">
            <a:avLst/>
          </a:prstGeom>
          <a:solidFill>
            <a:srgbClr val="00739F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      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公平性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 rot="0">
            <a:off x="694690" y="3429000"/>
            <a:ext cx="3022600" cy="2822575"/>
            <a:chOff x="16538" y="2695"/>
            <a:chExt cx="9042" cy="8055"/>
          </a:xfrm>
        </p:grpSpPr>
        <p:pic>
          <p:nvPicPr>
            <p:cNvPr id="7" name="图片 6" descr="瓶子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9382" y="2867"/>
              <a:ext cx="6198" cy="7883"/>
            </a:xfrm>
            <a:prstGeom prst="rect">
              <a:avLst/>
            </a:prstGeom>
          </p:spPr>
        </p:pic>
        <p:pic>
          <p:nvPicPr>
            <p:cNvPr id="9" name="图片 8" descr="盒子正面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6538" y="2695"/>
              <a:ext cx="5166" cy="7706"/>
            </a:xfrm>
            <a:prstGeom prst="rect">
              <a:avLst/>
            </a:prstGeom>
          </p:spPr>
        </p:pic>
      </p:grpSp>
      <p:pic>
        <p:nvPicPr>
          <p:cNvPr id="10" name="图片 9" descr="量杯及给药器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lum bright="6000"/>
          </a:blip>
          <a:srcRect r="29776"/>
          <a:stretch>
            <a:fillRect/>
          </a:stretch>
        </p:blipFill>
        <p:spPr>
          <a:xfrm>
            <a:off x="3193415" y="4008755"/>
            <a:ext cx="1297940" cy="191516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10"/>
            </p:custDataLst>
          </p:nvPr>
        </p:nvSpPr>
        <p:spPr>
          <a:xfrm>
            <a:off x="10200640" y="6525260"/>
            <a:ext cx="1939925" cy="2571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ctr" latinLnBrk="0">
              <a:lnSpc>
                <a:spcPct val="120000"/>
              </a:lnSpc>
            </a:pPr>
            <a:r>
              <a:rPr lang="zh-CN" altLang="en-US" sz="900" b="1">
                <a:solidFill>
                  <a:srgbClr val="0073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磷酸奥司他韦干混悬剂（</a:t>
            </a:r>
            <a:r>
              <a:rPr lang="zh-CN" altLang="en-US" sz="900" b="1">
                <a:solidFill>
                  <a:srgbClr val="00739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奥维平</a:t>
            </a:r>
            <a:r>
              <a:rPr lang="zh-CN" altLang="en-US" sz="900" b="1">
                <a:solidFill>
                  <a:srgbClr val="0073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900" b="1">
              <a:solidFill>
                <a:srgbClr val="0073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1. </a:t>
            </a:r>
            <a:r>
              <a:rPr>
                <a:sym typeface="+mn-ea"/>
              </a:rPr>
              <a:t>药品基本信息（</a:t>
            </a:r>
            <a:r>
              <a:rPr lang="en-US" altLang="zh-CN">
                <a:sym typeface="+mn-ea"/>
              </a:rPr>
              <a:t>1/3</a:t>
            </a:r>
            <a:r>
              <a:rPr>
                <a:sym typeface="+mn-ea"/>
              </a:rPr>
              <a:t>）</a:t>
            </a:r>
            <a:endParaRPr>
              <a:sym typeface="+mn-ea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717550" y="1885315"/>
          <a:ext cx="4369435" cy="3689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7530"/>
                <a:gridCol w="2541905"/>
              </a:tblGrid>
              <a:tr h="485775">
                <a:tc>
                  <a:txBody>
                    <a:bodyPr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通用名</a:t>
                      </a:r>
                      <a:endParaRPr lang="zh-CN" altLang="en-US" sz="14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DEF0FA"/>
                    </a:solidFill>
                  </a:tcPr>
                </a:tc>
                <a:tc>
                  <a:txBody>
                    <a:bodyPr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1" dirty="0">
                          <a:solidFill>
                            <a:srgbClr val="00739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磷酸奥司他韦干混悬剂</a:t>
                      </a:r>
                      <a:endParaRPr lang="zh-CN" altLang="en-US" sz="1400" b="1" dirty="0">
                        <a:solidFill>
                          <a:srgbClr val="00739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26720">
                <a:tc>
                  <a:txBody>
                    <a:bodyPr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注册规格</a:t>
                      </a:r>
                      <a:endParaRPr lang="zh-CN" altLang="en-US" sz="14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DEF0FA"/>
                    </a:solidFill>
                  </a:tcPr>
                </a:tc>
                <a:tc>
                  <a:txBody>
                    <a:bodyPr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0.36g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38150">
                <a:tc>
                  <a:txBody>
                    <a:bodyPr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适应症及用法用量</a:t>
                      </a:r>
                      <a:endParaRPr lang="zh-CN" altLang="en-US" sz="14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DEF0FA"/>
                    </a:solidFill>
                  </a:tcPr>
                </a:tc>
                <a:tc>
                  <a:txBody>
                    <a:bodyPr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（见下一页）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38150">
                <a:tc>
                  <a:txBody>
                    <a:bodyPr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中国获批时间</a:t>
                      </a:r>
                      <a:endParaRPr lang="zh-CN" altLang="en-US" sz="14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DEF0FA"/>
                    </a:solidFill>
                  </a:tcPr>
                </a:tc>
                <a:tc>
                  <a:txBody>
                    <a:bodyPr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2021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年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10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月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26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日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603885">
                <a:tc>
                  <a:txBody>
                    <a:bodyPr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目前大陆地区同通用名药品的上市情况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DEF0FA"/>
                    </a:solidFill>
                  </a:tcPr>
                </a:tc>
                <a:tc>
                  <a:txBody>
                    <a:bodyPr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400" b="1" dirty="0">
                          <a:solidFill>
                            <a:srgbClr val="E5015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11</a:t>
                      </a:r>
                      <a:r>
                        <a:rPr lang="zh-CN" altLang="en-US" sz="1400" b="1" dirty="0">
                          <a:solidFill>
                            <a:srgbClr val="E5015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家</a:t>
                      </a:r>
                      <a:endParaRPr lang="zh-CN" altLang="en-US" sz="1400" b="1" dirty="0">
                        <a:solidFill>
                          <a:srgbClr val="E5015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660400">
                <a:tc>
                  <a:txBody>
                    <a:bodyPr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全球首次上市时间及国家</a:t>
                      </a: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地区</a:t>
                      </a:r>
                      <a:endParaRPr lang="zh-CN" altLang="en-US" sz="14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DEF0FA"/>
                    </a:solidFill>
                  </a:tcPr>
                </a:tc>
                <a:tc>
                  <a:txBody>
                    <a:bodyPr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2000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年，美国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37515">
                <a:tc>
                  <a:txBody>
                    <a:bodyPr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是否为OTC药品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DEF0FA"/>
                    </a:solidFill>
                  </a:tcPr>
                </a:tc>
                <a:tc>
                  <a:txBody>
                    <a:bodyPr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否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6276975" y="1885315"/>
            <a:ext cx="5089525" cy="3797300"/>
          </a:xfrm>
          <a:prstGeom prst="rect">
            <a:avLst/>
          </a:prstGeom>
          <a:noFill/>
          <a:ln w="19050">
            <a:solidFill>
              <a:srgbClr val="00739F"/>
            </a:solidFill>
          </a:ln>
        </p:spPr>
        <p:txBody>
          <a:bodyPr wrap="square" rtlCol="0" anchor="t">
            <a:no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1800" b="1" dirty="0">
                <a:solidFill>
                  <a:srgbClr val="00739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参照药品建议</a:t>
            </a:r>
            <a:r>
              <a:rPr lang="zh-CN" altLang="en-US" sz="1800" dirty="0">
                <a:solidFill>
                  <a:srgbClr val="00739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 sz="1800" b="1" dirty="0">
                <a:solidFill>
                  <a:srgbClr val="E501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磷酸奥司他韦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颗粒</a:t>
            </a:r>
            <a:endParaRPr lang="zh-CN" altLang="en-US" sz="1800" b="1" dirty="0">
              <a:solidFill>
                <a:srgbClr val="E501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参照药品选择理由：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15900" indent="-457200" fontAlgn="auto" latinLnBrk="0">
              <a:lnSpc>
                <a:spcPct val="150000"/>
              </a:lnSpc>
              <a:spcBef>
                <a:spcPts val="600"/>
              </a:spcBef>
            </a:pP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 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两者为同化合物的不同剂型</a:t>
            </a:r>
            <a:r>
              <a:rPr lang="zh-CN" altLang="en-US" sz="1400" dirty="0">
                <a:solidFill>
                  <a:srgbClr val="00739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，适应症类似，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均用于流感的治疗和预防；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15900" indent="-457200" fontAlgn="auto" latinLnBrk="0">
              <a:lnSpc>
                <a:spcPct val="150000"/>
              </a:lnSpc>
              <a:spcBef>
                <a:spcPts val="600"/>
              </a:spcBef>
            </a:pP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 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两者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均属于</a:t>
            </a:r>
            <a:r>
              <a:rPr lang="zh-CN" altLang="en-US" sz="1400" dirty="0">
                <a:solidFill>
                  <a:srgbClr val="00739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儿童适用剂型；</a:t>
            </a:r>
            <a:endParaRPr lang="zh-CN" altLang="en-US" sz="1400" dirty="0">
              <a:solidFill>
                <a:srgbClr val="00739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15900" indent="-457200" fontAlgn="auto" latinLnBrk="0">
              <a:lnSpc>
                <a:spcPct val="150000"/>
              </a:lnSpc>
              <a:spcBef>
                <a:spcPts val="600"/>
              </a:spcBef>
            </a:pP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</a:t>
            </a:r>
            <a:r>
              <a:rPr lang="en-US" altLang="zh-CN" sz="1400" dirty="0">
                <a:solidFill>
                  <a:srgbClr val="00739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磷酸奥司他韦颗粒是临床应用最广泛的抗流感病毒药物，使用占比超过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60%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15900" indent="-457200" fontAlgn="auto">
              <a:lnSpc>
                <a:spcPct val="150000"/>
              </a:lnSpc>
            </a:pP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0200640" y="6525260"/>
            <a:ext cx="1939925" cy="2571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ctr" latinLnBrk="0">
              <a:lnSpc>
                <a:spcPct val="120000"/>
              </a:lnSpc>
            </a:pPr>
            <a:r>
              <a:rPr lang="zh-CN" altLang="en-US" sz="900" b="1">
                <a:solidFill>
                  <a:srgbClr val="0073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磷酸奥司他韦干混悬剂（</a:t>
            </a:r>
            <a:r>
              <a:rPr lang="zh-CN" altLang="en-US" sz="900" b="1">
                <a:solidFill>
                  <a:srgbClr val="00739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奥维平</a:t>
            </a:r>
            <a:r>
              <a:rPr lang="zh-CN" altLang="en-US" sz="900" b="1">
                <a:solidFill>
                  <a:srgbClr val="0073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900" b="1">
              <a:solidFill>
                <a:srgbClr val="0073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1. </a:t>
            </a:r>
            <a:r>
              <a:rPr>
                <a:sym typeface="+mn-ea"/>
              </a:rPr>
              <a:t>药品基本信息（</a:t>
            </a:r>
            <a:r>
              <a:rPr lang="en-US" altLang="zh-CN">
                <a:sym typeface="+mn-ea"/>
              </a:rPr>
              <a:t>2/3</a:t>
            </a:r>
            <a:r>
              <a:rPr>
                <a:sym typeface="+mn-ea"/>
              </a:rPr>
              <a:t>）</a:t>
            </a:r>
            <a:endParaRPr lang="zh-CN" altLang="en-US" sz="24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5325" y="1781810"/>
            <a:ext cx="5048250" cy="2771140"/>
          </a:xfrm>
        </p:spPr>
        <p:txBody>
          <a:bodyPr/>
          <a:lstStyle/>
          <a:p>
            <a:pPr marL="0" indent="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200" b="1" kern="0" dirty="0">
                <a:solidFill>
                  <a:srgbClr val="00739F"/>
                </a:solidFill>
                <a:cs typeface="Times New Roman" panose="02020603050405020304" pitchFamily="18" charset="0"/>
                <a:sym typeface="+mn-ea"/>
              </a:rPr>
              <a:t>适应症：</a:t>
            </a:r>
            <a:r>
              <a:rPr lang="en-US" altLang="zh-CN" sz="1200" dirty="0">
                <a:sym typeface="+mn-ea"/>
              </a:rPr>
              <a:t>  </a:t>
            </a:r>
            <a:endParaRPr lang="en-US" altLang="zh-CN" sz="1200" dirty="0">
              <a:sym typeface="+mn-ea"/>
            </a:endParaRPr>
          </a:p>
          <a:p>
            <a:pPr marL="0" indent="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 dirty="0">
                <a:sym typeface="+mn-ea"/>
              </a:rPr>
              <a:t>  1</a:t>
            </a:r>
            <a:r>
              <a:rPr lang="zh-CN" altLang="en-US" sz="1200" dirty="0">
                <a:sym typeface="+mn-ea"/>
              </a:rPr>
              <a:t>．成人和</a:t>
            </a:r>
            <a:r>
              <a:rPr lang="en-US" altLang="zh-CN" sz="1200" b="1" dirty="0">
                <a:solidFill>
                  <a:srgbClr val="E50150"/>
                </a:solidFill>
                <a:sym typeface="+mn-ea"/>
              </a:rPr>
              <a:t>2</a:t>
            </a:r>
            <a:r>
              <a:rPr lang="zh-CN" altLang="en-US" sz="1200" b="1" dirty="0">
                <a:solidFill>
                  <a:srgbClr val="E50150"/>
                </a:solidFill>
                <a:sym typeface="+mn-ea"/>
              </a:rPr>
              <a:t>周及以上</a:t>
            </a:r>
            <a:r>
              <a:rPr lang="zh-CN" altLang="en-US" sz="1200" dirty="0">
                <a:sym typeface="+mn-ea"/>
              </a:rPr>
              <a:t>儿童的甲型和乙型流感治疗（磷酸奥司他韦能够有效治疗甲型和乙型流感，但是乙型流感的临床应用数据尚不多）。患者应在首次出现症状</a:t>
            </a:r>
            <a:r>
              <a:rPr lang="en-US" altLang="zh-CN" sz="1200" dirty="0">
                <a:sym typeface="+mn-ea"/>
              </a:rPr>
              <a:t>48</a:t>
            </a:r>
            <a:r>
              <a:rPr lang="zh-CN" altLang="en-US" sz="1200" dirty="0">
                <a:sym typeface="+mn-ea"/>
              </a:rPr>
              <a:t>小时以内使用。</a:t>
            </a:r>
            <a:endParaRPr lang="zh-CN" altLang="en-US" sz="1200" dirty="0">
              <a:sym typeface="+mn-ea"/>
            </a:endParaRPr>
          </a:p>
          <a:p>
            <a:pPr marL="0" indent="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 dirty="0">
                <a:sym typeface="+mn-ea"/>
              </a:rPr>
              <a:t>  2</a:t>
            </a:r>
            <a:r>
              <a:rPr lang="zh-CN" altLang="en-US" sz="1200" dirty="0">
                <a:sym typeface="+mn-ea"/>
              </a:rPr>
              <a:t>．成人和</a:t>
            </a:r>
            <a:r>
              <a:rPr lang="en-US" altLang="zh-CN" sz="1200" b="1" dirty="0">
                <a:solidFill>
                  <a:srgbClr val="E50150"/>
                </a:solidFill>
                <a:sym typeface="+mn-ea"/>
              </a:rPr>
              <a:t>1</a:t>
            </a:r>
            <a:r>
              <a:rPr lang="zh-CN" altLang="en-US" sz="1200" b="1" dirty="0">
                <a:solidFill>
                  <a:srgbClr val="E50150"/>
                </a:solidFill>
                <a:sym typeface="+mn-ea"/>
              </a:rPr>
              <a:t>岁及</a:t>
            </a:r>
            <a:r>
              <a:rPr lang="en-US" altLang="zh-CN" sz="1200" b="1" dirty="0">
                <a:solidFill>
                  <a:srgbClr val="E50150"/>
                </a:solidFill>
                <a:sym typeface="+mn-ea"/>
              </a:rPr>
              <a:t>1</a:t>
            </a:r>
            <a:r>
              <a:rPr lang="zh-CN" altLang="en-US" sz="1200" b="1" dirty="0">
                <a:solidFill>
                  <a:srgbClr val="E50150"/>
                </a:solidFill>
                <a:sym typeface="+mn-ea"/>
              </a:rPr>
              <a:t>岁以上</a:t>
            </a:r>
            <a:r>
              <a:rPr lang="zh-CN" altLang="en-US" sz="1200" dirty="0">
                <a:sym typeface="+mn-ea"/>
              </a:rPr>
              <a:t>患者的甲型和乙型流感的预防。</a:t>
            </a:r>
            <a:endParaRPr lang="zh-CN" altLang="en-US" sz="1200" dirty="0">
              <a:sym typeface="+mn-ea"/>
            </a:endParaRPr>
          </a:p>
          <a:p>
            <a:pPr marL="0" lvl="0" indent="0" algn="just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CN" altLang="en-US" sz="1200" b="1" kern="0" dirty="0">
                <a:solidFill>
                  <a:srgbClr val="00739F"/>
                </a:solidFill>
                <a:cs typeface="Times New Roman" panose="02020603050405020304" pitchFamily="18" charset="0"/>
              </a:rPr>
              <a:t>用法用量：</a:t>
            </a:r>
            <a:endParaRPr lang="en-US" altLang="zh-CN" sz="1200" b="1" kern="0" dirty="0">
              <a:solidFill>
                <a:srgbClr val="00739F"/>
              </a:solidFill>
              <a:cs typeface="Times New Roman" panose="02020603050405020304" pitchFamily="18" charset="0"/>
            </a:endParaRPr>
          </a:p>
          <a:p>
            <a:pPr marL="252095" indent="-252095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kern="0" dirty="0">
                <a:cs typeface="Times New Roman" panose="02020603050405020304" pitchFamily="18" charset="0"/>
              </a:rPr>
              <a:t>成人和</a:t>
            </a:r>
            <a:r>
              <a:rPr lang="en-US" altLang="zh-CN" sz="1200" kern="0" dirty="0">
                <a:cs typeface="Times New Roman" panose="02020603050405020304" pitchFamily="18" charset="0"/>
              </a:rPr>
              <a:t>13</a:t>
            </a:r>
            <a:r>
              <a:rPr lang="zh-CN" altLang="en-US" sz="1200" kern="0" dirty="0">
                <a:cs typeface="Times New Roman" panose="02020603050405020304" pitchFamily="18" charset="0"/>
              </a:rPr>
              <a:t>岁以上青少年：每次</a:t>
            </a:r>
            <a:r>
              <a:rPr lang="en-US" altLang="zh-CN" sz="1200" kern="0" dirty="0">
                <a:cs typeface="Times New Roman" panose="02020603050405020304" pitchFamily="18" charset="0"/>
                <a:sym typeface="+mn-ea"/>
              </a:rPr>
              <a:t>75mg</a:t>
            </a:r>
            <a:r>
              <a:rPr lang="zh-CN" altLang="en-US" sz="1200" kern="0" dirty="0">
                <a:cs typeface="Times New Roman" panose="02020603050405020304" pitchFamily="18" charset="0"/>
              </a:rPr>
              <a:t>（</a:t>
            </a:r>
            <a:r>
              <a:rPr lang="en-US" altLang="zh-CN" sz="1200" kern="0" dirty="0">
                <a:cs typeface="Times New Roman" panose="02020603050405020304" pitchFamily="18" charset="0"/>
                <a:sym typeface="+mn-ea"/>
              </a:rPr>
              <a:t>12.5ml</a:t>
            </a:r>
            <a:r>
              <a:rPr lang="zh-CN" altLang="en-US" sz="1200" kern="0" dirty="0">
                <a:cs typeface="Times New Roman" panose="02020603050405020304" pitchFamily="18" charset="0"/>
              </a:rPr>
              <a:t>）。流感治疗时</a:t>
            </a:r>
            <a:r>
              <a:rPr lang="en-US" altLang="zh-CN" sz="1200" kern="0" dirty="0">
                <a:cs typeface="Times New Roman" panose="02020603050405020304" pitchFamily="18" charset="0"/>
              </a:rPr>
              <a:t>bid</a:t>
            </a:r>
            <a:r>
              <a:rPr lang="zh-CN" altLang="en-US" sz="1200" kern="0" dirty="0">
                <a:cs typeface="Times New Roman" panose="02020603050405020304" pitchFamily="18" charset="0"/>
              </a:rPr>
              <a:t>，共</a:t>
            </a:r>
            <a:r>
              <a:rPr lang="en-US" altLang="zh-CN" sz="1200" kern="0" dirty="0">
                <a:cs typeface="Times New Roman" panose="02020603050405020304" pitchFamily="18" charset="0"/>
              </a:rPr>
              <a:t>5</a:t>
            </a:r>
            <a:r>
              <a:rPr lang="zh-CN" altLang="en-US" sz="1200" kern="0" dirty="0">
                <a:cs typeface="Times New Roman" panose="02020603050405020304" pitchFamily="18" charset="0"/>
              </a:rPr>
              <a:t>天；预防时</a:t>
            </a:r>
            <a:r>
              <a:rPr lang="en-US" altLang="zh-CN" sz="1200" kern="0" dirty="0" err="1">
                <a:cs typeface="Times New Roman" panose="02020603050405020304" pitchFamily="18" charset="0"/>
              </a:rPr>
              <a:t>qd</a:t>
            </a:r>
            <a:r>
              <a:rPr lang="zh-CN" altLang="en-US" sz="1200" kern="0" dirty="0">
                <a:cs typeface="Times New Roman" panose="02020603050405020304" pitchFamily="18" charset="0"/>
              </a:rPr>
              <a:t>，最少</a:t>
            </a:r>
            <a:r>
              <a:rPr lang="en-US" altLang="zh-CN" sz="1200" kern="0" dirty="0">
                <a:cs typeface="Times New Roman" panose="02020603050405020304" pitchFamily="18" charset="0"/>
              </a:rPr>
              <a:t>10</a:t>
            </a:r>
            <a:r>
              <a:rPr lang="zh-CN" altLang="en-US" sz="1200" kern="0" dirty="0">
                <a:cs typeface="Times New Roman" panose="02020603050405020304" pitchFamily="18" charset="0"/>
              </a:rPr>
              <a:t>天。</a:t>
            </a:r>
            <a:endParaRPr lang="en-US" altLang="zh-CN" sz="1200" kern="0" dirty="0">
              <a:cs typeface="Times New Roman" panose="02020603050405020304" pitchFamily="18" charset="0"/>
            </a:endParaRPr>
          </a:p>
          <a:p>
            <a:pPr marL="252095" indent="-252095" algn="just" latinLnBrk="0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zh-CN" sz="1200" b="1" kern="0" dirty="0">
                <a:solidFill>
                  <a:srgbClr val="E50150"/>
                </a:solidFill>
                <a:cs typeface="Times New Roman" panose="02020603050405020304" pitchFamily="18" charset="0"/>
              </a:rPr>
              <a:t>2</a:t>
            </a:r>
            <a:r>
              <a:rPr lang="zh-CN" altLang="en-US" sz="1200" b="1" kern="0" dirty="0">
                <a:solidFill>
                  <a:srgbClr val="E50150"/>
                </a:solidFill>
                <a:cs typeface="Times New Roman" panose="02020603050405020304" pitchFamily="18" charset="0"/>
              </a:rPr>
              <a:t>周龄至</a:t>
            </a:r>
            <a:r>
              <a:rPr lang="en-US" altLang="zh-CN" sz="1200" b="1" kern="0" dirty="0">
                <a:solidFill>
                  <a:srgbClr val="E50150"/>
                </a:solidFill>
                <a:cs typeface="Times New Roman" panose="02020603050405020304" pitchFamily="18" charset="0"/>
              </a:rPr>
              <a:t>1</a:t>
            </a:r>
            <a:r>
              <a:rPr lang="zh-CN" altLang="en-US" sz="1200" b="1" kern="0" dirty="0">
                <a:solidFill>
                  <a:srgbClr val="E50150"/>
                </a:solidFill>
                <a:cs typeface="Times New Roman" panose="02020603050405020304" pitchFamily="18" charset="0"/>
              </a:rPr>
              <a:t>岁</a:t>
            </a:r>
            <a:r>
              <a:rPr lang="zh-CN" altLang="en-US" sz="1200" kern="0" dirty="0">
                <a:cs typeface="Times New Roman" panose="02020603050405020304" pitchFamily="18" charset="0"/>
              </a:rPr>
              <a:t>以下婴儿的流感治疗：每次</a:t>
            </a:r>
            <a:r>
              <a:rPr lang="en-US" altLang="zh-CN" sz="1200" kern="0" dirty="0">
                <a:cs typeface="Times New Roman" panose="02020603050405020304" pitchFamily="18" charset="0"/>
              </a:rPr>
              <a:t>3mg/kg</a:t>
            </a:r>
            <a:r>
              <a:rPr lang="zh-CN" altLang="en-US" sz="1200" kern="0" dirty="0">
                <a:cs typeface="Times New Roman" panose="02020603050405020304" pitchFamily="18" charset="0"/>
              </a:rPr>
              <a:t>，</a:t>
            </a:r>
            <a:r>
              <a:rPr lang="en-US" altLang="zh-CN" sz="1200" kern="0" dirty="0">
                <a:cs typeface="Times New Roman" panose="02020603050405020304" pitchFamily="18" charset="0"/>
              </a:rPr>
              <a:t> bid </a:t>
            </a:r>
            <a:r>
              <a:rPr lang="zh-CN" altLang="en-US" sz="1200" kern="0" dirty="0">
                <a:cs typeface="Times New Roman" panose="02020603050405020304" pitchFamily="18" charset="0"/>
              </a:rPr>
              <a:t>，共</a:t>
            </a:r>
            <a:r>
              <a:rPr lang="en-US" altLang="zh-CN" sz="1200" kern="0" dirty="0">
                <a:cs typeface="Times New Roman" panose="02020603050405020304" pitchFamily="18" charset="0"/>
              </a:rPr>
              <a:t>5</a:t>
            </a:r>
            <a:r>
              <a:rPr lang="zh-CN" altLang="en-US" sz="1200" kern="0" dirty="0">
                <a:cs typeface="Times New Roman" panose="02020603050405020304" pitchFamily="18" charset="0"/>
              </a:rPr>
              <a:t>天。</a:t>
            </a:r>
            <a:endParaRPr lang="en-US" altLang="zh-CN" sz="1200" kern="0" dirty="0">
              <a:cs typeface="Times New Roman" panose="02020603050405020304" pitchFamily="18" charset="0"/>
            </a:endParaRPr>
          </a:p>
          <a:p>
            <a:pPr marL="252095" indent="-252095" algn="just" latinLnBrk="0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r>
              <a:rPr lang="zh-CN" altLang="en-US" sz="1200" dirty="0"/>
              <a:t>对</a:t>
            </a:r>
            <a:r>
              <a:rPr lang="en-US" altLang="zh-CN" sz="1200" dirty="0"/>
              <a:t>1~12</a:t>
            </a:r>
            <a:r>
              <a:rPr lang="zh-CN" altLang="en-US" sz="1200" dirty="0"/>
              <a:t>岁儿童推荐按照下列体重</a:t>
            </a:r>
            <a:r>
              <a:rPr lang="en-US" altLang="zh-CN" sz="1200" dirty="0"/>
              <a:t>-</a:t>
            </a:r>
            <a:r>
              <a:rPr lang="zh-CN" altLang="en-US" sz="1200" dirty="0"/>
              <a:t>剂量表服用：</a:t>
            </a:r>
            <a:endParaRPr lang="zh-CN" altLang="en-US" sz="12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67715" y="4580890"/>
          <a:ext cx="4822190" cy="167767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20445"/>
                <a:gridCol w="569595"/>
                <a:gridCol w="671830"/>
                <a:gridCol w="929005"/>
                <a:gridCol w="1631315"/>
              </a:tblGrid>
              <a:tr h="55499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b="1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体重</a:t>
                      </a:r>
                      <a:endParaRPr lang="zh-CN" altLang="en-US" sz="1200" b="1" kern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b="1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单次推荐剂量</a:t>
                      </a:r>
                      <a:endParaRPr lang="zh-CN" altLang="en-US" sz="1200" b="1" kern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治疗时用法</a:t>
                      </a:r>
                      <a:endParaRPr lang="zh-CN" altLang="en-US" sz="1200" b="1" kern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kern="0" dirty="0">
                          <a:solidFill>
                            <a:srgbClr val="00739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预防时用法</a:t>
                      </a:r>
                      <a:endParaRPr lang="zh-CN" altLang="en-US" sz="1200" b="1" kern="0" dirty="0">
                        <a:solidFill>
                          <a:srgbClr val="00739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b="1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每种剂量的口服混悬液体积（</a:t>
                      </a:r>
                      <a:r>
                        <a:rPr lang="en-US" altLang="zh-CN" sz="1200" b="1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6mg/ml</a:t>
                      </a:r>
                      <a:r>
                        <a:rPr lang="zh-CN" altLang="en-US" sz="1200" b="1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endParaRPr lang="zh-CN" altLang="en-US" sz="1200" b="1" kern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36000" marR="36000" marT="36000" marB="36000" anchor="ctr"/>
                </a:tc>
              </a:tr>
              <a:tr h="28067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≤15kg</a:t>
                      </a:r>
                      <a:endParaRPr lang="en-US" sz="1200" kern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30mg</a:t>
                      </a:r>
                      <a:endParaRPr lang="en-US" altLang="en-US" sz="1200" kern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/>
                </a:tc>
                <a:tc rowSpan="4">
                  <a:txBody>
                    <a:bodyPr/>
                    <a:lstStyle/>
                    <a:p>
                      <a:pPr marL="0" marR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每日</a:t>
                      </a:r>
                      <a:r>
                        <a:rPr lang="en-US" alt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次，</a:t>
                      </a:r>
                      <a:endParaRPr lang="en-US" altLang="zh-CN" sz="1200" kern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0" marR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天</a:t>
                      </a:r>
                      <a:endParaRPr lang="zh-CN" altLang="en-US" sz="1200" kern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36000" marR="36000" marT="36000" marB="36000" anchor="ctr"/>
                </a:tc>
                <a:tc rowSpan="4">
                  <a:txBody>
                    <a:bodyPr/>
                    <a:lstStyle/>
                    <a:p>
                      <a:pPr marL="0" marR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kern="100" dirty="0">
                          <a:solidFill>
                            <a:srgbClr val="00739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每日</a:t>
                      </a:r>
                      <a:r>
                        <a:rPr lang="en-US" altLang="zh-CN" sz="1200" kern="100" dirty="0">
                          <a:solidFill>
                            <a:srgbClr val="00739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200" kern="100" dirty="0">
                          <a:solidFill>
                            <a:srgbClr val="00739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次，</a:t>
                      </a:r>
                      <a:r>
                        <a:rPr lang="en-US" altLang="zh-CN" sz="1200" kern="100" dirty="0">
                          <a:solidFill>
                            <a:srgbClr val="00739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200" kern="100" dirty="0">
                          <a:solidFill>
                            <a:srgbClr val="00739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天。</a:t>
                      </a:r>
                      <a:endParaRPr lang="en-US" altLang="zh-CN" sz="1200" kern="100" dirty="0">
                        <a:solidFill>
                          <a:srgbClr val="00739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200" dirty="0">
                          <a:solidFill>
                            <a:srgbClr val="00739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社区爆发，持续</a:t>
                      </a:r>
                      <a:r>
                        <a:rPr lang="en-US" altLang="zh-CN" sz="1200" kern="1200" dirty="0">
                          <a:solidFill>
                            <a:srgbClr val="00739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200" kern="1200" dirty="0">
                          <a:solidFill>
                            <a:srgbClr val="00739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周。</a:t>
                      </a:r>
                      <a:endParaRPr lang="zh-CN" altLang="en-US" sz="1200" kern="1200" dirty="0">
                        <a:solidFill>
                          <a:srgbClr val="00739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5.0ml</a:t>
                      </a:r>
                      <a:endParaRPr lang="en-US" sz="1200" kern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/>
                </a:tc>
              </a:tr>
              <a:tr h="28067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15.1~23kg</a:t>
                      </a:r>
                      <a:endParaRPr lang="en-US" sz="1200" kern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45mg</a:t>
                      </a:r>
                      <a:endParaRPr lang="en-US" altLang="en-US" sz="1200" kern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/>
                </a:tc>
                <a:tc vMerge="1">
                  <a:tcPr marL="68580" marR="68580"/>
                </a:tc>
                <a:tc vMerge="1"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7.5ml</a:t>
                      </a:r>
                      <a:endParaRPr lang="en-US" sz="1200" kern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/>
                </a:tc>
              </a:tr>
              <a:tr h="28067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23.1~40kg</a:t>
                      </a:r>
                      <a:endParaRPr lang="en-US" sz="1200" kern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60mg</a:t>
                      </a:r>
                      <a:endParaRPr lang="en-US" altLang="en-US" sz="1200" kern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/>
                </a:tc>
                <a:tc vMerge="1">
                  <a:tcPr marL="68580" marR="68580"/>
                </a:tc>
                <a:tc vMerge="1"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10.0ml</a:t>
                      </a:r>
                      <a:endParaRPr lang="en-US" sz="1200" kern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/>
                </a:tc>
              </a:tr>
              <a:tr h="28067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&gt;40kg</a:t>
                      </a:r>
                      <a:endParaRPr lang="en-US" sz="1200" kern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75mg</a:t>
                      </a:r>
                      <a:endParaRPr lang="en-US" altLang="en-US" sz="1200" kern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/>
                </a:tc>
                <a:tc vMerge="1">
                  <a:tcPr marL="68580" marR="68580"/>
                </a:tc>
                <a:tc vMerge="1"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12.5ml</a:t>
                      </a:r>
                      <a:endParaRPr lang="en-US" sz="1200" kern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  <p:sp>
        <p:nvSpPr>
          <p:cNvPr id="4" name="内容占位符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38175" y="1779905"/>
            <a:ext cx="5105400" cy="4585970"/>
          </a:xfrm>
          <a:prstGeom prst="rect">
            <a:avLst/>
          </a:prstGeom>
          <a:ln w="19050">
            <a:solidFill>
              <a:srgbClr val="00739F"/>
            </a:solidFill>
          </a:ln>
        </p:spPr>
        <p:txBody>
          <a:bodyPr vert="horz" lIns="90000" tIns="46800" rIns="90000" bIns="46800" rtlCol="0">
            <a:normAutofit lnSpcReduction="10000"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buClr>
                <a:srgbClr val="E50150"/>
              </a:buClr>
              <a:buFont typeface="Wingdings" panose="05000000000000000000" charset="0"/>
              <a:buChar char="u"/>
            </a:pPr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内容占位符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456045" y="1781810"/>
            <a:ext cx="4965065" cy="4566285"/>
          </a:xfrm>
          <a:prstGeom prst="rect">
            <a:avLst/>
          </a:prstGeom>
          <a:ln w="19050">
            <a:solidFill>
              <a:srgbClr val="00739F"/>
            </a:solidFill>
          </a:ln>
        </p:spPr>
        <p:txBody>
          <a:bodyPr vert="horz" lIns="90000" tIns="46800" rIns="90000" bIns="46800" rtlCol="0"/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buClr>
                <a:srgbClr val="E50150"/>
              </a:buClr>
              <a:buFont typeface="Wingdings" panose="05000000000000000000" charset="0"/>
              <a:buChar char="u"/>
            </a:pPr>
            <a:endParaRPr sz="1400" b="1" spc="0" noProof="0">
              <a:ln>
                <a:noFill/>
              </a:ln>
              <a:solidFill>
                <a:srgbClr val="00739F"/>
              </a:solidFill>
              <a:effectLst/>
              <a:uLnTx/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" name="文本占位符 2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6527800" y="1916430"/>
            <a:ext cx="4626610" cy="26257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1" tIns="45715" rIns="91431" bIns="45715" numCol="1" anchor="t" anchorCtr="0" compatLnSpc="1"/>
          <a:lstStyle>
            <a:lvl1pPr marL="341630" indent="-3416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1680" indent="-28448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17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5989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61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b="1" kern="0" dirty="0">
                <a:solidFill>
                  <a:srgbClr val="00739F"/>
                </a:solidFill>
                <a:cs typeface="Times New Roman" panose="02020603050405020304" pitchFamily="18" charset="0"/>
              </a:rPr>
              <a:t>适应症：</a:t>
            </a:r>
            <a:r>
              <a:rPr lang="zh-CN" altLang="en-US" sz="1400" b="1" dirty="0">
                <a:solidFill>
                  <a:srgbClr val="00739F"/>
                </a:solidFill>
                <a:sym typeface="+mn-ea"/>
              </a:rPr>
              <a:t> </a:t>
            </a:r>
            <a:endParaRPr lang="en-US" altLang="zh-CN" sz="1400" b="1" dirty="0">
              <a:solidFill>
                <a:srgbClr val="00739F"/>
              </a:solidFill>
              <a:sym typeface="+mn-ea"/>
            </a:endParaRPr>
          </a:p>
          <a:p>
            <a:pPr marL="0" indent="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 dirty="0">
                <a:sym typeface="+mn-ea"/>
              </a:rPr>
              <a:t>    </a:t>
            </a:r>
            <a:r>
              <a:rPr sz="1200" dirty="0">
                <a:sym typeface="+mn-ea"/>
              </a:rPr>
              <a:t>1.成人和</a:t>
            </a:r>
            <a:r>
              <a:rPr sz="1200" b="1" dirty="0">
                <a:solidFill>
                  <a:srgbClr val="00739F"/>
                </a:solidFill>
                <a:sym typeface="+mn-ea"/>
              </a:rPr>
              <a:t>1岁及1岁以上</a:t>
            </a:r>
            <a:r>
              <a:rPr sz="1200" dirty="0">
                <a:sym typeface="+mn-ea"/>
              </a:rPr>
              <a:t>儿童的甲型和乙型流感治疗 (磷酸奥司他韦能够有效治疗甲型和乙型流感，但是乙型流感的临床应用数据尚不多)。</a:t>
            </a:r>
            <a:endParaRPr sz="1200" dirty="0">
              <a:sym typeface="+mn-ea"/>
            </a:endParaRPr>
          </a:p>
          <a:p>
            <a:pPr marL="0" indent="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 dirty="0">
                <a:sym typeface="+mn-ea"/>
              </a:rPr>
              <a:t>    </a:t>
            </a:r>
            <a:r>
              <a:rPr sz="1200" dirty="0">
                <a:sym typeface="+mn-ea"/>
              </a:rPr>
              <a:t>2.成人和</a:t>
            </a:r>
            <a:r>
              <a:rPr sz="1200" b="1" dirty="0">
                <a:solidFill>
                  <a:srgbClr val="00739F"/>
                </a:solidFill>
                <a:sym typeface="+mn-ea"/>
              </a:rPr>
              <a:t>13岁及13岁以上</a:t>
            </a:r>
            <a:r>
              <a:rPr sz="1200" dirty="0">
                <a:sym typeface="+mn-ea"/>
              </a:rPr>
              <a:t>青少年的甲型和乙型流感的预防。</a:t>
            </a:r>
            <a:endParaRPr sz="1200" dirty="0">
              <a:sym typeface="+mn-ea"/>
            </a:endParaRPr>
          </a:p>
          <a:p>
            <a:pPr marL="0" lvl="0" indent="0" algn="just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CN" altLang="en-US" sz="1400" b="1" kern="0" dirty="0">
                <a:solidFill>
                  <a:srgbClr val="00739F"/>
                </a:solidFill>
                <a:cs typeface="Times New Roman" panose="02020603050405020304" pitchFamily="18" charset="0"/>
              </a:rPr>
              <a:t>用法用量：</a:t>
            </a:r>
            <a:endParaRPr lang="en-US" altLang="zh-CN" sz="1400" b="1" kern="0" dirty="0">
              <a:solidFill>
                <a:srgbClr val="00739F"/>
              </a:solidFill>
              <a:cs typeface="Times New Roman" panose="02020603050405020304" pitchFamily="18" charset="0"/>
            </a:endParaRPr>
          </a:p>
          <a:p>
            <a:pPr marL="252095" indent="-252095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kern="0" dirty="0">
                <a:cs typeface="Times New Roman" panose="02020603050405020304" pitchFamily="18" charset="0"/>
              </a:rPr>
              <a:t>成人和</a:t>
            </a:r>
            <a:r>
              <a:rPr lang="en-US" altLang="zh-CN" sz="1200" kern="0" dirty="0">
                <a:cs typeface="Times New Roman" panose="02020603050405020304" pitchFamily="18" charset="0"/>
              </a:rPr>
              <a:t>13</a:t>
            </a:r>
            <a:r>
              <a:rPr lang="zh-CN" altLang="en-US" sz="1200" kern="0" dirty="0">
                <a:cs typeface="Times New Roman" panose="02020603050405020304" pitchFamily="18" charset="0"/>
              </a:rPr>
              <a:t>岁以上青少年：每次</a:t>
            </a:r>
            <a:r>
              <a:rPr lang="en-US" altLang="zh-CN" sz="1200" kern="0" dirty="0">
                <a:cs typeface="Times New Roman" panose="02020603050405020304" pitchFamily="18" charset="0"/>
              </a:rPr>
              <a:t>75mg</a:t>
            </a:r>
            <a:r>
              <a:rPr lang="zh-CN" altLang="en-US" sz="1200" kern="0" dirty="0">
                <a:cs typeface="Times New Roman" panose="02020603050405020304" pitchFamily="18" charset="0"/>
              </a:rPr>
              <a:t>。流感治疗时</a:t>
            </a:r>
            <a:r>
              <a:rPr lang="en-US" altLang="zh-CN" sz="1200" kern="0" dirty="0">
                <a:cs typeface="Times New Roman" panose="02020603050405020304" pitchFamily="18" charset="0"/>
              </a:rPr>
              <a:t>bid</a:t>
            </a:r>
            <a:r>
              <a:rPr lang="zh-CN" altLang="en-US" sz="1200" kern="0" dirty="0">
                <a:cs typeface="Times New Roman" panose="02020603050405020304" pitchFamily="18" charset="0"/>
              </a:rPr>
              <a:t>，共</a:t>
            </a:r>
            <a:r>
              <a:rPr lang="en-US" altLang="zh-CN" sz="1200" kern="0" dirty="0">
                <a:cs typeface="Times New Roman" panose="02020603050405020304" pitchFamily="18" charset="0"/>
              </a:rPr>
              <a:t>5</a:t>
            </a:r>
            <a:r>
              <a:rPr lang="zh-CN" altLang="en-US" sz="1200" kern="0" dirty="0">
                <a:cs typeface="Times New Roman" panose="02020603050405020304" pitchFamily="18" charset="0"/>
              </a:rPr>
              <a:t>天；预防时</a:t>
            </a:r>
            <a:r>
              <a:rPr lang="en-US" altLang="zh-CN" sz="1200" kern="0" dirty="0" err="1">
                <a:cs typeface="Times New Roman" panose="02020603050405020304" pitchFamily="18" charset="0"/>
              </a:rPr>
              <a:t>qd</a:t>
            </a:r>
            <a:r>
              <a:rPr lang="zh-CN" altLang="en-US" sz="1200" kern="0" dirty="0">
                <a:cs typeface="Times New Roman" panose="02020603050405020304" pitchFamily="18" charset="0"/>
              </a:rPr>
              <a:t>，最少</a:t>
            </a:r>
            <a:r>
              <a:rPr lang="en-US" altLang="zh-CN" sz="1200" kern="0" dirty="0">
                <a:cs typeface="Times New Roman" panose="02020603050405020304" pitchFamily="18" charset="0"/>
              </a:rPr>
              <a:t>7</a:t>
            </a:r>
            <a:r>
              <a:rPr lang="zh-CN" altLang="en-US" sz="1200" kern="0" dirty="0">
                <a:cs typeface="Times New Roman" panose="02020603050405020304" pitchFamily="18" charset="0"/>
              </a:rPr>
              <a:t>天。</a:t>
            </a:r>
            <a:endParaRPr lang="en-US" altLang="zh-CN" sz="1200" kern="0" dirty="0">
              <a:cs typeface="Times New Roman" panose="02020603050405020304" pitchFamily="18" charset="0"/>
            </a:endParaRPr>
          </a:p>
          <a:p>
            <a:pPr marL="252095" indent="-252095" algn="just" latinLnBrk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1200" dirty="0"/>
              <a:t>对</a:t>
            </a:r>
            <a:r>
              <a:rPr lang="en-US" altLang="zh-CN" sz="1200" dirty="0"/>
              <a:t>1~12</a:t>
            </a:r>
            <a:r>
              <a:rPr lang="zh-CN" altLang="en-US" sz="1200" dirty="0"/>
              <a:t>岁儿童推荐按照下列体重</a:t>
            </a:r>
            <a:r>
              <a:rPr lang="en-US" altLang="zh-CN" sz="1200" dirty="0"/>
              <a:t>-</a:t>
            </a:r>
            <a:r>
              <a:rPr lang="zh-CN" altLang="en-US" sz="1200" dirty="0"/>
              <a:t>剂量表服用：</a:t>
            </a:r>
            <a:endParaRPr lang="zh-CN" altLang="en-US" sz="1200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6687185" y="4647565"/>
          <a:ext cx="4539615" cy="159575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47875"/>
                <a:gridCol w="1143635"/>
                <a:gridCol w="1348105"/>
              </a:tblGrid>
              <a:tr h="473075">
                <a:tc>
                  <a:txBody>
                    <a:bodyPr/>
                    <a:p>
                      <a:pPr marL="0" marR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b="1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体重</a:t>
                      </a:r>
                      <a:endParaRPr lang="zh-CN" altLang="en-US" sz="1200" b="1" kern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b="1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单次推荐剂量</a:t>
                      </a:r>
                      <a:endParaRPr lang="zh-CN" altLang="en-US" sz="1200" b="1" kern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治疗用法</a:t>
                      </a:r>
                      <a:endParaRPr lang="zh-CN" altLang="en-US" sz="1200" b="1" kern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/>
                </a:tc>
              </a:tr>
              <a:tr h="280670">
                <a:tc>
                  <a:txBody>
                    <a:bodyPr/>
                    <a:p>
                      <a:pPr marL="0" marR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≤15kg</a:t>
                      </a:r>
                      <a:endParaRPr lang="en-US" sz="1200" kern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30mg</a:t>
                      </a:r>
                      <a:endParaRPr lang="en-US" altLang="en-US" sz="1200" kern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/>
                </a:tc>
                <a:tc rowSpan="4">
                  <a:txBody>
                    <a:bodyPr/>
                    <a:p>
                      <a:pPr marL="0" marR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每日</a:t>
                      </a:r>
                      <a:r>
                        <a:rPr lang="en-US" alt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次，</a:t>
                      </a:r>
                      <a:endParaRPr lang="en-US" altLang="zh-CN" sz="1200" kern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0" marR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天</a:t>
                      </a:r>
                      <a:endParaRPr lang="zh-CN" altLang="en-US" sz="1200" kern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36000" marR="36000" marT="36000" marB="36000" anchor="ctr"/>
                </a:tc>
              </a:tr>
              <a:tr h="280670">
                <a:tc>
                  <a:txBody>
                    <a:bodyPr/>
                    <a:p>
                      <a:pPr marL="0" marR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15.1~23kg</a:t>
                      </a:r>
                      <a:endParaRPr lang="en-US" sz="1200" kern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45mg</a:t>
                      </a:r>
                      <a:endParaRPr lang="en-US" altLang="en-US" sz="1200" kern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/>
                </a:tc>
                <a:tc vMerge="1">
                  <a:tcPr marL="68580" marR="68580"/>
                </a:tc>
              </a:tr>
              <a:tr h="280670">
                <a:tc>
                  <a:txBody>
                    <a:bodyPr/>
                    <a:p>
                      <a:pPr marL="0" marR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23.1~40kg</a:t>
                      </a:r>
                      <a:endParaRPr lang="en-US" sz="1200" kern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60mg</a:t>
                      </a:r>
                      <a:endParaRPr lang="en-US" altLang="en-US" sz="1200" kern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/>
                </a:tc>
                <a:tc vMerge="1">
                  <a:tcPr marL="68580" marR="68580"/>
                </a:tc>
              </a:tr>
              <a:tr h="280670">
                <a:tc>
                  <a:txBody>
                    <a:bodyPr/>
                    <a:p>
                      <a:pPr marL="0" marR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&gt;40kg</a:t>
                      </a:r>
                      <a:endParaRPr lang="en-US" sz="1200" kern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75mg</a:t>
                      </a:r>
                      <a:endParaRPr lang="en-US" altLang="en-US" sz="1200" kern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/>
                </a:tc>
                <a:tc vMerge="1">
                  <a:tcPr marL="68580" marR="68580"/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623570" y="1346200"/>
            <a:ext cx="5120005" cy="435610"/>
          </a:xfrm>
          <a:prstGeom prst="rect">
            <a:avLst/>
          </a:prstGeom>
          <a:solidFill>
            <a:srgbClr val="00739F"/>
          </a:solidFill>
        </p:spPr>
        <p:txBody>
          <a:bodyPr wrap="square" rtlCol="0" anchor="t">
            <a:spAutoFit/>
          </a:bodyPr>
          <a:p>
            <a:pPr marL="0" indent="0" algn="ct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本品适应症及用法用量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56045" y="1340485"/>
            <a:ext cx="4964430" cy="435610"/>
          </a:xfrm>
          <a:prstGeom prst="rect">
            <a:avLst/>
          </a:prstGeom>
          <a:solidFill>
            <a:srgbClr val="00739F"/>
          </a:solidFill>
        </p:spPr>
        <p:txBody>
          <a:bodyPr wrap="square" rtlCol="0" anchor="t">
            <a:spAutoFit/>
          </a:bodyPr>
          <a:p>
            <a:pPr marL="0" indent="0" algn="ct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参照药品适应症及用法用量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10216515" y="6597015"/>
            <a:ext cx="1924050" cy="2571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ctr" latinLnBrk="0">
              <a:lnSpc>
                <a:spcPct val="120000"/>
              </a:lnSpc>
            </a:pPr>
            <a:r>
              <a:rPr lang="zh-CN" altLang="en-US" sz="900" b="1">
                <a:solidFill>
                  <a:srgbClr val="0073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磷酸奥司他韦干混悬剂（</a:t>
            </a:r>
            <a:r>
              <a:rPr lang="zh-CN" altLang="en-US" sz="900" b="1">
                <a:solidFill>
                  <a:srgbClr val="00739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奥维平</a:t>
            </a:r>
            <a:r>
              <a:rPr lang="zh-CN" altLang="en-US" sz="900" b="1">
                <a:solidFill>
                  <a:srgbClr val="0073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900" b="1">
              <a:solidFill>
                <a:srgbClr val="0073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1. </a:t>
            </a:r>
            <a:r>
              <a:rPr>
                <a:sym typeface="+mn-ea"/>
              </a:rPr>
              <a:t>药品基本信息（</a:t>
            </a:r>
            <a:r>
              <a:rPr lang="en-US" altLang="zh-CN">
                <a:sym typeface="+mn-ea"/>
              </a:rPr>
              <a:t>3</a:t>
            </a:r>
            <a:r>
              <a:rPr lang="en-US" altLang="zh-CN">
                <a:sym typeface="+mn-ea"/>
              </a:rPr>
              <a:t>/3</a:t>
            </a:r>
            <a:r>
              <a:rPr>
                <a:sym typeface="+mn-ea"/>
              </a:rPr>
              <a:t>）</a:t>
            </a:r>
            <a:endParaRPr lang="zh-CN" altLang="en-US"/>
          </a:p>
        </p:txBody>
      </p:sp>
      <p:sp>
        <p:nvSpPr>
          <p:cNvPr id="4" name="内容占位符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895350" y="1619250"/>
            <a:ext cx="4808220" cy="4274185"/>
          </a:xfrm>
          <a:prstGeom prst="rect">
            <a:avLst/>
          </a:prstGeom>
          <a:ln w="19050">
            <a:solidFill>
              <a:srgbClr val="00739F"/>
            </a:solidFill>
          </a:ln>
        </p:spPr>
        <p:txBody>
          <a:bodyPr vert="horz" lIns="90000" tIns="46800" rIns="90000" bIns="46800" rtlCol="0">
            <a:normAutofit fontScale="90000"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buClr>
                <a:srgbClr val="E50150"/>
              </a:buClr>
              <a:buFont typeface="Wingdings" panose="05000000000000000000" charset="0"/>
              <a:buChar char="u"/>
            </a:pPr>
            <a:r>
              <a:rPr b="1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疾病基本情况</a:t>
            </a:r>
            <a:endParaRPr lang="zh-CN" altLang="en-US" b="1">
              <a:solidFill>
                <a:schemeClr val="tx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fontAlgn="auto" latinLnBrk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sz="1600">
                <a:sym typeface="+mn-ea"/>
              </a:rPr>
              <a:t>流感是世界最大的公共卫生挑战之一，人群普遍易感，在我国是</a:t>
            </a:r>
            <a:r>
              <a:rPr sz="1600">
                <a:solidFill>
                  <a:srgbClr val="00739F"/>
                </a:solidFill>
                <a:sym typeface="+mn-ea"/>
              </a:rPr>
              <a:t>发病率最高</a:t>
            </a:r>
            <a:r>
              <a:rPr sz="1600">
                <a:sym typeface="+mn-ea"/>
              </a:rPr>
              <a:t>的丙类传染病。</a:t>
            </a:r>
            <a:endParaRPr lang="en-US" altLang="zh-CN" sz="1600" dirty="0">
              <a:sym typeface="+mn-ea"/>
            </a:endParaRPr>
          </a:p>
          <a:p>
            <a:pPr marL="285750" indent="-285750" fontAlgn="auto" latinLnBrk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600">
                <a:sym typeface="+mn-ea"/>
              </a:rPr>
              <a:t>2006-2015</a:t>
            </a:r>
            <a:r>
              <a:rPr sz="1600">
                <a:sym typeface="+mn-ea"/>
              </a:rPr>
              <a:t>年间，中国平均每年流感相关</a:t>
            </a:r>
            <a:r>
              <a:rPr lang="en-US" altLang="zh-CN" sz="1600">
                <a:sym typeface="+mn-ea"/>
              </a:rPr>
              <a:t>ILI</a:t>
            </a:r>
            <a:r>
              <a:rPr sz="1600">
                <a:sym typeface="+mn-ea"/>
              </a:rPr>
              <a:t>（流感样病例）超额门诊就诊负担为</a:t>
            </a:r>
            <a:r>
              <a:rPr lang="en-US" altLang="zh-CN" sz="1600">
                <a:solidFill>
                  <a:srgbClr val="00739F"/>
                </a:solidFill>
                <a:sym typeface="+mn-ea"/>
              </a:rPr>
              <a:t>2.5</a:t>
            </a:r>
            <a:r>
              <a:rPr sz="1600">
                <a:solidFill>
                  <a:srgbClr val="00739F"/>
                </a:solidFill>
                <a:sym typeface="+mn-ea"/>
              </a:rPr>
              <a:t>人次</a:t>
            </a:r>
            <a:r>
              <a:rPr lang="en-US" altLang="zh-CN" sz="1600">
                <a:solidFill>
                  <a:srgbClr val="00739F"/>
                </a:solidFill>
                <a:sym typeface="+mn-ea"/>
              </a:rPr>
              <a:t>/</a:t>
            </a:r>
            <a:r>
              <a:rPr sz="1600">
                <a:solidFill>
                  <a:srgbClr val="00739F"/>
                </a:solidFill>
                <a:sym typeface="+mn-ea"/>
              </a:rPr>
              <a:t>千人</a:t>
            </a:r>
            <a:r>
              <a:rPr sz="1600">
                <a:sym typeface="+mn-ea"/>
              </a:rPr>
              <a:t>，</a:t>
            </a:r>
            <a:r>
              <a:rPr lang="en-US" altLang="zh-CN" sz="1600">
                <a:sym typeface="+mn-ea"/>
              </a:rPr>
              <a:t>15</a:t>
            </a:r>
            <a:r>
              <a:rPr sz="1600">
                <a:sym typeface="+mn-ea"/>
              </a:rPr>
              <a:t>岁以下儿童 </a:t>
            </a:r>
            <a:r>
              <a:rPr lang="en-US" altLang="zh-CN" sz="1600">
                <a:sym typeface="+mn-ea"/>
              </a:rPr>
              <a:t>ILI </a:t>
            </a:r>
            <a:r>
              <a:rPr sz="1600">
                <a:sym typeface="+mn-ea"/>
              </a:rPr>
              <a:t>门诊就诊负担最重（</a:t>
            </a:r>
            <a:r>
              <a:rPr lang="en-US" altLang="zh-CN" sz="1600">
                <a:solidFill>
                  <a:srgbClr val="00739F"/>
                </a:solidFill>
                <a:sym typeface="+mn-ea"/>
              </a:rPr>
              <a:t>4.5</a:t>
            </a:r>
            <a:r>
              <a:rPr sz="1600">
                <a:solidFill>
                  <a:srgbClr val="00739F"/>
                </a:solidFill>
                <a:sym typeface="+mn-ea"/>
              </a:rPr>
              <a:t>次</a:t>
            </a:r>
            <a:r>
              <a:rPr lang="en-US" altLang="zh-CN" sz="1600">
                <a:solidFill>
                  <a:srgbClr val="00739F"/>
                </a:solidFill>
                <a:sym typeface="+mn-ea"/>
              </a:rPr>
              <a:t>/</a:t>
            </a:r>
            <a:r>
              <a:rPr sz="1600">
                <a:solidFill>
                  <a:srgbClr val="00739F"/>
                </a:solidFill>
                <a:sym typeface="+mn-ea"/>
              </a:rPr>
              <a:t>干人</a:t>
            </a:r>
            <a:r>
              <a:rPr sz="1600">
                <a:sym typeface="+mn-ea"/>
              </a:rPr>
              <a:t>），显著高于</a:t>
            </a:r>
            <a:r>
              <a:rPr lang="en-US" altLang="zh-CN" sz="1600">
                <a:sym typeface="+mn-ea"/>
              </a:rPr>
              <a:t>15-59</a:t>
            </a:r>
            <a:r>
              <a:rPr sz="1600">
                <a:sym typeface="+mn-ea"/>
              </a:rPr>
              <a:t>岁成人（</a:t>
            </a:r>
            <a:r>
              <a:rPr lang="en-US" altLang="zh-CN" sz="1600">
                <a:sym typeface="+mn-ea"/>
              </a:rPr>
              <a:t>2.3</a:t>
            </a:r>
            <a:r>
              <a:rPr sz="1600">
                <a:sym typeface="+mn-ea"/>
              </a:rPr>
              <a:t>人次</a:t>
            </a:r>
            <a:r>
              <a:rPr lang="en-US" altLang="zh-CN" sz="1600">
                <a:sym typeface="+mn-ea"/>
              </a:rPr>
              <a:t>/</a:t>
            </a:r>
            <a:r>
              <a:rPr sz="1600">
                <a:sym typeface="+mn-ea"/>
              </a:rPr>
              <a:t>千人）和</a:t>
            </a:r>
            <a:r>
              <a:rPr lang="en-US" altLang="zh-CN" sz="1600">
                <a:sym typeface="+mn-ea"/>
              </a:rPr>
              <a:t>60</a:t>
            </a:r>
            <a:r>
              <a:rPr sz="1600">
                <a:sym typeface="+mn-ea"/>
              </a:rPr>
              <a:t>岁及以上老年人（</a:t>
            </a:r>
            <a:r>
              <a:rPr lang="en-US" altLang="zh-CN" sz="1600">
                <a:sym typeface="+mn-ea"/>
              </a:rPr>
              <a:t>1.1</a:t>
            </a:r>
            <a:r>
              <a:rPr sz="1600">
                <a:sym typeface="+mn-ea"/>
              </a:rPr>
              <a:t>人次</a:t>
            </a:r>
            <a:r>
              <a:rPr lang="en-US" altLang="zh-CN" sz="1600">
                <a:sym typeface="+mn-ea"/>
              </a:rPr>
              <a:t>/</a:t>
            </a:r>
            <a:r>
              <a:rPr sz="1600">
                <a:sym typeface="+mn-ea"/>
              </a:rPr>
              <a:t>千人）。</a:t>
            </a:r>
            <a:endParaRPr sz="1600">
              <a:sym typeface="+mn-ea"/>
            </a:endParaRPr>
          </a:p>
          <a:p>
            <a:pPr marL="285750" indent="-285750" fontAlgn="auto" latinLnBrk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sz="1600">
                <a:sym typeface="+mn-ea"/>
              </a:rPr>
              <a:t>流感相关</a:t>
            </a:r>
            <a:r>
              <a:rPr lang="en-US" altLang="zh-CN" sz="1600">
                <a:sym typeface="+mn-ea"/>
              </a:rPr>
              <a:t>ILI</a:t>
            </a:r>
            <a:r>
              <a:rPr sz="1600">
                <a:sym typeface="+mn-ea"/>
              </a:rPr>
              <a:t>住院病例总经济负担显著高于门诊病例总经济负担，确诊流感病例经济负担显著高于非确诊病例，高危人群经济负担普遍高于非高危人群。</a:t>
            </a:r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内容占位符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189980" y="1619250"/>
            <a:ext cx="5191760" cy="4274185"/>
          </a:xfrm>
          <a:prstGeom prst="rect">
            <a:avLst/>
          </a:prstGeom>
          <a:ln w="19050">
            <a:solidFill>
              <a:srgbClr val="E50150"/>
            </a:solidFill>
          </a:ln>
        </p:spPr>
        <p:txBody>
          <a:bodyPr vert="horz" lIns="90000" tIns="46800" rIns="90000" bIns="46800" rtlCol="0"/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buClr>
                <a:srgbClr val="E50150"/>
              </a:buClr>
              <a:buFont typeface="Wingdings" panose="05000000000000000000" charset="0"/>
              <a:buChar char="u"/>
            </a:pPr>
            <a:r>
              <a:rPr b="1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临床未被满足的需求</a:t>
            </a:r>
            <a:endParaRPr lang="zh-CN" altLang="en-US" b="1">
              <a:solidFill>
                <a:schemeClr val="tx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fontAlgn="auto" latinLnBrk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sz="1600">
                <a:sym typeface="+mn-ea"/>
              </a:rPr>
              <a:t> </a:t>
            </a:r>
            <a:r>
              <a:rPr sz="1400">
                <a:sym typeface="+mn-ea"/>
              </a:rPr>
              <a:t>磷酸奥司他韦颗粒剂和胶囊仅批准用于</a:t>
            </a:r>
            <a:r>
              <a:rPr lang="en-US" altLang="zh-CN" sz="1400">
                <a:sym typeface="+mn-ea"/>
              </a:rPr>
              <a:t>1</a:t>
            </a:r>
            <a:r>
              <a:rPr sz="1400">
                <a:sym typeface="+mn-ea"/>
              </a:rPr>
              <a:t>岁及</a:t>
            </a:r>
            <a:r>
              <a:rPr lang="en-US" altLang="zh-CN" sz="1400">
                <a:sym typeface="+mn-ea"/>
              </a:rPr>
              <a:t>1</a:t>
            </a:r>
            <a:r>
              <a:rPr sz="1400">
                <a:sym typeface="+mn-ea"/>
              </a:rPr>
              <a:t>岁以上人群的甲乙流的治疗和</a:t>
            </a:r>
            <a:r>
              <a:rPr lang="en-US" altLang="zh-CN" sz="1400">
                <a:sym typeface="+mn-ea"/>
              </a:rPr>
              <a:t>13</a:t>
            </a:r>
            <a:r>
              <a:rPr sz="1400">
                <a:sym typeface="+mn-ea"/>
              </a:rPr>
              <a:t>岁及</a:t>
            </a:r>
            <a:r>
              <a:rPr lang="en-US" altLang="zh-CN" sz="1400">
                <a:sym typeface="+mn-ea"/>
              </a:rPr>
              <a:t>13</a:t>
            </a:r>
            <a:r>
              <a:rPr sz="1400">
                <a:sym typeface="+mn-ea"/>
              </a:rPr>
              <a:t>岁以上人群甲乙流的预防。</a:t>
            </a:r>
            <a:endParaRPr sz="1400">
              <a:sym typeface="+mn-ea"/>
            </a:endParaRPr>
          </a:p>
          <a:p>
            <a:pPr marL="285750" indent="-285750" fontAlgn="auto" latinLnBrk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sz="1400">
                <a:sym typeface="+mn-ea"/>
              </a:rPr>
              <a:t>其他明确的抗流感药物为针剂和吸入剂，用药不便，仅能起到治疗作用，针对人群为</a:t>
            </a:r>
            <a:r>
              <a:rPr lang="en-US" altLang="zh-CN" sz="1400">
                <a:sym typeface="+mn-ea"/>
              </a:rPr>
              <a:t>7</a:t>
            </a:r>
            <a:r>
              <a:rPr sz="1400">
                <a:sym typeface="+mn-ea"/>
              </a:rPr>
              <a:t>岁以上。</a:t>
            </a:r>
            <a:endParaRPr sz="1400">
              <a:sym typeface="+mn-ea"/>
            </a:endParaRPr>
          </a:p>
          <a:p>
            <a:pPr marL="285750" indent="-285750" fontAlgn="auto" latinLnBrk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400" b="1">
                <a:solidFill>
                  <a:srgbClr val="00739F"/>
                </a:solidFill>
                <a:sym typeface="+mn-ea"/>
              </a:rPr>
              <a:t>1</a:t>
            </a:r>
            <a:r>
              <a:rPr sz="1400" b="1">
                <a:solidFill>
                  <a:srgbClr val="00739F"/>
                </a:solidFill>
                <a:sym typeface="+mn-ea"/>
              </a:rPr>
              <a:t>岁以下婴幼儿的流感治疗和</a:t>
            </a:r>
            <a:r>
              <a:rPr lang="en-US" altLang="zh-CN" sz="1400" b="1">
                <a:solidFill>
                  <a:srgbClr val="00739F"/>
                </a:solidFill>
                <a:sym typeface="+mn-ea"/>
              </a:rPr>
              <a:t>13</a:t>
            </a:r>
            <a:r>
              <a:rPr sz="1400" b="1">
                <a:solidFill>
                  <a:srgbClr val="00739F"/>
                </a:solidFill>
                <a:sym typeface="+mn-ea"/>
              </a:rPr>
              <a:t>岁以下儿童的流感预防，没有明确获批的药物可以使用。</a:t>
            </a:r>
            <a:endParaRPr lang="zh-CN" altLang="en-US" sz="1400" b="1" dirty="0">
              <a:solidFill>
                <a:srgbClr val="00739F"/>
              </a:solidFill>
            </a:endParaRPr>
          </a:p>
          <a:p>
            <a:pPr marL="285750" indent="-285750" fontAlgn="auto" latinLnBrk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sz="1400" b="1">
                <a:solidFill>
                  <a:srgbClr val="00739F"/>
                </a:solidFill>
                <a:sym typeface="+mn-ea"/>
              </a:rPr>
              <a:t>颗粒为中国独家剂型，缺乏全球范围内的用药经验和推荐。</a:t>
            </a:r>
            <a:endParaRPr sz="1400" b="1" spc="0" noProof="0">
              <a:ln>
                <a:noFill/>
              </a:ln>
              <a:solidFill>
                <a:srgbClr val="00739F"/>
              </a:solidFill>
              <a:effectLst/>
              <a:uLnTx/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216515" y="6597015"/>
            <a:ext cx="1924050" cy="2571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ctr" latinLnBrk="0">
              <a:lnSpc>
                <a:spcPct val="120000"/>
              </a:lnSpc>
            </a:pPr>
            <a:r>
              <a:rPr lang="zh-CN" altLang="en-US" sz="900" b="1">
                <a:solidFill>
                  <a:srgbClr val="0073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磷酸奥司他韦干混悬剂（</a:t>
            </a:r>
            <a:r>
              <a:rPr lang="zh-CN" altLang="en-US" sz="900" b="1">
                <a:solidFill>
                  <a:srgbClr val="00739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奥维平</a:t>
            </a:r>
            <a:r>
              <a:rPr lang="zh-CN" altLang="en-US" sz="900" b="1">
                <a:solidFill>
                  <a:srgbClr val="0073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900" b="1">
              <a:solidFill>
                <a:srgbClr val="0073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>
                <a:solidFill>
                  <a:srgbClr val="00739F"/>
                </a:solidFill>
              </a:rPr>
              <a:t>2. </a:t>
            </a:r>
            <a:r>
              <a:rPr lang="zh-CN" altLang="en-US" sz="2400" dirty="0">
                <a:solidFill>
                  <a:srgbClr val="00739F"/>
                </a:solidFill>
              </a:rPr>
              <a:t>安全性</a:t>
            </a:r>
            <a:endParaRPr lang="zh-CN" altLang="en-US" sz="2400" dirty="0">
              <a:solidFill>
                <a:srgbClr val="00739F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695325" y="1323975"/>
            <a:ext cx="10672445" cy="1236345"/>
          </a:xfrm>
        </p:spPr>
        <p:txBody>
          <a:bodyPr/>
          <a:lstStyle/>
          <a:p>
            <a:pPr marL="252095" indent="-285750" latinLnBrk="0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tx1"/>
                </a:solidFill>
                <a:cs typeface="微软雅黑" panose="020B0503020204020204" pitchFamily="34" charset="-122"/>
              </a:rPr>
              <a:t>最常见不良反应：</a:t>
            </a:r>
            <a:r>
              <a:rPr lang="zh-CN" altLang="en-US" sz="1600" dirty="0">
                <a:cs typeface="微软雅黑" panose="020B0503020204020204" pitchFamily="34" charset="-122"/>
              </a:rPr>
              <a:t>恶心、呕吐和头痛，大多数是在治疗第一天或第二天时的单独个例，并且在</a:t>
            </a:r>
            <a:r>
              <a:rPr lang="en-US" altLang="zh-CN" sz="1600" dirty="0">
                <a:cs typeface="微软雅黑" panose="020B0503020204020204" pitchFamily="34" charset="-122"/>
              </a:rPr>
              <a:t>1~2</a:t>
            </a:r>
            <a:r>
              <a:rPr lang="zh-CN" altLang="en-US" sz="1600" dirty="0">
                <a:cs typeface="微软雅黑" panose="020B0503020204020204" pitchFamily="34" charset="-122"/>
              </a:rPr>
              <a:t>天内自行缓解；</a:t>
            </a:r>
            <a:r>
              <a:rPr lang="zh-CN" altLang="en-US" sz="1600" dirty="0">
                <a:cs typeface="微软雅黑" panose="020B0503020204020204" pitchFamily="34" charset="-122"/>
                <a:sym typeface="+mn-ea"/>
              </a:rPr>
              <a:t>大部分患者没有因为上述药物不良反应事件而停药。</a:t>
            </a:r>
            <a:endParaRPr lang="zh-CN" altLang="en-US" sz="1600" dirty="0">
              <a:cs typeface="微软雅黑" panose="020B0503020204020204" pitchFamily="34" charset="-122"/>
            </a:endParaRPr>
          </a:p>
          <a:p>
            <a:pPr marL="252095" indent="-285750" latinLnBrk="0">
              <a:lnSpc>
                <a:spcPct val="150000"/>
              </a:lnSpc>
              <a:spcBef>
                <a:spcPts val="0"/>
              </a:spcBef>
            </a:pPr>
            <a:r>
              <a:rPr lang="zh-CN" altLang="en-US" sz="1600" dirty="0">
                <a:cs typeface="微软雅黑" panose="020B0503020204020204" pitchFamily="34" charset="-122"/>
                <a:sym typeface="+mn-ea"/>
              </a:rPr>
              <a:t>在儿童应用中，与磷酸奥司他韦颗粒相比，干混悬剂的常见不良反应更少，</a:t>
            </a:r>
            <a:r>
              <a:rPr lang="zh-CN" altLang="en-US" sz="1600" dirty="0">
                <a:cs typeface="微软雅黑" panose="020B0503020204020204" pitchFamily="34" charset="-122"/>
              </a:rPr>
              <a:t>最常见的仅为呕吐。如下：</a:t>
            </a:r>
            <a:endParaRPr lang="en-US" altLang="zh-CN" sz="1600" dirty="0">
              <a:cs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1236345" y="2585085"/>
          <a:ext cx="4993640" cy="39643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6615"/>
                <a:gridCol w="1774190"/>
                <a:gridCol w="2362835"/>
              </a:tblGrid>
              <a:tr h="367030"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磷酸奥司他韦干混悬剂不良反应（说明书）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39F"/>
                    </a:solidFill>
                  </a:tcPr>
                </a:tc>
                <a:tc hMerge="1">
                  <a:tcP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27025">
                <a:tc gridSpan="3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治疗儿童（</a:t>
                      </a:r>
                      <a:r>
                        <a:rPr lang="en-US" altLang="zh-CN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1~12</a:t>
                      </a:r>
                      <a:r>
                        <a:rPr lang="zh-CN" altLang="en-US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岁）流感：</a:t>
                      </a:r>
                      <a:r>
                        <a:rPr lang="en-US" altLang="zh-CN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ADR</a:t>
                      </a:r>
                      <a:r>
                        <a:rPr lang="zh-CN" altLang="en-US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≥1%的仅有呕吐</a:t>
                      </a:r>
                      <a:endParaRPr lang="zh-CN" altLang="en-US" sz="12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安慰剂（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N=622)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奥司他韦</a:t>
                      </a:r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2mg/kg(N=859)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呕吐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8%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16%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27025">
                <a:tc gridSpan="3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预防儿童（</a:t>
                      </a:r>
                      <a:r>
                        <a:rPr lang="en-US" altLang="zh-CN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1~12</a:t>
                      </a:r>
                      <a:r>
                        <a:rPr lang="zh-CN" altLang="en-US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岁）流感：呕吐是最常见的</a:t>
                      </a:r>
                      <a:r>
                        <a:rPr lang="en-US" altLang="zh-CN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ADR</a:t>
                      </a:r>
                      <a:endParaRPr lang="en-US" altLang="zh-CN" sz="12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cPr/>
                </a:tc>
                <a:tc hMerge="1">
                  <a:tcPr/>
                </a:tc>
              </a:tr>
              <a:tr h="3270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未行预防组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奥司他韦预防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30~60mg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270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呕吐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2%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8%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27025">
                <a:tc gridSpan="3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周龄到</a:t>
                      </a:r>
                      <a:r>
                        <a:rPr lang="en-US" altLang="zh-CN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岁的儿童治疗：常见的</a:t>
                      </a:r>
                      <a:r>
                        <a:rPr lang="en-US" altLang="zh-CN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ADR</a:t>
                      </a:r>
                      <a:r>
                        <a:rPr lang="zh-CN" altLang="en-US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仅呕吐，腹泻和尿布疹</a:t>
                      </a:r>
                      <a:endParaRPr lang="zh-CN" altLang="en-US" sz="12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cPr/>
                </a:tc>
                <a:tc hMerge="1">
                  <a:tcPr/>
                </a:tc>
              </a:tr>
              <a:tr h="3270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奥司他韦 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2-3.5mg/kg(N=135)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cPr/>
                </a:tc>
              </a:tr>
              <a:tr h="3270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呕吐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9%</a:t>
                      </a:r>
                      <a:endParaRPr lang="en-US" altLang="zh-CN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cPr/>
                </a:tc>
              </a:tr>
              <a:tr h="3270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腹泻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7%</a:t>
                      </a:r>
                      <a:endParaRPr lang="en-US" altLang="zh-CN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cPr/>
                </a:tc>
              </a:tr>
              <a:tr h="3270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尿布疹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7%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16" name="矩形 15"/>
          <p:cNvSpPr/>
          <p:nvPr/>
        </p:nvSpPr>
        <p:spPr>
          <a:xfrm>
            <a:off x="6960235" y="2599055"/>
            <a:ext cx="4068445" cy="306705"/>
          </a:xfrm>
          <a:prstGeom prst="rect">
            <a:avLst/>
          </a:prstGeom>
          <a:solidFill>
            <a:srgbClr val="00739F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磷酸奥司他韦颗粒不良反应（说明书）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6960235" y="2909570"/>
          <a:ext cx="4067810" cy="368109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40815"/>
                <a:gridCol w="1021715"/>
                <a:gridCol w="1605280"/>
              </a:tblGrid>
              <a:tr h="248285">
                <a:tc gridSpan="3"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sz="9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表2</a:t>
                      </a:r>
                      <a:r>
                        <a:rPr lang="zh-CN" altLang="en-US" sz="9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：</a:t>
                      </a:r>
                      <a:r>
                        <a:rPr lang="en-US" sz="9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奥司他韦</a:t>
                      </a:r>
                      <a:r>
                        <a:rPr lang="zh-CN" altLang="en-US" sz="9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治疗</a:t>
                      </a:r>
                      <a:r>
                        <a:rPr lang="en-US" sz="9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儿童自然获得流感的Ⅲ期征床试验中发生率≥1%的不良事件</a:t>
                      </a:r>
                      <a:endParaRPr lang="en-US" altLang="en-US" sz="9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/>
                </a:tc>
                <a:tc hMerge="1">
                  <a:tcPr/>
                </a:tc>
                <a:tc hMerge="1">
                  <a:tcPr/>
                </a:tc>
              </a:tr>
              <a:tr h="348615"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sz="10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不良事件</a:t>
                      </a:r>
                      <a:endParaRPr lang="en-US" altLang="en-US" sz="10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sz="10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安慰剂</a:t>
                      </a:r>
                      <a:endParaRPr lang="en-US" sz="10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ctr" fontAlgn="auto">
                        <a:buNone/>
                      </a:pPr>
                      <a:r>
                        <a:rPr lang="en-US" sz="10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N=517</a:t>
                      </a:r>
                      <a:endParaRPr lang="en-US" altLang="en-US" sz="10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sz="10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奥司他韦，2</a:t>
                      </a:r>
                      <a:r>
                        <a:rPr lang="en-US" altLang="zh-CN" sz="10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mg</a:t>
                      </a:r>
                      <a:r>
                        <a:rPr lang="en-US" sz="10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/kg</a:t>
                      </a:r>
                      <a:endParaRPr lang="en-US" sz="10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ctr" fontAlgn="auto">
                        <a:buNone/>
                      </a:pPr>
                      <a:r>
                        <a:rPr lang="en-US" sz="10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N=515</a:t>
                      </a:r>
                      <a:endParaRPr lang="en-US" altLang="en-US" sz="10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05740"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zh-CN" alt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呕吐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9.3%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15.0%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04470"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zh-CN" alt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腹泻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10.6%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9.5%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05740"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zh-CN" alt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腹痛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3.9%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4.7%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05105"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zh-CN" alt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恶心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4.3%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3.3%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05105"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中耳炎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11.2%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8.7%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10820"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肺炎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3.3%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1.9%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05105"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zh-CN" alt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鼻窦炎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2.5%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1.7%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05740"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zh-CN" alt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支气管炎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2.1%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1.6%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05105"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哮喘</a:t>
                      </a:r>
                      <a:r>
                        <a:rPr lang="zh-CN" alt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包括</a:t>
                      </a:r>
                      <a:r>
                        <a:rPr lang="zh-CN" alt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哮喘</a:t>
                      </a: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加重</a:t>
                      </a:r>
                      <a:r>
                        <a:rPr lang="zh-CN" alt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3.7%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3.5%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05105"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zh-CN" alt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鼻衄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2.5%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3.1%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05105"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耳</a:t>
                      </a:r>
                      <a:r>
                        <a:rPr lang="zh-CN" alt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部</a:t>
                      </a: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症状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1.2%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1.7%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05740"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鼓膜异常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1.2%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1.0%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05105"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皮炎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1.9%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1.0%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05105"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涨巴结肿大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1.5%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1.0%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05105"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结膜炎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0.4%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1.0%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216515" y="6597015"/>
            <a:ext cx="1924050" cy="2571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ctr" latinLnBrk="0">
              <a:lnSpc>
                <a:spcPct val="120000"/>
              </a:lnSpc>
            </a:pPr>
            <a:r>
              <a:rPr lang="zh-CN" altLang="en-US" sz="900" b="1">
                <a:solidFill>
                  <a:srgbClr val="0073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磷酸奥司他韦干混悬剂（</a:t>
            </a:r>
            <a:r>
              <a:rPr lang="zh-CN" altLang="en-US" sz="900" b="1">
                <a:solidFill>
                  <a:srgbClr val="00739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奥维平</a:t>
            </a:r>
            <a:r>
              <a:rPr lang="zh-CN" altLang="en-US" sz="900" b="1">
                <a:solidFill>
                  <a:srgbClr val="0073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900" b="1">
              <a:solidFill>
                <a:srgbClr val="0073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>
                <a:solidFill>
                  <a:srgbClr val="00739F"/>
                </a:solidFill>
              </a:rPr>
              <a:t>3. </a:t>
            </a:r>
            <a:r>
              <a:rPr lang="zh-CN" altLang="en-US" sz="2400" dirty="0">
                <a:solidFill>
                  <a:srgbClr val="00739F"/>
                </a:solidFill>
              </a:rPr>
              <a:t>有效性</a:t>
            </a:r>
            <a:endParaRPr lang="zh-CN" altLang="en-US" sz="2400" dirty="0">
              <a:solidFill>
                <a:srgbClr val="00739F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609600" y="1268730"/>
            <a:ext cx="5575935" cy="1794510"/>
          </a:xfrm>
        </p:spPr>
        <p:txBody>
          <a:bodyPr/>
          <a:lstStyle/>
          <a:p>
            <a:pPr marL="252095" indent="-285750">
              <a:lnSpc>
                <a:spcPct val="150000"/>
              </a:lnSpc>
              <a:spcBef>
                <a:spcPts val="0"/>
              </a:spcBef>
            </a:pPr>
            <a:r>
              <a:rPr lang="zh-CN" altLang="en-US" sz="1800" b="1" dirty="0">
                <a:solidFill>
                  <a:srgbClr val="00739F"/>
                </a:solidFill>
                <a:cs typeface="微软雅黑" panose="020B0503020204020204" pitchFamily="34" charset="-122"/>
              </a:rPr>
              <a:t>与对照药品疗效方面的优势：</a:t>
            </a:r>
            <a:endParaRPr lang="en-US" altLang="zh-CN" sz="1800" b="1" dirty="0">
              <a:solidFill>
                <a:srgbClr val="00739F"/>
              </a:solidFill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 b="1" dirty="0">
                <a:solidFill>
                  <a:srgbClr val="00739F"/>
                </a:solidFill>
              </a:rPr>
              <a:t>     </a:t>
            </a:r>
            <a:r>
              <a:rPr lang="en-US" altLang="zh-CN" sz="1800" dirty="0"/>
              <a:t>1. </a:t>
            </a:r>
            <a:r>
              <a:rPr lang="zh-CN" altLang="en-US" sz="1800" dirty="0"/>
              <a:t>说明书适应症对儿童</a:t>
            </a:r>
            <a:r>
              <a:rPr lang="zh-CN" altLang="en-US" sz="1800" dirty="0">
                <a:solidFill>
                  <a:srgbClr val="E50150"/>
                </a:solidFill>
              </a:rPr>
              <a:t>适用年龄进行了拓展</a:t>
            </a:r>
            <a:r>
              <a:rPr lang="zh-CN" altLang="en-US" sz="1800" dirty="0"/>
              <a:t>；</a:t>
            </a:r>
            <a:endParaRPr lang="en-US" altLang="zh-CN" sz="18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 dirty="0"/>
              <a:t>     2. </a:t>
            </a:r>
            <a:r>
              <a:rPr lang="zh-CN" altLang="en-US" sz="1800" dirty="0">
                <a:solidFill>
                  <a:srgbClr val="E50150"/>
                </a:solidFill>
              </a:rPr>
              <a:t>口感</a:t>
            </a:r>
            <a:r>
              <a:rPr lang="zh-CN" altLang="en-US" sz="1800" dirty="0"/>
              <a:t>进行了改良；</a:t>
            </a:r>
            <a:endParaRPr lang="en-US" altLang="zh-CN" sz="18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 dirty="0"/>
              <a:t>     3. </a:t>
            </a:r>
            <a:r>
              <a:rPr lang="en-US" altLang="zh-CN" sz="1800" dirty="0">
                <a:sym typeface="+mn-ea"/>
              </a:rPr>
              <a:t>FDA</a:t>
            </a:r>
            <a:r>
              <a:rPr lang="zh-CN" altLang="en-US" sz="1800" dirty="0">
                <a:sym typeface="+mn-ea"/>
              </a:rPr>
              <a:t>获批上市，</a:t>
            </a:r>
            <a:r>
              <a:rPr lang="zh-CN" altLang="en-US" sz="1800" dirty="0"/>
              <a:t>上市国家更多，</a:t>
            </a:r>
            <a:r>
              <a:rPr lang="zh-CN" altLang="en-US" sz="1800" dirty="0">
                <a:solidFill>
                  <a:srgbClr val="E50150"/>
                </a:solidFill>
              </a:rPr>
              <a:t>全球应用广泛</a:t>
            </a:r>
            <a:r>
              <a:rPr lang="zh-CN" altLang="en-US" sz="1800" dirty="0"/>
              <a:t>。</a:t>
            </a:r>
            <a:endParaRPr lang="en-US" altLang="zh-CN" sz="18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 dirty="0"/>
              <a:t>     * </a:t>
            </a:r>
            <a:r>
              <a:rPr lang="zh-CN" altLang="en-US" sz="1800" dirty="0"/>
              <a:t>具体见下表：</a:t>
            </a:r>
            <a:endParaRPr lang="en-US" altLang="zh-CN" sz="1800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82921" y="3428945"/>
          <a:ext cx="4533866" cy="30080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1458"/>
                <a:gridCol w="1656184"/>
                <a:gridCol w="699770"/>
                <a:gridCol w="1316454"/>
              </a:tblGrid>
              <a:tr h="44863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zh-CN" sz="14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0431" marR="60431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干混悬剂</a:t>
                      </a:r>
                      <a:endParaRPr lang="zh-CN" altLang="en-US" sz="14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0431" marR="60431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颗粒剂</a:t>
                      </a:r>
                      <a:endParaRPr lang="zh-CN" altLang="en-US" sz="14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0431" marR="60431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胶囊</a:t>
                      </a:r>
                      <a:endParaRPr lang="zh-CN" altLang="en-US" sz="14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0431" marR="60431" marT="0" marB="0" anchor="ctr">
                    <a:solidFill>
                      <a:schemeClr val="accent5"/>
                    </a:solidFill>
                  </a:tcPr>
                </a:tc>
              </a:tr>
              <a:tr h="69014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zh-CN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获批年龄</a:t>
                      </a:r>
                      <a:endParaRPr lang="zh-CN" altLang="zh-CN" sz="14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0431" marR="60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治疗：</a:t>
                      </a: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≥2</a:t>
                      </a:r>
                      <a:r>
                        <a:rPr lang="zh-CN" altLang="zh-CN" sz="14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周龄</a:t>
                      </a:r>
                      <a:r>
                        <a:rPr lang="zh-CN" altLang="en-US" sz="14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人群</a:t>
                      </a:r>
                      <a:endParaRPr lang="en-US" altLang="zh-CN" sz="14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zh-CN" sz="14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预防：</a:t>
                      </a: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≥1</a:t>
                      </a:r>
                      <a:r>
                        <a:rPr lang="zh-CN" altLang="en-US" sz="14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岁</a:t>
                      </a:r>
                      <a:r>
                        <a:rPr lang="zh-CN" altLang="en-US" sz="14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人群</a:t>
                      </a:r>
                      <a:endParaRPr lang="zh-CN" altLang="en-US" sz="14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0431" marR="6043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治疗：</a:t>
                      </a: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≥1</a:t>
                      </a:r>
                      <a:r>
                        <a:rPr lang="zh-CN" altLang="en-US" sz="14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岁人群</a:t>
                      </a:r>
                      <a:endParaRPr lang="en-US" altLang="zh-CN" sz="14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4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预防：</a:t>
                      </a: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≥13</a:t>
                      </a:r>
                      <a:r>
                        <a:rPr lang="zh-CN" altLang="en-US" sz="14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岁人群</a:t>
                      </a:r>
                      <a:endParaRPr lang="zh-CN" altLang="en-US" sz="14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0431" marR="60431" marT="0" marB="0" anchor="ctr"/>
                </a:tc>
                <a:tc hMerge="1">
                  <a:tcPr/>
                </a:tc>
              </a:tr>
              <a:tr h="65144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口味</a:t>
                      </a:r>
                      <a:endParaRPr lang="zh-CN" altLang="en-US" sz="14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0431" marR="60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什锦水果味</a:t>
                      </a:r>
                      <a:endParaRPr lang="zh-CN" altLang="en-US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0431" marR="6043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微苦，带甜</a:t>
                      </a:r>
                      <a:endParaRPr lang="zh-CN" altLang="en-US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0431" marR="60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胶囊吞服无味，囊内颗粒苦</a:t>
                      </a:r>
                      <a:endParaRPr lang="zh-CN" altLang="en-US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0431" marR="60431" marT="0" marB="0" anchor="ctr"/>
                </a:tc>
              </a:tr>
              <a:tr h="64230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全球首个上市时间</a:t>
                      </a:r>
                      <a:endParaRPr lang="zh-CN" altLang="en-US" sz="14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0431" marR="60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2001</a:t>
                      </a:r>
                      <a:endParaRPr lang="zh-CN" altLang="en-US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0431" marR="6043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2009</a:t>
                      </a:r>
                      <a:endParaRPr lang="zh-CN" altLang="en-US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0431" marR="60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1999</a:t>
                      </a:r>
                      <a:endParaRPr lang="zh-CN" altLang="en-US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0431" marR="60431" marT="0" marB="0" anchor="ctr"/>
                </a:tc>
              </a:tr>
              <a:tr h="57554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上市国家</a:t>
                      </a:r>
                      <a:endParaRPr lang="zh-CN" altLang="en-US" sz="14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0431" marR="60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全球</a:t>
                      </a:r>
                      <a:r>
                        <a:rPr lang="en-US" alt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zh-CN" alt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多个国家及地区</a:t>
                      </a:r>
                      <a:endParaRPr lang="zh-CN" altLang="en-US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0431" marR="6043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中国</a:t>
                      </a:r>
                      <a:endParaRPr lang="zh-CN" altLang="en-US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0431" marR="60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全球50多个国家及地区</a:t>
                      </a:r>
                      <a:endParaRPr lang="zh-CN" altLang="en-US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0431" marR="60431" marT="0" marB="0" anchor="ctr"/>
                </a:tc>
              </a:tr>
            </a:tbl>
          </a:graphicData>
        </a:graphic>
      </p:graphicFrame>
      <p:sp>
        <p:nvSpPr>
          <p:cNvPr id="9" name="文本占位符 1"/>
          <p:cNvSpPr txBox="1"/>
          <p:nvPr/>
        </p:nvSpPr>
        <p:spPr bwMode="auto">
          <a:xfrm>
            <a:off x="6023992" y="1276492"/>
            <a:ext cx="5256584" cy="85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t" anchorCtr="0" compatLnSpc="1"/>
          <a:lstStyle>
            <a:lvl1pPr marL="341630" indent="-3416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1680" indent="-28448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17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5989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61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95" indent="-285750">
              <a:lnSpc>
                <a:spcPct val="150000"/>
              </a:lnSpc>
              <a:spcBef>
                <a:spcPts val="0"/>
              </a:spcBef>
            </a:pPr>
            <a:r>
              <a:rPr lang="zh-CN" altLang="en-US" sz="1800" b="1" dirty="0">
                <a:solidFill>
                  <a:srgbClr val="00739F"/>
                </a:solidFill>
                <a:cs typeface="微软雅黑" panose="020B0503020204020204" pitchFamily="34" charset="-122"/>
              </a:rPr>
              <a:t>临床指南</a:t>
            </a:r>
            <a:r>
              <a:rPr lang="en-US" altLang="zh-CN" sz="1800" b="1" dirty="0">
                <a:solidFill>
                  <a:srgbClr val="00739F"/>
                </a:solidFill>
                <a:cs typeface="微软雅黑" panose="020B0503020204020204" pitchFamily="34" charset="-122"/>
              </a:rPr>
              <a:t>/</a:t>
            </a:r>
            <a:r>
              <a:rPr lang="zh-CN" altLang="en-US" sz="1800" b="1" dirty="0">
                <a:solidFill>
                  <a:srgbClr val="00739F"/>
                </a:solidFill>
                <a:cs typeface="微软雅黑" panose="020B0503020204020204" pitchFamily="34" charset="-122"/>
              </a:rPr>
              <a:t>诊疗规范推荐：</a:t>
            </a:r>
            <a:endParaRPr lang="en-US" altLang="zh-CN" sz="1800" b="1" dirty="0">
              <a:solidFill>
                <a:srgbClr val="00739F"/>
              </a:solidFill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 b="1" dirty="0">
                <a:solidFill>
                  <a:srgbClr val="00739F"/>
                </a:solidFill>
                <a:cs typeface="微软雅黑" panose="020B0503020204020204" pitchFamily="34" charset="-122"/>
              </a:rPr>
              <a:t>     </a:t>
            </a:r>
            <a:r>
              <a:rPr lang="zh-CN" altLang="en-US" sz="1800" dirty="0">
                <a:solidFill>
                  <a:srgbClr val="E50150"/>
                </a:solidFill>
                <a:cs typeface="微软雅黑" panose="020B0503020204020204" pitchFamily="34" charset="-122"/>
              </a:rPr>
              <a:t>全球所有流感相关权威指南一线推荐</a:t>
            </a:r>
            <a:r>
              <a:rPr lang="zh-CN" altLang="en-US" sz="1800" dirty="0">
                <a:cs typeface="微软雅黑" panose="020B0503020204020204" pitchFamily="34" charset="-122"/>
              </a:rPr>
              <a:t>，如下：</a:t>
            </a:r>
            <a:endParaRPr lang="en-US" altLang="zh-CN" sz="1800" dirty="0">
              <a:cs typeface="微软雅黑" panose="020B0503020204020204" pitchFamily="34" charset="-122"/>
            </a:endParaRPr>
          </a:p>
        </p:txBody>
      </p:sp>
      <p:graphicFrame>
        <p:nvGraphicFramePr>
          <p:cNvPr id="11" name="内容占位符 3"/>
          <p:cNvGraphicFramePr/>
          <p:nvPr>
            <p:custDataLst>
              <p:tags r:id="rId2"/>
            </p:custDataLst>
          </p:nvPr>
        </p:nvGraphicFramePr>
        <p:xfrm>
          <a:off x="6456040" y="2243584"/>
          <a:ext cx="5320030" cy="41772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20030"/>
              </a:tblGrid>
              <a:tr h="5537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2019 英国公共卫生部门（PHE）指南：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应用抗病毒药物治疗和预防季节性流感（v9.1）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5139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美国儿科学会（APP）：202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-202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儿童流感的预防与控制建议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54592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2018年美国传染病协会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(IDSA)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临床实践指南：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季节性流感的诊断，治疗预防性用药以及暴发的管理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5139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儿童社区获得性肺炎诊疗规范（2019年版）：病毒性肺炎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55636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中华医学会儿科学分会呼吸学组：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儿童流感诊断与治疗专家共识(2020版)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56269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中国医师协会呼吸医师分会：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合理应用抗流行性感冒病毒药物治疗流行性感冒专家共识(2016年)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5139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国家卫健委医政医管局：2019年医务人员流感培训手册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5529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中华医学会呼吸病学分会 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&amp; 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中华医学会儿科学分会：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流行性感冒抗病毒药物治疗与预防应用中国专家共识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-2016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5139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国家卫建委办公厅：流行性感冒诊疗方案（2020年版）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0216515" y="6597015"/>
            <a:ext cx="1924050" cy="2571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ctr" latinLnBrk="0">
              <a:lnSpc>
                <a:spcPct val="120000"/>
              </a:lnSpc>
            </a:pPr>
            <a:r>
              <a:rPr lang="zh-CN" altLang="en-US" sz="900" b="1">
                <a:solidFill>
                  <a:srgbClr val="0073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磷酸奥司他韦干混悬剂（</a:t>
            </a:r>
            <a:r>
              <a:rPr lang="zh-CN" altLang="en-US" sz="900" b="1">
                <a:solidFill>
                  <a:srgbClr val="00739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奥维平</a:t>
            </a:r>
            <a:r>
              <a:rPr lang="zh-CN" altLang="en-US" sz="900" b="1">
                <a:solidFill>
                  <a:srgbClr val="0073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900" b="1">
              <a:solidFill>
                <a:srgbClr val="0073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862330" y="2276475"/>
            <a:ext cx="4292600" cy="2498725"/>
            <a:chOff x="1358" y="3585"/>
            <a:chExt cx="6760" cy="3935"/>
          </a:xfrm>
          <a:solidFill>
            <a:srgbClr val="00739F"/>
          </a:solidFill>
        </p:grpSpPr>
        <p:sp>
          <p:nvSpPr>
            <p:cNvPr id="45" name="圆角矩形 44"/>
            <p:cNvSpPr/>
            <p:nvPr/>
          </p:nvSpPr>
          <p:spPr>
            <a:xfrm>
              <a:off x="1436" y="3585"/>
              <a:ext cx="6683" cy="1613"/>
            </a:xfrm>
            <a:prstGeom prst="round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marL="252095" indent="-406400" algn="l" latinLnBrk="0">
                <a:extLst>
                  <a:ext uri="{35155182-B16C-46BC-9424-99874614C6A1}">
                    <wpsdc:indentchars xmlns:wpsdc="http://www.wps.cn/officeDocument/2017/drawingmlCustomData" val="-200" checksum="1563227874"/>
                  </a:ext>
                </a:extLst>
              </a:pP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1.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相比颗粒和胶囊，流感治疗适应症扩大到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岁以下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14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日龄以上婴幼儿，流感预防适应症扩大到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13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岁以下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岁以上儿童；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6" name="圆角矩形 45"/>
            <p:cNvSpPr/>
            <p:nvPr>
              <p:custDataLst>
                <p:tags r:id="rId1"/>
              </p:custDataLst>
            </p:nvPr>
          </p:nvSpPr>
          <p:spPr>
            <a:xfrm>
              <a:off x="1358" y="5560"/>
              <a:ext cx="6761" cy="1960"/>
            </a:xfrm>
            <a:prstGeom prst="round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marL="252095" indent="-457200" algn="l" latinLnBrk="0"/>
              <a:r>
                <a:rPr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2. </a:t>
              </a:r>
              <a:r>
                <a:rPr lang="zh-CN" sz="1600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大剂量瓶装</a:t>
              </a:r>
              <a:r>
                <a:rPr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的干混悬剂，区别于颗粒和胶囊的单</a:t>
              </a:r>
              <a:r>
                <a:rPr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剂量</a:t>
              </a:r>
              <a:r>
                <a:rPr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包装形式，避免了分袋或掰胶囊以分剂量（半袋、半粒等）的窘境；</a:t>
              </a:r>
              <a:endPara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>
                <a:solidFill>
                  <a:srgbClr val="00739F"/>
                </a:solidFill>
                <a:sym typeface="+mn-ea"/>
              </a:rPr>
              <a:t>4. </a:t>
            </a:r>
            <a:r>
              <a:rPr lang="zh-CN" altLang="en-US" sz="2400" dirty="0">
                <a:solidFill>
                  <a:srgbClr val="00739F"/>
                </a:solidFill>
                <a:sym typeface="+mn-ea"/>
              </a:rPr>
              <a:t>创新性</a:t>
            </a:r>
            <a:endParaRPr lang="zh-CN" altLang="en-US" sz="2400" dirty="0">
              <a:solidFill>
                <a:srgbClr val="00739F"/>
              </a:solidFill>
              <a:sym typeface="+mn-ea"/>
            </a:endParaRPr>
          </a:p>
        </p:txBody>
      </p:sp>
      <p:sp>
        <p:nvSpPr>
          <p:cNvPr id="9" name="文本占位符 2"/>
          <p:cNvSpPr>
            <a:spLocks noGrp="1"/>
          </p:cNvSpPr>
          <p:nvPr>
            <p:ph type="body" idx="1"/>
          </p:nvPr>
        </p:nvSpPr>
        <p:spPr>
          <a:xfrm>
            <a:off x="983615" y="1696720"/>
            <a:ext cx="4624070" cy="436245"/>
          </a:xfrm>
        </p:spPr>
        <p:txBody>
          <a:bodyPr/>
          <a:lstStyle/>
          <a:p>
            <a:pPr fontAlgn="auto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1800" b="1" kern="0" dirty="0">
                <a:solidFill>
                  <a:srgbClr val="00739F"/>
                </a:solidFill>
                <a:cs typeface="Times New Roman" panose="02020603050405020304" pitchFamily="18" charset="0"/>
              </a:rPr>
              <a:t>主要创新点：</a:t>
            </a:r>
            <a:r>
              <a:rPr lang="zh-CN" altLang="en-US" sz="1800" b="1" kern="0" dirty="0">
                <a:solidFill>
                  <a:srgbClr val="00739F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800" b="1" kern="0" dirty="0">
                <a:solidFill>
                  <a:srgbClr val="00739F"/>
                </a:solidFill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1800" dirty="0"/>
          </a:p>
        </p:txBody>
      </p:sp>
      <p:sp>
        <p:nvSpPr>
          <p:cNvPr id="4" name="文本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7176135" y="1706245"/>
            <a:ext cx="4624070" cy="5143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1" tIns="45715" rIns="91431" bIns="45715" numCol="1" anchor="t" anchorCtr="0" compatLnSpc="1"/>
          <a:lstStyle>
            <a:lvl1pPr marL="341630" indent="-3416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1680" indent="-28448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17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5989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61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1800" b="1" kern="0" dirty="0">
                <a:solidFill>
                  <a:srgbClr val="00739F"/>
                </a:solidFill>
                <a:cs typeface="Times New Roman" panose="02020603050405020304" pitchFamily="18" charset="0"/>
              </a:rPr>
              <a:t>优势：</a:t>
            </a:r>
            <a:r>
              <a:rPr lang="zh-CN" altLang="en-US" sz="1800" b="1" kern="0" dirty="0">
                <a:solidFill>
                  <a:srgbClr val="00739F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800" b="1" kern="0" dirty="0">
                <a:solidFill>
                  <a:srgbClr val="00739F"/>
                </a:solidFill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1800" b="1" kern="0" dirty="0">
              <a:solidFill>
                <a:srgbClr val="00739F"/>
              </a:solidFill>
              <a:cs typeface="Times New Roman" panose="02020603050405020304" pitchFamily="18" charset="0"/>
              <a:sym typeface="+mn-ea"/>
            </a:endParaRPr>
          </a:p>
          <a:p>
            <a:pPr mar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b="1" dirty="0">
                <a:solidFill>
                  <a:srgbClr val="00739F"/>
                </a:solidFill>
                <a:sym typeface="+mn-ea"/>
              </a:rPr>
              <a:t>      </a:t>
            </a:r>
            <a:endParaRPr lang="en-US" altLang="zh-CN" sz="1800" dirty="0"/>
          </a:p>
        </p:txBody>
      </p:sp>
      <p:sp>
        <p:nvSpPr>
          <p:cNvPr id="48" name="圆角矩形 47"/>
          <p:cNvSpPr/>
          <p:nvPr>
            <p:custDataLst>
              <p:tags r:id="rId3"/>
            </p:custDataLst>
          </p:nvPr>
        </p:nvSpPr>
        <p:spPr>
          <a:xfrm>
            <a:off x="862330" y="5005070"/>
            <a:ext cx="4293235" cy="702945"/>
          </a:xfrm>
          <a:prstGeom prst="roundRect">
            <a:avLst/>
          </a:prstGeom>
          <a:solidFill>
            <a:srgbClr val="00739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marL="252095" indent="-457200" algn="l" latinLnBrk="0"/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配备一套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带量杯和给药器的</a:t>
            </a:r>
            <a:r>
              <a:rPr sz="16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给药装置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9" name="右箭头 48"/>
          <p:cNvSpPr/>
          <p:nvPr/>
        </p:nvSpPr>
        <p:spPr>
          <a:xfrm>
            <a:off x="5915978" y="2708910"/>
            <a:ext cx="720090" cy="28765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0" name="右箭头 49"/>
          <p:cNvSpPr/>
          <p:nvPr>
            <p:custDataLst>
              <p:tags r:id="rId4"/>
            </p:custDataLst>
          </p:nvPr>
        </p:nvSpPr>
        <p:spPr>
          <a:xfrm>
            <a:off x="5915978" y="4009390"/>
            <a:ext cx="720090" cy="28765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1" name="右箭头 50"/>
          <p:cNvSpPr/>
          <p:nvPr>
            <p:custDataLst>
              <p:tags r:id="rId5"/>
            </p:custDataLst>
          </p:nvPr>
        </p:nvSpPr>
        <p:spPr>
          <a:xfrm>
            <a:off x="5915978" y="5210175"/>
            <a:ext cx="720090" cy="28765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7223443" y="2535555"/>
            <a:ext cx="4293235" cy="3137535"/>
            <a:chOff x="12177" y="4105"/>
            <a:chExt cx="6761" cy="4941"/>
          </a:xfrm>
          <a:solidFill>
            <a:srgbClr val="00739F"/>
          </a:solidFill>
        </p:grpSpPr>
        <p:sp>
          <p:nvSpPr>
            <p:cNvPr id="54" name="圆角矩形 53"/>
            <p:cNvSpPr/>
            <p:nvPr>
              <p:custDataLst>
                <p:tags r:id="rId6"/>
              </p:custDataLst>
            </p:nvPr>
          </p:nvSpPr>
          <p:spPr>
            <a:xfrm>
              <a:off x="12216" y="4105"/>
              <a:ext cx="6683" cy="819"/>
            </a:xfrm>
            <a:prstGeom prst="round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marL="252095" indent="-406400" algn="l" latinLnBrk="0">
                <a:extLst>
                  <a:ext uri="{35155182-B16C-46BC-9424-99874614C6A1}">
                    <wpsdc:indentchars xmlns:wpsdc="http://www.wps.cn/officeDocument/2017/drawingmlCustomData" val="-200" checksum="1563227874"/>
                  </a:ext>
                </a:extLst>
              </a:pPr>
              <a:r>
                <a:rPr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1. </a:t>
              </a:r>
              <a:r>
                <a:rPr sz="1600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覆盖低龄儿童</a:t>
              </a:r>
              <a:r>
                <a:rPr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，适用人群更广。</a:t>
              </a:r>
              <a:endPara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5" name="圆角矩形 54"/>
            <p:cNvSpPr/>
            <p:nvPr>
              <p:custDataLst>
                <p:tags r:id="rId7"/>
              </p:custDataLst>
            </p:nvPr>
          </p:nvSpPr>
          <p:spPr>
            <a:xfrm>
              <a:off x="12177" y="5967"/>
              <a:ext cx="6761" cy="1151"/>
            </a:xfrm>
            <a:prstGeom prst="round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marL="252095" indent="-457200" algn="l" latinLnBrk="0"/>
              <a:r>
                <a:rPr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2. 可根据患儿公斤体重</a:t>
              </a:r>
              <a:r>
                <a:rPr sz="1600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灵活调整用药剂量</a:t>
              </a:r>
              <a:r>
                <a:rPr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，用药准确更安全；</a:t>
              </a:r>
              <a:endPara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6" name="圆角矩形 55"/>
            <p:cNvSpPr/>
            <p:nvPr>
              <p:custDataLst>
                <p:tags r:id="rId8"/>
              </p:custDataLst>
            </p:nvPr>
          </p:nvSpPr>
          <p:spPr>
            <a:xfrm>
              <a:off x="12177" y="7895"/>
              <a:ext cx="6761" cy="1151"/>
            </a:xfrm>
            <a:prstGeom prst="round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marL="252095" indent="-457200" algn="l" latinLnBrk="0"/>
              <a:r>
                <a:rPr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3. </a:t>
              </a:r>
              <a:r>
                <a:rPr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配制科学，</a:t>
              </a:r>
              <a:r>
                <a:rPr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准确量取服用剂量，方便</a:t>
              </a:r>
              <a:r>
                <a:rPr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服用</a:t>
              </a:r>
              <a:r>
                <a:rPr 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。</a:t>
              </a:r>
              <a:endPara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10216515" y="6597015"/>
            <a:ext cx="1924050" cy="2571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ctr" latinLnBrk="0">
              <a:lnSpc>
                <a:spcPct val="120000"/>
              </a:lnSpc>
            </a:pPr>
            <a:r>
              <a:rPr lang="zh-CN" altLang="en-US" sz="900" b="1">
                <a:solidFill>
                  <a:srgbClr val="0073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磷酸奥司他韦干混悬剂（</a:t>
            </a:r>
            <a:r>
              <a:rPr lang="zh-CN" altLang="en-US" sz="900" b="1">
                <a:solidFill>
                  <a:srgbClr val="00739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奥维平</a:t>
            </a:r>
            <a:r>
              <a:rPr lang="zh-CN" altLang="en-US" sz="900" b="1">
                <a:solidFill>
                  <a:srgbClr val="0073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900" b="1">
              <a:solidFill>
                <a:srgbClr val="0073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51180" y="621030"/>
            <a:ext cx="10972800" cy="687705"/>
          </a:xfrm>
        </p:spPr>
        <p:txBody>
          <a:bodyPr>
            <a:normAutofit/>
          </a:bodyPr>
          <a:lstStyle/>
          <a:p>
            <a:pPr algn="just"/>
            <a:r>
              <a:rPr lang="en-US" altLang="zh-CN" sz="2400" dirty="0">
                <a:solidFill>
                  <a:srgbClr val="00739F"/>
                </a:solidFill>
                <a:latin typeface="微软雅黑" panose="020B0503020204020204" pitchFamily="34" charset="-122"/>
                <a:cs typeface="Arial" panose="020B0604020202020204" pitchFamily="34" charset="0"/>
                <a:sym typeface="+mn-ea"/>
              </a:rPr>
              <a:t>5. </a:t>
            </a:r>
            <a:r>
              <a:rPr lang="zh-CN" altLang="en-US" sz="2400" dirty="0">
                <a:solidFill>
                  <a:srgbClr val="00739F"/>
                </a:solidFill>
                <a:latin typeface="微软雅黑" panose="020B0503020204020204" pitchFamily="34" charset="-122"/>
                <a:cs typeface="Arial" panose="020B0604020202020204" pitchFamily="34" charset="0"/>
                <a:sym typeface="+mn-ea"/>
              </a:rPr>
              <a:t>公平性</a:t>
            </a:r>
            <a:endParaRPr lang="zh-CN" altLang="en-US" sz="2400" dirty="0">
              <a:solidFill>
                <a:srgbClr val="00739F"/>
              </a:solidFill>
              <a:latin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文本框 4" descr="7b0a20202020227461726765744964223a202270726f636573734f6e6c696e6554657874426f78220a7d0a"/>
          <p:cNvSpPr txBox="1"/>
          <p:nvPr>
            <p:custDataLst>
              <p:tags r:id="rId1"/>
            </p:custDataLst>
          </p:nvPr>
        </p:nvSpPr>
        <p:spPr>
          <a:xfrm>
            <a:off x="1000760" y="4293235"/>
            <a:ext cx="4806315" cy="1852930"/>
          </a:xfrm>
          <a:prstGeom prst="rect">
            <a:avLst/>
          </a:prstGeom>
          <a:solidFill>
            <a:srgbClr val="DEF0FA"/>
          </a:solidFill>
          <a:ln>
            <a:noFill/>
            <a:prstDash val="dash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txBody>
          <a:bodyPr wrap="square" rtlCol="0" anchor="t">
            <a:noAutofit/>
          </a:bodyPr>
          <a:p>
            <a:pPr marL="171450" indent="-171450" fontAlgn="auto">
              <a:lnSpc>
                <a:spcPct val="150000"/>
              </a:lnSpc>
              <a:spcBef>
                <a:spcPts val="600"/>
              </a:spcBef>
              <a:buFont typeface="Wingdings" panose="05000000000000000000" charset="0"/>
              <a:buChar char="u"/>
            </a:pPr>
            <a:r>
              <a:rPr lang="en-US" altLang="zh-CN" sz="16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16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对公众健康的影响：</a:t>
            </a:r>
            <a:endParaRPr lang="zh-CN" altLang="en-US" sz="16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17170" indent="0" fontAlgn="auto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减少流感病毒引起的住院和死亡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，缩短流感病程，降低流感并发症的发生，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提高患者用药体验和生活质量。</a:t>
            </a:r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 descr="7b0a20202020227461726765744964223a202270726f636573734f6e6c696e6554657874426f78220a7d0a"/>
          <p:cNvSpPr txBox="1"/>
          <p:nvPr>
            <p:custDataLst>
              <p:tags r:id="rId2"/>
            </p:custDataLst>
          </p:nvPr>
        </p:nvSpPr>
        <p:spPr>
          <a:xfrm>
            <a:off x="6167755" y="4293235"/>
            <a:ext cx="5358130" cy="1852930"/>
          </a:xfrm>
          <a:prstGeom prst="rect">
            <a:avLst/>
          </a:prstGeom>
          <a:solidFill>
            <a:srgbClr val="DEF0FA"/>
          </a:solidFill>
          <a:ln>
            <a:noFill/>
            <a:prstDash val="dash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txBody>
          <a:bodyPr wrap="square" rtlCol="0" anchor="t">
            <a:noAutofit/>
          </a:bodyPr>
          <a:p>
            <a:pPr marL="171450" indent="-171450" algn="l" fontAlgn="auto">
              <a:lnSpc>
                <a:spcPct val="150000"/>
              </a:lnSpc>
              <a:spcBef>
                <a:spcPts val="600"/>
              </a:spcBef>
              <a:buClrTx/>
              <a:buSzTx/>
              <a:buFont typeface="Wingdings" panose="05000000000000000000" charset="0"/>
              <a:buChar char="u"/>
            </a:pPr>
            <a:r>
              <a:rPr lang="zh-CN" altLang="en-US" sz="16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符合“保基本”原则：</a:t>
            </a:r>
            <a:endParaRPr lang="zh-CN" altLang="en-US" sz="16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02920" indent="-285750" algn="l" fontAlgn="auto"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填补了1岁以下儿童流感治疗和13岁以下儿童流感药物预防的空白，保证了这类患者人群的用药需求。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502920" indent="-285750" algn="l" fontAlgn="auto"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集采后充分降价，大大降低了了患者的治疗费用。</a:t>
            </a:r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 descr="7b0a20202020227461726765744964223a202270726f636573734f6e6c696e6554657874426f78220a7d0a"/>
          <p:cNvSpPr txBox="1"/>
          <p:nvPr>
            <p:custDataLst>
              <p:tags r:id="rId3"/>
            </p:custDataLst>
          </p:nvPr>
        </p:nvSpPr>
        <p:spPr>
          <a:xfrm>
            <a:off x="1000125" y="1469390"/>
            <a:ext cx="4806950" cy="2541270"/>
          </a:xfrm>
          <a:prstGeom prst="rect">
            <a:avLst/>
          </a:prstGeom>
          <a:solidFill>
            <a:srgbClr val="DEF0FA"/>
          </a:solidFill>
          <a:ln>
            <a:noFill/>
            <a:prstDash val="dash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txBody>
          <a:bodyPr wrap="square" rtlCol="0" anchor="t">
            <a:noAutofit/>
          </a:bodyPr>
          <a:p>
            <a:pPr marL="171450" indent="-171450" algn="l" fontAlgn="auto">
              <a:lnSpc>
                <a:spcPct val="150000"/>
              </a:lnSpc>
              <a:spcBef>
                <a:spcPts val="600"/>
              </a:spcBef>
              <a:buClrTx/>
              <a:buSzTx/>
              <a:buFont typeface="Wingdings" panose="05000000000000000000" charset="0"/>
              <a:buChar char="u"/>
            </a:pPr>
            <a:r>
              <a:rPr lang="zh-CN" altLang="en-US" sz="16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弥补目录短板：</a:t>
            </a:r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88620" indent="-171450" algn="l" fontAlgn="auto"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现有目录</a:t>
            </a:r>
            <a:r>
              <a:rPr lang="zh-CN" altLang="en-US" sz="1600">
                <a:solidFill>
                  <a:srgbClr val="0073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只有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磷酸奥司他韦颗粒和胶囊；</a:t>
            </a:r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88620" indent="-171450" algn="l" fontAlgn="auto"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现有目录</a:t>
            </a:r>
            <a:r>
              <a:rPr lang="zh-CN" altLang="en-US" sz="1600">
                <a:solidFill>
                  <a:srgbClr val="0073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无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1岁以下婴幼儿流感治疗的口服药物和13岁以下儿童的流感预防药物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 descr="7b0a20202020227461726765744964223a202270726f636573734f6e6c696e6554657874426f78220a7d0a"/>
          <p:cNvSpPr txBox="1"/>
          <p:nvPr>
            <p:custDataLst>
              <p:tags r:id="rId4"/>
            </p:custDataLst>
          </p:nvPr>
        </p:nvSpPr>
        <p:spPr>
          <a:xfrm>
            <a:off x="6229985" y="1468755"/>
            <a:ext cx="5293995" cy="2541905"/>
          </a:xfrm>
          <a:prstGeom prst="rect">
            <a:avLst/>
          </a:prstGeom>
          <a:solidFill>
            <a:srgbClr val="DEF0FA"/>
          </a:solidFill>
          <a:ln>
            <a:noFill/>
            <a:prstDash val="dash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txBody>
          <a:bodyPr wrap="square" rtlCol="0" anchor="t">
            <a:noAutofit/>
          </a:bodyPr>
          <a:p>
            <a:pPr marL="171450" indent="-171450" algn="l" fontAlgn="auto">
              <a:lnSpc>
                <a:spcPct val="150000"/>
              </a:lnSpc>
              <a:spcBef>
                <a:spcPts val="600"/>
              </a:spcBef>
              <a:buClrTx/>
              <a:buSzTx/>
              <a:buFont typeface="Wingdings" panose="05000000000000000000" charset="0"/>
              <a:buChar char="u"/>
            </a:pPr>
            <a:r>
              <a:rPr lang="zh-CN" altLang="en-US" sz="16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临床管理科学：</a:t>
            </a:r>
            <a:endParaRPr lang="zh-CN" altLang="en-US" sz="16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88620" indent="-171450" algn="l" fontAlgn="auto" latinLnBrk="0"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说明书明确1岁以下婴幼儿的流感治疗和13岁以下儿童的预防，可</a:t>
            </a:r>
            <a:r>
              <a:rPr lang="zh-CN" altLang="en-US" sz="1600">
                <a:solidFill>
                  <a:srgbClr val="E501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避免临床儿童超说明书用药的局面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88620" indent="-171450" algn="l" fontAlgn="auto" latinLnBrk="0"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口感好，儿童</a:t>
            </a:r>
            <a:r>
              <a:rPr lang="zh-CN" altLang="en-US" sz="1600">
                <a:solidFill>
                  <a:srgbClr val="E501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服药依从性高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88620" indent="-171450" algn="l" fontAlgn="auto" latinLnBrk="0"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配给药装置，便于灵活准确的调整用药剂量，</a:t>
            </a:r>
            <a:r>
              <a:rPr lang="zh-CN" altLang="en-US" sz="1600">
                <a:solidFill>
                  <a:srgbClr val="E501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保证药物疗效和安全性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10216515" y="6597015"/>
            <a:ext cx="1924050" cy="2571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ctr" latinLnBrk="0">
              <a:lnSpc>
                <a:spcPct val="120000"/>
              </a:lnSpc>
            </a:pPr>
            <a:r>
              <a:rPr lang="zh-CN" altLang="en-US" sz="900" b="1">
                <a:solidFill>
                  <a:srgbClr val="0073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磷酸奥司他韦干混悬剂（</a:t>
            </a:r>
            <a:r>
              <a:rPr lang="zh-CN" altLang="en-US" sz="900" b="1">
                <a:solidFill>
                  <a:srgbClr val="00739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奥维平</a:t>
            </a:r>
            <a:r>
              <a:rPr lang="zh-CN" altLang="en-US" sz="900" b="1">
                <a:solidFill>
                  <a:srgbClr val="0073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900" b="1">
              <a:solidFill>
                <a:srgbClr val="0073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5081_4*i*1"/>
  <p:tag name="KSO_WM_TEMPLATE_CATEGORY" val="custom"/>
  <p:tag name="KSO_WM_TEMPLATE_INDEX" val="20205081"/>
  <p:tag name="KSO_WM_UNIT_LAYERLEVEL" val="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1.xml><?xml version="1.0" encoding="utf-8"?>
<p:tagLst xmlns:p="http://schemas.openxmlformats.org/presentationml/2006/main">
  <p:tag name="KSO_WM_UNIT_PLACING_PICTURE_USER_VIEWPORT" val="{&quot;height&quot;:4723,&quot;width&quot;:3715}"/>
  <p:tag name="KSO_WM_BEAUTIFY_FLAG" val=""/>
</p:tagLst>
</file>

<file path=ppt/tags/tag12.xml><?xml version="1.0" encoding="utf-8"?>
<p:tagLst xmlns:p="http://schemas.openxmlformats.org/presentationml/2006/main">
  <p:tag name="KSO_WM_UNIT_PLACING_PICTURE_USER_VIEWPORT" val="{&quot;height&quot;:8520,&quot;width&quot;:5712}"/>
  <p:tag name="KSO_WM_BEAUTIFY_FLAG" val=""/>
</p:tagLst>
</file>

<file path=ppt/tags/tag13.xml><?xml version="1.0" encoding="utf-8"?>
<p:tagLst xmlns:p="http://schemas.openxmlformats.org/presentationml/2006/main">
  <p:tag name="KSO_WM_BEAUTIFY_FLAG" val=""/>
  <p:tag name="KSO_WM_UNIT_PLACING_PICTURE_USER_VIEWPORT" val="{&quot;height&quot;:4275,&quot;width&quot;:2898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SLIDE_ID" val="custom20205081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176"/>
  <p:tag name="KSO_WM_SLIDE_LAYOUT" val="a_b_l"/>
  <p:tag name="KSO_WM_SLIDE_LAYOUT_CNT" val="1_1_1"/>
  <p:tag name="KSO_WM_UNIT_SHOW_EDIT_AREA_INDICATION" val="1"/>
  <p:tag name="KSO_WM_SPECIAL_SOURCE" val="bdnull"/>
</p:tagLst>
</file>

<file path=ppt/tags/tag16.xml><?xml version="1.0" encoding="utf-8"?>
<p:tagLst xmlns:p="http://schemas.openxmlformats.org/presentationml/2006/main">
  <p:tag name="KSO_WM_UNIT_TABLE_BEAUTIFY" val="smartTable{4fcaead8-a1d2-4258-96cd-5511dcbc472a}"/>
  <p:tag name="TABLE_ENDDRAG_ORIGIN_RECT" val="393*265"/>
  <p:tag name="TABLE_ENDDRAG_RECT" val="56*137*393*265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SPECIAL_SOURCE" val="bdnull"/>
</p:tagLst>
</file>

<file path=ppt/tags/tag19.xml><?xml version="1.0" encoding="utf-8"?>
<p:tagLst xmlns:p="http://schemas.openxmlformats.org/presentationml/2006/main">
  <p:tag name="TABLE_ENDDRAG_ORIGIN_RECT" val="379*127"/>
  <p:tag name="TABLE_ENDDRAG_RECT" val="60*367*379*127"/>
  <p:tag name="KSO_WM_UNIT_TABLE_BEAUTIFY" val="smartTable{2d33efc9-95d6-472a-bc08-3e933b9862ff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TABLE_ENDDRAG_ORIGIN_RECT" val="379*130"/>
  <p:tag name="TABLE_ENDDRAG_RECT" val="49*405*379*130"/>
  <p:tag name="KSO_WM_BEAUTIFY_FLAG" val=""/>
  <p:tag name="KSO_WM_UNIT_TABLE_BEAUTIFY" val="smartTable{30e0ab6f-1bc0-42f1-a7e1-c800444a7a1e}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UNIT_TABLE_BEAUTIFY" val="smartTable{c15841d5-e583-4cbd-9aa6-4e6aeaec2947}"/>
  <p:tag name="TABLE_ENDDRAG_ORIGIN_RECT" val="393*309"/>
  <p:tag name="TABLE_ENDDRAG_RECT" val="74*206*393*309"/>
</p:tagLst>
</file>

<file path=ppt/tags/tag29.xml><?xml version="1.0" encoding="utf-8"?>
<p:tagLst xmlns:p="http://schemas.openxmlformats.org/presentationml/2006/main">
  <p:tag name="KSO_WM_UNIT_TABLE_BEAUTIFY" val="smartTable{e711e613-d429-4193-87f6-ad680f9726bc}"/>
  <p:tag name="TABLE_ENDDRAG_ORIGIN_RECT" val="320*289"/>
  <p:tag name="TABLE_ENDDRAG_RECT" val="548*229*320*289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2.xml><?xml version="1.0" encoding="utf-8"?>
<p:tagLst xmlns:p="http://schemas.openxmlformats.org/presentationml/2006/main">
  <p:tag name="KSO_WM_UNIT_TABLE_BEAUTIFY" val="smartTable{5da76ed8-c7a3-46fc-80c9-3a6dbad6c584}"/>
  <p:tag name="TABLE_ENDDRAG_ORIGIN_RECT" val="833*376"/>
  <p:tag name="TABLE_ENDDRAG_RECT" val="66*105*833*376"/>
</p:tagLst>
</file>

<file path=ppt/tags/tag33.xml><?xml version="1.0" encoding="utf-8"?>
<p:tagLst xmlns:p="http://schemas.openxmlformats.org/presentationml/2006/main">
  <p:tag name="KSO_WM_UNIT_TABLE_BEAUTIFY" val="smartTable{e7d69afc-b40e-4a66-a48d-0be20e3f32f5}"/>
  <p:tag name="TABLE_ENDDRAG_ORIGIN_RECT" val="863*386"/>
  <p:tag name="TABLE_ENDDRAG_RECT" val="43*116*863*386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SPECIAL_SOURCE" val="bdnull"/>
</p:tagLst>
</file>

<file path=ppt/tags/tag53.xml><?xml version="1.0" encoding="utf-8"?>
<p:tagLst xmlns:p="http://schemas.openxmlformats.org/presentationml/2006/main">
  <p:tag name="KSO_WPP_MARK_KEY" val="921bbd75-bf5e-4500-8790-396c5dc5e9e7"/>
  <p:tag name="COMMONDATA" val="eyJoZGlkIjoiMTQ3MjdkYzcxMjFlMTMwMTczMGM0MTc0YzE2OGVjNTkifQ==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SLIDE_MODEL_TYPE" val="cover"/>
</p:tagLst>
</file>

<file path=ppt/tags/tag8.xml><?xml version="1.0" encoding="utf-8"?>
<p:tagLst xmlns:p="http://schemas.openxmlformats.org/presentationml/2006/main">
  <p:tag name="KSO_WM_UNIT_ISCONTENTSTITLE" val="1"/>
  <p:tag name="KSO_WM_UNIT_PRESET_TEXT" val="目录"/>
  <p:tag name="KSO_WM_UNIT_NOCLEAR" val="1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081_4*a*1"/>
  <p:tag name="KSO_WM_TEMPLATE_CATEGORY" val="custom"/>
  <p:tag name="KSO_WM_TEMPLATE_INDEX" val="20205081"/>
  <p:tag name="KSO_WM_UNIT_LAYERLEVEL" val="1"/>
  <p:tag name="KSO_WM_TAG_VERSION" val="1.0"/>
  <p:tag name="KSO_WM_BEAUTIFY_FLAG" val="#wm#"/>
  <p:tag name="KSO_WM_UNIT_ISNUMDGMTITLE" val="0"/>
  <p:tag name="KSO_WM_UNIT_TEXT_FILL_FORE_SCHEMECOLOR_INDEX" val="13"/>
  <p:tag name="KSO_WM_UNIT_TEXT_FILL_TYPE" val="1"/>
  <p:tag name="KSO_WM_UNIT_USESOURCEFORMAT_APPLY" val="0"/>
</p:tagLst>
</file>

<file path=ppt/tags/tag9.xml><?xml version="1.0" encoding="utf-8"?>
<p:tagLst xmlns:p="http://schemas.openxmlformats.org/presentationml/2006/main">
  <p:tag name="KSO_WM_UNIT_ISCONTENTSTITLE" val="0"/>
  <p:tag name="KSO_WM_UNIT_PRESET_TEXT" val="CONTENTS"/>
  <p:tag name="KSO_WM_UNIT_NOCLEAR" val="1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081_4*b*1"/>
  <p:tag name="KSO_WM_TEMPLATE_CATEGORY" val="custom"/>
  <p:tag name="KSO_WM_TEMPLATE_INDEX" val="20205081"/>
  <p:tag name="KSO_WM_UNIT_LAYERLEVEL" val="1"/>
  <p:tag name="KSO_WM_TAG_VERSION" val="1.0"/>
  <p:tag name="KSO_WM_BEAUTIFY_FLAG" val="#wm#"/>
  <p:tag name="KSO_WM_UNIT_ISNUMDGMTITLE" val="0"/>
  <p:tag name="KSO_WM_UNIT_TEXT_FILL_FORE_SCHEMECOLOR_INDEX" val="13"/>
  <p:tag name="KSO_WM_UNIT_TEXT_FILL_TYPE" val="1"/>
  <p:tag name="KSO_WM_UNIT_USESOURCEFORMAT_APPLY" val="0"/>
</p:tagLst>
</file>

<file path=ppt/theme/theme1.xml><?xml version="1.0" encoding="utf-8"?>
<a:theme xmlns:a="http://schemas.openxmlformats.org/drawingml/2006/main" name="贝美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3819</Words>
  <Application>WPS 演示</Application>
  <PresentationFormat>宽屏</PresentationFormat>
  <Paragraphs>501</Paragraphs>
  <Slides>10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宋体</vt:lpstr>
      <vt:lpstr>Wingdings</vt:lpstr>
      <vt:lpstr>楷体_GB2312</vt:lpstr>
      <vt:lpstr>新宋体</vt:lpstr>
      <vt:lpstr>Calibri</vt:lpstr>
      <vt:lpstr>微软雅黑</vt:lpstr>
      <vt:lpstr>Times New Roman</vt:lpstr>
      <vt:lpstr>Wingdings</vt:lpstr>
      <vt:lpstr>等线</vt:lpstr>
      <vt:lpstr>Arial Unicode MS</vt:lpstr>
      <vt:lpstr>贝美模板</vt:lpstr>
      <vt:lpstr>PowerPoint 演示文稿</vt:lpstr>
      <vt:lpstr>PowerPoint 演示文稿</vt:lpstr>
      <vt:lpstr>1. 药品基本信息（1/3）</vt:lpstr>
      <vt:lpstr>1. 药品基本信息（2/3）</vt:lpstr>
      <vt:lpstr>1. 药品基本信息（3/3）</vt:lpstr>
      <vt:lpstr>2. 安全性</vt:lpstr>
      <vt:lpstr>3. 有效性</vt:lpstr>
      <vt:lpstr>4. 创新性</vt:lpstr>
      <vt:lpstr>5. 公平性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张薇薇</cp:lastModifiedBy>
  <cp:revision>318</cp:revision>
  <dcterms:created xsi:type="dcterms:W3CDTF">2020-04-22T08:57:00Z</dcterms:created>
  <dcterms:modified xsi:type="dcterms:W3CDTF">2023-07-12T11:10:29Z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2052-11.1.0.14177</vt:lpwstr>
  </property>
  <property fmtid="{D5CDD505-2E9C-101B-9397-08002B2CF9AE}" pid="3" name="ICV">
    <vt:lpwstr>5AF39EF427A54F12B5CF80A6EE911A16_13</vt:lpwstr>
  </property>
</Properties>
</file>