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63.xml" ContentType="application/vnd.openxmlformats-officedocument.presentationml.tags+xml"/>
  <Override PartName="/ppt/notesSlides/notesSlide1.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2.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3.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6.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7.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8.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3"/>
  </p:notesMasterIdLst>
  <p:handoutMasterIdLst>
    <p:handoutMasterId r:id="rId14"/>
  </p:handoutMasterIdLst>
  <p:sldIdLst>
    <p:sldId id="256" r:id="rId3"/>
    <p:sldId id="358" r:id="rId4"/>
    <p:sldId id="296" r:id="rId5"/>
    <p:sldId id="297" r:id="rId6"/>
    <p:sldId id="298" r:id="rId7"/>
    <p:sldId id="361" r:id="rId8"/>
    <p:sldId id="360" r:id="rId9"/>
    <p:sldId id="280" r:id="rId10"/>
    <p:sldId id="355" r:id="rId11"/>
    <p:sldId id="359" r:id="rId12"/>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微软雅黑" panose="020B0503020204020204" pitchFamily="34" charset="-122"/>
      <p:regular r:id="rId19"/>
      <p:bold r:id="rId20"/>
    </p:embeddedFont>
    <p:embeddedFont>
      <p:font typeface="幼圆" panose="02010509060101010101" pitchFamily="49" charset="-122"/>
      <p:regular r:id="rId21"/>
    </p:embeddedFont>
  </p:embeddedFontLst>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0"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FFFFFF"/>
    <a:srgbClr val="007BA8"/>
    <a:srgbClr val="DEEBF7"/>
    <a:srgbClr val="1A4366"/>
    <a:srgbClr val="0B1E2E"/>
    <a:srgbClr val="DCDCDC"/>
    <a:srgbClr val="F0F0F0"/>
    <a:srgbClr val="E6E6E6"/>
    <a:srgbClr val="C8C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78" autoAdjust="0"/>
    <p:restoredTop sz="95193" autoAdjust="0"/>
  </p:normalViewPr>
  <p:slideViewPr>
    <p:cSldViewPr snapToGrid="0" showGuides="1">
      <p:cViewPr varScale="1">
        <p:scale>
          <a:sx n="74" d="100"/>
          <a:sy n="74" d="100"/>
        </p:scale>
        <p:origin x="1094" y="58"/>
      </p:cViewPr>
      <p:guideLst>
        <p:guide orient="horz" pos="2150"/>
        <p:guide pos="3839"/>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 Id="rId22"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Arial" panose="020B0604020202020204" pitchFamily="34" charset="0"/>
                <a:ea typeface="微软雅黑" panose="020B0503020204020204" charset="-122"/>
                <a:cs typeface="+mn-cs"/>
              </a:defRPr>
            </a:pPr>
            <a:r>
              <a:rPr lang="zh-CN" altLang="en-US" sz="1400"/>
              <a:t>安全性</a:t>
            </a:r>
          </a:p>
        </c:rich>
      </c:tx>
      <c:layout>
        <c:manualLayout>
          <c:xMode val="edge"/>
          <c:yMode val="edge"/>
          <c:x val="0.39740077236627103"/>
          <c:y val="1.5238806135374899E-2"/>
        </c:manualLayout>
      </c:layout>
      <c:overlay val="0"/>
      <c:spPr>
        <a:noFill/>
        <a:ln>
          <a:noFill/>
        </a:ln>
        <a:effectLst/>
      </c:spPr>
      <c:txPr>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Arial" panose="020B0604020202020204" pitchFamily="34" charset="0"/>
              <a:ea typeface="微软雅黑" panose="020B0503020204020204" charset="-122"/>
              <a:cs typeface="+mn-cs"/>
            </a:defRPr>
          </a:pPr>
          <a:endParaRPr lang="zh-CN"/>
        </a:p>
      </c:txPr>
    </c:title>
    <c:autoTitleDeleted val="0"/>
    <c:plotArea>
      <c:layout>
        <c:manualLayout>
          <c:layoutTarget val="inner"/>
          <c:xMode val="edge"/>
          <c:yMode val="edge"/>
          <c:x val="0.16687631027253699"/>
          <c:y val="0.180039569136074"/>
          <c:w val="0.79119496855345905"/>
          <c:h val="0.62220268190811201"/>
        </c:manualLayout>
      </c:layout>
      <c:barChart>
        <c:barDir val="col"/>
        <c:grouping val="clustered"/>
        <c:varyColors val="0"/>
        <c:ser>
          <c:idx val="0"/>
          <c:order val="0"/>
          <c:tx>
            <c:strRef>
              <c:f>Sheet1!$B$1</c:f>
              <c:strCache>
                <c:ptCount val="1"/>
                <c:pt idx="0">
                  <c:v>复方电解质醋酸钠葡萄糖注射液</c:v>
                </c:pt>
              </c:strCache>
            </c:strRef>
          </c:tx>
          <c:spPr>
            <a:solidFill>
              <a:srgbClr val="1F4E79"/>
            </a:solidFill>
            <a:ln>
              <a:noFill/>
            </a:ln>
            <a:effectLst/>
          </c:spPr>
          <c:invertIfNegative val="0"/>
          <c:dPt>
            <c:idx val="0"/>
            <c:invertIfNegative val="0"/>
            <c:bubble3D val="0"/>
            <c:spPr>
              <a:solidFill>
                <a:srgbClr val="1F4E79"/>
              </a:solidFill>
              <a:ln>
                <a:noFill/>
              </a:ln>
              <a:effectLst/>
            </c:spPr>
            <c:extLst>
              <c:ext xmlns:c16="http://schemas.microsoft.com/office/drawing/2014/chart" uri="{C3380CC4-5D6E-409C-BE32-E72D297353CC}">
                <c16:uniqueId val="{00000001-072E-4BD8-8F68-D9D5FB594566}"/>
              </c:ext>
            </c:extLst>
          </c:dPt>
          <c:dLbls>
            <c:spPr>
              <a:noFill/>
              <a:ln>
                <a:noFill/>
              </a:ln>
              <a:effectLst/>
            </c:spPr>
            <c:txPr>
              <a:bodyPr rot="0" spcFirstLastPara="1"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Arial" panose="020B0604020202020204" pitchFamily="34" charset="0"/>
                    <a:ea typeface="微软雅黑" panose="020B050302020402020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安全率</c:v>
                </c:pt>
              </c:strCache>
            </c:strRef>
          </c:cat>
          <c:val>
            <c:numRef>
              <c:f>Sheet1!$B$2</c:f>
              <c:numCache>
                <c:formatCode>0.00%</c:formatCode>
                <c:ptCount val="1"/>
                <c:pt idx="0">
                  <c:v>0.94399999999999995</c:v>
                </c:pt>
              </c:numCache>
            </c:numRef>
          </c:val>
          <c:extLst>
            <c:ext xmlns:c16="http://schemas.microsoft.com/office/drawing/2014/chart" uri="{C3380CC4-5D6E-409C-BE32-E72D297353CC}">
              <c16:uniqueId val="{00000002-072E-4BD8-8F68-D9D5FB594566}"/>
            </c:ext>
          </c:extLst>
        </c:ser>
        <c:ser>
          <c:idx val="1"/>
          <c:order val="1"/>
          <c:tx>
            <c:strRef>
              <c:f>Sheet1!$C$1</c:f>
              <c:strCache>
                <c:ptCount val="1"/>
                <c:pt idx="0">
                  <c:v>10%葡萄糖乳酸钠注射液</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Arial" panose="020B0604020202020204" pitchFamily="34" charset="0"/>
                    <a:ea typeface="微软雅黑" panose="020B050302020402020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安全率</c:v>
                </c:pt>
              </c:strCache>
            </c:strRef>
          </c:cat>
          <c:val>
            <c:numRef>
              <c:f>Sheet1!$C$2</c:f>
              <c:numCache>
                <c:formatCode>0.00%</c:formatCode>
                <c:ptCount val="1"/>
                <c:pt idx="0">
                  <c:v>0.88900000000000001</c:v>
                </c:pt>
              </c:numCache>
            </c:numRef>
          </c:val>
          <c:extLst>
            <c:ext xmlns:c16="http://schemas.microsoft.com/office/drawing/2014/chart" uri="{C3380CC4-5D6E-409C-BE32-E72D297353CC}">
              <c16:uniqueId val="{00000003-072E-4BD8-8F68-D9D5FB594566}"/>
            </c:ext>
          </c:extLst>
        </c:ser>
        <c:dLbls>
          <c:showLegendKey val="0"/>
          <c:showVal val="1"/>
          <c:showCatName val="0"/>
          <c:showSerName val="0"/>
          <c:showPercent val="0"/>
          <c:showBubbleSize val="0"/>
        </c:dLbls>
        <c:gapWidth val="219"/>
        <c:overlap val="-27"/>
        <c:axId val="759768987"/>
        <c:axId val="46125479"/>
      </c:barChart>
      <c:catAx>
        <c:axId val="759768987"/>
        <c:scaling>
          <c:orientation val="minMax"/>
        </c:scaling>
        <c:delete val="1"/>
        <c:axPos val="b"/>
        <c:numFmt formatCode="General" sourceLinked="0"/>
        <c:majorTickMark val="none"/>
        <c:minorTickMark val="none"/>
        <c:tickLblPos val="nextTo"/>
        <c:crossAx val="46125479"/>
        <c:crosses val="autoZero"/>
        <c:auto val="1"/>
        <c:lblAlgn val="ctr"/>
        <c:lblOffset val="100"/>
        <c:noMultiLvlLbl val="0"/>
      </c:catAx>
      <c:valAx>
        <c:axId val="4612547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zh-CN" sz="1000" b="0" i="0" u="none" strike="noStrike" kern="1200" baseline="0">
                <a:solidFill>
                  <a:schemeClr val="tx1">
                    <a:lumMod val="65000"/>
                    <a:lumOff val="35000"/>
                  </a:schemeClr>
                </a:solidFill>
                <a:latin typeface="Arial" panose="020B0604020202020204" pitchFamily="34" charset="0"/>
                <a:ea typeface="微软雅黑" panose="020B0503020204020204" charset="-122"/>
                <a:cs typeface="+mn-cs"/>
              </a:defRPr>
            </a:pPr>
            <a:endParaRPr lang="zh-CN"/>
          </a:p>
        </c:txPr>
        <c:crossAx val="759768987"/>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zh-CN" sz="1000" b="0" i="0" u="none" strike="noStrike" kern="1200" baseline="0">
                <a:solidFill>
                  <a:schemeClr val="tx1">
                    <a:lumMod val="65000"/>
                    <a:lumOff val="35000"/>
                  </a:schemeClr>
                </a:solidFill>
                <a:latin typeface="Arial" panose="020B0604020202020204" pitchFamily="34" charset="0"/>
                <a:ea typeface="微软雅黑" panose="020B0503020204020204" charset="-122"/>
                <a:cs typeface="+mn-cs"/>
              </a:defRPr>
            </a:pPr>
            <a:endParaRPr lang="zh-CN"/>
          </a:p>
        </c:txPr>
      </c:legendEntry>
      <c:legendEntry>
        <c:idx val="1"/>
        <c:txPr>
          <a:bodyPr rot="0" spcFirstLastPara="1" vertOverflow="ellipsis" vert="horz" wrap="square" anchor="ctr" anchorCtr="1"/>
          <a:lstStyle/>
          <a:p>
            <a:pPr>
              <a:defRPr lang="zh-CN" sz="1000" b="0" i="0" u="none" strike="noStrike" kern="1200" baseline="0">
                <a:solidFill>
                  <a:schemeClr val="tx1">
                    <a:lumMod val="65000"/>
                    <a:lumOff val="35000"/>
                  </a:schemeClr>
                </a:solidFill>
                <a:latin typeface="Arial" panose="020B0604020202020204" pitchFamily="34" charset="0"/>
                <a:ea typeface="微软雅黑" panose="020B0503020204020204" charset="-122"/>
                <a:cs typeface="+mn-cs"/>
              </a:defRPr>
            </a:pPr>
            <a:endParaRPr lang="zh-CN"/>
          </a:p>
        </c:txPr>
      </c:legendEntry>
      <c:layout>
        <c:manualLayout>
          <c:xMode val="edge"/>
          <c:yMode val="edge"/>
          <c:x val="9.4138543516873903E-3"/>
          <c:y val="0.88728943338438004"/>
          <c:w val="0.98525754884547101"/>
          <c:h val="0.10352220520673799"/>
        </c:manualLayout>
      </c:layout>
      <c:overlay val="0"/>
      <c:spPr>
        <a:noFill/>
        <a:ln>
          <a:noFill/>
        </a:ln>
        <a:effectLst/>
      </c:spPr>
      <c:txPr>
        <a:bodyPr rot="0" spcFirstLastPara="1" vertOverflow="ellipsis" vert="horz" wrap="square" anchor="ctr" anchorCtr="1"/>
        <a:lstStyle/>
        <a:p>
          <a:pPr>
            <a:defRPr lang="zh-CN" sz="1000" b="0" i="0" u="none" strike="noStrike" kern="1200" baseline="0">
              <a:solidFill>
                <a:schemeClr val="tx1">
                  <a:lumMod val="65000"/>
                  <a:lumOff val="35000"/>
                </a:schemeClr>
              </a:solidFill>
              <a:latin typeface="Arial" panose="020B0604020202020204" pitchFamily="34" charset="0"/>
              <a:ea typeface="微软雅黑" panose="020B0503020204020204" charset="-122"/>
              <a:cs typeface="+mn-cs"/>
            </a:defRPr>
          </a:pPr>
          <a:endParaRPr lang="zh-CN"/>
        </a:p>
      </c:txPr>
    </c:legend>
    <c:plotVisOnly val="1"/>
    <c:dispBlanksAs val="gap"/>
    <c:showDLblsOverMax val="0"/>
  </c:chart>
  <c:spPr>
    <a:noFill/>
    <a:ln>
      <a:noFill/>
    </a:ln>
    <a:effectLst/>
  </c:spPr>
  <c:txPr>
    <a:bodyPr/>
    <a:lstStyle/>
    <a:p>
      <a:pPr>
        <a:defRPr lang="zh-CN" sz="1000">
          <a:latin typeface="Arial" panose="020B0604020202020204" pitchFamily="34" charset="0"/>
          <a:ea typeface="微软雅黑" panose="020B0503020204020204" charset="-122"/>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680" b="0" i="0" u="none" strike="noStrike" kern="1200" spc="0" baseline="0">
                <a:solidFill>
                  <a:schemeClr val="tx1">
                    <a:lumMod val="65000"/>
                    <a:lumOff val="35000"/>
                  </a:schemeClr>
                </a:solidFill>
                <a:latin typeface="Arial" panose="020B0604020202020204" pitchFamily="34" charset="0"/>
                <a:ea typeface="微软雅黑" panose="020B0503020204020204" charset="-122"/>
                <a:cs typeface="+mn-cs"/>
              </a:defRPr>
            </a:pPr>
            <a:r>
              <a:rPr lang="zh-CN" altLang="en-US" sz="1680"/>
              <a:t>复方电解质醋酸钠葡萄糖注射液的有效性研究</a:t>
            </a:r>
          </a:p>
        </c:rich>
      </c:tx>
      <c:layout>
        <c:manualLayout>
          <c:xMode val="edge"/>
          <c:yMode val="edge"/>
          <c:x val="0.13046031527587701"/>
          <c:y val="1.62556674543856E-2"/>
        </c:manualLayout>
      </c:layout>
      <c:overlay val="0"/>
      <c:spPr>
        <a:noFill/>
        <a:ln>
          <a:noFill/>
        </a:ln>
        <a:effectLst/>
      </c:spPr>
      <c:txPr>
        <a:bodyPr rot="0" spcFirstLastPara="1" vertOverflow="ellipsis" vert="horz" wrap="square" anchor="ctr" anchorCtr="1"/>
        <a:lstStyle/>
        <a:p>
          <a:pPr>
            <a:defRPr lang="zh-CN" sz="1680" b="0" i="0" u="none" strike="noStrike" kern="1200" spc="0" baseline="0">
              <a:solidFill>
                <a:schemeClr val="tx1">
                  <a:lumMod val="65000"/>
                  <a:lumOff val="35000"/>
                </a:schemeClr>
              </a:solidFill>
              <a:latin typeface="Arial" panose="020B0604020202020204" pitchFamily="34" charset="0"/>
              <a:ea typeface="微软雅黑" panose="020B0503020204020204" charset="-122"/>
              <a:cs typeface="+mn-cs"/>
            </a:defRPr>
          </a:pPr>
          <a:endParaRPr lang="zh-CN"/>
        </a:p>
      </c:txPr>
    </c:title>
    <c:autoTitleDeleted val="0"/>
    <c:plotArea>
      <c:layout>
        <c:manualLayout>
          <c:layoutTarget val="inner"/>
          <c:xMode val="edge"/>
          <c:yMode val="edge"/>
          <c:x val="0.16687631027253699"/>
          <c:y val="0.19213013849197599"/>
          <c:w val="0.79119496855345905"/>
          <c:h val="0.61011211255220898"/>
        </c:manualLayout>
      </c:layout>
      <c:barChart>
        <c:barDir val="col"/>
        <c:grouping val="clustered"/>
        <c:varyColors val="0"/>
        <c:ser>
          <c:idx val="0"/>
          <c:order val="0"/>
          <c:tx>
            <c:strRef>
              <c:f>Sheet1!$B$1</c:f>
              <c:strCache>
                <c:ptCount val="1"/>
                <c:pt idx="0">
                  <c:v>内科1）
(57/68)</c:v>
                </c:pt>
              </c:strCache>
            </c:strRef>
          </c:tx>
          <c:spPr>
            <a:solidFill>
              <a:srgbClr val="1F4E79"/>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tx1">
                        <a:lumMod val="75000"/>
                        <a:lumOff val="25000"/>
                      </a:schemeClr>
                    </a:solidFill>
                    <a:latin typeface="Arial" panose="020B0604020202020204" pitchFamily="34" charset="0"/>
                    <a:ea typeface="微软雅黑" panose="020B050302020402020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有效率</c:v>
                </c:pt>
              </c:strCache>
            </c:strRef>
          </c:cat>
          <c:val>
            <c:numRef>
              <c:f>Sheet1!$B$2</c:f>
              <c:numCache>
                <c:formatCode>0.00%</c:formatCode>
                <c:ptCount val="1"/>
                <c:pt idx="0">
                  <c:v>0.83799999999999997</c:v>
                </c:pt>
              </c:numCache>
            </c:numRef>
          </c:val>
          <c:extLst>
            <c:ext xmlns:c16="http://schemas.microsoft.com/office/drawing/2014/chart" uri="{C3380CC4-5D6E-409C-BE32-E72D297353CC}">
              <c16:uniqueId val="{00000000-E149-4732-A25E-2E324744B390}"/>
            </c:ext>
          </c:extLst>
        </c:ser>
        <c:ser>
          <c:idx val="1"/>
          <c:order val="1"/>
          <c:tx>
            <c:strRef>
              <c:f>Sheet1!$C$1</c:f>
              <c:strCache>
                <c:ptCount val="1"/>
                <c:pt idx="0">
                  <c:v>外科2）
(67/79)</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tx1">
                        <a:lumMod val="75000"/>
                        <a:lumOff val="25000"/>
                      </a:schemeClr>
                    </a:solidFill>
                    <a:latin typeface="Arial" panose="020B0604020202020204" pitchFamily="34" charset="0"/>
                    <a:ea typeface="微软雅黑" panose="020B050302020402020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有效率</c:v>
                </c:pt>
              </c:strCache>
            </c:strRef>
          </c:cat>
          <c:val>
            <c:numRef>
              <c:f>Sheet1!$C$2</c:f>
              <c:numCache>
                <c:formatCode>0.00%</c:formatCode>
                <c:ptCount val="1"/>
                <c:pt idx="0">
                  <c:v>0.84799999999999998</c:v>
                </c:pt>
              </c:numCache>
            </c:numRef>
          </c:val>
          <c:extLst>
            <c:ext xmlns:c16="http://schemas.microsoft.com/office/drawing/2014/chart" uri="{C3380CC4-5D6E-409C-BE32-E72D297353CC}">
              <c16:uniqueId val="{00000001-E149-4732-A25E-2E324744B390}"/>
            </c:ext>
          </c:extLst>
        </c:ser>
        <c:ser>
          <c:idx val="2"/>
          <c:order val="2"/>
          <c:tx>
            <c:strRef>
              <c:f>Sheet1!$D$1</c:f>
              <c:strCache>
                <c:ptCount val="1"/>
                <c:pt idx="0">
                  <c:v>外科3）
(78/88)</c:v>
                </c:pt>
              </c:strCache>
            </c:strRef>
          </c:tx>
          <c:spPr>
            <a:solidFill>
              <a:srgbClr val="0070C0"/>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tx1">
                        <a:lumMod val="75000"/>
                        <a:lumOff val="25000"/>
                      </a:schemeClr>
                    </a:solidFill>
                    <a:latin typeface="Arial" panose="020B0604020202020204" pitchFamily="34" charset="0"/>
                    <a:ea typeface="微软雅黑" panose="020B050302020402020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有效率</c:v>
                </c:pt>
              </c:strCache>
            </c:strRef>
          </c:cat>
          <c:val>
            <c:numRef>
              <c:f>Sheet1!$D$2</c:f>
              <c:numCache>
                <c:formatCode>0.00%</c:formatCode>
                <c:ptCount val="1"/>
                <c:pt idx="0">
                  <c:v>0.88600000000000001</c:v>
                </c:pt>
              </c:numCache>
            </c:numRef>
          </c:val>
          <c:extLst>
            <c:ext xmlns:c16="http://schemas.microsoft.com/office/drawing/2014/chart" uri="{C3380CC4-5D6E-409C-BE32-E72D297353CC}">
              <c16:uniqueId val="{00000002-E149-4732-A25E-2E324744B390}"/>
            </c:ext>
          </c:extLst>
        </c:ser>
        <c:dLbls>
          <c:showLegendKey val="0"/>
          <c:showVal val="1"/>
          <c:showCatName val="0"/>
          <c:showSerName val="0"/>
          <c:showPercent val="0"/>
          <c:showBubbleSize val="0"/>
        </c:dLbls>
        <c:gapWidth val="219"/>
        <c:overlap val="-27"/>
        <c:axId val="759768987"/>
        <c:axId val="46125479"/>
      </c:barChart>
      <c:catAx>
        <c:axId val="759768987"/>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400" b="0" i="0" u="none" strike="noStrike" kern="1200" baseline="0">
                <a:solidFill>
                  <a:schemeClr val="tx1">
                    <a:lumMod val="65000"/>
                    <a:lumOff val="35000"/>
                  </a:schemeClr>
                </a:solidFill>
                <a:latin typeface="Arial" panose="020B0604020202020204" pitchFamily="34" charset="0"/>
                <a:ea typeface="微软雅黑" panose="020B0503020204020204" charset="-122"/>
                <a:cs typeface="+mn-cs"/>
              </a:defRPr>
            </a:pPr>
            <a:endParaRPr lang="zh-CN"/>
          </a:p>
        </c:txPr>
        <c:crossAx val="46125479"/>
        <c:crosses val="autoZero"/>
        <c:auto val="1"/>
        <c:lblAlgn val="ctr"/>
        <c:lblOffset val="100"/>
        <c:noMultiLvlLbl val="0"/>
      </c:catAx>
      <c:valAx>
        <c:axId val="4612547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zh-CN" sz="1400" b="0" i="0" u="none" strike="noStrike" kern="1200" baseline="0">
                <a:solidFill>
                  <a:schemeClr val="tx1">
                    <a:lumMod val="65000"/>
                    <a:lumOff val="35000"/>
                  </a:schemeClr>
                </a:solidFill>
                <a:latin typeface="Arial" panose="020B0604020202020204" pitchFamily="34" charset="0"/>
                <a:ea typeface="微软雅黑" panose="020B0503020204020204" charset="-122"/>
                <a:cs typeface="+mn-cs"/>
              </a:defRPr>
            </a:pPr>
            <a:endParaRPr lang="zh-CN"/>
          </a:p>
        </c:txPr>
        <c:crossAx val="759768987"/>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zh-CN" sz="1400" b="0" i="0" u="none" strike="noStrike" kern="1200" baseline="0">
                <a:solidFill>
                  <a:schemeClr val="tx1">
                    <a:lumMod val="65000"/>
                    <a:lumOff val="35000"/>
                  </a:schemeClr>
                </a:solidFill>
                <a:latin typeface="Arial" panose="020B0604020202020204" pitchFamily="34" charset="0"/>
                <a:ea typeface="微软雅黑" panose="020B0503020204020204" charset="-122"/>
                <a:cs typeface="+mn-cs"/>
              </a:defRPr>
            </a:pPr>
            <a:endParaRPr lang="zh-CN"/>
          </a:p>
        </c:txPr>
      </c:legendEntry>
      <c:legendEntry>
        <c:idx val="1"/>
        <c:txPr>
          <a:bodyPr rot="0" spcFirstLastPara="1" vertOverflow="ellipsis" vert="horz" wrap="square" anchor="ctr" anchorCtr="1"/>
          <a:lstStyle/>
          <a:p>
            <a:pPr>
              <a:defRPr lang="zh-CN" sz="1400" b="0" i="0" u="none" strike="noStrike" kern="1200" baseline="0">
                <a:solidFill>
                  <a:schemeClr val="tx1">
                    <a:lumMod val="65000"/>
                    <a:lumOff val="35000"/>
                  </a:schemeClr>
                </a:solidFill>
                <a:latin typeface="Arial" panose="020B0604020202020204" pitchFamily="34" charset="0"/>
                <a:ea typeface="微软雅黑" panose="020B0503020204020204" charset="-122"/>
                <a:cs typeface="+mn-cs"/>
              </a:defRPr>
            </a:pPr>
            <a:endParaRPr lang="zh-CN"/>
          </a:p>
        </c:txPr>
      </c:legendEntry>
      <c:legendEntry>
        <c:idx val="2"/>
        <c:txPr>
          <a:bodyPr rot="0" spcFirstLastPara="1" vertOverflow="ellipsis" vert="horz" wrap="square" anchor="ctr" anchorCtr="1"/>
          <a:lstStyle/>
          <a:p>
            <a:pPr>
              <a:defRPr lang="zh-CN" sz="1400" b="0" i="0" u="none" strike="noStrike" kern="1200" baseline="0">
                <a:solidFill>
                  <a:schemeClr val="tx1">
                    <a:lumMod val="65000"/>
                    <a:lumOff val="35000"/>
                  </a:schemeClr>
                </a:solidFill>
                <a:latin typeface="Arial" panose="020B0604020202020204" pitchFamily="34" charset="0"/>
                <a:ea typeface="微软雅黑" panose="020B0503020204020204" charset="-122"/>
                <a:cs typeface="+mn-cs"/>
              </a:defRPr>
            </a:pPr>
            <a:endParaRPr lang="zh-CN"/>
          </a:p>
        </c:txPr>
      </c:legendEntry>
      <c:layout>
        <c:manualLayout>
          <c:xMode val="edge"/>
          <c:yMode val="edge"/>
          <c:x val="8.7669144272917894E-3"/>
          <c:y val="0.88283139151461898"/>
          <c:w val="0.98551553268534398"/>
          <c:h val="0.106177181798197"/>
        </c:manualLayout>
      </c:layout>
      <c:overlay val="0"/>
      <c:spPr>
        <a:noFill/>
        <a:ln>
          <a:noFill/>
        </a:ln>
        <a:effectLst/>
      </c:spPr>
      <c:txPr>
        <a:bodyPr rot="0" spcFirstLastPara="1" vertOverflow="ellipsis" vert="horz" wrap="square" anchor="ctr" anchorCtr="1"/>
        <a:lstStyle/>
        <a:p>
          <a:pPr>
            <a:defRPr lang="zh-CN" sz="1400" b="0" i="0" u="none" strike="noStrike" kern="1200" baseline="0">
              <a:solidFill>
                <a:schemeClr val="tx1">
                  <a:lumMod val="65000"/>
                  <a:lumOff val="35000"/>
                </a:schemeClr>
              </a:solidFill>
              <a:latin typeface="Arial" panose="020B0604020202020204" pitchFamily="34" charset="0"/>
              <a:ea typeface="微软雅黑" panose="020B0503020204020204" charset="-122"/>
              <a:cs typeface="+mn-cs"/>
            </a:defRPr>
          </a:pPr>
          <a:endParaRPr lang="zh-CN"/>
        </a:p>
      </c:txPr>
    </c:legend>
    <c:plotVisOnly val="1"/>
    <c:dispBlanksAs val="gap"/>
    <c:showDLblsOverMax val="0"/>
  </c:chart>
  <c:spPr>
    <a:noFill/>
    <a:ln>
      <a:noFill/>
    </a:ln>
    <a:effectLst/>
  </c:spPr>
  <c:txPr>
    <a:bodyPr/>
    <a:lstStyle/>
    <a:p>
      <a:pPr>
        <a:defRPr lang="zh-CN" sz="1400">
          <a:latin typeface="Arial" panose="020B0604020202020204" pitchFamily="34" charset="0"/>
          <a:ea typeface="微软雅黑" panose="020B0503020204020204"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t>2023/7/13</a:t>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t>‹#›</a:t>
            </a:fld>
            <a:endParaRPr lang="zh-CN" altLang="en-US">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t>2023/7/13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sym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indent="0" fontAlgn="auto">
              <a:lnSpc>
                <a:spcPct val="150000"/>
              </a:lnSpc>
              <a:spcBef>
                <a:spcPts val="600"/>
              </a:spcBef>
              <a:spcAft>
                <a:spcPts val="600"/>
              </a:spcAft>
              <a:buFont typeface="Wingdings" panose="05000000000000000000" charset="0"/>
              <a:buNone/>
            </a:pP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slideMaster" Target="../slideMasters/slideMaster1.xml"/><Relationship Id="rId4" Type="http://schemas.openxmlformats.org/officeDocument/2006/relationships/tags" Target="../tags/tag6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2023/7/13</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2023/7/13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2023/7/13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2023/7/13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2023/7/13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2023/7/13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2023/7/13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2023/7/13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2023/7/13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2023/7/13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矩形 1"/>
          <p:cNvSpPr/>
          <p:nvPr userDrawn="1"/>
        </p:nvSpPr>
        <p:spPr>
          <a:xfrm>
            <a:off x="-5715" y="-9525"/>
            <a:ext cx="12173585" cy="68478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2023/7/13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2023/7/13</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2023/7/13</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2023/7/13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2023/7/13</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2023/7/13</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2023/7/13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2023/7/13</a:t>
            </a:fld>
            <a:endParaRPr lang="zh-CN" altLang="en-US"/>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2023/7/13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63.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tags" Target="../tags/tag135.xml"/><Relationship Id="rId13" Type="http://schemas.openxmlformats.org/officeDocument/2006/relationships/tags" Target="../tags/tag140.xml"/><Relationship Id="rId18" Type="http://schemas.openxmlformats.org/officeDocument/2006/relationships/tags" Target="../tags/tag145.xml"/><Relationship Id="rId3" Type="http://schemas.openxmlformats.org/officeDocument/2006/relationships/tags" Target="../tags/tag130.xml"/><Relationship Id="rId21" Type="http://schemas.openxmlformats.org/officeDocument/2006/relationships/slideLayout" Target="../slideLayouts/slideLayout18.xml"/><Relationship Id="rId7" Type="http://schemas.openxmlformats.org/officeDocument/2006/relationships/tags" Target="../tags/tag134.xml"/><Relationship Id="rId12" Type="http://schemas.openxmlformats.org/officeDocument/2006/relationships/tags" Target="../tags/tag139.xml"/><Relationship Id="rId17" Type="http://schemas.openxmlformats.org/officeDocument/2006/relationships/tags" Target="../tags/tag144.xml"/><Relationship Id="rId2" Type="http://schemas.openxmlformats.org/officeDocument/2006/relationships/tags" Target="../tags/tag129.xml"/><Relationship Id="rId16" Type="http://schemas.openxmlformats.org/officeDocument/2006/relationships/tags" Target="../tags/tag143.xml"/><Relationship Id="rId20" Type="http://schemas.openxmlformats.org/officeDocument/2006/relationships/tags" Target="../tags/tag147.xml"/><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tags" Target="../tags/tag138.xml"/><Relationship Id="rId5" Type="http://schemas.openxmlformats.org/officeDocument/2006/relationships/tags" Target="../tags/tag132.xml"/><Relationship Id="rId15" Type="http://schemas.openxmlformats.org/officeDocument/2006/relationships/tags" Target="../tags/tag142.xml"/><Relationship Id="rId23" Type="http://schemas.openxmlformats.org/officeDocument/2006/relationships/image" Target="../media/image3.png"/><Relationship Id="rId10" Type="http://schemas.openxmlformats.org/officeDocument/2006/relationships/tags" Target="../tags/tag137.xml"/><Relationship Id="rId19" Type="http://schemas.openxmlformats.org/officeDocument/2006/relationships/tags" Target="../tags/tag146.xml"/><Relationship Id="rId4" Type="http://schemas.openxmlformats.org/officeDocument/2006/relationships/tags" Target="../tags/tag131.xml"/><Relationship Id="rId9" Type="http://schemas.openxmlformats.org/officeDocument/2006/relationships/tags" Target="../tags/tag136.xml"/><Relationship Id="rId14" Type="http://schemas.openxmlformats.org/officeDocument/2006/relationships/tags" Target="../tags/tag141.xml"/><Relationship Id="rId2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tags" Target="../tags/tag76.xml"/><Relationship Id="rId18" Type="http://schemas.openxmlformats.org/officeDocument/2006/relationships/tags" Target="../tags/tag81.xml"/><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tags" Target="../tags/tag75.xml"/><Relationship Id="rId17" Type="http://schemas.openxmlformats.org/officeDocument/2006/relationships/tags" Target="../tags/tag80.xml"/><Relationship Id="rId2" Type="http://schemas.openxmlformats.org/officeDocument/2006/relationships/tags" Target="../tags/tag65.xml"/><Relationship Id="rId16" Type="http://schemas.openxmlformats.org/officeDocument/2006/relationships/tags" Target="../tags/tag79.xml"/><Relationship Id="rId20" Type="http://schemas.openxmlformats.org/officeDocument/2006/relationships/slideLayout" Target="../slideLayouts/slideLayout2.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tags" Target="../tags/tag74.xml"/><Relationship Id="rId5" Type="http://schemas.openxmlformats.org/officeDocument/2006/relationships/tags" Target="../tags/tag68.xml"/><Relationship Id="rId15" Type="http://schemas.openxmlformats.org/officeDocument/2006/relationships/tags" Target="../tags/tag78.xml"/><Relationship Id="rId10" Type="http://schemas.openxmlformats.org/officeDocument/2006/relationships/tags" Target="../tags/tag73.xml"/><Relationship Id="rId19" Type="http://schemas.openxmlformats.org/officeDocument/2006/relationships/tags" Target="../tags/tag82.xml"/><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tags" Target="../tags/tag77.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85.xml"/><Relationship Id="rId7" Type="http://schemas.openxmlformats.org/officeDocument/2006/relationships/slideLayout" Target="../slideLayouts/slideLayout7.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tags" Target="../tags/tag96.xml"/><Relationship Id="rId13" Type="http://schemas.openxmlformats.org/officeDocument/2006/relationships/image" Target="../media/image5.png"/><Relationship Id="rId3" Type="http://schemas.openxmlformats.org/officeDocument/2006/relationships/tags" Target="../tags/tag91.xml"/><Relationship Id="rId7" Type="http://schemas.openxmlformats.org/officeDocument/2006/relationships/tags" Target="../tags/tag95.xml"/><Relationship Id="rId12" Type="http://schemas.openxmlformats.org/officeDocument/2006/relationships/image" Target="../media/image4.png"/><Relationship Id="rId2" Type="http://schemas.openxmlformats.org/officeDocument/2006/relationships/tags" Target="../tags/tag90.xml"/><Relationship Id="rId16" Type="http://schemas.openxmlformats.org/officeDocument/2006/relationships/image" Target="../media/image8.svg"/><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image" Target="../media/image3.png"/><Relationship Id="rId5" Type="http://schemas.openxmlformats.org/officeDocument/2006/relationships/tags" Target="../tags/tag93.xml"/><Relationship Id="rId15" Type="http://schemas.openxmlformats.org/officeDocument/2006/relationships/image" Target="../media/image7.png"/><Relationship Id="rId10" Type="http://schemas.openxmlformats.org/officeDocument/2006/relationships/notesSlide" Target="../notesSlides/notesSlide3.xml"/><Relationship Id="rId4" Type="http://schemas.openxmlformats.org/officeDocument/2006/relationships/tags" Target="../tags/tag92.xml"/><Relationship Id="rId9" Type="http://schemas.openxmlformats.org/officeDocument/2006/relationships/slideLayout" Target="../slideLayouts/slideLayout7.xml"/><Relationship Id="rId14" Type="http://schemas.openxmlformats.org/officeDocument/2006/relationships/image" Target="../media/image6.svg"/></Relationships>
</file>

<file path=ppt/slides/_rels/slide5.xml.rels><?xml version="1.0" encoding="UTF-8" standalone="yes"?>
<Relationships xmlns="http://schemas.openxmlformats.org/package/2006/relationships"><Relationship Id="rId8" Type="http://schemas.openxmlformats.org/officeDocument/2006/relationships/tags" Target="../tags/tag104.xml"/><Relationship Id="rId13" Type="http://schemas.openxmlformats.org/officeDocument/2006/relationships/chart" Target="../charts/chart1.xml"/><Relationship Id="rId3" Type="http://schemas.openxmlformats.org/officeDocument/2006/relationships/tags" Target="../tags/tag99.xml"/><Relationship Id="rId7" Type="http://schemas.openxmlformats.org/officeDocument/2006/relationships/tags" Target="../tags/tag103.xml"/><Relationship Id="rId12" Type="http://schemas.openxmlformats.org/officeDocument/2006/relationships/image" Target="../media/image3.png"/><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notesSlide" Target="../notesSlides/notesSlide4.xml"/><Relationship Id="rId5" Type="http://schemas.openxmlformats.org/officeDocument/2006/relationships/tags" Target="../tags/tag101.xml"/><Relationship Id="rId10" Type="http://schemas.openxmlformats.org/officeDocument/2006/relationships/slideLayout" Target="../slideLayouts/slideLayout18.xml"/><Relationship Id="rId4" Type="http://schemas.openxmlformats.org/officeDocument/2006/relationships/tags" Target="../tags/tag100.xml"/><Relationship Id="rId9" Type="http://schemas.openxmlformats.org/officeDocument/2006/relationships/tags" Target="../tags/tag105.xml"/></Relationships>
</file>

<file path=ppt/slides/_rels/slide6.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tags" Target="../tags/tag108.xml"/><Relationship Id="rId7" Type="http://schemas.openxmlformats.org/officeDocument/2006/relationships/notesSlide" Target="../notesSlides/notesSlide5.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slideLayout" Target="../slideLayouts/slideLayout18.xml"/><Relationship Id="rId5" Type="http://schemas.openxmlformats.org/officeDocument/2006/relationships/tags" Target="../tags/tag110.xml"/><Relationship Id="rId4" Type="http://schemas.openxmlformats.org/officeDocument/2006/relationships/tags" Target="../tags/tag109.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13.xml"/><Relationship Id="rId7" Type="http://schemas.openxmlformats.org/officeDocument/2006/relationships/image" Target="../media/image3.pn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notesSlide" Target="../notesSlides/notesSlide6.xml"/><Relationship Id="rId5" Type="http://schemas.openxmlformats.org/officeDocument/2006/relationships/slideLayout" Target="../slideLayouts/slideLayout18.xml"/><Relationship Id="rId4" Type="http://schemas.openxmlformats.org/officeDocument/2006/relationships/tags" Target="../tags/tag114.xml"/></Relationships>
</file>

<file path=ppt/slides/_rels/slide8.xml.rels><?xml version="1.0" encoding="UTF-8" standalone="yes"?>
<Relationships xmlns="http://schemas.openxmlformats.org/package/2006/relationships"><Relationship Id="rId8" Type="http://schemas.openxmlformats.org/officeDocument/2006/relationships/tags" Target="../tags/tag122.xml"/><Relationship Id="rId3" Type="http://schemas.openxmlformats.org/officeDocument/2006/relationships/tags" Target="../tags/tag117.xml"/><Relationship Id="rId7" Type="http://schemas.openxmlformats.org/officeDocument/2006/relationships/tags" Target="../tags/tag121.xml"/><Relationship Id="rId12" Type="http://schemas.openxmlformats.org/officeDocument/2006/relationships/image" Target="../media/image3.pn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tags" Target="../tags/tag120.xml"/><Relationship Id="rId11" Type="http://schemas.openxmlformats.org/officeDocument/2006/relationships/notesSlide" Target="../notesSlides/notesSlide7.xml"/><Relationship Id="rId5" Type="http://schemas.openxmlformats.org/officeDocument/2006/relationships/tags" Target="../tags/tag119.xml"/><Relationship Id="rId10" Type="http://schemas.openxmlformats.org/officeDocument/2006/relationships/slideLayout" Target="../slideLayouts/slideLayout18.xml"/><Relationship Id="rId4" Type="http://schemas.openxmlformats.org/officeDocument/2006/relationships/tags" Target="../tags/tag118.xml"/><Relationship Id="rId9" Type="http://schemas.openxmlformats.org/officeDocument/2006/relationships/tags" Target="../tags/tag123.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126.xml"/><Relationship Id="rId7" Type="http://schemas.openxmlformats.org/officeDocument/2006/relationships/image" Target="../media/image3.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notesSlide" Target="../notesSlides/notesSlide8.xml"/><Relationship Id="rId5" Type="http://schemas.openxmlformats.org/officeDocument/2006/relationships/slideLayout" Target="../slideLayouts/slideLayout18.xml"/><Relationship Id="rId4" Type="http://schemas.openxmlformats.org/officeDocument/2006/relationships/tags" Target="../tags/tag127.xm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6035" y="1316355"/>
            <a:ext cx="12218035" cy="42246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文本框 89"/>
          <p:cNvSpPr txBox="1"/>
          <p:nvPr/>
        </p:nvSpPr>
        <p:spPr>
          <a:xfrm>
            <a:off x="2251364" y="2097509"/>
            <a:ext cx="10453253" cy="769441"/>
          </a:xfrm>
          <a:prstGeom prst="rect">
            <a:avLst/>
          </a:prstGeom>
          <a:noFill/>
        </p:spPr>
        <p:txBody>
          <a:bodyPr wrap="square" rtlCol="0">
            <a:spAutoFit/>
          </a:bodyPr>
          <a:lstStyle/>
          <a:p>
            <a:pPr algn="ctr"/>
            <a:r>
              <a:rPr lang="zh-CN" altLang="en-US" sz="4400" b="1" dirty="0">
                <a:solidFill>
                  <a:srgbClr val="1F4E79"/>
                </a:solidFill>
                <a:latin typeface="+mn-ea"/>
              </a:rPr>
              <a:t>复方电解质醋酸钠葡萄糖注射液</a:t>
            </a:r>
          </a:p>
        </p:txBody>
      </p:sp>
      <p:grpSp>
        <p:nvGrpSpPr>
          <p:cNvPr id="7" name="组合 6"/>
          <p:cNvGrpSpPr/>
          <p:nvPr/>
        </p:nvGrpSpPr>
        <p:grpSpPr>
          <a:xfrm>
            <a:off x="3034145" y="3195882"/>
            <a:ext cx="8987528" cy="461665"/>
            <a:chOff x="1255308" y="2757701"/>
            <a:chExt cx="9546936" cy="461665"/>
          </a:xfrm>
        </p:grpSpPr>
        <p:sp>
          <p:nvSpPr>
            <p:cNvPr id="92" name="文本框 91"/>
            <p:cNvSpPr txBox="1"/>
            <p:nvPr/>
          </p:nvSpPr>
          <p:spPr>
            <a:xfrm>
              <a:off x="2415508" y="2757701"/>
              <a:ext cx="7151163" cy="461665"/>
            </a:xfrm>
            <a:prstGeom prst="rect">
              <a:avLst/>
            </a:prstGeom>
            <a:noFill/>
          </p:spPr>
          <p:txBody>
            <a:bodyPr wrap="square" rtlCol="0">
              <a:spAutoFit/>
            </a:bodyPr>
            <a:lstStyle/>
            <a:p>
              <a:pPr algn="ctr"/>
              <a:r>
                <a:rPr lang="zh-CN" altLang="en-US" sz="2400" b="1" dirty="0">
                  <a:solidFill>
                    <a:srgbClr val="FF0000"/>
                  </a:solidFill>
                  <a:latin typeface="+mn-ea"/>
                  <a:cs typeface="+mn-ea"/>
                </a:rPr>
                <a:t>供能、补液、平衡电解质</a:t>
              </a:r>
              <a:r>
                <a:rPr lang="zh-CN" altLang="en-US" sz="2400" dirty="0">
                  <a:solidFill>
                    <a:srgbClr val="1F4E79"/>
                  </a:solidFill>
                  <a:latin typeface="+mn-ea"/>
                  <a:cs typeface="+mn-ea"/>
                </a:rPr>
                <a:t>三效合一的新型晶体液</a:t>
              </a:r>
            </a:p>
          </p:txBody>
        </p:sp>
        <p:cxnSp>
          <p:nvCxnSpPr>
            <p:cNvPr id="20" name="直接连接符 19"/>
            <p:cNvCxnSpPr/>
            <p:nvPr/>
          </p:nvCxnSpPr>
          <p:spPr>
            <a:xfrm flipH="1">
              <a:off x="1255308" y="2988081"/>
              <a:ext cx="1150839" cy="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9842614" y="2980635"/>
              <a:ext cx="959630" cy="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4117550" y="4027287"/>
            <a:ext cx="8389127" cy="922020"/>
            <a:chOff x="2756341" y="3601259"/>
            <a:chExt cx="8389127" cy="922020"/>
          </a:xfrm>
        </p:grpSpPr>
        <p:sp>
          <p:nvSpPr>
            <p:cNvPr id="3" name="任意多边形: 形状 2"/>
            <p:cNvSpPr/>
            <p:nvPr/>
          </p:nvSpPr>
          <p:spPr>
            <a:xfrm>
              <a:off x="2756341" y="3797168"/>
              <a:ext cx="244619" cy="259840"/>
            </a:xfrm>
            <a:custGeom>
              <a:avLst/>
              <a:gdLst>
                <a:gd name="T0" fmla="*/ 4750 w 5128"/>
                <a:gd name="T1" fmla="*/ 0 h 6133"/>
                <a:gd name="T2" fmla="*/ 378 w 5128"/>
                <a:gd name="T3" fmla="*/ 0 h 6133"/>
                <a:gd name="T4" fmla="*/ 0 w 5128"/>
                <a:gd name="T5" fmla="*/ 378 h 6133"/>
                <a:gd name="T6" fmla="*/ 0 w 5128"/>
                <a:gd name="T7" fmla="*/ 5755 h 6133"/>
                <a:gd name="T8" fmla="*/ 378 w 5128"/>
                <a:gd name="T9" fmla="*/ 6133 h 6133"/>
                <a:gd name="T10" fmla="*/ 4750 w 5128"/>
                <a:gd name="T11" fmla="*/ 6133 h 6133"/>
                <a:gd name="T12" fmla="*/ 5128 w 5128"/>
                <a:gd name="T13" fmla="*/ 5755 h 6133"/>
                <a:gd name="T14" fmla="*/ 5128 w 5128"/>
                <a:gd name="T15" fmla="*/ 378 h 6133"/>
                <a:gd name="T16" fmla="*/ 4750 w 5128"/>
                <a:gd name="T17" fmla="*/ 0 h 6133"/>
                <a:gd name="T18" fmla="*/ 4260 w 5128"/>
                <a:gd name="T19" fmla="*/ 2357 h 6133"/>
                <a:gd name="T20" fmla="*/ 2410 w 5128"/>
                <a:gd name="T21" fmla="*/ 4207 h 6133"/>
                <a:gd name="T22" fmla="*/ 2175 w 5128"/>
                <a:gd name="T23" fmla="*/ 4304 h 6133"/>
                <a:gd name="T24" fmla="*/ 1941 w 5128"/>
                <a:gd name="T25" fmla="*/ 4208 h 6133"/>
                <a:gd name="T26" fmla="*/ 925 w 5128"/>
                <a:gd name="T27" fmla="*/ 3209 h 6133"/>
                <a:gd name="T28" fmla="*/ 921 w 5128"/>
                <a:gd name="T29" fmla="*/ 2737 h 6133"/>
                <a:gd name="T30" fmla="*/ 1393 w 5128"/>
                <a:gd name="T31" fmla="*/ 2733 h 6133"/>
                <a:gd name="T32" fmla="*/ 2173 w 5128"/>
                <a:gd name="T33" fmla="*/ 3501 h 6133"/>
                <a:gd name="T34" fmla="*/ 3789 w 5128"/>
                <a:gd name="T35" fmla="*/ 1885 h 6133"/>
                <a:gd name="T36" fmla="*/ 4260 w 5128"/>
                <a:gd name="T37" fmla="*/ 1885 h 6133"/>
                <a:gd name="T38" fmla="*/ 4260 w 5128"/>
                <a:gd name="T39" fmla="*/ 2357 h 6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28" h="6133">
                  <a:moveTo>
                    <a:pt x="4750" y="0"/>
                  </a:moveTo>
                  <a:lnTo>
                    <a:pt x="378" y="0"/>
                  </a:lnTo>
                  <a:cubicBezTo>
                    <a:pt x="169" y="0"/>
                    <a:pt x="0" y="169"/>
                    <a:pt x="0" y="378"/>
                  </a:cubicBezTo>
                  <a:lnTo>
                    <a:pt x="0" y="5755"/>
                  </a:lnTo>
                  <a:cubicBezTo>
                    <a:pt x="0" y="5964"/>
                    <a:pt x="169" y="6133"/>
                    <a:pt x="378" y="6133"/>
                  </a:cubicBezTo>
                  <a:lnTo>
                    <a:pt x="4750" y="6133"/>
                  </a:lnTo>
                  <a:cubicBezTo>
                    <a:pt x="4958" y="6133"/>
                    <a:pt x="5128" y="5964"/>
                    <a:pt x="5128" y="5755"/>
                  </a:cubicBezTo>
                  <a:lnTo>
                    <a:pt x="5128" y="378"/>
                  </a:lnTo>
                  <a:cubicBezTo>
                    <a:pt x="5128" y="169"/>
                    <a:pt x="4958" y="0"/>
                    <a:pt x="4750" y="0"/>
                  </a:cubicBezTo>
                  <a:close/>
                  <a:moveTo>
                    <a:pt x="4260" y="2357"/>
                  </a:moveTo>
                  <a:lnTo>
                    <a:pt x="2410" y="4207"/>
                  </a:lnTo>
                  <a:cubicBezTo>
                    <a:pt x="2345" y="4272"/>
                    <a:pt x="2260" y="4304"/>
                    <a:pt x="2175" y="4304"/>
                  </a:cubicBezTo>
                  <a:cubicBezTo>
                    <a:pt x="2090" y="4304"/>
                    <a:pt x="2006" y="4272"/>
                    <a:pt x="1941" y="4208"/>
                  </a:cubicBezTo>
                  <a:lnTo>
                    <a:pt x="925" y="3209"/>
                  </a:lnTo>
                  <a:cubicBezTo>
                    <a:pt x="794" y="3079"/>
                    <a:pt x="792" y="2868"/>
                    <a:pt x="921" y="2737"/>
                  </a:cubicBezTo>
                  <a:cubicBezTo>
                    <a:pt x="1050" y="2606"/>
                    <a:pt x="1261" y="2604"/>
                    <a:pt x="1393" y="2733"/>
                  </a:cubicBezTo>
                  <a:lnTo>
                    <a:pt x="2173" y="3501"/>
                  </a:lnTo>
                  <a:lnTo>
                    <a:pt x="3789" y="1885"/>
                  </a:lnTo>
                  <a:cubicBezTo>
                    <a:pt x="3919" y="1755"/>
                    <a:pt x="4130" y="1755"/>
                    <a:pt x="4260" y="1885"/>
                  </a:cubicBezTo>
                  <a:cubicBezTo>
                    <a:pt x="4391" y="2015"/>
                    <a:pt x="4391" y="2226"/>
                    <a:pt x="4260" y="2357"/>
                  </a:cubicBezTo>
                  <a:close/>
                </a:path>
              </a:pathLst>
            </a:custGeom>
            <a:solidFill>
              <a:srgbClr val="1F4E7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 name="任意多边形: 形状 3"/>
            <p:cNvSpPr/>
            <p:nvPr/>
          </p:nvSpPr>
          <p:spPr>
            <a:xfrm>
              <a:off x="2765154" y="4192615"/>
              <a:ext cx="244619" cy="259840"/>
            </a:xfrm>
            <a:custGeom>
              <a:avLst/>
              <a:gdLst>
                <a:gd name="T0" fmla="*/ 4750 w 5128"/>
                <a:gd name="T1" fmla="*/ 0 h 6133"/>
                <a:gd name="T2" fmla="*/ 378 w 5128"/>
                <a:gd name="T3" fmla="*/ 0 h 6133"/>
                <a:gd name="T4" fmla="*/ 0 w 5128"/>
                <a:gd name="T5" fmla="*/ 378 h 6133"/>
                <a:gd name="T6" fmla="*/ 0 w 5128"/>
                <a:gd name="T7" fmla="*/ 5755 h 6133"/>
                <a:gd name="T8" fmla="*/ 378 w 5128"/>
                <a:gd name="T9" fmla="*/ 6133 h 6133"/>
                <a:gd name="T10" fmla="*/ 4750 w 5128"/>
                <a:gd name="T11" fmla="*/ 6133 h 6133"/>
                <a:gd name="T12" fmla="*/ 5128 w 5128"/>
                <a:gd name="T13" fmla="*/ 5755 h 6133"/>
                <a:gd name="T14" fmla="*/ 5128 w 5128"/>
                <a:gd name="T15" fmla="*/ 378 h 6133"/>
                <a:gd name="T16" fmla="*/ 4750 w 5128"/>
                <a:gd name="T17" fmla="*/ 0 h 6133"/>
                <a:gd name="T18" fmla="*/ 4260 w 5128"/>
                <a:gd name="T19" fmla="*/ 2357 h 6133"/>
                <a:gd name="T20" fmla="*/ 2410 w 5128"/>
                <a:gd name="T21" fmla="*/ 4207 h 6133"/>
                <a:gd name="T22" fmla="*/ 2175 w 5128"/>
                <a:gd name="T23" fmla="*/ 4304 h 6133"/>
                <a:gd name="T24" fmla="*/ 1941 w 5128"/>
                <a:gd name="T25" fmla="*/ 4208 h 6133"/>
                <a:gd name="T26" fmla="*/ 925 w 5128"/>
                <a:gd name="T27" fmla="*/ 3209 h 6133"/>
                <a:gd name="T28" fmla="*/ 921 w 5128"/>
                <a:gd name="T29" fmla="*/ 2737 h 6133"/>
                <a:gd name="T30" fmla="*/ 1393 w 5128"/>
                <a:gd name="T31" fmla="*/ 2733 h 6133"/>
                <a:gd name="T32" fmla="*/ 2173 w 5128"/>
                <a:gd name="T33" fmla="*/ 3501 h 6133"/>
                <a:gd name="T34" fmla="*/ 3789 w 5128"/>
                <a:gd name="T35" fmla="*/ 1885 h 6133"/>
                <a:gd name="T36" fmla="*/ 4260 w 5128"/>
                <a:gd name="T37" fmla="*/ 1885 h 6133"/>
                <a:gd name="T38" fmla="*/ 4260 w 5128"/>
                <a:gd name="T39" fmla="*/ 2357 h 6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28" h="6133">
                  <a:moveTo>
                    <a:pt x="4750" y="0"/>
                  </a:moveTo>
                  <a:lnTo>
                    <a:pt x="378" y="0"/>
                  </a:lnTo>
                  <a:cubicBezTo>
                    <a:pt x="169" y="0"/>
                    <a:pt x="0" y="169"/>
                    <a:pt x="0" y="378"/>
                  </a:cubicBezTo>
                  <a:lnTo>
                    <a:pt x="0" y="5755"/>
                  </a:lnTo>
                  <a:cubicBezTo>
                    <a:pt x="0" y="5964"/>
                    <a:pt x="169" y="6133"/>
                    <a:pt x="378" y="6133"/>
                  </a:cubicBezTo>
                  <a:lnTo>
                    <a:pt x="4750" y="6133"/>
                  </a:lnTo>
                  <a:cubicBezTo>
                    <a:pt x="4958" y="6133"/>
                    <a:pt x="5128" y="5964"/>
                    <a:pt x="5128" y="5755"/>
                  </a:cubicBezTo>
                  <a:lnTo>
                    <a:pt x="5128" y="378"/>
                  </a:lnTo>
                  <a:cubicBezTo>
                    <a:pt x="5128" y="169"/>
                    <a:pt x="4958" y="0"/>
                    <a:pt x="4750" y="0"/>
                  </a:cubicBezTo>
                  <a:close/>
                  <a:moveTo>
                    <a:pt x="4260" y="2357"/>
                  </a:moveTo>
                  <a:lnTo>
                    <a:pt x="2410" y="4207"/>
                  </a:lnTo>
                  <a:cubicBezTo>
                    <a:pt x="2345" y="4272"/>
                    <a:pt x="2260" y="4304"/>
                    <a:pt x="2175" y="4304"/>
                  </a:cubicBezTo>
                  <a:cubicBezTo>
                    <a:pt x="2090" y="4304"/>
                    <a:pt x="2006" y="4272"/>
                    <a:pt x="1941" y="4208"/>
                  </a:cubicBezTo>
                  <a:lnTo>
                    <a:pt x="925" y="3209"/>
                  </a:lnTo>
                  <a:cubicBezTo>
                    <a:pt x="794" y="3079"/>
                    <a:pt x="792" y="2868"/>
                    <a:pt x="921" y="2737"/>
                  </a:cubicBezTo>
                  <a:cubicBezTo>
                    <a:pt x="1050" y="2606"/>
                    <a:pt x="1261" y="2604"/>
                    <a:pt x="1393" y="2733"/>
                  </a:cubicBezTo>
                  <a:lnTo>
                    <a:pt x="2173" y="3501"/>
                  </a:lnTo>
                  <a:lnTo>
                    <a:pt x="3789" y="1885"/>
                  </a:lnTo>
                  <a:cubicBezTo>
                    <a:pt x="3919" y="1755"/>
                    <a:pt x="4130" y="1755"/>
                    <a:pt x="4260" y="1885"/>
                  </a:cubicBezTo>
                  <a:cubicBezTo>
                    <a:pt x="4391" y="2015"/>
                    <a:pt x="4391" y="2226"/>
                    <a:pt x="4260" y="2357"/>
                  </a:cubicBezTo>
                  <a:close/>
                </a:path>
              </a:pathLst>
            </a:custGeom>
            <a:solidFill>
              <a:srgbClr val="1F4E7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 name="文本框 4"/>
            <p:cNvSpPr txBox="1"/>
            <p:nvPr/>
          </p:nvSpPr>
          <p:spPr>
            <a:xfrm>
              <a:off x="3082607" y="3601259"/>
              <a:ext cx="8062861" cy="922020"/>
            </a:xfrm>
            <a:prstGeom prst="rect">
              <a:avLst/>
            </a:prstGeom>
            <a:noFill/>
          </p:spPr>
          <p:txBody>
            <a:bodyPr wrap="square" rtlCol="0">
              <a:spAutoFit/>
            </a:bodyPr>
            <a:lstStyle/>
            <a:p>
              <a:pPr>
                <a:lnSpc>
                  <a:spcPct val="150000"/>
                </a:lnSpc>
              </a:pPr>
              <a:r>
                <a:rPr lang="zh-CN" altLang="en-US" b="1" dirty="0">
                  <a:solidFill>
                    <a:srgbClr val="1F4E79"/>
                  </a:solidFill>
                  <a:latin typeface="+mn-ea"/>
                </a:rPr>
                <a:t>磷元素配合</a:t>
              </a:r>
              <a:r>
                <a:rPr lang="en-US" altLang="zh-CN" b="1" dirty="0">
                  <a:solidFill>
                    <a:srgbClr val="1F4E79"/>
                  </a:solidFill>
                  <a:latin typeface="+mn-ea"/>
                </a:rPr>
                <a:t>10%</a:t>
              </a:r>
              <a:r>
                <a:rPr lang="zh-CN" altLang="en-US" b="1" dirty="0">
                  <a:solidFill>
                    <a:srgbClr val="1F4E79"/>
                  </a:solidFill>
                  <a:latin typeface="+mn-ea"/>
                </a:rPr>
                <a:t>葡萄糖，促进糖酵解，高效、持续供能</a:t>
              </a:r>
              <a:endParaRPr lang="en-US" altLang="zh-CN" b="1" dirty="0">
                <a:solidFill>
                  <a:srgbClr val="1F4E79"/>
                </a:solidFill>
                <a:latin typeface="+mn-ea"/>
              </a:endParaRPr>
            </a:p>
            <a:p>
              <a:pPr>
                <a:lnSpc>
                  <a:spcPct val="150000"/>
                </a:lnSpc>
              </a:pPr>
              <a:r>
                <a:rPr lang="zh-CN" altLang="en-US" b="1" dirty="0">
                  <a:solidFill>
                    <a:srgbClr val="1F4E79"/>
                  </a:solidFill>
                  <a:latin typeface="+mn-ea"/>
                </a:rPr>
                <a:t>醋酸、磷酸双缓冲盐体系，平稳调节内环境、安全有保障</a:t>
              </a:r>
              <a:endParaRPr lang="en-US" altLang="zh-CN" b="1" dirty="0">
                <a:solidFill>
                  <a:srgbClr val="1F4E79"/>
                </a:solidFill>
                <a:latin typeface="+mn-ea"/>
              </a:endParaRPr>
            </a:p>
          </p:txBody>
        </p:sp>
      </p:grpSp>
      <p:grpSp>
        <p:nvGrpSpPr>
          <p:cNvPr id="8" name="组合 7"/>
          <p:cNvGrpSpPr/>
          <p:nvPr/>
        </p:nvGrpSpPr>
        <p:grpSpPr>
          <a:xfrm>
            <a:off x="-356360" y="995461"/>
            <a:ext cx="4061938" cy="4861601"/>
            <a:chOff x="-176310" y="610911"/>
            <a:chExt cx="4242898" cy="5636178"/>
          </a:xfrm>
        </p:grpSpPr>
        <p:pic>
          <p:nvPicPr>
            <p:cNvPr id="9" name="图片 8"/>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76310" y="610911"/>
              <a:ext cx="3120458" cy="5636178"/>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63725" y="2007281"/>
              <a:ext cx="2702863" cy="3301251"/>
            </a:xfrm>
            <a:prstGeom prst="rect">
              <a:avLst/>
            </a:prstGeom>
          </p:spPr>
        </p:pic>
      </p:grpSp>
      <p:pic>
        <p:nvPicPr>
          <p:cNvPr id="24" name="图片 23" descr="LOGO图片"/>
          <p:cNvPicPr>
            <a:picLocks noChangeAspect="1"/>
          </p:cNvPicPr>
          <p:nvPr/>
        </p:nvPicPr>
        <p:blipFill>
          <a:blip r:embed="rId7"/>
          <a:stretch>
            <a:fillRect/>
          </a:stretch>
        </p:blipFill>
        <p:spPr>
          <a:xfrm>
            <a:off x="32993" y="6518830"/>
            <a:ext cx="2711078" cy="275302"/>
          </a:xfrm>
          <a:prstGeom prst="rect">
            <a:avLst/>
          </a:prstGeom>
        </p:spPr>
      </p:pic>
      <p:sp>
        <p:nvSpPr>
          <p:cNvPr id="25" name="椭圆 24"/>
          <p:cNvSpPr/>
          <p:nvPr/>
        </p:nvSpPr>
        <p:spPr>
          <a:xfrm>
            <a:off x="9356709" y="215658"/>
            <a:ext cx="2223654" cy="673585"/>
          </a:xfrm>
          <a:prstGeom prst="ellipse">
            <a:avLst/>
          </a:prstGeom>
          <a:solidFill>
            <a:srgbClr val="1F4E79"/>
          </a:solidFill>
          <a:ln>
            <a:noFill/>
          </a:ln>
          <a:effectLst>
            <a:glow rad="63500">
              <a:schemeClr val="accent5">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9798628" y="290841"/>
            <a:ext cx="1911927" cy="521970"/>
          </a:xfrm>
          <a:prstGeom prst="rect">
            <a:avLst/>
          </a:prstGeom>
          <a:noFill/>
        </p:spPr>
        <p:txBody>
          <a:bodyPr wrap="square" rtlCol="0">
            <a:spAutoFit/>
          </a:bodyPr>
          <a:lstStyle/>
          <a:p>
            <a:r>
              <a:rPr lang="zh-CN" altLang="en-US" sz="2800" b="1" dirty="0">
                <a:solidFill>
                  <a:schemeClr val="bg1"/>
                </a:solidFill>
              </a:rPr>
              <a:t>利普舒</a:t>
            </a:r>
            <a:r>
              <a:rPr lang="zh-CN" altLang="en-US" sz="2800" b="1" baseline="30000" dirty="0">
                <a:solidFill>
                  <a:schemeClr val="bg1"/>
                </a:solidFill>
                <a:sym typeface="+mn-ea"/>
              </a:rPr>
              <a:t>®</a:t>
            </a:r>
            <a:endParaRPr lang="zh-CN" altLang="en-US" sz="2800" b="1" baseline="30000" dirty="0">
              <a:solidFill>
                <a:schemeClr val="bg1"/>
              </a:solidFill>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LOGO图片"/>
          <p:cNvPicPr>
            <a:picLocks noChangeAspect="1"/>
          </p:cNvPicPr>
          <p:nvPr/>
        </p:nvPicPr>
        <p:blipFill>
          <a:blip r:embed="rId23"/>
          <a:stretch>
            <a:fillRect/>
          </a:stretch>
        </p:blipFill>
        <p:spPr>
          <a:xfrm>
            <a:off x="9277985" y="6562090"/>
            <a:ext cx="2914015" cy="295910"/>
          </a:xfrm>
          <a:prstGeom prst="rect">
            <a:avLst/>
          </a:prstGeom>
        </p:spPr>
      </p:pic>
      <p:grpSp>
        <p:nvGrpSpPr>
          <p:cNvPr id="8" name="组合 7"/>
          <p:cNvGrpSpPr/>
          <p:nvPr/>
        </p:nvGrpSpPr>
        <p:grpSpPr>
          <a:xfrm rot="16200000">
            <a:off x="1726055" y="-1590403"/>
            <a:ext cx="605630" cy="4057742"/>
            <a:chOff x="1940" y="-32"/>
            <a:chExt cx="2324" cy="6090"/>
          </a:xfrm>
        </p:grpSpPr>
        <p:sp>
          <p:nvSpPr>
            <p:cNvPr id="3" name="矩形 2"/>
            <p:cNvSpPr/>
            <p:nvPr>
              <p:custDataLst>
                <p:tags r:id="rId18"/>
              </p:custDataLst>
            </p:nvPr>
          </p:nvSpPr>
          <p:spPr>
            <a:xfrm>
              <a:off x="1940" y="-32"/>
              <a:ext cx="2324" cy="2501"/>
            </a:xfrm>
            <a:prstGeom prst="rect">
              <a:avLst/>
            </a:prstGeom>
            <a:solidFill>
              <a:srgbClr val="1F4E79"/>
            </a:solidFill>
            <a:ln>
              <a:solidFill>
                <a:srgbClr val="000000">
                  <a:alpha val="0"/>
                </a:srgbClr>
              </a:solidFill>
            </a:ln>
          </p:spPr>
          <p:style>
            <a:lnRef idx="2">
              <a:srgbClr val="4B819A">
                <a:shade val="50000"/>
              </a:srgbClr>
            </a:lnRef>
            <a:fillRef idx="1">
              <a:srgbClr val="4B819A"/>
            </a:fillRef>
            <a:effectRef idx="0">
              <a:srgbClr val="4B819A"/>
            </a:effectRef>
            <a:fontRef idx="minor">
              <a:sysClr val="window" lastClr="FFFFFF"/>
            </a:fontRef>
          </p:style>
          <p:txBody>
            <a:bodyPr rtlCol="0" anchor="ctr"/>
            <a:lstStyle/>
            <a:p>
              <a:pPr algn="ctr"/>
              <a:endParaRPr lang="zh-CN" altLang="en-US" dirty="0"/>
            </a:p>
          </p:txBody>
        </p:sp>
        <p:sp>
          <p:nvSpPr>
            <p:cNvPr id="2" name="标题 1"/>
            <p:cNvSpPr>
              <a:spLocks noGrp="1"/>
            </p:cNvSpPr>
            <p:nvPr>
              <p:custDataLst>
                <p:tags r:id="rId19"/>
              </p:custDataLst>
            </p:nvPr>
          </p:nvSpPr>
          <p:spPr>
            <a:xfrm rot="5400000">
              <a:off x="1512" y="3310"/>
              <a:ext cx="3175" cy="2320"/>
            </a:xfrm>
            <a:prstGeom prst="rect">
              <a:avLst/>
            </a:prstGeom>
          </p:spPr>
          <p:txBody>
            <a:bodyPr vert="horz" lIns="91440" tIns="45720" rIns="91440" bIns="45720" rtlCol="0" anchor="ctr" anchorCtr="0"/>
            <a:lstStyle>
              <a:lvl1pPr algn="l" defTabSz="914400" rtl="0" eaLnBrk="1" fontAlgn="auto" latinLnBrk="0" hangingPunct="1">
                <a:lnSpc>
                  <a:spcPct val="100000"/>
                </a:lnSpc>
                <a:spcBef>
                  <a:spcPct val="0"/>
                </a:spcBef>
                <a:buNone/>
                <a:defRPr sz="2400" b="1" u="none" strike="noStrike" kern="1200" cap="none" spc="200" normalizeH="0">
                  <a:solidFill>
                    <a:sysClr val="windowText" lastClr="000000"/>
                  </a:solidFill>
                  <a:uFillTx/>
                  <a:latin typeface="微软雅黑" panose="020B0503020204020204" charset="-122"/>
                  <a:ea typeface="微软雅黑" panose="020B0503020204020204" charset="-122"/>
                  <a:cs typeface="+mn-ea"/>
                </a:defRPr>
              </a:lvl1pPr>
            </a:lstStyle>
            <a:p>
              <a:pPr marL="0" indent="0" algn="ctr">
                <a:lnSpc>
                  <a:spcPct val="130000"/>
                </a:lnSpc>
                <a:spcBef>
                  <a:spcPts val="0"/>
                </a:spcBef>
                <a:spcAft>
                  <a:spcPts val="0"/>
                </a:spcAft>
                <a:buSzPct val="100000"/>
                <a:buNone/>
              </a:pPr>
              <a:r>
                <a:rPr lang="en-US" altLang="zh-CN" spc="-200" dirty="0">
                  <a:ln w="19050">
                    <a:solidFill>
                      <a:schemeClr val="dk1"/>
                    </a:solidFill>
                  </a:ln>
                  <a:noFill/>
                  <a:cs typeface="汉仪旗黑-50简" charset="0"/>
                  <a:sym typeface="+mn-ea"/>
                </a:rPr>
                <a:t>06  </a:t>
              </a:r>
              <a:r>
                <a:rPr lang="zh-CN" altLang="en-US" spc="300">
                  <a:solidFill>
                    <a:sysClr val="windowText" lastClr="000000">
                      <a:lumMod val="85000"/>
                      <a:lumOff val="15000"/>
                    </a:sysClr>
                  </a:solidFill>
                  <a:latin typeface="Arial" panose="020B0604020202020204" pitchFamily="34" charset="0"/>
                  <a:sym typeface="+mn-ea"/>
                </a:rPr>
                <a:t>公平</a:t>
              </a:r>
              <a:r>
                <a:rPr lang="zh-CN" altLang="en-US" spc="300">
                  <a:solidFill>
                    <a:sysClr val="windowText" lastClr="000000">
                      <a:lumMod val="85000"/>
                      <a:lumOff val="15000"/>
                    </a:sysClr>
                  </a:solidFill>
                  <a:latin typeface="Arial" panose="020B0604020202020204" pitchFamily="34" charset="0"/>
                  <a:ea typeface="微软雅黑" panose="020B0503020204020204" charset="-122"/>
                </a:rPr>
                <a:t>性</a:t>
              </a:r>
            </a:p>
          </p:txBody>
        </p:sp>
        <p:sp>
          <p:nvSpPr>
            <p:cNvPr id="12" name="矩形 11"/>
            <p:cNvSpPr/>
            <p:nvPr>
              <p:custDataLst>
                <p:tags r:id="rId20"/>
              </p:custDataLst>
            </p:nvPr>
          </p:nvSpPr>
          <p:spPr>
            <a:xfrm>
              <a:off x="1940" y="2579"/>
              <a:ext cx="2324" cy="302"/>
            </a:xfrm>
            <a:prstGeom prst="rect">
              <a:avLst/>
            </a:prstGeom>
            <a:solidFill>
              <a:srgbClr val="1F4E79"/>
            </a:solidFill>
            <a:ln>
              <a:solidFill>
                <a:srgbClr val="000000">
                  <a:alpha val="0"/>
                </a:srgbClr>
              </a:solidFill>
            </a:ln>
          </p:spPr>
          <p:style>
            <a:lnRef idx="2">
              <a:srgbClr val="4B819A">
                <a:shade val="50000"/>
              </a:srgbClr>
            </a:lnRef>
            <a:fillRef idx="1">
              <a:srgbClr val="4B819A"/>
            </a:fillRef>
            <a:effectRef idx="0">
              <a:srgbClr val="4B819A"/>
            </a:effectRef>
            <a:fontRef idx="minor">
              <a:sysClr val="window" lastClr="FFFFFF"/>
            </a:fontRef>
          </p:style>
          <p:txBody>
            <a:bodyPr rtlCol="0" anchor="ctr"/>
            <a:lstStyle/>
            <a:p>
              <a:pPr algn="ctr"/>
              <a:endParaRPr lang="zh-CN" altLang="en-US"/>
            </a:p>
          </p:txBody>
        </p:sp>
      </p:grpSp>
      <p:grpSp>
        <p:nvGrpSpPr>
          <p:cNvPr id="28" name="组合 27"/>
          <p:cNvGrpSpPr/>
          <p:nvPr/>
        </p:nvGrpSpPr>
        <p:grpSpPr>
          <a:xfrm>
            <a:off x="407359" y="1360357"/>
            <a:ext cx="11377282" cy="4498584"/>
            <a:chOff x="598935" y="1318793"/>
            <a:chExt cx="11377282" cy="4498584"/>
          </a:xfrm>
        </p:grpSpPr>
        <p:grpSp>
          <p:nvGrpSpPr>
            <p:cNvPr id="4" name="组合 3"/>
            <p:cNvGrpSpPr/>
            <p:nvPr/>
          </p:nvGrpSpPr>
          <p:grpSpPr>
            <a:xfrm>
              <a:off x="598935" y="1318793"/>
              <a:ext cx="2482450" cy="4498584"/>
              <a:chOff x="2023352" y="1131756"/>
              <a:chExt cx="3298190" cy="2312946"/>
            </a:xfrm>
          </p:grpSpPr>
          <p:sp>
            <p:nvSpPr>
              <p:cNvPr id="6" name="任意多边形 5"/>
              <p:cNvSpPr/>
              <p:nvPr>
                <p:custDataLst>
                  <p:tags r:id="rId14"/>
                </p:custDataLst>
              </p:nvPr>
            </p:nvSpPr>
            <p:spPr>
              <a:xfrm>
                <a:off x="2023352" y="1555719"/>
                <a:ext cx="3298008" cy="1854834"/>
              </a:xfrm>
              <a:custGeom>
                <a:avLst/>
                <a:gdLst>
                  <a:gd name="connsiteX0" fmla="*/ 2205651 w 2209799"/>
                  <a:gd name="connsiteY0" fmla="*/ 0 h 311638"/>
                  <a:gd name="connsiteX1" fmla="*/ 2209799 w 2209799"/>
                  <a:gd name="connsiteY1" fmla="*/ 0 h 311638"/>
                  <a:gd name="connsiteX2" fmla="*/ 2209799 w 2209799"/>
                  <a:gd name="connsiteY2" fmla="*/ 311638 h 311638"/>
                  <a:gd name="connsiteX3" fmla="*/ 1621366 w 2209799"/>
                  <a:gd name="connsiteY3" fmla="*/ 311638 h 311638"/>
                  <a:gd name="connsiteX4" fmla="*/ 1621366 w 2209799"/>
                  <a:gd name="connsiteY4" fmla="*/ 307490 h 311638"/>
                  <a:gd name="connsiteX5" fmla="*/ 2205651 w 2209799"/>
                  <a:gd name="connsiteY5" fmla="*/ 307490 h 311638"/>
                  <a:gd name="connsiteX6" fmla="*/ 0 w 2209799"/>
                  <a:gd name="connsiteY6" fmla="*/ 0 h 311638"/>
                  <a:gd name="connsiteX7" fmla="*/ 4148 w 2209799"/>
                  <a:gd name="connsiteY7" fmla="*/ 0 h 311638"/>
                  <a:gd name="connsiteX8" fmla="*/ 4148 w 2209799"/>
                  <a:gd name="connsiteY8" fmla="*/ 307490 h 311638"/>
                  <a:gd name="connsiteX9" fmla="*/ 588433 w 2209799"/>
                  <a:gd name="connsiteY9" fmla="*/ 307490 h 311638"/>
                  <a:gd name="connsiteX10" fmla="*/ 588433 w 2209799"/>
                  <a:gd name="connsiteY10" fmla="*/ 311638 h 311638"/>
                  <a:gd name="connsiteX11" fmla="*/ 0 w 2209799"/>
                  <a:gd name="connsiteY11" fmla="*/ 311638 h 31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9799" h="311638">
                    <a:moveTo>
                      <a:pt x="2205651" y="0"/>
                    </a:moveTo>
                    <a:lnTo>
                      <a:pt x="2209799" y="0"/>
                    </a:lnTo>
                    <a:lnTo>
                      <a:pt x="2209799" y="311638"/>
                    </a:lnTo>
                    <a:lnTo>
                      <a:pt x="1621366" y="311638"/>
                    </a:lnTo>
                    <a:lnTo>
                      <a:pt x="1621366" y="307490"/>
                    </a:lnTo>
                    <a:lnTo>
                      <a:pt x="2205651" y="307490"/>
                    </a:lnTo>
                    <a:close/>
                    <a:moveTo>
                      <a:pt x="0" y="0"/>
                    </a:moveTo>
                    <a:lnTo>
                      <a:pt x="4148" y="0"/>
                    </a:lnTo>
                    <a:lnTo>
                      <a:pt x="4148" y="307490"/>
                    </a:lnTo>
                    <a:lnTo>
                      <a:pt x="588433" y="307490"/>
                    </a:lnTo>
                    <a:lnTo>
                      <a:pt x="588433" y="311638"/>
                    </a:lnTo>
                    <a:lnTo>
                      <a:pt x="0" y="311638"/>
                    </a:lnTo>
                    <a:close/>
                  </a:path>
                </a:pathLst>
              </a:custGeom>
              <a:solidFill>
                <a:srgbClr val="1F4E79"/>
              </a:solidFill>
              <a:ln>
                <a:solidFill>
                  <a:srgbClr val="1F4E79"/>
                </a:solidFill>
              </a:ln>
            </p:spPr>
            <p:style>
              <a:lnRef idx="2">
                <a:srgbClr val="92D050">
                  <a:shade val="50000"/>
                </a:srgbClr>
              </a:lnRef>
              <a:fillRef idx="1">
                <a:srgbClr val="92D050"/>
              </a:fillRef>
              <a:effectRef idx="0">
                <a:srgbClr val="92D050"/>
              </a:effectRef>
              <a:fontRef idx="minor">
                <a:sysClr val="window" lastClr="FFFFFF"/>
              </a:fontRef>
            </p:style>
            <p:txBody>
              <a:bodyPr rtlCol="0" anchor="ctr"/>
              <a:lstStyle/>
              <a:p>
                <a:pPr algn="ctr"/>
                <a:endParaRPr lang="zh-CN" altLang="en-US" b="1" dirty="0">
                  <a:solidFill>
                    <a:schemeClr val="accent1"/>
                  </a:solidFill>
                  <a:latin typeface="微软雅黑" panose="020B0503020204020204" charset="-122"/>
                  <a:ea typeface="微软雅黑" panose="020B0503020204020204" charset="-122"/>
                  <a:cs typeface="Arial" panose="020B0604020202020204" pitchFamily="34" charset="0"/>
                </a:endParaRPr>
              </a:p>
            </p:txBody>
          </p:sp>
          <p:sp>
            <p:nvSpPr>
              <p:cNvPr id="31" name="梯形 30"/>
              <p:cNvSpPr/>
              <p:nvPr>
                <p:custDataLst>
                  <p:tags r:id="rId15"/>
                </p:custDataLst>
              </p:nvPr>
            </p:nvSpPr>
            <p:spPr>
              <a:xfrm>
                <a:off x="2926430" y="3364144"/>
                <a:ext cx="1491850" cy="80558"/>
              </a:xfrm>
              <a:prstGeom prst="trapezoid">
                <a:avLst>
                  <a:gd name="adj" fmla="val 34763"/>
                </a:avLst>
              </a:prstGeom>
              <a:solidFill>
                <a:srgbClr val="1F4E79"/>
              </a:solidFill>
              <a:ln>
                <a:noFill/>
              </a:ln>
            </p:spPr>
            <p:style>
              <a:lnRef idx="2">
                <a:srgbClr val="92D050">
                  <a:shade val="50000"/>
                </a:srgbClr>
              </a:lnRef>
              <a:fillRef idx="1">
                <a:srgbClr val="92D050"/>
              </a:fillRef>
              <a:effectRef idx="0">
                <a:srgbClr val="92D050"/>
              </a:effectRef>
              <a:fontRef idx="minor">
                <a:sysClr val="window" lastClr="FFFFFF"/>
              </a:fontRef>
            </p:style>
            <p:txBody>
              <a:bodyPr rtlCol="0" anchor="ctr">
                <a:normAutofit fontScale="25000" lnSpcReduction="20000"/>
              </a:bodyPr>
              <a:lstStyle/>
              <a:p>
                <a:pPr algn="ctr"/>
                <a:endParaRPr lang="zh-CN" altLang="en-US">
                  <a:latin typeface="微软雅黑" panose="020B0503020204020204" charset="-122"/>
                  <a:ea typeface="微软雅黑" panose="020B0503020204020204" charset="-122"/>
                </a:endParaRPr>
              </a:p>
            </p:txBody>
          </p:sp>
          <p:sp>
            <p:nvSpPr>
              <p:cNvPr id="54" name="任意多边形 53"/>
              <p:cNvSpPr/>
              <p:nvPr>
                <p:custDataLst>
                  <p:tags r:id="rId16"/>
                </p:custDataLst>
              </p:nvPr>
            </p:nvSpPr>
            <p:spPr>
              <a:xfrm>
                <a:off x="2023352" y="1131756"/>
                <a:ext cx="3298190" cy="499368"/>
              </a:xfrm>
              <a:custGeom>
                <a:avLst/>
                <a:gdLst>
                  <a:gd name="connsiteX0" fmla="*/ 289279 w 2895641"/>
                  <a:gd name="connsiteY0" fmla="*/ 0 h 1840053"/>
                  <a:gd name="connsiteX1" fmla="*/ 792978 w 2895641"/>
                  <a:gd name="connsiteY1" fmla="*/ 0 h 1840053"/>
                  <a:gd name="connsiteX2" fmla="*/ 1743095 w 2895641"/>
                  <a:gd name="connsiteY2" fmla="*/ 0 h 1840053"/>
                  <a:gd name="connsiteX3" fmla="*/ 2102663 w 2895641"/>
                  <a:gd name="connsiteY3" fmla="*/ 0 h 1840053"/>
                  <a:gd name="connsiteX4" fmla="*/ 2240434 w 2895641"/>
                  <a:gd name="connsiteY4" fmla="*/ 0 h 1840053"/>
                  <a:gd name="connsiteX5" fmla="*/ 2606362 w 2895641"/>
                  <a:gd name="connsiteY5" fmla="*/ 0 h 1840053"/>
                  <a:gd name="connsiteX6" fmla="*/ 2895641 w 2895641"/>
                  <a:gd name="connsiteY6" fmla="*/ 289279 h 1840053"/>
                  <a:gd name="connsiteX7" fmla="*/ 2895641 w 2895641"/>
                  <a:gd name="connsiteY7" fmla="*/ 624386 h 1840053"/>
                  <a:gd name="connsiteX8" fmla="*/ 2895641 w 2895641"/>
                  <a:gd name="connsiteY8" fmla="*/ 1446358 h 1840053"/>
                  <a:gd name="connsiteX9" fmla="*/ 2895641 w 2895641"/>
                  <a:gd name="connsiteY9" fmla="*/ 1735637 h 1840053"/>
                  <a:gd name="connsiteX10" fmla="*/ 2895640 w 2895641"/>
                  <a:gd name="connsiteY10" fmla="*/ 1735637 h 1840053"/>
                  <a:gd name="connsiteX11" fmla="*/ 2606362 w 2895641"/>
                  <a:gd name="connsiteY11" fmla="*/ 1735637 h 1840053"/>
                  <a:gd name="connsiteX12" fmla="*/ 2606361 w 2895641"/>
                  <a:gd name="connsiteY12" fmla="*/ 1735637 h 1840053"/>
                  <a:gd name="connsiteX13" fmla="*/ 2086232 w 2895641"/>
                  <a:gd name="connsiteY13" fmla="*/ 1735637 h 1840053"/>
                  <a:gd name="connsiteX14" fmla="*/ 2049934 w 2895641"/>
                  <a:gd name="connsiteY14" fmla="*/ 1840053 h 1840053"/>
                  <a:gd name="connsiteX15" fmla="*/ 845710 w 2895641"/>
                  <a:gd name="connsiteY15" fmla="*/ 1840053 h 1840053"/>
                  <a:gd name="connsiteX16" fmla="*/ 809412 w 2895641"/>
                  <a:gd name="connsiteY16" fmla="*/ 1735637 h 1840053"/>
                  <a:gd name="connsiteX17" fmla="*/ 289279 w 2895641"/>
                  <a:gd name="connsiteY17" fmla="*/ 1735637 h 1840053"/>
                  <a:gd name="connsiteX18" fmla="*/ 1 w 2895641"/>
                  <a:gd name="connsiteY18" fmla="*/ 1735637 h 1840053"/>
                  <a:gd name="connsiteX19" fmla="*/ 1 w 2895641"/>
                  <a:gd name="connsiteY19" fmla="*/ 1446363 h 1840053"/>
                  <a:gd name="connsiteX20" fmla="*/ 0 w 2895641"/>
                  <a:gd name="connsiteY20" fmla="*/ 1446358 h 1840053"/>
                  <a:gd name="connsiteX21" fmla="*/ 0 w 2895641"/>
                  <a:gd name="connsiteY21" fmla="*/ 289279 h 1840053"/>
                  <a:gd name="connsiteX22" fmla="*/ 289279 w 2895641"/>
                  <a:gd name="connsiteY22" fmla="*/ 0 h 1840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95641" h="1840053">
                    <a:moveTo>
                      <a:pt x="289279" y="0"/>
                    </a:moveTo>
                    <a:lnTo>
                      <a:pt x="792978" y="0"/>
                    </a:lnTo>
                    <a:lnTo>
                      <a:pt x="1743095" y="0"/>
                    </a:lnTo>
                    <a:lnTo>
                      <a:pt x="2102663" y="0"/>
                    </a:lnTo>
                    <a:lnTo>
                      <a:pt x="2240434" y="0"/>
                    </a:lnTo>
                    <a:lnTo>
                      <a:pt x="2606362" y="0"/>
                    </a:lnTo>
                    <a:cubicBezTo>
                      <a:pt x="2766126" y="0"/>
                      <a:pt x="2895641" y="129515"/>
                      <a:pt x="2895641" y="289279"/>
                    </a:cubicBezTo>
                    <a:lnTo>
                      <a:pt x="2895641" y="624386"/>
                    </a:lnTo>
                    <a:lnTo>
                      <a:pt x="2895641" y="1446358"/>
                    </a:lnTo>
                    <a:lnTo>
                      <a:pt x="2895641" y="1735637"/>
                    </a:lnTo>
                    <a:lnTo>
                      <a:pt x="2895640" y="1735637"/>
                    </a:lnTo>
                    <a:lnTo>
                      <a:pt x="2606362" y="1735637"/>
                    </a:lnTo>
                    <a:lnTo>
                      <a:pt x="2606361" y="1735637"/>
                    </a:lnTo>
                    <a:lnTo>
                      <a:pt x="2086232" y="1735637"/>
                    </a:lnTo>
                    <a:lnTo>
                      <a:pt x="2049934" y="1840053"/>
                    </a:lnTo>
                    <a:lnTo>
                      <a:pt x="845710" y="1840053"/>
                    </a:lnTo>
                    <a:lnTo>
                      <a:pt x="809412" y="1735637"/>
                    </a:lnTo>
                    <a:lnTo>
                      <a:pt x="289279" y="1735637"/>
                    </a:lnTo>
                    <a:lnTo>
                      <a:pt x="1" y="1735637"/>
                    </a:lnTo>
                    <a:lnTo>
                      <a:pt x="1" y="1446363"/>
                    </a:lnTo>
                    <a:lnTo>
                      <a:pt x="0" y="1446358"/>
                    </a:lnTo>
                    <a:lnTo>
                      <a:pt x="0" y="289279"/>
                    </a:lnTo>
                    <a:cubicBezTo>
                      <a:pt x="0" y="129515"/>
                      <a:pt x="129515" y="0"/>
                      <a:pt x="289279" y="0"/>
                    </a:cubicBezTo>
                    <a:close/>
                  </a:path>
                </a:pathLst>
              </a:custGeom>
              <a:solidFill>
                <a:srgbClr val="1F4E79"/>
              </a:solidFill>
              <a:ln>
                <a:noFill/>
              </a:ln>
            </p:spPr>
            <p:style>
              <a:lnRef idx="2">
                <a:srgbClr val="92D050">
                  <a:shade val="50000"/>
                </a:srgbClr>
              </a:lnRef>
              <a:fillRef idx="1">
                <a:srgbClr val="92D050"/>
              </a:fillRef>
              <a:effectRef idx="0">
                <a:srgbClr val="92D050"/>
              </a:effectRef>
              <a:fontRef idx="minor">
                <a:sysClr val="window" lastClr="FFFFFF"/>
              </a:fontRef>
            </p:style>
            <p:txBody>
              <a:bodyPr rot="0" spcFirstLastPara="0" vertOverflow="overflow" horzOverflow="overflow" vert="horz" wrap="square" lIns="91440" tIns="72000" rIns="91440" bIns="72000" numCol="1" spcCol="0" rtlCol="0" fromWordArt="0" anchor="ctr" anchorCtr="0" forceAA="0" compatLnSpc="1">
                <a:normAutofit/>
              </a:bodyPr>
              <a:lstStyle/>
              <a:p>
                <a:pPr algn="ctr">
                  <a:lnSpc>
                    <a:spcPct val="150000"/>
                  </a:lnSpc>
                </a:pPr>
                <a:r>
                  <a:rPr lang="zh-CN" altLang="en-US" sz="2000" b="1" dirty="0">
                    <a:solidFill>
                      <a:schemeClr val="bg1"/>
                    </a:solidFill>
                    <a:latin typeface="微软雅黑" panose="020B0503020204020204" charset="-122"/>
                    <a:ea typeface="微软雅黑" panose="020B0503020204020204" charset="-122"/>
                    <a:cs typeface="Arial" panose="020B0604020202020204" pitchFamily="34" charset="0"/>
                  </a:rPr>
                  <a:t>对公共健康的影响</a:t>
                </a:r>
              </a:p>
            </p:txBody>
          </p:sp>
          <p:sp>
            <p:nvSpPr>
              <p:cNvPr id="7" name="文本框 6"/>
              <p:cNvSpPr txBox="1"/>
              <p:nvPr>
                <p:custDataLst>
                  <p:tags r:id="rId17"/>
                </p:custDataLst>
              </p:nvPr>
            </p:nvSpPr>
            <p:spPr>
              <a:xfrm>
                <a:off x="2173212" y="1515861"/>
                <a:ext cx="2998470" cy="1657350"/>
              </a:xfrm>
              <a:prstGeom prst="rect">
                <a:avLst/>
              </a:prstGeom>
              <a:noFill/>
            </p:spPr>
            <p:txBody>
              <a:bodyPr wrap="square" rtlCol="0" anchor="ctr">
                <a:normAutofit/>
              </a:bodyPr>
              <a:lstStyle/>
              <a:p>
                <a:pPr algn="just">
                  <a:lnSpc>
                    <a:spcPct val="120000"/>
                  </a:lnSpc>
                </a:pPr>
                <a:r>
                  <a:rPr lang="zh-CN" altLang="en-US" sz="1600" b="1" dirty="0">
                    <a:latin typeface="微软雅黑" panose="020B0503020204020204" charset="-122"/>
                    <a:ea typeface="微软雅黑" panose="020B0503020204020204" charset="-122"/>
                    <a:cs typeface="微软雅黑" panose="020B0503020204020204" charset="-122"/>
                  </a:rPr>
                  <a:t>减少因容量缺失、电解质失衡、能量供应不足引起的死亡及不良预后</a:t>
                </a:r>
              </a:p>
            </p:txBody>
          </p:sp>
        </p:grpSp>
        <p:grpSp>
          <p:nvGrpSpPr>
            <p:cNvPr id="9" name="组合 8"/>
            <p:cNvGrpSpPr/>
            <p:nvPr/>
          </p:nvGrpSpPr>
          <p:grpSpPr>
            <a:xfrm>
              <a:off x="3613550" y="1318793"/>
              <a:ext cx="2482450" cy="4498584"/>
              <a:chOff x="2023352" y="1131756"/>
              <a:chExt cx="3298190" cy="2312946"/>
            </a:xfrm>
          </p:grpSpPr>
          <p:sp>
            <p:nvSpPr>
              <p:cNvPr id="10" name="任意多边形 5"/>
              <p:cNvSpPr/>
              <p:nvPr>
                <p:custDataLst>
                  <p:tags r:id="rId10"/>
                </p:custDataLst>
              </p:nvPr>
            </p:nvSpPr>
            <p:spPr>
              <a:xfrm>
                <a:off x="2023534" y="1560693"/>
                <a:ext cx="3298008" cy="1854834"/>
              </a:xfrm>
              <a:custGeom>
                <a:avLst/>
                <a:gdLst>
                  <a:gd name="connsiteX0" fmla="*/ 2205651 w 2209799"/>
                  <a:gd name="connsiteY0" fmla="*/ 0 h 311638"/>
                  <a:gd name="connsiteX1" fmla="*/ 2209799 w 2209799"/>
                  <a:gd name="connsiteY1" fmla="*/ 0 h 311638"/>
                  <a:gd name="connsiteX2" fmla="*/ 2209799 w 2209799"/>
                  <a:gd name="connsiteY2" fmla="*/ 311638 h 311638"/>
                  <a:gd name="connsiteX3" fmla="*/ 1621366 w 2209799"/>
                  <a:gd name="connsiteY3" fmla="*/ 311638 h 311638"/>
                  <a:gd name="connsiteX4" fmla="*/ 1621366 w 2209799"/>
                  <a:gd name="connsiteY4" fmla="*/ 307490 h 311638"/>
                  <a:gd name="connsiteX5" fmla="*/ 2205651 w 2209799"/>
                  <a:gd name="connsiteY5" fmla="*/ 307490 h 311638"/>
                  <a:gd name="connsiteX6" fmla="*/ 0 w 2209799"/>
                  <a:gd name="connsiteY6" fmla="*/ 0 h 311638"/>
                  <a:gd name="connsiteX7" fmla="*/ 4148 w 2209799"/>
                  <a:gd name="connsiteY7" fmla="*/ 0 h 311638"/>
                  <a:gd name="connsiteX8" fmla="*/ 4148 w 2209799"/>
                  <a:gd name="connsiteY8" fmla="*/ 307490 h 311638"/>
                  <a:gd name="connsiteX9" fmla="*/ 588433 w 2209799"/>
                  <a:gd name="connsiteY9" fmla="*/ 307490 h 311638"/>
                  <a:gd name="connsiteX10" fmla="*/ 588433 w 2209799"/>
                  <a:gd name="connsiteY10" fmla="*/ 311638 h 311638"/>
                  <a:gd name="connsiteX11" fmla="*/ 0 w 2209799"/>
                  <a:gd name="connsiteY11" fmla="*/ 311638 h 31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9799" h="311638">
                    <a:moveTo>
                      <a:pt x="2205651" y="0"/>
                    </a:moveTo>
                    <a:lnTo>
                      <a:pt x="2209799" y="0"/>
                    </a:lnTo>
                    <a:lnTo>
                      <a:pt x="2209799" y="311638"/>
                    </a:lnTo>
                    <a:lnTo>
                      <a:pt x="1621366" y="311638"/>
                    </a:lnTo>
                    <a:lnTo>
                      <a:pt x="1621366" y="307490"/>
                    </a:lnTo>
                    <a:lnTo>
                      <a:pt x="2205651" y="307490"/>
                    </a:lnTo>
                    <a:close/>
                    <a:moveTo>
                      <a:pt x="0" y="0"/>
                    </a:moveTo>
                    <a:lnTo>
                      <a:pt x="4148" y="0"/>
                    </a:lnTo>
                    <a:lnTo>
                      <a:pt x="4148" y="307490"/>
                    </a:lnTo>
                    <a:lnTo>
                      <a:pt x="588433" y="307490"/>
                    </a:lnTo>
                    <a:lnTo>
                      <a:pt x="588433" y="311638"/>
                    </a:lnTo>
                    <a:lnTo>
                      <a:pt x="0" y="311638"/>
                    </a:lnTo>
                    <a:close/>
                  </a:path>
                </a:pathLst>
              </a:custGeom>
              <a:solidFill>
                <a:srgbClr val="1F4E79"/>
              </a:solidFill>
              <a:ln>
                <a:solidFill>
                  <a:srgbClr val="1F4E79"/>
                </a:solidFill>
              </a:ln>
            </p:spPr>
            <p:style>
              <a:lnRef idx="2">
                <a:srgbClr val="92D050">
                  <a:shade val="50000"/>
                </a:srgbClr>
              </a:lnRef>
              <a:fillRef idx="1">
                <a:srgbClr val="92D050"/>
              </a:fillRef>
              <a:effectRef idx="0">
                <a:srgbClr val="92D050"/>
              </a:effectRef>
              <a:fontRef idx="minor">
                <a:sysClr val="window" lastClr="FFFFFF"/>
              </a:fontRef>
            </p:style>
            <p:txBody>
              <a:bodyPr rtlCol="0" anchor="ctr"/>
              <a:lstStyle/>
              <a:p>
                <a:pPr algn="ctr"/>
                <a:endParaRPr lang="zh-CN" altLang="en-US" b="1" dirty="0">
                  <a:solidFill>
                    <a:schemeClr val="accent1"/>
                  </a:solidFill>
                  <a:latin typeface="微软雅黑" panose="020B0503020204020204" charset="-122"/>
                  <a:ea typeface="微软雅黑" panose="020B0503020204020204" charset="-122"/>
                  <a:cs typeface="Arial" panose="020B0604020202020204" pitchFamily="34" charset="0"/>
                </a:endParaRPr>
              </a:p>
            </p:txBody>
          </p:sp>
          <p:sp>
            <p:nvSpPr>
              <p:cNvPr id="11" name="梯形 10"/>
              <p:cNvSpPr/>
              <p:nvPr>
                <p:custDataLst>
                  <p:tags r:id="rId11"/>
                </p:custDataLst>
              </p:nvPr>
            </p:nvSpPr>
            <p:spPr>
              <a:xfrm>
                <a:off x="2926615" y="3364144"/>
                <a:ext cx="1491850" cy="80558"/>
              </a:xfrm>
              <a:prstGeom prst="trapezoid">
                <a:avLst>
                  <a:gd name="adj" fmla="val 34763"/>
                </a:avLst>
              </a:prstGeom>
              <a:solidFill>
                <a:srgbClr val="1F4E79"/>
              </a:solidFill>
              <a:ln>
                <a:noFill/>
              </a:ln>
            </p:spPr>
            <p:style>
              <a:lnRef idx="2">
                <a:srgbClr val="92D050">
                  <a:shade val="50000"/>
                </a:srgbClr>
              </a:lnRef>
              <a:fillRef idx="1">
                <a:srgbClr val="92D050"/>
              </a:fillRef>
              <a:effectRef idx="0">
                <a:srgbClr val="92D050"/>
              </a:effectRef>
              <a:fontRef idx="minor">
                <a:sysClr val="window" lastClr="FFFFFF"/>
              </a:fontRef>
            </p:style>
            <p:txBody>
              <a:bodyPr rtlCol="0" anchor="ctr">
                <a:normAutofit fontScale="25000" lnSpcReduction="20000"/>
              </a:bodyPr>
              <a:lstStyle/>
              <a:p>
                <a:pPr algn="ctr"/>
                <a:endParaRPr lang="zh-CN" altLang="en-US">
                  <a:latin typeface="微软雅黑" panose="020B0503020204020204" charset="-122"/>
                  <a:ea typeface="微软雅黑" panose="020B0503020204020204" charset="-122"/>
                </a:endParaRPr>
              </a:p>
            </p:txBody>
          </p:sp>
          <p:sp>
            <p:nvSpPr>
              <p:cNvPr id="13" name="任意多边形 53"/>
              <p:cNvSpPr/>
              <p:nvPr>
                <p:custDataLst>
                  <p:tags r:id="rId12"/>
                </p:custDataLst>
              </p:nvPr>
            </p:nvSpPr>
            <p:spPr>
              <a:xfrm>
                <a:off x="2023352" y="1131756"/>
                <a:ext cx="3298190" cy="499368"/>
              </a:xfrm>
              <a:custGeom>
                <a:avLst/>
                <a:gdLst>
                  <a:gd name="connsiteX0" fmla="*/ 289279 w 2895641"/>
                  <a:gd name="connsiteY0" fmla="*/ 0 h 1840053"/>
                  <a:gd name="connsiteX1" fmla="*/ 792978 w 2895641"/>
                  <a:gd name="connsiteY1" fmla="*/ 0 h 1840053"/>
                  <a:gd name="connsiteX2" fmla="*/ 1743095 w 2895641"/>
                  <a:gd name="connsiteY2" fmla="*/ 0 h 1840053"/>
                  <a:gd name="connsiteX3" fmla="*/ 2102663 w 2895641"/>
                  <a:gd name="connsiteY3" fmla="*/ 0 h 1840053"/>
                  <a:gd name="connsiteX4" fmla="*/ 2240434 w 2895641"/>
                  <a:gd name="connsiteY4" fmla="*/ 0 h 1840053"/>
                  <a:gd name="connsiteX5" fmla="*/ 2606362 w 2895641"/>
                  <a:gd name="connsiteY5" fmla="*/ 0 h 1840053"/>
                  <a:gd name="connsiteX6" fmla="*/ 2895641 w 2895641"/>
                  <a:gd name="connsiteY6" fmla="*/ 289279 h 1840053"/>
                  <a:gd name="connsiteX7" fmla="*/ 2895641 w 2895641"/>
                  <a:gd name="connsiteY7" fmla="*/ 624386 h 1840053"/>
                  <a:gd name="connsiteX8" fmla="*/ 2895641 w 2895641"/>
                  <a:gd name="connsiteY8" fmla="*/ 1446358 h 1840053"/>
                  <a:gd name="connsiteX9" fmla="*/ 2895641 w 2895641"/>
                  <a:gd name="connsiteY9" fmla="*/ 1735637 h 1840053"/>
                  <a:gd name="connsiteX10" fmla="*/ 2895640 w 2895641"/>
                  <a:gd name="connsiteY10" fmla="*/ 1735637 h 1840053"/>
                  <a:gd name="connsiteX11" fmla="*/ 2606362 w 2895641"/>
                  <a:gd name="connsiteY11" fmla="*/ 1735637 h 1840053"/>
                  <a:gd name="connsiteX12" fmla="*/ 2606361 w 2895641"/>
                  <a:gd name="connsiteY12" fmla="*/ 1735637 h 1840053"/>
                  <a:gd name="connsiteX13" fmla="*/ 2086232 w 2895641"/>
                  <a:gd name="connsiteY13" fmla="*/ 1735637 h 1840053"/>
                  <a:gd name="connsiteX14" fmla="*/ 2049934 w 2895641"/>
                  <a:gd name="connsiteY14" fmla="*/ 1840053 h 1840053"/>
                  <a:gd name="connsiteX15" fmla="*/ 845710 w 2895641"/>
                  <a:gd name="connsiteY15" fmla="*/ 1840053 h 1840053"/>
                  <a:gd name="connsiteX16" fmla="*/ 809412 w 2895641"/>
                  <a:gd name="connsiteY16" fmla="*/ 1735637 h 1840053"/>
                  <a:gd name="connsiteX17" fmla="*/ 289279 w 2895641"/>
                  <a:gd name="connsiteY17" fmla="*/ 1735637 h 1840053"/>
                  <a:gd name="connsiteX18" fmla="*/ 1 w 2895641"/>
                  <a:gd name="connsiteY18" fmla="*/ 1735637 h 1840053"/>
                  <a:gd name="connsiteX19" fmla="*/ 1 w 2895641"/>
                  <a:gd name="connsiteY19" fmla="*/ 1446363 h 1840053"/>
                  <a:gd name="connsiteX20" fmla="*/ 0 w 2895641"/>
                  <a:gd name="connsiteY20" fmla="*/ 1446358 h 1840053"/>
                  <a:gd name="connsiteX21" fmla="*/ 0 w 2895641"/>
                  <a:gd name="connsiteY21" fmla="*/ 289279 h 1840053"/>
                  <a:gd name="connsiteX22" fmla="*/ 289279 w 2895641"/>
                  <a:gd name="connsiteY22" fmla="*/ 0 h 1840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95641" h="1840053">
                    <a:moveTo>
                      <a:pt x="289279" y="0"/>
                    </a:moveTo>
                    <a:lnTo>
                      <a:pt x="792978" y="0"/>
                    </a:lnTo>
                    <a:lnTo>
                      <a:pt x="1743095" y="0"/>
                    </a:lnTo>
                    <a:lnTo>
                      <a:pt x="2102663" y="0"/>
                    </a:lnTo>
                    <a:lnTo>
                      <a:pt x="2240434" y="0"/>
                    </a:lnTo>
                    <a:lnTo>
                      <a:pt x="2606362" y="0"/>
                    </a:lnTo>
                    <a:cubicBezTo>
                      <a:pt x="2766126" y="0"/>
                      <a:pt x="2895641" y="129515"/>
                      <a:pt x="2895641" y="289279"/>
                    </a:cubicBezTo>
                    <a:lnTo>
                      <a:pt x="2895641" y="624386"/>
                    </a:lnTo>
                    <a:lnTo>
                      <a:pt x="2895641" y="1446358"/>
                    </a:lnTo>
                    <a:lnTo>
                      <a:pt x="2895641" y="1735637"/>
                    </a:lnTo>
                    <a:lnTo>
                      <a:pt x="2895640" y="1735637"/>
                    </a:lnTo>
                    <a:lnTo>
                      <a:pt x="2606362" y="1735637"/>
                    </a:lnTo>
                    <a:lnTo>
                      <a:pt x="2606361" y="1735637"/>
                    </a:lnTo>
                    <a:lnTo>
                      <a:pt x="2086232" y="1735637"/>
                    </a:lnTo>
                    <a:lnTo>
                      <a:pt x="2049934" y="1840053"/>
                    </a:lnTo>
                    <a:lnTo>
                      <a:pt x="845710" y="1840053"/>
                    </a:lnTo>
                    <a:lnTo>
                      <a:pt x="809412" y="1735637"/>
                    </a:lnTo>
                    <a:lnTo>
                      <a:pt x="289279" y="1735637"/>
                    </a:lnTo>
                    <a:lnTo>
                      <a:pt x="1" y="1735637"/>
                    </a:lnTo>
                    <a:lnTo>
                      <a:pt x="1" y="1446363"/>
                    </a:lnTo>
                    <a:lnTo>
                      <a:pt x="0" y="1446358"/>
                    </a:lnTo>
                    <a:lnTo>
                      <a:pt x="0" y="289279"/>
                    </a:lnTo>
                    <a:cubicBezTo>
                      <a:pt x="0" y="129515"/>
                      <a:pt x="129515" y="0"/>
                      <a:pt x="289279" y="0"/>
                    </a:cubicBezTo>
                    <a:close/>
                  </a:path>
                </a:pathLst>
              </a:custGeom>
              <a:solidFill>
                <a:srgbClr val="1F4E79"/>
              </a:solidFill>
              <a:ln>
                <a:noFill/>
              </a:ln>
            </p:spPr>
            <p:style>
              <a:lnRef idx="2">
                <a:srgbClr val="92D050">
                  <a:shade val="50000"/>
                </a:srgbClr>
              </a:lnRef>
              <a:fillRef idx="1">
                <a:srgbClr val="92D050"/>
              </a:fillRef>
              <a:effectRef idx="0">
                <a:srgbClr val="92D050"/>
              </a:effectRef>
              <a:fontRef idx="minor">
                <a:sysClr val="window" lastClr="FFFFFF"/>
              </a:fontRef>
            </p:style>
            <p:txBody>
              <a:bodyPr rot="0" spcFirstLastPara="0" vertOverflow="overflow" horzOverflow="overflow" vert="horz" wrap="square" lIns="91440" tIns="72000" rIns="91440" bIns="72000" numCol="1" spcCol="0" rtlCol="0" fromWordArt="0" anchor="ctr" anchorCtr="0" forceAA="0" compatLnSpc="1">
                <a:normAutofit/>
              </a:bodyPr>
              <a:lstStyle/>
              <a:p>
                <a:pPr algn="ctr">
                  <a:lnSpc>
                    <a:spcPct val="150000"/>
                  </a:lnSpc>
                </a:pPr>
                <a:r>
                  <a:rPr lang="zh-CN" altLang="en-US" sz="2000" b="1" dirty="0">
                    <a:solidFill>
                      <a:schemeClr val="bg1"/>
                    </a:solidFill>
                    <a:latin typeface="微软雅黑" panose="020B0503020204020204" charset="-122"/>
                    <a:ea typeface="微软雅黑" panose="020B0503020204020204" charset="-122"/>
                    <a:cs typeface="Arial" panose="020B0604020202020204" pitchFamily="34" charset="0"/>
                  </a:rPr>
                  <a:t>符合“保基本”原则</a:t>
                </a:r>
              </a:p>
            </p:txBody>
          </p:sp>
          <p:sp>
            <p:nvSpPr>
              <p:cNvPr id="14" name="文本框 13"/>
              <p:cNvSpPr txBox="1"/>
              <p:nvPr>
                <p:custDataLst>
                  <p:tags r:id="rId13"/>
                </p:custDataLst>
              </p:nvPr>
            </p:nvSpPr>
            <p:spPr>
              <a:xfrm>
                <a:off x="2173212" y="1515860"/>
                <a:ext cx="2998470" cy="1657350"/>
              </a:xfrm>
              <a:prstGeom prst="rect">
                <a:avLst/>
              </a:prstGeom>
              <a:noFill/>
            </p:spPr>
            <p:txBody>
              <a:bodyPr wrap="square" rtlCol="0" anchor="ctr">
                <a:normAutofit/>
              </a:bodyPr>
              <a:lstStyle/>
              <a:p>
                <a:pPr algn="just">
                  <a:lnSpc>
                    <a:spcPct val="120000"/>
                  </a:lnSpc>
                </a:pPr>
                <a:r>
                  <a:rPr lang="zh-CN" altLang="en-US" sz="1600" b="1" dirty="0">
                    <a:latin typeface="微软雅黑" panose="020B0503020204020204" charset="-122"/>
                    <a:ea typeface="微软雅黑" panose="020B0503020204020204" charset="-122"/>
                    <a:cs typeface="微软雅黑" panose="020B0503020204020204" charset="-122"/>
                  </a:rPr>
                  <a:t>减轻因多药联用造成患者医疗费用、医保费用的负担，保障参保人员的合理用药需求</a:t>
                </a:r>
              </a:p>
            </p:txBody>
          </p:sp>
        </p:grpSp>
        <p:grpSp>
          <p:nvGrpSpPr>
            <p:cNvPr id="15" name="组合 14"/>
            <p:cNvGrpSpPr/>
            <p:nvPr/>
          </p:nvGrpSpPr>
          <p:grpSpPr>
            <a:xfrm>
              <a:off x="6622825" y="1318793"/>
              <a:ext cx="2487788" cy="4498584"/>
              <a:chOff x="2016259" y="1131756"/>
              <a:chExt cx="3305283" cy="2312946"/>
            </a:xfrm>
          </p:grpSpPr>
          <p:sp>
            <p:nvSpPr>
              <p:cNvPr id="16" name="任意多边形 5"/>
              <p:cNvSpPr/>
              <p:nvPr>
                <p:custDataLst>
                  <p:tags r:id="rId6"/>
                </p:custDataLst>
              </p:nvPr>
            </p:nvSpPr>
            <p:spPr>
              <a:xfrm>
                <a:off x="2016259" y="1598038"/>
                <a:ext cx="3298008" cy="1817489"/>
              </a:xfrm>
              <a:custGeom>
                <a:avLst/>
                <a:gdLst>
                  <a:gd name="connsiteX0" fmla="*/ 2205651 w 2209799"/>
                  <a:gd name="connsiteY0" fmla="*/ 0 h 311638"/>
                  <a:gd name="connsiteX1" fmla="*/ 2209799 w 2209799"/>
                  <a:gd name="connsiteY1" fmla="*/ 0 h 311638"/>
                  <a:gd name="connsiteX2" fmla="*/ 2209799 w 2209799"/>
                  <a:gd name="connsiteY2" fmla="*/ 311638 h 311638"/>
                  <a:gd name="connsiteX3" fmla="*/ 1621366 w 2209799"/>
                  <a:gd name="connsiteY3" fmla="*/ 311638 h 311638"/>
                  <a:gd name="connsiteX4" fmla="*/ 1621366 w 2209799"/>
                  <a:gd name="connsiteY4" fmla="*/ 307490 h 311638"/>
                  <a:gd name="connsiteX5" fmla="*/ 2205651 w 2209799"/>
                  <a:gd name="connsiteY5" fmla="*/ 307490 h 311638"/>
                  <a:gd name="connsiteX6" fmla="*/ 0 w 2209799"/>
                  <a:gd name="connsiteY6" fmla="*/ 0 h 311638"/>
                  <a:gd name="connsiteX7" fmla="*/ 4148 w 2209799"/>
                  <a:gd name="connsiteY7" fmla="*/ 0 h 311638"/>
                  <a:gd name="connsiteX8" fmla="*/ 4148 w 2209799"/>
                  <a:gd name="connsiteY8" fmla="*/ 307490 h 311638"/>
                  <a:gd name="connsiteX9" fmla="*/ 588433 w 2209799"/>
                  <a:gd name="connsiteY9" fmla="*/ 307490 h 311638"/>
                  <a:gd name="connsiteX10" fmla="*/ 588433 w 2209799"/>
                  <a:gd name="connsiteY10" fmla="*/ 311638 h 311638"/>
                  <a:gd name="connsiteX11" fmla="*/ 0 w 2209799"/>
                  <a:gd name="connsiteY11" fmla="*/ 311638 h 31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9799" h="311638">
                    <a:moveTo>
                      <a:pt x="2205651" y="0"/>
                    </a:moveTo>
                    <a:lnTo>
                      <a:pt x="2209799" y="0"/>
                    </a:lnTo>
                    <a:lnTo>
                      <a:pt x="2209799" y="311638"/>
                    </a:lnTo>
                    <a:lnTo>
                      <a:pt x="1621366" y="311638"/>
                    </a:lnTo>
                    <a:lnTo>
                      <a:pt x="1621366" y="307490"/>
                    </a:lnTo>
                    <a:lnTo>
                      <a:pt x="2205651" y="307490"/>
                    </a:lnTo>
                    <a:close/>
                    <a:moveTo>
                      <a:pt x="0" y="0"/>
                    </a:moveTo>
                    <a:lnTo>
                      <a:pt x="4148" y="0"/>
                    </a:lnTo>
                    <a:lnTo>
                      <a:pt x="4148" y="307490"/>
                    </a:lnTo>
                    <a:lnTo>
                      <a:pt x="588433" y="307490"/>
                    </a:lnTo>
                    <a:lnTo>
                      <a:pt x="588433" y="311638"/>
                    </a:lnTo>
                    <a:lnTo>
                      <a:pt x="0" y="311638"/>
                    </a:lnTo>
                    <a:close/>
                  </a:path>
                </a:pathLst>
              </a:custGeom>
              <a:solidFill>
                <a:srgbClr val="1F4E79"/>
              </a:solidFill>
              <a:ln>
                <a:solidFill>
                  <a:srgbClr val="1F4E79"/>
                </a:solidFill>
              </a:ln>
            </p:spPr>
            <p:style>
              <a:lnRef idx="2">
                <a:srgbClr val="92D050">
                  <a:shade val="50000"/>
                </a:srgbClr>
              </a:lnRef>
              <a:fillRef idx="1">
                <a:srgbClr val="92D050"/>
              </a:fillRef>
              <a:effectRef idx="0">
                <a:srgbClr val="92D050"/>
              </a:effectRef>
              <a:fontRef idx="minor">
                <a:sysClr val="window" lastClr="FFFFFF"/>
              </a:fontRef>
            </p:style>
            <p:txBody>
              <a:bodyPr rtlCol="0" anchor="ctr"/>
              <a:lstStyle/>
              <a:p>
                <a:pPr algn="ctr"/>
                <a:endParaRPr lang="zh-CN" altLang="en-US" b="1" dirty="0">
                  <a:solidFill>
                    <a:schemeClr val="accent1"/>
                  </a:solidFill>
                  <a:latin typeface="微软雅黑" panose="020B0503020204020204" charset="-122"/>
                  <a:ea typeface="微软雅黑" panose="020B0503020204020204" charset="-122"/>
                  <a:cs typeface="Arial" panose="020B0604020202020204" pitchFamily="34" charset="0"/>
                </a:endParaRPr>
              </a:p>
            </p:txBody>
          </p:sp>
          <p:sp>
            <p:nvSpPr>
              <p:cNvPr id="17" name="梯形 16"/>
              <p:cNvSpPr/>
              <p:nvPr>
                <p:custDataLst>
                  <p:tags r:id="rId7"/>
                </p:custDataLst>
              </p:nvPr>
            </p:nvSpPr>
            <p:spPr>
              <a:xfrm>
                <a:off x="2892882" y="3364144"/>
                <a:ext cx="1491848" cy="80558"/>
              </a:xfrm>
              <a:prstGeom prst="trapezoid">
                <a:avLst>
                  <a:gd name="adj" fmla="val 34763"/>
                </a:avLst>
              </a:prstGeom>
              <a:solidFill>
                <a:srgbClr val="1F4E79"/>
              </a:solidFill>
              <a:ln>
                <a:noFill/>
              </a:ln>
            </p:spPr>
            <p:style>
              <a:lnRef idx="2">
                <a:srgbClr val="92D050">
                  <a:shade val="50000"/>
                </a:srgbClr>
              </a:lnRef>
              <a:fillRef idx="1">
                <a:srgbClr val="92D050"/>
              </a:fillRef>
              <a:effectRef idx="0">
                <a:srgbClr val="92D050"/>
              </a:effectRef>
              <a:fontRef idx="minor">
                <a:sysClr val="window" lastClr="FFFFFF"/>
              </a:fontRef>
            </p:style>
            <p:txBody>
              <a:bodyPr rtlCol="0" anchor="ctr">
                <a:normAutofit fontScale="25000" lnSpcReduction="20000"/>
              </a:bodyPr>
              <a:lstStyle/>
              <a:p>
                <a:pPr algn="ctr"/>
                <a:endParaRPr lang="zh-CN" altLang="en-US">
                  <a:latin typeface="微软雅黑" panose="020B0503020204020204" charset="-122"/>
                  <a:ea typeface="微软雅黑" panose="020B0503020204020204" charset="-122"/>
                </a:endParaRPr>
              </a:p>
            </p:txBody>
          </p:sp>
          <p:sp>
            <p:nvSpPr>
              <p:cNvPr id="18" name="任意多边形 53"/>
              <p:cNvSpPr/>
              <p:nvPr>
                <p:custDataLst>
                  <p:tags r:id="rId8"/>
                </p:custDataLst>
              </p:nvPr>
            </p:nvSpPr>
            <p:spPr>
              <a:xfrm>
                <a:off x="2023352" y="1131756"/>
                <a:ext cx="3298190" cy="499368"/>
              </a:xfrm>
              <a:custGeom>
                <a:avLst/>
                <a:gdLst>
                  <a:gd name="connsiteX0" fmla="*/ 289279 w 2895641"/>
                  <a:gd name="connsiteY0" fmla="*/ 0 h 1840053"/>
                  <a:gd name="connsiteX1" fmla="*/ 792978 w 2895641"/>
                  <a:gd name="connsiteY1" fmla="*/ 0 h 1840053"/>
                  <a:gd name="connsiteX2" fmla="*/ 1743095 w 2895641"/>
                  <a:gd name="connsiteY2" fmla="*/ 0 h 1840053"/>
                  <a:gd name="connsiteX3" fmla="*/ 2102663 w 2895641"/>
                  <a:gd name="connsiteY3" fmla="*/ 0 h 1840053"/>
                  <a:gd name="connsiteX4" fmla="*/ 2240434 w 2895641"/>
                  <a:gd name="connsiteY4" fmla="*/ 0 h 1840053"/>
                  <a:gd name="connsiteX5" fmla="*/ 2606362 w 2895641"/>
                  <a:gd name="connsiteY5" fmla="*/ 0 h 1840053"/>
                  <a:gd name="connsiteX6" fmla="*/ 2895641 w 2895641"/>
                  <a:gd name="connsiteY6" fmla="*/ 289279 h 1840053"/>
                  <a:gd name="connsiteX7" fmla="*/ 2895641 w 2895641"/>
                  <a:gd name="connsiteY7" fmla="*/ 624386 h 1840053"/>
                  <a:gd name="connsiteX8" fmla="*/ 2895641 w 2895641"/>
                  <a:gd name="connsiteY8" fmla="*/ 1446358 h 1840053"/>
                  <a:gd name="connsiteX9" fmla="*/ 2895641 w 2895641"/>
                  <a:gd name="connsiteY9" fmla="*/ 1735637 h 1840053"/>
                  <a:gd name="connsiteX10" fmla="*/ 2895640 w 2895641"/>
                  <a:gd name="connsiteY10" fmla="*/ 1735637 h 1840053"/>
                  <a:gd name="connsiteX11" fmla="*/ 2606362 w 2895641"/>
                  <a:gd name="connsiteY11" fmla="*/ 1735637 h 1840053"/>
                  <a:gd name="connsiteX12" fmla="*/ 2606361 w 2895641"/>
                  <a:gd name="connsiteY12" fmla="*/ 1735637 h 1840053"/>
                  <a:gd name="connsiteX13" fmla="*/ 2086232 w 2895641"/>
                  <a:gd name="connsiteY13" fmla="*/ 1735637 h 1840053"/>
                  <a:gd name="connsiteX14" fmla="*/ 2049934 w 2895641"/>
                  <a:gd name="connsiteY14" fmla="*/ 1840053 h 1840053"/>
                  <a:gd name="connsiteX15" fmla="*/ 845710 w 2895641"/>
                  <a:gd name="connsiteY15" fmla="*/ 1840053 h 1840053"/>
                  <a:gd name="connsiteX16" fmla="*/ 809412 w 2895641"/>
                  <a:gd name="connsiteY16" fmla="*/ 1735637 h 1840053"/>
                  <a:gd name="connsiteX17" fmla="*/ 289279 w 2895641"/>
                  <a:gd name="connsiteY17" fmla="*/ 1735637 h 1840053"/>
                  <a:gd name="connsiteX18" fmla="*/ 1 w 2895641"/>
                  <a:gd name="connsiteY18" fmla="*/ 1735637 h 1840053"/>
                  <a:gd name="connsiteX19" fmla="*/ 1 w 2895641"/>
                  <a:gd name="connsiteY19" fmla="*/ 1446363 h 1840053"/>
                  <a:gd name="connsiteX20" fmla="*/ 0 w 2895641"/>
                  <a:gd name="connsiteY20" fmla="*/ 1446358 h 1840053"/>
                  <a:gd name="connsiteX21" fmla="*/ 0 w 2895641"/>
                  <a:gd name="connsiteY21" fmla="*/ 289279 h 1840053"/>
                  <a:gd name="connsiteX22" fmla="*/ 289279 w 2895641"/>
                  <a:gd name="connsiteY22" fmla="*/ 0 h 1840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95641" h="1840053">
                    <a:moveTo>
                      <a:pt x="289279" y="0"/>
                    </a:moveTo>
                    <a:lnTo>
                      <a:pt x="792978" y="0"/>
                    </a:lnTo>
                    <a:lnTo>
                      <a:pt x="1743095" y="0"/>
                    </a:lnTo>
                    <a:lnTo>
                      <a:pt x="2102663" y="0"/>
                    </a:lnTo>
                    <a:lnTo>
                      <a:pt x="2240434" y="0"/>
                    </a:lnTo>
                    <a:lnTo>
                      <a:pt x="2606362" y="0"/>
                    </a:lnTo>
                    <a:cubicBezTo>
                      <a:pt x="2766126" y="0"/>
                      <a:pt x="2895641" y="129515"/>
                      <a:pt x="2895641" y="289279"/>
                    </a:cubicBezTo>
                    <a:lnTo>
                      <a:pt x="2895641" y="624386"/>
                    </a:lnTo>
                    <a:lnTo>
                      <a:pt x="2895641" y="1446358"/>
                    </a:lnTo>
                    <a:lnTo>
                      <a:pt x="2895641" y="1735637"/>
                    </a:lnTo>
                    <a:lnTo>
                      <a:pt x="2895640" y="1735637"/>
                    </a:lnTo>
                    <a:lnTo>
                      <a:pt x="2606362" y="1735637"/>
                    </a:lnTo>
                    <a:lnTo>
                      <a:pt x="2606361" y="1735637"/>
                    </a:lnTo>
                    <a:lnTo>
                      <a:pt x="2086232" y="1735637"/>
                    </a:lnTo>
                    <a:lnTo>
                      <a:pt x="2049934" y="1840053"/>
                    </a:lnTo>
                    <a:lnTo>
                      <a:pt x="845710" y="1840053"/>
                    </a:lnTo>
                    <a:lnTo>
                      <a:pt x="809412" y="1735637"/>
                    </a:lnTo>
                    <a:lnTo>
                      <a:pt x="289279" y="1735637"/>
                    </a:lnTo>
                    <a:lnTo>
                      <a:pt x="1" y="1735637"/>
                    </a:lnTo>
                    <a:lnTo>
                      <a:pt x="1" y="1446363"/>
                    </a:lnTo>
                    <a:lnTo>
                      <a:pt x="0" y="1446358"/>
                    </a:lnTo>
                    <a:lnTo>
                      <a:pt x="0" y="289279"/>
                    </a:lnTo>
                    <a:cubicBezTo>
                      <a:pt x="0" y="129515"/>
                      <a:pt x="129515" y="0"/>
                      <a:pt x="289279" y="0"/>
                    </a:cubicBezTo>
                    <a:close/>
                  </a:path>
                </a:pathLst>
              </a:custGeom>
              <a:solidFill>
                <a:srgbClr val="1F4E79"/>
              </a:solidFill>
              <a:ln>
                <a:noFill/>
              </a:ln>
            </p:spPr>
            <p:style>
              <a:lnRef idx="2">
                <a:srgbClr val="92D050">
                  <a:shade val="50000"/>
                </a:srgbClr>
              </a:lnRef>
              <a:fillRef idx="1">
                <a:srgbClr val="92D050"/>
              </a:fillRef>
              <a:effectRef idx="0">
                <a:srgbClr val="92D050"/>
              </a:effectRef>
              <a:fontRef idx="minor">
                <a:sysClr val="window" lastClr="FFFFFF"/>
              </a:fontRef>
            </p:style>
            <p:txBody>
              <a:bodyPr rot="0" spcFirstLastPara="0" vertOverflow="overflow" horzOverflow="overflow" vert="horz" wrap="square" lIns="91440" tIns="72000" rIns="91440" bIns="72000" numCol="1" spcCol="0" rtlCol="0" fromWordArt="0" anchor="ctr" anchorCtr="0" forceAA="0" compatLnSpc="1">
                <a:normAutofit/>
              </a:bodyPr>
              <a:lstStyle/>
              <a:p>
                <a:pPr algn="ctr">
                  <a:lnSpc>
                    <a:spcPct val="150000"/>
                  </a:lnSpc>
                </a:pPr>
                <a:r>
                  <a:rPr lang="zh-CN" altLang="en-US" sz="2000" b="1" dirty="0">
                    <a:solidFill>
                      <a:schemeClr val="bg1"/>
                    </a:solidFill>
                    <a:latin typeface="微软雅黑" panose="020B0503020204020204" charset="-122"/>
                    <a:ea typeface="微软雅黑" panose="020B0503020204020204" charset="-122"/>
                    <a:cs typeface="Arial" panose="020B0604020202020204" pitchFamily="34" charset="0"/>
                  </a:rPr>
                  <a:t>弥补目录短板</a:t>
                </a:r>
              </a:p>
            </p:txBody>
          </p:sp>
          <p:sp>
            <p:nvSpPr>
              <p:cNvPr id="19" name="文本框 18"/>
              <p:cNvSpPr txBox="1"/>
              <p:nvPr>
                <p:custDataLst>
                  <p:tags r:id="rId9"/>
                </p:custDataLst>
              </p:nvPr>
            </p:nvSpPr>
            <p:spPr>
              <a:xfrm>
                <a:off x="2139573" y="1515859"/>
                <a:ext cx="2998470" cy="1657350"/>
              </a:xfrm>
              <a:prstGeom prst="rect">
                <a:avLst/>
              </a:prstGeom>
              <a:noFill/>
            </p:spPr>
            <p:txBody>
              <a:bodyPr wrap="square" rtlCol="0" anchor="ctr">
                <a:normAutofit/>
              </a:bodyPr>
              <a:lstStyle/>
              <a:p>
                <a:pPr algn="just">
                  <a:lnSpc>
                    <a:spcPct val="120000"/>
                  </a:lnSpc>
                </a:pPr>
                <a:r>
                  <a:rPr lang="zh-CN" altLang="en-US" sz="1600" b="1" dirty="0">
                    <a:latin typeface="微软雅黑" panose="020B0503020204020204" charset="-122"/>
                    <a:ea typeface="微软雅黑" panose="020B0503020204020204" charset="-122"/>
                    <a:cs typeface="微软雅黑" panose="020B0503020204020204" charset="-122"/>
                  </a:rPr>
                  <a:t>目录内无醋酸钠相关电解质输液，且均为单一纠正酸中毒</a:t>
                </a:r>
                <a:r>
                  <a:rPr lang="en-US" altLang="zh-CN" sz="1600" b="1" dirty="0">
                    <a:latin typeface="微软雅黑" panose="020B0503020204020204" charset="-122"/>
                    <a:ea typeface="微软雅黑" panose="020B0503020204020204" charset="-122"/>
                    <a:cs typeface="微软雅黑" panose="020B0503020204020204" charset="-122"/>
                  </a:rPr>
                  <a:t>/</a:t>
                </a:r>
                <a:r>
                  <a:rPr lang="zh-CN" altLang="en-US" sz="1600" b="1" dirty="0">
                    <a:latin typeface="微软雅黑" panose="020B0503020204020204" charset="-122"/>
                    <a:ea typeface="微软雅黑" panose="020B0503020204020204" charset="-122"/>
                    <a:cs typeface="微软雅黑" panose="020B0503020204020204" charset="-122"/>
                  </a:rPr>
                  <a:t>补液</a:t>
                </a:r>
                <a:r>
                  <a:rPr lang="en-US" altLang="zh-CN" sz="1600" b="1" dirty="0">
                    <a:latin typeface="微软雅黑" panose="020B0503020204020204" charset="-122"/>
                    <a:ea typeface="微软雅黑" panose="020B0503020204020204" charset="-122"/>
                    <a:cs typeface="微软雅黑" panose="020B0503020204020204" charset="-122"/>
                  </a:rPr>
                  <a:t>/</a:t>
                </a:r>
                <a:r>
                  <a:rPr lang="zh-CN" altLang="en-US" sz="1600" b="1" dirty="0">
                    <a:latin typeface="微软雅黑" panose="020B0503020204020204" charset="-122"/>
                    <a:ea typeface="微软雅黑" panose="020B0503020204020204" charset="-122"/>
                    <a:cs typeface="微软雅黑" panose="020B0503020204020204" charset="-122"/>
                  </a:rPr>
                  <a:t>供能药物，复方电解质醋酸钠葡萄糖注射液是三效合一的全能新型输液，可填补空缺。</a:t>
                </a:r>
              </a:p>
            </p:txBody>
          </p:sp>
        </p:grpSp>
        <p:grpSp>
          <p:nvGrpSpPr>
            <p:cNvPr id="20" name="组合 19"/>
            <p:cNvGrpSpPr/>
            <p:nvPr/>
          </p:nvGrpSpPr>
          <p:grpSpPr>
            <a:xfrm>
              <a:off x="9493767" y="1318793"/>
              <a:ext cx="2482450" cy="4498584"/>
              <a:chOff x="2023352" y="1131756"/>
              <a:chExt cx="3298190" cy="2312946"/>
            </a:xfrm>
          </p:grpSpPr>
          <p:sp>
            <p:nvSpPr>
              <p:cNvPr id="24" name="任意多边形 5"/>
              <p:cNvSpPr/>
              <p:nvPr>
                <p:custDataLst>
                  <p:tags r:id="rId2"/>
                </p:custDataLst>
              </p:nvPr>
            </p:nvSpPr>
            <p:spPr>
              <a:xfrm>
                <a:off x="2023352" y="1554931"/>
                <a:ext cx="3298008" cy="1854834"/>
              </a:xfrm>
              <a:custGeom>
                <a:avLst/>
                <a:gdLst>
                  <a:gd name="connsiteX0" fmla="*/ 2205651 w 2209799"/>
                  <a:gd name="connsiteY0" fmla="*/ 0 h 311638"/>
                  <a:gd name="connsiteX1" fmla="*/ 2209799 w 2209799"/>
                  <a:gd name="connsiteY1" fmla="*/ 0 h 311638"/>
                  <a:gd name="connsiteX2" fmla="*/ 2209799 w 2209799"/>
                  <a:gd name="connsiteY2" fmla="*/ 311638 h 311638"/>
                  <a:gd name="connsiteX3" fmla="*/ 1621366 w 2209799"/>
                  <a:gd name="connsiteY3" fmla="*/ 311638 h 311638"/>
                  <a:gd name="connsiteX4" fmla="*/ 1621366 w 2209799"/>
                  <a:gd name="connsiteY4" fmla="*/ 307490 h 311638"/>
                  <a:gd name="connsiteX5" fmla="*/ 2205651 w 2209799"/>
                  <a:gd name="connsiteY5" fmla="*/ 307490 h 311638"/>
                  <a:gd name="connsiteX6" fmla="*/ 0 w 2209799"/>
                  <a:gd name="connsiteY6" fmla="*/ 0 h 311638"/>
                  <a:gd name="connsiteX7" fmla="*/ 4148 w 2209799"/>
                  <a:gd name="connsiteY7" fmla="*/ 0 h 311638"/>
                  <a:gd name="connsiteX8" fmla="*/ 4148 w 2209799"/>
                  <a:gd name="connsiteY8" fmla="*/ 307490 h 311638"/>
                  <a:gd name="connsiteX9" fmla="*/ 588433 w 2209799"/>
                  <a:gd name="connsiteY9" fmla="*/ 307490 h 311638"/>
                  <a:gd name="connsiteX10" fmla="*/ 588433 w 2209799"/>
                  <a:gd name="connsiteY10" fmla="*/ 311638 h 311638"/>
                  <a:gd name="connsiteX11" fmla="*/ 0 w 2209799"/>
                  <a:gd name="connsiteY11" fmla="*/ 311638 h 31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9799" h="311638">
                    <a:moveTo>
                      <a:pt x="2205651" y="0"/>
                    </a:moveTo>
                    <a:lnTo>
                      <a:pt x="2209799" y="0"/>
                    </a:lnTo>
                    <a:lnTo>
                      <a:pt x="2209799" y="311638"/>
                    </a:lnTo>
                    <a:lnTo>
                      <a:pt x="1621366" y="311638"/>
                    </a:lnTo>
                    <a:lnTo>
                      <a:pt x="1621366" y="307490"/>
                    </a:lnTo>
                    <a:lnTo>
                      <a:pt x="2205651" y="307490"/>
                    </a:lnTo>
                    <a:close/>
                    <a:moveTo>
                      <a:pt x="0" y="0"/>
                    </a:moveTo>
                    <a:lnTo>
                      <a:pt x="4148" y="0"/>
                    </a:lnTo>
                    <a:lnTo>
                      <a:pt x="4148" y="307490"/>
                    </a:lnTo>
                    <a:lnTo>
                      <a:pt x="588433" y="307490"/>
                    </a:lnTo>
                    <a:lnTo>
                      <a:pt x="588433" y="311638"/>
                    </a:lnTo>
                    <a:lnTo>
                      <a:pt x="0" y="311638"/>
                    </a:lnTo>
                    <a:close/>
                  </a:path>
                </a:pathLst>
              </a:custGeom>
              <a:solidFill>
                <a:srgbClr val="1F4E79"/>
              </a:solidFill>
              <a:ln>
                <a:solidFill>
                  <a:srgbClr val="1F4E79"/>
                </a:solidFill>
              </a:ln>
            </p:spPr>
            <p:style>
              <a:lnRef idx="2">
                <a:srgbClr val="92D050">
                  <a:shade val="50000"/>
                </a:srgbClr>
              </a:lnRef>
              <a:fillRef idx="1">
                <a:srgbClr val="92D050"/>
              </a:fillRef>
              <a:effectRef idx="0">
                <a:srgbClr val="92D050"/>
              </a:effectRef>
              <a:fontRef idx="minor">
                <a:sysClr val="window" lastClr="FFFFFF"/>
              </a:fontRef>
            </p:style>
            <p:txBody>
              <a:bodyPr rtlCol="0" anchor="ctr"/>
              <a:lstStyle/>
              <a:p>
                <a:pPr algn="ctr"/>
                <a:endParaRPr lang="zh-CN" altLang="en-US" b="1" dirty="0">
                  <a:solidFill>
                    <a:schemeClr val="accent1"/>
                  </a:solidFill>
                  <a:latin typeface="微软雅黑" panose="020B0503020204020204" charset="-122"/>
                  <a:ea typeface="微软雅黑" panose="020B0503020204020204" charset="-122"/>
                  <a:cs typeface="Arial" panose="020B0604020202020204" pitchFamily="34" charset="0"/>
                </a:endParaRPr>
              </a:p>
            </p:txBody>
          </p:sp>
          <p:sp>
            <p:nvSpPr>
              <p:cNvPr id="25" name="梯形 24"/>
              <p:cNvSpPr/>
              <p:nvPr>
                <p:custDataLst>
                  <p:tags r:id="rId3"/>
                </p:custDataLst>
              </p:nvPr>
            </p:nvSpPr>
            <p:spPr>
              <a:xfrm>
                <a:off x="2926430" y="3364144"/>
                <a:ext cx="1491850" cy="80558"/>
              </a:xfrm>
              <a:prstGeom prst="trapezoid">
                <a:avLst>
                  <a:gd name="adj" fmla="val 34763"/>
                </a:avLst>
              </a:prstGeom>
              <a:solidFill>
                <a:srgbClr val="1F4E79"/>
              </a:solidFill>
              <a:ln>
                <a:noFill/>
              </a:ln>
            </p:spPr>
            <p:style>
              <a:lnRef idx="2">
                <a:srgbClr val="92D050">
                  <a:shade val="50000"/>
                </a:srgbClr>
              </a:lnRef>
              <a:fillRef idx="1">
                <a:srgbClr val="92D050"/>
              </a:fillRef>
              <a:effectRef idx="0">
                <a:srgbClr val="92D050"/>
              </a:effectRef>
              <a:fontRef idx="minor">
                <a:sysClr val="window" lastClr="FFFFFF"/>
              </a:fontRef>
            </p:style>
            <p:txBody>
              <a:bodyPr rtlCol="0" anchor="ctr">
                <a:normAutofit fontScale="25000" lnSpcReduction="20000"/>
              </a:bodyPr>
              <a:lstStyle/>
              <a:p>
                <a:pPr algn="ctr"/>
                <a:endParaRPr lang="zh-CN" altLang="en-US">
                  <a:latin typeface="微软雅黑" panose="020B0503020204020204" charset="-122"/>
                  <a:ea typeface="微软雅黑" panose="020B0503020204020204" charset="-122"/>
                </a:endParaRPr>
              </a:p>
            </p:txBody>
          </p:sp>
          <p:sp>
            <p:nvSpPr>
              <p:cNvPr id="26" name="任意多边形 53"/>
              <p:cNvSpPr/>
              <p:nvPr>
                <p:custDataLst>
                  <p:tags r:id="rId4"/>
                </p:custDataLst>
              </p:nvPr>
            </p:nvSpPr>
            <p:spPr>
              <a:xfrm>
                <a:off x="2023352" y="1131756"/>
                <a:ext cx="3298190" cy="499368"/>
              </a:xfrm>
              <a:custGeom>
                <a:avLst/>
                <a:gdLst>
                  <a:gd name="connsiteX0" fmla="*/ 289279 w 2895641"/>
                  <a:gd name="connsiteY0" fmla="*/ 0 h 1840053"/>
                  <a:gd name="connsiteX1" fmla="*/ 792978 w 2895641"/>
                  <a:gd name="connsiteY1" fmla="*/ 0 h 1840053"/>
                  <a:gd name="connsiteX2" fmla="*/ 1743095 w 2895641"/>
                  <a:gd name="connsiteY2" fmla="*/ 0 h 1840053"/>
                  <a:gd name="connsiteX3" fmla="*/ 2102663 w 2895641"/>
                  <a:gd name="connsiteY3" fmla="*/ 0 h 1840053"/>
                  <a:gd name="connsiteX4" fmla="*/ 2240434 w 2895641"/>
                  <a:gd name="connsiteY4" fmla="*/ 0 h 1840053"/>
                  <a:gd name="connsiteX5" fmla="*/ 2606362 w 2895641"/>
                  <a:gd name="connsiteY5" fmla="*/ 0 h 1840053"/>
                  <a:gd name="connsiteX6" fmla="*/ 2895641 w 2895641"/>
                  <a:gd name="connsiteY6" fmla="*/ 289279 h 1840053"/>
                  <a:gd name="connsiteX7" fmla="*/ 2895641 w 2895641"/>
                  <a:gd name="connsiteY7" fmla="*/ 624386 h 1840053"/>
                  <a:gd name="connsiteX8" fmla="*/ 2895641 w 2895641"/>
                  <a:gd name="connsiteY8" fmla="*/ 1446358 h 1840053"/>
                  <a:gd name="connsiteX9" fmla="*/ 2895641 w 2895641"/>
                  <a:gd name="connsiteY9" fmla="*/ 1735637 h 1840053"/>
                  <a:gd name="connsiteX10" fmla="*/ 2895640 w 2895641"/>
                  <a:gd name="connsiteY10" fmla="*/ 1735637 h 1840053"/>
                  <a:gd name="connsiteX11" fmla="*/ 2606362 w 2895641"/>
                  <a:gd name="connsiteY11" fmla="*/ 1735637 h 1840053"/>
                  <a:gd name="connsiteX12" fmla="*/ 2606361 w 2895641"/>
                  <a:gd name="connsiteY12" fmla="*/ 1735637 h 1840053"/>
                  <a:gd name="connsiteX13" fmla="*/ 2086232 w 2895641"/>
                  <a:gd name="connsiteY13" fmla="*/ 1735637 h 1840053"/>
                  <a:gd name="connsiteX14" fmla="*/ 2049934 w 2895641"/>
                  <a:gd name="connsiteY14" fmla="*/ 1840053 h 1840053"/>
                  <a:gd name="connsiteX15" fmla="*/ 845710 w 2895641"/>
                  <a:gd name="connsiteY15" fmla="*/ 1840053 h 1840053"/>
                  <a:gd name="connsiteX16" fmla="*/ 809412 w 2895641"/>
                  <a:gd name="connsiteY16" fmla="*/ 1735637 h 1840053"/>
                  <a:gd name="connsiteX17" fmla="*/ 289279 w 2895641"/>
                  <a:gd name="connsiteY17" fmla="*/ 1735637 h 1840053"/>
                  <a:gd name="connsiteX18" fmla="*/ 1 w 2895641"/>
                  <a:gd name="connsiteY18" fmla="*/ 1735637 h 1840053"/>
                  <a:gd name="connsiteX19" fmla="*/ 1 w 2895641"/>
                  <a:gd name="connsiteY19" fmla="*/ 1446363 h 1840053"/>
                  <a:gd name="connsiteX20" fmla="*/ 0 w 2895641"/>
                  <a:gd name="connsiteY20" fmla="*/ 1446358 h 1840053"/>
                  <a:gd name="connsiteX21" fmla="*/ 0 w 2895641"/>
                  <a:gd name="connsiteY21" fmla="*/ 289279 h 1840053"/>
                  <a:gd name="connsiteX22" fmla="*/ 289279 w 2895641"/>
                  <a:gd name="connsiteY22" fmla="*/ 0 h 1840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95641" h="1840053">
                    <a:moveTo>
                      <a:pt x="289279" y="0"/>
                    </a:moveTo>
                    <a:lnTo>
                      <a:pt x="792978" y="0"/>
                    </a:lnTo>
                    <a:lnTo>
                      <a:pt x="1743095" y="0"/>
                    </a:lnTo>
                    <a:lnTo>
                      <a:pt x="2102663" y="0"/>
                    </a:lnTo>
                    <a:lnTo>
                      <a:pt x="2240434" y="0"/>
                    </a:lnTo>
                    <a:lnTo>
                      <a:pt x="2606362" y="0"/>
                    </a:lnTo>
                    <a:cubicBezTo>
                      <a:pt x="2766126" y="0"/>
                      <a:pt x="2895641" y="129515"/>
                      <a:pt x="2895641" y="289279"/>
                    </a:cubicBezTo>
                    <a:lnTo>
                      <a:pt x="2895641" y="624386"/>
                    </a:lnTo>
                    <a:lnTo>
                      <a:pt x="2895641" y="1446358"/>
                    </a:lnTo>
                    <a:lnTo>
                      <a:pt x="2895641" y="1735637"/>
                    </a:lnTo>
                    <a:lnTo>
                      <a:pt x="2895640" y="1735637"/>
                    </a:lnTo>
                    <a:lnTo>
                      <a:pt x="2606362" y="1735637"/>
                    </a:lnTo>
                    <a:lnTo>
                      <a:pt x="2606361" y="1735637"/>
                    </a:lnTo>
                    <a:lnTo>
                      <a:pt x="2086232" y="1735637"/>
                    </a:lnTo>
                    <a:lnTo>
                      <a:pt x="2049934" y="1840053"/>
                    </a:lnTo>
                    <a:lnTo>
                      <a:pt x="845710" y="1840053"/>
                    </a:lnTo>
                    <a:lnTo>
                      <a:pt x="809412" y="1735637"/>
                    </a:lnTo>
                    <a:lnTo>
                      <a:pt x="289279" y="1735637"/>
                    </a:lnTo>
                    <a:lnTo>
                      <a:pt x="1" y="1735637"/>
                    </a:lnTo>
                    <a:lnTo>
                      <a:pt x="1" y="1446363"/>
                    </a:lnTo>
                    <a:lnTo>
                      <a:pt x="0" y="1446358"/>
                    </a:lnTo>
                    <a:lnTo>
                      <a:pt x="0" y="289279"/>
                    </a:lnTo>
                    <a:cubicBezTo>
                      <a:pt x="0" y="129515"/>
                      <a:pt x="129515" y="0"/>
                      <a:pt x="289279" y="0"/>
                    </a:cubicBezTo>
                    <a:close/>
                  </a:path>
                </a:pathLst>
              </a:custGeom>
              <a:solidFill>
                <a:srgbClr val="1F4E79"/>
              </a:solidFill>
              <a:ln>
                <a:noFill/>
              </a:ln>
            </p:spPr>
            <p:style>
              <a:lnRef idx="2">
                <a:srgbClr val="92D050">
                  <a:shade val="50000"/>
                </a:srgbClr>
              </a:lnRef>
              <a:fillRef idx="1">
                <a:srgbClr val="92D050"/>
              </a:fillRef>
              <a:effectRef idx="0">
                <a:srgbClr val="92D050"/>
              </a:effectRef>
              <a:fontRef idx="minor">
                <a:sysClr val="window" lastClr="FFFFFF"/>
              </a:fontRef>
            </p:style>
            <p:txBody>
              <a:bodyPr rot="0" spcFirstLastPara="0" vertOverflow="overflow" horzOverflow="overflow" vert="horz" wrap="square" lIns="91440" tIns="72000" rIns="91440" bIns="72000" numCol="1" spcCol="0" rtlCol="0" fromWordArt="0" anchor="ctr" anchorCtr="0" forceAA="0" compatLnSpc="1">
                <a:normAutofit/>
              </a:bodyPr>
              <a:lstStyle/>
              <a:p>
                <a:pPr algn="ctr">
                  <a:lnSpc>
                    <a:spcPct val="150000"/>
                  </a:lnSpc>
                </a:pPr>
                <a:r>
                  <a:rPr lang="zh-CN" altLang="en-US" sz="2000" b="1" dirty="0">
                    <a:solidFill>
                      <a:schemeClr val="bg1"/>
                    </a:solidFill>
                    <a:latin typeface="微软雅黑" panose="020B0503020204020204" charset="-122"/>
                    <a:ea typeface="微软雅黑" panose="020B0503020204020204" charset="-122"/>
                    <a:cs typeface="Arial" panose="020B0604020202020204" pitchFamily="34" charset="0"/>
                  </a:rPr>
                  <a:t>临床管理便利</a:t>
                </a:r>
              </a:p>
            </p:txBody>
          </p:sp>
          <p:sp>
            <p:nvSpPr>
              <p:cNvPr id="27" name="文本框 26"/>
              <p:cNvSpPr txBox="1"/>
              <p:nvPr>
                <p:custDataLst>
                  <p:tags r:id="rId5"/>
                </p:custDataLst>
              </p:nvPr>
            </p:nvSpPr>
            <p:spPr>
              <a:xfrm>
                <a:off x="2123214" y="1515858"/>
                <a:ext cx="2998470" cy="1657350"/>
              </a:xfrm>
              <a:prstGeom prst="rect">
                <a:avLst/>
              </a:prstGeom>
              <a:noFill/>
            </p:spPr>
            <p:txBody>
              <a:bodyPr wrap="square" rtlCol="0" anchor="ctr">
                <a:normAutofit/>
              </a:bodyPr>
              <a:lstStyle/>
              <a:p>
                <a:pPr algn="just">
                  <a:lnSpc>
                    <a:spcPct val="120000"/>
                  </a:lnSpc>
                </a:pPr>
                <a:r>
                  <a:rPr lang="zh-CN" altLang="en-US" sz="1600" b="1" dirty="0">
                    <a:latin typeface="微软雅黑" panose="020B0503020204020204" charset="-122"/>
                    <a:ea typeface="微软雅黑" panose="020B0503020204020204" charset="-122"/>
                    <a:cs typeface="微软雅黑" panose="020B0503020204020204" charset="-122"/>
                  </a:rPr>
                  <a:t>严格按照患者缺失的液体量及营养缺失情况评估药品用量，不会产生滥用等现象，易于医保经办管理。</a:t>
                </a:r>
              </a:p>
            </p:txBody>
          </p:sp>
        </p:grpSp>
      </p:grpSp>
    </p:spTree>
    <p:custDataLst>
      <p:tags r:id="rId1"/>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2070" y="1882452"/>
            <a:ext cx="12244070" cy="42246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8" name="文本框 47"/>
          <p:cNvSpPr txBox="1"/>
          <p:nvPr/>
        </p:nvSpPr>
        <p:spPr>
          <a:xfrm>
            <a:off x="-535565" y="367244"/>
            <a:ext cx="319214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0" i="0" u="none" strike="noStrike" kern="1200" cap="none" spc="0" normalizeH="0" baseline="0" noProof="0" dirty="0">
                <a:ln>
                  <a:noFill/>
                </a:ln>
                <a:solidFill>
                  <a:srgbClr val="1C4983"/>
                </a:solidFill>
                <a:effectLst/>
                <a:uLnTx/>
                <a:uFillTx/>
                <a:latin typeface="+mn-ea"/>
                <a:cs typeface="+mn-cs"/>
              </a:rPr>
              <a:t>目录</a:t>
            </a:r>
          </a:p>
        </p:txBody>
      </p:sp>
      <p:sp>
        <p:nvSpPr>
          <p:cNvPr id="49" name="文本框 48"/>
          <p:cNvSpPr txBox="1"/>
          <p:nvPr/>
        </p:nvSpPr>
        <p:spPr>
          <a:xfrm>
            <a:off x="-27623" y="1416535"/>
            <a:ext cx="2571115" cy="21399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a:ln>
                  <a:noFill/>
                </a:ln>
                <a:solidFill>
                  <a:srgbClr val="1C4983"/>
                </a:solidFill>
                <a:effectLst/>
                <a:uLnTx/>
                <a:uFillTx/>
                <a:latin typeface="幼圆" panose="02010509060101010101" charset="-122"/>
                <a:ea typeface="幼圆" panose="02010509060101010101" charset="-122"/>
                <a:cs typeface="+mn-cs"/>
              </a:rPr>
              <a:t>CONTENTS</a:t>
            </a:r>
          </a:p>
        </p:txBody>
      </p:sp>
      <p:cxnSp>
        <p:nvCxnSpPr>
          <p:cNvPr id="9" name="直接连接符 8"/>
          <p:cNvCxnSpPr/>
          <p:nvPr>
            <p:custDataLst>
              <p:tags r:id="rId2"/>
            </p:custDataLst>
          </p:nvPr>
        </p:nvCxnSpPr>
        <p:spPr>
          <a:xfrm>
            <a:off x="3572691" y="2322825"/>
            <a:ext cx="0" cy="1306830"/>
          </a:xfrm>
          <a:prstGeom prst="line">
            <a:avLst/>
          </a:prstGeom>
          <a:ln w="76200">
            <a:solidFill>
              <a:srgbClr val="1F4E79"/>
            </a:solidFill>
          </a:ln>
        </p:spPr>
        <p:style>
          <a:lnRef idx="1">
            <a:schemeClr val="accent1"/>
          </a:lnRef>
          <a:fillRef idx="0">
            <a:schemeClr val="accent1"/>
          </a:fillRef>
          <a:effectRef idx="0">
            <a:schemeClr val="accent1"/>
          </a:effectRef>
          <a:fontRef idx="minor">
            <a:schemeClr val="tx1"/>
          </a:fontRef>
        </p:style>
      </p:cxnSp>
      <p:sp>
        <p:nvSpPr>
          <p:cNvPr id="11" name="Object 103"/>
          <p:cNvSpPr txBox="1"/>
          <p:nvPr>
            <p:custDataLst>
              <p:tags r:id="rId3"/>
            </p:custDataLst>
          </p:nvPr>
        </p:nvSpPr>
        <p:spPr>
          <a:xfrm>
            <a:off x="3796211" y="2171695"/>
            <a:ext cx="932815" cy="744220"/>
          </a:xfrm>
          <a:prstGeom prst="rect">
            <a:avLst/>
          </a:prstGeom>
          <a:ln>
            <a:noFill/>
          </a:ln>
        </p:spPr>
        <p:txBody>
          <a:bodyPr vert="horz" wrap="square" tIns="0" bIns="0" rtlCol="0" anchor="b" anchorCtr="0">
            <a:normAutofit fontScale="97500"/>
          </a:bodyPr>
          <a:lstStyle/>
          <a:p>
            <a:pPr>
              <a:lnSpc>
                <a:spcPct val="88000"/>
              </a:lnSpc>
            </a:pPr>
            <a:r>
              <a:rPr lang="en-US" altLang="zh-CN" sz="4700" b="1" spc="-200" dirty="0">
                <a:ln w="19050">
                  <a:noFill/>
                </a:ln>
                <a:solidFill>
                  <a:srgbClr val="1F4E79"/>
                </a:solidFill>
                <a:latin typeface="微软雅黑" panose="020B0503020204020204" charset="-122"/>
                <a:ea typeface="微软雅黑" panose="020B0503020204020204" charset="-122"/>
              </a:rPr>
              <a:t>01</a:t>
            </a:r>
          </a:p>
        </p:txBody>
      </p:sp>
      <p:sp>
        <p:nvSpPr>
          <p:cNvPr id="12" name="Object 103"/>
          <p:cNvSpPr txBox="1"/>
          <p:nvPr>
            <p:custDataLst>
              <p:tags r:id="rId4"/>
            </p:custDataLst>
          </p:nvPr>
        </p:nvSpPr>
        <p:spPr>
          <a:xfrm>
            <a:off x="3796030" y="2976880"/>
            <a:ext cx="1980000" cy="687070"/>
          </a:xfrm>
          <a:prstGeom prst="rect">
            <a:avLst/>
          </a:prstGeom>
        </p:spPr>
        <p:txBody>
          <a:bodyPr vert="horz" wrap="square" tIns="0" bIns="0" rtlCol="0" anchor="t" anchorCtr="0">
            <a:noAutofit/>
          </a:bodyPr>
          <a:lstStyle/>
          <a:p>
            <a:pPr>
              <a:lnSpc>
                <a:spcPct val="110000"/>
              </a:lnSpc>
            </a:pPr>
            <a:r>
              <a:rPr lang="zh-CN" altLang="en-US" sz="2000" b="1" dirty="0">
                <a:ln w="15875">
                  <a:noFill/>
                </a:ln>
                <a:solidFill>
                  <a:srgbClr val="1F4E79"/>
                </a:solidFill>
                <a:latin typeface="微软雅黑" panose="020B0503020204020204" charset="-122"/>
                <a:ea typeface="微软雅黑" panose="020B0503020204020204" charset="-122"/>
              </a:rPr>
              <a:t>药品基本信息</a:t>
            </a:r>
          </a:p>
        </p:txBody>
      </p:sp>
      <p:cxnSp>
        <p:nvCxnSpPr>
          <p:cNvPr id="13" name="直接连接符 12"/>
          <p:cNvCxnSpPr/>
          <p:nvPr>
            <p:custDataLst>
              <p:tags r:id="rId5"/>
            </p:custDataLst>
          </p:nvPr>
        </p:nvCxnSpPr>
        <p:spPr>
          <a:xfrm>
            <a:off x="3572691" y="4261480"/>
            <a:ext cx="0" cy="1306830"/>
          </a:xfrm>
          <a:prstGeom prst="line">
            <a:avLst/>
          </a:prstGeom>
          <a:ln w="76200">
            <a:solidFill>
              <a:srgbClr val="1F4E79"/>
            </a:solidFill>
          </a:ln>
        </p:spPr>
        <p:style>
          <a:lnRef idx="1">
            <a:schemeClr val="accent1"/>
          </a:lnRef>
          <a:fillRef idx="0">
            <a:schemeClr val="accent1"/>
          </a:fillRef>
          <a:effectRef idx="0">
            <a:schemeClr val="accent1"/>
          </a:effectRef>
          <a:fontRef idx="minor">
            <a:schemeClr val="tx1"/>
          </a:fontRef>
        </p:style>
      </p:cxnSp>
      <p:sp>
        <p:nvSpPr>
          <p:cNvPr id="16" name="Object 103"/>
          <p:cNvSpPr txBox="1"/>
          <p:nvPr>
            <p:custDataLst>
              <p:tags r:id="rId6"/>
            </p:custDataLst>
          </p:nvPr>
        </p:nvSpPr>
        <p:spPr>
          <a:xfrm>
            <a:off x="3796211" y="4109715"/>
            <a:ext cx="932815" cy="744220"/>
          </a:xfrm>
          <a:prstGeom prst="rect">
            <a:avLst/>
          </a:prstGeom>
        </p:spPr>
        <p:txBody>
          <a:bodyPr vert="horz" wrap="square" tIns="0" bIns="0" rtlCol="0" anchor="b" anchorCtr="0">
            <a:normAutofit fontScale="97500"/>
          </a:bodyPr>
          <a:lstStyle/>
          <a:p>
            <a:pPr>
              <a:lnSpc>
                <a:spcPct val="88000"/>
              </a:lnSpc>
            </a:pPr>
            <a:r>
              <a:rPr lang="en-US" altLang="zh-CN" sz="4600" b="1" spc="-200" dirty="0">
                <a:ln w="19050">
                  <a:noFill/>
                </a:ln>
                <a:solidFill>
                  <a:srgbClr val="1F4E79"/>
                </a:solidFill>
                <a:latin typeface="微软雅黑" panose="020B0503020204020204" charset="-122"/>
                <a:ea typeface="微软雅黑" panose="020B0503020204020204" charset="-122"/>
              </a:rPr>
              <a:t>04</a:t>
            </a:r>
          </a:p>
        </p:txBody>
      </p:sp>
      <p:sp>
        <p:nvSpPr>
          <p:cNvPr id="17" name="Object 103"/>
          <p:cNvSpPr txBox="1"/>
          <p:nvPr>
            <p:custDataLst>
              <p:tags r:id="rId7"/>
            </p:custDataLst>
          </p:nvPr>
        </p:nvSpPr>
        <p:spPr>
          <a:xfrm>
            <a:off x="3796030" y="4860925"/>
            <a:ext cx="1278890" cy="741045"/>
          </a:xfrm>
          <a:prstGeom prst="rect">
            <a:avLst/>
          </a:prstGeom>
        </p:spPr>
        <p:txBody>
          <a:bodyPr vert="horz" wrap="square" tIns="0" bIns="0" rtlCol="0" anchor="t" anchorCtr="0">
            <a:normAutofit/>
          </a:bodyPr>
          <a:lstStyle/>
          <a:p>
            <a:pPr>
              <a:lnSpc>
                <a:spcPct val="110000"/>
              </a:lnSpc>
            </a:pPr>
            <a:r>
              <a:rPr lang="zh-CN" altLang="en-US" sz="2000" b="1" dirty="0">
                <a:ln w="15875">
                  <a:noFill/>
                </a:ln>
                <a:solidFill>
                  <a:srgbClr val="1F4E79"/>
                </a:solidFill>
                <a:latin typeface="微软雅黑" panose="020B0503020204020204" charset="-122"/>
                <a:ea typeface="微软雅黑" panose="020B0503020204020204" charset="-122"/>
              </a:rPr>
              <a:t>经济性</a:t>
            </a:r>
          </a:p>
        </p:txBody>
      </p:sp>
      <p:cxnSp>
        <p:nvCxnSpPr>
          <p:cNvPr id="19" name="直接连接符 18"/>
          <p:cNvCxnSpPr/>
          <p:nvPr>
            <p:custDataLst>
              <p:tags r:id="rId8"/>
            </p:custDataLst>
          </p:nvPr>
        </p:nvCxnSpPr>
        <p:spPr>
          <a:xfrm>
            <a:off x="5948861" y="2322825"/>
            <a:ext cx="0" cy="1306830"/>
          </a:xfrm>
          <a:prstGeom prst="line">
            <a:avLst/>
          </a:prstGeom>
          <a:ln w="76200">
            <a:solidFill>
              <a:srgbClr val="1F4E79"/>
            </a:solidFill>
          </a:ln>
        </p:spPr>
        <p:style>
          <a:lnRef idx="1">
            <a:schemeClr val="accent1"/>
          </a:lnRef>
          <a:fillRef idx="0">
            <a:schemeClr val="accent1"/>
          </a:fillRef>
          <a:effectRef idx="0">
            <a:schemeClr val="accent1"/>
          </a:effectRef>
          <a:fontRef idx="minor">
            <a:schemeClr val="tx1"/>
          </a:fontRef>
        </p:style>
      </p:cxnSp>
      <p:sp>
        <p:nvSpPr>
          <p:cNvPr id="21" name="Object 103"/>
          <p:cNvSpPr txBox="1"/>
          <p:nvPr>
            <p:custDataLst>
              <p:tags r:id="rId9"/>
            </p:custDataLst>
          </p:nvPr>
        </p:nvSpPr>
        <p:spPr>
          <a:xfrm>
            <a:off x="6173016" y="2171695"/>
            <a:ext cx="932815" cy="744220"/>
          </a:xfrm>
          <a:prstGeom prst="rect">
            <a:avLst/>
          </a:prstGeom>
        </p:spPr>
        <p:txBody>
          <a:bodyPr vert="horz" wrap="square" tIns="0" bIns="0" rtlCol="0" anchor="b" anchorCtr="0">
            <a:normAutofit fontScale="97500"/>
          </a:bodyPr>
          <a:lstStyle/>
          <a:p>
            <a:pPr>
              <a:lnSpc>
                <a:spcPct val="88000"/>
              </a:lnSpc>
            </a:pPr>
            <a:r>
              <a:rPr lang="en-US" altLang="zh-CN" sz="4800" b="1" spc="-200" dirty="0">
                <a:ln w="19050">
                  <a:noFill/>
                </a:ln>
                <a:solidFill>
                  <a:srgbClr val="1F4E79"/>
                </a:solidFill>
                <a:latin typeface="微软雅黑" panose="020B0503020204020204" charset="-122"/>
                <a:ea typeface="微软雅黑" panose="020B0503020204020204" charset="-122"/>
                <a:cs typeface="汉仪旗黑-50简" charset="0"/>
              </a:rPr>
              <a:t>02</a:t>
            </a:r>
          </a:p>
        </p:txBody>
      </p:sp>
      <p:sp>
        <p:nvSpPr>
          <p:cNvPr id="22" name="Object 103"/>
          <p:cNvSpPr txBox="1"/>
          <p:nvPr>
            <p:custDataLst>
              <p:tags r:id="rId10"/>
            </p:custDataLst>
          </p:nvPr>
        </p:nvSpPr>
        <p:spPr>
          <a:xfrm>
            <a:off x="6173016" y="2976875"/>
            <a:ext cx="1980000" cy="687070"/>
          </a:xfrm>
          <a:prstGeom prst="rect">
            <a:avLst/>
          </a:prstGeom>
        </p:spPr>
        <p:txBody>
          <a:bodyPr vert="horz" wrap="square" tIns="0" bIns="0" rtlCol="0" anchor="t" anchorCtr="0">
            <a:normAutofit/>
          </a:bodyPr>
          <a:lstStyle/>
          <a:p>
            <a:pPr>
              <a:lnSpc>
                <a:spcPct val="110000"/>
              </a:lnSpc>
            </a:pPr>
            <a:r>
              <a:rPr lang="zh-CN" altLang="en-US" sz="2000" b="1" dirty="0">
                <a:ln w="15875">
                  <a:noFill/>
                </a:ln>
                <a:solidFill>
                  <a:srgbClr val="1F4E79"/>
                </a:solidFill>
                <a:latin typeface="微软雅黑" panose="020B0503020204020204" charset="-122"/>
                <a:ea typeface="微软雅黑" panose="020B0503020204020204" charset="-122"/>
              </a:rPr>
              <a:t>安全性</a:t>
            </a:r>
          </a:p>
        </p:txBody>
      </p:sp>
      <p:cxnSp>
        <p:nvCxnSpPr>
          <p:cNvPr id="23" name="直接连接符 22"/>
          <p:cNvCxnSpPr/>
          <p:nvPr>
            <p:custDataLst>
              <p:tags r:id="rId11"/>
            </p:custDataLst>
          </p:nvPr>
        </p:nvCxnSpPr>
        <p:spPr>
          <a:xfrm>
            <a:off x="8325666" y="2322825"/>
            <a:ext cx="0" cy="1306830"/>
          </a:xfrm>
          <a:prstGeom prst="line">
            <a:avLst/>
          </a:prstGeom>
          <a:ln w="76200">
            <a:solidFill>
              <a:srgbClr val="1F4E79"/>
            </a:solidFill>
          </a:ln>
        </p:spPr>
        <p:style>
          <a:lnRef idx="1">
            <a:schemeClr val="accent1"/>
          </a:lnRef>
          <a:fillRef idx="0">
            <a:schemeClr val="accent1"/>
          </a:fillRef>
          <a:effectRef idx="0">
            <a:schemeClr val="accent1"/>
          </a:effectRef>
          <a:fontRef idx="minor">
            <a:schemeClr val="tx1"/>
          </a:fontRef>
        </p:style>
      </p:cxnSp>
      <p:sp>
        <p:nvSpPr>
          <p:cNvPr id="24" name="Object 103"/>
          <p:cNvSpPr txBox="1"/>
          <p:nvPr>
            <p:custDataLst>
              <p:tags r:id="rId12"/>
            </p:custDataLst>
          </p:nvPr>
        </p:nvSpPr>
        <p:spPr>
          <a:xfrm>
            <a:off x="8549186" y="2171695"/>
            <a:ext cx="932815" cy="744220"/>
          </a:xfrm>
          <a:prstGeom prst="rect">
            <a:avLst/>
          </a:prstGeom>
        </p:spPr>
        <p:txBody>
          <a:bodyPr vert="horz" wrap="square" tIns="0" bIns="0" rtlCol="0" anchor="b" anchorCtr="0">
            <a:normAutofit fontScale="97500"/>
          </a:bodyPr>
          <a:lstStyle/>
          <a:p>
            <a:pPr>
              <a:lnSpc>
                <a:spcPct val="88000"/>
              </a:lnSpc>
            </a:pPr>
            <a:r>
              <a:rPr lang="en-US" altLang="zh-CN" sz="4700" b="1" spc="-200" dirty="0">
                <a:ln w="19050">
                  <a:noFill/>
                </a:ln>
                <a:solidFill>
                  <a:srgbClr val="1F4E79"/>
                </a:solidFill>
                <a:latin typeface="微软雅黑" panose="020B0503020204020204" charset="-122"/>
                <a:ea typeface="微软雅黑" panose="020B0503020204020204" charset="-122"/>
              </a:rPr>
              <a:t>03</a:t>
            </a:r>
          </a:p>
        </p:txBody>
      </p:sp>
      <p:sp>
        <p:nvSpPr>
          <p:cNvPr id="25" name="Object 103"/>
          <p:cNvSpPr txBox="1"/>
          <p:nvPr>
            <p:custDataLst>
              <p:tags r:id="rId13"/>
            </p:custDataLst>
          </p:nvPr>
        </p:nvSpPr>
        <p:spPr>
          <a:xfrm>
            <a:off x="8549186" y="2976875"/>
            <a:ext cx="1980000" cy="687070"/>
          </a:xfrm>
          <a:prstGeom prst="rect">
            <a:avLst/>
          </a:prstGeom>
        </p:spPr>
        <p:txBody>
          <a:bodyPr vert="horz" wrap="square" tIns="0" bIns="0" rtlCol="0" anchor="t" anchorCtr="0">
            <a:normAutofit/>
          </a:bodyPr>
          <a:lstStyle/>
          <a:p>
            <a:pPr>
              <a:lnSpc>
                <a:spcPct val="110000"/>
              </a:lnSpc>
            </a:pPr>
            <a:r>
              <a:rPr lang="zh-CN" altLang="en-US" sz="2000" b="1" dirty="0">
                <a:ln w="15875">
                  <a:noFill/>
                </a:ln>
                <a:solidFill>
                  <a:srgbClr val="1F4E79"/>
                </a:solidFill>
                <a:latin typeface="微软雅黑" panose="020B0503020204020204" charset="-122"/>
                <a:ea typeface="微软雅黑" panose="020B0503020204020204" charset="-122"/>
              </a:rPr>
              <a:t>有效性</a:t>
            </a:r>
          </a:p>
        </p:txBody>
      </p:sp>
      <p:cxnSp>
        <p:nvCxnSpPr>
          <p:cNvPr id="26" name="直接连接符 25"/>
          <p:cNvCxnSpPr/>
          <p:nvPr>
            <p:custDataLst>
              <p:tags r:id="rId14"/>
            </p:custDataLst>
          </p:nvPr>
        </p:nvCxnSpPr>
        <p:spPr>
          <a:xfrm>
            <a:off x="5949496" y="4207505"/>
            <a:ext cx="0" cy="1306830"/>
          </a:xfrm>
          <a:prstGeom prst="line">
            <a:avLst/>
          </a:prstGeom>
          <a:ln w="76200">
            <a:solidFill>
              <a:srgbClr val="1F4E79"/>
            </a:solidFill>
          </a:ln>
        </p:spPr>
        <p:style>
          <a:lnRef idx="1">
            <a:schemeClr val="accent1"/>
          </a:lnRef>
          <a:fillRef idx="0">
            <a:schemeClr val="accent1"/>
          </a:fillRef>
          <a:effectRef idx="0">
            <a:schemeClr val="accent1"/>
          </a:effectRef>
          <a:fontRef idx="minor">
            <a:schemeClr val="tx1"/>
          </a:fontRef>
        </p:style>
      </p:cxnSp>
      <p:sp>
        <p:nvSpPr>
          <p:cNvPr id="27" name="Object 103"/>
          <p:cNvSpPr txBox="1"/>
          <p:nvPr>
            <p:custDataLst>
              <p:tags r:id="rId15"/>
            </p:custDataLst>
          </p:nvPr>
        </p:nvSpPr>
        <p:spPr>
          <a:xfrm>
            <a:off x="6173016" y="4055740"/>
            <a:ext cx="932815" cy="744220"/>
          </a:xfrm>
          <a:prstGeom prst="rect">
            <a:avLst/>
          </a:prstGeom>
        </p:spPr>
        <p:txBody>
          <a:bodyPr vert="horz" wrap="square" tIns="0" bIns="0" rtlCol="0" anchor="b" anchorCtr="0">
            <a:normAutofit fontScale="97500"/>
          </a:bodyPr>
          <a:lstStyle/>
          <a:p>
            <a:pPr>
              <a:lnSpc>
                <a:spcPct val="88000"/>
              </a:lnSpc>
            </a:pPr>
            <a:r>
              <a:rPr lang="en-US" altLang="zh-CN" sz="4500" b="1" spc="-200" dirty="0">
                <a:ln w="19050">
                  <a:noFill/>
                </a:ln>
                <a:solidFill>
                  <a:srgbClr val="1F4E79"/>
                </a:solidFill>
                <a:latin typeface="微软雅黑" panose="020B0503020204020204" charset="-122"/>
                <a:ea typeface="微软雅黑" panose="020B0503020204020204" charset="-122"/>
              </a:rPr>
              <a:t>05</a:t>
            </a:r>
          </a:p>
        </p:txBody>
      </p:sp>
      <p:sp>
        <p:nvSpPr>
          <p:cNvPr id="28" name="Object 103"/>
          <p:cNvSpPr txBox="1"/>
          <p:nvPr>
            <p:custDataLst>
              <p:tags r:id="rId16"/>
            </p:custDataLst>
          </p:nvPr>
        </p:nvSpPr>
        <p:spPr>
          <a:xfrm>
            <a:off x="6173016" y="4860920"/>
            <a:ext cx="1278890" cy="687070"/>
          </a:xfrm>
          <a:prstGeom prst="rect">
            <a:avLst/>
          </a:prstGeom>
        </p:spPr>
        <p:txBody>
          <a:bodyPr vert="horz" wrap="square" tIns="0" bIns="0" rtlCol="0" anchor="t" anchorCtr="0">
            <a:normAutofit/>
          </a:bodyPr>
          <a:lstStyle/>
          <a:p>
            <a:pPr>
              <a:lnSpc>
                <a:spcPct val="110000"/>
              </a:lnSpc>
            </a:pPr>
            <a:r>
              <a:rPr lang="zh-CN" altLang="en-US" sz="2000" b="1" dirty="0">
                <a:ln w="15875">
                  <a:noFill/>
                </a:ln>
                <a:solidFill>
                  <a:srgbClr val="1F4E79"/>
                </a:solidFill>
                <a:latin typeface="微软雅黑" panose="020B0503020204020204" charset="-122"/>
                <a:ea typeface="微软雅黑" panose="020B0503020204020204" charset="-122"/>
              </a:rPr>
              <a:t>创新性</a:t>
            </a:r>
          </a:p>
        </p:txBody>
      </p:sp>
      <p:cxnSp>
        <p:nvCxnSpPr>
          <p:cNvPr id="29" name="直接连接符 28"/>
          <p:cNvCxnSpPr/>
          <p:nvPr>
            <p:custDataLst>
              <p:tags r:id="rId17"/>
            </p:custDataLst>
          </p:nvPr>
        </p:nvCxnSpPr>
        <p:spPr>
          <a:xfrm>
            <a:off x="8326301" y="4146545"/>
            <a:ext cx="0" cy="1306830"/>
          </a:xfrm>
          <a:prstGeom prst="line">
            <a:avLst/>
          </a:prstGeom>
          <a:ln w="76200">
            <a:solidFill>
              <a:srgbClr val="1F4E79"/>
            </a:solidFill>
          </a:ln>
        </p:spPr>
        <p:style>
          <a:lnRef idx="1">
            <a:schemeClr val="accent1"/>
          </a:lnRef>
          <a:fillRef idx="0">
            <a:schemeClr val="accent1"/>
          </a:fillRef>
          <a:effectRef idx="0">
            <a:schemeClr val="accent1"/>
          </a:effectRef>
          <a:fontRef idx="minor">
            <a:schemeClr val="tx1"/>
          </a:fontRef>
        </p:style>
      </p:cxnSp>
      <p:sp>
        <p:nvSpPr>
          <p:cNvPr id="30" name="Object 103"/>
          <p:cNvSpPr txBox="1"/>
          <p:nvPr>
            <p:custDataLst>
              <p:tags r:id="rId18"/>
            </p:custDataLst>
          </p:nvPr>
        </p:nvSpPr>
        <p:spPr>
          <a:xfrm>
            <a:off x="8549821" y="3994780"/>
            <a:ext cx="932815" cy="744220"/>
          </a:xfrm>
          <a:prstGeom prst="rect">
            <a:avLst/>
          </a:prstGeom>
        </p:spPr>
        <p:txBody>
          <a:bodyPr vert="horz" wrap="square" tIns="0" bIns="0" rtlCol="0" anchor="b" anchorCtr="0">
            <a:normAutofit fontScale="97500"/>
          </a:bodyPr>
          <a:lstStyle/>
          <a:p>
            <a:pPr>
              <a:lnSpc>
                <a:spcPct val="88000"/>
              </a:lnSpc>
            </a:pPr>
            <a:r>
              <a:rPr lang="en-US" altLang="zh-CN" sz="4600" b="1" spc="-200" dirty="0">
                <a:ln w="19050">
                  <a:noFill/>
                </a:ln>
                <a:solidFill>
                  <a:srgbClr val="1F4E79"/>
                </a:solidFill>
                <a:latin typeface="微软雅黑" panose="020B0503020204020204" charset="-122"/>
                <a:ea typeface="微软雅黑" panose="020B0503020204020204" charset="-122"/>
              </a:rPr>
              <a:t>06</a:t>
            </a:r>
          </a:p>
        </p:txBody>
      </p:sp>
      <p:sp>
        <p:nvSpPr>
          <p:cNvPr id="31" name="Object 103"/>
          <p:cNvSpPr txBox="1"/>
          <p:nvPr>
            <p:custDataLst>
              <p:tags r:id="rId19"/>
            </p:custDataLst>
          </p:nvPr>
        </p:nvSpPr>
        <p:spPr>
          <a:xfrm>
            <a:off x="8549640" y="4860290"/>
            <a:ext cx="1278890" cy="626745"/>
          </a:xfrm>
          <a:prstGeom prst="rect">
            <a:avLst/>
          </a:prstGeom>
        </p:spPr>
        <p:txBody>
          <a:bodyPr vert="horz" wrap="square" tIns="0" bIns="0" rtlCol="0" anchor="t" anchorCtr="0">
            <a:normAutofit/>
          </a:bodyPr>
          <a:lstStyle/>
          <a:p>
            <a:pPr>
              <a:lnSpc>
                <a:spcPct val="110000"/>
              </a:lnSpc>
            </a:pPr>
            <a:r>
              <a:rPr lang="zh-CN" altLang="en-US" sz="2000" b="1" dirty="0">
                <a:ln w="15875">
                  <a:noFill/>
                </a:ln>
                <a:solidFill>
                  <a:srgbClr val="1F4E79"/>
                </a:solidFill>
                <a:latin typeface="微软雅黑" panose="020B0503020204020204" charset="-122"/>
                <a:ea typeface="微软雅黑" panose="020B0503020204020204" charset="-122"/>
              </a:rPr>
              <a:t>公平性</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rot="16200000">
            <a:off x="2176138" y="-2040486"/>
            <a:ext cx="605630" cy="4957907"/>
            <a:chOff x="1940" y="-32"/>
            <a:chExt cx="2324" cy="7441"/>
          </a:xfrm>
        </p:grpSpPr>
        <p:sp>
          <p:nvSpPr>
            <p:cNvPr id="13" name="矩形 12"/>
            <p:cNvSpPr/>
            <p:nvPr>
              <p:custDataLst>
                <p:tags r:id="rId4"/>
              </p:custDataLst>
            </p:nvPr>
          </p:nvSpPr>
          <p:spPr>
            <a:xfrm>
              <a:off x="1940" y="-32"/>
              <a:ext cx="2324" cy="2501"/>
            </a:xfrm>
            <a:prstGeom prst="rect">
              <a:avLst/>
            </a:prstGeom>
            <a:solidFill>
              <a:srgbClr val="1F4E79"/>
            </a:solidFill>
            <a:ln>
              <a:solidFill>
                <a:srgbClr val="000000">
                  <a:alpha val="0"/>
                </a:srgbClr>
              </a:solidFill>
            </a:ln>
          </p:spPr>
          <p:style>
            <a:lnRef idx="2">
              <a:srgbClr val="4B819A">
                <a:shade val="50000"/>
              </a:srgbClr>
            </a:lnRef>
            <a:fillRef idx="1">
              <a:srgbClr val="4B819A"/>
            </a:fillRef>
            <a:effectRef idx="0">
              <a:srgbClr val="4B819A"/>
            </a:effectRef>
            <a:fontRef idx="minor">
              <a:sysClr val="window" lastClr="FFFFFF"/>
            </a:fontRef>
          </p:style>
          <p:txBody>
            <a:bodyPr rtlCol="0" anchor="ctr"/>
            <a:lstStyle/>
            <a:p>
              <a:pPr algn="ctr"/>
              <a:endParaRPr lang="zh-CN" altLang="en-US" dirty="0"/>
            </a:p>
          </p:txBody>
        </p:sp>
        <p:sp>
          <p:nvSpPr>
            <p:cNvPr id="17" name="标题 1"/>
            <p:cNvSpPr>
              <a:spLocks noGrp="1"/>
            </p:cNvSpPr>
            <p:nvPr>
              <p:custDataLst>
                <p:tags r:id="rId5"/>
              </p:custDataLst>
            </p:nvPr>
          </p:nvSpPr>
          <p:spPr>
            <a:xfrm rot="5400000">
              <a:off x="836" y="3985"/>
              <a:ext cx="4527" cy="2320"/>
            </a:xfrm>
            <a:prstGeom prst="rect">
              <a:avLst/>
            </a:prstGeom>
          </p:spPr>
          <p:txBody>
            <a:bodyPr vert="horz" lIns="91440" tIns="45720" rIns="91440" bIns="45720" rtlCol="0" anchor="ctr" anchorCtr="0"/>
            <a:lstStyle>
              <a:lvl1pPr algn="l" defTabSz="914400" rtl="0" eaLnBrk="1" fontAlgn="auto" latinLnBrk="0" hangingPunct="1">
                <a:lnSpc>
                  <a:spcPct val="100000"/>
                </a:lnSpc>
                <a:spcBef>
                  <a:spcPct val="0"/>
                </a:spcBef>
                <a:buNone/>
                <a:defRPr sz="2400" b="1" u="none" strike="noStrike" kern="1200" cap="none" spc="200" normalizeH="0">
                  <a:solidFill>
                    <a:sysClr val="windowText" lastClr="000000"/>
                  </a:solidFill>
                  <a:uFillTx/>
                  <a:latin typeface="微软雅黑" panose="020B0503020204020204" charset="-122"/>
                  <a:ea typeface="微软雅黑" panose="020B0503020204020204" charset="-122"/>
                  <a:cs typeface="+mn-ea"/>
                </a:defRPr>
              </a:lvl1pPr>
            </a:lstStyle>
            <a:p>
              <a:pPr marL="0" indent="0" algn="ctr">
                <a:lnSpc>
                  <a:spcPct val="130000"/>
                </a:lnSpc>
                <a:spcBef>
                  <a:spcPts val="0"/>
                </a:spcBef>
                <a:spcAft>
                  <a:spcPts val="0"/>
                </a:spcAft>
                <a:buSzPct val="100000"/>
                <a:buNone/>
              </a:pPr>
              <a:r>
                <a:rPr lang="en-US" altLang="zh-CN" spc="-200" dirty="0">
                  <a:ln w="19050">
                    <a:solidFill>
                      <a:schemeClr val="dk1"/>
                    </a:solidFill>
                  </a:ln>
                  <a:noFill/>
                  <a:cs typeface="汉仪旗黑-50简" charset="0"/>
                  <a:sym typeface="+mn-ea"/>
                </a:rPr>
                <a:t>01  </a:t>
              </a:r>
              <a:r>
                <a:rPr lang="zh-CN" altLang="en-US" spc="300" dirty="0">
                  <a:solidFill>
                    <a:sysClr val="windowText" lastClr="000000">
                      <a:lumMod val="85000"/>
                      <a:lumOff val="15000"/>
                    </a:sysClr>
                  </a:solidFill>
                  <a:latin typeface="Arial" panose="020B0604020202020204" pitchFamily="34" charset="0"/>
                  <a:ea typeface="微软雅黑" panose="020B0503020204020204" charset="-122"/>
                </a:rPr>
                <a:t>药品基本信息</a:t>
              </a:r>
            </a:p>
          </p:txBody>
        </p:sp>
        <p:sp>
          <p:nvSpPr>
            <p:cNvPr id="15" name="矩形 14"/>
            <p:cNvSpPr/>
            <p:nvPr>
              <p:custDataLst>
                <p:tags r:id="rId6"/>
              </p:custDataLst>
            </p:nvPr>
          </p:nvSpPr>
          <p:spPr>
            <a:xfrm>
              <a:off x="1940" y="2579"/>
              <a:ext cx="2324" cy="302"/>
            </a:xfrm>
            <a:prstGeom prst="rect">
              <a:avLst/>
            </a:prstGeom>
            <a:solidFill>
              <a:srgbClr val="1F4E79"/>
            </a:solidFill>
            <a:ln>
              <a:solidFill>
                <a:srgbClr val="000000">
                  <a:alpha val="0"/>
                </a:srgbClr>
              </a:solidFill>
            </a:ln>
          </p:spPr>
          <p:style>
            <a:lnRef idx="2">
              <a:srgbClr val="4B819A">
                <a:shade val="50000"/>
              </a:srgbClr>
            </a:lnRef>
            <a:fillRef idx="1">
              <a:srgbClr val="4B819A"/>
            </a:fillRef>
            <a:effectRef idx="0">
              <a:srgbClr val="4B819A"/>
            </a:effectRef>
            <a:fontRef idx="minor">
              <a:sysClr val="window" lastClr="FFFFFF"/>
            </a:fontRef>
          </p:style>
          <p:txBody>
            <a:bodyPr rtlCol="0" anchor="ctr"/>
            <a:lstStyle/>
            <a:p>
              <a:pPr algn="ctr"/>
              <a:endParaRPr lang="zh-CN" altLang="en-US"/>
            </a:p>
          </p:txBody>
        </p:sp>
      </p:grpSp>
      <p:grpSp>
        <p:nvGrpSpPr>
          <p:cNvPr id="20" name="组合 19"/>
          <p:cNvGrpSpPr/>
          <p:nvPr/>
        </p:nvGrpSpPr>
        <p:grpSpPr>
          <a:xfrm>
            <a:off x="392430" y="932815"/>
            <a:ext cx="5387975" cy="5388610"/>
            <a:chOff x="4843" y="1469"/>
            <a:chExt cx="8018" cy="8486"/>
          </a:xfrm>
        </p:grpSpPr>
        <p:sp>
          <p:nvSpPr>
            <p:cNvPr id="16" name="文本框 15"/>
            <p:cNvSpPr txBox="1"/>
            <p:nvPr>
              <p:custDataLst>
                <p:tags r:id="rId3"/>
              </p:custDataLst>
            </p:nvPr>
          </p:nvSpPr>
          <p:spPr>
            <a:xfrm>
              <a:off x="5099" y="1711"/>
              <a:ext cx="7502" cy="8016"/>
            </a:xfrm>
            <a:prstGeom prst="rect">
              <a:avLst/>
            </a:prstGeom>
            <a:noFill/>
            <a:ln>
              <a:solidFill>
                <a:srgbClr val="007BA8"/>
              </a:solidFill>
            </a:ln>
          </p:spPr>
          <p:txBody>
            <a:bodyPr vert="horz" lIns="91440" tIns="45720" rIns="91440" bIns="45720" rtlCol="0" anchor="ctr">
              <a:normAutofit/>
            </a:bodyPr>
            <a:lstStyle>
              <a:lvl1pPr marL="285750" indent="-285750" fontAlgn="auto">
                <a:lnSpc>
                  <a:spcPct val="150000"/>
                </a:lnSpc>
                <a:spcBef>
                  <a:spcPts val="0"/>
                </a:spcBef>
                <a:spcAft>
                  <a:spcPts val="800"/>
                </a:spcAft>
                <a:buFont typeface="微软雅黑" panose="020B0503020204020204" charset="-122"/>
                <a:buAutoNum type="ea1JpnChsDbPeriod"/>
                <a:defRPr sz="1100" u="none" strike="noStrike" cap="none" spc="150" normalizeH="0" baseline="0">
                  <a:solidFill>
                    <a:sysClr val="windowText" lastClr="000000">
                      <a:lumMod val="95000"/>
                      <a:lumOff val="5000"/>
                    </a:sysClr>
                  </a:solidFill>
                  <a:uFillTx/>
                  <a:latin typeface="微软雅黑 Light" panose="020B0502040204020203" pitchFamily="34" charset="-122"/>
                  <a:ea typeface="微软雅黑 Light" panose="020B0502040204020203" pitchFamily="34" charset="-122"/>
                </a:defRPr>
              </a:lvl1pPr>
              <a:lvl2pPr marL="685800" indent="-228600" fontAlgn="auto">
                <a:lnSpc>
                  <a:spcPct val="130000"/>
                </a:lnSpc>
                <a:spcBef>
                  <a:spcPts val="0"/>
                </a:spcBef>
                <a:spcAft>
                  <a:spcPts val="1000"/>
                </a:spcAft>
                <a:buFont typeface="Arial" panose="020B0604020202020204" pitchFamily="34" charset="0"/>
                <a:buChar char="•"/>
                <a:tabLst>
                  <a:tab pos="1609725" algn="l"/>
                </a:tabLst>
                <a:defRPr sz="1600" u="none" strike="noStrike" cap="none" spc="150" normalizeH="0" baseline="0">
                  <a:uFillTx/>
                  <a:latin typeface="微软雅黑" panose="020B0503020204020204" charset="-122"/>
                  <a:ea typeface="微软雅黑" panose="020B0503020204020204" charset="-122"/>
                </a:defRPr>
              </a:lvl2pPr>
              <a:lvl3pPr marL="11430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3pPr>
              <a:lvl4pPr marL="16002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4pPr>
              <a:lvl5pPr marL="20574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600" b="1" dirty="0">
                  <a:solidFill>
                    <a:schemeClr val="tx2">
                      <a:lumMod val="50000"/>
                    </a:schemeClr>
                  </a:solidFill>
                  <a:latin typeface="Arial" panose="020B0604020202020204" pitchFamily="34" charset="0"/>
                  <a:ea typeface="微软雅黑" panose="020B0503020204020204" charset="-122"/>
                </a:rPr>
                <a:t>【通用名称】</a:t>
              </a:r>
              <a:r>
                <a:rPr lang="zh-CN" altLang="en-US" sz="1400" dirty="0">
                  <a:solidFill>
                    <a:sysClr val="windowText" lastClr="000000">
                      <a:lumMod val="75000"/>
                      <a:lumOff val="25000"/>
                    </a:sysClr>
                  </a:solidFill>
                  <a:latin typeface="Arial" panose="020B0604020202020204" pitchFamily="34" charset="0"/>
                  <a:ea typeface="微软雅黑" panose="020B0503020204020204" charset="-122"/>
                </a:rPr>
                <a:t>复方电解质醋酸钠葡萄糖注射液</a:t>
              </a:r>
              <a:endParaRPr lang="zh-CN" altLang="en-US" sz="1600" dirty="0">
                <a:solidFill>
                  <a:sysClr val="windowText" lastClr="000000">
                    <a:lumMod val="75000"/>
                    <a:lumOff val="25000"/>
                  </a:sysClr>
                </a:solidFill>
                <a:latin typeface="Arial" panose="020B0604020202020204" pitchFamily="34" charset="0"/>
                <a:ea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600" b="1" dirty="0">
                  <a:solidFill>
                    <a:schemeClr val="tx2">
                      <a:lumMod val="50000"/>
                    </a:schemeClr>
                  </a:solidFill>
                  <a:latin typeface="Arial" panose="020B0604020202020204" pitchFamily="34" charset="0"/>
                  <a:ea typeface="微软雅黑" panose="020B0503020204020204" charset="-122"/>
                </a:rPr>
                <a:t>【规</a:t>
              </a:r>
              <a:r>
                <a:rPr lang="en-US" altLang="zh-CN" sz="1600" b="1" dirty="0">
                  <a:solidFill>
                    <a:schemeClr val="tx2">
                      <a:lumMod val="50000"/>
                    </a:schemeClr>
                  </a:solidFill>
                  <a:latin typeface="Arial" panose="020B0604020202020204" pitchFamily="34" charset="0"/>
                  <a:ea typeface="微软雅黑" panose="020B0503020204020204" charset="-122"/>
                </a:rPr>
                <a:t>      </a:t>
              </a:r>
              <a:r>
                <a:rPr lang="zh-CN" altLang="en-US" sz="1600" b="1" dirty="0">
                  <a:solidFill>
                    <a:schemeClr val="tx2">
                      <a:lumMod val="50000"/>
                    </a:schemeClr>
                  </a:solidFill>
                  <a:latin typeface="Arial" panose="020B0604020202020204" pitchFamily="34" charset="0"/>
                  <a:ea typeface="微软雅黑" panose="020B0503020204020204" charset="-122"/>
                </a:rPr>
                <a:t>格】</a:t>
              </a:r>
              <a:r>
                <a:rPr lang="zh-CN" altLang="en-US" sz="1400" dirty="0">
                  <a:solidFill>
                    <a:sysClr val="windowText" lastClr="000000">
                      <a:lumMod val="75000"/>
                      <a:lumOff val="25000"/>
                    </a:sysClr>
                  </a:solidFill>
                  <a:latin typeface="微软雅黑" panose="020B0503020204020204" charset="-122"/>
                  <a:ea typeface="微软雅黑" panose="020B0503020204020204" charset="-122"/>
                  <a:cs typeface="微软雅黑" panose="020B0503020204020204" charset="-122"/>
                </a:rPr>
                <a:t>500ml</a:t>
              </a:r>
              <a:r>
                <a:rPr lang="en-US" altLang="zh-CN" sz="1400" dirty="0">
                  <a:solidFill>
                    <a:sysClr val="windowText" lastClr="000000">
                      <a:lumMod val="75000"/>
                      <a:lumOff val="25000"/>
                    </a:sysClr>
                  </a:solidFill>
                  <a:latin typeface="微软雅黑" panose="020B0503020204020204" charset="-122"/>
                  <a:ea typeface="微软雅黑" panose="020B0503020204020204" charset="-122"/>
                  <a:cs typeface="微软雅黑" panose="020B0503020204020204" charset="-122"/>
                </a:rPr>
                <a:t>/</a:t>
              </a:r>
              <a:r>
                <a:rPr lang="zh-CN" altLang="en-US" sz="1400" dirty="0">
                  <a:solidFill>
                    <a:sysClr val="windowText" lastClr="000000">
                      <a:lumMod val="75000"/>
                      <a:lumOff val="25000"/>
                    </a:sysClr>
                  </a:solidFill>
                  <a:latin typeface="微软雅黑" panose="020B0503020204020204" charset="-122"/>
                  <a:ea typeface="微软雅黑" panose="020B0503020204020204" charset="-122"/>
                  <a:cs typeface="微软雅黑" panose="020B0503020204020204" charset="-122"/>
                </a:rPr>
                <a:t>袋</a:t>
              </a:r>
              <a:endParaRPr lang="zh-CN" altLang="en-US" sz="1600" dirty="0">
                <a:solidFill>
                  <a:sysClr val="windowText" lastClr="000000">
                    <a:lumMod val="75000"/>
                    <a:lumOff val="25000"/>
                  </a:sysClr>
                </a:solidFill>
                <a:latin typeface="Arial" panose="020B0604020202020204" pitchFamily="34" charset="0"/>
                <a:ea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600" b="1" dirty="0">
                  <a:solidFill>
                    <a:schemeClr val="tx2">
                      <a:lumMod val="50000"/>
                    </a:schemeClr>
                  </a:solidFill>
                  <a:latin typeface="Arial" panose="020B0604020202020204" pitchFamily="34" charset="0"/>
                  <a:ea typeface="微软雅黑" panose="020B0503020204020204" charset="-122"/>
                </a:rPr>
                <a:t>【适</a:t>
              </a:r>
              <a:r>
                <a:rPr lang="en-US" altLang="zh-CN" sz="1600" b="1" dirty="0">
                  <a:solidFill>
                    <a:schemeClr val="tx2">
                      <a:lumMod val="50000"/>
                    </a:schemeClr>
                  </a:solidFill>
                  <a:latin typeface="Arial" panose="020B0604020202020204" pitchFamily="34" charset="0"/>
                  <a:ea typeface="微软雅黑" panose="020B0503020204020204" charset="-122"/>
                </a:rPr>
                <a:t>  </a:t>
              </a:r>
              <a:r>
                <a:rPr lang="zh-CN" altLang="en-US" sz="1600" b="1" dirty="0">
                  <a:solidFill>
                    <a:schemeClr val="tx2">
                      <a:lumMod val="50000"/>
                    </a:schemeClr>
                  </a:solidFill>
                  <a:latin typeface="Arial" panose="020B0604020202020204" pitchFamily="34" charset="0"/>
                  <a:ea typeface="微软雅黑" panose="020B0503020204020204" charset="-122"/>
                </a:rPr>
                <a:t>应</a:t>
              </a:r>
              <a:r>
                <a:rPr lang="en-US" altLang="zh-CN" sz="1600" b="1" dirty="0">
                  <a:solidFill>
                    <a:schemeClr val="tx2">
                      <a:lumMod val="50000"/>
                    </a:schemeClr>
                  </a:solidFill>
                  <a:latin typeface="Arial" panose="020B0604020202020204" pitchFamily="34" charset="0"/>
                  <a:ea typeface="微软雅黑" panose="020B0503020204020204" charset="-122"/>
                </a:rPr>
                <a:t> </a:t>
              </a:r>
              <a:r>
                <a:rPr lang="zh-CN" altLang="en-US" sz="1600" b="1" dirty="0">
                  <a:solidFill>
                    <a:schemeClr val="tx2">
                      <a:lumMod val="50000"/>
                    </a:schemeClr>
                  </a:solidFill>
                  <a:latin typeface="Arial" panose="020B0604020202020204" pitchFamily="34" charset="0"/>
                  <a:ea typeface="微软雅黑" panose="020B0503020204020204" charset="-122"/>
                </a:rPr>
                <a:t>症】</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rPr>
                <a:t>不能口服给药或口服给药不能充分摄取时，补充和维持水分及电解质，并补给能量。</a:t>
              </a:r>
              <a:endParaRPr lang="zh-CN" altLang="en-US" sz="1600" b="1" dirty="0">
                <a:solidFill>
                  <a:srgbClr val="FF0000"/>
                </a:solidFill>
                <a:latin typeface="Arial" panose="020B0604020202020204" pitchFamily="34" charset="0"/>
                <a:ea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600" b="1" dirty="0">
                  <a:solidFill>
                    <a:schemeClr val="tx2">
                      <a:lumMod val="50000"/>
                    </a:schemeClr>
                  </a:solidFill>
                  <a:latin typeface="Arial" panose="020B0604020202020204" pitchFamily="34" charset="0"/>
                  <a:ea typeface="微软雅黑" panose="020B0503020204020204" charset="-122"/>
                </a:rPr>
                <a:t>【用法用量】</a:t>
              </a:r>
              <a:r>
                <a:rPr lang="zh-CN" altLang="en-US" sz="1400" dirty="0">
                  <a:solidFill>
                    <a:sysClr val="windowText" lastClr="000000">
                      <a:lumMod val="75000"/>
                      <a:lumOff val="25000"/>
                    </a:sysClr>
                  </a:solidFill>
                  <a:latin typeface="微软雅黑" panose="020B0503020204020204" charset="-122"/>
                  <a:ea typeface="微软雅黑" panose="020B0503020204020204" charset="-122"/>
                  <a:cs typeface="微软雅黑" panose="020B0503020204020204" charset="-122"/>
                </a:rPr>
                <a:t>静脉滴注。通常，</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rPr>
                <a:t>成人每次500~1000 mL</a:t>
              </a:r>
              <a:r>
                <a:rPr lang="zh-CN" altLang="en-US" sz="1400" dirty="0">
                  <a:solidFill>
                    <a:sysClr val="windowText" lastClr="000000">
                      <a:lumMod val="75000"/>
                      <a:lumOff val="25000"/>
                    </a:sysClr>
                  </a:solidFill>
                  <a:latin typeface="微软雅黑" panose="020B0503020204020204" charset="-122"/>
                  <a:ea typeface="微软雅黑" panose="020B0503020204020204" charset="-122"/>
                  <a:cs typeface="微软雅黑" panose="020B0503020204020204" charset="-122"/>
                </a:rPr>
                <a:t>。给药速度（以葡萄糖计）成人每小时不得超过0.5 g/kg体重。给药剂量可根据年龄、症状、体重等适当增减。</a:t>
              </a:r>
            </a:p>
            <a:p>
              <a:pPr marL="285750" marR="0" lvl="0" indent="-285750" algn="just" defTabSz="914400" rtl="0" eaLnBrk="1" fontAlgn="auto" latinLnBrk="0" hangingPunct="1">
                <a:lnSpc>
                  <a:spcPct val="100000"/>
                </a:lnSpc>
                <a:spcBef>
                  <a:spcPts val="600"/>
                </a:spcBef>
                <a:spcAft>
                  <a:spcPts val="600"/>
                </a:spcAft>
                <a:buClrTx/>
                <a:buSzTx/>
                <a:buFont typeface="Wingdings" panose="05000000000000000000" charset="0"/>
                <a:buChar char="l"/>
                <a:defRPr/>
              </a:pPr>
              <a:r>
                <a:rPr lang="zh-CN" altLang="en-US" sz="1600" b="1" dirty="0">
                  <a:solidFill>
                    <a:schemeClr val="tx2">
                      <a:lumMod val="50000"/>
                    </a:schemeClr>
                  </a:solidFill>
                  <a:latin typeface="Arial" panose="020B0604020202020204" pitchFamily="34" charset="0"/>
                  <a:ea typeface="微软雅黑" panose="020B0503020204020204" charset="-122"/>
                  <a:sym typeface="+mn-ea"/>
                </a:rPr>
                <a:t>中国大陆首次上市时间：</a:t>
              </a:r>
              <a:r>
                <a:rPr lang="en-US" altLang="zh-CN" sz="1400" spc="0" noProof="0" dirty="0">
                  <a:ln>
                    <a:noFill/>
                  </a:ln>
                  <a:solidFill>
                    <a:srgbClr val="000000"/>
                  </a:solidFill>
                  <a:effectLst/>
                  <a:uLnTx/>
                  <a:latin typeface="微软雅黑" panose="020B0503020204020204" charset="-122"/>
                  <a:ea typeface="微软雅黑" panose="020B0503020204020204" charset="-122"/>
                  <a:cs typeface="微软雅黑" panose="020B0503020204020204" charset="-122"/>
                  <a:sym typeface="+mn-ea"/>
                </a:rPr>
                <a:t>2023</a:t>
              </a:r>
              <a:r>
                <a:rPr lang="zh-CN" altLang="en-US" sz="1400" spc="0" noProof="0" dirty="0">
                  <a:ln>
                    <a:noFill/>
                  </a:ln>
                  <a:solidFill>
                    <a:srgbClr val="000000"/>
                  </a:solidFill>
                  <a:effectLst/>
                  <a:uLnTx/>
                  <a:latin typeface="微软雅黑" panose="020B0503020204020204" charset="-122"/>
                  <a:ea typeface="微软雅黑" panose="020B0503020204020204" charset="-122"/>
                  <a:cs typeface="微软雅黑" panose="020B0503020204020204" charset="-122"/>
                  <a:sym typeface="+mn-ea"/>
                </a:rPr>
                <a:t>年</a:t>
              </a:r>
              <a:endPar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a:p>
              <a:pPr marL="285750" marR="0" lvl="0" indent="-285750" algn="just" defTabSz="914400" rtl="0" eaLnBrk="1" fontAlgn="auto" latinLnBrk="0" hangingPunct="1">
                <a:lnSpc>
                  <a:spcPct val="100000"/>
                </a:lnSpc>
                <a:spcBef>
                  <a:spcPts val="600"/>
                </a:spcBef>
                <a:spcAft>
                  <a:spcPts val="600"/>
                </a:spcAft>
                <a:buClrTx/>
                <a:buSzTx/>
                <a:buFont typeface="Wingdings" panose="05000000000000000000" charset="0"/>
                <a:buChar char="l"/>
                <a:defRPr/>
              </a:pPr>
              <a:r>
                <a:rPr lang="zh-CN" altLang="en-US" sz="1600" b="1" dirty="0">
                  <a:solidFill>
                    <a:schemeClr val="tx2">
                      <a:lumMod val="50000"/>
                    </a:schemeClr>
                  </a:solidFill>
                  <a:latin typeface="Arial" panose="020B0604020202020204" pitchFamily="34" charset="0"/>
                  <a:ea typeface="微软雅黑" panose="020B0503020204020204" charset="-122"/>
                  <a:sym typeface="+mn-ea"/>
                </a:rPr>
                <a:t>目前大陆地区同通用名药品的上市情况：</a:t>
              </a:r>
              <a:r>
                <a:rPr lang="zh-CN" altLang="en-US" sz="1400" b="1" spc="0" noProof="0" dirty="0">
                  <a:ln>
                    <a:noFill/>
                  </a:ln>
                  <a:solidFill>
                    <a:srgbClr val="FF0000"/>
                  </a:solidFill>
                  <a:effectLst/>
                  <a:uLnTx/>
                  <a:latin typeface="微软雅黑" panose="020B0503020204020204" charset="-122"/>
                  <a:ea typeface="微软雅黑" panose="020B0503020204020204" charset="-122"/>
                  <a:cs typeface="微软雅黑" panose="020B0503020204020204" charset="-122"/>
                  <a:sym typeface="+mn-ea"/>
                </a:rPr>
                <a:t>共</a:t>
              </a:r>
              <a:r>
                <a:rPr lang="en-US" altLang="zh-CN" sz="1400" b="1" spc="0" noProof="0" dirty="0">
                  <a:ln>
                    <a:noFill/>
                  </a:ln>
                  <a:solidFill>
                    <a:srgbClr val="FF0000"/>
                  </a:solidFill>
                  <a:effectLst/>
                  <a:uLnTx/>
                  <a:latin typeface="微软雅黑" panose="020B0503020204020204" charset="-122"/>
                  <a:ea typeface="微软雅黑" panose="020B0503020204020204" charset="-122"/>
                  <a:cs typeface="微软雅黑" panose="020B0503020204020204" charset="-122"/>
                  <a:sym typeface="+mn-ea"/>
                </a:rPr>
                <a:t>2</a:t>
              </a:r>
              <a:r>
                <a:rPr lang="zh-CN" altLang="en-US" sz="1400" b="1" spc="0" noProof="0" dirty="0">
                  <a:ln>
                    <a:noFill/>
                  </a:ln>
                  <a:solidFill>
                    <a:srgbClr val="FF0000"/>
                  </a:solidFill>
                  <a:effectLst/>
                  <a:uLnTx/>
                  <a:latin typeface="微软雅黑" panose="020B0503020204020204" charset="-122"/>
                  <a:ea typeface="微软雅黑" panose="020B0503020204020204" charset="-122"/>
                  <a:cs typeface="微软雅黑" panose="020B0503020204020204" charset="-122"/>
                  <a:sym typeface="+mn-ea"/>
                </a:rPr>
                <a:t>家</a:t>
              </a:r>
              <a:endParaRPr kumimoji="0" lang="zh-CN" altLang="en-US" sz="14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a:p>
              <a:pPr marL="285750" marR="0" lvl="0" indent="-285750" algn="just" defTabSz="914400" rtl="0" eaLnBrk="1" fontAlgn="auto" latinLnBrk="0" hangingPunct="1">
                <a:lnSpc>
                  <a:spcPct val="100000"/>
                </a:lnSpc>
                <a:spcBef>
                  <a:spcPts val="600"/>
                </a:spcBef>
                <a:spcAft>
                  <a:spcPts val="600"/>
                </a:spcAft>
                <a:buClrTx/>
                <a:buSzTx/>
                <a:buFont typeface="Wingdings" panose="05000000000000000000" charset="0"/>
                <a:buChar char="l"/>
                <a:defRPr/>
              </a:pPr>
              <a:r>
                <a:rPr lang="zh-CN" altLang="en-US" sz="1600" b="1" dirty="0">
                  <a:solidFill>
                    <a:schemeClr val="tx2">
                      <a:lumMod val="50000"/>
                    </a:schemeClr>
                  </a:solidFill>
                  <a:latin typeface="Arial" panose="020B0604020202020204" pitchFamily="34" charset="0"/>
                  <a:ea typeface="微软雅黑" panose="020B0503020204020204" charset="-122"/>
                  <a:sym typeface="+mn-ea"/>
                </a:rPr>
                <a:t>全球首个上市国家/时间：</a:t>
              </a:r>
              <a:r>
                <a:rPr lang="zh-CN" altLang="en-US" sz="1400" spc="0" noProof="0" dirty="0">
                  <a:ln>
                    <a:noFill/>
                  </a:ln>
                  <a:solidFill>
                    <a:srgbClr val="000000"/>
                  </a:solidFill>
                  <a:effectLst/>
                  <a:uLnTx/>
                  <a:latin typeface="微软雅黑" panose="020B0503020204020204" charset="-122"/>
                  <a:ea typeface="微软雅黑" panose="020B0503020204020204" charset="-122"/>
                  <a:cs typeface="微软雅黑" panose="020B0503020204020204" charset="-122"/>
                  <a:sym typeface="+mn-ea"/>
                </a:rPr>
                <a:t>日本</a:t>
              </a:r>
              <a:r>
                <a:rPr lang="en-US" altLang="zh-CN" sz="1400" spc="0" noProof="0" dirty="0">
                  <a:ln>
                    <a:noFill/>
                  </a:ln>
                  <a:solidFill>
                    <a:srgbClr val="000000"/>
                  </a:solidFill>
                  <a:effectLst/>
                  <a:uLnTx/>
                  <a:latin typeface="微软雅黑" panose="020B0503020204020204" charset="-122"/>
                  <a:ea typeface="微软雅黑" panose="020B0503020204020204" charset="-122"/>
                  <a:cs typeface="微软雅黑" panose="020B0503020204020204" charset="-122"/>
                  <a:sym typeface="+mn-ea"/>
                </a:rPr>
                <a:t>/1998</a:t>
              </a:r>
              <a:r>
                <a:rPr lang="zh-CN" altLang="en-US" sz="1400" spc="0" noProof="0" dirty="0">
                  <a:ln>
                    <a:noFill/>
                  </a:ln>
                  <a:solidFill>
                    <a:srgbClr val="000000"/>
                  </a:solidFill>
                  <a:effectLst/>
                  <a:uLnTx/>
                  <a:latin typeface="微软雅黑" panose="020B0503020204020204" charset="-122"/>
                  <a:ea typeface="微软雅黑" panose="020B0503020204020204" charset="-122"/>
                  <a:cs typeface="微软雅黑" panose="020B0503020204020204" charset="-122"/>
                  <a:sym typeface="+mn-ea"/>
                </a:rPr>
                <a:t>年</a:t>
              </a:r>
              <a:endPar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a:p>
              <a:pPr marL="285750" marR="0" lvl="0" indent="-285750" algn="just" defTabSz="914400" rtl="0" eaLnBrk="1" fontAlgn="auto" latinLnBrk="0" hangingPunct="1">
                <a:lnSpc>
                  <a:spcPct val="100000"/>
                </a:lnSpc>
                <a:spcBef>
                  <a:spcPts val="600"/>
                </a:spcBef>
                <a:spcAft>
                  <a:spcPts val="600"/>
                </a:spcAft>
                <a:buClrTx/>
                <a:buSzTx/>
                <a:buFont typeface="Wingdings" panose="05000000000000000000" charset="0"/>
                <a:buChar char="l"/>
                <a:defRPr/>
              </a:pPr>
              <a:r>
                <a:rPr lang="zh-CN" altLang="en-US" sz="1600" b="1" dirty="0">
                  <a:solidFill>
                    <a:schemeClr val="tx2">
                      <a:lumMod val="50000"/>
                    </a:schemeClr>
                  </a:solidFill>
                  <a:latin typeface="Arial" panose="020B0604020202020204" pitchFamily="34" charset="0"/>
                  <a:ea typeface="微软雅黑" panose="020B0503020204020204" charset="-122"/>
                  <a:sym typeface="+mn-ea"/>
                </a:rPr>
                <a:t>是否为OTC：</a:t>
              </a:r>
              <a:r>
                <a:rPr lang="zh-CN" altLang="en-US" sz="1400" spc="0" noProof="0" dirty="0">
                  <a:ln>
                    <a:noFill/>
                  </a:ln>
                  <a:solidFill>
                    <a:srgbClr val="000000"/>
                  </a:solidFill>
                  <a:effectLst/>
                  <a:uLnTx/>
                  <a:latin typeface="微软雅黑" panose="020B0503020204020204" charset="-122"/>
                  <a:ea typeface="微软雅黑" panose="020B0503020204020204" charset="-122"/>
                  <a:cs typeface="微软雅黑" panose="020B0503020204020204" charset="-122"/>
                  <a:sym typeface="+mn-ea"/>
                </a:rPr>
                <a:t>否</a:t>
              </a:r>
              <a:endParaRPr lang="zh-CN" altLang="en-US" sz="1400" dirty="0">
                <a:solidFill>
                  <a:sysClr val="windowText" lastClr="000000">
                    <a:lumMod val="75000"/>
                    <a:lumOff val="25000"/>
                  </a:sysClr>
                </a:solidFill>
                <a:latin typeface="微软雅黑" panose="020B0503020204020204" charset="-122"/>
                <a:ea typeface="微软雅黑" panose="020B0503020204020204" charset="-122"/>
                <a:cs typeface="微软雅黑" panose="020B0503020204020204" charset="-122"/>
              </a:endParaRPr>
            </a:p>
          </p:txBody>
        </p:sp>
        <p:sp>
          <p:nvSpPr>
            <p:cNvPr id="18" name="矩形 17"/>
            <p:cNvSpPr/>
            <p:nvPr/>
          </p:nvSpPr>
          <p:spPr>
            <a:xfrm>
              <a:off x="4843" y="1469"/>
              <a:ext cx="8018" cy="8486"/>
            </a:xfrm>
            <a:prstGeom prst="rect">
              <a:avLst/>
            </a:prstGeom>
            <a:noFill/>
            <a:ln>
              <a:solidFill>
                <a:schemeClr val="accent1">
                  <a:lumMod val="75000"/>
                </a:schemeClr>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6137275" y="932815"/>
            <a:ext cx="5613400" cy="5388610"/>
            <a:chOff x="4843" y="1469"/>
            <a:chExt cx="8018" cy="8486"/>
          </a:xfrm>
        </p:grpSpPr>
        <p:sp>
          <p:nvSpPr>
            <p:cNvPr id="3" name="文本框 2"/>
            <p:cNvSpPr txBox="1"/>
            <p:nvPr>
              <p:custDataLst>
                <p:tags r:id="rId2"/>
              </p:custDataLst>
            </p:nvPr>
          </p:nvSpPr>
          <p:spPr>
            <a:xfrm>
              <a:off x="5099" y="1711"/>
              <a:ext cx="7502" cy="8016"/>
            </a:xfrm>
            <a:prstGeom prst="rect">
              <a:avLst/>
            </a:prstGeom>
            <a:noFill/>
            <a:ln>
              <a:solidFill>
                <a:srgbClr val="007BA8"/>
              </a:solidFill>
            </a:ln>
          </p:spPr>
          <p:txBody>
            <a:bodyPr vert="horz" lIns="91440" tIns="45720" rIns="91440" bIns="45720" rtlCol="0" anchor="ctr">
              <a:normAutofit/>
            </a:bodyPr>
            <a:lstStyle>
              <a:lvl1pPr marL="285750" indent="-285750" fontAlgn="auto">
                <a:lnSpc>
                  <a:spcPct val="150000"/>
                </a:lnSpc>
                <a:spcBef>
                  <a:spcPts val="0"/>
                </a:spcBef>
                <a:spcAft>
                  <a:spcPts val="800"/>
                </a:spcAft>
                <a:buFont typeface="微软雅黑" panose="020B0503020204020204" charset="-122"/>
                <a:buAutoNum type="ea1JpnChsDbPeriod"/>
                <a:defRPr sz="1100" u="none" strike="noStrike" cap="none" spc="150" normalizeH="0" baseline="0">
                  <a:solidFill>
                    <a:sysClr val="windowText" lastClr="000000">
                      <a:lumMod val="95000"/>
                      <a:lumOff val="5000"/>
                    </a:sysClr>
                  </a:solidFill>
                  <a:uFillTx/>
                  <a:latin typeface="微软雅黑 Light" panose="020B0502040204020203" pitchFamily="34" charset="-122"/>
                  <a:ea typeface="微软雅黑 Light" panose="020B0502040204020203" pitchFamily="34" charset="-122"/>
                </a:defRPr>
              </a:lvl1pPr>
              <a:lvl2pPr marL="685800" indent="-228600" fontAlgn="auto">
                <a:lnSpc>
                  <a:spcPct val="130000"/>
                </a:lnSpc>
                <a:spcBef>
                  <a:spcPts val="0"/>
                </a:spcBef>
                <a:spcAft>
                  <a:spcPts val="1000"/>
                </a:spcAft>
                <a:buFont typeface="Arial" panose="020B0604020202020204" pitchFamily="34" charset="0"/>
                <a:buChar char="•"/>
                <a:tabLst>
                  <a:tab pos="1609725" algn="l"/>
                </a:tabLst>
                <a:defRPr sz="1600" u="none" strike="noStrike" cap="none" spc="150" normalizeH="0" baseline="0">
                  <a:uFillTx/>
                  <a:latin typeface="微软雅黑" panose="020B0503020204020204" charset="-122"/>
                  <a:ea typeface="微软雅黑" panose="020B0503020204020204" charset="-122"/>
                </a:defRPr>
              </a:lvl2pPr>
              <a:lvl3pPr marL="11430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3pPr>
              <a:lvl4pPr marL="16002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4pPr>
              <a:lvl5pPr marL="20574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gn="just">
                <a:spcBef>
                  <a:spcPts val="600"/>
                </a:spcBef>
                <a:spcAft>
                  <a:spcPts val="600"/>
                </a:spcAft>
                <a:buFont typeface="Wingdings" panose="05000000000000000000" charset="0"/>
                <a:buChar char="l"/>
                <a:defRPr/>
              </a:pPr>
              <a:r>
                <a:rPr kumimoji="0" lang="zh-CN" altLang="en-US" sz="1600" b="1" i="0" u="none" strike="noStrike" kern="1200" cap="none" spc="150" normalizeH="0" baseline="0" noProof="0" dirty="0">
                  <a:ln>
                    <a:noFill/>
                  </a:ln>
                  <a:solidFill>
                    <a:srgbClr val="1F4E79"/>
                  </a:solidFill>
                  <a:effectLst/>
                  <a:uLnTx/>
                  <a:uFillTx/>
                  <a:latin typeface="Arial" panose="020B0604020202020204" pitchFamily="34" charset="0"/>
                  <a:ea typeface="微软雅黑" panose="020B0503020204020204" charset="-122"/>
                  <a:cs typeface="+mn-cs"/>
                </a:rPr>
                <a:t>所治疗疾病基本情况：</a:t>
              </a:r>
              <a:r>
                <a:rPr lang="zh-CN" altLang="en-US" sz="1400" dirty="0">
                  <a:solidFill>
                    <a:sysClr val="windowText" lastClr="000000">
                      <a:lumMod val="75000"/>
                      <a:lumOff val="25000"/>
                    </a:sysClr>
                  </a:solidFill>
                  <a:latin typeface="微软雅黑" panose="020B0503020204020204" charset="-122"/>
                  <a:ea typeface="微软雅黑" panose="020B0503020204020204" charset="-122"/>
                </a:rPr>
                <a:t>液体治疗是外科病人围手术期治疗的重要环节，低血容量是外科患者普遍存在的问题，容量不足和电解质失衡是导致创伤患者死亡的最常见原因，能量缺失直接关系到患者的预后。</a:t>
              </a:r>
              <a:endParaRPr lang="zh-CN" altLang="en-US" sz="1400" b="1" dirty="0">
                <a:solidFill>
                  <a:srgbClr val="FF0000"/>
                </a:solidFill>
                <a:latin typeface="微软雅黑" panose="020B0503020204020204" charset="-122"/>
                <a:ea typeface="微软雅黑" panose="020B0503020204020204" charset="-122"/>
              </a:endParaRPr>
            </a:p>
            <a:p>
              <a:pPr lvl="0" algn="just">
                <a:spcBef>
                  <a:spcPts val="600"/>
                </a:spcBef>
                <a:spcAft>
                  <a:spcPts val="600"/>
                </a:spcAft>
                <a:buFont typeface="Wingdings" panose="05000000000000000000" charset="0"/>
                <a:buChar char="l"/>
                <a:defRPr/>
              </a:pPr>
              <a:r>
                <a:rPr lang="zh-CN" altLang="en-US" sz="1600" b="1" noProof="0" dirty="0">
                  <a:ln>
                    <a:noFill/>
                  </a:ln>
                  <a:solidFill>
                    <a:srgbClr val="1F4E79"/>
                  </a:solidFill>
                  <a:effectLst/>
                  <a:uLnTx/>
                  <a:latin typeface="Arial" panose="020B0604020202020204" pitchFamily="34" charset="0"/>
                  <a:ea typeface="微软雅黑" panose="020B0503020204020204" charset="-122"/>
                </a:rPr>
                <a:t>弥补未满足的治疗需求情况：</a:t>
              </a:r>
              <a:r>
                <a:rPr lang="zh-CN" altLang="en-US" sz="1400" b="1" dirty="0">
                  <a:solidFill>
                    <a:srgbClr val="FF0000"/>
                  </a:solidFill>
                  <a:latin typeface="微软雅黑" panose="020B0503020204020204" charset="-122"/>
                  <a:ea typeface="微软雅黑" panose="020B0503020204020204" charset="-122"/>
                </a:rPr>
                <a:t>目前医保目录内无同时满足患者补液、供能、平衡电解质三种需求的醋酸盐类药物。</a:t>
              </a:r>
              <a:endParaRPr lang="zh-CN" altLang="en-US" sz="1600" b="1" noProof="0" dirty="0">
                <a:ln>
                  <a:noFill/>
                </a:ln>
                <a:solidFill>
                  <a:srgbClr val="E6EFE9">
                    <a:lumMod val="50000"/>
                  </a:srgbClr>
                </a:solidFill>
                <a:effectLst/>
                <a:uLnTx/>
                <a:latin typeface="Arial" panose="020B0604020202020204" pitchFamily="34" charset="0"/>
                <a:ea typeface="微软雅黑" panose="020B0503020204020204" charset="-122"/>
              </a:endParaRPr>
            </a:p>
            <a:p>
              <a:pPr lvl="0" algn="just">
                <a:spcBef>
                  <a:spcPts val="600"/>
                </a:spcBef>
                <a:spcAft>
                  <a:spcPts val="600"/>
                </a:spcAft>
                <a:buClrTx/>
                <a:buSzTx/>
                <a:buFont typeface="Wingdings" panose="05000000000000000000" charset="0"/>
                <a:buChar char="l"/>
                <a:defRPr/>
              </a:pPr>
              <a:r>
                <a:rPr lang="zh-CN" altLang="en-US" sz="1600" b="1" noProof="0" dirty="0">
                  <a:ln>
                    <a:noFill/>
                  </a:ln>
                  <a:solidFill>
                    <a:srgbClr val="1F4E79"/>
                  </a:solidFill>
                  <a:effectLst/>
                  <a:uLnTx/>
                  <a:latin typeface="Arial" panose="020B0604020202020204" pitchFamily="34" charset="0"/>
                  <a:ea typeface="微软雅黑" panose="020B0503020204020204" charset="-122"/>
                </a:rPr>
                <a:t>大陆地区发病率、年发病总人数：</a:t>
              </a:r>
              <a:r>
                <a:rPr lang="zh-CN" altLang="en-US" sz="1400" dirty="0">
                  <a:solidFill>
                    <a:sysClr val="windowText" lastClr="000000">
                      <a:lumMod val="75000"/>
                      <a:lumOff val="25000"/>
                    </a:sysClr>
                  </a:solidFill>
                  <a:latin typeface="微软雅黑" panose="020B0503020204020204" charset="-122"/>
                  <a:ea typeface="微软雅黑" panose="020B0503020204020204" charset="-122"/>
                  <a:sym typeface="+mn-ea"/>
                </a:rPr>
                <a:t>我国每年行手术患者</a:t>
              </a:r>
              <a:r>
                <a:rPr lang="zh-CN" altLang="en-US" sz="1400" b="1" dirty="0">
                  <a:solidFill>
                    <a:srgbClr val="FF0000"/>
                  </a:solidFill>
                  <a:latin typeface="微软雅黑" panose="020B0503020204020204" charset="-122"/>
                  <a:ea typeface="微软雅黑" panose="020B0503020204020204" charset="-122"/>
                  <a:sym typeface="+mn-ea"/>
                </a:rPr>
                <a:t>需补液者8103万人次</a:t>
              </a:r>
              <a:r>
                <a:rPr lang="zh-CN" altLang="en-US" sz="1400" dirty="0">
                  <a:solidFill>
                    <a:sysClr val="windowText" lastClr="000000">
                      <a:lumMod val="75000"/>
                      <a:lumOff val="25000"/>
                    </a:sysClr>
                  </a:solidFill>
                  <a:latin typeface="微软雅黑" panose="020B0503020204020204" charset="-122"/>
                  <a:ea typeface="微软雅黑" panose="020B0503020204020204" charset="-122"/>
                  <a:sym typeface="+mn-ea"/>
                </a:rPr>
                <a:t>，每年需要进行</a:t>
              </a:r>
              <a:r>
                <a:rPr lang="zh-CN" altLang="en-US" sz="1400" b="1" dirty="0">
                  <a:solidFill>
                    <a:srgbClr val="FF0000"/>
                  </a:solidFill>
                  <a:latin typeface="微软雅黑" panose="020B0503020204020204" charset="-122"/>
                  <a:ea typeface="微软雅黑" panose="020B0503020204020204" charset="-122"/>
                  <a:sym typeface="+mn-ea"/>
                </a:rPr>
                <a:t>营养支持的患者1.6亿人次</a:t>
              </a:r>
              <a:r>
                <a:rPr lang="zh-CN" altLang="en-US" sz="1400" dirty="0">
                  <a:solidFill>
                    <a:srgbClr val="FF0000"/>
                  </a:solidFill>
                  <a:latin typeface="微软雅黑" panose="020B0503020204020204" charset="-122"/>
                  <a:ea typeface="微软雅黑" panose="020B0503020204020204" charset="-122"/>
                  <a:sym typeface="+mn-ea"/>
                </a:rPr>
                <a:t>。</a:t>
              </a:r>
            </a:p>
          </p:txBody>
        </p:sp>
        <p:sp>
          <p:nvSpPr>
            <p:cNvPr id="4" name="矩形 3"/>
            <p:cNvSpPr/>
            <p:nvPr/>
          </p:nvSpPr>
          <p:spPr>
            <a:xfrm>
              <a:off x="4843" y="1469"/>
              <a:ext cx="8018" cy="8486"/>
            </a:xfrm>
            <a:prstGeom prst="rect">
              <a:avLst/>
            </a:prstGeom>
            <a:noFill/>
            <a:ln>
              <a:solidFill>
                <a:schemeClr val="accent1">
                  <a:lumMod val="75000"/>
                </a:schemeClr>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descr="LOGO图片"/>
          <p:cNvPicPr>
            <a:picLocks noChangeAspect="1"/>
          </p:cNvPicPr>
          <p:nvPr/>
        </p:nvPicPr>
        <p:blipFill>
          <a:blip r:embed="rId9"/>
          <a:stretch>
            <a:fillRect/>
          </a:stretch>
        </p:blipFill>
        <p:spPr>
          <a:xfrm>
            <a:off x="9318625" y="6562090"/>
            <a:ext cx="2914015" cy="295910"/>
          </a:xfrm>
          <a:prstGeom prst="rect">
            <a:avLst/>
          </a:prstGeom>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2"/>
            </p:custDataLst>
          </p:nvPr>
        </p:nvGraphicFramePr>
        <p:xfrm>
          <a:off x="540327" y="2241719"/>
          <a:ext cx="11305309" cy="4061542"/>
        </p:xfrm>
        <a:graphic>
          <a:graphicData uri="http://schemas.openxmlformats.org/drawingml/2006/table">
            <a:tbl>
              <a:tblPr firstRow="1" bandRow="1">
                <a:tableStyleId>{21E4AEA4-8DFA-4A89-87EB-49C32662AFE0}</a:tableStyleId>
              </a:tblPr>
              <a:tblGrid>
                <a:gridCol w="1143000">
                  <a:extLst>
                    <a:ext uri="{9D8B030D-6E8A-4147-A177-3AD203B41FA5}">
                      <a16:colId xmlns:a16="http://schemas.microsoft.com/office/drawing/2014/main" val="20000"/>
                    </a:ext>
                  </a:extLst>
                </a:gridCol>
                <a:gridCol w="3034146">
                  <a:extLst>
                    <a:ext uri="{9D8B030D-6E8A-4147-A177-3AD203B41FA5}">
                      <a16:colId xmlns:a16="http://schemas.microsoft.com/office/drawing/2014/main" val="20001"/>
                    </a:ext>
                  </a:extLst>
                </a:gridCol>
                <a:gridCol w="1911927">
                  <a:extLst>
                    <a:ext uri="{9D8B030D-6E8A-4147-A177-3AD203B41FA5}">
                      <a16:colId xmlns:a16="http://schemas.microsoft.com/office/drawing/2014/main" val="20002"/>
                    </a:ext>
                  </a:extLst>
                </a:gridCol>
                <a:gridCol w="5216236">
                  <a:extLst>
                    <a:ext uri="{9D8B030D-6E8A-4147-A177-3AD203B41FA5}">
                      <a16:colId xmlns:a16="http://schemas.microsoft.com/office/drawing/2014/main" val="20003"/>
                    </a:ext>
                  </a:extLst>
                </a:gridCol>
              </a:tblGrid>
              <a:tr h="433387">
                <a:tc>
                  <a:txBody>
                    <a:bodyPr/>
                    <a:lstStyle/>
                    <a:p>
                      <a:pPr algn="ctr">
                        <a:buNone/>
                      </a:pPr>
                      <a:r>
                        <a:rPr lang="zh-CN" altLang="en-US" sz="1600" b="1" dirty="0">
                          <a:solidFill>
                            <a:schemeClr val="bg1"/>
                          </a:solidFill>
                        </a:rPr>
                        <a:t>对比项目</a:t>
                      </a:r>
                    </a:p>
                  </a:txBody>
                  <a:tcPr anchor="ctr">
                    <a:solidFill>
                      <a:srgbClr val="1F4E79"/>
                    </a:solidFill>
                  </a:tcPr>
                </a:tc>
                <a:tc>
                  <a:txBody>
                    <a:bodyPr/>
                    <a:lstStyle/>
                    <a:p>
                      <a:pPr algn="ctr">
                        <a:buNone/>
                      </a:pPr>
                      <a:r>
                        <a:rPr lang="zh-CN" altLang="en-US" sz="1600" b="1" dirty="0">
                          <a:solidFill>
                            <a:schemeClr val="bg1"/>
                          </a:solidFill>
                          <a:sym typeface="+mn-ea"/>
                        </a:rPr>
                        <a:t>复方电解质醋酸钠葡萄糖注射液</a:t>
                      </a:r>
                    </a:p>
                  </a:txBody>
                  <a:tcPr anchor="ctr">
                    <a:solidFill>
                      <a:srgbClr val="1F4E79"/>
                    </a:solidFill>
                  </a:tcPr>
                </a:tc>
                <a:tc>
                  <a:txBody>
                    <a:bodyPr/>
                    <a:lstStyle/>
                    <a:p>
                      <a:pPr algn="ctr">
                        <a:buNone/>
                      </a:pPr>
                      <a:r>
                        <a:rPr lang="zh-CN" altLang="en-US" sz="1600" b="1" dirty="0">
                          <a:solidFill>
                            <a:schemeClr val="bg1"/>
                          </a:solidFill>
                          <a:sym typeface="+mn-ea"/>
                        </a:rPr>
                        <a:t>醋酸钠林格注射液</a:t>
                      </a:r>
                    </a:p>
                  </a:txBody>
                  <a:tcPr anchor="ctr">
                    <a:solidFill>
                      <a:srgbClr val="1F4E79"/>
                    </a:solidFill>
                  </a:tcPr>
                </a:tc>
                <a:tc>
                  <a:txBody>
                    <a:bodyPr/>
                    <a:lstStyle/>
                    <a:p>
                      <a:pPr algn="ctr">
                        <a:buNone/>
                      </a:pPr>
                      <a:r>
                        <a:rPr lang="zh-CN" altLang="en-US" sz="1600" b="1" dirty="0">
                          <a:solidFill>
                            <a:schemeClr val="bg1"/>
                          </a:solidFill>
                          <a:sym typeface="+mn-ea"/>
                        </a:rPr>
                        <a:t>优势</a:t>
                      </a:r>
                    </a:p>
                  </a:txBody>
                  <a:tcPr anchor="ctr">
                    <a:solidFill>
                      <a:srgbClr val="1F4E79"/>
                    </a:solidFill>
                  </a:tcPr>
                </a:tc>
                <a:extLst>
                  <a:ext uri="{0D108BD9-81ED-4DB2-BD59-A6C34878D82A}">
                    <a16:rowId xmlns:a16="http://schemas.microsoft.com/office/drawing/2014/main" val="10000"/>
                  </a:ext>
                </a:extLst>
              </a:tr>
              <a:tr h="894425">
                <a:tc>
                  <a:txBody>
                    <a:bodyPr/>
                    <a:lstStyle/>
                    <a:p>
                      <a:pPr algn="ctr">
                        <a:buNone/>
                      </a:pPr>
                      <a:r>
                        <a:rPr lang="zh-CN" altLang="en-US" sz="1400"/>
                        <a:t>离子成份</a:t>
                      </a:r>
                    </a:p>
                  </a:txBody>
                  <a:tcPr anchor="ctr">
                    <a:solidFill>
                      <a:schemeClr val="bg1"/>
                    </a:solidFill>
                  </a:tcPr>
                </a:tc>
                <a:tc>
                  <a:txBody>
                    <a:bodyPr/>
                    <a:lstStyle/>
                    <a:p>
                      <a:pPr algn="ctr">
                        <a:buNone/>
                      </a:pPr>
                      <a:r>
                        <a:rPr lang="zh-CN" altLang="en-US" sz="1400" dirty="0"/>
                        <a:t>钠、钾、</a:t>
                      </a:r>
                      <a:r>
                        <a:rPr lang="zh-CN" altLang="en-US" sz="1400" dirty="0">
                          <a:sym typeface="+mn-ea"/>
                        </a:rPr>
                        <a:t>钙、氯、</a:t>
                      </a:r>
                      <a:r>
                        <a:rPr lang="zh-CN" altLang="en-US" sz="1400" b="1" dirty="0">
                          <a:solidFill>
                            <a:srgbClr val="FF0000"/>
                          </a:solidFill>
                        </a:rPr>
                        <a:t>镁、磷</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t>钠、钾、钙、氯</a:t>
                      </a:r>
                    </a:p>
                  </a:txBody>
                  <a:tcPr anchor="ctr">
                    <a:solidFill>
                      <a:schemeClr val="bg1"/>
                    </a:solidFill>
                  </a:tcPr>
                </a:tc>
                <a:tc>
                  <a:txBody>
                    <a:bodyPr/>
                    <a:lstStyle/>
                    <a:p>
                      <a:pPr algn="just">
                        <a:buNone/>
                      </a:pPr>
                      <a:r>
                        <a:rPr lang="zh-CN" altLang="en-US" sz="1400" b="1" spc="150" noProof="0" dirty="0">
                          <a:ln>
                            <a:noFill/>
                          </a:ln>
                          <a:solidFill>
                            <a:srgbClr val="FF0000"/>
                          </a:solidFill>
                          <a:effectLst/>
                          <a:uLnTx/>
                          <a:uFillTx/>
                          <a:latin typeface="微软雅黑" panose="020B0503020204020204" charset="-122"/>
                          <a:ea typeface="微软雅黑" panose="020B0503020204020204" charset="-122"/>
                          <a:sym typeface="Wingdings" panose="05000000000000000000" pitchFamily="2" charset="2"/>
                        </a:rPr>
                        <a:t> </a:t>
                      </a:r>
                      <a:r>
                        <a:rPr lang="zh-CN" altLang="en-US" sz="1400" b="1" dirty="0">
                          <a:solidFill>
                            <a:srgbClr val="FF0000"/>
                          </a:solidFill>
                        </a:rPr>
                        <a:t>全面覆盖人体必须离子</a:t>
                      </a:r>
                      <a:r>
                        <a:rPr lang="zh-CN" altLang="en-US" sz="1400" b="1" dirty="0"/>
                        <a:t>，平衡电解质，</a:t>
                      </a:r>
                      <a:r>
                        <a:rPr lang="zh-CN" altLang="en-US" sz="1400" b="1" dirty="0">
                          <a:sym typeface="+mn-ea"/>
                        </a:rPr>
                        <a:t>调节代谢紊乱；</a:t>
                      </a:r>
                    </a:p>
                    <a:p>
                      <a:pPr algn="just">
                        <a:buNone/>
                      </a:pPr>
                      <a:r>
                        <a:rPr lang="zh-CN" altLang="en-US" sz="1400" b="1" spc="150" noProof="0" dirty="0">
                          <a:ln>
                            <a:noFill/>
                          </a:ln>
                          <a:solidFill>
                            <a:srgbClr val="FF0000"/>
                          </a:solidFill>
                          <a:effectLst/>
                          <a:uLnTx/>
                          <a:uFillTx/>
                          <a:latin typeface="微软雅黑" panose="020B0503020204020204" charset="-122"/>
                          <a:ea typeface="微软雅黑" panose="020B0503020204020204" charset="-122"/>
                          <a:sym typeface="Wingdings" panose="05000000000000000000" pitchFamily="2" charset="2"/>
                        </a:rPr>
                        <a:t></a:t>
                      </a:r>
                      <a:r>
                        <a:rPr lang="zh-CN" altLang="en-US" sz="1400" b="1" spc="150" noProof="0" dirty="0">
                          <a:ln>
                            <a:noFill/>
                          </a:ln>
                          <a:solidFill>
                            <a:schemeClr val="tx1"/>
                          </a:solidFill>
                          <a:effectLst/>
                          <a:uLnTx/>
                          <a:uFillTx/>
                          <a:latin typeface="微软雅黑" panose="020B0503020204020204" charset="-122"/>
                          <a:ea typeface="微软雅黑" panose="020B0503020204020204" charset="-122"/>
                          <a:sym typeface="Wingdings" panose="05000000000000000000" pitchFamily="2" charset="2"/>
                        </a:rPr>
                        <a:t> </a:t>
                      </a:r>
                      <a:r>
                        <a:rPr lang="zh-CN" altLang="en-US" sz="1400" b="1" dirty="0">
                          <a:solidFill>
                            <a:schemeClr val="tx1"/>
                          </a:solidFill>
                        </a:rPr>
                        <a:t>低氯配方</a:t>
                      </a:r>
                      <a:r>
                        <a:rPr lang="zh-CN" altLang="en-US" sz="1400" b="1" dirty="0">
                          <a:solidFill>
                            <a:srgbClr val="FF0000"/>
                          </a:solidFill>
                        </a:rPr>
                        <a:t>适用于高氯血症</a:t>
                      </a:r>
                      <a:r>
                        <a:rPr lang="zh-CN" altLang="en-US" sz="1400" b="1" dirty="0"/>
                        <a:t>，独特</a:t>
                      </a:r>
                      <a:r>
                        <a:rPr lang="zh-CN" altLang="en-US" sz="1400" b="1" dirty="0">
                          <a:solidFill>
                            <a:srgbClr val="FF0000"/>
                          </a:solidFill>
                        </a:rPr>
                        <a:t>镁离子保护心脏</a:t>
                      </a:r>
                      <a:r>
                        <a:rPr lang="zh-CN" altLang="en-US" sz="1400" b="1" dirty="0"/>
                        <a:t>。</a:t>
                      </a:r>
                    </a:p>
                  </a:txBody>
                  <a:tcPr anchor="ctr">
                    <a:solidFill>
                      <a:schemeClr val="bg1"/>
                    </a:solidFill>
                  </a:tcPr>
                </a:tc>
                <a:extLst>
                  <a:ext uri="{0D108BD9-81ED-4DB2-BD59-A6C34878D82A}">
                    <a16:rowId xmlns:a16="http://schemas.microsoft.com/office/drawing/2014/main" val="10001"/>
                  </a:ext>
                </a:extLst>
              </a:tr>
              <a:tr h="894425">
                <a:tc>
                  <a:txBody>
                    <a:bodyPr/>
                    <a:lstStyle/>
                    <a:p>
                      <a:pPr algn="ctr">
                        <a:buNone/>
                      </a:pPr>
                      <a:r>
                        <a:rPr lang="zh-CN" altLang="en-US" sz="1400" dirty="0"/>
                        <a:t>供能物质</a:t>
                      </a:r>
                    </a:p>
                  </a:txBody>
                  <a:tcPr anchor="ctr">
                    <a:solidFill>
                      <a:schemeClr val="accent1">
                        <a:lumMod val="20000"/>
                        <a:lumOff val="80000"/>
                      </a:schemeClr>
                    </a:solidFill>
                  </a:tcPr>
                </a:tc>
                <a:tc>
                  <a:txBody>
                    <a:bodyPr/>
                    <a:lstStyle/>
                    <a:p>
                      <a:pPr algn="ctr">
                        <a:buNone/>
                      </a:pPr>
                      <a:r>
                        <a:rPr lang="zh-CN" altLang="en-US" sz="1400" b="1" dirty="0">
                          <a:solidFill>
                            <a:srgbClr val="FF0000"/>
                          </a:solidFill>
                        </a:rPr>
                        <a:t>磷</a:t>
                      </a:r>
                      <a:r>
                        <a:rPr lang="en-US" altLang="zh-CN" sz="1400" b="1" dirty="0">
                          <a:solidFill>
                            <a:srgbClr val="FF0000"/>
                          </a:solidFill>
                        </a:rPr>
                        <a:t>+10%</a:t>
                      </a:r>
                      <a:r>
                        <a:rPr lang="zh-CN" altLang="en-US" sz="1400" b="1" dirty="0">
                          <a:solidFill>
                            <a:srgbClr val="FF0000"/>
                          </a:solidFill>
                        </a:rPr>
                        <a:t>葡萄糖</a:t>
                      </a:r>
                    </a:p>
                  </a:txBody>
                  <a:tcPr anchor="ctr">
                    <a:solidFill>
                      <a:srgbClr val="DEEBF7"/>
                    </a:solidFill>
                  </a:tcPr>
                </a:tc>
                <a:tc>
                  <a:txBody>
                    <a:bodyPr/>
                    <a:lstStyle/>
                    <a:p>
                      <a:pPr marL="0" algn="ctr" defTabSz="914400" rtl="0" eaLnBrk="1" latinLnBrk="0" hangingPunct="1">
                        <a:buNone/>
                      </a:pPr>
                      <a:r>
                        <a:rPr lang="zh-CN" altLang="en-US" sz="1400" kern="1200" dirty="0">
                          <a:solidFill>
                            <a:schemeClr val="dk1"/>
                          </a:solidFill>
                          <a:latin typeface="+mn-lt"/>
                          <a:ea typeface="+mn-ea"/>
                          <a:cs typeface="+mn-cs"/>
                        </a:rPr>
                        <a:t>无</a:t>
                      </a:r>
                    </a:p>
                  </a:txBody>
                  <a:tcPr anchor="ctr">
                    <a:solidFill>
                      <a:schemeClr val="accent1">
                        <a:lumMod val="20000"/>
                        <a:lumOff val="80000"/>
                      </a:schemeClr>
                    </a:solidFill>
                  </a:tcPr>
                </a:tc>
                <a:tc>
                  <a:txBody>
                    <a:bodyPr/>
                    <a:lstStyle/>
                    <a:p>
                      <a:pPr algn="just">
                        <a:buNone/>
                      </a:pPr>
                      <a:r>
                        <a:rPr lang="zh-CN" altLang="en-US" sz="1400" b="1" spc="150" noProof="0" dirty="0">
                          <a:ln>
                            <a:noFill/>
                          </a:ln>
                          <a:solidFill>
                            <a:srgbClr val="FF0000"/>
                          </a:solidFill>
                          <a:effectLst/>
                          <a:uLnTx/>
                          <a:uFillTx/>
                          <a:latin typeface="微软雅黑" panose="020B0503020204020204" charset="-122"/>
                          <a:ea typeface="微软雅黑" panose="020B0503020204020204" charset="-122"/>
                          <a:sym typeface="Wingdings" panose="05000000000000000000" pitchFamily="2" charset="2"/>
                        </a:rPr>
                        <a:t> </a:t>
                      </a:r>
                      <a:r>
                        <a:rPr lang="zh-CN" altLang="en-US" sz="1400" b="1" dirty="0">
                          <a:sym typeface="+mn-ea"/>
                        </a:rPr>
                        <a:t>含有</a:t>
                      </a:r>
                      <a:r>
                        <a:rPr lang="zh-CN" altLang="en-US" sz="1400" b="1" dirty="0">
                          <a:solidFill>
                            <a:srgbClr val="FF0000"/>
                          </a:solidFill>
                          <a:sym typeface="+mn-ea"/>
                        </a:rPr>
                        <a:t>10%葡萄糖</a:t>
                      </a:r>
                      <a:r>
                        <a:rPr lang="zh-CN" altLang="en-US" sz="1400" b="1" dirty="0">
                          <a:sym typeface="+mn-ea"/>
                        </a:rPr>
                        <a:t>，适用于围手术期（麻醉）禁食禁水患者</a:t>
                      </a:r>
                      <a:r>
                        <a:rPr lang="zh-CN" altLang="en-US" sz="1400" b="1" dirty="0">
                          <a:solidFill>
                            <a:srgbClr val="FF0000"/>
                          </a:solidFill>
                          <a:sym typeface="+mn-ea"/>
                        </a:rPr>
                        <a:t>补充能量</a:t>
                      </a:r>
                      <a:r>
                        <a:rPr lang="zh-CN" altLang="en-US" sz="1400" b="1" dirty="0">
                          <a:sym typeface="+mn-ea"/>
                        </a:rPr>
                        <a:t>；</a:t>
                      </a:r>
                    </a:p>
                    <a:p>
                      <a:pPr algn="just">
                        <a:buNone/>
                      </a:pPr>
                      <a:r>
                        <a:rPr lang="zh-CN" altLang="en-US" sz="1400" b="1" spc="150" noProof="0" dirty="0">
                          <a:ln>
                            <a:noFill/>
                          </a:ln>
                          <a:solidFill>
                            <a:srgbClr val="FF0000"/>
                          </a:solidFill>
                          <a:effectLst/>
                          <a:uLnTx/>
                          <a:uFillTx/>
                          <a:latin typeface="微软雅黑" panose="020B0503020204020204" charset="-122"/>
                          <a:ea typeface="微软雅黑" panose="020B0503020204020204" charset="-122"/>
                          <a:sym typeface="Wingdings" panose="05000000000000000000" pitchFamily="2" charset="2"/>
                        </a:rPr>
                        <a:t> </a:t>
                      </a:r>
                      <a:r>
                        <a:rPr lang="zh-CN" altLang="en-US" sz="1400" b="1" dirty="0">
                          <a:sym typeface="+mn-ea"/>
                        </a:rPr>
                        <a:t>富含</a:t>
                      </a:r>
                      <a:r>
                        <a:rPr lang="zh-CN" altLang="en-US" sz="1400" b="1" dirty="0">
                          <a:solidFill>
                            <a:srgbClr val="FF0000"/>
                          </a:solidFill>
                          <a:sym typeface="+mn-ea"/>
                        </a:rPr>
                        <a:t>10mmol/L磷元素</a:t>
                      </a:r>
                      <a:r>
                        <a:rPr lang="zh-CN" altLang="en-US" sz="1400" b="1" dirty="0">
                          <a:sym typeface="+mn-ea"/>
                        </a:rPr>
                        <a:t>，</a:t>
                      </a:r>
                      <a:r>
                        <a:rPr lang="zh-CN" altLang="en-US" sz="1400" b="1" dirty="0">
                          <a:solidFill>
                            <a:srgbClr val="FF0000"/>
                          </a:solidFill>
                          <a:sym typeface="+mn-ea"/>
                        </a:rPr>
                        <a:t>促进糖酵解，高效利用葡萄糖，避免高糖不良后果。</a:t>
                      </a:r>
                    </a:p>
                  </a:txBody>
                  <a:tcPr anchor="ctr">
                    <a:solidFill>
                      <a:schemeClr val="accent1">
                        <a:lumMod val="20000"/>
                        <a:lumOff val="80000"/>
                      </a:schemeClr>
                    </a:solidFill>
                  </a:tcPr>
                </a:tc>
                <a:extLst>
                  <a:ext uri="{0D108BD9-81ED-4DB2-BD59-A6C34878D82A}">
                    <a16:rowId xmlns:a16="http://schemas.microsoft.com/office/drawing/2014/main" val="10002"/>
                  </a:ext>
                </a:extLst>
              </a:tr>
              <a:tr h="894425">
                <a:tc>
                  <a:txBody>
                    <a:bodyPr/>
                    <a:lstStyle/>
                    <a:p>
                      <a:pPr algn="ctr">
                        <a:buNone/>
                      </a:pPr>
                      <a:r>
                        <a:rPr lang="zh-CN" altLang="en-US" sz="1400" dirty="0"/>
                        <a:t>缓冲盐体系</a:t>
                      </a:r>
                    </a:p>
                  </a:txBody>
                  <a:tcPr anchor="ctr">
                    <a:solidFill>
                      <a:srgbClr val="FFFFFF"/>
                    </a:solidFill>
                  </a:tcPr>
                </a:tc>
                <a:tc>
                  <a:txBody>
                    <a:bodyPr/>
                    <a:lstStyle/>
                    <a:p>
                      <a:pPr algn="ctr">
                        <a:buNone/>
                      </a:pPr>
                      <a:r>
                        <a:rPr lang="zh-CN" altLang="en-US" sz="1400" b="1" dirty="0">
                          <a:solidFill>
                            <a:srgbClr val="FF0000"/>
                          </a:solidFill>
                        </a:rPr>
                        <a:t>醋酸、磷酸双缓冲盐体系</a:t>
                      </a:r>
                    </a:p>
                  </a:txBody>
                  <a:tcPr anchor="ctr">
                    <a:solidFill>
                      <a:srgbClr val="FFFFFF"/>
                    </a:solidFill>
                  </a:tcPr>
                </a:tc>
                <a:tc>
                  <a:txBody>
                    <a:bodyPr/>
                    <a:lstStyle/>
                    <a:p>
                      <a:pPr algn="ctr">
                        <a:buNone/>
                      </a:pPr>
                      <a:r>
                        <a:rPr lang="zh-CN" altLang="en-US" sz="1400" dirty="0"/>
                        <a:t>醋酸</a:t>
                      </a:r>
                    </a:p>
                  </a:txBody>
                  <a:tcPr anchor="ctr">
                    <a:solidFill>
                      <a:srgbClr val="FFFFFF"/>
                    </a:solidFill>
                  </a:tcPr>
                </a:tc>
                <a:tc>
                  <a:txBody>
                    <a:bodyPr/>
                    <a:lstStyle/>
                    <a:p>
                      <a:pPr algn="just">
                        <a:buClrTx/>
                        <a:buSzTx/>
                        <a:buFontTx/>
                        <a:buNone/>
                      </a:pPr>
                      <a:r>
                        <a:rPr lang="zh-CN" altLang="en-US" sz="1400" b="1" spc="150" noProof="0" dirty="0">
                          <a:ln>
                            <a:noFill/>
                          </a:ln>
                          <a:solidFill>
                            <a:srgbClr val="FF0000"/>
                          </a:solidFill>
                          <a:effectLst/>
                          <a:uLnTx/>
                          <a:uFillTx/>
                          <a:latin typeface="微软雅黑" panose="020B0503020204020204" charset="-122"/>
                          <a:ea typeface="微软雅黑" panose="020B0503020204020204" charset="-122"/>
                          <a:sym typeface="Wingdings" panose="05000000000000000000" pitchFamily="2" charset="2"/>
                        </a:rPr>
                        <a:t> </a:t>
                      </a:r>
                      <a:r>
                        <a:rPr lang="zh-CN" altLang="en-US" sz="1400" b="1" dirty="0">
                          <a:sym typeface="+mn-ea"/>
                        </a:rPr>
                        <a:t>醋酸、磷酸</a:t>
                      </a:r>
                      <a:r>
                        <a:rPr lang="zh-CN" altLang="en-US" sz="1400" b="1" dirty="0">
                          <a:solidFill>
                            <a:srgbClr val="FF0000"/>
                          </a:solidFill>
                          <a:sym typeface="+mn-ea"/>
                        </a:rPr>
                        <a:t>双缓冲盐体系</a:t>
                      </a:r>
                      <a:r>
                        <a:rPr lang="zh-CN" altLang="en-US" sz="1400" b="1" dirty="0">
                          <a:sym typeface="+mn-ea"/>
                        </a:rPr>
                        <a:t>，平稳调节内环境、安全有保障。</a:t>
                      </a:r>
                      <a:endParaRPr lang="zh-CN" altLang="en-US" sz="1400" b="1" dirty="0"/>
                    </a:p>
                  </a:txBody>
                  <a:tcPr anchor="ctr">
                    <a:solidFill>
                      <a:srgbClr val="FFFFFF"/>
                    </a:solidFill>
                  </a:tcPr>
                </a:tc>
                <a:extLst>
                  <a:ext uri="{0D108BD9-81ED-4DB2-BD59-A6C34878D82A}">
                    <a16:rowId xmlns:a16="http://schemas.microsoft.com/office/drawing/2014/main" val="10003"/>
                  </a:ext>
                </a:extLst>
              </a:tr>
              <a:tr h="894425">
                <a:tc>
                  <a:txBody>
                    <a:bodyPr/>
                    <a:lstStyle/>
                    <a:p>
                      <a:pPr algn="ctr">
                        <a:buNone/>
                      </a:pPr>
                      <a:r>
                        <a:rPr lang="zh-CN" altLang="en-US" sz="1400" dirty="0"/>
                        <a:t>适应症</a:t>
                      </a:r>
                    </a:p>
                  </a:txBody>
                  <a:tcPr anchor="ctr">
                    <a:solidFill>
                      <a:schemeClr val="accent1">
                        <a:lumMod val="20000"/>
                        <a:lumOff val="80000"/>
                      </a:schemeClr>
                    </a:solidFill>
                  </a:tcPr>
                </a:tc>
                <a:tc>
                  <a:txBody>
                    <a:bodyPr/>
                    <a:lstStyle/>
                    <a:p>
                      <a:pPr algn="ctr">
                        <a:buNone/>
                      </a:pPr>
                      <a:r>
                        <a:rPr lang="zh-CN" altLang="en-US" sz="1400" b="1" dirty="0">
                          <a:solidFill>
                            <a:srgbClr val="FF0000"/>
                          </a:solidFill>
                        </a:rPr>
                        <a:t>供能、补液、平衡电解质</a:t>
                      </a:r>
                    </a:p>
                  </a:txBody>
                  <a:tcPr anchor="ctr">
                    <a:solidFill>
                      <a:schemeClr val="accent1">
                        <a:lumMod val="20000"/>
                        <a:lumOff val="80000"/>
                      </a:schemeClr>
                    </a:solidFill>
                  </a:tcPr>
                </a:tc>
                <a:tc>
                  <a:txBody>
                    <a:bodyPr/>
                    <a:lstStyle/>
                    <a:p>
                      <a:pPr algn="ctr">
                        <a:buNone/>
                      </a:pPr>
                      <a:r>
                        <a:rPr lang="zh-CN" altLang="en-US" sz="1400" dirty="0"/>
                        <a:t>补液、平衡电解质</a:t>
                      </a:r>
                    </a:p>
                  </a:txBody>
                  <a:tcPr anchor="ctr">
                    <a:solidFill>
                      <a:schemeClr val="accent1">
                        <a:lumMod val="20000"/>
                        <a:lumOff val="80000"/>
                      </a:schemeClr>
                    </a:solidFill>
                  </a:tcPr>
                </a:tc>
                <a:tc>
                  <a:txBody>
                    <a:bodyPr/>
                    <a:lstStyle/>
                    <a:p>
                      <a:pPr algn="just">
                        <a:buNone/>
                      </a:pPr>
                      <a:r>
                        <a:rPr lang="zh-CN" altLang="en-US" sz="1400" b="1" spc="150" noProof="0" dirty="0">
                          <a:ln>
                            <a:noFill/>
                          </a:ln>
                          <a:solidFill>
                            <a:srgbClr val="FF0000"/>
                          </a:solidFill>
                          <a:effectLst/>
                          <a:uLnTx/>
                          <a:uFillTx/>
                          <a:latin typeface="微软雅黑" panose="020B0503020204020204" charset="-122"/>
                          <a:ea typeface="微软雅黑" panose="020B0503020204020204" charset="-122"/>
                          <a:sym typeface="Wingdings" panose="05000000000000000000" pitchFamily="2" charset="2"/>
                        </a:rPr>
                        <a:t></a:t>
                      </a:r>
                      <a:r>
                        <a:rPr lang="zh-CN" altLang="en-US" sz="1400" b="1" spc="150" noProof="0" dirty="0">
                          <a:ln>
                            <a:noFill/>
                          </a:ln>
                          <a:solidFill>
                            <a:schemeClr val="tx1"/>
                          </a:solidFill>
                          <a:effectLst/>
                          <a:uLnTx/>
                          <a:uFillTx/>
                          <a:latin typeface="微软雅黑" panose="020B0503020204020204" charset="-122"/>
                          <a:ea typeface="微软雅黑" panose="020B0503020204020204" charset="-122"/>
                          <a:sym typeface="Wingdings" panose="05000000000000000000" pitchFamily="2" charset="2"/>
                        </a:rPr>
                        <a:t> </a:t>
                      </a:r>
                      <a:r>
                        <a:rPr lang="zh-CN" altLang="en-US" sz="1400" b="1" dirty="0">
                          <a:solidFill>
                            <a:srgbClr val="FF0000"/>
                          </a:solidFill>
                        </a:rPr>
                        <a:t>更适合能量供给不足的重症患者。</a:t>
                      </a:r>
                    </a:p>
                  </a:txBody>
                  <a:tcPr anchor="ctr">
                    <a:solidFill>
                      <a:schemeClr val="accent1">
                        <a:lumMod val="20000"/>
                        <a:lumOff val="80000"/>
                      </a:schemeClr>
                    </a:solidFill>
                  </a:tcPr>
                </a:tc>
                <a:extLst>
                  <a:ext uri="{0D108BD9-81ED-4DB2-BD59-A6C34878D82A}">
                    <a16:rowId xmlns:a16="http://schemas.microsoft.com/office/drawing/2014/main" val="10004"/>
                  </a:ext>
                </a:extLst>
              </a:tr>
            </a:tbl>
          </a:graphicData>
        </a:graphic>
      </p:graphicFrame>
      <p:pic>
        <p:nvPicPr>
          <p:cNvPr id="2" name="图片 1" descr="LOGO图片"/>
          <p:cNvPicPr>
            <a:picLocks noChangeAspect="1"/>
          </p:cNvPicPr>
          <p:nvPr/>
        </p:nvPicPr>
        <p:blipFill>
          <a:blip r:embed="rId11"/>
          <a:stretch>
            <a:fillRect/>
          </a:stretch>
        </p:blipFill>
        <p:spPr>
          <a:xfrm>
            <a:off x="9277985" y="6568440"/>
            <a:ext cx="2914015" cy="295910"/>
          </a:xfrm>
          <a:prstGeom prst="rect">
            <a:avLst/>
          </a:prstGeom>
        </p:spPr>
      </p:pic>
      <p:grpSp>
        <p:nvGrpSpPr>
          <p:cNvPr id="8" name="组合 7"/>
          <p:cNvGrpSpPr/>
          <p:nvPr/>
        </p:nvGrpSpPr>
        <p:grpSpPr>
          <a:xfrm rot="16200000">
            <a:off x="2160145" y="-2024495"/>
            <a:ext cx="605630" cy="4925925"/>
            <a:chOff x="1940" y="-32"/>
            <a:chExt cx="2324" cy="7393"/>
          </a:xfrm>
        </p:grpSpPr>
        <p:sp>
          <p:nvSpPr>
            <p:cNvPr id="10" name="矩形 9"/>
            <p:cNvSpPr/>
            <p:nvPr>
              <p:custDataLst>
                <p:tags r:id="rId6"/>
              </p:custDataLst>
            </p:nvPr>
          </p:nvSpPr>
          <p:spPr>
            <a:xfrm>
              <a:off x="1940" y="-32"/>
              <a:ext cx="2324" cy="2501"/>
            </a:xfrm>
            <a:prstGeom prst="rect">
              <a:avLst/>
            </a:prstGeom>
            <a:solidFill>
              <a:srgbClr val="1F4E79"/>
            </a:solidFill>
            <a:ln>
              <a:solidFill>
                <a:srgbClr val="000000">
                  <a:alpha val="0"/>
                </a:srgbClr>
              </a:solidFill>
            </a:ln>
          </p:spPr>
          <p:style>
            <a:lnRef idx="2">
              <a:srgbClr val="4B819A">
                <a:shade val="50000"/>
              </a:srgbClr>
            </a:lnRef>
            <a:fillRef idx="1">
              <a:srgbClr val="4B819A"/>
            </a:fillRef>
            <a:effectRef idx="0">
              <a:srgbClr val="4B819A"/>
            </a:effectRef>
            <a:fontRef idx="minor">
              <a:sysClr val="window" lastClr="FFFFFF"/>
            </a:fontRef>
          </p:style>
          <p:txBody>
            <a:bodyPr rtlCol="0" anchor="ctr"/>
            <a:lstStyle/>
            <a:p>
              <a:pPr algn="ctr"/>
              <a:endParaRPr lang="zh-CN" altLang="en-US"/>
            </a:p>
          </p:txBody>
        </p:sp>
        <p:sp>
          <p:nvSpPr>
            <p:cNvPr id="11" name="标题 1"/>
            <p:cNvSpPr>
              <a:spLocks noGrp="1"/>
            </p:cNvSpPr>
            <p:nvPr>
              <p:custDataLst>
                <p:tags r:id="rId7"/>
              </p:custDataLst>
            </p:nvPr>
          </p:nvSpPr>
          <p:spPr>
            <a:xfrm rot="5400000">
              <a:off x="861" y="3961"/>
              <a:ext cx="4480" cy="2320"/>
            </a:xfrm>
            <a:prstGeom prst="rect">
              <a:avLst/>
            </a:prstGeom>
          </p:spPr>
          <p:txBody>
            <a:bodyPr vert="horz" lIns="91440" tIns="45720" rIns="91440" bIns="45720" rtlCol="0" anchor="ctr" anchorCtr="0"/>
            <a:lstStyle>
              <a:lvl1pPr algn="l" defTabSz="914400" rtl="0" eaLnBrk="1" fontAlgn="auto" latinLnBrk="0" hangingPunct="1">
                <a:lnSpc>
                  <a:spcPct val="100000"/>
                </a:lnSpc>
                <a:spcBef>
                  <a:spcPct val="0"/>
                </a:spcBef>
                <a:buNone/>
                <a:defRPr sz="2400" b="1" u="none" strike="noStrike" kern="1200" cap="none" spc="200" normalizeH="0">
                  <a:solidFill>
                    <a:sysClr val="windowText" lastClr="000000"/>
                  </a:solidFill>
                  <a:uFillTx/>
                  <a:latin typeface="微软雅黑" panose="020B0503020204020204" charset="-122"/>
                  <a:ea typeface="微软雅黑" panose="020B0503020204020204" charset="-122"/>
                  <a:cs typeface="+mn-ea"/>
                </a:defRPr>
              </a:lvl1pPr>
            </a:lstStyle>
            <a:p>
              <a:pPr marL="0" indent="0" algn="ctr">
                <a:lnSpc>
                  <a:spcPct val="130000"/>
                </a:lnSpc>
                <a:spcBef>
                  <a:spcPts val="0"/>
                </a:spcBef>
                <a:spcAft>
                  <a:spcPts val="0"/>
                </a:spcAft>
                <a:buSzPct val="100000"/>
                <a:buNone/>
              </a:pPr>
              <a:r>
                <a:rPr lang="en-US" altLang="zh-CN" spc="-200" dirty="0">
                  <a:ln w="19050">
                    <a:solidFill>
                      <a:schemeClr val="dk1"/>
                    </a:solidFill>
                  </a:ln>
                  <a:noFill/>
                  <a:cs typeface="汉仪旗黑-50简" charset="0"/>
                  <a:sym typeface="+mn-ea"/>
                </a:rPr>
                <a:t>01  </a:t>
              </a:r>
              <a:r>
                <a:rPr lang="zh-CN" altLang="en-US" spc="300" dirty="0">
                  <a:solidFill>
                    <a:sysClr val="windowText" lastClr="000000">
                      <a:lumMod val="85000"/>
                      <a:lumOff val="15000"/>
                    </a:sysClr>
                  </a:solidFill>
                  <a:latin typeface="Arial" panose="020B0604020202020204" pitchFamily="34" charset="0"/>
                  <a:ea typeface="微软雅黑" panose="020B0503020204020204" charset="-122"/>
                </a:rPr>
                <a:t>药品基本信息</a:t>
              </a:r>
            </a:p>
          </p:txBody>
        </p:sp>
        <p:sp>
          <p:nvSpPr>
            <p:cNvPr id="12" name="矩形 11"/>
            <p:cNvSpPr/>
            <p:nvPr>
              <p:custDataLst>
                <p:tags r:id="rId8"/>
              </p:custDataLst>
            </p:nvPr>
          </p:nvSpPr>
          <p:spPr>
            <a:xfrm>
              <a:off x="1940" y="2579"/>
              <a:ext cx="2324" cy="302"/>
            </a:xfrm>
            <a:prstGeom prst="rect">
              <a:avLst/>
            </a:prstGeom>
            <a:solidFill>
              <a:srgbClr val="1F4E79"/>
            </a:solidFill>
            <a:ln>
              <a:solidFill>
                <a:srgbClr val="000000">
                  <a:alpha val="0"/>
                </a:srgbClr>
              </a:solidFill>
            </a:ln>
          </p:spPr>
          <p:style>
            <a:lnRef idx="2">
              <a:srgbClr val="4B819A">
                <a:shade val="50000"/>
              </a:srgbClr>
            </a:lnRef>
            <a:fillRef idx="1">
              <a:srgbClr val="4B819A"/>
            </a:fillRef>
            <a:effectRef idx="0">
              <a:srgbClr val="4B819A"/>
            </a:effectRef>
            <a:fontRef idx="minor">
              <a:sysClr val="window" lastClr="FFFFFF"/>
            </a:fontRef>
          </p:style>
          <p:txBody>
            <a:bodyPr rtlCol="0" anchor="ctr"/>
            <a:lstStyle/>
            <a:p>
              <a:pPr algn="ctr"/>
              <a:endParaRPr lang="zh-CN" altLang="en-US"/>
            </a:p>
          </p:txBody>
        </p:sp>
      </p:grpSp>
      <p:grpSp>
        <p:nvGrpSpPr>
          <p:cNvPr id="14" name="组合 13"/>
          <p:cNvGrpSpPr/>
          <p:nvPr/>
        </p:nvGrpSpPr>
        <p:grpSpPr>
          <a:xfrm>
            <a:off x="2453005" y="939800"/>
            <a:ext cx="7112635" cy="1137285"/>
            <a:chOff x="3863" y="1480"/>
            <a:chExt cx="11201" cy="1791"/>
          </a:xfrm>
        </p:grpSpPr>
        <p:grpSp>
          <p:nvGrpSpPr>
            <p:cNvPr id="25" name="组合 24"/>
            <p:cNvGrpSpPr/>
            <p:nvPr/>
          </p:nvGrpSpPr>
          <p:grpSpPr>
            <a:xfrm>
              <a:off x="3936" y="1527"/>
              <a:ext cx="11129" cy="1744"/>
              <a:chOff x="3936" y="1847"/>
              <a:chExt cx="11129" cy="1744"/>
            </a:xfrm>
          </p:grpSpPr>
          <p:sp>
            <p:nvSpPr>
              <p:cNvPr id="6" name="圆角矩形 5"/>
              <p:cNvSpPr/>
              <p:nvPr/>
            </p:nvSpPr>
            <p:spPr>
              <a:xfrm>
                <a:off x="4334" y="1847"/>
                <a:ext cx="10731" cy="663"/>
              </a:xfrm>
              <a:prstGeom prst="roundRect">
                <a:avLst/>
              </a:prstGeom>
              <a:noFill/>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dirty="0">
                    <a:solidFill>
                      <a:schemeClr val="tx1"/>
                    </a:solidFill>
                    <a:sym typeface="+mn-ea"/>
                  </a:rPr>
                  <a:t>     </a:t>
                </a:r>
                <a:r>
                  <a:rPr lang="zh-CN" altLang="en-US" sz="1600" b="1" spc="150" dirty="0">
                    <a:solidFill>
                      <a:schemeClr val="tx2">
                        <a:lumMod val="50000"/>
                      </a:schemeClr>
                    </a:solidFill>
                    <a:uFillTx/>
                    <a:latin typeface="Arial" panose="020B0604020202020204" pitchFamily="34" charset="0"/>
                    <a:ea typeface="微软雅黑" panose="020B0503020204020204" charset="-122"/>
                    <a:sym typeface="+mn-ea"/>
                  </a:rPr>
                  <a:t>参照药品建议：醋</a:t>
                </a:r>
                <a:r>
                  <a:rPr lang="zh-CN" altLang="en-US" sz="1600" b="1" dirty="0">
                    <a:solidFill>
                      <a:schemeClr val="tx1"/>
                    </a:solidFill>
                    <a:latin typeface="微软雅黑" panose="020B0503020204020204" charset="-122"/>
                    <a:ea typeface="微软雅黑" panose="020B0503020204020204" charset="-122"/>
                    <a:sym typeface="+mn-ea"/>
                  </a:rPr>
                  <a:t>酸钠林格注射液</a:t>
                </a:r>
              </a:p>
            </p:txBody>
          </p:sp>
          <p:grpSp>
            <p:nvGrpSpPr>
              <p:cNvPr id="21" name="组合 20"/>
              <p:cNvGrpSpPr/>
              <p:nvPr/>
            </p:nvGrpSpPr>
            <p:grpSpPr>
              <a:xfrm>
                <a:off x="3936" y="2836"/>
                <a:ext cx="11101" cy="755"/>
                <a:chOff x="5013" y="2534"/>
                <a:chExt cx="11131" cy="1102"/>
              </a:xfrm>
            </p:grpSpPr>
            <p:sp>
              <p:nvSpPr>
                <p:cNvPr id="22" name="圆角矩形 21"/>
                <p:cNvSpPr/>
                <p:nvPr>
                  <p:custDataLst>
                    <p:tags r:id="rId3"/>
                  </p:custDataLst>
                </p:nvPr>
              </p:nvSpPr>
              <p:spPr>
                <a:xfrm>
                  <a:off x="5046" y="2598"/>
                  <a:ext cx="11098" cy="957"/>
                </a:xfrm>
                <a:prstGeom prst="roundRect">
                  <a:avLst/>
                </a:prstGeom>
                <a:noFill/>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a:solidFill>
                        <a:schemeClr val="tx1"/>
                      </a:solidFill>
                      <a:sym typeface="+mn-ea"/>
                    </a:rPr>
                    <a:t>         </a:t>
                  </a:r>
                  <a:r>
                    <a:rPr lang="zh-CN" altLang="en-US" sz="1600" b="1" spc="150">
                      <a:solidFill>
                        <a:schemeClr val="tx2">
                          <a:lumMod val="50000"/>
                        </a:schemeClr>
                      </a:solidFill>
                      <a:uFillTx/>
                      <a:latin typeface="Arial" panose="020B0604020202020204" pitchFamily="34" charset="0"/>
                      <a:ea typeface="微软雅黑" panose="020B0503020204020204" charset="-122"/>
                      <a:sym typeface="+mn-ea"/>
                    </a:rPr>
                    <a:t>与参照药品或已上市的同治疗领域药品相比的优势和不足：</a:t>
                  </a:r>
                  <a:endParaRPr lang="zh-CN" altLang="en-US" sz="1600" b="1" spc="150">
                    <a:solidFill>
                      <a:schemeClr val="tx2">
                        <a:lumMod val="50000"/>
                      </a:schemeClr>
                    </a:solidFill>
                    <a:uFillTx/>
                    <a:latin typeface="Arial" panose="020B0604020202020204" pitchFamily="34" charset="0"/>
                    <a:ea typeface="微软雅黑" panose="020B0503020204020204" charset="-122"/>
                    <a:cs typeface="微软雅黑" panose="020B0503020204020204" charset="-122"/>
                    <a:sym typeface="+mn-ea"/>
                  </a:endParaRPr>
                </a:p>
              </p:txBody>
            </p:sp>
            <p:pic>
              <p:nvPicPr>
                <p:cNvPr id="23" name="图片 22"/>
                <p:cNvPicPr>
                  <a:picLocks noChangeAspect="1"/>
                </p:cNvPicPr>
                <p:nvPr>
                  <p:custDataLst>
                    <p:tags r:id="rId4"/>
                  </p:custDataLst>
                </p:nvPr>
              </p:nvPicPr>
              <p:blipFill>
                <a:blip r:embed="rId12"/>
                <a:stretch>
                  <a:fillRect/>
                </a:stretch>
              </p:blipFill>
              <p:spPr>
                <a:xfrm>
                  <a:off x="5013" y="2534"/>
                  <a:ext cx="567" cy="1102"/>
                </a:xfrm>
                <a:prstGeom prst="rect">
                  <a:avLst/>
                </a:prstGeom>
              </p:spPr>
            </p:pic>
            <p:pic>
              <p:nvPicPr>
                <p:cNvPr id="24" name="图片 23" descr="333639373139373b343435303836313bb6d4b1c8"/>
                <p:cNvPicPr>
                  <a:picLocks noChangeAspect="1"/>
                </p:cNvPicPr>
                <p:nvPr>
                  <p:custDataLst>
                    <p:tags r:id="rId5"/>
                  </p:custDataLst>
                </p:nvPr>
              </p:nvPicPr>
              <p:blipFill>
                <a:blip r:embed="rId13">
                  <a:extLst>
                    <a:ext uri="{96DAC541-7B7A-43D3-8B79-37D633B846F1}">
                      <asvg:svgBlip xmlns:asvg="http://schemas.microsoft.com/office/drawing/2016/SVG/main" r:embed="rId14"/>
                    </a:ext>
                  </a:extLst>
                </a:blip>
                <a:stretch>
                  <a:fillRect/>
                </a:stretch>
              </p:blipFill>
              <p:spPr>
                <a:xfrm>
                  <a:off x="5235" y="2560"/>
                  <a:ext cx="671" cy="1040"/>
                </a:xfrm>
                <a:prstGeom prst="rect">
                  <a:avLst/>
                </a:prstGeom>
              </p:spPr>
            </p:pic>
          </p:grpSp>
        </p:grpSp>
        <p:grpSp>
          <p:nvGrpSpPr>
            <p:cNvPr id="13" name="组合 12"/>
            <p:cNvGrpSpPr/>
            <p:nvPr/>
          </p:nvGrpSpPr>
          <p:grpSpPr>
            <a:xfrm>
              <a:off x="3863" y="1480"/>
              <a:ext cx="972" cy="754"/>
              <a:chOff x="3863" y="1480"/>
              <a:chExt cx="972" cy="754"/>
            </a:xfrm>
          </p:grpSpPr>
          <p:sp>
            <p:nvSpPr>
              <p:cNvPr id="9" name="矩形 8"/>
              <p:cNvSpPr/>
              <p:nvPr/>
            </p:nvSpPr>
            <p:spPr>
              <a:xfrm>
                <a:off x="3863" y="1527"/>
                <a:ext cx="638" cy="672"/>
              </a:xfrm>
              <a:prstGeom prst="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32303231323332393b32303231333431313b6db24f53836f74f6"/>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969" y="1480"/>
                <a:ext cx="866" cy="755"/>
              </a:xfrm>
              <a:prstGeom prst="rect">
                <a:avLst/>
              </a:prstGeom>
            </p:spPr>
          </p:pic>
        </p:grpSp>
      </p:gr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LOGO图片"/>
          <p:cNvPicPr>
            <a:picLocks noChangeAspect="1"/>
          </p:cNvPicPr>
          <p:nvPr/>
        </p:nvPicPr>
        <p:blipFill>
          <a:blip r:embed="rId12"/>
          <a:stretch>
            <a:fillRect/>
          </a:stretch>
        </p:blipFill>
        <p:spPr>
          <a:xfrm>
            <a:off x="9277985" y="6562090"/>
            <a:ext cx="2914015" cy="295910"/>
          </a:xfrm>
          <a:prstGeom prst="rect">
            <a:avLst/>
          </a:prstGeom>
        </p:spPr>
      </p:pic>
      <p:grpSp>
        <p:nvGrpSpPr>
          <p:cNvPr id="3" name="组合 2"/>
          <p:cNvGrpSpPr/>
          <p:nvPr/>
        </p:nvGrpSpPr>
        <p:grpSpPr>
          <a:xfrm rot="16200000">
            <a:off x="1726055" y="-1590403"/>
            <a:ext cx="605630" cy="4057742"/>
            <a:chOff x="1940" y="-32"/>
            <a:chExt cx="2324" cy="6090"/>
          </a:xfrm>
        </p:grpSpPr>
        <p:sp>
          <p:nvSpPr>
            <p:cNvPr id="4" name="矩形 3"/>
            <p:cNvSpPr/>
            <p:nvPr>
              <p:custDataLst>
                <p:tags r:id="rId7"/>
              </p:custDataLst>
            </p:nvPr>
          </p:nvSpPr>
          <p:spPr>
            <a:xfrm>
              <a:off x="1940" y="-32"/>
              <a:ext cx="2324" cy="2501"/>
            </a:xfrm>
            <a:prstGeom prst="rect">
              <a:avLst/>
            </a:prstGeom>
            <a:solidFill>
              <a:srgbClr val="1F4E79"/>
            </a:solidFill>
            <a:ln>
              <a:solidFill>
                <a:srgbClr val="000000">
                  <a:alpha val="0"/>
                </a:srgbClr>
              </a:solidFill>
            </a:ln>
          </p:spPr>
          <p:style>
            <a:lnRef idx="2">
              <a:srgbClr val="4B819A">
                <a:shade val="50000"/>
              </a:srgbClr>
            </a:lnRef>
            <a:fillRef idx="1">
              <a:srgbClr val="4B819A"/>
            </a:fillRef>
            <a:effectRef idx="0">
              <a:srgbClr val="4B819A"/>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 lastClr="FFFFFF"/>
                </a:solidFill>
                <a:effectLst/>
                <a:uLnTx/>
                <a:uFillTx/>
                <a:latin typeface="Calibri" panose="020F0502020204030204"/>
                <a:ea typeface="微软雅黑" panose="020B0503020204020204" charset="-122"/>
                <a:cs typeface="+mn-cs"/>
              </a:endParaRPr>
            </a:p>
          </p:txBody>
        </p:sp>
        <p:sp>
          <p:nvSpPr>
            <p:cNvPr id="7" name="标题 1"/>
            <p:cNvSpPr>
              <a:spLocks noGrp="1"/>
            </p:cNvSpPr>
            <p:nvPr>
              <p:custDataLst>
                <p:tags r:id="rId8"/>
              </p:custDataLst>
            </p:nvPr>
          </p:nvSpPr>
          <p:spPr>
            <a:xfrm rot="5400000">
              <a:off x="1512" y="3310"/>
              <a:ext cx="3175" cy="2320"/>
            </a:xfrm>
            <a:prstGeom prst="rect">
              <a:avLst/>
            </a:prstGeom>
          </p:spPr>
          <p:txBody>
            <a:bodyPr vert="horz" lIns="91440" tIns="45720" rIns="91440" bIns="45720" rtlCol="0" anchor="ctr" anchorCtr="0"/>
            <a:lstStyle>
              <a:lvl1pPr algn="l" defTabSz="914400" rtl="0" eaLnBrk="1" fontAlgn="auto" latinLnBrk="0" hangingPunct="1">
                <a:lnSpc>
                  <a:spcPct val="100000"/>
                </a:lnSpc>
                <a:spcBef>
                  <a:spcPct val="0"/>
                </a:spcBef>
                <a:buNone/>
                <a:defRPr sz="2400" b="1" u="none" strike="noStrike" kern="1200" cap="none" spc="200" normalizeH="0">
                  <a:solidFill>
                    <a:sysClr val="windowText" lastClr="000000"/>
                  </a:solidFill>
                  <a:uFillTx/>
                  <a:latin typeface="微软雅黑" panose="020B0503020204020204" charset="-122"/>
                  <a:ea typeface="微软雅黑" panose="020B0503020204020204" charset="-122"/>
                  <a:cs typeface="+mn-ea"/>
                </a:defRPr>
              </a:lvl1pPr>
            </a:lstStyle>
            <a:p>
              <a:pPr marL="0" marR="0" lvl="0" indent="0" algn="ctr" defTabSz="914400" rtl="0" eaLnBrk="1" fontAlgn="auto" latinLnBrk="0" hangingPunct="1">
                <a:lnSpc>
                  <a:spcPct val="130000"/>
                </a:lnSpc>
                <a:spcBef>
                  <a:spcPts val="0"/>
                </a:spcBef>
                <a:spcAft>
                  <a:spcPts val="0"/>
                </a:spcAft>
                <a:buClrTx/>
                <a:buSzPct val="100000"/>
                <a:buFontTx/>
                <a:buNone/>
                <a:defRPr/>
              </a:pPr>
              <a:r>
                <a:rPr kumimoji="0" lang="en-US" altLang="zh-CN" sz="2400" b="1" i="0" u="none" strike="noStrike" kern="1200" cap="none" spc="-200" normalizeH="0" baseline="0" noProof="0" dirty="0">
                  <a:ln w="19050">
                    <a:solidFill>
                      <a:srgbClr val="000000"/>
                    </a:solidFill>
                  </a:ln>
                  <a:noFill/>
                  <a:effectLst/>
                  <a:uLnTx/>
                  <a:uFillTx/>
                  <a:latin typeface="微软雅黑" panose="020B0503020204020204" charset="-122"/>
                  <a:ea typeface="微软雅黑" panose="020B0503020204020204" charset="-122"/>
                  <a:cs typeface="汉仪旗黑-50简" charset="0"/>
                  <a:sym typeface="+mn-ea"/>
                </a:rPr>
                <a:t>02  </a:t>
              </a:r>
              <a:r>
                <a:rPr kumimoji="0" lang="zh-CN" altLang="en-US" sz="2400" b="1" i="0" u="none" strike="noStrike" kern="1200" cap="none" spc="300" normalizeH="0" baseline="0" noProof="0" dirty="0">
                  <a:ln>
                    <a:noFill/>
                  </a:ln>
                  <a:solidFill>
                    <a:sysClr val="windowText" lastClr="000000">
                      <a:lumMod val="85000"/>
                      <a:lumOff val="15000"/>
                    </a:sysClr>
                  </a:solidFill>
                  <a:effectLst/>
                  <a:uLnTx/>
                  <a:uFillTx/>
                  <a:latin typeface="Arial" panose="020B0604020202020204" pitchFamily="34" charset="0"/>
                  <a:ea typeface="微软雅黑" panose="020B0503020204020204" charset="-122"/>
                </a:rPr>
                <a:t>安全性</a:t>
              </a:r>
            </a:p>
          </p:txBody>
        </p:sp>
        <p:sp>
          <p:nvSpPr>
            <p:cNvPr id="12" name="矩形 11"/>
            <p:cNvSpPr/>
            <p:nvPr>
              <p:custDataLst>
                <p:tags r:id="rId9"/>
              </p:custDataLst>
            </p:nvPr>
          </p:nvSpPr>
          <p:spPr>
            <a:xfrm>
              <a:off x="1940" y="2579"/>
              <a:ext cx="2324" cy="302"/>
            </a:xfrm>
            <a:prstGeom prst="rect">
              <a:avLst/>
            </a:prstGeom>
            <a:solidFill>
              <a:srgbClr val="1F4E79"/>
            </a:solidFill>
            <a:ln>
              <a:solidFill>
                <a:srgbClr val="000000">
                  <a:alpha val="0"/>
                </a:srgbClr>
              </a:solidFill>
            </a:ln>
          </p:spPr>
          <p:style>
            <a:lnRef idx="2">
              <a:srgbClr val="4B819A">
                <a:shade val="50000"/>
              </a:srgbClr>
            </a:lnRef>
            <a:fillRef idx="1">
              <a:srgbClr val="4B819A"/>
            </a:fillRef>
            <a:effectRef idx="0">
              <a:srgbClr val="4B819A"/>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 lastClr="FFFFFF"/>
                </a:solidFill>
                <a:effectLst/>
                <a:uLnTx/>
                <a:uFillTx/>
                <a:latin typeface="Calibri" panose="020F0502020204030204"/>
                <a:ea typeface="微软雅黑" panose="020B0503020204020204" charset="-122"/>
                <a:cs typeface="+mn-cs"/>
              </a:endParaRPr>
            </a:p>
          </p:txBody>
        </p:sp>
      </p:grpSp>
      <p:grpSp>
        <p:nvGrpSpPr>
          <p:cNvPr id="10" name="组合 9"/>
          <p:cNvGrpSpPr/>
          <p:nvPr/>
        </p:nvGrpSpPr>
        <p:grpSpPr>
          <a:xfrm>
            <a:off x="516255" y="1494155"/>
            <a:ext cx="11106150" cy="4198620"/>
            <a:chOff x="749" y="2017"/>
            <a:chExt cx="17490" cy="6612"/>
          </a:xfrm>
        </p:grpSpPr>
        <p:sp>
          <p:nvSpPr>
            <p:cNvPr id="5" name="矩形 4"/>
            <p:cNvSpPr/>
            <p:nvPr/>
          </p:nvSpPr>
          <p:spPr>
            <a:xfrm>
              <a:off x="6297" y="2407"/>
              <a:ext cx="5352" cy="6222"/>
            </a:xfrm>
            <a:prstGeom prst="rect">
              <a:avLst/>
            </a:prstGeom>
            <a:solidFill>
              <a:srgbClr val="DEEBF7"/>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同品种在日本批准上市信息，其不良反应发生率约为</a:t>
              </a:r>
              <a:r>
                <a:rPr kumimoji="0" lang="en-US" altLang="zh-CN"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7.4%(23/310)</a:t>
              </a: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，主要为血管疼痛、静脉炎、</a:t>
              </a:r>
              <a:r>
                <a:rPr kumimoji="0" lang="en-US" altLang="zh-CN"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AST(GOT)</a:t>
              </a: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升高、</a:t>
              </a:r>
              <a:r>
                <a:rPr kumimoji="0" lang="en-US" altLang="zh-CN"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ALT(GPT)</a:t>
              </a: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的升高以及低钠血症。</a:t>
              </a:r>
            </a:p>
            <a:p>
              <a:pPr marL="0" marR="0" lvl="0" indent="0" algn="just" defTabSz="914400" rtl="0" eaLnBrk="1" fontAlgn="auto" latinLnBrk="0" hangingPunct="1">
                <a:lnSpc>
                  <a:spcPct val="15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rPr>
                <a:t>各国家或地区药监部门</a:t>
              </a:r>
              <a:r>
                <a:rPr kumimoji="0" lang="en-US" altLang="zh-CN" sz="1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rPr>
                <a:t>5</a:t>
              </a:r>
              <a:r>
                <a:rPr kumimoji="0" lang="zh-CN" altLang="en-US" sz="1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rPr>
                <a:t>年内未发布</a:t>
              </a:r>
              <a:r>
                <a:rPr kumimoji="0" lang="zh-CN" altLang="en-US" sz="1400" b="1"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rPr>
                <a:t>任何安全性警告</a:t>
              </a:r>
              <a:r>
                <a:rPr kumimoji="0" lang="zh-CN" altLang="en-US" sz="1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rPr>
                <a:t>、黑框警告、撤市信息；国内外安全性信息基本一致，未见非预期严重不良反应及明显风险信号，该品种风险较低，安全性较好。</a:t>
              </a:r>
            </a:p>
          </p:txBody>
        </p:sp>
        <p:sp>
          <p:nvSpPr>
            <p:cNvPr id="16" name="圆角矩形 15"/>
            <p:cNvSpPr/>
            <p:nvPr/>
          </p:nvSpPr>
          <p:spPr>
            <a:xfrm>
              <a:off x="6702" y="2017"/>
              <a:ext cx="4474" cy="877"/>
            </a:xfrm>
            <a:prstGeom prst="roundRect">
              <a:avLst/>
            </a:prstGeom>
            <a:solidFill>
              <a:srgbClr val="1F4E79"/>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Calibri" panose="020F0502020204030204"/>
                  <a:ea typeface="微软雅黑" panose="020B0503020204020204" charset="-122"/>
                  <a:cs typeface="+mn-cs"/>
                </a:rPr>
                <a:t>国内外不良反应发生情况</a:t>
              </a:r>
            </a:p>
          </p:txBody>
        </p:sp>
        <p:sp>
          <p:nvSpPr>
            <p:cNvPr id="6" name="矩形 5"/>
            <p:cNvSpPr/>
            <p:nvPr>
              <p:custDataLst>
                <p:tags r:id="rId2"/>
              </p:custDataLst>
            </p:nvPr>
          </p:nvSpPr>
          <p:spPr>
            <a:xfrm>
              <a:off x="749" y="2407"/>
              <a:ext cx="4948" cy="6222"/>
            </a:xfrm>
            <a:prstGeom prst="rect">
              <a:avLst/>
            </a:prstGeom>
            <a:solidFill>
              <a:srgbClr val="DEEBF7"/>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不良反应主要表现为注射部位的血管疼痛（</a:t>
              </a:r>
              <a:r>
                <a:rPr kumimoji="0" lang="en-US" altLang="zh-CN"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5%</a:t>
              </a: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）及静脉炎、谷草转氨酶和谷丙转氨酶升高、低钠血症（</a:t>
              </a:r>
              <a:r>
                <a:rPr kumimoji="0" lang="en-US" altLang="zh-CN"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0.1-5%</a:t>
              </a:r>
              <a:r>
                <a:rPr kumimoji="0" lang="zh-CN" altLang="en-US" sz="1400"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）。大剂量、快速给药可能出现组织水肿，</a:t>
              </a: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可采取改变注射部位、降低给药速度、密切观察等处理措施</a:t>
              </a:r>
            </a:p>
            <a:p>
              <a:pPr marL="0" marR="0" lvl="0" indent="0" algn="just" defTabSz="914400" rtl="0" eaLnBrk="1" fontAlgn="auto" latinLnBrk="0" hangingPunct="1">
                <a:lnSpc>
                  <a:spcPct val="15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rPr>
                <a:t>收载</a:t>
              </a:r>
              <a:r>
                <a:rPr kumimoji="0" lang="en-US" altLang="zh-CN" sz="1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rPr>
                <a:t>ADR</a:t>
              </a:r>
              <a:r>
                <a:rPr kumimoji="0" lang="zh-CN" altLang="en-US" sz="1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rPr>
                <a:t>多为偶见，且与临床操作有关，</a:t>
              </a:r>
              <a:r>
                <a:rPr lang="en-US" altLang="zh-CN" sz="1400" b="1"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rPr>
                <a:t>遵守说明书使用可保证用药安全，药品自身风险较低，临床获益远大于风险</a:t>
              </a:r>
              <a:endParaRPr kumimoji="0" lang="en-US" altLang="zh-CN" sz="1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endParaRPr>
            </a:p>
          </p:txBody>
        </p:sp>
        <p:sp>
          <p:nvSpPr>
            <p:cNvPr id="8" name="圆角矩形 7"/>
            <p:cNvSpPr/>
            <p:nvPr>
              <p:custDataLst>
                <p:tags r:id="rId3"/>
              </p:custDataLst>
            </p:nvPr>
          </p:nvSpPr>
          <p:spPr>
            <a:xfrm>
              <a:off x="1154" y="2017"/>
              <a:ext cx="3999" cy="877"/>
            </a:xfrm>
            <a:prstGeom prst="roundRect">
              <a:avLst/>
            </a:prstGeom>
            <a:solidFill>
              <a:srgbClr val="1F4E79"/>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Calibri" panose="020F0502020204030204"/>
                  <a:ea typeface="微软雅黑" panose="020B0503020204020204" charset="-122"/>
                  <a:cs typeface="+mn-cs"/>
                </a:rPr>
                <a:t>说明书收载的</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Calibri" panose="020F0502020204030204"/>
                  <a:ea typeface="微软雅黑" panose="020B0503020204020204" charset="-122"/>
                  <a:cs typeface="+mn-cs"/>
                </a:rPr>
                <a:t>安全性信息</a:t>
              </a:r>
            </a:p>
          </p:txBody>
        </p:sp>
        <p:sp>
          <p:nvSpPr>
            <p:cNvPr id="9" name="矩形 8"/>
            <p:cNvSpPr/>
            <p:nvPr>
              <p:custDataLst>
                <p:tags r:id="rId4"/>
              </p:custDataLst>
            </p:nvPr>
          </p:nvSpPr>
          <p:spPr>
            <a:xfrm>
              <a:off x="12281" y="2407"/>
              <a:ext cx="5959" cy="6222"/>
            </a:xfrm>
            <a:prstGeom prst="rect">
              <a:avLst/>
            </a:prstGeom>
            <a:solidFill>
              <a:srgbClr val="DEEBF7"/>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sym typeface="+mn-ea"/>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sym typeface="+mn-ea"/>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rPr>
                <a:t>复方电解质醋酸钠葡萄糖注射液安全性高于乳酸钠葡萄糖注射液</a:t>
              </a:r>
            </a:p>
          </p:txBody>
        </p:sp>
        <p:sp>
          <p:nvSpPr>
            <p:cNvPr id="14" name="圆角矩形 13"/>
            <p:cNvSpPr/>
            <p:nvPr>
              <p:custDataLst>
                <p:tags r:id="rId5"/>
              </p:custDataLst>
            </p:nvPr>
          </p:nvSpPr>
          <p:spPr>
            <a:xfrm>
              <a:off x="12686" y="2017"/>
              <a:ext cx="5068" cy="877"/>
            </a:xfrm>
            <a:prstGeom prst="roundRect">
              <a:avLst/>
            </a:prstGeom>
            <a:solidFill>
              <a:srgbClr val="1F4E79"/>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Calibri" panose="020F0502020204030204"/>
                  <a:ea typeface="微软雅黑" panose="020B0503020204020204" charset="-122"/>
                  <a:cs typeface="+mn-cs"/>
                  <a:sym typeface="+mn-ea"/>
                </a:rPr>
                <a:t>目录内同治疗领域药品安全性方面的主要优势和不足</a:t>
              </a:r>
              <a:endParaRPr kumimoji="0" lang="zh-CN" altLang="en-US" sz="1800" b="1" i="0" u="none" strike="noStrike" kern="1200" cap="none" spc="0" normalizeH="0" baseline="0" noProof="0" dirty="0">
                <a:ln>
                  <a:noFill/>
                </a:ln>
                <a:solidFill>
                  <a:schemeClr val="bg1"/>
                </a:solidFill>
                <a:effectLst/>
                <a:uLnTx/>
                <a:uFillTx/>
                <a:latin typeface="Calibri" panose="020F0502020204030204"/>
                <a:ea typeface="微软雅黑" panose="020B0503020204020204" charset="-122"/>
                <a:cs typeface="+mn-cs"/>
              </a:endParaRPr>
            </a:p>
          </p:txBody>
        </p:sp>
        <p:graphicFrame>
          <p:nvGraphicFramePr>
            <p:cNvPr id="11" name="图表 10"/>
            <p:cNvGraphicFramePr/>
            <p:nvPr>
              <p:custDataLst>
                <p:tags r:id="rId6"/>
              </p:custDataLst>
            </p:nvPr>
          </p:nvGraphicFramePr>
          <p:xfrm>
            <a:off x="12281" y="3136"/>
            <a:ext cx="5630" cy="3831"/>
          </p:xfrm>
          <a:graphic>
            <a:graphicData uri="http://schemas.openxmlformats.org/drawingml/2006/chart">
              <c:chart xmlns:c="http://schemas.openxmlformats.org/drawingml/2006/chart" xmlns:r="http://schemas.openxmlformats.org/officeDocument/2006/relationships" r:id="rId13"/>
            </a:graphicData>
          </a:graphic>
        </p:graphicFrame>
      </p:grpSp>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64845" y="1038860"/>
            <a:ext cx="5305425" cy="4158615"/>
          </a:xfrm>
          <a:prstGeom prst="rect">
            <a:avLst/>
          </a:prstGeom>
          <a:noFill/>
        </p:spPr>
        <p:txBody>
          <a:bodyPr wrap="square" rtlCol="0">
            <a:noAutofit/>
          </a:bodyPr>
          <a:lstStyle/>
          <a:p>
            <a:pPr marL="0" marR="0" lvl="0" indent="0" algn="just" defTabSz="914400" rtl="0" eaLnBrk="1" fontAlgn="auto" latinLnBrk="0" hangingPunct="1">
              <a:lnSpc>
                <a:spcPct val="150000"/>
              </a:lnSpc>
              <a:spcBef>
                <a:spcPts val="0"/>
              </a:spcBef>
              <a:spcAft>
                <a:spcPts val="1200"/>
              </a:spcAft>
              <a:buClrTx/>
              <a:buSzTx/>
              <a:buFontTx/>
              <a:buNone/>
              <a:defRPr/>
            </a:pPr>
            <a:r>
              <a:rPr lang="zh-CN" altLang="en-US" dirty="0">
                <a:solidFill>
                  <a:srgbClr val="000000"/>
                </a:solidFill>
                <a:latin typeface="微软雅黑" panose="020B0503020204020204" charset="-122"/>
                <a:ea typeface="微软雅黑" panose="020B0503020204020204" charset="-122"/>
                <a:cs typeface="微软雅黑" panose="020B0503020204020204" charset="-122"/>
                <a:sym typeface="+mn-ea"/>
              </a:rPr>
              <a:t>试验类型：</a:t>
            </a:r>
          </a:p>
          <a:p>
            <a:pPr marL="0" marR="0" lvl="0" indent="0" algn="just" defTabSz="914400" rtl="0" eaLnBrk="1" fontAlgn="auto" latinLnBrk="0" hangingPunct="1">
              <a:lnSpc>
                <a:spcPct val="150000"/>
              </a:lnSpc>
              <a:spcBef>
                <a:spcPts val="0"/>
              </a:spcBef>
              <a:spcAft>
                <a:spcPts val="1200"/>
              </a:spcAft>
              <a:buClrTx/>
              <a:buSzTx/>
              <a:buFontTx/>
              <a:buNone/>
              <a:defRPr/>
            </a:pPr>
            <a:r>
              <a:rPr kumimoji="0" lang="zh-CN" altLang="en-US"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方法：</a:t>
            </a:r>
            <a:r>
              <a:rPr lang="zh-CN" altLang="en-US"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选取无法经口、经肠摄取的需要水、电解质、能量补充剂维持的患者。给药剂量为500</a:t>
            </a:r>
            <a:r>
              <a:rPr lang="en-US" altLang="zh-CN"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a:t>
            </a:r>
            <a:r>
              <a:rPr lang="zh-CN" altLang="en-US"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1000mL/次，为期</a:t>
            </a:r>
            <a:r>
              <a:rPr lang="en-US" altLang="zh-CN"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3</a:t>
            </a:r>
            <a:r>
              <a:rPr lang="zh-CN" altLang="en-US"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天静脉滴注。</a:t>
            </a:r>
            <a:r>
              <a:rPr kumimoji="0" lang="zh-CN" altLang="en-US"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内科</a:t>
            </a:r>
            <a:r>
              <a:rPr kumimoji="0" lang="en-US" altLang="zh-CN" b="0" i="0" u="none" strike="noStrike" kern="1200" cap="none" spc="0" normalizeH="0" baseline="3000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1</a:t>
            </a:r>
            <a:r>
              <a:rPr kumimoji="0" lang="zh-CN" altLang="en-US" b="0" i="0" u="none" strike="noStrike" kern="1200" cap="none" spc="0" normalizeH="0" baseline="3000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和外科</a:t>
            </a:r>
            <a:r>
              <a:rPr kumimoji="0" lang="en-US" altLang="zh-CN" b="0" i="0" u="none" strike="noStrike" kern="1200" cap="none" spc="0" normalizeH="0" baseline="3000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2</a:t>
            </a:r>
            <a:r>
              <a:rPr kumimoji="0" lang="zh-CN" altLang="en-US" b="0" i="0" u="none" strike="noStrike" kern="1200" cap="none" spc="0" normalizeH="0" baseline="3000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以5%麦芽糖醋酸钠维持液作为对照药物，分别进行了组间比较试验；外科</a:t>
            </a:r>
            <a:r>
              <a:rPr kumimoji="0" lang="en-US" altLang="zh-CN" b="0" i="0" u="none" strike="noStrike" kern="1200" cap="none" spc="0" normalizeH="0" baseline="3000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3</a:t>
            </a:r>
            <a:r>
              <a:rPr kumimoji="0" lang="zh-CN" altLang="en-US" b="0" i="0" u="none" strike="noStrike" kern="1200" cap="none" spc="0" normalizeH="0" baseline="3000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以10%葡萄糖乳酸钠维持剂作为对照药物进行了组间比较试验（双盲法），通过观察和监测患者的自觉症状，他觉表现，以及一般状态的维持改善，水和电解质出纳等评估有效性。</a:t>
            </a:r>
          </a:p>
        </p:txBody>
      </p:sp>
      <p:graphicFrame>
        <p:nvGraphicFramePr>
          <p:cNvPr id="2" name="图表 1"/>
          <p:cNvGraphicFramePr/>
          <p:nvPr>
            <p:custDataLst>
              <p:tags r:id="rId2"/>
            </p:custDataLst>
          </p:nvPr>
        </p:nvGraphicFramePr>
        <p:xfrm>
          <a:off x="5970270" y="1133475"/>
          <a:ext cx="5904230" cy="4064000"/>
        </p:xfrm>
        <a:graphic>
          <a:graphicData uri="http://schemas.openxmlformats.org/drawingml/2006/chart">
            <c:chart xmlns:c="http://schemas.openxmlformats.org/drawingml/2006/chart" xmlns:r="http://schemas.openxmlformats.org/officeDocument/2006/relationships" r:id="rId8"/>
          </a:graphicData>
        </a:graphic>
      </p:graphicFrame>
      <p:sp>
        <p:nvSpPr>
          <p:cNvPr id="7" name="圆角矩形 6"/>
          <p:cNvSpPr/>
          <p:nvPr/>
        </p:nvSpPr>
        <p:spPr>
          <a:xfrm>
            <a:off x="736282" y="5539105"/>
            <a:ext cx="10719435" cy="681355"/>
          </a:xfrm>
          <a:prstGeom prst="roundRect">
            <a:avLst/>
          </a:prstGeom>
          <a:solidFill>
            <a:schemeClr val="bg2">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150" normalizeH="0" baseline="0" noProof="0" dirty="0">
                <a:ln>
                  <a:noFill/>
                </a:ln>
                <a:solidFill>
                  <a:srgbClr val="1F4E79"/>
                </a:solidFill>
                <a:effectLst/>
                <a:uLnTx/>
                <a:uFillTx/>
                <a:latin typeface="Arial" panose="020B0604020202020204" pitchFamily="34" charset="0"/>
                <a:ea typeface="微软雅黑" panose="020B0503020204020204" charset="-122"/>
                <a:cs typeface="+mn-cs"/>
                <a:sym typeface="+mn-ea"/>
              </a:rPr>
              <a:t>结论：复方电解质醋酸钠葡萄糖注射液</a:t>
            </a:r>
            <a:r>
              <a:rPr kumimoji="0" lang="zh-CN" altLang="en-US" sz="1800" b="1" i="0" u="none" strike="noStrike" kern="1200" cap="none" spc="150" normalizeH="0" baseline="0" noProof="0" dirty="0">
                <a:ln>
                  <a:noFill/>
                </a:ln>
                <a:solidFill>
                  <a:srgbClr val="FF0000"/>
                </a:solidFill>
                <a:effectLst/>
                <a:uLnTx/>
                <a:uFillTx/>
                <a:latin typeface="Arial" panose="020B0604020202020204" pitchFamily="34" charset="0"/>
                <a:ea typeface="微软雅黑" panose="020B0503020204020204" charset="-122"/>
                <a:cs typeface="+mn-cs"/>
                <a:sym typeface="+mn-ea"/>
              </a:rPr>
              <a:t>可以维持水、电解质平衡，特别是钾、钙、镁、磷水平的平衡</a:t>
            </a:r>
            <a:r>
              <a:rPr kumimoji="0" lang="zh-CN" altLang="en-US" sz="1800" b="1" i="0" u="none" strike="noStrike" kern="1200" cap="none" spc="150" normalizeH="0" baseline="0" noProof="0" dirty="0">
                <a:ln>
                  <a:noFill/>
                </a:ln>
                <a:solidFill>
                  <a:srgbClr val="1F4E79"/>
                </a:solidFill>
                <a:effectLst/>
                <a:uLnTx/>
                <a:uFillTx/>
                <a:latin typeface="Arial" panose="020B0604020202020204" pitchFamily="34" charset="0"/>
                <a:ea typeface="微软雅黑" panose="020B0503020204020204" charset="-122"/>
                <a:cs typeface="+mn-cs"/>
                <a:sym typeface="+mn-ea"/>
              </a:rPr>
              <a:t>。且对于自他觉症状、一般状态得到较好改善</a:t>
            </a:r>
          </a:p>
        </p:txBody>
      </p:sp>
      <p:pic>
        <p:nvPicPr>
          <p:cNvPr id="3" name="图片 2" descr="LOGO图片"/>
          <p:cNvPicPr>
            <a:picLocks noChangeAspect="1"/>
          </p:cNvPicPr>
          <p:nvPr/>
        </p:nvPicPr>
        <p:blipFill>
          <a:blip r:embed="rId9"/>
          <a:stretch>
            <a:fillRect/>
          </a:stretch>
        </p:blipFill>
        <p:spPr>
          <a:xfrm>
            <a:off x="9256712" y="6562090"/>
            <a:ext cx="2914015" cy="295910"/>
          </a:xfrm>
          <a:prstGeom prst="rect">
            <a:avLst/>
          </a:prstGeom>
        </p:spPr>
      </p:pic>
      <p:grpSp>
        <p:nvGrpSpPr>
          <p:cNvPr id="8" name="组合 7"/>
          <p:cNvGrpSpPr/>
          <p:nvPr/>
        </p:nvGrpSpPr>
        <p:grpSpPr>
          <a:xfrm rot="16200000">
            <a:off x="1779359" y="-1643707"/>
            <a:ext cx="605630" cy="4164349"/>
            <a:chOff x="1940" y="-32"/>
            <a:chExt cx="2324" cy="6250"/>
          </a:xfrm>
        </p:grpSpPr>
        <p:sp>
          <p:nvSpPr>
            <p:cNvPr id="9" name="矩形 8"/>
            <p:cNvSpPr/>
            <p:nvPr>
              <p:custDataLst>
                <p:tags r:id="rId3"/>
              </p:custDataLst>
            </p:nvPr>
          </p:nvSpPr>
          <p:spPr>
            <a:xfrm>
              <a:off x="1940" y="-32"/>
              <a:ext cx="2324" cy="2501"/>
            </a:xfrm>
            <a:prstGeom prst="rect">
              <a:avLst/>
            </a:prstGeom>
            <a:solidFill>
              <a:srgbClr val="1F4E79"/>
            </a:solidFill>
            <a:ln>
              <a:solidFill>
                <a:srgbClr val="000000">
                  <a:alpha val="0"/>
                </a:srgbClr>
              </a:solidFill>
            </a:ln>
          </p:spPr>
          <p:style>
            <a:lnRef idx="2">
              <a:srgbClr val="4B819A">
                <a:shade val="50000"/>
              </a:srgbClr>
            </a:lnRef>
            <a:fillRef idx="1">
              <a:srgbClr val="4B819A"/>
            </a:fillRef>
            <a:effectRef idx="0">
              <a:srgbClr val="4B819A"/>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 lastClr="FFFFFF"/>
                </a:solidFill>
                <a:effectLst/>
                <a:uLnTx/>
                <a:uFillTx/>
                <a:latin typeface="Calibri" panose="020F0502020204030204"/>
                <a:ea typeface="微软雅黑" panose="020B0503020204020204" charset="-122"/>
                <a:cs typeface="+mn-cs"/>
              </a:endParaRPr>
            </a:p>
          </p:txBody>
        </p:sp>
        <p:sp>
          <p:nvSpPr>
            <p:cNvPr id="10" name="标题 1"/>
            <p:cNvSpPr>
              <a:spLocks noGrp="1"/>
            </p:cNvSpPr>
            <p:nvPr>
              <p:custDataLst>
                <p:tags r:id="rId4"/>
              </p:custDataLst>
            </p:nvPr>
          </p:nvSpPr>
          <p:spPr>
            <a:xfrm rot="5400000">
              <a:off x="1432" y="3390"/>
              <a:ext cx="3336" cy="2320"/>
            </a:xfrm>
            <a:prstGeom prst="rect">
              <a:avLst/>
            </a:prstGeom>
          </p:spPr>
          <p:txBody>
            <a:bodyPr vert="horz" lIns="91440" tIns="45720" rIns="91440" bIns="45720" rtlCol="0" anchor="ctr" anchorCtr="0"/>
            <a:lstStyle>
              <a:lvl1pPr algn="l" defTabSz="914400" rtl="0" eaLnBrk="1" fontAlgn="auto" latinLnBrk="0" hangingPunct="1">
                <a:lnSpc>
                  <a:spcPct val="100000"/>
                </a:lnSpc>
                <a:spcBef>
                  <a:spcPct val="0"/>
                </a:spcBef>
                <a:buNone/>
                <a:defRPr sz="2400" b="1" u="none" strike="noStrike" kern="1200" cap="none" spc="200" normalizeH="0">
                  <a:solidFill>
                    <a:sysClr val="windowText" lastClr="000000"/>
                  </a:solidFill>
                  <a:uFillTx/>
                  <a:latin typeface="微软雅黑" panose="020B0503020204020204" charset="-122"/>
                  <a:ea typeface="微软雅黑" panose="020B0503020204020204" charset="-122"/>
                  <a:cs typeface="+mn-ea"/>
                </a:defRPr>
              </a:lvl1pPr>
            </a:lstStyle>
            <a:p>
              <a:pPr marL="0" marR="0" lvl="0" indent="0" algn="ctr" defTabSz="914400" rtl="0" eaLnBrk="1" fontAlgn="auto" latinLnBrk="0" hangingPunct="1">
                <a:lnSpc>
                  <a:spcPct val="130000"/>
                </a:lnSpc>
                <a:spcBef>
                  <a:spcPts val="0"/>
                </a:spcBef>
                <a:spcAft>
                  <a:spcPts val="0"/>
                </a:spcAft>
                <a:buClrTx/>
                <a:buSzPct val="100000"/>
                <a:buFontTx/>
                <a:buNone/>
                <a:defRPr/>
              </a:pPr>
              <a:r>
                <a:rPr kumimoji="0" lang="en-US" altLang="zh-CN" sz="2400" b="1" i="0" u="none" strike="noStrike" kern="1200" cap="none" spc="-200" normalizeH="0" baseline="0" noProof="0" dirty="0">
                  <a:ln w="19050">
                    <a:solidFill>
                      <a:srgbClr val="000000"/>
                    </a:solidFill>
                  </a:ln>
                  <a:noFill/>
                  <a:effectLst/>
                  <a:uLnTx/>
                  <a:uFillTx/>
                  <a:latin typeface="微软雅黑" panose="020B0503020204020204" charset="-122"/>
                  <a:ea typeface="微软雅黑" panose="020B0503020204020204" charset="-122"/>
                  <a:cs typeface="汉仪旗黑-50简" charset="0"/>
                  <a:sym typeface="+mn-ea"/>
                </a:rPr>
                <a:t>03  </a:t>
              </a:r>
              <a:r>
                <a:rPr kumimoji="0" lang="zh-CN" altLang="en-US" sz="2400" b="1" i="0" u="none" strike="noStrike" kern="1200" cap="none" spc="300" normalizeH="0" baseline="0" noProof="0" dirty="0">
                  <a:ln>
                    <a:noFill/>
                  </a:ln>
                  <a:solidFill>
                    <a:sysClr val="windowText" lastClr="000000">
                      <a:lumMod val="85000"/>
                      <a:lumOff val="15000"/>
                    </a:sysClr>
                  </a:solidFill>
                  <a:effectLst/>
                  <a:uLnTx/>
                  <a:uFillTx/>
                  <a:latin typeface="Arial" panose="020B0604020202020204" pitchFamily="34" charset="0"/>
                  <a:ea typeface="微软雅黑" panose="020B0503020204020204" charset="-122"/>
                  <a:sym typeface="+mn-ea"/>
                </a:rPr>
                <a:t>有效</a:t>
              </a:r>
              <a:r>
                <a:rPr kumimoji="0" lang="zh-CN" altLang="en-US" sz="2400" b="1" i="0" u="none" strike="noStrike" kern="1200" cap="none" spc="300" normalizeH="0" baseline="0" noProof="0" dirty="0">
                  <a:ln>
                    <a:noFill/>
                  </a:ln>
                  <a:solidFill>
                    <a:sysClr val="windowText" lastClr="000000">
                      <a:lumMod val="85000"/>
                      <a:lumOff val="15000"/>
                    </a:sysClr>
                  </a:solidFill>
                  <a:effectLst/>
                  <a:uLnTx/>
                  <a:uFillTx/>
                  <a:latin typeface="Arial" panose="020B0604020202020204" pitchFamily="34" charset="0"/>
                  <a:ea typeface="微软雅黑" panose="020B0503020204020204" charset="-122"/>
                </a:rPr>
                <a:t>性</a:t>
              </a:r>
            </a:p>
          </p:txBody>
        </p:sp>
        <p:sp>
          <p:nvSpPr>
            <p:cNvPr id="12" name="矩形 11"/>
            <p:cNvSpPr/>
            <p:nvPr>
              <p:custDataLst>
                <p:tags r:id="rId5"/>
              </p:custDataLst>
            </p:nvPr>
          </p:nvSpPr>
          <p:spPr>
            <a:xfrm>
              <a:off x="1940" y="2579"/>
              <a:ext cx="2324" cy="302"/>
            </a:xfrm>
            <a:prstGeom prst="rect">
              <a:avLst/>
            </a:prstGeom>
            <a:solidFill>
              <a:srgbClr val="1F4E79"/>
            </a:solidFill>
            <a:ln>
              <a:solidFill>
                <a:srgbClr val="000000">
                  <a:alpha val="0"/>
                </a:srgbClr>
              </a:solidFill>
            </a:ln>
          </p:spPr>
          <p:style>
            <a:lnRef idx="2">
              <a:srgbClr val="4B819A">
                <a:shade val="50000"/>
              </a:srgbClr>
            </a:lnRef>
            <a:fillRef idx="1">
              <a:srgbClr val="4B819A"/>
            </a:fillRef>
            <a:effectRef idx="0">
              <a:srgbClr val="4B819A"/>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 lastClr="FFFFFF"/>
                </a:solidFill>
                <a:effectLst/>
                <a:uLnTx/>
                <a:uFillTx/>
                <a:latin typeface="Calibri" panose="020F0502020204030204"/>
                <a:ea typeface="微软雅黑" panose="020B0503020204020204" charset="-122"/>
                <a:cs typeface="+mn-cs"/>
              </a:endParaRPr>
            </a:p>
          </p:txBody>
        </p:sp>
      </p:grpSp>
    </p:spTree>
    <p:custDataLst>
      <p:tags r:id="rId1"/>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LOGO图片"/>
          <p:cNvPicPr>
            <a:picLocks noChangeAspect="1"/>
          </p:cNvPicPr>
          <p:nvPr/>
        </p:nvPicPr>
        <p:blipFill>
          <a:blip r:embed="rId7"/>
          <a:stretch>
            <a:fillRect/>
          </a:stretch>
        </p:blipFill>
        <p:spPr>
          <a:xfrm>
            <a:off x="9256712" y="6562090"/>
            <a:ext cx="2914015" cy="295910"/>
          </a:xfrm>
          <a:prstGeom prst="rect">
            <a:avLst/>
          </a:prstGeom>
        </p:spPr>
      </p:pic>
      <p:grpSp>
        <p:nvGrpSpPr>
          <p:cNvPr id="8" name="组合 7"/>
          <p:cNvGrpSpPr/>
          <p:nvPr/>
        </p:nvGrpSpPr>
        <p:grpSpPr>
          <a:xfrm rot="16200000">
            <a:off x="1726055" y="-1590403"/>
            <a:ext cx="605630" cy="4057742"/>
            <a:chOff x="1940" y="-32"/>
            <a:chExt cx="2324" cy="6090"/>
          </a:xfrm>
        </p:grpSpPr>
        <p:sp>
          <p:nvSpPr>
            <p:cNvPr id="9" name="矩形 8"/>
            <p:cNvSpPr/>
            <p:nvPr>
              <p:custDataLst>
                <p:tags r:id="rId2"/>
              </p:custDataLst>
            </p:nvPr>
          </p:nvSpPr>
          <p:spPr>
            <a:xfrm>
              <a:off x="1940" y="-32"/>
              <a:ext cx="2324" cy="2501"/>
            </a:xfrm>
            <a:prstGeom prst="rect">
              <a:avLst/>
            </a:prstGeom>
            <a:solidFill>
              <a:srgbClr val="1F4E79"/>
            </a:solidFill>
            <a:ln>
              <a:solidFill>
                <a:srgbClr val="000000">
                  <a:alpha val="0"/>
                </a:srgbClr>
              </a:solidFill>
            </a:ln>
          </p:spPr>
          <p:style>
            <a:lnRef idx="2">
              <a:srgbClr val="4B819A">
                <a:shade val="50000"/>
              </a:srgbClr>
            </a:lnRef>
            <a:fillRef idx="1">
              <a:srgbClr val="4B819A"/>
            </a:fillRef>
            <a:effectRef idx="0">
              <a:srgbClr val="4B819A"/>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 lastClr="FFFFFF"/>
                </a:solidFill>
                <a:effectLst/>
                <a:uLnTx/>
                <a:uFillTx/>
                <a:latin typeface="Calibri" panose="020F0502020204030204"/>
                <a:ea typeface="微软雅黑" panose="020B0503020204020204" charset="-122"/>
                <a:cs typeface="+mn-cs"/>
              </a:endParaRPr>
            </a:p>
          </p:txBody>
        </p:sp>
        <p:sp>
          <p:nvSpPr>
            <p:cNvPr id="10" name="标题 1"/>
            <p:cNvSpPr>
              <a:spLocks noGrp="1"/>
            </p:cNvSpPr>
            <p:nvPr>
              <p:custDataLst>
                <p:tags r:id="rId3"/>
              </p:custDataLst>
            </p:nvPr>
          </p:nvSpPr>
          <p:spPr>
            <a:xfrm rot="5400000">
              <a:off x="1512" y="3310"/>
              <a:ext cx="3175" cy="2320"/>
            </a:xfrm>
            <a:prstGeom prst="rect">
              <a:avLst/>
            </a:prstGeom>
          </p:spPr>
          <p:txBody>
            <a:bodyPr vert="horz" lIns="91440" tIns="45720" rIns="91440" bIns="45720" rtlCol="0" anchor="ctr" anchorCtr="0"/>
            <a:lstStyle>
              <a:lvl1pPr algn="l" defTabSz="914400" rtl="0" eaLnBrk="1" fontAlgn="auto" latinLnBrk="0" hangingPunct="1">
                <a:lnSpc>
                  <a:spcPct val="100000"/>
                </a:lnSpc>
                <a:spcBef>
                  <a:spcPct val="0"/>
                </a:spcBef>
                <a:buNone/>
                <a:defRPr sz="2400" b="1" u="none" strike="noStrike" kern="1200" cap="none" spc="200" normalizeH="0">
                  <a:solidFill>
                    <a:sysClr val="windowText" lastClr="000000"/>
                  </a:solidFill>
                  <a:uFillTx/>
                  <a:latin typeface="微软雅黑" panose="020B0503020204020204" charset="-122"/>
                  <a:ea typeface="微软雅黑" panose="020B0503020204020204" charset="-122"/>
                  <a:cs typeface="+mn-ea"/>
                </a:defRPr>
              </a:lvl1pPr>
            </a:lstStyle>
            <a:p>
              <a:pPr marL="0" marR="0" lvl="0" indent="0" algn="ctr" defTabSz="914400" rtl="0" eaLnBrk="1" fontAlgn="auto" latinLnBrk="0" hangingPunct="1">
                <a:lnSpc>
                  <a:spcPct val="130000"/>
                </a:lnSpc>
                <a:spcBef>
                  <a:spcPts val="0"/>
                </a:spcBef>
                <a:spcAft>
                  <a:spcPts val="0"/>
                </a:spcAft>
                <a:buClrTx/>
                <a:buSzPct val="100000"/>
                <a:buFontTx/>
                <a:buNone/>
                <a:defRPr/>
              </a:pPr>
              <a:r>
                <a:rPr kumimoji="0" lang="en-US" altLang="zh-CN" sz="2400" b="1" i="0" u="none" strike="noStrike" kern="1200" cap="none" spc="-200" normalizeH="0" baseline="0" noProof="0" dirty="0">
                  <a:ln w="19050">
                    <a:solidFill>
                      <a:srgbClr val="000000"/>
                    </a:solidFill>
                  </a:ln>
                  <a:noFill/>
                  <a:effectLst/>
                  <a:uLnTx/>
                  <a:uFillTx/>
                  <a:latin typeface="微软雅黑" panose="020B0503020204020204" charset="-122"/>
                  <a:ea typeface="微软雅黑" panose="020B0503020204020204" charset="-122"/>
                  <a:cs typeface="汉仪旗黑-50简" charset="0"/>
                  <a:sym typeface="+mn-ea"/>
                </a:rPr>
                <a:t>03  </a:t>
              </a:r>
              <a:r>
                <a:rPr kumimoji="0" lang="zh-CN" altLang="en-US" sz="2400" b="1" i="0" u="none" strike="noStrike" kern="1200" cap="none" spc="300" normalizeH="0" baseline="0" noProof="0" dirty="0">
                  <a:ln>
                    <a:noFill/>
                  </a:ln>
                  <a:solidFill>
                    <a:sysClr val="windowText" lastClr="000000">
                      <a:lumMod val="85000"/>
                      <a:lumOff val="15000"/>
                    </a:sysClr>
                  </a:solidFill>
                  <a:effectLst/>
                  <a:uLnTx/>
                  <a:uFillTx/>
                  <a:latin typeface="Arial" panose="020B0604020202020204" pitchFamily="34" charset="0"/>
                  <a:ea typeface="微软雅黑" panose="020B0503020204020204" charset="-122"/>
                  <a:sym typeface="+mn-ea"/>
                </a:rPr>
                <a:t>有效</a:t>
              </a:r>
              <a:r>
                <a:rPr kumimoji="0" lang="zh-CN" altLang="en-US" sz="2400" b="1" i="0" u="none" strike="noStrike" kern="1200" cap="none" spc="300" normalizeH="0" baseline="0" noProof="0" dirty="0">
                  <a:ln>
                    <a:noFill/>
                  </a:ln>
                  <a:solidFill>
                    <a:sysClr val="windowText" lastClr="000000">
                      <a:lumMod val="85000"/>
                      <a:lumOff val="15000"/>
                    </a:sysClr>
                  </a:solidFill>
                  <a:effectLst/>
                  <a:uLnTx/>
                  <a:uFillTx/>
                  <a:latin typeface="Arial" panose="020B0604020202020204" pitchFamily="34" charset="0"/>
                  <a:ea typeface="微软雅黑" panose="020B0503020204020204" charset="-122"/>
                </a:rPr>
                <a:t>性</a:t>
              </a:r>
            </a:p>
          </p:txBody>
        </p:sp>
        <p:sp>
          <p:nvSpPr>
            <p:cNvPr id="12" name="矩形 11"/>
            <p:cNvSpPr/>
            <p:nvPr>
              <p:custDataLst>
                <p:tags r:id="rId4"/>
              </p:custDataLst>
            </p:nvPr>
          </p:nvSpPr>
          <p:spPr>
            <a:xfrm>
              <a:off x="1940" y="2579"/>
              <a:ext cx="2324" cy="302"/>
            </a:xfrm>
            <a:prstGeom prst="rect">
              <a:avLst/>
            </a:prstGeom>
            <a:solidFill>
              <a:srgbClr val="1F4E79"/>
            </a:solidFill>
            <a:ln>
              <a:solidFill>
                <a:srgbClr val="000000">
                  <a:alpha val="0"/>
                </a:srgbClr>
              </a:solidFill>
            </a:ln>
          </p:spPr>
          <p:style>
            <a:lnRef idx="2">
              <a:srgbClr val="4B819A">
                <a:shade val="50000"/>
              </a:srgbClr>
            </a:lnRef>
            <a:fillRef idx="1">
              <a:srgbClr val="4B819A"/>
            </a:fillRef>
            <a:effectRef idx="0">
              <a:srgbClr val="4B819A"/>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 lastClr="FFFFFF"/>
                </a:solidFill>
                <a:effectLst/>
                <a:uLnTx/>
                <a:uFillTx/>
                <a:latin typeface="Calibri" panose="020F0502020204030204"/>
                <a:ea typeface="微软雅黑" panose="020B0503020204020204" charset="-122"/>
                <a:cs typeface="+mn-cs"/>
              </a:endParaRPr>
            </a:p>
          </p:txBody>
        </p:sp>
      </p:grpSp>
      <p:sp>
        <p:nvSpPr>
          <p:cNvPr id="14" name="圆角矩形 6"/>
          <p:cNvSpPr/>
          <p:nvPr/>
        </p:nvSpPr>
        <p:spPr>
          <a:xfrm>
            <a:off x="1045326" y="948543"/>
            <a:ext cx="9768840" cy="650875"/>
          </a:xfrm>
          <a:prstGeom prst="roundRect">
            <a:avLst/>
          </a:prstGeom>
          <a:solidFill>
            <a:schemeClr val="bg2">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spc="150" dirty="0">
                <a:solidFill>
                  <a:srgbClr val="1F4E79"/>
                </a:solidFill>
                <a:latin typeface="Arial" panose="020B0604020202020204" pitchFamily="34" charset="0"/>
                <a:ea typeface="微软雅黑" panose="020B0503020204020204" charset="-122"/>
              </a:rPr>
              <a:t>富含</a:t>
            </a:r>
            <a:r>
              <a:rPr lang="en-US" altLang="zh-CN" b="1" spc="150" dirty="0">
                <a:solidFill>
                  <a:srgbClr val="1F4E79"/>
                </a:solidFill>
                <a:latin typeface="Arial" panose="020B0604020202020204" pitchFamily="34" charset="0"/>
                <a:ea typeface="微软雅黑" panose="020B0503020204020204" charset="-122"/>
              </a:rPr>
              <a:t>10mmol/L</a:t>
            </a:r>
            <a:r>
              <a:rPr lang="zh-CN" altLang="en-US" b="1" spc="150" dirty="0">
                <a:solidFill>
                  <a:srgbClr val="1F4E79"/>
                </a:solidFill>
                <a:latin typeface="Arial" panose="020B0604020202020204" pitchFamily="34" charset="0"/>
                <a:ea typeface="微软雅黑" panose="020B0503020204020204" charset="-122"/>
              </a:rPr>
              <a:t>磷离子配合</a:t>
            </a:r>
            <a:r>
              <a:rPr lang="en-US" altLang="zh-CN" b="1" spc="150" dirty="0">
                <a:solidFill>
                  <a:srgbClr val="1F4E79"/>
                </a:solidFill>
                <a:latin typeface="Arial" panose="020B0604020202020204" pitchFamily="34" charset="0"/>
                <a:ea typeface="微软雅黑" panose="020B0503020204020204" charset="-122"/>
              </a:rPr>
              <a:t>10%</a:t>
            </a:r>
            <a:r>
              <a:rPr lang="zh-CN" altLang="en-US" b="1" spc="150" dirty="0">
                <a:solidFill>
                  <a:srgbClr val="1F4E79"/>
                </a:solidFill>
                <a:latin typeface="Arial" panose="020B0604020202020204" pitchFamily="34" charset="0"/>
                <a:ea typeface="微软雅黑" panose="020B0503020204020204" charset="-122"/>
              </a:rPr>
              <a:t>葡萄糖，促进糖酵解过程，高效、持续供能</a:t>
            </a:r>
          </a:p>
        </p:txBody>
      </p:sp>
      <p:sp>
        <p:nvSpPr>
          <p:cNvPr id="102" name="文本框 101"/>
          <p:cNvSpPr txBox="1"/>
          <p:nvPr/>
        </p:nvSpPr>
        <p:spPr>
          <a:xfrm>
            <a:off x="678528" y="3072062"/>
            <a:ext cx="7150986" cy="2289281"/>
          </a:xfrm>
          <a:prstGeom prst="rect">
            <a:avLst/>
          </a:prstGeom>
          <a:noFill/>
        </p:spPr>
        <p:txBody>
          <a:bodyPr wrap="square">
            <a:spAutoFit/>
          </a:bodyPr>
          <a:lstStyle/>
          <a:p>
            <a:pPr>
              <a:lnSpc>
                <a:spcPct val="150000"/>
              </a:lnSpc>
              <a:spcAft>
                <a:spcPts val="1200"/>
              </a:spcAft>
            </a:pPr>
            <a:r>
              <a:rPr lang="zh-CN" altLang="en-US" sz="1600" b="1" dirty="0">
                <a:solidFill>
                  <a:srgbClr val="FF0000"/>
                </a:solidFill>
              </a:rPr>
              <a:t>复方电解质醋酸钠葡萄糖注射液（</a:t>
            </a:r>
            <a:r>
              <a:rPr lang="en-US" altLang="zh-CN" sz="1600" b="1" dirty="0">
                <a:solidFill>
                  <a:srgbClr val="FF0000"/>
                </a:solidFill>
              </a:rPr>
              <a:t>500ml</a:t>
            </a:r>
            <a:r>
              <a:rPr lang="zh-CN" altLang="en-US" sz="1600" b="1" dirty="0">
                <a:solidFill>
                  <a:srgbClr val="FF0000"/>
                </a:solidFill>
              </a:rPr>
              <a:t>）含</a:t>
            </a:r>
            <a:r>
              <a:rPr lang="en-US" altLang="zh-CN" sz="1600" b="1" dirty="0">
                <a:solidFill>
                  <a:srgbClr val="FF0000"/>
                </a:solidFill>
              </a:rPr>
              <a:t>50g</a:t>
            </a:r>
            <a:r>
              <a:rPr lang="zh-CN" altLang="en-US" sz="1600" b="1" dirty="0">
                <a:solidFill>
                  <a:srgbClr val="FF0000"/>
                </a:solidFill>
              </a:rPr>
              <a:t>葡萄糖，</a:t>
            </a:r>
            <a:r>
              <a:rPr lang="en-US" altLang="zh-CN" sz="1600" b="1" spc="150" dirty="0">
                <a:solidFill>
                  <a:srgbClr val="FF0000"/>
                </a:solidFill>
                <a:latin typeface="Arial" panose="020B0604020202020204" pitchFamily="34" charset="0"/>
                <a:ea typeface="微软雅黑" panose="020B0503020204020204" charset="-122"/>
              </a:rPr>
              <a:t> </a:t>
            </a:r>
            <a:r>
              <a:rPr lang="en-US" altLang="zh-CN" sz="1600" b="1" dirty="0">
                <a:solidFill>
                  <a:srgbClr val="FF0000"/>
                </a:solidFill>
              </a:rPr>
              <a:t>10mmol/L</a:t>
            </a:r>
            <a:r>
              <a:rPr lang="zh-CN" altLang="en-US" sz="1600" b="1" dirty="0">
                <a:solidFill>
                  <a:srgbClr val="FF0000"/>
                </a:solidFill>
              </a:rPr>
              <a:t>磷离子，每</a:t>
            </a:r>
            <a:r>
              <a:rPr lang="en-US" altLang="zh-CN" sz="1600" b="1" dirty="0">
                <a:solidFill>
                  <a:srgbClr val="FF0000"/>
                </a:solidFill>
              </a:rPr>
              <a:t>1000ml</a:t>
            </a:r>
            <a:r>
              <a:rPr lang="zh-CN" altLang="en-US" sz="1600" b="1" dirty="0">
                <a:solidFill>
                  <a:srgbClr val="FF0000"/>
                </a:solidFill>
              </a:rPr>
              <a:t>可提供</a:t>
            </a:r>
            <a:r>
              <a:rPr lang="en-US" altLang="zh-CN" sz="1600" b="1" dirty="0">
                <a:solidFill>
                  <a:srgbClr val="FF0000"/>
                </a:solidFill>
              </a:rPr>
              <a:t>400kcal</a:t>
            </a:r>
            <a:r>
              <a:rPr lang="zh-CN" altLang="en-US" sz="1600" b="1" dirty="0">
                <a:solidFill>
                  <a:srgbClr val="FF0000"/>
                </a:solidFill>
              </a:rPr>
              <a:t>能量，可满足经口不能充分摄入或摄入不足的患者的能量需求</a:t>
            </a:r>
            <a:r>
              <a:rPr kumimoji="0" lang="en-US" altLang="zh-CN" sz="1600" b="1" i="0" u="none" strike="noStrike" kern="1200" cap="none" spc="0" normalizeH="0" baseline="30000" noProof="0" dirty="0">
                <a:ln>
                  <a:noFill/>
                </a:ln>
                <a:solidFill>
                  <a:srgbClr val="FF0000"/>
                </a:solidFill>
                <a:effectLst/>
                <a:uLnTx/>
                <a:uFillTx/>
                <a:latin typeface="Calibri" panose="020F0502020204030204"/>
                <a:ea typeface="微软雅黑" panose="020B0503020204020204" charset="-122"/>
                <a:cs typeface="+mn-cs"/>
              </a:rPr>
              <a:t>[2] </a:t>
            </a:r>
            <a:r>
              <a:rPr lang="zh-CN" altLang="en-US" sz="1600" b="1" dirty="0">
                <a:solidFill>
                  <a:srgbClr val="FF0000"/>
                </a:solidFill>
              </a:rPr>
              <a:t>。</a:t>
            </a:r>
            <a:endParaRPr lang="en-US" altLang="zh-CN" sz="1600" b="1" dirty="0">
              <a:solidFill>
                <a:srgbClr val="FF0000"/>
              </a:solidFill>
            </a:endParaRPr>
          </a:p>
          <a:p>
            <a:pPr>
              <a:lnSpc>
                <a:spcPct val="150000"/>
              </a:lnSpc>
              <a:spcAft>
                <a:spcPts val="1200"/>
              </a:spcAft>
            </a:pPr>
            <a:r>
              <a:rPr lang="zh-CN" altLang="en-US" sz="1400" dirty="0"/>
              <a:t>磷离子是人体中的重要元素，直接参与葡萄糖酵解过程中磷酸化反应和能量转移等多个环节，在糖酵解的开始阶段，磷离子被添加到糖分子上；而在后期阶段，磷离子被移除并转移到 </a:t>
            </a:r>
            <a:r>
              <a:rPr lang="en-US" altLang="zh-CN" sz="1400" dirty="0"/>
              <a:t>ADP </a:t>
            </a:r>
            <a:r>
              <a:rPr lang="zh-CN" altLang="en-US" sz="1400" dirty="0"/>
              <a:t>上，生成 </a:t>
            </a:r>
            <a:r>
              <a:rPr lang="en-US" altLang="zh-CN" sz="1400" dirty="0"/>
              <a:t>ATP </a:t>
            </a:r>
            <a:r>
              <a:rPr lang="zh-CN" altLang="en-US" sz="1400" dirty="0"/>
              <a:t>分子，为细胞提供能量。</a:t>
            </a:r>
            <a:endParaRPr lang="en-US" altLang="zh-CN" sz="1400" dirty="0"/>
          </a:p>
        </p:txBody>
      </p:sp>
      <p:pic>
        <p:nvPicPr>
          <p:cNvPr id="104" name="图片 103"/>
          <p:cNvPicPr>
            <a:picLocks noChangeAspect="1"/>
          </p:cNvPicPr>
          <p:nvPr/>
        </p:nvPicPr>
        <p:blipFill>
          <a:blip r:embed="rId8"/>
          <a:stretch>
            <a:fillRect/>
          </a:stretch>
        </p:blipFill>
        <p:spPr>
          <a:xfrm>
            <a:off x="8218343" y="1746885"/>
            <a:ext cx="3091331" cy="4573584"/>
          </a:xfrm>
          <a:prstGeom prst="rect">
            <a:avLst/>
          </a:prstGeom>
        </p:spPr>
      </p:pic>
      <p:sp>
        <p:nvSpPr>
          <p:cNvPr id="106" name="文本框 105"/>
          <p:cNvSpPr txBox="1"/>
          <p:nvPr/>
        </p:nvSpPr>
        <p:spPr>
          <a:xfrm>
            <a:off x="678528" y="2083180"/>
            <a:ext cx="7150986" cy="791627"/>
          </a:xfrm>
          <a:prstGeom prst="rect">
            <a:avLst/>
          </a:prstGeom>
          <a:noFill/>
        </p:spPr>
        <p:txBody>
          <a:bodyPr wrap="square">
            <a:spAutoFit/>
          </a:bodyPr>
          <a:lstStyle/>
          <a:p>
            <a:pPr>
              <a:lnSpc>
                <a:spcPct val="150000"/>
              </a:lnSpc>
              <a:spcAft>
                <a:spcPts val="1200"/>
              </a:spcAft>
            </a:pPr>
            <a:r>
              <a:rPr lang="en-US" altLang="zh-CN" sz="1600" dirty="0"/>
              <a:t>《</a:t>
            </a:r>
            <a:r>
              <a:rPr lang="zh-CN" altLang="en-US" sz="1600" dirty="0"/>
              <a:t>外科病人围手术期液体治疗专家共识（</a:t>
            </a:r>
            <a:r>
              <a:rPr lang="en-US" altLang="zh-CN" sz="1600" dirty="0"/>
              <a:t>2015</a:t>
            </a:r>
            <a:r>
              <a:rPr lang="zh-CN" altLang="en-US" sz="1600" dirty="0"/>
              <a:t>）</a:t>
            </a:r>
            <a:r>
              <a:rPr lang="en-US" altLang="zh-CN" sz="1600" dirty="0"/>
              <a:t>》</a:t>
            </a:r>
            <a:r>
              <a:rPr lang="zh-CN" altLang="en-US" sz="1600" dirty="0"/>
              <a:t>中推荐外科患者液体治疗中需补充</a:t>
            </a:r>
            <a:r>
              <a:rPr lang="en-US" altLang="zh-CN" sz="1600" dirty="0"/>
              <a:t>50~100g/d</a:t>
            </a:r>
            <a:r>
              <a:rPr lang="zh-CN" altLang="en-US" sz="1600" dirty="0"/>
              <a:t>的葡萄糖</a:t>
            </a:r>
            <a:r>
              <a:rPr lang="en-US" altLang="zh-CN" sz="1600" baseline="30000" dirty="0"/>
              <a:t>[1]</a:t>
            </a:r>
            <a:r>
              <a:rPr lang="zh-CN" altLang="en-US" sz="1600" dirty="0"/>
              <a:t>。</a:t>
            </a:r>
            <a:endParaRPr lang="en-US" altLang="zh-CN" sz="1600" dirty="0"/>
          </a:p>
        </p:txBody>
      </p:sp>
      <p:sp>
        <p:nvSpPr>
          <p:cNvPr id="109" name="矩形 108"/>
          <p:cNvSpPr/>
          <p:nvPr/>
        </p:nvSpPr>
        <p:spPr>
          <a:xfrm>
            <a:off x="298594" y="6372860"/>
            <a:ext cx="5967124" cy="40011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0" dirty="0">
                <a:latin typeface="微软雅黑" panose="020B0503020204020204" charset="-122"/>
                <a:ea typeface="微软雅黑" panose="020B0503020204020204" charset="-122"/>
              </a:rPr>
              <a:t>[1]</a:t>
            </a:r>
            <a:r>
              <a:rPr lang="zh-CN" altLang="en-US" sz="1000" dirty="0">
                <a:latin typeface="微软雅黑" panose="020B0503020204020204" charset="-122"/>
                <a:ea typeface="微软雅黑" panose="020B0503020204020204" charset="-122"/>
              </a:rPr>
              <a:t>外科病人围手术期液体治疗专家共识（</a:t>
            </a:r>
            <a:r>
              <a:rPr lang="en-US" altLang="zh-CN" sz="1000" dirty="0">
                <a:latin typeface="微软雅黑" panose="020B0503020204020204" charset="-122"/>
                <a:ea typeface="微软雅黑" panose="020B0503020204020204" charset="-122"/>
              </a:rPr>
              <a:t>2015</a:t>
            </a:r>
            <a:r>
              <a:rPr lang="zh-CN" altLang="en-US" sz="1000" dirty="0">
                <a:latin typeface="微软雅黑" panose="020B0503020204020204" charset="-122"/>
                <a:ea typeface="微软雅黑" panose="020B0503020204020204" charset="-122"/>
              </a:rPr>
              <a:t>）中国实用外科杂志 </a:t>
            </a:r>
            <a:r>
              <a:rPr lang="en-US" altLang="zh-CN" sz="1000" dirty="0">
                <a:latin typeface="微软雅黑" panose="020B0503020204020204" charset="-122"/>
                <a:ea typeface="微软雅黑" panose="020B0503020204020204" charset="-122"/>
              </a:rPr>
              <a:t>2015 </a:t>
            </a:r>
            <a:r>
              <a:rPr lang="zh-CN" altLang="en-US" sz="1000" dirty="0">
                <a:latin typeface="微软雅黑" panose="020B0503020204020204" charset="-122"/>
                <a:ea typeface="微软雅黑" panose="020B0503020204020204" charset="-122"/>
              </a:rPr>
              <a:t>年</a:t>
            </a:r>
            <a:r>
              <a:rPr lang="en-US" altLang="zh-CN" sz="1000" dirty="0">
                <a:latin typeface="微软雅黑" panose="020B0503020204020204" charset="-122"/>
                <a:ea typeface="微软雅黑" panose="020B0503020204020204" charset="-122"/>
              </a:rPr>
              <a:t>9 </a:t>
            </a:r>
            <a:r>
              <a:rPr lang="zh-CN" altLang="en-US" sz="1000" dirty="0">
                <a:latin typeface="微软雅黑" panose="020B0503020204020204" charset="-122"/>
                <a:ea typeface="微软雅黑" panose="020B0503020204020204" charset="-122"/>
              </a:rPr>
              <a:t>月 第 </a:t>
            </a:r>
            <a:r>
              <a:rPr lang="en-US" altLang="zh-CN" sz="1000" dirty="0">
                <a:latin typeface="微软雅黑" panose="020B0503020204020204" charset="-122"/>
                <a:ea typeface="微软雅黑" panose="020B0503020204020204" charset="-122"/>
              </a:rPr>
              <a:t>35 </a:t>
            </a:r>
            <a:r>
              <a:rPr lang="zh-CN" altLang="en-US" sz="1000" dirty="0">
                <a:latin typeface="微软雅黑" panose="020B0503020204020204" charset="-122"/>
                <a:ea typeface="微软雅黑" panose="020B0503020204020204" charset="-122"/>
              </a:rPr>
              <a:t>卷 第 </a:t>
            </a:r>
            <a:r>
              <a:rPr lang="en-US" altLang="zh-CN" sz="1000" dirty="0">
                <a:latin typeface="微软雅黑" panose="020B0503020204020204" charset="-122"/>
                <a:ea typeface="微软雅黑" panose="020B0503020204020204" charset="-122"/>
              </a:rPr>
              <a:t>9 </a:t>
            </a:r>
            <a:r>
              <a:rPr lang="zh-CN" altLang="en-US" sz="1000" dirty="0">
                <a:latin typeface="微软雅黑" panose="020B0503020204020204" charset="-122"/>
                <a:ea typeface="微软雅黑" panose="020B0503020204020204" charset="-122"/>
              </a:rPr>
              <a:t>期</a:t>
            </a:r>
            <a:endParaRPr lang="en-US" altLang="zh-CN" sz="1000" dirty="0">
              <a:latin typeface="微软雅黑" panose="020B0503020204020204" charset="-122"/>
              <a:ea typeface="微软雅黑" panose="020B0503020204020204" charset="-122"/>
            </a:endParaRPr>
          </a:p>
          <a:p>
            <a:r>
              <a:rPr lang="en-US" altLang="zh-CN" sz="1000" dirty="0">
                <a:latin typeface="微软雅黑" panose="020B0503020204020204" charset="-122"/>
                <a:ea typeface="微软雅黑" panose="020B0503020204020204" charset="-122"/>
              </a:rPr>
              <a:t>[2]</a:t>
            </a:r>
            <a:r>
              <a:rPr lang="zh-CN" altLang="en-US" sz="1000" dirty="0">
                <a:latin typeface="微软雅黑" panose="020B0503020204020204" charset="-122"/>
                <a:ea typeface="微软雅黑" panose="020B0503020204020204" charset="-122"/>
              </a:rPr>
              <a:t>说明书</a:t>
            </a:r>
          </a:p>
        </p:txBody>
      </p:sp>
    </p:spTree>
    <p:custDataLst>
      <p:tags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2"/>
            </p:custDataLst>
          </p:nvPr>
        </p:nvGraphicFramePr>
        <p:xfrm>
          <a:off x="481780" y="828865"/>
          <a:ext cx="11169447" cy="2001562"/>
        </p:xfrm>
        <a:graphic>
          <a:graphicData uri="http://schemas.openxmlformats.org/drawingml/2006/table">
            <a:tbl>
              <a:tblPr firstRow="1" bandRow="1">
                <a:tableStyleId>{5C22544A-7EE6-4342-B048-85BDC9FD1C3A}</a:tableStyleId>
              </a:tblPr>
              <a:tblGrid>
                <a:gridCol w="1004226">
                  <a:extLst>
                    <a:ext uri="{9D8B030D-6E8A-4147-A177-3AD203B41FA5}">
                      <a16:colId xmlns:a16="http://schemas.microsoft.com/office/drawing/2014/main" val="20000"/>
                    </a:ext>
                  </a:extLst>
                </a:gridCol>
                <a:gridCol w="1004227">
                  <a:extLst>
                    <a:ext uri="{9D8B030D-6E8A-4147-A177-3AD203B41FA5}">
                      <a16:colId xmlns:a16="http://schemas.microsoft.com/office/drawing/2014/main" val="20001"/>
                    </a:ext>
                  </a:extLst>
                </a:gridCol>
                <a:gridCol w="1004227">
                  <a:extLst>
                    <a:ext uri="{9D8B030D-6E8A-4147-A177-3AD203B41FA5}">
                      <a16:colId xmlns:a16="http://schemas.microsoft.com/office/drawing/2014/main" val="20002"/>
                    </a:ext>
                  </a:extLst>
                </a:gridCol>
                <a:gridCol w="1003858">
                  <a:extLst>
                    <a:ext uri="{9D8B030D-6E8A-4147-A177-3AD203B41FA5}">
                      <a16:colId xmlns:a16="http://schemas.microsoft.com/office/drawing/2014/main" val="20003"/>
                    </a:ext>
                  </a:extLst>
                </a:gridCol>
                <a:gridCol w="1004594">
                  <a:extLst>
                    <a:ext uri="{9D8B030D-6E8A-4147-A177-3AD203B41FA5}">
                      <a16:colId xmlns:a16="http://schemas.microsoft.com/office/drawing/2014/main" val="20004"/>
                    </a:ext>
                  </a:extLst>
                </a:gridCol>
                <a:gridCol w="1004227">
                  <a:extLst>
                    <a:ext uri="{9D8B030D-6E8A-4147-A177-3AD203B41FA5}">
                      <a16:colId xmlns:a16="http://schemas.microsoft.com/office/drawing/2014/main" val="20005"/>
                    </a:ext>
                  </a:extLst>
                </a:gridCol>
                <a:gridCol w="1799620">
                  <a:extLst>
                    <a:ext uri="{9D8B030D-6E8A-4147-A177-3AD203B41FA5}">
                      <a16:colId xmlns:a16="http://schemas.microsoft.com/office/drawing/2014/main" val="20006"/>
                    </a:ext>
                  </a:extLst>
                </a:gridCol>
                <a:gridCol w="1568660">
                  <a:extLst>
                    <a:ext uri="{9D8B030D-6E8A-4147-A177-3AD203B41FA5}">
                      <a16:colId xmlns:a16="http://schemas.microsoft.com/office/drawing/2014/main" val="20007"/>
                    </a:ext>
                  </a:extLst>
                </a:gridCol>
                <a:gridCol w="1775808">
                  <a:extLst>
                    <a:ext uri="{9D8B030D-6E8A-4147-A177-3AD203B41FA5}">
                      <a16:colId xmlns:a16="http://schemas.microsoft.com/office/drawing/2014/main" val="20008"/>
                    </a:ext>
                  </a:extLst>
                </a:gridCol>
              </a:tblGrid>
              <a:tr h="401955">
                <a:tc gridSpan="9">
                  <a:txBody>
                    <a:bodyPr/>
                    <a:lstStyle/>
                    <a:p>
                      <a:pPr indent="0" algn="ctr" fontAlgn="auto">
                        <a:lnSpc>
                          <a:spcPct val="90000"/>
                        </a:lnSpc>
                        <a:buNone/>
                      </a:pPr>
                      <a:r>
                        <a:rPr lang="zh-CN" altLang="en-US" sz="1600" dirty="0">
                          <a:solidFill>
                            <a:srgbClr val="1F4E79"/>
                          </a:solidFill>
                          <a:latin typeface="微软雅黑" panose="020B0503020204020204" charset="-122"/>
                        </a:rPr>
                        <a:t>复方电解质醋酸钠葡萄糖注射液成份分析</a:t>
                      </a:r>
                      <a:r>
                        <a:rPr lang="zh-CN" altLang="en-US" sz="1400" dirty="0">
                          <a:solidFill>
                            <a:srgbClr val="1F4E79"/>
                          </a:solidFill>
                          <a:latin typeface="微软雅黑" panose="020B0503020204020204" charset="-122"/>
                        </a:rPr>
                        <a:t>（</a:t>
                      </a:r>
                      <a:r>
                        <a:rPr lang="en-US" altLang="zh-CN" sz="1400" dirty="0" err="1">
                          <a:solidFill>
                            <a:srgbClr val="1F4E79"/>
                          </a:solidFill>
                          <a:latin typeface="微软雅黑" panose="020B0503020204020204" charset="-122"/>
                        </a:rPr>
                        <a:t>电解质浓度</a:t>
                      </a:r>
                      <a:r>
                        <a:rPr lang="zh-CN" altLang="en-US" sz="1400" dirty="0">
                          <a:solidFill>
                            <a:srgbClr val="1F4E79"/>
                          </a:solidFill>
                          <a:latin typeface="微软雅黑" panose="020B0503020204020204" charset="-122"/>
                        </a:rPr>
                        <a:t>：</a:t>
                      </a:r>
                      <a:r>
                        <a:rPr lang="en-US" altLang="zh-CN" sz="1400" dirty="0" err="1">
                          <a:solidFill>
                            <a:srgbClr val="1F4E79"/>
                          </a:solidFill>
                          <a:latin typeface="微软雅黑" panose="020B0503020204020204" charset="-122"/>
                        </a:rPr>
                        <a:t>mEq</a:t>
                      </a:r>
                      <a:r>
                        <a:rPr lang="en-US" altLang="zh-CN" sz="1400" dirty="0">
                          <a:solidFill>
                            <a:srgbClr val="1F4E79"/>
                          </a:solidFill>
                          <a:latin typeface="微软雅黑" panose="020B0503020204020204" charset="-122"/>
                        </a:rPr>
                        <a:t>/L</a:t>
                      </a:r>
                      <a:r>
                        <a:rPr lang="zh-CN" altLang="en-US" sz="1400" dirty="0">
                          <a:solidFill>
                            <a:srgbClr val="1F4E79"/>
                          </a:solidFill>
                          <a:latin typeface="微软雅黑" panose="020B0503020204020204" charset="-122"/>
                        </a:rPr>
                        <a:t>）</a:t>
                      </a:r>
                      <a:endParaRPr lang="zh-CN" altLang="en-US" sz="1400" dirty="0">
                        <a:solidFill>
                          <a:srgbClr val="1F4E79"/>
                        </a:solidFill>
                        <a:latin typeface="微软雅黑" panose="020B0503020204020204" charset="-122"/>
                        <a:ea typeface="微软雅黑" panose="020B0503020204020204" charset="-122"/>
                        <a:cs typeface="微软雅黑" panose="020B0503020204020204" charset="-122"/>
                      </a:endParaRPr>
                    </a:p>
                  </a:txBody>
                  <a:tcPr marL="68580" marR="68580" marT="0" marB="0" anchor="ctr">
                    <a:noFill/>
                  </a:tcPr>
                </a:tc>
                <a:tc hMerge="1">
                  <a:txBody>
                    <a:bodyPr/>
                    <a:lstStyle/>
                    <a:p>
                      <a:endParaRPr lang="zh-CN"/>
                    </a:p>
                  </a:txBody>
                  <a:tcPr marL="68580" marR="68580" marT="0" marB="0"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401666">
                <a:tc>
                  <a:txBody>
                    <a:bodyPr/>
                    <a:lstStyle/>
                    <a:p>
                      <a:pPr algn="ctr">
                        <a:lnSpc>
                          <a:spcPct val="120000"/>
                        </a:lnSpc>
                        <a:buClrTx/>
                        <a:buSzTx/>
                        <a:buFontTx/>
                        <a:buNone/>
                      </a:pPr>
                      <a:r>
                        <a:rPr lang="zh-CN" altLang="en-US" sz="1400" b="1">
                          <a:solidFill>
                            <a:schemeClr val="bg1"/>
                          </a:solidFill>
                          <a:latin typeface="微软雅黑" panose="020B0503020204020204" charset="-122"/>
                          <a:ea typeface="微软雅黑" panose="020B0503020204020204" charset="-122"/>
                        </a:rPr>
                        <a:t>离子成份</a:t>
                      </a:r>
                    </a:p>
                  </a:txBody>
                  <a:tcPr marL="68580" marR="68580" marT="0" marB="0" anchor="ctr">
                    <a:solidFill>
                      <a:srgbClr val="1F4E79"/>
                    </a:solidFill>
                  </a:tcPr>
                </a:tc>
                <a:tc>
                  <a:txBody>
                    <a:bodyPr/>
                    <a:lstStyle/>
                    <a:p>
                      <a:pPr indent="0" algn="ctr">
                        <a:lnSpc>
                          <a:spcPct val="120000"/>
                        </a:lnSpc>
                        <a:buNone/>
                      </a:pPr>
                      <a:r>
                        <a:rPr lang="en-US" sz="1400" b="1">
                          <a:solidFill>
                            <a:schemeClr val="bg1"/>
                          </a:solidFill>
                          <a:latin typeface="微软雅黑" panose="020B0503020204020204" charset="-122"/>
                          <a:ea typeface="微软雅黑" panose="020B0503020204020204" charset="-122"/>
                        </a:rPr>
                        <a:t>Na</a:t>
                      </a:r>
                      <a:r>
                        <a:rPr lang="en-US" sz="1400" b="1" baseline="30000">
                          <a:solidFill>
                            <a:schemeClr val="bg1"/>
                          </a:solidFill>
                          <a:latin typeface="微软雅黑" panose="020B0503020204020204" charset="-122"/>
                          <a:ea typeface="微软雅黑" panose="020B0503020204020204" charset="-122"/>
                        </a:rPr>
                        <a:t>+</a:t>
                      </a:r>
                      <a:endParaRPr lang="en-US" altLang="en-US" sz="1400" b="1" baseline="30000">
                        <a:solidFill>
                          <a:schemeClr val="bg1"/>
                        </a:solidFill>
                        <a:latin typeface="微软雅黑" panose="020B0503020204020204" charset="-122"/>
                        <a:ea typeface="微软雅黑" panose="020B0503020204020204" charset="-122"/>
                      </a:endParaRPr>
                    </a:p>
                  </a:txBody>
                  <a:tcPr marL="68580" marR="68580" marT="0" marB="0" anchor="ctr">
                    <a:solidFill>
                      <a:srgbClr val="1F4E79"/>
                    </a:solidFill>
                  </a:tcPr>
                </a:tc>
                <a:tc>
                  <a:txBody>
                    <a:bodyPr/>
                    <a:lstStyle/>
                    <a:p>
                      <a:pPr indent="0" algn="ctr">
                        <a:lnSpc>
                          <a:spcPct val="120000"/>
                        </a:lnSpc>
                        <a:buNone/>
                      </a:pPr>
                      <a:r>
                        <a:rPr lang="en-US" sz="1400" b="1">
                          <a:solidFill>
                            <a:schemeClr val="bg1"/>
                          </a:solidFill>
                          <a:latin typeface="微软雅黑" panose="020B0503020204020204" charset="-122"/>
                          <a:ea typeface="微软雅黑" panose="020B0503020204020204" charset="-122"/>
                        </a:rPr>
                        <a:t>K</a:t>
                      </a:r>
                      <a:r>
                        <a:rPr lang="en-US" sz="1400" b="1" baseline="30000">
                          <a:solidFill>
                            <a:schemeClr val="bg1"/>
                          </a:solidFill>
                          <a:latin typeface="微软雅黑" panose="020B0503020204020204" charset="-122"/>
                          <a:ea typeface="微软雅黑" panose="020B0503020204020204" charset="-122"/>
                        </a:rPr>
                        <a:t>+</a:t>
                      </a:r>
                      <a:endParaRPr lang="en-US" altLang="en-US" sz="1400" b="1" baseline="30000">
                        <a:solidFill>
                          <a:schemeClr val="bg1"/>
                        </a:solidFill>
                        <a:latin typeface="微软雅黑" panose="020B0503020204020204" charset="-122"/>
                        <a:ea typeface="微软雅黑" panose="020B0503020204020204" charset="-122"/>
                      </a:endParaRPr>
                    </a:p>
                  </a:txBody>
                  <a:tcPr marL="68580" marR="68580" marT="0" marB="0" anchor="ctr">
                    <a:solidFill>
                      <a:srgbClr val="1F4E79"/>
                    </a:solidFill>
                  </a:tcPr>
                </a:tc>
                <a:tc>
                  <a:txBody>
                    <a:bodyPr/>
                    <a:lstStyle/>
                    <a:p>
                      <a:pPr indent="0" algn="ctr">
                        <a:lnSpc>
                          <a:spcPct val="120000"/>
                        </a:lnSpc>
                        <a:buNone/>
                      </a:pPr>
                      <a:r>
                        <a:rPr lang="en-US" sz="1400" b="1">
                          <a:solidFill>
                            <a:schemeClr val="bg1"/>
                          </a:solidFill>
                          <a:latin typeface="微软雅黑" panose="020B0503020204020204" charset="-122"/>
                          <a:ea typeface="微软雅黑" panose="020B0503020204020204" charset="-122"/>
                        </a:rPr>
                        <a:t>Mg</a:t>
                      </a:r>
                      <a:r>
                        <a:rPr lang="en-US" sz="1400" b="1" baseline="30000">
                          <a:solidFill>
                            <a:schemeClr val="bg1"/>
                          </a:solidFill>
                          <a:latin typeface="微软雅黑" panose="020B0503020204020204" charset="-122"/>
                          <a:ea typeface="微软雅黑" panose="020B0503020204020204" charset="-122"/>
                        </a:rPr>
                        <a:t>2+</a:t>
                      </a:r>
                      <a:endParaRPr lang="en-US" altLang="en-US" sz="1400" b="1" baseline="30000">
                        <a:solidFill>
                          <a:schemeClr val="bg1"/>
                        </a:solidFill>
                        <a:latin typeface="微软雅黑" panose="020B0503020204020204" charset="-122"/>
                        <a:ea typeface="微软雅黑" panose="020B0503020204020204" charset="-122"/>
                      </a:endParaRPr>
                    </a:p>
                  </a:txBody>
                  <a:tcPr marL="68580" marR="68580" marT="0" marB="0" anchor="ctr">
                    <a:solidFill>
                      <a:srgbClr val="1F4E79"/>
                    </a:solidFill>
                  </a:tcPr>
                </a:tc>
                <a:tc>
                  <a:txBody>
                    <a:bodyPr/>
                    <a:lstStyle/>
                    <a:p>
                      <a:pPr indent="0" algn="ctr">
                        <a:lnSpc>
                          <a:spcPct val="120000"/>
                        </a:lnSpc>
                        <a:buNone/>
                      </a:pPr>
                      <a:r>
                        <a:rPr lang="en-US" sz="1400" b="1">
                          <a:solidFill>
                            <a:schemeClr val="bg1"/>
                          </a:solidFill>
                          <a:latin typeface="微软雅黑" panose="020B0503020204020204" charset="-122"/>
                          <a:ea typeface="微软雅黑" panose="020B0503020204020204" charset="-122"/>
                        </a:rPr>
                        <a:t>Ca</a:t>
                      </a:r>
                      <a:r>
                        <a:rPr lang="en-US" sz="1400" b="1" baseline="30000">
                          <a:solidFill>
                            <a:schemeClr val="bg1"/>
                          </a:solidFill>
                          <a:latin typeface="微软雅黑" panose="020B0503020204020204" charset="-122"/>
                          <a:ea typeface="微软雅黑" panose="020B0503020204020204" charset="-122"/>
                        </a:rPr>
                        <a:t>2+</a:t>
                      </a:r>
                      <a:endParaRPr lang="en-US" altLang="en-US" sz="1400" b="1" baseline="30000">
                        <a:solidFill>
                          <a:schemeClr val="bg1"/>
                        </a:solidFill>
                        <a:latin typeface="微软雅黑" panose="020B0503020204020204" charset="-122"/>
                        <a:ea typeface="微软雅黑" panose="020B0503020204020204" charset="-122"/>
                      </a:endParaRPr>
                    </a:p>
                  </a:txBody>
                  <a:tcPr marL="68580" marR="68580" marT="0" marB="0" anchor="ctr">
                    <a:solidFill>
                      <a:srgbClr val="1F4E79"/>
                    </a:solidFill>
                  </a:tcPr>
                </a:tc>
                <a:tc>
                  <a:txBody>
                    <a:bodyPr/>
                    <a:lstStyle/>
                    <a:p>
                      <a:pPr indent="0" algn="ctr">
                        <a:lnSpc>
                          <a:spcPct val="120000"/>
                        </a:lnSpc>
                        <a:buNone/>
                      </a:pPr>
                      <a:r>
                        <a:rPr lang="en-US" sz="1400" b="1">
                          <a:solidFill>
                            <a:schemeClr val="bg1"/>
                          </a:solidFill>
                          <a:latin typeface="微软雅黑" panose="020B0503020204020204" charset="-122"/>
                          <a:ea typeface="微软雅黑" panose="020B0503020204020204" charset="-122"/>
                        </a:rPr>
                        <a:t>Cl</a:t>
                      </a:r>
                      <a:r>
                        <a:rPr lang="en-US" sz="1400" b="1" baseline="30000">
                          <a:solidFill>
                            <a:schemeClr val="bg1"/>
                          </a:solidFill>
                          <a:latin typeface="微软雅黑" panose="020B0503020204020204" charset="-122"/>
                          <a:ea typeface="微软雅黑" panose="020B0503020204020204" charset="-122"/>
                        </a:rPr>
                        <a:t>-</a:t>
                      </a:r>
                      <a:endParaRPr lang="en-US" altLang="en-US" sz="1400" b="1" baseline="30000">
                        <a:solidFill>
                          <a:schemeClr val="bg1"/>
                        </a:solidFill>
                        <a:latin typeface="微软雅黑" panose="020B0503020204020204" charset="-122"/>
                        <a:ea typeface="微软雅黑" panose="020B0503020204020204" charset="-122"/>
                      </a:endParaRPr>
                    </a:p>
                  </a:txBody>
                  <a:tcPr marL="68580" marR="68580" marT="0" marB="0" anchor="ctr">
                    <a:solidFill>
                      <a:srgbClr val="1F4E79"/>
                    </a:solidFill>
                  </a:tcPr>
                </a:tc>
                <a:tc>
                  <a:txBody>
                    <a:bodyPr/>
                    <a:lstStyle/>
                    <a:p>
                      <a:pPr indent="0" algn="ctr">
                        <a:lnSpc>
                          <a:spcPct val="120000"/>
                        </a:lnSpc>
                        <a:buNone/>
                      </a:pPr>
                      <a:r>
                        <a:rPr lang="en-US" sz="1400" b="1">
                          <a:solidFill>
                            <a:schemeClr val="bg1"/>
                          </a:solidFill>
                          <a:latin typeface="微软雅黑" panose="020B0503020204020204" charset="-122"/>
                          <a:ea typeface="微软雅黑" panose="020B0503020204020204" charset="-122"/>
                        </a:rPr>
                        <a:t>醋酸</a:t>
                      </a:r>
                      <a:r>
                        <a:rPr lang="zh-CN" altLang="en-US" sz="1400" b="1">
                          <a:solidFill>
                            <a:schemeClr val="bg1"/>
                          </a:solidFill>
                          <a:latin typeface="微软雅黑" panose="020B0503020204020204" charset="-122"/>
                          <a:ea typeface="微软雅黑" panose="020B0503020204020204" charset="-122"/>
                        </a:rPr>
                        <a:t>盐、磷酸盐</a:t>
                      </a:r>
                    </a:p>
                  </a:txBody>
                  <a:tcPr marL="68580" marR="68580" marT="0" marB="0" anchor="ctr">
                    <a:solidFill>
                      <a:srgbClr val="1F4E79"/>
                    </a:solidFill>
                  </a:tcPr>
                </a:tc>
                <a:tc>
                  <a:txBody>
                    <a:bodyPr/>
                    <a:lstStyle/>
                    <a:p>
                      <a:pPr indent="0" algn="ctr">
                        <a:lnSpc>
                          <a:spcPct val="120000"/>
                        </a:lnSpc>
                        <a:buNone/>
                      </a:pPr>
                      <a:r>
                        <a:rPr lang="en-US" sz="1400" b="1">
                          <a:solidFill>
                            <a:schemeClr val="bg1"/>
                          </a:solidFill>
                          <a:latin typeface="微软雅黑" panose="020B0503020204020204" charset="-122"/>
                          <a:ea typeface="微软雅黑" panose="020B0503020204020204" charset="-122"/>
                        </a:rPr>
                        <a:t>葡萄糖</a:t>
                      </a:r>
                      <a:r>
                        <a:rPr lang="zh-CN" altLang="en-US" sz="1400" b="1">
                          <a:solidFill>
                            <a:schemeClr val="bg1"/>
                          </a:solidFill>
                          <a:latin typeface="微软雅黑" panose="020B0503020204020204" charset="-122"/>
                          <a:ea typeface="微软雅黑" panose="020B0503020204020204" charset="-122"/>
                        </a:rPr>
                        <a:t>酸根</a:t>
                      </a:r>
                    </a:p>
                  </a:txBody>
                  <a:tcPr marL="68580" marR="68580" marT="0" marB="0" anchor="ctr">
                    <a:solidFill>
                      <a:srgbClr val="1F4E79"/>
                    </a:solidFill>
                  </a:tcPr>
                </a:tc>
                <a:tc>
                  <a:txBody>
                    <a:bodyPr/>
                    <a:lstStyle/>
                    <a:p>
                      <a:pPr indent="0" algn="ctr">
                        <a:lnSpc>
                          <a:spcPct val="120000"/>
                        </a:lnSpc>
                        <a:buNone/>
                      </a:pPr>
                      <a:r>
                        <a:rPr lang="en-US" altLang="zh-CN" sz="1400" b="1" dirty="0">
                          <a:solidFill>
                            <a:schemeClr val="bg1"/>
                          </a:solidFill>
                          <a:latin typeface="微软雅黑" panose="020B0503020204020204" charset="-122"/>
                          <a:ea typeface="微软雅黑" panose="020B0503020204020204" charset="-122"/>
                        </a:rPr>
                        <a:t>P</a:t>
                      </a:r>
                    </a:p>
                  </a:txBody>
                  <a:tcPr marL="68580" marR="68580" marT="0" marB="0" anchor="ctr">
                    <a:solidFill>
                      <a:srgbClr val="1F4E79"/>
                    </a:solidFill>
                  </a:tcPr>
                </a:tc>
                <a:extLst>
                  <a:ext uri="{0D108BD9-81ED-4DB2-BD59-A6C34878D82A}">
                    <a16:rowId xmlns:a16="http://schemas.microsoft.com/office/drawing/2014/main" val="10001"/>
                  </a:ext>
                </a:extLst>
              </a:tr>
              <a:tr h="401666">
                <a:tc>
                  <a:txBody>
                    <a:bodyPr/>
                    <a:lstStyle/>
                    <a:p>
                      <a:pPr algn="ctr">
                        <a:lnSpc>
                          <a:spcPct val="120000"/>
                        </a:lnSpc>
                        <a:buClrTx/>
                        <a:buSzTx/>
                        <a:buFontTx/>
                        <a:buNone/>
                      </a:pPr>
                      <a:r>
                        <a:rPr lang="en-US" sz="1400">
                          <a:latin typeface="微软雅黑" panose="020B0503020204020204" charset="-122"/>
                          <a:ea typeface="微软雅黑" panose="020B0503020204020204" charset="-122"/>
                        </a:rPr>
                        <a:t>血浆</a:t>
                      </a:r>
                    </a:p>
                  </a:txBody>
                  <a:tcPr marL="68580" marR="68580" marT="0" marB="0" anchor="ctr">
                    <a:solidFill>
                      <a:srgbClr val="DEEBF7"/>
                    </a:solidFill>
                  </a:tcPr>
                </a:tc>
                <a:tc>
                  <a:txBody>
                    <a:bodyPr/>
                    <a:lstStyle/>
                    <a:p>
                      <a:pPr algn="ctr">
                        <a:lnSpc>
                          <a:spcPct val="120000"/>
                        </a:lnSpc>
                        <a:buClrTx/>
                        <a:buSzTx/>
                        <a:buFontTx/>
                        <a:buNone/>
                      </a:pPr>
                      <a:r>
                        <a:rPr lang="en-US" sz="1400">
                          <a:latin typeface="微软雅黑" panose="020B0503020204020204" charset="-122"/>
                          <a:ea typeface="微软雅黑" panose="020B0503020204020204" charset="-122"/>
                        </a:rPr>
                        <a:t>142</a:t>
                      </a:r>
                    </a:p>
                  </a:txBody>
                  <a:tcPr marL="68580" marR="68580" marT="9525" marB="0" anchor="ctr">
                    <a:solidFill>
                      <a:srgbClr val="DEEBF7"/>
                    </a:solidFill>
                  </a:tcPr>
                </a:tc>
                <a:tc>
                  <a:txBody>
                    <a:bodyPr/>
                    <a:lstStyle/>
                    <a:p>
                      <a:pPr algn="ctr">
                        <a:lnSpc>
                          <a:spcPct val="120000"/>
                        </a:lnSpc>
                        <a:buClrTx/>
                        <a:buSzTx/>
                        <a:buFontTx/>
                        <a:buNone/>
                      </a:pPr>
                      <a:r>
                        <a:rPr lang="en-US" sz="1400">
                          <a:latin typeface="微软雅黑" panose="020B0503020204020204" charset="-122"/>
                          <a:ea typeface="微软雅黑" panose="020B0503020204020204" charset="-122"/>
                        </a:rPr>
                        <a:t>4.3</a:t>
                      </a:r>
                    </a:p>
                  </a:txBody>
                  <a:tcPr marL="68580" marR="68580" marT="9525" marB="0" anchor="ctr">
                    <a:solidFill>
                      <a:srgbClr val="DEEBF7"/>
                    </a:solidFill>
                  </a:tcPr>
                </a:tc>
                <a:tc>
                  <a:txBody>
                    <a:bodyPr/>
                    <a:lstStyle/>
                    <a:p>
                      <a:pPr algn="ctr">
                        <a:lnSpc>
                          <a:spcPct val="120000"/>
                        </a:lnSpc>
                        <a:buClrTx/>
                        <a:buSzTx/>
                        <a:buFontTx/>
                        <a:buNone/>
                      </a:pPr>
                      <a:r>
                        <a:rPr lang="en-US" sz="1400">
                          <a:latin typeface="微软雅黑" panose="020B0503020204020204" charset="-122"/>
                          <a:ea typeface="微软雅黑" panose="020B0503020204020204" charset="-122"/>
                        </a:rPr>
                        <a:t>2.2</a:t>
                      </a:r>
                    </a:p>
                  </a:txBody>
                  <a:tcPr marL="68580" marR="68580" marT="9525" marB="0" anchor="ctr">
                    <a:solidFill>
                      <a:srgbClr val="DEEBF7"/>
                    </a:solidFill>
                  </a:tcPr>
                </a:tc>
                <a:tc>
                  <a:txBody>
                    <a:bodyPr/>
                    <a:lstStyle/>
                    <a:p>
                      <a:pPr algn="ctr">
                        <a:lnSpc>
                          <a:spcPct val="120000"/>
                        </a:lnSpc>
                        <a:buClrTx/>
                        <a:buSzTx/>
                        <a:buFontTx/>
                        <a:buNone/>
                      </a:pPr>
                      <a:r>
                        <a:rPr lang="en-US" sz="1400">
                          <a:latin typeface="微软雅黑" panose="020B0503020204020204" charset="-122"/>
                          <a:ea typeface="微软雅黑" panose="020B0503020204020204" charset="-122"/>
                        </a:rPr>
                        <a:t>5</a:t>
                      </a:r>
                    </a:p>
                  </a:txBody>
                  <a:tcPr marL="68580" marR="68580" marT="9525" marB="0" anchor="ctr">
                    <a:solidFill>
                      <a:srgbClr val="DEEBF7"/>
                    </a:solidFill>
                  </a:tcPr>
                </a:tc>
                <a:tc>
                  <a:txBody>
                    <a:bodyPr/>
                    <a:lstStyle/>
                    <a:p>
                      <a:pPr algn="ctr">
                        <a:lnSpc>
                          <a:spcPct val="120000"/>
                        </a:lnSpc>
                        <a:buClrTx/>
                        <a:buSzTx/>
                        <a:buFontTx/>
                        <a:buNone/>
                      </a:pPr>
                      <a:r>
                        <a:rPr lang="en-US" sz="1400">
                          <a:latin typeface="微软雅黑" panose="020B0503020204020204" charset="-122"/>
                          <a:ea typeface="微软雅黑" panose="020B0503020204020204" charset="-122"/>
                        </a:rPr>
                        <a:t>104</a:t>
                      </a:r>
                    </a:p>
                  </a:txBody>
                  <a:tcPr marL="68580" marR="68580" marT="9525" marB="0" anchor="ctr">
                    <a:solidFill>
                      <a:srgbClr val="DEEBF7"/>
                    </a:solidFill>
                  </a:tcPr>
                </a:tc>
                <a:tc>
                  <a:txBody>
                    <a:bodyPr/>
                    <a:lstStyle/>
                    <a:p>
                      <a:pPr algn="ctr">
                        <a:lnSpc>
                          <a:spcPct val="120000"/>
                        </a:lnSpc>
                        <a:buClrTx/>
                        <a:buSzTx/>
                        <a:buFontTx/>
                        <a:buNone/>
                      </a:pPr>
                      <a:r>
                        <a:rPr lang="en-US" sz="1400">
                          <a:latin typeface="微软雅黑" panose="020B0503020204020204" charset="-122"/>
                          <a:ea typeface="微软雅黑" panose="020B0503020204020204" charset="-122"/>
                        </a:rPr>
                        <a:t>-</a:t>
                      </a:r>
                    </a:p>
                  </a:txBody>
                  <a:tcPr marL="68580" marR="68580" marT="9525" marB="0" anchor="ctr">
                    <a:solidFill>
                      <a:srgbClr val="DEEBF7"/>
                    </a:solidFill>
                  </a:tcPr>
                </a:tc>
                <a:tc>
                  <a:txBody>
                    <a:bodyPr/>
                    <a:lstStyle/>
                    <a:p>
                      <a:pPr algn="ctr">
                        <a:lnSpc>
                          <a:spcPct val="120000"/>
                        </a:lnSpc>
                        <a:buClrTx/>
                        <a:buSzTx/>
                        <a:buFontTx/>
                        <a:buNone/>
                      </a:pPr>
                      <a:r>
                        <a:rPr lang="en-US" sz="1400">
                          <a:latin typeface="微软雅黑" panose="020B0503020204020204" charset="-122"/>
                          <a:ea typeface="微软雅黑" panose="020B0503020204020204" charset="-122"/>
                        </a:rPr>
                        <a:t>3.9-6.0</a:t>
                      </a:r>
                    </a:p>
                  </a:txBody>
                  <a:tcPr marL="68580" marR="68580" marT="9525" marB="0" anchor="ctr">
                    <a:solidFill>
                      <a:srgbClr val="DEEBF7"/>
                    </a:solidFill>
                  </a:tcPr>
                </a:tc>
                <a:tc>
                  <a:txBody>
                    <a:bodyPr/>
                    <a:lstStyle/>
                    <a:p>
                      <a:pPr algn="ctr">
                        <a:lnSpc>
                          <a:spcPct val="120000"/>
                        </a:lnSpc>
                        <a:buClrTx/>
                        <a:buSzTx/>
                        <a:buFontTx/>
                        <a:buNone/>
                      </a:pPr>
                      <a:r>
                        <a:rPr lang="en-US" sz="1400" dirty="0">
                          <a:latin typeface="微软雅黑" panose="020B0503020204020204" charset="-122"/>
                          <a:ea typeface="微软雅黑" panose="020B0503020204020204" charset="-122"/>
                        </a:rPr>
                        <a:t>1.0-1.3(</a:t>
                      </a:r>
                      <a:r>
                        <a:rPr lang="en-US" sz="1400" dirty="0">
                          <a:latin typeface="微软雅黑" panose="020B0503020204020204" charset="-122"/>
                          <a:ea typeface="微软雅黑" panose="020B0503020204020204" charset="-122"/>
                          <a:sym typeface="+mn-ea"/>
                        </a:rPr>
                        <a:t>mmol/L)</a:t>
                      </a:r>
                    </a:p>
                  </a:txBody>
                  <a:tcPr marL="68580" marR="68580" marT="0" marB="0" anchor="ctr">
                    <a:solidFill>
                      <a:srgbClr val="DEEBF7"/>
                    </a:solidFill>
                  </a:tcPr>
                </a:tc>
                <a:extLst>
                  <a:ext uri="{0D108BD9-81ED-4DB2-BD59-A6C34878D82A}">
                    <a16:rowId xmlns:a16="http://schemas.microsoft.com/office/drawing/2014/main" val="10002"/>
                  </a:ext>
                </a:extLst>
              </a:tr>
              <a:tr h="401666">
                <a:tc>
                  <a:txBody>
                    <a:bodyPr/>
                    <a:lstStyle/>
                    <a:p>
                      <a:pPr indent="0" algn="ctr">
                        <a:lnSpc>
                          <a:spcPct val="120000"/>
                        </a:lnSpc>
                        <a:buNone/>
                      </a:pPr>
                      <a:r>
                        <a:rPr lang="zh-CN" altLang="en-US" sz="1400">
                          <a:latin typeface="微软雅黑" panose="020B0503020204020204" charset="-122"/>
                          <a:ea typeface="微软雅黑" panose="020B0503020204020204" charset="-122"/>
                        </a:rPr>
                        <a:t>利普舒</a:t>
                      </a:r>
                    </a:p>
                  </a:txBody>
                  <a:tcPr marL="68580" marR="68580" marT="0" marB="0" anchor="ctr">
                    <a:solidFill>
                      <a:srgbClr val="FFFFFF"/>
                    </a:solidFill>
                  </a:tcPr>
                </a:tc>
                <a:tc>
                  <a:txBody>
                    <a:bodyPr/>
                    <a:lstStyle/>
                    <a:p>
                      <a:pPr indent="0" algn="ctr">
                        <a:lnSpc>
                          <a:spcPct val="120000"/>
                        </a:lnSpc>
                        <a:buNone/>
                      </a:pPr>
                      <a:r>
                        <a:rPr lang="en-US" sz="1400">
                          <a:latin typeface="微软雅黑" panose="020B0503020204020204" charset="-122"/>
                          <a:ea typeface="微软雅黑" panose="020B0503020204020204" charset="-122"/>
                        </a:rPr>
                        <a:t>35</a:t>
                      </a:r>
                      <a:endParaRPr lang="en-US" altLang="en-US" sz="1400">
                        <a:latin typeface="微软雅黑" panose="020B0503020204020204" charset="-122"/>
                        <a:ea typeface="微软雅黑" panose="020B0503020204020204" charset="-122"/>
                      </a:endParaRPr>
                    </a:p>
                  </a:txBody>
                  <a:tcPr marL="68580" marR="68580" marT="0" marB="0" anchor="ctr">
                    <a:solidFill>
                      <a:srgbClr val="FFFFFF"/>
                    </a:solidFill>
                  </a:tcPr>
                </a:tc>
                <a:tc>
                  <a:txBody>
                    <a:bodyPr/>
                    <a:lstStyle/>
                    <a:p>
                      <a:pPr indent="0" algn="ctr">
                        <a:lnSpc>
                          <a:spcPct val="120000"/>
                        </a:lnSpc>
                        <a:buNone/>
                      </a:pPr>
                      <a:r>
                        <a:rPr lang="en-US" sz="1400">
                          <a:latin typeface="微软雅黑" panose="020B0503020204020204" charset="-122"/>
                          <a:ea typeface="微软雅黑" panose="020B0503020204020204" charset="-122"/>
                        </a:rPr>
                        <a:t>20</a:t>
                      </a:r>
                      <a:endParaRPr lang="en-US" altLang="en-US" sz="1400">
                        <a:latin typeface="微软雅黑" panose="020B0503020204020204" charset="-122"/>
                        <a:ea typeface="微软雅黑" panose="020B0503020204020204" charset="-122"/>
                      </a:endParaRPr>
                    </a:p>
                  </a:txBody>
                  <a:tcPr marL="68580" marR="68580" marT="0" marB="0" anchor="ctr">
                    <a:solidFill>
                      <a:srgbClr val="FFFFFF"/>
                    </a:solidFill>
                  </a:tcPr>
                </a:tc>
                <a:tc>
                  <a:txBody>
                    <a:bodyPr/>
                    <a:lstStyle/>
                    <a:p>
                      <a:pPr indent="0" algn="ctr">
                        <a:lnSpc>
                          <a:spcPct val="120000"/>
                        </a:lnSpc>
                        <a:buNone/>
                      </a:pPr>
                      <a:r>
                        <a:rPr lang="en-US" sz="1400">
                          <a:latin typeface="微软雅黑" panose="020B0503020204020204" charset="-122"/>
                          <a:ea typeface="微软雅黑" panose="020B0503020204020204" charset="-122"/>
                        </a:rPr>
                        <a:t>3</a:t>
                      </a:r>
                      <a:endParaRPr lang="en-US" altLang="en-US" sz="1400">
                        <a:latin typeface="微软雅黑" panose="020B0503020204020204" charset="-122"/>
                        <a:ea typeface="微软雅黑" panose="020B0503020204020204" charset="-122"/>
                      </a:endParaRPr>
                    </a:p>
                  </a:txBody>
                  <a:tcPr marL="68580" marR="68580" marT="0" marB="0" anchor="ctr">
                    <a:solidFill>
                      <a:srgbClr val="FFFFFF"/>
                    </a:solidFill>
                  </a:tcPr>
                </a:tc>
                <a:tc>
                  <a:txBody>
                    <a:bodyPr/>
                    <a:lstStyle/>
                    <a:p>
                      <a:pPr indent="0" algn="ctr">
                        <a:lnSpc>
                          <a:spcPct val="120000"/>
                        </a:lnSpc>
                        <a:buNone/>
                      </a:pPr>
                      <a:r>
                        <a:rPr lang="en-US" sz="1400">
                          <a:latin typeface="微软雅黑" panose="020B0503020204020204" charset="-122"/>
                          <a:ea typeface="微软雅黑" panose="020B0503020204020204" charset="-122"/>
                        </a:rPr>
                        <a:t>5</a:t>
                      </a:r>
                      <a:endParaRPr lang="en-US" altLang="en-US" sz="1400">
                        <a:latin typeface="微软雅黑" panose="020B0503020204020204" charset="-122"/>
                        <a:ea typeface="微软雅黑" panose="020B0503020204020204" charset="-122"/>
                      </a:endParaRPr>
                    </a:p>
                  </a:txBody>
                  <a:tcPr marL="68580" marR="68580" marT="0" marB="0" anchor="ctr">
                    <a:solidFill>
                      <a:srgbClr val="FFFFFF"/>
                    </a:solidFill>
                  </a:tcPr>
                </a:tc>
                <a:tc>
                  <a:txBody>
                    <a:bodyPr/>
                    <a:lstStyle/>
                    <a:p>
                      <a:pPr indent="0" algn="ctr">
                        <a:lnSpc>
                          <a:spcPct val="120000"/>
                        </a:lnSpc>
                        <a:buNone/>
                      </a:pPr>
                      <a:r>
                        <a:rPr lang="en-US" sz="1400">
                          <a:latin typeface="微软雅黑" panose="020B0503020204020204" charset="-122"/>
                          <a:ea typeface="微软雅黑" panose="020B0503020204020204" charset="-122"/>
                        </a:rPr>
                        <a:t>28</a:t>
                      </a:r>
                      <a:endParaRPr lang="en-US" altLang="en-US" sz="1400">
                        <a:latin typeface="微软雅黑" panose="020B0503020204020204" charset="-122"/>
                        <a:ea typeface="微软雅黑" panose="020B0503020204020204" charset="-122"/>
                      </a:endParaRPr>
                    </a:p>
                  </a:txBody>
                  <a:tcPr marL="68580" marR="68580" marT="0" marB="0" anchor="ctr">
                    <a:solidFill>
                      <a:srgbClr val="FFFFFF"/>
                    </a:solidFill>
                  </a:tcPr>
                </a:tc>
                <a:tc>
                  <a:txBody>
                    <a:bodyPr/>
                    <a:lstStyle/>
                    <a:p>
                      <a:pPr indent="0" algn="ctr">
                        <a:lnSpc>
                          <a:spcPct val="120000"/>
                        </a:lnSpc>
                        <a:buNone/>
                      </a:pPr>
                      <a:r>
                        <a:rPr lang="en-US" sz="1400">
                          <a:latin typeface="微软雅黑" panose="020B0503020204020204" charset="-122"/>
                          <a:ea typeface="微软雅黑" panose="020B0503020204020204" charset="-122"/>
                        </a:rPr>
                        <a:t>20</a:t>
                      </a:r>
                      <a:r>
                        <a:rPr lang="zh-CN" altLang="en-US" sz="1400">
                          <a:latin typeface="微软雅黑" panose="020B0503020204020204" charset="-122"/>
                          <a:ea typeface="微软雅黑" panose="020B0503020204020204" charset="-122"/>
                        </a:rPr>
                        <a:t>、</a:t>
                      </a:r>
                      <a:r>
                        <a:rPr lang="en-US" altLang="en-US" sz="1400">
                          <a:latin typeface="微软雅黑" panose="020B0503020204020204" charset="-122"/>
                          <a:ea typeface="微软雅黑" panose="020B0503020204020204" charset="-122"/>
                          <a:cs typeface="微软雅黑" panose="020B0503020204020204" charset="-122"/>
                          <a:sym typeface="+mn-ea"/>
                        </a:rPr>
                        <a:t>10(mmol/L)</a:t>
                      </a:r>
                      <a:endParaRPr lang="zh-CN" altLang="en-US" sz="1400">
                        <a:latin typeface="微软雅黑" panose="020B0503020204020204" charset="-122"/>
                        <a:ea typeface="微软雅黑" panose="020B0503020204020204" charset="-122"/>
                      </a:endParaRPr>
                    </a:p>
                  </a:txBody>
                  <a:tcPr marL="68580" marR="68580" marT="0" marB="0" anchor="ctr">
                    <a:solidFill>
                      <a:srgbClr val="FFFFFF"/>
                    </a:solidFill>
                  </a:tcPr>
                </a:tc>
                <a:tc>
                  <a:txBody>
                    <a:bodyPr/>
                    <a:lstStyle/>
                    <a:p>
                      <a:pPr indent="0" algn="ctr">
                        <a:lnSpc>
                          <a:spcPct val="120000"/>
                        </a:lnSpc>
                        <a:buNone/>
                      </a:pPr>
                      <a:r>
                        <a:rPr lang="en-US" sz="1400">
                          <a:latin typeface="微软雅黑" panose="020B0503020204020204" charset="-122"/>
                          <a:ea typeface="微软雅黑" panose="020B0503020204020204" charset="-122"/>
                          <a:cs typeface="微软雅黑" panose="020B0503020204020204" charset="-122"/>
                        </a:rPr>
                        <a:t>5</a:t>
                      </a:r>
                      <a:endParaRPr lang="en-US" altLang="en-US" sz="1400">
                        <a:latin typeface="微软雅黑" panose="020B0503020204020204" charset="-122"/>
                        <a:ea typeface="微软雅黑" panose="020B0503020204020204" charset="-122"/>
                        <a:cs typeface="微软雅黑" panose="020B0503020204020204" charset="-122"/>
                      </a:endParaRPr>
                    </a:p>
                  </a:txBody>
                  <a:tcPr marL="68580" marR="68580" marT="0" marB="0" anchor="ctr">
                    <a:solidFill>
                      <a:srgbClr val="FFFFFF"/>
                    </a:solidFill>
                  </a:tcPr>
                </a:tc>
                <a:tc>
                  <a:txBody>
                    <a:bodyPr/>
                    <a:lstStyle/>
                    <a:p>
                      <a:pPr indent="0" algn="ctr">
                        <a:lnSpc>
                          <a:spcPct val="120000"/>
                        </a:lnSpc>
                        <a:buNone/>
                      </a:pPr>
                      <a:r>
                        <a:rPr lang="en-US" altLang="en-US" sz="1400" dirty="0">
                          <a:latin typeface="微软雅黑" panose="020B0503020204020204" charset="-122"/>
                          <a:ea typeface="微软雅黑" panose="020B0503020204020204" charset="-122"/>
                          <a:cs typeface="微软雅黑" panose="020B0503020204020204" charset="-122"/>
                        </a:rPr>
                        <a:t>10(mmol/L)</a:t>
                      </a:r>
                      <a:endParaRPr lang="zh-CN" altLang="en-US" sz="1400" dirty="0">
                        <a:latin typeface="微软雅黑" panose="020B0503020204020204" charset="-122"/>
                        <a:ea typeface="微软雅黑" panose="020B0503020204020204" charset="-122"/>
                        <a:cs typeface="微软雅黑" panose="020B0503020204020204" charset="-122"/>
                      </a:endParaRPr>
                    </a:p>
                  </a:txBody>
                  <a:tcPr marL="68580" marR="68580" marT="0" marB="0" anchor="ctr">
                    <a:solidFill>
                      <a:srgbClr val="FFFFFF"/>
                    </a:solidFill>
                  </a:tcPr>
                </a:tc>
                <a:extLst>
                  <a:ext uri="{0D108BD9-81ED-4DB2-BD59-A6C34878D82A}">
                    <a16:rowId xmlns:a16="http://schemas.microsoft.com/office/drawing/2014/main" val="10003"/>
                  </a:ext>
                </a:extLst>
              </a:tr>
              <a:tr h="394609">
                <a:tc>
                  <a:txBody>
                    <a:bodyPr/>
                    <a:lstStyle/>
                    <a:p>
                      <a:pPr indent="0" algn="ctr">
                        <a:lnSpc>
                          <a:spcPct val="110000"/>
                        </a:lnSpc>
                        <a:buNone/>
                      </a:pPr>
                      <a:r>
                        <a:rPr lang="zh-CN" altLang="en-US" sz="1400" b="1" dirty="0">
                          <a:solidFill>
                            <a:srgbClr val="FF0000"/>
                          </a:solidFill>
                          <a:latin typeface="微软雅黑" panose="020B0503020204020204" charset="-122"/>
                          <a:ea typeface="微软雅黑" panose="020B0503020204020204" charset="-122"/>
                        </a:rPr>
                        <a:t>作用</a:t>
                      </a:r>
                    </a:p>
                  </a:txBody>
                  <a:tcPr marL="68580" marR="68580" marT="0" marB="0" anchor="ctr">
                    <a:solidFill>
                      <a:srgbClr val="DEEBF7"/>
                    </a:solidFill>
                  </a:tcPr>
                </a:tc>
                <a:tc gridSpan="5">
                  <a:txBody>
                    <a:bodyPr/>
                    <a:lstStyle/>
                    <a:p>
                      <a:pPr indent="0" algn="ctr">
                        <a:lnSpc>
                          <a:spcPct val="110000"/>
                        </a:lnSpc>
                        <a:buNone/>
                      </a:pPr>
                      <a:r>
                        <a:rPr lang="zh-CN" altLang="en-US" sz="1400" b="1" dirty="0">
                          <a:solidFill>
                            <a:srgbClr val="FF0000"/>
                          </a:solidFill>
                          <a:latin typeface="微软雅黑" panose="020B0503020204020204" charset="-122"/>
                          <a:ea typeface="微软雅黑" panose="020B0503020204020204" charset="-122"/>
                        </a:rPr>
                        <a:t>维持基本电解质需求，补液</a:t>
                      </a:r>
                    </a:p>
                  </a:txBody>
                  <a:tcPr marL="68580" marR="68580" marT="0" marB="0" anchor="ctr">
                    <a:solidFill>
                      <a:srgbClr val="DEEBF7"/>
                    </a:solidFill>
                  </a:tcPr>
                </a:tc>
                <a:tc hMerge="1">
                  <a:txBody>
                    <a:bodyPr/>
                    <a:lstStyle/>
                    <a:p>
                      <a:endParaRPr lang="zh-CN"/>
                    </a:p>
                  </a:txBody>
                  <a:tcPr marL="68580" marR="68580" marT="0" marB="0"/>
                </a:tc>
                <a:tc hMerge="1">
                  <a:txBody>
                    <a:bodyPr/>
                    <a:lstStyle/>
                    <a:p>
                      <a:endParaRPr lang="zh-CN"/>
                    </a:p>
                  </a:txBody>
                  <a:tcPr marL="68580" marR="68580" marT="0" marB="0"/>
                </a:tc>
                <a:tc hMerge="1">
                  <a:txBody>
                    <a:bodyPr/>
                    <a:lstStyle/>
                    <a:p>
                      <a:endParaRPr lang="zh-CN"/>
                    </a:p>
                  </a:txBody>
                  <a:tcPr marL="68580" marR="68580" marT="0" marB="0"/>
                </a:tc>
                <a:tc hMerge="1">
                  <a:txBody>
                    <a:bodyPr/>
                    <a:lstStyle/>
                    <a:p>
                      <a:endParaRPr lang="zh-CN"/>
                    </a:p>
                  </a:txBody>
                  <a:tcPr marL="68580" marR="68580" marT="0" marB="0"/>
                </a:tc>
                <a:tc>
                  <a:txBody>
                    <a:bodyPr/>
                    <a:lstStyle/>
                    <a:p>
                      <a:pPr indent="0" algn="ctr">
                        <a:lnSpc>
                          <a:spcPct val="110000"/>
                        </a:lnSpc>
                        <a:buNone/>
                      </a:pP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rPr>
                        <a:t>双缓冲盐系统</a:t>
                      </a:r>
                    </a:p>
                  </a:txBody>
                  <a:tcPr marL="68580" marR="68580" marT="0" marB="0" anchor="ctr">
                    <a:solidFill>
                      <a:srgbClr val="DEEBF7"/>
                    </a:solidFill>
                  </a:tcPr>
                </a:tc>
                <a:tc>
                  <a:txBody>
                    <a:bodyPr/>
                    <a:lstStyle/>
                    <a:p>
                      <a:pPr indent="0" algn="ctr">
                        <a:lnSpc>
                          <a:spcPct val="110000"/>
                        </a:lnSpc>
                        <a:buNone/>
                      </a:pPr>
                      <a:r>
                        <a:rPr lang="zh-CN" altLang="en-US" sz="1400" b="1" dirty="0">
                          <a:solidFill>
                            <a:srgbClr val="FF0000"/>
                          </a:solidFill>
                          <a:latin typeface="微软雅黑" panose="020B0503020204020204" charset="-122"/>
                          <a:ea typeface="微软雅黑" panose="020B0503020204020204" charset="-122"/>
                        </a:rPr>
                        <a:t>供能</a:t>
                      </a:r>
                    </a:p>
                  </a:txBody>
                  <a:tcPr marL="68580" marR="68580" marT="0" marB="0" anchor="ctr">
                    <a:solidFill>
                      <a:srgbClr val="DEEBF7"/>
                    </a:solidFill>
                  </a:tcPr>
                </a:tc>
                <a:tc>
                  <a:txBody>
                    <a:bodyPr/>
                    <a:lstStyle/>
                    <a:p>
                      <a:pPr indent="0" algn="ctr">
                        <a:lnSpc>
                          <a:spcPct val="110000"/>
                        </a:lnSpc>
                        <a:buNone/>
                      </a:pPr>
                      <a:r>
                        <a:rPr lang="zh-CN" altLang="en-US" sz="1400" b="1" dirty="0">
                          <a:solidFill>
                            <a:srgbClr val="FF0000"/>
                          </a:solidFill>
                          <a:latin typeface="微软雅黑" panose="020B0503020204020204" charset="-122"/>
                          <a:ea typeface="微软雅黑" panose="020B0503020204020204" charset="-122"/>
                        </a:rPr>
                        <a:t>加速糖酵解</a:t>
                      </a:r>
                    </a:p>
                  </a:txBody>
                  <a:tcPr marL="68580" marR="68580" marT="0" marB="0" anchor="ctr">
                    <a:solidFill>
                      <a:srgbClr val="DEEBF7"/>
                    </a:solidFill>
                  </a:tcPr>
                </a:tc>
                <a:extLst>
                  <a:ext uri="{0D108BD9-81ED-4DB2-BD59-A6C34878D82A}">
                    <a16:rowId xmlns:a16="http://schemas.microsoft.com/office/drawing/2014/main" val="10004"/>
                  </a:ext>
                </a:extLst>
              </a:tr>
            </a:tbl>
          </a:graphicData>
        </a:graphic>
      </p:graphicFrame>
      <p:pic>
        <p:nvPicPr>
          <p:cNvPr id="6" name="图片 5" descr="LOGO图片"/>
          <p:cNvPicPr>
            <a:picLocks noChangeAspect="1"/>
          </p:cNvPicPr>
          <p:nvPr/>
        </p:nvPicPr>
        <p:blipFill>
          <a:blip r:embed="rId12"/>
          <a:stretch>
            <a:fillRect/>
          </a:stretch>
        </p:blipFill>
        <p:spPr>
          <a:xfrm>
            <a:off x="9185910" y="6540315"/>
            <a:ext cx="2914015" cy="295910"/>
          </a:xfrm>
          <a:prstGeom prst="rect">
            <a:avLst/>
          </a:prstGeom>
        </p:spPr>
      </p:pic>
      <p:grpSp>
        <p:nvGrpSpPr>
          <p:cNvPr id="8" name="组合 7"/>
          <p:cNvGrpSpPr/>
          <p:nvPr/>
        </p:nvGrpSpPr>
        <p:grpSpPr>
          <a:xfrm rot="16200000">
            <a:off x="1726055" y="-1590403"/>
            <a:ext cx="605630" cy="4057742"/>
            <a:chOff x="1940" y="-32"/>
            <a:chExt cx="2324" cy="6090"/>
          </a:xfrm>
        </p:grpSpPr>
        <p:sp>
          <p:nvSpPr>
            <p:cNvPr id="9" name="矩形 8"/>
            <p:cNvSpPr/>
            <p:nvPr>
              <p:custDataLst>
                <p:tags r:id="rId7"/>
              </p:custDataLst>
            </p:nvPr>
          </p:nvSpPr>
          <p:spPr>
            <a:xfrm>
              <a:off x="1940" y="-32"/>
              <a:ext cx="2324" cy="2501"/>
            </a:xfrm>
            <a:prstGeom prst="rect">
              <a:avLst/>
            </a:prstGeom>
            <a:solidFill>
              <a:srgbClr val="1F4E79"/>
            </a:solidFill>
            <a:ln>
              <a:solidFill>
                <a:srgbClr val="000000">
                  <a:alpha val="0"/>
                </a:srgbClr>
              </a:solidFill>
            </a:ln>
          </p:spPr>
          <p:style>
            <a:lnRef idx="2">
              <a:srgbClr val="4B819A">
                <a:shade val="50000"/>
              </a:srgbClr>
            </a:lnRef>
            <a:fillRef idx="1">
              <a:srgbClr val="4B819A"/>
            </a:fillRef>
            <a:effectRef idx="0">
              <a:srgbClr val="4B819A"/>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 lastClr="FFFFFF"/>
                </a:solidFill>
                <a:effectLst/>
                <a:uLnTx/>
                <a:uFillTx/>
                <a:latin typeface="Calibri" panose="020F0502020204030204"/>
                <a:ea typeface="微软雅黑" panose="020B0503020204020204" charset="-122"/>
                <a:cs typeface="+mn-cs"/>
              </a:endParaRPr>
            </a:p>
          </p:txBody>
        </p:sp>
        <p:sp>
          <p:nvSpPr>
            <p:cNvPr id="10" name="标题 1"/>
            <p:cNvSpPr>
              <a:spLocks noGrp="1"/>
            </p:cNvSpPr>
            <p:nvPr>
              <p:custDataLst>
                <p:tags r:id="rId8"/>
              </p:custDataLst>
            </p:nvPr>
          </p:nvSpPr>
          <p:spPr>
            <a:xfrm rot="5400000">
              <a:off x="1512" y="3310"/>
              <a:ext cx="3175" cy="2320"/>
            </a:xfrm>
            <a:prstGeom prst="rect">
              <a:avLst/>
            </a:prstGeom>
          </p:spPr>
          <p:txBody>
            <a:bodyPr vert="horz" lIns="91440" tIns="45720" rIns="91440" bIns="45720" rtlCol="0" anchor="ctr" anchorCtr="0"/>
            <a:lstStyle>
              <a:lvl1pPr algn="l" defTabSz="914400" rtl="0" eaLnBrk="1" fontAlgn="auto" latinLnBrk="0" hangingPunct="1">
                <a:lnSpc>
                  <a:spcPct val="100000"/>
                </a:lnSpc>
                <a:spcBef>
                  <a:spcPct val="0"/>
                </a:spcBef>
                <a:buNone/>
                <a:defRPr sz="2400" b="1" u="none" strike="noStrike" kern="1200" cap="none" spc="200" normalizeH="0">
                  <a:solidFill>
                    <a:sysClr val="windowText" lastClr="000000"/>
                  </a:solidFill>
                  <a:uFillTx/>
                  <a:latin typeface="微软雅黑" panose="020B0503020204020204" charset="-122"/>
                  <a:ea typeface="微软雅黑" panose="020B0503020204020204" charset="-122"/>
                  <a:cs typeface="+mn-ea"/>
                </a:defRPr>
              </a:lvl1pPr>
            </a:lstStyle>
            <a:p>
              <a:pPr marL="0" marR="0" lvl="0" indent="0" algn="ctr" defTabSz="914400" rtl="0" eaLnBrk="1" fontAlgn="auto" latinLnBrk="0" hangingPunct="1">
                <a:lnSpc>
                  <a:spcPct val="130000"/>
                </a:lnSpc>
                <a:spcBef>
                  <a:spcPts val="0"/>
                </a:spcBef>
                <a:spcAft>
                  <a:spcPts val="0"/>
                </a:spcAft>
                <a:buClrTx/>
                <a:buSzPct val="100000"/>
                <a:buFontTx/>
                <a:buNone/>
                <a:defRPr/>
              </a:pPr>
              <a:r>
                <a:rPr kumimoji="0" lang="en-US" altLang="zh-CN" sz="2400" b="1" i="0" u="none" strike="noStrike" kern="1200" cap="none" spc="-200" normalizeH="0" baseline="0" noProof="0" dirty="0">
                  <a:ln w="19050">
                    <a:solidFill>
                      <a:srgbClr val="000000"/>
                    </a:solidFill>
                  </a:ln>
                  <a:noFill/>
                  <a:effectLst/>
                  <a:uLnTx/>
                  <a:uFillTx/>
                  <a:latin typeface="微软雅黑" panose="020B0503020204020204" charset="-122"/>
                  <a:ea typeface="微软雅黑" panose="020B0503020204020204" charset="-122"/>
                  <a:cs typeface="汉仪旗黑-50简" charset="0"/>
                  <a:sym typeface="+mn-ea"/>
                </a:rPr>
                <a:t>05  </a:t>
              </a:r>
              <a:r>
                <a:rPr kumimoji="0" lang="zh-CN" altLang="en-US" sz="2400" b="1" i="0" u="none" strike="noStrike" kern="1200" cap="none" spc="300" normalizeH="0" baseline="0" noProof="0" dirty="0">
                  <a:ln>
                    <a:noFill/>
                  </a:ln>
                  <a:solidFill>
                    <a:sysClr val="windowText" lastClr="000000">
                      <a:lumMod val="85000"/>
                      <a:lumOff val="15000"/>
                    </a:sysClr>
                  </a:solidFill>
                  <a:effectLst/>
                  <a:uLnTx/>
                  <a:uFillTx/>
                  <a:latin typeface="Arial" panose="020B0604020202020204" pitchFamily="34" charset="0"/>
                  <a:ea typeface="微软雅黑" panose="020B0503020204020204" charset="-122"/>
                  <a:sym typeface="+mn-ea"/>
                </a:rPr>
                <a:t>创新</a:t>
              </a:r>
              <a:r>
                <a:rPr kumimoji="0" lang="zh-CN" altLang="en-US" sz="2400" b="1" i="0" u="none" strike="noStrike" kern="1200" cap="none" spc="300" normalizeH="0" baseline="0" noProof="0" dirty="0">
                  <a:ln>
                    <a:noFill/>
                  </a:ln>
                  <a:solidFill>
                    <a:sysClr val="windowText" lastClr="000000">
                      <a:lumMod val="85000"/>
                      <a:lumOff val="15000"/>
                    </a:sysClr>
                  </a:solidFill>
                  <a:effectLst/>
                  <a:uLnTx/>
                  <a:uFillTx/>
                  <a:latin typeface="Arial" panose="020B0604020202020204" pitchFamily="34" charset="0"/>
                  <a:ea typeface="微软雅黑" panose="020B0503020204020204" charset="-122"/>
                </a:rPr>
                <a:t>性</a:t>
              </a:r>
            </a:p>
          </p:txBody>
        </p:sp>
        <p:sp>
          <p:nvSpPr>
            <p:cNvPr id="12" name="矩形 11"/>
            <p:cNvSpPr/>
            <p:nvPr>
              <p:custDataLst>
                <p:tags r:id="rId9"/>
              </p:custDataLst>
            </p:nvPr>
          </p:nvSpPr>
          <p:spPr>
            <a:xfrm>
              <a:off x="1940" y="2579"/>
              <a:ext cx="2324" cy="302"/>
            </a:xfrm>
            <a:prstGeom prst="rect">
              <a:avLst/>
            </a:prstGeom>
            <a:solidFill>
              <a:srgbClr val="1F4E79"/>
            </a:solidFill>
            <a:ln>
              <a:solidFill>
                <a:srgbClr val="000000">
                  <a:alpha val="0"/>
                </a:srgbClr>
              </a:solidFill>
            </a:ln>
          </p:spPr>
          <p:style>
            <a:lnRef idx="2">
              <a:srgbClr val="4B819A">
                <a:shade val="50000"/>
              </a:srgbClr>
            </a:lnRef>
            <a:fillRef idx="1">
              <a:srgbClr val="4B819A"/>
            </a:fillRef>
            <a:effectRef idx="0">
              <a:srgbClr val="4B819A"/>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 lastClr="FFFFFF"/>
                </a:solidFill>
                <a:effectLst/>
                <a:uLnTx/>
                <a:uFillTx/>
                <a:latin typeface="Calibri" panose="020F0502020204030204"/>
                <a:ea typeface="微软雅黑" panose="020B0503020204020204" charset="-122"/>
                <a:cs typeface="+mn-cs"/>
              </a:endParaRPr>
            </a:p>
          </p:txBody>
        </p:sp>
      </p:grpSp>
      <p:grpSp>
        <p:nvGrpSpPr>
          <p:cNvPr id="2" name="组合 1"/>
          <p:cNvGrpSpPr/>
          <p:nvPr/>
        </p:nvGrpSpPr>
        <p:grpSpPr>
          <a:xfrm>
            <a:off x="481780" y="3001873"/>
            <a:ext cx="11169447" cy="3366996"/>
            <a:chOff x="481780" y="3001873"/>
            <a:chExt cx="11169447" cy="3366996"/>
          </a:xfrm>
        </p:grpSpPr>
        <p:sp>
          <p:nvSpPr>
            <p:cNvPr id="4" name="矩形 3"/>
            <p:cNvSpPr/>
            <p:nvPr>
              <p:custDataLst>
                <p:tags r:id="rId3"/>
              </p:custDataLst>
            </p:nvPr>
          </p:nvSpPr>
          <p:spPr>
            <a:xfrm>
              <a:off x="481780" y="3257369"/>
              <a:ext cx="4119717" cy="3111500"/>
            </a:xfrm>
            <a:prstGeom prst="rect">
              <a:avLst/>
            </a:prstGeom>
            <a:solidFill>
              <a:srgbClr val="DEEBF7"/>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charset="0"/>
                <a:buChar char="l"/>
                <a:defRPr/>
              </a:pPr>
              <a:endParaRPr kumimoji="0" lang="zh-CN" altLang="en-US" sz="1400" b="1" i="0" u="none" strike="noStrike" kern="1200" cap="none" spc="0" normalizeH="0" baseline="0" noProof="0" dirty="0">
                <a:ln>
                  <a:noFill/>
                </a:ln>
                <a:solidFill>
                  <a:srgbClr val="74BE8B">
                    <a:lumMod val="75000"/>
                  </a:srgbClr>
                </a:solidFill>
                <a:effectLst/>
                <a:uLnTx/>
                <a:uFillTx/>
                <a:latin typeface="微软雅黑" panose="020B0503020204020204" charset="-122"/>
                <a:ea typeface="微软雅黑" panose="020B0503020204020204" charset="-122"/>
                <a:cs typeface="+mn-cs"/>
                <a:sym typeface="+mn-ea"/>
              </a:endParaRPr>
            </a:p>
            <a:p>
              <a:pPr marL="285750" marR="0" lvl="0" indent="-285750" algn="l" defTabSz="914400" rtl="0" eaLnBrk="1" fontAlgn="auto" latinLnBrk="0" hangingPunct="1">
                <a:lnSpc>
                  <a:spcPts val="2000"/>
                </a:lnSpc>
                <a:spcBef>
                  <a:spcPts val="600"/>
                </a:spcBef>
                <a:spcAft>
                  <a:spcPts val="600"/>
                </a:spcAft>
                <a:buClrTx/>
                <a:buSzTx/>
                <a:buFont typeface="Wingdings" panose="05000000000000000000" charset="0"/>
                <a:buChar char="l"/>
                <a:defRPr/>
              </a:pPr>
              <a:r>
                <a:rPr kumimoji="0" lang="zh-CN" altLang="en-US" sz="1600" b="1" i="0" u="none" strike="noStrike" kern="1200" cap="none" spc="0" normalizeH="0" baseline="0" noProof="0" dirty="0">
                  <a:ln>
                    <a:noFill/>
                  </a:ln>
                  <a:solidFill>
                    <a:srgbClr val="1F4E79"/>
                  </a:solidFill>
                  <a:effectLst/>
                  <a:uLnTx/>
                  <a:uFillTx/>
                  <a:latin typeface="微软雅黑" panose="020B0503020204020204" charset="-122"/>
                  <a:ea typeface="微软雅黑" panose="020B0503020204020204" charset="-122"/>
                  <a:cs typeface="+mn-cs"/>
                  <a:sym typeface="+mn-ea"/>
                </a:rPr>
                <a:t>成分创新：</a:t>
              </a:r>
            </a:p>
            <a:p>
              <a:pPr marL="0" marR="0" lvl="0" indent="0" algn="l" defTabSz="914400" rtl="0" eaLnBrk="1" fontAlgn="auto" latinLnBrk="0" hangingPunct="1">
                <a:lnSpc>
                  <a:spcPts val="2000"/>
                </a:lnSpc>
                <a:spcBef>
                  <a:spcPts val="0"/>
                </a:spcBef>
                <a:spcAft>
                  <a:spcPts val="600"/>
                </a:spcAft>
                <a:buClrTx/>
                <a:buSzTx/>
                <a:buFont typeface="Wingdings" panose="05000000000000000000" charset="0"/>
                <a:buNone/>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1）添加磷酸二氢钾（KH</a:t>
              </a:r>
              <a:r>
                <a:rPr kumimoji="0" lang="zh-CN" altLang="en-US" sz="1400" b="0" i="0" u="none" strike="noStrike" kern="1200" cap="none" spc="0" normalizeH="0" baseline="-25000" noProof="0" dirty="0">
                  <a:ln>
                    <a:noFill/>
                  </a:ln>
                  <a:solidFill>
                    <a:srgbClr val="000000"/>
                  </a:solidFill>
                  <a:effectLst/>
                  <a:uLnTx/>
                  <a:uFillTx/>
                  <a:latin typeface="微软雅黑" panose="020B0503020204020204" charset="-122"/>
                  <a:ea typeface="微软雅黑" panose="020B0503020204020204" charset="-122"/>
                  <a:cs typeface="+mn-cs"/>
                  <a:sym typeface="+mn-ea"/>
                </a:rPr>
                <a:t>2</a:t>
              </a: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PO</a:t>
              </a:r>
              <a:r>
                <a:rPr kumimoji="0" lang="zh-CN" altLang="en-US" sz="1400" b="0" i="0" u="none" strike="noStrike" kern="1200" cap="none" spc="0" normalizeH="0" baseline="-25000" noProof="0" dirty="0">
                  <a:ln>
                    <a:noFill/>
                  </a:ln>
                  <a:solidFill>
                    <a:srgbClr val="000000"/>
                  </a:solidFill>
                  <a:effectLst/>
                  <a:uLnTx/>
                  <a:uFillTx/>
                  <a:latin typeface="微软雅黑" panose="020B0503020204020204" charset="-122"/>
                  <a:ea typeface="微软雅黑" panose="020B0503020204020204" charset="-122"/>
                  <a:cs typeface="+mn-cs"/>
                  <a:sym typeface="+mn-ea"/>
                </a:rPr>
                <a:t>4</a:t>
              </a: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a:t>
              </a:r>
              <a:r>
                <a:rPr kumimoji="0" lang="zh-CN" altLang="en-US" sz="1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sym typeface="+mn-ea"/>
                </a:rPr>
                <a:t>提供</a:t>
              </a: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10mmol/L</a:t>
              </a:r>
              <a:r>
                <a:rPr kumimoji="0" lang="zh-CN" altLang="en-US" sz="1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sym typeface="+mn-ea"/>
                </a:rPr>
                <a:t>磷元素</a:t>
              </a: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a:t>
              </a:r>
            </a:p>
            <a:p>
              <a:pPr marL="0" marR="0" lvl="0" indent="0" algn="l" defTabSz="914400" rtl="0" eaLnBrk="1" fontAlgn="auto" latinLnBrk="0" hangingPunct="1">
                <a:lnSpc>
                  <a:spcPts val="2000"/>
                </a:lnSpc>
                <a:spcBef>
                  <a:spcPts val="0"/>
                </a:spcBef>
                <a:spcAft>
                  <a:spcPts val="600"/>
                </a:spcAft>
                <a:buClrTx/>
                <a:buSzTx/>
                <a:buFont typeface="Wingdings" panose="05000000000000000000" charset="0"/>
                <a:buNone/>
                <a:defRPr/>
              </a:pPr>
              <a:r>
                <a:rPr kumimoji="0" lang="en-US" altLang="zh-CN"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2）</a:t>
              </a:r>
              <a:r>
                <a:rPr kumimoji="0" lang="en-US" altLang="zh-CN" sz="1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sym typeface="+mn-ea"/>
                </a:rPr>
                <a:t>葡萄糖含量为10%</a:t>
              </a:r>
              <a:r>
                <a:rPr kumimoji="0" lang="en-US" altLang="zh-CN"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，浓度高于普通葡萄糖注射液；</a:t>
              </a:r>
            </a:p>
            <a:p>
              <a:pPr marL="285750" marR="0" lvl="0" indent="-285750" algn="l" defTabSz="914400" rtl="0" eaLnBrk="1" fontAlgn="auto" latinLnBrk="0" hangingPunct="1">
                <a:lnSpc>
                  <a:spcPts val="2000"/>
                </a:lnSpc>
                <a:spcBef>
                  <a:spcPts val="600"/>
                </a:spcBef>
                <a:spcAft>
                  <a:spcPts val="600"/>
                </a:spcAft>
                <a:buClrTx/>
                <a:buSzTx/>
                <a:buFont typeface="Wingdings" panose="05000000000000000000" charset="0"/>
                <a:buChar char="l"/>
                <a:defRPr/>
              </a:pPr>
              <a:r>
                <a:rPr kumimoji="0" lang="zh-CN" altLang="en-US" sz="1600" b="1" i="0" u="none" strike="noStrike" kern="1200" cap="none" spc="0" normalizeH="0" baseline="0" noProof="0" dirty="0">
                  <a:ln>
                    <a:noFill/>
                  </a:ln>
                  <a:solidFill>
                    <a:srgbClr val="1F4E79"/>
                  </a:solidFill>
                  <a:effectLst/>
                  <a:uLnTx/>
                  <a:uFillTx/>
                  <a:latin typeface="微软雅黑" panose="020B0503020204020204" charset="-122"/>
                  <a:ea typeface="微软雅黑" panose="020B0503020204020204" charset="-122"/>
                  <a:cs typeface="+mn-cs"/>
                  <a:sym typeface="+mn-ea"/>
                </a:rPr>
                <a:t>功能创新：</a:t>
              </a:r>
            </a:p>
            <a:p>
              <a:pPr marL="0" marR="0" lvl="0" indent="0" algn="l" defTabSz="914400" rtl="0" eaLnBrk="1" fontAlgn="auto" latinLnBrk="0" hangingPunct="1">
                <a:lnSpc>
                  <a:spcPts val="2000"/>
                </a:lnSpc>
                <a:spcBef>
                  <a:spcPts val="600"/>
                </a:spcBef>
                <a:spcAft>
                  <a:spcPts val="600"/>
                </a:spcAft>
                <a:buClrTx/>
                <a:buSzTx/>
                <a:buFont typeface="Wingdings" panose="05000000000000000000" charset="0"/>
                <a:buNone/>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在传统的电解质平衡液的基础上，增加</a:t>
              </a:r>
              <a:r>
                <a:rPr kumimoji="0" lang="zh-CN" altLang="en-US" sz="1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sym typeface="+mn-ea"/>
                </a:rPr>
                <a:t>磷酸二氢钾</a:t>
              </a: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，具有</a:t>
              </a:r>
              <a:r>
                <a:rPr kumimoji="0" lang="zh-CN" altLang="en-US" sz="1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sym typeface="+mn-ea"/>
                </a:rPr>
                <a:t>加速供能、平衡酸碱双重作用</a:t>
              </a: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a:t>
              </a:r>
              <a:endPar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endParaRPr>
            </a:p>
          </p:txBody>
        </p:sp>
        <p:sp>
          <p:nvSpPr>
            <p:cNvPr id="7" name="圆角矩形 6"/>
            <p:cNvSpPr/>
            <p:nvPr>
              <p:custDataLst>
                <p:tags r:id="rId4"/>
              </p:custDataLst>
            </p:nvPr>
          </p:nvSpPr>
          <p:spPr>
            <a:xfrm>
              <a:off x="1267798" y="3001874"/>
              <a:ext cx="2539365" cy="556895"/>
            </a:xfrm>
            <a:prstGeom prst="round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Calibri" panose="020F0502020204030204"/>
                  <a:ea typeface="微软雅黑" panose="020B0503020204020204" charset="-122"/>
                </a:rPr>
                <a:t>创新点</a:t>
              </a:r>
            </a:p>
          </p:txBody>
        </p:sp>
        <p:sp>
          <p:nvSpPr>
            <p:cNvPr id="11" name="矩形 10"/>
            <p:cNvSpPr/>
            <p:nvPr>
              <p:custDataLst>
                <p:tags r:id="rId5"/>
              </p:custDataLst>
            </p:nvPr>
          </p:nvSpPr>
          <p:spPr>
            <a:xfrm>
              <a:off x="4761865" y="3257369"/>
              <a:ext cx="6889362" cy="3111500"/>
            </a:xfrm>
            <a:prstGeom prst="rect">
              <a:avLst/>
            </a:prstGeom>
            <a:solidFill>
              <a:srgbClr val="DEEBF7"/>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just" defTabSz="914400" rtl="0" eaLnBrk="1" fontAlgn="auto" latinLnBrk="0" hangingPunct="1">
                <a:lnSpc>
                  <a:spcPct val="100000"/>
                </a:lnSpc>
                <a:spcBef>
                  <a:spcPts val="600"/>
                </a:spcBef>
                <a:spcAft>
                  <a:spcPts val="600"/>
                </a:spcAft>
                <a:buClrTx/>
                <a:buSzTx/>
                <a:buFont typeface="+mj-lt"/>
                <a:buAutoNum type="arabicPeriod"/>
                <a:defRPr/>
              </a:pPr>
              <a:endParaRPr kumimoji="0" lang="en-US" altLang="zh-CN"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endParaRPr>
            </a:p>
            <a:p>
              <a:pPr marL="342900" marR="0" lvl="0" indent="-342900" algn="just" defTabSz="914400" rtl="0" eaLnBrk="1" fontAlgn="auto" latinLnBrk="0" hangingPunct="1">
                <a:lnSpc>
                  <a:spcPts val="2000"/>
                </a:lnSpc>
                <a:spcBef>
                  <a:spcPts val="600"/>
                </a:spcBef>
                <a:spcAft>
                  <a:spcPts val="600"/>
                </a:spcAft>
                <a:buClrTx/>
                <a:buSzTx/>
                <a:buFont typeface="+mj-lt"/>
                <a:buAutoNum type="arabicPeriod"/>
                <a:defRPr/>
              </a:pPr>
              <a:r>
                <a:rPr kumimoji="0" lang="en-US" altLang="zh-CN"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10mmol/L</a:t>
              </a: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磷元素</a:t>
              </a: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配合</a:t>
              </a:r>
              <a:r>
                <a:rPr kumimoji="0" lang="en-US" altLang="zh-CN"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10%</a:t>
              </a: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葡萄糖，可有效促进糖酵解过程，加速葡萄糖的酵解及吸收，通过影响胰岛素及参与糖酵解双重作用为人体按需供能，高效生成</a:t>
              </a:r>
              <a:r>
                <a:rPr kumimoji="0" lang="en-US" altLang="zh-CN"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ATP</a:t>
              </a: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为细胞供能，</a:t>
              </a:r>
              <a:r>
                <a:rPr kumimoji="0" lang="zh-CN" altLang="en-US" sz="1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sym typeface="+mn-ea"/>
                </a:rPr>
                <a:t>更适合无法经口进水进食的重症患者</a:t>
              </a:r>
              <a:r>
                <a:rPr kumimoji="0" lang="zh-CN" altLang="en-US" sz="14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a:t>
              </a:r>
              <a:endParaRPr kumimoji="0" lang="zh-CN" altLang="en-US" sz="14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a:p>
              <a:pPr marL="342900" marR="0" lvl="0" indent="-342900" algn="just" defTabSz="914400" rtl="0" eaLnBrk="1" fontAlgn="auto" latinLnBrk="0" hangingPunct="1">
                <a:lnSpc>
                  <a:spcPts val="2000"/>
                </a:lnSpc>
                <a:spcBef>
                  <a:spcPts val="600"/>
                </a:spcBef>
                <a:spcAft>
                  <a:spcPts val="600"/>
                </a:spcAft>
                <a:buClrTx/>
                <a:buSzTx/>
                <a:buFont typeface="+mj-lt"/>
                <a:buAutoNum type="arabicPeriod"/>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现有目录内电解质平衡液以乳酸盐缓冲体系为主，乳酸根离子在人体中需要经过酶促反应转化为醋酸根后才可起到平衡酸碱的作用，起效时间长，转化率低。</a:t>
              </a:r>
              <a:r>
                <a:rPr kumimoji="0" lang="zh-CN" altLang="en-US" sz="1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rPr>
                <a:t>复方电解质醋酸钠葡萄糖注射液含有醋酸盐、磷酸盐双缓冲盐系统</a:t>
              </a:r>
              <a:r>
                <a:rPr kumimoji="0" lang="zh-CN" altLang="en-US" sz="14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a:t>
              </a:r>
              <a:r>
                <a:rPr kumimoji="0" lang="zh-CN" altLang="en-US" sz="1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rPr>
                <a:t>能够强效、迅速缓冲人体酸碱度</a:t>
              </a: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，维持人体正常的pH，</a:t>
              </a:r>
              <a:r>
                <a:rPr kumimoji="0" lang="zh-CN" altLang="en-US" sz="1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rPr>
                <a:t>更适合临床脱水、休克、各类外科手术期间酸中毒患者。</a:t>
              </a:r>
            </a:p>
            <a:p>
              <a:pPr marL="342900" marR="0" lvl="0" indent="-342900" algn="just" defTabSz="914400" rtl="0" eaLnBrk="1" fontAlgn="auto" latinLnBrk="0" hangingPunct="1">
                <a:lnSpc>
                  <a:spcPts val="2000"/>
                </a:lnSpc>
                <a:spcBef>
                  <a:spcPts val="600"/>
                </a:spcBef>
                <a:spcAft>
                  <a:spcPts val="600"/>
                </a:spcAft>
                <a:buClrTx/>
                <a:buSzTx/>
                <a:buFont typeface="+mj-lt"/>
                <a:buAutoNum type="arabicPeriod"/>
                <a:defRPr/>
              </a:pPr>
              <a:r>
                <a:rPr kumimoji="0" lang="zh-CN" altLang="en-US" sz="1400" b="1" i="0" u="none" strike="noStrike" kern="1200" cap="none" spc="150" normalizeH="0" baseline="0" noProof="0" dirty="0">
                  <a:ln>
                    <a:noFill/>
                  </a:ln>
                  <a:solidFill>
                    <a:srgbClr val="FF0000"/>
                  </a:solidFill>
                  <a:effectLst/>
                  <a:uLnTx/>
                  <a:uFillTx/>
                  <a:latin typeface="Arial" panose="020B0604020202020204" pitchFamily="34" charset="0"/>
                  <a:ea typeface="微软雅黑" panose="020B0503020204020204" charset="-122"/>
                  <a:cs typeface="+mn-cs"/>
                  <a:sym typeface="+mn-ea"/>
                </a:rPr>
                <a:t>同时满足供能、补液、平衡电解质，减少液体输入量，提高依从性。</a:t>
              </a:r>
            </a:p>
          </p:txBody>
        </p:sp>
        <p:sp>
          <p:nvSpPr>
            <p:cNvPr id="16" name="圆角矩形 15"/>
            <p:cNvSpPr/>
            <p:nvPr>
              <p:custDataLst>
                <p:tags r:id="rId6"/>
              </p:custDataLst>
            </p:nvPr>
          </p:nvSpPr>
          <p:spPr>
            <a:xfrm>
              <a:off x="6936863" y="3001873"/>
              <a:ext cx="2539365" cy="556895"/>
            </a:xfrm>
            <a:prstGeom prst="round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Calibri" panose="020F0502020204030204"/>
                  <a:ea typeface="微软雅黑" panose="020B0503020204020204" charset="-122"/>
                </a:rPr>
                <a:t>患者获益</a:t>
              </a:r>
            </a:p>
          </p:txBody>
        </p:sp>
      </p:grpSp>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6"/>
          <p:cNvSpPr/>
          <p:nvPr/>
        </p:nvSpPr>
        <p:spPr>
          <a:xfrm>
            <a:off x="2200955" y="1788645"/>
            <a:ext cx="5014442" cy="650875"/>
          </a:xfrm>
          <a:prstGeom prst="roundRect">
            <a:avLst/>
          </a:prstGeom>
          <a:solidFill>
            <a:schemeClr val="bg2">
              <a:lumMod val="95000"/>
            </a:schemeClr>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800" spc="150" dirty="0">
                <a:solidFill>
                  <a:srgbClr val="1F4E79"/>
                </a:solidFill>
                <a:uFillTx/>
                <a:latin typeface="Arial" panose="020B0604020202020204" pitchFamily="34" charset="0"/>
                <a:ea typeface="微软雅黑" panose="020B0503020204020204" charset="-122"/>
              </a:rPr>
              <a:t>复方电解质醋酸钠葡萄糖注射液是</a:t>
            </a:r>
            <a:r>
              <a:rPr lang="zh-CN" altLang="en-US" sz="1800" b="1" spc="150" dirty="0">
                <a:solidFill>
                  <a:srgbClr val="FF0000"/>
                </a:solidFill>
                <a:uFillTx/>
                <a:latin typeface="Arial" panose="020B0604020202020204" pitchFamily="34" charset="0"/>
                <a:ea typeface="微软雅黑" panose="020B0503020204020204" charset="-122"/>
              </a:rPr>
              <a:t>化学药品</a:t>
            </a:r>
            <a:r>
              <a:rPr lang="en-US" altLang="zh-CN" sz="1800" b="1" spc="150" dirty="0">
                <a:solidFill>
                  <a:srgbClr val="FF0000"/>
                </a:solidFill>
                <a:uFillTx/>
                <a:latin typeface="Arial" panose="020B0604020202020204" pitchFamily="34" charset="0"/>
                <a:ea typeface="微软雅黑" panose="020B0503020204020204" charset="-122"/>
              </a:rPr>
              <a:t>3</a:t>
            </a:r>
            <a:r>
              <a:rPr lang="zh-CN" altLang="en-US" sz="1800" b="1" spc="150" dirty="0">
                <a:solidFill>
                  <a:srgbClr val="FF0000"/>
                </a:solidFill>
                <a:uFillTx/>
                <a:latin typeface="Arial" panose="020B0604020202020204" pitchFamily="34" charset="0"/>
                <a:ea typeface="微软雅黑" panose="020B0503020204020204" charset="-122"/>
              </a:rPr>
              <a:t>类新药</a:t>
            </a:r>
            <a:r>
              <a:rPr lang="zh-CN" altLang="en-US" sz="1800" b="1" spc="150" dirty="0">
                <a:solidFill>
                  <a:schemeClr val="tx2">
                    <a:lumMod val="50000"/>
                  </a:schemeClr>
                </a:solidFill>
                <a:uFillTx/>
                <a:latin typeface="Arial" panose="020B0604020202020204" pitchFamily="34" charset="0"/>
                <a:ea typeface="微软雅黑" panose="020B0503020204020204" charset="-122"/>
              </a:rPr>
              <a:t>，</a:t>
            </a:r>
            <a:r>
              <a:rPr lang="zh-CN" altLang="en-US" sz="1800" b="1" spc="150" dirty="0">
                <a:solidFill>
                  <a:srgbClr val="FF0000"/>
                </a:solidFill>
                <a:uFillTx/>
                <a:latin typeface="Arial" panose="020B0604020202020204" pitchFamily="34" charset="0"/>
                <a:ea typeface="微软雅黑" panose="020B0503020204020204" charset="-122"/>
              </a:rPr>
              <a:t>且视同通过一致性评价。</a:t>
            </a:r>
          </a:p>
        </p:txBody>
      </p:sp>
      <p:pic>
        <p:nvPicPr>
          <p:cNvPr id="6" name="图片 5" descr="LOGO图片"/>
          <p:cNvPicPr>
            <a:picLocks noChangeAspect="1"/>
          </p:cNvPicPr>
          <p:nvPr/>
        </p:nvPicPr>
        <p:blipFill>
          <a:blip r:embed="rId7"/>
          <a:stretch>
            <a:fillRect/>
          </a:stretch>
        </p:blipFill>
        <p:spPr>
          <a:xfrm>
            <a:off x="9185910" y="6540315"/>
            <a:ext cx="2914015" cy="295910"/>
          </a:xfrm>
          <a:prstGeom prst="rect">
            <a:avLst/>
          </a:prstGeom>
        </p:spPr>
      </p:pic>
      <p:grpSp>
        <p:nvGrpSpPr>
          <p:cNvPr id="10" name="组合 9"/>
          <p:cNvGrpSpPr/>
          <p:nvPr/>
        </p:nvGrpSpPr>
        <p:grpSpPr>
          <a:xfrm>
            <a:off x="7317740" y="0"/>
            <a:ext cx="4874260" cy="6836225"/>
            <a:chOff x="7317740" y="0"/>
            <a:chExt cx="4874260" cy="6836225"/>
          </a:xfrm>
        </p:grpSpPr>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17740" y="0"/>
              <a:ext cx="4874260" cy="6836225"/>
            </a:xfrm>
            <a:prstGeom prst="rect">
              <a:avLst/>
            </a:prstGeom>
            <a:ln>
              <a:noFill/>
            </a:ln>
            <a:effectLst>
              <a:outerShdw blurRad="292100" dist="139700" dir="2700000" algn="tl" rotWithShape="0">
                <a:srgbClr val="333333">
                  <a:alpha val="65000"/>
                </a:srgbClr>
              </a:outerShdw>
            </a:effectLst>
          </p:spPr>
        </p:pic>
        <p:sp>
          <p:nvSpPr>
            <p:cNvPr id="9" name="矩形 8"/>
            <p:cNvSpPr/>
            <p:nvPr/>
          </p:nvSpPr>
          <p:spPr>
            <a:xfrm>
              <a:off x="9773920" y="2143760"/>
              <a:ext cx="1991360" cy="29591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2129790" y="2915920"/>
            <a:ext cx="5076190" cy="1983740"/>
          </a:xfrm>
          <a:prstGeom prst="rect">
            <a:avLst/>
          </a:prstGeom>
          <a:noFill/>
        </p:spPr>
        <p:txBody>
          <a:bodyPr wrap="square">
            <a:spAutoFit/>
          </a:bodyPr>
          <a:lstStyle/>
          <a:p>
            <a:pPr marL="285750" indent="-285750" fontAlgn="auto">
              <a:lnSpc>
                <a:spcPct val="150000"/>
              </a:lnSpc>
              <a:spcBef>
                <a:spcPts val="600"/>
              </a:spcBef>
              <a:spcAft>
                <a:spcPts val="600"/>
              </a:spcAft>
              <a:buFont typeface="Wingdings" panose="05000000000000000000" charset="0"/>
              <a:buChar char="l"/>
            </a:pPr>
            <a:r>
              <a:rPr lang="zh-CN" altLang="en-US" b="1" dirty="0">
                <a:solidFill>
                  <a:srgbClr val="1F4E79"/>
                </a:solidFill>
                <a:latin typeface="微软雅黑" panose="020B0503020204020204" charset="-122"/>
                <a:ea typeface="微软雅黑" panose="020B0503020204020204" charset="-122"/>
                <a:cs typeface="微软雅黑" panose="020B0503020204020204" charset="-122"/>
                <a:sym typeface="+mn-ea"/>
              </a:rPr>
              <a:t>注册分类为化学药品</a:t>
            </a:r>
            <a:r>
              <a:rPr lang="en-US" altLang="zh-CN" b="1" dirty="0">
                <a:solidFill>
                  <a:srgbClr val="1F4E79"/>
                </a:solidFill>
                <a:latin typeface="微软雅黑" panose="020B0503020204020204" charset="-122"/>
                <a:ea typeface="微软雅黑" panose="020B0503020204020204" charset="-122"/>
                <a:cs typeface="微软雅黑" panose="020B0503020204020204" charset="-122"/>
                <a:sym typeface="+mn-ea"/>
              </a:rPr>
              <a:t>3</a:t>
            </a:r>
            <a:r>
              <a:rPr lang="zh-CN" altLang="en-US" b="1" dirty="0">
                <a:solidFill>
                  <a:srgbClr val="1F4E79"/>
                </a:solidFill>
                <a:latin typeface="微软雅黑" panose="020B0503020204020204" charset="-122"/>
                <a:ea typeface="微软雅黑" panose="020B0503020204020204" charset="-122"/>
                <a:cs typeface="微软雅黑" panose="020B0503020204020204" charset="-122"/>
                <a:sym typeface="+mn-ea"/>
              </a:rPr>
              <a:t>类：</a:t>
            </a:r>
            <a:r>
              <a:rPr lang="zh-CN" altLang="en-US" sz="1600" dirty="0">
                <a:latin typeface="微软雅黑" panose="020B0503020204020204" charset="-122"/>
                <a:ea typeface="微软雅黑" panose="020B0503020204020204" charset="-122"/>
                <a:sym typeface="+mn-ea"/>
              </a:rPr>
              <a:t>复方电解质醋酸钠葡萄糖注射液的原研厂家为日本大冢，已在日本上市但境内并未上市。</a:t>
            </a:r>
            <a:r>
              <a:rPr lang="zh-CN" altLang="en-US" sz="1600" b="1" dirty="0">
                <a:solidFill>
                  <a:srgbClr val="FF0000"/>
                </a:solidFill>
                <a:latin typeface="微软雅黑" panose="020B0503020204020204" charset="-122"/>
                <a:ea typeface="微软雅黑" panose="020B0503020204020204" charset="-122"/>
                <a:sym typeface="+mn-ea"/>
              </a:rPr>
              <a:t>该品在境内以化学药品</a:t>
            </a:r>
            <a:r>
              <a:rPr lang="en-US" altLang="zh-CN" sz="1600" b="1" dirty="0">
                <a:solidFill>
                  <a:srgbClr val="FF0000"/>
                </a:solidFill>
                <a:latin typeface="微软雅黑" panose="020B0503020204020204" charset="-122"/>
                <a:ea typeface="微软雅黑" panose="020B0503020204020204" charset="-122"/>
                <a:sym typeface="+mn-ea"/>
              </a:rPr>
              <a:t>3</a:t>
            </a:r>
            <a:r>
              <a:rPr lang="zh-CN" altLang="en-US" sz="1600" b="1" dirty="0">
                <a:solidFill>
                  <a:srgbClr val="FF0000"/>
                </a:solidFill>
                <a:latin typeface="微软雅黑" panose="020B0503020204020204" charset="-122"/>
                <a:ea typeface="微软雅黑" panose="020B0503020204020204" charset="-122"/>
                <a:sym typeface="+mn-ea"/>
              </a:rPr>
              <a:t>类申报并获得国家药品监督管理局批准上市，与原研药品的质量和疗效一致，视同一致性评价通过产品</a:t>
            </a:r>
            <a:r>
              <a:rPr lang="zh-CN" altLang="en-US" sz="1600" b="1" dirty="0">
                <a:latin typeface="微软雅黑" panose="020B0503020204020204" charset="-122"/>
                <a:ea typeface="微软雅黑" panose="020B0503020204020204" charset="-122"/>
                <a:sym typeface="+mn-ea"/>
              </a:rPr>
              <a:t>。</a:t>
            </a:r>
          </a:p>
        </p:txBody>
      </p:sp>
      <p:pic>
        <p:nvPicPr>
          <p:cNvPr id="20" name="图片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743" y="2544479"/>
            <a:ext cx="2228533" cy="1768404"/>
          </a:xfrm>
          <a:prstGeom prst="rect">
            <a:avLst/>
          </a:prstGeom>
        </p:spPr>
      </p:pic>
      <p:grpSp>
        <p:nvGrpSpPr>
          <p:cNvPr id="8" name="组合 7"/>
          <p:cNvGrpSpPr/>
          <p:nvPr/>
        </p:nvGrpSpPr>
        <p:grpSpPr>
          <a:xfrm rot="16200000">
            <a:off x="1726055" y="-1590403"/>
            <a:ext cx="605630" cy="4057742"/>
            <a:chOff x="1940" y="-32"/>
            <a:chExt cx="2324" cy="6090"/>
          </a:xfrm>
        </p:grpSpPr>
        <p:sp>
          <p:nvSpPr>
            <p:cNvPr id="3" name="矩形 2"/>
            <p:cNvSpPr/>
            <p:nvPr>
              <p:custDataLst>
                <p:tags r:id="rId2"/>
              </p:custDataLst>
            </p:nvPr>
          </p:nvSpPr>
          <p:spPr>
            <a:xfrm>
              <a:off x="1940" y="-32"/>
              <a:ext cx="2324" cy="2501"/>
            </a:xfrm>
            <a:prstGeom prst="rect">
              <a:avLst/>
            </a:prstGeom>
            <a:solidFill>
              <a:srgbClr val="1F4E79"/>
            </a:solidFill>
            <a:ln>
              <a:solidFill>
                <a:srgbClr val="000000">
                  <a:alpha val="0"/>
                </a:srgbClr>
              </a:solidFill>
            </a:ln>
          </p:spPr>
          <p:style>
            <a:lnRef idx="2">
              <a:srgbClr val="4B819A">
                <a:shade val="50000"/>
              </a:srgbClr>
            </a:lnRef>
            <a:fillRef idx="1">
              <a:srgbClr val="4B819A"/>
            </a:fillRef>
            <a:effectRef idx="0">
              <a:srgbClr val="4B819A"/>
            </a:effectRef>
            <a:fontRef idx="minor">
              <a:sysClr val="window" lastClr="FFFFFF"/>
            </a:fontRef>
          </p:style>
          <p:txBody>
            <a:bodyPr rtlCol="0" anchor="ctr"/>
            <a:lstStyle/>
            <a:p>
              <a:pPr algn="ctr"/>
              <a:endParaRPr lang="zh-CN" altLang="en-US" dirty="0"/>
            </a:p>
          </p:txBody>
        </p:sp>
        <p:sp>
          <p:nvSpPr>
            <p:cNvPr id="4" name="标题 1"/>
            <p:cNvSpPr>
              <a:spLocks noGrp="1"/>
            </p:cNvSpPr>
            <p:nvPr>
              <p:custDataLst>
                <p:tags r:id="rId3"/>
              </p:custDataLst>
            </p:nvPr>
          </p:nvSpPr>
          <p:spPr>
            <a:xfrm rot="5400000">
              <a:off x="1512" y="3310"/>
              <a:ext cx="3175" cy="2320"/>
            </a:xfrm>
            <a:prstGeom prst="rect">
              <a:avLst/>
            </a:prstGeom>
          </p:spPr>
          <p:txBody>
            <a:bodyPr vert="horz" lIns="91440" tIns="45720" rIns="91440" bIns="45720" rtlCol="0" anchor="ctr" anchorCtr="0"/>
            <a:lstStyle>
              <a:lvl1pPr algn="l" defTabSz="914400" rtl="0" eaLnBrk="1" fontAlgn="auto" latinLnBrk="0" hangingPunct="1">
                <a:lnSpc>
                  <a:spcPct val="100000"/>
                </a:lnSpc>
                <a:spcBef>
                  <a:spcPct val="0"/>
                </a:spcBef>
                <a:buNone/>
                <a:defRPr sz="2400" b="1" u="none" strike="noStrike" kern="1200" cap="none" spc="200" normalizeH="0">
                  <a:solidFill>
                    <a:sysClr val="windowText" lastClr="000000"/>
                  </a:solidFill>
                  <a:uFillTx/>
                  <a:latin typeface="微软雅黑" panose="020B0503020204020204" charset="-122"/>
                  <a:ea typeface="微软雅黑" panose="020B0503020204020204" charset="-122"/>
                  <a:cs typeface="+mn-ea"/>
                </a:defRPr>
              </a:lvl1pPr>
            </a:lstStyle>
            <a:p>
              <a:pPr marL="0" indent="0" algn="ctr">
                <a:lnSpc>
                  <a:spcPct val="130000"/>
                </a:lnSpc>
                <a:spcBef>
                  <a:spcPts val="0"/>
                </a:spcBef>
                <a:spcAft>
                  <a:spcPts val="0"/>
                </a:spcAft>
                <a:buSzPct val="100000"/>
                <a:buNone/>
              </a:pPr>
              <a:r>
                <a:rPr lang="en-US" altLang="zh-CN" spc="-200" dirty="0">
                  <a:ln w="19050">
                    <a:solidFill>
                      <a:schemeClr val="dk1"/>
                    </a:solidFill>
                  </a:ln>
                  <a:noFill/>
                  <a:cs typeface="汉仪旗黑-50简" charset="0"/>
                  <a:sym typeface="+mn-ea"/>
                </a:rPr>
                <a:t>05  </a:t>
              </a:r>
              <a:r>
                <a:rPr lang="zh-CN" altLang="en-US" spc="300">
                  <a:solidFill>
                    <a:sysClr val="windowText" lastClr="000000">
                      <a:lumMod val="85000"/>
                      <a:lumOff val="15000"/>
                    </a:sysClr>
                  </a:solidFill>
                  <a:latin typeface="Arial" panose="020B0604020202020204" pitchFamily="34" charset="0"/>
                  <a:sym typeface="+mn-ea"/>
                </a:rPr>
                <a:t>创新</a:t>
              </a:r>
              <a:r>
                <a:rPr lang="zh-CN" altLang="en-US" spc="300">
                  <a:solidFill>
                    <a:sysClr val="windowText" lastClr="000000">
                      <a:lumMod val="85000"/>
                      <a:lumOff val="15000"/>
                    </a:sysClr>
                  </a:solidFill>
                  <a:latin typeface="Arial" panose="020B0604020202020204" pitchFamily="34" charset="0"/>
                  <a:ea typeface="微软雅黑" panose="020B0503020204020204" charset="-122"/>
                </a:rPr>
                <a:t>性</a:t>
              </a:r>
            </a:p>
          </p:txBody>
        </p:sp>
        <p:sp>
          <p:nvSpPr>
            <p:cNvPr id="12" name="矩形 11"/>
            <p:cNvSpPr/>
            <p:nvPr>
              <p:custDataLst>
                <p:tags r:id="rId4"/>
              </p:custDataLst>
            </p:nvPr>
          </p:nvSpPr>
          <p:spPr>
            <a:xfrm>
              <a:off x="1940" y="2579"/>
              <a:ext cx="2324" cy="302"/>
            </a:xfrm>
            <a:prstGeom prst="rect">
              <a:avLst/>
            </a:prstGeom>
            <a:solidFill>
              <a:srgbClr val="1F4E79"/>
            </a:solidFill>
            <a:ln>
              <a:solidFill>
                <a:srgbClr val="000000">
                  <a:alpha val="0"/>
                </a:srgbClr>
              </a:solidFill>
            </a:ln>
          </p:spPr>
          <p:style>
            <a:lnRef idx="2">
              <a:srgbClr val="4B819A">
                <a:shade val="50000"/>
              </a:srgbClr>
            </a:lnRef>
            <a:fillRef idx="1">
              <a:srgbClr val="4B819A"/>
            </a:fillRef>
            <a:effectRef idx="0">
              <a:srgbClr val="4B819A"/>
            </a:effectRef>
            <a:fontRef idx="minor">
              <a:sysClr val="window" lastClr="FFFFFF"/>
            </a:fontRef>
          </p:style>
          <p:txBody>
            <a:bodyPr rtlCol="0" anchor="ctr"/>
            <a:lstStyle/>
            <a:p>
              <a:pPr algn="ctr"/>
              <a:endParaRPr lang="zh-CN" altLang="en-US"/>
            </a:p>
          </p:txBody>
        </p:sp>
      </p:grpSp>
    </p:spTree>
    <p:custDataLst>
      <p:tags r:id="rId1"/>
    </p:custData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KSO_WPP_MARK_KEY" val="c28aaaa3-8513-4a7d-8deb-dc18116116ad"/>
  <p:tag name="COMMONDATA" val="eyJoZGlkIjoiMDY5OWE3Y2UwMWI1ZWJjMzk4YjQzMWRjMDY3ZTViNzg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3669_1*i*1"/>
  <p:tag name="KSO_WM_TEMPLATE_CATEGORY" val="diagram"/>
  <p:tag name="KSO_WM_TEMPLATE_INDEX" val="20203669"/>
  <p:tag name="KSO_WM_UNIT_LAYERLEVEL" val="1"/>
  <p:tag name="KSO_WM_TAG_VERSION" val="1.0"/>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diagram20203669_1*a*1"/>
  <p:tag name="KSO_WM_TEMPLATE_CATEGORY" val="diagram"/>
  <p:tag name="KSO_WM_TEMPLATE_INDEX" val="20203669"/>
  <p:tag name="KSO_WM_UNIT_LAYERLEVEL" val="1"/>
  <p:tag name="KSO_WM_TAG_VERSION" val="1.0"/>
  <p:tag name="KSO_WM_BEAUTIFY_FLAG" val=""/>
  <p:tag name="KSO_WM_UNIT_PRESET_TEXT" val="单击添加&#10;大标题"/>
  <p:tag name="KSO_WM_UNIT_ISNUMDGMTITLE" val="0"/>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3669_1*i*3"/>
  <p:tag name="KSO_WM_TEMPLATE_CATEGORY" val="diagram"/>
  <p:tag name="KSO_WM_TEMPLATE_INDEX" val="20203669"/>
  <p:tag name="KSO_WM_UNIT_LAYERLEVEL" val="1"/>
  <p:tag name="KSO_WM_TAG_VERSION" val="1.0"/>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SLIDE_ID" val="diagram20203669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836*540"/>
  <p:tag name="KSO_WM_SLIDE_POSITION" val="55*-1"/>
  <p:tag name="KSO_WM_TAG_VERSION" val="1.0"/>
  <p:tag name="KSO_WM_BEAUTIFY_FLAG" val="#wm#"/>
  <p:tag name="KSO_WM_TEMPLATE_CATEGORY" val="diagram"/>
  <p:tag name="KSO_WM_TEMPLATE_INDEX" val="20203669"/>
  <p:tag name="KSO_WM_SLIDE_LAYOUT" val="a_f"/>
  <p:tag name="KSO_WM_SLIDE_LAYOUT_CNT" val="1_1"/>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3669_1*i*1"/>
  <p:tag name="KSO_WM_TEMPLATE_CATEGORY" val="diagram"/>
  <p:tag name="KSO_WM_TEMPLATE_INDEX" val="20203669"/>
  <p:tag name="KSO_WM_UNIT_LAYERLEVEL" val="1"/>
  <p:tag name="KSO_WM_TAG_VERSION" val="1.0"/>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diagram20203669_1*a*1"/>
  <p:tag name="KSO_WM_TEMPLATE_CATEGORY" val="diagram"/>
  <p:tag name="KSO_WM_TEMPLATE_INDEX" val="20203669"/>
  <p:tag name="KSO_WM_UNIT_LAYERLEVEL" val="1"/>
  <p:tag name="KSO_WM_TAG_VERSION" val="1.0"/>
  <p:tag name="KSO_WM_BEAUTIFY_FLAG" val=""/>
  <p:tag name="KSO_WM_UNIT_PRESET_TEXT" val="单击添加&#10;大标题"/>
  <p:tag name="KSO_WM_UNIT_ISNUMDGMTITLE" val="0"/>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3669_1*i*3"/>
  <p:tag name="KSO_WM_TEMPLATE_CATEGORY" val="diagram"/>
  <p:tag name="KSO_WM_TEMPLATE_INDEX" val="20203669"/>
  <p:tag name="KSO_WM_UNIT_LAYERLEVEL" val="1"/>
  <p:tag name="KSO_WM_TAG_VERSION" val="1.0"/>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SLIDE_ID" val="diagram20203669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836*540"/>
  <p:tag name="KSO_WM_SLIDE_POSITION" val="55*-1"/>
  <p:tag name="KSO_WM_TAG_VERSION" val="1.0"/>
  <p:tag name="KSO_WM_BEAUTIFY_FLAG" val="#wm#"/>
  <p:tag name="KSO_WM_TEMPLATE_CATEGORY" val="diagram"/>
  <p:tag name="KSO_WM_TEMPLATE_INDEX" val="20203669"/>
  <p:tag name="KSO_WM_SLIDE_LAYOUT" val="a_f"/>
  <p:tag name="KSO_WM_SLIDE_LAYOUT_CNT" val="1_1"/>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3669_1*i*1"/>
  <p:tag name="KSO_WM_TEMPLATE_CATEGORY" val="diagram"/>
  <p:tag name="KSO_WM_TEMPLATE_INDEX" val="20203669"/>
  <p:tag name="KSO_WM_UNIT_LAYERLEVEL" val="1"/>
  <p:tag name="KSO_WM_TAG_VERSION" val="1.0"/>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diagram20203669_1*a*1"/>
  <p:tag name="KSO_WM_TEMPLATE_CATEGORY" val="diagram"/>
  <p:tag name="KSO_WM_TEMPLATE_INDEX" val="20203669"/>
  <p:tag name="KSO_WM_UNIT_LAYERLEVEL" val="1"/>
  <p:tag name="KSO_WM_TAG_VERSION" val="1.0"/>
  <p:tag name="KSO_WM_BEAUTIFY_FLAG" val=""/>
  <p:tag name="KSO_WM_UNIT_PRESET_TEXT" val="单击添加&#10;大标题"/>
  <p:tag name="KSO_WM_UNIT_ISNUMDGMTITLE" val="0"/>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3669_1*i*3"/>
  <p:tag name="KSO_WM_TEMPLATE_CATEGORY" val="diagram"/>
  <p:tag name="KSO_WM_TEMPLATE_INDEX" val="20203669"/>
  <p:tag name="KSO_WM_UNIT_LAYERLEVEL" val="1"/>
  <p:tag name="KSO_WM_TAG_VERSION" val="1.0"/>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SLIDE_ID" val="diagram20203669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836*540"/>
  <p:tag name="KSO_WM_SLIDE_POSITION" val="55*-1"/>
  <p:tag name="KSO_WM_TAG_VERSION" val="1.0"/>
  <p:tag name="KSO_WM_BEAUTIFY_FLAG" val="#wm#"/>
  <p:tag name="KSO_WM_TEMPLATE_CATEGORY" val="diagram"/>
  <p:tag name="KSO_WM_TEMPLATE_INDEX" val="20203669"/>
  <p:tag name="KSO_WM_SLIDE_LAYOUT" val="a_f"/>
  <p:tag name="KSO_WM_SLIDE_LAYOUT_CNT" val="1_1"/>
</p:tagLst>
</file>

<file path=ppt/tags/tag116.xml><?xml version="1.0" encoding="utf-8"?>
<p:tagLst xmlns:a="http://schemas.openxmlformats.org/drawingml/2006/main" xmlns:r="http://schemas.openxmlformats.org/officeDocument/2006/relationships" xmlns:p="http://schemas.openxmlformats.org/presentationml/2006/main">
  <p:tag name="KSO_WM_UNIT_TABLE_BEAUTIFY" val="smartTable{6bfe1962-6a35-4902-a237-5744d7380634}"/>
  <p:tag name="TABLE_ENDDRAG_ORIGIN_RECT" val="766*110"/>
  <p:tag name="TABLE_ENDDRAG_RECT" val="170*183*766*111"/>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3669_1*i*1"/>
  <p:tag name="KSO_WM_TEMPLATE_CATEGORY" val="diagram"/>
  <p:tag name="KSO_WM_TEMPLATE_INDEX" val="20203669"/>
  <p:tag name="KSO_WM_UNIT_LAYERLEVEL" val="1"/>
  <p:tag name="KSO_WM_TAG_VERSION" val="1.0"/>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diagram20203669_1*a*1"/>
  <p:tag name="KSO_WM_TEMPLATE_CATEGORY" val="diagram"/>
  <p:tag name="KSO_WM_TEMPLATE_INDEX" val="20203669"/>
  <p:tag name="KSO_WM_UNIT_LAYERLEVEL" val="1"/>
  <p:tag name="KSO_WM_TAG_VERSION" val="1.0"/>
  <p:tag name="KSO_WM_BEAUTIFY_FLAG" val=""/>
  <p:tag name="KSO_WM_UNIT_PRESET_TEXT" val="单击添加&#10;大标题"/>
  <p:tag name="KSO_WM_UNIT_ISNUMDGMTITLE" val="0"/>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3669_1*i*3"/>
  <p:tag name="KSO_WM_TEMPLATE_CATEGORY" val="diagram"/>
  <p:tag name="KSO_WM_TEMPLATE_INDEX" val="20203669"/>
  <p:tag name="KSO_WM_UNIT_LAYERLEVEL" val="1"/>
  <p:tag name="KSO_WM_TAG_VERSION" val="1.0"/>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SLIDE_ID" val="diagram20203669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836*540"/>
  <p:tag name="KSO_WM_SLIDE_POSITION" val="55*-1"/>
  <p:tag name="KSO_WM_TAG_VERSION" val="1.0"/>
  <p:tag name="KSO_WM_BEAUTIFY_FLAG" val="#wm#"/>
  <p:tag name="KSO_WM_TEMPLATE_CATEGORY" val="diagram"/>
  <p:tag name="KSO_WM_TEMPLATE_INDEX" val="20203669"/>
  <p:tag name="KSO_WM_SLIDE_LAYOUT" val="a_f"/>
  <p:tag name="KSO_WM_SLIDE_LAYOUT_CNT" val="1_1"/>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3669_1*i*1"/>
  <p:tag name="KSO_WM_TEMPLATE_CATEGORY" val="diagram"/>
  <p:tag name="KSO_WM_TEMPLATE_INDEX" val="20203669"/>
  <p:tag name="KSO_WM_UNIT_LAYERLEVEL" val="1"/>
  <p:tag name="KSO_WM_TAG_VERSION" val="1.0"/>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diagram20203669_1*a*1"/>
  <p:tag name="KSO_WM_TEMPLATE_CATEGORY" val="diagram"/>
  <p:tag name="KSO_WM_TEMPLATE_INDEX" val="20203669"/>
  <p:tag name="KSO_WM_UNIT_LAYERLEVEL" val="1"/>
  <p:tag name="KSO_WM_TAG_VERSION" val="1.0"/>
  <p:tag name="KSO_WM_BEAUTIFY_FLAG" val=""/>
  <p:tag name="KSO_WM_UNIT_PRESET_TEXT" val="单击添加&#10;大标题"/>
  <p:tag name="KSO_WM_UNIT_ISNUMDGMTITLE" val="0"/>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3669_1*i*3"/>
  <p:tag name="KSO_WM_TEMPLATE_CATEGORY" val="diagram"/>
  <p:tag name="KSO_WM_TEMPLATE_INDEX" val="20203669"/>
  <p:tag name="KSO_WM_UNIT_LAYERLEVEL" val="1"/>
  <p:tag name="KSO_WM_TAG_VERSION" val="1.0"/>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SLIDE_ID" val="diagram20203669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836*540"/>
  <p:tag name="KSO_WM_SLIDE_POSITION" val="55*-1"/>
  <p:tag name="KSO_WM_TAG_VERSION" val="1.0"/>
  <p:tag name="KSO_WM_BEAUTIFY_FLAG" val="#wm#"/>
  <p:tag name="KSO_WM_TEMPLATE_CATEGORY" val="diagram"/>
  <p:tag name="KSO_WM_TEMPLATE_INDEX" val="20203669"/>
  <p:tag name="KSO_WM_SLIDE_LAYOUT" val="a_f"/>
  <p:tag name="KSO_WM_SLIDE_LAYOUT_CNT" val="1_1"/>
</p:tagLst>
</file>

<file path=ppt/tags/tag12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8"/>
  <p:tag name="KSO_WM_UNIT_TYPE" val="l_h_i"/>
  <p:tag name="KSO_WM_UNIT_INDEX" val="1_1_1"/>
  <p:tag name="KSO_WM_UNIT_ID" val="diagram748_4*l_h_i*1_1_1"/>
  <p:tag name="KSO_WM_UNIT_LAYERLEVEL" val="1_1_1"/>
  <p:tag name="KSO_WM_BEAUTIFY_FLAG" val="#wm#"/>
  <p:tag name="KSO_WM_DIAGRAM_GROUP_CODE" val="l1-1"/>
  <p:tag name="KSO_WM_UNIT_HIGHLIGHT" val="0"/>
  <p:tag name="KSO_WM_UNIT_COMPATIBLE" val="0"/>
  <p:tag name="KSO_WM_UNIT_DIAGRAM_ISNUMVISUAL" val="0"/>
  <p:tag name="KSO_WM_UNIT_DIAGRAM_ISREFERUNIT" val="0"/>
  <p:tag name="KSO_WM_UNIT_PRESET_TEXT" val="A"/>
  <p:tag name="KSO_WM_UNIT_FILL_FORE_SCHEMECOLOR_INDEX" val="5"/>
  <p:tag name="KSO_WM_UNIT_FILL_TYPE" val="1"/>
  <p:tag name="KSO_WM_UNIT_TEXT_FILL_FORE_SCHEMECOLOR_INDEX" val="6"/>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8"/>
  <p:tag name="KSO_WM_UNIT_TYPE" val="l_h_i"/>
  <p:tag name="KSO_WM_UNIT_INDEX" val="1_1_2"/>
  <p:tag name="KSO_WM_UNIT_ID" val="diagram748_4*l_h_i*1_1_2"/>
  <p:tag name="KSO_WM_UNIT_LAYERLEVEL" val="1_1_1"/>
  <p:tag name="KSO_WM_BEAUTIFY_FLAG" val="#wm#"/>
  <p:tag name="KSO_WM_DIAGRAM_GROUP_CODE" val="l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Lst>
</file>

<file path=ppt/tags/tag13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8"/>
  <p:tag name="KSO_WM_UNIT_TYPE" val="l_h_i"/>
  <p:tag name="KSO_WM_UNIT_INDEX" val="1_1_3"/>
  <p:tag name="KSO_WM_UNIT_ID" val="diagram748_4*l_h_i*1_1_3"/>
  <p:tag name="KSO_WM_UNIT_LAYERLEVEL" val="1_1_1"/>
  <p:tag name="KSO_WM_UNIT_HIGHLIGHT" val="0"/>
  <p:tag name="KSO_WM_UNIT_COMPATIBLE" val="0"/>
  <p:tag name="KSO_WM_BEAUTIFY_FLAG" val="#wm#"/>
  <p:tag name="KSO_WM_DIAGRAM_GROUP_CODE" val="l1-1"/>
  <p:tag name="KSO_WM_UNIT_NOCLEAR" val="0"/>
  <p:tag name="KSO_WM_UNIT_DIAGRAM_ISNUMVISUAL" val="0"/>
  <p:tag name="KSO_WM_UNIT_DIAGRAM_ISREFERUNIT" val="0"/>
  <p:tag name="KSO_WM_UNIT_FILL_FORE_SCHEMECOLOR_INDEX" val="5"/>
  <p:tag name="KSO_WM_UNIT_FILL_TYPE" val="1"/>
  <p:tag name="KSO_WM_UNIT_TEXT_FILL_FORE_SCHEMECOLOR_INDEX" val="14"/>
  <p:tag name="KSO_WM_UNIT_TEXT_FILL_TYPE" val="1"/>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748_4*l_h_f*1_1_2"/>
  <p:tag name="KSO_WM_TEMPLATE_CATEGORY" val="diagram"/>
  <p:tag name="KSO_WM_TEMPLATE_INDEX" val="748"/>
  <p:tag name="KSO_WM_UNIT_LAYERLEVEL" val="1_1_1"/>
  <p:tag name="KSO_WM_TAG_VERSION" val="1.0"/>
  <p:tag name="KSO_WM_BEAUTIFY_FLAG" val="#wm#"/>
  <p:tag name="KSO_WM_UNIT_NOCLEAR" val="0"/>
  <p:tag name="KSO_WM_UNIT_VALUE" val="11"/>
  <p:tag name="KSO_WM_UNIT_TYPE" val="l_h_f"/>
  <p:tag name="KSO_WM_UNIT_INDEX" val="1_1_2"/>
  <p:tag name="KSO_WM_UNIT_PRESET_TEXT" val="单击此处添加文本"/>
  <p:tag name="KSO_WM_UNIT_TEXT_FILL_FORE_SCHEMECOLOR_INDEX" val="14"/>
  <p:tag name="KSO_WM_UNIT_TEXT_FILL_TYPE" val="1"/>
</p:tagLst>
</file>

<file path=ppt/tags/tag13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8"/>
  <p:tag name="KSO_WM_UNIT_TYPE" val="l_h_i"/>
  <p:tag name="KSO_WM_UNIT_INDEX" val="1_1_1"/>
  <p:tag name="KSO_WM_UNIT_ID" val="diagram748_4*l_h_i*1_1_1"/>
  <p:tag name="KSO_WM_UNIT_LAYERLEVEL" val="1_1_1"/>
  <p:tag name="KSO_WM_BEAUTIFY_FLAG" val="#wm#"/>
  <p:tag name="KSO_WM_DIAGRAM_GROUP_CODE" val="l1-1"/>
  <p:tag name="KSO_WM_UNIT_HIGHLIGHT" val="0"/>
  <p:tag name="KSO_WM_UNIT_COMPATIBLE" val="0"/>
  <p:tag name="KSO_WM_UNIT_DIAGRAM_ISNUMVISUAL" val="0"/>
  <p:tag name="KSO_WM_UNIT_DIAGRAM_ISREFERUNIT" val="0"/>
  <p:tag name="KSO_WM_UNIT_PRESET_TEXT" val="A"/>
  <p:tag name="KSO_WM_UNIT_FILL_FORE_SCHEMECOLOR_INDEX" val="5"/>
  <p:tag name="KSO_WM_UNIT_FILL_TYPE" val="1"/>
  <p:tag name="KSO_WM_UNIT_TEXT_FILL_FORE_SCHEMECOLOR_INDEX" val="6"/>
  <p:tag name="KSO_WM_UNIT_TEXT_FILL_TYPE" val="1"/>
</p:tagLst>
</file>

<file path=ppt/tags/tag13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8"/>
  <p:tag name="KSO_WM_UNIT_TYPE" val="l_h_i"/>
  <p:tag name="KSO_WM_UNIT_INDEX" val="1_1_2"/>
  <p:tag name="KSO_WM_UNIT_ID" val="diagram748_4*l_h_i*1_1_2"/>
  <p:tag name="KSO_WM_UNIT_LAYERLEVEL" val="1_1_1"/>
  <p:tag name="KSO_WM_BEAUTIFY_FLAG" val="#wm#"/>
  <p:tag name="KSO_WM_DIAGRAM_GROUP_CODE" val="l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Lst>
</file>

<file path=ppt/tags/tag13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8"/>
  <p:tag name="KSO_WM_UNIT_TYPE" val="l_h_i"/>
  <p:tag name="KSO_WM_UNIT_INDEX" val="1_1_3"/>
  <p:tag name="KSO_WM_UNIT_ID" val="diagram748_4*l_h_i*1_1_3"/>
  <p:tag name="KSO_WM_UNIT_LAYERLEVEL" val="1_1_1"/>
  <p:tag name="KSO_WM_UNIT_HIGHLIGHT" val="0"/>
  <p:tag name="KSO_WM_UNIT_COMPATIBLE" val="0"/>
  <p:tag name="KSO_WM_BEAUTIFY_FLAG" val="#wm#"/>
  <p:tag name="KSO_WM_DIAGRAM_GROUP_CODE" val="l1-1"/>
  <p:tag name="KSO_WM_UNIT_NOCLEAR" val="0"/>
  <p:tag name="KSO_WM_UNIT_DIAGRAM_ISNUMVISUAL" val="0"/>
  <p:tag name="KSO_WM_UNIT_DIAGRAM_ISREFERUNIT" val="0"/>
  <p:tag name="KSO_WM_UNIT_FILL_FORE_SCHEMECOLOR_INDEX" val="5"/>
  <p:tag name="KSO_WM_UNIT_FILL_TYPE" val="1"/>
  <p:tag name="KSO_WM_UNIT_TEXT_FILL_FORE_SCHEMECOLOR_INDEX" val="14"/>
  <p:tag name="KSO_WM_UNIT_TEXT_FILL_TYPE" val="1"/>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748_4*l_h_f*1_1_2"/>
  <p:tag name="KSO_WM_TEMPLATE_CATEGORY" val="diagram"/>
  <p:tag name="KSO_WM_TEMPLATE_INDEX" val="748"/>
  <p:tag name="KSO_WM_UNIT_LAYERLEVEL" val="1_1_1"/>
  <p:tag name="KSO_WM_TAG_VERSION" val="1.0"/>
  <p:tag name="KSO_WM_BEAUTIFY_FLAG" val="#wm#"/>
  <p:tag name="KSO_WM_UNIT_NOCLEAR" val="0"/>
  <p:tag name="KSO_WM_UNIT_VALUE" val="11"/>
  <p:tag name="KSO_WM_UNIT_TYPE" val="l_h_f"/>
  <p:tag name="KSO_WM_UNIT_INDEX" val="1_1_2"/>
  <p:tag name="KSO_WM_UNIT_PRESET_TEXT" val="单击此处添加文本"/>
  <p:tag name="KSO_WM_UNIT_TEXT_FILL_FORE_SCHEMECOLOR_INDEX" val="14"/>
  <p:tag name="KSO_WM_UNIT_TEXT_FILL_TYPE" val="1"/>
</p:tagLst>
</file>

<file path=ppt/tags/tag13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8"/>
  <p:tag name="KSO_WM_UNIT_TYPE" val="l_h_i"/>
  <p:tag name="KSO_WM_UNIT_INDEX" val="1_1_1"/>
  <p:tag name="KSO_WM_UNIT_ID" val="diagram748_4*l_h_i*1_1_1"/>
  <p:tag name="KSO_WM_UNIT_LAYERLEVEL" val="1_1_1"/>
  <p:tag name="KSO_WM_BEAUTIFY_FLAG" val="#wm#"/>
  <p:tag name="KSO_WM_DIAGRAM_GROUP_CODE" val="l1-1"/>
  <p:tag name="KSO_WM_UNIT_HIGHLIGHT" val="0"/>
  <p:tag name="KSO_WM_UNIT_COMPATIBLE" val="0"/>
  <p:tag name="KSO_WM_UNIT_DIAGRAM_ISNUMVISUAL" val="0"/>
  <p:tag name="KSO_WM_UNIT_DIAGRAM_ISREFERUNIT" val="0"/>
  <p:tag name="KSO_WM_UNIT_PRESET_TEXT" val="A"/>
  <p:tag name="KSO_WM_UNIT_FILL_FORE_SCHEMECOLOR_INDEX" val="5"/>
  <p:tag name="KSO_WM_UNIT_FILL_TYPE" val="1"/>
  <p:tag name="KSO_WM_UNIT_TEXT_FILL_FORE_SCHEMECOLOR_INDEX" val="6"/>
  <p:tag name="KSO_WM_UNIT_TEXT_FILL_TYPE" val="1"/>
</p:tagLst>
</file>

<file path=ppt/tags/tag13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8"/>
  <p:tag name="KSO_WM_UNIT_TYPE" val="l_h_i"/>
  <p:tag name="KSO_WM_UNIT_INDEX" val="1_1_2"/>
  <p:tag name="KSO_WM_UNIT_ID" val="diagram748_4*l_h_i*1_1_2"/>
  <p:tag name="KSO_WM_UNIT_LAYERLEVEL" val="1_1_1"/>
  <p:tag name="KSO_WM_BEAUTIFY_FLAG" val="#wm#"/>
  <p:tag name="KSO_WM_DIAGRAM_GROUP_CODE" val="l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Lst>
</file>

<file path=ppt/tags/tag13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8"/>
  <p:tag name="KSO_WM_UNIT_TYPE" val="l_h_i"/>
  <p:tag name="KSO_WM_UNIT_INDEX" val="1_1_3"/>
  <p:tag name="KSO_WM_UNIT_ID" val="diagram748_4*l_h_i*1_1_3"/>
  <p:tag name="KSO_WM_UNIT_LAYERLEVEL" val="1_1_1"/>
  <p:tag name="KSO_WM_UNIT_HIGHLIGHT" val="0"/>
  <p:tag name="KSO_WM_UNIT_COMPATIBLE" val="0"/>
  <p:tag name="KSO_WM_BEAUTIFY_FLAG" val="#wm#"/>
  <p:tag name="KSO_WM_DIAGRAM_GROUP_CODE" val="l1-1"/>
  <p:tag name="KSO_WM_UNIT_NOCLEAR" val="0"/>
  <p:tag name="KSO_WM_UNIT_DIAGRAM_ISNUMVISUAL" val="0"/>
  <p:tag name="KSO_WM_UNIT_DIAGRAM_ISREFERUNIT" val="0"/>
  <p:tag name="KSO_WM_UNIT_FILL_FORE_SCHEMECOLOR_INDEX" val="5"/>
  <p:tag name="KSO_WM_UNIT_FILL_TYPE" val="1"/>
  <p:tag name="KSO_WM_UNIT_TEXT_FILL_FORE_SCHEMECOLOR_INDEX" val="14"/>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748_4*l_h_f*1_1_2"/>
  <p:tag name="KSO_WM_TEMPLATE_CATEGORY" val="diagram"/>
  <p:tag name="KSO_WM_TEMPLATE_INDEX" val="748"/>
  <p:tag name="KSO_WM_UNIT_LAYERLEVEL" val="1_1_1"/>
  <p:tag name="KSO_WM_TAG_VERSION" val="1.0"/>
  <p:tag name="KSO_WM_BEAUTIFY_FLAG" val="#wm#"/>
  <p:tag name="KSO_WM_UNIT_NOCLEAR" val="0"/>
  <p:tag name="KSO_WM_UNIT_VALUE" val="11"/>
  <p:tag name="KSO_WM_UNIT_TYPE" val="l_h_f"/>
  <p:tag name="KSO_WM_UNIT_INDEX" val="1_1_2"/>
  <p:tag name="KSO_WM_UNIT_PRESET_TEXT" val="单击此处添加文本"/>
  <p:tag name="KSO_WM_UNIT_TEXT_FILL_FORE_SCHEMECOLOR_INDEX" val="14"/>
  <p:tag name="KSO_WM_UNIT_TEXT_FILL_TYPE" val="1"/>
</p:tagLst>
</file>

<file path=ppt/tags/tag14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8"/>
  <p:tag name="KSO_WM_UNIT_TYPE" val="l_h_i"/>
  <p:tag name="KSO_WM_UNIT_INDEX" val="1_1_1"/>
  <p:tag name="KSO_WM_UNIT_ID" val="diagram748_4*l_h_i*1_1_1"/>
  <p:tag name="KSO_WM_UNIT_LAYERLEVEL" val="1_1_1"/>
  <p:tag name="KSO_WM_BEAUTIFY_FLAG" val="#wm#"/>
  <p:tag name="KSO_WM_DIAGRAM_GROUP_CODE" val="l1-1"/>
  <p:tag name="KSO_WM_UNIT_HIGHLIGHT" val="0"/>
  <p:tag name="KSO_WM_UNIT_COMPATIBLE" val="0"/>
  <p:tag name="KSO_WM_UNIT_DIAGRAM_ISNUMVISUAL" val="0"/>
  <p:tag name="KSO_WM_UNIT_DIAGRAM_ISREFERUNIT" val="0"/>
  <p:tag name="KSO_WM_UNIT_PRESET_TEXT" val="A"/>
  <p:tag name="KSO_WM_UNIT_FILL_FORE_SCHEMECOLOR_INDEX" val="5"/>
  <p:tag name="KSO_WM_UNIT_FILL_TYPE" val="1"/>
  <p:tag name="KSO_WM_UNIT_TEXT_FILL_FORE_SCHEMECOLOR_INDEX" val="6"/>
  <p:tag name="KSO_WM_UNIT_TEXT_FILL_TYPE" val="1"/>
</p:tagLst>
</file>

<file path=ppt/tags/tag14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8"/>
  <p:tag name="KSO_WM_UNIT_TYPE" val="l_h_i"/>
  <p:tag name="KSO_WM_UNIT_INDEX" val="1_1_2"/>
  <p:tag name="KSO_WM_UNIT_ID" val="diagram748_4*l_h_i*1_1_2"/>
  <p:tag name="KSO_WM_UNIT_LAYERLEVEL" val="1_1_1"/>
  <p:tag name="KSO_WM_BEAUTIFY_FLAG" val="#wm#"/>
  <p:tag name="KSO_WM_DIAGRAM_GROUP_CODE" val="l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Lst>
</file>

<file path=ppt/tags/tag14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8"/>
  <p:tag name="KSO_WM_UNIT_TYPE" val="l_h_i"/>
  <p:tag name="KSO_WM_UNIT_INDEX" val="1_1_3"/>
  <p:tag name="KSO_WM_UNIT_ID" val="diagram748_4*l_h_i*1_1_3"/>
  <p:tag name="KSO_WM_UNIT_LAYERLEVEL" val="1_1_1"/>
  <p:tag name="KSO_WM_UNIT_HIGHLIGHT" val="0"/>
  <p:tag name="KSO_WM_UNIT_COMPATIBLE" val="0"/>
  <p:tag name="KSO_WM_BEAUTIFY_FLAG" val="#wm#"/>
  <p:tag name="KSO_WM_DIAGRAM_GROUP_CODE" val="l1-1"/>
  <p:tag name="KSO_WM_UNIT_NOCLEAR" val="0"/>
  <p:tag name="KSO_WM_UNIT_DIAGRAM_ISNUMVISUAL" val="0"/>
  <p:tag name="KSO_WM_UNIT_DIAGRAM_ISREFERUNIT" val="0"/>
  <p:tag name="KSO_WM_UNIT_FILL_FORE_SCHEMECOLOR_INDEX" val="5"/>
  <p:tag name="KSO_WM_UNIT_FILL_TYPE" val="1"/>
  <p:tag name="KSO_WM_UNIT_TEXT_FILL_FORE_SCHEMECOLOR_INDEX" val="14"/>
  <p:tag name="KSO_WM_UNIT_TEXT_FILL_TYPE" val="1"/>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748_4*l_h_f*1_1_2"/>
  <p:tag name="KSO_WM_TEMPLATE_CATEGORY" val="diagram"/>
  <p:tag name="KSO_WM_TEMPLATE_INDEX" val="748"/>
  <p:tag name="KSO_WM_UNIT_LAYERLEVEL" val="1_1_1"/>
  <p:tag name="KSO_WM_TAG_VERSION" val="1.0"/>
  <p:tag name="KSO_WM_BEAUTIFY_FLAG" val="#wm#"/>
  <p:tag name="KSO_WM_UNIT_NOCLEAR" val="0"/>
  <p:tag name="KSO_WM_UNIT_VALUE" val="11"/>
  <p:tag name="KSO_WM_UNIT_TYPE" val="l_h_f"/>
  <p:tag name="KSO_WM_UNIT_INDEX" val="1_1_2"/>
  <p:tag name="KSO_WM_UNIT_PRESET_TEXT" val="单击此处添加文本"/>
  <p:tag name="KSO_WM_UNIT_TEXT_FILL_FORE_SCHEMECOLOR_INDEX" val="14"/>
  <p:tag name="KSO_WM_UNIT_TEXT_FILL_TYPE" val="1"/>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3669_1*i*1"/>
  <p:tag name="KSO_WM_TEMPLATE_CATEGORY" val="diagram"/>
  <p:tag name="KSO_WM_TEMPLATE_INDEX" val="20203669"/>
  <p:tag name="KSO_WM_UNIT_LAYERLEVEL" val="1"/>
  <p:tag name="KSO_WM_TAG_VERSION" val="1.0"/>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diagram20203669_1*a*1"/>
  <p:tag name="KSO_WM_TEMPLATE_CATEGORY" val="diagram"/>
  <p:tag name="KSO_WM_TEMPLATE_INDEX" val="20203669"/>
  <p:tag name="KSO_WM_UNIT_LAYERLEVEL" val="1"/>
  <p:tag name="KSO_WM_TAG_VERSION" val="1.0"/>
  <p:tag name="KSO_WM_BEAUTIFY_FLAG" val=""/>
  <p:tag name="KSO_WM_UNIT_PRESET_TEXT" val="单击添加&#10;大标题"/>
  <p:tag name="KSO_WM_UNIT_ISNUMDGMTITLE" val="0"/>
</p:tagLst>
</file>

<file path=ppt/tags/tag1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3669_1*i*3"/>
  <p:tag name="KSO_WM_TEMPLATE_CATEGORY" val="diagram"/>
  <p:tag name="KSO_WM_TEMPLATE_INDEX" val="20203669"/>
  <p:tag name="KSO_WM_UNIT_LAYERLEVEL" val="1"/>
  <p:tag name="KSO_WM_TAG_VERSION" val="1.0"/>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65.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309a263476a4155af778c8081c42978"/>
  <p:tag name="KSO_WM_UNIT_HIGHLIGHT" val="0"/>
  <p:tag name="KSO_WM_UNIT_COMPATIBLE" val="0"/>
  <p:tag name="KSO_WM_UNIT_DIAGRAM_ISNUMVISUAL" val="0"/>
  <p:tag name="KSO_WM_UNIT_DIAGRAM_ISREFERUNIT" val="0"/>
  <p:tag name="KSO_WM_UNIT_TYPE" val="l_h_i"/>
  <p:tag name="KSO_WM_UNIT_INDEX" val="1_1_1"/>
  <p:tag name="KSO_WM_UNIT_ID" val="custom20221200_4*l_h_i*1_1_1"/>
  <p:tag name="KSO_WM_TEMPLATE_CATEGORY" val="custom"/>
  <p:tag name="KSO_WM_TEMPLATE_INDEX" val="20221200"/>
  <p:tag name="KSO_WM_UNIT_LAYERLEVEL" val="1_1_1"/>
  <p:tag name="KSO_WM_TAG_VERSION" val="1.0"/>
  <p:tag name="KSO_WM_BEAUTIFY_FLAG" val=""/>
  <p:tag name="KSO_WM_DIAGRAM_GROUP_CODE" val="l1-1"/>
  <p:tag name="KSO_WM_CHIP_GROUPID" val="61934c9318adb49c6c1f3f2b"/>
  <p:tag name="KSO_WM_CHIP_XID" val="61934cfd18adb49c6c1f3f32"/>
  <p:tag name="KSO_WM_CHIP_FILLAREA_FILL_RULE" val="{&quot;fill_align&quot;:&quot;lm&quot;,&quot;fill_mode&quot;:&quot;fix&quot;,&quot;sacle_strategy&quot;:&quot;stretch&quot;}"/>
  <p:tag name="KSO_WM_UNIT_DEC_SUPPORTCHANGEPIC" val="0"/>
  <p:tag name="KSO_WM_UNIT_DEC_CHANGEPICRESERVED" val="0"/>
  <p:tag name="KSO_WM_ASSEMBLE_CHIP_INDEX" val="eb3f89fc48ed419a9afd61cc2bbb87a4"/>
  <p:tag name="KSO_WM_UNIT_LINE_FORE_SCHEMECOLOR_INDEX_BRIGHTNESS" val="0"/>
  <p:tag name="KSO_WM_UNIT_LINE_FORE_SCHEMECOLOR_INDEX" val="5"/>
  <p:tag name="KSO_WM_UNIT_LINE_FILL_TYPE" val="2"/>
  <p:tag name="KSO_WM_UNIT_USESOURCEFORMAT_APPLY" val="1"/>
</p:tagLst>
</file>

<file path=ppt/tags/tag66.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189d6d9946648e9a61150d78d2926f6"/>
  <p:tag name="KSO_WM_UNIT_HIGHLIGHT" val="0"/>
  <p:tag name="KSO_WM_UNIT_COMPATIBLE" val="0"/>
  <p:tag name="KSO_WM_UNIT_DIAGRAM_ISNUMVISUAL" val="0"/>
  <p:tag name="KSO_WM_UNIT_DIAGRAM_ISREFERUNIT" val="0"/>
  <p:tag name="KSO_WM_UNIT_SUBTYPE" val="d"/>
  <p:tag name="KSO_WM_UNIT_TYPE" val="l_h_i"/>
  <p:tag name="KSO_WM_UNIT_INDEX" val="1_1_2"/>
  <p:tag name="KSO_WM_UNIT_ID" val="custom20221200_4*l_h_i*1_1_2"/>
  <p:tag name="KSO_WM_TEMPLATE_CATEGORY" val="custom"/>
  <p:tag name="KSO_WM_TEMPLATE_INDEX" val="20221200"/>
  <p:tag name="KSO_WM_UNIT_LAYERLEVEL" val="1_1_1"/>
  <p:tag name="KSO_WM_TAG_VERSION" val="1.0"/>
  <p:tag name="KSO_WM_BEAUTIFY_FLAG" val=""/>
  <p:tag name="KSO_WM_DIAGRAM_GROUP_CODE" val="l1-1"/>
  <p:tag name="KSO_WM_CHIP_GROUPID" val="61934c9318adb49c6c1f3f2b"/>
  <p:tag name="KSO_WM_CHIP_XID" val="61934cfd18adb49c6c1f3f32"/>
  <p:tag name="KSO_WM_CHIP_FILLAREA_FILL_RULE" val="{&quot;fill_align&quot;:&quot;lm&quot;,&quot;fill_mode&quot;:&quot;fix&quot;,&quot;sacle_strategy&quot;:&quot;stretch&quot;}"/>
  <p:tag name="KSO_WM_UNIT_DEC_SUPPORTCHANGEPIC" val="0"/>
  <p:tag name="KSO_WM_UNIT_DEC_CHANGEPICRESERVED" val="0"/>
  <p:tag name="KSO_WM_ASSEMBLE_CHIP_INDEX" val="eb3f89fc48ed419a9afd61cc2bbb87a4"/>
  <p:tag name="KSO_WM_UNIT_TEXT_FORE_SCHEMECOLOR_INDEX_BRIGHTNESS" val="0"/>
  <p:tag name="KSO_WM_UNIT_TEXT_FORE_SCHEMECOLOR_INDEX" val="5"/>
  <p:tag name="KSO_WM_UNIT_TEXT_LINE_FILL_TYPE" val="2"/>
  <p:tag name="KSO_WM_UNIT_VALUE" val="1"/>
  <p:tag name="KSO_WM_UNIT_USESOURCEFORMAT_APPLY" val="1"/>
</p:tagLst>
</file>

<file path=ppt/tags/tag67.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a75b48b10d904149840dc351770f9b72"/>
  <p:tag name="KSO_WM_UNIT_SUBTYPE" val="a"/>
  <p:tag name="KSO_WM_UNIT_PRESET_TEXT" val="添加你的文本"/>
  <p:tag name="KSO_WM_UNIT_NOCLEAR" val="0"/>
  <p:tag name="KSO_WM_UNIT_HIGHLIGHT" val="0"/>
  <p:tag name="KSO_WM_UNIT_COMPATIBLE" val="0"/>
  <p:tag name="KSO_WM_UNIT_DIAGRAM_ISNUMVISUAL" val="0"/>
  <p:tag name="KSO_WM_UNIT_DIAGRAM_ISREFERUNIT" val="0"/>
  <p:tag name="KSO_WM_UNIT_TYPE" val="l_h_f"/>
  <p:tag name="KSO_WM_UNIT_INDEX" val="1_1_1"/>
  <p:tag name="KSO_WM_UNIT_ID" val="custom20221200_4*l_h_f*1_1_1"/>
  <p:tag name="KSO_WM_TEMPLATE_CATEGORY" val="custom"/>
  <p:tag name="KSO_WM_TEMPLATE_INDEX" val="20221200"/>
  <p:tag name="KSO_WM_UNIT_LAYERLEVEL" val="1_1_1"/>
  <p:tag name="KSO_WM_TAG_VERSION" val="1.0"/>
  <p:tag name="KSO_WM_BEAUTIFY_FLAG" val=""/>
  <p:tag name="KSO_WM_DIAGRAM_GROUP_CODE" val="l1-1"/>
  <p:tag name="KSO_WM_CHIP_GROUPID" val="61934c9318adb49c6c1f3f2b"/>
  <p:tag name="KSO_WM_CHIP_XID" val="61934cfd18adb49c6c1f3f32"/>
  <p:tag name="KSO_WM_CHIP_FILLAREA_FILL_RULE" val="{&quot;fill_align&quot;:&quot;lm&quot;,&quot;fill_mode&quot;:&quot;fix&quot;,&quot;sacle_strategy&quot;:&quot;stretch&quot;}"/>
  <p:tag name="KSO_WM_ASSEMBLE_CHIP_INDEX" val="eb3f89fc48ed419a9afd61cc2bbb87a4"/>
  <p:tag name="KSO_WM_UNIT_TEXT_FILL_FORE_SCHEMECOLOR_INDEX_BRIGHTNESS" val="0"/>
  <p:tag name="KSO_WM_UNIT_TEXT_FILL_FORE_SCHEMECOLOR_INDEX" val="13"/>
  <p:tag name="KSO_WM_UNIT_TEXT_FILL_TYPE" val="1"/>
  <p:tag name="KSO_WM_UNIT_VALUE" val="10"/>
  <p:tag name="KSO_WM_UNIT_USESOURCEFORMAT_APPLY" val="1"/>
</p:tagLst>
</file>

<file path=ppt/tags/tag68.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fe83da8190046a5aa3e6af80326d5a3"/>
  <p:tag name="KSO_WM_UNIT_HIGHLIGHT" val="0"/>
  <p:tag name="KSO_WM_UNIT_COMPATIBLE" val="0"/>
  <p:tag name="KSO_WM_UNIT_DIAGRAM_ISNUMVISUAL" val="0"/>
  <p:tag name="KSO_WM_UNIT_DIAGRAM_ISREFERUNIT" val="0"/>
  <p:tag name="KSO_WM_UNIT_TYPE" val="l_h_i"/>
  <p:tag name="KSO_WM_UNIT_INDEX" val="1_4_1"/>
  <p:tag name="KSO_WM_UNIT_ID" val="custom20221200_4*l_h_i*1_4_1"/>
  <p:tag name="KSO_WM_TEMPLATE_CATEGORY" val="custom"/>
  <p:tag name="KSO_WM_TEMPLATE_INDEX" val="20221200"/>
  <p:tag name="KSO_WM_UNIT_LAYERLEVEL" val="1_1_1"/>
  <p:tag name="KSO_WM_TAG_VERSION" val="1.0"/>
  <p:tag name="KSO_WM_BEAUTIFY_FLAG" val=""/>
  <p:tag name="KSO_WM_DIAGRAM_GROUP_CODE" val="l1-1"/>
  <p:tag name="KSO_WM_CHIP_GROUPID" val="61934c9318adb49c6c1f3f2b"/>
  <p:tag name="KSO_WM_CHIP_XID" val="61934cfd18adb49c6c1f3f32"/>
  <p:tag name="KSO_WM_CHIP_FILLAREA_FILL_RULE" val="{&quot;fill_align&quot;:&quot;lm&quot;,&quot;fill_mode&quot;:&quot;fix&quot;,&quot;sacle_strategy&quot;:&quot;stretch&quot;}"/>
  <p:tag name="KSO_WM_UNIT_DEC_SUPPORTCHANGEPIC" val="0"/>
  <p:tag name="KSO_WM_UNIT_DEC_CHANGEPICRESERVED" val="0"/>
  <p:tag name="KSO_WM_ASSEMBLE_CHIP_INDEX" val="eb3f89fc48ed419a9afd61cc2bbb87a4"/>
  <p:tag name="KSO_WM_UNIT_LINE_FORE_SCHEMECOLOR_INDEX_BRIGHTNESS" val="0"/>
  <p:tag name="KSO_WM_UNIT_LINE_FORE_SCHEMECOLOR_INDEX" val="5"/>
  <p:tag name="KSO_WM_UNIT_LINE_FILL_TYPE" val="2"/>
  <p:tag name="KSO_WM_UNIT_USESOURCEFORMAT_APPLY" val="1"/>
</p:tagLst>
</file>

<file path=ppt/tags/tag69.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ce1d819243f841989169d32801caa262"/>
  <p:tag name="KSO_WM_UNIT_HIGHLIGHT" val="0"/>
  <p:tag name="KSO_WM_UNIT_COMPATIBLE" val="0"/>
  <p:tag name="KSO_WM_UNIT_DIAGRAM_ISNUMVISUAL" val="0"/>
  <p:tag name="KSO_WM_UNIT_DIAGRAM_ISREFERUNIT" val="0"/>
  <p:tag name="KSO_WM_UNIT_SUBTYPE" val="d"/>
  <p:tag name="KSO_WM_UNIT_TYPE" val="l_h_i"/>
  <p:tag name="KSO_WM_UNIT_INDEX" val="1_4_2"/>
  <p:tag name="KSO_WM_UNIT_ID" val="custom20221200_4*l_h_i*1_4_2"/>
  <p:tag name="KSO_WM_TEMPLATE_CATEGORY" val="custom"/>
  <p:tag name="KSO_WM_TEMPLATE_INDEX" val="20221200"/>
  <p:tag name="KSO_WM_UNIT_LAYERLEVEL" val="1_1_1"/>
  <p:tag name="KSO_WM_TAG_VERSION" val="1.0"/>
  <p:tag name="KSO_WM_BEAUTIFY_FLAG" val=""/>
  <p:tag name="KSO_WM_DIAGRAM_GROUP_CODE" val="l1-1"/>
  <p:tag name="KSO_WM_CHIP_GROUPID" val="61934c9318adb49c6c1f3f2b"/>
  <p:tag name="KSO_WM_CHIP_XID" val="61934cfd18adb49c6c1f3f32"/>
  <p:tag name="KSO_WM_CHIP_FILLAREA_FILL_RULE" val="{&quot;fill_align&quot;:&quot;lm&quot;,&quot;fill_mode&quot;:&quot;fix&quot;,&quot;sacle_strategy&quot;:&quot;stretch&quot;}"/>
  <p:tag name="KSO_WM_UNIT_DEC_SUPPORTCHANGEPIC" val="0"/>
  <p:tag name="KSO_WM_UNIT_DEC_CHANGEPICRESERVED" val="0"/>
  <p:tag name="KSO_WM_ASSEMBLE_CHIP_INDEX" val="eb3f89fc48ed419a9afd61cc2bbb87a4"/>
  <p:tag name="KSO_WM_UNIT_TEXT_FORE_SCHEMECOLOR_INDEX_BRIGHTNESS" val="0"/>
  <p:tag name="KSO_WM_UNIT_TEXT_FORE_SCHEMECOLOR_INDEX" val="5"/>
  <p:tag name="KSO_WM_UNIT_TEXT_LINE_FILL_TYPE" val="2"/>
  <p:tag name="KSO_WM_UNIT_VALUE" val="1"/>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70.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70aacf0769fc4a439cf9cd0a93eed239"/>
  <p:tag name="KSO_WM_UNIT_SUBTYPE" val="a"/>
  <p:tag name="KSO_WM_UNIT_PRESET_TEXT" val="添加你的文本"/>
  <p:tag name="KSO_WM_UNIT_NOCLEAR" val="0"/>
  <p:tag name="KSO_WM_UNIT_HIGHLIGHT" val="0"/>
  <p:tag name="KSO_WM_UNIT_COMPATIBLE" val="0"/>
  <p:tag name="KSO_WM_UNIT_DIAGRAM_ISNUMVISUAL" val="0"/>
  <p:tag name="KSO_WM_UNIT_DIAGRAM_ISREFERUNIT" val="0"/>
  <p:tag name="KSO_WM_UNIT_TYPE" val="l_h_f"/>
  <p:tag name="KSO_WM_UNIT_INDEX" val="1_4_1"/>
  <p:tag name="KSO_WM_UNIT_ID" val="custom20221200_4*l_h_f*1_4_1"/>
  <p:tag name="KSO_WM_TEMPLATE_CATEGORY" val="custom"/>
  <p:tag name="KSO_WM_TEMPLATE_INDEX" val="20221200"/>
  <p:tag name="KSO_WM_UNIT_LAYERLEVEL" val="1_1_1"/>
  <p:tag name="KSO_WM_TAG_VERSION" val="1.0"/>
  <p:tag name="KSO_WM_BEAUTIFY_FLAG" val=""/>
  <p:tag name="KSO_WM_DIAGRAM_GROUP_CODE" val="l1-1"/>
  <p:tag name="KSO_WM_CHIP_GROUPID" val="61934c9318adb49c6c1f3f2b"/>
  <p:tag name="KSO_WM_CHIP_XID" val="61934cfd18adb49c6c1f3f32"/>
  <p:tag name="KSO_WM_CHIP_FILLAREA_FILL_RULE" val="{&quot;fill_align&quot;:&quot;lm&quot;,&quot;fill_mode&quot;:&quot;fix&quot;,&quot;sacle_strategy&quot;:&quot;stretch&quot;}"/>
  <p:tag name="KSO_WM_ASSEMBLE_CHIP_INDEX" val="eb3f89fc48ed419a9afd61cc2bbb87a4"/>
  <p:tag name="KSO_WM_UNIT_TEXT_FILL_FORE_SCHEMECOLOR_INDEX_BRIGHTNESS" val="0"/>
  <p:tag name="KSO_WM_UNIT_TEXT_FILL_FORE_SCHEMECOLOR_INDEX" val="13"/>
  <p:tag name="KSO_WM_UNIT_TEXT_FILL_TYPE" val="1"/>
  <p:tag name="KSO_WM_UNIT_VALUE" val="10"/>
  <p:tag name="KSO_WM_UNIT_USESOURCEFORMAT_APPLY" val="1"/>
</p:tagLst>
</file>

<file path=ppt/tags/tag71.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77e047a22cb54461b789fe254d64de15"/>
  <p:tag name="KSO_WM_UNIT_HIGHLIGHT" val="0"/>
  <p:tag name="KSO_WM_UNIT_COMPATIBLE" val="0"/>
  <p:tag name="KSO_WM_UNIT_DIAGRAM_ISNUMVISUAL" val="0"/>
  <p:tag name="KSO_WM_UNIT_DIAGRAM_ISREFERUNIT" val="0"/>
  <p:tag name="KSO_WM_UNIT_TYPE" val="l_h_i"/>
  <p:tag name="KSO_WM_UNIT_INDEX" val="1_2_1"/>
  <p:tag name="KSO_WM_UNIT_ID" val="custom20221200_4*l_h_i*1_2_1"/>
  <p:tag name="KSO_WM_TEMPLATE_CATEGORY" val="custom"/>
  <p:tag name="KSO_WM_TEMPLATE_INDEX" val="20221200"/>
  <p:tag name="KSO_WM_UNIT_LAYERLEVEL" val="1_1_1"/>
  <p:tag name="KSO_WM_TAG_VERSION" val="1.0"/>
  <p:tag name="KSO_WM_BEAUTIFY_FLAG" val=""/>
  <p:tag name="KSO_WM_DIAGRAM_GROUP_CODE" val="l1-1"/>
  <p:tag name="KSO_WM_CHIP_GROUPID" val="61934c9318adb49c6c1f3f2b"/>
  <p:tag name="KSO_WM_CHIP_XID" val="61934cfd18adb49c6c1f3f32"/>
  <p:tag name="KSO_WM_CHIP_FILLAREA_FILL_RULE" val="{&quot;fill_align&quot;:&quot;lm&quot;,&quot;fill_mode&quot;:&quot;fix&quot;,&quot;sacle_strategy&quot;:&quot;stretch&quot;}"/>
  <p:tag name="KSO_WM_UNIT_DEC_SUPPORTCHANGEPIC" val="0"/>
  <p:tag name="KSO_WM_UNIT_DEC_CHANGEPICRESERVED" val="0"/>
  <p:tag name="KSO_WM_ASSEMBLE_CHIP_INDEX" val="eb3f89fc48ed419a9afd61cc2bbb87a4"/>
  <p:tag name="KSO_WM_UNIT_LINE_FORE_SCHEMECOLOR_INDEX_BRIGHTNESS" val="0"/>
  <p:tag name="KSO_WM_UNIT_LINE_FORE_SCHEMECOLOR_INDEX" val="5"/>
  <p:tag name="KSO_WM_UNIT_LINE_FILL_TYPE" val="2"/>
  <p:tag name="KSO_WM_UNIT_USESOURCEFORMAT_APPLY" val="1"/>
</p:tagLst>
</file>

<file path=ppt/tags/tag72.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e83a2de6278548048e8255ddf2c0cd82"/>
  <p:tag name="KSO_WM_UNIT_HIGHLIGHT" val="0"/>
  <p:tag name="KSO_WM_UNIT_COMPATIBLE" val="0"/>
  <p:tag name="KSO_WM_UNIT_DIAGRAM_ISNUMVISUAL" val="0"/>
  <p:tag name="KSO_WM_UNIT_DIAGRAM_ISREFERUNIT" val="0"/>
  <p:tag name="KSO_WM_UNIT_SUBTYPE" val="d"/>
  <p:tag name="KSO_WM_UNIT_TYPE" val="l_h_i"/>
  <p:tag name="KSO_WM_UNIT_INDEX" val="1_2_2"/>
  <p:tag name="KSO_WM_UNIT_ID" val="custom20221200_4*l_h_i*1_2_2"/>
  <p:tag name="KSO_WM_TEMPLATE_CATEGORY" val="custom"/>
  <p:tag name="KSO_WM_TEMPLATE_INDEX" val="20221200"/>
  <p:tag name="KSO_WM_UNIT_LAYERLEVEL" val="1_1_1"/>
  <p:tag name="KSO_WM_TAG_VERSION" val="1.0"/>
  <p:tag name="KSO_WM_BEAUTIFY_FLAG" val=""/>
  <p:tag name="KSO_WM_DIAGRAM_GROUP_CODE" val="l1-1"/>
  <p:tag name="KSO_WM_CHIP_GROUPID" val="61934c9318adb49c6c1f3f2b"/>
  <p:tag name="KSO_WM_CHIP_XID" val="61934cfd18adb49c6c1f3f32"/>
  <p:tag name="KSO_WM_CHIP_FILLAREA_FILL_RULE" val="{&quot;fill_align&quot;:&quot;lm&quot;,&quot;fill_mode&quot;:&quot;fix&quot;,&quot;sacle_strategy&quot;:&quot;stretch&quot;}"/>
  <p:tag name="KSO_WM_UNIT_DEC_SUPPORTCHANGEPIC" val="0"/>
  <p:tag name="KSO_WM_UNIT_DEC_CHANGEPICRESERVED" val="0"/>
  <p:tag name="KSO_WM_ASSEMBLE_CHIP_INDEX" val="eb3f89fc48ed419a9afd61cc2bbb87a4"/>
  <p:tag name="KSO_WM_UNIT_TEXT_FORE_SCHEMECOLOR_INDEX_BRIGHTNESS" val="0"/>
  <p:tag name="KSO_WM_UNIT_TEXT_FORE_SCHEMECOLOR_INDEX" val="5"/>
  <p:tag name="KSO_WM_UNIT_TEXT_LINE_FILL_TYPE" val="2"/>
  <p:tag name="KSO_WM_UNIT_VALUE" val="1"/>
  <p:tag name="KSO_WM_UNIT_USESOURCEFORMAT_APPLY" val="1"/>
</p:tagLst>
</file>

<file path=ppt/tags/tag73.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4a79b2349b524b96b82ce27996dab217"/>
  <p:tag name="KSO_WM_UNIT_SUBTYPE" val="a"/>
  <p:tag name="KSO_WM_UNIT_PRESET_TEXT" val="添加你的文本"/>
  <p:tag name="KSO_WM_UNIT_NOCLEAR" val="0"/>
  <p:tag name="KSO_WM_UNIT_HIGHLIGHT" val="0"/>
  <p:tag name="KSO_WM_UNIT_COMPATIBLE" val="0"/>
  <p:tag name="KSO_WM_UNIT_DIAGRAM_ISNUMVISUAL" val="0"/>
  <p:tag name="KSO_WM_UNIT_DIAGRAM_ISREFERUNIT" val="0"/>
  <p:tag name="KSO_WM_UNIT_TYPE" val="l_h_f"/>
  <p:tag name="KSO_WM_UNIT_INDEX" val="1_2_1"/>
  <p:tag name="KSO_WM_UNIT_ID" val="custom20221200_4*l_h_f*1_2_1"/>
  <p:tag name="KSO_WM_TEMPLATE_CATEGORY" val="custom"/>
  <p:tag name="KSO_WM_TEMPLATE_INDEX" val="20221200"/>
  <p:tag name="KSO_WM_UNIT_LAYERLEVEL" val="1_1_1"/>
  <p:tag name="KSO_WM_TAG_VERSION" val="1.0"/>
  <p:tag name="KSO_WM_BEAUTIFY_FLAG" val=""/>
  <p:tag name="KSO_WM_DIAGRAM_GROUP_CODE" val="l1-1"/>
  <p:tag name="KSO_WM_CHIP_GROUPID" val="61934c9318adb49c6c1f3f2b"/>
  <p:tag name="KSO_WM_CHIP_XID" val="61934cfd18adb49c6c1f3f32"/>
  <p:tag name="KSO_WM_CHIP_FILLAREA_FILL_RULE" val="{&quot;fill_align&quot;:&quot;lm&quot;,&quot;fill_mode&quot;:&quot;fix&quot;,&quot;sacle_strategy&quot;:&quot;stretch&quot;}"/>
  <p:tag name="KSO_WM_ASSEMBLE_CHIP_INDEX" val="eb3f89fc48ed419a9afd61cc2bbb87a4"/>
  <p:tag name="KSO_WM_UNIT_TEXT_FILL_FORE_SCHEMECOLOR_INDEX_BRIGHTNESS" val="0"/>
  <p:tag name="KSO_WM_UNIT_TEXT_FILL_FORE_SCHEMECOLOR_INDEX" val="13"/>
  <p:tag name="KSO_WM_UNIT_TEXT_FILL_TYPE" val="1"/>
  <p:tag name="KSO_WM_UNIT_VALUE" val="10"/>
  <p:tag name="KSO_WM_UNIT_USESOURCEFORMAT_APPLY" val="1"/>
</p:tagLst>
</file>

<file path=ppt/tags/tag74.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5372c222a83c4c13935cea4d012f2983"/>
  <p:tag name="KSO_WM_UNIT_HIGHLIGHT" val="0"/>
  <p:tag name="KSO_WM_UNIT_COMPATIBLE" val="0"/>
  <p:tag name="KSO_WM_UNIT_DIAGRAM_ISNUMVISUAL" val="0"/>
  <p:tag name="KSO_WM_UNIT_DIAGRAM_ISREFERUNIT" val="0"/>
  <p:tag name="KSO_WM_UNIT_TYPE" val="l_h_i"/>
  <p:tag name="KSO_WM_UNIT_INDEX" val="1_3_1"/>
  <p:tag name="KSO_WM_UNIT_ID" val="custom20221200_4*l_h_i*1_3_1"/>
  <p:tag name="KSO_WM_TEMPLATE_CATEGORY" val="custom"/>
  <p:tag name="KSO_WM_TEMPLATE_INDEX" val="20221200"/>
  <p:tag name="KSO_WM_UNIT_LAYERLEVEL" val="1_1_1"/>
  <p:tag name="KSO_WM_TAG_VERSION" val="1.0"/>
  <p:tag name="KSO_WM_BEAUTIFY_FLAG" val=""/>
  <p:tag name="KSO_WM_DIAGRAM_GROUP_CODE" val="l1-1"/>
  <p:tag name="KSO_WM_CHIP_GROUPID" val="61934c9318adb49c6c1f3f2b"/>
  <p:tag name="KSO_WM_CHIP_XID" val="61934cfd18adb49c6c1f3f32"/>
  <p:tag name="KSO_WM_CHIP_FILLAREA_FILL_RULE" val="{&quot;fill_align&quot;:&quot;lm&quot;,&quot;fill_mode&quot;:&quot;fix&quot;,&quot;sacle_strategy&quot;:&quot;stretch&quot;}"/>
  <p:tag name="KSO_WM_UNIT_DEC_SUPPORTCHANGEPIC" val="0"/>
  <p:tag name="KSO_WM_UNIT_DEC_CHANGEPICRESERVED" val="0"/>
  <p:tag name="KSO_WM_ASSEMBLE_CHIP_INDEX" val="eb3f89fc48ed419a9afd61cc2bbb87a4"/>
  <p:tag name="KSO_WM_UNIT_LINE_FORE_SCHEMECOLOR_INDEX_BRIGHTNESS" val="0"/>
  <p:tag name="KSO_WM_UNIT_LINE_FORE_SCHEMECOLOR_INDEX" val="5"/>
  <p:tag name="KSO_WM_UNIT_LINE_FILL_TYPE" val="2"/>
  <p:tag name="KSO_WM_UNIT_USESOURCEFORMAT_APPLY" val="1"/>
</p:tagLst>
</file>

<file path=ppt/tags/tag75.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42427daa040745758e0d5a00271c23d9"/>
  <p:tag name="KSO_WM_UNIT_HIGHLIGHT" val="0"/>
  <p:tag name="KSO_WM_UNIT_COMPATIBLE" val="0"/>
  <p:tag name="KSO_WM_UNIT_DIAGRAM_ISNUMVISUAL" val="0"/>
  <p:tag name="KSO_WM_UNIT_DIAGRAM_ISREFERUNIT" val="0"/>
  <p:tag name="KSO_WM_UNIT_SUBTYPE" val="d"/>
  <p:tag name="KSO_WM_UNIT_TYPE" val="l_h_i"/>
  <p:tag name="KSO_WM_UNIT_INDEX" val="1_3_2"/>
  <p:tag name="KSO_WM_UNIT_ID" val="custom20221200_4*l_h_i*1_3_2"/>
  <p:tag name="KSO_WM_TEMPLATE_CATEGORY" val="custom"/>
  <p:tag name="KSO_WM_TEMPLATE_INDEX" val="20221200"/>
  <p:tag name="KSO_WM_UNIT_LAYERLEVEL" val="1_1_1"/>
  <p:tag name="KSO_WM_TAG_VERSION" val="1.0"/>
  <p:tag name="KSO_WM_BEAUTIFY_FLAG" val=""/>
  <p:tag name="KSO_WM_DIAGRAM_GROUP_CODE" val="l1-1"/>
  <p:tag name="KSO_WM_CHIP_GROUPID" val="61934c9318adb49c6c1f3f2b"/>
  <p:tag name="KSO_WM_CHIP_XID" val="61934cfd18adb49c6c1f3f32"/>
  <p:tag name="KSO_WM_CHIP_FILLAREA_FILL_RULE" val="{&quot;fill_align&quot;:&quot;lm&quot;,&quot;fill_mode&quot;:&quot;fix&quot;,&quot;sacle_strategy&quot;:&quot;stretch&quot;}"/>
  <p:tag name="KSO_WM_UNIT_DEC_SUPPORTCHANGEPIC" val="0"/>
  <p:tag name="KSO_WM_UNIT_DEC_CHANGEPICRESERVED" val="0"/>
  <p:tag name="KSO_WM_ASSEMBLE_CHIP_INDEX" val="eb3f89fc48ed419a9afd61cc2bbb87a4"/>
  <p:tag name="KSO_WM_UNIT_TEXT_FORE_SCHEMECOLOR_INDEX_BRIGHTNESS" val="0"/>
  <p:tag name="KSO_WM_UNIT_TEXT_FORE_SCHEMECOLOR_INDEX" val="5"/>
  <p:tag name="KSO_WM_UNIT_TEXT_LINE_FILL_TYPE" val="2"/>
  <p:tag name="KSO_WM_UNIT_VALUE" val="1"/>
  <p:tag name="KSO_WM_UNIT_USESOURCEFORMAT_APPLY" val="1"/>
</p:tagLst>
</file>

<file path=ppt/tags/tag76.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737bb19f062b4327a39baea5d3db62d2"/>
  <p:tag name="KSO_WM_UNIT_SUBTYPE" val="a"/>
  <p:tag name="KSO_WM_UNIT_PRESET_TEXT" val="添加你的文本"/>
  <p:tag name="KSO_WM_UNIT_NOCLEAR" val="0"/>
  <p:tag name="KSO_WM_UNIT_HIGHLIGHT" val="0"/>
  <p:tag name="KSO_WM_UNIT_COMPATIBLE" val="0"/>
  <p:tag name="KSO_WM_UNIT_DIAGRAM_ISNUMVISUAL" val="0"/>
  <p:tag name="KSO_WM_UNIT_DIAGRAM_ISREFERUNIT" val="0"/>
  <p:tag name="KSO_WM_UNIT_TYPE" val="l_h_f"/>
  <p:tag name="KSO_WM_UNIT_INDEX" val="1_3_1"/>
  <p:tag name="KSO_WM_UNIT_ID" val="custom20221200_4*l_h_f*1_3_1"/>
  <p:tag name="KSO_WM_TEMPLATE_CATEGORY" val="custom"/>
  <p:tag name="KSO_WM_TEMPLATE_INDEX" val="20221200"/>
  <p:tag name="KSO_WM_UNIT_LAYERLEVEL" val="1_1_1"/>
  <p:tag name="KSO_WM_TAG_VERSION" val="1.0"/>
  <p:tag name="KSO_WM_BEAUTIFY_FLAG" val=""/>
  <p:tag name="KSO_WM_DIAGRAM_GROUP_CODE" val="l1-1"/>
  <p:tag name="KSO_WM_CHIP_GROUPID" val="61934c9318adb49c6c1f3f2b"/>
  <p:tag name="KSO_WM_CHIP_XID" val="61934cfd18adb49c6c1f3f32"/>
  <p:tag name="KSO_WM_CHIP_FILLAREA_FILL_RULE" val="{&quot;fill_align&quot;:&quot;lm&quot;,&quot;fill_mode&quot;:&quot;fix&quot;,&quot;sacle_strategy&quot;:&quot;stretch&quot;}"/>
  <p:tag name="KSO_WM_ASSEMBLE_CHIP_INDEX" val="eb3f89fc48ed419a9afd61cc2bbb87a4"/>
  <p:tag name="KSO_WM_UNIT_TEXT_FILL_FORE_SCHEMECOLOR_INDEX_BRIGHTNESS" val="0"/>
  <p:tag name="KSO_WM_UNIT_TEXT_FILL_FORE_SCHEMECOLOR_INDEX" val="13"/>
  <p:tag name="KSO_WM_UNIT_TEXT_FILL_TYPE" val="1"/>
  <p:tag name="KSO_WM_UNIT_VALUE" val="10"/>
  <p:tag name="KSO_WM_UNIT_USESOURCEFORMAT_APPLY" val="1"/>
</p:tagLst>
</file>

<file path=ppt/tags/tag77.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fe83da8190046a5aa3e6af80326d5a3"/>
  <p:tag name="KSO_WM_UNIT_HIGHLIGHT" val="0"/>
  <p:tag name="KSO_WM_UNIT_COMPATIBLE" val="0"/>
  <p:tag name="KSO_WM_UNIT_DIAGRAM_ISNUMVISUAL" val="0"/>
  <p:tag name="KSO_WM_UNIT_DIAGRAM_ISREFERUNIT" val="0"/>
  <p:tag name="KSO_WM_UNIT_TYPE" val="l_h_i"/>
  <p:tag name="KSO_WM_UNIT_INDEX" val="1_4_1"/>
  <p:tag name="KSO_WM_UNIT_ID" val="custom20221200_4*l_h_i*1_4_1"/>
  <p:tag name="KSO_WM_TEMPLATE_CATEGORY" val="custom"/>
  <p:tag name="KSO_WM_TEMPLATE_INDEX" val="20221200"/>
  <p:tag name="KSO_WM_UNIT_LAYERLEVEL" val="1_1_1"/>
  <p:tag name="KSO_WM_TAG_VERSION" val="1.0"/>
  <p:tag name="KSO_WM_BEAUTIFY_FLAG" val=""/>
  <p:tag name="KSO_WM_DIAGRAM_GROUP_CODE" val="l1-1"/>
  <p:tag name="KSO_WM_CHIP_GROUPID" val="61934c9318adb49c6c1f3f2b"/>
  <p:tag name="KSO_WM_CHIP_XID" val="61934cfd18adb49c6c1f3f32"/>
  <p:tag name="KSO_WM_CHIP_FILLAREA_FILL_RULE" val="{&quot;fill_align&quot;:&quot;lm&quot;,&quot;fill_mode&quot;:&quot;fix&quot;,&quot;sacle_strategy&quot;:&quot;stretch&quot;}"/>
  <p:tag name="KSO_WM_UNIT_DEC_SUPPORTCHANGEPIC" val="0"/>
  <p:tag name="KSO_WM_UNIT_DEC_CHANGEPICRESERVED" val="0"/>
  <p:tag name="KSO_WM_ASSEMBLE_CHIP_INDEX" val="eb3f89fc48ed419a9afd61cc2bbb87a4"/>
  <p:tag name="KSO_WM_UNIT_LINE_FORE_SCHEMECOLOR_INDEX_BRIGHTNESS" val="0"/>
  <p:tag name="KSO_WM_UNIT_LINE_FORE_SCHEMECOLOR_INDEX" val="5"/>
  <p:tag name="KSO_WM_UNIT_LINE_FILL_TYPE" val="2"/>
  <p:tag name="KSO_WM_UNIT_USESOURCEFORMAT_APPLY" val="1"/>
</p:tagLst>
</file>

<file path=ppt/tags/tag78.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ce1d819243f841989169d32801caa262"/>
  <p:tag name="KSO_WM_UNIT_HIGHLIGHT" val="0"/>
  <p:tag name="KSO_WM_UNIT_COMPATIBLE" val="0"/>
  <p:tag name="KSO_WM_UNIT_DIAGRAM_ISNUMVISUAL" val="0"/>
  <p:tag name="KSO_WM_UNIT_DIAGRAM_ISREFERUNIT" val="0"/>
  <p:tag name="KSO_WM_UNIT_SUBTYPE" val="d"/>
  <p:tag name="KSO_WM_UNIT_TYPE" val="l_h_i"/>
  <p:tag name="KSO_WM_UNIT_INDEX" val="1_4_2"/>
  <p:tag name="KSO_WM_UNIT_ID" val="custom20221200_4*l_h_i*1_4_2"/>
  <p:tag name="KSO_WM_TEMPLATE_CATEGORY" val="custom"/>
  <p:tag name="KSO_WM_TEMPLATE_INDEX" val="20221200"/>
  <p:tag name="KSO_WM_UNIT_LAYERLEVEL" val="1_1_1"/>
  <p:tag name="KSO_WM_TAG_VERSION" val="1.0"/>
  <p:tag name="KSO_WM_BEAUTIFY_FLAG" val=""/>
  <p:tag name="KSO_WM_DIAGRAM_GROUP_CODE" val="l1-1"/>
  <p:tag name="KSO_WM_CHIP_GROUPID" val="61934c9318adb49c6c1f3f2b"/>
  <p:tag name="KSO_WM_CHIP_XID" val="61934cfd18adb49c6c1f3f32"/>
  <p:tag name="KSO_WM_CHIP_FILLAREA_FILL_RULE" val="{&quot;fill_align&quot;:&quot;lm&quot;,&quot;fill_mode&quot;:&quot;fix&quot;,&quot;sacle_strategy&quot;:&quot;stretch&quot;}"/>
  <p:tag name="KSO_WM_UNIT_DEC_SUPPORTCHANGEPIC" val="0"/>
  <p:tag name="KSO_WM_UNIT_DEC_CHANGEPICRESERVED" val="0"/>
  <p:tag name="KSO_WM_ASSEMBLE_CHIP_INDEX" val="eb3f89fc48ed419a9afd61cc2bbb87a4"/>
  <p:tag name="KSO_WM_UNIT_TEXT_FORE_SCHEMECOLOR_INDEX_BRIGHTNESS" val="0"/>
  <p:tag name="KSO_WM_UNIT_TEXT_FORE_SCHEMECOLOR_INDEX" val="5"/>
  <p:tag name="KSO_WM_UNIT_TEXT_LINE_FILL_TYPE" val="2"/>
  <p:tag name="KSO_WM_UNIT_VALUE" val="1"/>
  <p:tag name="KSO_WM_UNIT_USESOURCEFORMAT_APPLY" val="1"/>
</p:tagLst>
</file>

<file path=ppt/tags/tag79.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70aacf0769fc4a439cf9cd0a93eed239"/>
  <p:tag name="KSO_WM_UNIT_SUBTYPE" val="a"/>
  <p:tag name="KSO_WM_UNIT_PRESET_TEXT" val="添加你的文本"/>
  <p:tag name="KSO_WM_UNIT_NOCLEAR" val="0"/>
  <p:tag name="KSO_WM_UNIT_HIGHLIGHT" val="0"/>
  <p:tag name="KSO_WM_UNIT_COMPATIBLE" val="0"/>
  <p:tag name="KSO_WM_UNIT_DIAGRAM_ISNUMVISUAL" val="0"/>
  <p:tag name="KSO_WM_UNIT_DIAGRAM_ISREFERUNIT" val="0"/>
  <p:tag name="KSO_WM_UNIT_TYPE" val="l_h_f"/>
  <p:tag name="KSO_WM_UNIT_INDEX" val="1_4_1"/>
  <p:tag name="KSO_WM_UNIT_ID" val="custom20221200_4*l_h_f*1_4_1"/>
  <p:tag name="KSO_WM_TEMPLATE_CATEGORY" val="custom"/>
  <p:tag name="KSO_WM_TEMPLATE_INDEX" val="20221200"/>
  <p:tag name="KSO_WM_UNIT_LAYERLEVEL" val="1_1_1"/>
  <p:tag name="KSO_WM_TAG_VERSION" val="1.0"/>
  <p:tag name="KSO_WM_BEAUTIFY_FLAG" val=""/>
  <p:tag name="KSO_WM_DIAGRAM_GROUP_CODE" val="l1-1"/>
  <p:tag name="KSO_WM_CHIP_GROUPID" val="61934c9318adb49c6c1f3f2b"/>
  <p:tag name="KSO_WM_CHIP_XID" val="61934cfd18adb49c6c1f3f32"/>
  <p:tag name="KSO_WM_CHIP_FILLAREA_FILL_RULE" val="{&quot;fill_align&quot;:&quot;lm&quot;,&quot;fill_mode&quot;:&quot;fix&quot;,&quot;sacle_strategy&quot;:&quot;stretch&quot;}"/>
  <p:tag name="KSO_WM_ASSEMBLE_CHIP_INDEX" val="eb3f89fc48ed419a9afd61cc2bbb87a4"/>
  <p:tag name="KSO_WM_UNIT_TEXT_FILL_FORE_SCHEMECOLOR_INDEX_BRIGHTNESS" val="0"/>
  <p:tag name="KSO_WM_UNIT_TEXT_FILL_FORE_SCHEMECOLOR_INDEX" val="13"/>
  <p:tag name="KSO_WM_UNIT_TEXT_FILL_TYPE" val="1"/>
  <p:tag name="KSO_WM_UNIT_VALUE" val="10"/>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fe83da8190046a5aa3e6af80326d5a3"/>
  <p:tag name="KSO_WM_UNIT_HIGHLIGHT" val="0"/>
  <p:tag name="KSO_WM_UNIT_COMPATIBLE" val="0"/>
  <p:tag name="KSO_WM_UNIT_DIAGRAM_ISNUMVISUAL" val="0"/>
  <p:tag name="KSO_WM_UNIT_DIAGRAM_ISREFERUNIT" val="0"/>
  <p:tag name="KSO_WM_UNIT_TYPE" val="l_h_i"/>
  <p:tag name="KSO_WM_UNIT_INDEX" val="1_4_1"/>
  <p:tag name="KSO_WM_UNIT_ID" val="custom20221200_4*l_h_i*1_4_1"/>
  <p:tag name="KSO_WM_TEMPLATE_CATEGORY" val="custom"/>
  <p:tag name="KSO_WM_TEMPLATE_INDEX" val="20221200"/>
  <p:tag name="KSO_WM_UNIT_LAYERLEVEL" val="1_1_1"/>
  <p:tag name="KSO_WM_TAG_VERSION" val="1.0"/>
  <p:tag name="KSO_WM_BEAUTIFY_FLAG" val=""/>
  <p:tag name="KSO_WM_DIAGRAM_GROUP_CODE" val="l1-1"/>
  <p:tag name="KSO_WM_CHIP_GROUPID" val="61934c9318adb49c6c1f3f2b"/>
  <p:tag name="KSO_WM_CHIP_XID" val="61934cfd18adb49c6c1f3f32"/>
  <p:tag name="KSO_WM_CHIP_FILLAREA_FILL_RULE" val="{&quot;fill_align&quot;:&quot;lm&quot;,&quot;fill_mode&quot;:&quot;fix&quot;,&quot;sacle_strategy&quot;:&quot;stretch&quot;}"/>
  <p:tag name="KSO_WM_UNIT_DEC_SUPPORTCHANGEPIC" val="0"/>
  <p:tag name="KSO_WM_UNIT_DEC_CHANGEPICRESERVED" val="0"/>
  <p:tag name="KSO_WM_ASSEMBLE_CHIP_INDEX" val="eb3f89fc48ed419a9afd61cc2bbb87a4"/>
  <p:tag name="KSO_WM_UNIT_LINE_FORE_SCHEMECOLOR_INDEX_BRIGHTNESS" val="0"/>
  <p:tag name="KSO_WM_UNIT_LINE_FORE_SCHEMECOLOR_INDEX" val="5"/>
  <p:tag name="KSO_WM_UNIT_LINE_FILL_TYPE" val="2"/>
  <p:tag name="KSO_WM_UNIT_USESOURCEFORMAT_APPLY" val="1"/>
</p:tagLst>
</file>

<file path=ppt/tags/tag81.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ce1d819243f841989169d32801caa262"/>
  <p:tag name="KSO_WM_UNIT_HIGHLIGHT" val="0"/>
  <p:tag name="KSO_WM_UNIT_COMPATIBLE" val="0"/>
  <p:tag name="KSO_WM_UNIT_DIAGRAM_ISNUMVISUAL" val="0"/>
  <p:tag name="KSO_WM_UNIT_DIAGRAM_ISREFERUNIT" val="0"/>
  <p:tag name="KSO_WM_UNIT_SUBTYPE" val="d"/>
  <p:tag name="KSO_WM_UNIT_TYPE" val="l_h_i"/>
  <p:tag name="KSO_WM_UNIT_INDEX" val="1_4_2"/>
  <p:tag name="KSO_WM_UNIT_ID" val="custom20221200_4*l_h_i*1_4_2"/>
  <p:tag name="KSO_WM_TEMPLATE_CATEGORY" val="custom"/>
  <p:tag name="KSO_WM_TEMPLATE_INDEX" val="20221200"/>
  <p:tag name="KSO_WM_UNIT_LAYERLEVEL" val="1_1_1"/>
  <p:tag name="KSO_WM_TAG_VERSION" val="1.0"/>
  <p:tag name="KSO_WM_BEAUTIFY_FLAG" val=""/>
  <p:tag name="KSO_WM_DIAGRAM_GROUP_CODE" val="l1-1"/>
  <p:tag name="KSO_WM_CHIP_GROUPID" val="61934c9318adb49c6c1f3f2b"/>
  <p:tag name="KSO_WM_CHIP_XID" val="61934cfd18adb49c6c1f3f32"/>
  <p:tag name="KSO_WM_CHIP_FILLAREA_FILL_RULE" val="{&quot;fill_align&quot;:&quot;lm&quot;,&quot;fill_mode&quot;:&quot;fix&quot;,&quot;sacle_strategy&quot;:&quot;stretch&quot;}"/>
  <p:tag name="KSO_WM_UNIT_DEC_SUPPORTCHANGEPIC" val="0"/>
  <p:tag name="KSO_WM_UNIT_DEC_CHANGEPICRESERVED" val="0"/>
  <p:tag name="KSO_WM_ASSEMBLE_CHIP_INDEX" val="eb3f89fc48ed419a9afd61cc2bbb87a4"/>
  <p:tag name="KSO_WM_UNIT_TEXT_FORE_SCHEMECOLOR_INDEX_BRIGHTNESS" val="0"/>
  <p:tag name="KSO_WM_UNIT_TEXT_FORE_SCHEMECOLOR_INDEX" val="5"/>
  <p:tag name="KSO_WM_UNIT_TEXT_LINE_FILL_TYPE" val="2"/>
  <p:tag name="KSO_WM_UNIT_VALUE" val="1"/>
  <p:tag name="KSO_WM_UNIT_USESOURCEFORMAT_APPLY" val="1"/>
</p:tagLst>
</file>

<file path=ppt/tags/tag82.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70aacf0769fc4a439cf9cd0a93eed239"/>
  <p:tag name="KSO_WM_UNIT_SUBTYPE" val="a"/>
  <p:tag name="KSO_WM_UNIT_PRESET_TEXT" val="添加你的文本"/>
  <p:tag name="KSO_WM_UNIT_NOCLEAR" val="0"/>
  <p:tag name="KSO_WM_UNIT_HIGHLIGHT" val="0"/>
  <p:tag name="KSO_WM_UNIT_COMPATIBLE" val="0"/>
  <p:tag name="KSO_WM_UNIT_DIAGRAM_ISNUMVISUAL" val="0"/>
  <p:tag name="KSO_WM_UNIT_DIAGRAM_ISREFERUNIT" val="0"/>
  <p:tag name="KSO_WM_UNIT_TYPE" val="l_h_f"/>
  <p:tag name="KSO_WM_UNIT_INDEX" val="1_4_1"/>
  <p:tag name="KSO_WM_UNIT_ID" val="custom20221200_4*l_h_f*1_4_1"/>
  <p:tag name="KSO_WM_TEMPLATE_CATEGORY" val="custom"/>
  <p:tag name="KSO_WM_TEMPLATE_INDEX" val="20221200"/>
  <p:tag name="KSO_WM_UNIT_LAYERLEVEL" val="1_1_1"/>
  <p:tag name="KSO_WM_TAG_VERSION" val="1.0"/>
  <p:tag name="KSO_WM_BEAUTIFY_FLAG" val=""/>
  <p:tag name="KSO_WM_DIAGRAM_GROUP_CODE" val="l1-1"/>
  <p:tag name="KSO_WM_CHIP_GROUPID" val="61934c9318adb49c6c1f3f2b"/>
  <p:tag name="KSO_WM_CHIP_XID" val="61934cfd18adb49c6c1f3f32"/>
  <p:tag name="KSO_WM_CHIP_FILLAREA_FILL_RULE" val="{&quot;fill_align&quot;:&quot;lm&quot;,&quot;fill_mode&quot;:&quot;fix&quot;,&quot;sacle_strategy&quot;:&quot;stretch&quot;}"/>
  <p:tag name="KSO_WM_ASSEMBLE_CHIP_INDEX" val="eb3f89fc48ed419a9afd61cc2bbb87a4"/>
  <p:tag name="KSO_WM_UNIT_TEXT_FILL_FORE_SCHEMECOLOR_INDEX_BRIGHTNESS" val="0"/>
  <p:tag name="KSO_WM_UNIT_TEXT_FILL_FORE_SCHEMECOLOR_INDEX" val="13"/>
  <p:tag name="KSO_WM_UNIT_TEXT_FILL_TYPE" val="1"/>
  <p:tag name="KSO_WM_UNIT_VALUE" val="10"/>
  <p:tag name="KSO_WM_UNIT_USESOURCEFORMAT_APPLY" val="1"/>
</p:tagLst>
</file>

<file path=ppt/tags/tag83.xml><?xml version="1.0" encoding="utf-8"?>
<p:tagLst xmlns:a="http://schemas.openxmlformats.org/drawingml/2006/main" xmlns:r="http://schemas.openxmlformats.org/officeDocument/2006/relationships" xmlns:p="http://schemas.openxmlformats.org/presentationml/2006/main">
  <p:tag name="KSO_WM_SLIDE_ID" val="diagram20203669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836*540"/>
  <p:tag name="KSO_WM_SLIDE_POSITION" val="55*-1"/>
  <p:tag name="KSO_WM_TAG_VERSION" val="1.0"/>
  <p:tag name="KSO_WM_BEAUTIFY_FLAG" val="#wm#"/>
  <p:tag name="KSO_WM_TEMPLATE_CATEGORY" val="diagram"/>
  <p:tag name="KSO_WM_TEMPLATE_INDEX" val="20203669"/>
  <p:tag name="KSO_WM_SLIDE_LAYOUT" val="a_f"/>
  <p:tag name="KSO_WM_SLIDE_LAYOUT_CNT" val="1_1"/>
</p:tagLst>
</file>

<file path=ppt/tags/tag84.xml><?xml version="1.0" encoding="utf-8"?>
<p:tagLst xmlns:a="http://schemas.openxmlformats.org/drawingml/2006/main" xmlns:r="http://schemas.openxmlformats.org/officeDocument/2006/relationships" xmlns:p="http://schemas.openxmlformats.org/presentationml/2006/main">
  <p:tag name="KSO_WM_UNIT_NOCLEAR" val="0"/>
  <p:tag name="KSO_WM_UNIT_VALUE" val="1144"/>
  <p:tag name="KSO_WM_UNIT_HIGHLIGHT" val="0"/>
  <p:tag name="KSO_WM_UNIT_COMPATIBLE" val="0"/>
  <p:tag name="KSO_WM_UNIT_DIAGRAM_ISNUMVISUAL" val="0"/>
  <p:tag name="KSO_WM_UNIT_DIAGRAM_ISREFERUNIT" val="0"/>
  <p:tag name="KSO_WM_UNIT_TYPE" val="f"/>
  <p:tag name="KSO_WM_UNIT_INDEX" val="1"/>
  <p:tag name="KSO_WM_UNIT_ID" val="diagram20203669_1*f*1"/>
  <p:tag name="KSO_WM_TEMPLATE_CATEGORY" val="diagram"/>
  <p:tag name="KSO_WM_TEMPLATE_INDEX" val="20203669"/>
  <p:tag name="KSO_WM_UNIT_LAYERLEVEL" val="1"/>
  <p:tag name="KSO_WM_TAG_VERSION" val="1.0"/>
  <p:tag name="KSO_WM_BEAUTIFY_FLAG" val="#wm#"/>
  <p:tag name="KSO_WM_UNIT_PRESET_TEXT" val="单击此处添加正文，文字是您思想的提炼，为了演示发布的良好效果，请言简意赅的阐述您的观点。&#10;您的正文已经经简明扼要，字字珠玑，但信息却千丝万缕、错综复杂，需要用更多的文字来表述；但请您尽可能提炼思想的精髓，否则容易造成观者的阅读压力，适得其反。&#10;正如我们都希望改变世界，希望给别人带去光明，但更多时候我们只需要播下一颗种子，自然有微风吹拂，雨露滋养。恰如其分的表达观点，往往事半功倍。&#10;为了能让您有更直观的字数感受，并进一步方便使用，我们为您标注了最适合的位置。您输入的文字到这里时，就是最佳视觉效果，请您务必注意。"/>
  <p:tag name="KSO_WM_UNIT_SUBTYPE" val="a"/>
</p:tagLst>
</file>

<file path=ppt/tags/tag85.xml><?xml version="1.0" encoding="utf-8"?>
<p:tagLst xmlns:a="http://schemas.openxmlformats.org/drawingml/2006/main" xmlns:r="http://schemas.openxmlformats.org/officeDocument/2006/relationships" xmlns:p="http://schemas.openxmlformats.org/presentationml/2006/main">
  <p:tag name="KSO_WM_UNIT_NOCLEAR" val="0"/>
  <p:tag name="KSO_WM_UNIT_VALUE" val="1144"/>
  <p:tag name="KSO_WM_UNIT_HIGHLIGHT" val="0"/>
  <p:tag name="KSO_WM_UNIT_COMPATIBLE" val="0"/>
  <p:tag name="KSO_WM_UNIT_DIAGRAM_ISNUMVISUAL" val="0"/>
  <p:tag name="KSO_WM_UNIT_DIAGRAM_ISREFERUNIT" val="0"/>
  <p:tag name="KSO_WM_UNIT_TYPE" val="f"/>
  <p:tag name="KSO_WM_UNIT_INDEX" val="1"/>
  <p:tag name="KSO_WM_UNIT_ID" val="diagram20203669_1*f*1"/>
  <p:tag name="KSO_WM_TEMPLATE_CATEGORY" val="diagram"/>
  <p:tag name="KSO_WM_TEMPLATE_INDEX" val="20203669"/>
  <p:tag name="KSO_WM_UNIT_LAYERLEVEL" val="1"/>
  <p:tag name="KSO_WM_TAG_VERSION" val="1.0"/>
  <p:tag name="KSO_WM_BEAUTIFY_FLAG" val="#wm#"/>
  <p:tag name="KSO_WM_UNIT_PRESET_TEXT" val="单击此处添加正文，文字是您思想的提炼，为了演示发布的良好效果，请言简意赅的阐述您的观点。&#10;您的正文已经经简明扼要，字字珠玑，但信息却千丝万缕、错综复杂，需要用更多的文字来表述；但请您尽可能提炼思想的精髓，否则容易造成观者的阅读压力，适得其反。&#10;正如我们都希望改变世界，希望给别人带去光明，但更多时候我们只需要播下一颗种子，自然有微风吹拂，雨露滋养。恰如其分的表达观点，往往事半功倍。&#10;为了能让您有更直观的字数感受，并进一步方便使用，我们为您标注了最适合的位置。您输入的文字到这里时，就是最佳视觉效果，请您务必注意。"/>
  <p:tag name="KSO_WM_UNIT_SUBTYPE" val="a"/>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3669_1*i*1"/>
  <p:tag name="KSO_WM_TEMPLATE_CATEGORY" val="diagram"/>
  <p:tag name="KSO_WM_TEMPLATE_INDEX" val="20203669"/>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diagram20203669_1*a*1"/>
  <p:tag name="KSO_WM_TEMPLATE_CATEGORY" val="diagram"/>
  <p:tag name="KSO_WM_TEMPLATE_INDEX" val="20203669"/>
  <p:tag name="KSO_WM_UNIT_LAYERLEVEL" val="1"/>
  <p:tag name="KSO_WM_TAG_VERSION" val="1.0"/>
  <p:tag name="KSO_WM_BEAUTIFY_FLAG" val="#wm#"/>
  <p:tag name="KSO_WM_UNIT_PRESET_TEXT" val="单击添加&#10;大标题"/>
  <p:tag name="KSO_WM_UNIT_ISNUMDGMTITLE" val="0"/>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3669_1*i*3"/>
  <p:tag name="KSO_WM_TEMPLATE_CATEGORY" val="diagram"/>
  <p:tag name="KSO_WM_TEMPLATE_INDEX" val="20203669"/>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3669"/>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TABLE_BEAUTIFY" val="smartTable{67f474b4-bf59-44cd-a0e1-125f4c9a3c13}"/>
  <p:tag name="TABLE_ENDDRAG_ORIGIN_RECT" val="758*158"/>
  <p:tag name="TABLE_ENDDRAG_RECT" val="175*189*758*158"/>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3669_1*i*1"/>
  <p:tag name="KSO_WM_TEMPLATE_CATEGORY" val="diagram"/>
  <p:tag name="KSO_WM_TEMPLATE_INDEX" val="20203669"/>
  <p:tag name="KSO_WM_UNIT_LAYERLEVEL" val="1"/>
  <p:tag name="KSO_WM_TAG_VERSION" val="1.0"/>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diagram20203669_1*a*1"/>
  <p:tag name="KSO_WM_TEMPLATE_CATEGORY" val="diagram"/>
  <p:tag name="KSO_WM_TEMPLATE_INDEX" val="20203669"/>
  <p:tag name="KSO_WM_UNIT_LAYERLEVEL" val="1"/>
  <p:tag name="KSO_WM_TAG_VERSION" val="1.0"/>
  <p:tag name="KSO_WM_BEAUTIFY_FLAG" val=""/>
  <p:tag name="KSO_WM_UNIT_PRESET_TEXT" val="单击添加&#10;大标题"/>
  <p:tag name="KSO_WM_UNIT_ISNUMDGMTITLE" val="0"/>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3669_1*i*3"/>
  <p:tag name="KSO_WM_TEMPLATE_CATEGORY" val="diagram"/>
  <p:tag name="KSO_WM_TEMPLATE_INDEX" val="20203669"/>
  <p:tag name="KSO_WM_UNIT_LAYERLEVEL" val="1"/>
  <p:tag name="KSO_WM_TAG_VERSION" val="1.0"/>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SLIDE_ID" val="diagram20203669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836*540"/>
  <p:tag name="KSO_WM_SLIDE_POSITION" val="55*-1"/>
  <p:tag name="KSO_WM_TAG_VERSION" val="1.0"/>
  <p:tag name="KSO_WM_BEAUTIFY_FLAG" val="#wm#"/>
  <p:tag name="KSO_WM_TEMPLATE_CATEGORY" val="diagram"/>
  <p:tag name="KSO_WM_TEMPLATE_INDEX" val="20203669"/>
  <p:tag name="KSO_WM_SLIDE_LAYOUT" val="a_f"/>
  <p:tag name="KSO_WM_SLIDE_LAYOUT_CNT" val="1_1"/>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1051</TotalTime>
  <Words>1592</Words>
  <Application>Microsoft Office PowerPoint</Application>
  <PresentationFormat>宽屏</PresentationFormat>
  <Paragraphs>159</Paragraphs>
  <Slides>10</Slides>
  <Notes>9</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10</vt:i4>
      </vt:variant>
    </vt:vector>
  </HeadingPairs>
  <TitlesOfParts>
    <vt:vector size="17" baseType="lpstr">
      <vt:lpstr>Arial</vt:lpstr>
      <vt:lpstr>微软雅黑</vt:lpstr>
      <vt:lpstr>幼圆</vt:lpstr>
      <vt:lpstr>Calibri</vt:lpstr>
      <vt:lpstr>Wingdings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风云办公</dc:creator>
  <cp:lastModifiedBy>w l</cp:lastModifiedBy>
  <cp:revision>51</cp:revision>
  <dcterms:created xsi:type="dcterms:W3CDTF">2019-05-24T03:21:00Z</dcterms:created>
  <dcterms:modified xsi:type="dcterms:W3CDTF">2023-07-13T05:23:46Z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2052-12.1.0.15066</vt:lpwstr>
  </property>
  <property fmtid="{D5CDD505-2E9C-101B-9397-08002B2CF9AE}" pid="3" name="ICV">
    <vt:lpwstr>E933DD2FD37C49B9ABD69FE921D1F2CD_12</vt:lpwstr>
  </property>
</Properties>
</file>