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7" r:id="rId3"/>
    <p:sldId id="259" r:id="rId4"/>
    <p:sldId id="527" r:id="rId5"/>
    <p:sldId id="2744" r:id="rId6"/>
    <p:sldId id="260" r:id="rId7"/>
    <p:sldId id="1309" r:id="rId8"/>
    <p:sldId id="2745" r:id="rId9"/>
    <p:sldId id="2752" r:id="rId10"/>
    <p:sldId id="2747" r:id="rId11"/>
    <p:sldId id="2749" r:id="rId12"/>
    <p:sldId id="2748" r:id="rId13"/>
    <p:sldId id="2750" r:id="rId14"/>
    <p:sldId id="263" r:id="rId15"/>
  </p:sldIdLst>
  <p:sldSz cx="12192000" cy="6858000"/>
  <p:notesSz cx="6858000" cy="9144000"/>
  <p:embeddedFontLst>
    <p:embeddedFont>
      <p:font typeface="汉仪正圆-55W" panose="00020600040101010101" pitchFamily="18" charset="-122"/>
      <p:regular r:id="rId20"/>
    </p:embeddedFont>
    <p:embeddedFont>
      <p:font typeface="黑体" panose="02010609060101010101" charset="-122"/>
      <p:regular r:id="rId21"/>
    </p:embeddedFont>
    <p:embeddedFont>
      <p:font typeface="等线 Light" panose="02010600030101010101" charset="-122"/>
      <p:regular r:id="rId22"/>
    </p:embeddedFont>
    <p:embeddedFont>
      <p:font typeface="等线" panose="02010600030101010101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5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0.xml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73684-DEA6-4057-B32F-178075930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3DA20-3340-47F2-8F69-CF0BF61921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623127" y="3580209"/>
            <a:ext cx="6945746" cy="338553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薄芝糖肽注射液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2935710" y="4261677"/>
            <a:ext cx="632058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江苏联环药业股份有限公司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3761418" y="3580208"/>
            <a:ext cx="46691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6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4" name="深度视觉·原创设计 https://www.docer.com/works?userid=22383862"/>
          <p:cNvSpPr txBox="1"/>
          <p:nvPr/>
        </p:nvSpPr>
        <p:spPr>
          <a:xfrm>
            <a:off x="4966459" y="45589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创新性</a:t>
            </a:r>
            <a:endParaRPr kumimoji="0" lang="zh-CN" altLang="en-US" sz="200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0" name="深度视觉·原创设计 https://www.docer.com/works?userid=22383862"/>
          <p:cNvSpPr/>
          <p:nvPr/>
        </p:nvSpPr>
        <p:spPr>
          <a:xfrm>
            <a:off x="2873935" y="6516564"/>
            <a:ext cx="6444130" cy="35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1820" y="1908175"/>
            <a:ext cx="9006205" cy="26104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200000"/>
              </a:lnSpc>
            </a:pPr>
            <a:r>
              <a:rPr lang="zh-CN" altLang="en-US"/>
              <a:t>本品成分结构明确，药理作用显著，安全性好</a:t>
            </a:r>
            <a:endParaRPr lang="zh-CN" altLang="en-US"/>
          </a:p>
          <a:p>
            <a:pPr indent="0" fontAlgn="auto">
              <a:lnSpc>
                <a:spcPct val="200000"/>
              </a:lnSpc>
            </a:pPr>
            <a:r>
              <a:rPr lang="zh-CN" altLang="en-US"/>
              <a:t>工艺创新  ：薄芝糖肽注射液由GCL菌株经液体发酵培养法，取得多孔菌科灵芝属薄盖灵芝干燥菌丝体，采用生物技术分离纯化有效成分，制得灭菌水溶液。成分明确：多糖由葡萄糖、D-甘露糖、半乳糖、木糖和L-岩藻糖组成，连接方式为1→6和1→2两种。多肽为结合态蛋白，由谷氨酸、丙氨酸、天冬氨酸、丝氨酸、甘氨酸、苏氨酸、缬氨酸、亮氨酸、半胱氨酸组成。糖肽链接方式为O-连接。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公平性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05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62" y="3661433"/>
            <a:ext cx="4305595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包括但不限于：所治疗疾病大陆地区年发病患者总数；是 否能够弥补药品目录保障短板，临床管理难度及其他相关 情况。</a:t>
            </a:r>
            <a:endParaRPr lang="zh-CN" altLang="en-US" sz="14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4" name="深度视觉·原创设计 https://www.docer.com/works?userid=22383862"/>
          <p:cNvSpPr txBox="1"/>
          <p:nvPr/>
        </p:nvSpPr>
        <p:spPr>
          <a:xfrm>
            <a:off x="4966459" y="45589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公平性</a:t>
            </a:r>
            <a:endParaRPr kumimoji="0" lang="zh-CN" altLang="en-US" sz="200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0" name="深度视觉·原创设计 https://www.docer.com/works?userid=22383862"/>
          <p:cNvSpPr/>
          <p:nvPr/>
        </p:nvSpPr>
        <p:spPr>
          <a:xfrm>
            <a:off x="2873935" y="6516564"/>
            <a:ext cx="6444130" cy="35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4200" y="2444750"/>
            <a:ext cx="8763000" cy="1969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200000"/>
              </a:lnSpc>
            </a:pPr>
            <a:r>
              <a:rPr lang="zh-CN" altLang="en-US"/>
              <a:t>萎缩性肌强直 的患病率约 1/10万至1.2~5.0/10万，尚有8~16/100万的突变率，目前在临床上治疗药物少，薄芝糖肽注射液可用于上述罕见病患者的治疗，改善患者症状，延缓疾病进展，降低复发率，减轻患者及家庭的医疗负担。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623127" y="3580209"/>
            <a:ext cx="6945746" cy="338553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谢谢观看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药品基本信息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01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62" y="3661433"/>
            <a:ext cx="43055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包括但不限于：药品通用名称；注册规格；说明书适应症/功 能主治(概述)；用法用量；中国大陆首次上市时间；目前大 陆地区同通用名药品的上市情况；全球首个上市国家/地区及 上市时间；是否为OTC药品,参照药品建议；所治疗疾病基本 情况；未满足的治疗需求；大陆地区发病率；年发病患者总数 等.</a:t>
            </a:r>
            <a:endParaRPr lang="zh-CN" altLang="en-US" sz="14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5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6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7" name="深度视觉·原创设计 https://www.docer.com/works?userid=22383862"/>
          <p:cNvSpPr txBox="1"/>
          <p:nvPr/>
        </p:nvSpPr>
        <p:spPr>
          <a:xfrm>
            <a:off x="4966459" y="45589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药品基本信息</a:t>
            </a:r>
            <a:endParaRPr kumimoji="0" lang="zh-CN" altLang="en-US" sz="200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8" name="矩形 57"/>
          <p:cNvSpPr/>
          <p:nvPr>
            <p:custDataLst>
              <p:tags r:id="rId1"/>
            </p:custDataLst>
          </p:nvPr>
        </p:nvSpPr>
        <p:spPr>
          <a:xfrm>
            <a:off x="1815465" y="2096770"/>
            <a:ext cx="4170045" cy="94107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p>
            <a:pPr indent="0" fontAlgn="auto">
              <a:lnSpc>
                <a:spcPct val="200000"/>
              </a:lnSpc>
              <a:spcAft>
                <a:spcPts val="560"/>
              </a:spcAft>
            </a:pPr>
            <a:r>
              <a:rPr lang="zh-CN" altLang="en-US" sz="1400" b="1" dirty="0">
                <a:solidFill>
                  <a:schemeClr val="tx1">
                    <a:alpha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通用名:薄芝糖肽注射液。</a:t>
            </a:r>
            <a:endParaRPr lang="zh-CN" altLang="en-US" sz="1400" b="1" dirty="0">
              <a:solidFill>
                <a:schemeClr val="tx1">
                  <a:alpha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400" b="1" dirty="0">
                <a:solidFill>
                  <a:schemeClr val="tx1">
                    <a:alpha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注册规格：2ml:5mg(多糖):1mg(多肽)•</a:t>
            </a:r>
            <a:endParaRPr lang="zh-CN" altLang="en-US" sz="1400" b="1" dirty="0">
              <a:solidFill>
                <a:schemeClr val="tx1">
                  <a:alpha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9" name="矩形 58"/>
          <p:cNvSpPr/>
          <p:nvPr>
            <p:custDataLst>
              <p:tags r:id="rId2"/>
            </p:custDataLst>
          </p:nvPr>
        </p:nvSpPr>
        <p:spPr>
          <a:xfrm>
            <a:off x="1815465" y="3278505"/>
            <a:ext cx="7115175" cy="3129915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p>
            <a:pPr indent="0" fontAlgn="auto">
              <a:lnSpc>
                <a:spcPct val="200000"/>
              </a:lnSpc>
            </a:pPr>
            <a:r>
              <a:rPr lang="zh-CN" altLang="en-US" sz="1400" b="1" dirty="0">
                <a:solidFill>
                  <a:schemeClr val="tx1">
                    <a:alpha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中国大陆首次上市时间：1999年。</a:t>
            </a:r>
            <a:endParaRPr lang="zh-CN" altLang="en-US" sz="1400" b="1" dirty="0">
              <a:solidFill>
                <a:schemeClr val="tx1">
                  <a:alpha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400" b="1" dirty="0">
                <a:solidFill>
                  <a:schemeClr val="tx1">
                    <a:alpha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目前大陆地区同通用名药品的上市情况：共2家. 全球首个上市国家/地区及上市时间：1957年，中国。 </a:t>
            </a:r>
            <a:endParaRPr lang="zh-CN" altLang="en-US" sz="1400" b="1" dirty="0">
              <a:solidFill>
                <a:schemeClr val="tx1">
                  <a:alpha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400" b="1" dirty="0">
                <a:solidFill>
                  <a:schemeClr val="tx1">
                    <a:alpha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是否为OTC药品：是.</a:t>
            </a:r>
            <a:endParaRPr lang="zh-CN" altLang="en-US" sz="1400" b="1" dirty="0">
              <a:solidFill>
                <a:schemeClr val="tx1">
                  <a:alpha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1400" b="1" dirty="0">
                <a:solidFill>
                  <a:schemeClr val="tx1">
                    <a:alpha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参照药品建议：注射用赤芝孢子多糖。</a:t>
            </a:r>
            <a:endParaRPr lang="zh-CN" altLang="en-US" sz="1400" b="1" dirty="0">
              <a:solidFill>
                <a:schemeClr val="tx1">
                  <a:alpha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5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6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7" name="深度视觉·原创设计 https://www.docer.com/works?userid=22383862"/>
          <p:cNvSpPr txBox="1"/>
          <p:nvPr/>
        </p:nvSpPr>
        <p:spPr>
          <a:xfrm>
            <a:off x="4966459" y="45589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药品基本信息</a:t>
            </a:r>
            <a:endParaRPr kumimoji="0" lang="zh-CN" altLang="en-US" sz="200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189355" y="868680"/>
            <a:ext cx="1628140" cy="79502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p>
            <a:pPr indent="114300" fontAlgn="auto">
              <a:lnSpc>
                <a:spcPct val="200000"/>
              </a:lnSpc>
            </a:pPr>
            <a:r>
              <a:rPr lang="zh-TW" sz="2400">
                <a:solidFill>
                  <a:srgbClr val="5674B6"/>
                </a:solidFill>
                <a:latin typeface="黑体" panose="02010609060101010101" charset="-122"/>
                <a:ea typeface="黑体" panose="02010609060101010101" charset="-122"/>
              </a:rPr>
              <a:t>适应症</a:t>
            </a:r>
            <a:endParaRPr lang="zh-TW" sz="2400">
              <a:solidFill>
                <a:srgbClr val="5674B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175385" y="2440305"/>
            <a:ext cx="2361565" cy="563245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p>
            <a:pPr indent="114300" fontAlgn="auto">
              <a:lnSpc>
                <a:spcPct val="200000"/>
              </a:lnSpc>
            </a:pPr>
            <a:r>
              <a:rPr lang="zh-TW" sz="2000">
                <a:solidFill>
                  <a:srgbClr val="5674B6"/>
                </a:solidFill>
                <a:latin typeface="黑体" panose="02010609060101010101" charset="-122"/>
                <a:ea typeface="黑体" panose="02010609060101010101" charset="-122"/>
              </a:rPr>
              <a:t>疾病基本情况</a:t>
            </a:r>
            <a:endParaRPr lang="zh-TW" sz="2000">
              <a:solidFill>
                <a:srgbClr val="5674B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257935" y="5101590"/>
            <a:ext cx="1491615" cy="54610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p>
            <a:pPr indent="114300" fontAlgn="auto">
              <a:lnSpc>
                <a:spcPct val="200000"/>
              </a:lnSpc>
            </a:pPr>
            <a:r>
              <a:rPr lang="zh-TW" sz="2000">
                <a:solidFill>
                  <a:srgbClr val="5674B6"/>
                </a:solidFill>
                <a:latin typeface="黑体" panose="02010609060101010101" charset="-122"/>
                <a:ea typeface="黑体" panose="02010609060101010101" charset="-122"/>
              </a:rPr>
              <a:t>用法用量</a:t>
            </a:r>
            <a:endParaRPr lang="zh-TW" sz="2000">
              <a:solidFill>
                <a:srgbClr val="5674B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175385" y="3003550"/>
            <a:ext cx="10051415" cy="2351405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p>
            <a:pPr indent="0" algn="just" fontAlgn="auto">
              <a:lnSpc>
                <a:spcPct val="200000"/>
              </a:lnSpc>
            </a:pPr>
            <a:r>
              <a:rPr lang="zh-TW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由于遗传基因缺陷导致患者体内广泛的膜（包括骨骼肌膜、红细胞膜、晶状体膜和血管膜）结构和功能异常所导致的多系统损害。</a:t>
            </a:r>
            <a:endParaRPr lang="zh-TW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200000"/>
              </a:lnSpc>
            </a:pPr>
            <a:r>
              <a:rPr lang="zh-TW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主要症状:表现为肌无力、肌萎缩和肌强直。四肢不灵活， 前臂及手部肌肉萎缩，下肢有足下垂及跨阈步态。部分病人可有讲话及吞咽困难。</a:t>
            </a:r>
            <a:endParaRPr lang="zh-TW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200000"/>
              </a:lnSpc>
            </a:pPr>
            <a:r>
              <a:rPr lang="zh-TW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疾病表现：肌肉用力收缩后不能迅速松弛，逐渐出现无力萎缩，多数首先累及肢体的远端和面颈部肌肉，表现为握拳后不能立即松开、手部肌肉萎缩、吞咽困难及构音障碍。萎缩性肌强直 的患病率约 1/10万至1.2~5.0/10万，尚有8~16/100万的突变率.</a:t>
            </a:r>
            <a:endParaRPr lang="zh-TW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89355" y="1663700"/>
            <a:ext cx="10014585" cy="106172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p>
            <a:pPr indent="0" algn="just" fontAlgn="auto">
              <a:lnSpc>
                <a:spcPct val="200000"/>
              </a:lnSpc>
            </a:pPr>
            <a:r>
              <a:rPr lang="zh-TW" sz="1400">
                <a:latin typeface="黑体" panose="02010609060101010101" charset="-122"/>
                <a:ea typeface="黑体" panose="02010609060101010101" charset="-122"/>
              </a:rPr>
              <a:t>用于进行性肌营养不良、萎缩性肌强直，及前庭功能障碍、高血压等引起的眩晕和植物神经功能紊乱、癫痫、失眠等症。亦可用于肿瘤、肝炎的辅助治疗。</a:t>
            </a:r>
            <a:endParaRPr lang="zh-TW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1175385" y="5684520"/>
            <a:ext cx="10085070" cy="91440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p>
            <a:pPr indent="0" fontAlgn="auto">
              <a:lnSpc>
                <a:spcPct val="200000"/>
              </a:lnSpc>
            </a:pPr>
            <a:r>
              <a:rPr lang="zh-TW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肌内注射。一次2ml(1支)，一日2次。</a:t>
            </a:r>
            <a:endParaRPr lang="zh-TW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TW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静脉滴注。一日4ml(2支)，用250ml 0.9％氯化钠注射液或5％葡萄糖注射液稀释后静脉滴注。1～3个月为一疗程或遵医嘱。</a:t>
            </a:r>
            <a:endParaRPr lang="zh-TW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安全性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02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62" y="3661433"/>
            <a:ext cx="4305595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包括但不限于：该药品在国内外不良反应发生情况；药品说明书收载的安全性信息；与目录内同类药品安全性 方面的主要优势和不足•</a:t>
            </a:r>
            <a:endParaRPr lang="zh-CN" altLang="en-US" sz="14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4" name="深度视觉·原创设计 https://www.docer.com/works?userid=22383862"/>
          <p:cNvSpPr txBox="1"/>
          <p:nvPr/>
        </p:nvSpPr>
        <p:spPr>
          <a:xfrm>
            <a:off x="4966459" y="45589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安全性</a:t>
            </a:r>
            <a:endParaRPr kumimoji="0" lang="zh-CN" altLang="en-US" sz="200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0" name="深度视觉·原创设计 https://www.docer.com/works?userid=22383862"/>
          <p:cNvSpPr/>
          <p:nvPr/>
        </p:nvSpPr>
        <p:spPr>
          <a:xfrm>
            <a:off x="2873935" y="6516564"/>
            <a:ext cx="6444130" cy="35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53590" y="1721485"/>
            <a:ext cx="8368665" cy="4251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不良反应情况:上市后监测和文献资料可观察到以下不良反应：过敏反应：包括皮疹、荨麻疹、红斑疹、斑丘疹、皮肤瘙痒、皮肤潮红、喉水肿、哮喘、血管神经性水肿等；可见过敏样反应和过敏性休克，症状包括多汗、面色苍白、紫绀、血压下降、皮肤湿冷等；全身性损害：寒战、发热、畏寒、乏力、肢体疼痛等；心血管系统损害：心悸、血压波动、心动过速等；呼吸系统损害：呼吸困难、胸闷、呼吸急促等；消化系统损害：恶心、呕吐、腹痛、肝脏氨基转移酶升高等；神经系统损害：头晕、头痛、震颤、肌肉不自主收缩等。文献分析显示不良反应发生率为 2.77%。不良反应以全身性损害、皮肤及其附件损害为主，表现为皮疹、瘙痒、头晕、发热、呕吐、腹泻、胸闷、过敏反应等。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安全性方面优势和不足:暂无。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有效性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03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62" y="3661433"/>
            <a:ext cx="4305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包括但不限于：临床试验或（和）真实世界中与对照药品 疗效方面的主要优势和不足；临床指南/诊疗规范推荐情况； 国家药品审评中心出具的《技术评审报告》中关于本药品 有效性的描述。</a:t>
            </a:r>
            <a:endParaRPr lang="zh-CN" altLang="en-US" sz="14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535714" y="35079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4" name="深度视觉·原创设计 https://www.docer.com/works?userid=22383862"/>
          <p:cNvSpPr txBox="1"/>
          <p:nvPr/>
        </p:nvSpPr>
        <p:spPr>
          <a:xfrm>
            <a:off x="4966459" y="45589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有效性</a:t>
            </a:r>
            <a:endParaRPr kumimoji="0" lang="zh-CN" altLang="en-US" sz="200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0" name="深度视觉·原创设计 https://www.docer.com/works?userid=22383862"/>
          <p:cNvSpPr/>
          <p:nvPr/>
        </p:nvSpPr>
        <p:spPr>
          <a:xfrm>
            <a:off x="2873935" y="6516564"/>
            <a:ext cx="6444130" cy="35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560955" y="2207260"/>
            <a:ext cx="7516495" cy="1814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薄芝糖肽注射液对机体非特异性免疫、体液免疫及细胞免疫均有促进作用；有抗氧化、清除氧自由基作用；有促进核酸、蛋白质生物合成作用。其作用特点为多途径、多环节、多靶点。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8134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创新性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208020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04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62" y="3661433"/>
            <a:ext cx="4305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包括但不限于：主要创新点，该创新带来的疗效或安全性 方面的优势；是否为国家"重大新药创制"科技重大专项 支持上市药品；是否为自主知识产权的创新药；传承性 （限中成药）情况</a:t>
            </a:r>
            <a:endParaRPr lang="zh-CN" altLang="en-US" sz="14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PP_MARK_KEY" val="c95a9c7d-f8df-47bf-a9a2-a15c96a3b6f8"/>
  <p:tag name="COMMONDATA" val="eyJjb3VudCI6NCwiaGRpZCI6IjYzZWRkOTJjNTJmM2EzZTVhYWY5NTVmMTNiZTllMmEwIiwidXNlckNvdW50Ijo0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D"/>
      </a:accent1>
      <a:accent2>
        <a:srgbClr val="FEB7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1786</Words>
  <Application>WPS 演示</Application>
  <PresentationFormat>宽屏</PresentationFormat>
  <Paragraphs>82</Paragraphs>
  <Slides>13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宋体</vt:lpstr>
      <vt:lpstr>Wingdings</vt:lpstr>
      <vt:lpstr>汉仪正圆-55W</vt:lpstr>
      <vt:lpstr>阿里巴巴普惠体 Light</vt:lpstr>
      <vt:lpstr>Alibaba PuHuiTi</vt:lpstr>
      <vt:lpstr>黑体</vt:lpstr>
      <vt:lpstr>Source Sans Pro Light</vt:lpstr>
      <vt:lpstr>微软雅黑</vt:lpstr>
      <vt:lpstr>Arial Unicode MS</vt:lpstr>
      <vt:lpstr>等线 Light</vt:lpstr>
      <vt:lpstr>等线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娟儿</cp:lastModifiedBy>
  <cp:revision>11</cp:revision>
  <dcterms:created xsi:type="dcterms:W3CDTF">2022-05-31T06:39:00Z</dcterms:created>
  <dcterms:modified xsi:type="dcterms:W3CDTF">2023-07-13T01:37:49Z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v1.0_mb_Jmb9RG/n/BRcF2ta8XUeyA==</vt:lpwstr>
  </property>
  <property fmtid="{D5CDD505-2E9C-101B-9397-08002B2CF9AE}" pid="4" name="ICV">
    <vt:lpwstr>41A0AC9A83D841E4A80152F24328BCF7_13</vt:lpwstr>
  </property>
</Properties>
</file>