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drawings/drawing1.xml" ContentType="application/vnd.openxmlformats-officedocument.drawingml.chartshap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7" r:id="rId3"/>
  </p:sldMasterIdLst>
  <p:notesMasterIdLst>
    <p:notesMasterId r:id="rId5"/>
  </p:notesMasterIdLst>
  <p:handoutMasterIdLst>
    <p:handoutMasterId r:id="rId12"/>
  </p:handoutMasterIdLst>
  <p:sldIdLst>
    <p:sldId id="617" r:id="rId4"/>
    <p:sldId id="696" r:id="rId6"/>
    <p:sldId id="865" r:id="rId7"/>
    <p:sldId id="743" r:id="rId8"/>
    <p:sldId id="855" r:id="rId9"/>
    <p:sldId id="861" r:id="rId10"/>
    <p:sldId id="858" r:id="rId11"/>
  </p:sldIdLst>
  <p:sldSz cx="12192000" cy="6858000"/>
  <p:notesSz cx="9144000" cy="6858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6D368C6A-8C26-4E73-A028-968394C293EA}">
          <p14:sldIdLst>
            <p14:sldId id="617"/>
            <p14:sldId id="696"/>
            <p14:sldId id="865"/>
            <p14:sldId id="743"/>
            <p14:sldId id="855"/>
            <p14:sldId id="861"/>
            <p14:sldId id="858"/>
          </p14:sldIdLst>
        </p14:section>
        <p14:section name="无标题节" id="{714BE837-AC12-4FE1-940A-1649B5D7F2A8}">
          <p14:sldIdLst/>
        </p14:section>
      </p14:sectionLst>
    </p:ext>
    <p:ext uri="{EFAFB233-063F-42B5-8137-9DF3F51BA10A}">
      <p15:sldGuideLst xmlns:p15="http://schemas.microsoft.com/office/powerpoint/2012/main">
        <p15:guide id="1" orient="horz" pos="2125" userDrawn="1">
          <p15:clr>
            <a:srgbClr val="A4A3A4"/>
          </p15:clr>
        </p15:guide>
        <p15:guide id="2" pos="388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39"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77B2"/>
    <a:srgbClr val="0D1286"/>
    <a:srgbClr val="1F5FA0"/>
    <a:srgbClr val="FFDBDB"/>
    <a:srgbClr val="FFFFFF"/>
    <a:srgbClr val="1F5EA0"/>
    <a:srgbClr val="5E9CDF"/>
    <a:srgbClr val="9CC7CE"/>
    <a:srgbClr val="2F7780"/>
    <a:srgbClr val="2F7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showGuides="1">
      <p:cViewPr>
        <p:scale>
          <a:sx n="66" d="100"/>
          <a:sy n="66" d="100"/>
        </p:scale>
        <p:origin x="689" y="492"/>
      </p:cViewPr>
      <p:guideLst>
        <p:guide orient="horz" pos="2125"/>
        <p:guide pos="3889"/>
      </p:guideLst>
    </p:cSldViewPr>
  </p:slideViewPr>
  <p:notesTextViewPr>
    <p:cViewPr>
      <p:scale>
        <a:sx n="1" d="1"/>
        <a:sy n="1" d="1"/>
      </p:scale>
      <p:origin x="0" y="0"/>
    </p:cViewPr>
  </p:notesTextViewPr>
  <p:notesViewPr>
    <p:cSldViewPr snapToGrid="0">
      <p:cViewPr varScale="1">
        <p:scale>
          <a:sx n="86" d="100"/>
          <a:sy n="86" d="100"/>
        </p:scale>
        <p:origin x="-3846" y="-90"/>
      </p:cViewPr>
      <p:guideLst>
        <p:guide orient="horz" pos="2125"/>
        <p:guide pos="291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7" Type="http://schemas.openxmlformats.org/officeDocument/2006/relationships/tags" Target="tags/tag63.xml"/><Relationship Id="rId16" Type="http://schemas.openxmlformats.org/officeDocument/2006/relationships/commentAuthors" Target="commentAuthors.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handoutMaster" Target="handoutMasters/handoutMaster1.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chartUserShapes" Target="../drawings/drawing1.xml"/><Relationship Id="rId1" Type="http://schemas.openxmlformats.org/officeDocument/2006/relationships/oleObject" Target="file:///C:\Users\Administrator\Desktop\&#27695;&#21270;&#38078;&#19978;&#24066;&#26448;&#26009;\&#27695;&#21270;&#38078;&#21475;&#26381;&#28342;&#28082;&#30340;&#36164;&#26009;\&#20020;&#24202;&#25991;&#29486;%20%20%20&#34920;&#26684;&#21046;&#203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080" b="1" i="0" u="none" strike="noStrike" kern="1200" spc="0" baseline="0">
                <a:solidFill>
                  <a:schemeClr val="tx1">
                    <a:lumMod val="65000"/>
                    <a:lumOff val="35000"/>
                  </a:schemeClr>
                </a:solidFill>
                <a:latin typeface="+mn-lt"/>
                <a:ea typeface="+mn-ea"/>
                <a:cs typeface="+mn-cs"/>
              </a:defRPr>
            </a:pPr>
            <a:r>
              <a:rPr lang="zh-CN" altLang="en-US" sz="1200" b="1"/>
              <a:t>氯化钾溶液口服与片剂口服补钾疗效对照</a:t>
            </a:r>
            <a:endParaRPr lang="zh-CN" altLang="en-US" sz="1200" b="1"/>
          </a:p>
        </c:rich>
      </c:tx>
      <c:layout>
        <c:manualLayout>
          <c:xMode val="edge"/>
          <c:yMode val="edge"/>
          <c:x val="0.324182799111393"/>
          <c:y val="0.0541880341880342"/>
        </c:manualLayout>
      </c:layout>
      <c:overlay val="0"/>
      <c:spPr>
        <a:noFill/>
        <a:ln>
          <a:noFill/>
        </a:ln>
        <a:effectLst/>
      </c:spPr>
    </c:title>
    <c:autoTitleDeleted val="0"/>
    <c:plotArea>
      <c:layout>
        <c:manualLayout>
          <c:layoutTarget val="inner"/>
          <c:xMode val="edge"/>
          <c:yMode val="edge"/>
          <c:x val="0.122166666666667"/>
          <c:y val="0.176388888888889"/>
          <c:w val="0.847277777777778"/>
          <c:h val="0.607268518518518"/>
        </c:manualLayout>
      </c:layout>
      <c:lineChart>
        <c:grouping val="standard"/>
        <c:varyColors val="0"/>
        <c:ser>
          <c:idx val="0"/>
          <c:order val="0"/>
          <c:tx>
            <c:strRef>
              <c:f>'[临床文献   表格制作.xlsx]口服溶液和片剂口服'!$A$2</c:f>
              <c:strCache>
                <c:ptCount val="1"/>
                <c:pt idx="0">
                  <c:v>口服片剂</c:v>
                </c:pt>
              </c:strCache>
            </c:strRef>
          </c:tx>
          <c:spPr>
            <a:ln w="28575" cap="rnd">
              <a:solidFill>
                <a:schemeClr val="accent1"/>
              </a:solidFill>
              <a:round/>
            </a:ln>
            <a:effectLst/>
          </c:spPr>
          <c:marker>
            <c:symbol val="none"/>
          </c:marker>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gradFill>
                      <a:gsLst>
                        <a:gs pos="0">
                          <a:srgbClr val="E30000"/>
                        </a:gs>
                        <a:gs pos="100000">
                          <a:srgbClr val="760303"/>
                        </a:gs>
                      </a:gsLst>
                      <a:lin ang="5400000" scaled="0"/>
                    </a:gra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'[临床文献   表格制作.xlsx]口服溶液和片剂口服'!$B$1:$C$1</c:f>
              <c:strCache>
                <c:ptCount val="2"/>
                <c:pt idx="0">
                  <c:v>治疗前</c:v>
                </c:pt>
                <c:pt idx="1">
                  <c:v>治疗后</c:v>
                </c:pt>
              </c:strCache>
            </c:strRef>
          </c:cat>
          <c:val>
            <c:numRef>
              <c:f>'[临床文献   表格制作.xlsx]口服溶液和片剂口服'!$B$2:$C$2</c:f>
              <c:numCache>
                <c:formatCode>General</c:formatCode>
                <c:ptCount val="2"/>
                <c:pt idx="0">
                  <c:v>3.16</c:v>
                </c:pt>
                <c:pt idx="1">
                  <c:v>3.405</c:v>
                </c:pt>
              </c:numCache>
            </c:numRef>
          </c:val>
          <c:smooth val="0"/>
        </c:ser>
        <c:ser>
          <c:idx val="1"/>
          <c:order val="1"/>
          <c:tx>
            <c:strRef>
              <c:f>'[临床文献   表格制作.xlsx]口服溶液和片剂口服'!$A$3</c:f>
              <c:strCache>
                <c:ptCount val="1"/>
                <c:pt idx="0">
                  <c:v>口服溶液</c:v>
                </c:pt>
              </c:strCache>
            </c:strRef>
          </c:tx>
          <c:spPr>
            <a:ln w="28575" cap="rnd">
              <a:solidFill>
                <a:srgbClr val="C00000"/>
              </a:solidFill>
              <a:round/>
            </a:ln>
            <a:effectLst/>
          </c:spPr>
          <c:marker>
            <c:symbol val="none"/>
          </c:marker>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gradFill>
                      <a:gsLst>
                        <a:gs pos="0">
                          <a:srgbClr val="E30000"/>
                        </a:gs>
                        <a:gs pos="100000">
                          <a:srgbClr val="760303"/>
                        </a:gs>
                      </a:gsLst>
                      <a:lin ang="5400000" scaled="0"/>
                    </a:gra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'[临床文献   表格制作.xlsx]口服溶液和片剂口服'!$B$1:$C$1</c:f>
              <c:strCache>
                <c:ptCount val="2"/>
                <c:pt idx="0">
                  <c:v>治疗前</c:v>
                </c:pt>
                <c:pt idx="1">
                  <c:v>治疗后</c:v>
                </c:pt>
              </c:strCache>
            </c:strRef>
          </c:cat>
          <c:val>
            <c:numRef>
              <c:f>'[临床文献   表格制作.xlsx]口服溶液和片剂口服'!$B$3:$C$3</c:f>
              <c:numCache>
                <c:formatCode>General</c:formatCode>
                <c:ptCount val="2"/>
                <c:pt idx="0">
                  <c:v>3.288</c:v>
                </c:pt>
                <c:pt idx="1">
                  <c:v>3.725</c:v>
                </c:pt>
              </c:numCache>
            </c:numRef>
          </c:val>
          <c:smooth val="0"/>
        </c:ser>
        <c:dLbls>
          <c:showLegendKey val="0"/>
          <c:showVal val="1"/>
          <c:showCatName val="0"/>
          <c:showSerName val="0"/>
          <c:showPercent val="0"/>
          <c:showBubbleSize val="0"/>
        </c:dLbls>
        <c:marker val="0"/>
        <c:smooth val="0"/>
        <c:axId val="1759532096"/>
        <c:axId val="1759532640"/>
      </c:lineChart>
      <c:catAx>
        <c:axId val="175953209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p>
        </c:txPr>
        <c:crossAx val="1759532640"/>
        <c:crosses val="autoZero"/>
        <c:auto val="1"/>
        <c:lblAlgn val="ctr"/>
        <c:lblOffset val="100"/>
        <c:noMultiLvlLbl val="0"/>
      </c:catAx>
      <c:valAx>
        <c:axId val="1759532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p>
        </c:txPr>
        <c:crossAx val="1759532096"/>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p>
        </c:txPr>
      </c:legendEntry>
      <c:layout/>
      <c:overlay val="0"/>
      <c:spPr>
        <a:noFill/>
        <a:ln>
          <a:noFill/>
        </a:ln>
        <a:effectLst/>
      </c:spPr>
      <c:txPr>
        <a:bodyPr rot="0" spcFirstLastPara="0"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alpha val="35000"/>
      </a:schemeClr>
    </a:solidFill>
    <a:ln w="9525" cap="flat" cmpd="sng" algn="ctr">
      <a:solidFill>
        <a:schemeClr val="tx1">
          <a:lumMod val="15000"/>
          <a:lumOff val="85000"/>
        </a:schemeClr>
      </a:solidFill>
      <a:round/>
    </a:ln>
    <a:effectLst/>
  </c:spPr>
  <c:txPr>
    <a:bodyPr/>
    <a:lstStyle/>
    <a:p>
      <a:pPr>
        <a:defRPr lang="zh-CN" sz="900" b="1"/>
      </a:pPr>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0.03103</cdr:x>
      <cdr:y>0.2439</cdr:y>
    </cdr:from>
    <cdr:to>
      <cdr:x>0.0691</cdr:x>
      <cdr:y>0.82833</cdr:y>
    </cdr:to>
    <cdr:sp>
      <cdr:nvSpPr>
        <cdr:cNvPr id="2" name="矩形 1"/>
        <cdr:cNvSpPr/>
      </cdr:nvSpPr>
      <cdr:spPr xmlns:a="http://schemas.openxmlformats.org/drawingml/2006/main">
        <a:xfrm xmlns:a="http://schemas.openxmlformats.org/drawingml/2006/main">
          <a:off x="169682" y="535704"/>
          <a:ext cx="208121" cy="1283669"/>
        </a:xfrm>
        <a:prstGeom xmlns:a="http://schemas.openxmlformats.org/drawingml/2006/main" prst="rect">
          <a:avLst/>
        </a:prstGeom>
      </cdr:spPr>
      <cdr:txBody xmlns:a="http://schemas.openxmlformats.org/drawingml/2006/main">
        <a:bodyPr vertOverflow="clip" horzOverflow="clip" vert="wordArtVertRtl" wrap="square" lIns="45720" tIns="45720" rIns="45720" bIns="45720" rtlCol="0" anchor="t" anchorCtr="0">
          <a:normAutofit/>
        </a:bodyPr>
        <a:lstStyle/>
        <a:p>
          <a:r>
            <a:rPr lang="zh-CN" altLang="en-US" sz="1000" b="1" dirty="0">
              <a:latin typeface="微软雅黑" panose="020B0503020204020204" charset="-122"/>
              <a:ea typeface="微软雅黑" panose="020B0503020204020204" charset="-122"/>
            </a:rPr>
            <a:t>血钾浓度</a:t>
          </a:r>
          <a:endParaRPr lang="zh-CN" altLang="en-US" sz="1000" b="1" dirty="0">
            <a:latin typeface="微软雅黑" panose="020B0503020204020204" charset="-122"/>
            <a:ea typeface="微软雅黑" panose="020B0503020204020204" charset="-122"/>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600"/>
            </a:lvl1pPr>
          </a:lstStyle>
          <a:p>
            <a:endParaRPr lang="zh-CN" altLang="en-US"/>
          </a:p>
        </p:txBody>
      </p:sp>
      <p:sp>
        <p:nvSpPr>
          <p:cNvPr id="3" name="日期占位符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6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600"/>
            </a:lvl1pPr>
          </a:lstStyle>
          <a:p>
            <a:endParaRPr lang="zh-CN" altLang="en-US"/>
          </a:p>
        </p:txBody>
      </p:sp>
      <p:sp>
        <p:nvSpPr>
          <p:cNvPr id="5" name="灯片编号占位符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6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8.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12.xm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15.xm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image" Target="../media/image1.png"/><Relationship Id="rId5" Type="http://schemas.openxmlformats.org/officeDocument/2006/relationships/tags" Target="../tags/tag20.xml"/><Relationship Id="rId4" Type="http://schemas.openxmlformats.org/officeDocument/2006/relationships/image" Target="../media/image5.png"/><Relationship Id="rId3" Type="http://schemas.openxmlformats.org/officeDocument/2006/relationships/image" Target="../media/image6.png"/><Relationship Id="rId2" Type="http://schemas.openxmlformats.org/officeDocument/2006/relationships/tags" Target="../tags/tag19.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4.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5.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26.xm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41" name="图片 40"/>
          <p:cNvPicPr>
            <a:picLocks noChangeAspect="1"/>
          </p:cNvPicPr>
          <p:nvPr userDrawn="1">
            <p:custDataLst>
              <p:tags r:id="rId2"/>
            </p:custDataLst>
          </p:nvPr>
        </p:nvPicPr>
        <p:blipFill>
          <a:blip r:embed="rId3">
            <a:alphaModFix amt="68000"/>
          </a:blip>
          <a:stretch>
            <a:fillRect/>
          </a:stretch>
        </p:blipFill>
        <p:spPr>
          <a:xfrm rot="5400000">
            <a:off x="10219055" y="-665480"/>
            <a:ext cx="1307465" cy="26384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1514436">
            <a:off x="6300718" y="-2601021"/>
            <a:ext cx="8977380" cy="5533714"/>
          </a:xfrm>
          <a:prstGeom prst="rect">
            <a:avLst/>
          </a:prstGeom>
        </p:spPr>
      </p:pic>
      <p:pic>
        <p:nvPicPr>
          <p:cNvPr id="4" name="图片 3"/>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1514436">
            <a:off x="-3474272" y="5204830"/>
            <a:ext cx="8977380" cy="55337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3" name="矩形 2"/>
          <p:cNvSpPr/>
          <p:nvPr userDrawn="1"/>
        </p:nvSpPr>
        <p:spPr>
          <a:xfrm>
            <a:off x="337499" y="279742"/>
            <a:ext cx="11517001" cy="6298834"/>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6" name="等腰三角形 5"/>
          <p:cNvSpPr>
            <a:spLocks noChangeAspect="1"/>
          </p:cNvSpPr>
          <p:nvPr userDrawn="1"/>
        </p:nvSpPr>
        <p:spPr>
          <a:xfrm flipV="1">
            <a:off x="5916046" y="279742"/>
            <a:ext cx="359906" cy="31028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图片 40"/>
          <p:cNvPicPr>
            <a:picLocks noChangeAspect="1"/>
          </p:cNvPicPr>
          <p:nvPr userDrawn="1">
            <p:custDataLst>
              <p:tags r:id="rId2"/>
            </p:custDataLst>
          </p:nvPr>
        </p:nvPicPr>
        <p:blipFill>
          <a:blip r:embed="rId3">
            <a:alphaModFix amt="68000"/>
          </a:blip>
          <a:stretch>
            <a:fillRect/>
          </a:stretch>
        </p:blipFill>
        <p:spPr>
          <a:xfrm rot="5400000">
            <a:off x="10219055" y="-665480"/>
            <a:ext cx="1307465" cy="26384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pic>
        <p:nvPicPr>
          <p:cNvPr id="41" name="图片 40"/>
          <p:cNvPicPr>
            <a:picLocks noChangeAspect="1"/>
          </p:cNvPicPr>
          <p:nvPr userDrawn="1">
            <p:custDataLst>
              <p:tags r:id="rId2"/>
            </p:custDataLst>
          </p:nvPr>
        </p:nvPicPr>
        <p:blipFill>
          <a:blip r:embed="rId3">
            <a:alphaModFix amt="68000"/>
          </a:blip>
          <a:stretch>
            <a:fillRect/>
          </a:stretch>
        </p:blipFill>
        <p:spPr>
          <a:xfrm rot="5400000">
            <a:off x="10219055" y="-665480"/>
            <a:ext cx="1307465" cy="26384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仅标题">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6756213" y="0"/>
            <a:ext cx="5435788" cy="6858003"/>
          </a:xfrm>
          <a:custGeom>
            <a:avLst/>
            <a:gdLst>
              <a:gd name="connsiteX0" fmla="*/ 2130130 w 5435788"/>
              <a:gd name="connsiteY0" fmla="*/ 0 h 6858002"/>
              <a:gd name="connsiteX1" fmla="*/ 5435788 w 5435788"/>
              <a:gd name="connsiteY1" fmla="*/ 0 h 6858002"/>
              <a:gd name="connsiteX2" fmla="*/ 5435788 w 5435788"/>
              <a:gd name="connsiteY2" fmla="*/ 6858002 h 6858002"/>
              <a:gd name="connsiteX3" fmla="*/ 0 w 5435788"/>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5435788" h="6858002">
                <a:moveTo>
                  <a:pt x="2130130" y="0"/>
                </a:moveTo>
                <a:lnTo>
                  <a:pt x="5435788" y="0"/>
                </a:lnTo>
                <a:lnTo>
                  <a:pt x="5435788" y="6858002"/>
                </a:lnTo>
                <a:lnTo>
                  <a:pt x="0" y="6858002"/>
                </a:lnTo>
                <a:close/>
              </a:path>
            </a:pathLst>
          </a:custGeom>
        </p:spPr>
        <p:txBody>
          <a:bodyPr wrap="square" lIns="68580" tIns="34290" rIns="68580" bIns="34290">
            <a:noAutofit/>
          </a:bodyPr>
          <a:lstStyle/>
          <a:p>
            <a:endParaRPr lang="zh-CN" altLang="en-US"/>
          </a:p>
        </p:txBody>
      </p:sp>
      <p:pic>
        <p:nvPicPr>
          <p:cNvPr id="41" name="图片 40"/>
          <p:cNvPicPr>
            <a:picLocks noChangeAspect="1"/>
          </p:cNvPicPr>
          <p:nvPr userDrawn="1">
            <p:custDataLst>
              <p:tags r:id="rId2"/>
            </p:custDataLst>
          </p:nvPr>
        </p:nvPicPr>
        <p:blipFill>
          <a:blip r:embed="rId3">
            <a:alphaModFix amt="68000"/>
          </a:blip>
          <a:stretch>
            <a:fillRect/>
          </a:stretch>
        </p:blipFill>
        <p:spPr>
          <a:xfrm rot="5400000">
            <a:off x="10219055" y="-665480"/>
            <a:ext cx="1307465" cy="26384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pic>
        <p:nvPicPr>
          <p:cNvPr id="41" name="图片 40"/>
          <p:cNvPicPr>
            <a:picLocks noChangeAspect="1"/>
          </p:cNvPicPr>
          <p:nvPr userDrawn="1">
            <p:custDataLst>
              <p:tags r:id="rId2"/>
            </p:custDataLst>
          </p:nvPr>
        </p:nvPicPr>
        <p:blipFill>
          <a:blip r:embed="rId3">
            <a:alphaModFix amt="68000"/>
          </a:blip>
          <a:stretch>
            <a:fillRect/>
          </a:stretch>
        </p:blipFill>
        <p:spPr>
          <a:xfrm rot="5400000">
            <a:off x="10219055" y="-665480"/>
            <a:ext cx="1307465" cy="26384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41" name="图片 40"/>
          <p:cNvPicPr>
            <a:picLocks noChangeAspect="1"/>
          </p:cNvPicPr>
          <p:nvPr userDrawn="1">
            <p:custDataLst>
              <p:tags r:id="rId2"/>
            </p:custDataLst>
          </p:nvPr>
        </p:nvPicPr>
        <p:blipFill>
          <a:blip r:embed="rId3">
            <a:alphaModFix amt="68000"/>
          </a:blip>
          <a:stretch>
            <a:fillRect/>
          </a:stretch>
        </p:blipFill>
        <p:spPr>
          <a:xfrm rot="5400000">
            <a:off x="10219055" y="-665480"/>
            <a:ext cx="1307465" cy="26384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标题幻灯片">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矩形 1"/>
          <p:cNvSpPr/>
          <p:nvPr userDrawn="1"/>
        </p:nvSpPr>
        <p:spPr>
          <a:xfrm flipH="1">
            <a:off x="0" y="0"/>
            <a:ext cx="12192000" cy="6858000"/>
          </a:xfrm>
          <a:prstGeom prst="rect">
            <a:avLst/>
          </a:prstGeom>
          <a:gradFill>
            <a:gsLst>
              <a:gs pos="31000">
                <a:schemeClr val="accent1">
                  <a:lumMod val="5000"/>
                  <a:lumOff val="95000"/>
                  <a:alpha val="19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41" name="图片 40"/>
          <p:cNvPicPr>
            <a:picLocks noChangeAspect="1"/>
          </p:cNvPicPr>
          <p:nvPr userDrawn="1">
            <p:custDataLst>
              <p:tags r:id="rId3"/>
            </p:custDataLst>
          </p:nvPr>
        </p:nvPicPr>
        <p:blipFill>
          <a:blip r:embed="rId4">
            <a:alphaModFix amt="68000"/>
          </a:blip>
          <a:stretch>
            <a:fillRect/>
          </a:stretch>
        </p:blipFill>
        <p:spPr>
          <a:xfrm rot="5400000">
            <a:off x="10219055" y="-665480"/>
            <a:ext cx="1307465" cy="26384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0" name="Номер слайда"/>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仅标题">
    <p:bg>
      <p:bgPr>
        <a:solidFill>
          <a:srgbClr val="F0EEEF"/>
        </a:solidFill>
        <a:effectLst/>
      </p:bgPr>
    </p:bg>
    <p:spTree>
      <p:nvGrpSpPr>
        <p:cNvPr id="1" name=""/>
        <p:cNvGrpSpPr/>
        <p:nvPr/>
      </p:nvGrpSpPr>
      <p:grpSpPr>
        <a:xfrm>
          <a:off x="0" y="0"/>
          <a:ext cx="0" cy="0"/>
          <a:chOff x="0" y="0"/>
          <a:chExt cx="0" cy="0"/>
        </a:xfrm>
      </p:grpSpPr>
      <p:pic>
        <p:nvPicPr>
          <p:cNvPr id="2" name="图片 1" descr="eeed2861b268cd0b7dd77c1956ab117"/>
          <p:cNvPicPr>
            <a:picLocks noChangeAspect="1"/>
          </p:cNvPicPr>
          <p:nvPr userDrawn="1"/>
        </p:nvPicPr>
        <p:blipFill>
          <a:blip r:embed="rId2"/>
          <a:stretch>
            <a:fillRect/>
          </a:stretch>
        </p:blipFill>
        <p:spPr>
          <a:xfrm>
            <a:off x="10001250" y="6499860"/>
            <a:ext cx="1954800" cy="159432"/>
          </a:xfrm>
          <a:prstGeom prst="rect">
            <a:avLst/>
          </a:prstGeom>
        </p:spPr>
      </p:pic>
      <p:pic>
        <p:nvPicPr>
          <p:cNvPr id="41" name="图片 40"/>
          <p:cNvPicPr>
            <a:picLocks noChangeAspect="1"/>
          </p:cNvPicPr>
          <p:nvPr userDrawn="1">
            <p:custDataLst>
              <p:tags r:id="rId3"/>
            </p:custDataLst>
          </p:nvPr>
        </p:nvPicPr>
        <p:blipFill>
          <a:blip r:embed="rId4">
            <a:alphaModFix amt="68000"/>
          </a:blip>
          <a:stretch>
            <a:fillRect/>
          </a:stretch>
        </p:blipFill>
        <p:spPr>
          <a:xfrm rot="5400000">
            <a:off x="10219055" y="-665480"/>
            <a:ext cx="1307465" cy="26384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仅标题">
    <p:bg>
      <p:bgPr>
        <a:solidFill>
          <a:srgbClr val="F0EEEF"/>
        </a:solidFill>
        <a:effectLst/>
      </p:bgPr>
    </p:bg>
    <p:spTree>
      <p:nvGrpSpPr>
        <p:cNvPr id="1" name=""/>
        <p:cNvGrpSpPr/>
        <p:nvPr/>
      </p:nvGrpSpPr>
      <p:grpSpPr>
        <a:xfrm>
          <a:off x="0" y="0"/>
          <a:ext cx="0" cy="0"/>
          <a:chOff x="0" y="0"/>
          <a:chExt cx="0" cy="0"/>
        </a:xfrm>
      </p:grpSpPr>
      <p:pic>
        <p:nvPicPr>
          <p:cNvPr id="41" name="图片 40"/>
          <p:cNvPicPr>
            <a:picLocks noChangeAspect="1"/>
          </p:cNvPicPr>
          <p:nvPr userDrawn="1">
            <p:custDataLst>
              <p:tags r:id="rId2"/>
            </p:custDataLst>
          </p:nvPr>
        </p:nvPicPr>
        <p:blipFill>
          <a:blip r:embed="rId3">
            <a:alphaModFix amt="68000"/>
          </a:blip>
          <a:stretch>
            <a:fillRect/>
          </a:stretch>
        </p:blipFill>
        <p:spPr>
          <a:xfrm rot="5400000">
            <a:off x="10219055" y="-665480"/>
            <a:ext cx="1307465" cy="26384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bg>
      <p:bgPr>
        <a:solidFill>
          <a:srgbClr val="F0EEEF"/>
        </a:solidFill>
        <a:effectLst/>
      </p:bgPr>
    </p:bg>
    <p:spTree>
      <p:nvGrpSpPr>
        <p:cNvPr id="1" name=""/>
        <p:cNvGrpSpPr/>
        <p:nvPr/>
      </p:nvGrpSpPr>
      <p:grpSpPr>
        <a:xfrm>
          <a:off x="0" y="0"/>
          <a:ext cx="0" cy="0"/>
          <a:chOff x="0" y="0"/>
          <a:chExt cx="0" cy="0"/>
        </a:xfrm>
      </p:grpSpPr>
      <p:pic>
        <p:nvPicPr>
          <p:cNvPr id="41" name="图片 40"/>
          <p:cNvPicPr>
            <a:picLocks noChangeAspect="1"/>
          </p:cNvPicPr>
          <p:nvPr userDrawn="1">
            <p:custDataLst>
              <p:tags r:id="rId2"/>
            </p:custDataLst>
          </p:nvPr>
        </p:nvPicPr>
        <p:blipFill>
          <a:blip r:embed="rId3">
            <a:alphaModFix amt="68000"/>
          </a:blip>
          <a:stretch>
            <a:fillRect/>
          </a:stretch>
        </p:blipFill>
        <p:spPr>
          <a:xfrm rot="5400000">
            <a:off x="10219055" y="-665480"/>
            <a:ext cx="1307465" cy="26384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标题幻灯片">
    <p:bg>
      <p:bgPr>
        <a:solidFill>
          <a:srgbClr val="F0EEEF"/>
        </a:solidFill>
        <a:effectLst/>
      </p:bgPr>
    </p:bg>
    <p:spTree>
      <p:nvGrpSpPr>
        <p:cNvPr id="1" name=""/>
        <p:cNvGrpSpPr/>
        <p:nvPr/>
      </p:nvGrpSpPr>
      <p:grpSpPr>
        <a:xfrm>
          <a:off x="0" y="0"/>
          <a:ext cx="0" cy="0"/>
          <a:chOff x="0" y="0"/>
          <a:chExt cx="0" cy="0"/>
        </a:xfrm>
      </p:grpSpPr>
      <p:pic>
        <p:nvPicPr>
          <p:cNvPr id="41" name="图片 40"/>
          <p:cNvPicPr>
            <a:picLocks noChangeAspect="1"/>
          </p:cNvPicPr>
          <p:nvPr userDrawn="1">
            <p:custDataLst>
              <p:tags r:id="rId2"/>
            </p:custDataLst>
          </p:nvPr>
        </p:nvPicPr>
        <p:blipFill>
          <a:blip r:embed="rId3">
            <a:alphaModFix amt="68000"/>
          </a:blip>
          <a:stretch>
            <a:fillRect/>
          </a:stretch>
        </p:blipFill>
        <p:spPr>
          <a:xfrm rot="5400000">
            <a:off x="10219055" y="-665480"/>
            <a:ext cx="1307465" cy="26384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F0EEEF"/>
        </a:solidFill>
        <a:effectLst/>
      </p:bgPr>
    </p:bg>
    <p:spTree>
      <p:nvGrpSpPr>
        <p:cNvPr id="1" name=""/>
        <p:cNvGrpSpPr/>
        <p:nvPr/>
      </p:nvGrpSpPr>
      <p:grpSpPr>
        <a:xfrm>
          <a:off x="0" y="0"/>
          <a:ext cx="0" cy="0"/>
          <a:chOff x="0" y="0"/>
          <a:chExt cx="0" cy="0"/>
        </a:xfrm>
      </p:grpSpPr>
      <p:pic>
        <p:nvPicPr>
          <p:cNvPr id="55" name="内容占位符 3"/>
          <p:cNvPicPr>
            <a:picLocks noChangeAspect="1"/>
          </p:cNvPicPr>
          <p:nvPr userDrawn="1">
            <p:custDataLst>
              <p:tags r:id="rId2"/>
            </p:custDataLst>
          </p:nvPr>
        </p:nvPicPr>
        <p:blipFill>
          <a:blip r:embed="rId3">
            <a:clrChange>
              <a:clrFrom>
                <a:srgbClr val="FFFFFF">
                  <a:alpha val="100000"/>
                </a:srgbClr>
              </a:clrFrom>
              <a:clrTo>
                <a:srgbClr val="FFFFFF">
                  <a:alpha val="100000"/>
                  <a:alpha val="0"/>
                </a:srgbClr>
              </a:clrTo>
            </a:clrChange>
          </a:blip>
          <a:srcRect t="75924"/>
          <a:stretch>
            <a:fillRect/>
          </a:stretch>
        </p:blipFill>
        <p:spPr>
          <a:xfrm>
            <a:off x="0" y="5206365"/>
            <a:ext cx="12190730" cy="1651000"/>
          </a:xfrm>
          <a:prstGeom prst="rect">
            <a:avLst/>
          </a:prstGeom>
        </p:spPr>
      </p:pic>
      <p:pic>
        <p:nvPicPr>
          <p:cNvPr id="2" name="图片 1" descr="eeed2861b268cd0b7dd77c1956ab117"/>
          <p:cNvPicPr>
            <a:picLocks noChangeAspect="1"/>
          </p:cNvPicPr>
          <p:nvPr userDrawn="1"/>
        </p:nvPicPr>
        <p:blipFill>
          <a:blip r:embed="rId4"/>
          <a:stretch>
            <a:fillRect/>
          </a:stretch>
        </p:blipFill>
        <p:spPr>
          <a:xfrm>
            <a:off x="10029190" y="6528435"/>
            <a:ext cx="1954800" cy="159432"/>
          </a:xfrm>
          <a:prstGeom prst="rect">
            <a:avLst/>
          </a:prstGeom>
        </p:spPr>
      </p:pic>
      <p:pic>
        <p:nvPicPr>
          <p:cNvPr id="41" name="图片 40"/>
          <p:cNvPicPr>
            <a:picLocks noChangeAspect="1"/>
          </p:cNvPicPr>
          <p:nvPr userDrawn="1">
            <p:custDataLst>
              <p:tags r:id="rId5"/>
            </p:custDataLst>
          </p:nvPr>
        </p:nvPicPr>
        <p:blipFill>
          <a:blip r:embed="rId6">
            <a:alphaModFix amt="68000"/>
          </a:blip>
          <a:stretch>
            <a:fillRect/>
          </a:stretch>
        </p:blipFill>
        <p:spPr>
          <a:xfrm rot="5400000">
            <a:off x="10219055" y="-665480"/>
            <a:ext cx="1307465" cy="26384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0EEE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D69B6FBA-93C9-489C-B97A-A1464B06CAEC}" type="datetimeFigureOut">
              <a:rPr lang="zh-CN" altLang="en-US" smtClean="0"/>
            </a:fld>
            <a:endParaRPr lang="zh-CN" altLang="en-US"/>
          </a:p>
        </p:txBody>
      </p:sp>
      <p:sp>
        <p:nvSpPr>
          <p:cNvPr id="3" name="Footer Placeholder 2"/>
          <p:cNvSpPr>
            <a:spLocks noGrp="1"/>
          </p:cNvSpPr>
          <p:nvPr>
            <p:ph type="ftr" sz="quarter" idx="11"/>
          </p:nvPr>
        </p:nvSpPr>
        <p:spPr>
          <a:xfrm>
            <a:off x="4038600" y="6356350"/>
            <a:ext cx="4114800" cy="365125"/>
          </a:xfrm>
        </p:spPr>
        <p:txBody>
          <a:bodyPr/>
          <a:lstStyle/>
          <a:p>
            <a:endParaRPr lang="zh-CN" altLang="en-US"/>
          </a:p>
        </p:txBody>
      </p:sp>
      <p:sp>
        <p:nvSpPr>
          <p:cNvPr id="4" name="Slide Number Placeholder 3"/>
          <p:cNvSpPr>
            <a:spLocks noGrp="1"/>
          </p:cNvSpPr>
          <p:nvPr>
            <p:ph type="sldNum" sz="quarter" idx="12"/>
          </p:nvPr>
        </p:nvSpPr>
        <p:spPr>
          <a:xfrm>
            <a:off x="8610600" y="6356350"/>
            <a:ext cx="2743200" cy="365125"/>
          </a:xfrm>
        </p:spPr>
        <p:txBody>
          <a:bodyPr/>
          <a:lstStyle/>
          <a:p>
            <a:fld id="{0FC10CF4-85E5-4A21-A25F-47720A09ADC6}" type="slidenum">
              <a:rPr lang="zh-CN" altLang="en-US" smtClean="0"/>
            </a:fld>
            <a:endParaRPr lang="zh-CN" altLang="en-US"/>
          </a:p>
        </p:txBody>
      </p:sp>
      <p:pic>
        <p:nvPicPr>
          <p:cNvPr id="41" name="图片 40"/>
          <p:cNvPicPr>
            <a:picLocks noChangeAspect="1"/>
          </p:cNvPicPr>
          <p:nvPr userDrawn="1">
            <p:custDataLst>
              <p:tags r:id="rId2"/>
            </p:custDataLst>
          </p:nvPr>
        </p:nvPicPr>
        <p:blipFill>
          <a:blip r:embed="rId3">
            <a:alphaModFix amt="68000"/>
          </a:blip>
          <a:stretch>
            <a:fillRect/>
          </a:stretch>
        </p:blipFill>
        <p:spPr>
          <a:xfrm rot="5400000">
            <a:off x="10219055" y="-665480"/>
            <a:ext cx="1307465" cy="26384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41" name="图片 40"/>
          <p:cNvPicPr>
            <a:picLocks noChangeAspect="1"/>
          </p:cNvPicPr>
          <p:nvPr userDrawn="1">
            <p:custDataLst>
              <p:tags r:id="rId2"/>
            </p:custDataLst>
          </p:nvPr>
        </p:nvPicPr>
        <p:blipFill>
          <a:blip r:embed="rId3">
            <a:alphaModFix amt="68000"/>
          </a:blip>
          <a:stretch>
            <a:fillRect/>
          </a:stretch>
        </p:blipFill>
        <p:spPr>
          <a:xfrm rot="5400000">
            <a:off x="10219055" y="-665480"/>
            <a:ext cx="1307465" cy="26384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p:spPr>
        <p:txBody>
          <a:bodyPr/>
          <a:lstStyle/>
          <a:p>
            <a:r>
              <a:rPr lang="zh-CN" altLang="en-US" noProof="1"/>
              <a:t>单击此处编辑母版标题样式</a:t>
            </a:r>
            <a:endParaRPr lang="zh-CN" altLang="en-US" noProof="1"/>
          </a:p>
        </p:txBody>
      </p:sp>
      <p:sp>
        <p:nvSpPr>
          <p:cNvPr id="7" name="日期占位符 3"/>
          <p:cNvSpPr>
            <a:spLocks noGrp="1" noChangeArrowheads="1"/>
          </p:cNvSpPr>
          <p:nvPr>
            <p:ph type="dt" sz="half" idx="2"/>
          </p:nvPr>
        </p:nvSpPr>
        <p:spPr bwMode="auto">
          <a:xfrm>
            <a:off x="609600" y="6356351"/>
            <a:ext cx="2844800" cy="3661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D39127F-6635-499E-867A-C68E6CFBA9A4}" type="datetime1">
              <a:rPr kumimoji="0" lang="zh-CN" altLang="en-US" sz="12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4165600" y="6356351"/>
            <a:ext cx="3860800" cy="3661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8737600" y="6356351"/>
            <a:ext cx="2844800" cy="3661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0D4AF0A-2064-42D4-8961-EA46D070B136}" type="slidenum">
              <a:rPr kumimoji="0" lang="zh-CN" altLang="en-US" sz="1200" b="0" i="0" u="none" strike="noStrike" kern="1200" cap="none" spc="0" normalizeH="0" baseline="0" noProof="1">
                <a:ln>
                  <a:noFill/>
                </a:ln>
                <a:solidFill>
                  <a:srgbClr val="FFFFFF"/>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FFFFFF"/>
              </a:solidFill>
              <a:effectLst/>
              <a:uLnTx/>
              <a:uFillTx/>
              <a:latin typeface="Arial" panose="020B0604020202020204" pitchFamily="34" charset="0"/>
              <a:ea typeface="宋体" panose="02010600030101010101" pitchFamily="2" charset="-122"/>
              <a:cs typeface="+mn-ea"/>
            </a:endParaRPr>
          </a:p>
        </p:txBody>
      </p:sp>
      <p:pic>
        <p:nvPicPr>
          <p:cNvPr id="41" name="图片 40"/>
          <p:cNvPicPr>
            <a:picLocks noChangeAspect="1"/>
          </p:cNvPicPr>
          <p:nvPr userDrawn="1">
            <p:custDataLst>
              <p:tags r:id="rId2"/>
            </p:custDataLst>
          </p:nvPr>
        </p:nvPicPr>
        <p:blipFill>
          <a:blip r:embed="rId3">
            <a:alphaModFix amt="68000"/>
          </a:blip>
          <a:stretch>
            <a:fillRect/>
          </a:stretch>
        </p:blipFill>
        <p:spPr>
          <a:xfrm rot="5400000">
            <a:off x="10219055" y="-665480"/>
            <a:ext cx="1307465" cy="26384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x" showMasterSp="0">
  <p:cSld name="内容页">
    <p:spTree>
      <p:nvGrpSpPr>
        <p:cNvPr id="1" name=""/>
        <p:cNvGrpSpPr/>
        <p:nvPr/>
      </p:nvGrpSpPr>
      <p:grpSpPr>
        <a:xfrm>
          <a:off x="0" y="0"/>
          <a:ext cx="0" cy="0"/>
          <a:chOff x="0" y="0"/>
          <a:chExt cx="0" cy="0"/>
        </a:xfrm>
      </p:grpSpPr>
      <p:pic>
        <p:nvPicPr>
          <p:cNvPr id="41" name="图片 40"/>
          <p:cNvPicPr>
            <a:picLocks noChangeAspect="1"/>
          </p:cNvPicPr>
          <p:nvPr userDrawn="1">
            <p:custDataLst>
              <p:tags r:id="rId2"/>
            </p:custDataLst>
          </p:nvPr>
        </p:nvPicPr>
        <p:blipFill>
          <a:blip r:embed="rId3">
            <a:alphaModFix amt="68000"/>
          </a:blip>
          <a:stretch>
            <a:fillRect/>
          </a:stretch>
        </p:blipFill>
        <p:spPr>
          <a:xfrm rot="5400000">
            <a:off x="10219055" y="-665480"/>
            <a:ext cx="1307465" cy="26384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fld>
            <a:endParaRPr lang="zh-CN" altLang="en-US"/>
          </a:p>
        </p:txBody>
      </p:sp>
      <p:pic>
        <p:nvPicPr>
          <p:cNvPr id="41" name="图片 40"/>
          <p:cNvPicPr>
            <a:picLocks noChangeAspect="1"/>
          </p:cNvPicPr>
          <p:nvPr userDrawn="1">
            <p:custDataLst>
              <p:tags r:id="rId2"/>
            </p:custDataLst>
          </p:nvPr>
        </p:nvPicPr>
        <p:blipFill>
          <a:blip r:embed="rId3">
            <a:alphaModFix amt="68000"/>
          </a:blip>
          <a:stretch>
            <a:fillRect/>
          </a:stretch>
        </p:blipFill>
        <p:spPr>
          <a:xfrm rot="5400000">
            <a:off x="10219055" y="-665480"/>
            <a:ext cx="1307465" cy="26384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结束页">
    <p:spTree>
      <p:nvGrpSpPr>
        <p:cNvPr id="1" name=""/>
        <p:cNvGrpSpPr/>
        <p:nvPr/>
      </p:nvGrpSpPr>
      <p:grpSpPr>
        <a:xfrm>
          <a:off x="0" y="0"/>
          <a:ext cx="0" cy="0"/>
          <a:chOff x="0" y="0"/>
          <a:chExt cx="0" cy="0"/>
        </a:xfrm>
      </p:grpSpPr>
      <p:sp>
        <p:nvSpPr>
          <p:cNvPr id="10" name="TextBox 9"/>
          <p:cNvSpPr txBox="1"/>
          <p:nvPr userDrawn="1"/>
        </p:nvSpPr>
        <p:spPr>
          <a:xfrm>
            <a:off x="0" y="2276872"/>
            <a:ext cx="12192000" cy="829945"/>
          </a:xfrm>
          <a:prstGeom prst="rect">
            <a:avLst/>
          </a:prstGeom>
          <a:noFill/>
        </p:spPr>
        <p:txBody>
          <a:bodyPr wrap="square" rtlCol="0">
            <a:spAutoFit/>
          </a:bodyPr>
          <a:lstStyle/>
          <a:p>
            <a:pPr algn="ctr"/>
            <a:r>
              <a:rPr lang="zh-CN" altLang="en-US" sz="4800" b="1" spc="600" dirty="0">
                <a:solidFill>
                  <a:srgbClr val="00B0F0"/>
                </a:solidFill>
                <a:latin typeface="微软雅黑" panose="020B0503020204020204" charset="-122"/>
                <a:ea typeface="微软雅黑" panose="020B0503020204020204" charset="-122"/>
              </a:rPr>
              <a:t>高掌远跖 </a:t>
            </a:r>
            <a:r>
              <a:rPr lang="en-US" altLang="zh-CN" sz="4265" b="0" spc="600" dirty="0">
                <a:solidFill>
                  <a:srgbClr val="00B0F0"/>
                </a:solidFill>
                <a:latin typeface="微软雅黑" panose="020B0503020204020204" charset="-122"/>
                <a:ea typeface="微软雅黑" panose="020B0503020204020204" charset="-122"/>
              </a:rPr>
              <a:t>• </a:t>
            </a:r>
            <a:r>
              <a:rPr lang="zh-CN" altLang="en-US" sz="4800" b="1" spc="600" dirty="0">
                <a:solidFill>
                  <a:srgbClr val="00B0F0"/>
                </a:solidFill>
                <a:latin typeface="微软雅黑" panose="020B0503020204020204" charset="-122"/>
                <a:ea typeface="微软雅黑" panose="020B0503020204020204" charset="-122"/>
              </a:rPr>
              <a:t>志在健康</a:t>
            </a:r>
            <a:endParaRPr lang="zh-CN" altLang="en-US" sz="4800" b="1" spc="600" dirty="0">
              <a:solidFill>
                <a:srgbClr val="00B0F0"/>
              </a:solidFill>
              <a:latin typeface="微软雅黑" panose="020B0503020204020204" charset="-122"/>
              <a:ea typeface="微软雅黑" panose="020B0503020204020204" charset="-122"/>
            </a:endParaRPr>
          </a:p>
        </p:txBody>
      </p:sp>
      <p:sp>
        <p:nvSpPr>
          <p:cNvPr id="13" name="TextBox 12"/>
          <p:cNvSpPr txBox="1"/>
          <p:nvPr userDrawn="1"/>
        </p:nvSpPr>
        <p:spPr>
          <a:xfrm>
            <a:off x="0" y="3140968"/>
            <a:ext cx="12192000" cy="445135"/>
          </a:xfrm>
          <a:prstGeom prst="rect">
            <a:avLst/>
          </a:prstGeom>
          <a:noFill/>
        </p:spPr>
        <p:txBody>
          <a:bodyPr wrap="square" rtlCol="0">
            <a:spAutoFit/>
          </a:bodyPr>
          <a:lstStyle/>
          <a:p>
            <a:pPr algn="ctr"/>
            <a:r>
              <a:rPr lang="zh-CN" altLang="en-US" sz="2295" spc="300" dirty="0">
                <a:solidFill>
                  <a:schemeClr val="bg1">
                    <a:lumMod val="65000"/>
                  </a:schemeClr>
                </a:solidFill>
                <a:effectLst/>
                <a:latin typeface="微软雅黑" panose="020B0503020204020204" charset="-122"/>
                <a:ea typeface="微软雅黑" panose="020B0503020204020204" charset="-122"/>
              </a:rPr>
              <a:t>科技领先，服务大众，诚信待人，追求完美</a:t>
            </a:r>
            <a:endParaRPr lang="zh-CN" altLang="en-US" sz="2295" spc="300" dirty="0">
              <a:solidFill>
                <a:schemeClr val="bg1">
                  <a:lumMod val="65000"/>
                </a:schemeClr>
              </a:solidFill>
              <a:latin typeface="微软雅黑" panose="020B0503020204020204" charset="-122"/>
              <a:ea typeface="微软雅黑" panose="020B0503020204020204" charset="-122"/>
            </a:endParaRPr>
          </a:p>
        </p:txBody>
      </p:sp>
      <p:pic>
        <p:nvPicPr>
          <p:cNvPr id="2" name="图片 1" descr="eeed2861b268cd0b7dd77c1956ab117"/>
          <p:cNvPicPr>
            <a:picLocks noChangeAspect="1"/>
          </p:cNvPicPr>
          <p:nvPr userDrawn="1"/>
        </p:nvPicPr>
        <p:blipFill>
          <a:blip r:embed="rId2"/>
          <a:stretch>
            <a:fillRect/>
          </a:stretch>
        </p:blipFill>
        <p:spPr>
          <a:xfrm>
            <a:off x="10029190" y="6528435"/>
            <a:ext cx="1954800" cy="159432"/>
          </a:xfrm>
          <a:prstGeom prst="rect">
            <a:avLst/>
          </a:prstGeom>
        </p:spPr>
      </p:pic>
      <p:pic>
        <p:nvPicPr>
          <p:cNvPr id="41" name="图片 40"/>
          <p:cNvPicPr>
            <a:picLocks noChangeAspect="1"/>
          </p:cNvPicPr>
          <p:nvPr userDrawn="1">
            <p:custDataLst>
              <p:tags r:id="rId3"/>
            </p:custDataLst>
          </p:nvPr>
        </p:nvPicPr>
        <p:blipFill>
          <a:blip r:embed="rId4">
            <a:alphaModFix amt="68000"/>
          </a:blip>
          <a:stretch>
            <a:fillRect/>
          </a:stretch>
        </p:blipFill>
        <p:spPr>
          <a:xfrm rot="5400000">
            <a:off x="10219055" y="-665480"/>
            <a:ext cx="1307465" cy="26384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pic>
        <p:nvPicPr>
          <p:cNvPr id="41" name="图片 40"/>
          <p:cNvPicPr>
            <a:picLocks noChangeAspect="1"/>
          </p:cNvPicPr>
          <p:nvPr userDrawn="1">
            <p:custDataLst>
              <p:tags r:id="rId2"/>
            </p:custDataLst>
          </p:nvPr>
        </p:nvPicPr>
        <p:blipFill>
          <a:blip r:embed="rId3">
            <a:alphaModFix amt="68000"/>
          </a:blip>
          <a:stretch>
            <a:fillRect/>
          </a:stretch>
        </p:blipFill>
        <p:spPr>
          <a:xfrm rot="5400000">
            <a:off x="10219055" y="-665480"/>
            <a:ext cx="1307465" cy="26384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endParaRPr lang="zh-CN" altLang="en-US" dirty="0"/>
          </a:p>
        </p:txBody>
      </p:sp>
      <p:pic>
        <p:nvPicPr>
          <p:cNvPr id="41" name="图片 40"/>
          <p:cNvPicPr>
            <a:picLocks noChangeAspect="1"/>
          </p:cNvPicPr>
          <p:nvPr userDrawn="1">
            <p:custDataLst>
              <p:tags r:id="rId2"/>
            </p:custDataLst>
          </p:nvPr>
        </p:nvPicPr>
        <p:blipFill>
          <a:blip r:embed="rId3">
            <a:alphaModFix amt="68000"/>
          </a:blip>
          <a:stretch>
            <a:fillRect/>
          </a:stretch>
        </p:blipFill>
        <p:spPr>
          <a:xfrm rot="5400000">
            <a:off x="10219055" y="-665480"/>
            <a:ext cx="1307465" cy="26384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pic>
        <p:nvPicPr>
          <p:cNvPr id="41" name="图片 40"/>
          <p:cNvPicPr>
            <a:picLocks noChangeAspect="1"/>
          </p:cNvPicPr>
          <p:nvPr userDrawn="1">
            <p:custDataLst>
              <p:tags r:id="rId2"/>
            </p:custDataLst>
          </p:nvPr>
        </p:nvPicPr>
        <p:blipFill>
          <a:blip r:embed="rId3">
            <a:alphaModFix amt="68000"/>
          </a:blip>
          <a:stretch>
            <a:fillRect/>
          </a:stretch>
        </p:blipFill>
        <p:spPr>
          <a:xfrm rot="5400000">
            <a:off x="10219055" y="-665480"/>
            <a:ext cx="1307465" cy="26384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pic>
        <p:nvPicPr>
          <p:cNvPr id="41" name="图片 40"/>
          <p:cNvPicPr>
            <a:picLocks noChangeAspect="1"/>
          </p:cNvPicPr>
          <p:nvPr userDrawn="1">
            <p:custDataLst>
              <p:tags r:id="rId2"/>
            </p:custDataLst>
          </p:nvPr>
        </p:nvPicPr>
        <p:blipFill>
          <a:blip r:embed="rId3">
            <a:alphaModFix amt="68000"/>
          </a:blip>
          <a:stretch>
            <a:fillRect/>
          </a:stretch>
        </p:blipFill>
        <p:spPr>
          <a:xfrm rot="5400000">
            <a:off x="10219055" y="-665480"/>
            <a:ext cx="1307465" cy="26384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pic>
        <p:nvPicPr>
          <p:cNvPr id="41" name="图片 40"/>
          <p:cNvPicPr>
            <a:picLocks noChangeAspect="1"/>
          </p:cNvPicPr>
          <p:nvPr userDrawn="1">
            <p:custDataLst>
              <p:tags r:id="rId2"/>
            </p:custDataLst>
          </p:nvPr>
        </p:nvPicPr>
        <p:blipFill>
          <a:blip r:embed="rId3">
            <a:alphaModFix amt="68000"/>
          </a:blip>
          <a:stretch>
            <a:fillRect/>
          </a:stretch>
        </p:blipFill>
        <p:spPr>
          <a:xfrm rot="5400000">
            <a:off x="10219055" y="-665480"/>
            <a:ext cx="1307465" cy="26384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tags" Target="../tags/tag14.xml"/><Relationship Id="rId2" Type="http://schemas.openxmlformats.org/officeDocument/2006/relationships/slideLayout" Target="../slideLayouts/slideLayout2.xml"/><Relationship Id="rId19" Type="http://schemas.openxmlformats.org/officeDocument/2006/relationships/tags" Target="../tags/tag13.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2" Type="http://schemas.openxmlformats.org/officeDocument/2006/relationships/theme" Target="../theme/theme2.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文本占位符 2"/>
          <p:cNvSpPr>
            <a:spLocks noGrp="1"/>
          </p:cNvSpPr>
          <p:nvPr>
            <p:ph type="body" idx="1"/>
            <p:custDataLst>
              <p:tags r:id="rId19"/>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微软雅黑" panose="020B0503020204020204" charset="-122"/>
                <a:ea typeface="微软雅黑" panose="020B0503020204020204"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微软雅黑" panose="020B0503020204020204" charset="-122"/>
                <a:ea typeface="微软雅黑" panose="020B0503020204020204"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微软雅黑" panose="020B0503020204020204" charset="-122"/>
                <a:ea typeface="微软雅黑" panose="020B0503020204020204"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2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0EEE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9.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2" Type="http://schemas.openxmlformats.org/officeDocument/2006/relationships/slideLayout" Target="../slideLayouts/slideLayout19.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9.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9.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image" Target="../media/image7.png"/><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9.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0" Type="http://schemas.openxmlformats.org/officeDocument/2006/relationships/notesSlide" Target="../notesSlides/notesSlide5.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24"/>
          <p:cNvSpPr txBox="1"/>
          <p:nvPr>
            <p:custDataLst>
              <p:tags r:id="rId2"/>
            </p:custDataLst>
          </p:nvPr>
        </p:nvSpPr>
        <p:spPr>
          <a:xfrm>
            <a:off x="708025" y="2183130"/>
            <a:ext cx="10420985" cy="1814195"/>
          </a:xfrm>
          <a:prstGeom prst="rect">
            <a:avLst/>
          </a:prstGeom>
          <a:noFill/>
        </p:spPr>
        <p:txBody>
          <a:bodyPr wrap="square" rtlCol="0">
            <a:noAutofit/>
          </a:bodyPr>
          <a:lstStyle/>
          <a:p>
            <a:pPr algn="ctr" fontAlgn="auto">
              <a:lnSpc>
                <a:spcPct val="130000"/>
              </a:lnSpc>
            </a:pPr>
            <a:r>
              <a:rPr lang="zh-CN" altLang="zh-CN" sz="4000" b="1" dirty="0">
                <a:solidFill>
                  <a:srgbClr val="FF0000"/>
                </a:solidFill>
                <a:latin typeface="微软雅黑" panose="020B0503020204020204" charset="-122"/>
                <a:ea typeface="微软雅黑" panose="020B0503020204020204" charset="-122"/>
              </a:rPr>
              <a:t>氯化钾口服溶液</a:t>
            </a:r>
            <a:endParaRPr lang="zh-CN" altLang="zh-CN" sz="4000" b="1" dirty="0">
              <a:solidFill>
                <a:srgbClr val="FF0000"/>
              </a:solidFill>
              <a:latin typeface="微软雅黑" panose="020B0503020204020204" charset="-122"/>
              <a:ea typeface="微软雅黑" panose="020B0503020204020204" charset="-122"/>
            </a:endParaRPr>
          </a:p>
          <a:p>
            <a:pPr algn="ctr" fontAlgn="auto">
              <a:lnSpc>
                <a:spcPct val="130000"/>
              </a:lnSpc>
            </a:pPr>
            <a:r>
              <a:rPr lang="en-US" altLang="zh-CN" sz="4000" b="1" dirty="0">
                <a:solidFill>
                  <a:schemeClr val="accent2">
                    <a:lumMod val="75000"/>
                  </a:schemeClr>
                </a:solidFill>
                <a:latin typeface="微软雅黑" panose="020B0503020204020204" charset="-122"/>
                <a:ea typeface="微软雅黑" panose="020B0503020204020204" charset="-122"/>
              </a:rPr>
              <a:t>(</a:t>
            </a:r>
            <a:r>
              <a:rPr lang="zh-CN" altLang="zh-CN" sz="4000" b="1" dirty="0">
                <a:solidFill>
                  <a:schemeClr val="accent2">
                    <a:lumMod val="75000"/>
                  </a:schemeClr>
                </a:solidFill>
                <a:latin typeface="微软雅黑" panose="020B0503020204020204" charset="-122"/>
                <a:ea typeface="微软雅黑" panose="020B0503020204020204" charset="-122"/>
              </a:rPr>
              <a:t>泽力达）</a:t>
            </a:r>
            <a:endParaRPr lang="zh-CN" altLang="zh-CN" sz="4000" b="1" dirty="0">
              <a:solidFill>
                <a:schemeClr val="accent2">
                  <a:lumMod val="75000"/>
                </a:schemeClr>
              </a:solidFill>
              <a:latin typeface="微软雅黑" panose="020B0503020204020204" charset="-122"/>
              <a:ea typeface="微软雅黑" panose="020B0503020204020204" charset="-122"/>
            </a:endParaRPr>
          </a:p>
          <a:p>
            <a:pPr algn="ctr" fontAlgn="auto">
              <a:lnSpc>
                <a:spcPct val="130000"/>
              </a:lnSpc>
            </a:pPr>
            <a:endParaRPr lang="zh-CN" altLang="zh-CN" sz="2000" b="1" dirty="0">
              <a:solidFill>
                <a:schemeClr val="accent2">
                  <a:lumMod val="75000"/>
                </a:schemeClr>
              </a:solidFill>
              <a:latin typeface="微软雅黑" panose="020B0503020204020204" charset="-122"/>
              <a:ea typeface="微软雅黑" panose="020B0503020204020204" charset="-122"/>
            </a:endParaRPr>
          </a:p>
          <a:p>
            <a:pPr algn="ctr" fontAlgn="auto">
              <a:lnSpc>
                <a:spcPct val="130000"/>
              </a:lnSpc>
            </a:pPr>
            <a:endParaRPr lang="zh-CN" altLang="zh-CN" sz="2000" b="1" dirty="0">
              <a:solidFill>
                <a:schemeClr val="accent2">
                  <a:lumMod val="75000"/>
                </a:schemeClr>
              </a:solidFill>
              <a:latin typeface="微软雅黑" panose="020B0503020204020204" charset="-122"/>
              <a:ea typeface="微软雅黑" panose="020B0503020204020204" charset="-122"/>
            </a:endParaRPr>
          </a:p>
          <a:p>
            <a:pPr algn="ctr" fontAlgn="auto">
              <a:lnSpc>
                <a:spcPct val="130000"/>
              </a:lnSpc>
            </a:pPr>
            <a:endParaRPr lang="zh-CN" altLang="zh-CN" sz="2000" b="1" dirty="0">
              <a:solidFill>
                <a:schemeClr val="accent2">
                  <a:lumMod val="75000"/>
                </a:schemeClr>
              </a:solidFill>
              <a:latin typeface="微软雅黑" panose="020B0503020204020204" charset="-122"/>
              <a:ea typeface="微软雅黑" panose="020B0503020204020204" charset="-122"/>
            </a:endParaRPr>
          </a:p>
        </p:txBody>
      </p:sp>
      <p:sp>
        <p:nvSpPr>
          <p:cNvPr id="3" name="文本框 2"/>
          <p:cNvSpPr txBox="1"/>
          <p:nvPr>
            <p:custDataLst>
              <p:tags r:id="rId3"/>
            </p:custDataLst>
          </p:nvPr>
        </p:nvSpPr>
        <p:spPr>
          <a:xfrm>
            <a:off x="4047490" y="4340225"/>
            <a:ext cx="3820160" cy="578485"/>
          </a:xfrm>
          <a:prstGeom prst="rect">
            <a:avLst/>
          </a:prstGeom>
          <a:solidFill>
            <a:schemeClr val="accent1">
              <a:lumMod val="40000"/>
              <a:lumOff val="60000"/>
            </a:schemeClr>
          </a:solidFill>
        </p:spPr>
        <p:txBody>
          <a:bodyPr wrap="square" rtlCol="0">
            <a:noAutofit/>
          </a:bodyPr>
          <a:lstStyle/>
          <a:p>
            <a:endParaRPr lang="zh-CN" altLang="en-US"/>
          </a:p>
        </p:txBody>
      </p:sp>
      <p:sp>
        <p:nvSpPr>
          <p:cNvPr id="4" name="文本框 3"/>
          <p:cNvSpPr txBox="1"/>
          <p:nvPr>
            <p:custDataLst>
              <p:tags r:id="rId4"/>
            </p:custDataLst>
          </p:nvPr>
        </p:nvSpPr>
        <p:spPr>
          <a:xfrm>
            <a:off x="4095750" y="4436745"/>
            <a:ext cx="3808095" cy="398780"/>
          </a:xfrm>
          <a:prstGeom prst="rect">
            <a:avLst/>
          </a:prstGeom>
          <a:noFill/>
        </p:spPr>
        <p:txBody>
          <a:bodyPr wrap="square" rtlCol="0">
            <a:spAutoFit/>
          </a:bodyPr>
          <a:lstStyle/>
          <a:p>
            <a:r>
              <a:rPr lang="zh-CN" altLang="en-US" sz="2000" b="1" dirty="0">
                <a:solidFill>
                  <a:srgbClr val="0070C0"/>
                </a:solidFill>
              </a:rPr>
              <a:t>浙江高跖医药科技股份有限公司</a:t>
            </a:r>
            <a:endParaRPr lang="zh-CN" altLang="en-US" sz="2000" b="1" dirty="0">
              <a:solidFill>
                <a:srgbClr val="0070C0"/>
              </a:solidFill>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4" name="组合 13"/>
          <p:cNvGrpSpPr/>
          <p:nvPr userDrawn="1">
            <p:custDataLst>
              <p:tags r:id="rId2"/>
            </p:custDataLst>
          </p:nvPr>
        </p:nvGrpSpPr>
        <p:grpSpPr>
          <a:xfrm>
            <a:off x="8094980" y="2416175"/>
            <a:ext cx="2535555" cy="1808480"/>
            <a:chOff x="3223" y="3882"/>
            <a:chExt cx="3993" cy="2848"/>
          </a:xfrm>
        </p:grpSpPr>
        <p:sp>
          <p:nvSpPr>
            <p:cNvPr id="15" name="任意多边形 26"/>
            <p:cNvSpPr/>
            <p:nvPr>
              <p:custDataLst>
                <p:tags r:id="rId3"/>
              </p:custDataLst>
            </p:nvPr>
          </p:nvSpPr>
          <p:spPr>
            <a:xfrm>
              <a:off x="4310" y="3882"/>
              <a:ext cx="2906" cy="841"/>
            </a:xfrm>
            <a:custGeom>
              <a:avLst/>
              <a:gdLst>
                <a:gd name="connsiteX0" fmla="*/ 0 w 1682088"/>
                <a:gd name="connsiteY0" fmla="*/ 0 h 519125"/>
                <a:gd name="connsiteX1" fmla="*/ 1682088 w 1682088"/>
                <a:gd name="connsiteY1" fmla="*/ 0 h 519125"/>
                <a:gd name="connsiteX2" fmla="*/ 1682088 w 1682088"/>
                <a:gd name="connsiteY2" fmla="*/ 519125 h 519125"/>
                <a:gd name="connsiteX3" fmla="*/ 0 w 1682088"/>
                <a:gd name="connsiteY3" fmla="*/ 519125 h 519125"/>
                <a:gd name="connsiteX4" fmla="*/ 0 w 1682088"/>
                <a:gd name="connsiteY4" fmla="*/ 0 h 519125"/>
                <a:gd name="connsiteX0-1" fmla="*/ 0 w 1682088"/>
                <a:gd name="connsiteY0-2" fmla="*/ 519125 h 610565"/>
                <a:gd name="connsiteX1-3" fmla="*/ 0 w 1682088"/>
                <a:gd name="connsiteY1-4" fmla="*/ 0 h 610565"/>
                <a:gd name="connsiteX2-5" fmla="*/ 1682088 w 1682088"/>
                <a:gd name="connsiteY2-6" fmla="*/ 0 h 610565"/>
                <a:gd name="connsiteX3-7" fmla="*/ 1682088 w 1682088"/>
                <a:gd name="connsiteY3-8" fmla="*/ 519125 h 610565"/>
                <a:gd name="connsiteX4-9" fmla="*/ 91440 w 1682088"/>
                <a:gd name="connsiteY4-10" fmla="*/ 610565 h 610565"/>
                <a:gd name="connsiteX0-11" fmla="*/ 0 w 1682088"/>
                <a:gd name="connsiteY0-12" fmla="*/ 519125 h 519125"/>
                <a:gd name="connsiteX1-13" fmla="*/ 0 w 1682088"/>
                <a:gd name="connsiteY1-14" fmla="*/ 0 h 519125"/>
                <a:gd name="connsiteX2-15" fmla="*/ 1682088 w 1682088"/>
                <a:gd name="connsiteY2-16" fmla="*/ 0 h 519125"/>
                <a:gd name="connsiteX3-17" fmla="*/ 1682088 w 1682088"/>
                <a:gd name="connsiteY3-18" fmla="*/ 519125 h 519125"/>
              </a:gdLst>
              <a:ahLst/>
              <a:cxnLst>
                <a:cxn ang="0">
                  <a:pos x="connsiteX0-1" y="connsiteY0-2"/>
                </a:cxn>
                <a:cxn ang="0">
                  <a:pos x="connsiteX1-3" y="connsiteY1-4"/>
                </a:cxn>
                <a:cxn ang="0">
                  <a:pos x="connsiteX2-5" y="connsiteY2-6"/>
                </a:cxn>
                <a:cxn ang="0">
                  <a:pos x="connsiteX3-7" y="connsiteY3-8"/>
                </a:cxn>
              </a:cxnLst>
              <a:rect l="l" t="t" r="r" b="b"/>
              <a:pathLst>
                <a:path w="1682088" h="519125">
                  <a:moveTo>
                    <a:pt x="0" y="519125"/>
                  </a:moveTo>
                  <a:lnTo>
                    <a:pt x="0" y="0"/>
                  </a:lnTo>
                  <a:lnTo>
                    <a:pt x="1682088" y="0"/>
                  </a:lnTo>
                  <a:lnTo>
                    <a:pt x="1682088" y="519125"/>
                  </a:lnTo>
                </a:path>
              </a:pathLst>
            </a:custGeom>
            <a:noFill/>
            <a:ln w="31750">
              <a:solidFill>
                <a:srgbClr val="1F5E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6" name="任意多边形 34"/>
            <p:cNvSpPr/>
            <p:nvPr>
              <p:custDataLst>
                <p:tags r:id="rId4"/>
              </p:custDataLst>
            </p:nvPr>
          </p:nvSpPr>
          <p:spPr>
            <a:xfrm>
              <a:off x="3223" y="4402"/>
              <a:ext cx="3625" cy="2329"/>
            </a:xfrm>
            <a:custGeom>
              <a:avLst/>
              <a:gdLst>
                <a:gd name="connsiteX0" fmla="*/ 0 w 2463662"/>
                <a:gd name="connsiteY0" fmla="*/ 0 h 1478645"/>
                <a:gd name="connsiteX1" fmla="*/ 877819 w 2463662"/>
                <a:gd name="connsiteY1" fmla="*/ 0 h 1478645"/>
                <a:gd name="connsiteX2" fmla="*/ 877819 w 2463662"/>
                <a:gd name="connsiteY2" fmla="*/ 1105159 h 1478645"/>
                <a:gd name="connsiteX3" fmla="*/ 2463662 w 2463662"/>
                <a:gd name="connsiteY3" fmla="*/ 1105159 h 1478645"/>
                <a:gd name="connsiteX4" fmla="*/ 2463662 w 2463662"/>
                <a:gd name="connsiteY4" fmla="*/ 1478645 h 1478645"/>
                <a:gd name="connsiteX5" fmla="*/ 0 w 2463662"/>
                <a:gd name="connsiteY5" fmla="*/ 1478645 h 1478645"/>
                <a:gd name="connsiteX6" fmla="*/ 0 w 2463662"/>
                <a:gd name="connsiteY6" fmla="*/ 0 h 1478645"/>
                <a:gd name="connsiteX0-1" fmla="*/ 877819 w 2463662"/>
                <a:gd name="connsiteY0-2" fmla="*/ 1105159 h 1478645"/>
                <a:gd name="connsiteX1-3" fmla="*/ 2463662 w 2463662"/>
                <a:gd name="connsiteY1-4" fmla="*/ 1105159 h 1478645"/>
                <a:gd name="connsiteX2-5" fmla="*/ 2463662 w 2463662"/>
                <a:gd name="connsiteY2-6" fmla="*/ 1478645 h 1478645"/>
                <a:gd name="connsiteX3-7" fmla="*/ 0 w 2463662"/>
                <a:gd name="connsiteY3-8" fmla="*/ 1478645 h 1478645"/>
                <a:gd name="connsiteX4-9" fmla="*/ 0 w 2463662"/>
                <a:gd name="connsiteY4-10" fmla="*/ 0 h 1478645"/>
                <a:gd name="connsiteX5-11" fmla="*/ 877819 w 2463662"/>
                <a:gd name="connsiteY5-12" fmla="*/ 0 h 1478645"/>
                <a:gd name="connsiteX6-13" fmla="*/ 969259 w 2463662"/>
                <a:gd name="connsiteY6-14" fmla="*/ 1196599 h 1478645"/>
                <a:gd name="connsiteX0-15" fmla="*/ 877819 w 2463662"/>
                <a:gd name="connsiteY0-16" fmla="*/ 1105159 h 1478645"/>
                <a:gd name="connsiteX1-17" fmla="*/ 2463662 w 2463662"/>
                <a:gd name="connsiteY1-18" fmla="*/ 1105159 h 1478645"/>
                <a:gd name="connsiteX2-19" fmla="*/ 2463662 w 2463662"/>
                <a:gd name="connsiteY2-20" fmla="*/ 1478645 h 1478645"/>
                <a:gd name="connsiteX3-21" fmla="*/ 0 w 2463662"/>
                <a:gd name="connsiteY3-22" fmla="*/ 1478645 h 1478645"/>
                <a:gd name="connsiteX4-23" fmla="*/ 0 w 2463662"/>
                <a:gd name="connsiteY4-24" fmla="*/ 0 h 1478645"/>
                <a:gd name="connsiteX5-25" fmla="*/ 877819 w 2463662"/>
                <a:gd name="connsiteY5-26" fmla="*/ 0 h 1478645"/>
                <a:gd name="connsiteX0-27" fmla="*/ 2463662 w 2463662"/>
                <a:gd name="connsiteY0-28" fmla="*/ 1105159 h 1478645"/>
                <a:gd name="connsiteX1-29" fmla="*/ 2463662 w 2463662"/>
                <a:gd name="connsiteY1-30" fmla="*/ 1478645 h 1478645"/>
                <a:gd name="connsiteX2-31" fmla="*/ 0 w 2463662"/>
                <a:gd name="connsiteY2-32" fmla="*/ 1478645 h 1478645"/>
                <a:gd name="connsiteX3-33" fmla="*/ 0 w 2463662"/>
                <a:gd name="connsiteY3-34" fmla="*/ 0 h 1478645"/>
                <a:gd name="connsiteX4-35" fmla="*/ 877819 w 2463662"/>
                <a:gd name="connsiteY4-36" fmla="*/ 0 h 14786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63662" h="1478645">
                  <a:moveTo>
                    <a:pt x="2463662" y="1105159"/>
                  </a:moveTo>
                  <a:lnTo>
                    <a:pt x="2463662" y="1478645"/>
                  </a:lnTo>
                  <a:lnTo>
                    <a:pt x="0" y="1478645"/>
                  </a:lnTo>
                  <a:lnTo>
                    <a:pt x="0" y="0"/>
                  </a:lnTo>
                  <a:lnTo>
                    <a:pt x="877819" y="0"/>
                  </a:lnTo>
                </a:path>
              </a:pathLst>
            </a:custGeom>
            <a:noFill/>
            <a:ln w="317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7" name="TextBox 59"/>
          <p:cNvSpPr txBox="1">
            <a:spLocks noChangeArrowheads="1"/>
          </p:cNvSpPr>
          <p:nvPr>
            <p:custDataLst>
              <p:tags r:id="rId5"/>
            </p:custDataLst>
          </p:nvPr>
        </p:nvSpPr>
        <p:spPr bwMode="auto">
          <a:xfrm flipH="1">
            <a:off x="8339455" y="2422525"/>
            <a:ext cx="1789430" cy="990600"/>
          </a:xfrm>
          <a:prstGeom prst="rect">
            <a:avLst/>
          </a:prstGeom>
          <a:noFill/>
          <a:ln>
            <a:noFill/>
          </a:ln>
        </p:spPr>
        <p:txBody>
          <a:bodyPr wrap="square" tIns="46990" bIns="0" anchor="b" anchorCtr="0">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fontAlgn="auto">
              <a:lnSpc>
                <a:spcPct val="100000"/>
              </a:lnSpc>
            </a:pPr>
            <a:r>
              <a:rPr lang="zh-CN" sz="4400" b="1" dirty="0">
                <a:solidFill>
                  <a:schemeClr val="accent2">
                    <a:lumMod val="75000"/>
                  </a:schemeClr>
                </a:solidFill>
                <a:latin typeface="微软雅黑" panose="020B0503020204020204" charset="-122"/>
                <a:ea typeface="微软雅黑" panose="020B0503020204020204" charset="-122"/>
              </a:rPr>
              <a:t>目录</a:t>
            </a:r>
            <a:endParaRPr lang="zh-CN" sz="4400" b="1" dirty="0">
              <a:solidFill>
                <a:schemeClr val="accent2">
                  <a:lumMod val="75000"/>
                </a:schemeClr>
              </a:solidFill>
              <a:latin typeface="微软雅黑" panose="020B0503020204020204" charset="-122"/>
              <a:ea typeface="微软雅黑" panose="020B0503020204020204" charset="-122"/>
            </a:endParaRPr>
          </a:p>
        </p:txBody>
      </p:sp>
      <p:sp>
        <p:nvSpPr>
          <p:cNvPr id="19" name="文本框 18"/>
          <p:cNvSpPr txBox="1"/>
          <p:nvPr>
            <p:custDataLst>
              <p:tags r:id="rId6"/>
            </p:custDataLst>
          </p:nvPr>
        </p:nvSpPr>
        <p:spPr>
          <a:xfrm>
            <a:off x="8339455" y="3450590"/>
            <a:ext cx="2291080" cy="497205"/>
          </a:xfrm>
          <a:prstGeom prst="rect">
            <a:avLst/>
          </a:prstGeom>
          <a:noFill/>
        </p:spPr>
        <p:txBody>
          <a:bodyPr wrap="square" rtlCol="0">
            <a:normAutofit fontScale="95000" lnSpcReduction="10000"/>
          </a:bodyPr>
          <a:lstStyle/>
          <a:p>
            <a:pPr algn="dist"/>
            <a:r>
              <a:rPr lang="en-US" altLang="ko-KR" sz="2800" b="1" kern="0" dirty="0">
                <a:solidFill>
                  <a:srgbClr val="1F5EA0"/>
                </a:solidFill>
                <a:latin typeface="Arial" panose="020B0604020202020204" pitchFamily="34" charset="0"/>
                <a:ea typeface="微软雅黑" panose="020B0503020204020204" charset="-122"/>
                <a:sym typeface="+mn-ea"/>
              </a:rPr>
              <a:t>CONTENTS</a:t>
            </a:r>
            <a:endParaRPr lang="en-US" altLang="ko-KR" sz="2800" b="1" kern="0" dirty="0">
              <a:solidFill>
                <a:srgbClr val="1F5EA0"/>
              </a:solidFill>
              <a:latin typeface="Arial" panose="020B0604020202020204" pitchFamily="34" charset="0"/>
              <a:ea typeface="微软雅黑" panose="020B0503020204020204" charset="-122"/>
              <a:sym typeface="+mn-ea"/>
            </a:endParaRPr>
          </a:p>
        </p:txBody>
      </p:sp>
      <p:sp>
        <p:nvSpPr>
          <p:cNvPr id="20" name="文本框 19"/>
          <p:cNvSpPr txBox="1"/>
          <p:nvPr>
            <p:custDataLst>
              <p:tags r:id="rId7"/>
            </p:custDataLst>
          </p:nvPr>
        </p:nvSpPr>
        <p:spPr>
          <a:xfrm>
            <a:off x="932815" y="1806575"/>
            <a:ext cx="2087245" cy="742950"/>
          </a:xfrm>
          <a:prstGeom prst="rect">
            <a:avLst/>
          </a:prstGeom>
          <a:solidFill>
            <a:schemeClr val="accent1">
              <a:lumMod val="20000"/>
              <a:lumOff val="80000"/>
            </a:schemeClr>
          </a:solidFill>
          <a:ln>
            <a:solidFill>
              <a:srgbClr val="1F5EA0"/>
            </a:solidFill>
          </a:ln>
        </p:spPr>
        <p:txBody>
          <a:bodyPr wrap="square" rtlCol="0" anchor="ctr" anchorCtr="0">
            <a:noAutofit/>
          </a:bodyPr>
          <a:lstStyle/>
          <a:p>
            <a:pPr algn="ctr"/>
            <a:r>
              <a:rPr lang="en-US" altLang="zh-CN" sz="2000" b="1" dirty="0">
                <a:solidFill>
                  <a:schemeClr val="bg2">
                    <a:lumMod val="50000"/>
                  </a:schemeClr>
                </a:solidFill>
                <a:latin typeface="Times New Roman" panose="02020603050405020304" pitchFamily="18" charset="0"/>
                <a:ea typeface="微软雅黑" panose="020B0503020204020204" charset="-122"/>
                <a:cs typeface="Times New Roman" panose="02020603050405020304" pitchFamily="18" charset="0"/>
              </a:rPr>
              <a:t>01 </a:t>
            </a:r>
            <a:r>
              <a:rPr lang="zh-CN" altLang="en-US" sz="2000" b="1" dirty="0">
                <a:solidFill>
                  <a:schemeClr val="bg2">
                    <a:lumMod val="50000"/>
                  </a:schemeClr>
                </a:solidFill>
                <a:latin typeface="Times New Roman" panose="02020603050405020304" pitchFamily="18" charset="0"/>
                <a:ea typeface="微软雅黑" panose="020B0503020204020204" charset="-122"/>
                <a:cs typeface="Times New Roman" panose="02020603050405020304" pitchFamily="18" charset="0"/>
              </a:rPr>
              <a:t>药品基本信息</a:t>
            </a:r>
            <a:endParaRPr lang="zh-CN" altLang="en-US" sz="2000" b="1" dirty="0">
              <a:solidFill>
                <a:schemeClr val="bg2">
                  <a:lumMod val="50000"/>
                </a:scheme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4" name="文本框 33"/>
          <p:cNvSpPr txBox="1"/>
          <p:nvPr>
            <p:custDataLst>
              <p:tags r:id="rId8"/>
            </p:custDataLst>
          </p:nvPr>
        </p:nvSpPr>
        <p:spPr>
          <a:xfrm>
            <a:off x="932815" y="3204845"/>
            <a:ext cx="2087245" cy="742950"/>
          </a:xfrm>
          <a:prstGeom prst="rect">
            <a:avLst/>
          </a:prstGeom>
          <a:solidFill>
            <a:schemeClr val="accent1">
              <a:lumMod val="20000"/>
              <a:lumOff val="80000"/>
            </a:schemeClr>
          </a:solidFill>
          <a:ln>
            <a:solidFill>
              <a:srgbClr val="1F5EA0"/>
            </a:solidFill>
          </a:ln>
        </p:spPr>
        <p:txBody>
          <a:bodyPr wrap="square" rtlCol="0" anchor="ctr" anchorCtr="0">
            <a:noAutofit/>
          </a:bodyPr>
          <a:lstStyle/>
          <a:p>
            <a:pPr algn="ctr"/>
            <a:r>
              <a:rPr lang="en-US" altLang="zh-CN" sz="2000" b="1" dirty="0">
                <a:solidFill>
                  <a:schemeClr val="bg2">
                    <a:lumMod val="50000"/>
                  </a:schemeClr>
                </a:solidFill>
                <a:latin typeface="Times New Roman" panose="02020603050405020304" pitchFamily="18" charset="0"/>
                <a:ea typeface="微软雅黑" panose="020B0503020204020204" charset="-122"/>
                <a:cs typeface="Times New Roman" panose="02020603050405020304" pitchFamily="18" charset="0"/>
              </a:rPr>
              <a:t>03  </a:t>
            </a:r>
            <a:r>
              <a:rPr lang="zh-CN" sz="2000" b="1" dirty="0">
                <a:solidFill>
                  <a:schemeClr val="bg2">
                    <a:lumMod val="50000"/>
                  </a:schemeClr>
                </a:solidFill>
                <a:latin typeface="Times New Roman" panose="02020603050405020304" pitchFamily="18" charset="0"/>
                <a:ea typeface="微软雅黑" panose="020B0503020204020204" charset="-122"/>
                <a:cs typeface="Times New Roman" panose="02020603050405020304" pitchFamily="18" charset="0"/>
              </a:rPr>
              <a:t>有效性</a:t>
            </a:r>
            <a:endParaRPr lang="zh-CN" altLang="en-US" sz="2000" b="1" dirty="0">
              <a:solidFill>
                <a:schemeClr val="bg2">
                  <a:lumMod val="50000"/>
                </a:scheme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5" name="文本框 34"/>
          <p:cNvSpPr txBox="1"/>
          <p:nvPr>
            <p:custDataLst>
              <p:tags r:id="rId9"/>
            </p:custDataLst>
          </p:nvPr>
        </p:nvSpPr>
        <p:spPr>
          <a:xfrm>
            <a:off x="3586480" y="1812290"/>
            <a:ext cx="2087245" cy="737235"/>
          </a:xfrm>
          <a:prstGeom prst="rect">
            <a:avLst/>
          </a:prstGeom>
          <a:solidFill>
            <a:schemeClr val="accent1">
              <a:lumMod val="20000"/>
              <a:lumOff val="80000"/>
            </a:schemeClr>
          </a:solidFill>
          <a:ln>
            <a:solidFill>
              <a:srgbClr val="1F5EA0"/>
            </a:solidFill>
          </a:ln>
        </p:spPr>
        <p:txBody>
          <a:bodyPr wrap="square" rtlCol="0" anchor="ctr" anchorCtr="0">
            <a:noAutofit/>
          </a:bodyPr>
          <a:lstStyle/>
          <a:p>
            <a:pPr algn="ctr"/>
            <a:r>
              <a:rPr lang="en-US" altLang="zh-CN" sz="2000" b="1" dirty="0">
                <a:solidFill>
                  <a:schemeClr val="bg2">
                    <a:lumMod val="50000"/>
                  </a:schemeClr>
                </a:solidFill>
                <a:latin typeface="Times New Roman" panose="02020603050405020304" pitchFamily="18" charset="0"/>
                <a:ea typeface="微软雅黑" panose="020B0503020204020204" charset="-122"/>
                <a:cs typeface="Times New Roman" panose="02020603050405020304" pitchFamily="18" charset="0"/>
              </a:rPr>
              <a:t>02  </a:t>
            </a:r>
            <a:r>
              <a:rPr lang="zh-CN" sz="2000" b="1" dirty="0">
                <a:solidFill>
                  <a:schemeClr val="bg2">
                    <a:lumMod val="50000"/>
                  </a:schemeClr>
                </a:solidFill>
                <a:latin typeface="Times New Roman" panose="02020603050405020304" pitchFamily="18" charset="0"/>
                <a:ea typeface="微软雅黑" panose="020B0503020204020204" charset="-122"/>
                <a:cs typeface="Times New Roman" panose="02020603050405020304" pitchFamily="18" charset="0"/>
              </a:rPr>
              <a:t>安全性</a:t>
            </a:r>
            <a:endParaRPr lang="zh-CN" sz="2000" b="1" dirty="0">
              <a:solidFill>
                <a:schemeClr val="bg2">
                  <a:lumMod val="50000"/>
                </a:scheme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7" name="文本框 36"/>
          <p:cNvSpPr txBox="1"/>
          <p:nvPr>
            <p:custDataLst>
              <p:tags r:id="rId10"/>
            </p:custDataLst>
          </p:nvPr>
        </p:nvSpPr>
        <p:spPr>
          <a:xfrm>
            <a:off x="3586479" y="3114357"/>
            <a:ext cx="2087245" cy="742950"/>
          </a:xfrm>
          <a:prstGeom prst="rect">
            <a:avLst/>
          </a:prstGeom>
          <a:solidFill>
            <a:schemeClr val="accent1">
              <a:lumMod val="20000"/>
              <a:lumOff val="80000"/>
            </a:schemeClr>
          </a:solidFill>
          <a:ln>
            <a:solidFill>
              <a:srgbClr val="1F5EA0"/>
            </a:solidFill>
          </a:ln>
        </p:spPr>
        <p:txBody>
          <a:bodyPr wrap="square" rtlCol="0" anchor="ctr" anchorCtr="0">
            <a:noAutofit/>
          </a:bodyPr>
          <a:lstStyle/>
          <a:p>
            <a:pPr algn="ctr"/>
            <a:r>
              <a:rPr lang="en-US" altLang="zh-CN" sz="2000" b="1" dirty="0">
                <a:solidFill>
                  <a:schemeClr val="bg2">
                    <a:lumMod val="50000"/>
                  </a:schemeClr>
                </a:solidFill>
                <a:latin typeface="Times New Roman" panose="02020603050405020304" pitchFamily="18" charset="0"/>
                <a:ea typeface="微软雅黑" panose="020B0503020204020204" charset="-122"/>
                <a:cs typeface="Times New Roman" panose="02020603050405020304" pitchFamily="18" charset="0"/>
              </a:rPr>
              <a:t>04   </a:t>
            </a:r>
            <a:r>
              <a:rPr lang="zh-CN" altLang="en-US" sz="2000" b="1" dirty="0">
                <a:solidFill>
                  <a:schemeClr val="bg2">
                    <a:lumMod val="50000"/>
                  </a:schemeClr>
                </a:solidFill>
                <a:latin typeface="Times New Roman" panose="02020603050405020304" pitchFamily="18" charset="0"/>
                <a:ea typeface="微软雅黑" panose="020B0503020204020204" charset="-122"/>
                <a:cs typeface="Times New Roman" panose="02020603050405020304" pitchFamily="18" charset="0"/>
              </a:rPr>
              <a:t>创新性</a:t>
            </a:r>
            <a:endParaRPr lang="zh-CN" altLang="en-US" sz="2000" b="1" dirty="0">
              <a:solidFill>
                <a:schemeClr val="bg2">
                  <a:lumMod val="50000"/>
                </a:scheme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8" name="文本框 37"/>
          <p:cNvSpPr txBox="1"/>
          <p:nvPr>
            <p:custDataLst>
              <p:tags r:id="rId11"/>
            </p:custDataLst>
          </p:nvPr>
        </p:nvSpPr>
        <p:spPr>
          <a:xfrm>
            <a:off x="2370239" y="4512627"/>
            <a:ext cx="2087245" cy="742950"/>
          </a:xfrm>
          <a:prstGeom prst="rect">
            <a:avLst/>
          </a:prstGeom>
          <a:solidFill>
            <a:schemeClr val="accent1">
              <a:lumMod val="20000"/>
              <a:lumOff val="80000"/>
            </a:schemeClr>
          </a:solidFill>
          <a:ln>
            <a:solidFill>
              <a:srgbClr val="1F5EA0"/>
            </a:solidFill>
          </a:ln>
        </p:spPr>
        <p:txBody>
          <a:bodyPr wrap="square" rtlCol="0" anchor="ctr" anchorCtr="0">
            <a:noAutofit/>
          </a:bodyPr>
          <a:lstStyle/>
          <a:p>
            <a:pPr algn="ctr"/>
            <a:r>
              <a:rPr lang="en-US" altLang="zh-CN" sz="2000" b="1" dirty="0">
                <a:solidFill>
                  <a:schemeClr val="bg2">
                    <a:lumMod val="50000"/>
                  </a:schemeClr>
                </a:solidFill>
                <a:latin typeface="Times New Roman" panose="02020603050405020304" pitchFamily="18" charset="0"/>
                <a:ea typeface="微软雅黑" panose="020B0503020204020204" charset="-122"/>
                <a:cs typeface="Times New Roman" panose="02020603050405020304" pitchFamily="18" charset="0"/>
              </a:rPr>
              <a:t>05  </a:t>
            </a:r>
            <a:r>
              <a:rPr lang="zh-CN" altLang="en-US" sz="2000" b="1" dirty="0">
                <a:solidFill>
                  <a:schemeClr val="bg2">
                    <a:lumMod val="50000"/>
                  </a:schemeClr>
                </a:solidFill>
                <a:latin typeface="Times New Roman" panose="02020603050405020304" pitchFamily="18" charset="0"/>
                <a:ea typeface="微软雅黑" panose="020B0503020204020204" charset="-122"/>
                <a:cs typeface="Times New Roman" panose="02020603050405020304" pitchFamily="18" charset="0"/>
              </a:rPr>
              <a:t>公平性</a:t>
            </a:r>
            <a:endParaRPr lang="zh-CN" altLang="en-US" sz="2000" b="1" dirty="0">
              <a:solidFill>
                <a:schemeClr val="bg2">
                  <a:lumMod val="50000"/>
                </a:schemeClr>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307330" y="3377565"/>
            <a:ext cx="6293485" cy="2812415"/>
          </a:xfrm>
          <a:prstGeom prst="rect">
            <a:avLst/>
          </a:prstGeom>
          <a:noFill/>
          <a:ln>
            <a:solidFill>
              <a:schemeClr val="tx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 name="PA-直接连接符 33"/>
          <p:cNvCxnSpPr/>
          <p:nvPr>
            <p:custDataLst>
              <p:tags r:id="rId1"/>
            </p:custDataLst>
          </p:nvPr>
        </p:nvCxnSpPr>
        <p:spPr>
          <a:xfrm flipV="1">
            <a:off x="456008" y="531495"/>
            <a:ext cx="6874510" cy="52705"/>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55929" y="125095"/>
            <a:ext cx="9096443" cy="400110"/>
          </a:xfrm>
          <a:prstGeom prst="rect">
            <a:avLst/>
          </a:prstGeom>
          <a:noFill/>
        </p:spPr>
        <p:txBody>
          <a:bodyPr wrap="square" rtlCol="0" anchor="t">
            <a:spAutoFit/>
          </a:bodyPr>
          <a:lstStyle/>
          <a:p>
            <a:r>
              <a:rPr lang="en-US" altLang="zh-CN" sz="2000" b="1" dirty="0">
                <a:latin typeface="微软雅黑" panose="020B0503020204020204" charset="-122"/>
                <a:ea typeface="微软雅黑" panose="020B0503020204020204" charset="-122"/>
                <a:sym typeface="+mn-ea"/>
              </a:rPr>
              <a:t>01 </a:t>
            </a:r>
            <a:r>
              <a:rPr lang="zh-CN" altLang="en-US" sz="2000" b="1" dirty="0">
                <a:latin typeface="微软雅黑" panose="020B0503020204020204" charset="-122"/>
                <a:ea typeface="微软雅黑" panose="020B0503020204020204" charset="-122"/>
                <a:sym typeface="+mn-ea"/>
              </a:rPr>
              <a:t>药品基本信息：氯化钾创新剂型，填补临床未满足需求</a:t>
            </a:r>
            <a:endParaRPr lang="zh-CN" altLang="zh-CN" sz="2000" b="1" dirty="0">
              <a:latin typeface="微软雅黑" panose="020B0503020204020204" charset="-122"/>
              <a:ea typeface="微软雅黑" panose="020B0503020204020204" charset="-122"/>
              <a:sym typeface="+mn-ea"/>
            </a:endParaRPr>
          </a:p>
        </p:txBody>
      </p:sp>
      <p:sp>
        <p:nvSpPr>
          <p:cNvPr id="4" name="矩形 3"/>
          <p:cNvSpPr/>
          <p:nvPr/>
        </p:nvSpPr>
        <p:spPr>
          <a:xfrm>
            <a:off x="2220074" y="826251"/>
            <a:ext cx="2956726" cy="332505"/>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rPr>
              <a:t>氯化钾口服溶液</a:t>
            </a:r>
            <a:endParaRPr lang="zh-CN" altLang="en-US" sz="1600" b="1" dirty="0">
              <a:solidFill>
                <a:srgbClr val="C00000"/>
              </a:solidFill>
            </a:endParaRPr>
          </a:p>
        </p:txBody>
      </p:sp>
      <p:sp>
        <p:nvSpPr>
          <p:cNvPr id="5" name="右箭头 4"/>
          <p:cNvSpPr/>
          <p:nvPr/>
        </p:nvSpPr>
        <p:spPr>
          <a:xfrm>
            <a:off x="768430" y="826251"/>
            <a:ext cx="1567148" cy="332505"/>
          </a:xfrm>
          <a:prstGeom prst="rightArrow">
            <a:avLst>
              <a:gd name="adj1" fmla="val 100000"/>
              <a:gd name="adj2" fmla="val 27273"/>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通用名</a:t>
            </a:r>
            <a:endParaRPr lang="zh-CN" altLang="en-US" sz="1600" dirty="0"/>
          </a:p>
        </p:txBody>
      </p:sp>
      <p:sp>
        <p:nvSpPr>
          <p:cNvPr id="6" name="矩形 5"/>
          <p:cNvSpPr/>
          <p:nvPr/>
        </p:nvSpPr>
        <p:spPr>
          <a:xfrm>
            <a:off x="7148195" y="791210"/>
            <a:ext cx="4448810" cy="367665"/>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accent1">
                    <a:lumMod val="50000"/>
                  </a:schemeClr>
                </a:solidFill>
              </a:rPr>
              <a:t>100ml</a:t>
            </a:r>
            <a:r>
              <a:rPr lang="zh-CN" altLang="en-US" sz="1600" b="1" dirty="0">
                <a:solidFill>
                  <a:schemeClr val="accent1">
                    <a:lumMod val="50000"/>
                  </a:schemeClr>
                </a:solidFill>
              </a:rPr>
              <a:t>：</a:t>
            </a:r>
            <a:r>
              <a:rPr lang="en-US" altLang="zh-CN" sz="1600" b="1" dirty="0">
                <a:solidFill>
                  <a:schemeClr val="accent1">
                    <a:lumMod val="50000"/>
                  </a:schemeClr>
                </a:solidFill>
              </a:rPr>
              <a:t>10g</a:t>
            </a:r>
            <a:endParaRPr lang="en-US" altLang="zh-CN" sz="1600" b="1" dirty="0">
              <a:solidFill>
                <a:schemeClr val="accent1">
                  <a:lumMod val="50000"/>
                </a:schemeClr>
              </a:solidFill>
            </a:endParaRPr>
          </a:p>
        </p:txBody>
      </p:sp>
      <p:sp>
        <p:nvSpPr>
          <p:cNvPr id="7" name="右箭头 6"/>
          <p:cNvSpPr/>
          <p:nvPr/>
        </p:nvSpPr>
        <p:spPr>
          <a:xfrm>
            <a:off x="5340427" y="826251"/>
            <a:ext cx="1913658" cy="332505"/>
          </a:xfrm>
          <a:prstGeom prst="rightArrow">
            <a:avLst>
              <a:gd name="adj1" fmla="val 100000"/>
              <a:gd name="adj2" fmla="val 27273"/>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注册规格</a:t>
            </a:r>
            <a:endParaRPr lang="zh-CN" altLang="en-US" sz="1600" dirty="0"/>
          </a:p>
        </p:txBody>
      </p:sp>
      <p:sp>
        <p:nvSpPr>
          <p:cNvPr id="8" name="矩形 7"/>
          <p:cNvSpPr/>
          <p:nvPr/>
        </p:nvSpPr>
        <p:spPr>
          <a:xfrm>
            <a:off x="2220074" y="1192010"/>
            <a:ext cx="2956726" cy="332505"/>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accent1">
                    <a:lumMod val="50000"/>
                  </a:schemeClr>
                </a:solidFill>
              </a:rPr>
              <a:t>2022-11-08</a:t>
            </a:r>
            <a:endParaRPr lang="zh-CN" altLang="en-US" sz="1600" b="1" dirty="0">
              <a:solidFill>
                <a:schemeClr val="accent1">
                  <a:lumMod val="50000"/>
                </a:schemeClr>
              </a:solidFill>
            </a:endParaRPr>
          </a:p>
        </p:txBody>
      </p:sp>
      <p:sp>
        <p:nvSpPr>
          <p:cNvPr id="9" name="右箭头 8"/>
          <p:cNvSpPr/>
          <p:nvPr/>
        </p:nvSpPr>
        <p:spPr>
          <a:xfrm>
            <a:off x="768430" y="1192010"/>
            <a:ext cx="1567148" cy="332505"/>
          </a:xfrm>
          <a:prstGeom prst="rightArrow">
            <a:avLst>
              <a:gd name="adj1" fmla="val 100000"/>
              <a:gd name="adj2" fmla="val 27273"/>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我国获批时间</a:t>
            </a:r>
            <a:endParaRPr lang="zh-CN" altLang="en-US" sz="1600" dirty="0"/>
          </a:p>
        </p:txBody>
      </p:sp>
      <p:sp>
        <p:nvSpPr>
          <p:cNvPr id="10" name="矩形 9"/>
          <p:cNvSpPr/>
          <p:nvPr/>
        </p:nvSpPr>
        <p:spPr>
          <a:xfrm>
            <a:off x="7148195" y="1181100"/>
            <a:ext cx="4448810" cy="343535"/>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accent1">
                    <a:lumMod val="50000"/>
                  </a:schemeClr>
                </a:solidFill>
              </a:rPr>
              <a:t>美国，</a:t>
            </a:r>
            <a:r>
              <a:rPr lang="en-US" altLang="zh-CN" sz="1600" b="1">
                <a:solidFill>
                  <a:schemeClr val="accent1">
                    <a:lumMod val="50000"/>
                  </a:schemeClr>
                </a:solidFill>
              </a:rPr>
              <a:t>2014</a:t>
            </a:r>
            <a:r>
              <a:rPr lang="zh-CN" altLang="en-US" sz="1600" b="1">
                <a:solidFill>
                  <a:schemeClr val="accent1">
                    <a:lumMod val="50000"/>
                  </a:schemeClr>
                </a:solidFill>
              </a:rPr>
              <a:t>年</a:t>
            </a:r>
            <a:endParaRPr lang="zh-CN" altLang="en-US" sz="1600" b="1" dirty="0">
              <a:solidFill>
                <a:schemeClr val="accent1">
                  <a:lumMod val="50000"/>
                </a:schemeClr>
              </a:solidFill>
            </a:endParaRPr>
          </a:p>
        </p:txBody>
      </p:sp>
      <p:sp>
        <p:nvSpPr>
          <p:cNvPr id="11" name="右箭头 10"/>
          <p:cNvSpPr/>
          <p:nvPr/>
        </p:nvSpPr>
        <p:spPr>
          <a:xfrm>
            <a:off x="5340427" y="1192010"/>
            <a:ext cx="1913658" cy="332505"/>
          </a:xfrm>
          <a:prstGeom prst="rightArrow">
            <a:avLst>
              <a:gd name="adj1" fmla="val 100000"/>
              <a:gd name="adj2" fmla="val 27273"/>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t>全球首个上市国家</a:t>
            </a:r>
            <a:endParaRPr lang="zh-CN" altLang="en-US" sz="1600" dirty="0"/>
          </a:p>
        </p:txBody>
      </p:sp>
      <p:sp>
        <p:nvSpPr>
          <p:cNvPr id="12" name="矩形 11"/>
          <p:cNvSpPr/>
          <p:nvPr/>
        </p:nvSpPr>
        <p:spPr>
          <a:xfrm>
            <a:off x="2220074" y="1557769"/>
            <a:ext cx="2956726" cy="332505"/>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rPr>
              <a:t>是（国内首仿）</a:t>
            </a:r>
            <a:endParaRPr lang="zh-CN" altLang="en-US" sz="1600" b="1" dirty="0">
              <a:solidFill>
                <a:srgbClr val="C00000"/>
              </a:solidFill>
            </a:endParaRPr>
          </a:p>
        </p:txBody>
      </p:sp>
      <p:sp>
        <p:nvSpPr>
          <p:cNvPr id="13" name="右箭头 12"/>
          <p:cNvSpPr/>
          <p:nvPr/>
        </p:nvSpPr>
        <p:spPr>
          <a:xfrm>
            <a:off x="768430" y="1557769"/>
            <a:ext cx="1567148" cy="332505"/>
          </a:xfrm>
          <a:prstGeom prst="rightArrow">
            <a:avLst>
              <a:gd name="adj1" fmla="val 100000"/>
              <a:gd name="adj2" fmla="val 27273"/>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是否为独家</a:t>
            </a:r>
            <a:endParaRPr lang="zh-CN" altLang="en-US" sz="1600" dirty="0"/>
          </a:p>
        </p:txBody>
      </p:sp>
      <p:sp>
        <p:nvSpPr>
          <p:cNvPr id="14" name="矩形 13"/>
          <p:cNvSpPr/>
          <p:nvPr/>
        </p:nvSpPr>
        <p:spPr>
          <a:xfrm>
            <a:off x="7148195" y="1551940"/>
            <a:ext cx="4450080" cy="338455"/>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accent1">
                    <a:lumMod val="50000"/>
                  </a:schemeClr>
                </a:solidFill>
              </a:rPr>
              <a:t>否</a:t>
            </a:r>
            <a:endParaRPr lang="zh-CN" altLang="en-US" sz="1600" b="1" dirty="0">
              <a:solidFill>
                <a:schemeClr val="accent1">
                  <a:lumMod val="50000"/>
                </a:schemeClr>
              </a:solidFill>
            </a:endParaRPr>
          </a:p>
        </p:txBody>
      </p:sp>
      <p:sp>
        <p:nvSpPr>
          <p:cNvPr id="15" name="右箭头 14"/>
          <p:cNvSpPr/>
          <p:nvPr/>
        </p:nvSpPr>
        <p:spPr>
          <a:xfrm>
            <a:off x="5340427" y="1557769"/>
            <a:ext cx="1913658" cy="332505"/>
          </a:xfrm>
          <a:prstGeom prst="rightArrow">
            <a:avLst>
              <a:gd name="adj1" fmla="val 100000"/>
              <a:gd name="adj2" fmla="val 27273"/>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是否为</a:t>
            </a:r>
            <a:r>
              <a:rPr lang="en-US" altLang="zh-CN" sz="1600" dirty="0"/>
              <a:t>OTC</a:t>
            </a:r>
            <a:endParaRPr lang="zh-CN" altLang="en-US" sz="1600" dirty="0"/>
          </a:p>
        </p:txBody>
      </p:sp>
      <p:grpSp>
        <p:nvGrpSpPr>
          <p:cNvPr id="21" name="组合 20"/>
          <p:cNvGrpSpPr/>
          <p:nvPr/>
        </p:nvGrpSpPr>
        <p:grpSpPr>
          <a:xfrm>
            <a:off x="769181" y="1933154"/>
            <a:ext cx="4408370" cy="1113025"/>
            <a:chOff x="1185680" y="2030060"/>
            <a:chExt cx="4408370" cy="332505"/>
          </a:xfrm>
        </p:grpSpPr>
        <p:sp>
          <p:nvSpPr>
            <p:cNvPr id="22" name="矩形 21"/>
            <p:cNvSpPr/>
            <p:nvPr/>
          </p:nvSpPr>
          <p:spPr>
            <a:xfrm>
              <a:off x="2637324" y="2030060"/>
              <a:ext cx="2956726" cy="332505"/>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indent="-95250">
                <a:buFont typeface="Arial" panose="020B0604020202020204" pitchFamily="34" charset="0"/>
                <a:buChar char="•"/>
              </a:pPr>
              <a:endParaRPr lang="zh-CN" altLang="en-US" sz="1600" b="1" dirty="0">
                <a:solidFill>
                  <a:schemeClr val="accent1">
                    <a:lumMod val="50000"/>
                  </a:schemeClr>
                </a:solidFill>
              </a:endParaRPr>
            </a:p>
            <a:p>
              <a:pPr marL="87630"/>
              <a:r>
                <a:rPr lang="zh-CN" altLang="en-US" sz="1400" b="1" dirty="0">
                  <a:solidFill>
                    <a:schemeClr val="accent1">
                      <a:lumMod val="50000"/>
                    </a:schemeClr>
                  </a:solidFill>
                </a:rPr>
                <a:t>用于</a:t>
              </a:r>
              <a:r>
                <a:rPr lang="zh-CN" altLang="en-US" sz="1400" b="1" dirty="0">
                  <a:solidFill>
                    <a:srgbClr val="C00000"/>
                  </a:solidFill>
                </a:rPr>
                <a:t>治疗和预防伴或不伴代谢性碱中毒的低钾血症</a:t>
              </a:r>
              <a:r>
                <a:rPr lang="zh-CN" altLang="en-US" sz="1400" b="1" dirty="0">
                  <a:solidFill>
                    <a:schemeClr val="accent1">
                      <a:lumMod val="50000"/>
                    </a:schemeClr>
                  </a:solidFill>
                </a:rPr>
                <a:t>。在这些患者通过富含钾的食物进行膳食管理或减少利尿剂剂量治疗效果不佳时。</a:t>
              </a:r>
              <a:endParaRPr lang="zh-CN" altLang="en-US" sz="1600" b="1" dirty="0">
                <a:solidFill>
                  <a:schemeClr val="accent1">
                    <a:lumMod val="50000"/>
                  </a:schemeClr>
                </a:solidFill>
              </a:endParaRPr>
            </a:p>
            <a:p>
              <a:pPr marL="182880" indent="-95250">
                <a:buFont typeface="Arial" panose="020B0604020202020204" pitchFamily="34" charset="0"/>
                <a:buChar char="•"/>
              </a:pPr>
              <a:endParaRPr lang="zh-CN" altLang="en-US" sz="1600" b="1" dirty="0">
                <a:solidFill>
                  <a:schemeClr val="accent1">
                    <a:lumMod val="50000"/>
                  </a:schemeClr>
                </a:solidFill>
              </a:endParaRPr>
            </a:p>
          </p:txBody>
        </p:sp>
        <p:sp>
          <p:nvSpPr>
            <p:cNvPr id="23" name="右箭头 22"/>
            <p:cNvSpPr/>
            <p:nvPr/>
          </p:nvSpPr>
          <p:spPr>
            <a:xfrm>
              <a:off x="1185680" y="2030060"/>
              <a:ext cx="1567148" cy="332505"/>
            </a:xfrm>
            <a:prstGeom prst="rightArrow">
              <a:avLst>
                <a:gd name="adj1" fmla="val 100000"/>
                <a:gd name="adj2" fmla="val 8233"/>
              </a:avLst>
            </a:prstGeom>
            <a:solidFill>
              <a:schemeClr val="accent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适应症</a:t>
              </a:r>
              <a:endParaRPr lang="zh-CN" altLang="en-US" sz="1600" dirty="0"/>
            </a:p>
          </p:txBody>
        </p:sp>
      </p:grpSp>
      <p:grpSp>
        <p:nvGrpSpPr>
          <p:cNvPr id="24" name="组合 23"/>
          <p:cNvGrpSpPr/>
          <p:nvPr/>
        </p:nvGrpSpPr>
        <p:grpSpPr>
          <a:xfrm>
            <a:off x="5340427" y="1923528"/>
            <a:ext cx="6257290" cy="1122680"/>
            <a:chOff x="1185680" y="2030060"/>
            <a:chExt cx="5328658" cy="332514"/>
          </a:xfrm>
        </p:grpSpPr>
        <p:sp>
          <p:nvSpPr>
            <p:cNvPr id="25" name="矩形 24"/>
            <p:cNvSpPr/>
            <p:nvPr/>
          </p:nvSpPr>
          <p:spPr>
            <a:xfrm>
              <a:off x="2725226" y="2044354"/>
              <a:ext cx="3789112" cy="318220"/>
            </a:xfrm>
            <a:prstGeom prst="rect">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630"/>
              <a:r>
                <a:rPr lang="zh-CN" altLang="en-US" sz="1400" b="1" dirty="0">
                  <a:solidFill>
                    <a:schemeClr val="accent1">
                      <a:lumMod val="50000"/>
                    </a:schemeClr>
                  </a:solidFill>
                </a:rPr>
                <a:t>用至少</a:t>
              </a:r>
              <a:r>
                <a:rPr lang="en-US" altLang="zh-CN" sz="1400" b="1" dirty="0">
                  <a:solidFill>
                    <a:schemeClr val="accent1">
                      <a:lumMod val="50000"/>
                    </a:schemeClr>
                  </a:solidFill>
                </a:rPr>
                <a:t>120ml</a:t>
              </a:r>
              <a:r>
                <a:rPr lang="zh-CN" altLang="en-US" sz="1400" b="1" dirty="0">
                  <a:solidFill>
                    <a:schemeClr val="accent1">
                      <a:lumMod val="50000"/>
                    </a:schemeClr>
                  </a:solidFill>
                </a:rPr>
                <a:t>的冷水稀释氯化钾溶液。常规剂量成人每次</a:t>
              </a:r>
              <a:r>
                <a:rPr lang="en-US" altLang="zh-CN" sz="1400" b="1" dirty="0">
                  <a:solidFill>
                    <a:schemeClr val="accent1">
                      <a:lumMod val="50000"/>
                    </a:schemeClr>
                  </a:solidFill>
                </a:rPr>
                <a:t>0.5</a:t>
              </a:r>
              <a:r>
                <a:rPr lang="zh-CN" altLang="en-US" sz="1400" b="1" dirty="0">
                  <a:solidFill>
                    <a:schemeClr val="accent1">
                      <a:lumMod val="50000"/>
                    </a:schemeClr>
                  </a:solidFill>
                </a:rPr>
                <a:t>～</a:t>
              </a:r>
              <a:r>
                <a:rPr lang="en-US" altLang="zh-CN" sz="1400" b="1" dirty="0">
                  <a:solidFill>
                    <a:schemeClr val="accent1">
                      <a:lumMod val="50000"/>
                    </a:schemeClr>
                  </a:solidFill>
                </a:rPr>
                <a:t>1.5g</a:t>
              </a:r>
              <a:r>
                <a:rPr lang="zh-CN" altLang="en-US" sz="1400" b="1" dirty="0">
                  <a:solidFill>
                    <a:schemeClr val="accent1">
                      <a:lumMod val="50000"/>
                    </a:schemeClr>
                  </a:solidFill>
                </a:rPr>
                <a:t>（</a:t>
              </a:r>
              <a:r>
                <a:rPr lang="en-US" altLang="zh-CN" sz="1400" b="1" dirty="0">
                  <a:solidFill>
                    <a:schemeClr val="accent1">
                      <a:lumMod val="50000"/>
                    </a:schemeClr>
                  </a:solidFill>
                </a:rPr>
                <a:t>6.7</a:t>
              </a:r>
              <a:r>
                <a:rPr lang="zh-CN" altLang="en-US" sz="1400" b="1" dirty="0">
                  <a:solidFill>
                    <a:schemeClr val="accent1">
                      <a:lumMod val="50000"/>
                    </a:schemeClr>
                  </a:solidFill>
                </a:rPr>
                <a:t>～</a:t>
              </a:r>
              <a:r>
                <a:rPr lang="en-US" altLang="zh-CN" sz="1400" b="1" dirty="0">
                  <a:solidFill>
                    <a:schemeClr val="accent1">
                      <a:lumMod val="50000"/>
                    </a:schemeClr>
                  </a:solidFill>
                </a:rPr>
                <a:t>20mmol</a:t>
              </a:r>
              <a:r>
                <a:rPr lang="zh-CN" altLang="en-US" sz="1400" b="1" dirty="0">
                  <a:solidFill>
                    <a:schemeClr val="accent1">
                      <a:lumMod val="50000"/>
                    </a:schemeClr>
                  </a:solidFill>
                </a:rPr>
                <a:t>）用冷水稀释后服用，每日</a:t>
              </a:r>
              <a:r>
                <a:rPr lang="en-US" altLang="zh-CN" sz="1400" b="1" dirty="0">
                  <a:solidFill>
                    <a:schemeClr val="accent1">
                      <a:lumMod val="50000"/>
                    </a:schemeClr>
                  </a:solidFill>
                </a:rPr>
                <a:t>1</a:t>
              </a:r>
              <a:r>
                <a:rPr lang="zh-CN" altLang="en-US" sz="1400" b="1" dirty="0">
                  <a:solidFill>
                    <a:schemeClr val="accent1">
                      <a:lumMod val="50000"/>
                    </a:schemeClr>
                  </a:solidFill>
                </a:rPr>
                <a:t>～</a:t>
              </a:r>
              <a:r>
                <a:rPr lang="en-US" altLang="zh-CN" sz="1400" b="1" dirty="0">
                  <a:solidFill>
                    <a:schemeClr val="accent1">
                      <a:lumMod val="50000"/>
                    </a:schemeClr>
                  </a:solidFill>
                </a:rPr>
                <a:t>3</a:t>
              </a:r>
              <a:r>
                <a:rPr lang="zh-CN" altLang="en-US" sz="1400" b="1" dirty="0">
                  <a:solidFill>
                    <a:schemeClr val="accent1">
                      <a:lumMod val="50000"/>
                    </a:schemeClr>
                  </a:solidFill>
                </a:rPr>
                <a:t>次，饭后服用。一般成人每日最大剂量为</a:t>
              </a:r>
              <a:r>
                <a:rPr lang="en-US" altLang="zh-CN" sz="1400" b="1" dirty="0">
                  <a:solidFill>
                    <a:schemeClr val="accent1">
                      <a:lumMod val="50000"/>
                    </a:schemeClr>
                  </a:solidFill>
                </a:rPr>
                <a:t>6g</a:t>
              </a:r>
              <a:r>
                <a:rPr lang="zh-CN" altLang="en-US" sz="1400" b="1" dirty="0">
                  <a:solidFill>
                    <a:schemeClr val="accent1">
                      <a:lumMod val="50000"/>
                    </a:schemeClr>
                  </a:solidFill>
                </a:rPr>
                <a:t>（</a:t>
              </a:r>
              <a:r>
                <a:rPr lang="en-US" altLang="zh-CN" sz="1400" b="1" dirty="0">
                  <a:solidFill>
                    <a:schemeClr val="accent1">
                      <a:lumMod val="50000"/>
                    </a:schemeClr>
                  </a:solidFill>
                </a:rPr>
                <a:t>80mmol</a:t>
              </a:r>
              <a:r>
                <a:rPr lang="zh-CN" altLang="en-US" sz="1400" b="1" dirty="0">
                  <a:solidFill>
                    <a:schemeClr val="accent1">
                      <a:lumMod val="50000"/>
                    </a:schemeClr>
                  </a:solidFill>
                </a:rPr>
                <a:t>）。</a:t>
              </a:r>
              <a:endParaRPr lang="zh-CN" altLang="en-US" sz="1400" b="1" dirty="0">
                <a:solidFill>
                  <a:schemeClr val="accent1">
                    <a:lumMod val="50000"/>
                  </a:schemeClr>
                </a:solidFill>
              </a:endParaRPr>
            </a:p>
          </p:txBody>
        </p:sp>
        <p:sp>
          <p:nvSpPr>
            <p:cNvPr id="26" name="右箭头 25"/>
            <p:cNvSpPr/>
            <p:nvPr/>
          </p:nvSpPr>
          <p:spPr>
            <a:xfrm>
              <a:off x="1185680" y="2030060"/>
              <a:ext cx="1629656" cy="332505"/>
            </a:xfrm>
            <a:prstGeom prst="rightArrow">
              <a:avLst>
                <a:gd name="adj1" fmla="val 100000"/>
                <a:gd name="adj2" fmla="val 8233"/>
              </a:avLst>
            </a:prstGeom>
            <a:solidFill>
              <a:srgbClr val="347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用法用量</a:t>
              </a:r>
              <a:endParaRPr lang="zh-CN" altLang="en-US" sz="1600" dirty="0"/>
            </a:p>
          </p:txBody>
        </p:sp>
      </p:grpSp>
      <p:sp>
        <p:nvSpPr>
          <p:cNvPr id="29" name="文本框 28"/>
          <p:cNvSpPr txBox="1"/>
          <p:nvPr>
            <p:custDataLst>
              <p:tags r:id="rId2"/>
            </p:custDataLst>
          </p:nvPr>
        </p:nvSpPr>
        <p:spPr>
          <a:xfrm>
            <a:off x="768430" y="3373965"/>
            <a:ext cx="4408370" cy="2822649"/>
          </a:xfrm>
          <a:prstGeom prst="rect">
            <a:avLst/>
          </a:prstGeom>
          <a:noFill/>
          <a:ln>
            <a:solidFill>
              <a:schemeClr val="tx2"/>
            </a:solidFill>
          </a:ln>
          <a:extLst>
            <a:ext uri="{909E8E84-426E-40DD-AFC4-6F175D3DCCD1}">
              <a14:hiddenFill xmlns:a14="http://schemas.microsoft.com/office/drawing/2010/main">
                <a:solidFill>
                  <a:schemeClr val="accent1">
                    <a:lumMod val="20000"/>
                    <a:lumOff val="80000"/>
                  </a:schemeClr>
                </a:solidFill>
              </a14:hiddenFill>
            </a:ext>
          </a:extLst>
        </p:spPr>
        <p:txBody>
          <a:bodyPr wrap="square" rtlCol="0">
            <a:noAutofit/>
          </a:bodyPr>
          <a:lstStyle/>
          <a:p>
            <a:pPr algn="l">
              <a:lnSpc>
                <a:spcPct val="200000"/>
              </a:lnSpc>
              <a:buClrTx/>
              <a:buSzTx/>
              <a:buFontTx/>
            </a:pPr>
            <a:r>
              <a:rPr lang="zh-CN" altLang="zh-CN" sz="1600" b="1" u="sng"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 </a:t>
            </a:r>
            <a:r>
              <a:rPr lang="zh-CN" altLang="en-US" sz="1600" b="1" u="sng"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参照药品建议</a:t>
            </a:r>
            <a:r>
              <a:rPr lang="zh-CN" altLang="zh-CN" sz="1600" b="1"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a:t>
            </a:r>
            <a:r>
              <a:rPr lang="zh-CN" altLang="en-US" sz="1600" b="1"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氯化钾颗粒</a:t>
            </a:r>
            <a:endParaRPr lang="zh-CN" altLang="zh-CN" sz="1600" b="1" u="sng"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marL="285750" indent="-285750">
              <a:buFont typeface="Wingdings" panose="05000000000000000000" pitchFamily="2" charset="2"/>
              <a:buChar char="ü"/>
            </a:pPr>
            <a:endParaRPr lang="en-US" altLang="zh-CN" sz="1400" dirty="0">
              <a:solidFill>
                <a:schemeClr val="dk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285750" indent="-285750">
              <a:lnSpc>
                <a:spcPct val="150000"/>
              </a:lnSpc>
              <a:buFont typeface="Wingdings" panose="05000000000000000000" pitchFamily="2" charset="2"/>
              <a:buChar char="ü"/>
            </a:pPr>
            <a:r>
              <a:rPr lang="zh-CN" sz="1400" dirty="0">
                <a:solidFill>
                  <a:schemeClr val="dk1"/>
                </a:solidFill>
                <a:latin typeface="Times New Roman" panose="02020603050405020304" pitchFamily="18" charset="0"/>
                <a:ea typeface="微软雅黑" panose="020B0503020204020204" charset="-122"/>
                <a:cs typeface="Times New Roman" panose="02020603050405020304" pitchFamily="18" charset="0"/>
                <a:sym typeface="+mn-ea"/>
              </a:rPr>
              <a:t>二者为同通用名不同剂型的药品。</a:t>
            </a:r>
            <a:endParaRPr lang="zh-CN" altLang="en-US" sz="1400" dirty="0">
              <a:solidFill>
                <a:schemeClr val="dk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285750" indent="-285750">
              <a:lnSpc>
                <a:spcPct val="150000"/>
              </a:lnSpc>
              <a:buFont typeface="Wingdings" panose="05000000000000000000" pitchFamily="2" charset="2"/>
              <a:buChar char="ü"/>
            </a:pPr>
            <a:r>
              <a:rPr lang="zh-CN" altLang="en-US" sz="1400" dirty="0">
                <a:solidFill>
                  <a:schemeClr val="dk1"/>
                </a:solidFill>
                <a:latin typeface="Times New Roman" panose="02020603050405020304" pitchFamily="18" charset="0"/>
                <a:ea typeface="微软雅黑" panose="020B0503020204020204" charset="-122"/>
                <a:cs typeface="Times New Roman" panose="02020603050405020304" pitchFamily="18" charset="0"/>
                <a:sym typeface="+mn-ea"/>
              </a:rPr>
              <a:t>氯化钾颗粒已被纳入医保甲类目录。</a:t>
            </a:r>
            <a:endParaRPr lang="zh-CN" altLang="zh-CN" sz="1400" dirty="0">
              <a:solidFill>
                <a:schemeClr val="dk1"/>
              </a:solidFill>
              <a:latin typeface="Times New Roman" panose="02020603050405020304" pitchFamily="18" charset="0"/>
              <a:ea typeface="微软雅黑" panose="020B0503020204020204" charset="-122"/>
              <a:cs typeface="Times New Roman" panose="02020603050405020304" pitchFamily="18" charset="0"/>
            </a:endParaRPr>
          </a:p>
          <a:p>
            <a:pPr marL="285750" indent="-285750">
              <a:lnSpc>
                <a:spcPct val="150000"/>
              </a:lnSpc>
              <a:buFont typeface="Wingdings" panose="05000000000000000000" pitchFamily="2" charset="2"/>
              <a:buChar char="ü"/>
            </a:pPr>
            <a:r>
              <a:rPr lang="zh-CN" altLang="en-US" sz="14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氯化钾口服溶液是剂型创新和临床补充。</a:t>
            </a:r>
            <a:endParaRPr lang="zh-CN" altLang="en-US" sz="14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30" name="文本框 29"/>
          <p:cNvSpPr txBox="1"/>
          <p:nvPr>
            <p:custDataLst>
              <p:tags r:id="rId3"/>
            </p:custDataLst>
          </p:nvPr>
        </p:nvSpPr>
        <p:spPr>
          <a:xfrm>
            <a:off x="5340985" y="3373755"/>
            <a:ext cx="6257290" cy="2821940"/>
          </a:xfrm>
          <a:prstGeom prst="rect">
            <a:avLst/>
          </a:prstGeom>
          <a:noFill/>
          <a:ln>
            <a:noFill/>
          </a:ln>
        </p:spPr>
        <p:txBody>
          <a:bodyPr wrap="square" rtlCol="0">
            <a:noAutofit/>
          </a:bodyPr>
          <a:lstStyle/>
          <a:p>
            <a:pPr algn="l">
              <a:lnSpc>
                <a:spcPct val="150000"/>
              </a:lnSpc>
            </a:pPr>
            <a:r>
              <a:rPr lang="zh-CN" altLang="zh-CN" sz="1600" b="1" u="sng" dirty="0">
                <a:solidFill>
                  <a:schemeClr val="bg2">
                    <a:lumMod val="50000"/>
                  </a:schemeClr>
                </a:solidFill>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1600" b="1" u="sng" dirty="0">
                <a:solidFill>
                  <a:schemeClr val="bg2">
                    <a:lumMod val="50000"/>
                  </a:schemeClr>
                </a:solidFill>
                <a:latin typeface="Times New Roman" panose="02020603050405020304" pitchFamily="18" charset="0"/>
                <a:ea typeface="微软雅黑" panose="020B0503020204020204" charset="-122"/>
                <a:cs typeface="Times New Roman" panose="02020603050405020304" pitchFamily="18" charset="0"/>
                <a:sym typeface="+mn-ea"/>
              </a:rPr>
              <a:t> </a:t>
            </a:r>
            <a:r>
              <a:rPr lang="zh-CN" altLang="en-US" sz="1600" b="1" u="sng" dirty="0">
                <a:solidFill>
                  <a:schemeClr val="bg2">
                    <a:lumMod val="50000"/>
                  </a:schemeClr>
                </a:solidFill>
                <a:latin typeface="Times New Roman" panose="02020603050405020304" pitchFamily="18" charset="0"/>
                <a:ea typeface="微软雅黑" panose="020B0503020204020204" charset="-122"/>
                <a:cs typeface="Times New Roman" panose="02020603050405020304" pitchFamily="18" charset="0"/>
                <a:sym typeface="+mn-ea"/>
              </a:rPr>
              <a:t>疾病基本情况</a:t>
            </a:r>
            <a:r>
              <a:rPr lang="zh-CN" altLang="zh-CN" sz="1600" b="1" u="sng" dirty="0">
                <a:solidFill>
                  <a:schemeClr val="bg2">
                    <a:lumMod val="50000"/>
                  </a:schemeClr>
                </a:solidFill>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zh-CN" sz="1600" b="1" u="sng" dirty="0">
              <a:solidFill>
                <a:schemeClr val="bg2">
                  <a:lumMod val="50000"/>
                </a:schemeClr>
              </a:solidFill>
              <a:latin typeface="Times New Roman" panose="02020603050405020304" pitchFamily="18" charset="0"/>
              <a:ea typeface="微软雅黑" panose="020B0503020204020204" charset="-122"/>
              <a:cs typeface="Times New Roman" panose="02020603050405020304" pitchFamily="18" charset="0"/>
              <a:sym typeface="+mn-ea"/>
            </a:endParaRPr>
          </a:p>
          <a:p>
            <a:pPr>
              <a:lnSpc>
                <a:spcPct val="150000"/>
              </a:lnSpc>
            </a:pPr>
            <a:r>
              <a:rPr lang="zh-CN" altLang="en-US" sz="1400" dirty="0">
                <a:latin typeface="Times New Roman" panose="02020603050405020304" pitchFamily="18" charset="0"/>
                <a:ea typeface="微软雅黑" panose="020B0503020204020204" charset="-122"/>
                <a:cs typeface="Times New Roman" panose="02020603050405020304" pitchFamily="18" charset="0"/>
              </a:rPr>
              <a:t>临床因为各种原因影响钾的摄入、吸收、代谢和排泄，低钾血症在临床上极为常见。重度低钾血症可出现严重并发症，甚至危及生命，需积极处理。</a:t>
            </a:r>
            <a:endParaRPr lang="zh-CN" altLang="en-US" sz="1400" dirty="0">
              <a:latin typeface="Times New Roman" panose="02020603050405020304" pitchFamily="18" charset="0"/>
              <a:ea typeface="微软雅黑" panose="020B0503020204020204" charset="-122"/>
              <a:cs typeface="Times New Roman" panose="02020603050405020304" pitchFamily="18" charset="0"/>
            </a:endParaRPr>
          </a:p>
          <a:p>
            <a:pPr>
              <a:lnSpc>
                <a:spcPct val="150000"/>
              </a:lnSpc>
            </a:pPr>
            <a:r>
              <a:rPr lang="zh-CN" altLang="zh-CN" sz="1600" b="1" u="sng" dirty="0">
                <a:solidFill>
                  <a:schemeClr val="bg2">
                    <a:lumMod val="50000"/>
                  </a:schemeClr>
                </a:solidFill>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1600" b="1" u="sng" dirty="0">
                <a:solidFill>
                  <a:schemeClr val="bg2">
                    <a:lumMod val="50000"/>
                  </a:schemeClr>
                </a:solidFill>
                <a:latin typeface="Times New Roman" panose="02020603050405020304" pitchFamily="18" charset="0"/>
                <a:ea typeface="微软雅黑" panose="020B0503020204020204" charset="-122"/>
                <a:cs typeface="Times New Roman" panose="02020603050405020304" pitchFamily="18" charset="0"/>
                <a:sym typeface="+mn-ea"/>
              </a:rPr>
              <a:t> </a:t>
            </a:r>
            <a:r>
              <a:rPr lang="zh-CN" altLang="en-US" sz="1600" b="1" u="sng" dirty="0">
                <a:solidFill>
                  <a:schemeClr val="bg2">
                    <a:lumMod val="50000"/>
                  </a:schemeClr>
                </a:solidFill>
                <a:latin typeface="Times New Roman" panose="02020603050405020304" pitchFamily="18" charset="0"/>
                <a:ea typeface="微软雅黑" panose="020B0503020204020204" charset="-122"/>
                <a:cs typeface="Times New Roman" panose="02020603050405020304" pitchFamily="18" charset="0"/>
                <a:sym typeface="+mn-ea"/>
              </a:rPr>
              <a:t>尚存未满足的临床需求</a:t>
            </a:r>
            <a:r>
              <a:rPr lang="zh-CN" altLang="zh-CN" sz="1600" b="1" u="sng" dirty="0">
                <a:solidFill>
                  <a:schemeClr val="bg2">
                    <a:lumMod val="50000"/>
                  </a:schemeClr>
                </a:solidFill>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zh-CN" sz="1600" b="1" u="sng" dirty="0">
              <a:solidFill>
                <a:schemeClr val="bg2">
                  <a:lumMod val="50000"/>
                </a:schemeClr>
              </a:solidFill>
              <a:latin typeface="Times New Roman" panose="02020603050405020304" pitchFamily="18" charset="0"/>
              <a:ea typeface="微软雅黑" panose="020B0503020204020204" charset="-122"/>
              <a:cs typeface="Times New Roman" panose="02020603050405020304" pitchFamily="18" charset="0"/>
              <a:sym typeface="+mn-ea"/>
            </a:endParaRPr>
          </a:p>
          <a:p>
            <a:pPr marL="285750" indent="-285750">
              <a:lnSpc>
                <a:spcPct val="150000"/>
              </a:lnSpc>
              <a:buFont typeface="Wingdings" panose="05000000000000000000" charset="0"/>
              <a:buChar char="ü"/>
            </a:pPr>
            <a:r>
              <a:rPr lang="zh-CN" altLang="en-US" sz="1400" b="1" dirty="0">
                <a:gradFill>
                  <a:gsLst>
                    <a:gs pos="0">
                      <a:srgbClr val="E30000"/>
                    </a:gs>
                    <a:gs pos="100000">
                      <a:srgbClr val="760303"/>
                    </a:gs>
                  </a:gsLst>
                  <a:lin scaled="0"/>
                </a:gradFill>
                <a:latin typeface="Times New Roman" panose="02020603050405020304" pitchFamily="18" charset="0"/>
                <a:ea typeface="微软雅黑" panose="020B0503020204020204" charset="-122"/>
                <a:cs typeface="Times New Roman" panose="02020603050405020304" pitchFamily="18" charset="0"/>
              </a:rPr>
              <a:t>本品未上市前</a:t>
            </a:r>
            <a:r>
              <a:rPr lang="zh-CN" altLang="zh-CN" sz="1400" b="1" dirty="0">
                <a:gradFill>
                  <a:gsLst>
                    <a:gs pos="0">
                      <a:srgbClr val="E30000"/>
                    </a:gs>
                    <a:gs pos="100000">
                      <a:srgbClr val="760303"/>
                    </a:gs>
                  </a:gsLst>
                  <a:lin scaled="0"/>
                </a:gradFill>
                <a:latin typeface="Times New Roman" panose="02020603050405020304" pitchFamily="18" charset="0"/>
                <a:ea typeface="微软雅黑" panose="020B0503020204020204" charset="-122"/>
                <a:cs typeface="Times New Roman" panose="02020603050405020304" pitchFamily="18" charset="0"/>
              </a:rPr>
              <a:t>，</a:t>
            </a:r>
            <a:r>
              <a:rPr lang="zh-CN" altLang="en-US" sz="1400" b="1" dirty="0">
                <a:gradFill>
                  <a:gsLst>
                    <a:gs pos="0">
                      <a:srgbClr val="E30000"/>
                    </a:gs>
                    <a:gs pos="100000">
                      <a:srgbClr val="760303"/>
                    </a:gs>
                  </a:gsLst>
                  <a:lin scaled="0"/>
                </a:gradFill>
                <a:latin typeface="Times New Roman" panose="02020603050405020304" pitchFamily="18" charset="0"/>
                <a:ea typeface="微软雅黑" panose="020B0503020204020204" charset="-122"/>
                <a:cs typeface="Times New Roman" panose="02020603050405020304" pitchFamily="18" charset="0"/>
              </a:rPr>
              <a:t>临床上常</a:t>
            </a:r>
            <a:r>
              <a:rPr lang="zh-CN" altLang="zh-CN" sz="1400" b="1" dirty="0">
                <a:gradFill>
                  <a:gsLst>
                    <a:gs pos="0">
                      <a:srgbClr val="E30000"/>
                    </a:gs>
                    <a:gs pos="100000">
                      <a:srgbClr val="760303"/>
                    </a:gs>
                  </a:gsLst>
                  <a:lin scaled="0"/>
                </a:gradFill>
                <a:latin typeface="Times New Roman" panose="02020603050405020304" pitchFamily="18" charset="0"/>
                <a:ea typeface="微软雅黑" panose="020B0503020204020204" charset="-122"/>
                <a:cs typeface="Times New Roman" panose="02020603050405020304" pitchFamily="18" charset="0"/>
              </a:rPr>
              <a:t>用氯化钾注射液替代口服溶液服用，苦涩，刺激性大，患者难以适从，</a:t>
            </a:r>
            <a:r>
              <a:rPr lang="zh-CN" altLang="en-US" sz="1400" b="1" dirty="0">
                <a:gradFill>
                  <a:gsLst>
                    <a:gs pos="0">
                      <a:srgbClr val="E30000"/>
                    </a:gs>
                    <a:gs pos="100000">
                      <a:srgbClr val="760303"/>
                    </a:gs>
                  </a:gsLst>
                  <a:lin scaled="0"/>
                </a:gradFill>
                <a:latin typeface="Times New Roman" panose="02020603050405020304" pitchFamily="18" charset="0"/>
                <a:ea typeface="微软雅黑" panose="020B0503020204020204" charset="-122"/>
                <a:cs typeface="Times New Roman" panose="02020603050405020304" pitchFamily="18" charset="0"/>
                <a:sym typeface="+mn-ea"/>
              </a:rPr>
              <a:t>急需氯化钾口服溶液解决这一临床痛点。</a:t>
            </a:r>
            <a:endParaRPr lang="en-US" altLang="zh-CN"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marL="285750" indent="-285750" algn="l">
              <a:lnSpc>
                <a:spcPct val="150000"/>
              </a:lnSpc>
              <a:buClrTx/>
              <a:buSzTx/>
              <a:buFont typeface="Wingdings" panose="05000000000000000000" charset="0"/>
              <a:buChar char="ü"/>
            </a:pPr>
            <a:r>
              <a:rPr lang="zh-CN" altLang="en-US" sz="1400" dirty="0">
                <a:latin typeface="Times New Roman" panose="02020603050405020304" pitchFamily="18" charset="0"/>
                <a:ea typeface="微软雅黑" panose="020B0503020204020204" charset="-122"/>
                <a:cs typeface="Times New Roman" panose="02020603050405020304" pitchFamily="18" charset="0"/>
              </a:rPr>
              <a:t>氯化钾片剂无法满足</a:t>
            </a:r>
            <a:r>
              <a:rPr lang="zh-CN" altLang="en-US" sz="1400" b="1" dirty="0">
                <a:gradFill>
                  <a:gsLst>
                    <a:gs pos="0">
                      <a:srgbClr val="E30000"/>
                    </a:gs>
                    <a:gs pos="100000">
                      <a:srgbClr val="760303"/>
                    </a:gs>
                  </a:gsLst>
                  <a:lin scaled="0"/>
                </a:gradFill>
                <a:latin typeface="Times New Roman" panose="02020603050405020304" pitchFamily="18" charset="0"/>
                <a:ea typeface="微软雅黑" panose="020B0503020204020204" charset="-122"/>
                <a:cs typeface="Times New Roman" panose="02020603050405020304" pitchFamily="18" charset="0"/>
              </a:rPr>
              <a:t>吞咽困难患者</a:t>
            </a:r>
            <a:r>
              <a:rPr lang="zh-CN" altLang="en-US" sz="1400" dirty="0">
                <a:latin typeface="Times New Roman" panose="02020603050405020304" pitchFamily="18" charset="0"/>
                <a:ea typeface="微软雅黑" panose="020B0503020204020204" charset="-122"/>
                <a:cs typeface="Times New Roman" panose="02020603050405020304" pitchFamily="18" charset="0"/>
              </a:rPr>
              <a:t>的用药需求。</a:t>
            </a:r>
            <a:endParaRPr lang="zh-CN" altLang="zh-CN" sz="1400" dirty="0">
              <a:latin typeface="Times New Roman" panose="02020603050405020304" pitchFamily="18" charset="0"/>
              <a:ea typeface="微软雅黑" panose="020B0503020204020204" charset="-122"/>
              <a:cs typeface="Times New Roman" panose="02020603050405020304" pitchFamily="18" charset="0"/>
            </a:endParaRPr>
          </a:p>
          <a:p>
            <a:pPr marL="285750" indent="-285750" algn="l">
              <a:lnSpc>
                <a:spcPct val="150000"/>
              </a:lnSpc>
              <a:buClrTx/>
              <a:buSzTx/>
              <a:buFont typeface="Wingdings" panose="05000000000000000000" charset="0"/>
              <a:buChar char="ü"/>
            </a:pPr>
            <a:r>
              <a:rPr lang="zh-CN" altLang="zh-CN" sz="1400" dirty="0">
                <a:latin typeface="Times New Roman" panose="02020603050405020304" pitchFamily="18" charset="0"/>
                <a:ea typeface="微软雅黑" panose="020B0503020204020204" charset="-122"/>
                <a:cs typeface="Times New Roman" panose="02020603050405020304" pitchFamily="18" charset="0"/>
              </a:rPr>
              <a:t>氯化钾口服溶液</a:t>
            </a:r>
            <a:r>
              <a:rPr lang="zh-CN" altLang="en-US" sz="1400" dirty="0">
                <a:latin typeface="Times New Roman" panose="02020603050405020304" pitchFamily="18" charset="0"/>
                <a:ea typeface="微软雅黑" panose="020B0503020204020204" charset="-122"/>
                <a:cs typeface="Times New Roman" panose="02020603050405020304" pitchFamily="18" charset="0"/>
              </a:rPr>
              <a:t>采用</a:t>
            </a:r>
            <a:r>
              <a:rPr lang="zh-CN" altLang="en-US" sz="1400" b="1" dirty="0">
                <a:gradFill>
                  <a:gsLst>
                    <a:gs pos="0">
                      <a:srgbClr val="E30000"/>
                    </a:gs>
                    <a:gs pos="100000">
                      <a:srgbClr val="760303"/>
                    </a:gs>
                  </a:gsLst>
                  <a:lin scaled="0"/>
                </a:gradFill>
                <a:latin typeface="Times New Roman" panose="02020603050405020304" pitchFamily="18" charset="0"/>
                <a:ea typeface="微软雅黑" panose="020B0503020204020204" charset="-122"/>
                <a:cs typeface="Times New Roman" panose="02020603050405020304" pitchFamily="18" charset="0"/>
              </a:rPr>
              <a:t>橙子口味，口感佳，依从性好</a:t>
            </a:r>
            <a:r>
              <a:rPr lang="zh-CN" altLang="zh-CN" sz="1400" b="1" dirty="0">
                <a:latin typeface="Times New Roman" panose="02020603050405020304" pitchFamily="18" charset="0"/>
                <a:ea typeface="微软雅黑" panose="020B0503020204020204" charset="-122"/>
                <a:cs typeface="Times New Roman" panose="02020603050405020304" pitchFamily="18" charset="0"/>
              </a:rPr>
              <a:t>。</a:t>
            </a:r>
            <a:endParaRPr lang="zh-CN" altLang="zh-CN" sz="1400" b="1"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298450" y="116205"/>
            <a:ext cx="6096000" cy="398780"/>
          </a:xfrm>
          <a:prstGeom prst="rect">
            <a:avLst/>
          </a:prstGeom>
          <a:noFill/>
        </p:spPr>
        <p:txBody>
          <a:bodyPr wrap="square" rtlCol="0" anchor="t">
            <a:spAutoFit/>
          </a:bodyPr>
          <a:lstStyle/>
          <a:p>
            <a:r>
              <a:rPr lang="en-US" altLang="zh-CN" sz="2000" b="1" dirty="0">
                <a:latin typeface="微软雅黑" panose="020B0503020204020204" charset="-122"/>
                <a:ea typeface="微软雅黑" panose="020B0503020204020204" charset="-122"/>
                <a:sym typeface="+mn-ea"/>
              </a:rPr>
              <a:t>02 </a:t>
            </a:r>
            <a:r>
              <a:rPr lang="zh-CN" altLang="zh-CN" sz="2000" b="1" dirty="0">
                <a:latin typeface="微软雅黑" panose="020B0503020204020204" charset="-122"/>
                <a:ea typeface="微软雅黑" panose="020B0503020204020204" charset="-122"/>
                <a:sym typeface="+mn-ea"/>
              </a:rPr>
              <a:t>安全性</a:t>
            </a:r>
            <a:r>
              <a:rPr lang="zh-CN" altLang="en-US" sz="2000" b="1" dirty="0">
                <a:latin typeface="微软雅黑" panose="020B0503020204020204" charset="-122"/>
                <a:ea typeface="微软雅黑" panose="020B0503020204020204" charset="-122"/>
                <a:sym typeface="+mn-ea"/>
              </a:rPr>
              <a:t>：口服溶液安全补钾</a:t>
            </a:r>
            <a:endParaRPr lang="zh-CN" altLang="zh-CN" sz="2000" b="1" dirty="0">
              <a:latin typeface="微软雅黑" panose="020B0503020204020204" charset="-122"/>
              <a:ea typeface="微软雅黑" panose="020B0503020204020204" charset="-122"/>
              <a:sym typeface="+mn-ea"/>
            </a:endParaRPr>
          </a:p>
        </p:txBody>
      </p:sp>
      <p:sp>
        <p:nvSpPr>
          <p:cNvPr id="2" name="文本框 1"/>
          <p:cNvSpPr txBox="1"/>
          <p:nvPr>
            <p:custDataLst>
              <p:tags r:id="rId3"/>
            </p:custDataLst>
          </p:nvPr>
        </p:nvSpPr>
        <p:spPr>
          <a:xfrm>
            <a:off x="519430" y="911225"/>
            <a:ext cx="5332095" cy="4621530"/>
          </a:xfrm>
          <a:prstGeom prst="rect">
            <a:avLst/>
          </a:prstGeom>
          <a:solidFill>
            <a:schemeClr val="bg1">
              <a:lumMod val="95000"/>
            </a:schemeClr>
          </a:solidFill>
          <a:ln w="19050">
            <a:solidFill>
              <a:schemeClr val="tx2"/>
            </a:solidFill>
          </a:ln>
        </p:spPr>
        <p:txBody>
          <a:bodyPr wrap="square" rtlCol="0">
            <a:noAutofit/>
          </a:bodyPr>
          <a:lstStyle/>
          <a:p>
            <a:pPr algn="l">
              <a:lnSpc>
                <a:spcPct val="200000"/>
              </a:lnSpc>
              <a:buClrTx/>
              <a:buSzTx/>
              <a:buFontTx/>
            </a:pPr>
            <a:r>
              <a:rPr lang="zh-CN" altLang="zh-CN" sz="2000" b="1"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2000" b="1"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rPr>
              <a:t> </a:t>
            </a:r>
            <a:r>
              <a:rPr lang="zh-CN" sz="2000" b="1"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rPr>
              <a:t>说明书收载的不良反应情况</a:t>
            </a:r>
            <a:r>
              <a:rPr lang="en-US" altLang="zh-CN" sz="2000" baseline="30000" dirty="0">
                <a:sym typeface="+mn-ea"/>
              </a:rPr>
              <a:t>[3] </a:t>
            </a:r>
            <a:r>
              <a:rPr lang="zh-CN" sz="2000" b="1" dirty="0">
                <a:solidFill>
                  <a:schemeClr val="bg2">
                    <a:lumMod val="50000"/>
                  </a:schemeClr>
                </a:solidFill>
                <a:latin typeface="微软雅黑" panose="020B0503020204020204" charset="-122"/>
                <a:ea typeface="微软雅黑" panose="020B0503020204020204" charset="-122"/>
                <a:cs typeface="微软雅黑" panose="020B0503020204020204" charset="-122"/>
              </a:rPr>
              <a:t>：</a:t>
            </a:r>
            <a:endParaRPr lang="zh-CN" sz="2000" b="1" dirty="0">
              <a:solidFill>
                <a:schemeClr val="bg2">
                  <a:lumMod val="50000"/>
                </a:schemeClr>
              </a:solidFill>
              <a:latin typeface="微软雅黑" panose="020B0503020204020204" charset="-122"/>
              <a:ea typeface="微软雅黑" panose="020B0503020204020204" charset="-122"/>
              <a:cs typeface="微软雅黑" panose="020B0503020204020204" charset="-122"/>
            </a:endParaRPr>
          </a:p>
          <a:p>
            <a:pPr algn="l">
              <a:lnSpc>
                <a:spcPct val="200000"/>
              </a:lnSpc>
            </a:pPr>
            <a:r>
              <a:rPr lang="en-US" altLang="zh-CN" sz="1600" dirty="0">
                <a:latin typeface="微软雅黑" panose="020B0503020204020204" charset="-122"/>
                <a:ea typeface="微软雅黑" panose="020B0503020204020204" charset="-122"/>
                <a:cs typeface="微软雅黑" panose="020B0503020204020204" charset="-122"/>
              </a:rPr>
              <a:t>(1) </a:t>
            </a:r>
            <a:r>
              <a:rPr lang="zh-CN" sz="1600" dirty="0">
                <a:latin typeface="微软雅黑" panose="020B0503020204020204" charset="-122"/>
                <a:ea typeface="微软雅黑" panose="020B0503020204020204" charset="-122"/>
                <a:cs typeface="微软雅黑" panose="020B0503020204020204" charset="-122"/>
              </a:rPr>
              <a:t>口服可有胃肠道刺激症状，如恶心、呕吐、咽部不适、胸痛（食道刺激）、胀气、腹痛、腹部不适、腹泻、甚至消化性溃疡、出血、穿孔和梗阻。在空腹、剂量较大及原有胃肠道疾病者更易发生。</a:t>
            </a:r>
            <a:endParaRPr lang="en-US" altLang="zh-CN" sz="1600" dirty="0">
              <a:latin typeface="微软雅黑" panose="020B0503020204020204" charset="-122"/>
              <a:ea typeface="微软雅黑" panose="020B0503020204020204" charset="-122"/>
              <a:cs typeface="微软雅黑" panose="020B0503020204020204" charset="-122"/>
            </a:endParaRPr>
          </a:p>
          <a:p>
            <a:pPr algn="l">
              <a:lnSpc>
                <a:spcPct val="200000"/>
              </a:lnSpc>
            </a:pPr>
            <a:r>
              <a:rPr lang="en-US" altLang="zh-CN" sz="1600" dirty="0">
                <a:latin typeface="微软雅黑" panose="020B0503020204020204" charset="-122"/>
                <a:ea typeface="微软雅黑" panose="020B0503020204020204" charset="-122"/>
                <a:cs typeface="微软雅黑" panose="020B0503020204020204" charset="-122"/>
              </a:rPr>
              <a:t>(2) </a:t>
            </a:r>
            <a:r>
              <a:rPr lang="zh-CN" sz="1600" dirty="0">
                <a:latin typeface="微软雅黑" panose="020B0503020204020204" charset="-122"/>
                <a:ea typeface="微软雅黑" panose="020B0503020204020204" charset="-122"/>
                <a:cs typeface="微软雅黑" panose="020B0503020204020204" charset="-122"/>
              </a:rPr>
              <a:t>高钾血症。</a:t>
            </a:r>
            <a:endParaRPr lang="en-US" altLang="zh-CN" sz="1600" dirty="0">
              <a:latin typeface="微软雅黑" panose="020B0503020204020204" charset="-122"/>
              <a:ea typeface="微软雅黑" panose="020B0503020204020204" charset="-122"/>
              <a:cs typeface="微软雅黑" panose="020B0503020204020204" charset="-122"/>
            </a:endParaRPr>
          </a:p>
          <a:p>
            <a:pPr algn="l">
              <a:lnSpc>
                <a:spcPct val="200000"/>
              </a:lnSpc>
            </a:pPr>
            <a:r>
              <a:rPr lang="en-US" altLang="zh-CN" sz="1600" dirty="0">
                <a:latin typeface="微软雅黑" panose="020B0503020204020204" charset="-122"/>
                <a:ea typeface="微软雅黑" panose="020B0503020204020204" charset="-122"/>
                <a:cs typeface="微软雅黑" panose="020B0503020204020204" charset="-122"/>
              </a:rPr>
              <a:t>(3) </a:t>
            </a:r>
            <a:r>
              <a:rPr lang="zh-CN" sz="1600" dirty="0">
                <a:latin typeface="微软雅黑" panose="020B0503020204020204" charset="-122"/>
                <a:ea typeface="微软雅黑" panose="020B0503020204020204" charset="-122"/>
                <a:cs typeface="微软雅黑" panose="020B0503020204020204" charset="-122"/>
              </a:rPr>
              <a:t>罕见皮疹。</a:t>
            </a:r>
            <a:endParaRPr lang="zh-CN" sz="1600" dirty="0">
              <a:latin typeface="微软雅黑" panose="020B0503020204020204" charset="-122"/>
              <a:ea typeface="微软雅黑" panose="020B0503020204020204" charset="-122"/>
              <a:cs typeface="微软雅黑" panose="020B0503020204020204" charset="-122"/>
            </a:endParaRPr>
          </a:p>
          <a:p>
            <a:pPr algn="l">
              <a:lnSpc>
                <a:spcPct val="200000"/>
              </a:lnSpc>
            </a:pPr>
            <a:endParaRPr lang="zh-CN" sz="1600" dirty="0">
              <a:latin typeface="微软雅黑" panose="020B0503020204020204" charset="-122"/>
              <a:ea typeface="微软雅黑" panose="020B0503020204020204" charset="-122"/>
              <a:cs typeface="微软雅黑" panose="020B0503020204020204" charset="-122"/>
            </a:endParaRPr>
          </a:p>
          <a:p>
            <a:pPr algn="l">
              <a:lnSpc>
                <a:spcPct val="200000"/>
              </a:lnSpc>
            </a:pPr>
            <a:endParaRPr lang="zh-CN" sz="1600" u="sng" dirty="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4"/>
            </p:custDataLst>
          </p:nvPr>
        </p:nvSpPr>
        <p:spPr>
          <a:xfrm>
            <a:off x="6019165" y="911225"/>
            <a:ext cx="5668010" cy="4622165"/>
          </a:xfrm>
          <a:prstGeom prst="rect">
            <a:avLst/>
          </a:prstGeom>
          <a:solidFill>
            <a:schemeClr val="bg1">
              <a:lumMod val="95000"/>
            </a:schemeClr>
          </a:solidFill>
          <a:ln w="19050">
            <a:solidFill>
              <a:schemeClr val="tx2"/>
            </a:solidFill>
          </a:ln>
        </p:spPr>
        <p:txBody>
          <a:bodyPr wrap="square" rtlCol="0">
            <a:noAutofit/>
          </a:bodyPr>
          <a:lstStyle/>
          <a:p>
            <a:pPr algn="l">
              <a:lnSpc>
                <a:spcPct val="200000"/>
              </a:lnSpc>
            </a:pPr>
            <a:r>
              <a:rPr lang="zh-CN" altLang="zh-CN" sz="2000" b="1"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2000" b="1"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rPr>
              <a:t> </a:t>
            </a:r>
            <a:r>
              <a:rPr lang="zh-CN" altLang="zh-CN" sz="2000" b="1"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rPr>
              <a:t>安全性</a:t>
            </a:r>
            <a:r>
              <a:rPr lang="zh-CN" altLang="en-US" sz="2000" b="1"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rPr>
              <a:t>优势</a:t>
            </a:r>
            <a:r>
              <a:rPr lang="en-US" altLang="zh-CN" sz="2000" baseline="30000" dirty="0">
                <a:sym typeface="+mn-ea"/>
              </a:rPr>
              <a:t>[1] </a:t>
            </a:r>
            <a:r>
              <a:rPr lang="en-US" altLang="zh-CN" sz="2000" baseline="30000" dirty="0">
                <a:sym typeface="+mn-ea"/>
              </a:rPr>
              <a:t>[2] </a:t>
            </a:r>
            <a:r>
              <a:rPr lang="zh-CN" sz="2000" b="1"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rPr>
              <a:t>：</a:t>
            </a:r>
            <a:endParaRPr lang="zh-CN" sz="2000" b="1"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endParaRPr>
          </a:p>
          <a:p>
            <a:pPr marL="285750" indent="-285750" algn="l">
              <a:lnSpc>
                <a:spcPct val="200000"/>
              </a:lnSpc>
              <a:buClrTx/>
              <a:buSzTx/>
              <a:buFont typeface="Wingdings" panose="05000000000000000000" pitchFamily="2" charset="2"/>
              <a:buChar char="ü"/>
            </a:pPr>
            <a:r>
              <a:rPr lang="zh-CN" sz="1600" dirty="0">
                <a:latin typeface="微软雅黑" panose="020B0503020204020204" charset="-122"/>
                <a:ea typeface="微软雅黑" panose="020B0503020204020204" charset="-122"/>
                <a:cs typeface="微软雅黑" panose="020B0503020204020204" charset="-122"/>
              </a:rPr>
              <a:t>相比注射液静滴，</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rPr>
              <a:t>氯化钾口服溶液</a:t>
            </a:r>
            <a:r>
              <a:rPr lang="zh-CN" sz="1600" b="1" dirty="0">
                <a:solidFill>
                  <a:srgbClr val="C00000"/>
                </a:solidFill>
                <a:latin typeface="微软雅黑" panose="020B0503020204020204" charset="-122"/>
                <a:ea typeface="微软雅黑" panose="020B0503020204020204" charset="-122"/>
                <a:cs typeface="微软雅黑" panose="020B0503020204020204" charset="-122"/>
              </a:rPr>
              <a:t>口服更安全，</a:t>
            </a:r>
            <a:r>
              <a:rPr lang="zh-CN" sz="1600" b="1" dirty="0">
                <a:solidFill>
                  <a:srgbClr val="C00000"/>
                </a:solidFill>
                <a:latin typeface="微软雅黑" panose="020B0503020204020204" charset="-122"/>
                <a:ea typeface="微软雅黑" panose="020B0503020204020204" charset="-122"/>
                <a:cs typeface="微软雅黑" panose="020B0503020204020204" charset="-122"/>
                <a:sym typeface="+mn-ea"/>
              </a:rPr>
              <a:t>无输液刺痛，不容易出现高血钾，</a:t>
            </a:r>
            <a:r>
              <a:rPr lang="zh-CN" altLang="en-US" sz="1600" b="1" dirty="0">
                <a:solidFill>
                  <a:srgbClr val="C00000"/>
                </a:solidFill>
                <a:latin typeface="微软雅黑" panose="020B0503020204020204" charset="-122"/>
                <a:ea typeface="微软雅黑" panose="020B0503020204020204" charset="-122"/>
                <a:cs typeface="微软雅黑" panose="020B0503020204020204" charset="-122"/>
                <a:sym typeface="+mn-ea"/>
              </a:rPr>
              <a:t>符合补钾能口服则口服的原则。</a:t>
            </a:r>
            <a:endParaRPr lang="en-US" altLang="zh-CN" sz="1600" b="1" dirty="0">
              <a:solidFill>
                <a:srgbClr val="C00000"/>
              </a:solidFill>
              <a:latin typeface="微软雅黑" panose="020B0503020204020204" charset="-122"/>
              <a:ea typeface="微软雅黑" panose="020B0503020204020204" charset="-122"/>
              <a:cs typeface="微软雅黑" panose="020B0503020204020204" charset="-122"/>
            </a:endParaRPr>
          </a:p>
          <a:p>
            <a:pPr marL="285750" indent="-285750" algn="l">
              <a:lnSpc>
                <a:spcPct val="200000"/>
              </a:lnSpc>
              <a:buClrTx/>
              <a:buSzTx/>
              <a:buFont typeface="Wingdings" panose="05000000000000000000" pitchFamily="2" charset="2"/>
              <a:buChar char="ü"/>
            </a:pPr>
            <a:r>
              <a:rPr lang="zh-CN" sz="1600" dirty="0">
                <a:latin typeface="微软雅黑" panose="020B0503020204020204" charset="-122"/>
                <a:ea typeface="微软雅黑" panose="020B0503020204020204" charset="-122"/>
                <a:cs typeface="微软雅黑" panose="020B0503020204020204" charset="-122"/>
              </a:rPr>
              <a:t>相比片剂，</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rPr>
              <a:t>氯化钾口服溶液</a:t>
            </a:r>
            <a:r>
              <a:rPr lang="zh-CN" sz="1600" b="1" dirty="0">
                <a:gradFill>
                  <a:gsLst>
                    <a:gs pos="0">
                      <a:srgbClr val="E30000"/>
                    </a:gs>
                    <a:gs pos="100000">
                      <a:srgbClr val="760303"/>
                    </a:gs>
                  </a:gsLst>
                  <a:lin scaled="0"/>
                </a:gradFill>
                <a:latin typeface="微软雅黑" panose="020B0503020204020204" charset="-122"/>
                <a:ea typeface="微软雅黑" panose="020B0503020204020204" charset="-122"/>
                <a:cs typeface="微软雅黑" panose="020B0503020204020204" charset="-122"/>
              </a:rPr>
              <a:t>对于吞咽困难者更为安全，不易噎</a:t>
            </a:r>
            <a:r>
              <a:rPr lang="zh-CN" altLang="en-US" sz="1600" b="1" dirty="0">
                <a:gradFill>
                  <a:gsLst>
                    <a:gs pos="0">
                      <a:srgbClr val="E30000"/>
                    </a:gs>
                    <a:gs pos="100000">
                      <a:srgbClr val="760303"/>
                    </a:gs>
                  </a:gsLst>
                  <a:lin scaled="0"/>
                </a:gradFill>
                <a:latin typeface="微软雅黑" panose="020B0503020204020204" charset="-122"/>
                <a:ea typeface="微软雅黑" panose="020B0503020204020204" charset="-122"/>
                <a:cs typeface="微软雅黑" panose="020B0503020204020204" charset="-122"/>
              </a:rPr>
              <a:t>到。</a:t>
            </a:r>
            <a:endParaRPr lang="en-US" altLang="zh-CN" sz="1600" b="1" dirty="0">
              <a:gradFill>
                <a:gsLst>
                  <a:gs pos="0">
                    <a:srgbClr val="E30000"/>
                  </a:gs>
                  <a:gs pos="100000">
                    <a:srgbClr val="760303"/>
                  </a:gs>
                </a:gsLst>
                <a:lin scaled="0"/>
              </a:gradFill>
              <a:latin typeface="微软雅黑" panose="020B0503020204020204" charset="-122"/>
              <a:ea typeface="微软雅黑" panose="020B0503020204020204" charset="-122"/>
              <a:cs typeface="微软雅黑" panose="020B0503020204020204" charset="-122"/>
            </a:endParaRPr>
          </a:p>
          <a:p>
            <a:pPr marL="285750" indent="-285750" algn="l">
              <a:lnSpc>
                <a:spcPct val="200000"/>
              </a:lnSpc>
              <a:buClrTx/>
              <a:buSzTx/>
              <a:buFont typeface="Wingdings" panose="05000000000000000000" pitchFamily="2" charset="2"/>
              <a:buChar char="ü"/>
            </a:pPr>
            <a:r>
              <a:rPr lang="zh-CN" altLang="en-US" sz="1600" dirty="0">
                <a:solidFill>
                  <a:schemeClr val="tx1"/>
                </a:solidFill>
                <a:latin typeface="微软雅黑" panose="020B0503020204020204" charset="-122"/>
                <a:ea typeface="微软雅黑" panose="020B0503020204020204" charset="-122"/>
                <a:cs typeface="微软雅黑" panose="020B0503020204020204" charset="-122"/>
              </a:rPr>
              <a:t>相比颗粒剂，氯化钾口服溶液</a:t>
            </a:r>
            <a:r>
              <a:rPr lang="en-US" altLang="zh-CN" sz="1600" b="1" dirty="0">
                <a:solidFill>
                  <a:srgbClr val="C00000"/>
                </a:solidFill>
                <a:latin typeface="微软雅黑" panose="020B0503020204020204" charset="-122"/>
                <a:ea typeface="微软雅黑" panose="020B0503020204020204" charset="-122"/>
                <a:cs typeface="微软雅黑" panose="020B0503020204020204" charset="-122"/>
              </a:rPr>
              <a:t>对于用药量需要适度增减患者，</a:t>
            </a:r>
            <a:r>
              <a:rPr lang="zh-CN" altLang="en-US" sz="1600" b="1" dirty="0">
                <a:solidFill>
                  <a:srgbClr val="C00000"/>
                </a:solidFill>
                <a:latin typeface="微软雅黑" panose="020B0503020204020204" charset="-122"/>
                <a:ea typeface="微软雅黑" panose="020B0503020204020204" charset="-122"/>
                <a:cs typeface="微软雅黑" panose="020B0503020204020204" charset="-122"/>
              </a:rPr>
              <a:t>口服溶液</a:t>
            </a:r>
            <a:r>
              <a:rPr lang="en-US" altLang="zh-CN" sz="1600" b="1" dirty="0">
                <a:solidFill>
                  <a:srgbClr val="C00000"/>
                </a:solidFill>
                <a:latin typeface="微软雅黑" panose="020B0503020204020204" charset="-122"/>
                <a:ea typeface="微软雅黑" panose="020B0503020204020204" charset="-122"/>
                <a:cs typeface="微软雅黑" panose="020B0503020204020204" charset="-122"/>
              </a:rPr>
              <a:t>可以精确控制用药量，减少因剂量偏倚带来的临床风险</a:t>
            </a:r>
            <a:r>
              <a:rPr lang="zh-CN" altLang="en-US" sz="1600" b="1" dirty="0">
                <a:solidFill>
                  <a:srgbClr val="C00000"/>
                </a:solidFill>
                <a:latin typeface="微软雅黑" panose="020B0503020204020204" charset="-122"/>
                <a:ea typeface="微软雅黑" panose="020B0503020204020204" charset="-122"/>
                <a:cs typeface="微软雅黑" panose="020B0503020204020204" charset="-122"/>
              </a:rPr>
              <a:t>。</a:t>
            </a:r>
            <a:endParaRPr lang="zh-CN" altLang="en-US" sz="1600" b="1" dirty="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custDataLst>
              <p:tags r:id="rId5"/>
            </p:custDataLst>
          </p:nvPr>
        </p:nvSpPr>
        <p:spPr>
          <a:xfrm>
            <a:off x="519430" y="5688330"/>
            <a:ext cx="8763000" cy="1035050"/>
          </a:xfrm>
          <a:prstGeom prst="rect">
            <a:avLst/>
          </a:prstGeom>
          <a:noFill/>
        </p:spPr>
        <p:txBody>
          <a:bodyPr wrap="square" rtlCol="0" anchor="t">
            <a:noAutofit/>
          </a:bodyPr>
          <a:lstStyle/>
          <a:p>
            <a:r>
              <a:rPr lang="zh-CN" altLang="en-US" sz="900" dirty="0"/>
              <a:t>[1]</a:t>
            </a:r>
            <a:r>
              <a:rPr lang="en-US" altLang="zh-CN" sz="900" dirty="0"/>
              <a:t> </a:t>
            </a:r>
            <a:r>
              <a:rPr lang="zh-CN" altLang="en-US" sz="900" dirty="0"/>
              <a:t>周小扣.低钾血症快速补钾的临床观察和护理[J].实用医技杂志,2013,20(3):281-282.</a:t>
            </a:r>
            <a:endParaRPr lang="zh-CN" altLang="en-US" sz="900" dirty="0"/>
          </a:p>
          <a:p>
            <a:r>
              <a:rPr lang="zh-CN" altLang="en-US" sz="900" dirty="0"/>
              <a:t>[</a:t>
            </a:r>
            <a:r>
              <a:rPr lang="en-US" altLang="zh-CN" sz="900" dirty="0"/>
              <a:t>2</a:t>
            </a:r>
            <a:r>
              <a:rPr lang="zh-CN" altLang="en-US" sz="900" dirty="0"/>
              <a:t>]程丹灵.氯化钾注射液不同给药方式治疗低钾血症的疗效观察[J].海峡药学,2013(3):169-170.</a:t>
            </a:r>
            <a:endParaRPr lang="zh-CN" altLang="en-US" sz="900" dirty="0"/>
          </a:p>
          <a:p>
            <a:pPr algn="l">
              <a:buClrTx/>
              <a:buSzTx/>
              <a:buFontTx/>
            </a:pPr>
            <a:r>
              <a:rPr lang="en-US" altLang="zh-CN" sz="900" dirty="0"/>
              <a:t>[3] </a:t>
            </a:r>
            <a:r>
              <a:rPr lang="zh-CN" altLang="en-US" sz="900" dirty="0"/>
              <a:t>氯化钾口服溶液说明书</a:t>
            </a:r>
            <a:endParaRPr lang="zh-CN" altLang="en-US" sz="900" dirty="0"/>
          </a:p>
          <a:p>
            <a:endParaRPr lang="zh-CN" altLang="en-US" sz="900" dirty="0"/>
          </a:p>
        </p:txBody>
      </p:sp>
      <p:cxnSp>
        <p:nvCxnSpPr>
          <p:cNvPr id="8" name="PA-直接连接符 33"/>
          <p:cNvCxnSpPr/>
          <p:nvPr>
            <p:custDataLst>
              <p:tags r:id="rId6"/>
            </p:custDataLst>
          </p:nvPr>
        </p:nvCxnSpPr>
        <p:spPr>
          <a:xfrm flipV="1">
            <a:off x="456008" y="531495"/>
            <a:ext cx="6874510" cy="52705"/>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文本框 3"/>
          <p:cNvSpPr txBox="1"/>
          <p:nvPr>
            <p:custDataLst>
              <p:tags r:id="rId3"/>
            </p:custDataLst>
          </p:nvPr>
        </p:nvSpPr>
        <p:spPr>
          <a:xfrm>
            <a:off x="370205" y="81915"/>
            <a:ext cx="6096000" cy="398780"/>
          </a:xfrm>
          <a:prstGeom prst="rect">
            <a:avLst/>
          </a:prstGeom>
          <a:noFill/>
        </p:spPr>
        <p:txBody>
          <a:bodyPr wrap="square" rtlCol="0" anchor="t">
            <a:spAutoFit/>
          </a:bodyPr>
          <a:lstStyle/>
          <a:p>
            <a:r>
              <a:rPr lang="en-US" altLang="zh-CN" sz="2000" b="1" dirty="0">
                <a:latin typeface="微软雅黑" panose="020B0503020204020204" charset="-122"/>
                <a:ea typeface="微软雅黑" panose="020B0503020204020204" charset="-122"/>
                <a:sym typeface="+mn-ea"/>
              </a:rPr>
              <a:t>03 </a:t>
            </a:r>
            <a:r>
              <a:rPr lang="zh-CN" altLang="en-US" sz="2000" b="1" dirty="0">
                <a:latin typeface="微软雅黑" panose="020B0503020204020204" charset="-122"/>
                <a:ea typeface="微软雅黑" panose="020B0503020204020204" charset="-122"/>
                <a:sym typeface="+mn-ea"/>
              </a:rPr>
              <a:t>有效性：口服溶液快速补钾</a:t>
            </a:r>
            <a:endParaRPr lang="zh-CN" altLang="en-US" sz="2000" b="1" dirty="0">
              <a:latin typeface="微软雅黑" panose="020B0503020204020204" charset="-122"/>
              <a:ea typeface="微软雅黑" panose="020B0503020204020204" charset="-122"/>
              <a:sym typeface="+mn-ea"/>
            </a:endParaRPr>
          </a:p>
        </p:txBody>
      </p:sp>
      <p:sp>
        <p:nvSpPr>
          <p:cNvPr id="3" name="文本框 2"/>
          <p:cNvSpPr txBox="1"/>
          <p:nvPr>
            <p:custDataLst>
              <p:tags r:id="rId4"/>
            </p:custDataLst>
          </p:nvPr>
        </p:nvSpPr>
        <p:spPr>
          <a:xfrm>
            <a:off x="157480" y="722630"/>
            <a:ext cx="7002145" cy="5110480"/>
          </a:xfrm>
          <a:prstGeom prst="rect">
            <a:avLst/>
          </a:prstGeom>
          <a:noFill/>
          <a:ln>
            <a:solidFill>
              <a:schemeClr val="bg2">
                <a:lumMod val="75000"/>
              </a:schemeClr>
            </a:solidFill>
          </a:ln>
        </p:spPr>
        <p:txBody>
          <a:bodyPr wrap="square" rtlCol="0">
            <a:noAutofit/>
          </a:bodyPr>
          <a:lstStyle/>
          <a:p>
            <a:pPr algn="l">
              <a:lnSpc>
                <a:spcPct val="200000"/>
              </a:lnSpc>
            </a:pPr>
            <a:r>
              <a:rPr lang="zh-CN" altLang="zh-CN" b="1" dirty="0">
                <a:solidFill>
                  <a:schemeClr val="bg2">
                    <a:lumMod val="50000"/>
                  </a:schemeClr>
                </a:solidFill>
                <a:latin typeface="微软雅黑" panose="020B0503020204020204" charset="-122"/>
                <a:ea typeface="微软雅黑" panose="020B0503020204020204" charset="-122"/>
                <a:cs typeface="微软雅黑" panose="020B0503020204020204" charset="-122"/>
              </a:rPr>
              <a:t>★</a:t>
            </a:r>
            <a:r>
              <a:rPr lang="en-US" altLang="zh-CN" b="1" dirty="0">
                <a:solidFill>
                  <a:schemeClr val="bg2">
                    <a:lumMod val="50000"/>
                  </a:schemeClr>
                </a:solidFill>
                <a:latin typeface="微软雅黑" panose="020B0503020204020204" charset="-122"/>
                <a:ea typeface="微软雅黑" panose="020B0503020204020204" charset="-122"/>
                <a:cs typeface="微软雅黑" panose="020B0503020204020204" charset="-122"/>
              </a:rPr>
              <a:t> </a:t>
            </a:r>
            <a:r>
              <a:rPr lang="zh-CN" altLang="en-US" sz="2000" b="1"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rPr>
              <a:t>快速补钾，优于氯化钾注射液静滴、氯化钾</a:t>
            </a:r>
            <a:r>
              <a:rPr lang="zh-CN" altLang="en-US" sz="2000" b="1"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rPr>
              <a:t>颗粒、片剂。</a:t>
            </a:r>
            <a:endParaRPr lang="zh-CN" sz="2000" b="1"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endParaRPr>
          </a:p>
          <a:p>
            <a:pPr marL="285750" indent="-285750" algn="l">
              <a:lnSpc>
                <a:spcPct val="150000"/>
              </a:lnSpc>
              <a:buClrTx/>
              <a:buSzTx/>
              <a:buFont typeface="Wingdings" panose="05000000000000000000" pitchFamily="2" charset="2"/>
              <a:buChar char="ü"/>
            </a:pPr>
            <a:r>
              <a:rPr lang="zh-CN" altLang="en-US" sz="1600" dirty="0">
                <a:latin typeface="微软雅黑" panose="020B0503020204020204" charset="-122"/>
                <a:ea typeface="微软雅黑" panose="020B0503020204020204" charset="-122"/>
                <a:cs typeface="微软雅黑" panose="020B0503020204020204" charset="-122"/>
                <a:sym typeface="+mn-ea"/>
              </a:rPr>
              <a:t> 口服剂型生物利用度：</a:t>
            </a:r>
            <a:r>
              <a:rPr lang="zh-CN" altLang="en-US" sz="1600" b="1" dirty="0">
                <a:solidFill>
                  <a:srgbClr val="C00000"/>
                </a:solidFill>
                <a:latin typeface="微软雅黑" panose="020B0503020204020204" charset="-122"/>
                <a:ea typeface="微软雅黑" panose="020B0503020204020204" charset="-122"/>
                <a:cs typeface="微软雅黑" panose="020B0503020204020204" charset="-122"/>
                <a:sym typeface="+mn-ea"/>
              </a:rPr>
              <a:t>溶液型</a:t>
            </a:r>
            <a:r>
              <a:rPr lang="zh-CN" altLang="en-US" sz="1600" dirty="0">
                <a:latin typeface="微软雅黑" panose="020B0503020204020204" charset="-122"/>
                <a:ea typeface="微软雅黑" panose="020B0503020204020204" charset="-122"/>
                <a:cs typeface="微软雅黑" panose="020B0503020204020204" charset="-122"/>
                <a:sym typeface="+mn-ea"/>
              </a:rPr>
              <a:t>&gt;混悬型&gt;</a:t>
            </a:r>
            <a:r>
              <a:rPr lang="zh-CN" altLang="en-US" sz="1600" b="1" dirty="0">
                <a:gradFill>
                  <a:gsLst>
                    <a:gs pos="0">
                      <a:srgbClr val="E30000"/>
                    </a:gs>
                    <a:gs pos="100000">
                      <a:srgbClr val="760303"/>
                    </a:gs>
                  </a:gsLst>
                  <a:lin scaled="0"/>
                </a:gradFill>
                <a:latin typeface="微软雅黑" panose="020B0503020204020204" charset="-122"/>
                <a:ea typeface="微软雅黑" panose="020B0503020204020204" charset="-122"/>
                <a:cs typeface="微软雅黑" panose="020B0503020204020204" charset="-122"/>
                <a:sym typeface="+mn-ea"/>
              </a:rPr>
              <a:t>颗粒剂</a:t>
            </a:r>
            <a:r>
              <a:rPr lang="zh-CN" altLang="en-US" sz="1600" dirty="0">
                <a:latin typeface="微软雅黑" panose="020B0503020204020204" charset="-122"/>
                <a:ea typeface="微软雅黑" panose="020B0503020204020204" charset="-122"/>
                <a:cs typeface="微软雅黑" panose="020B0503020204020204" charset="-122"/>
                <a:sym typeface="+mn-ea"/>
              </a:rPr>
              <a:t>&gt;胶囊剂</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rPr>
              <a:t>&gt;</a:t>
            </a:r>
            <a:r>
              <a:rPr lang="zh-CN" altLang="en-US" sz="1600" b="1" dirty="0">
                <a:solidFill>
                  <a:srgbClr val="C00000"/>
                </a:solidFill>
                <a:latin typeface="微软雅黑" panose="020B0503020204020204" charset="-122"/>
                <a:ea typeface="微软雅黑" panose="020B0503020204020204" charset="-122"/>
                <a:cs typeface="微软雅黑" panose="020B0503020204020204" charset="-122"/>
                <a:sym typeface="+mn-ea"/>
              </a:rPr>
              <a:t>片剂</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rPr>
              <a:t>&gt;包衣片</a:t>
            </a:r>
            <a:r>
              <a:rPr lang="zh-CN" altLang="en-US" sz="1600" baseline="30000" dirty="0">
                <a:sym typeface="+mn-ea"/>
              </a:rPr>
              <a:t>[</a:t>
            </a:r>
            <a:r>
              <a:rPr lang="en-US" altLang="zh-CN" sz="1600" baseline="30000" dirty="0">
                <a:sym typeface="+mn-ea"/>
              </a:rPr>
              <a:t>1</a:t>
            </a:r>
            <a:r>
              <a:rPr lang="zh-CN" altLang="en-US" sz="1600" baseline="30000" dirty="0">
                <a:sym typeface="+mn-ea"/>
              </a:rPr>
              <a:t>]</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en-US" altLang="zh-CN" sz="16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Wingdings" panose="05000000000000000000" pitchFamily="2" charset="2"/>
              <a:buChar char="ü"/>
            </a:pPr>
            <a:r>
              <a:rPr lang="zh-CN" altLang="en-US" sz="1600" dirty="0">
                <a:latin typeface="微软雅黑" panose="020B0503020204020204" charset="-122"/>
                <a:ea typeface="微软雅黑" panose="020B0503020204020204" charset="-122"/>
                <a:cs typeface="微软雅黑" panose="020B0503020204020204" charset="-122"/>
                <a:sym typeface="+mn-ea"/>
              </a:rPr>
              <a:t>研究显示：</a:t>
            </a:r>
            <a:r>
              <a:rPr lang="zh-CN" altLang="en-US" sz="1600" b="1" dirty="0">
                <a:solidFill>
                  <a:srgbClr val="C00000"/>
                </a:solidFill>
                <a:latin typeface="微软雅黑" panose="020B0503020204020204" charset="-122"/>
                <a:ea typeface="微软雅黑" panose="020B0503020204020204" charset="-122"/>
              </a:rPr>
              <a:t>氯化钾溶液口服血钾水平的改善明显高于片剂口服</a:t>
            </a:r>
            <a:r>
              <a:rPr lang="zh-CN" altLang="en-US" sz="1600" baseline="30000" dirty="0">
                <a:sym typeface="+mn-ea"/>
              </a:rPr>
              <a:t>[</a:t>
            </a:r>
            <a:r>
              <a:rPr lang="en-US" altLang="zh-CN" sz="1600" baseline="30000" dirty="0">
                <a:sym typeface="+mn-ea"/>
              </a:rPr>
              <a:t>2</a:t>
            </a:r>
            <a:r>
              <a:rPr lang="zh-CN" altLang="en-US" sz="1600" baseline="30000" dirty="0">
                <a:sym typeface="+mn-ea"/>
              </a:rPr>
              <a:t>]</a:t>
            </a:r>
            <a:r>
              <a:rPr lang="zh-CN" altLang="en-US" sz="1600" dirty="0">
                <a:latin typeface="微软雅黑" panose="020B0503020204020204" charset="-122"/>
                <a:ea typeface="微软雅黑" panose="020B0503020204020204" charset="-122"/>
                <a:cs typeface="微软雅黑" panose="020B0503020204020204" charset="-122"/>
                <a:sym typeface="+mn-ea"/>
              </a:rPr>
              <a:t>。</a:t>
            </a:r>
            <a:endParaRPr lang="zh-CN" altLang="en-US" sz="1600" baseline="30000" dirty="0">
              <a:solidFill>
                <a:srgbClr val="C00000"/>
              </a:solidFill>
              <a:latin typeface="微软雅黑" panose="020B0503020204020204" charset="-122"/>
              <a:ea typeface="微软雅黑" panose="020B0503020204020204" charset="-122"/>
              <a:cs typeface="微软雅黑" panose="020B0503020204020204" charset="-122"/>
              <a:sym typeface="+mn-ea"/>
            </a:endParaRPr>
          </a:p>
          <a:p>
            <a:pPr marL="285750" indent="-285750" algn="l">
              <a:lnSpc>
                <a:spcPct val="150000"/>
              </a:lnSpc>
              <a:buClrTx/>
              <a:buSzTx/>
              <a:buFont typeface="Wingdings" panose="05000000000000000000" pitchFamily="2" charset="2"/>
              <a:buChar char="ü"/>
            </a:pPr>
            <a:endParaRPr lang="en-US" altLang="zh-CN" sz="1600" dirty="0">
              <a:solidFill>
                <a:srgbClr val="C00000"/>
              </a:solidFill>
              <a:latin typeface="微软雅黑" panose="020B0503020204020204" charset="-122"/>
              <a:ea typeface="微软雅黑" panose="020B0503020204020204" charset="-122"/>
              <a:cs typeface="微软雅黑" panose="020B0503020204020204" charset="-122"/>
              <a:sym typeface="+mn-ea"/>
            </a:endParaRPr>
          </a:p>
          <a:p>
            <a:pPr marL="285750" indent="-285750" algn="l">
              <a:lnSpc>
                <a:spcPct val="150000"/>
              </a:lnSpc>
              <a:buClrTx/>
              <a:buSzTx/>
              <a:buFont typeface="Wingdings" panose="05000000000000000000" pitchFamily="2" charset="2"/>
              <a:buChar char="ü"/>
            </a:pPr>
            <a:endParaRPr lang="en-US" altLang="zh-CN" sz="1600" dirty="0">
              <a:latin typeface="微软雅黑" panose="020B0503020204020204" charset="-122"/>
              <a:ea typeface="微软雅黑" panose="020B0503020204020204" charset="-122"/>
              <a:cs typeface="微软雅黑" panose="020B0503020204020204" charset="-122"/>
              <a:sym typeface="+mn-ea"/>
            </a:endParaRPr>
          </a:p>
          <a:p>
            <a:pPr marL="285750" indent="-285750" algn="l">
              <a:lnSpc>
                <a:spcPct val="150000"/>
              </a:lnSpc>
              <a:buClrTx/>
              <a:buSzTx/>
              <a:buFont typeface="Wingdings" panose="05000000000000000000" pitchFamily="2" charset="2"/>
              <a:buChar char="ü"/>
            </a:pPr>
            <a:endParaRPr lang="en-US" altLang="zh-CN" sz="1600" dirty="0">
              <a:latin typeface="微软雅黑" panose="020B0503020204020204" charset="-122"/>
              <a:ea typeface="微软雅黑" panose="020B0503020204020204" charset="-122"/>
              <a:cs typeface="微软雅黑" panose="020B0503020204020204" charset="-122"/>
              <a:sym typeface="+mn-ea"/>
            </a:endParaRPr>
          </a:p>
          <a:p>
            <a:pPr marL="285750" indent="-285750" algn="l">
              <a:lnSpc>
                <a:spcPct val="150000"/>
              </a:lnSpc>
              <a:buClrTx/>
              <a:buSzTx/>
              <a:buFont typeface="Wingdings" panose="05000000000000000000" pitchFamily="2" charset="2"/>
              <a:buChar char="ü"/>
            </a:pPr>
            <a:endParaRPr lang="en-US" altLang="zh-CN" sz="1600" dirty="0">
              <a:latin typeface="微软雅黑" panose="020B0503020204020204" charset="-122"/>
              <a:ea typeface="微软雅黑" panose="020B0503020204020204" charset="-122"/>
              <a:cs typeface="微软雅黑" panose="020B0503020204020204" charset="-122"/>
              <a:sym typeface="+mn-ea"/>
            </a:endParaRPr>
          </a:p>
          <a:p>
            <a:pPr marL="285750" indent="-285750" algn="l">
              <a:lnSpc>
                <a:spcPct val="150000"/>
              </a:lnSpc>
              <a:buClrTx/>
              <a:buSzTx/>
              <a:buFont typeface="Wingdings" panose="05000000000000000000" pitchFamily="2" charset="2"/>
              <a:buChar char="ü"/>
            </a:pPr>
            <a:endParaRPr lang="en-US" altLang="zh-CN" sz="1600" dirty="0">
              <a:latin typeface="微软雅黑" panose="020B0503020204020204" charset="-122"/>
              <a:ea typeface="微软雅黑" panose="020B0503020204020204" charset="-122"/>
              <a:cs typeface="微软雅黑" panose="020B0503020204020204" charset="-122"/>
              <a:sym typeface="+mn-ea"/>
            </a:endParaRPr>
          </a:p>
          <a:p>
            <a:pPr marL="285750" indent="-285750" algn="l">
              <a:lnSpc>
                <a:spcPct val="150000"/>
              </a:lnSpc>
              <a:buClrTx/>
              <a:buSzTx/>
              <a:buFont typeface="Wingdings" panose="05000000000000000000" pitchFamily="2" charset="2"/>
              <a:buChar char="ü"/>
            </a:pPr>
            <a:endParaRPr lang="en-US" altLang="zh-CN" sz="1600" dirty="0">
              <a:latin typeface="微软雅黑" panose="020B0503020204020204" charset="-122"/>
              <a:ea typeface="微软雅黑" panose="020B0503020204020204" charset="-122"/>
              <a:cs typeface="微软雅黑" panose="020B0503020204020204" charset="-122"/>
              <a:sym typeface="+mn-ea"/>
            </a:endParaRPr>
          </a:p>
          <a:p>
            <a:pPr marL="285750" indent="-285750" algn="l">
              <a:lnSpc>
                <a:spcPct val="150000"/>
              </a:lnSpc>
              <a:buClrTx/>
              <a:buSzTx/>
              <a:buFont typeface="Wingdings" panose="05000000000000000000" pitchFamily="2" charset="2"/>
              <a:buChar char="ü"/>
            </a:pPr>
            <a:endParaRPr lang="en-US" altLang="zh-CN" sz="1600" dirty="0">
              <a:latin typeface="微软雅黑" panose="020B0503020204020204" charset="-122"/>
              <a:ea typeface="微软雅黑" panose="020B0503020204020204" charset="-122"/>
              <a:cs typeface="微软雅黑" panose="020B0503020204020204" charset="-122"/>
              <a:sym typeface="+mn-ea"/>
            </a:endParaRPr>
          </a:p>
          <a:p>
            <a:pPr marL="285750" indent="-285750" algn="l">
              <a:lnSpc>
                <a:spcPct val="150000"/>
              </a:lnSpc>
              <a:buClrTx/>
              <a:buSzTx/>
              <a:buFont typeface="Wingdings" panose="05000000000000000000" pitchFamily="2" charset="2"/>
              <a:buChar char="ü"/>
            </a:pPr>
            <a:r>
              <a:rPr lang="zh-CN" altLang="en-US" sz="1600" dirty="0">
                <a:latin typeface="微软雅黑" panose="020B0503020204020204" charset="-122"/>
                <a:ea typeface="微软雅黑" panose="020B0503020204020204" charset="-122"/>
                <a:cs typeface="微软雅黑" panose="020B0503020204020204" charset="-122"/>
                <a:sym typeface="+mn-ea"/>
              </a:rPr>
              <a:t>氯化钾</a:t>
            </a:r>
            <a:r>
              <a:rPr lang="zh-CN" altLang="en-US" sz="1600" dirty="0">
                <a:solidFill>
                  <a:srgbClr val="C00000"/>
                </a:solidFill>
                <a:latin typeface="微软雅黑" panose="020B0503020204020204" charset="-122"/>
                <a:ea typeface="微软雅黑" panose="020B0503020204020204" charset="-122"/>
                <a:cs typeface="微软雅黑" panose="020B0503020204020204" charset="-122"/>
                <a:sym typeface="+mn-ea"/>
              </a:rPr>
              <a:t>静滴</a:t>
            </a:r>
            <a:r>
              <a:rPr lang="zh-CN" altLang="en-US" sz="1600" dirty="0">
                <a:latin typeface="微软雅黑" panose="020B0503020204020204" charset="-122"/>
                <a:ea typeface="微软雅黑" panose="020B0503020204020204" charset="-122"/>
                <a:cs typeface="微软雅黑" panose="020B0503020204020204" charset="-122"/>
                <a:sym typeface="+mn-ea"/>
              </a:rPr>
              <a:t>浓度和速度的限制</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600" dirty="0">
                <a:solidFill>
                  <a:srgbClr val="C00000"/>
                </a:solidFill>
                <a:latin typeface="微软雅黑" panose="020B0503020204020204" charset="-122"/>
                <a:ea typeface="微软雅黑" panose="020B0503020204020204" charset="-122"/>
                <a:cs typeface="微软雅黑" panose="020B0503020204020204" charset="-122"/>
                <a:sym typeface="+mn-ea"/>
              </a:rPr>
              <a:t>补钾速度与效果并不如氯化钾溶液口服</a:t>
            </a:r>
            <a:r>
              <a:rPr lang="en-US" altLang="zh-CN" sz="1200" b="1" baseline="30000" dirty="0">
                <a:solidFill>
                  <a:srgbClr val="C00000"/>
                </a:solidFill>
                <a:latin typeface="微软雅黑" panose="020B0503020204020204" charset="-122"/>
                <a:ea typeface="微软雅黑" panose="020B0503020204020204" charset="-122"/>
                <a:cs typeface="微软雅黑" panose="020B0503020204020204" charset="-122"/>
                <a:sym typeface="+mn-ea"/>
              </a:rPr>
              <a:t>[3]</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rPr>
              <a:t>（研究显示</a:t>
            </a:r>
            <a:r>
              <a:rPr lang="en-US" altLang="zh-CN" sz="1600" dirty="0">
                <a:solidFill>
                  <a:schemeClr val="tx1"/>
                </a:solidFill>
                <a:latin typeface="微软雅黑" panose="020B0503020204020204" charset="-122"/>
                <a:ea typeface="微软雅黑" panose="020B0503020204020204" charset="-122"/>
                <a:cs typeface="微软雅黑" panose="020B0503020204020204" charset="-122"/>
                <a:sym typeface="+mn-ea"/>
              </a:rPr>
              <a:t>10%</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rPr>
              <a:t>氯化钾口服溶液总有效率</a:t>
            </a:r>
            <a:r>
              <a:rPr lang="zh-CN" altLang="en-US" sz="1600" dirty="0">
                <a:sym typeface="+mn-ea"/>
              </a:rPr>
              <a:t>95</a:t>
            </a:r>
            <a:r>
              <a:rPr lang="en-US" altLang="zh-CN" sz="1600" dirty="0">
                <a:sym typeface="+mn-ea"/>
              </a:rPr>
              <a:t>.</a:t>
            </a:r>
            <a:r>
              <a:rPr lang="zh-CN" altLang="en-US" sz="1600" dirty="0">
                <a:sym typeface="+mn-ea"/>
              </a:rPr>
              <a:t>83％</a:t>
            </a:r>
            <a:r>
              <a:rPr lang="zh-CN" altLang="en-US" sz="1600" dirty="0">
                <a:latin typeface="微软雅黑" panose="020B0503020204020204" charset="-122"/>
                <a:ea typeface="微软雅黑" panose="020B0503020204020204" charset="-122"/>
                <a:cs typeface="微软雅黑" panose="020B0503020204020204" charset="-122"/>
                <a:sym typeface="+mn-ea"/>
              </a:rPr>
              <a:t>，氯化钾静滴总有效率</a:t>
            </a:r>
            <a:r>
              <a:rPr lang="zh-CN" altLang="en-US" sz="1600" dirty="0">
                <a:sym typeface="+mn-ea"/>
              </a:rPr>
              <a:t>83</a:t>
            </a:r>
            <a:r>
              <a:rPr lang="en-US" altLang="zh-CN" sz="1600" dirty="0">
                <a:sym typeface="+mn-ea"/>
              </a:rPr>
              <a:t>.</a:t>
            </a:r>
            <a:r>
              <a:rPr lang="zh-CN" altLang="en-US" sz="1600" dirty="0">
                <a:sym typeface="+mn-ea"/>
              </a:rPr>
              <a:t>33％）</a:t>
            </a:r>
            <a:r>
              <a:rPr lang="zh-CN" altLang="en-US" sz="1600" dirty="0">
                <a:latin typeface="微软雅黑" panose="020B0503020204020204" charset="-122"/>
                <a:ea typeface="微软雅黑" panose="020B0503020204020204" charset="-122"/>
                <a:cs typeface="微软雅黑" panose="020B0503020204020204" charset="-122"/>
                <a:sym typeface="+mn-ea"/>
              </a:rPr>
              <a:t>。</a:t>
            </a:r>
            <a:endParaRPr lang="en-US" altLang="zh-CN" sz="1600"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custDataLst>
              <p:tags r:id="rId5"/>
            </p:custDataLst>
          </p:nvPr>
        </p:nvSpPr>
        <p:spPr>
          <a:xfrm>
            <a:off x="7331075" y="799465"/>
            <a:ext cx="4634230" cy="5033010"/>
          </a:xfrm>
          <a:prstGeom prst="rect">
            <a:avLst/>
          </a:prstGeom>
          <a:solidFill>
            <a:schemeClr val="accent1">
              <a:lumMod val="20000"/>
              <a:lumOff val="80000"/>
            </a:schemeClr>
          </a:solidFill>
          <a:ln w="19050">
            <a:solidFill>
              <a:schemeClr val="tx2"/>
            </a:solidFill>
          </a:ln>
        </p:spPr>
        <p:txBody>
          <a:bodyPr wrap="square" rtlCol="0">
            <a:noAutofit/>
          </a:bodyPr>
          <a:lstStyle/>
          <a:p>
            <a:pPr algn="l">
              <a:lnSpc>
                <a:spcPct val="200000"/>
              </a:lnSpc>
              <a:buClrTx/>
              <a:buSzTx/>
              <a:buFontTx/>
            </a:pPr>
            <a:r>
              <a:rPr lang="zh-CN" sz="2000" b="1"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2000" b="1"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rPr>
              <a:t> </a:t>
            </a:r>
            <a:r>
              <a:rPr lang="zh-CN" sz="2000" b="1"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rPr>
              <a:t>临床指南/诊疗规范推荐：</a:t>
            </a:r>
            <a:endParaRPr lang="zh-CN" sz="2000" b="1"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endParaRPr>
          </a:p>
          <a:p>
            <a:pPr marL="285750" indent="-285750" algn="l">
              <a:lnSpc>
                <a:spcPct val="200000"/>
              </a:lnSpc>
              <a:buClrTx/>
              <a:buSzTx/>
              <a:buFont typeface="Wingdings" panose="05000000000000000000" pitchFamily="2" charset="2"/>
              <a:buChar char="ü"/>
            </a:pPr>
            <a:r>
              <a:rPr lang="zh-CN" altLang="en-US" sz="1600" b="1" dirty="0">
                <a:latin typeface="微软雅黑" panose="020B0503020204020204" charset="-122"/>
                <a:ea typeface="微软雅黑" panose="020B0503020204020204" charset="-122"/>
                <a:cs typeface="微软雅黑" panose="020B0503020204020204" charset="-122"/>
                <a:sym typeface="+mn-ea"/>
              </a:rPr>
              <a:t>儿童急性感染性腹泻病诊疗规范（2020年版）</a:t>
            </a:r>
            <a:r>
              <a:rPr lang="zh-CN" altLang="en-US" sz="1600" dirty="0">
                <a:latin typeface="微软雅黑" panose="020B0503020204020204" charset="-122"/>
                <a:ea typeface="微软雅黑" panose="020B0503020204020204" charset="-122"/>
                <a:cs typeface="微软雅黑" panose="020B0503020204020204" charset="-122"/>
                <a:sym typeface="+mn-ea"/>
              </a:rPr>
              <a:t>。</a:t>
            </a:r>
            <a:endParaRPr lang="en-US" altLang="zh-CN" sz="1600" b="1" dirty="0">
              <a:latin typeface="微软雅黑" panose="020B0503020204020204" charset="-122"/>
              <a:ea typeface="微软雅黑" panose="020B0503020204020204" charset="-122"/>
              <a:cs typeface="微软雅黑" panose="020B0503020204020204" charset="-122"/>
              <a:sym typeface="+mn-ea"/>
            </a:endParaRPr>
          </a:p>
          <a:p>
            <a:pPr marL="285750" indent="-285750" algn="l">
              <a:lnSpc>
                <a:spcPct val="200000"/>
              </a:lnSpc>
              <a:buClrTx/>
              <a:buSzTx/>
              <a:buFont typeface="Wingdings" panose="05000000000000000000" pitchFamily="2" charset="2"/>
              <a:buChar char="ü"/>
            </a:pPr>
            <a:endParaRPr lang="zh-CN" altLang="en-US" sz="1600" b="1" dirty="0">
              <a:latin typeface="微软雅黑" panose="020B0503020204020204" charset="-122"/>
              <a:ea typeface="微软雅黑" panose="020B0503020204020204" charset="-122"/>
              <a:cs typeface="微软雅黑" panose="020B0503020204020204" charset="-122"/>
              <a:sym typeface="+mn-ea"/>
            </a:endParaRPr>
          </a:p>
          <a:p>
            <a:pPr marL="285750" lvl="1" indent="-285750" algn="l">
              <a:lnSpc>
                <a:spcPct val="200000"/>
              </a:lnSpc>
              <a:buFont typeface="Wingdings" panose="05000000000000000000" pitchFamily="2" charset="2"/>
              <a:buChar char="ü"/>
            </a:pPr>
            <a:r>
              <a:rPr lang="zh-CN" altLang="en-US" sz="1600" b="1" dirty="0">
                <a:sym typeface="+mn-ea"/>
              </a:rPr>
              <a:t>中国慢性肾脏病患者血钾管理实践专家共识</a:t>
            </a:r>
            <a:r>
              <a:rPr lang="zh-CN" altLang="en-US" sz="1600" dirty="0">
                <a:latin typeface="微软雅黑" panose="020B0503020204020204" charset="-122"/>
                <a:ea typeface="微软雅黑" panose="020B0503020204020204" charset="-122"/>
                <a:cs typeface="微软雅黑" panose="020B0503020204020204" charset="-122"/>
                <a:sym typeface="+mn-ea"/>
              </a:rPr>
              <a:t>。</a:t>
            </a:r>
            <a:endParaRPr lang="en-US" altLang="zh-CN" sz="1600" b="1" dirty="0">
              <a:sym typeface="+mn-ea"/>
            </a:endParaRPr>
          </a:p>
          <a:p>
            <a:pPr marL="285750" lvl="1" indent="-285750" algn="l">
              <a:lnSpc>
                <a:spcPct val="200000"/>
              </a:lnSpc>
              <a:buFont typeface="Wingdings" panose="05000000000000000000" pitchFamily="2" charset="2"/>
              <a:buChar char="ü"/>
            </a:pPr>
            <a:endParaRPr lang="zh-CN" altLang="en-US" sz="1600" b="1" dirty="0">
              <a:latin typeface="微软雅黑" panose="020B0503020204020204" charset="-122"/>
              <a:ea typeface="微软雅黑" panose="020B0503020204020204" charset="-122"/>
              <a:sym typeface="+mn-ea"/>
            </a:endParaRPr>
          </a:p>
          <a:p>
            <a:pPr marL="285750" lvl="1" indent="-285750" algn="l">
              <a:lnSpc>
                <a:spcPct val="200000"/>
              </a:lnSpc>
              <a:buClrTx/>
              <a:buSzTx/>
              <a:buFont typeface="Wingdings" panose="05000000000000000000" pitchFamily="2" charset="2"/>
              <a:buChar char="ü"/>
            </a:pPr>
            <a:r>
              <a:rPr lang="zh-CN" altLang="en-US" sz="1600" b="1" dirty="0"/>
              <a:t>内科学第十五版，儿科急诊医学第四版，外科学第七版等对相关疾病引起的轻中度低钾血症的补钾均有建议口服补充</a:t>
            </a:r>
            <a:r>
              <a:rPr lang="en-US" altLang="zh-CN" sz="1600" b="1" dirty="0"/>
              <a:t>10%</a:t>
            </a:r>
            <a:r>
              <a:rPr lang="zh-CN" altLang="en-US" sz="1600" b="1" dirty="0"/>
              <a:t>氯化钾。</a:t>
            </a:r>
            <a:endParaRPr lang="zh-CN" altLang="en-US" sz="1600" b="1" dirty="0"/>
          </a:p>
        </p:txBody>
      </p:sp>
      <p:cxnSp>
        <p:nvCxnSpPr>
          <p:cNvPr id="7" name="PA-直接连接符 33"/>
          <p:cNvCxnSpPr/>
          <p:nvPr>
            <p:custDataLst>
              <p:tags r:id="rId6"/>
            </p:custDataLst>
          </p:nvPr>
        </p:nvCxnSpPr>
        <p:spPr>
          <a:xfrm flipV="1">
            <a:off x="456008" y="531495"/>
            <a:ext cx="6874510" cy="52705"/>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370205" y="6247765"/>
            <a:ext cx="8465820" cy="654050"/>
          </a:xfrm>
          <a:prstGeom prst="rect">
            <a:avLst/>
          </a:prstGeom>
        </p:spPr>
        <p:txBody>
          <a:bodyPr wrap="square">
            <a:noAutofit/>
          </a:bodyPr>
          <a:lstStyle/>
          <a:p>
            <a:r>
              <a:rPr lang="zh-CN" altLang="en-US" sz="900" dirty="0">
                <a:sym typeface="+mn-ea"/>
              </a:rPr>
              <a:t>[</a:t>
            </a:r>
            <a:r>
              <a:rPr lang="en-US" altLang="zh-CN" sz="900" dirty="0">
                <a:sym typeface="+mn-ea"/>
              </a:rPr>
              <a:t>1</a:t>
            </a:r>
            <a:r>
              <a:rPr lang="zh-CN" altLang="en-US" sz="900" dirty="0">
                <a:sym typeface="+mn-ea"/>
              </a:rPr>
              <a:t>]刘建平，生物药剂学与药物动力学第五版 ，人民卫生教育出版社</a:t>
            </a:r>
            <a:r>
              <a:rPr lang="en-US" altLang="zh-CN" sz="900" dirty="0">
                <a:sym typeface="+mn-ea"/>
              </a:rPr>
              <a:t> ,P34.</a:t>
            </a:r>
            <a:endParaRPr lang="en-US" altLang="zh-CN" sz="900" dirty="0">
              <a:sym typeface="+mn-ea"/>
            </a:endParaRPr>
          </a:p>
          <a:p>
            <a:r>
              <a:rPr lang="en-US" altLang="zh-CN" sz="900" dirty="0">
                <a:sym typeface="+mn-ea"/>
              </a:rPr>
              <a:t>[2]</a:t>
            </a:r>
            <a:r>
              <a:rPr lang="zh-CN" altLang="en-US" sz="900" dirty="0">
                <a:sym typeface="+mn-ea"/>
              </a:rPr>
              <a:t> 芦芳</a:t>
            </a:r>
            <a:r>
              <a:rPr lang="en-US" altLang="zh-CN" sz="900" dirty="0">
                <a:sym typeface="+mn-ea"/>
              </a:rPr>
              <a:t>,</a:t>
            </a:r>
            <a:r>
              <a:rPr lang="zh-CN" altLang="en-US" sz="900" dirty="0">
                <a:sym typeface="+mn-ea"/>
              </a:rPr>
              <a:t>杜晓霞</a:t>
            </a:r>
            <a:r>
              <a:rPr lang="en-US" altLang="zh-CN" sz="900" dirty="0">
                <a:sym typeface="+mn-ea"/>
              </a:rPr>
              <a:t>,</a:t>
            </a:r>
            <a:r>
              <a:rPr lang="zh-CN" altLang="en-US" sz="900" dirty="0">
                <a:sym typeface="+mn-ea"/>
              </a:rPr>
              <a:t>刘丽丽</a:t>
            </a:r>
            <a:r>
              <a:rPr lang="en-US" altLang="zh-CN" sz="900" dirty="0">
                <a:sym typeface="+mn-ea"/>
              </a:rPr>
              <a:t>,</a:t>
            </a:r>
            <a:r>
              <a:rPr lang="zh-CN" altLang="en-US" sz="900" dirty="0">
                <a:sym typeface="+mn-ea"/>
              </a:rPr>
              <a:t>张爱萍</a:t>
            </a:r>
            <a:r>
              <a:rPr lang="en-US" altLang="zh-CN" sz="900" dirty="0">
                <a:sym typeface="+mn-ea"/>
              </a:rPr>
              <a:t>.</a:t>
            </a:r>
            <a:r>
              <a:rPr lang="zh-CN" altLang="en-US" sz="900" dirty="0">
                <a:sym typeface="+mn-ea"/>
              </a:rPr>
              <a:t>两种口服补钾方案快速改善轻度低血钾患者血钾水平的效果</a:t>
            </a:r>
            <a:r>
              <a:rPr lang="en-US" altLang="zh-CN" sz="900" dirty="0">
                <a:sym typeface="+mn-ea"/>
              </a:rPr>
              <a:t>[J].</a:t>
            </a:r>
            <a:r>
              <a:rPr lang="zh-CN" altLang="en-US" sz="900" dirty="0">
                <a:sym typeface="+mn-ea"/>
              </a:rPr>
              <a:t>中华现代护理杂志</a:t>
            </a:r>
            <a:r>
              <a:rPr lang="en-US" altLang="zh-CN" sz="900" dirty="0">
                <a:sym typeface="+mn-ea"/>
              </a:rPr>
              <a:t>,2012(19):2261-2262</a:t>
            </a:r>
            <a:endParaRPr lang="en-US" altLang="zh-CN" sz="900" dirty="0">
              <a:sym typeface="+mn-ea"/>
            </a:endParaRPr>
          </a:p>
          <a:p>
            <a:r>
              <a:rPr lang="zh-CN" altLang="en-US" sz="900">
                <a:sym typeface="+mn-ea"/>
              </a:rPr>
              <a:t>[</a:t>
            </a:r>
            <a:r>
              <a:rPr lang="en-US" altLang="zh-CN" sz="900">
                <a:sym typeface="+mn-ea"/>
              </a:rPr>
              <a:t>3</a:t>
            </a:r>
            <a:r>
              <a:rPr lang="zh-CN" altLang="en-US" sz="900">
                <a:sym typeface="+mn-ea"/>
              </a:rPr>
              <a:t>]程丹灵.氯化钾注射液不同给药方式治疗低钾血症的疗效观察[J].海峡药学,2013(3):169-170</a:t>
            </a:r>
            <a:endParaRPr lang="zh-CN" altLang="en-US" sz="900">
              <a:sym typeface="+mn-ea"/>
            </a:endParaRPr>
          </a:p>
          <a:p>
            <a:endParaRPr lang="zh-CN" altLang="en-US" sz="900" dirty="0"/>
          </a:p>
        </p:txBody>
      </p:sp>
      <p:graphicFrame>
        <p:nvGraphicFramePr>
          <p:cNvPr id="10" name="图表 9"/>
          <p:cNvGraphicFramePr/>
          <p:nvPr/>
        </p:nvGraphicFramePr>
        <p:xfrm>
          <a:off x="684431" y="2559599"/>
          <a:ext cx="5467547" cy="219644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387350" y="90805"/>
            <a:ext cx="6096000" cy="398780"/>
          </a:xfrm>
          <a:prstGeom prst="rect">
            <a:avLst/>
          </a:prstGeom>
          <a:noFill/>
        </p:spPr>
        <p:txBody>
          <a:bodyPr wrap="square" rtlCol="0" anchor="t">
            <a:spAutoFit/>
          </a:bodyPr>
          <a:lstStyle/>
          <a:p>
            <a:r>
              <a:rPr lang="en-US" altLang="zh-CN" sz="2000" b="1" dirty="0">
                <a:latin typeface="微软雅黑" panose="020B0503020204020204" charset="-122"/>
                <a:ea typeface="微软雅黑" panose="020B0503020204020204" charset="-122"/>
                <a:sym typeface="+mn-ea"/>
              </a:rPr>
              <a:t>04 </a:t>
            </a:r>
            <a:r>
              <a:rPr lang="zh-CN" altLang="en-US" sz="2000" b="1" dirty="0">
                <a:latin typeface="微软雅黑" panose="020B0503020204020204" charset="-122"/>
                <a:ea typeface="微软雅黑" panose="020B0503020204020204" charset="-122"/>
                <a:sym typeface="+mn-ea"/>
              </a:rPr>
              <a:t>创新性</a:t>
            </a:r>
            <a:endParaRPr lang="zh-CN" altLang="en-US" sz="2000" b="1" dirty="0">
              <a:latin typeface="微软雅黑" panose="020B0503020204020204" charset="-122"/>
              <a:ea typeface="微软雅黑" panose="020B0503020204020204" charset="-122"/>
              <a:sym typeface="+mn-ea"/>
            </a:endParaRPr>
          </a:p>
        </p:txBody>
      </p:sp>
      <p:cxnSp>
        <p:nvCxnSpPr>
          <p:cNvPr id="37" name="PA-直接连接符 33"/>
          <p:cNvCxnSpPr/>
          <p:nvPr>
            <p:custDataLst>
              <p:tags r:id="rId3"/>
            </p:custDataLst>
          </p:nvPr>
        </p:nvCxnSpPr>
        <p:spPr>
          <a:xfrm flipV="1">
            <a:off x="527763" y="531495"/>
            <a:ext cx="6874510" cy="52705"/>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4"/>
            </p:custDataLst>
          </p:nvPr>
        </p:nvSpPr>
        <p:spPr>
          <a:xfrm>
            <a:off x="235585" y="1284605"/>
            <a:ext cx="4513580" cy="4095750"/>
          </a:xfrm>
          <a:prstGeom prst="rect">
            <a:avLst/>
          </a:prstGeom>
          <a:solidFill>
            <a:schemeClr val="bg1">
              <a:lumMod val="95000"/>
            </a:schemeClr>
          </a:solidFill>
          <a:ln w="19050">
            <a:solidFill>
              <a:schemeClr val="tx2"/>
            </a:solidFill>
          </a:ln>
        </p:spPr>
        <p:txBody>
          <a:bodyPr wrap="square" rtlCol="0">
            <a:noAutofit/>
          </a:bodyPr>
          <a:lstStyle/>
          <a:p>
            <a:pPr algn="l">
              <a:lnSpc>
                <a:spcPct val="200000"/>
              </a:lnSpc>
            </a:pPr>
            <a:r>
              <a:rPr lang="zh-CN" altLang="zh-CN" sz="2000" b="1" u="sng"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sz="2000" b="1" u="sng" dirty="0">
                <a:solidFill>
                  <a:schemeClr val="bg2">
                    <a:lumMod val="50000"/>
                  </a:schemeClr>
                </a:solidFill>
                <a:latin typeface="微软雅黑" panose="020B0503020204020204" charset="-122"/>
                <a:ea typeface="微软雅黑" panose="020B0503020204020204" charset="-122"/>
                <a:cs typeface="微软雅黑" panose="020B0503020204020204" charset="-122"/>
              </a:rPr>
              <a:t>创新点：</a:t>
            </a:r>
            <a:endParaRPr lang="zh-CN" sz="2000" b="1" u="sng" dirty="0">
              <a:solidFill>
                <a:schemeClr val="bg2">
                  <a:lumMod val="50000"/>
                </a:schemeClr>
              </a:solidFill>
              <a:latin typeface="微软雅黑" panose="020B0503020204020204" charset="-122"/>
              <a:ea typeface="微软雅黑" panose="020B0503020204020204" charset="-122"/>
              <a:cs typeface="微软雅黑" panose="020B0503020204020204" charset="-122"/>
            </a:endParaRPr>
          </a:p>
          <a:p>
            <a:pPr marL="342900" indent="-342900" algn="l">
              <a:lnSpc>
                <a:spcPct val="200000"/>
              </a:lnSpc>
              <a:buClrTx/>
              <a:buSzTx/>
              <a:buFont typeface="+mj-lt"/>
              <a:buAutoNum type="arabicPeriod"/>
            </a:pPr>
            <a:r>
              <a:rPr lang="zh-CN" altLang="zh-CN" sz="1600" dirty="0">
                <a:latin typeface="微软雅黑" panose="020B0503020204020204" charset="-122"/>
                <a:ea typeface="微软雅黑" panose="020B0503020204020204" charset="-122"/>
                <a:cs typeface="微软雅黑" panose="020B0503020204020204" charset="-122"/>
              </a:rPr>
              <a:t>国内首仿</a:t>
            </a:r>
            <a:r>
              <a:rPr lang="zh-CN" altLang="zh-CN" sz="1600" dirty="0">
                <a:solidFill>
                  <a:srgbClr val="C00000"/>
                </a:solidFill>
                <a:latin typeface="微软雅黑" panose="020B0503020204020204" charset="-122"/>
                <a:ea typeface="微软雅黑" panose="020B0503020204020204" charset="-122"/>
                <a:cs typeface="微软雅黑" panose="020B0503020204020204" charset="-122"/>
              </a:rPr>
              <a:t>，</a:t>
            </a:r>
            <a:r>
              <a:rPr lang="zh-CN" altLang="zh-CN" sz="1600" b="1" dirty="0">
                <a:solidFill>
                  <a:srgbClr val="C00000"/>
                </a:solidFill>
                <a:latin typeface="微软雅黑" panose="020B0503020204020204" charset="-122"/>
                <a:ea typeface="微软雅黑" panose="020B0503020204020204" charset="-122"/>
                <a:cs typeface="微软雅黑" panose="020B0503020204020204" charset="-122"/>
              </a:rPr>
              <a:t>独家口服溶液剂型</a:t>
            </a:r>
            <a:r>
              <a:rPr lang="zh-CN" altLang="zh-CN" sz="1600" dirty="0">
                <a:solidFill>
                  <a:srgbClr val="C00000"/>
                </a:solidFill>
                <a:latin typeface="微软雅黑" panose="020B0503020204020204" charset="-122"/>
                <a:ea typeface="微软雅黑" panose="020B0503020204020204" charset="-122"/>
                <a:cs typeface="微软雅黑" panose="020B0503020204020204" charset="-122"/>
              </a:rPr>
              <a:t>、</a:t>
            </a:r>
            <a:r>
              <a:rPr lang="zh-CN" altLang="zh-CN" sz="1600" b="1" dirty="0">
                <a:solidFill>
                  <a:srgbClr val="C00000"/>
                </a:solidFill>
                <a:latin typeface="微软雅黑" panose="020B0503020204020204" charset="-122"/>
                <a:ea typeface="微软雅黑" panose="020B0503020204020204" charset="-122"/>
                <a:cs typeface="微软雅黑" panose="020B0503020204020204" charset="-122"/>
              </a:rPr>
              <a:t>橙子口味</a:t>
            </a:r>
            <a:r>
              <a:rPr lang="zh-CN" altLang="zh-CN" sz="1600" dirty="0">
                <a:solidFill>
                  <a:srgbClr val="C00000"/>
                </a:solidFill>
                <a:latin typeface="微软雅黑" panose="020B0503020204020204" charset="-122"/>
                <a:ea typeface="微软雅黑" panose="020B0503020204020204" charset="-122"/>
                <a:cs typeface="微软雅黑" panose="020B0503020204020204" charset="-122"/>
              </a:rPr>
              <a:t>。</a:t>
            </a:r>
            <a:endParaRPr lang="zh-CN" altLang="zh-CN" sz="1600" dirty="0">
              <a:solidFill>
                <a:srgbClr val="C00000"/>
              </a:solidFill>
              <a:latin typeface="微软雅黑" panose="020B0503020204020204" charset="-122"/>
              <a:ea typeface="微软雅黑" panose="020B0503020204020204" charset="-122"/>
              <a:cs typeface="微软雅黑" panose="020B0503020204020204" charset="-122"/>
            </a:endParaRPr>
          </a:p>
          <a:p>
            <a:pPr marL="342900" indent="-342900" algn="l">
              <a:lnSpc>
                <a:spcPct val="200000"/>
              </a:lnSpc>
              <a:buClrTx/>
              <a:buSzTx/>
              <a:buFont typeface="+mj-lt"/>
              <a:buAutoNum type="arabicPeriod"/>
            </a:pPr>
            <a:endParaRPr lang="zh-CN" altLang="zh-CN" sz="1600" dirty="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gn="l">
              <a:lnSpc>
                <a:spcPct val="200000"/>
              </a:lnSpc>
              <a:buClrTx/>
              <a:buSzTx/>
              <a:buFont typeface="+mj-lt"/>
              <a:buAutoNum type="arabicPeriod"/>
            </a:pPr>
            <a:r>
              <a:rPr lang="zh-CN" altLang="zh-CN" sz="1600" dirty="0">
                <a:solidFill>
                  <a:schemeClr val="tx1"/>
                </a:solidFill>
                <a:latin typeface="微软雅黑" panose="020B0503020204020204" charset="-122"/>
                <a:ea typeface="微软雅黑" panose="020B0503020204020204" charset="-122"/>
                <a:cs typeface="微软雅黑" panose="020B0503020204020204" charset="-122"/>
              </a:rPr>
              <a:t>原研氯化钾口服溶液有</a:t>
            </a:r>
            <a:r>
              <a:rPr lang="zh-CN" altLang="en-US" sz="1600" dirty="0">
                <a:latin typeface="微软雅黑" panose="020B0503020204020204" charset="-122"/>
                <a:ea typeface="微软雅黑" panose="020B0503020204020204" charset="-122"/>
                <a:cs typeface="微软雅黑" panose="020B0503020204020204" charset="-122"/>
              </a:rPr>
              <a:t>明确儿童用法用量</a:t>
            </a:r>
            <a:r>
              <a:rPr lang="zh-CN" altLang="zh-CN" sz="1600" dirty="0">
                <a:solidFill>
                  <a:schemeClr val="tx1"/>
                </a:solidFill>
                <a:latin typeface="微软雅黑" panose="020B0503020204020204" charset="-122"/>
                <a:ea typeface="微软雅黑" panose="020B0503020204020204" charset="-122"/>
                <a:cs typeface="微软雅黑" panose="020B0503020204020204" charset="-122"/>
              </a:rPr>
              <a:t>，结合</a:t>
            </a:r>
            <a:r>
              <a:rPr lang="en-US" altLang="zh-CN" sz="1600" dirty="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rPr>
              <a:t>月底</a:t>
            </a:r>
            <a:r>
              <a:rPr lang="zh-CN" altLang="zh-CN" sz="1600" dirty="0">
                <a:solidFill>
                  <a:schemeClr val="tx1"/>
                </a:solidFill>
                <a:latin typeface="微软雅黑" panose="020B0503020204020204" charset="-122"/>
                <a:ea typeface="微软雅黑" panose="020B0503020204020204" charset="-122"/>
                <a:cs typeface="微软雅黑" panose="020B0503020204020204" charset="-122"/>
              </a:rPr>
              <a:t>国家新发布的儿童用药增补文件，</a:t>
            </a:r>
            <a:r>
              <a:rPr lang="zh-CN" altLang="zh-CN" sz="1600" b="1" dirty="0">
                <a:solidFill>
                  <a:srgbClr val="C00000"/>
                </a:solidFill>
                <a:latin typeface="微软雅黑" panose="020B0503020204020204" charset="-122"/>
                <a:ea typeface="微软雅黑" panose="020B0503020204020204" charset="-122"/>
                <a:cs typeface="微软雅黑" panose="020B0503020204020204" charset="-122"/>
              </a:rPr>
              <a:t>本品</a:t>
            </a:r>
            <a:r>
              <a:rPr lang="zh-CN" altLang="en-US" sz="1600" b="1" dirty="0">
                <a:solidFill>
                  <a:srgbClr val="C00000"/>
                </a:solidFill>
                <a:latin typeface="微软雅黑" panose="020B0503020204020204" charset="-122"/>
                <a:ea typeface="微软雅黑" panose="020B0503020204020204" charset="-122"/>
                <a:cs typeface="微软雅黑" panose="020B0503020204020204" charset="-122"/>
              </a:rPr>
              <a:t>正在</a:t>
            </a:r>
            <a:r>
              <a:rPr lang="zh-CN" altLang="zh-CN" sz="1600" b="1" dirty="0">
                <a:solidFill>
                  <a:srgbClr val="C00000"/>
                </a:solidFill>
                <a:latin typeface="微软雅黑" panose="020B0503020204020204" charset="-122"/>
                <a:ea typeface="微软雅黑" panose="020B0503020204020204" charset="-122"/>
                <a:cs typeface="微软雅黑" panose="020B0503020204020204" charset="-122"/>
              </a:rPr>
              <a:t>申请</a:t>
            </a:r>
            <a:r>
              <a:rPr lang="zh-CN" altLang="en-US" sz="1600" b="1" dirty="0">
                <a:solidFill>
                  <a:srgbClr val="C00000"/>
                </a:solidFill>
                <a:latin typeface="微软雅黑" panose="020B0503020204020204" charset="-122"/>
                <a:ea typeface="微软雅黑" panose="020B0503020204020204" charset="-122"/>
                <a:cs typeface="微软雅黑" panose="020B0503020204020204" charset="-122"/>
              </a:rPr>
              <a:t>说明书</a:t>
            </a:r>
            <a:r>
              <a:rPr lang="zh-CN" altLang="zh-CN" sz="1600" b="1" dirty="0">
                <a:solidFill>
                  <a:srgbClr val="C00000"/>
                </a:solidFill>
                <a:latin typeface="微软雅黑" panose="020B0503020204020204" charset="-122"/>
                <a:ea typeface="微软雅黑" panose="020B0503020204020204" charset="-122"/>
                <a:cs typeface="微软雅黑" panose="020B0503020204020204" charset="-122"/>
              </a:rPr>
              <a:t>增补儿童</a:t>
            </a:r>
            <a:r>
              <a:rPr lang="zh-CN" altLang="en-US" sz="1600" b="1" dirty="0">
                <a:solidFill>
                  <a:srgbClr val="C00000"/>
                </a:solidFill>
                <a:latin typeface="微软雅黑" panose="020B0503020204020204" charset="-122"/>
                <a:ea typeface="微软雅黑" panose="020B0503020204020204" charset="-122"/>
                <a:cs typeface="微软雅黑" panose="020B0503020204020204" charset="-122"/>
              </a:rPr>
              <a:t>用药</a:t>
            </a:r>
            <a:r>
              <a:rPr lang="zh-CN" altLang="zh-CN" sz="1600" b="1" dirty="0">
                <a:solidFill>
                  <a:srgbClr val="C00000"/>
                </a:solidFill>
                <a:latin typeface="微软雅黑" panose="020B0503020204020204" charset="-122"/>
                <a:ea typeface="微软雅黑" panose="020B0503020204020204" charset="-122"/>
                <a:cs typeface="微软雅黑" panose="020B0503020204020204" charset="-122"/>
              </a:rPr>
              <a:t>内容。</a:t>
            </a:r>
            <a:endParaRPr lang="zh-CN" sz="2000" b="1" dirty="0">
              <a:solidFill>
                <a:srgbClr val="C00000"/>
              </a:solidFill>
              <a:latin typeface="微软雅黑" panose="020B0503020204020204" charset="-122"/>
              <a:ea typeface="微软雅黑" panose="020B0503020204020204" charset="-122"/>
              <a:cs typeface="微软雅黑" panose="020B0503020204020204" charset="-122"/>
            </a:endParaRPr>
          </a:p>
          <a:p>
            <a:pPr algn="l">
              <a:lnSpc>
                <a:spcPct val="200000"/>
              </a:lnSpc>
            </a:pPr>
            <a:endParaRPr lang="zh-CN" altLang="zh-CN" sz="2000" b="1" dirty="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5"/>
            </p:custDataLst>
          </p:nvPr>
        </p:nvSpPr>
        <p:spPr>
          <a:xfrm>
            <a:off x="5698490" y="626110"/>
            <a:ext cx="6336665" cy="5906770"/>
          </a:xfrm>
          <a:prstGeom prst="rect">
            <a:avLst/>
          </a:prstGeom>
          <a:solidFill>
            <a:schemeClr val="bg1">
              <a:lumMod val="95000"/>
            </a:schemeClr>
          </a:solidFill>
          <a:ln w="19050">
            <a:solidFill>
              <a:schemeClr val="tx2"/>
            </a:solidFill>
          </a:ln>
        </p:spPr>
        <p:txBody>
          <a:bodyPr wrap="square" rtlCol="0">
            <a:noAutofit/>
          </a:bodyPr>
          <a:lstStyle/>
          <a:p>
            <a:pPr algn="l">
              <a:lnSpc>
                <a:spcPct val="200000"/>
              </a:lnSpc>
            </a:pPr>
            <a:r>
              <a:rPr lang="zh-CN" altLang="zh-CN" sz="2000" b="1" u="sng"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sz="2000" b="1" u="sng"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rPr>
              <a:t>优势：</a:t>
            </a:r>
            <a:endParaRPr lang="zh-CN" sz="2000" b="1" u="sng"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endParaRPr>
          </a:p>
          <a:p>
            <a:pPr marL="342900" indent="-342900" algn="l">
              <a:lnSpc>
                <a:spcPct val="200000"/>
              </a:lnSpc>
              <a:buClrTx/>
              <a:buSzTx/>
              <a:buFont typeface="+mj-lt"/>
              <a:buAutoNum type="arabicPeriod"/>
            </a:pPr>
            <a:r>
              <a:rPr lang="zh-CN" altLang="zh-CN" sz="1600" b="1" dirty="0">
                <a:gradFill>
                  <a:gsLst>
                    <a:gs pos="0">
                      <a:srgbClr val="E30000"/>
                    </a:gs>
                    <a:gs pos="100000">
                      <a:srgbClr val="760303"/>
                    </a:gs>
                  </a:gsLst>
                  <a:lin scaled="0"/>
                </a:gradFill>
                <a:latin typeface="微软雅黑" panose="020B0503020204020204" charset="-122"/>
                <a:ea typeface="微软雅黑" panose="020B0503020204020204" charset="-122"/>
                <a:cs typeface="微软雅黑" panose="020B0503020204020204" charset="-122"/>
              </a:rPr>
              <a:t>服用方便、安全</a:t>
            </a:r>
            <a:r>
              <a:rPr lang="zh-CN" altLang="zh-CN" sz="1600" dirty="0">
                <a:latin typeface="微软雅黑" panose="020B0503020204020204" charset="-122"/>
                <a:ea typeface="微软雅黑" panose="020B0503020204020204" charset="-122"/>
                <a:cs typeface="微软雅黑" panose="020B0503020204020204" charset="-122"/>
              </a:rPr>
              <a:t>：</a:t>
            </a:r>
            <a:r>
              <a:rPr lang="zh-CN" altLang="zh-CN" sz="1600" dirty="0">
                <a:solidFill>
                  <a:schemeClr val="tx1"/>
                </a:solidFill>
                <a:latin typeface="微软雅黑" panose="020B0503020204020204" charset="-122"/>
                <a:ea typeface="微软雅黑" panose="020B0503020204020204" charset="-122"/>
                <a:cs typeface="微软雅黑" panose="020B0503020204020204" charset="-122"/>
              </a:rPr>
              <a:t>解决临床中用氯化钾注射液口服的痛点，且方便临床管理。</a:t>
            </a:r>
            <a:endParaRPr lang="zh-CN" altLang="zh-CN" sz="1600" dirty="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gn="l">
              <a:lnSpc>
                <a:spcPct val="200000"/>
              </a:lnSpc>
              <a:buClrTx/>
              <a:buSzTx/>
              <a:buFont typeface="+mj-lt"/>
              <a:buAutoNum type="arabicPeriod"/>
            </a:pPr>
            <a:r>
              <a:rPr lang="zh-CN" altLang="zh-CN" sz="1600" b="1" dirty="0">
                <a:gradFill>
                  <a:gsLst>
                    <a:gs pos="0">
                      <a:srgbClr val="E30000"/>
                    </a:gs>
                    <a:gs pos="100000">
                      <a:srgbClr val="760303"/>
                    </a:gs>
                  </a:gsLst>
                  <a:lin scaled="0"/>
                </a:gradFill>
                <a:latin typeface="微软雅黑" panose="020B0503020204020204" charset="-122"/>
                <a:ea typeface="微软雅黑" panose="020B0503020204020204" charset="-122"/>
                <a:cs typeface="微软雅黑" panose="020B0503020204020204" charset="-122"/>
                <a:sym typeface="+mn-ea"/>
              </a:rPr>
              <a:t>覆盖特殊人群：</a:t>
            </a:r>
            <a:r>
              <a:rPr lang="zh-CN" altLang="zh-CN" sz="1600" dirty="0">
                <a:solidFill>
                  <a:schemeClr val="tx1"/>
                </a:solidFill>
                <a:latin typeface="微软雅黑" panose="020B0503020204020204" charset="-122"/>
                <a:ea typeface="微软雅黑" panose="020B0503020204020204" charset="-122"/>
                <a:cs typeface="微软雅黑" panose="020B0503020204020204" charset="-122"/>
                <a:sym typeface="+mn-ea"/>
              </a:rPr>
              <a:t>可解决儿童、老年患者及吞咽困难患者服用不方便的问题。</a:t>
            </a:r>
            <a:endParaRPr lang="zh-CN" altLang="zh-CN" sz="1600" dirty="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gn="l">
              <a:lnSpc>
                <a:spcPct val="200000"/>
              </a:lnSpc>
              <a:buClrTx/>
              <a:buSzTx/>
              <a:buFont typeface="+mj-lt"/>
              <a:buAutoNum type="arabicPeriod"/>
            </a:pPr>
            <a:r>
              <a:rPr lang="zh-CN" altLang="zh-CN" sz="1600" b="1" dirty="0">
                <a:gradFill>
                  <a:gsLst>
                    <a:gs pos="0">
                      <a:srgbClr val="E30000"/>
                    </a:gs>
                    <a:gs pos="100000">
                      <a:srgbClr val="760303"/>
                    </a:gs>
                  </a:gsLst>
                  <a:lin scaled="0"/>
                </a:gradFill>
                <a:latin typeface="微软雅黑" panose="020B0503020204020204" charset="-122"/>
                <a:ea typeface="微软雅黑" panose="020B0503020204020204" charset="-122"/>
                <a:cs typeface="微软雅黑" panose="020B0503020204020204" charset="-122"/>
                <a:sym typeface="+mn-ea"/>
              </a:rPr>
              <a:t>剂量准确：</a:t>
            </a:r>
            <a:r>
              <a:rPr lang="zh-CN" altLang="zh-CN" sz="1600" dirty="0">
                <a:latin typeface="微软雅黑" panose="020B0503020204020204" charset="-122"/>
                <a:ea typeface="微软雅黑" panose="020B0503020204020204" charset="-122"/>
                <a:cs typeface="微软雅黑" panose="020B0503020204020204" charset="-122"/>
                <a:sym typeface="+mn-ea"/>
              </a:rPr>
              <a:t>对于因病情需要增减用药量患者，氯化钾口服溶液可以精确控制病人服用药量，降低因用药量不精确导致疗效不佳的风险。</a:t>
            </a:r>
            <a:endParaRPr lang="zh-CN" altLang="zh-CN" sz="1600" dirty="0">
              <a:solidFill>
                <a:srgbClr val="FF0000"/>
              </a:solidFill>
              <a:latin typeface="微软雅黑" panose="020B0503020204020204" charset="-122"/>
              <a:ea typeface="微软雅黑" panose="020B0503020204020204" charset="-122"/>
              <a:cs typeface="微软雅黑" panose="020B0503020204020204" charset="-122"/>
            </a:endParaRPr>
          </a:p>
          <a:p>
            <a:pPr marL="342900" indent="-342900" algn="l">
              <a:lnSpc>
                <a:spcPct val="200000"/>
              </a:lnSpc>
              <a:buClrTx/>
              <a:buSzTx/>
              <a:buFont typeface="+mj-lt"/>
              <a:buAutoNum type="arabicPeriod"/>
            </a:pPr>
            <a:r>
              <a:rPr lang="zh-CN" altLang="zh-CN" sz="1600" b="1" dirty="0">
                <a:gradFill>
                  <a:gsLst>
                    <a:gs pos="0">
                      <a:srgbClr val="E30000"/>
                    </a:gs>
                    <a:gs pos="100000">
                      <a:srgbClr val="760303"/>
                    </a:gs>
                  </a:gsLst>
                  <a:lin scaled="0"/>
                </a:gradFill>
                <a:latin typeface="微软雅黑" panose="020B0503020204020204" charset="-122"/>
                <a:ea typeface="微软雅黑" panose="020B0503020204020204" charset="-122"/>
                <a:cs typeface="微软雅黑" panose="020B0503020204020204" charset="-122"/>
                <a:sym typeface="+mn-ea"/>
              </a:rPr>
              <a:t>起效快：</a:t>
            </a:r>
            <a:r>
              <a:rPr lang="zh-CN" altLang="zh-CN" sz="1600" dirty="0">
                <a:latin typeface="微软雅黑" panose="020B0503020204020204" charset="-122"/>
                <a:ea typeface="微软雅黑" panose="020B0503020204020204" charset="-122"/>
                <a:cs typeface="微软雅黑" panose="020B0503020204020204" charset="-122"/>
                <a:sym typeface="+mn-ea"/>
              </a:rPr>
              <a:t>临床上具有吸收快，起效迅速，适用人群广泛的特点，可以快速缓解症状，具有比其他口服固体制剂更明显的优势。</a:t>
            </a:r>
            <a:endParaRPr lang="zh-CN" altLang="zh-CN" sz="1600" b="1" dirty="0">
              <a:solidFill>
                <a:srgbClr val="C00000"/>
              </a:solidFill>
              <a:latin typeface="微软雅黑" panose="020B0503020204020204" charset="-122"/>
              <a:ea typeface="微软雅黑" panose="020B0503020204020204" charset="-122"/>
              <a:cs typeface="微软雅黑" panose="020B0503020204020204" charset="-122"/>
            </a:endParaRPr>
          </a:p>
          <a:p>
            <a:pPr marL="342900" indent="-342900" algn="l">
              <a:lnSpc>
                <a:spcPct val="200000"/>
              </a:lnSpc>
              <a:buClrTx/>
              <a:buSzTx/>
              <a:buFont typeface="+mj-lt"/>
              <a:buAutoNum type="arabicPeriod"/>
            </a:pPr>
            <a:r>
              <a:rPr lang="zh-CN" altLang="zh-CN" sz="1600" b="1" dirty="0">
                <a:gradFill>
                  <a:gsLst>
                    <a:gs pos="0">
                      <a:srgbClr val="E30000"/>
                    </a:gs>
                    <a:gs pos="100000">
                      <a:srgbClr val="760303"/>
                    </a:gs>
                  </a:gsLst>
                  <a:lin scaled="0"/>
                </a:gradFill>
                <a:latin typeface="微软雅黑" panose="020B0503020204020204" charset="-122"/>
                <a:ea typeface="微软雅黑" panose="020B0503020204020204" charset="-122"/>
                <a:cs typeface="微软雅黑" panose="020B0503020204020204" charset="-122"/>
                <a:sym typeface="+mn-ea"/>
              </a:rPr>
              <a:t>口感好</a:t>
            </a:r>
            <a:r>
              <a:rPr lang="zh-CN" altLang="zh-CN" sz="1600" b="1" dirty="0">
                <a:gradFill>
                  <a:gsLst>
                    <a:gs pos="0">
                      <a:srgbClr val="E30000"/>
                    </a:gs>
                    <a:gs pos="100000">
                      <a:srgbClr val="760303"/>
                    </a:gs>
                  </a:gsLst>
                  <a:lin scaled="0"/>
                </a:gradFill>
                <a:latin typeface="微软雅黑" panose="020B0503020204020204" charset="-122"/>
                <a:ea typeface="微软雅黑" panose="020B0503020204020204" charset="-122"/>
                <a:cs typeface="微软雅黑" panose="020B0503020204020204" charset="-122"/>
              </a:rPr>
              <a:t>：</a:t>
            </a:r>
            <a:r>
              <a:rPr lang="zh-CN" altLang="zh-CN" sz="1600" dirty="0">
                <a:solidFill>
                  <a:schemeClr val="tx1"/>
                </a:solidFill>
                <a:latin typeface="微软雅黑" panose="020B0503020204020204" charset="-122"/>
                <a:ea typeface="微软雅黑" panose="020B0503020204020204" charset="-122"/>
                <a:cs typeface="微软雅黑" panose="020B0503020204020204" charset="-122"/>
              </a:rPr>
              <a:t>橙子口味，患者依从性好。</a:t>
            </a:r>
            <a:endParaRPr lang="zh-CN" altLang="zh-CN" sz="16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 name="虚尾箭头 4"/>
          <p:cNvSpPr/>
          <p:nvPr/>
        </p:nvSpPr>
        <p:spPr>
          <a:xfrm>
            <a:off x="4749165" y="2877820"/>
            <a:ext cx="896620" cy="374015"/>
          </a:xfrm>
          <a:prstGeom prst="strip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447040" y="107950"/>
            <a:ext cx="6096000" cy="398780"/>
          </a:xfrm>
          <a:prstGeom prst="rect">
            <a:avLst/>
          </a:prstGeom>
          <a:noFill/>
        </p:spPr>
        <p:txBody>
          <a:bodyPr wrap="square" rtlCol="0" anchor="t">
            <a:spAutoFit/>
          </a:bodyPr>
          <a:lstStyle/>
          <a:p>
            <a:r>
              <a:rPr lang="en-US" altLang="zh-CN" sz="2000" b="1" dirty="0">
                <a:latin typeface="微软雅黑" panose="020B0503020204020204" charset="-122"/>
                <a:ea typeface="微软雅黑" panose="020B0503020204020204" charset="-122"/>
                <a:sym typeface="+mn-ea"/>
              </a:rPr>
              <a:t>05  </a:t>
            </a:r>
            <a:r>
              <a:rPr lang="zh-CN" altLang="en-US" sz="2000" b="1" dirty="0">
                <a:latin typeface="微软雅黑" panose="020B0503020204020204" charset="-122"/>
                <a:ea typeface="微软雅黑" panose="020B0503020204020204" charset="-122"/>
                <a:sym typeface="+mn-ea"/>
              </a:rPr>
              <a:t>公平性</a:t>
            </a:r>
            <a:endParaRPr lang="zh-CN" altLang="en-US" sz="2000" b="1" dirty="0">
              <a:latin typeface="微软雅黑" panose="020B0503020204020204" charset="-122"/>
              <a:ea typeface="微软雅黑" panose="020B0503020204020204" charset="-122"/>
              <a:sym typeface="+mn-ea"/>
            </a:endParaRPr>
          </a:p>
        </p:txBody>
      </p:sp>
      <p:cxnSp>
        <p:nvCxnSpPr>
          <p:cNvPr id="37" name="PA-直接连接符 33"/>
          <p:cNvCxnSpPr/>
          <p:nvPr>
            <p:custDataLst>
              <p:tags r:id="rId3"/>
            </p:custDataLst>
          </p:nvPr>
        </p:nvCxnSpPr>
        <p:spPr>
          <a:xfrm flipV="1">
            <a:off x="520143" y="506730"/>
            <a:ext cx="6874510" cy="52705"/>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4"/>
            </p:custDataLst>
          </p:nvPr>
        </p:nvSpPr>
        <p:spPr>
          <a:xfrm>
            <a:off x="357505" y="792480"/>
            <a:ext cx="4909185" cy="2208530"/>
          </a:xfrm>
          <a:prstGeom prst="rect">
            <a:avLst/>
          </a:prstGeom>
          <a:solidFill>
            <a:schemeClr val="accent6">
              <a:lumMod val="20000"/>
              <a:lumOff val="80000"/>
            </a:schemeClr>
          </a:solidFill>
          <a:ln w="19050">
            <a:solidFill>
              <a:schemeClr val="tx2"/>
            </a:solidFill>
          </a:ln>
        </p:spPr>
        <p:txBody>
          <a:bodyPr wrap="square" rtlCol="0">
            <a:noAutofit/>
          </a:bodyPr>
          <a:lstStyle/>
          <a:p>
            <a:pPr algn="l">
              <a:lnSpc>
                <a:spcPct val="200000"/>
              </a:lnSpc>
              <a:buClrTx/>
              <a:buSzTx/>
              <a:buFontTx/>
            </a:pPr>
            <a:r>
              <a:rPr lang="zh-CN" altLang="zh-CN" b="1" u="sng"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b="1" u="sng"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rPr>
              <a:t> </a:t>
            </a:r>
            <a:r>
              <a:rPr lang="zh-CN" altLang="en-US" b="1" u="sng"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rPr>
              <a:t>低钾血症极为常见</a:t>
            </a:r>
            <a:r>
              <a:rPr lang="zh-CN" b="1" u="sng" dirty="0">
                <a:solidFill>
                  <a:schemeClr val="bg2">
                    <a:lumMod val="50000"/>
                  </a:schemeClr>
                </a:solidFill>
                <a:latin typeface="微软雅黑" panose="020B0503020204020204" charset="-122"/>
                <a:ea typeface="微软雅黑" panose="020B0503020204020204" charset="-122"/>
                <a:cs typeface="微软雅黑" panose="020B0503020204020204" charset="-122"/>
              </a:rPr>
              <a:t>：</a:t>
            </a:r>
            <a:endParaRPr lang="zh-CN" b="1" u="sng" dirty="0">
              <a:solidFill>
                <a:schemeClr val="bg2">
                  <a:lumMod val="50000"/>
                </a:schemeClr>
              </a:solidFill>
              <a:latin typeface="微软雅黑" panose="020B0503020204020204" charset="-122"/>
              <a:ea typeface="微软雅黑" panose="020B0503020204020204" charset="-122"/>
              <a:cs typeface="微软雅黑" panose="020B0503020204020204" charset="-122"/>
            </a:endParaRPr>
          </a:p>
          <a:p>
            <a:pPr algn="l">
              <a:lnSpc>
                <a:spcPct val="150000"/>
              </a:lnSpc>
              <a:buClrTx/>
              <a:buSzTx/>
              <a:buFontTx/>
            </a:pPr>
            <a:r>
              <a:rPr lang="zh-CN" altLang="zh-CN" sz="1600" dirty="0">
                <a:latin typeface="微软雅黑" panose="020B0503020204020204" charset="-122"/>
                <a:ea typeface="微软雅黑" panose="020B0503020204020204" charset="-122"/>
                <a:cs typeface="微软雅黑" panose="020B0503020204020204" charset="-122"/>
              </a:rPr>
              <a:t>数据显示住院患者中低钾血症</a:t>
            </a:r>
            <a:r>
              <a:rPr lang="zh-CN" altLang="zh-CN" sz="1600" b="1" dirty="0">
                <a:solidFill>
                  <a:srgbClr val="C00000"/>
                </a:solidFill>
                <a:latin typeface="微软雅黑" panose="020B0503020204020204" charset="-122"/>
                <a:ea typeface="微软雅黑" panose="020B0503020204020204" charset="-122"/>
                <a:cs typeface="微软雅黑" panose="020B0503020204020204" charset="-122"/>
              </a:rPr>
              <a:t>发生率在6.7~20%</a:t>
            </a:r>
            <a:r>
              <a:rPr lang="zh-CN" altLang="zh-CN" sz="1600" dirty="0">
                <a:latin typeface="微软雅黑" panose="020B0503020204020204" charset="-122"/>
                <a:ea typeface="微软雅黑" panose="020B0503020204020204" charset="-122"/>
                <a:cs typeface="微软雅黑" panose="020B0503020204020204" charset="-122"/>
              </a:rPr>
              <a:t>之间</a:t>
            </a:r>
            <a:r>
              <a:rPr lang="en-US" altLang="zh-CN" sz="1200" b="1" baseline="30000" dirty="0">
                <a:latin typeface="微软雅黑" panose="020B0503020204020204" charset="-122"/>
                <a:ea typeface="微软雅黑" panose="020B0503020204020204" charset="-122"/>
                <a:cs typeface="微软雅黑" panose="020B0503020204020204" charset="-122"/>
              </a:rPr>
              <a:t>[1]</a:t>
            </a:r>
            <a:r>
              <a:rPr lang="zh-CN" altLang="zh-CN" sz="1600" dirty="0">
                <a:latin typeface="微软雅黑" panose="020B0503020204020204" charset="-122"/>
                <a:ea typeface="微软雅黑" panose="020B0503020204020204" charset="-122"/>
                <a:cs typeface="微软雅黑" panose="020B0503020204020204" charset="-122"/>
              </a:rPr>
              <a:t>，如腹泻，中暑，洋地黄中毒，高血压，醛固酮增多症，</a:t>
            </a:r>
            <a:r>
              <a:rPr lang="en-US" altLang="zh-CN" sz="1600" dirty="0">
                <a:latin typeface="微软雅黑" panose="020B0503020204020204" charset="-122"/>
                <a:ea typeface="微软雅黑" panose="020B0503020204020204" charset="-122"/>
                <a:cs typeface="微软雅黑" panose="020B0503020204020204" charset="-122"/>
              </a:rPr>
              <a:t>batter</a:t>
            </a:r>
            <a:r>
              <a:rPr lang="zh-CN" altLang="en-US" sz="1600" dirty="0">
                <a:latin typeface="微软雅黑" panose="020B0503020204020204" charset="-122"/>
                <a:ea typeface="微软雅黑" panose="020B0503020204020204" charset="-122"/>
                <a:cs typeface="微软雅黑" panose="020B0503020204020204" charset="-122"/>
              </a:rPr>
              <a:t>综合征，心力衰竭，胃肠道疾病，肿瘤、外科手术等都可能引起低钾血症</a:t>
            </a:r>
            <a:r>
              <a:rPr lang="en-US" altLang="en-US" sz="1600" baseline="30000" dirty="0">
                <a:latin typeface="Calibri" panose="020F0502020204030204" charset="0"/>
                <a:ea typeface="宋体" panose="02010600030101010101" pitchFamily="2" charset="-122"/>
                <a:sym typeface="+mn-ea"/>
              </a:rPr>
              <a:t>[2]</a:t>
            </a:r>
            <a:r>
              <a:rPr lang="zh-CN" altLang="en-US" sz="1600" dirty="0">
                <a:latin typeface="微软雅黑" panose="020B0503020204020204" charset="-122"/>
                <a:ea typeface="微软雅黑" panose="020B0503020204020204" charset="-122"/>
                <a:cs typeface="微软雅黑" panose="020B0503020204020204" charset="-122"/>
              </a:rPr>
              <a:t>。</a:t>
            </a:r>
            <a:endParaRPr lang="zh-CN" altLang="en-US" sz="1600" dirty="0">
              <a:latin typeface="微软雅黑" panose="020B0503020204020204" charset="-122"/>
              <a:ea typeface="微软雅黑" panose="020B0503020204020204" charset="-122"/>
              <a:cs typeface="微软雅黑" panose="020B0503020204020204" charset="-122"/>
            </a:endParaRPr>
          </a:p>
          <a:p>
            <a:pPr algn="l">
              <a:lnSpc>
                <a:spcPct val="200000"/>
              </a:lnSpc>
              <a:buClrTx/>
              <a:buSzTx/>
              <a:buFontTx/>
            </a:pPr>
            <a:endParaRPr lang="zh-CN" altLang="zh-CN" sz="1600" dirty="0">
              <a:latin typeface="微软雅黑" panose="020B0503020204020204" charset="-122"/>
              <a:ea typeface="微软雅黑" panose="020B0503020204020204" charset="-122"/>
              <a:cs typeface="微软雅黑" panose="020B0503020204020204" charset="-122"/>
            </a:endParaRPr>
          </a:p>
          <a:p>
            <a:pPr algn="l">
              <a:lnSpc>
                <a:spcPct val="200000"/>
              </a:lnSpc>
              <a:buClrTx/>
              <a:buSzTx/>
              <a:buFontTx/>
            </a:pPr>
            <a:endParaRPr lang="zh-CN" altLang="zh-CN" sz="1600"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5"/>
            </p:custDataLst>
          </p:nvPr>
        </p:nvSpPr>
        <p:spPr>
          <a:xfrm>
            <a:off x="5456555" y="792480"/>
            <a:ext cx="6396990" cy="2208530"/>
          </a:xfrm>
          <a:prstGeom prst="rect">
            <a:avLst/>
          </a:prstGeom>
          <a:solidFill>
            <a:schemeClr val="accent6">
              <a:lumMod val="20000"/>
              <a:lumOff val="80000"/>
            </a:schemeClr>
          </a:solidFill>
          <a:ln w="19050">
            <a:solidFill>
              <a:schemeClr val="tx2"/>
            </a:solidFill>
          </a:ln>
        </p:spPr>
        <p:txBody>
          <a:bodyPr wrap="square" rtlCol="0">
            <a:noAutofit/>
          </a:bodyPr>
          <a:lstStyle/>
          <a:p>
            <a:pPr algn="l">
              <a:lnSpc>
                <a:spcPct val="200000"/>
              </a:lnSpc>
              <a:buClrTx/>
              <a:buSzTx/>
              <a:buFontTx/>
            </a:pPr>
            <a:r>
              <a:rPr lang="zh-CN" altLang="zh-CN" sz="1800" b="1" u="sng"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800" b="1" u="sng"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rPr>
              <a:t> </a:t>
            </a:r>
            <a:r>
              <a:rPr lang="zh-CN" altLang="en-US" b="1" u="sng"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rPr>
              <a:t>可填补目录内无氯化钾口服溶液剂型的空白</a:t>
            </a:r>
            <a:r>
              <a:rPr lang="zh-CN" altLang="zh-CN" sz="1800" b="1" u="sng"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rPr>
              <a:t>：</a:t>
            </a:r>
            <a:endParaRPr lang="zh-CN" altLang="zh-CN" sz="1800" b="1" u="sng"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endParaRPr>
          </a:p>
          <a:p>
            <a:pPr marL="285750" indent="-285750" algn="l">
              <a:lnSpc>
                <a:spcPct val="150000"/>
              </a:lnSpc>
              <a:buClrTx/>
              <a:buSzTx/>
              <a:buFont typeface="Wingdings" panose="05000000000000000000" pitchFamily="2" charset="2"/>
              <a:buChar char="ü"/>
            </a:pPr>
            <a:r>
              <a:rPr lang="zh-CN" altLang="zh-CN" sz="1600" dirty="0">
                <a:latin typeface="微软雅黑" panose="020B0503020204020204" charset="-122"/>
                <a:ea typeface="微软雅黑" panose="020B0503020204020204" charset="-122"/>
                <a:cs typeface="微软雅黑" panose="020B0503020204020204" charset="-122"/>
                <a:sym typeface="+mn-ea"/>
              </a:rPr>
              <a:t>可弥补目录内补钾首选药物氯化钾无口服溶液剂型，为临床用药提供新选择。</a:t>
            </a:r>
            <a:endParaRPr lang="zh-CN" altLang="zh-CN" sz="1600" dirty="0">
              <a:latin typeface="微软雅黑" panose="020B0503020204020204" charset="-122"/>
              <a:ea typeface="微软雅黑" panose="020B0503020204020204" charset="-122"/>
              <a:cs typeface="微软雅黑" panose="020B0503020204020204" charset="-122"/>
              <a:sym typeface="+mn-ea"/>
            </a:endParaRPr>
          </a:p>
          <a:p>
            <a:pPr marL="285750" indent="-285750" algn="l">
              <a:lnSpc>
                <a:spcPct val="150000"/>
              </a:lnSpc>
              <a:buClrTx/>
              <a:buSzTx/>
              <a:buFont typeface="Wingdings" panose="05000000000000000000" pitchFamily="2" charset="2"/>
              <a:buChar char="ü"/>
            </a:pPr>
            <a:r>
              <a:rPr lang="zh-CN" altLang="en-US" sz="1600" dirty="0">
                <a:latin typeface="微软雅黑" panose="020B0503020204020204" charset="-122"/>
                <a:ea typeface="微软雅黑" panose="020B0503020204020204" charset="-122"/>
                <a:cs typeface="微软雅黑" panose="020B0503020204020204" charset="-122"/>
                <a:sym typeface="+mn-ea"/>
              </a:rPr>
              <a:t>可弥补目录内氯化钾</a:t>
            </a:r>
            <a:r>
              <a:rPr lang="zh-CN" altLang="zh-CN" sz="1600" b="1" dirty="0">
                <a:solidFill>
                  <a:srgbClr val="C00000"/>
                </a:solidFill>
                <a:latin typeface="微软雅黑" panose="020B0503020204020204" charset="-122"/>
                <a:ea typeface="微软雅黑" panose="020B0503020204020204" charset="-122"/>
                <a:cs typeface="微软雅黑" panose="020B0503020204020204" charset="-122"/>
                <a:sym typeface="+mn-ea"/>
              </a:rPr>
              <a:t>片剂无法满足吞咽困难的患者治疗需求的短板。</a:t>
            </a:r>
            <a:endParaRPr lang="zh-CN" altLang="zh-CN" sz="1600" b="1" dirty="0">
              <a:solidFill>
                <a:srgbClr val="C00000"/>
              </a:solidFill>
              <a:latin typeface="微软雅黑" panose="020B0503020204020204" charset="-122"/>
              <a:ea typeface="微软雅黑" panose="020B0503020204020204" charset="-122"/>
              <a:cs typeface="微软雅黑" panose="020B0503020204020204" charset="-122"/>
              <a:sym typeface="+mn-ea"/>
            </a:endParaRPr>
          </a:p>
          <a:p>
            <a:pPr algn="l">
              <a:lnSpc>
                <a:spcPct val="200000"/>
              </a:lnSpc>
              <a:buClrTx/>
              <a:buSzTx/>
              <a:buFontTx/>
            </a:pPr>
            <a:endParaRPr lang="zh-CN" altLang="zh-CN" sz="1400" b="1" dirty="0">
              <a:solidFill>
                <a:srgbClr val="C00000"/>
              </a:solidFill>
              <a:latin typeface="微软雅黑" panose="020B0503020204020204" charset="-122"/>
              <a:ea typeface="微软雅黑" panose="020B0503020204020204" charset="-122"/>
              <a:cs typeface="微软雅黑" panose="020B0503020204020204" charset="-122"/>
              <a:sym typeface="+mn-ea"/>
            </a:endParaRPr>
          </a:p>
          <a:p>
            <a:pPr algn="l">
              <a:lnSpc>
                <a:spcPct val="200000"/>
              </a:lnSpc>
              <a:buClrTx/>
              <a:buSzTx/>
              <a:buFontTx/>
            </a:pPr>
            <a:endParaRPr lang="zh-CN" altLang="zh-CN" sz="1600"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custDataLst>
              <p:tags r:id="rId6"/>
            </p:custDataLst>
          </p:nvPr>
        </p:nvSpPr>
        <p:spPr>
          <a:xfrm>
            <a:off x="357505" y="3233420"/>
            <a:ext cx="4909185" cy="3027680"/>
          </a:xfrm>
          <a:prstGeom prst="rect">
            <a:avLst/>
          </a:prstGeom>
          <a:solidFill>
            <a:schemeClr val="accent6">
              <a:lumMod val="20000"/>
              <a:lumOff val="80000"/>
            </a:schemeClr>
          </a:solidFill>
          <a:ln w="19050">
            <a:solidFill>
              <a:schemeClr val="tx2"/>
            </a:solidFill>
          </a:ln>
        </p:spPr>
        <p:txBody>
          <a:bodyPr wrap="square" rtlCol="0">
            <a:noAutofit/>
          </a:bodyPr>
          <a:lstStyle/>
          <a:p>
            <a:pPr algn="l">
              <a:lnSpc>
                <a:spcPct val="200000"/>
              </a:lnSpc>
              <a:buClrTx/>
              <a:buSzTx/>
              <a:buFontTx/>
            </a:pPr>
            <a:r>
              <a:rPr lang="zh-CN" altLang="zh-CN" sz="1800" b="1" u="sng"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800" b="1" u="sng"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rPr>
              <a:t> </a:t>
            </a:r>
            <a:r>
              <a:rPr lang="zh-CN" altLang="zh-CN" sz="1800" b="1" u="sng"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rPr>
              <a:t>临床</a:t>
            </a:r>
            <a:r>
              <a:rPr lang="zh-CN" altLang="en-US" b="1" u="sng"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rPr>
              <a:t>易于管理</a:t>
            </a:r>
            <a:r>
              <a:rPr lang="zh-CN" altLang="zh-CN" sz="1800" b="1" u="sng"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rPr>
              <a:t>：</a:t>
            </a:r>
            <a:endParaRPr lang="zh-CN" altLang="zh-CN" sz="1800" b="1" u="sng"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Wingdings" panose="05000000000000000000" pitchFamily="2" charset="2"/>
              <a:buChar char="ü"/>
            </a:pPr>
            <a:r>
              <a:rPr lang="zh-CN" altLang="zh-CN" sz="1600" b="1" dirty="0">
                <a:solidFill>
                  <a:srgbClr val="C00000"/>
                </a:solidFill>
                <a:latin typeface="微软雅黑" panose="020B0503020204020204" charset="-122"/>
                <a:ea typeface="微软雅黑" panose="020B0503020204020204" charset="-122"/>
                <a:cs typeface="微软雅黑" panose="020B0503020204020204" charset="-122"/>
                <a:sym typeface="+mn-ea"/>
              </a:rPr>
              <a:t>临床补钾有能口服则口服的原则</a:t>
            </a:r>
            <a:r>
              <a:rPr lang="zh-CN" altLang="zh-CN" sz="1600" dirty="0">
                <a:latin typeface="微软雅黑" panose="020B0503020204020204" charset="-122"/>
                <a:ea typeface="微软雅黑" panose="020B0503020204020204" charset="-122"/>
                <a:cs typeface="微软雅黑" panose="020B0503020204020204" charset="-122"/>
                <a:sym typeface="+mn-ea"/>
              </a:rPr>
              <a:t>，口服</a:t>
            </a:r>
            <a:r>
              <a:rPr lang="zh-CN" altLang="en-US" sz="1600" dirty="0">
                <a:latin typeface="微软雅黑" panose="020B0503020204020204" charset="-122"/>
                <a:ea typeface="微软雅黑" panose="020B0503020204020204" charset="-122"/>
                <a:cs typeface="微软雅黑" panose="020B0503020204020204" charset="-122"/>
                <a:sym typeface="+mn-ea"/>
              </a:rPr>
              <a:t>补钾更为</a:t>
            </a:r>
            <a:r>
              <a:rPr lang="zh-CN" altLang="zh-CN" sz="1600" dirty="0">
                <a:latin typeface="微软雅黑" panose="020B0503020204020204" charset="-122"/>
                <a:ea typeface="微软雅黑" panose="020B0503020204020204" charset="-122"/>
                <a:cs typeface="微软雅黑" panose="020B0503020204020204" charset="-122"/>
                <a:sym typeface="+mn-ea"/>
              </a:rPr>
              <a:t>安全方便，</a:t>
            </a:r>
            <a:r>
              <a:rPr lang="zh-CN" altLang="en-US" sz="1600" dirty="0">
                <a:latin typeface="微软雅黑" panose="020B0503020204020204" charset="-122"/>
                <a:ea typeface="微软雅黑" panose="020B0503020204020204" charset="-122"/>
                <a:cs typeface="微软雅黑" panose="020B0503020204020204" charset="-122"/>
                <a:sym typeface="+mn-ea"/>
              </a:rPr>
              <a:t>避免</a:t>
            </a:r>
            <a:r>
              <a:rPr lang="zh-CN" altLang="en-US" sz="1600" dirty="0">
                <a:latin typeface="微软雅黑" panose="020B0503020204020204" charset="-122"/>
                <a:ea typeface="微软雅黑" panose="020B0503020204020204" charset="-122"/>
                <a:cs typeface="微软雅黑" panose="020B0503020204020204" charset="-122"/>
              </a:rPr>
              <a:t>静脉补钾带来的疼痛、耗费人力、物力等弊端</a:t>
            </a:r>
            <a:r>
              <a:rPr lang="en-US" altLang="en-US" sz="1600" baseline="30000" dirty="0">
                <a:latin typeface="Calibri" panose="020F0502020204030204" charset="0"/>
                <a:ea typeface="宋体" panose="02010600030101010101" pitchFamily="2" charset="-122"/>
                <a:sym typeface="+mn-ea"/>
              </a:rPr>
              <a:t>[3]</a:t>
            </a:r>
            <a:r>
              <a:rPr lang="zh-CN" altLang="en-US" sz="1600" dirty="0">
                <a:latin typeface="微软雅黑" panose="020B0503020204020204" charset="-122"/>
                <a:ea typeface="微软雅黑" panose="020B0503020204020204" charset="-122"/>
                <a:cs typeface="微软雅黑" panose="020B0503020204020204" charset="-122"/>
              </a:rPr>
              <a:t>。</a:t>
            </a:r>
            <a:endParaRPr lang="en-US" altLang="zh-CN" sz="1600" dirty="0">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Wingdings" panose="05000000000000000000" pitchFamily="2" charset="2"/>
              <a:buChar char="ü"/>
            </a:pPr>
            <a:r>
              <a:rPr lang="zh-CN" altLang="en-US" sz="1600" dirty="0">
                <a:latin typeface="微软雅黑" panose="020B0503020204020204" charset="-122"/>
                <a:ea typeface="微软雅黑" panose="020B0503020204020204" charset="-122"/>
                <a:cs typeface="微软雅黑" panose="020B0503020204020204" charset="-122"/>
              </a:rPr>
              <a:t>氯化钾口服溶液适应症、患者类型规定明确，不存在超说明书使用和临床滥用风险，医保审核清晰，不会增加管理难度。</a:t>
            </a:r>
            <a:endParaRPr lang="zh-CN" altLang="en-US" sz="1600" dirty="0">
              <a:latin typeface="微软雅黑" panose="020B0503020204020204" charset="-122"/>
              <a:ea typeface="微软雅黑" panose="020B0503020204020204" charset="-122"/>
              <a:cs typeface="微软雅黑" panose="020B0503020204020204" charset="-122"/>
            </a:endParaRPr>
          </a:p>
          <a:p>
            <a:pPr marL="285750" indent="-285750" algn="l">
              <a:lnSpc>
                <a:spcPct val="150000"/>
              </a:lnSpc>
              <a:buClrTx/>
              <a:buSzTx/>
              <a:buFont typeface="Wingdings" panose="05000000000000000000" pitchFamily="2" charset="2"/>
              <a:buChar char="ü"/>
            </a:pPr>
            <a:endParaRPr lang="en-US" altLang="zh-CN" sz="1600" b="1" dirty="0">
              <a:solidFill>
                <a:srgbClr val="C00000"/>
              </a:solidFill>
              <a:latin typeface="微软雅黑" panose="020B0503020204020204" charset="-122"/>
              <a:ea typeface="微软雅黑" panose="020B0503020204020204" charset="-122"/>
              <a:cs typeface="微软雅黑" panose="020B0503020204020204" charset="-122"/>
              <a:sym typeface="+mn-ea"/>
            </a:endParaRPr>
          </a:p>
          <a:p>
            <a:pPr marL="285750" indent="-285750" algn="l">
              <a:lnSpc>
                <a:spcPct val="150000"/>
              </a:lnSpc>
              <a:buClrTx/>
              <a:buSzTx/>
              <a:buFont typeface="Wingdings" panose="05000000000000000000" pitchFamily="2" charset="2"/>
              <a:buChar char="ü"/>
            </a:pPr>
            <a:endParaRPr lang="zh-CN" altLang="zh-CN" sz="1600" b="1" dirty="0">
              <a:solidFill>
                <a:srgbClr val="C00000"/>
              </a:solidFill>
              <a:latin typeface="微软雅黑" panose="020B0503020204020204" charset="-122"/>
              <a:ea typeface="微软雅黑" panose="020B0503020204020204" charset="-122"/>
              <a:cs typeface="微软雅黑" panose="020B0503020204020204" charset="-122"/>
            </a:endParaRPr>
          </a:p>
          <a:p>
            <a:pPr algn="l">
              <a:lnSpc>
                <a:spcPct val="200000"/>
              </a:lnSpc>
              <a:buClrTx/>
              <a:buSzTx/>
              <a:buFontTx/>
            </a:pPr>
            <a:endParaRPr lang="zh-CN" altLang="zh-CN" sz="1600" b="1" dirty="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custDataLst>
              <p:tags r:id="rId7"/>
            </p:custDataLst>
          </p:nvPr>
        </p:nvSpPr>
        <p:spPr>
          <a:xfrm>
            <a:off x="5456555" y="3234055"/>
            <a:ext cx="6397625" cy="3026410"/>
          </a:xfrm>
          <a:prstGeom prst="rect">
            <a:avLst/>
          </a:prstGeom>
          <a:solidFill>
            <a:schemeClr val="accent6">
              <a:lumMod val="20000"/>
              <a:lumOff val="80000"/>
            </a:schemeClr>
          </a:solidFill>
          <a:ln w="19050">
            <a:solidFill>
              <a:schemeClr val="tx2"/>
            </a:solidFill>
          </a:ln>
        </p:spPr>
        <p:txBody>
          <a:bodyPr wrap="square" rtlCol="0">
            <a:noAutofit/>
          </a:bodyPr>
          <a:lstStyle/>
          <a:p>
            <a:pPr algn="l">
              <a:lnSpc>
                <a:spcPct val="200000"/>
              </a:lnSpc>
              <a:buClrTx/>
              <a:buSzTx/>
              <a:buFontTx/>
            </a:pPr>
            <a:r>
              <a:rPr lang="zh-CN" altLang="zh-CN" b="1" u="sng"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b="1" u="sng"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rPr>
              <a:t> </a:t>
            </a:r>
            <a:r>
              <a:rPr lang="zh-CN" altLang="zh-CN" b="1" u="sng"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rPr>
              <a:t>符合“保基本”原则：</a:t>
            </a:r>
            <a:endParaRPr lang="zh-CN" altLang="zh-CN" b="1" u="sng"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endParaRPr>
          </a:p>
          <a:p>
            <a:pPr marL="285750" indent="-285750" algn="l">
              <a:lnSpc>
                <a:spcPct val="200000"/>
              </a:lnSpc>
              <a:buClrTx/>
              <a:buSzTx/>
              <a:buFont typeface="Wingdings" panose="05000000000000000000" charset="0"/>
              <a:buChar char="ü"/>
            </a:pPr>
            <a:r>
              <a:rPr lang="zh-CN" altLang="en-US" sz="1600" dirty="0">
                <a:latin typeface="微软雅黑" panose="020B0503020204020204" charset="-122"/>
                <a:ea typeface="微软雅黑" panose="020B0503020204020204" charset="-122"/>
                <a:sym typeface="+mn-ea"/>
              </a:rPr>
              <a:t>可以替代目录内其他剂型药物，成为补钾治疗的临床必须药物，满足特殊人群的及时给药需求，起效快速，可以降低患者疾病负担。</a:t>
            </a:r>
            <a:endParaRPr lang="zh-CN" altLang="en-US" sz="1600" dirty="0">
              <a:latin typeface="微软雅黑" panose="020B0503020204020204" charset="-122"/>
              <a:ea typeface="微软雅黑" panose="020B0503020204020204" charset="-122"/>
              <a:sym typeface="+mn-ea"/>
            </a:endParaRPr>
          </a:p>
          <a:p>
            <a:pPr marL="285750" indent="-285750" algn="l">
              <a:lnSpc>
                <a:spcPct val="200000"/>
              </a:lnSpc>
              <a:buClrTx/>
              <a:buSzTx/>
              <a:buFont typeface="Wingdings" panose="05000000000000000000" charset="0"/>
              <a:buChar char="ü"/>
            </a:pPr>
            <a:r>
              <a:rPr lang="zh-CN" altLang="en-US" sz="1600" dirty="0">
                <a:latin typeface="微软雅黑" panose="020B0503020204020204" charset="-122"/>
                <a:ea typeface="微软雅黑" panose="020B0503020204020204" charset="-122"/>
                <a:sym typeface="+mn-ea"/>
              </a:rPr>
              <a:t>纳入医保后可替代目录内已有品种，</a:t>
            </a:r>
            <a:r>
              <a:rPr lang="zh-CN" altLang="en-US" sz="1600" b="1" dirty="0">
                <a:solidFill>
                  <a:srgbClr val="C00000"/>
                </a:solidFill>
                <a:latin typeface="微软雅黑" panose="020B0503020204020204" charset="-122"/>
                <a:ea typeface="微软雅黑" panose="020B0503020204020204" charset="-122"/>
                <a:sym typeface="+mn-ea"/>
              </a:rPr>
              <a:t>不增加医保负担</a:t>
            </a:r>
            <a:r>
              <a:rPr lang="zh-CN" altLang="en-US" sz="1600" dirty="0">
                <a:latin typeface="微软雅黑" panose="020B0503020204020204" charset="-122"/>
                <a:ea typeface="微软雅黑" panose="020B0503020204020204" charset="-122"/>
                <a:sym typeface="+mn-ea"/>
              </a:rPr>
              <a:t>，对医保基金影响有限、可控。</a:t>
            </a:r>
            <a:endParaRPr lang="zh-CN" altLang="en-US" sz="1600" dirty="0">
              <a:latin typeface="微软雅黑" panose="020B0503020204020204" charset="-122"/>
              <a:ea typeface="微软雅黑" panose="020B0503020204020204" charset="-122"/>
              <a:sym typeface="+mn-ea"/>
            </a:endParaRPr>
          </a:p>
          <a:p>
            <a:pPr algn="l">
              <a:lnSpc>
                <a:spcPct val="200000"/>
              </a:lnSpc>
              <a:buClrTx/>
              <a:buSzTx/>
              <a:buFontTx/>
            </a:pPr>
            <a:endParaRPr lang="zh-CN" altLang="zh-CN" sz="1600" u="sng"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200000"/>
              </a:lnSpc>
              <a:buClrTx/>
              <a:buSzTx/>
              <a:buFontTx/>
            </a:pPr>
            <a:endParaRPr lang="zh-CN" altLang="zh-CN" sz="1600" b="1" u="sng"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custDataLst>
              <p:tags r:id="rId8"/>
            </p:custDataLst>
          </p:nvPr>
        </p:nvSpPr>
        <p:spPr>
          <a:xfrm>
            <a:off x="125095" y="6362065"/>
            <a:ext cx="11548745" cy="427990"/>
          </a:xfrm>
          <a:prstGeom prst="rect">
            <a:avLst/>
          </a:prstGeom>
          <a:noFill/>
        </p:spPr>
        <p:txBody>
          <a:bodyPr wrap="square" rtlCol="0">
            <a:noAutofit/>
          </a:bodyPr>
          <a:lstStyle/>
          <a:p>
            <a:r>
              <a:rPr lang="en-US" altLang="zh-CN" sz="800" dirty="0">
                <a:sym typeface="+mn-ea"/>
              </a:rPr>
              <a:t>[1]Bardak S, Turgutalp K, Koyuncu MB, Harı H, Helvacı I, Ovla D, Horoz M, Demir S, Kıykım A. Community-acquired hypokalemia in elderly patients: related factors and clinical outcomes. Int Urol Nephrol. 2017 Mar;49(3):483-489.</a:t>
            </a:r>
            <a:endParaRPr lang="en-US" altLang="zh-CN" sz="800" dirty="0">
              <a:sym typeface="+mn-ea"/>
            </a:endParaRPr>
          </a:p>
          <a:p>
            <a:r>
              <a:rPr lang="en-US" altLang="zh-CN" sz="800" dirty="0">
                <a:sym typeface="+mn-ea"/>
              </a:rPr>
              <a:t>[2]</a:t>
            </a:r>
            <a:r>
              <a:rPr lang="zh-CN" sz="800" dirty="0">
                <a:latin typeface="Calibri" panose="020F0502020204030204" charset="0"/>
                <a:ea typeface="宋体" panose="02010600030101010101" pitchFamily="2" charset="-122"/>
                <a:sym typeface="+mn-ea"/>
              </a:rPr>
              <a:t>穆妮热·阿塔吾拉</a:t>
            </a:r>
            <a:r>
              <a:rPr lang="en-US" sz="800" dirty="0">
                <a:latin typeface="Calibri" panose="020F0502020204030204" charset="0"/>
                <a:ea typeface="宋体" panose="02010600030101010101" pitchFamily="2" charset="-122"/>
                <a:sym typeface="+mn-ea"/>
              </a:rPr>
              <a:t>,</a:t>
            </a:r>
            <a:r>
              <a:rPr lang="zh-CN" sz="800" dirty="0">
                <a:latin typeface="Calibri" panose="020F0502020204030204" charset="0"/>
                <a:ea typeface="宋体" panose="02010600030101010101" pitchFamily="2" charset="-122"/>
                <a:sym typeface="+mn-ea"/>
              </a:rPr>
              <a:t>郭艳英</a:t>
            </a:r>
            <a:r>
              <a:rPr lang="en-US" sz="800" dirty="0">
                <a:latin typeface="Calibri" panose="020F0502020204030204" charset="0"/>
                <a:ea typeface="宋体" panose="02010600030101010101" pitchFamily="2" charset="-122"/>
                <a:sym typeface="+mn-ea"/>
              </a:rPr>
              <a:t>.</a:t>
            </a:r>
            <a:r>
              <a:rPr lang="zh-CN" sz="800" dirty="0">
                <a:latin typeface="Calibri" panose="020F0502020204030204" charset="0"/>
                <a:ea typeface="宋体" panose="02010600030101010101" pitchFamily="2" charset="-122"/>
                <a:sym typeface="+mn-ea"/>
              </a:rPr>
              <a:t>低钾血症病因与发病机制的研究进展</a:t>
            </a:r>
            <a:r>
              <a:rPr lang="en-US" sz="800" dirty="0">
                <a:latin typeface="Calibri" panose="020F0502020204030204" charset="0"/>
                <a:ea typeface="宋体" panose="02010600030101010101" pitchFamily="2" charset="-122"/>
                <a:sym typeface="+mn-ea"/>
              </a:rPr>
              <a:t>[J].</a:t>
            </a:r>
            <a:r>
              <a:rPr lang="zh-CN" sz="800" dirty="0">
                <a:latin typeface="Calibri" panose="020F0502020204030204" charset="0"/>
                <a:ea typeface="宋体" panose="02010600030101010101" pitchFamily="2" charset="-122"/>
                <a:sym typeface="+mn-ea"/>
              </a:rPr>
              <a:t>中国医药科学</a:t>
            </a:r>
            <a:r>
              <a:rPr lang="en-US" sz="800" dirty="0">
                <a:latin typeface="Calibri" panose="020F0502020204030204" charset="0"/>
                <a:ea typeface="宋体" panose="02010600030101010101" pitchFamily="2" charset="-122"/>
                <a:sym typeface="+mn-ea"/>
              </a:rPr>
              <a:t>,2022,12(18):39-43.</a:t>
            </a:r>
            <a:endParaRPr lang="en-US" sz="800" dirty="0">
              <a:latin typeface="Calibri" panose="020F0502020204030204" charset="0"/>
              <a:ea typeface="宋体" panose="02010600030101010101" pitchFamily="2" charset="-122"/>
              <a:sym typeface="+mn-ea"/>
            </a:endParaRPr>
          </a:p>
          <a:p>
            <a:r>
              <a:rPr lang="en-US" altLang="en-US" sz="800" b="0" dirty="0">
                <a:latin typeface="Calibri" panose="020F0502020204030204" charset="0"/>
                <a:ea typeface="宋体" panose="02010600030101010101" pitchFamily="2" charset="-122"/>
              </a:rPr>
              <a:t>[3]</a:t>
            </a:r>
            <a:r>
              <a:rPr lang="en-US" altLang="en-US" sz="800" b="0" dirty="0" err="1">
                <a:latin typeface="Calibri" panose="020F0502020204030204" charset="0"/>
                <a:ea typeface="宋体" panose="02010600030101010101" pitchFamily="2" charset="-122"/>
              </a:rPr>
              <a:t>徐建华,梁希江,李歆平.大剂量口服氯化钾注射液补钾在肝病患者中的临床应用</a:t>
            </a:r>
            <a:r>
              <a:rPr lang="en-US" altLang="en-US" sz="800" b="0" dirty="0">
                <a:latin typeface="Calibri" panose="020F0502020204030204" charset="0"/>
                <a:ea typeface="宋体" panose="02010600030101010101" pitchFamily="2" charset="-122"/>
              </a:rPr>
              <a:t>[J].内蒙古民族大学学报,2008,14(4):119-120</a:t>
            </a:r>
            <a:r>
              <a:rPr lang="en-US" altLang="en-US" sz="1000" b="0" dirty="0">
                <a:latin typeface="Calibri" panose="020F0502020204030204" charset="0"/>
                <a:ea typeface="宋体" panose="02010600030101010101" pitchFamily="2" charset="-122"/>
              </a:rPr>
              <a:t>.</a:t>
            </a:r>
            <a:endParaRPr lang="en-US" altLang="en-US" sz="1000" b="0" dirty="0">
              <a:latin typeface="Calibri" panose="020F0502020204030204" charset="0"/>
              <a:ea typeface="宋体" panose="02010600030101010101" pitchFamily="2" charset="-122"/>
            </a:endParaRPr>
          </a:p>
          <a:p>
            <a:endParaRPr lang="zh-CN" altLang="en-US" sz="1000" dirty="0"/>
          </a:p>
          <a:p>
            <a:endParaRPr lang="zh-CN" altLang="en-US" sz="1000" dirty="0"/>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TAG_VERSION" val="1.0"/>
  <p:tag name="KSO_WM_TEMPLATE_CATEGORY" val="custom"/>
  <p:tag name="KSO_WM_TEMPLATE_INDEX" val="20184553"/>
</p:tagLst>
</file>

<file path=ppt/tags/tag14.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UNIT_PLACING_PICTURE_USER_VIEWPORT" val="{&quot;height&quot;:6853,&quot;width&quot;:12183}"/>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66_4*i*1"/>
  <p:tag name="KSO_WM_UNIT_LAYERLEVEL" val="1"/>
  <p:tag name="KSO_WM_TAG_VERSION" val="1.0"/>
  <p:tag name="KSO_WM_BEAUTIFY_FLAG" val="#wm#"/>
  <p:tag name="KSO_WM_DIAGRAM_GROUP_CODE" val="l1-1"/>
  <p:tag name="KSO_WM_UNIT_TYPE" val="i"/>
  <p:tag name="KSO_WM_UNIT_INDEX" val="1"/>
  <p:tag name="KSO_WM_TEMPLATE_CATEGORY" val="custom"/>
  <p:tag name="KSO_WM_TEMPLATE_INDEX" val="20202866"/>
  <p:tag name="KSO_WM_UNIT_USESOURCEFORMAT_APPLY"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66_4*i*2"/>
  <p:tag name="KSO_WM_UNIT_LAYERLEVEL" val="1"/>
  <p:tag name="KSO_WM_TAG_VERSION" val="1.0"/>
  <p:tag name="KSO_WM_BEAUTIFY_FLAG" val=""/>
  <p:tag name="KSO_WM_DIAGRAM_GROUP_CODE" val="l1-1"/>
  <p:tag name="KSO_WM_UNIT_TYPE" val="i"/>
  <p:tag name="KSO_WM_UNIT_INDEX" val="2"/>
  <p:tag name="KSO_WM_TEMPLATE_CATEGORY" val="custom"/>
  <p:tag name="KSO_WM_TEMPLATE_INDEX" val="20202866"/>
  <p:tag name="KSO_WM_UNIT_LINE_FORE_SCHEMECOLOR_INDEX" val="5"/>
  <p:tag name="KSO_WM_UNIT_LINE_FILL_TYPE" val="2"/>
  <p:tag name="KSO_WM_UNIT_TEXT_FILL_FORE_SCHEMECOLOR_INDEX" val="2"/>
  <p:tag name="KSO_WM_UNIT_TEXT_FILL_TYPE" val="1"/>
  <p:tag name="KSO_WM_UNIT_USESOURCEFORMAT_APPLY"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66_4*i*3"/>
  <p:tag name="KSO_WM_UNIT_LAYERLEVEL" val="1"/>
  <p:tag name="KSO_WM_TAG_VERSION" val="1.0"/>
  <p:tag name="KSO_WM_BEAUTIFY_FLAG" val=""/>
  <p:tag name="KSO_WM_DIAGRAM_GROUP_CODE" val="l1-1"/>
  <p:tag name="KSO_WM_UNIT_TYPE" val="i"/>
  <p:tag name="KSO_WM_UNIT_INDEX" val="3"/>
  <p:tag name="KSO_WM_TEMPLATE_CATEGORY" val="custom"/>
  <p:tag name="KSO_WM_TEMPLATE_INDEX" val="20202866"/>
  <p:tag name="KSO_WM_UNIT_LINE_FORE_SCHEMECOLOR_INDEX" val="6"/>
  <p:tag name="KSO_WM_UNIT_LINE_FILL_TYPE" val="2"/>
  <p:tag name="KSO_WM_UNIT_TEXT_FILL_FORE_SCHEMECOLOR_INDEX" val="2"/>
  <p:tag name="KSO_WM_UNIT_TEXT_FILL_TYPE" val="1"/>
  <p:tag name="KSO_WM_UNIT_USESOURCEFORMAT_APPLY"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66_4*a*1"/>
  <p:tag name="KSO_WM_TEMPLATE_CATEGORY" val="custom"/>
  <p:tag name="KSO_WM_TEMPLATE_INDEX" val="20202866"/>
  <p:tag name="KSO_WM_UNIT_LAYERLEVEL" val="1"/>
  <p:tag name="KSO_WM_TAG_VERSION" val="1.0"/>
  <p:tag name="KSO_WM_BEAUTIFY_FLAG" val=""/>
  <p:tag name="KSO_WM_UNIT_ISCONTENTSTITLE" val="1"/>
  <p:tag name="KSO_WM_UNIT_PRESET_TEXT" val="目录"/>
  <p:tag name="KSO_WM_UNIT_NOCLEAR" val="0"/>
  <p:tag name="KSO_WM_UNIT_VALUE" val="2"/>
  <p:tag name="KSO_WM_DIAGRAM_GROUP_CODE" val="l1-1"/>
  <p:tag name="KSO_WM_UNIT_TYPE" val="a"/>
  <p:tag name="KSO_WM_UNIT_INDEX" val="1"/>
  <p:tag name="KSO_WM_UNIT_ISNUMDGMTITLE" val="0"/>
  <p:tag name="KSO_WM_UNIT_TEXT_FILL_FORE_SCHEMECOLOR_INDEX" val="5"/>
  <p:tag name="KSO_WM_UNIT_TEXT_FILL_TYPE" val="1"/>
  <p:tag name="KSO_WM_UNIT_USESOURCEFORMAT_APPLY"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66_4*b*1"/>
  <p:tag name="KSO_WM_TEMPLATE_CATEGORY" val="custom"/>
  <p:tag name="KSO_WM_TEMPLATE_INDEX" val="20202866"/>
  <p:tag name="KSO_WM_UNIT_LAYERLEVEL" val="1"/>
  <p:tag name="KSO_WM_TAG_VERSION" val="1.0"/>
  <p:tag name="KSO_WM_BEAUTIFY_FLAG" val=""/>
  <p:tag name="KSO_WM_UNIT_ISCONTENTSTITLE" val="0"/>
  <p:tag name="KSO_WM_UNIT_NOCLEAR" val="0"/>
  <p:tag name="KSO_WM_UNIT_VALUE" val="6"/>
  <p:tag name="KSO_WM_DIAGRAM_GROUP_CODE" val="l1-1"/>
  <p:tag name="KSO_WM_UNIT_TYPE" val="b"/>
  <p:tag name="KSO_WM_UNIT_INDEX" val="1"/>
  <p:tag name="KSO_WM_UNIT_PRESET_TEXT" val="CONTENTS"/>
  <p:tag name="KSO_WM_UNIT_ISNUMDGMTITLE" val="0"/>
  <p:tag name="KSO_WM_UNIT_TEXT_FILL_FORE_SCHEMECOLOR_INDEX" val="5"/>
  <p:tag name="KSO_WM_UNIT_TEXT_FILL_TYPE" val="1"/>
  <p:tag name="KSO_WM_UNIT_USESOURCEFORMAT_APPLY" val="1"/>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PA" val="v5.2.8"/>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PA" val="v5.2.8"/>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PA" val="v5.2.8"/>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PA" val="v5.2.8"/>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PA" val="v5.2.8"/>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OC_GUID" val="{7d311b73-f9d3-4b91-b6f8-c98d9cfd796f}"/>
  <p:tag name="KSO_WPP_MARK_KEY" val="9f93d6ed-19c0-445c-9b97-cbabce38aef4"/>
  <p:tag name="COMMONDATA" val="eyJoZGlkIjoiZjgyOWJiZTQ2YmI0NTY4OGJhZWE5NjYwYWM4MDZlZmEifQ=="/>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2538</Words>
  <Application>WPS 演示</Application>
  <PresentationFormat>宽屏</PresentationFormat>
  <Paragraphs>162</Paragraphs>
  <Slides>7</Slides>
  <Notes>7</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7</vt:i4>
      </vt:variant>
    </vt:vector>
  </HeadingPairs>
  <TitlesOfParts>
    <vt:vector size="17" baseType="lpstr">
      <vt:lpstr>Arial</vt:lpstr>
      <vt:lpstr>宋体</vt:lpstr>
      <vt:lpstr>Wingdings</vt:lpstr>
      <vt:lpstr>微软雅黑</vt:lpstr>
      <vt:lpstr>Times New Roman</vt:lpstr>
      <vt:lpstr>Wingdings</vt:lpstr>
      <vt:lpstr>Calibri</vt:lpstr>
      <vt:lpstr>Arial Unicode MS</vt:lpstr>
      <vt:lpstr>Office 主题</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殷小宝</cp:lastModifiedBy>
  <cp:revision>37</cp:revision>
  <dcterms:created xsi:type="dcterms:W3CDTF">2023-07-10T01:45:00Z</dcterms:created>
  <dcterms:modified xsi:type="dcterms:W3CDTF">2023-07-13T08:46:11Z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D4B98CD9C6A74D579A72CDBF22DDBCCE_13</vt:lpwstr>
  </property>
  <property fmtid="{D5CDD505-2E9C-101B-9397-08002B2CF9AE}" pid="3" name="KSOProductBuildVer">
    <vt:lpwstr>2052-11.1.0.14309</vt:lpwstr>
  </property>
</Properties>
</file>