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8" r:id="rId2"/>
    <p:sldId id="309" r:id="rId3"/>
    <p:sldId id="268" r:id="rId4"/>
    <p:sldId id="312" r:id="rId5"/>
    <p:sldId id="318" r:id="rId6"/>
    <p:sldId id="281" r:id="rId7"/>
    <p:sldId id="316" r:id="rId8"/>
    <p:sldId id="280" r:id="rId9"/>
    <p:sldId id="320" r:id="rId10"/>
    <p:sldId id="319" r:id="rId11"/>
    <p:sldId id="307" r:id="rId12"/>
  </p:sldIdLst>
  <p:sldSz cx="12192000" cy="6858000"/>
  <p:notesSz cx="6858000" cy="9144000"/>
  <p:embeddedFontLst>
    <p:embeddedFont>
      <p:font typeface="华文中宋" pitchFamily="2" charset="-122"/>
      <p:regular r:id="rId14"/>
    </p:embeddedFont>
    <p:embeddedFont>
      <p:font typeface="微软雅黑" pitchFamily="34" charset="-122"/>
      <p:regular r:id="rId15"/>
      <p:bold r:id="rId16"/>
    </p:embeddedFont>
    <p:embeddedFont>
      <p:font typeface="仿宋" pitchFamily="49" charset="-122"/>
      <p:regular r:id="rId17"/>
    </p:embeddedFont>
  </p:embeddedFontLst>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40" userDrawn="1">
          <p15:clr>
            <a:srgbClr val="A4A3A4"/>
          </p15:clr>
        </p15:guide>
        <p15:guide id="2" orient="horz" pos="1185" userDrawn="1">
          <p15:clr>
            <a:srgbClr val="A4A3A4"/>
          </p15:clr>
        </p15:guide>
        <p15:guide id="3" pos="234" userDrawn="1">
          <p15:clr>
            <a:srgbClr val="A4A3A4"/>
          </p15:clr>
        </p15:guide>
        <p15:guide id="4" pos="7423" userDrawn="1">
          <p15:clr>
            <a:srgbClr val="A4A3A4"/>
          </p15:clr>
        </p15:guide>
        <p15:guide id="5" orient="horz" pos="4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ng" initials="AW" lastIdx="1" clrIdx="0"/>
  <p:cmAuthor id="2" name="Meng Zhang" initials="MZ" lastIdx="35" clrIdx="1"/>
  <p:cmAuthor id="3" name="Beryl Chen" initials="B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E74242"/>
    <a:srgbClr val="2570BF"/>
    <a:srgbClr val="1F347E"/>
    <a:srgbClr val="CA4449"/>
    <a:srgbClr val="2D78C5"/>
    <a:srgbClr val="503291"/>
    <a:srgbClr val="F2F2F2"/>
    <a:srgbClr val="D5696D"/>
    <a:srgbClr val="FFC83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1356" autoAdjust="0"/>
  </p:normalViewPr>
  <p:slideViewPr>
    <p:cSldViewPr snapToGrid="0" showGuides="1">
      <p:cViewPr varScale="1">
        <p:scale>
          <a:sx n="89" d="100"/>
          <a:sy n="89" d="100"/>
        </p:scale>
        <p:origin x="-816" y="-96"/>
      </p:cViewPr>
      <p:guideLst>
        <p:guide orient="horz" pos="1185"/>
        <p:guide orient="horz" pos="4088"/>
        <p:guide pos="3840"/>
        <p:guide pos="234"/>
        <p:guide pos="7423"/>
      </p:guideLst>
    </p:cSldViewPr>
  </p:slideViewPr>
  <p:notesTextViewPr>
    <p:cViewPr>
      <p:scale>
        <a:sx n="1" d="1"/>
        <a:sy n="1" d="1"/>
      </p:scale>
      <p:origin x="0" y="0"/>
    </p:cViewPr>
  </p:notesTextViewPr>
  <p:sorterViewPr>
    <p:cViewPr>
      <p:scale>
        <a:sx n="100" d="100"/>
        <a:sy n="100" d="100"/>
      </p:scale>
      <p:origin x="0" y="-15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3B964F8-6892-4509-BADD-513039EF8327}" type="doc">
      <dgm:prSet loTypeId="urn:microsoft.com/office/officeart/2005/8/layout/hProcess9#1" loCatId="process" qsTypeId="urn:microsoft.com/office/officeart/2005/8/quickstyle/simple1#1" qsCatId="simple" csTypeId="urn:microsoft.com/office/officeart/2005/8/colors/accent1_2#1" csCatId="accent1" phldr="1"/>
      <dgm:spPr/>
    </dgm:pt>
    <dgm:pt modelId="{B3C420D4-C5A9-49CF-9B03-453ACF66766E}">
      <dgm:prSet phldrT="[文本]" custT="1"/>
      <dgm:spPr/>
      <dgm:t>
        <a:bodyPr/>
        <a:lstStyle/>
        <a:p>
          <a:r>
            <a:rPr lang="zh-CN" altLang="en-US" sz="3200" dirty="0">
              <a:latin typeface="微软雅黑" panose="020B0503020204020204" charset="-122"/>
              <a:ea typeface="微软雅黑" panose="020B0503020204020204" charset="-122"/>
            </a:rPr>
            <a:t>药品基本信息</a:t>
          </a:r>
        </a:p>
      </dgm:t>
    </dgm:pt>
    <dgm:pt modelId="{C59900CF-5FA5-40BE-8CBA-E5E890ECE793}" type="par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2F368338-4497-47DD-A91E-5C754B5F0858}" type="sib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DF414673-56F0-4BE9-AB7E-056C8B3B48C4}">
      <dgm:prSet phldrT="[文本]" custT="1"/>
      <dgm:spPr/>
      <dgm:t>
        <a:bodyPr/>
        <a:lstStyle/>
        <a:p>
          <a:r>
            <a:rPr lang="zh-CN" altLang="en-US" sz="3200" dirty="0" smtClean="0">
              <a:latin typeface="微软雅黑" panose="020B0503020204020204" charset="-122"/>
              <a:ea typeface="微软雅黑" panose="020B0503020204020204" charset="-122"/>
            </a:rPr>
            <a:t>安全性</a:t>
          </a:r>
          <a:endParaRPr lang="zh-CN" altLang="en-US" sz="3200" dirty="0">
            <a:latin typeface="微软雅黑" panose="020B0503020204020204" charset="-122"/>
            <a:ea typeface="微软雅黑" panose="020B0503020204020204" charset="-122"/>
          </a:endParaRPr>
        </a:p>
      </dgm:t>
    </dgm:pt>
    <dgm:pt modelId="{842825A1-ECD2-43D7-A465-D91553F11DB2}" type="par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6EAD3A81-D27D-4FC1-BD6F-0D2CE5B41592}" type="sib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7D627FF4-4FD1-4F41-A09E-BB3F1CEAF186}">
      <dgm:prSet phldrT="[文本]" custT="1"/>
      <dgm:spPr/>
      <dgm:t>
        <a:bodyPr/>
        <a:lstStyle/>
        <a:p>
          <a:r>
            <a:rPr lang="zh-CN" altLang="en-US" sz="3200" dirty="0">
              <a:latin typeface="微软雅黑" panose="020B0503020204020204" charset="-122"/>
              <a:ea typeface="微软雅黑" panose="020B0503020204020204" charset="-122"/>
            </a:rPr>
            <a:t>有效性</a:t>
          </a:r>
        </a:p>
      </dgm:t>
    </dgm:pt>
    <dgm:pt modelId="{88A03322-5C67-48DD-8A29-C04CB58A712E}" type="par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08507FEC-FD6C-4FF1-BB88-F7EF92698941}" type="sib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9241B244-6EF0-4BBA-AAF5-1AC23623C00C}">
      <dgm:prSet custT="1"/>
      <dgm:spPr/>
      <dgm:t>
        <a:bodyPr/>
        <a:lstStyle/>
        <a:p>
          <a:r>
            <a:rPr lang="zh-CN" altLang="en-US" sz="3200" dirty="0" smtClean="0">
              <a:latin typeface="微软雅黑" panose="020B0503020204020204" charset="-122"/>
              <a:ea typeface="微软雅黑" panose="020B0503020204020204" charset="-122"/>
            </a:rPr>
            <a:t>创新性</a:t>
          </a:r>
          <a:endParaRPr lang="zh-CN" altLang="en-US" sz="3200" dirty="0">
            <a:latin typeface="微软雅黑" panose="020B0503020204020204" charset="-122"/>
            <a:ea typeface="微软雅黑" panose="020B0503020204020204" charset="-122"/>
          </a:endParaRPr>
        </a:p>
      </dgm:t>
    </dgm:pt>
    <dgm:pt modelId="{1F750D91-DCAA-4699-B203-11EA91CB5A84}" type="par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DFDC6FAD-B6A5-4677-A447-5995F3462CE7}" type="sib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C5820E08-ACDE-4CB6-AF6C-323CF8F04B85}">
      <dgm:prSet/>
      <dgm:spPr/>
      <dgm:t>
        <a:bodyPr/>
        <a:lstStyle/>
        <a:p>
          <a:r>
            <a:rPr lang="zh-CN" altLang="en-US" dirty="0"/>
            <a:t>公平性</a:t>
          </a:r>
        </a:p>
      </dgm:t>
    </dgm:pt>
    <dgm:pt modelId="{F78ADDAC-D431-4624-A504-F51D37BCEEB9}" type="parTrans" cxnId="{911BB6E7-D808-44DF-8A35-1A7339F94A2F}">
      <dgm:prSet/>
      <dgm:spPr/>
      <dgm:t>
        <a:bodyPr/>
        <a:lstStyle/>
        <a:p>
          <a:endParaRPr lang="zh-CN" altLang="en-US"/>
        </a:p>
      </dgm:t>
    </dgm:pt>
    <dgm:pt modelId="{500CC319-D7BA-4F7E-AE4E-4C9054835A35}" type="sibTrans" cxnId="{911BB6E7-D808-44DF-8A35-1A7339F94A2F}">
      <dgm:prSet/>
      <dgm:spPr/>
      <dgm:t>
        <a:bodyPr/>
        <a:lstStyle/>
        <a:p>
          <a:endParaRPr lang="zh-CN" altLang="en-US"/>
        </a:p>
      </dgm:t>
    </dgm:pt>
    <dgm:pt modelId="{C3DACCF7-D393-4E91-9CEA-8C4D86E0B74D}" type="pres">
      <dgm:prSet presAssocID="{C3B964F8-6892-4509-BADD-513039EF8327}" presName="CompostProcess" presStyleCnt="0">
        <dgm:presLayoutVars>
          <dgm:dir/>
          <dgm:resizeHandles val="exact"/>
        </dgm:presLayoutVars>
      </dgm:prSet>
      <dgm:spPr/>
    </dgm:pt>
    <dgm:pt modelId="{AF99B98E-15ED-49F9-BE5E-544FC1334457}" type="pres">
      <dgm:prSet presAssocID="{C3B964F8-6892-4509-BADD-513039EF8327}" presName="arrow" presStyleLbl="bgShp" presStyleIdx="0" presStyleCnt="1"/>
      <dgm:spPr/>
    </dgm:pt>
    <dgm:pt modelId="{97B19AA3-F61E-4653-A3FC-C3E92878CB21}" type="pres">
      <dgm:prSet presAssocID="{C3B964F8-6892-4509-BADD-513039EF8327}" presName="linearProcess" presStyleCnt="0"/>
      <dgm:spPr/>
    </dgm:pt>
    <dgm:pt modelId="{2E0A4A63-58BB-4F00-B210-A45DBCC36DD6}" type="pres">
      <dgm:prSet presAssocID="{B3C420D4-C5A9-49CF-9B03-453ACF66766E}" presName="textNode" presStyleLbl="node1" presStyleIdx="0" presStyleCnt="5">
        <dgm:presLayoutVars>
          <dgm:bulletEnabled val="1"/>
        </dgm:presLayoutVars>
      </dgm:prSet>
      <dgm:spPr/>
      <dgm:t>
        <a:bodyPr/>
        <a:lstStyle/>
        <a:p>
          <a:endParaRPr lang="zh-CN" altLang="en-US"/>
        </a:p>
      </dgm:t>
    </dgm:pt>
    <dgm:pt modelId="{6F8C9ABD-D48D-4F01-8A81-4C3A96FC0B1A}" type="pres">
      <dgm:prSet presAssocID="{2F368338-4497-47DD-A91E-5C754B5F0858}" presName="sibTrans" presStyleCnt="0"/>
      <dgm:spPr/>
    </dgm:pt>
    <dgm:pt modelId="{090369D1-6ED0-474D-A645-0D752F7A29ED}" type="pres">
      <dgm:prSet presAssocID="{DF414673-56F0-4BE9-AB7E-056C8B3B48C4}" presName="textNode" presStyleLbl="node1" presStyleIdx="1" presStyleCnt="5">
        <dgm:presLayoutVars>
          <dgm:bulletEnabled val="1"/>
        </dgm:presLayoutVars>
      </dgm:prSet>
      <dgm:spPr/>
      <dgm:t>
        <a:bodyPr/>
        <a:lstStyle/>
        <a:p>
          <a:endParaRPr lang="zh-CN" altLang="en-US"/>
        </a:p>
      </dgm:t>
    </dgm:pt>
    <dgm:pt modelId="{CB81C698-6B2F-47F4-839A-52E635324477}" type="pres">
      <dgm:prSet presAssocID="{6EAD3A81-D27D-4FC1-BD6F-0D2CE5B41592}" presName="sibTrans" presStyleCnt="0"/>
      <dgm:spPr/>
    </dgm:pt>
    <dgm:pt modelId="{3C2B645A-B880-4AC2-B234-F5C97FC3E26C}" type="pres">
      <dgm:prSet presAssocID="{7D627FF4-4FD1-4F41-A09E-BB3F1CEAF186}" presName="textNode" presStyleLbl="node1" presStyleIdx="2" presStyleCnt="5">
        <dgm:presLayoutVars>
          <dgm:bulletEnabled val="1"/>
        </dgm:presLayoutVars>
      </dgm:prSet>
      <dgm:spPr/>
      <dgm:t>
        <a:bodyPr/>
        <a:lstStyle/>
        <a:p>
          <a:endParaRPr lang="zh-CN" altLang="en-US"/>
        </a:p>
      </dgm:t>
    </dgm:pt>
    <dgm:pt modelId="{2E56F1FD-32D7-4996-B3A8-FC71E42524C6}" type="pres">
      <dgm:prSet presAssocID="{08507FEC-FD6C-4FF1-BB88-F7EF92698941}" presName="sibTrans" presStyleCnt="0"/>
      <dgm:spPr/>
    </dgm:pt>
    <dgm:pt modelId="{75677BB8-B295-48D5-B738-B5E9C1DF31A7}" type="pres">
      <dgm:prSet presAssocID="{9241B244-6EF0-4BBA-AAF5-1AC23623C00C}" presName="textNode" presStyleLbl="node1" presStyleIdx="3" presStyleCnt="5">
        <dgm:presLayoutVars>
          <dgm:bulletEnabled val="1"/>
        </dgm:presLayoutVars>
      </dgm:prSet>
      <dgm:spPr/>
      <dgm:t>
        <a:bodyPr/>
        <a:lstStyle/>
        <a:p>
          <a:endParaRPr lang="zh-CN" altLang="en-US"/>
        </a:p>
      </dgm:t>
    </dgm:pt>
    <dgm:pt modelId="{759D7FF4-C240-44F5-B913-B4916EBBE82C}" type="pres">
      <dgm:prSet presAssocID="{DFDC6FAD-B6A5-4677-A447-5995F3462CE7}" presName="sibTrans" presStyleCnt="0"/>
      <dgm:spPr/>
    </dgm:pt>
    <dgm:pt modelId="{05FE3984-D1ED-4A2F-BE6D-567E590FED52}" type="pres">
      <dgm:prSet presAssocID="{C5820E08-ACDE-4CB6-AF6C-323CF8F04B85}" presName="textNode" presStyleLbl="node1" presStyleIdx="4" presStyleCnt="5">
        <dgm:presLayoutVars>
          <dgm:bulletEnabled val="1"/>
        </dgm:presLayoutVars>
      </dgm:prSet>
      <dgm:spPr/>
      <dgm:t>
        <a:bodyPr/>
        <a:lstStyle/>
        <a:p>
          <a:endParaRPr lang="zh-CN" altLang="en-US"/>
        </a:p>
      </dgm:t>
    </dgm:pt>
  </dgm:ptLst>
  <dgm:cxnLst>
    <dgm:cxn modelId="{F608E5D7-9221-4760-A2A0-9C847285EDE1}" type="presOf" srcId="{C5820E08-ACDE-4CB6-AF6C-323CF8F04B85}" destId="{05FE3984-D1ED-4A2F-BE6D-567E590FED52}" srcOrd="0" destOrd="0" presId="urn:microsoft.com/office/officeart/2005/8/layout/hProcess9#1"/>
    <dgm:cxn modelId="{C7B1E1A1-B898-49B5-BA62-493AA2F32B8A}" type="presOf" srcId="{9241B244-6EF0-4BBA-AAF5-1AC23623C00C}" destId="{75677BB8-B295-48D5-B738-B5E9C1DF31A7}" srcOrd="0" destOrd="0" presId="urn:microsoft.com/office/officeart/2005/8/layout/hProcess9#1"/>
    <dgm:cxn modelId="{8A9B9087-88C5-49A8-9F0E-78B39380A56B}" srcId="{C3B964F8-6892-4509-BADD-513039EF8327}" destId="{B3C420D4-C5A9-49CF-9B03-453ACF66766E}" srcOrd="0" destOrd="0" parTransId="{C59900CF-5FA5-40BE-8CBA-E5E890ECE793}" sibTransId="{2F368338-4497-47DD-A91E-5C754B5F0858}"/>
    <dgm:cxn modelId="{B662B835-6A8E-4909-B4B8-09A252EA68BA}" srcId="{C3B964F8-6892-4509-BADD-513039EF8327}" destId="{7D627FF4-4FD1-4F41-A09E-BB3F1CEAF186}" srcOrd="2" destOrd="0" parTransId="{88A03322-5C67-48DD-8A29-C04CB58A712E}" sibTransId="{08507FEC-FD6C-4FF1-BB88-F7EF92698941}"/>
    <dgm:cxn modelId="{DDF651D2-46B7-4DF7-BF7B-B0348ACA1498}" type="presOf" srcId="{C3B964F8-6892-4509-BADD-513039EF8327}" destId="{C3DACCF7-D393-4E91-9CEA-8C4D86E0B74D}" srcOrd="0" destOrd="0" presId="urn:microsoft.com/office/officeart/2005/8/layout/hProcess9#1"/>
    <dgm:cxn modelId="{7D5F1CFA-8EF9-40A9-9E43-4C3EA80964F1}" srcId="{C3B964F8-6892-4509-BADD-513039EF8327}" destId="{9241B244-6EF0-4BBA-AAF5-1AC23623C00C}" srcOrd="3" destOrd="0" parTransId="{1F750D91-DCAA-4699-B203-11EA91CB5A84}" sibTransId="{DFDC6FAD-B6A5-4677-A447-5995F3462CE7}"/>
    <dgm:cxn modelId="{911BB6E7-D808-44DF-8A35-1A7339F94A2F}" srcId="{C3B964F8-6892-4509-BADD-513039EF8327}" destId="{C5820E08-ACDE-4CB6-AF6C-323CF8F04B85}" srcOrd="4" destOrd="0" parTransId="{F78ADDAC-D431-4624-A504-F51D37BCEEB9}" sibTransId="{500CC319-D7BA-4F7E-AE4E-4C9054835A35}"/>
    <dgm:cxn modelId="{ABF29796-4A94-4611-B2C6-9BBE23B8997D}" type="presOf" srcId="{B3C420D4-C5A9-49CF-9B03-453ACF66766E}" destId="{2E0A4A63-58BB-4F00-B210-A45DBCC36DD6}" srcOrd="0" destOrd="0" presId="urn:microsoft.com/office/officeart/2005/8/layout/hProcess9#1"/>
    <dgm:cxn modelId="{01ECB46D-E82A-4A0C-B9D2-D2B55D5CED92}" type="presOf" srcId="{DF414673-56F0-4BE9-AB7E-056C8B3B48C4}" destId="{090369D1-6ED0-474D-A645-0D752F7A29ED}" srcOrd="0" destOrd="0" presId="urn:microsoft.com/office/officeart/2005/8/layout/hProcess9#1"/>
    <dgm:cxn modelId="{BF91394E-6BE1-4961-BBA9-D86FA75BC693}" type="presOf" srcId="{7D627FF4-4FD1-4F41-A09E-BB3F1CEAF186}" destId="{3C2B645A-B880-4AC2-B234-F5C97FC3E26C}" srcOrd="0" destOrd="0" presId="urn:microsoft.com/office/officeart/2005/8/layout/hProcess9#1"/>
    <dgm:cxn modelId="{18CAAA66-44B5-42BB-BD5B-384AF14302CB}" srcId="{C3B964F8-6892-4509-BADD-513039EF8327}" destId="{DF414673-56F0-4BE9-AB7E-056C8B3B48C4}" srcOrd="1" destOrd="0" parTransId="{842825A1-ECD2-43D7-A465-D91553F11DB2}" sibTransId="{6EAD3A81-D27D-4FC1-BD6F-0D2CE5B41592}"/>
    <dgm:cxn modelId="{97F163D9-78AA-443F-B1A5-9C404BA75BA1}" type="presParOf" srcId="{C3DACCF7-D393-4E91-9CEA-8C4D86E0B74D}" destId="{AF99B98E-15ED-49F9-BE5E-544FC1334457}" srcOrd="0" destOrd="0" presId="urn:microsoft.com/office/officeart/2005/8/layout/hProcess9#1"/>
    <dgm:cxn modelId="{AE72FE50-0F74-419B-98D7-CAA64C997472}" type="presParOf" srcId="{C3DACCF7-D393-4E91-9CEA-8C4D86E0B74D}" destId="{97B19AA3-F61E-4653-A3FC-C3E92878CB21}" srcOrd="1" destOrd="0" presId="urn:microsoft.com/office/officeart/2005/8/layout/hProcess9#1"/>
    <dgm:cxn modelId="{BFDAAB1A-AFCF-4563-9341-12138B40F76D}" type="presParOf" srcId="{97B19AA3-F61E-4653-A3FC-C3E92878CB21}" destId="{2E0A4A63-58BB-4F00-B210-A45DBCC36DD6}" srcOrd="0" destOrd="0" presId="urn:microsoft.com/office/officeart/2005/8/layout/hProcess9#1"/>
    <dgm:cxn modelId="{4F929220-C4BA-4EA9-8AF3-B85D53423740}" type="presParOf" srcId="{97B19AA3-F61E-4653-A3FC-C3E92878CB21}" destId="{6F8C9ABD-D48D-4F01-8A81-4C3A96FC0B1A}" srcOrd="1" destOrd="0" presId="urn:microsoft.com/office/officeart/2005/8/layout/hProcess9#1"/>
    <dgm:cxn modelId="{11E7759E-3214-4943-97E7-AEC4C6F33CE5}" type="presParOf" srcId="{97B19AA3-F61E-4653-A3FC-C3E92878CB21}" destId="{090369D1-6ED0-474D-A645-0D752F7A29ED}" srcOrd="2" destOrd="0" presId="urn:microsoft.com/office/officeart/2005/8/layout/hProcess9#1"/>
    <dgm:cxn modelId="{D11D4D3D-374E-4EB2-AAC4-A7375C62E46F}" type="presParOf" srcId="{97B19AA3-F61E-4653-A3FC-C3E92878CB21}" destId="{CB81C698-6B2F-47F4-839A-52E635324477}" srcOrd="3" destOrd="0" presId="urn:microsoft.com/office/officeart/2005/8/layout/hProcess9#1"/>
    <dgm:cxn modelId="{141086E1-ED74-4D2D-BF65-EEFD56E9EDD3}" type="presParOf" srcId="{97B19AA3-F61E-4653-A3FC-C3E92878CB21}" destId="{3C2B645A-B880-4AC2-B234-F5C97FC3E26C}" srcOrd="4" destOrd="0" presId="urn:microsoft.com/office/officeart/2005/8/layout/hProcess9#1"/>
    <dgm:cxn modelId="{9B9664B3-1FAD-456A-8793-E8986BB2C83F}" type="presParOf" srcId="{97B19AA3-F61E-4653-A3FC-C3E92878CB21}" destId="{2E56F1FD-32D7-4996-B3A8-FC71E42524C6}" srcOrd="5" destOrd="0" presId="urn:microsoft.com/office/officeart/2005/8/layout/hProcess9#1"/>
    <dgm:cxn modelId="{4E790EB1-48CD-4170-8D85-07992D97E203}" type="presParOf" srcId="{97B19AA3-F61E-4653-A3FC-C3E92878CB21}" destId="{75677BB8-B295-48D5-B738-B5E9C1DF31A7}" srcOrd="6" destOrd="0" presId="urn:microsoft.com/office/officeart/2005/8/layout/hProcess9#1"/>
    <dgm:cxn modelId="{59C41BAB-0BAB-4F92-ABE5-9F627CCF4D88}" type="presParOf" srcId="{97B19AA3-F61E-4653-A3FC-C3E92878CB21}" destId="{759D7FF4-C240-44F5-B913-B4916EBBE82C}" srcOrd="7" destOrd="0" presId="urn:microsoft.com/office/officeart/2005/8/layout/hProcess9#1"/>
    <dgm:cxn modelId="{445DD2A7-6E73-46BA-9A14-D11B10278391}" type="presParOf" srcId="{97B19AA3-F61E-4653-A3FC-C3E92878CB21}" destId="{05FE3984-D1ED-4A2F-BE6D-567E590FED52}" srcOrd="8" destOrd="0" presId="urn:microsoft.com/office/officeart/2005/8/layout/hProcess9#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45D45-1E7D-4326-A92D-B5E1C8C0E9D9}"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zh-CN" altLang="en-US"/>
        </a:p>
      </dgm:t>
    </dgm:pt>
    <dgm:pt modelId="{9A16008F-A444-4F3B-8324-31AE0E6F1A1D}">
      <dgm:prSet phldrT="[文本]" custT="1"/>
      <dgm:spPr/>
      <dgm:t>
        <a:bodyPr/>
        <a:lstStyle/>
        <a:p>
          <a:r>
            <a:rPr lang="zh-CN" altLang="en-US" sz="2000" b="1" dirty="0">
              <a:latin typeface="微软雅黑" panose="020B0503020204020204" charset="-122"/>
              <a:ea typeface="微软雅黑" panose="020B0503020204020204" charset="-122"/>
            </a:rPr>
            <a:t>说明书收载的安全性信息</a:t>
          </a:r>
        </a:p>
      </dgm:t>
    </dgm:pt>
    <dgm:pt modelId="{88B953C1-A0A4-46CC-A158-D7F4B7F37EBE}" type="par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1F2CF10E-320B-424F-8A3B-C9C83B155D11}" type="sib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B3BFDD31-334B-49A7-94B5-67D807E8ADFF}">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dgm:t>
    </dgm:pt>
    <dgm:pt modelId="{F0BB9B40-C679-4A8F-A43C-BEA855F9655E}" type="par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5E28E159-43DA-4141-8A22-A669ECE2CDFE}" type="sib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02AB3A78-F127-44FB-AD15-3F0B7FC293E3}">
      <dgm:prSet phldrT="[文本]" custT="1"/>
      <dgm:spPr/>
      <dgm:t>
        <a:bodyPr/>
        <a:lstStyle/>
        <a:p>
          <a:r>
            <a:rPr lang="zh-CN" altLang="en-US" sz="2000" b="1" dirty="0">
              <a:latin typeface="微软雅黑" panose="020B0503020204020204" charset="-122"/>
              <a:ea typeface="微软雅黑" panose="020B0503020204020204" charset="-122"/>
            </a:rPr>
            <a:t>国内外不良反应发生情况</a:t>
          </a:r>
        </a:p>
      </dgm:t>
    </dgm:pt>
    <dgm:pt modelId="{925B0B32-2580-4371-B7D9-1CE41D623D7F}" type="par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EF4C598C-98D4-4E07-BD77-25CC01614205}" type="sib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777F2539-9A98-4FCA-8B42-C6373C3D31D7}">
      <dgm:prSet phldrT="[文本]" custT="1"/>
      <dgm:spPr/>
      <dgm:t>
        <a:bodyPr/>
        <a:lstStyle/>
        <a:p>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dgm:t>
    </dgm:pt>
    <dgm:pt modelId="{1F9395F2-098B-4D45-99AA-8E54E2ED0110}" type="par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CD5C68CC-1AE2-48CD-9320-0CF36D17B402}" type="sib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B42E5A62-4D46-4F60-B129-56C2DB3E06D0}">
      <dgm:prSet phldrT="[文本]" custT="1"/>
      <dgm:spPr/>
      <dgm:t>
        <a:bodyPr/>
        <a:lstStyle/>
        <a:p>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gm:t>
    </dgm:pt>
    <dgm:pt modelId="{9449381B-AEA0-42BA-BFED-76EAD116E6BD}" type="par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FBD364-6D1F-4AC1-95DC-55BDD21898E3}" type="sib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B10E00-35FB-4365-A8C1-9F26EB2CFFF0}">
      <dgm:prSet phldrT="[文本]" custT="1"/>
      <dgm:spPr/>
      <dgm:t>
        <a:bodyPr/>
        <a:lstStyle/>
        <a:p>
          <a:r>
            <a:rPr lang="zh-CN" altLang="en-US" sz="2000" b="1" dirty="0">
              <a:latin typeface="微软雅黑" panose="020B0503020204020204" charset="-122"/>
              <a:ea typeface="微软雅黑" panose="020B0503020204020204" charset="-122"/>
            </a:rPr>
            <a:t>替米沙坦氨氯地平片</a:t>
          </a:r>
          <a:r>
            <a:rPr lang="zh-CN" altLang="en-US" sz="2000" b="1" dirty="0">
              <a:latin typeface="仿宋" panose="02010609060101010101" pitchFamily="49" charset="-122"/>
              <a:ea typeface="仿宋" panose="02010609060101010101" pitchFamily="49" charset="-122"/>
            </a:rPr>
            <a:t>（</a:t>
          </a:r>
          <a:r>
            <a:rPr lang="en-US" altLang="zh-CN" sz="2000" b="1" dirty="0">
              <a:latin typeface="仿宋" panose="02010609060101010101" pitchFamily="49" charset="-122"/>
              <a:ea typeface="仿宋" panose="02010609060101010101" pitchFamily="49" charset="-122"/>
            </a:rPr>
            <a:t>Ⅱ</a:t>
          </a:r>
          <a:r>
            <a:rPr lang="zh-CN" altLang="en-US" sz="2000" b="1" dirty="0">
              <a:latin typeface="仿宋" panose="02010609060101010101" pitchFamily="49" charset="-122"/>
              <a:ea typeface="仿宋" panose="02010609060101010101" pitchFamily="49" charset="-122"/>
            </a:rPr>
            <a:t>）</a:t>
          </a:r>
          <a:r>
            <a:rPr lang="en-US" altLang="en-US" sz="2000" b="1" dirty="0">
              <a:latin typeface="微软雅黑" panose="020B0503020204020204" charset="-122"/>
              <a:ea typeface="微软雅黑" panose="020B0503020204020204" charset="-122"/>
            </a:rPr>
            <a:t>vs.</a:t>
          </a:r>
          <a:r>
            <a:rPr lang="en-US" altLang="en-US" sz="2000" b="1" dirty="0">
              <a:latin typeface="仿宋" panose="02010609060101010101" pitchFamily="49" charset="-122"/>
              <a:ea typeface="仿宋" panose="02010609060101010101" pitchFamily="49" charset="-122"/>
            </a:rPr>
            <a:t> </a:t>
          </a:r>
          <a:r>
            <a:rPr lang="zh-CN" altLang="en-US" sz="2000" b="1" dirty="0">
              <a:latin typeface="微软雅黑" panose="020B0503020204020204" charset="-122"/>
              <a:ea typeface="微软雅黑" panose="020B0503020204020204" charset="-122"/>
            </a:rPr>
            <a:t>其他</a:t>
          </a:r>
          <a:r>
            <a:rPr lang="en-US" altLang="zh-CN" sz="2000" b="1" dirty="0">
              <a:latin typeface="微软雅黑" panose="020B0503020204020204" charset="-122"/>
              <a:ea typeface="微软雅黑" panose="020B0503020204020204" charset="-122"/>
            </a:rPr>
            <a:t>ARB+CCB</a:t>
          </a:r>
          <a:r>
            <a:rPr lang="zh-CN" altLang="en-US" sz="2000" b="1" dirty="0">
              <a:latin typeface="微软雅黑" panose="020B0503020204020204" charset="-122"/>
              <a:ea typeface="微软雅黑" panose="020B0503020204020204" charset="-122"/>
            </a:rPr>
            <a:t>单片复方制剂</a:t>
          </a:r>
        </a:p>
      </dgm:t>
    </dgm:pt>
    <dgm:pt modelId="{D7E5428B-4B3A-4005-81B3-FC9E1F78484B}" type="par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7EAE85DC-3252-4575-890C-71CD0DD09DF9}" type="sib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D5AF5F1C-2B6E-43F1-9ABE-F237C73D2D13}">
      <dgm:prSet phldrT="[文本]" custT="1"/>
      <dgm:spPr/>
      <dgm:t>
        <a:bodyPr/>
        <a:lstStyle/>
        <a:p>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latin typeface="微软雅黑" panose="020B0503020204020204" charset="-122"/>
              <a:ea typeface="微软雅黑" panose="020B0503020204020204" charset="-122"/>
            </a:rPr>
            <a:t>。</a:t>
          </a:r>
        </a:p>
      </dgm:t>
    </dgm:pt>
    <dgm:pt modelId="{5AFCB6E1-2737-4BE6-B836-71B0FA01C264}" type="par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D0086EC6-3B28-403A-A226-D6F304D2F669}" type="sib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29420AB2-4E01-486D-80BC-5F432BA047ED}">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indent="0" defTabSz="622300">
            <a:lnSpc>
              <a:spcPct val="90000"/>
            </a:lnSpc>
            <a:spcBef>
              <a:spcPct val="0"/>
            </a:spcBef>
            <a:spcAft>
              <a:spcPct val="15000"/>
            </a:spcAft>
            <a:buNone/>
          </a:pPr>
          <a:endParaRPr lang="zh-CN" altLang="en-US" sz="1200" kern="1200" dirty="0">
            <a:latin typeface="微软雅黑" panose="020B0503020204020204" charset="-122"/>
            <a:ea typeface="微软雅黑" panose="020B0503020204020204" charset="-122"/>
          </a:endParaRPr>
        </a:p>
      </dgm:t>
    </dgm:pt>
    <dgm:pt modelId="{A32F8CCA-757B-418A-B977-614E80FD1FD2}" type="parTrans" cxnId="{346B3F87-9EFE-4AB1-B81F-82248CAF32E4}">
      <dgm:prSet/>
      <dgm:spPr/>
      <dgm:t>
        <a:bodyPr/>
        <a:lstStyle/>
        <a:p>
          <a:endParaRPr lang="zh-CN" altLang="en-US"/>
        </a:p>
      </dgm:t>
    </dgm:pt>
    <dgm:pt modelId="{A7C7EFB8-0D9E-43E9-982A-4846BFA43A05}" type="sibTrans" cxnId="{346B3F87-9EFE-4AB1-B81F-82248CAF32E4}">
      <dgm:prSet/>
      <dgm:spPr/>
      <dgm:t>
        <a:bodyPr/>
        <a:lstStyle/>
        <a:p>
          <a:endParaRPr lang="zh-CN" altLang="en-US"/>
        </a:p>
      </dgm:t>
    </dgm:pt>
    <dgm:pt modelId="{CEBBDDC8-6965-4CF7-A873-E80C48EC3463}">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endParaRPr lang="zh-CN" altLang="en-US" sz="1200" kern="1200" dirty="0">
            <a:latin typeface="微软雅黑" panose="020B0503020204020204" charset="-122"/>
            <a:ea typeface="微软雅黑" panose="020B0503020204020204" charset="-122"/>
          </a:endParaRPr>
        </a:p>
      </dgm:t>
    </dgm:pt>
    <dgm:pt modelId="{5611C023-76AA-4250-9B04-9AED1708EC4B}" type="parTrans" cxnId="{B01E1AB6-88FB-4B45-ACBB-93D82DA63AD1}">
      <dgm:prSet/>
      <dgm:spPr/>
      <dgm:t>
        <a:bodyPr/>
        <a:lstStyle/>
        <a:p>
          <a:endParaRPr lang="zh-CN" altLang="en-US"/>
        </a:p>
      </dgm:t>
    </dgm:pt>
    <dgm:pt modelId="{40B0C19A-E125-4814-85BD-B9356D255C18}" type="sibTrans" cxnId="{B01E1AB6-88FB-4B45-ACBB-93D82DA63AD1}">
      <dgm:prSet/>
      <dgm:spPr/>
      <dgm:t>
        <a:bodyPr/>
        <a:lstStyle/>
        <a:p>
          <a:endParaRPr lang="zh-CN" altLang="en-US"/>
        </a:p>
      </dgm:t>
    </dgm:pt>
    <dgm:pt modelId="{023B7E35-0B67-47B9-ACF1-9C0B1C13118E}">
      <dgm:prSet phldrT="[文本]" custT="1"/>
      <dgm:spPr/>
      <dgm:t>
        <a:bodyPr/>
        <a:lstStyle/>
        <a:p>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gm:t>
    </dgm:pt>
    <dgm:pt modelId="{1600E1E1-6A15-4609-8102-CC68EABA87DB}" type="parTrans" cxnId="{0713228A-CB40-4905-9CE1-FBE31176CDDA}">
      <dgm:prSet/>
      <dgm:spPr/>
      <dgm:t>
        <a:bodyPr/>
        <a:lstStyle/>
        <a:p>
          <a:endParaRPr lang="zh-CN" altLang="en-US"/>
        </a:p>
      </dgm:t>
    </dgm:pt>
    <dgm:pt modelId="{DCF8ACB7-4F77-4834-B179-BE51E3C9CD6F}" type="sibTrans" cxnId="{0713228A-CB40-4905-9CE1-FBE31176CDDA}">
      <dgm:prSet/>
      <dgm:spPr/>
      <dgm:t>
        <a:bodyPr/>
        <a:lstStyle/>
        <a:p>
          <a:endParaRPr lang="zh-CN" altLang="en-US"/>
        </a:p>
      </dgm:t>
    </dgm:pt>
    <dgm:pt modelId="{28087DF2-471B-4A56-8718-6BFECFA1DD8E}" type="pres">
      <dgm:prSet presAssocID="{AC745D45-1E7D-4326-A92D-B5E1C8C0E9D9}" presName="Name0" presStyleCnt="0">
        <dgm:presLayoutVars>
          <dgm:dir/>
          <dgm:animLvl val="lvl"/>
          <dgm:resizeHandles val="exact"/>
        </dgm:presLayoutVars>
      </dgm:prSet>
      <dgm:spPr/>
      <dgm:t>
        <a:bodyPr/>
        <a:lstStyle/>
        <a:p>
          <a:endParaRPr lang="zh-CN" altLang="en-US"/>
        </a:p>
      </dgm:t>
    </dgm:pt>
    <dgm:pt modelId="{6058C73E-4505-4B37-B842-599794DFDD11}" type="pres">
      <dgm:prSet presAssocID="{9A16008F-A444-4F3B-8324-31AE0E6F1A1D}" presName="linNode" presStyleCnt="0"/>
      <dgm:spPr/>
    </dgm:pt>
    <dgm:pt modelId="{B0B563F8-8242-4242-901B-B9EAD1A713B1}" type="pres">
      <dgm:prSet presAssocID="{9A16008F-A444-4F3B-8324-31AE0E6F1A1D}" presName="parentText" presStyleLbl="node1" presStyleIdx="0" presStyleCnt="3" custScaleY="23470" custLinFactNeighborX="155" custLinFactNeighborY="9970">
        <dgm:presLayoutVars>
          <dgm:chMax val="1"/>
          <dgm:bulletEnabled val="1"/>
        </dgm:presLayoutVars>
      </dgm:prSet>
      <dgm:spPr/>
      <dgm:t>
        <a:bodyPr/>
        <a:lstStyle/>
        <a:p>
          <a:endParaRPr lang="zh-CN" altLang="en-US"/>
        </a:p>
      </dgm:t>
    </dgm:pt>
    <dgm:pt modelId="{EEE0B698-A059-4975-AEE7-C953B8C47442}" type="pres">
      <dgm:prSet presAssocID="{9A16008F-A444-4F3B-8324-31AE0E6F1A1D}" presName="descendantText" presStyleLbl="alignAccFollowNode1" presStyleIdx="0" presStyleCnt="3" custScaleX="100262" custScaleY="34177" custLinFactNeighborY="10566">
        <dgm:presLayoutVars>
          <dgm:bulletEnabled val="1"/>
        </dgm:presLayoutVars>
      </dgm:prSet>
      <dgm:spPr/>
      <dgm:t>
        <a:bodyPr/>
        <a:lstStyle/>
        <a:p>
          <a:endParaRPr lang="zh-CN" altLang="en-US"/>
        </a:p>
      </dgm:t>
    </dgm:pt>
    <dgm:pt modelId="{B2F7E478-1EB3-4D1B-93ED-32053AB95F7F}" type="pres">
      <dgm:prSet presAssocID="{1F2CF10E-320B-424F-8A3B-C9C83B155D11}" presName="sp" presStyleCnt="0"/>
      <dgm:spPr/>
    </dgm:pt>
    <dgm:pt modelId="{7D2D8468-83C8-481D-8EBC-4CFBABD82725}" type="pres">
      <dgm:prSet presAssocID="{02AB3A78-F127-44FB-AD15-3F0B7FC293E3}" presName="linNode" presStyleCnt="0"/>
      <dgm:spPr/>
    </dgm:pt>
    <dgm:pt modelId="{6811D134-EDE9-4329-BFD3-3351A5153C7D}" type="pres">
      <dgm:prSet presAssocID="{02AB3A78-F127-44FB-AD15-3F0B7FC293E3}" presName="parentText" presStyleLbl="node1" presStyleIdx="1" presStyleCnt="3" custScaleY="22818" custLinFactNeighborX="-777" custLinFactNeighborY="6456">
        <dgm:presLayoutVars>
          <dgm:chMax val="1"/>
          <dgm:bulletEnabled val="1"/>
        </dgm:presLayoutVars>
      </dgm:prSet>
      <dgm:spPr/>
      <dgm:t>
        <a:bodyPr/>
        <a:lstStyle/>
        <a:p>
          <a:endParaRPr lang="zh-CN" altLang="en-US"/>
        </a:p>
      </dgm:t>
    </dgm:pt>
    <dgm:pt modelId="{AEF57D38-2DA1-4108-9C5C-B22CE2D9CD19}" type="pres">
      <dgm:prSet presAssocID="{02AB3A78-F127-44FB-AD15-3F0B7FC293E3}" presName="descendantText" presStyleLbl="alignAccFollowNode1" presStyleIdx="1" presStyleCnt="3" custScaleX="99926" custScaleY="40680" custLinFactNeighborY="5445">
        <dgm:presLayoutVars>
          <dgm:bulletEnabled val="1"/>
        </dgm:presLayoutVars>
      </dgm:prSet>
      <dgm:spPr/>
      <dgm:t>
        <a:bodyPr/>
        <a:lstStyle/>
        <a:p>
          <a:endParaRPr lang="zh-CN" altLang="en-US"/>
        </a:p>
      </dgm:t>
    </dgm:pt>
    <dgm:pt modelId="{D007ED5D-3D78-46EA-8E3B-D267CD355B4F}" type="pres">
      <dgm:prSet presAssocID="{EF4C598C-98D4-4E07-BD77-25CC01614205}" presName="sp" presStyleCnt="0"/>
      <dgm:spPr/>
    </dgm:pt>
    <dgm:pt modelId="{330D5571-F7D4-42D8-BA38-B819986457A0}" type="pres">
      <dgm:prSet presAssocID="{68B10E00-35FB-4365-A8C1-9F26EB2CFFF0}" presName="linNode" presStyleCnt="0"/>
      <dgm:spPr/>
    </dgm:pt>
    <dgm:pt modelId="{3DB57CD0-11F0-4CC3-947D-96660298E728}" type="pres">
      <dgm:prSet presAssocID="{68B10E00-35FB-4365-A8C1-9F26EB2CFFF0}" presName="parentText" presStyleLbl="node1" presStyleIdx="2" presStyleCnt="3" custScaleY="23675">
        <dgm:presLayoutVars>
          <dgm:chMax val="1"/>
          <dgm:bulletEnabled val="1"/>
        </dgm:presLayoutVars>
      </dgm:prSet>
      <dgm:spPr/>
      <dgm:t>
        <a:bodyPr/>
        <a:lstStyle/>
        <a:p>
          <a:endParaRPr lang="zh-CN" altLang="en-US"/>
        </a:p>
      </dgm:t>
    </dgm:pt>
    <dgm:pt modelId="{E4CEF54E-F3DA-4217-8C71-4C1F64266559}" type="pres">
      <dgm:prSet presAssocID="{68B10E00-35FB-4365-A8C1-9F26EB2CFFF0}" presName="descendantText" presStyleLbl="alignAccFollowNode1" presStyleIdx="2" presStyleCnt="3" custScaleX="99616" custScaleY="47241" custLinFactNeighborX="6582" custLinFactNeighborY="2108">
        <dgm:presLayoutVars>
          <dgm:bulletEnabled val="1"/>
        </dgm:presLayoutVars>
      </dgm:prSet>
      <dgm:spPr/>
      <dgm:t>
        <a:bodyPr/>
        <a:lstStyle/>
        <a:p>
          <a:endParaRPr lang="zh-CN" altLang="en-US"/>
        </a:p>
      </dgm:t>
    </dgm:pt>
  </dgm:ptLst>
  <dgm:cxnLst>
    <dgm:cxn modelId="{C4B1C455-6AA2-41A7-9A59-693B305D70B7}" type="presOf" srcId="{02AB3A78-F127-44FB-AD15-3F0B7FC293E3}" destId="{6811D134-EDE9-4329-BFD3-3351A5153C7D}" srcOrd="0" destOrd="0" presId="urn:microsoft.com/office/officeart/2005/8/layout/vList5"/>
    <dgm:cxn modelId="{F70D593B-6195-4F40-BDBF-4FFCA31BD269}" srcId="{9A16008F-A444-4F3B-8324-31AE0E6F1A1D}" destId="{B3BFDD31-334B-49A7-94B5-67D807E8ADFF}" srcOrd="1" destOrd="0" parTransId="{F0BB9B40-C679-4A8F-A43C-BEA855F9655E}" sibTransId="{5E28E159-43DA-4141-8A22-A669ECE2CDFE}"/>
    <dgm:cxn modelId="{DDD04D7E-E126-4CFA-BAD6-FE3618B57186}" type="presOf" srcId="{777F2539-9A98-4FCA-8B42-C6373C3D31D7}" destId="{AEF57D38-2DA1-4108-9C5C-B22CE2D9CD19}" srcOrd="0" destOrd="0" presId="urn:microsoft.com/office/officeart/2005/8/layout/vList5"/>
    <dgm:cxn modelId="{0588D291-4E22-4E93-9DF9-8E8C35EBAFA8}" srcId="{AC745D45-1E7D-4326-A92D-B5E1C8C0E9D9}" destId="{68B10E00-35FB-4365-A8C1-9F26EB2CFFF0}" srcOrd="2" destOrd="0" parTransId="{D7E5428B-4B3A-4005-81B3-FC9E1F78484B}" sibTransId="{7EAE85DC-3252-4575-890C-71CD0DD09DF9}"/>
    <dgm:cxn modelId="{9F5268CE-5D97-427C-BF81-E2EADE5C97DD}" srcId="{02AB3A78-F127-44FB-AD15-3F0B7FC293E3}" destId="{777F2539-9A98-4FCA-8B42-C6373C3D31D7}" srcOrd="0" destOrd="0" parTransId="{1F9395F2-098B-4D45-99AA-8E54E2ED0110}" sibTransId="{CD5C68CC-1AE2-48CD-9320-0CF36D17B402}"/>
    <dgm:cxn modelId="{B5424DD0-F902-4F38-89F8-4EE28437E557}" type="presOf" srcId="{B42E5A62-4D46-4F60-B129-56C2DB3E06D0}" destId="{AEF57D38-2DA1-4108-9C5C-B22CE2D9CD19}" srcOrd="0" destOrd="1" presId="urn:microsoft.com/office/officeart/2005/8/layout/vList5"/>
    <dgm:cxn modelId="{D0F89F70-C5FA-4BAE-A2A8-CCDC2073F8F6}" type="presOf" srcId="{023B7E35-0B67-47B9-ACF1-9C0B1C13118E}" destId="{E4CEF54E-F3DA-4217-8C71-4C1F64266559}" srcOrd="0" destOrd="1" presId="urn:microsoft.com/office/officeart/2005/8/layout/vList5"/>
    <dgm:cxn modelId="{78B82082-AAB3-4472-A982-E68377F44456}" type="presOf" srcId="{9A16008F-A444-4F3B-8324-31AE0E6F1A1D}" destId="{B0B563F8-8242-4242-901B-B9EAD1A713B1}" srcOrd="0" destOrd="0" presId="urn:microsoft.com/office/officeart/2005/8/layout/vList5"/>
    <dgm:cxn modelId="{FDD4AFD2-3A4F-4648-86FD-4BB8B8BF8DB7}" type="presOf" srcId="{29420AB2-4E01-486D-80BC-5F432BA047ED}" destId="{EEE0B698-A059-4975-AEE7-C953B8C47442}" srcOrd="0" destOrd="2" presId="urn:microsoft.com/office/officeart/2005/8/layout/vList5"/>
    <dgm:cxn modelId="{1B9E9AAB-B5C2-404E-89B3-609D3EF97306}" srcId="{AC745D45-1E7D-4326-A92D-B5E1C8C0E9D9}" destId="{9A16008F-A444-4F3B-8324-31AE0E6F1A1D}" srcOrd="0" destOrd="0" parTransId="{88B953C1-A0A4-46CC-A158-D7F4B7F37EBE}" sibTransId="{1F2CF10E-320B-424F-8A3B-C9C83B155D11}"/>
    <dgm:cxn modelId="{B01E1AB6-88FB-4B45-ACBB-93D82DA63AD1}" srcId="{9A16008F-A444-4F3B-8324-31AE0E6F1A1D}" destId="{CEBBDDC8-6965-4CF7-A873-E80C48EC3463}" srcOrd="0" destOrd="0" parTransId="{5611C023-76AA-4250-9B04-9AED1708EC4B}" sibTransId="{40B0C19A-E125-4814-85BD-B9356D255C18}"/>
    <dgm:cxn modelId="{17235C78-8177-46B9-8285-4E50D52DD26B}" srcId="{02AB3A78-F127-44FB-AD15-3F0B7FC293E3}" destId="{B42E5A62-4D46-4F60-B129-56C2DB3E06D0}" srcOrd="1" destOrd="0" parTransId="{9449381B-AEA0-42BA-BFED-76EAD116E6BD}" sibTransId="{68FBD364-6D1F-4AC1-95DC-55BDD21898E3}"/>
    <dgm:cxn modelId="{0713228A-CB40-4905-9CE1-FBE31176CDDA}" srcId="{68B10E00-35FB-4365-A8C1-9F26EB2CFFF0}" destId="{023B7E35-0B67-47B9-ACF1-9C0B1C13118E}" srcOrd="1" destOrd="0" parTransId="{1600E1E1-6A15-4609-8102-CC68EABA87DB}" sibTransId="{DCF8ACB7-4F77-4834-B179-BE51E3C9CD6F}"/>
    <dgm:cxn modelId="{EBD9FFBD-B031-4655-9944-82934B567C11}" type="presOf" srcId="{D5AF5F1C-2B6E-43F1-9ABE-F237C73D2D13}" destId="{E4CEF54E-F3DA-4217-8C71-4C1F64266559}" srcOrd="0" destOrd="0" presId="urn:microsoft.com/office/officeart/2005/8/layout/vList5"/>
    <dgm:cxn modelId="{30D1E93D-CB43-4DF4-9F73-D44A0D9DBE00}" srcId="{68B10E00-35FB-4365-A8C1-9F26EB2CFFF0}" destId="{D5AF5F1C-2B6E-43F1-9ABE-F237C73D2D13}" srcOrd="0" destOrd="0" parTransId="{5AFCB6E1-2737-4BE6-B836-71B0FA01C264}" sibTransId="{D0086EC6-3B28-403A-A226-D6F304D2F669}"/>
    <dgm:cxn modelId="{59CD8C79-557E-485C-912F-49FF195C2CB7}" srcId="{AC745D45-1E7D-4326-A92D-B5E1C8C0E9D9}" destId="{02AB3A78-F127-44FB-AD15-3F0B7FC293E3}" srcOrd="1" destOrd="0" parTransId="{925B0B32-2580-4371-B7D9-1CE41D623D7F}" sibTransId="{EF4C598C-98D4-4E07-BD77-25CC01614205}"/>
    <dgm:cxn modelId="{44383A69-C9A7-4166-B8A4-A75345F3F32E}" type="presOf" srcId="{68B10E00-35FB-4365-A8C1-9F26EB2CFFF0}" destId="{3DB57CD0-11F0-4CC3-947D-96660298E728}" srcOrd="0" destOrd="0" presId="urn:microsoft.com/office/officeart/2005/8/layout/vList5"/>
    <dgm:cxn modelId="{7C2EB810-2AB5-4811-B896-B34647E526A3}" type="presOf" srcId="{CEBBDDC8-6965-4CF7-A873-E80C48EC3463}" destId="{EEE0B698-A059-4975-AEE7-C953B8C47442}" srcOrd="0" destOrd="0" presId="urn:microsoft.com/office/officeart/2005/8/layout/vList5"/>
    <dgm:cxn modelId="{346B3F87-9EFE-4AB1-B81F-82248CAF32E4}" srcId="{9A16008F-A444-4F3B-8324-31AE0E6F1A1D}" destId="{29420AB2-4E01-486D-80BC-5F432BA047ED}" srcOrd="2" destOrd="0" parTransId="{A32F8CCA-757B-418A-B977-614E80FD1FD2}" sibTransId="{A7C7EFB8-0D9E-43E9-982A-4846BFA43A05}"/>
    <dgm:cxn modelId="{3D8024D3-78D8-4F4B-8B32-72EB1D846D13}" type="presOf" srcId="{AC745D45-1E7D-4326-A92D-B5E1C8C0E9D9}" destId="{28087DF2-471B-4A56-8718-6BFECFA1DD8E}" srcOrd="0" destOrd="0" presId="urn:microsoft.com/office/officeart/2005/8/layout/vList5"/>
    <dgm:cxn modelId="{AA473D93-DCF2-483B-BA53-A144380D040A}" type="presOf" srcId="{B3BFDD31-334B-49A7-94B5-67D807E8ADFF}" destId="{EEE0B698-A059-4975-AEE7-C953B8C47442}" srcOrd="0" destOrd="1" presId="urn:microsoft.com/office/officeart/2005/8/layout/vList5"/>
    <dgm:cxn modelId="{F97E5CB8-10EB-458F-B4B4-38DDDFB216A4}" type="presParOf" srcId="{28087DF2-471B-4A56-8718-6BFECFA1DD8E}" destId="{6058C73E-4505-4B37-B842-599794DFDD11}" srcOrd="0" destOrd="0" presId="urn:microsoft.com/office/officeart/2005/8/layout/vList5"/>
    <dgm:cxn modelId="{8E4F795F-9F14-4E0A-8246-9C9BBEA2415F}" type="presParOf" srcId="{6058C73E-4505-4B37-B842-599794DFDD11}" destId="{B0B563F8-8242-4242-901B-B9EAD1A713B1}" srcOrd="0" destOrd="0" presId="urn:microsoft.com/office/officeart/2005/8/layout/vList5"/>
    <dgm:cxn modelId="{30E39E6E-010B-4FCB-9C53-D6D3B998E272}" type="presParOf" srcId="{6058C73E-4505-4B37-B842-599794DFDD11}" destId="{EEE0B698-A059-4975-AEE7-C953B8C47442}" srcOrd="1" destOrd="0" presId="urn:microsoft.com/office/officeart/2005/8/layout/vList5"/>
    <dgm:cxn modelId="{921BA38B-6B64-4ECD-893F-6FB24FCC2223}" type="presParOf" srcId="{28087DF2-471B-4A56-8718-6BFECFA1DD8E}" destId="{B2F7E478-1EB3-4D1B-93ED-32053AB95F7F}" srcOrd="1" destOrd="0" presId="urn:microsoft.com/office/officeart/2005/8/layout/vList5"/>
    <dgm:cxn modelId="{ADAA368B-086F-40A7-860F-D939495F64FF}" type="presParOf" srcId="{28087DF2-471B-4A56-8718-6BFECFA1DD8E}" destId="{7D2D8468-83C8-481D-8EBC-4CFBABD82725}" srcOrd="2" destOrd="0" presId="urn:microsoft.com/office/officeart/2005/8/layout/vList5"/>
    <dgm:cxn modelId="{DFF852E1-BDB0-40E0-9E18-F4BD74ADF9F5}" type="presParOf" srcId="{7D2D8468-83C8-481D-8EBC-4CFBABD82725}" destId="{6811D134-EDE9-4329-BFD3-3351A5153C7D}" srcOrd="0" destOrd="0" presId="urn:microsoft.com/office/officeart/2005/8/layout/vList5"/>
    <dgm:cxn modelId="{568C55A5-AB19-40CF-98BF-7291257376A7}" type="presParOf" srcId="{7D2D8468-83C8-481D-8EBC-4CFBABD82725}" destId="{AEF57D38-2DA1-4108-9C5C-B22CE2D9CD19}" srcOrd="1" destOrd="0" presId="urn:microsoft.com/office/officeart/2005/8/layout/vList5"/>
    <dgm:cxn modelId="{2D654AED-E2B7-4EAB-A99D-5E7839B35636}" type="presParOf" srcId="{28087DF2-471B-4A56-8718-6BFECFA1DD8E}" destId="{D007ED5D-3D78-46EA-8E3B-D267CD355B4F}" srcOrd="3" destOrd="0" presId="urn:microsoft.com/office/officeart/2005/8/layout/vList5"/>
    <dgm:cxn modelId="{9731F192-88CC-4EBC-9F4E-6F9822A44E08}" type="presParOf" srcId="{28087DF2-471B-4A56-8718-6BFECFA1DD8E}" destId="{330D5571-F7D4-42D8-BA38-B819986457A0}" srcOrd="4" destOrd="0" presId="urn:microsoft.com/office/officeart/2005/8/layout/vList5"/>
    <dgm:cxn modelId="{57DC685A-C308-4C68-BD16-4A2CEC1A0FE0}" type="presParOf" srcId="{330D5571-F7D4-42D8-BA38-B819986457A0}" destId="{3DB57CD0-11F0-4CC3-947D-96660298E728}" srcOrd="0" destOrd="0" presId="urn:microsoft.com/office/officeart/2005/8/layout/vList5"/>
    <dgm:cxn modelId="{FA28EA5D-A68E-4192-A041-F34FF6A4EAC2}" type="presParOf" srcId="{330D5571-F7D4-42D8-BA38-B819986457A0}" destId="{E4CEF54E-F3DA-4217-8C71-4C1F64266559}"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23286-762B-40E2-94F2-50933CC5A34A}" type="doc">
      <dgm:prSet loTypeId="urn:microsoft.com/office/officeart/2005/8/layout/matrix2" loCatId="matrix" qsTypeId="urn:microsoft.com/office/officeart/2005/8/quickstyle/simple2#1" qsCatId="simple" csTypeId="urn:microsoft.com/office/officeart/2005/8/colors/accent1_1#1" csCatId="accent1" phldr="1"/>
      <dgm:spPr/>
      <dgm:t>
        <a:bodyPr/>
        <a:lstStyle/>
        <a:p>
          <a:endParaRPr lang="zh-CN" altLang="en-US"/>
        </a:p>
      </dgm:t>
    </dgm:pt>
    <dgm:pt modelId="{8D80B771-BBCE-4929-9153-23E5483110C6}">
      <dgm:prSet phldrT="[文本]" custT="1"/>
      <dgm:spPr/>
      <dgm:t>
        <a:bodyPr/>
        <a:lstStyle/>
        <a:p>
          <a:pPr algn="ctr"/>
          <a:r>
            <a:rPr lang="zh-CN" altLang="en-US" sz="1800" b="1" kern="1200" dirty="0" smtClean="0">
              <a:latin typeface="微软雅黑" panose="020B0503020204020204" charset="-122"/>
              <a:ea typeface="微软雅黑" panose="020B0503020204020204" charset="-122"/>
            </a:rPr>
            <a:t>弥补目录短板</a:t>
          </a:r>
          <a:endParaRPr lang="en-US" altLang="zh-CN" sz="1800" b="1" kern="1200" dirty="0" smtClean="0">
            <a:latin typeface="微软雅黑" panose="020B0503020204020204" charset="-122"/>
            <a:ea typeface="微软雅黑" panose="020B0503020204020204" charset="-122"/>
          </a:endParaRPr>
        </a:p>
        <a:p>
          <a:pPr algn="l"/>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的患者，可起始小剂量联合治疗，</a:t>
          </a:r>
          <a:r>
            <a:rPr lang="zh-CN"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对于</a:t>
          </a:r>
          <a:r>
            <a:rPr lang="en-US"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FF0000"/>
            </a:solidFill>
            <a:latin typeface="微软雅黑" panose="020B0503020204020204" charset="-122"/>
            <a:ea typeface="微软雅黑" panose="020B0503020204020204" charset="-122"/>
            <a:sym typeface="Arial" panose="020B0604020202020204" pitchFamily="34" charset="0"/>
          </a:endParaRPr>
        </a:p>
        <a:p>
          <a:pPr algn="l"/>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80/5mg</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没有</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40/5mg</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小</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剂量单片复方</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制剂，</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endParaRPr lang="zh-CN" altLang="en-US" sz="1600" kern="1200" dirty="0">
            <a:latin typeface="微软雅黑" panose="020B0503020204020204" charset="-122"/>
            <a:ea typeface="微软雅黑" panose="020B0503020204020204" charset="-122"/>
          </a:endParaRPr>
        </a:p>
      </dgm:t>
    </dgm:pt>
    <dgm:pt modelId="{17EAD617-8378-4956-9CAA-D242AB9101BE}" type="parTrans" cxnId="{02F2A74F-769C-44DD-9CE5-B699625FEE2B}">
      <dgm:prSet/>
      <dgm:spPr/>
      <dgm:t>
        <a:bodyPr/>
        <a:lstStyle/>
        <a:p>
          <a:endParaRPr lang="zh-CN" altLang="en-US"/>
        </a:p>
      </dgm:t>
    </dgm:pt>
    <dgm:pt modelId="{6F3BD407-123C-47EB-A95D-0210A2A54BE4}" type="sibTrans" cxnId="{02F2A74F-769C-44DD-9CE5-B699625FEE2B}">
      <dgm:prSet/>
      <dgm:spPr/>
      <dgm:t>
        <a:bodyPr/>
        <a:lstStyle/>
        <a:p>
          <a:endParaRPr lang="zh-CN" altLang="en-US"/>
        </a:p>
      </dgm:t>
    </dgm:pt>
    <dgm:pt modelId="{2011BA4B-E4E1-48FA-98F1-B3E8E9460A45}">
      <dgm:prSet phldrT="[文本]" phldr="0" custT="1"/>
      <dgm:spPr/>
      <dgm:t>
        <a:bodyPr vert="horz" wrap="square"/>
        <a:lstStyle/>
        <a:p>
          <a:pPr algn="ctr">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符合</a:t>
          </a:r>
          <a:r>
            <a:rPr lang="zh-CN" altLang="en-US" sz="1800" b="1" kern="1200" dirty="0">
              <a:latin typeface="微软雅黑" panose="020B0503020204020204" charset="-122"/>
              <a:ea typeface="微软雅黑" panose="020B0503020204020204" charset="-122"/>
            </a:rPr>
            <a:t>“保基本”</a:t>
          </a:r>
          <a:r>
            <a:rPr lang="zh-CN" altLang="en-US" sz="1800" b="1" kern="1200" dirty="0" smtClean="0">
              <a:latin typeface="微软雅黑" panose="020B0503020204020204" charset="-122"/>
              <a:ea typeface="微软雅黑" panose="020B0503020204020204" charset="-122"/>
            </a:rPr>
            <a:t>原则</a:t>
          </a:r>
          <a:endParaRPr lang="en-US" altLang="zh-CN" sz="1800" b="1" kern="1200" dirty="0" smtClean="0">
            <a:latin typeface="微软雅黑" panose="020B0503020204020204" charset="-122"/>
            <a:ea typeface="微软雅黑" panose="020B0503020204020204" charset="-122"/>
          </a:endParaRPr>
        </a:p>
        <a:p>
          <a:pPr algn="l">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价格相对便宜，纳入医保目录后将惠及更多高血压患者。</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algn="l">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若药品进入谈判环节，我们承诺可以进一步降低价格，为高血压患者减负。</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algn="ctr">
            <a:lnSpc>
              <a:spcPct val="100000"/>
            </a:lnSpc>
            <a:spcBef>
              <a:spcPct val="0"/>
            </a:spcBef>
            <a:spcAft>
              <a:spcPct val="35000"/>
            </a:spcAft>
          </a:pPr>
          <a:endParaRPr lang="en-US" altLang="zh-CN" sz="1600" kern="1200" dirty="0" smtClean="0">
            <a:solidFill>
              <a:srgbClr val="0033CC"/>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endParaRPr lang="en-US" altLang="zh-CN" sz="1600" kern="1200" dirty="0">
            <a:solidFill>
              <a:srgbClr val="0033CC"/>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gm:t>
    </dgm:pt>
    <dgm:pt modelId="{47D64AE7-4BF9-4636-97A9-3E8C3F646D95}" type="parTrans" cxnId="{7EEA59CC-207B-42CD-8CF1-89DAD48F2B06}">
      <dgm:prSet/>
      <dgm:spPr/>
      <dgm:t>
        <a:bodyPr/>
        <a:lstStyle/>
        <a:p>
          <a:endParaRPr lang="zh-CN" altLang="en-US"/>
        </a:p>
      </dgm:t>
    </dgm:pt>
    <dgm:pt modelId="{93FBDB08-32BB-4ADF-8518-68F95CB76E3F}" type="sibTrans" cxnId="{7EEA59CC-207B-42CD-8CF1-89DAD48F2B06}">
      <dgm:prSet/>
      <dgm:spPr/>
      <dgm:t>
        <a:bodyPr/>
        <a:lstStyle/>
        <a:p>
          <a:endParaRPr lang="zh-CN" altLang="en-US"/>
        </a:p>
      </dgm:t>
    </dgm:pt>
    <dgm:pt modelId="{2F7C4B2D-896B-4974-B594-4B6C0D943B97}">
      <dgm:prSet phldrT="[文本]" phldr="0" custT="1"/>
      <dgm:spPr/>
      <dgm:t>
        <a:bodyPr vert="horz" wrap="square"/>
        <a:lstStyle/>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algn="l">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大幅提高高血压治疗的</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sym typeface="+mn-ea"/>
            </a:rPr>
            <a:t>控制率</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sym typeface="+mn-ea"/>
            </a:rPr>
            <a:t>达标率</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a:t>
          </a:r>
          <a:endParaRPr lang="en-US" altLang="zh-CN" sz="1600" kern="1200" dirty="0" smtClean="0">
            <a:latin typeface="微软雅黑" panose="020B0503020204020204" charset="-122"/>
            <a:ea typeface="微软雅黑" panose="020B0503020204020204" charset="-122"/>
            <a:cs typeface="Times New Roman" panose="02020603050405020304" pitchFamily="18" charset="0"/>
          </a:endParaRPr>
        </a:p>
        <a:p>
          <a:pPr algn="l">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12</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周后高血压的</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控制率可达</a:t>
          </a:r>
          <a:r>
            <a:rPr lang="en-US" altLang="zh-CN" sz="1600" b="1" kern="12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8 0 % </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左右。</a:t>
          </a:r>
          <a:endParaRPr lang="en-US" altLang="zh-CN"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smtClean="0">
              <a:solidFill>
                <a:srgbClr val="0033CC"/>
              </a:solidFill>
              <a:latin typeface="微软雅黑" panose="020B0503020204020204" charset="-122"/>
              <a:ea typeface="微软雅黑" panose="020B0503020204020204" charset="-122"/>
              <a:sym typeface="Arial" panose="020B0604020202020204" pitchFamily="34" charset="0"/>
            </a:rPr>
            <a:t>21%</a:t>
          </a:r>
          <a:r>
            <a:rPr lang="zh-CN" altLang="en-US" sz="1600" b="1" kern="120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600" kern="1200" dirty="0"/>
        </a:p>
      </dgm:t>
    </dgm:pt>
    <dgm:pt modelId="{03516810-71AA-4C07-A5B8-F2FEAA18777B}" type="parTrans" cxnId="{769E2953-FF91-4905-BED0-34EBCC80673B}">
      <dgm:prSet/>
      <dgm:spPr/>
      <dgm:t>
        <a:bodyPr/>
        <a:lstStyle/>
        <a:p>
          <a:endParaRPr lang="zh-CN" altLang="en-US"/>
        </a:p>
      </dgm:t>
    </dgm:pt>
    <dgm:pt modelId="{89F269A3-FB3E-4C39-8B50-549BC9CA8320}" type="sibTrans" cxnId="{769E2953-FF91-4905-BED0-34EBCC80673B}">
      <dgm:prSet/>
      <dgm:spPr/>
      <dgm:t>
        <a:bodyPr/>
        <a:lstStyle/>
        <a:p>
          <a:endParaRPr lang="zh-CN" altLang="en-US"/>
        </a:p>
      </dgm:t>
    </dgm:pt>
    <dgm:pt modelId="{FBFCA638-E685-40D1-9799-7A977BE17312}">
      <dgm:prSet phldrT="[文本]" custT="1"/>
      <dgm:spPr/>
      <dgm:t>
        <a:bodyPr/>
        <a:lstStyle/>
        <a:p>
          <a:pPr algn="ctr"/>
          <a:endParaRPr lang="en-US" altLang="zh-CN" sz="1800" b="1" kern="1200" dirty="0" smtClean="0">
            <a:latin typeface="微软雅黑" panose="020B0503020204020204" charset="-122"/>
            <a:ea typeface="微软雅黑" panose="020B0503020204020204" charset="-122"/>
          </a:endParaRPr>
        </a:p>
        <a:p>
          <a:pPr algn="ct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algn="l"/>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好。</a:t>
          </a:r>
          <a:endParaRPr lang="en-US" altLang="zh-CN" sz="1500" kern="1200" dirty="0">
            <a:latin typeface="微软雅黑" panose="020B0503020204020204" charset="-122"/>
            <a:ea typeface="微软雅黑" panose="020B0503020204020204" charset="-122"/>
            <a:sym typeface="Arial" panose="020B0604020202020204" pitchFamily="34" charset="0"/>
          </a:endParaRPr>
        </a:p>
        <a:p>
          <a:pPr algn="l"/>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适用人群范围明确。</a:t>
          </a:r>
          <a:endParaRPr lang="en-US" altLang="zh-CN"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endParaRPr>
        </a:p>
        <a:p>
          <a:pPr algn="l"/>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不</a:t>
          </a:r>
          <a:r>
            <a:rPr lang="zh-CN"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rPr>
            <a:t>存在临床滥用或超说明书用药的</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可能</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endParaRPr lang="en-US" altLang="zh-CN" sz="1600" b="1" kern="1200" dirty="0">
            <a:solidFill>
              <a:srgbClr val="2570BF"/>
            </a:solidFill>
            <a:latin typeface="微软雅黑" panose="020B0503020204020204" charset="-122"/>
            <a:ea typeface="微软雅黑" panose="020B0503020204020204" charset="-122"/>
            <a:cs typeface="+mn-cs"/>
            <a:sym typeface="Arial" panose="020B0604020202020204" pitchFamily="34" charset="0"/>
          </a:endParaRPr>
        </a:p>
        <a:p>
          <a:pPr algn="l"/>
          <a:endParaRPr lang="zh-CN" altLang="en-US" sz="1500" kern="1200" dirty="0">
            <a:latin typeface="微软雅黑" panose="020B0503020204020204" charset="-122"/>
            <a:ea typeface="微软雅黑" panose="020B0503020204020204" charset="-122"/>
            <a:sym typeface="Arial" panose="020B0604020202020204" pitchFamily="34" charset="0"/>
          </a:endParaRPr>
        </a:p>
      </dgm:t>
    </dgm:pt>
    <dgm:pt modelId="{B10DF7C7-ADEB-4C7B-9E52-5E1BCC386297}" type="parTrans" cxnId="{BC2817D6-C984-46BA-8B64-EECC79989CF5}">
      <dgm:prSet/>
      <dgm:spPr/>
      <dgm:t>
        <a:bodyPr/>
        <a:lstStyle/>
        <a:p>
          <a:endParaRPr lang="zh-CN" altLang="en-US"/>
        </a:p>
      </dgm:t>
    </dgm:pt>
    <dgm:pt modelId="{4217E990-789B-4667-8C74-CD5B9B6ED638}" type="sibTrans" cxnId="{BC2817D6-C984-46BA-8B64-EECC79989CF5}">
      <dgm:prSet/>
      <dgm:spPr/>
      <dgm:t>
        <a:bodyPr/>
        <a:lstStyle/>
        <a:p>
          <a:endParaRPr lang="zh-CN" altLang="en-US"/>
        </a:p>
      </dgm:t>
    </dgm:pt>
    <dgm:pt modelId="{F3B15E9F-C4E4-4410-9E93-AF45E6678336}" type="pres">
      <dgm:prSet presAssocID="{C1C23286-762B-40E2-94F2-50933CC5A34A}" presName="matrix" presStyleCnt="0">
        <dgm:presLayoutVars>
          <dgm:chMax val="1"/>
          <dgm:dir/>
          <dgm:resizeHandles val="exact"/>
        </dgm:presLayoutVars>
      </dgm:prSet>
      <dgm:spPr/>
      <dgm:t>
        <a:bodyPr/>
        <a:lstStyle/>
        <a:p>
          <a:endParaRPr lang="zh-CN" altLang="en-US"/>
        </a:p>
      </dgm:t>
    </dgm:pt>
    <dgm:pt modelId="{3D0584D2-3981-4B8C-ABCF-7BB748C2465D}" type="pres">
      <dgm:prSet presAssocID="{C1C23286-762B-40E2-94F2-50933CC5A34A}" presName="axisShape" presStyleLbl="bgShp" presStyleIdx="0" presStyleCnt="1" custLinFactNeighborX="-956" custLinFactNeighborY="3375"/>
      <dgm:spPr/>
    </dgm:pt>
    <dgm:pt modelId="{E32AAE26-734B-46EE-AE5A-8F264580F8ED}" type="pres">
      <dgm:prSet presAssocID="{C1C23286-762B-40E2-94F2-50933CC5A34A}" presName="rect1" presStyleLbl="node1" presStyleIdx="0" presStyleCnt="4" custScaleX="237923" custScaleY="107966" custLinFactNeighborX="-68463" custLinFactNeighborY="-2359">
        <dgm:presLayoutVars>
          <dgm:chMax val="0"/>
          <dgm:chPref val="0"/>
          <dgm:bulletEnabled val="1"/>
        </dgm:presLayoutVars>
      </dgm:prSet>
      <dgm:spPr/>
      <dgm:t>
        <a:bodyPr/>
        <a:lstStyle/>
        <a:p>
          <a:endParaRPr lang="zh-CN" altLang="en-US"/>
        </a:p>
      </dgm:t>
    </dgm:pt>
    <dgm:pt modelId="{6D6B4064-169B-47AA-8B4F-DA76DBE3E10C}" type="pres">
      <dgm:prSet presAssocID="{C1C23286-762B-40E2-94F2-50933CC5A34A}" presName="rect2" presStyleLbl="node1" presStyleIdx="1" presStyleCnt="4" custScaleX="226505" custScaleY="104632" custLinFactNeighborX="55464" custLinFactNeighborY="-3957">
        <dgm:presLayoutVars>
          <dgm:chMax val="0"/>
          <dgm:chPref val="0"/>
          <dgm:bulletEnabled val="1"/>
        </dgm:presLayoutVars>
      </dgm:prSet>
      <dgm:spPr/>
      <dgm:t>
        <a:bodyPr/>
        <a:lstStyle/>
        <a:p>
          <a:endParaRPr lang="zh-CN" altLang="en-US"/>
        </a:p>
      </dgm:t>
    </dgm:pt>
    <dgm:pt modelId="{FA38E6FA-A5A1-488C-844F-0CED3502F9E8}" type="pres">
      <dgm:prSet presAssocID="{C1C23286-762B-40E2-94F2-50933CC5A34A}" presName="rect3" presStyleLbl="node1" presStyleIdx="2" presStyleCnt="4" custScaleX="224721" custScaleY="101126" custLinFactNeighborX="-67619" custLinFactNeighborY="7051">
        <dgm:presLayoutVars>
          <dgm:chMax val="0"/>
          <dgm:chPref val="0"/>
          <dgm:bulletEnabled val="1"/>
        </dgm:presLayoutVars>
      </dgm:prSet>
      <dgm:spPr/>
      <dgm:t>
        <a:bodyPr/>
        <a:lstStyle/>
        <a:p>
          <a:endParaRPr lang="zh-CN" altLang="en-US"/>
        </a:p>
      </dgm:t>
    </dgm:pt>
    <dgm:pt modelId="{4B4FE330-A65A-435C-BBC8-84E368C95491}" type="pres">
      <dgm:prSet presAssocID="{C1C23286-762B-40E2-94F2-50933CC5A34A}" presName="rect4" presStyleLbl="node1" presStyleIdx="3" presStyleCnt="4" custScaleX="201578" custScaleY="100259" custLinFactNeighborX="52896" custLinFactNeighborY="4856">
        <dgm:presLayoutVars>
          <dgm:chMax val="0"/>
          <dgm:chPref val="0"/>
          <dgm:bulletEnabled val="1"/>
        </dgm:presLayoutVars>
      </dgm:prSet>
      <dgm:spPr/>
      <dgm:t>
        <a:bodyPr/>
        <a:lstStyle/>
        <a:p>
          <a:endParaRPr lang="zh-CN" altLang="en-US"/>
        </a:p>
      </dgm:t>
    </dgm:pt>
  </dgm:ptLst>
  <dgm:cxnLst>
    <dgm:cxn modelId="{02F2A74F-769C-44DD-9CE5-B699625FEE2B}" srcId="{C1C23286-762B-40E2-94F2-50933CC5A34A}" destId="{8D80B771-BBCE-4929-9153-23E5483110C6}" srcOrd="0" destOrd="0" parTransId="{17EAD617-8378-4956-9CAA-D242AB9101BE}" sibTransId="{6F3BD407-123C-47EB-A95D-0210A2A54BE4}"/>
    <dgm:cxn modelId="{769E2953-FF91-4905-BED0-34EBCC80673B}" srcId="{C1C23286-762B-40E2-94F2-50933CC5A34A}" destId="{2F7C4B2D-896B-4974-B594-4B6C0D943B97}" srcOrd="2" destOrd="0" parTransId="{03516810-71AA-4C07-A5B8-F2FEAA18777B}" sibTransId="{89F269A3-FB3E-4C39-8B50-549BC9CA8320}"/>
    <dgm:cxn modelId="{3C795B6E-BD85-4D15-AC52-2441FDD41FCF}" type="presOf" srcId="{FBFCA638-E685-40D1-9799-7A977BE17312}" destId="{4B4FE330-A65A-435C-BBC8-84E368C95491}" srcOrd="0" destOrd="0" presId="urn:microsoft.com/office/officeart/2005/8/layout/matrix2"/>
    <dgm:cxn modelId="{2C605DA7-BC4A-4533-AA8A-FBAE8CA42E47}" type="presOf" srcId="{8D80B771-BBCE-4929-9153-23E5483110C6}" destId="{E32AAE26-734B-46EE-AE5A-8F264580F8ED}" srcOrd="0" destOrd="0" presId="urn:microsoft.com/office/officeart/2005/8/layout/matrix2"/>
    <dgm:cxn modelId="{BC2817D6-C984-46BA-8B64-EECC79989CF5}" srcId="{C1C23286-762B-40E2-94F2-50933CC5A34A}" destId="{FBFCA638-E685-40D1-9799-7A977BE17312}" srcOrd="3" destOrd="0" parTransId="{B10DF7C7-ADEB-4C7B-9E52-5E1BCC386297}" sibTransId="{4217E990-789B-4667-8C74-CD5B9B6ED638}"/>
    <dgm:cxn modelId="{8DBCF17A-7BD8-4212-B07D-3C212E59DA69}" type="presOf" srcId="{2F7C4B2D-896B-4974-B594-4B6C0D943B97}" destId="{FA38E6FA-A5A1-488C-844F-0CED3502F9E8}" srcOrd="0" destOrd="0" presId="urn:microsoft.com/office/officeart/2005/8/layout/matrix2"/>
    <dgm:cxn modelId="{2E5DE9D1-5526-4E58-8708-65140FA44103}" type="presOf" srcId="{C1C23286-762B-40E2-94F2-50933CC5A34A}" destId="{F3B15E9F-C4E4-4410-9E93-AF45E6678336}" srcOrd="0" destOrd="0" presId="urn:microsoft.com/office/officeart/2005/8/layout/matrix2"/>
    <dgm:cxn modelId="{1A3FC1AE-0717-42CB-AFBF-2491A47D33C5}" type="presOf" srcId="{2011BA4B-E4E1-48FA-98F1-B3E8E9460A45}" destId="{6D6B4064-169B-47AA-8B4F-DA76DBE3E10C}" srcOrd="0" destOrd="0" presId="urn:microsoft.com/office/officeart/2005/8/layout/matrix2"/>
    <dgm:cxn modelId="{7EEA59CC-207B-42CD-8CF1-89DAD48F2B06}" srcId="{C1C23286-762B-40E2-94F2-50933CC5A34A}" destId="{2011BA4B-E4E1-48FA-98F1-B3E8E9460A45}" srcOrd="1" destOrd="0" parTransId="{47D64AE7-4BF9-4636-97A9-3E8C3F646D95}" sibTransId="{93FBDB08-32BB-4ADF-8518-68F95CB76E3F}"/>
    <dgm:cxn modelId="{C791433A-F532-447D-95F3-6010FF97EBAE}" type="presParOf" srcId="{F3B15E9F-C4E4-4410-9E93-AF45E6678336}" destId="{3D0584D2-3981-4B8C-ABCF-7BB748C2465D}" srcOrd="0" destOrd="0" presId="urn:microsoft.com/office/officeart/2005/8/layout/matrix2"/>
    <dgm:cxn modelId="{0E076068-4BA8-4D7C-8125-B266FA11AE40}" type="presParOf" srcId="{F3B15E9F-C4E4-4410-9E93-AF45E6678336}" destId="{E32AAE26-734B-46EE-AE5A-8F264580F8ED}" srcOrd="1" destOrd="0" presId="urn:microsoft.com/office/officeart/2005/8/layout/matrix2"/>
    <dgm:cxn modelId="{B4D6BEDA-A31E-4E04-B8BB-EA612615549B}" type="presParOf" srcId="{F3B15E9F-C4E4-4410-9E93-AF45E6678336}" destId="{6D6B4064-169B-47AA-8B4F-DA76DBE3E10C}" srcOrd="2" destOrd="0" presId="urn:microsoft.com/office/officeart/2005/8/layout/matrix2"/>
    <dgm:cxn modelId="{87838983-D0E8-4C11-B545-0C8AB5117E8A}" type="presParOf" srcId="{F3B15E9F-C4E4-4410-9E93-AF45E6678336}" destId="{FA38E6FA-A5A1-488C-844F-0CED3502F9E8}" srcOrd="3" destOrd="0" presId="urn:microsoft.com/office/officeart/2005/8/layout/matrix2"/>
    <dgm:cxn modelId="{CF24D9CC-CA3F-4606-86A7-837790516D85}" type="presParOf" srcId="{F3B15E9F-C4E4-4410-9E93-AF45E6678336}" destId="{4B4FE330-A65A-435C-BBC8-84E368C95491}" srcOrd="4" destOrd="0" presId="urn:microsoft.com/office/officeart/2005/8/layout/matrix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9B98E-15ED-49F9-BE5E-544FC1334457}">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A4A63-58BB-4F00-B210-A45DBCC36DD6}">
      <dsp:nvSpPr>
        <dsp:cNvPr id="0" name=""/>
        <dsp:cNvSpPr/>
      </dsp:nvSpPr>
      <dsp:spPr>
        <a:xfrm>
          <a:off x="2176"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药品基本信息</a:t>
          </a:r>
        </a:p>
      </dsp:txBody>
      <dsp:txXfrm>
        <a:off x="2176" y="1625600"/>
        <a:ext cx="1480108" cy="2167466"/>
      </dsp:txXfrm>
    </dsp:sp>
    <dsp:sp modelId="{090369D1-6ED0-474D-A645-0D752F7A29ED}">
      <dsp:nvSpPr>
        <dsp:cNvPr id="0" name=""/>
        <dsp:cNvSpPr/>
      </dsp:nvSpPr>
      <dsp:spPr>
        <a:xfrm>
          <a:off x="1663061"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安全性</a:t>
          </a:r>
          <a:endParaRPr lang="zh-CN" altLang="en-US" sz="3200" kern="1200" dirty="0">
            <a:latin typeface="微软雅黑" panose="020B0503020204020204" charset="-122"/>
            <a:ea typeface="微软雅黑" panose="020B0503020204020204" charset="-122"/>
          </a:endParaRPr>
        </a:p>
      </dsp:txBody>
      <dsp:txXfrm>
        <a:off x="1663061" y="1625600"/>
        <a:ext cx="1480108" cy="2167466"/>
      </dsp:txXfrm>
    </dsp:sp>
    <dsp:sp modelId="{3C2B645A-B880-4AC2-B234-F5C97FC3E26C}">
      <dsp:nvSpPr>
        <dsp:cNvPr id="0" name=""/>
        <dsp:cNvSpPr/>
      </dsp:nvSpPr>
      <dsp:spPr>
        <a:xfrm>
          <a:off x="332394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有效性</a:t>
          </a:r>
        </a:p>
      </dsp:txBody>
      <dsp:txXfrm>
        <a:off x="3323945" y="1625600"/>
        <a:ext cx="1480108" cy="2167466"/>
      </dsp:txXfrm>
    </dsp:sp>
    <dsp:sp modelId="{75677BB8-B295-48D5-B738-B5E9C1DF31A7}">
      <dsp:nvSpPr>
        <dsp:cNvPr id="0" name=""/>
        <dsp:cNvSpPr/>
      </dsp:nvSpPr>
      <dsp:spPr>
        <a:xfrm>
          <a:off x="4984830"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创新性</a:t>
          </a:r>
          <a:endParaRPr lang="zh-CN" altLang="en-US" sz="3200" kern="1200" dirty="0">
            <a:latin typeface="微软雅黑" panose="020B0503020204020204" charset="-122"/>
            <a:ea typeface="微软雅黑" panose="020B0503020204020204" charset="-122"/>
          </a:endParaRPr>
        </a:p>
      </dsp:txBody>
      <dsp:txXfrm>
        <a:off x="4984830" y="1625600"/>
        <a:ext cx="1480108" cy="2167466"/>
      </dsp:txXfrm>
    </dsp:sp>
    <dsp:sp modelId="{05FE3984-D1ED-4A2F-BE6D-567E590FED52}">
      <dsp:nvSpPr>
        <dsp:cNvPr id="0" name=""/>
        <dsp:cNvSpPr/>
      </dsp:nvSpPr>
      <dsp:spPr>
        <a:xfrm>
          <a:off x="664571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a:t>公平性</a:t>
          </a:r>
        </a:p>
      </dsp:txBody>
      <dsp:txXfrm>
        <a:off x="6645715" y="1625600"/>
        <a:ext cx="1480108" cy="216746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E0B698-A059-4975-AEE7-C953B8C47442}">
      <dsp:nvSpPr>
        <dsp:cNvPr id="0" name=""/>
        <dsp:cNvSpPr/>
      </dsp:nvSpPr>
      <dsp:spPr>
        <a:xfrm rot="5400000">
          <a:off x="7012090" y="-2599419"/>
          <a:ext cx="1223525" cy="7183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pPr>
          <a:endParaRPr lang="zh-CN" altLang="en-US" sz="1200" kern="1200" dirty="0">
            <a:latin typeface="微软雅黑" panose="020B0503020204020204" charset="-122"/>
            <a:ea typeface="微软雅黑" panose="020B0503020204020204" charset="-122"/>
          </a:endParaRP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lvl="1" indent="0" algn="l" defTabSz="622300">
            <a:lnSpc>
              <a:spcPct val="90000"/>
            </a:lnSpc>
            <a:spcBef>
              <a:spcPct val="0"/>
            </a:spcBef>
            <a:spcAft>
              <a:spcPct val="15000"/>
            </a:spcAft>
            <a:buChar char="••"/>
          </a:pPr>
          <a:endParaRPr lang="zh-CN" altLang="en-US" sz="1200" kern="1200" dirty="0">
            <a:latin typeface="微软雅黑" panose="020B0503020204020204" charset="-122"/>
            <a:ea typeface="微软雅黑" panose="020B0503020204020204" charset="-122"/>
          </a:endParaRPr>
        </a:p>
      </dsp:txBody>
      <dsp:txXfrm rot="5400000">
        <a:off x="7012090" y="-2599419"/>
        <a:ext cx="1223525" cy="7183853"/>
      </dsp:txXfrm>
    </dsp:sp>
    <dsp:sp modelId="{B0B563F8-8242-4242-901B-B9EAD1A713B1}">
      <dsp:nvSpPr>
        <dsp:cNvPr id="0" name=""/>
        <dsp:cNvSpPr/>
      </dsp:nvSpPr>
      <dsp:spPr>
        <a:xfrm>
          <a:off x="12674" y="535265"/>
          <a:ext cx="4030358" cy="10502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说明书收载的安全性信息</a:t>
          </a:r>
        </a:p>
      </dsp:txBody>
      <dsp:txXfrm>
        <a:off x="12674" y="535265"/>
        <a:ext cx="4030358" cy="1050273"/>
      </dsp:txXfrm>
    </dsp:sp>
    <dsp:sp modelId="{AEF57D38-2DA1-4108-9C5C-B22CE2D9CD19}">
      <dsp:nvSpPr>
        <dsp:cNvPr id="0" name=""/>
        <dsp:cNvSpPr/>
      </dsp:nvSpPr>
      <dsp:spPr>
        <a:xfrm rot="5400000">
          <a:off x="6898542" y="-1214040"/>
          <a:ext cx="1456331" cy="71737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a:p>
          <a:pPr marL="114300" lvl="1" indent="-114300" algn="l" defTabSz="622300">
            <a:lnSpc>
              <a:spcPct val="90000"/>
            </a:lnSpc>
            <a:spcBef>
              <a:spcPct val="0"/>
            </a:spcBef>
            <a:spcAft>
              <a:spcPct val="15000"/>
            </a:spcAft>
            <a:buChar char="••"/>
          </a:pPr>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sp:txBody>
      <dsp:txXfrm rot="5400000">
        <a:off x="6898542" y="-1214040"/>
        <a:ext cx="1456331" cy="7173790"/>
      </dsp:txXfrm>
    </dsp:sp>
    <dsp:sp modelId="{6811D134-EDE9-4329-BFD3-3351A5153C7D}">
      <dsp:nvSpPr>
        <dsp:cNvPr id="0" name=""/>
        <dsp:cNvSpPr/>
      </dsp:nvSpPr>
      <dsp:spPr>
        <a:xfrm>
          <a:off x="0" y="1956280"/>
          <a:ext cx="4038245" cy="102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国内外不良反应发生情况</a:t>
          </a:r>
        </a:p>
      </dsp:txBody>
      <dsp:txXfrm>
        <a:off x="0" y="1956280"/>
        <a:ext cx="4038245" cy="1021096"/>
      </dsp:txXfrm>
    </dsp:sp>
    <dsp:sp modelId="{E4CEF54E-F3DA-4217-8C71-4C1F64266559}">
      <dsp:nvSpPr>
        <dsp:cNvPr id="0" name=""/>
        <dsp:cNvSpPr/>
      </dsp:nvSpPr>
      <dsp:spPr>
        <a:xfrm rot="5400000">
          <a:off x="6795973" y="402162"/>
          <a:ext cx="1691213" cy="715153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latin typeface="微软雅黑" panose="020B0503020204020204" charset="-122"/>
              <a:ea typeface="微软雅黑" panose="020B0503020204020204" charset="-122"/>
            </a:rPr>
            <a:t>。</a:t>
          </a:r>
        </a:p>
        <a:p>
          <a:pPr marL="114300" lvl="1" indent="-114300" algn="l" defTabSz="533400">
            <a:lnSpc>
              <a:spcPct val="90000"/>
            </a:lnSpc>
            <a:spcBef>
              <a:spcPct val="0"/>
            </a:spcBef>
            <a:spcAft>
              <a:spcPct val="15000"/>
            </a:spcAft>
            <a:buChar char="••"/>
          </a:pPr>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sp:txBody>
      <dsp:txXfrm rot="5400000">
        <a:off x="6795973" y="402162"/>
        <a:ext cx="1691213" cy="7151534"/>
      </dsp:txXfrm>
    </dsp:sp>
    <dsp:sp modelId="{3DB57CD0-11F0-4CC3-947D-96660298E728}">
      <dsp:nvSpPr>
        <dsp:cNvPr id="0" name=""/>
        <dsp:cNvSpPr/>
      </dsp:nvSpPr>
      <dsp:spPr>
        <a:xfrm>
          <a:off x="1568" y="3445721"/>
          <a:ext cx="4038245" cy="10594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替米沙坦氨氯地平片</a:t>
          </a:r>
          <a:r>
            <a:rPr lang="zh-CN" altLang="en-US" sz="2000" b="1" kern="1200" dirty="0">
              <a:latin typeface="仿宋" panose="02010609060101010101" pitchFamily="49" charset="-122"/>
              <a:ea typeface="仿宋" panose="02010609060101010101" pitchFamily="49" charset="-122"/>
            </a:rPr>
            <a:t>（</a:t>
          </a:r>
          <a:r>
            <a:rPr lang="en-US" altLang="zh-CN" sz="2000" b="1" kern="1200" dirty="0">
              <a:latin typeface="仿宋" panose="02010609060101010101" pitchFamily="49" charset="-122"/>
              <a:ea typeface="仿宋" panose="02010609060101010101" pitchFamily="49" charset="-122"/>
            </a:rPr>
            <a:t>Ⅱ</a:t>
          </a:r>
          <a:r>
            <a:rPr lang="zh-CN" altLang="en-US" sz="2000" b="1" kern="1200" dirty="0">
              <a:latin typeface="仿宋" panose="02010609060101010101" pitchFamily="49" charset="-122"/>
              <a:ea typeface="仿宋" panose="02010609060101010101" pitchFamily="49" charset="-122"/>
            </a:rPr>
            <a:t>）</a:t>
          </a:r>
          <a:r>
            <a:rPr lang="en-US" altLang="en-US" sz="2000" b="1" kern="1200" dirty="0">
              <a:latin typeface="微软雅黑" panose="020B0503020204020204" charset="-122"/>
              <a:ea typeface="微软雅黑" panose="020B0503020204020204" charset="-122"/>
            </a:rPr>
            <a:t>vs.</a:t>
          </a:r>
          <a:r>
            <a:rPr lang="en-US" altLang="en-US" sz="2000" b="1" kern="1200" dirty="0">
              <a:latin typeface="仿宋" panose="02010609060101010101" pitchFamily="49" charset="-122"/>
              <a:ea typeface="仿宋" panose="02010609060101010101" pitchFamily="49" charset="-122"/>
            </a:rPr>
            <a:t> </a:t>
          </a:r>
          <a:r>
            <a:rPr lang="zh-CN" altLang="en-US" sz="2000" b="1" kern="1200" dirty="0">
              <a:latin typeface="微软雅黑" panose="020B0503020204020204" charset="-122"/>
              <a:ea typeface="微软雅黑" panose="020B0503020204020204" charset="-122"/>
            </a:rPr>
            <a:t>其他</a:t>
          </a:r>
          <a:r>
            <a:rPr lang="en-US" altLang="zh-CN" sz="2000" b="1" kern="1200" dirty="0">
              <a:latin typeface="微软雅黑" panose="020B0503020204020204" charset="-122"/>
              <a:ea typeface="微软雅黑" panose="020B0503020204020204" charset="-122"/>
            </a:rPr>
            <a:t>ARB+CCB</a:t>
          </a:r>
          <a:r>
            <a:rPr lang="zh-CN" altLang="en-US" sz="2000" b="1" kern="1200" dirty="0">
              <a:latin typeface="微软雅黑" panose="020B0503020204020204" charset="-122"/>
              <a:ea typeface="微软雅黑" panose="020B0503020204020204" charset="-122"/>
            </a:rPr>
            <a:t>单片复方制剂</a:t>
          </a:r>
        </a:p>
      </dsp:txBody>
      <dsp:txXfrm>
        <a:off x="1568" y="3445721"/>
        <a:ext cx="4038245" cy="105944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0584D2-3981-4B8C-ABCF-7BB748C2465D}">
      <dsp:nvSpPr>
        <dsp:cNvPr id="0" name=""/>
        <dsp:cNvSpPr/>
      </dsp:nvSpPr>
      <dsp:spPr>
        <a:xfrm>
          <a:off x="2563850"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AAE26-734B-46EE-AE5A-8F264580F8ED}">
      <dsp:nvSpPr>
        <dsp:cNvPr id="0" name=""/>
        <dsp:cNvSpPr/>
      </dsp:nvSpPr>
      <dsp:spPr>
        <a:xfrm>
          <a:off x="0" y="214752"/>
          <a:ext cx="5156902" cy="2340127"/>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弥补目录短板</a:t>
          </a:r>
          <a:endParaRPr lang="en-US" altLang="zh-CN" sz="1800" b="1" kern="1200" dirty="0" smtClean="0">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的患者，可起始小剂量联合治疗，</a:t>
          </a:r>
          <a:r>
            <a:rPr lang="zh-CN"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对于</a:t>
          </a:r>
          <a:r>
            <a:rPr lang="en-US"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FF0000"/>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FF0000"/>
            </a:solidFill>
            <a:latin typeface="微软雅黑" panose="020B0503020204020204" charset="-122"/>
            <a:ea typeface="微软雅黑" panose="020B0503020204020204" charset="-122"/>
            <a:sym typeface="Arial" panose="020B0604020202020204" pitchFamily="34" charset="0"/>
          </a:endParaRPr>
        </a:p>
        <a:p>
          <a:pPr lvl="0" algn="l" defTabSz="800100">
            <a:lnSpc>
              <a:spcPct val="9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80/5mg</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没有</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40/5mg</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小</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剂量单片复方</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制剂，</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endParaRPr lang="zh-CN" altLang="en-US" sz="1600" kern="1200" dirty="0">
            <a:latin typeface="微软雅黑" panose="020B0503020204020204" charset="-122"/>
            <a:ea typeface="微软雅黑" panose="020B0503020204020204" charset="-122"/>
          </a:endParaRPr>
        </a:p>
      </dsp:txBody>
      <dsp:txXfrm>
        <a:off x="0" y="214752"/>
        <a:ext cx="5156902" cy="2340127"/>
      </dsp:txXfrm>
    </dsp:sp>
    <dsp:sp modelId="{6D6B4064-169B-47AA-8B4F-DA76DBE3E10C}">
      <dsp:nvSpPr>
        <dsp:cNvPr id="0" name=""/>
        <dsp:cNvSpPr/>
      </dsp:nvSpPr>
      <dsp:spPr>
        <a:xfrm>
          <a:off x="5345826" y="216248"/>
          <a:ext cx="4909420" cy="2267863"/>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符合</a:t>
          </a:r>
          <a:r>
            <a:rPr lang="zh-CN" altLang="en-US" sz="1800" b="1" kern="1200" dirty="0">
              <a:latin typeface="微软雅黑" panose="020B0503020204020204" charset="-122"/>
              <a:ea typeface="微软雅黑" panose="020B0503020204020204" charset="-122"/>
            </a:rPr>
            <a:t>“保基本”</a:t>
          </a:r>
          <a:r>
            <a:rPr lang="zh-CN" altLang="en-US" sz="1800" b="1" kern="1200" dirty="0" smtClean="0">
              <a:latin typeface="微软雅黑" panose="020B0503020204020204" charset="-122"/>
              <a:ea typeface="微软雅黑" panose="020B0503020204020204" charset="-122"/>
            </a:rPr>
            <a:t>原则</a:t>
          </a:r>
          <a:endParaRPr lang="en-US" altLang="zh-CN" sz="1800" b="1" kern="1200" dirty="0" smtClean="0">
            <a:latin typeface="微软雅黑" panose="020B0503020204020204" charset="-122"/>
            <a:ea typeface="微软雅黑" panose="020B0503020204020204" charset="-122"/>
          </a:endParaRPr>
        </a:p>
        <a:p>
          <a:pPr lvl="0" algn="l" defTabSz="800100">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价格相对便宜，纳入医保目录后将惠及更多高血压患者。</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ts val="23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若药品进入谈判环节，我们承诺可以进一步降低价格，为高血压患者减负。</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ctr" defTabSz="800100">
            <a:lnSpc>
              <a:spcPct val="100000"/>
            </a:lnSpc>
            <a:spcBef>
              <a:spcPct val="0"/>
            </a:spcBef>
            <a:spcAft>
              <a:spcPct val="35000"/>
            </a:spcAft>
          </a:pPr>
          <a:endParaRPr lang="en-US" altLang="zh-CN" sz="1600" kern="1200" dirty="0" smtClean="0">
            <a:solidFill>
              <a:srgbClr val="0033CC"/>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endParaRPr lang="en-US" altLang="zh-CN" sz="1600" kern="1200" dirty="0">
            <a:solidFill>
              <a:srgbClr val="0033CC"/>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sp:txBody>
      <dsp:txXfrm>
        <a:off x="5345826" y="216248"/>
        <a:ext cx="4909420" cy="2267863"/>
      </dsp:txXfrm>
    </dsp:sp>
    <dsp:sp modelId="{FA38E6FA-A5A1-488C-844F-0CED3502F9E8}">
      <dsp:nvSpPr>
        <dsp:cNvPr id="0" name=""/>
        <dsp:cNvSpPr/>
      </dsp:nvSpPr>
      <dsp:spPr>
        <a:xfrm>
          <a:off x="150603" y="3039612"/>
          <a:ext cx="4870753" cy="219187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大幅提高高血压治疗的</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sym typeface="+mn-ea"/>
            </a:rPr>
            <a:t>控制率</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sym typeface="+mn-ea"/>
            </a:rPr>
            <a:t>达标率</a:t>
          </a:r>
          <a:r>
            <a:rPr lang="zh-CN" altLang="en-US" sz="1600" b="1" kern="1200" dirty="0" smtClean="0">
              <a:solidFill>
                <a:srgbClr val="0033CC"/>
              </a:solidFill>
              <a:latin typeface="微软雅黑" panose="020B0503020204020204" charset="-122"/>
              <a:ea typeface="微软雅黑" panose="020B0503020204020204" charset="-122"/>
              <a:cs typeface="Times New Roman" panose="02020603050405020304" pitchFamily="18" charset="0"/>
            </a:rPr>
            <a:t>）。</a:t>
          </a:r>
          <a:endParaRPr lang="en-US" altLang="zh-CN" sz="1600" kern="1200" dirty="0" smtClean="0">
            <a:latin typeface="微软雅黑" panose="020B0503020204020204" charset="-122"/>
            <a:ea typeface="微软雅黑" panose="020B0503020204020204" charset="-122"/>
            <a:cs typeface="Times New Roman" panose="02020603050405020304" pitchFamily="18"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a:t>
          </a:r>
          <a:r>
            <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12</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周后高血压的</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控制率可达</a:t>
          </a:r>
          <a:r>
            <a:rPr lang="en-US" altLang="zh-CN" sz="1600" b="1" kern="12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8 0 % </a:t>
          </a: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左右。</a:t>
          </a:r>
          <a:endParaRPr lang="en-US" altLang="zh-CN"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smtClean="0">
              <a:solidFill>
                <a:srgbClr val="0033CC"/>
              </a:solidFill>
              <a:latin typeface="微软雅黑" panose="020B0503020204020204" charset="-122"/>
              <a:ea typeface="微软雅黑" panose="020B0503020204020204" charset="-122"/>
              <a:sym typeface="Arial" panose="020B0604020202020204" pitchFamily="34" charset="0"/>
            </a:rPr>
            <a:t>21%</a:t>
          </a:r>
          <a:r>
            <a:rPr lang="zh-CN" altLang="en-US" sz="1600" b="1" kern="120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600" kern="1200" dirty="0"/>
        </a:p>
      </dsp:txBody>
      <dsp:txXfrm>
        <a:off x="150603" y="3039612"/>
        <a:ext cx="4870753" cy="2191872"/>
      </dsp:txXfrm>
    </dsp:sp>
    <dsp:sp modelId="{4B4FE330-A65A-435C-BBC8-84E368C95491}">
      <dsp:nvSpPr>
        <dsp:cNvPr id="0" name=""/>
        <dsp:cNvSpPr/>
      </dsp:nvSpPr>
      <dsp:spPr>
        <a:xfrm>
          <a:off x="5560308" y="3001432"/>
          <a:ext cx="4369136" cy="217308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33CC"/>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33CC"/>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33CC"/>
              </a:solidFill>
              <a:latin typeface="微软雅黑" panose="020B0503020204020204" charset="-122"/>
              <a:ea typeface="微软雅黑" panose="020B0503020204020204" charset="-122"/>
              <a:sym typeface="Arial" panose="020B0604020202020204" pitchFamily="34" charset="0"/>
            </a:rPr>
            <a:t>好。</a:t>
          </a:r>
          <a:endParaRPr lang="en-US" altLang="zh-CN" sz="1500" kern="1200" dirty="0">
            <a:latin typeface="微软雅黑" panose="020B0503020204020204" charset="-122"/>
            <a:ea typeface="微软雅黑" panose="020B0503020204020204" charset="-122"/>
            <a:sym typeface="Arial" panose="020B0604020202020204" pitchFamily="34" charset="0"/>
          </a:endParaRPr>
        </a:p>
        <a:p>
          <a:pPr lvl="0" algn="l" defTabSz="800100">
            <a:lnSpc>
              <a:spcPct val="90000"/>
            </a:lnSpc>
            <a:spcBef>
              <a:spcPct val="0"/>
            </a:spcBef>
            <a:spcAft>
              <a:spcPct val="35000"/>
            </a:spcAft>
          </a:pPr>
          <a:r>
            <a:rPr lang="zh-CN" altLang="en-US"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适用人群范围明确。</a:t>
          </a:r>
          <a:endParaRPr lang="en-US" altLang="zh-CN" sz="16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90000"/>
            </a:lnSpc>
            <a:spcBef>
              <a:spcPct val="0"/>
            </a:spcBef>
            <a:spcAft>
              <a:spcPct val="35000"/>
            </a:spcAft>
          </a:pP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不</a:t>
          </a:r>
          <a:r>
            <a:rPr lang="zh-CN"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rPr>
            <a:t>存在临床滥用或超说明书用药的</a:t>
          </a:r>
          <a:r>
            <a:rPr lang="zh-CN"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可能</a:t>
          </a:r>
          <a:r>
            <a:rPr lang="zh-CN" altLang="en-US"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a:t>
          </a:r>
          <a:endParaRPr lang="en-US" altLang="zh-CN" sz="1600" b="1" kern="1200" dirty="0">
            <a:solidFill>
              <a:srgbClr val="2570BF"/>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sp:txBody>
      <dsp:txXfrm>
        <a:off x="5560308" y="3001432"/>
        <a:ext cx="4369136" cy="21730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930-1F70-41A8-BC8B-7FA8303E864B}" type="datetimeFigureOut">
              <a:rPr lang="zh-CN" altLang="en-US" smtClean="0"/>
              <a:pPr/>
              <a:t>2023/7/13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49E-1999-44A9-874A-D69C2185D9D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pic>
        <p:nvPicPr>
          <p:cNvPr id="5" name="图片 4"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2734" b="75661"/>
          <a:stretch>
            <a:fillRect/>
          </a:stretch>
        </p:blipFill>
        <p:spPr>
          <a:xfrm>
            <a:off x="0" y="-1"/>
            <a:ext cx="12192000" cy="1731147"/>
          </a:xfrm>
          <a:prstGeom prst="rect">
            <a:avLst/>
          </a:prstGeom>
        </p:spPr>
      </p:pic>
      <p:grpSp>
        <p:nvGrpSpPr>
          <p:cNvPr id="6"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0" y="384175"/>
            <a:ext cx="12192000" cy="4206875"/>
            <a:chOff x="0" y="1927225"/>
            <a:chExt cx="12192000" cy="4206875"/>
          </a:xfrm>
        </p:grpSpPr>
        <p:sp>
          <p:nvSpPr>
            <p:cNvPr id="7" name="iŝ1ïḓé"/>
            <p:cNvSpPr/>
            <p:nvPr/>
          </p:nvSpPr>
          <p:spPr>
            <a:xfrm>
              <a:off x="0" y="3272607"/>
              <a:ext cx="12192000" cy="775517"/>
            </a:xfrm>
            <a:prstGeom prst="rect">
              <a:avLst/>
            </a:prstGeom>
            <a:solidFill>
              <a:srgbClr val="1F347E"/>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8" name="ïŝḻiḑé"/>
            <p:cNvSpPr/>
            <p:nvPr/>
          </p:nvSpPr>
          <p:spPr>
            <a:xfrm>
              <a:off x="0" y="1927225"/>
              <a:ext cx="3181349" cy="1069221"/>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3600" b="1" dirty="0">
                  <a:solidFill>
                    <a:schemeClr val="accent1"/>
                  </a:solidFill>
                  <a:latin typeface="微软雅黑 Light" panose="020B0502040204020203" pitchFamily="34" charset="-122"/>
                  <a:ea typeface="微软雅黑 Light" panose="020B0502040204020203" pitchFamily="34" charset="-122"/>
                </a:rPr>
                <a:t>      </a:t>
              </a:r>
              <a:r>
                <a:rPr lang="en-US" altLang="zh-CN" sz="3600" b="1" dirty="0">
                  <a:solidFill>
                    <a:schemeClr val="bg1"/>
                  </a:solidFill>
                  <a:latin typeface="微软雅黑 Light" panose="020B0502040204020203" pitchFamily="34" charset="-122"/>
                  <a:ea typeface="微软雅黑 Light" panose="020B0502040204020203" pitchFamily="34" charset="-122"/>
                </a:rPr>
                <a:t>Contents</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9" name="ï$ḷiḓe"/>
            <p:cNvGrpSpPr/>
            <p:nvPr/>
          </p:nvGrpSpPr>
          <p:grpSpPr>
            <a:xfrm>
              <a:off x="660400" y="3526672"/>
              <a:ext cx="1756508" cy="2607428"/>
              <a:chOff x="660400" y="3526672"/>
              <a:chExt cx="2082800" cy="2607428"/>
            </a:xfrm>
          </p:grpSpPr>
          <p:sp>
            <p:nvSpPr>
              <p:cNvPr id="30" name="îşľiḑè"/>
              <p:cNvSpPr/>
              <p:nvPr/>
            </p:nvSpPr>
            <p:spPr>
              <a:xfrm>
                <a:off x="6604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1" name="îṩ1îḓe"/>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iṣ1ïḓé"/>
              <p:cNvSpPr/>
              <p:nvPr/>
            </p:nvSpPr>
            <p:spPr>
              <a:xfrm>
                <a:off x="6604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0" name="íslïḓe"/>
            <p:cNvGrpSpPr/>
            <p:nvPr/>
          </p:nvGrpSpPr>
          <p:grpSpPr>
            <a:xfrm>
              <a:off x="2480798" y="3526672"/>
              <a:ext cx="1756508" cy="2607428"/>
              <a:chOff x="2854325" y="3526672"/>
              <a:chExt cx="2082800" cy="2607428"/>
            </a:xfrm>
          </p:grpSpPr>
          <p:sp>
            <p:nvSpPr>
              <p:cNvPr id="27" name="ïṧlîḑe"/>
              <p:cNvSpPr/>
              <p:nvPr/>
            </p:nvSpPr>
            <p:spPr>
              <a:xfrm>
                <a:off x="285432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8" name="íś1îḍè"/>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îSľïḓè"/>
              <p:cNvSpPr/>
              <p:nvPr/>
            </p:nvSpPr>
            <p:spPr>
              <a:xfrm>
                <a:off x="285432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1" name="ïSļïḑé"/>
            <p:cNvGrpSpPr/>
            <p:nvPr/>
          </p:nvGrpSpPr>
          <p:grpSpPr>
            <a:xfrm>
              <a:off x="4301196" y="3526672"/>
              <a:ext cx="1756508" cy="2607428"/>
              <a:chOff x="5048250" y="3526672"/>
              <a:chExt cx="2082800" cy="2607428"/>
            </a:xfrm>
          </p:grpSpPr>
          <p:sp>
            <p:nvSpPr>
              <p:cNvPr id="24" name="ïšľiḍè"/>
              <p:cNvSpPr/>
              <p:nvPr/>
            </p:nvSpPr>
            <p:spPr>
              <a:xfrm>
                <a:off x="504825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5" name="îslîḋe"/>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6" name="îŝľídé"/>
              <p:cNvSpPr/>
              <p:nvPr/>
            </p:nvSpPr>
            <p:spPr>
              <a:xfrm>
                <a:off x="504825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2" name="iśľiďê"/>
            <p:cNvGrpSpPr/>
            <p:nvPr/>
          </p:nvGrpSpPr>
          <p:grpSpPr>
            <a:xfrm>
              <a:off x="6121594" y="3526672"/>
              <a:ext cx="1756508" cy="2607428"/>
              <a:chOff x="7242175" y="3526672"/>
              <a:chExt cx="2082800" cy="2607428"/>
            </a:xfrm>
          </p:grpSpPr>
          <p:sp>
            <p:nvSpPr>
              <p:cNvPr id="21" name="ïṡliḓé"/>
              <p:cNvSpPr/>
              <p:nvPr/>
            </p:nvSpPr>
            <p:spPr>
              <a:xfrm>
                <a:off x="724217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2" name="iṥlïḍè"/>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iŝ1îďe"/>
              <p:cNvSpPr/>
              <p:nvPr/>
            </p:nvSpPr>
            <p:spPr>
              <a:xfrm>
                <a:off x="724217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íşľïďê"/>
            <p:cNvGrpSpPr/>
            <p:nvPr/>
          </p:nvGrpSpPr>
          <p:grpSpPr>
            <a:xfrm>
              <a:off x="7941992" y="3526672"/>
              <a:ext cx="1756508" cy="2607428"/>
              <a:chOff x="9436100" y="3526672"/>
              <a:chExt cx="2082800" cy="2607428"/>
            </a:xfrm>
          </p:grpSpPr>
          <p:sp>
            <p:nvSpPr>
              <p:cNvPr id="18" name="íšḷïḋê"/>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9" name="íṧļîďe"/>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îṣḻiḑ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4" name="íśľiḑe"/>
            <p:cNvGrpSpPr/>
            <p:nvPr/>
          </p:nvGrpSpPr>
          <p:grpSpPr>
            <a:xfrm>
              <a:off x="9762392" y="3526672"/>
              <a:ext cx="1756508" cy="2607428"/>
              <a:chOff x="9436100" y="3526672"/>
              <a:chExt cx="2082800" cy="2607428"/>
            </a:xfrm>
          </p:grpSpPr>
          <p:sp>
            <p:nvSpPr>
              <p:cNvPr id="15" name="îṡḷiďé"/>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îšḷîdé"/>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ḷíd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grpSp>
        <p:nvGrpSpPr>
          <p:cNvPr id="5" name="iṧ1iď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1" y="-14289"/>
            <a:ext cx="12207242" cy="6930695"/>
            <a:chOff x="-1" y="-14289"/>
            <a:chExt cx="12207242" cy="6930695"/>
          </a:xfrm>
        </p:grpSpPr>
        <p:sp>
          <p:nvSpPr>
            <p:cNvPr id="6" name="íṧḷiḋé"/>
            <p:cNvSpPr/>
            <p:nvPr/>
          </p:nvSpPr>
          <p:spPr>
            <a:xfrm>
              <a:off x="-1" y="-14289"/>
              <a:ext cx="12198349" cy="693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7" name="ïṡľíḑé"/>
            <p:cNvSpPr/>
            <p:nvPr/>
          </p:nvSpPr>
          <p:spPr>
            <a:xfrm>
              <a:off x="1" y="5114926"/>
              <a:ext cx="12207240" cy="657225"/>
            </a:xfrm>
            <a:custGeom>
              <a:avLst/>
              <a:gdLst>
                <a:gd name="connsiteX0" fmla="*/ 9884260 w 12198348"/>
                <a:gd name="connsiteY0" fmla="*/ 1 h 761563"/>
                <a:gd name="connsiteX1" fmla="*/ 12031031 w 12198348"/>
                <a:gd name="connsiteY1" fmla="*/ 323664 h 761563"/>
                <a:gd name="connsiteX2" fmla="*/ 12191998 w 12198348"/>
                <a:gd name="connsiteY2" fmla="*/ 354352 h 761563"/>
                <a:gd name="connsiteX3" fmla="*/ 12198348 w 12198348"/>
                <a:gd name="connsiteY3" fmla="*/ 696071 h 761563"/>
                <a:gd name="connsiteX4" fmla="*/ 11964908 w 12198348"/>
                <a:gd name="connsiteY4" fmla="*/ 616486 h 761563"/>
                <a:gd name="connsiteX5" fmla="*/ 9882540 w 12198348"/>
                <a:gd name="connsiteY5" fmla="*/ 321608 h 761563"/>
                <a:gd name="connsiteX6" fmla="*/ 8020936 w 12198348"/>
                <a:gd name="connsiteY6" fmla="*/ 665649 h 761563"/>
                <a:gd name="connsiteX7" fmla="*/ 7868466 w 12198348"/>
                <a:gd name="connsiteY7" fmla="*/ 688006 h 761563"/>
                <a:gd name="connsiteX8" fmla="*/ 7735514 w 12198348"/>
                <a:gd name="connsiteY8" fmla="*/ 716943 h 761563"/>
                <a:gd name="connsiteX9" fmla="*/ 7250619 w 12198348"/>
                <a:gd name="connsiteY9" fmla="*/ 761502 h 761563"/>
                <a:gd name="connsiteX10" fmla="*/ 6676931 w 12198348"/>
                <a:gd name="connsiteY10" fmla="*/ 695380 h 761563"/>
                <a:gd name="connsiteX11" fmla="*/ 6602954 w 12198348"/>
                <a:gd name="connsiteY11" fmla="*/ 680689 h 761563"/>
                <a:gd name="connsiteX12" fmla="*/ 6328547 w 12198348"/>
                <a:gd name="connsiteY12" fmla="*/ 644471 h 761563"/>
                <a:gd name="connsiteX13" fmla="*/ 5821528 w 12198348"/>
                <a:gd name="connsiteY13" fmla="*/ 548122 h 761563"/>
                <a:gd name="connsiteX14" fmla="*/ 5540401 w 12198348"/>
                <a:gd name="connsiteY14" fmla="*/ 461789 h 761563"/>
                <a:gd name="connsiteX15" fmla="*/ 5276618 w 12198348"/>
                <a:gd name="connsiteY15" fmla="*/ 413737 h 761563"/>
                <a:gd name="connsiteX16" fmla="*/ 4594564 w 12198348"/>
                <a:gd name="connsiteY16" fmla="*/ 349702 h 761563"/>
                <a:gd name="connsiteX17" fmla="*/ 2131596 w 12198348"/>
                <a:gd name="connsiteY17" fmla="*/ 756963 h 761563"/>
                <a:gd name="connsiteX18" fmla="*/ 143723 w 12198348"/>
                <a:gd name="connsiteY18" fmla="*/ 456501 h 761563"/>
                <a:gd name="connsiteX19" fmla="*/ 0 w 12198348"/>
                <a:gd name="connsiteY19" fmla="*/ 381278 h 761563"/>
                <a:gd name="connsiteX20" fmla="*/ 0 w 12198348"/>
                <a:gd name="connsiteY20" fmla="*/ 66998 h 761563"/>
                <a:gd name="connsiteX21" fmla="*/ 15278 w 12198348"/>
                <a:gd name="connsiteY21" fmla="*/ 66768 h 761563"/>
                <a:gd name="connsiteX22" fmla="*/ 145442 w 12198348"/>
                <a:gd name="connsiteY22" fmla="*/ 134893 h 761563"/>
                <a:gd name="connsiteX23" fmla="*/ 2133315 w 12198348"/>
                <a:gd name="connsiteY23" fmla="*/ 435355 h 761563"/>
                <a:gd name="connsiteX24" fmla="*/ 4596283 w 12198348"/>
                <a:gd name="connsiteY24" fmla="*/ 28095 h 761563"/>
                <a:gd name="connsiteX25" fmla="*/ 4934533 w 12198348"/>
                <a:gd name="connsiteY25" fmla="*/ 43683 h 761563"/>
                <a:gd name="connsiteX26" fmla="*/ 5287977 w 12198348"/>
                <a:gd name="connsiteY26" fmla="*/ 83460 h 761563"/>
                <a:gd name="connsiteX27" fmla="*/ 5287977 w 12198348"/>
                <a:gd name="connsiteY27" fmla="*/ 38904 h 761563"/>
                <a:gd name="connsiteX28" fmla="*/ 5303255 w 12198348"/>
                <a:gd name="connsiteY28" fmla="*/ 38674 h 761563"/>
                <a:gd name="connsiteX29" fmla="*/ 5430292 w 12198348"/>
                <a:gd name="connsiteY29" fmla="*/ 105162 h 761563"/>
                <a:gd name="connsiteX30" fmla="*/ 5677696 w 12198348"/>
                <a:gd name="connsiteY30" fmla="*/ 143786 h 761563"/>
                <a:gd name="connsiteX31" fmla="*/ 6743055 w 12198348"/>
                <a:gd name="connsiteY31" fmla="*/ 351758 h 761563"/>
                <a:gd name="connsiteX32" fmla="*/ 6941720 w 12198348"/>
                <a:gd name="connsiteY32" fmla="*/ 389633 h 761563"/>
                <a:gd name="connsiteX33" fmla="*/ 7160363 w 12198348"/>
                <a:gd name="connsiteY33" fmla="*/ 402684 h 761563"/>
                <a:gd name="connsiteX34" fmla="*/ 7421291 w 12198348"/>
                <a:gd name="connsiteY34" fmla="*/ 407261 h 761563"/>
                <a:gd name="connsiteX35" fmla="*/ 9884260 w 12198348"/>
                <a:gd name="connsiteY35" fmla="*/ 1 h 76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8348" h="761563">
                  <a:moveTo>
                    <a:pt x="9884260" y="1"/>
                  </a:moveTo>
                  <a:cubicBezTo>
                    <a:pt x="10524138" y="568"/>
                    <a:pt x="11412560" y="200057"/>
                    <a:pt x="12031031" y="323664"/>
                  </a:cubicBezTo>
                  <a:lnTo>
                    <a:pt x="12191998" y="354352"/>
                  </a:lnTo>
                  <a:lnTo>
                    <a:pt x="12198348" y="696071"/>
                  </a:lnTo>
                  <a:cubicBezTo>
                    <a:pt x="12122651" y="684359"/>
                    <a:pt x="12040605" y="628198"/>
                    <a:pt x="11964908" y="616486"/>
                  </a:cubicBezTo>
                  <a:cubicBezTo>
                    <a:pt x="11324969" y="500217"/>
                    <a:pt x="10640096" y="302878"/>
                    <a:pt x="9882540" y="321608"/>
                  </a:cubicBezTo>
                  <a:cubicBezTo>
                    <a:pt x="9314373" y="335656"/>
                    <a:pt x="8643778" y="554756"/>
                    <a:pt x="8020936" y="665649"/>
                  </a:cubicBezTo>
                  <a:lnTo>
                    <a:pt x="7868466" y="688006"/>
                  </a:lnTo>
                  <a:lnTo>
                    <a:pt x="7735514" y="716943"/>
                  </a:lnTo>
                  <a:cubicBezTo>
                    <a:pt x="7594705" y="744203"/>
                    <a:pt x="7439320" y="762777"/>
                    <a:pt x="7250619" y="761502"/>
                  </a:cubicBezTo>
                  <a:cubicBezTo>
                    <a:pt x="7085490" y="760385"/>
                    <a:pt x="6890244" y="734137"/>
                    <a:pt x="6676931" y="695380"/>
                  </a:cubicBezTo>
                  <a:lnTo>
                    <a:pt x="6602954" y="680689"/>
                  </a:lnTo>
                  <a:lnTo>
                    <a:pt x="6328547" y="644471"/>
                  </a:lnTo>
                  <a:cubicBezTo>
                    <a:pt x="6147636" y="617310"/>
                    <a:pt x="5974816" y="584663"/>
                    <a:pt x="5821528" y="548122"/>
                  </a:cubicBezTo>
                  <a:lnTo>
                    <a:pt x="5540401" y="461789"/>
                  </a:lnTo>
                  <a:lnTo>
                    <a:pt x="5276618" y="413737"/>
                  </a:lnTo>
                  <a:cubicBezTo>
                    <a:pt x="5039224" y="375444"/>
                    <a:pt x="4807856" y="349892"/>
                    <a:pt x="4594564" y="349702"/>
                  </a:cubicBezTo>
                  <a:cubicBezTo>
                    <a:pt x="3741393" y="348946"/>
                    <a:pt x="2897357" y="751701"/>
                    <a:pt x="2131596" y="756963"/>
                  </a:cubicBezTo>
                  <a:cubicBezTo>
                    <a:pt x="1461556" y="761567"/>
                    <a:pt x="554856" y="627452"/>
                    <a:pt x="143723" y="456501"/>
                  </a:cubicBezTo>
                  <a:lnTo>
                    <a:pt x="0" y="381278"/>
                  </a:lnTo>
                  <a:lnTo>
                    <a:pt x="0" y="66998"/>
                  </a:lnTo>
                  <a:lnTo>
                    <a:pt x="15278" y="66768"/>
                  </a:lnTo>
                  <a:lnTo>
                    <a:pt x="145442" y="134893"/>
                  </a:lnTo>
                  <a:cubicBezTo>
                    <a:pt x="556575" y="305846"/>
                    <a:pt x="1463274" y="439959"/>
                    <a:pt x="2133315" y="435355"/>
                  </a:cubicBezTo>
                  <a:cubicBezTo>
                    <a:pt x="2899076" y="430093"/>
                    <a:pt x="3743112" y="27338"/>
                    <a:pt x="4596283" y="28095"/>
                  </a:cubicBezTo>
                  <a:cubicBezTo>
                    <a:pt x="4702929" y="28189"/>
                    <a:pt x="4816479" y="33809"/>
                    <a:pt x="4934533" y="43683"/>
                  </a:cubicBezTo>
                  <a:lnTo>
                    <a:pt x="5287977" y="83460"/>
                  </a:lnTo>
                  <a:lnTo>
                    <a:pt x="5287977" y="38904"/>
                  </a:lnTo>
                  <a:lnTo>
                    <a:pt x="5303255" y="38674"/>
                  </a:lnTo>
                  <a:lnTo>
                    <a:pt x="5430292" y="105162"/>
                  </a:lnTo>
                  <a:lnTo>
                    <a:pt x="5677696" y="143786"/>
                  </a:lnTo>
                  <a:cubicBezTo>
                    <a:pt x="6057096" y="209180"/>
                    <a:pt x="6433819" y="289954"/>
                    <a:pt x="6743055" y="351758"/>
                  </a:cubicBezTo>
                  <a:lnTo>
                    <a:pt x="6941720" y="389633"/>
                  </a:lnTo>
                  <a:lnTo>
                    <a:pt x="7160363" y="402684"/>
                  </a:lnTo>
                  <a:cubicBezTo>
                    <a:pt x="7250083" y="406245"/>
                    <a:pt x="7337536" y="407837"/>
                    <a:pt x="7421291" y="407261"/>
                  </a:cubicBezTo>
                  <a:cubicBezTo>
                    <a:pt x="8187053" y="401999"/>
                    <a:pt x="9031088" y="-756"/>
                    <a:pt x="9884260" y="1"/>
                  </a:cubicBezTo>
                  <a:close/>
                </a:path>
              </a:pathLst>
            </a:custGeom>
            <a:solidFill>
              <a:srgbClr val="CA444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işḷïḍé"/>
            <p:cNvSpPr/>
            <p:nvPr/>
          </p:nvSpPr>
          <p:spPr>
            <a:xfrm>
              <a:off x="3090209" y="47739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02</a:t>
              </a:r>
              <a:endParaRPr lang="zh-CN" altLang="en-US" b="1">
                <a:latin typeface="微软雅黑 Light" panose="020B0502040204020203" pitchFamily="34" charset="-122"/>
                <a:ea typeface="微软雅黑 Light" panose="020B0502040204020203" pitchFamily="34" charset="-122"/>
              </a:endParaRPr>
            </a:p>
          </p:txBody>
        </p:sp>
        <p:sp>
          <p:nvSpPr>
            <p:cNvPr id="9" name="ïSḻîḑè"/>
            <p:cNvSpPr/>
            <p:nvPr/>
          </p:nvSpPr>
          <p:spPr>
            <a:xfrm>
              <a:off x="4905282" y="4634919"/>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03</a:t>
              </a:r>
              <a:endParaRPr lang="zh-CN" altLang="en-US" b="1">
                <a:latin typeface="微软雅黑 Light" panose="020B0502040204020203" pitchFamily="34" charset="-122"/>
                <a:ea typeface="微软雅黑 Light" panose="020B0502040204020203" pitchFamily="34" charset="-122"/>
              </a:endParaRPr>
            </a:p>
          </p:txBody>
        </p:sp>
        <p:sp>
          <p:nvSpPr>
            <p:cNvPr id="10" name="íşḻiḓé"/>
            <p:cNvSpPr/>
            <p:nvPr/>
          </p:nvSpPr>
          <p:spPr>
            <a:xfrm>
              <a:off x="6720355"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04</a:t>
              </a:r>
              <a:endParaRPr lang="zh-CN" altLang="en-US" b="1">
                <a:latin typeface="微软雅黑 Light" panose="020B0502040204020203" pitchFamily="34" charset="-122"/>
                <a:ea typeface="微软雅黑 Light" panose="020B0502040204020203" pitchFamily="34" charset="-122"/>
              </a:endParaRPr>
            </a:p>
          </p:txBody>
        </p:sp>
        <p:sp>
          <p:nvSpPr>
            <p:cNvPr id="11" name="išľîḍé"/>
            <p:cNvSpPr/>
            <p:nvPr/>
          </p:nvSpPr>
          <p:spPr>
            <a:xfrm>
              <a:off x="8535428" y="4748190"/>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05</a:t>
              </a:r>
              <a:endParaRPr lang="zh-CN" altLang="en-US" b="1">
                <a:latin typeface="微软雅黑 Light" panose="020B0502040204020203" pitchFamily="34" charset="-122"/>
                <a:ea typeface="微软雅黑 Light" panose="020B0502040204020203" pitchFamily="34" charset="-122"/>
              </a:endParaRPr>
            </a:p>
          </p:txBody>
        </p:sp>
        <p:sp>
          <p:nvSpPr>
            <p:cNvPr id="12" name="iŝļîďê"/>
            <p:cNvSpPr/>
            <p:nvPr/>
          </p:nvSpPr>
          <p:spPr>
            <a:xfrm>
              <a:off x="10350502" y="4634918"/>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06</a:t>
              </a:r>
              <a:endParaRPr lang="zh-CN" altLang="en-US" b="1">
                <a:latin typeface="微软雅黑 Light" panose="020B0502040204020203" pitchFamily="34" charset="-122"/>
                <a:ea typeface="微软雅黑 Light" panose="020B0502040204020203" pitchFamily="34" charset="-122"/>
              </a:endParaRPr>
            </a:p>
          </p:txBody>
        </p:sp>
        <p:sp>
          <p:nvSpPr>
            <p:cNvPr id="13" name="íṣľidé"/>
            <p:cNvSpPr/>
            <p:nvPr/>
          </p:nvSpPr>
          <p:spPr>
            <a:xfrm>
              <a:off x="1275136"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01</a:t>
              </a:r>
              <a:endParaRPr lang="zh-CN" altLang="en-US" b="1">
                <a:latin typeface="微软雅黑 Light" panose="020B0502040204020203" pitchFamily="34" charset="-122"/>
                <a:ea typeface="微软雅黑 Light" panose="020B0502040204020203" pitchFamily="34" charset="-122"/>
              </a:endParaRPr>
            </a:p>
          </p:txBody>
        </p:sp>
        <p:cxnSp>
          <p:nvCxnSpPr>
            <p:cNvPr id="14" name="îśḷîḑè"/>
            <p:cNvCxnSpPr>
              <a:stCxn id="13" idx="0"/>
            </p:cNvCxnSpPr>
            <p:nvPr/>
          </p:nvCxnSpPr>
          <p:spPr>
            <a:xfrm flipV="1">
              <a:off x="1603749" y="3458202"/>
              <a:ext cx="0" cy="1518901"/>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ïŝľîḑe"/>
            <p:cNvCxnSpPr>
              <a:stCxn id="8" idx="0"/>
            </p:cNvCxnSpPr>
            <p:nvPr/>
          </p:nvCxnSpPr>
          <p:spPr>
            <a:xfrm flipH="1" flipV="1">
              <a:off x="3418820" y="3458203"/>
              <a:ext cx="2" cy="13157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ïṣḷïḑe"/>
            <p:cNvCxnSpPr/>
            <p:nvPr/>
          </p:nvCxnSpPr>
          <p:spPr>
            <a:xfrm flipV="1">
              <a:off x="5233891" y="3458203"/>
              <a:ext cx="0" cy="1176715"/>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iṧḻîďé"/>
            <p:cNvCxnSpPr>
              <a:stCxn id="10" idx="0"/>
            </p:cNvCxnSpPr>
            <p:nvPr/>
          </p:nvCxnSpPr>
          <p:spPr>
            <a:xfrm flipH="1" flipV="1">
              <a:off x="7048962" y="3458203"/>
              <a:ext cx="6" cy="15189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iš1îde"/>
            <p:cNvCxnSpPr>
              <a:stCxn id="11" idx="0"/>
            </p:cNvCxnSpPr>
            <p:nvPr/>
          </p:nvCxnSpPr>
          <p:spPr>
            <a:xfrm flipH="1" flipV="1">
              <a:off x="8864033" y="3458204"/>
              <a:ext cx="8" cy="1289986"/>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îślíḋê"/>
            <p:cNvCxnSpPr>
              <a:stCxn id="12" idx="0"/>
            </p:cNvCxnSpPr>
            <p:nvPr/>
          </p:nvCxnSpPr>
          <p:spPr>
            <a:xfrm flipH="1" flipV="1">
              <a:off x="10679105" y="3458204"/>
              <a:ext cx="10" cy="1176714"/>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0" name="ïṣlïḍè"/>
            <p:cNvSpPr/>
            <p:nvPr/>
          </p:nvSpPr>
          <p:spPr>
            <a:xfrm>
              <a:off x="5053216" y="1141499"/>
              <a:ext cx="2176421" cy="653988"/>
            </a:xfrm>
            <a:prstGeom prst="rect">
              <a:avLst/>
            </a:prstGeom>
            <a:noFill/>
            <a:ln>
              <a:noFill/>
            </a:ln>
          </p:spPr>
          <p:txBody>
            <a:bodyPr wrap="square" lIns="91440" tIns="45720" rIns="91440" bIns="45720" anchor="ctr">
              <a:normAutofit/>
            </a:bodyPr>
            <a:lstStyle/>
            <a:p>
              <a:pPr algn="ctr"/>
              <a:r>
                <a:rPr lang="en-US" altLang="zh-CN" sz="2400" b="1" dirty="0">
                  <a:solidFill>
                    <a:srgbClr val="CA4449"/>
                  </a:solidFill>
                  <a:latin typeface="微软雅黑 Light" panose="020B0502040204020203" pitchFamily="34" charset="-122"/>
                  <a:ea typeface="微软雅黑 Light" panose="020B0502040204020203" pitchFamily="34" charset="-122"/>
                </a:rPr>
                <a:t>CONTENTS</a:t>
              </a:r>
            </a:p>
          </p:txBody>
        </p:sp>
        <p:cxnSp>
          <p:nvCxnSpPr>
            <p:cNvPr id="21" name="iṩľïḋè"/>
            <p:cNvCxnSpPr/>
            <p:nvPr/>
          </p:nvCxnSpPr>
          <p:spPr>
            <a:xfrm>
              <a:off x="4102100"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cxnSp>
          <p:nvCxnSpPr>
            <p:cNvPr id="22" name="îṥḻiḑé"/>
            <p:cNvCxnSpPr/>
            <p:nvPr/>
          </p:nvCxnSpPr>
          <p:spPr>
            <a:xfrm>
              <a:off x="7048962"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grpSp>
      <p:pic>
        <p:nvPicPr>
          <p:cNvPr id="23" name="图片 22"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3494" b="76642"/>
          <a:stretch>
            <a:fillRect/>
          </a:stretch>
        </p:blipFill>
        <p:spPr>
          <a:xfrm>
            <a:off x="-8892" y="5318797"/>
            <a:ext cx="12216134" cy="1591685"/>
          </a:xfrm>
          <a:custGeom>
            <a:avLst/>
            <a:gdLst>
              <a:gd name="connsiteX0" fmla="*/ 9781557 w 12192000"/>
              <a:gd name="connsiteY0" fmla="*/ 407 h 1591685"/>
              <a:gd name="connsiteX1" fmla="*/ 12183730 w 12192000"/>
              <a:gd name="connsiteY1" fmla="*/ 359240 h 1591685"/>
              <a:gd name="connsiteX2" fmla="*/ 12191959 w 12192000"/>
              <a:gd name="connsiteY2" fmla="*/ 1523448 h 1591685"/>
              <a:gd name="connsiteX3" fmla="*/ 12192000 w 12192000"/>
              <a:gd name="connsiteY3" fmla="*/ 1591685 h 1591685"/>
              <a:gd name="connsiteX4" fmla="*/ 0 w 12192000"/>
              <a:gd name="connsiteY4" fmla="*/ 1591685 h 1591685"/>
              <a:gd name="connsiteX5" fmla="*/ 0 w 12192000"/>
              <a:gd name="connsiteY5" fmla="*/ 58855 h 1591685"/>
              <a:gd name="connsiteX6" fmla="*/ 131948 w 12192000"/>
              <a:gd name="connsiteY6" fmla="*/ 127382 h 1591685"/>
              <a:gd name="connsiteX7" fmla="*/ 2119821 w 12192000"/>
              <a:gd name="connsiteY7" fmla="*/ 425529 h 1591685"/>
              <a:gd name="connsiteX8" fmla="*/ 4582789 w 12192000"/>
              <a:gd name="connsiteY8" fmla="*/ 21407 h 1591685"/>
              <a:gd name="connsiteX9" fmla="*/ 7238844 w 12192000"/>
              <a:gd name="connsiteY9" fmla="*/ 430033 h 1591685"/>
              <a:gd name="connsiteX10" fmla="*/ 9781557 w 12192000"/>
              <a:gd name="connsiteY10" fmla="*/ 407 h 159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591685">
                <a:moveTo>
                  <a:pt x="9781557" y="407"/>
                </a:moveTo>
                <a:cubicBezTo>
                  <a:pt x="10605705" y="-11392"/>
                  <a:pt x="11685415" y="236686"/>
                  <a:pt x="12183730" y="359240"/>
                </a:cubicBezTo>
                <a:cubicBezTo>
                  <a:pt x="12187219" y="660525"/>
                  <a:pt x="12190949" y="1080010"/>
                  <a:pt x="12191959" y="1523448"/>
                </a:cubicBezTo>
                <a:lnTo>
                  <a:pt x="12192000" y="1591685"/>
                </a:lnTo>
                <a:lnTo>
                  <a:pt x="0" y="1591685"/>
                </a:lnTo>
                <a:lnTo>
                  <a:pt x="0" y="58855"/>
                </a:lnTo>
                <a:lnTo>
                  <a:pt x="131948" y="127382"/>
                </a:lnTo>
                <a:cubicBezTo>
                  <a:pt x="543081" y="297017"/>
                  <a:pt x="1449781" y="430098"/>
                  <a:pt x="2119821" y="425529"/>
                </a:cubicBezTo>
                <a:cubicBezTo>
                  <a:pt x="2885582" y="420307"/>
                  <a:pt x="3729618" y="20656"/>
                  <a:pt x="4582789" y="21407"/>
                </a:cubicBezTo>
                <a:cubicBezTo>
                  <a:pt x="5435959" y="22158"/>
                  <a:pt x="6372383" y="433532"/>
                  <a:pt x="7238844" y="430033"/>
                </a:cubicBezTo>
                <a:cubicBezTo>
                  <a:pt x="8105305" y="426533"/>
                  <a:pt x="8957410" y="12206"/>
                  <a:pt x="9781557" y="407"/>
                </a:cubicBez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2023/7/13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9AA9-B2C3-4639-A291-9F2CBDF3739E}" type="datetimeFigureOut">
              <a:rPr lang="zh-CN" altLang="en-US" smtClean="0"/>
              <a:pPr/>
              <a:t>2023/7/13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A5A84-DEBC-463B-A52F-EB06BF6D276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image" Target="../media/image10.png"/><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9.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9.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6.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标题 11"/>
          <p:cNvSpPr>
            <a:spLocks noGrp="1"/>
          </p:cNvSpPr>
          <p:nvPr>
            <p:ph type="ctrTitle"/>
          </p:nvPr>
        </p:nvSpPr>
        <p:spPr>
          <a:xfrm>
            <a:off x="1524000" y="934795"/>
            <a:ext cx="9448800" cy="2001837"/>
          </a:xfrm>
        </p:spPr>
        <p:txBody>
          <a:bodyPr/>
          <a:lstStyle/>
          <a:p>
            <a:r>
              <a:rPr lang="zh-CN" altLang="en-US" dirty="0">
                <a:latin typeface="华文中宋" pitchFamily="2" charset="-122"/>
                <a:ea typeface="华文中宋" pitchFamily="2" charset="-122"/>
                <a:sym typeface="Arial" panose="020B0604020202020204" pitchFamily="34" charset="0"/>
              </a:rPr>
              <a:t>替米沙坦氨氯地平片</a:t>
            </a:r>
            <a:r>
              <a:rPr lang="zh-CN" altLang="en-US" dirty="0">
                <a:latin typeface="华文中宋" pitchFamily="2" charset="-122"/>
                <a:ea typeface="华文中宋" pitchFamily="2" charset="-122"/>
                <a:cs typeface="微软雅黑" panose="020B0503020204020204" charset="-122"/>
              </a:rPr>
              <a:t>（</a:t>
            </a:r>
            <a:r>
              <a:rPr lang="en-US" altLang="zh-CN" dirty="0">
                <a:latin typeface="华文中宋" pitchFamily="2" charset="-122"/>
                <a:ea typeface="华文中宋" pitchFamily="2" charset="-122"/>
                <a:cs typeface="微软雅黑" panose="020B0503020204020204" charset="-122"/>
              </a:rPr>
              <a:t>Ⅱ</a:t>
            </a:r>
            <a:r>
              <a:rPr lang="zh-CN" altLang="en-US" dirty="0">
                <a:latin typeface="华文中宋" pitchFamily="2" charset="-122"/>
                <a:ea typeface="华文中宋" pitchFamily="2" charset="-122"/>
                <a:cs typeface="微软雅黑" panose="020B0503020204020204" charset="-122"/>
              </a:rPr>
              <a:t>）</a:t>
            </a:r>
            <a:endParaRPr lang="zh-CN" altLang="en-US" dirty="0">
              <a:latin typeface="华文中宋" pitchFamily="2" charset="-122"/>
              <a:ea typeface="华文中宋" pitchFamily="2" charset="-122"/>
              <a:sym typeface="Arial" panose="020B0604020202020204" pitchFamily="34" charset="0"/>
            </a:endParaRPr>
          </a:p>
        </p:txBody>
      </p:sp>
      <p:sp>
        <p:nvSpPr>
          <p:cNvPr id="13" name="副标题 12"/>
          <p:cNvSpPr>
            <a:spLocks noGrp="1"/>
          </p:cNvSpPr>
          <p:nvPr>
            <p:ph type="subTitle" idx="1"/>
          </p:nvPr>
        </p:nvSpPr>
        <p:spPr>
          <a:xfrm>
            <a:off x="1477108" y="4120662"/>
            <a:ext cx="9144000" cy="1523999"/>
          </a:xfrm>
        </p:spPr>
        <p:txBody>
          <a:bodyPr/>
          <a:lstStyle/>
          <a:p>
            <a:endParaRPr lang="zh-CN" altLang="en-US" dirty="0">
              <a:solidFill>
                <a:srgbClr val="1F347E"/>
              </a:solidFill>
              <a:latin typeface="微软雅黑" panose="020B0503020204020204" charset="-122"/>
              <a:ea typeface="微软雅黑" panose="020B0503020204020204" charset="-122"/>
              <a:sym typeface="Arial" panose="020B0604020202020204" pitchFamily="34" charset="0"/>
            </a:endParaRPr>
          </a:p>
          <a:p>
            <a:r>
              <a:rPr lang="zh-CN" altLang="en-US" dirty="0">
                <a:latin typeface="微软雅黑" panose="020B0503020204020204" charset="-122"/>
                <a:ea typeface="微软雅黑" panose="020B0503020204020204" charset="-122"/>
                <a:sym typeface="Arial" panose="020B0604020202020204" pitchFamily="34" charset="0"/>
              </a:rPr>
              <a:t>青神虹豪制药有限公司</a:t>
            </a:r>
          </a:p>
        </p:txBody>
      </p:sp>
      <p:cxnSp>
        <p:nvCxnSpPr>
          <p:cNvPr id="16" name="直接连接符 15"/>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3" cstate="print"/>
          <a:srcRect/>
          <a:stretch>
            <a:fillRect/>
          </a:stretch>
        </p:blipFill>
        <p:spPr bwMode="auto">
          <a:xfrm>
            <a:off x="10464873" y="814498"/>
            <a:ext cx="1428750" cy="571500"/>
          </a:xfrm>
          <a:prstGeom prst="rect">
            <a:avLst/>
          </a:prstGeom>
          <a:noFill/>
          <a:ln w="9525">
            <a:noFill/>
            <a:miter lim="800000"/>
            <a:headEnd/>
            <a:tailEnd/>
          </a:ln>
          <a:effectLst/>
        </p:spPr>
      </p:pic>
      <p:sp>
        <p:nvSpPr>
          <p:cNvPr id="7" name="TextBox 6"/>
          <p:cNvSpPr txBox="1"/>
          <p:nvPr/>
        </p:nvSpPr>
        <p:spPr>
          <a:xfrm>
            <a:off x="3716216" y="3364522"/>
            <a:ext cx="4736123" cy="523220"/>
          </a:xfrm>
          <a:prstGeom prst="rect">
            <a:avLst/>
          </a:prstGeom>
          <a:noFill/>
        </p:spPr>
        <p:txBody>
          <a:bodyPr wrap="square" rtlCol="0">
            <a:spAutoFit/>
          </a:bodyPr>
          <a:lstStyle/>
          <a:p>
            <a:pPr algn="ctr"/>
            <a:r>
              <a:rPr lang="zh-CN" altLang="en-US" sz="2800" b="1" i="1" dirty="0" smtClean="0">
                <a:solidFill>
                  <a:schemeClr val="accent1">
                    <a:lumMod val="75000"/>
                  </a:schemeClr>
                </a:solidFill>
              </a:rPr>
              <a:t>感谢专家的评审！</a:t>
            </a:r>
            <a:endParaRPr lang="zh-CN" altLang="en-US" sz="2800" b="1" i="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flipH="1">
            <a:off x="281755" y="-51060"/>
            <a:ext cx="3128710"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创新性</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2/2</a:t>
            </a:r>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a:t>
            </a: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72707" y="918641"/>
            <a:ext cx="11588262" cy="707886"/>
          </a:xfrm>
          <a:prstGeom prst="rect">
            <a:avLst/>
          </a:prstGeom>
          <a:noFill/>
        </p:spPr>
        <p:txBody>
          <a:bodyPr wrap="square">
            <a:spAutoFit/>
          </a:bodyPr>
          <a:lstStyle/>
          <a:p>
            <a:pPr algn="ct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创新工艺专利</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解决</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化学不相容性，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保障组合</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物的稳定性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a:t>
            </a:r>
            <a:r>
              <a:rPr lang="zh-CN" altLang="en-US" sz="2000" b="1" dirty="0" smtClean="0">
                <a:solidFill>
                  <a:srgbClr val="0033CC"/>
                </a:solidFill>
                <a:latin typeface="微软雅黑" panose="020B0503020204020204" charset="-122"/>
                <a:ea typeface="微软雅黑" panose="020B0503020204020204" charset="-122"/>
                <a:cs typeface="+mj-cs"/>
                <a:sym typeface="Arial" panose="020B0604020202020204" pitchFamily="34" charset="0"/>
              </a:rPr>
              <a:t>提高产品生物利用度</a:t>
            </a:r>
            <a:r>
              <a:rPr lang="zh-CN" altLang="en-US" sz="2000" dirty="0">
                <a:latin typeface="微软雅黑" panose="020B0503020204020204" charset="-122"/>
                <a:ea typeface="微软雅黑" panose="020B0503020204020204" charset="-122"/>
                <a:cs typeface="+mj-cs"/>
                <a:sym typeface="Arial" panose="020B0604020202020204" pitchFamily="34" charset="0"/>
              </a:rPr>
              <a:t/>
            </a:r>
            <a:br>
              <a:rPr lang="zh-CN" altLang="en-US" sz="2000" dirty="0">
                <a:latin typeface="微软雅黑" panose="020B0503020204020204" charset="-122"/>
                <a:ea typeface="微软雅黑" panose="020B0503020204020204" charset="-122"/>
                <a:cs typeface="+mj-cs"/>
                <a:sym typeface="Arial" panose="020B0604020202020204" pitchFamily="34" charset="0"/>
              </a:rPr>
            </a:br>
            <a:r>
              <a:rPr lang="zh-CN" altLang="en-US" sz="2000" dirty="0">
                <a:latin typeface="微软雅黑" panose="020B0503020204020204" charset="-122"/>
                <a:ea typeface="微软雅黑" panose="020B0503020204020204" charset="-122"/>
                <a:cs typeface="+mj-cs"/>
                <a:sym typeface="Arial" panose="020B0604020202020204" pitchFamily="34" charset="0"/>
              </a:rPr>
              <a:t>使</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受体拮抗剂</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钙通道阻滞剂</a:t>
            </a:r>
            <a:r>
              <a:rPr kumimoji="0" lang="zh-CN" altLang="en-US"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长效小剂量单片复方制剂</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的上市成为</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可能</a:t>
            </a:r>
            <a:endParaRPr lang="zh-CN" altLang="en-US" sz="2000" dirty="0">
              <a:latin typeface="微软雅黑" panose="020B0503020204020204" charset="-122"/>
              <a:ea typeface="微软雅黑" panose="020B0503020204020204" charset="-122"/>
            </a:endParaRPr>
          </a:p>
        </p:txBody>
      </p:sp>
      <p:sp>
        <p:nvSpPr>
          <p:cNvPr id="9" name="文本框 8"/>
          <p:cNvSpPr txBox="1"/>
          <p:nvPr/>
        </p:nvSpPr>
        <p:spPr>
          <a:xfrm>
            <a:off x="276225" y="6302879"/>
            <a:ext cx="10789200" cy="215444"/>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中华人民共和国国家知识产权局</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发明专利</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(10)</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授权公告号 </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CN </a:t>
            </a:r>
            <a:r>
              <a:rPr lang="en-US" altLang="zh-CN" sz="800" dirty="0">
                <a:latin typeface="微软雅黑" panose="020B0503020204020204" charset="-122"/>
                <a:ea typeface="微软雅黑" panose="020B0503020204020204" charset="-122"/>
                <a:cs typeface="Times New Roman" panose="02020603050405020304" pitchFamily="18" charset="0"/>
              </a:rPr>
              <a:t>103127108</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 B. (45)</a:t>
            </a:r>
            <a:r>
              <a:rPr lang="zh-CN" altLang="en-US"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授权公告日 </a:t>
            </a:r>
            <a:r>
              <a:rPr lang="en-US" altLang="zh-CN" sz="800" dirty="0">
                <a:latin typeface="微软雅黑" panose="020B0503020204020204" charset="-122"/>
                <a:ea typeface="微软雅黑" panose="020B0503020204020204" charset="-122"/>
                <a:cs typeface="Times New Roman" panose="02020603050405020304" pitchFamily="18" charset="0"/>
              </a:rPr>
              <a:t>2015..01..21</a:t>
            </a:r>
            <a:endPar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grpSp>
        <p:nvGrpSpPr>
          <p:cNvPr id="37" name="组合 36"/>
          <p:cNvGrpSpPr/>
          <p:nvPr/>
        </p:nvGrpSpPr>
        <p:grpSpPr>
          <a:xfrm>
            <a:off x="702140" y="2063049"/>
            <a:ext cx="10859061" cy="3799093"/>
            <a:chOff x="702140" y="2063049"/>
            <a:chExt cx="10859061" cy="3799093"/>
          </a:xfrm>
        </p:grpSpPr>
        <p:sp>
          <p:nvSpPr>
            <p:cNvPr id="14" name="文本框 13"/>
            <p:cNvSpPr txBox="1"/>
            <p:nvPr/>
          </p:nvSpPr>
          <p:spPr>
            <a:xfrm>
              <a:off x="3942842" y="5198339"/>
              <a:ext cx="431519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受体拮抗剂</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钙通道阻滞剂</a:t>
              </a:r>
              <a:endPar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长效小剂量</a:t>
              </a:r>
              <a:r>
                <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单片复方制剂</a:t>
              </a:r>
              <a:endParaRPr kumimoji="0" lang="en-US" altLang="zh-CN"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lang="zh-CN" altLang="en-US" sz="1200" b="1"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组合 14"/>
            <p:cNvGrpSpPr/>
            <p:nvPr/>
          </p:nvGrpSpPr>
          <p:grpSpPr>
            <a:xfrm>
              <a:off x="4721752" y="2063049"/>
              <a:ext cx="2716654" cy="705984"/>
              <a:chOff x="4928146" y="1580164"/>
              <a:chExt cx="2716654" cy="705984"/>
            </a:xfrm>
            <a:solidFill>
              <a:schemeClr val="accent1">
                <a:lumMod val="75000"/>
              </a:schemeClr>
            </a:solidFill>
          </p:grpSpPr>
          <p:sp>
            <p:nvSpPr>
              <p:cNvPr id="16" name="矩形: 圆角 15"/>
              <p:cNvSpPr/>
              <p:nvPr/>
            </p:nvSpPr>
            <p:spPr>
              <a:xfrm>
                <a:off x="4928146" y="1596184"/>
                <a:ext cx="2716654"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5202143" y="1580164"/>
                <a:ext cx="2234319" cy="553998"/>
              </a:xfrm>
              <a:prstGeom prst="rect">
                <a:avLst/>
              </a:prstGeom>
              <a:grpFill/>
              <a:ln>
                <a:noFill/>
              </a:ln>
            </p:spPr>
            <p:txBody>
              <a:bodyPr wrap="square" rtlCol="0">
                <a:spAutoFit/>
              </a:bodyPr>
              <a:lstStyle/>
              <a:p>
                <a:pPr lvl="0" algn="ctr" defTabSz="457200">
                  <a:defRPr/>
                </a:pPr>
                <a:r>
                  <a:rPr kumimoji="0"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创新专利攻克难点</a:t>
                </a:r>
                <a:r>
                  <a:rPr kumimoji="0" lang="en-US" altLang="zh-CN"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1</a:t>
                </a:r>
                <a:endParaRPr kumimoji="0" lang="zh-CN" altLang="en-US" sz="14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3" name="组合 18"/>
            <p:cNvGrpSpPr/>
            <p:nvPr/>
          </p:nvGrpSpPr>
          <p:grpSpPr>
            <a:xfrm>
              <a:off x="841260" y="2079069"/>
              <a:ext cx="2116995" cy="689964"/>
              <a:chOff x="953282" y="1606931"/>
              <a:chExt cx="2116995" cy="689964"/>
            </a:xfrm>
            <a:solidFill>
              <a:schemeClr val="accent1">
                <a:lumMod val="75000"/>
              </a:schemeClr>
            </a:solidFill>
          </p:grpSpPr>
          <p:sp>
            <p:nvSpPr>
              <p:cNvPr id="20" name="矩形: 圆角 19"/>
              <p:cNvSpPr/>
              <p:nvPr/>
            </p:nvSpPr>
            <p:spPr>
              <a:xfrm>
                <a:off x="953282"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21" name="文本框 20"/>
              <p:cNvSpPr txBox="1"/>
              <p:nvPr/>
            </p:nvSpPr>
            <p:spPr>
              <a:xfrm>
                <a:off x="1135165" y="1657060"/>
                <a:ext cx="1730093" cy="584775"/>
              </a:xfrm>
              <a:prstGeom prst="rect">
                <a:avLst/>
              </a:prstGeom>
              <a:grpFill/>
              <a:ln>
                <a:noFill/>
              </a:ln>
            </p:spPr>
            <p:txBody>
              <a:bodyPr wrap="square" rtlCol="0">
                <a:spAutoFit/>
              </a:bodyPr>
              <a:lstStyle/>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配方工艺</a:t>
                </a:r>
                <a:endParaRPr lang="en-US" altLang="zh-CN"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endParaRPr>
              </a:p>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存在难点</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4" name="组合 22"/>
            <p:cNvGrpSpPr/>
            <p:nvPr/>
          </p:nvGrpSpPr>
          <p:grpSpPr>
            <a:xfrm>
              <a:off x="8976854" y="2079069"/>
              <a:ext cx="2116995" cy="689964"/>
              <a:chOff x="9133845" y="1606931"/>
              <a:chExt cx="2116995" cy="689964"/>
            </a:xfrm>
            <a:solidFill>
              <a:schemeClr val="accent1">
                <a:lumMod val="75000"/>
              </a:schemeClr>
            </a:solidFill>
          </p:grpSpPr>
          <p:sp>
            <p:nvSpPr>
              <p:cNvPr id="24" name="矩形: 圆角 23"/>
              <p:cNvSpPr/>
              <p:nvPr/>
            </p:nvSpPr>
            <p:spPr>
              <a:xfrm>
                <a:off x="9133845"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sym typeface="Arial" panose="020B0604020202020204" pitchFamily="34" charset="0"/>
                </a:endParaRPr>
              </a:p>
            </p:txBody>
          </p:sp>
          <p:sp>
            <p:nvSpPr>
              <p:cNvPr id="25" name="文本框 24"/>
              <p:cNvSpPr txBox="1"/>
              <p:nvPr/>
            </p:nvSpPr>
            <p:spPr>
              <a:xfrm>
                <a:off x="9304777" y="1659525"/>
                <a:ext cx="1778052" cy="584775"/>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带来疗效</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安全性优势</a:t>
                </a:r>
                <a:endParaRPr kumimoji="0" lang="zh-CN" altLang="en-US"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sp>
          <p:nvSpPr>
            <p:cNvPr id="68" name="backward-arrows_17213"/>
            <p:cNvSpPr/>
            <p:nvPr/>
          </p:nvSpPr>
          <p:spPr>
            <a:xfrm rot="10800000">
              <a:off x="3687494"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9" name="backward-arrows_17213"/>
            <p:cNvSpPr/>
            <p:nvPr/>
          </p:nvSpPr>
          <p:spPr>
            <a:xfrm rot="10800000">
              <a:off x="8135960"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1" name="backward-arrows_17213"/>
            <p:cNvSpPr/>
            <p:nvPr/>
          </p:nvSpPr>
          <p:spPr>
            <a:xfrm rot="10800000">
              <a:off x="3687493" y="5162325"/>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2" name="backward-arrows_17213"/>
            <p:cNvSpPr/>
            <p:nvPr/>
          </p:nvSpPr>
          <p:spPr>
            <a:xfrm rot="10800000">
              <a:off x="8135960" y="5163181"/>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91" name="箭头: V 形 90"/>
            <p:cNvSpPr/>
            <p:nvPr/>
          </p:nvSpPr>
          <p:spPr>
            <a:xfrm>
              <a:off x="899933" y="3027917"/>
              <a:ext cx="10661268" cy="1861832"/>
            </a:xfrm>
            <a:prstGeom prst="chevron">
              <a:avLst>
                <a:gd name="adj" fmla="val 28957"/>
              </a:avLst>
            </a:prstGeom>
            <a:gradFill>
              <a:gsLst>
                <a:gs pos="0">
                  <a:srgbClr val="2570BF">
                    <a:alpha val="13000"/>
                  </a:srgbClr>
                </a:gs>
                <a:gs pos="87000">
                  <a:schemeClr val="bg1">
                    <a:alpha val="37000"/>
                  </a:schemeClr>
                </a:gs>
              </a:gsLst>
              <a:lin ang="10800000" scaled="1"/>
            </a:gradFill>
            <a:ln>
              <a:gradFill flip="none" rotWithShape="1">
                <a:gsLst>
                  <a:gs pos="0">
                    <a:srgbClr val="2570BF"/>
                  </a:gs>
                  <a:gs pos="47000">
                    <a:schemeClr val="accent1">
                      <a:lumMod val="45000"/>
                      <a:lumOff val="55000"/>
                    </a:schemeClr>
                  </a:gs>
                  <a:gs pos="62000">
                    <a:schemeClr val="accent1">
                      <a:lumMod val="45000"/>
                      <a:lumOff val="55000"/>
                    </a:schemeClr>
                  </a:gs>
                  <a:gs pos="81000">
                    <a:schemeClr val="bg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grpSp>
          <p:nvGrpSpPr>
            <p:cNvPr id="5" name="组合 42"/>
            <p:cNvGrpSpPr/>
            <p:nvPr/>
          </p:nvGrpSpPr>
          <p:grpSpPr>
            <a:xfrm>
              <a:off x="3851296" y="3057253"/>
              <a:ext cx="4568705" cy="1802238"/>
              <a:chOff x="3851296" y="3057253"/>
              <a:chExt cx="4568705" cy="1802238"/>
            </a:xfrm>
          </p:grpSpPr>
          <p:sp>
            <p:nvSpPr>
              <p:cNvPr id="92" name="文本框 91"/>
              <p:cNvSpPr txBox="1"/>
              <p:nvPr/>
            </p:nvSpPr>
            <p:spPr>
              <a:xfrm>
                <a:off x="4289993" y="3057253"/>
                <a:ext cx="361307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赋形剂</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专利配方工艺持久稳定提高替米沙坦生物利用度</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并完全避免两个活性成分接触</a:t>
                </a:r>
              </a:p>
            </p:txBody>
          </p:sp>
          <p:sp>
            <p:nvSpPr>
              <p:cNvPr id="93" name="文本框 92"/>
              <p:cNvSpPr txBox="1"/>
              <p:nvPr/>
            </p:nvSpPr>
            <p:spPr>
              <a:xfrm>
                <a:off x="4289993" y="4367048"/>
                <a:ext cx="3592761"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独特包材</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维持储存过程较低的水分</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94" name="文本框 93"/>
              <p:cNvSpPr txBox="1"/>
              <p:nvPr/>
            </p:nvSpPr>
            <p:spPr>
              <a:xfrm>
                <a:off x="3851296" y="3826093"/>
                <a:ext cx="4568705"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均质化制粒工艺</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工业化级水准实现粉体粒度</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rPr>
                  <a:t>均一性，有效保障疗效一致性</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6" name="组合 43"/>
            <p:cNvGrpSpPr/>
            <p:nvPr/>
          </p:nvGrpSpPr>
          <p:grpSpPr>
            <a:xfrm>
              <a:off x="8463567" y="3391327"/>
              <a:ext cx="3088455" cy="2340325"/>
              <a:chOff x="8463567" y="3391327"/>
              <a:chExt cx="3088455" cy="2340325"/>
            </a:xfrm>
          </p:grpSpPr>
          <p:sp>
            <p:nvSpPr>
              <p:cNvPr id="13" name="文本框 12"/>
              <p:cNvSpPr txBox="1"/>
              <p:nvPr/>
            </p:nvSpPr>
            <p:spPr>
              <a:xfrm>
                <a:off x="8463567" y="4992988"/>
                <a:ext cx="3088455" cy="738664"/>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提升依从性</a:t>
                </a:r>
                <a:endParaRPr kumimoji="0" lang="en-US" altLang="zh-CN"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减少不良反应</a:t>
                </a:r>
                <a:endParaRPr lang="en-US" altLang="zh-CN" sz="1400" dirty="0">
                  <a:solidFill>
                    <a:srgbClr val="2570BF"/>
                  </a:solidFill>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提高血压达标率</a:t>
                </a:r>
                <a:endParaRPr kumimoji="0" lang="zh-CN" altLang="en-US"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p:txBody>
          </p:sp>
          <p:sp>
            <p:nvSpPr>
              <p:cNvPr id="96" name="文本框 95"/>
              <p:cNvSpPr txBox="1"/>
              <p:nvPr/>
            </p:nvSpPr>
            <p:spPr>
              <a:xfrm>
                <a:off x="8928685" y="4116207"/>
                <a:ext cx="2267473" cy="461665"/>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lvl="0" defTabSz="457200">
                  <a:lnSpc>
                    <a:spcPct val="100000"/>
                  </a:lnSpc>
                  <a:defRPr/>
                </a:pP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杂质＜</a:t>
                </a:r>
                <a:r>
                  <a:rPr kumimoji="0" lang="en-US" altLang="zh-CN"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0.2%</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sym typeface="Arial" panose="020B0604020202020204" pitchFamily="34" charset="0"/>
                  </a:rPr>
                  <a:t>避免潜在副作用，</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提升安全性</a:t>
                </a:r>
              </a:p>
            </p:txBody>
          </p:sp>
          <p:sp>
            <p:nvSpPr>
              <p:cNvPr id="103" name="文本框 102"/>
              <p:cNvSpPr txBox="1"/>
              <p:nvPr/>
            </p:nvSpPr>
            <p:spPr>
              <a:xfrm>
                <a:off x="8775987" y="3391327"/>
                <a:ext cx="2572868" cy="461665"/>
              </a:xfrm>
              <a:prstGeom prst="rect">
                <a:avLst/>
              </a:prstGeom>
              <a:noFill/>
              <a:ln>
                <a:noFill/>
              </a:ln>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权威</a:t>
                </a:r>
                <a:r>
                  <a:rPr kumimoji="0" lang="en-US" altLang="zh-CN"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GMP</a:t>
                </a:r>
                <a:r>
                  <a:rPr kumimoji="0" lang="zh-CN" altLang="en-US" sz="1200" b="1" i="0" u="none" strike="noStrike" kern="1200" cap="none" spc="0" normalizeH="0" baseline="3000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认证，实现</a:t>
                </a: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质量稳定可控，确保药效足量发挥</a:t>
                </a:r>
                <a:endPar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8" name="组合 41"/>
            <p:cNvGrpSpPr/>
            <p:nvPr/>
          </p:nvGrpSpPr>
          <p:grpSpPr>
            <a:xfrm>
              <a:off x="702140" y="3082666"/>
              <a:ext cx="2261420" cy="2699398"/>
              <a:chOff x="769047" y="3238781"/>
              <a:chExt cx="2261420" cy="2699398"/>
            </a:xfrm>
          </p:grpSpPr>
          <p:sp>
            <p:nvSpPr>
              <p:cNvPr id="10" name="文本框 9"/>
              <p:cNvSpPr txBox="1"/>
              <p:nvPr/>
            </p:nvSpPr>
            <p:spPr>
              <a:xfrm>
                <a:off x="1063120" y="4949622"/>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苯磺酸氨氯地平</a:t>
                </a:r>
              </a:p>
            </p:txBody>
          </p:sp>
          <p:sp>
            <p:nvSpPr>
              <p:cNvPr id="11" name="文本框 10"/>
              <p:cNvSpPr txBox="1"/>
              <p:nvPr/>
            </p:nvSpPr>
            <p:spPr>
              <a:xfrm>
                <a:off x="1063765" y="5505387"/>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p>
            </p:txBody>
          </p:sp>
          <p:sp>
            <p:nvSpPr>
              <p:cNvPr id="97" name="文本框 96"/>
              <p:cNvSpPr txBox="1"/>
              <p:nvPr/>
            </p:nvSpPr>
            <p:spPr>
              <a:xfrm>
                <a:off x="769047" y="3680237"/>
                <a:ext cx="2261420" cy="738664"/>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defRPr/>
                </a:pPr>
                <a:r>
                  <a:rPr kumimoji="0" lang="zh-CN" altLang="en-US" sz="1400" b="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两个组分的</a:t>
                </a: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化学不相容性</a:t>
                </a:r>
                <a:endParaRPr kumimoji="0" lang="en-US" altLang="zh-CN"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降低药物有效成分</a:t>
                </a:r>
                <a:endParaRPr kumimoji="0" lang="en-US" altLang="zh-CN"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增加杂质产生</a:t>
                </a:r>
              </a:p>
            </p:txBody>
          </p:sp>
          <p:sp>
            <p:nvSpPr>
              <p:cNvPr id="104" name="文本框 103"/>
              <p:cNvSpPr txBox="1"/>
              <p:nvPr/>
            </p:nvSpPr>
            <p:spPr>
              <a:xfrm>
                <a:off x="903247" y="3238781"/>
                <a:ext cx="1985131"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r>
                  <a:rPr lang="zh-CN" altLang="en-US" sz="14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低生物利用度</a:t>
                </a:r>
              </a:p>
            </p:txBody>
          </p:sp>
          <p:sp>
            <p:nvSpPr>
              <p:cNvPr id="105" name="文本框 104"/>
              <p:cNvSpPr txBox="1"/>
              <p:nvPr/>
            </p:nvSpPr>
            <p:spPr>
              <a:xfrm>
                <a:off x="955405" y="4417837"/>
                <a:ext cx="1821463"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lang="zh-CN" altLang="en-US" sz="1400" dirty="0">
                    <a:latin typeface="微软雅黑" panose="020B0503020204020204" charset="-122"/>
                    <a:ea typeface="微软雅黑" panose="020B0503020204020204" charset="-122"/>
                    <a:cs typeface="Arial" panose="020B0604020202020204"/>
                    <a:sym typeface="Arial" panose="020B0604020202020204" pitchFamily="34" charset="0"/>
                  </a:rPr>
                  <a:t>极易吸湿性</a:t>
                </a:r>
              </a:p>
            </p:txBody>
          </p:sp>
        </p:grpSp>
        <p:pic>
          <p:nvPicPr>
            <p:cNvPr id="77826" name="Picture 2"/>
            <p:cNvPicPr>
              <a:picLocks noChangeAspect="1" noChangeArrowheads="1"/>
            </p:cNvPicPr>
            <p:nvPr/>
          </p:nvPicPr>
          <p:blipFill>
            <a:blip r:embed="rId4" cstate="print"/>
            <a:srcRect/>
            <a:stretch>
              <a:fillRect/>
            </a:stretch>
          </p:blipFill>
          <p:spPr bwMode="auto">
            <a:xfrm rot="5400000">
              <a:off x="7281745" y="5358216"/>
              <a:ext cx="412015" cy="595837"/>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公平性</a:t>
            </a:r>
          </a:p>
        </p:txBody>
      </p:sp>
      <p:sp>
        <p:nvSpPr>
          <p:cNvPr id="25" name="等腰三角形 24"/>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0" name="矩形 9"/>
          <p:cNvSpPr/>
          <p:nvPr/>
        </p:nvSpPr>
        <p:spPr>
          <a:xfrm>
            <a:off x="1166440" y="2954996"/>
            <a:ext cx="425885" cy="35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7" name="图示 36"/>
          <p:cNvGraphicFramePr/>
          <p:nvPr/>
        </p:nvGraphicFramePr>
        <p:xfrm>
          <a:off x="925033" y="719666"/>
          <a:ext cx="1052623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直接连接符 5"/>
          <p:cNvCxnSpPr/>
          <p:nvPr/>
        </p:nvCxnSpPr>
        <p:spPr>
          <a:xfrm>
            <a:off x="0" y="772502"/>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主要内容</a:t>
            </a: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 name="图示 3"/>
          <p:cNvGraphicFramePr/>
          <p:nvPr/>
        </p:nvGraphicFramePr>
        <p:xfrm>
          <a:off x="2032000" y="74022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3" y="-51060"/>
            <a:ext cx="4006041"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(1/2)</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8" name="标题 1"/>
          <p:cNvSpPr>
            <a:spLocks noGrp="1"/>
          </p:cNvSpPr>
          <p:nvPr>
            <p:ph type="title"/>
          </p:nvPr>
        </p:nvSpPr>
        <p:spPr>
          <a:xfrm>
            <a:off x="566311" y="887380"/>
            <a:ext cx="11050458" cy="914400"/>
          </a:xfrm>
        </p:spPr>
        <p:txBody>
          <a:bodyPr vert="horz">
            <a:noAutofit/>
          </a:bodyPr>
          <a:lstStyle/>
          <a:p>
            <a:pPr algn="ctr">
              <a:lnSpc>
                <a:spcPct val="100000"/>
              </a:lnSpc>
            </a:pPr>
            <a:r>
              <a:rPr lang="zh-CN" altLang="en-US" sz="2300" b="1" dirty="0">
                <a:solidFill>
                  <a:schemeClr val="tx1"/>
                </a:solidFill>
                <a:latin typeface="微软雅黑" panose="020B0503020204020204" charset="-122"/>
                <a:ea typeface="微软雅黑" panose="020B0503020204020204" charset="-122"/>
                <a:sym typeface="Arial" panose="020B0604020202020204" pitchFamily="34" charset="0"/>
              </a:rPr>
              <a:t>目前</a:t>
            </a:r>
            <a:r>
              <a:rPr lang="zh-CN" altLang="en-US" sz="2300" b="1" dirty="0">
                <a:solidFill>
                  <a:srgbClr val="0033CC"/>
                </a:solidFill>
                <a:latin typeface="微软雅黑" panose="020B0503020204020204" charset="-122"/>
                <a:ea typeface="微软雅黑" panose="020B0503020204020204" charset="-122"/>
                <a:sym typeface="Arial" panose="020B0604020202020204" pitchFamily="34" charset="0"/>
              </a:rPr>
              <a:t>唯一</a:t>
            </a:r>
            <a:r>
              <a:rPr lang="zh-CN" altLang="en-US" sz="2300" b="1" dirty="0">
                <a:solidFill>
                  <a:schemeClr val="tx1"/>
                </a:solidFill>
                <a:latin typeface="微软雅黑" panose="020B0503020204020204" charset="-122"/>
                <a:ea typeface="微软雅黑" panose="020B0503020204020204" charset="-122"/>
                <a:sym typeface="Arial" panose="020B0604020202020204" pitchFamily="34" charset="0"/>
              </a:rPr>
              <a:t>在中国上市的</a:t>
            </a:r>
            <a:r>
              <a:rPr lang="zh-CN" altLang="en-US" sz="2300" b="1" dirty="0">
                <a:latin typeface="微软雅黑" panose="020B0503020204020204" charset="-122"/>
                <a:ea typeface="微软雅黑" panose="020B0503020204020204" charset="-122"/>
              </a:rPr>
              <a:t>替米沙坦（</a:t>
            </a:r>
            <a:r>
              <a:rPr lang="en-US" altLang="zh-CN" sz="2300" b="1" dirty="0">
                <a:latin typeface="微软雅黑" panose="020B0503020204020204" charset="-122"/>
                <a:ea typeface="微软雅黑" panose="020B0503020204020204" charset="-122"/>
              </a:rPr>
              <a:t>ARB</a:t>
            </a:r>
            <a:r>
              <a:rPr lang="zh-CN" altLang="en-US" sz="2300" b="1" dirty="0" smtClean="0">
                <a:latin typeface="微软雅黑" panose="020B0503020204020204" charset="-122"/>
                <a:ea typeface="微软雅黑" panose="020B0503020204020204" charset="-122"/>
              </a:rPr>
              <a:t>）</a:t>
            </a:r>
            <a:r>
              <a:rPr lang="en-US" altLang="zh-CN" sz="2300" b="1" dirty="0" smtClean="0">
                <a:latin typeface="微软雅黑" panose="020B0503020204020204" charset="-122"/>
                <a:ea typeface="微软雅黑" panose="020B0503020204020204" charset="-122"/>
              </a:rPr>
              <a:t>+</a:t>
            </a:r>
            <a:r>
              <a:rPr lang="zh-CN" altLang="en-US" sz="2300" b="1" dirty="0">
                <a:latin typeface="微软雅黑" panose="020B0503020204020204" charset="-122"/>
                <a:ea typeface="微软雅黑" panose="020B0503020204020204" charset="-122"/>
              </a:rPr>
              <a:t>氨氯地平（</a:t>
            </a:r>
            <a:r>
              <a:rPr lang="en-US" altLang="zh-CN" sz="2300" b="1" dirty="0">
                <a:latin typeface="微软雅黑" panose="020B0503020204020204" charset="-122"/>
                <a:ea typeface="微软雅黑" panose="020B0503020204020204" charset="-122"/>
              </a:rPr>
              <a:t>CCB</a:t>
            </a:r>
            <a:r>
              <a:rPr lang="zh-CN" altLang="en-US" sz="2300" b="1" dirty="0">
                <a:latin typeface="微软雅黑" panose="020B0503020204020204" charset="-122"/>
                <a:ea typeface="微软雅黑" panose="020B0503020204020204" charset="-122"/>
              </a:rPr>
              <a:t>）</a:t>
            </a:r>
            <a:r>
              <a:rPr lang="zh-CN" altLang="en-US" sz="2300" b="1" dirty="0">
                <a:solidFill>
                  <a:srgbClr val="0033CC"/>
                </a:solidFill>
                <a:latin typeface="微软雅黑" panose="020B0503020204020204" charset="-122"/>
                <a:ea typeface="微软雅黑" panose="020B0503020204020204" charset="-122"/>
              </a:rPr>
              <a:t>小剂量单片复方制剂</a:t>
            </a:r>
            <a:r>
              <a:rPr lang="zh-CN" altLang="en-US" sz="2300" b="1" dirty="0">
                <a:solidFill>
                  <a:schemeClr val="tx1"/>
                </a:solidFill>
                <a:latin typeface="微软雅黑" panose="020B0503020204020204" charset="-122"/>
                <a:ea typeface="微软雅黑" panose="020B0503020204020204" charset="-122"/>
                <a:sym typeface="Arial" panose="020B0604020202020204" pitchFamily="34" charset="0"/>
              </a:rPr>
              <a:t>，</a:t>
            </a:r>
            <a:r>
              <a:rPr lang="zh-CN" altLang="en-US" sz="2300" b="1" dirty="0">
                <a:solidFill>
                  <a:srgbClr val="FF0000"/>
                </a:solidFill>
                <a:latin typeface="微软雅黑" panose="020B0503020204020204" charset="-122"/>
                <a:ea typeface="微软雅黑" panose="020B0503020204020204" charset="-122"/>
                <a:sym typeface="Arial" panose="020B0604020202020204" pitchFamily="34" charset="0"/>
              </a:rPr>
              <a:t>独家专利产品</a:t>
            </a: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2" name="文本框 11"/>
          <p:cNvSpPr txBox="1"/>
          <p:nvPr/>
        </p:nvSpPr>
        <p:spPr>
          <a:xfrm>
            <a:off x="281755" y="6274304"/>
            <a:ext cx="10789200" cy="338554"/>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中华人民共和国国家知识产权局</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发明专利</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(10)</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授权公告号 </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CN </a:t>
            </a:r>
            <a:r>
              <a:rPr lang="en-US" altLang="zh-CN" sz="800" dirty="0">
                <a:latin typeface="微软雅黑" panose="020B0503020204020204" charset="-122"/>
                <a:ea typeface="微软雅黑" panose="020B0503020204020204" charset="-122"/>
                <a:cs typeface="Times New Roman" panose="02020603050405020304" pitchFamily="18" charset="0"/>
              </a:rPr>
              <a:t>103127108</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 B. (45)</a:t>
            </a:r>
            <a:r>
              <a:rPr lang="zh-CN" altLang="en-US"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授权公告日 </a:t>
            </a:r>
            <a:r>
              <a:rPr lang="en-US" altLang="zh-CN" sz="800" dirty="0">
                <a:latin typeface="微软雅黑" panose="020B0503020204020204" charset="-122"/>
                <a:ea typeface="微软雅黑" panose="020B0503020204020204" charset="-122"/>
                <a:cs typeface="Times New Roman" panose="02020603050405020304" pitchFamily="18" charset="0"/>
              </a:rPr>
              <a:t>2015..01..21</a:t>
            </a:r>
            <a:endPar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a:p>
            <a:pPr marL="228600" indent="-228600">
              <a:buFont typeface="+mj-lt"/>
              <a:buAutoNum type="arabicPeriod"/>
            </a:pPr>
            <a:r>
              <a:rPr lang="zh-CN" altLang="en-US" sz="800" dirty="0" smtClean="0">
                <a:solidFill>
                  <a:prstClr val="black"/>
                </a:solidFill>
                <a:latin typeface="微软雅黑" panose="020B0503020204020204" charset="-122"/>
                <a:ea typeface="微软雅黑" panose="020B0503020204020204" charset="-122"/>
                <a:sym typeface="Arial" panose="020B0604020202020204" pitchFamily="34" charset="0"/>
              </a:rPr>
              <a:t>替</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米沙坦氨氯地平片</a:t>
            </a:r>
            <a:r>
              <a:rPr lang="zh-CN" altLang="en-US" sz="8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8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8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说明书</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核准日期</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2021</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年</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6</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月</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8</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日</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a:t>
            </a:r>
          </a:p>
        </p:txBody>
      </p:sp>
      <p:grpSp>
        <p:nvGrpSpPr>
          <p:cNvPr id="46" name="组合 45"/>
          <p:cNvGrpSpPr/>
          <p:nvPr/>
        </p:nvGrpSpPr>
        <p:grpSpPr>
          <a:xfrm>
            <a:off x="1022519" y="2044648"/>
            <a:ext cx="10761494" cy="4030740"/>
            <a:chOff x="1022519" y="1715025"/>
            <a:chExt cx="10761494" cy="3487695"/>
          </a:xfrm>
        </p:grpSpPr>
        <p:sp>
          <p:nvSpPr>
            <p:cNvPr id="27" name="矩形 15"/>
            <p:cNvSpPr txBox="1"/>
            <p:nvPr/>
          </p:nvSpPr>
          <p:spPr>
            <a:xfrm>
              <a:off x="1022519" y="2203276"/>
              <a:ext cx="6047015" cy="406124"/>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注册规格：</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40mg</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与苯磺酸氨氯地平</a:t>
              </a:r>
              <a:endPar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gn="just">
                <a:defRPr/>
              </a:pP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                   5mg</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（按氨氯地平计）</a:t>
              </a:r>
              <a:endPar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8" name="矩形 15"/>
            <p:cNvSpPr txBox="1"/>
            <p:nvPr/>
          </p:nvSpPr>
          <p:spPr>
            <a:xfrm>
              <a:off x="1028624" y="3035034"/>
              <a:ext cx="6047015" cy="286618"/>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中国大陆首次上市时间：</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2021</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年</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6</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月</a:t>
              </a:r>
              <a:endPar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0" name="矩形 15"/>
            <p:cNvSpPr txBox="1"/>
            <p:nvPr/>
          </p:nvSpPr>
          <p:spPr>
            <a:xfrm>
              <a:off x="1034727" y="3437060"/>
              <a:ext cx="6047015" cy="331245"/>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目前大陆地区同通用名药品的上市情况：</a:t>
              </a:r>
              <a:r>
                <a:rPr lang="zh-CN" altLang="en-US" sz="14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独家</a:t>
              </a:r>
              <a:endParaRPr lang="en-US" altLang="zh-CN" sz="14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9" name="矩形 15"/>
            <p:cNvSpPr txBox="1"/>
            <p:nvPr/>
          </p:nvSpPr>
          <p:spPr>
            <a:xfrm>
              <a:off x="1034727" y="3877829"/>
              <a:ext cx="6047015" cy="384721"/>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全球首个上市国家</a:t>
              </a:r>
              <a:r>
                <a:rPr lang="en-US" altLang="zh-CN"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地区：美国</a:t>
              </a:r>
              <a:endParaRPr lang="en-US" altLang="zh-CN" sz="1400" dirty="0">
                <a:solidFill>
                  <a:srgbClr val="2570B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21" name="矩形 15"/>
            <p:cNvSpPr txBox="1"/>
            <p:nvPr/>
          </p:nvSpPr>
          <p:spPr>
            <a:xfrm>
              <a:off x="1022519" y="4262550"/>
              <a:ext cx="6047015" cy="286618"/>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是否为</a:t>
              </a:r>
              <a:r>
                <a:rPr lang="en-US" altLang="zh-CN"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OTC</a:t>
              </a: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药品：否</a:t>
              </a:r>
              <a:endParaRPr lang="en-US" altLang="zh-CN"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3" name="矩形 15"/>
            <p:cNvSpPr txBox="1"/>
            <p:nvPr/>
          </p:nvSpPr>
          <p:spPr>
            <a:xfrm>
              <a:off x="1028622" y="4543765"/>
              <a:ext cx="6047015" cy="286618"/>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参照药品建议：</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替米沙坦氨氯地平</a:t>
              </a:r>
              <a:r>
                <a:rPr lang="zh-CN" altLang="en-US" sz="1400"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片（</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80mg/5mg</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 </a:t>
              </a:r>
            </a:p>
          </p:txBody>
        </p:sp>
        <p:sp>
          <p:nvSpPr>
            <p:cNvPr id="24" name="矩形 15"/>
            <p:cNvSpPr txBox="1"/>
            <p:nvPr/>
          </p:nvSpPr>
          <p:spPr>
            <a:xfrm>
              <a:off x="1022520" y="4916102"/>
              <a:ext cx="6047015" cy="286618"/>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中国组合物发明专利号</a:t>
              </a:r>
              <a:r>
                <a:rPr lang="en-US" altLang="zh-CN" sz="1400" baseline="300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r>
                <a:rPr lang="zh-CN" altLang="en-US" sz="14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rgbClr val="FF0000"/>
                  </a:solidFill>
                  <a:latin typeface="微软雅黑" panose="020B0503020204020204" charset="-122"/>
                  <a:ea typeface="微软雅黑" panose="020B0503020204020204" charset="-122"/>
                  <a:sym typeface="Arial" panose="020B0604020202020204" pitchFamily="34" charset="0"/>
                </a:rPr>
                <a:t> </a:t>
              </a:r>
              <a:r>
                <a:rPr lang="en-US" altLang="zh-CN" sz="14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CN 103127108</a:t>
              </a:r>
              <a:r>
                <a:rPr lang="en-US" altLang="zh-CN" sz="1400" dirty="0">
                  <a:solidFill>
                    <a:srgbClr val="FF0000"/>
                  </a:solidFill>
                  <a:latin typeface="微软雅黑" panose="020B0503020204020204" charset="-122"/>
                  <a:ea typeface="微软雅黑" panose="020B0503020204020204" charset="-122"/>
                </a:rPr>
                <a:t> </a:t>
              </a:r>
              <a:r>
                <a:rPr lang="en-US" altLang="zh-CN" sz="14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B</a:t>
              </a:r>
              <a:endParaRPr lang="en-US" altLang="zh-CN" sz="1400" baseline="30000"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5" name="矩形 15"/>
            <p:cNvSpPr txBox="1"/>
            <p:nvPr/>
          </p:nvSpPr>
          <p:spPr>
            <a:xfrm>
              <a:off x="1028623" y="1715025"/>
              <a:ext cx="6047015" cy="286618"/>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285750" indent="-285750" algn="just">
                <a:lnSpc>
                  <a:spcPts val="3000"/>
                </a:lnSpc>
                <a:buBlip>
                  <a:blip r:embed="rId3"/>
                </a:buBlip>
                <a:defRPr/>
              </a:pPr>
              <a:r>
                <a:rPr lang="zh-CN" altLang="en-US" sz="14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通用名称：</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r>
                <a:rPr lang="zh-CN"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氨氯地平片</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lang="en-US" altLang="zh-CN" sz="1400"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48" name="矩形 15"/>
            <p:cNvSpPr txBox="1"/>
            <p:nvPr/>
          </p:nvSpPr>
          <p:spPr>
            <a:xfrm>
              <a:off x="6585401" y="3667015"/>
              <a:ext cx="5198612" cy="1378160"/>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ct val="150000"/>
                </a:lnSpc>
                <a:defRPr/>
              </a:pPr>
              <a:r>
                <a:rPr lang="zh-CN" altLang="en-US" sz="16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用法</a:t>
              </a:r>
              <a:r>
                <a:rPr lang="zh-CN" altLang="en-US" sz="160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用量</a:t>
              </a:r>
              <a:r>
                <a:rPr lang="en-US" altLang="zh-CN" sz="1600" b="0" baseline="3000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lang="en-US" altLang="zh-CN" sz="1600" b="0" baseline="3000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642620" lvl="3" indent="-285750" algn="just">
                <a:lnSpc>
                  <a:spcPct val="150000"/>
                </a:lnSpc>
                <a:spcBef>
                  <a:spcPts val="300"/>
                </a:spcBef>
                <a:buFont typeface="Arial" panose="020B0604020202020204" pitchFamily="34" charset="0"/>
                <a:buChar char="•"/>
                <a:defRPr/>
              </a:pPr>
              <a:r>
                <a:rPr lang="zh-CN" altLang="en-US" sz="16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用量：</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成人的推荐剂量为每日一次，每次</a:t>
              </a:r>
              <a:r>
                <a:rPr lang="en-AU" altLang="zh-CN"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片。 </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642620" lvl="3" indent="-285750" algn="just">
                <a:lnSpc>
                  <a:spcPct val="150000"/>
                </a:lnSpc>
                <a:spcBef>
                  <a:spcPts val="300"/>
                </a:spcBef>
                <a:buFont typeface="Arial" panose="020B0604020202020204" pitchFamily="34" charset="0"/>
                <a:buChar char="•"/>
                <a:defRPr/>
              </a:pPr>
              <a:r>
                <a:rPr lang="zh-CN" altLang="en-US" sz="16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用法：本品餐时或餐后服用均可。</a:t>
              </a:r>
            </a:p>
            <a:p>
              <a:pPr marL="642620" lvl="3" indent="-285750" algn="just">
                <a:lnSpc>
                  <a:spcPct val="150000"/>
                </a:lnSpc>
                <a:spcBef>
                  <a:spcPts val="300"/>
                </a:spcBef>
                <a:buFont typeface="Arial" panose="020B0604020202020204" pitchFamily="34" charset="0"/>
                <a:buChar char="•"/>
                <a:defRPr/>
              </a:pPr>
              <a:r>
                <a:rPr lang="zh-CN" altLang="en-US" sz="16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其他详见说明书</a:t>
              </a:r>
              <a:endParaRPr lang="en-US" altLang="zh-CN" sz="16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42" name="矩形 15"/>
            <p:cNvSpPr txBox="1"/>
            <p:nvPr/>
          </p:nvSpPr>
          <p:spPr>
            <a:xfrm>
              <a:off x="6496307" y="1739955"/>
              <a:ext cx="5198612" cy="1917440"/>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ct val="150000"/>
                </a:lnSpc>
                <a:defRPr/>
              </a:pPr>
              <a:r>
                <a:rPr lang="zh-CN" altLang="en-US" sz="160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适应症</a:t>
              </a:r>
              <a:r>
                <a:rPr lang="en-US" altLang="zh-CN" sz="1600" b="0" baseline="3000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lang="en-US" altLang="zh-CN" sz="1600" b="0" dirty="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356870" lvl="1" algn="just">
                <a:lnSpc>
                  <a:spcPct val="150000"/>
                </a:lnSpc>
                <a:defRPr/>
              </a:pPr>
              <a:r>
                <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、治疗</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原发性高血压</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356870" lvl="1" algn="just">
                <a:lnSpc>
                  <a:spcPct val="150000"/>
                </a:lnSpc>
                <a:defRPr/>
              </a:pPr>
              <a:r>
                <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、替代治疗：接受</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替米沙坦片和氨氯地平片联合治疗</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的患者</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可以改为接受相同成份剂量的本品治疗</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356870" lvl="1" algn="just">
                <a:lnSpc>
                  <a:spcPct val="150000"/>
                </a:lnSpc>
                <a:defRPr/>
              </a:pPr>
              <a:r>
                <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3</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、添加治疗</a:t>
              </a:r>
              <a:r>
                <a:rPr lang="en-US" altLang="zh-CN"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 </a:t>
              </a:r>
              <a:r>
                <a:rPr lang="zh-CN" altLang="en-US" sz="1600" b="1" dirty="0" smtClean="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本</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品适用于</a:t>
              </a:r>
              <a:r>
                <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5 mg</a:t>
              </a: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氨氯地平单药治疗无法有效控制血压的患者。</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9" name="矩形 15"/>
          <p:cNvSpPr txBox="1"/>
          <p:nvPr/>
        </p:nvSpPr>
        <p:spPr>
          <a:xfrm>
            <a:off x="1020386" y="3154175"/>
            <a:ext cx="6047015" cy="384721"/>
          </a:xfrm>
          <a:prstGeom prst="rect">
            <a:avLst/>
          </a:prstGeom>
          <a:noFill/>
          <a:ln w="12700" cap="flat">
            <a:noFill/>
            <a:miter lim="400000"/>
          </a:ln>
          <a:effectLst/>
        </p:spPr>
        <p:txBody>
          <a:bodyPr wrap="square" lIns="0" tIns="0" rIns="0" bIns="0" numCol="1" anchor="t">
            <a:spAutoFit/>
          </a:bodyPr>
          <a:lstStyle>
            <a:lvl1pPr>
              <a:spcBef>
                <a:spcPts val="300"/>
              </a:spcBef>
              <a:defRPr b="1">
                <a:solidFill>
                  <a:srgbClr val="003B5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just">
              <a:lnSpc>
                <a:spcPts val="3000"/>
              </a:lnSpc>
              <a:defRPr/>
            </a:pPr>
            <a:r>
              <a:rPr lang="zh-CN" altLang="en-US" sz="1400" b="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注册分类：化学药品 </a:t>
            </a:r>
            <a:r>
              <a:rPr lang="en-US" altLang="zh-CN" sz="140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3 </a:t>
            </a:r>
            <a:r>
              <a:rPr lang="zh-CN" altLang="en-US" sz="1400" b="0" dirty="0" smtClean="0">
                <a:solidFill>
                  <a:schemeClr val="tx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类</a:t>
            </a:r>
            <a:endParaRPr lang="en-US" altLang="zh-CN" sz="1400" dirty="0">
              <a:solidFill>
                <a:srgbClr val="2570B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5" y="-51060"/>
            <a:ext cx="3820688"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(2/2)</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53" name="文本框 52"/>
          <p:cNvSpPr txBox="1"/>
          <p:nvPr/>
        </p:nvSpPr>
        <p:spPr>
          <a:xfrm>
            <a:off x="839788" y="6130022"/>
            <a:ext cx="5417240" cy="461665"/>
          </a:xfrm>
          <a:prstGeom prst="rect">
            <a:avLst/>
          </a:prstGeom>
          <a:noFill/>
        </p:spPr>
        <p:txBody>
          <a:bodyPr wrap="square">
            <a:spAutoFit/>
          </a:bodyPr>
          <a:lstStyle/>
          <a:p>
            <a:pPr>
              <a:lnSpc>
                <a:spcPct val="150000"/>
              </a:lnSpc>
            </a:pP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1.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中国心血管健康与疾病报告</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2022.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中国协和医科大学出版社</a:t>
            </a:r>
            <a:endParaRPr lang="en-US" altLang="zh-CN" sz="800" dirty="0">
              <a:solidFill>
                <a:prstClr val="black"/>
              </a:solidFill>
              <a:latin typeface="微软雅黑" panose="020B0503020204020204" charset="-122"/>
              <a:ea typeface="微软雅黑" panose="020B0503020204020204" charset="-122"/>
              <a:sym typeface="Arial" panose="020B0604020202020204" pitchFamily="34" charset="0"/>
            </a:endParaRPr>
          </a:p>
          <a:p>
            <a:pPr>
              <a:lnSpc>
                <a:spcPct val="150000"/>
              </a:lnSpc>
            </a:pP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2.</a:t>
            </a:r>
            <a:r>
              <a:rPr lang="zh-CN" altLang="en-US" sz="800" dirty="0">
                <a:latin typeface="微软雅黑" panose="020B0503020204020204" charset="-122"/>
                <a:ea typeface="微软雅黑" panose="020B0503020204020204" charset="-122"/>
              </a:rPr>
              <a:t>中国髙血压防治指南</a:t>
            </a:r>
            <a:r>
              <a:rPr lang="en-US" altLang="zh-CN" sz="800" dirty="0">
                <a:latin typeface="微软雅黑" panose="020B0503020204020204" charset="-122"/>
                <a:ea typeface="微软雅黑" panose="020B0503020204020204" charset="-122"/>
              </a:rPr>
              <a:t>2018</a:t>
            </a:r>
            <a:r>
              <a:rPr lang="zh-CN" altLang="en-US" sz="800" dirty="0">
                <a:latin typeface="微软雅黑" panose="020B0503020204020204" charset="-122"/>
                <a:ea typeface="微软雅黑" panose="020B0503020204020204" charset="-122"/>
              </a:rPr>
              <a:t>年修订版</a:t>
            </a:r>
            <a:r>
              <a:rPr lang="en-US" altLang="zh-CN" sz="800" b="1" dirty="0">
                <a:latin typeface="微软雅黑" panose="020B0503020204020204" charset="-122"/>
                <a:ea typeface="微软雅黑" panose="020B0503020204020204" charset="-122"/>
              </a:rPr>
              <a:t>,</a:t>
            </a:r>
            <a:r>
              <a:rPr lang="en-US" altLang="zh-CN" sz="800" dirty="0">
                <a:latin typeface="微软雅黑" panose="020B0503020204020204" charset="-122"/>
                <a:ea typeface="微软雅黑" panose="020B0503020204020204" charset="-122"/>
              </a:rPr>
              <a:t> </a:t>
            </a:r>
            <a:r>
              <a:rPr lang="zh-CN" altLang="en-US" sz="800" dirty="0">
                <a:latin typeface="微软雅黑" panose="020B0503020204020204" charset="-122"/>
                <a:ea typeface="微软雅黑" panose="020B0503020204020204" charset="-122"/>
              </a:rPr>
              <a:t>心脑血管病防治</a:t>
            </a:r>
            <a:r>
              <a:rPr lang="en-US" altLang="zh-CN" sz="800" dirty="0">
                <a:latin typeface="微软雅黑" panose="020B0503020204020204" charset="-122"/>
                <a:ea typeface="微软雅黑" panose="020B0503020204020204" charset="-122"/>
              </a:rPr>
              <a:t>,</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2019,19(01):1-44. </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6" name="文本占位符 15"/>
          <p:cNvSpPr>
            <a:spLocks noGrp="1"/>
          </p:cNvSpPr>
          <p:nvPr>
            <p:ph type="body" idx="1"/>
          </p:nvPr>
        </p:nvSpPr>
        <p:spPr>
          <a:xfrm>
            <a:off x="518506" y="1205675"/>
            <a:ext cx="5157787" cy="823912"/>
          </a:xfrm>
          <a:solidFill>
            <a:schemeClr val="accent1">
              <a:lumMod val="75000"/>
            </a:schemeClr>
          </a:solidFill>
          <a:ln>
            <a:solidFill>
              <a:schemeClr val="accent1">
                <a:lumMod val="50000"/>
              </a:schemeClr>
            </a:solidFill>
          </a:ln>
        </p:spPr>
        <p:txBody>
          <a:bodyPr anchor="ctr"/>
          <a:lstStyle/>
          <a:p>
            <a:pPr algn="ctr"/>
            <a:r>
              <a:rPr lang="zh-CN" altLang="en-US" dirty="0">
                <a:solidFill>
                  <a:schemeClr val="bg1"/>
                </a:solidFill>
              </a:rPr>
              <a:t>疾病的基本情况</a:t>
            </a:r>
          </a:p>
        </p:txBody>
      </p:sp>
      <p:sp>
        <p:nvSpPr>
          <p:cNvPr id="17" name="内容占位符 16"/>
          <p:cNvSpPr>
            <a:spLocks noGrp="1"/>
          </p:cNvSpPr>
          <p:nvPr>
            <p:ph sz="half" idx="2"/>
          </p:nvPr>
        </p:nvSpPr>
        <p:spPr>
          <a:xfrm>
            <a:off x="481435" y="2029587"/>
            <a:ext cx="5157787" cy="3684588"/>
          </a:xfrm>
        </p:spPr>
        <p:txBody>
          <a:bodyPr>
            <a:normAutofit lnSpcReduction="10000"/>
          </a:bodyPr>
          <a:lstStyle/>
          <a:p>
            <a:pPr marL="642620" lvl="1" indent="-285750" algn="just">
              <a:lnSpc>
                <a:spcPct val="150000"/>
              </a:lnSpc>
              <a:defRPr/>
            </a:pPr>
            <a:r>
              <a:rPr lang="zh-CN" altLang="en-US" sz="2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高血压是我国最常见的心血管疾病。长期高血压可导致心、脑、肾等靶器官的功能或器质性损害</a:t>
            </a:r>
            <a:r>
              <a:rPr lang="en-US" altLang="zh-CN" sz="200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r>
              <a:rPr lang="zh-CN" altLang="en-US" sz="2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lang="en-US" altLang="zh-CN" sz="20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marL="642620" lvl="1" indent="-285750" algn="just">
              <a:lnSpc>
                <a:spcPct val="150000"/>
              </a:lnSpc>
              <a:defRPr/>
            </a:pPr>
            <a:r>
              <a:rPr lang="zh-CN" altLang="en-US" sz="2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据估计目前我国成人高血压患病人数高达</a:t>
            </a:r>
            <a:r>
              <a:rPr lang="en-US" altLang="zh-CN"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2.45</a:t>
            </a:r>
            <a:r>
              <a:rPr lang="zh-CN" altLang="en-US"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亿</a:t>
            </a:r>
            <a:r>
              <a:rPr lang="zh-CN" altLang="en-US" sz="2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18</a:t>
            </a:r>
            <a:r>
              <a:rPr lang="zh-CN" altLang="en-US"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岁以上成人高血压的</a:t>
            </a:r>
            <a:r>
              <a:rPr lang="zh-CN" altLang="en-US" sz="20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知晓率、治疗率、控制率</a:t>
            </a:r>
            <a:r>
              <a:rPr lang="zh-CN" altLang="en-US"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分别为</a:t>
            </a:r>
            <a:r>
              <a:rPr lang="en-US" altLang="zh-CN" sz="20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51.6%, 45.8%, 16.8%</a:t>
            </a:r>
            <a:r>
              <a:rPr lang="zh-CN" altLang="en-US" sz="20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zh-CN" altLang="en-US"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依从性差是导致控制率低的主要原因之一</a:t>
            </a:r>
            <a:r>
              <a:rPr lang="en-US" altLang="zh-CN" sz="2000" b="1"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r>
              <a:rPr lang="zh-CN" altLang="en-US"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lang="en-US" altLang="zh-CN" sz="2000" b="1"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endParaRPr lang="zh-CN" altLang="en-US" dirty="0"/>
          </a:p>
        </p:txBody>
      </p:sp>
      <p:sp>
        <p:nvSpPr>
          <p:cNvPr id="19" name="文本占位符 18"/>
          <p:cNvSpPr>
            <a:spLocks noGrp="1"/>
          </p:cNvSpPr>
          <p:nvPr>
            <p:ph type="body" sz="quarter" idx="3"/>
          </p:nvPr>
        </p:nvSpPr>
        <p:spPr>
          <a:xfrm>
            <a:off x="6172200" y="1205675"/>
            <a:ext cx="5653216" cy="823912"/>
          </a:xfrm>
          <a:solidFill>
            <a:schemeClr val="accent1">
              <a:lumMod val="75000"/>
            </a:schemeClr>
          </a:solidFill>
        </p:spPr>
        <p:txBody>
          <a:bodyPr anchor="ctr"/>
          <a:lstStyle/>
          <a:p>
            <a:pPr algn="ctr"/>
            <a:r>
              <a:rPr lang="zh-CN" altLang="en-US" dirty="0">
                <a:solidFill>
                  <a:schemeClr val="bg1"/>
                </a:solidFill>
              </a:rPr>
              <a:t>未满足的临床需求</a:t>
            </a:r>
          </a:p>
        </p:txBody>
      </p:sp>
      <p:sp>
        <p:nvSpPr>
          <p:cNvPr id="20" name="内容占位符 19"/>
          <p:cNvSpPr>
            <a:spLocks noGrp="1"/>
          </p:cNvSpPr>
          <p:nvPr>
            <p:ph sz="quarter" idx="4"/>
          </p:nvPr>
        </p:nvSpPr>
        <p:spPr>
          <a:xfrm>
            <a:off x="6172200" y="2029587"/>
            <a:ext cx="5653216" cy="4000510"/>
          </a:xfrm>
        </p:spPr>
        <p:txBody>
          <a:bodyPr>
            <a:noAutofit/>
          </a:bodyPr>
          <a:lstStyle/>
          <a:p>
            <a:pPr lvl="0">
              <a:lnSpc>
                <a:spcPct val="150000"/>
              </a:lnSpc>
            </a:pPr>
            <a:r>
              <a:rPr lang="zh-CN" altLang="en-US" sz="1600" dirty="0" smtClean="0">
                <a:latin typeface="微软雅黑" panose="020B0503020204020204" charset="-122"/>
                <a:ea typeface="微软雅黑" panose="020B0503020204020204" charset="-122"/>
                <a:sym typeface="Arial" panose="020B0604020202020204" pitchFamily="34" charset="0"/>
              </a:rPr>
              <a:t>根据各国高血压防治指南，</a:t>
            </a:r>
            <a:r>
              <a:rPr lang="en-US" altLang="zh-CN" sz="1600" dirty="0" smtClean="0">
                <a:solidFill>
                  <a:srgbClr val="FF0000"/>
                </a:solidFill>
                <a:latin typeface="微软雅黑" panose="020B0503020204020204" charset="-122"/>
                <a:ea typeface="微软雅黑" panose="020B0503020204020204" charset="-122"/>
              </a:rPr>
              <a:t>ARB+CCB</a:t>
            </a:r>
            <a:r>
              <a:rPr lang="zh-CN" altLang="en-US" sz="1600" dirty="0" smtClean="0">
                <a:solidFill>
                  <a:srgbClr val="FF0000"/>
                </a:solidFill>
                <a:latin typeface="微软雅黑" panose="020B0503020204020204" charset="-122"/>
                <a:ea typeface="微软雅黑" panose="020B0503020204020204" charset="-122"/>
              </a:rPr>
              <a:t>单片复方制剂是高血压患者优选的联合起始治疗方案</a:t>
            </a:r>
            <a:r>
              <a:rPr lang="zh-CN" altLang="en-US" sz="1600" dirty="0" smtClean="0">
                <a:latin typeface="微软雅黑" panose="020B0503020204020204" charset="-122"/>
                <a:ea typeface="微软雅黑" panose="020B0503020204020204" charset="-122"/>
              </a:rPr>
              <a:t>，可增加高血压的控制率，提高患者的依从性，为患者提供心血管保护。</a:t>
            </a:r>
            <a:endParaRPr lang="en-US" altLang="zh-CN" sz="1600" dirty="0" smtClean="0">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600" dirty="0" smtClean="0">
                <a:latin typeface="微软雅黑" panose="020B0503020204020204" charset="-122"/>
                <a:ea typeface="微软雅黑" panose="020B0503020204020204" charset="-122"/>
                <a:sym typeface="Arial" panose="020B0604020202020204" pitchFamily="34" charset="0"/>
              </a:rPr>
              <a:t>根据</a:t>
            </a:r>
            <a:r>
              <a:rPr lang="zh-CN" altLang="en-US" sz="1600" dirty="0">
                <a:latin typeface="微软雅黑" panose="020B0503020204020204" charset="-122"/>
                <a:ea typeface="微软雅黑" panose="020B0503020204020204" charset="-122"/>
              </a:rPr>
              <a:t>中国髙血压防治指南</a:t>
            </a:r>
            <a:r>
              <a:rPr lang="en-US" altLang="zh-CN" sz="1600" dirty="0">
                <a:latin typeface="微软雅黑" panose="020B0503020204020204" charset="-122"/>
                <a:ea typeface="微软雅黑" panose="020B0503020204020204" charset="-122"/>
              </a:rPr>
              <a:t>2018</a:t>
            </a:r>
            <a:r>
              <a:rPr lang="zh-CN" altLang="en-US" sz="1600" dirty="0">
                <a:latin typeface="微软雅黑" panose="020B0503020204020204" charset="-122"/>
                <a:ea typeface="微软雅黑" panose="020B0503020204020204" charset="-122"/>
              </a:rPr>
              <a:t>年修订版</a:t>
            </a:r>
            <a:r>
              <a:rPr lang="zh-CN" altLang="en-US" sz="1600" dirty="0">
                <a:latin typeface="微软雅黑" panose="020B0503020204020204" charset="-122"/>
                <a:ea typeface="微软雅黑" panose="020B0503020204020204" charset="-122"/>
                <a:sym typeface="Arial" panose="020B0604020202020204" pitchFamily="34" charset="0"/>
              </a:rPr>
              <a:t>，对血压≥</a:t>
            </a:r>
            <a:r>
              <a:rPr lang="en-US" altLang="en-US" sz="1600" dirty="0">
                <a:latin typeface="微软雅黑" panose="020B0503020204020204" charset="-122"/>
                <a:ea typeface="微软雅黑" panose="020B0503020204020204" charset="-122"/>
                <a:sym typeface="Arial" panose="020B0604020202020204" pitchFamily="34" charset="0"/>
              </a:rPr>
              <a:t>140/90mmHg</a:t>
            </a:r>
            <a:r>
              <a:rPr lang="zh-CN" altLang="en-US" sz="1600" dirty="0">
                <a:latin typeface="微软雅黑" panose="020B0503020204020204" charset="-122"/>
                <a:ea typeface="微软雅黑" panose="020B0503020204020204" charset="-122"/>
                <a:sym typeface="Arial" panose="020B0604020202020204" pitchFamily="34" charset="0"/>
              </a:rPr>
              <a:t>的患者，</a:t>
            </a:r>
            <a:r>
              <a:rPr lang="zh-CN" altLang="en-US" sz="1600" b="1" dirty="0">
                <a:solidFill>
                  <a:srgbClr val="2570BF"/>
                </a:solidFill>
                <a:latin typeface="微软雅黑" panose="020B0503020204020204" charset="-122"/>
                <a:ea typeface="微软雅黑" panose="020B0503020204020204" charset="-122"/>
                <a:sym typeface="Arial" panose="020B0604020202020204" pitchFamily="34" charset="0"/>
              </a:rPr>
              <a:t>可起始小剂量联合</a:t>
            </a:r>
            <a:r>
              <a:rPr lang="zh-CN" altLang="en-US" sz="1600" b="1" dirty="0" smtClean="0">
                <a:solidFill>
                  <a:srgbClr val="2570BF"/>
                </a:solidFill>
                <a:latin typeface="微软雅黑" panose="020B0503020204020204" charset="-122"/>
                <a:ea typeface="微软雅黑" panose="020B0503020204020204" charset="-122"/>
                <a:sym typeface="Arial" panose="020B0604020202020204" pitchFamily="34" charset="0"/>
              </a:rPr>
              <a:t>治疗</a:t>
            </a:r>
            <a:r>
              <a:rPr lang="zh-CN" altLang="en-US" sz="1600" dirty="0" smtClean="0">
                <a:latin typeface="微软雅黑" panose="020B0503020204020204" charset="-122"/>
                <a:ea typeface="微软雅黑" panose="020B0503020204020204" charset="-122"/>
                <a:sym typeface="Arial" panose="020B0604020202020204" pitchFamily="34" charset="0"/>
              </a:rPr>
              <a:t>。</a:t>
            </a:r>
            <a:r>
              <a:rPr lang="zh-CN" altLang="en-US" sz="1600" dirty="0" smtClean="0">
                <a:latin typeface="微软雅黑" panose="020B0503020204020204" charset="-122"/>
                <a:ea typeface="微软雅黑" panose="020B0503020204020204" charset="-122"/>
              </a:rPr>
              <a:t>我国进行的</a:t>
            </a:r>
            <a:r>
              <a:rPr lang="en-US" altLang="zh-CN" sz="1600" dirty="0" smtClean="0">
                <a:latin typeface="微软雅黑" panose="020B0503020204020204" charset="-122"/>
                <a:ea typeface="微软雅黑" panose="020B0503020204020204" charset="-122"/>
              </a:rPr>
              <a:t>CHIEF</a:t>
            </a:r>
            <a:r>
              <a:rPr lang="zh-CN" altLang="en-US" sz="1600" dirty="0" smtClean="0">
                <a:latin typeface="微软雅黑" panose="020B0503020204020204" charset="-122"/>
                <a:ea typeface="微软雅黑" panose="020B0503020204020204" charset="-122"/>
              </a:rPr>
              <a:t>研究表明，小剂量</a:t>
            </a:r>
            <a:r>
              <a:rPr lang="en-US" altLang="zh-CN" sz="1600" dirty="0" smtClean="0">
                <a:latin typeface="微软雅黑" panose="020B0503020204020204" charset="-122"/>
                <a:ea typeface="微软雅黑" panose="020B0503020204020204" charset="-122"/>
              </a:rPr>
              <a:t>ARB / CCB </a:t>
            </a:r>
            <a:r>
              <a:rPr lang="zh-CN" altLang="en-US" sz="1600" dirty="0" smtClean="0">
                <a:latin typeface="微软雅黑" panose="020B0503020204020204" charset="-122"/>
                <a:ea typeface="微软雅黑" panose="020B0503020204020204" charset="-122"/>
              </a:rPr>
              <a:t>用于初始治疗高血压患者，可</a:t>
            </a:r>
            <a:r>
              <a:rPr lang="zh-CN" altLang="en-US" sz="1600" smtClean="0">
                <a:latin typeface="微软雅黑" panose="020B0503020204020204" charset="-122"/>
                <a:ea typeface="微软雅黑" panose="020B0503020204020204" charset="-122"/>
              </a:rPr>
              <a:t>明显提高高血压</a:t>
            </a:r>
            <a:r>
              <a:rPr lang="zh-CN" altLang="en-US" sz="1600" dirty="0" smtClean="0">
                <a:latin typeface="微软雅黑" panose="020B0503020204020204" charset="-122"/>
                <a:ea typeface="微软雅黑" panose="020B0503020204020204" charset="-122"/>
              </a:rPr>
              <a:t>控制率</a:t>
            </a:r>
            <a:r>
              <a:rPr lang="en-US" altLang="zh-CN" sz="1600" baseline="30000" dirty="0" smtClean="0">
                <a:latin typeface="微软雅黑" panose="020B0503020204020204" charset="-122"/>
                <a:ea typeface="微软雅黑" panose="020B0503020204020204" charset="-122"/>
              </a:rPr>
              <a:t>2</a:t>
            </a:r>
            <a:r>
              <a:rPr lang="zh-CN" altLang="en-US" sz="1600" dirty="0" smtClean="0">
                <a:latin typeface="微软雅黑" panose="020B0503020204020204" charset="-122"/>
                <a:ea typeface="微软雅黑" panose="020B0503020204020204" charset="-122"/>
              </a:rPr>
              <a:t>。</a:t>
            </a:r>
            <a:endParaRPr lang="en-US" altLang="zh-CN" sz="1600" dirty="0">
              <a:latin typeface="微软雅黑" panose="020B0503020204020204" charset="-122"/>
              <a:ea typeface="微软雅黑" panose="020B0503020204020204" charset="-122"/>
              <a:sym typeface="Arial" panose="020B0604020202020204" pitchFamily="34" charset="0"/>
            </a:endParaRPr>
          </a:p>
          <a:p>
            <a:pPr>
              <a:lnSpc>
                <a:spcPct val="150000"/>
              </a:lnSpc>
            </a:pPr>
            <a:r>
              <a:rPr lang="zh-CN" altLang="en-US" sz="1600" dirty="0">
                <a:latin typeface="微软雅黑" panose="020B0503020204020204" charset="-122"/>
                <a:ea typeface="微软雅黑" panose="020B0503020204020204" charset="-122"/>
                <a:sym typeface="Arial" panose="020B0604020202020204" pitchFamily="34" charset="0"/>
              </a:rPr>
              <a:t>目前医保目录内只有</a:t>
            </a:r>
            <a:r>
              <a:rPr lang="zh-CN" altLang="en-US" sz="1600" b="1" dirty="0">
                <a:solidFill>
                  <a:srgbClr val="FF0000"/>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600" b="1" dirty="0">
                <a:solidFill>
                  <a:srgbClr val="FF0000"/>
                </a:solidFill>
                <a:latin typeface="微软雅黑" panose="020B0503020204020204" charset="-122"/>
                <a:ea typeface="微软雅黑" panose="020B0503020204020204" charset="-122"/>
                <a:sym typeface="Arial" panose="020B0604020202020204" pitchFamily="34" charset="0"/>
              </a:rPr>
              <a:t>80mg/5mg</a:t>
            </a:r>
            <a:r>
              <a:rPr lang="zh-CN" altLang="en-US" sz="1600" b="1" dirty="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1600" b="1" dirty="0">
              <a:solidFill>
                <a:srgbClr val="FF0000"/>
              </a:solidFill>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600" b="1" dirty="0">
                <a:solidFill>
                  <a:srgbClr val="FF0000"/>
                </a:solidFill>
                <a:latin typeface="微软雅黑" panose="020B0503020204020204" charset="-122"/>
                <a:ea typeface="微软雅黑" panose="020B0503020204020204" charset="-122"/>
                <a:sym typeface="Arial" panose="020B0604020202020204" pitchFamily="34" charset="0"/>
              </a:rPr>
              <a:t>临床空白：</a:t>
            </a:r>
            <a:r>
              <a:rPr lang="zh-CN" altLang="zh-CN" sz="1600" b="1" dirty="0">
                <a:solidFill>
                  <a:srgbClr val="FF0000"/>
                </a:solidFill>
                <a:latin typeface="微软雅黑" panose="020B0503020204020204" charset="-122"/>
                <a:ea typeface="微软雅黑" panose="020B0503020204020204" charset="-122"/>
                <a:sym typeface="Arial" panose="020B0604020202020204" pitchFamily="34" charset="0"/>
              </a:rPr>
              <a:t>没有</a:t>
            </a:r>
            <a:r>
              <a:rPr lang="en-US" altLang="zh-CN" sz="1600" b="1" dirty="0" smtClean="0">
                <a:solidFill>
                  <a:srgbClr val="FF0000"/>
                </a:solidFill>
                <a:latin typeface="微软雅黑" panose="020B0503020204020204" charset="-122"/>
                <a:ea typeface="微软雅黑" panose="020B0503020204020204" charset="-122"/>
                <a:sym typeface="Arial" panose="020B0604020202020204" pitchFamily="34" charset="0"/>
              </a:rPr>
              <a:t>40mg/5mg</a:t>
            </a:r>
            <a:r>
              <a:rPr lang="zh-CN" altLang="en-US" sz="1600" b="1" dirty="0">
                <a:solidFill>
                  <a:srgbClr val="FF0000"/>
                </a:solidFill>
                <a:latin typeface="微软雅黑" panose="020B0503020204020204" charset="-122"/>
                <a:ea typeface="微软雅黑" panose="020B0503020204020204" charset="-122"/>
                <a:sym typeface="Arial" panose="020B0604020202020204" pitchFamily="34" charset="0"/>
              </a:rPr>
              <a:t>小</a:t>
            </a:r>
            <a:r>
              <a:rPr lang="zh-CN" altLang="zh-CN" sz="1600" b="1" dirty="0">
                <a:solidFill>
                  <a:srgbClr val="FF0000"/>
                </a:solidFill>
                <a:latin typeface="微软雅黑" panose="020B0503020204020204" charset="-122"/>
                <a:ea typeface="微软雅黑" panose="020B0503020204020204" charset="-122"/>
                <a:sym typeface="Arial" panose="020B0604020202020204" pitchFamily="34" charset="0"/>
              </a:rPr>
              <a:t>剂量单片复方</a:t>
            </a:r>
            <a:r>
              <a:rPr lang="zh-CN" altLang="en-US" sz="1600" b="1" dirty="0">
                <a:solidFill>
                  <a:srgbClr val="FF0000"/>
                </a:solidFill>
                <a:latin typeface="微软雅黑" panose="020B0503020204020204" charset="-122"/>
                <a:ea typeface="微软雅黑" panose="020B0503020204020204" charset="-122"/>
                <a:sym typeface="Arial" panose="020B0604020202020204" pitchFamily="34" charset="0"/>
              </a:rPr>
              <a:t>制剂。</a:t>
            </a:r>
            <a:endParaRPr lang="zh-CN" altLang="en-US" sz="1600" dirty="0">
              <a:solidFill>
                <a:srgbClr val="FF0000"/>
              </a:solidFill>
            </a:endParaRPr>
          </a:p>
          <a:p>
            <a:pPr>
              <a:lnSpc>
                <a:spcPct val="150000"/>
              </a:lnSpc>
              <a:buNone/>
            </a:pPr>
            <a:endParaRPr lang="en-US" altLang="zh-CN" sz="16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nSpc>
                <a:spcPct val="150000"/>
              </a:lnSpc>
            </a:pPr>
            <a:endParaRPr lang="zh-CN" alt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安全性</a:t>
            </a:r>
          </a:p>
        </p:txBody>
      </p:sp>
      <p:sp>
        <p:nvSpPr>
          <p:cNvPr id="33" name="等腰三角形 32"/>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4" name="图示 43"/>
          <p:cNvGraphicFramePr/>
          <p:nvPr/>
        </p:nvGraphicFramePr>
        <p:xfrm>
          <a:off x="542261" y="1371600"/>
          <a:ext cx="11217348" cy="4823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矩形 44"/>
          <p:cNvSpPr/>
          <p:nvPr/>
        </p:nvSpPr>
        <p:spPr>
          <a:xfrm>
            <a:off x="637953" y="6147871"/>
            <a:ext cx="11281145" cy="584775"/>
          </a:xfrm>
          <a:prstGeom prst="rect">
            <a:avLst/>
          </a:prstGeom>
        </p:spPr>
        <p:txBody>
          <a:bodyPr wrap="square">
            <a:spAutoFit/>
          </a:bodyPr>
          <a:lstStyle/>
          <a:p>
            <a:pPr marL="228600" indent="-228600">
              <a:buFont typeface="+mj-lt"/>
              <a:buAutoNum type="arabicPeriod"/>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en-US" altLang="zh-CN"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Ⅱ</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说明书</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核准日期</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2021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6</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日</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p>
          <a:p>
            <a:pPr marL="228600" indent="-228600">
              <a:buFont typeface="+mj-lt"/>
              <a:buAutoNum type="arabicPeriod"/>
            </a:pPr>
            <a:r>
              <a:rPr lang="en-US" sz="800" dirty="0">
                <a:latin typeface="Times New Roman" panose="02020603050405020304" pitchFamily="18" charset="0"/>
                <a:ea typeface="微软雅黑" panose="020B0503020204020204" charset="-122"/>
                <a:cs typeface="Times New Roman" panose="02020603050405020304" pitchFamily="18" charset="0"/>
              </a:rPr>
              <a:t>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p>
          <a:p>
            <a:r>
              <a:rPr lang="en-US" altLang="zh-CN" sz="800" dirty="0">
                <a:latin typeface="Times New Roman" panose="02020603050405020304" pitchFamily="18" charset="0"/>
                <a:ea typeface="微软雅黑" panose="020B0503020204020204" charset="-122"/>
                <a:cs typeface="Times New Roman" panose="02020603050405020304" pitchFamily="18" charset="0"/>
              </a:rPr>
              <a:t>3.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Dae</a:t>
            </a:r>
            <a:r>
              <a:rPr lang="en-US" altLang="zh-CN" sz="800" dirty="0">
                <a:latin typeface="Times New Roman" panose="02020603050405020304" pitchFamily="18" charset="0"/>
                <a:ea typeface="微软雅黑" panose="020B0503020204020204" charset="-122"/>
                <a:cs typeface="Times New Roman" panose="02020603050405020304" pitchFamily="18" charset="0"/>
              </a:rPr>
              <a:t>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Wook</a:t>
            </a:r>
            <a:r>
              <a:rPr lang="en-US" altLang="zh-CN" sz="800" dirty="0">
                <a:latin typeface="Times New Roman" panose="02020603050405020304" pitchFamily="18" charset="0"/>
                <a:ea typeface="微软雅黑" panose="020B0503020204020204" charset="-122"/>
                <a:cs typeface="Times New Roman" panose="02020603050405020304" pitchFamily="18" charset="0"/>
              </a:rPr>
              <a:t> Lee, et al. Systematic Review with Network Meta-Analysis: Comparative Efficacy and Safety of Combination Therapy with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Angiotensin</a:t>
            </a:r>
            <a:r>
              <a:rPr lang="en-US" altLang="zh-CN" sz="800" dirty="0">
                <a:latin typeface="Times New Roman" panose="02020603050405020304" pitchFamily="18" charset="0"/>
                <a:ea typeface="微软雅黑" panose="020B0503020204020204" charset="-122"/>
                <a:cs typeface="Times New Roman" panose="02020603050405020304" pitchFamily="18" charset="0"/>
              </a:rPr>
              <a:t> II Receptor Blockers and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altLang="zh-CN" sz="800" dirty="0">
                <a:latin typeface="Times New Roman" panose="02020603050405020304" pitchFamily="18" charset="0"/>
                <a:ea typeface="微软雅黑" panose="020B0503020204020204" charset="-122"/>
                <a:cs typeface="Times New Roman" panose="02020603050405020304" pitchFamily="18" charset="0"/>
              </a:rPr>
              <a:t> in Asian Hypertensive Patients .International Journal of    Hypertension, 11 November 2019 :1-8</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7" name="直接连接符 6"/>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346" y="836341"/>
            <a:ext cx="11479427" cy="830997"/>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sym typeface="Arial" panose="020B0604020202020204" pitchFamily="34" charset="0"/>
              </a:rPr>
              <a:t>替米沙坦氨氯地平</a:t>
            </a:r>
            <a:r>
              <a:rPr lang="zh-CN" altLang="en-US" sz="2400" b="1" dirty="0" smtClean="0">
                <a:latin typeface="微软雅黑" panose="020B0503020204020204" charset="-122"/>
                <a:ea typeface="微软雅黑" panose="020B0503020204020204" charset="-122"/>
                <a:sym typeface="Arial" panose="020B0604020202020204" pitchFamily="34" charset="0"/>
              </a:rPr>
              <a:t>片（</a:t>
            </a:r>
            <a:r>
              <a:rPr lang="en-US" altLang="zh-CN" sz="2400" b="1" dirty="0" smtClean="0">
                <a:latin typeface="微软雅黑" panose="020B0503020204020204" charset="-122"/>
                <a:ea typeface="微软雅黑" panose="020B0503020204020204" charset="-122"/>
                <a:sym typeface="Arial" panose="020B0604020202020204" pitchFamily="34" charset="0"/>
              </a:rPr>
              <a:t>II</a:t>
            </a:r>
            <a:r>
              <a:rPr lang="zh-CN" altLang="en-US" sz="2400" b="1" dirty="0" smtClean="0">
                <a:latin typeface="微软雅黑" panose="020B0503020204020204" charset="-122"/>
                <a:ea typeface="微软雅黑" panose="020B0503020204020204" charset="-122"/>
                <a:sym typeface="Arial" panose="020B0604020202020204" pitchFamily="34" charset="0"/>
              </a:rPr>
              <a:t>）是</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唯一</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不含基因毒性杂质</a:t>
            </a:r>
            <a:r>
              <a:rPr lang="zh-CN" altLang="en-US" sz="2400" b="1" dirty="0" smtClean="0">
                <a:solidFill>
                  <a:srgbClr val="2570BF"/>
                </a:solidFill>
                <a:latin typeface="微软雅黑" panose="020B0503020204020204" charset="-122"/>
                <a:ea typeface="微软雅黑" panose="020B0503020204020204" charset="-122"/>
                <a:sym typeface="Arial" panose="020B0604020202020204" pitchFamily="34" charset="0"/>
              </a:rPr>
              <a:t>（</a:t>
            </a:r>
            <a:r>
              <a:rPr lang="zh-CN" altLang="en-US" sz="24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亚硝胺类和叠氮杂质）</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风险的</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单片复方</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制剂。真实世界研究显示，总的药物不良反应发生率仅为</a:t>
            </a:r>
            <a:r>
              <a:rPr lang="en-US" altLang="zh-CN" sz="2400" b="1" dirty="0" smtClean="0">
                <a:solidFill>
                  <a:srgbClr val="FF0000"/>
                </a:solidFill>
                <a:latin typeface="微软雅黑" panose="020B0503020204020204" charset="-122"/>
                <a:ea typeface="微软雅黑" panose="020B0503020204020204" charset="-122"/>
                <a:sym typeface="Arial" panose="020B0604020202020204" pitchFamily="34" charset="0"/>
              </a:rPr>
              <a:t>0.79%</a:t>
            </a:r>
            <a:endParaRPr lang="zh-CN" altLang="en-US" sz="2400"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89555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p:nvPr>
        </p:nvSpPr>
        <p:spPr>
          <a:xfrm>
            <a:off x="1022072" y="1558743"/>
            <a:ext cx="4267921" cy="363791"/>
          </a:xfrm>
          <a:solidFill>
            <a:schemeClr val="accent1">
              <a:lumMod val="75000"/>
            </a:schemeClr>
          </a:solidFill>
        </p:spPr>
        <p:txBody>
          <a:bodyPr anchor="ctr">
            <a:normAutofit fontScale="90000"/>
          </a:bodyPr>
          <a:lstStyle/>
          <a:p>
            <a:pPr algn="ctr"/>
            <a:r>
              <a:rPr lang="zh-CN" altLang="en-US" sz="2000" b="1" dirty="0">
                <a:solidFill>
                  <a:schemeClr val="bg1"/>
                </a:solidFill>
                <a:latin typeface="微软雅黑" panose="020B0503020204020204" charset="-122"/>
                <a:ea typeface="微软雅黑" panose="020B0503020204020204" charset="-122"/>
              </a:rPr>
              <a:t>餐后生物等效性临床研究</a:t>
            </a:r>
            <a:endParaRPr lang="zh-CN" altLang="en-US" sz="2000" b="1" dirty="0">
              <a:latin typeface="微软雅黑" panose="020B0503020204020204" charset="-122"/>
              <a:ea typeface="微软雅黑" panose="020B0503020204020204" charset="-122"/>
            </a:endParaRPr>
          </a:p>
        </p:txBody>
      </p:sp>
      <p:sp>
        <p:nvSpPr>
          <p:cNvPr id="5" name="内容占位符 4"/>
          <p:cNvSpPr>
            <a:spLocks noGrp="1"/>
          </p:cNvSpPr>
          <p:nvPr>
            <p:ph type="body" sz="half" idx="2"/>
          </p:nvPr>
        </p:nvSpPr>
        <p:spPr>
          <a:xfrm>
            <a:off x="468351" y="2187146"/>
            <a:ext cx="5274527" cy="4202498"/>
          </a:xfrm>
        </p:spPr>
        <p:txBody>
          <a:bodyPr>
            <a:noAutofit/>
          </a:bodyPr>
          <a:lstStyle/>
          <a:p>
            <a:pPr>
              <a:lnSpc>
                <a:spcPct val="150000"/>
              </a:lnSpc>
            </a:pPr>
            <a:r>
              <a:rPr lang="zh-CN" altLang="en-US" sz="1800" b="1" dirty="0">
                <a:latin typeface="微软雅黑" panose="020B0503020204020204" charset="-122"/>
                <a:ea typeface="微软雅黑" panose="020B0503020204020204" charset="-122"/>
              </a:rPr>
              <a:t>在餐后生物等效性研究中，</a:t>
            </a:r>
            <a:r>
              <a:rPr lang="zh-CN" altLang="zh-CN" sz="1800" b="1" dirty="0">
                <a:latin typeface="微软雅黑" panose="020B0503020204020204" charset="-122"/>
                <a:ea typeface="微软雅黑" panose="020B0503020204020204" charset="-122"/>
              </a:rPr>
              <a:t>餐后条件下，比较替米沙坦氨氯地平片</a:t>
            </a:r>
            <a:r>
              <a:rPr lang="zh-CN" altLang="en-US" sz="1800" b="1" dirty="0">
                <a:latin typeface="微软雅黑" panose="020B0503020204020204" charset="-122"/>
                <a:ea typeface="微软雅黑" panose="020B0503020204020204" charset="-122"/>
                <a:sym typeface="Arial" panose="020B0604020202020204" pitchFamily="34" charset="0"/>
              </a:rPr>
              <a:t>（</a:t>
            </a:r>
            <a:r>
              <a:rPr lang="en-US" altLang="zh-CN" sz="1800" b="1" dirty="0">
                <a:latin typeface="微软雅黑" panose="020B0503020204020204" charset="-122"/>
                <a:ea typeface="微软雅黑" panose="020B0503020204020204" charset="-122"/>
                <a:sym typeface="Arial" panose="020B0604020202020204" pitchFamily="34" charset="0"/>
              </a:rPr>
              <a:t>Ⅱ</a:t>
            </a:r>
            <a:r>
              <a:rPr lang="zh-CN" altLang="en-US" sz="1800" b="1" dirty="0">
                <a:latin typeface="微软雅黑" panose="020B0503020204020204" charset="-122"/>
                <a:ea typeface="微软雅黑" panose="020B0503020204020204" charset="-122"/>
                <a:sym typeface="Arial" panose="020B0604020202020204" pitchFamily="34" charset="0"/>
              </a:rPr>
              <a:t>） </a:t>
            </a:r>
            <a:r>
              <a:rPr lang="en-US" altLang="zh-CN" sz="1800" b="1" dirty="0">
                <a:latin typeface="微软雅黑" panose="020B0503020204020204" charset="-122"/>
                <a:ea typeface="微软雅黑" panose="020B0503020204020204" charset="-122"/>
              </a:rPr>
              <a:t>40mg/5mg</a:t>
            </a:r>
            <a:r>
              <a:rPr lang="zh-CN" altLang="zh-CN" sz="1800" b="1" dirty="0">
                <a:latin typeface="微软雅黑" panose="020B0503020204020204" charset="-122"/>
                <a:ea typeface="微软雅黑" panose="020B0503020204020204" charset="-122"/>
              </a:rPr>
              <a:t>与原研替米沙坦氨氯地平片</a:t>
            </a:r>
            <a:r>
              <a:rPr lang="en-US" altLang="zh-CN" sz="1800" b="1" dirty="0">
                <a:latin typeface="微软雅黑" panose="020B0503020204020204" charset="-122"/>
                <a:ea typeface="微软雅黑" panose="020B0503020204020204" charset="-122"/>
              </a:rPr>
              <a:t>40mg/5mg</a:t>
            </a:r>
            <a:r>
              <a:rPr lang="zh-CN" altLang="zh-CN" sz="1800" b="1" dirty="0">
                <a:latin typeface="微软雅黑" panose="020B0503020204020204" charset="-122"/>
                <a:ea typeface="微软雅黑" panose="020B0503020204020204" charset="-122"/>
              </a:rPr>
              <a:t>的主要药代动力学参数：</a:t>
            </a:r>
            <a:r>
              <a:rPr lang="en-US" altLang="zh-CN" sz="1800" b="1" dirty="0" err="1">
                <a:solidFill>
                  <a:srgbClr val="FF0000"/>
                </a:solidFill>
                <a:latin typeface="微软雅黑" panose="020B0503020204020204" charset="-122"/>
                <a:ea typeface="微软雅黑" panose="020B0503020204020204" charset="-122"/>
              </a:rPr>
              <a:t>Cmax</a:t>
            </a:r>
            <a:r>
              <a:rPr lang="zh-CN" altLang="zh-CN" sz="1800" b="1" dirty="0">
                <a:solidFill>
                  <a:srgbClr val="FF0000"/>
                </a:solidFill>
                <a:latin typeface="微软雅黑" panose="020B0503020204020204" charset="-122"/>
                <a:ea typeface="微软雅黑" panose="020B0503020204020204" charset="-122"/>
              </a:rPr>
              <a:t>、</a:t>
            </a:r>
            <a:r>
              <a:rPr lang="en-US" altLang="zh-CN" sz="1800" b="1" dirty="0">
                <a:solidFill>
                  <a:srgbClr val="FF0000"/>
                </a:solidFill>
                <a:latin typeface="微软雅黑" panose="020B0503020204020204" charset="-122"/>
                <a:ea typeface="微软雅黑" panose="020B0503020204020204" charset="-122"/>
              </a:rPr>
              <a:t>AUC</a:t>
            </a:r>
            <a:r>
              <a:rPr lang="en-US" altLang="zh-CN" sz="1800" b="1" baseline="-25000" dirty="0">
                <a:solidFill>
                  <a:srgbClr val="FF0000"/>
                </a:solidFill>
                <a:latin typeface="微软雅黑" panose="020B0503020204020204" charset="-122"/>
                <a:ea typeface="微软雅黑" panose="020B0503020204020204" charset="-122"/>
              </a:rPr>
              <a:t>0-t</a:t>
            </a:r>
            <a:r>
              <a:rPr lang="zh-CN" altLang="zh-CN" sz="1800" b="1" dirty="0">
                <a:solidFill>
                  <a:srgbClr val="FF0000"/>
                </a:solidFill>
                <a:latin typeface="微软雅黑" panose="020B0503020204020204" charset="-122"/>
                <a:ea typeface="微软雅黑" panose="020B0503020204020204" charset="-122"/>
              </a:rPr>
              <a:t>、</a:t>
            </a:r>
            <a:r>
              <a:rPr lang="en-US" altLang="zh-CN" sz="1800" b="1" dirty="0">
                <a:solidFill>
                  <a:srgbClr val="FF0000"/>
                </a:solidFill>
                <a:latin typeface="微软雅黑" panose="020B0503020204020204" charset="-122"/>
                <a:ea typeface="微软雅黑" panose="020B0503020204020204" charset="-122"/>
              </a:rPr>
              <a:t>AUC</a:t>
            </a:r>
            <a:r>
              <a:rPr lang="en-US" altLang="zh-CN" sz="1800" b="1" baseline="-25000" dirty="0">
                <a:solidFill>
                  <a:srgbClr val="FF0000"/>
                </a:solidFill>
                <a:latin typeface="微软雅黑" panose="020B0503020204020204" charset="-122"/>
                <a:ea typeface="微软雅黑" panose="020B0503020204020204" charset="-122"/>
              </a:rPr>
              <a:t>0-∞</a:t>
            </a:r>
            <a:r>
              <a:rPr lang="zh-CN" altLang="zh-CN" sz="1800" b="1" dirty="0">
                <a:solidFill>
                  <a:srgbClr val="FF0000"/>
                </a:solidFill>
                <a:latin typeface="微软雅黑" panose="020B0503020204020204" charset="-122"/>
                <a:ea typeface="微软雅黑" panose="020B0503020204020204" charset="-122"/>
              </a:rPr>
              <a:t>几何均值比及置信区间均在规定的范围（</a:t>
            </a:r>
            <a:r>
              <a:rPr lang="en-US" altLang="zh-CN" sz="1800" b="1" dirty="0">
                <a:solidFill>
                  <a:srgbClr val="FF0000"/>
                </a:solidFill>
                <a:latin typeface="微软雅黑" panose="020B0503020204020204" charset="-122"/>
                <a:ea typeface="微软雅黑" panose="020B0503020204020204" charset="-122"/>
              </a:rPr>
              <a:t>80.00%</a:t>
            </a:r>
            <a:r>
              <a:rPr lang="zh-CN" altLang="zh-CN" sz="1800" b="1" dirty="0">
                <a:solidFill>
                  <a:srgbClr val="FF0000"/>
                </a:solidFill>
                <a:latin typeface="微软雅黑" panose="020B0503020204020204" charset="-122"/>
                <a:ea typeface="微软雅黑" panose="020B0503020204020204" charset="-122"/>
              </a:rPr>
              <a:t>，</a:t>
            </a:r>
            <a:r>
              <a:rPr lang="en-US" altLang="zh-CN" sz="1800" b="1" dirty="0">
                <a:solidFill>
                  <a:srgbClr val="FF0000"/>
                </a:solidFill>
                <a:latin typeface="微软雅黑" panose="020B0503020204020204" charset="-122"/>
                <a:ea typeface="微软雅黑" panose="020B0503020204020204" charset="-122"/>
              </a:rPr>
              <a:t>125.00%</a:t>
            </a:r>
            <a:r>
              <a:rPr lang="zh-CN" altLang="zh-CN" sz="1800" b="1" dirty="0">
                <a:solidFill>
                  <a:srgbClr val="FF0000"/>
                </a:solidFill>
                <a:latin typeface="微软雅黑" panose="020B0503020204020204" charset="-122"/>
                <a:ea typeface="微软雅黑" panose="020B0503020204020204" charset="-122"/>
              </a:rPr>
              <a:t>）内，表明替米沙坦氨氯地平片</a:t>
            </a:r>
            <a:r>
              <a:rPr lang="zh-CN" altLang="en-US" sz="18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18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18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1800" b="1" dirty="0">
                <a:solidFill>
                  <a:srgbClr val="FF0000"/>
                </a:solidFill>
                <a:latin typeface="微软雅黑" panose="020B0503020204020204" charset="-122"/>
                <a:ea typeface="微软雅黑" panose="020B0503020204020204" charset="-122"/>
              </a:rPr>
              <a:t>与参比制剂在餐后条件下生物等效</a:t>
            </a:r>
            <a:r>
              <a:rPr lang="en-US" altLang="zh-CN" sz="1800" b="1" baseline="30000" dirty="0">
                <a:solidFill>
                  <a:srgbClr val="FF0000"/>
                </a:solidFill>
                <a:latin typeface="微软雅黑" panose="020B0503020204020204" charset="-122"/>
                <a:ea typeface="微软雅黑" panose="020B0503020204020204" charset="-122"/>
              </a:rPr>
              <a:t>1</a:t>
            </a:r>
            <a:r>
              <a:rPr lang="zh-CN" altLang="zh-CN" sz="1800" b="1" dirty="0">
                <a:solidFill>
                  <a:srgbClr val="FF0000"/>
                </a:solidFill>
                <a:latin typeface="微软雅黑" panose="020B0503020204020204" charset="-122"/>
                <a:ea typeface="微软雅黑" panose="020B0503020204020204" charset="-122"/>
              </a:rPr>
              <a:t>。</a:t>
            </a:r>
            <a:endParaRPr lang="zh-CN" altLang="en-US" sz="1800" b="1" dirty="0">
              <a:latin typeface="微软雅黑" panose="020B0503020204020204" charset="-122"/>
              <a:ea typeface="微软雅黑" panose="020B0503020204020204" charset="-122"/>
            </a:endParaRPr>
          </a:p>
        </p:txBody>
      </p:sp>
      <p:sp>
        <p:nvSpPr>
          <p:cNvPr id="11" name="文本框 10"/>
          <p:cNvSpPr txBox="1"/>
          <p:nvPr/>
        </p:nvSpPr>
        <p:spPr>
          <a:xfrm>
            <a:off x="486813" y="6353568"/>
            <a:ext cx="10789200" cy="338554"/>
          </a:xfrm>
          <a:prstGeom prst="rect">
            <a:avLst/>
          </a:prstGeom>
          <a:noFill/>
        </p:spPr>
        <p:txBody>
          <a:bodyPr wrap="square">
            <a:spAutoFit/>
          </a:bodyPr>
          <a:lstStyle/>
          <a:p>
            <a:r>
              <a:rPr lang="en-US" altLang="zh-CN" sz="800" dirty="0">
                <a:latin typeface="微软雅黑" panose="020B0503020204020204" charset="-122"/>
                <a:ea typeface="微软雅黑" panose="020B0503020204020204" charset="-122"/>
              </a:rPr>
              <a:t>1.</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申报上市临床试验报告：餐后生物等效性临床研究                                              </a:t>
            </a:r>
            <a:r>
              <a:rPr lang="en-US" altLang="zh-CN" sz="800" dirty="0">
                <a:latin typeface="微软雅黑" panose="020B0503020204020204" charset="-122"/>
                <a:ea typeface="微软雅黑" panose="020B0503020204020204" charset="-122"/>
              </a:rPr>
              <a:t>2 </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申报上市临床试验报告：空腹生物等效性临床研究</a:t>
            </a:r>
            <a:r>
              <a:rPr lang="en-US" altLang="zh-CN" sz="800" dirty="0">
                <a:latin typeface="微软雅黑" panose="020B0503020204020204" charset="-122"/>
                <a:ea typeface="微软雅黑" panose="020B0503020204020204" charset="-122"/>
              </a:rPr>
              <a:t>.</a:t>
            </a:r>
            <a:endParaRPr lang="en-US" altLang="zh-CN" sz="800" dirty="0">
              <a:latin typeface="微软雅黑" panose="020B0503020204020204" charset="-122"/>
              <a:ea typeface="微软雅黑" panose="020B0503020204020204" charset="-122"/>
              <a:sym typeface="Arial" panose="020B0604020202020204" pitchFamily="34" charset="0"/>
            </a:endParaRPr>
          </a:p>
          <a:p>
            <a:endParaRPr lang="zh-CN" altLang="zh-CN" sz="800" dirty="0">
              <a:latin typeface="微软雅黑" panose="020B0503020204020204" charset="-122"/>
              <a:ea typeface="微软雅黑" panose="020B0503020204020204" charset="-122"/>
            </a:endParaRPr>
          </a:p>
        </p:txBody>
      </p:sp>
      <p:sp>
        <p:nvSpPr>
          <p:cNvPr id="23" name="TextBox 22"/>
          <p:cNvSpPr txBox="1"/>
          <p:nvPr/>
        </p:nvSpPr>
        <p:spPr>
          <a:xfrm>
            <a:off x="1092820" y="825191"/>
            <a:ext cx="9656956" cy="461665"/>
          </a:xfrm>
          <a:prstGeom prst="rect">
            <a:avLst/>
          </a:prstGeom>
          <a:noFill/>
        </p:spPr>
        <p:txBody>
          <a:bodyPr wrap="square" rtlCol="0">
            <a:spAutoFit/>
          </a:bodyPr>
          <a:lstStyle/>
          <a:p>
            <a:pPr algn="ctr"/>
            <a:r>
              <a:rPr lang="zh-CN" altLang="zh-CN" sz="2400" b="1" dirty="0">
                <a:solidFill>
                  <a:srgbClr val="FF0000"/>
                </a:solidFill>
                <a:latin typeface="微软雅黑" panose="020B0503020204020204" charset="-122"/>
                <a:ea typeface="微软雅黑" panose="020B0503020204020204" charset="-122"/>
              </a:rPr>
              <a:t>替米沙坦氨氯地平片</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24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2400" b="1" dirty="0">
                <a:solidFill>
                  <a:srgbClr val="FF0000"/>
                </a:solidFill>
                <a:latin typeface="微软雅黑" panose="020B0503020204020204" charset="-122"/>
                <a:ea typeface="微软雅黑" panose="020B0503020204020204" charset="-122"/>
              </a:rPr>
              <a:t>与参比制剂在餐后</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空腹</a:t>
            </a:r>
            <a:r>
              <a:rPr lang="zh-CN" altLang="zh-CN" sz="2400" b="1" dirty="0">
                <a:solidFill>
                  <a:srgbClr val="FF0000"/>
                </a:solidFill>
                <a:latin typeface="微软雅黑" panose="020B0503020204020204" charset="-122"/>
                <a:ea typeface="微软雅黑" panose="020B0503020204020204" charset="-122"/>
              </a:rPr>
              <a:t>条件下生物</a:t>
            </a:r>
            <a:r>
              <a:rPr lang="zh-CN" altLang="zh-CN" sz="2400" b="1" dirty="0" smtClean="0">
                <a:solidFill>
                  <a:srgbClr val="FF0000"/>
                </a:solidFill>
                <a:latin typeface="微软雅黑" panose="020B0503020204020204" charset="-122"/>
                <a:ea typeface="微软雅黑" panose="020B0503020204020204" charset="-122"/>
              </a:rPr>
              <a:t>等效</a:t>
            </a:r>
            <a:endParaRPr lang="zh-CN" altLang="en-US" sz="2400" dirty="0"/>
          </a:p>
        </p:txBody>
      </p:sp>
      <p:sp>
        <p:nvSpPr>
          <p:cNvPr id="31" name="标题 11"/>
          <p:cNvSpPr txBox="1"/>
          <p:nvPr/>
        </p:nvSpPr>
        <p:spPr>
          <a:xfrm>
            <a:off x="6872745" y="1580946"/>
            <a:ext cx="4267921" cy="363791"/>
          </a:xfrm>
          <a:prstGeom prst="rect">
            <a:avLst/>
          </a:prstGeom>
          <a:solidFill>
            <a:schemeClr val="accent1">
              <a:lumMod val="75000"/>
            </a:schemeClr>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000" b="1" dirty="0">
                <a:solidFill>
                  <a:schemeClr val="bg1"/>
                </a:solidFill>
                <a:latin typeface="微软雅黑" panose="020B0503020204020204" charset="-122"/>
                <a:ea typeface="微软雅黑" panose="020B0503020204020204" charset="-122"/>
                <a:cs typeface="+mj-cs"/>
              </a:rPr>
              <a:t>空腹</a:t>
            </a:r>
            <a:r>
              <a:rPr kumimoji="0" lang="zh-CN" altLang="en-US"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生物等效性临床研究</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j-cs"/>
            </a:endParaRPr>
          </a:p>
        </p:txBody>
      </p:sp>
      <p:sp>
        <p:nvSpPr>
          <p:cNvPr id="34" name="内容占位符 4"/>
          <p:cNvSpPr txBox="1"/>
          <p:nvPr/>
        </p:nvSpPr>
        <p:spPr>
          <a:xfrm>
            <a:off x="6363629" y="2174787"/>
            <a:ext cx="5274527" cy="4135794"/>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zh-CN" altLang="en-US"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在空腹生物等效性研究中，空腹</a:t>
            </a:r>
            <a:r>
              <a:rPr kumimoji="0" lang="zh-CN"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条件下，比较替米沙坦氨氯地平片</a:t>
            </a:r>
            <a:r>
              <a:rPr kumimoji="0" lang="zh-CN" altLang="en-US"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 </a:t>
            </a:r>
            <a:r>
              <a:rPr kumimoji="0" lang="en-US"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与原研替米沙坦氨氯地平片</a:t>
            </a:r>
            <a:r>
              <a:rPr kumimoji="0" lang="en-US"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的主要药代动力学参数：</a:t>
            </a:r>
            <a:r>
              <a:rPr kumimoji="0" lang="en-US" altLang="zh-CN"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mn-cs"/>
              </a:rPr>
              <a:t>Cmax</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0-t</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几何均值比及置信区间均在规定的范围（</a:t>
            </a:r>
            <a:r>
              <a:rPr kumimoji="0" lang="en-US"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80.00%</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125.00%</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）内，表明替米沙坦氨氯地平片</a:t>
            </a:r>
            <a:r>
              <a:rPr kumimoji="0" lang="zh-CN" altLang="en-US"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与参比制剂在</a:t>
            </a:r>
            <a:r>
              <a:rPr kumimoji="0" lang="zh-CN" altLang="en-US"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空腹</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条件下生物等效</a:t>
            </a:r>
            <a:r>
              <a:rPr kumimoji="0" lang="en-US" altLang="zh-CN"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rPr>
              <a:t>2</a:t>
            </a:r>
            <a:r>
              <a:rPr kumimoji="0" lang="zh-CN" altLang="zh-CN"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endParaRPr kumimoji="0" lang="zh-CN" altLang="en-US"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2234" y="814040"/>
            <a:ext cx="5921297" cy="707886"/>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在韩国大规模真实世界研究中，</a:t>
            </a:r>
            <a:r>
              <a:rPr lang="zh-CN" altLang="en-US" sz="2000" b="1" dirty="0">
                <a:solidFill>
                  <a:srgbClr val="FF0000"/>
                </a:solidFill>
                <a:latin typeface="微软雅黑" panose="020B0503020204020204" charset="-122"/>
                <a:ea typeface="微软雅黑" panose="020B0503020204020204" charset="-122"/>
              </a:rPr>
              <a:t>替米沙坦氨氯地平片小剂量复方制剂的目标血压达标率达到</a:t>
            </a:r>
            <a:r>
              <a:rPr lang="en-US" altLang="zh-CN" sz="2000" b="1" dirty="0" smtClean="0">
                <a:solidFill>
                  <a:srgbClr val="FF0000"/>
                </a:solidFill>
                <a:latin typeface="微软雅黑" panose="020B0503020204020204" charset="-122"/>
                <a:ea typeface="微软雅黑" panose="020B0503020204020204" charset="-122"/>
              </a:rPr>
              <a:t>76.5%</a:t>
            </a:r>
            <a:r>
              <a:rPr lang="en-US" altLang="zh-CN" sz="2000" b="1" baseline="30000" dirty="0" smtClean="0">
                <a:solidFill>
                  <a:srgbClr val="FF0000"/>
                </a:solidFill>
                <a:latin typeface="微软雅黑" panose="020B0503020204020204" charset="-122"/>
                <a:ea typeface="微软雅黑" panose="020B0503020204020204" charset="-122"/>
              </a:rPr>
              <a:t>1</a:t>
            </a:r>
            <a:endParaRPr lang="zh-CN" altLang="en-US" sz="2000" dirty="0"/>
          </a:p>
        </p:txBody>
      </p:sp>
      <p:sp>
        <p:nvSpPr>
          <p:cNvPr id="12" name="矩形 11"/>
          <p:cNvSpPr/>
          <p:nvPr/>
        </p:nvSpPr>
        <p:spPr>
          <a:xfrm>
            <a:off x="814040" y="6308015"/>
            <a:ext cx="10470995" cy="338554"/>
          </a:xfrm>
          <a:prstGeom prst="rect">
            <a:avLst/>
          </a:prstGeom>
        </p:spPr>
        <p:txBody>
          <a:bodyPr wrap="square">
            <a:spAutoFit/>
          </a:bodyPr>
          <a:lstStyle/>
          <a:p>
            <a:r>
              <a:rPr lang="en-US" sz="800" dirty="0">
                <a:latin typeface="Times New Roman" panose="02020603050405020304" pitchFamily="18" charset="0"/>
                <a:ea typeface="微软雅黑" panose="020B0503020204020204" charset="-122"/>
                <a:cs typeface="Times New Roman" panose="02020603050405020304" pitchFamily="18" charset="0"/>
              </a:rPr>
              <a:t>1.Sang-Ho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endParaRPr lang="en-US" sz="800" dirty="0" smtClean="0">
              <a:latin typeface="Times New Roman" panose="02020603050405020304" pitchFamily="18" charset="0"/>
              <a:ea typeface="微软雅黑" panose="020B0503020204020204" charset="-122"/>
              <a:cs typeface="Times New Roman" panose="02020603050405020304" pitchFamily="18" charset="0"/>
            </a:endParaRPr>
          </a:p>
          <a:p>
            <a:r>
              <a:rPr lang="en-US" altLang="zh-CN" sz="800" dirty="0" smtClean="0">
                <a:latin typeface="Times New Roman" panose="02020603050405020304" pitchFamily="18" charset="0"/>
                <a:cs typeface="Times New Roman" panose="02020603050405020304" pitchFamily="18" charset="0"/>
              </a:rPr>
              <a:t>2 . Ajay K.et al , </a:t>
            </a:r>
            <a:r>
              <a:rPr lang="en-US" altLang="zh-CN" sz="800" b="1" dirty="0" smtClean="0">
                <a:latin typeface="Times New Roman" panose="02020603050405020304" pitchFamily="18" charset="0"/>
                <a:cs typeface="Times New Roman" panose="02020603050405020304" pitchFamily="18" charset="0"/>
              </a:rPr>
              <a:t>Compliance, Safety, and Effectiveness of Fixed-Dose Combinations of Antihypertensive Agents    A Meta-Analysis </a:t>
            </a:r>
            <a:r>
              <a:rPr lang="en-US" altLang="zh-CN" sz="800" b="1" i="1" dirty="0" smtClean="0">
                <a:latin typeface="Times New Roman" panose="02020603050405020304" pitchFamily="18" charset="0"/>
                <a:cs typeface="Times New Roman" panose="02020603050405020304" pitchFamily="18" charset="0"/>
              </a:rPr>
              <a:t>Hypertension</a:t>
            </a:r>
            <a:r>
              <a:rPr lang="en-US" altLang="zh-CN" sz="800" b="1" dirty="0" smtClean="0">
                <a:latin typeface="Times New Roman" panose="02020603050405020304" pitchFamily="18" charset="0"/>
                <a:cs typeface="Times New Roman" panose="02020603050405020304" pitchFamily="18" charset="0"/>
              </a:rPr>
              <a:t>. 2010;55:399-407 </a:t>
            </a:r>
            <a:endParaRPr lang="zh-CN" altLang="en-US" sz="8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01441" y="4406053"/>
            <a:ext cx="5664821" cy="1708160"/>
          </a:xfrm>
          <a:prstGeom prst="rect">
            <a:avLst/>
          </a:prstGeom>
          <a:noFill/>
        </p:spPr>
        <p:txBody>
          <a:bodyPr wrap="square" rtlCol="0">
            <a:spAutoFit/>
          </a:bodyPr>
          <a:lstStyle/>
          <a:p>
            <a:pPr>
              <a:lnSpc>
                <a:spcPct val="150000"/>
              </a:lnSpc>
              <a:buFont typeface="Wingdings" panose="05000000000000000000" pitchFamily="2" charset="2"/>
              <a:buChar char="l"/>
            </a:pPr>
            <a:r>
              <a:rPr lang="en-US" sz="1400" dirty="0" smtClean="0">
                <a:latin typeface="微软雅黑" panose="020B0503020204020204" charset="-122"/>
                <a:ea typeface="微软雅黑" panose="020B0503020204020204" charset="-122"/>
              </a:rPr>
              <a:t>2014</a:t>
            </a:r>
            <a:r>
              <a:rPr lang="en-US" altLang="zh-CN" sz="1400" dirty="0" smtClean="0">
                <a:latin typeface="微软雅黑" panose="020B0503020204020204" charset="-122"/>
                <a:ea typeface="微软雅黑" panose="020B0503020204020204" charset="-122"/>
              </a:rPr>
              <a:t>.3</a:t>
            </a:r>
            <a:r>
              <a:rPr lang="en-US" sz="1400" dirty="0" smtClean="0">
                <a:latin typeface="微软雅黑" panose="020B0503020204020204" charset="-122"/>
                <a:ea typeface="微软雅黑" panose="020B0503020204020204" charset="-122"/>
              </a:rPr>
              <a:t>~2019.12</a:t>
            </a:r>
            <a:r>
              <a:rPr lang="zh-CN" altLang="en-US"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对</a:t>
            </a:r>
            <a:r>
              <a:rPr lang="zh-CN" altLang="en-US" sz="1400" dirty="0" smtClean="0">
                <a:latin typeface="微软雅黑" panose="020B0503020204020204" charset="-122"/>
                <a:ea typeface="微软雅黑" panose="020B0503020204020204" charset="-122"/>
              </a:rPr>
              <a:t>韩国</a:t>
            </a:r>
            <a:r>
              <a:rPr lang="en-US" sz="1400" dirty="0" smtClean="0">
                <a:latin typeface="微软雅黑" panose="020B0503020204020204" charset="-122"/>
                <a:ea typeface="微软雅黑" panose="020B0503020204020204" charset="-122"/>
              </a:rPr>
              <a:t>44,715</a:t>
            </a:r>
            <a:r>
              <a:rPr lang="zh-CN" altLang="en-US" sz="1400" dirty="0">
                <a:latin typeface="微软雅黑" panose="020B0503020204020204" charset="-122"/>
                <a:ea typeface="微软雅黑" panose="020B0503020204020204" charset="-122"/>
              </a:rPr>
              <a:t>例至少接受一次替米沙坦</a:t>
            </a:r>
            <a:r>
              <a:rPr lang="en-US"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氨氯地平单片复方制剂的高血压患者进行了安全性和有效性评价。患者随访</a:t>
            </a:r>
            <a:r>
              <a:rPr lang="en-US" sz="1400" dirty="0">
                <a:latin typeface="微软雅黑" panose="020B0503020204020204" charset="-122"/>
                <a:ea typeface="微软雅黑" panose="020B0503020204020204" charset="-122"/>
              </a:rPr>
              <a:t>3 ~ 6</a:t>
            </a:r>
            <a:r>
              <a:rPr lang="zh-CN" altLang="en-US" sz="1400" dirty="0">
                <a:latin typeface="微软雅黑" panose="020B0503020204020204" charset="-122"/>
                <a:ea typeface="微软雅黑" panose="020B0503020204020204" charset="-122"/>
              </a:rPr>
              <a:t>个月</a:t>
            </a:r>
            <a:r>
              <a:rPr lang="zh-CN" altLang="en-US" sz="1400" dirty="0" smtClean="0">
                <a:latin typeface="微软雅黑" panose="020B0503020204020204" charset="-122"/>
                <a:ea typeface="微软雅黑" panose="020B0503020204020204" charset="-122"/>
              </a:rPr>
              <a:t>，</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其中</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40 /5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28,096</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人，占比</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62.8%</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buFont typeface="Wingdings" panose="05000000000000000000" pitchFamily="2" charset="2"/>
              <a:buChar char="l"/>
            </a:pP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随访</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结束后，三组的目标血压达标率分别为：</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 40 /5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76.5%</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80/5 mg</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69.9%</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40/10</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73.2%</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endParaRPr lang="zh-CN" altLang="en-US" sz="14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9" name="TextBox 8"/>
          <p:cNvSpPr txBox="1"/>
          <p:nvPr/>
        </p:nvSpPr>
        <p:spPr>
          <a:xfrm>
            <a:off x="6233532" y="791737"/>
            <a:ext cx="5709424" cy="1015663"/>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大</a:t>
            </a:r>
            <a:r>
              <a:rPr lang="zh-CN" altLang="en-US" sz="2000" b="1" dirty="0" smtClean="0">
                <a:latin typeface="微软雅黑" panose="020B0503020204020204" charset="-122"/>
                <a:ea typeface="微软雅黑" panose="020B0503020204020204" charset="-122"/>
              </a:rPr>
              <a:t>型回顾性研究显示，</a:t>
            </a:r>
            <a:r>
              <a:rPr lang="zh-CN" altLang="en-US" sz="2000" b="1" dirty="0" smtClean="0">
                <a:solidFill>
                  <a:schemeClr val="accent1">
                    <a:lumMod val="75000"/>
                  </a:schemeClr>
                </a:solidFill>
                <a:latin typeface="微软雅黑" panose="020B0503020204020204" charset="-122"/>
                <a:ea typeface="微软雅黑" panose="020B0503020204020204" charset="-122"/>
              </a:rPr>
              <a:t>单片复方</a:t>
            </a:r>
            <a:r>
              <a:rPr lang="zh-CN" altLang="en-US" sz="2000" b="1" dirty="0">
                <a:solidFill>
                  <a:schemeClr val="accent1">
                    <a:lumMod val="75000"/>
                  </a:schemeClr>
                </a:solidFill>
                <a:latin typeface="微软雅黑" panose="020B0503020204020204" charset="-122"/>
                <a:ea typeface="微软雅黑" panose="020B0503020204020204" charset="-122"/>
              </a:rPr>
              <a:t>制剂（</a:t>
            </a:r>
            <a:r>
              <a:rPr lang="en-US" altLang="zh-CN" sz="2000" b="1" dirty="0">
                <a:solidFill>
                  <a:schemeClr val="accent1">
                    <a:lumMod val="75000"/>
                  </a:schemeClr>
                </a:solidFill>
                <a:latin typeface="微软雅黑" panose="020B0503020204020204" charset="-122"/>
                <a:ea typeface="微软雅黑" panose="020B0503020204020204" charset="-122"/>
              </a:rPr>
              <a:t>SPC</a:t>
            </a:r>
            <a:r>
              <a:rPr lang="zh-CN" altLang="en-US" sz="2000" b="1" dirty="0" smtClean="0">
                <a:solidFill>
                  <a:schemeClr val="accent1">
                    <a:lumMod val="75000"/>
                  </a:schemeClr>
                </a:solidFill>
                <a:latin typeface="微软雅黑" panose="020B0503020204020204" charset="-122"/>
                <a:ea typeface="微软雅黑" panose="020B0503020204020204" charset="-122"/>
              </a:rPr>
              <a:t>）较自由组合治疗使高血压患者治疗</a:t>
            </a:r>
            <a:r>
              <a:rPr lang="zh-CN" altLang="en-US" sz="2000" b="1" dirty="0">
                <a:solidFill>
                  <a:schemeClr val="accent1">
                    <a:lumMod val="75000"/>
                  </a:schemeClr>
                </a:solidFill>
                <a:latin typeface="微软雅黑" panose="020B0503020204020204" charset="-122"/>
                <a:ea typeface="微软雅黑" panose="020B0503020204020204" charset="-122"/>
              </a:rPr>
              <a:t>的</a:t>
            </a:r>
            <a:r>
              <a:rPr lang="zh-CN" altLang="en-US" sz="2000" b="1" dirty="0">
                <a:solidFill>
                  <a:srgbClr val="FF0000"/>
                </a:solidFill>
                <a:latin typeface="微软雅黑" panose="020B0503020204020204" charset="-122"/>
                <a:ea typeface="微软雅黑" panose="020B0503020204020204" charset="-122"/>
              </a:rPr>
              <a:t>依从性和</a:t>
            </a:r>
            <a:r>
              <a:rPr lang="zh-CN" altLang="en-US" sz="2000" b="1" dirty="0" smtClean="0">
                <a:solidFill>
                  <a:srgbClr val="FF0000"/>
                </a:solidFill>
                <a:latin typeface="微软雅黑" panose="020B0503020204020204" charset="-122"/>
                <a:ea typeface="微软雅黑" panose="020B0503020204020204" charset="-122"/>
              </a:rPr>
              <a:t>持续性</a:t>
            </a:r>
            <a:r>
              <a:rPr lang="zh-CN" altLang="en-US" sz="2000" b="1" dirty="0">
                <a:solidFill>
                  <a:srgbClr val="FF0000"/>
                </a:solidFill>
                <a:latin typeface="微软雅黑" panose="020B0503020204020204" charset="-122"/>
                <a:ea typeface="微软雅黑" panose="020B0503020204020204" charset="-122"/>
              </a:rPr>
              <a:t>提高</a:t>
            </a:r>
            <a:r>
              <a:rPr lang="en-US" altLang="zh-CN" sz="2000" b="1" dirty="0" smtClean="0">
                <a:solidFill>
                  <a:srgbClr val="FF0000"/>
                </a:solidFill>
                <a:latin typeface="微软雅黑" panose="020B0503020204020204" charset="-122"/>
                <a:ea typeface="微软雅黑" panose="020B0503020204020204" charset="-122"/>
              </a:rPr>
              <a:t>29%</a:t>
            </a:r>
            <a:r>
              <a:rPr lang="en-US" altLang="zh-CN" sz="2000" b="1" baseline="30000" dirty="0" smtClean="0">
                <a:solidFill>
                  <a:srgbClr val="FF0000"/>
                </a:solidFill>
                <a:latin typeface="微软雅黑" panose="020B0503020204020204" charset="-122"/>
                <a:ea typeface="微软雅黑" panose="020B0503020204020204" charset="-122"/>
              </a:rPr>
              <a:t>2</a:t>
            </a:r>
            <a:endParaRPr lang="zh-CN" altLang="en-US" sz="2000" dirty="0"/>
          </a:p>
        </p:txBody>
      </p:sp>
      <p:pic>
        <p:nvPicPr>
          <p:cNvPr id="11" name="图片 10"/>
          <p:cNvPicPr>
            <a:picLocks noChangeAspect="1"/>
          </p:cNvPicPr>
          <p:nvPr/>
        </p:nvPicPr>
        <p:blipFill>
          <a:blip r:embed="rId4" cstate="print"/>
          <a:stretch>
            <a:fillRect/>
          </a:stretch>
        </p:blipFill>
        <p:spPr>
          <a:xfrm>
            <a:off x="6711120" y="2017194"/>
            <a:ext cx="4645214" cy="2954258"/>
          </a:xfrm>
          <a:prstGeom prst="rect">
            <a:avLst/>
          </a:prstGeom>
        </p:spPr>
      </p:pic>
      <p:sp>
        <p:nvSpPr>
          <p:cNvPr id="13" name="内容占位符 14"/>
          <p:cNvSpPr>
            <a:spLocks noGrp="1"/>
          </p:cNvSpPr>
          <p:nvPr>
            <p:ph sz="quarter" idx="4294967295"/>
          </p:nvPr>
        </p:nvSpPr>
        <p:spPr>
          <a:xfrm>
            <a:off x="6565770" y="5232096"/>
            <a:ext cx="5183188" cy="901075"/>
          </a:xfrm>
          <a:prstGeom prst="rect">
            <a:avLst/>
          </a:prstGeom>
        </p:spPr>
        <p:txBody>
          <a:bodyPr>
            <a:normAutofit/>
          </a:bodyPr>
          <a:lstStyle/>
          <a:p>
            <a:pPr>
              <a:buFont typeface="Wingdings" panose="05000000000000000000" pitchFamily="2" charset="2"/>
              <a:buChar char="l"/>
            </a:pPr>
            <a:r>
              <a:rPr lang="zh-CN" altLang="en-US" sz="1400" dirty="0" smtClean="0">
                <a:latin typeface="微软雅黑" panose="020B0503020204020204" charset="-122"/>
                <a:ea typeface="微软雅黑" panose="020B0503020204020204" charset="-122"/>
              </a:rPr>
              <a:t>一项回顾性研究（包括</a:t>
            </a:r>
            <a:r>
              <a:rPr lang="en-US" altLang="zh-CN" sz="1400" dirty="0" smtClean="0">
                <a:latin typeface="微软雅黑" panose="020B0503020204020204" charset="-122"/>
                <a:ea typeface="微软雅黑" panose="020B0503020204020204" charset="-122"/>
              </a:rPr>
              <a:t>30295</a:t>
            </a:r>
            <a:r>
              <a:rPr lang="zh-CN" altLang="en-US" sz="1400" dirty="0" smtClean="0">
                <a:latin typeface="微软雅黑" panose="020B0503020204020204" charset="-122"/>
                <a:ea typeface="微软雅黑" panose="020B0503020204020204" charset="-122"/>
              </a:rPr>
              <a:t>例患者）显示</a:t>
            </a:r>
            <a:r>
              <a:rPr lang="zh-CN" altLang="en-US" sz="1400" dirty="0">
                <a:latin typeface="微软雅黑" panose="020B0503020204020204" charset="-122"/>
                <a:ea typeface="微软雅黑" panose="020B0503020204020204" charset="-122"/>
              </a:rPr>
              <a:t>，与降压药物</a:t>
            </a:r>
            <a:r>
              <a:rPr lang="zh-CN" altLang="en-US" sz="1400" dirty="0" smtClean="0">
                <a:latin typeface="微软雅黑" panose="020B0503020204020204" charset="-122"/>
                <a:ea typeface="微软雅黑" panose="020B0503020204020204" charset="-122"/>
              </a:rPr>
              <a:t>自由组合治疗相比，</a:t>
            </a:r>
            <a:r>
              <a:rPr lang="zh-CN" altLang="en-US" sz="1400" b="1" dirty="0" smtClean="0">
                <a:solidFill>
                  <a:srgbClr val="FF0000"/>
                </a:solidFill>
                <a:latin typeface="微软雅黑" panose="020B0503020204020204" charset="-122"/>
                <a:ea typeface="微软雅黑" panose="020B0503020204020204" charset="-122"/>
              </a:rPr>
              <a:t>使用单片复方制剂（</a:t>
            </a:r>
            <a:r>
              <a:rPr lang="en-US" altLang="zh-CN" sz="1400" b="1" dirty="0" smtClean="0">
                <a:solidFill>
                  <a:srgbClr val="FF0000"/>
                </a:solidFill>
                <a:latin typeface="微软雅黑" panose="020B0503020204020204" charset="-122"/>
                <a:ea typeface="微软雅黑" panose="020B0503020204020204" charset="-122"/>
              </a:rPr>
              <a:t>SPC</a:t>
            </a:r>
            <a:r>
              <a:rPr lang="zh-CN" altLang="en-US" sz="1400" b="1" dirty="0" smtClean="0">
                <a:solidFill>
                  <a:srgbClr val="FF0000"/>
                </a:solidFill>
                <a:latin typeface="微软雅黑" panose="020B0503020204020204" charset="-122"/>
                <a:ea typeface="微软雅黑" panose="020B0503020204020204" charset="-122"/>
              </a:rPr>
              <a:t>）使高血压患者治疗的依从性和持续性增加</a:t>
            </a:r>
            <a:r>
              <a:rPr lang="en-US" altLang="zh-CN" sz="1400" b="1" dirty="0" smtClean="0">
                <a:solidFill>
                  <a:srgbClr val="FF0000"/>
                </a:solidFill>
                <a:latin typeface="微软雅黑" panose="020B0503020204020204" charset="-122"/>
                <a:ea typeface="微软雅黑" panose="020B0503020204020204" charset="-122"/>
              </a:rPr>
              <a:t>29%</a:t>
            </a:r>
            <a:r>
              <a:rPr lang="zh-CN" altLang="en-US" sz="1400" b="1" dirty="0" smtClean="0">
                <a:solidFill>
                  <a:srgbClr val="FF0000"/>
                </a:solidFill>
                <a:latin typeface="微软雅黑" panose="020B0503020204020204" charset="-122"/>
                <a:ea typeface="微软雅黑" panose="020B0503020204020204" charset="-122"/>
              </a:rPr>
              <a:t>。</a:t>
            </a:r>
            <a:endParaRPr lang="zh-CN" altLang="en-US" sz="1400" b="1" dirty="0">
              <a:solidFill>
                <a:srgbClr val="FF0000"/>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nvPicPr>
        <p:blipFill>
          <a:blip r:embed="rId5" cstate="print"/>
          <a:srcRect/>
          <a:stretch>
            <a:fillRect/>
          </a:stretch>
        </p:blipFill>
        <p:spPr bwMode="auto">
          <a:xfrm>
            <a:off x="777184" y="1653035"/>
            <a:ext cx="5000625" cy="25622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308160" y="1853683"/>
            <a:ext cx="5656705" cy="655601"/>
          </a:xfrm>
          <a:ln w="19050">
            <a:solidFill>
              <a:srgbClr val="FF0000"/>
            </a:solidFill>
          </a:ln>
        </p:spPr>
        <p:txBody>
          <a:bodyPr>
            <a:noAutofit/>
          </a:bodyPr>
          <a:lstStyle/>
          <a:p>
            <a:pPr lvl="0" algn="ctr"/>
            <a:r>
              <a:rPr lang="zh-CN" altLang="en-US" sz="1600" b="1" dirty="0">
                <a:solidFill>
                  <a:schemeClr val="accent1">
                    <a:lumMod val="75000"/>
                  </a:schemeClr>
                </a:solidFill>
                <a:latin typeface="微软雅黑" panose="020B0503020204020204" charset="-122"/>
                <a:ea typeface="微软雅黑" panose="020B0503020204020204" charset="-122"/>
              </a:rPr>
              <a:t>小剂量替米沙坦氨氯地平联合用药</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是国内外权威</a:t>
            </a:r>
            <a:r>
              <a:rPr lang="zh-CN" altLang="en-US" sz="1600" b="1" dirty="0">
                <a:latin typeface="微软雅黑" panose="020B0503020204020204" charset="-122"/>
                <a:ea typeface="微软雅黑" panose="020B0503020204020204" charset="-122"/>
                <a:sym typeface="Arial" panose="020B0604020202020204" pitchFamily="34" charset="0"/>
              </a:rPr>
              <a:t>指南推荐</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16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首选</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联合起始治疗方案</a:t>
            </a:r>
            <a:endParaRPr lang="zh-CN" altLang="en-US" sz="16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3" name="文本占位符 62"/>
          <p:cNvSpPr>
            <a:spLocks noGrp="1"/>
          </p:cNvSpPr>
          <p:nvPr>
            <p:ph type="body" idx="1"/>
          </p:nvPr>
        </p:nvSpPr>
        <p:spPr>
          <a:xfrm>
            <a:off x="329610" y="883722"/>
            <a:ext cx="5667966" cy="823912"/>
          </a:xfrm>
          <a:solidFill>
            <a:schemeClr val="accent5">
              <a:lumMod val="75000"/>
            </a:schemeClr>
          </a:solidFill>
        </p:spPr>
        <p:txBody>
          <a:bodyPr anchor="ctr">
            <a:normAutofit/>
          </a:bodyPr>
          <a:lstStyle/>
          <a:p>
            <a:pPr algn="ctr"/>
            <a:r>
              <a:rPr lang="zh-CN" altLang="en-US" dirty="0">
                <a:solidFill>
                  <a:schemeClr val="bg1"/>
                </a:solidFill>
              </a:rPr>
              <a:t>国内外权威指南一致推荐</a:t>
            </a:r>
          </a:p>
        </p:txBody>
      </p:sp>
      <p:sp>
        <p:nvSpPr>
          <p:cNvPr id="66" name="文本占位符 65"/>
          <p:cNvSpPr>
            <a:spLocks noGrp="1"/>
          </p:cNvSpPr>
          <p:nvPr>
            <p:ph type="body" sz="quarter" idx="3"/>
          </p:nvPr>
        </p:nvSpPr>
        <p:spPr>
          <a:xfrm>
            <a:off x="6640054" y="883721"/>
            <a:ext cx="5183188" cy="823912"/>
          </a:xfrm>
          <a:solidFill>
            <a:schemeClr val="accent5">
              <a:lumMod val="75000"/>
            </a:schemeClr>
          </a:solidFill>
        </p:spPr>
        <p:txBody>
          <a:bodyPr anchor="ctr">
            <a:normAutofit fontScale="47500" lnSpcReduction="20000"/>
          </a:bodyPr>
          <a:lstStyle/>
          <a:p>
            <a:pPr algn="ctr"/>
            <a:endParaRPr lang="en-US" altLang="zh-CN" dirty="0">
              <a:solidFill>
                <a:schemeClr val="bg1"/>
              </a:solidFill>
              <a:latin typeface="微软雅黑" panose="020B0503020204020204" charset="-122"/>
              <a:ea typeface="微软雅黑" panose="020B0503020204020204" charset="-122"/>
            </a:endParaRPr>
          </a:p>
          <a:p>
            <a:pPr algn="ctr"/>
            <a:r>
              <a:rPr lang="zh-CN" altLang="en-US" sz="3600" dirty="0">
                <a:solidFill>
                  <a:schemeClr val="bg1"/>
                </a:solidFill>
                <a:latin typeface="微软雅黑" panose="020B0503020204020204" charset="-122"/>
                <a:ea typeface="微软雅黑" panose="020B0503020204020204" charset="-122"/>
              </a:rPr>
              <a:t>上市申请时递交的临床试验报告中有效性描述节选</a:t>
            </a:r>
          </a:p>
          <a:p>
            <a:pPr algn="ctr"/>
            <a:r>
              <a:rPr lang="en-US" altLang="zh-CN" dirty="0">
                <a:solidFill>
                  <a:schemeClr val="bg1"/>
                </a:solidFill>
                <a:latin typeface="微软雅黑" panose="020B0503020204020204" charset="-122"/>
                <a:ea typeface="微软雅黑" panose="020B0503020204020204" charset="-122"/>
              </a:rPr>
              <a:t>CDE</a:t>
            </a:r>
            <a:r>
              <a:rPr lang="zh-CN" altLang="en-US" dirty="0">
                <a:solidFill>
                  <a:schemeClr val="bg1"/>
                </a:solidFill>
                <a:latin typeface="微软雅黑" panose="020B0503020204020204" charset="-122"/>
                <a:ea typeface="微软雅黑" panose="020B0503020204020204" charset="-122"/>
              </a:rPr>
              <a:t>发布的上市审评报告</a:t>
            </a:r>
            <a:endParaRPr lang="zh-CN" altLang="en-US" dirty="0">
              <a:latin typeface="微软雅黑" panose="020B0503020204020204" charset="-122"/>
              <a:ea typeface="微软雅黑" panose="020B0503020204020204" charset="-122"/>
            </a:endParaRPr>
          </a:p>
        </p:txBody>
      </p:sp>
      <p:sp>
        <p:nvSpPr>
          <p:cNvPr id="67" name="内容占位符 66"/>
          <p:cNvSpPr>
            <a:spLocks noGrp="1"/>
          </p:cNvSpPr>
          <p:nvPr>
            <p:ph sz="quarter" idx="4"/>
          </p:nvPr>
        </p:nvSpPr>
        <p:spPr>
          <a:xfrm>
            <a:off x="6512456" y="2696469"/>
            <a:ext cx="5183188" cy="3684588"/>
          </a:xfrm>
        </p:spPr>
        <p:txBody>
          <a:bodyPr>
            <a:normAutofit/>
          </a:bodyPr>
          <a:lstStyle/>
          <a:p>
            <a:pPr>
              <a:lnSpc>
                <a:spcPct val="150000"/>
              </a:lnSpc>
            </a:pPr>
            <a:r>
              <a:rPr lang="zh-CN" altLang="en-US" sz="1400" dirty="0">
                <a:latin typeface="Times New Roman" panose="02020603050405020304" pitchFamily="18" charset="0"/>
                <a:ea typeface="微软雅黑" panose="020B0503020204020204" charset="-122"/>
                <a:cs typeface="Times New Roman" panose="02020603050405020304" pitchFamily="18" charset="0"/>
              </a:rPr>
              <a:t>关键性</a:t>
            </a:r>
            <a:r>
              <a:rPr lang="en-US" altLang="zh-CN" sz="1400" dirty="0">
                <a:latin typeface="Times New Roman" panose="02020603050405020304" pitchFamily="18" charset="0"/>
                <a:ea typeface="微软雅黑" panose="020B0503020204020204" charset="-122"/>
                <a:cs typeface="Times New Roman" panose="02020603050405020304" pitchFamily="18" charset="0"/>
              </a:rPr>
              <a:t>1235.5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临床研究：</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在对</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氨氯地平）单药疗法的非反应患者中研究</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的有效性和安全性。</a:t>
            </a:r>
            <a:r>
              <a:rPr lang="zh-CN" altLang="en-US" sz="1400" dirty="0">
                <a:latin typeface="Times New Roman" panose="02020603050405020304" pitchFamily="18" charset="0"/>
                <a:ea typeface="微软雅黑" panose="020B0503020204020204" charset="-122"/>
                <a:cs typeface="Times New Roman" panose="02020603050405020304" pitchFamily="18" charset="0"/>
              </a:rPr>
              <a:t>试验时间：</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11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-2008</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09</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日。主要在欧洲和亚洲、加拿大及南非进行。共入选合格的患者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1057</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例。分</a:t>
            </a:r>
            <a:r>
              <a:rPr lang="en-US" altLang="zh-CN" sz="1400" dirty="0">
                <a:latin typeface="Times New Roman" panose="02020603050405020304" pitchFamily="18" charset="0"/>
                <a:ea typeface="微软雅黑" panose="020B0503020204020204" charset="-122"/>
                <a:cs typeface="Times New Roman" panose="02020603050405020304" pitchFamily="18" charset="0"/>
              </a:rPr>
              <a:t>4</a:t>
            </a:r>
            <a:r>
              <a:rPr lang="zh-CN" altLang="en-US" sz="1400" dirty="0">
                <a:latin typeface="Times New Roman" panose="02020603050405020304" pitchFamily="18" charset="0"/>
                <a:ea typeface="微软雅黑" panose="020B0503020204020204" charset="-122"/>
                <a:cs typeface="Times New Roman" panose="02020603050405020304" pitchFamily="18" charset="0"/>
              </a:rPr>
              <a:t>组（</a:t>
            </a:r>
            <a:r>
              <a:rPr lang="en-US" altLang="zh-CN" sz="1400" dirty="0">
                <a:latin typeface="Times New Roman" panose="02020603050405020304" pitchFamily="18" charset="0"/>
                <a:ea typeface="微软雅黑" panose="020B0503020204020204" charset="-122"/>
                <a:cs typeface="Times New Roman" panose="02020603050405020304" pitchFamily="18" charset="0"/>
              </a:rPr>
              <a:t>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A10mg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T40mg/A5mg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T80mg/A5mg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），每组分别入选患者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270</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271</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261</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 </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结果显示：降压有效性方面，</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复方的两种剂量</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在降低谷坐位</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DBP</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（舒张压）方面都优于</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A5</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A10</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10mg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氨氯地平）单药治疗</a:t>
            </a:r>
            <a:r>
              <a:rPr lang="en-US" altLang="zh-CN" sz="1400" baseline="30000" dirty="0">
                <a:latin typeface="Times New Roman" panose="02020603050405020304" pitchFamily="18" charset="0"/>
                <a:ea typeface="微软雅黑" panose="020B0503020204020204" charset="-122"/>
                <a:cs typeface="Times New Roman" panose="02020603050405020304" pitchFamily="18" charset="0"/>
              </a:rPr>
              <a:t>3 </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nvSpPr>
        <p:spPr>
          <a:xfrm>
            <a:off x="276225" y="6352020"/>
            <a:ext cx="5364133" cy="338554"/>
          </a:xfrm>
          <a:prstGeom prst="rect">
            <a:avLst/>
          </a:prstGeom>
          <a:noFill/>
        </p:spPr>
        <p:txBody>
          <a:bodyPr wrap="square">
            <a:spAutoFit/>
          </a:bodyPr>
          <a:lstStyle/>
          <a:p>
            <a:pPr marL="228600" lvl="0" indent="-228600">
              <a:buFontTx/>
              <a:buAutoNum type="arabicPeriod"/>
              <a:defRPr/>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中国高血压防治指南</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年修订版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心脑血管病防治</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,2019,19(01):1-44. </a:t>
            </a:r>
          </a:p>
          <a:p>
            <a:pPr marL="228600" lvl="0" indent="-228600">
              <a:buFontTx/>
              <a:buAutoNum type="arabicPeriod"/>
              <a:defRPr/>
            </a:pPr>
            <a:r>
              <a:rPr lang="en-US" sz="800" dirty="0"/>
              <a:t>Guideline for the pharmacological treatment of hypertension in adults</a:t>
            </a:r>
            <a:r>
              <a:rPr lang="zh-CN" altLang="en-US" sz="800" dirty="0"/>
              <a:t>，</a:t>
            </a:r>
            <a:r>
              <a:rPr lang="en-US" sz="800" dirty="0"/>
              <a:t> World Health Organization; 2021.</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0" name="矩形 49"/>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51" name="等腰三角形 50"/>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38913" name="Picture 1"/>
          <p:cNvPicPr>
            <a:picLocks noGrp="1" noChangeAspect="1" noChangeArrowheads="1"/>
          </p:cNvPicPr>
          <p:nvPr>
            <p:ph sz="half" idx="2"/>
          </p:nvPr>
        </p:nvPicPr>
        <p:blipFill>
          <a:blip r:embed="rId4" cstate="print"/>
          <a:srcRect/>
          <a:stretch>
            <a:fillRect/>
          </a:stretch>
        </p:blipFill>
        <p:spPr bwMode="auto">
          <a:xfrm>
            <a:off x="363570" y="2558238"/>
            <a:ext cx="1273815" cy="1897253"/>
          </a:xfrm>
          <a:prstGeom prst="rect">
            <a:avLst/>
          </a:prstGeom>
          <a:noFill/>
          <a:ln w="9525">
            <a:noFill/>
            <a:miter lim="800000"/>
            <a:headEnd/>
            <a:tailEnd/>
          </a:ln>
          <a:effectLst/>
        </p:spPr>
      </p:pic>
      <p:sp>
        <p:nvSpPr>
          <p:cNvPr id="68" name="TextBox 67"/>
          <p:cNvSpPr txBox="1"/>
          <p:nvPr/>
        </p:nvSpPr>
        <p:spPr>
          <a:xfrm>
            <a:off x="244514" y="4465668"/>
            <a:ext cx="1414131" cy="461665"/>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中国高血压防治指南</a:t>
            </a:r>
            <a:r>
              <a:rPr lang="en-US" altLang="zh-CN" sz="1200" dirty="0">
                <a:latin typeface="微软雅黑" panose="020B0503020204020204" charset="-122"/>
                <a:ea typeface="微软雅黑" panose="020B0503020204020204" charset="-122"/>
              </a:rPr>
              <a:t>2018</a:t>
            </a:r>
            <a:r>
              <a:rPr lang="zh-CN" altLang="en-US" sz="1200" dirty="0">
                <a:latin typeface="微软雅黑" panose="020B0503020204020204" charset="-122"/>
                <a:ea typeface="微软雅黑" panose="020B0503020204020204" charset="-122"/>
              </a:rPr>
              <a:t>修订版</a:t>
            </a:r>
          </a:p>
        </p:txBody>
      </p:sp>
      <p:sp>
        <p:nvSpPr>
          <p:cNvPr id="70" name="线形标注 1 69"/>
          <p:cNvSpPr/>
          <p:nvPr/>
        </p:nvSpPr>
        <p:spPr>
          <a:xfrm>
            <a:off x="1637395" y="3859610"/>
            <a:ext cx="1399962" cy="2147781"/>
          </a:xfrm>
          <a:prstGeom prst="borderCallout1">
            <a:avLst>
              <a:gd name="adj1" fmla="val -2042"/>
              <a:gd name="adj2" fmla="val 44658"/>
              <a:gd name="adj3" fmla="val -30569"/>
              <a:gd name="adj4" fmla="val -2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altLang="zh-CN" sz="1100" dirty="0">
                <a:solidFill>
                  <a:schemeClr val="tx1"/>
                </a:solidFill>
                <a:latin typeface="微软雅黑" panose="020B0503020204020204" charset="-122"/>
                <a:ea typeface="微软雅黑" panose="020B0503020204020204" charset="-122"/>
              </a:rPr>
              <a:t>CHIEF</a:t>
            </a:r>
            <a:r>
              <a:rPr lang="zh-CN" altLang="en-US" sz="1100" dirty="0">
                <a:solidFill>
                  <a:schemeClr val="tx1"/>
                </a:solidFill>
                <a:latin typeface="微软雅黑" panose="020B0503020204020204" charset="-122"/>
                <a:ea typeface="微软雅黑" panose="020B0503020204020204" charset="-122"/>
              </a:rPr>
              <a:t>研究阶段报告表明，</a:t>
            </a:r>
            <a:r>
              <a:rPr lang="zh-CN" altLang="en-US" sz="1100" b="1" dirty="0">
                <a:solidFill>
                  <a:schemeClr val="accent1">
                    <a:lumMod val="75000"/>
                  </a:schemeClr>
                </a:solidFill>
                <a:latin typeface="微软雅黑" panose="020B0503020204020204" charset="-122"/>
                <a:ea typeface="微软雅黑" panose="020B0503020204020204" charset="-122"/>
              </a:rPr>
              <a:t>初始用小剂量氨氯地平与替米沙坦联合治疗，可明显降低高血压患者的血压水平，</a:t>
            </a:r>
            <a:r>
              <a:rPr lang="zh-CN" altLang="en-US" sz="1100" b="1" dirty="0">
                <a:solidFill>
                  <a:srgbClr val="FF0000"/>
                </a:solidFill>
                <a:latin typeface="微软雅黑" panose="020B0503020204020204" charset="-122"/>
                <a:ea typeface="微软雅黑" panose="020B0503020204020204" charset="-122"/>
              </a:rPr>
              <a:t>高血压的控制率可达</a:t>
            </a:r>
            <a:r>
              <a:rPr lang="en-US" altLang="zh-CN" sz="1100" b="1" dirty="0">
                <a:solidFill>
                  <a:srgbClr val="FF0000"/>
                </a:solidFill>
                <a:latin typeface="微软雅黑" panose="020B0503020204020204" charset="-122"/>
                <a:ea typeface="微软雅黑" panose="020B0503020204020204" charset="-122"/>
              </a:rPr>
              <a:t>8 0 % </a:t>
            </a:r>
            <a:r>
              <a:rPr lang="zh-CN" altLang="en-US" sz="1100" b="1" dirty="0">
                <a:solidFill>
                  <a:srgbClr val="FF0000"/>
                </a:solidFill>
                <a:latin typeface="微软雅黑" panose="020B0503020204020204" charset="-122"/>
                <a:ea typeface="微软雅黑" panose="020B0503020204020204" charset="-122"/>
              </a:rPr>
              <a:t>左右，是我国高血压患者的优化降压方案之一</a:t>
            </a:r>
            <a:r>
              <a:rPr lang="en-US" altLang="zh-CN" sz="1100" baseline="30000" dirty="0">
                <a:solidFill>
                  <a:schemeClr val="tx1"/>
                </a:solidFill>
                <a:latin typeface="微软雅黑" panose="020B0503020204020204" charset="-122"/>
                <a:ea typeface="微软雅黑" panose="020B0503020204020204" charset="-122"/>
              </a:rPr>
              <a:t>1</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sp>
        <p:nvSpPr>
          <p:cNvPr id="71" name="TextBox 70"/>
          <p:cNvSpPr txBox="1"/>
          <p:nvPr/>
        </p:nvSpPr>
        <p:spPr>
          <a:xfrm>
            <a:off x="3164964" y="4554272"/>
            <a:ext cx="1484974" cy="461665"/>
          </a:xfrm>
          <a:prstGeom prst="rect">
            <a:avLst/>
          </a:prstGeom>
          <a:noFill/>
        </p:spPr>
        <p:txBody>
          <a:bodyPr wrap="square" rtlCol="0">
            <a:spAutoFit/>
          </a:bodyPr>
          <a:lstStyle/>
          <a:p>
            <a:pPr algn="ctr"/>
            <a:r>
              <a:rPr lang="en-US" altLang="zh-CN" sz="1200" dirty="0">
                <a:latin typeface="微软雅黑" panose="020B0503020204020204" charset="-122"/>
                <a:ea typeface="微软雅黑" panose="020B0503020204020204" charset="-122"/>
              </a:rPr>
              <a:t>2021</a:t>
            </a:r>
            <a:r>
              <a:rPr lang="en-US"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WHO</a:t>
            </a:r>
            <a:r>
              <a:rPr lang="zh-CN" altLang="en-US" sz="1200" dirty="0">
                <a:latin typeface="微软雅黑" panose="020B0503020204020204" charset="-122"/>
                <a:ea typeface="微软雅黑" panose="020B0503020204020204" charset="-122"/>
              </a:rPr>
              <a:t>成人高血压药物治疗指南</a:t>
            </a:r>
          </a:p>
        </p:txBody>
      </p:sp>
      <p:sp>
        <p:nvSpPr>
          <p:cNvPr id="72" name="线形标注 1 71"/>
          <p:cNvSpPr/>
          <p:nvPr/>
        </p:nvSpPr>
        <p:spPr>
          <a:xfrm>
            <a:off x="4689056" y="3799359"/>
            <a:ext cx="1332499" cy="2147781"/>
          </a:xfrm>
          <a:prstGeom prst="borderCallout1">
            <a:avLst>
              <a:gd name="adj1" fmla="val -2042"/>
              <a:gd name="adj2" fmla="val 51496"/>
              <a:gd name="adj3" fmla="val -26114"/>
              <a:gd name="adj4" fmla="val -161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zh-CN" altLang="en-US" sz="1100" dirty="0">
                <a:solidFill>
                  <a:schemeClr val="tx1"/>
                </a:solidFill>
                <a:latin typeface="微软雅黑" panose="020B0503020204020204" charset="-122"/>
                <a:ea typeface="微软雅黑" panose="020B0503020204020204" charset="-122"/>
              </a:rPr>
              <a:t>对于高血压患者，建议以两种药物联合开始治疗，</a:t>
            </a:r>
            <a:r>
              <a:rPr lang="zh-CN" altLang="en-US" sz="1100" b="1" dirty="0">
                <a:solidFill>
                  <a:srgbClr val="FF0000"/>
                </a:solidFill>
                <a:latin typeface="微软雅黑" panose="020B0503020204020204" charset="-122"/>
                <a:ea typeface="微软雅黑" panose="020B0503020204020204" charset="-122"/>
              </a:rPr>
              <a:t>优先选用单片复方制剂（</a:t>
            </a:r>
            <a:r>
              <a:rPr lang="en-US" altLang="zh-CN" sz="1100" b="1" dirty="0">
                <a:solidFill>
                  <a:srgbClr val="FF0000"/>
                </a:solidFill>
                <a:latin typeface="微软雅黑" panose="020B0503020204020204" charset="-122"/>
                <a:ea typeface="微软雅黑" panose="020B0503020204020204" charset="-122"/>
              </a:rPr>
              <a:t>ARB+CCB</a:t>
            </a:r>
            <a:r>
              <a:rPr lang="zh-CN" altLang="en-US" sz="1100" b="1" dirty="0">
                <a:solidFill>
                  <a:srgbClr val="FF0000"/>
                </a:solidFill>
                <a:latin typeface="微软雅黑" panose="020B0503020204020204" charset="-122"/>
                <a:ea typeface="微软雅黑" panose="020B0503020204020204" charset="-122"/>
              </a:rPr>
              <a:t>），从低剂量开始治疗，并以替米沙坦氨氯地平为例，起始剂量为</a:t>
            </a:r>
            <a:r>
              <a:rPr lang="en-US" altLang="zh-CN" sz="1100" b="1" dirty="0">
                <a:solidFill>
                  <a:srgbClr val="FF0000"/>
                </a:solidFill>
                <a:latin typeface="微软雅黑" panose="020B0503020204020204" charset="-122"/>
                <a:ea typeface="微软雅黑" panose="020B0503020204020204" charset="-122"/>
              </a:rPr>
              <a:t>40mg/5mg,</a:t>
            </a:r>
            <a:r>
              <a:rPr lang="zh-CN" altLang="en-US" sz="1100" b="1" dirty="0">
                <a:solidFill>
                  <a:srgbClr val="FF0000"/>
                </a:solidFill>
                <a:latin typeface="微软雅黑" panose="020B0503020204020204" charset="-122"/>
                <a:ea typeface="微软雅黑" panose="020B0503020204020204" charset="-122"/>
              </a:rPr>
              <a:t>每日一次</a:t>
            </a:r>
            <a:r>
              <a:rPr lang="en-US" altLang="zh-CN" sz="1200" baseline="30000" dirty="0">
                <a:solidFill>
                  <a:schemeClr val="tx1"/>
                </a:solidFill>
                <a:latin typeface="微软雅黑" panose="020B0503020204020204" charset="-122"/>
                <a:ea typeface="微软雅黑" panose="020B0503020204020204" charset="-122"/>
              </a:rPr>
              <a:t>2 </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pic>
        <p:nvPicPr>
          <p:cNvPr id="38916" name="Picture 4"/>
          <p:cNvPicPr>
            <a:picLocks noChangeAspect="1" noChangeArrowheads="1"/>
          </p:cNvPicPr>
          <p:nvPr/>
        </p:nvPicPr>
        <p:blipFill>
          <a:blip r:embed="rId5" cstate="print"/>
          <a:srcRect/>
          <a:stretch>
            <a:fillRect/>
          </a:stretch>
        </p:blipFill>
        <p:spPr bwMode="auto">
          <a:xfrm>
            <a:off x="3289084" y="2721937"/>
            <a:ext cx="1246886" cy="1754372"/>
          </a:xfrm>
          <a:prstGeom prst="rect">
            <a:avLst/>
          </a:prstGeom>
          <a:noFill/>
          <a:ln w="9525">
            <a:noFill/>
            <a:miter lim="800000"/>
            <a:headEnd/>
            <a:tailEnd/>
          </a:ln>
          <a:effectLst/>
        </p:spPr>
      </p:pic>
      <p:sp>
        <p:nvSpPr>
          <p:cNvPr id="73" name="文本框 21"/>
          <p:cNvSpPr txBox="1"/>
          <p:nvPr/>
        </p:nvSpPr>
        <p:spPr>
          <a:xfrm>
            <a:off x="6228899" y="6309745"/>
            <a:ext cx="5364133" cy="338554"/>
          </a:xfrm>
          <a:prstGeom prst="rect">
            <a:avLst/>
          </a:prstGeom>
          <a:noFill/>
        </p:spPr>
        <p:txBody>
          <a:bodyPr wrap="square">
            <a:spAutoFit/>
          </a:bodyPr>
          <a:lstStyle/>
          <a:p>
            <a:pPr marL="228600" lvl="0" indent="-228600">
              <a:defRPr/>
            </a:pP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JXHS1600041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）申请上市技术审评报告，国家食品药品监督管理总局药品审评中心，</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2017</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74" name="标题 16"/>
          <p:cNvSpPr txBox="1"/>
          <p:nvPr/>
        </p:nvSpPr>
        <p:spPr>
          <a:xfrm>
            <a:off x="6634716" y="1865266"/>
            <a:ext cx="5231219" cy="599153"/>
          </a:xfrm>
          <a:prstGeom prst="rect">
            <a:avLst/>
          </a:prstGeom>
          <a:ln w="19050">
            <a:solidFill>
              <a:srgbClr val="FF0000"/>
            </a:solidFill>
          </a:ln>
        </p:spPr>
        <p:txBody>
          <a:bodyPr vert="horz" lIns="91440" tIns="45720" rIns="91440" bIns="45720" rtlCol="0" anchor="ctr">
            <a:noAutofit/>
          </a:bodyPr>
          <a:lstStyle/>
          <a:p>
            <a:pPr lvl="0" algn="ctr">
              <a:lnSpc>
                <a:spcPct val="90000"/>
              </a:lnSpc>
              <a:spcBef>
                <a:spcPct val="0"/>
              </a:spcBef>
            </a:pPr>
            <a:r>
              <a:rPr lang="zh-CN" altLang="en-US" sz="1600" b="1" dirty="0">
                <a:latin typeface="Times New Roman" panose="02020603050405020304" pitchFamily="18" charset="0"/>
                <a:ea typeface="微软雅黑" panose="020B0503020204020204" charset="-122"/>
                <a:cs typeface="Times New Roman" panose="02020603050405020304" pitchFamily="18" charset="0"/>
              </a:rPr>
              <a:t>替米沙坦</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40mg/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在降低谷坐位舒张压方面优于</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10mg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氨氯地平单药治疗</a:t>
            </a:r>
            <a:endParaRPr lang="zh-CN" altLang="en-US" sz="1600" b="1"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18" name="直接连接符 17"/>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648586" y="624091"/>
            <a:ext cx="11376837" cy="1009650"/>
          </a:xfrm>
        </p:spPr>
        <p:txBody>
          <a:bodyPr>
            <a:noAutofit/>
          </a:bodyPr>
          <a:lstStyle/>
          <a:p>
            <a:pPr>
              <a:lnSpc>
                <a:spcPct val="100000"/>
              </a:lnSpc>
            </a:pPr>
            <a:r>
              <a:rPr lang="zh-CN" altLang="en-US" sz="2200" b="1" dirty="0">
                <a:latin typeface="微软雅黑" panose="020B0503020204020204" charset="-122"/>
                <a:ea typeface="微软雅黑" panose="020B0503020204020204" charset="-122"/>
                <a:sym typeface="Arial" panose="020B0604020202020204" pitchFamily="34" charset="0"/>
              </a:rPr>
              <a:t>替米沙坦</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氨氯地平片</a:t>
            </a:r>
            <a:r>
              <a:rPr lang="zh-CN" altLang="en-US" sz="2200" b="1" dirty="0">
                <a:latin typeface="微软雅黑" panose="020B0503020204020204" charset="-122"/>
                <a:ea typeface="微软雅黑" panose="020B0503020204020204" charset="-122"/>
                <a:cs typeface="微软雅黑" panose="020B0503020204020204" charset="-122"/>
              </a:rPr>
              <a:t>（</a:t>
            </a:r>
            <a:r>
              <a:rPr lang="en-US" altLang="zh-CN" sz="2200" b="1" dirty="0">
                <a:latin typeface="微软雅黑" panose="020B0503020204020204" charset="-122"/>
                <a:ea typeface="微软雅黑" panose="020B0503020204020204" charset="-122"/>
                <a:cs typeface="微软雅黑" panose="020B0503020204020204" charset="-122"/>
              </a:rPr>
              <a:t>Ⅱ</a:t>
            </a:r>
            <a:r>
              <a:rPr lang="zh-CN" altLang="en-US" sz="2200" b="1" dirty="0">
                <a:latin typeface="微软雅黑" panose="020B0503020204020204" charset="-122"/>
                <a:ea typeface="微软雅黑" panose="020B0503020204020204" charset="-122"/>
                <a:cs typeface="微软雅黑" panose="020B0503020204020204" charset="-122"/>
              </a:rPr>
              <a:t>） </a:t>
            </a:r>
            <a:r>
              <a:rPr lang="zh-CN" altLang="en-US" sz="2200" b="1" dirty="0" smtClean="0">
                <a:latin typeface="微软雅黑" panose="020B0503020204020204" charset="-122"/>
                <a:ea typeface="微软雅黑" panose="020B0503020204020204" charset="-122"/>
                <a:sym typeface="Arial" panose="020B0604020202020204" pitchFamily="34" charset="0"/>
              </a:rPr>
              <a:t>：</a:t>
            </a:r>
            <a:r>
              <a:rPr lang="zh-CN" altLang="en-US" sz="2200" b="1" dirty="0" smtClean="0">
                <a:solidFill>
                  <a:srgbClr val="0033CC"/>
                </a:solidFill>
                <a:latin typeface="微软雅黑" panose="020B0503020204020204" charset="-122"/>
                <a:ea typeface="微软雅黑" panose="020B0503020204020204" charset="-122"/>
                <a:sym typeface="Arial" panose="020B0604020202020204" pitchFamily="34" charset="0"/>
              </a:rPr>
              <a:t>唯一</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a:solidFill>
                  <a:srgbClr val="0033CC"/>
                </a:solidFill>
                <a:latin typeface="微软雅黑" panose="020B0503020204020204" charset="-122"/>
                <a:ea typeface="微软雅黑" panose="020B0503020204020204" charset="-122"/>
                <a:sym typeface="Arial" panose="020B0604020202020204" pitchFamily="34" charset="0"/>
              </a:rPr>
              <a:t>24</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小时的</a:t>
            </a:r>
            <a:r>
              <a:rPr lang="en-US" altLang="zh-CN" sz="2200" b="1" dirty="0">
                <a:solidFill>
                  <a:srgbClr val="0033CC"/>
                </a:solidFill>
                <a:latin typeface="微软雅黑" panose="020B0503020204020204" charset="-122"/>
                <a:ea typeface="微软雅黑" panose="020B0503020204020204" charset="-122"/>
                <a:sym typeface="Arial" panose="020B0604020202020204" pitchFamily="34" charset="0"/>
              </a:rPr>
              <a:t>ARB+CCB</a:t>
            </a:r>
            <a:r>
              <a:rPr lang="zh-CN" altLang="en-US" sz="2200" b="1" dirty="0">
                <a:solidFill>
                  <a:srgbClr val="0033CC"/>
                </a:solidFill>
                <a:latin typeface="微软雅黑" panose="020B0503020204020204" charset="-122"/>
                <a:ea typeface="微软雅黑" panose="020B0503020204020204" charset="-122"/>
                <a:sym typeface="Arial" panose="020B0604020202020204" pitchFamily="34" charset="0"/>
              </a:rPr>
              <a:t>单片复方</a:t>
            </a:r>
            <a:r>
              <a:rPr lang="zh-CN" altLang="en-US" sz="2200" b="1" dirty="0" smtClean="0">
                <a:solidFill>
                  <a:srgbClr val="0033CC"/>
                </a:solidFill>
                <a:latin typeface="微软雅黑" panose="020B0503020204020204" charset="-122"/>
                <a:ea typeface="微软雅黑" panose="020B0503020204020204" charset="-122"/>
                <a:sym typeface="Arial" panose="020B0604020202020204" pitchFamily="34" charset="0"/>
              </a:rPr>
              <a:t>制剂。</a:t>
            </a:r>
            <a:r>
              <a:rPr lang="zh-CN" altLang="en-US" sz="2200" b="1" dirty="0" smtClean="0">
                <a:latin typeface="微软雅黑" panose="020B0503020204020204" charset="-122"/>
                <a:ea typeface="微软雅黑" panose="020B0503020204020204" charset="-122"/>
                <a:sym typeface="Arial" panose="020B0604020202020204" pitchFamily="34" charset="0"/>
              </a:rPr>
              <a:t>双重机制，起效快，半衰期长，更平稳持久控制</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血压，</a:t>
            </a:r>
            <a:r>
              <a:rPr lang="zh-CN" altLang="en-US" sz="2200" b="1">
                <a:solidFill>
                  <a:schemeClr val="tx1"/>
                </a:solidFill>
                <a:latin typeface="微软雅黑" panose="020B0503020204020204" charset="-122"/>
                <a:ea typeface="微软雅黑" panose="020B0503020204020204" charset="-122"/>
                <a:sym typeface="Arial" panose="020B0604020202020204" pitchFamily="34" charset="0"/>
              </a:rPr>
              <a:t>提供</a:t>
            </a:r>
            <a:r>
              <a:rPr lang="zh-CN" altLang="en-US" sz="2200" b="1" smtClean="0">
                <a:solidFill>
                  <a:schemeClr val="tx1"/>
                </a:solidFill>
                <a:latin typeface="微软雅黑" panose="020B0503020204020204" charset="-122"/>
                <a:ea typeface="微软雅黑" panose="020B0503020204020204" charset="-122"/>
                <a:sym typeface="Arial" panose="020B0604020202020204" pitchFamily="34" charset="0"/>
              </a:rPr>
              <a:t>心血管</a:t>
            </a:r>
            <a:r>
              <a:rPr lang="zh-CN" altLang="en-US" sz="2200" b="1" dirty="0">
                <a:solidFill>
                  <a:schemeClr val="tx1"/>
                </a:solidFill>
                <a:latin typeface="微软雅黑" panose="020B0503020204020204" charset="-122"/>
                <a:ea typeface="微软雅黑" panose="020B0503020204020204" charset="-122"/>
                <a:sym typeface="Arial" panose="020B0604020202020204" pitchFamily="34" charset="0"/>
              </a:rPr>
              <a:t>保护</a:t>
            </a:r>
          </a:p>
        </p:txBody>
      </p:sp>
      <p:sp>
        <p:nvSpPr>
          <p:cNvPr id="78" name="矩形 77"/>
          <p:cNvSpPr/>
          <p:nvPr/>
        </p:nvSpPr>
        <p:spPr>
          <a:xfrm flipH="1">
            <a:off x="281754" y="-51060"/>
            <a:ext cx="3141067"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创新性（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1/2</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82" name="文本框 81"/>
          <p:cNvSpPr txBox="1"/>
          <p:nvPr/>
        </p:nvSpPr>
        <p:spPr>
          <a:xfrm>
            <a:off x="4444180" y="6369554"/>
            <a:ext cx="3490145" cy="338554"/>
          </a:xfrm>
          <a:prstGeom prst="rect">
            <a:avLst/>
          </a:prstGeom>
          <a:noFill/>
        </p:spPr>
        <p:txBody>
          <a:bodyPr wrap="square">
            <a:spAutoFit/>
          </a:bodyPr>
          <a:lstStyle/>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替米沙坦片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美卡素</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修该日期</a:t>
            </a:r>
            <a:r>
              <a:rPr lang="en-US" altLang="zh-CN" sz="800" dirty="0">
                <a:latin typeface="微软雅黑" panose="020B0503020204020204" charset="-122"/>
                <a:ea typeface="微软雅黑" panose="020B0503020204020204" charset="-122"/>
                <a:sym typeface="Arial" panose="020B0604020202020204" pitchFamily="34" charset="0"/>
              </a:rPr>
              <a:t>:2022</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04</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07</a:t>
            </a:r>
            <a:r>
              <a:rPr lang="zh-CN" altLang="en-US" sz="800" dirty="0">
                <a:latin typeface="微软雅黑" panose="020B0503020204020204" charset="-122"/>
                <a:ea typeface="微软雅黑" panose="020B0503020204020204" charset="-122"/>
                <a:sym typeface="Arial" panose="020B0604020202020204" pitchFamily="34" charset="0"/>
              </a:rPr>
              <a:t>日</a:t>
            </a:r>
            <a:endParaRPr lang="en-US" altLang="zh-CN" sz="800" dirty="0">
              <a:latin typeface="微软雅黑" panose="020B0503020204020204" charset="-122"/>
              <a:ea typeface="微软雅黑" panose="020B0503020204020204" charset="-122"/>
              <a:sym typeface="Arial" panose="020B0604020202020204" pitchFamily="34" charset="0"/>
            </a:endParaRPr>
          </a:p>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苯磺酸氨氯地平片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络活喜</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修改日期</a:t>
            </a:r>
            <a:r>
              <a:rPr lang="en-US" altLang="zh-CN" sz="800" dirty="0">
                <a:latin typeface="微软雅黑" panose="020B0503020204020204" charset="-122"/>
                <a:ea typeface="微软雅黑" panose="020B0503020204020204" charset="-122"/>
                <a:sym typeface="Arial" panose="020B0604020202020204" pitchFamily="34" charset="0"/>
              </a:rPr>
              <a:t>: 2020</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12</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30</a:t>
            </a:r>
            <a:r>
              <a:rPr lang="zh-CN" altLang="en-US" sz="800" dirty="0">
                <a:latin typeface="微软雅黑" panose="020B0503020204020204" charset="-122"/>
                <a:ea typeface="微软雅黑" panose="020B0503020204020204" charset="-122"/>
                <a:sym typeface="Arial" panose="020B0604020202020204" pitchFamily="34" charset="0"/>
              </a:rPr>
              <a:t>日</a:t>
            </a:r>
            <a:r>
              <a:rPr lang="en-US" altLang="zh-CN" sz="800" dirty="0">
                <a:latin typeface="微软雅黑" panose="020B0503020204020204" charset="-122"/>
                <a:ea typeface="微软雅黑" panose="020B0503020204020204" charset="-122"/>
                <a:sym typeface="Arial" panose="020B0604020202020204" pitchFamily="34" charset="0"/>
              </a:rPr>
              <a:t>.</a:t>
            </a: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2183293" y="1559913"/>
            <a:ext cx="8506528" cy="4605773"/>
            <a:chOff x="2183293" y="1559913"/>
            <a:chExt cx="8506528" cy="4605773"/>
          </a:xfrm>
        </p:grpSpPr>
        <p:sp>
          <p:nvSpPr>
            <p:cNvPr id="60" name="Abgerundetes Rechteck 50"/>
            <p:cNvSpPr/>
            <p:nvPr>
              <p:custDataLst>
                <p:tags r:id="rId2"/>
              </p:custDataLst>
            </p:nvPr>
          </p:nvSpPr>
          <p:spPr>
            <a:xfrm>
              <a:off x="2197393" y="3066520"/>
              <a:ext cx="2727032" cy="633941"/>
            </a:xfrm>
            <a:prstGeom prst="roundRect">
              <a:avLst>
                <a:gd name="adj" fmla="val 0"/>
              </a:avLst>
            </a:prstGeom>
            <a:no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1" name="Abgerundetes Rechteck 50"/>
            <p:cNvSpPr/>
            <p:nvPr>
              <p:custDataLst>
                <p:tags r:id="rId3"/>
              </p:custDataLst>
            </p:nvPr>
          </p:nvSpPr>
          <p:spPr>
            <a:xfrm>
              <a:off x="7654511" y="3009177"/>
              <a:ext cx="2654338" cy="633941"/>
            </a:xfrm>
            <a:prstGeom prst="roundRect">
              <a:avLst>
                <a:gd name="adj" fmla="val 0"/>
              </a:avLst>
            </a:prstGeom>
            <a:no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2" name="文本框 61"/>
            <p:cNvSpPr txBox="1"/>
            <p:nvPr/>
          </p:nvSpPr>
          <p:spPr bwMode="gray">
            <a:xfrm>
              <a:off x="2219325" y="3078612"/>
              <a:ext cx="2724151" cy="594009"/>
            </a:xfrm>
            <a:prstGeom prst="rect">
              <a:avLst/>
            </a:prstGeom>
            <a:noFill/>
            <a:ln w="28575">
              <a:noFill/>
              <a:prstDash val="sysDot"/>
            </a:ln>
          </p:spPr>
          <p:txBody>
            <a:bodyPr vert="horz" wrap="square" lIns="0" tIns="0" rIns="0" bIns="0" rtlCol="0">
              <a:spAutoFit/>
            </a:bodyPr>
            <a:lstStyle/>
            <a:p>
              <a:pPr marL="0" lvl="1" algn="ctr">
                <a:lnSpc>
                  <a:spcPct val="120000"/>
                </a:lnSpc>
                <a:spcAft>
                  <a:spcPts val="600"/>
                </a:spcAft>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半衰期</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algn="ctr">
                <a:lnSpc>
                  <a:spcPct val="120000"/>
                </a:lnSpc>
                <a:spcAft>
                  <a:spcPts val="600"/>
                </a:spcAft>
              </a:pPr>
              <a:r>
                <a:rPr lang="zh-CN" altLang="en-US" sz="1400" dirty="0">
                  <a:latin typeface="微软雅黑" panose="020B0503020204020204" charset="-122"/>
                  <a:ea typeface="微软雅黑" panose="020B0503020204020204" charset="-122"/>
                  <a:sym typeface="Arial" panose="020B0604020202020204" pitchFamily="34" charset="0"/>
                </a:rPr>
                <a:t>降压效应可维持</a:t>
              </a:r>
              <a:r>
                <a:rPr lang="en-US" altLang="zh-CN" sz="1400" dirty="0">
                  <a:latin typeface="微软雅黑" panose="020B0503020204020204" charset="-122"/>
                  <a:ea typeface="微软雅黑" panose="020B0503020204020204" charset="-122"/>
                  <a:sym typeface="Arial" panose="020B0604020202020204" pitchFamily="34" charset="0"/>
                </a:rPr>
                <a:t>24</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sp>
          <p:nvSpPr>
            <p:cNvPr id="63" name="文本框 62"/>
            <p:cNvSpPr txBox="1"/>
            <p:nvPr/>
          </p:nvSpPr>
          <p:spPr bwMode="gray">
            <a:xfrm>
              <a:off x="7248956" y="3021462"/>
              <a:ext cx="3416411" cy="594009"/>
            </a:xfrm>
            <a:prstGeom prst="rect">
              <a:avLst/>
            </a:prstGeom>
            <a:noFill/>
            <a:ln w="28575">
              <a:noFill/>
              <a:prstDash val="sysDot"/>
            </a:ln>
          </p:spPr>
          <p:txBody>
            <a:bodyPr vert="horz" wrap="square" lIns="0" tIns="0" rIns="0" bIns="0" rtlCol="0">
              <a:spAutoFit/>
            </a:bodyPr>
            <a:lstStyle>
              <a:defPPr>
                <a:defRPr lang="zh-CN"/>
              </a:defPPr>
              <a:lvl2pPr marL="285750" lvl="1" indent="-285750">
                <a:lnSpc>
                  <a:spcPct val="120000"/>
                </a:lnSpc>
                <a:spcAft>
                  <a:spcPts val="600"/>
                </a:spcAft>
                <a:buFont typeface="Arial" panose="020B0604020202020204" pitchFamily="34" charset="0"/>
                <a:buChar char="•"/>
                <a:defRPr sz="1400">
                  <a:solidFill>
                    <a:srgbClr val="000000"/>
                  </a:solidFill>
                  <a:latin typeface="微软雅黑 Light" panose="020B0502040204020203" pitchFamily="34" charset="-122"/>
                  <a:ea typeface="微软雅黑 Light" panose="020B0502040204020203" pitchFamily="34" charset="-122"/>
                </a:defRPr>
              </a:lvl2pPr>
            </a:lstStyle>
            <a:p>
              <a:pPr marL="0" lvl="1" indent="0" algn="ctr">
                <a:buNone/>
              </a:pP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半衰期为</a:t>
              </a:r>
              <a:r>
                <a:rPr lang="en-US" altLang="zh-CN" b="1" dirty="0">
                  <a:solidFill>
                    <a:srgbClr val="FF0000"/>
                  </a:solidFill>
                  <a:latin typeface="微软雅黑" panose="020B0503020204020204" charset="-122"/>
                  <a:ea typeface="微软雅黑" panose="020B0503020204020204" charset="-122"/>
                  <a:sym typeface="Arial" panose="020B0604020202020204" pitchFamily="34" charset="0"/>
                </a:rPr>
                <a:t>35-50</a:t>
              </a: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indent="0" algn="ctr">
                <a:buNone/>
              </a:pP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降压作用至少可维持</a:t>
              </a:r>
              <a:r>
                <a:rPr lang="en-US" altLang="zh-CN" dirty="0">
                  <a:solidFill>
                    <a:schemeClr val="tx1"/>
                  </a:solidFill>
                  <a:latin typeface="微软雅黑" panose="020B0503020204020204" charset="-122"/>
                  <a:ea typeface="微软雅黑" panose="020B0503020204020204" charset="-122"/>
                  <a:sym typeface="Arial" panose="020B0604020202020204" pitchFamily="34" charset="0"/>
                </a:rPr>
                <a:t>24</a:t>
              </a: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小时</a:t>
              </a:r>
              <a:r>
                <a:rPr lang="en-US" altLang="zh-CN" baseline="30000" dirty="0">
                  <a:solidFill>
                    <a:schemeClr val="tx1"/>
                  </a:solidFill>
                  <a:latin typeface="微软雅黑" panose="020B0503020204020204" charset="-122"/>
                  <a:ea typeface="微软雅黑" panose="020B0503020204020204" charset="-122"/>
                  <a:sym typeface="Arial" panose="020B0604020202020204" pitchFamily="34" charset="0"/>
                </a:rPr>
                <a:t>2</a:t>
              </a:r>
              <a:endParaRPr lang="en-US" altLang="zh-CN"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9" name="Textfeld 6"/>
            <p:cNvSpPr txBox="1"/>
            <p:nvPr/>
          </p:nvSpPr>
          <p:spPr>
            <a:xfrm>
              <a:off x="7301758" y="1570546"/>
              <a:ext cx="33880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钙通道阻滞剂</a:t>
              </a:r>
              <a:endParaRPr kumimoji="0" lang="de-DE"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Gruppieren 28"/>
            <p:cNvGrpSpPr/>
            <p:nvPr/>
          </p:nvGrpSpPr>
          <p:grpSpPr>
            <a:xfrm>
              <a:off x="2197394" y="1914344"/>
              <a:ext cx="2765132" cy="515668"/>
              <a:chOff x="2341990" y="1578276"/>
              <a:chExt cx="5549811" cy="845609"/>
            </a:xfrm>
            <a:solidFill>
              <a:srgbClr val="EB3C97"/>
            </a:solidFill>
          </p:grpSpPr>
          <p:sp>
            <p:nvSpPr>
              <p:cNvPr id="77" name="Abgerundetes Rechteck 50"/>
              <p:cNvSpPr/>
              <p:nvPr>
                <p:custDataLst>
                  <p:tags r:id="rId22"/>
                </p:custDataLst>
              </p:nvPr>
            </p:nvSpPr>
            <p:spPr>
              <a:xfrm>
                <a:off x="2341990" y="1578276"/>
                <a:ext cx="5549811" cy="845609"/>
              </a:xfrm>
              <a:prstGeom prst="roundRect">
                <a:avLst>
                  <a:gd name="adj" fmla="val 0"/>
                </a:avLst>
              </a:prstGeom>
              <a:solidFill>
                <a:srgbClr val="1F347E"/>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4" name="Rechteck 25"/>
              <p:cNvSpPr/>
              <p:nvPr/>
            </p:nvSpPr>
            <p:spPr>
              <a:xfrm>
                <a:off x="4376074" y="1773037"/>
                <a:ext cx="1812004" cy="504703"/>
              </a:xfrm>
              <a:prstGeom prst="rect">
                <a:avLst/>
              </a:prstGeom>
              <a:noFill/>
              <a:ln>
                <a:noFill/>
              </a:ln>
            </p:spPr>
            <p:txBody>
              <a:bodyPr wrap="none">
                <a:spAutoFit/>
              </a:bodyPr>
              <a:lstStyle/>
              <a:p>
                <a:pPr algn="ctr" defTabSz="685800">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p>
            </p:txBody>
          </p:sp>
        </p:grpSp>
        <p:grpSp>
          <p:nvGrpSpPr>
            <p:cNvPr id="3" name="Gruppieren 30"/>
            <p:cNvGrpSpPr/>
            <p:nvPr/>
          </p:nvGrpSpPr>
          <p:grpSpPr>
            <a:xfrm>
              <a:off x="7639050" y="1919540"/>
              <a:ext cx="2669799" cy="510466"/>
              <a:chOff x="2341990" y="1586795"/>
              <a:chExt cx="5549811" cy="837078"/>
            </a:xfrm>
            <a:solidFill>
              <a:srgbClr val="51A8DB"/>
            </a:solidFill>
          </p:grpSpPr>
          <p:sp>
            <p:nvSpPr>
              <p:cNvPr id="136" name="Abgerundetes Rechteck 50"/>
              <p:cNvSpPr/>
              <p:nvPr>
                <p:custDataLst>
                  <p:tags r:id="rId21"/>
                </p:custDataLst>
              </p:nvPr>
            </p:nvSpPr>
            <p:spPr>
              <a:xfrm>
                <a:off x="2341990" y="1586795"/>
                <a:ext cx="5549811" cy="837078"/>
              </a:xfrm>
              <a:prstGeom prst="roundRect">
                <a:avLst>
                  <a:gd name="adj" fmla="val 0"/>
                </a:avLst>
              </a:prstGeom>
              <a:solidFill>
                <a:srgbClr val="2570BF"/>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400" b="1" i="0" u="none" strike="noStrike" kern="0" cap="none" spc="0" normalizeH="0" baseline="0" noProof="0" dirty="0">
                  <a:ln>
                    <a:noFill/>
                  </a:ln>
                  <a:solidFill>
                    <a:srgbClr val="1F347E"/>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7" name="Rechteck 32"/>
              <p:cNvSpPr/>
              <p:nvPr/>
            </p:nvSpPr>
            <p:spPr>
              <a:xfrm>
                <a:off x="3642713" y="1770698"/>
                <a:ext cx="3046168" cy="504702"/>
              </a:xfrm>
              <a:prstGeom prst="rect">
                <a:avLst/>
              </a:prstGeom>
              <a:noFill/>
              <a:ln>
                <a:noFill/>
              </a:ln>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苯磺酸氨氯地平</a:t>
                </a:r>
              </a:p>
            </p:txBody>
          </p:sp>
        </p:grpSp>
        <p:grpSp>
          <p:nvGrpSpPr>
            <p:cNvPr id="4" name="Gruppieren 36"/>
            <p:cNvGrpSpPr/>
            <p:nvPr/>
          </p:nvGrpSpPr>
          <p:grpSpPr>
            <a:xfrm>
              <a:off x="2183294" y="5221981"/>
              <a:ext cx="2769706" cy="403822"/>
              <a:chOff x="2327326" y="1800547"/>
              <a:chExt cx="5603708" cy="650555"/>
            </a:xfrm>
            <a:noFill/>
          </p:grpSpPr>
          <p:sp>
            <p:nvSpPr>
              <p:cNvPr id="142" name="Abgerundetes Rechteck 50"/>
              <p:cNvSpPr/>
              <p:nvPr>
                <p:custDataLst>
                  <p:tags r:id="rId20"/>
                </p:custDataLst>
              </p:nvPr>
            </p:nvSpPr>
            <p:spPr>
              <a:xfrm>
                <a:off x="2327326" y="1800547"/>
                <a:ext cx="5603708" cy="650555"/>
              </a:xfrm>
              <a:prstGeom prst="roundRect">
                <a:avLst>
                  <a:gd name="adj" fmla="val 0"/>
                </a:avLst>
              </a:prstGeom>
              <a:grp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EB3C97"/>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3" name="Rechteck 38"/>
              <p:cNvSpPr/>
              <p:nvPr/>
            </p:nvSpPr>
            <p:spPr>
              <a:xfrm>
                <a:off x="4448427" y="1880787"/>
                <a:ext cx="1774690"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5" name="Gruppieren 39"/>
            <p:cNvGrpSpPr/>
            <p:nvPr/>
          </p:nvGrpSpPr>
          <p:grpSpPr>
            <a:xfrm>
              <a:off x="7649466" y="5224138"/>
              <a:ext cx="2655756" cy="403822"/>
              <a:chOff x="2271697" y="1773331"/>
              <a:chExt cx="5612433" cy="650555"/>
            </a:xfrm>
            <a:noFill/>
          </p:grpSpPr>
          <p:sp>
            <p:nvSpPr>
              <p:cNvPr id="145" name="Abgerundetes Rechteck 50"/>
              <p:cNvSpPr/>
              <p:nvPr>
                <p:custDataLst>
                  <p:tags r:id="rId19"/>
                </p:custDataLst>
              </p:nvPr>
            </p:nvSpPr>
            <p:spPr>
              <a:xfrm>
                <a:off x="2271697" y="1773331"/>
                <a:ext cx="5612433" cy="650555"/>
              </a:xfrm>
              <a:prstGeom prst="roundRect">
                <a:avLst>
                  <a:gd name="adj" fmla="val 0"/>
                </a:avLst>
              </a:prstGeom>
              <a:grp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6" name="Rechteck 41"/>
              <p:cNvSpPr/>
              <p:nvPr/>
            </p:nvSpPr>
            <p:spPr>
              <a:xfrm>
                <a:off x="4247690" y="1834753"/>
                <a:ext cx="1907921" cy="495827"/>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47" name="Rounded Rectangle 8"/>
            <p:cNvSpPr/>
            <p:nvPr>
              <p:custDataLst>
                <p:tags r:id="rId4"/>
              </p:custDataLst>
            </p:nvPr>
          </p:nvSpPr>
          <p:spPr bwMode="gray">
            <a:xfrm>
              <a:off x="2183293" y="5740749"/>
              <a:ext cx="8121929" cy="424937"/>
            </a:xfrm>
            <a:prstGeom prst="roundRect">
              <a:avLst>
                <a:gd name="adj" fmla="val 0"/>
              </a:avLst>
            </a:prstGeom>
            <a:solidFill>
              <a:schemeClr val="accent1">
                <a:lumMod val="20000"/>
                <a:lumOff val="80000"/>
              </a:schemeClr>
            </a:solidFill>
            <a:ln>
              <a:noFill/>
            </a:ln>
          </p:spPr>
          <p:txBody>
            <a:bodyPr vert="horz" wrap="square" lIns="54000" tIns="54000" rIns="54000" bIns="54000" numCol="1" anchor="ctr" anchorCtr="0" compatLnSpc="1"/>
            <a:lstStyle/>
            <a:p>
              <a:pPr marL="0" marR="0" lvl="0" indent="0" algn="ctr" defTabSz="685800" eaLnBrk="1" fontAlgn="auto" latinLnBrk="0" hangingPunct="1">
                <a:lnSpc>
                  <a:spcPct val="100000"/>
                </a:lnSpc>
                <a:spcBef>
                  <a:spcPts val="0"/>
                </a:spcBef>
                <a:spcAft>
                  <a:spcPts val="0"/>
                </a:spcAft>
                <a:buClrTx/>
                <a:buSzTx/>
                <a:buFontTx/>
                <a:buNone/>
                <a:defRPr/>
              </a:pPr>
              <a:r>
                <a:rPr lang="zh-CN" altLang="en-US" b="1" kern="0"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提供心血管</a:t>
              </a:r>
              <a:r>
                <a:rPr kumimoji="0" lang="zh-CN" altLang="en-US"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保护</a:t>
              </a:r>
            </a:p>
          </p:txBody>
        </p:sp>
        <p:grpSp>
          <p:nvGrpSpPr>
            <p:cNvPr id="6" name="Gruppieren 49"/>
            <p:cNvGrpSpPr/>
            <p:nvPr>
              <p:custDataLst>
                <p:tags r:id="rId5"/>
              </p:custDataLst>
            </p:nvPr>
          </p:nvGrpSpPr>
          <p:grpSpPr>
            <a:xfrm rot="5400000">
              <a:off x="8879854" y="5351964"/>
              <a:ext cx="278149" cy="608655"/>
              <a:chOff x="6096000" y="3140968"/>
              <a:chExt cx="755638" cy="1390196"/>
            </a:xfrm>
          </p:grpSpPr>
          <p:sp>
            <p:nvSpPr>
              <p:cNvPr id="158" name="Freeform 22"/>
              <p:cNvSpPr/>
              <p:nvPr>
                <p:custDataLst>
                  <p:tags r:id="rId17"/>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9" name="Freeform 22"/>
              <p:cNvSpPr/>
              <p:nvPr>
                <p:custDataLst>
                  <p:tags r:id="rId18"/>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7" name="Gruppieren 52"/>
            <p:cNvGrpSpPr/>
            <p:nvPr>
              <p:custDataLst>
                <p:tags r:id="rId6"/>
              </p:custDataLst>
            </p:nvPr>
          </p:nvGrpSpPr>
          <p:grpSpPr>
            <a:xfrm rot="5400000">
              <a:off x="3391582" y="5399589"/>
              <a:ext cx="278149" cy="608655"/>
              <a:chOff x="6096000" y="3140968"/>
              <a:chExt cx="755638" cy="1390196"/>
            </a:xfrm>
          </p:grpSpPr>
          <p:sp>
            <p:nvSpPr>
              <p:cNvPr id="161" name="Freeform 22"/>
              <p:cNvSpPr/>
              <p:nvPr>
                <p:custDataLst>
                  <p:tags r:id="rId15"/>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62" name="Freeform 22"/>
              <p:cNvSpPr/>
              <p:nvPr>
                <p:custDataLst>
                  <p:tags r:id="rId16"/>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3" name="Textfeld 58"/>
            <p:cNvSpPr txBox="1"/>
            <p:nvPr/>
          </p:nvSpPr>
          <p:spPr>
            <a:xfrm>
              <a:off x="2197394" y="1559913"/>
              <a:ext cx="2765132" cy="338554"/>
            </a:xfrm>
            <a:prstGeom prst="rect">
              <a:avLst/>
            </a:prstGeom>
            <a:noFill/>
          </p:spPr>
          <p:txBody>
            <a:bodyPr wrap="square" rtlCol="0">
              <a:spAutoFit/>
            </a:bodyPr>
            <a:lstStyle/>
            <a:p>
              <a:pPr lvl="0" algn="ctr" defTabSz="685800">
                <a:defRPr/>
              </a:pPr>
              <a:r>
                <a:rPr lang="zh-CN" altLang="en-US" sz="1600" b="1" dirty="0">
                  <a:latin typeface="微软雅黑" panose="020B0503020204020204" charset="-122"/>
                  <a:ea typeface="微软雅黑" panose="020B0503020204020204" charset="-122"/>
                </a:rPr>
                <a:t>血管紧张素</a:t>
              </a:r>
              <a:r>
                <a:rPr lang="en-US" altLang="zh-CN" sz="1600" b="1" dirty="0">
                  <a:latin typeface="微软雅黑" panose="020B0503020204020204" charset="-122"/>
                  <a:ea typeface="微软雅黑" panose="020B0503020204020204" charset="-122"/>
                </a:rPr>
                <a:t>Ⅱ</a:t>
              </a:r>
              <a:r>
                <a:rPr lang="zh-CN" altLang="en-US" sz="1600" b="1" dirty="0">
                  <a:latin typeface="微软雅黑" panose="020B0503020204020204" charset="-122"/>
                  <a:ea typeface="微软雅黑" panose="020B0503020204020204" charset="-122"/>
                </a:rPr>
                <a:t>受体拮抗剂</a:t>
              </a:r>
              <a:endParaRPr kumimoji="0" lang="de-DE" sz="16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8" name="组合 79"/>
            <p:cNvGrpSpPr/>
            <p:nvPr/>
          </p:nvGrpSpPr>
          <p:grpSpPr>
            <a:xfrm>
              <a:off x="2206678" y="3790950"/>
              <a:ext cx="2774897" cy="1495855"/>
              <a:chOff x="2206677" y="3504663"/>
              <a:chExt cx="2784423" cy="1677367"/>
            </a:xfrm>
          </p:grpSpPr>
          <p:grpSp>
            <p:nvGrpSpPr>
              <p:cNvPr id="9" name="Gruppieren 26"/>
              <p:cNvGrpSpPr/>
              <p:nvPr/>
            </p:nvGrpSpPr>
            <p:grpSpPr>
              <a:xfrm>
                <a:off x="2206677" y="3504663"/>
                <a:ext cx="2784423" cy="1506868"/>
                <a:chOff x="5660816" y="2529170"/>
                <a:chExt cx="2748873" cy="2216471"/>
              </a:xfrm>
              <a:noFill/>
            </p:grpSpPr>
            <p:sp>
              <p:nvSpPr>
                <p:cNvPr id="74" name="Abgerundetes Rechteck 50"/>
                <p:cNvSpPr/>
                <p:nvPr>
                  <p:custDataLst>
                    <p:tags r:id="rId14"/>
                  </p:custDataLst>
                </p:nvPr>
              </p:nvSpPr>
              <p:spPr>
                <a:xfrm>
                  <a:off x="5660816" y="2529170"/>
                  <a:ext cx="2717256"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A5CD50"/>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5" name="Rechteck 24"/>
                <p:cNvSpPr/>
                <p:nvPr/>
              </p:nvSpPr>
              <p:spPr>
                <a:xfrm>
                  <a:off x="6650106" y="2787155"/>
                  <a:ext cx="1759583" cy="835620"/>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肾素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血管紧张素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醛固酮系统</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10" name="Gruppieren 43"/>
              <p:cNvGrpSpPr/>
              <p:nvPr>
                <p:custDataLst>
                  <p:tags r:id="rId11"/>
                </p:custDataLst>
              </p:nvPr>
            </p:nvGrpSpPr>
            <p:grpSpPr>
              <a:xfrm rot="5400000">
                <a:off x="3415654" y="4722397"/>
                <a:ext cx="278149" cy="641117"/>
                <a:chOff x="6096000" y="3140968"/>
                <a:chExt cx="755638" cy="1390196"/>
              </a:xfrm>
            </p:grpSpPr>
            <p:sp>
              <p:nvSpPr>
                <p:cNvPr id="152" name="Freeform 22"/>
                <p:cNvSpPr/>
                <p:nvPr>
                  <p:custDataLst>
                    <p:tags r:id="rId12"/>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3" name="Freeform 22"/>
                <p:cNvSpPr/>
                <p:nvPr>
                  <p:custDataLst>
                    <p:tags r:id="rId13"/>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72" name="Rechteck 24"/>
              <p:cNvSpPr/>
              <p:nvPr/>
            </p:nvSpPr>
            <p:spPr>
              <a:xfrm>
                <a:off x="3186296" y="4295832"/>
                <a:ext cx="1782339" cy="504768"/>
              </a:xfrm>
              <a:prstGeom prst="rect">
                <a:avLst/>
              </a:prstGeom>
              <a:noFill/>
              <a:ln>
                <a:noFill/>
              </a:ln>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抑制血管收缩和醛固酮分泌</a:t>
                </a:r>
                <a:r>
                  <a:rPr lang="en-US" altLang="zh-CN" sz="1400" b="1"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endParaRPr kumimoji="0" lang="en-US" sz="1400" b="0" i="0" u="none" strike="noStrike" kern="0" cap="none" spc="0" normalizeH="0" baseline="30000" noProof="0" dirty="0">
                  <a:ln>
                    <a:noFill/>
                  </a:ln>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12" name="组合 84"/>
            <p:cNvGrpSpPr/>
            <p:nvPr/>
          </p:nvGrpSpPr>
          <p:grpSpPr>
            <a:xfrm>
              <a:off x="7654513" y="3733800"/>
              <a:ext cx="2702673" cy="1408759"/>
              <a:chOff x="7654513" y="3514188"/>
              <a:chExt cx="2702673" cy="1506868"/>
            </a:xfrm>
          </p:grpSpPr>
          <p:grpSp>
            <p:nvGrpSpPr>
              <p:cNvPr id="13" name="Gruppieren 33"/>
              <p:cNvGrpSpPr/>
              <p:nvPr/>
            </p:nvGrpSpPr>
            <p:grpSpPr>
              <a:xfrm>
                <a:off x="7654513" y="3514188"/>
                <a:ext cx="2698315" cy="1506868"/>
                <a:chOff x="5600609" y="2529170"/>
                <a:chExt cx="2805934" cy="2216471"/>
              </a:xfrm>
              <a:noFill/>
            </p:grpSpPr>
            <p:sp>
              <p:nvSpPr>
                <p:cNvPr id="139" name="Abgerundetes Rechteck 50"/>
                <p:cNvSpPr/>
                <p:nvPr>
                  <p:custDataLst>
                    <p:tags r:id="rId10"/>
                  </p:custDataLst>
                </p:nvPr>
              </p:nvSpPr>
              <p:spPr>
                <a:xfrm>
                  <a:off x="5600609" y="2529170"/>
                  <a:ext cx="2760202" cy="2216471"/>
                </a:xfrm>
                <a:prstGeom prst="roundRect">
                  <a:avLst>
                    <a:gd name="adj" fmla="val 0"/>
                  </a:avLst>
                </a:prstGeom>
                <a:grpFill/>
                <a:ln w="25400" cap="flat" cmpd="sng" algn="ctr">
                  <a:solidFill>
                    <a:srgbClr val="2570BF"/>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40" name="Rechteck 35"/>
                <p:cNvSpPr/>
                <p:nvPr/>
              </p:nvSpPr>
              <p:spPr>
                <a:xfrm>
                  <a:off x="6538862" y="2846444"/>
                  <a:ext cx="1867681" cy="626854"/>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a:t>
                  </a:r>
                  <a:endPar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73" name="Rechteck 35"/>
              <p:cNvSpPr/>
              <p:nvPr/>
            </p:nvSpPr>
            <p:spPr>
              <a:xfrm>
                <a:off x="8562975" y="4284555"/>
                <a:ext cx="1794211" cy="564306"/>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扩张</a:t>
                </a:r>
                <a:r>
                  <a:rPr kumimoji="0" lang="zh-CN" altLang="en-US" sz="1400" b="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外周动脉血管，降低外周血管阻力</a:t>
                </a:r>
                <a:r>
                  <a:rPr lang="en-US" altLang="zh-CN" sz="1400"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kumimoji="0" lang="en-US" altLang="zh-CN" sz="1400" b="0" i="0" u="none" strike="noStrike" kern="0" cap="none" spc="0" normalizeH="0" baseline="3000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81" name="文本框 61"/>
            <p:cNvSpPr txBox="1"/>
            <p:nvPr/>
          </p:nvSpPr>
          <p:spPr bwMode="gray">
            <a:xfrm>
              <a:off x="2209800" y="2497586"/>
              <a:ext cx="2724151" cy="476642"/>
            </a:xfrm>
            <a:prstGeom prst="rect">
              <a:avLst/>
            </a:prstGeom>
            <a:noFill/>
            <a:ln w="28575">
              <a:solidFill>
                <a:schemeClr val="accent1">
                  <a:lumMod val="50000"/>
                </a:schemeClr>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0.5-1</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grpSp>
          <p:nvGrpSpPr>
            <p:cNvPr id="14" name="组合 83"/>
            <p:cNvGrpSpPr/>
            <p:nvPr/>
          </p:nvGrpSpPr>
          <p:grpSpPr>
            <a:xfrm>
              <a:off x="5381625" y="2010943"/>
              <a:ext cx="1800999" cy="3578917"/>
              <a:chOff x="276225" y="2010943"/>
              <a:chExt cx="1800999" cy="3578917"/>
            </a:xfrm>
          </p:grpSpPr>
          <p:sp>
            <p:nvSpPr>
              <p:cNvPr id="64" name="文本框 63"/>
              <p:cNvSpPr txBox="1"/>
              <p:nvPr/>
            </p:nvSpPr>
            <p:spPr>
              <a:xfrm>
                <a:off x="686446" y="2010943"/>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药物</a:t>
                </a:r>
              </a:p>
            </p:txBody>
          </p:sp>
          <p:sp>
            <p:nvSpPr>
              <p:cNvPr id="65" name="文本框 64"/>
              <p:cNvSpPr txBox="1"/>
              <p:nvPr/>
            </p:nvSpPr>
            <p:spPr>
              <a:xfrm>
                <a:off x="700376" y="3969356"/>
                <a:ext cx="1033947" cy="34394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目标系统</a:t>
                </a:r>
              </a:p>
            </p:txBody>
          </p:sp>
          <p:sp>
            <p:nvSpPr>
              <p:cNvPr id="66" name="文本框 65"/>
              <p:cNvSpPr txBox="1"/>
              <p:nvPr/>
            </p:nvSpPr>
            <p:spPr>
              <a:xfrm>
                <a:off x="681326" y="4632825"/>
                <a:ext cx="103394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疗效</a:t>
                </a:r>
              </a:p>
            </p:txBody>
          </p:sp>
          <p:sp>
            <p:nvSpPr>
              <p:cNvPr id="67" name="文本框 66"/>
              <p:cNvSpPr txBox="1"/>
              <p:nvPr/>
            </p:nvSpPr>
            <p:spPr>
              <a:xfrm>
                <a:off x="715021" y="5246240"/>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结果</a:t>
                </a:r>
              </a:p>
            </p:txBody>
          </p:sp>
          <p:sp>
            <p:nvSpPr>
              <p:cNvPr id="164" name="文本框 163"/>
              <p:cNvSpPr txBox="1"/>
              <p:nvPr/>
            </p:nvSpPr>
            <p:spPr>
              <a:xfrm>
                <a:off x="276225" y="3238453"/>
                <a:ext cx="1800999"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终末清除半衰期</a:t>
                </a:r>
              </a:p>
            </p:txBody>
          </p:sp>
          <p:sp>
            <p:nvSpPr>
              <p:cNvPr id="83" name="文本框 63"/>
              <p:cNvSpPr txBox="1"/>
              <p:nvPr/>
            </p:nvSpPr>
            <p:spPr>
              <a:xfrm>
                <a:off x="581026" y="2611018"/>
                <a:ext cx="1210448"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达峰时间</a:t>
                </a:r>
              </a:p>
            </p:txBody>
          </p:sp>
        </p:grpSp>
        <p:grpSp>
          <p:nvGrpSpPr>
            <p:cNvPr id="15" name="Gruppieren 46"/>
            <p:cNvGrpSpPr/>
            <p:nvPr>
              <p:custDataLst>
                <p:tags r:id="rId7"/>
              </p:custDataLst>
            </p:nvPr>
          </p:nvGrpSpPr>
          <p:grpSpPr>
            <a:xfrm rot="5400000">
              <a:off x="8879854" y="4852928"/>
              <a:ext cx="278149" cy="608655"/>
              <a:chOff x="6096000" y="3140968"/>
              <a:chExt cx="755638" cy="1390196"/>
            </a:xfrm>
          </p:grpSpPr>
          <p:sp>
            <p:nvSpPr>
              <p:cNvPr id="155" name="Freeform 22"/>
              <p:cNvSpPr/>
              <p:nvPr>
                <p:custDataLst>
                  <p:tags r:id="rId8"/>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6" name="Freeform 22"/>
              <p:cNvSpPr/>
              <p:nvPr>
                <p:custDataLst>
                  <p:tags r:id="rId9"/>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86" name="文本框 61"/>
            <p:cNvSpPr txBox="1"/>
            <p:nvPr/>
          </p:nvSpPr>
          <p:spPr bwMode="gray">
            <a:xfrm>
              <a:off x="7658100" y="2469011"/>
              <a:ext cx="2638425" cy="476642"/>
            </a:xfrm>
            <a:prstGeom prst="rect">
              <a:avLst/>
            </a:prstGeom>
            <a:noFill/>
            <a:ln w="28575">
              <a:solidFill>
                <a:schemeClr val="accent1"/>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6-12</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2</a:t>
              </a:r>
            </a:p>
          </p:txBody>
        </p:sp>
      </p:grpSp>
      <p:pic>
        <p:nvPicPr>
          <p:cNvPr id="1026" name="Picture 2"/>
          <p:cNvPicPr>
            <a:picLocks noChangeAspect="1" noChangeArrowheads="1"/>
          </p:cNvPicPr>
          <p:nvPr/>
        </p:nvPicPr>
        <p:blipFill>
          <a:blip r:embed="rId25" cstate="print"/>
          <a:srcRect/>
          <a:stretch>
            <a:fillRect/>
          </a:stretch>
        </p:blipFill>
        <p:spPr bwMode="auto">
          <a:xfrm>
            <a:off x="2263197" y="3885863"/>
            <a:ext cx="866775" cy="836743"/>
          </a:xfrm>
          <a:prstGeom prst="rect">
            <a:avLst/>
          </a:prstGeom>
          <a:noFill/>
          <a:ln w="9525">
            <a:noFill/>
            <a:miter lim="800000"/>
            <a:headEnd/>
            <a:tailEnd/>
          </a:ln>
        </p:spPr>
      </p:pic>
      <p:pic>
        <p:nvPicPr>
          <p:cNvPr id="1027" name="Picture 3"/>
          <p:cNvPicPr>
            <a:picLocks noChangeAspect="1" noChangeArrowheads="1"/>
          </p:cNvPicPr>
          <p:nvPr/>
        </p:nvPicPr>
        <p:blipFill>
          <a:blip r:embed="rId26" cstate="print"/>
          <a:srcRect/>
          <a:stretch>
            <a:fillRect/>
          </a:stretch>
        </p:blipFill>
        <p:spPr bwMode="auto">
          <a:xfrm>
            <a:off x="7699338" y="3856056"/>
            <a:ext cx="838200" cy="7810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KSO_WPP_MARK_KEY" val="71eb1c44-7bad-4559-a755-a6cda30eee30"/>
  <p:tag name="COMMONDATA" val="eyJoZGlkIjoiYjIwODgxMDZhNGFmOWIyMmU2OGQ4MjU0NDJlNTg5YWEifQ=="/>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29.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3.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4.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5.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6.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H:\EXTERN-Achat\Projekte\Merck\Merck-Approval\2016-CAD-Toolkit\RESULT Publish\data\asimages\{8C2D674F-AA0D-40EA-B848-2BC7AFBAB32A}_97.png&quot;/&gt;&lt;left val=&quot;453&quot;/&gt;&lt;top val=&quot;45&quot;/&gt;&lt;width val=&quot;58&quot;/&gt;&lt;height val=&quot;861&quot;/&gt;&lt;hasText val=&quot;1&quot;/&gt;&lt;/Image&gt;&lt;/ThreeDShapeInfo&gt;"/>
  <p:tag name="PRESENTER_SHAPETEXTINFO" val="&lt;ShapeTextInfo&gt;&lt;TableIndex row=&quot;-1&quot; col=&quot;-1&quot;&gt;&lt;linesCount val=&quot;2&quot;/&gt;&lt;lineCharCount val=&quot;108&quot;/&gt;&lt;lineCharCount val=&quot;103&quot;/&gt;&lt;/TableIndex&gt;&lt;/ShapeTextInfo&g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2550</Words>
  <Application>Microsoft Office PowerPoint</Application>
  <PresentationFormat>自定义</PresentationFormat>
  <Paragraphs>177</Paragraphs>
  <Slides>11</Slides>
  <Notes>11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宋体</vt:lpstr>
      <vt:lpstr>华文中宋</vt:lpstr>
      <vt:lpstr>微软雅黑</vt:lpstr>
      <vt:lpstr>等线</vt:lpstr>
      <vt:lpstr>仿宋</vt:lpstr>
      <vt:lpstr>Times New Roman</vt:lpstr>
      <vt:lpstr>Wingdings</vt:lpstr>
      <vt:lpstr>等线 Light</vt:lpstr>
      <vt:lpstr>微软雅黑 Light</vt:lpstr>
      <vt:lpstr>1_Office 主题​​</vt:lpstr>
      <vt:lpstr>替米沙坦氨氯地平片（Ⅱ）</vt:lpstr>
      <vt:lpstr>幻灯片 2</vt:lpstr>
      <vt:lpstr>目前唯一在中国上市的替米沙坦（ARB）+氨氯地平（CCB）小剂量单片复方制剂，独家专利产品</vt:lpstr>
      <vt:lpstr>幻灯片 4</vt:lpstr>
      <vt:lpstr>幻灯片 5</vt:lpstr>
      <vt:lpstr>餐后生物等效性临床研究</vt:lpstr>
      <vt:lpstr>幻灯片 7</vt:lpstr>
      <vt:lpstr>小剂量替米沙坦氨氯地平联合用药是国内外权威指南推荐的首选联合起始治疗方案</vt:lpstr>
      <vt:lpstr>替米沙坦氨氯地平片（Ⅱ） ：唯一两个组份的半衰期均超过24小时的ARB+CCB单片复方制剂。双重机制，起效快，半衰期长，更平稳持久控制血压，提供心血管保护</vt:lpstr>
      <vt:lpstr>幻灯片 10</vt:lpstr>
      <vt:lpstr>幻灯片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Zhang</dc:creator>
  <cp:lastModifiedBy>LZR</cp:lastModifiedBy>
  <cp:revision>918</cp:revision>
  <dcterms:created xsi:type="dcterms:W3CDTF">2022-07-09T07:20:00Z</dcterms:created>
  <dcterms:modified xsi:type="dcterms:W3CDTF">2023-07-13T07:07:20Z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7AC0FAF004B34519A7E4D5D60D9FADBB_12</vt:lpwstr>
  </property>
  <property fmtid="{D5CDD505-2E9C-101B-9397-08002B2CF9AE}" pid="3" name="KSOProductBuildVer">
    <vt:lpwstr>2052-11.1.0.14036</vt:lpwstr>
  </property>
</Properties>
</file>