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13"/>
  </p:notesMasterIdLst>
  <p:sldIdLst>
    <p:sldId id="289" r:id="rId3"/>
    <p:sldId id="259" r:id="rId4"/>
    <p:sldId id="260" r:id="rId5"/>
    <p:sldId id="300" r:id="rId6"/>
    <p:sldId id="299" r:id="rId7"/>
    <p:sldId id="291" r:id="rId8"/>
    <p:sldId id="293" r:id="rId9"/>
    <p:sldId id="301" r:id="rId10"/>
    <p:sldId id="302" r:id="rId11"/>
    <p:sldId id="282"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8"/>
  </p:normalViewPr>
  <p:slideViewPr>
    <p:cSldViewPr snapToGrid="0" snapToObjects="1">
      <p:cViewPr varScale="1">
        <p:scale>
          <a:sx n="66" d="100"/>
          <a:sy n="66" d="100"/>
        </p:scale>
        <p:origin x="668" y="40"/>
      </p:cViewPr>
      <p:guideLst/>
    </p:cSldViewPr>
  </p:slideViewPr>
  <p:notesTextViewPr>
    <p:cViewPr>
      <p:scale>
        <a:sx n="1" d="1"/>
        <a:sy n="1" d="1"/>
      </p:scale>
      <p:origin x="0" y="0"/>
    </p:cViewPr>
  </p:notesTextViewPr>
  <p:notesViewPr>
    <p:cSldViewPr snapToGrid="0" snapToObjects="1">
      <p:cViewPr varScale="1">
        <p:scale>
          <a:sx n="50" d="100"/>
          <a:sy n="50" d="100"/>
        </p:scale>
        <p:origin x="2708"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16BE6B-2CD1-C04E-9AF5-CC9AE2A7EBBD}" type="datetimeFigureOut">
              <a:rPr kumimoji="1" lang="zh-CN" altLang="en-US" smtClean="0"/>
              <a:t>2023/7/13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0BDD6E-620C-0B49-982B-31086C8A8455}" type="slidenum">
              <a:rPr kumimoji="1" lang="zh-CN" altLang="en-US" smtClean="0"/>
              <a:t>‹#›</a:t>
            </a:fld>
            <a:endParaRPr kumimoji="1" lang="zh-CN" altLang="en-US"/>
          </a:p>
        </p:txBody>
      </p:sp>
    </p:spTree>
    <p:extLst>
      <p:ext uri="{BB962C8B-B14F-4D97-AF65-F5344CB8AC3E}">
        <p14:creationId xmlns:p14="http://schemas.microsoft.com/office/powerpoint/2010/main" val="549380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F12C73A2-79A2-FF47-AE98-0E0281E6DC1A}" type="datetimeFigureOut">
              <a:rPr kumimoji="1" lang="zh-CN" altLang="en-US" smtClean="0"/>
              <a:t>2023/7/13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0364DC8-64AD-F644-B4F9-F8048085E0CF}" type="slidenum">
              <a:rPr kumimoji="1" lang="zh-CN" altLang="en-US" smtClean="0"/>
              <a:t>‹#›</a:t>
            </a:fld>
            <a:endParaRPr kumimoji="1" lang="zh-CN" altLang="en-US"/>
          </a:p>
        </p:txBody>
      </p:sp>
    </p:spTree>
    <p:extLst>
      <p:ext uri="{BB962C8B-B14F-4D97-AF65-F5344CB8AC3E}">
        <p14:creationId xmlns:p14="http://schemas.microsoft.com/office/powerpoint/2010/main" val="649788135"/>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F12C73A2-79A2-FF47-AE98-0E0281E6DC1A}" type="datetimeFigureOut">
              <a:rPr kumimoji="1" lang="zh-CN" altLang="en-US" smtClean="0"/>
              <a:t>2023/7/13</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20364DC8-64AD-F644-B4F9-F8048085E0CF}" type="slidenum">
              <a:rPr kumimoji="1" lang="zh-CN" altLang="en-US" smtClean="0"/>
              <a:t>‹#›</a:t>
            </a:fld>
            <a:endParaRPr kumimoji="1" lang="zh-CN" altLang="en-US"/>
          </a:p>
        </p:txBody>
      </p:sp>
    </p:spTree>
    <p:extLst>
      <p:ext uri="{BB962C8B-B14F-4D97-AF65-F5344CB8AC3E}">
        <p14:creationId xmlns:p14="http://schemas.microsoft.com/office/powerpoint/2010/main" val="2143028155"/>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F12C73A2-79A2-FF47-AE98-0E0281E6DC1A}" type="datetimeFigureOut">
              <a:rPr kumimoji="1" lang="zh-CN" altLang="en-US" smtClean="0"/>
              <a:t>2023/7/13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0364DC8-64AD-F644-B4F9-F8048085E0CF}" type="slidenum">
              <a:rPr kumimoji="1" lang="zh-CN" altLang="en-US" smtClean="0"/>
              <a:t>‹#›</a:t>
            </a:fld>
            <a:endParaRPr kumimoji="1" lang="zh-CN" altLang="en-US"/>
          </a:p>
        </p:txBody>
      </p:sp>
    </p:spTree>
    <p:extLst>
      <p:ext uri="{BB962C8B-B14F-4D97-AF65-F5344CB8AC3E}">
        <p14:creationId xmlns:p14="http://schemas.microsoft.com/office/powerpoint/2010/main" val="278473601"/>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F12C73A2-79A2-FF47-AE98-0E0281E6DC1A}" type="datetimeFigureOut">
              <a:rPr kumimoji="1" lang="zh-CN" altLang="en-US" smtClean="0"/>
              <a:t>2023/7/13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0364DC8-64AD-F644-B4F9-F8048085E0CF}" type="slidenum">
              <a:rPr kumimoji="1" lang="zh-CN" altLang="en-US" smtClean="0"/>
              <a:t>‹#›</a:t>
            </a:fld>
            <a:endParaRPr kumimoji="1" lang="zh-CN" altLang="en-US"/>
          </a:p>
        </p:txBody>
      </p:sp>
    </p:spTree>
    <p:extLst>
      <p:ext uri="{BB962C8B-B14F-4D97-AF65-F5344CB8AC3E}">
        <p14:creationId xmlns:p14="http://schemas.microsoft.com/office/powerpoint/2010/main" val="938945194"/>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C5547FA-9BAF-EA2F-52D0-DCD6179E7EDE}"/>
              </a:ext>
            </a:extLst>
          </p:cNvPr>
          <p:cNvPicPr>
            <a:picLocks noChangeAspect="1"/>
          </p:cNvPicPr>
          <p:nvPr userDrawn="1"/>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149452624"/>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2023/7/13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606627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2023/7/13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4045016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F12C73A2-79A2-FF47-AE98-0E0281E6DC1A}" type="datetimeFigureOut">
              <a:rPr kumimoji="1" lang="zh-CN" altLang="en-US" smtClean="0"/>
              <a:t>2023/7/13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0364DC8-64AD-F644-B4F9-F8048085E0CF}" type="slidenum">
              <a:rPr kumimoji="1" lang="zh-CN" altLang="en-US" smtClean="0"/>
              <a:t>‹#›</a:t>
            </a:fld>
            <a:endParaRPr kumimoji="1" lang="zh-CN" altLang="en-US"/>
          </a:p>
        </p:txBody>
      </p:sp>
    </p:spTree>
    <p:extLst>
      <p:ext uri="{BB962C8B-B14F-4D97-AF65-F5344CB8AC3E}">
        <p14:creationId xmlns:p14="http://schemas.microsoft.com/office/powerpoint/2010/main" val="216269848"/>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F12C73A2-79A2-FF47-AE98-0E0281E6DC1A}" type="datetimeFigureOut">
              <a:rPr kumimoji="1" lang="zh-CN" altLang="en-US" smtClean="0"/>
              <a:t>2023/7/13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0364DC8-64AD-F644-B4F9-F8048085E0CF}" type="slidenum">
              <a:rPr kumimoji="1" lang="zh-CN" altLang="en-US" smtClean="0"/>
              <a:t>‹#›</a:t>
            </a:fld>
            <a:endParaRPr kumimoji="1" lang="zh-CN" altLang="en-US"/>
          </a:p>
        </p:txBody>
      </p:sp>
    </p:spTree>
    <p:extLst>
      <p:ext uri="{BB962C8B-B14F-4D97-AF65-F5344CB8AC3E}">
        <p14:creationId xmlns:p14="http://schemas.microsoft.com/office/powerpoint/2010/main" val="1305004612"/>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F12C73A2-79A2-FF47-AE98-0E0281E6DC1A}" type="datetimeFigureOut">
              <a:rPr kumimoji="1" lang="zh-CN" altLang="en-US" smtClean="0"/>
              <a:t>2023/7/13</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20364DC8-64AD-F644-B4F9-F8048085E0CF}" type="slidenum">
              <a:rPr kumimoji="1" lang="zh-CN" altLang="en-US" smtClean="0"/>
              <a:t>‹#›</a:t>
            </a:fld>
            <a:endParaRPr kumimoji="1" lang="zh-CN" altLang="en-US"/>
          </a:p>
        </p:txBody>
      </p:sp>
    </p:spTree>
    <p:extLst>
      <p:ext uri="{BB962C8B-B14F-4D97-AF65-F5344CB8AC3E}">
        <p14:creationId xmlns:p14="http://schemas.microsoft.com/office/powerpoint/2010/main" val="96202707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F12C73A2-79A2-FF47-AE98-0E0281E6DC1A}" type="datetimeFigureOut">
              <a:rPr kumimoji="1" lang="zh-CN" altLang="en-US" smtClean="0"/>
              <a:t>2023/7/13</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20364DC8-64AD-F644-B4F9-F8048085E0CF}" type="slidenum">
              <a:rPr kumimoji="1" lang="zh-CN" altLang="en-US" smtClean="0"/>
              <a:t>‹#›</a:t>
            </a:fld>
            <a:endParaRPr kumimoji="1" lang="zh-CN" altLang="en-US"/>
          </a:p>
        </p:txBody>
      </p:sp>
    </p:spTree>
    <p:extLst>
      <p:ext uri="{BB962C8B-B14F-4D97-AF65-F5344CB8AC3E}">
        <p14:creationId xmlns:p14="http://schemas.microsoft.com/office/powerpoint/2010/main" val="384637648"/>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F12C73A2-79A2-FF47-AE98-0E0281E6DC1A}" type="datetimeFigureOut">
              <a:rPr kumimoji="1" lang="zh-CN" altLang="en-US" smtClean="0"/>
              <a:t>2023/7/13</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20364DC8-64AD-F644-B4F9-F8048085E0CF}" type="slidenum">
              <a:rPr kumimoji="1" lang="zh-CN" altLang="en-US" smtClean="0"/>
              <a:t>‹#›</a:t>
            </a:fld>
            <a:endParaRPr kumimoji="1" lang="zh-CN" altLang="en-US"/>
          </a:p>
        </p:txBody>
      </p:sp>
      <p:sp>
        <p:nvSpPr>
          <p:cNvPr id="11" name="TextBox 3">
            <a:extLst>
              <a:ext uri="{FF2B5EF4-FFF2-40B4-BE49-F238E27FC236}">
                <a16:creationId xmlns:a16="http://schemas.microsoft.com/office/drawing/2014/main" id="{3D18E682-23AC-5819-8FF4-B880D08E0DA5}"/>
              </a:ext>
            </a:extLst>
          </p:cNvPr>
          <p:cNvSpPr txBox="1"/>
          <p:nvPr userDrawn="1"/>
        </p:nvSpPr>
        <p:spPr>
          <a:xfrm>
            <a:off x="1309700" y="6710544"/>
            <a:ext cx="180020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http://www.1ppt.com/moban/</a:t>
            </a:r>
            <a:r>
              <a:rPr lang="zh-CN" altLang="en-US" sz="100" dirty="0">
                <a:solidFill>
                  <a:prstClr val="black"/>
                </a:solidFill>
                <a:latin typeface="微软雅黑" panose="020B0503020204020204" pitchFamily="34" charset="-122"/>
              </a:rPr>
              <a:t> </a:t>
            </a:r>
            <a:endParaRPr lang="en-US" altLang="zh-CN" sz="100" dirty="0">
              <a:solidFill>
                <a:prstClr val="black"/>
              </a:solidFill>
              <a:latin typeface="微软雅黑" panose="020B0503020204020204" pitchFamily="34" charset="-122"/>
            </a:endParaRPr>
          </a:p>
        </p:txBody>
      </p:sp>
    </p:spTree>
    <p:extLst>
      <p:ext uri="{BB962C8B-B14F-4D97-AF65-F5344CB8AC3E}">
        <p14:creationId xmlns:p14="http://schemas.microsoft.com/office/powerpoint/2010/main" val="3757158167"/>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F12C73A2-79A2-FF47-AE98-0E0281E6DC1A}" type="datetimeFigureOut">
              <a:rPr kumimoji="1" lang="zh-CN" altLang="en-US" smtClean="0"/>
              <a:t>2023/7/13</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20364DC8-64AD-F644-B4F9-F8048085E0CF}" type="slidenum">
              <a:rPr kumimoji="1" lang="zh-CN" altLang="en-US" smtClean="0"/>
              <a:t>‹#›</a:t>
            </a:fld>
            <a:endParaRPr kumimoji="1" lang="zh-CN" altLang="en-US"/>
          </a:p>
        </p:txBody>
      </p:sp>
    </p:spTree>
    <p:extLst>
      <p:ext uri="{BB962C8B-B14F-4D97-AF65-F5344CB8AC3E}">
        <p14:creationId xmlns:p14="http://schemas.microsoft.com/office/powerpoint/2010/main" val="679172466"/>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12C73A2-79A2-FF47-AE98-0E0281E6DC1A}" type="datetimeFigureOut">
              <a:rPr kumimoji="1" lang="zh-CN" altLang="en-US" smtClean="0"/>
              <a:t>2023/7/13</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20364DC8-64AD-F644-B4F9-F8048085E0CF}" type="slidenum">
              <a:rPr kumimoji="1" lang="zh-CN" altLang="en-US" smtClean="0"/>
              <a:t>‹#›</a:t>
            </a:fld>
            <a:endParaRPr kumimoji="1" lang="zh-CN" altLang="en-US"/>
          </a:p>
        </p:txBody>
      </p:sp>
    </p:spTree>
    <p:extLst>
      <p:ext uri="{BB962C8B-B14F-4D97-AF65-F5344CB8AC3E}">
        <p14:creationId xmlns:p14="http://schemas.microsoft.com/office/powerpoint/2010/main" val="976052257"/>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F12C73A2-79A2-FF47-AE98-0E0281E6DC1A}" type="datetimeFigureOut">
              <a:rPr kumimoji="1" lang="zh-CN" altLang="en-US" smtClean="0"/>
              <a:t>2023/7/13</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20364DC8-64AD-F644-B4F9-F8048085E0CF}" type="slidenum">
              <a:rPr kumimoji="1" lang="zh-CN" altLang="en-US" smtClean="0"/>
              <a:t>‹#›</a:t>
            </a:fld>
            <a:endParaRPr kumimoji="1" lang="zh-CN" altLang="en-US"/>
          </a:p>
        </p:txBody>
      </p:sp>
    </p:spTree>
    <p:extLst>
      <p:ext uri="{BB962C8B-B14F-4D97-AF65-F5344CB8AC3E}">
        <p14:creationId xmlns:p14="http://schemas.microsoft.com/office/powerpoint/2010/main" val="203018761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C73A2-79A2-FF47-AE98-0E0281E6DC1A}" type="datetimeFigureOut">
              <a:rPr kumimoji="1" lang="zh-CN" altLang="en-US" smtClean="0"/>
              <a:t>2023/7/13</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64DC8-64AD-F644-B4F9-F8048085E0CF}" type="slidenum">
              <a:rPr kumimoji="1" lang="zh-CN" altLang="en-US" smtClean="0"/>
              <a:t>‹#›</a:t>
            </a:fld>
            <a:endParaRPr kumimoji="1" lang="zh-CN" altLang="en-US"/>
          </a:p>
        </p:txBody>
      </p:sp>
      <p:pic>
        <p:nvPicPr>
          <p:cNvPr id="8" name="图片 7">
            <a:extLst>
              <a:ext uri="{FF2B5EF4-FFF2-40B4-BE49-F238E27FC236}">
                <a16:creationId xmlns:a16="http://schemas.microsoft.com/office/drawing/2014/main" id="{8E6D3013-9312-E128-2D38-4FF909DD22F6}"/>
              </a:ext>
            </a:extLst>
          </p:cNvPr>
          <p:cNvPicPr>
            <a:picLocks noChangeAspect="1"/>
          </p:cNvPicPr>
          <p:nvPr userDrawn="1"/>
        </p:nvPicPr>
        <p:blipFill>
          <a:blip r:embed="rId15"/>
          <a:stretch>
            <a:fillRect/>
          </a:stretch>
        </p:blipFill>
        <p:spPr>
          <a:xfrm>
            <a:off x="0" y="0"/>
            <a:ext cx="12192000" cy="6858000"/>
          </a:xfrm>
          <a:prstGeom prst="rect">
            <a:avLst/>
          </a:prstGeom>
        </p:spPr>
      </p:pic>
    </p:spTree>
    <p:extLst>
      <p:ext uri="{BB962C8B-B14F-4D97-AF65-F5344CB8AC3E}">
        <p14:creationId xmlns:p14="http://schemas.microsoft.com/office/powerpoint/2010/main" val="220575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6" r:id="rId6"/>
    <p:sldLayoutId id="2147483654" r:id="rId7"/>
    <p:sldLayoutId id="2147483655" r:id="rId8"/>
    <p:sldLayoutId id="2147483656" r:id="rId9"/>
    <p:sldLayoutId id="2147483657" r:id="rId10"/>
    <p:sldLayoutId id="2147483658" r:id="rId11"/>
    <p:sldLayoutId id="2147483659" r:id="rId12"/>
    <p:sldLayoutId id="2147483670" r:id="rId13"/>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727804"/>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A_矩形 9">
            <a:extLst>
              <a:ext uri="{FF2B5EF4-FFF2-40B4-BE49-F238E27FC236}">
                <a16:creationId xmlns:a16="http://schemas.microsoft.com/office/drawing/2014/main" id="{8C481D01-E571-4652-AB00-13A19B355DD4}"/>
              </a:ext>
            </a:extLst>
          </p:cNvPr>
          <p:cNvSpPr>
            <a:spLocks noChangeArrowheads="1"/>
          </p:cNvSpPr>
          <p:nvPr>
            <p:custDataLst>
              <p:tags r:id="rId1"/>
            </p:custDataLst>
          </p:nvPr>
        </p:nvSpPr>
        <p:spPr bwMode="auto">
          <a:xfrm>
            <a:off x="-653872" y="2628753"/>
            <a:ext cx="98613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5400" dirty="0">
                <a:solidFill>
                  <a:schemeClr val="bg1">
                    <a:lumMod val="50000"/>
                  </a:schemeClr>
                </a:solidFill>
                <a:latin typeface="+mn-lt"/>
                <a:ea typeface="+mn-ea"/>
                <a:cs typeface="+mn-ea"/>
                <a:sym typeface="+mn-lt"/>
              </a:rPr>
              <a:t>薄芝</a:t>
            </a:r>
            <a:r>
              <a:rPr lang="zh-CN" altLang="en-US" sz="5400" dirty="0">
                <a:solidFill>
                  <a:schemeClr val="bg1">
                    <a:lumMod val="50000"/>
                  </a:schemeClr>
                </a:solidFill>
                <a:latin typeface="+mj-ea"/>
                <a:ea typeface="+mj-ea"/>
                <a:cs typeface="+mn-ea"/>
                <a:sym typeface="+mn-lt"/>
              </a:rPr>
              <a:t>糖肽</a:t>
            </a:r>
            <a:r>
              <a:rPr lang="zh-CN" altLang="en-US" sz="5400" dirty="0">
                <a:solidFill>
                  <a:schemeClr val="bg1">
                    <a:lumMod val="50000"/>
                  </a:schemeClr>
                </a:solidFill>
                <a:latin typeface="+mn-lt"/>
                <a:ea typeface="+mn-ea"/>
                <a:cs typeface="+mn-ea"/>
                <a:sym typeface="+mn-lt"/>
              </a:rPr>
              <a:t>注射液</a:t>
            </a:r>
            <a:endParaRPr kumimoji="0" lang="zh-CN" altLang="zh-CN" sz="3600" u="none" strike="noStrike" cap="none" normalizeH="0" baseline="0" dirty="0">
              <a:ln>
                <a:noFill/>
              </a:ln>
              <a:solidFill>
                <a:schemeClr val="bg1">
                  <a:lumMod val="50000"/>
                </a:schemeClr>
              </a:solidFill>
              <a:effectLst/>
              <a:latin typeface="+mn-lt"/>
              <a:ea typeface="+mn-ea"/>
              <a:cs typeface="+mn-ea"/>
              <a:sym typeface="+mn-lt"/>
            </a:endParaRPr>
          </a:p>
        </p:txBody>
      </p:sp>
      <p:pic>
        <p:nvPicPr>
          <p:cNvPr id="2" name="图片 1">
            <a:extLst>
              <a:ext uri="{FF2B5EF4-FFF2-40B4-BE49-F238E27FC236}">
                <a16:creationId xmlns:a16="http://schemas.microsoft.com/office/drawing/2014/main" id="{152AC39C-116A-18FF-43CA-752B28E92A1B}"/>
              </a:ext>
            </a:extLst>
          </p:cNvPr>
          <p:cNvPicPr>
            <a:picLocks noChangeAspect="1"/>
          </p:cNvPicPr>
          <p:nvPr/>
        </p:nvPicPr>
        <p:blipFill>
          <a:blip r:embed="rId3"/>
          <a:stretch>
            <a:fillRect/>
          </a:stretch>
        </p:blipFill>
        <p:spPr>
          <a:xfrm>
            <a:off x="7147719" y="1667733"/>
            <a:ext cx="4600874" cy="2897881"/>
          </a:xfrm>
          <a:prstGeom prst="rect">
            <a:avLst/>
          </a:prstGeom>
        </p:spPr>
      </p:pic>
      <p:pic>
        <p:nvPicPr>
          <p:cNvPr id="3" name="图片 2">
            <a:extLst>
              <a:ext uri="{FF2B5EF4-FFF2-40B4-BE49-F238E27FC236}">
                <a16:creationId xmlns:a16="http://schemas.microsoft.com/office/drawing/2014/main" id="{F346D3CE-FAEA-DE64-266D-72AF226C11BD}"/>
              </a:ext>
            </a:extLst>
          </p:cNvPr>
          <p:cNvPicPr>
            <a:picLocks noChangeAspect="1"/>
          </p:cNvPicPr>
          <p:nvPr/>
        </p:nvPicPr>
        <p:blipFill>
          <a:blip r:embed="rId4"/>
          <a:stretch>
            <a:fillRect/>
          </a:stretch>
        </p:blipFill>
        <p:spPr>
          <a:xfrm>
            <a:off x="1984621" y="5138511"/>
            <a:ext cx="8511516" cy="1276727"/>
          </a:xfrm>
          <a:prstGeom prst="rect">
            <a:avLst/>
          </a:prstGeom>
        </p:spPr>
      </p:pic>
    </p:spTree>
    <p:extLst>
      <p:ext uri="{BB962C8B-B14F-4D97-AF65-F5344CB8AC3E}">
        <p14:creationId xmlns:p14="http://schemas.microsoft.com/office/powerpoint/2010/main" val="38422654"/>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0000">
                                      <p:stCondLst>
                                        <p:cond delay="1500"/>
                                      </p:stCondLst>
                                      <p:childTnLst>
                                        <p:set>
                                          <p:cBhvr>
                                            <p:cTn id="6" dur="1" fill="hold">
                                              <p:stCondLst>
                                                <p:cond delay="0"/>
                                              </p:stCondLst>
                                            </p:cTn>
                                            <p:tgtEl>
                                              <p:spTgt spid="28"/>
                                            </p:tgtEl>
                                            <p:attrNameLst>
                                              <p:attrName>style.visibility</p:attrName>
                                            </p:attrNameLst>
                                          </p:cBhvr>
                                          <p:to>
                                            <p:strVal val="visible"/>
                                          </p:to>
                                        </p:set>
                                        <p:anim calcmode="lin" valueType="num" p14:bounceEnd="60000">
                                          <p:cBhvr additive="base">
                                            <p:cTn id="7" dur="750" fill="hold"/>
                                            <p:tgtEl>
                                              <p:spTgt spid="28"/>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50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750" fill="hold"/>
                                            <p:tgtEl>
                                              <p:spTgt spid="28"/>
                                            </p:tgtEl>
                                            <p:attrNameLst>
                                              <p:attrName>ppt_x</p:attrName>
                                            </p:attrNameLst>
                                          </p:cBhvr>
                                          <p:tavLst>
                                            <p:tav tm="0">
                                              <p:val>
                                                <p:strVal val="0-#ppt_w/2"/>
                                              </p:val>
                                            </p:tav>
                                            <p:tav tm="100000">
                                              <p:val>
                                                <p:strVal val="#ppt_x"/>
                                              </p:val>
                                            </p:tav>
                                          </p:tavLst>
                                        </p:anim>
                                        <p:anim calcmode="lin" valueType="num">
                                          <p:cBhvr additive="base">
                                            <p:cTn id="8" dur="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三角形 51"/>
          <p:cNvSpPr/>
          <p:nvPr/>
        </p:nvSpPr>
        <p:spPr>
          <a:xfrm rot="2325683">
            <a:off x="4539849" y="5546465"/>
            <a:ext cx="599172" cy="516527"/>
          </a:xfrm>
          <a:prstGeom prst="triangle">
            <a:avLst/>
          </a:prstGeom>
          <a:solidFill>
            <a:schemeClr val="bg1"/>
          </a:solidFill>
          <a:ln>
            <a:noFill/>
          </a:ln>
          <a:effectLst>
            <a:outerShdw blurRad="469900" dist="22987" dir="5220000" sx="115000" sy="115000" algn="tl"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cs typeface="+mn-ea"/>
              <a:sym typeface="+mn-lt"/>
            </a:endParaRPr>
          </a:p>
        </p:txBody>
      </p:sp>
      <p:sp>
        <p:nvSpPr>
          <p:cNvPr id="27" name="矩形 26"/>
          <p:cNvSpPr/>
          <p:nvPr/>
        </p:nvSpPr>
        <p:spPr>
          <a:xfrm>
            <a:off x="2163721" y="2151116"/>
            <a:ext cx="6584920" cy="1862048"/>
          </a:xfrm>
          <a:prstGeom prst="rect">
            <a:avLst/>
          </a:prstGeom>
          <a:noFill/>
        </p:spPr>
        <p:txBody>
          <a:bodyPr wrap="square" rtlCol="0">
            <a:spAutoFit/>
          </a:bodyPr>
          <a:lstStyle/>
          <a:p>
            <a:pPr algn="r"/>
            <a:r>
              <a:rPr lang="en-US" altLang="zh-CN" sz="11500" dirty="0">
                <a:solidFill>
                  <a:schemeClr val="bg1">
                    <a:lumMod val="50000"/>
                  </a:schemeClr>
                </a:solidFill>
                <a:cs typeface="+mn-ea"/>
                <a:sym typeface="+mn-lt"/>
              </a:rPr>
              <a:t>THANKS!</a:t>
            </a:r>
            <a:endParaRPr lang="zh-CN" altLang="en-US" sz="11500" dirty="0">
              <a:solidFill>
                <a:schemeClr val="bg1">
                  <a:lumMod val="50000"/>
                </a:schemeClr>
              </a:solidFill>
              <a:cs typeface="+mn-ea"/>
              <a:sym typeface="+mn-lt"/>
            </a:endParaRPr>
          </a:p>
        </p:txBody>
      </p:sp>
      <p:pic>
        <p:nvPicPr>
          <p:cNvPr id="2" name="图片 1">
            <a:extLst>
              <a:ext uri="{FF2B5EF4-FFF2-40B4-BE49-F238E27FC236}">
                <a16:creationId xmlns:a16="http://schemas.microsoft.com/office/drawing/2014/main" id="{706185E9-B6D5-130B-14CF-EB5AB2ECC2A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0719642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0"/>
          <p:cNvSpPr txBox="1">
            <a:spLocks noChangeArrowheads="1"/>
          </p:cNvSpPr>
          <p:nvPr/>
        </p:nvSpPr>
        <p:spPr bwMode="auto">
          <a:xfrm>
            <a:off x="2044661" y="2310588"/>
            <a:ext cx="36325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buFont typeface="Arial" charset="0"/>
              <a:buNone/>
              <a:defRPr/>
            </a:pPr>
            <a:r>
              <a:rPr lang="zh-CN" altLang="zh-CN" sz="4800" b="1" dirty="0">
                <a:solidFill>
                  <a:schemeClr val="bg1">
                    <a:lumMod val="50000"/>
                  </a:schemeClr>
                </a:solidFill>
                <a:latin typeface="Times New Roman" panose="02020603050405020304" pitchFamily="18" charset="0"/>
                <a:cs typeface="Times New Roman" panose="02020603050405020304" pitchFamily="18" charset="0"/>
                <a:sym typeface="+mn-lt"/>
              </a:rPr>
              <a:t>CONTENTS</a:t>
            </a:r>
            <a:endParaRPr lang="zh-CN" altLang="en-US" sz="4800" b="1"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sp>
        <p:nvSpPr>
          <p:cNvPr id="4" name="Line 32"/>
          <p:cNvSpPr>
            <a:spLocks noChangeShapeType="1"/>
          </p:cNvSpPr>
          <p:nvPr/>
        </p:nvSpPr>
        <p:spPr bwMode="auto">
          <a:xfrm>
            <a:off x="2689784" y="3193929"/>
            <a:ext cx="2286000" cy="0"/>
          </a:xfrm>
          <a:prstGeom prst="line">
            <a:avLst/>
          </a:prstGeom>
          <a:noFill/>
          <a:ln w="635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buFont typeface="Arial" charset="0"/>
              <a:buNone/>
              <a:defRPr/>
            </a:pPr>
            <a:endParaRPr lang="zh-CN" altLang="en-US" sz="3600">
              <a:solidFill>
                <a:schemeClr val="bg1">
                  <a:lumMod val="50000"/>
                </a:schemeClr>
              </a:solidFill>
              <a:latin typeface="Times New Roman" panose="02020603050405020304" pitchFamily="18" charset="0"/>
              <a:cs typeface="Times New Roman" panose="02020603050405020304" pitchFamily="18" charset="0"/>
              <a:sym typeface="+mn-lt"/>
            </a:endParaRPr>
          </a:p>
        </p:txBody>
      </p:sp>
      <p:sp>
        <p:nvSpPr>
          <p:cNvPr id="5" name="文本框 4"/>
          <p:cNvSpPr txBox="1"/>
          <p:nvPr/>
        </p:nvSpPr>
        <p:spPr>
          <a:xfrm>
            <a:off x="3057530" y="3741749"/>
            <a:ext cx="1649469" cy="646331"/>
          </a:xfrm>
          <a:prstGeom prst="rect">
            <a:avLst/>
          </a:prstGeom>
          <a:noFill/>
        </p:spPr>
        <p:txBody>
          <a:bodyPr wrap="square" rtlCol="0">
            <a:spAutoFit/>
          </a:bodyPr>
          <a:lstStyle/>
          <a:p>
            <a:r>
              <a:rPr kumimoji="1" lang="zh-CN" altLang="en-US" sz="3600" b="1" dirty="0">
                <a:solidFill>
                  <a:schemeClr val="bg1">
                    <a:lumMod val="50000"/>
                  </a:schemeClr>
                </a:solidFill>
                <a:latin typeface="Times New Roman" panose="02020603050405020304" pitchFamily="18" charset="0"/>
                <a:cs typeface="Times New Roman" panose="02020603050405020304" pitchFamily="18" charset="0"/>
                <a:sym typeface="+mn-lt"/>
              </a:rPr>
              <a:t>目录</a:t>
            </a:r>
          </a:p>
        </p:txBody>
      </p:sp>
      <p:sp>
        <p:nvSpPr>
          <p:cNvPr id="6" name="Text Box 31"/>
          <p:cNvSpPr txBox="1">
            <a:spLocks noChangeArrowheads="1"/>
          </p:cNvSpPr>
          <p:nvPr/>
        </p:nvSpPr>
        <p:spPr bwMode="auto">
          <a:xfrm>
            <a:off x="2168448" y="3193929"/>
            <a:ext cx="34083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buFont typeface="Arial" charset="0"/>
              <a:buNone/>
              <a:defRPr/>
            </a:pPr>
            <a:r>
              <a:rPr lang="zh-CN" altLang="zh-CN" sz="1600">
                <a:solidFill>
                  <a:schemeClr val="bg1">
                    <a:lumMod val="50000"/>
                  </a:schemeClr>
                </a:solidFill>
                <a:latin typeface="Times New Roman" panose="02020603050405020304" pitchFamily="18" charset="0"/>
                <a:cs typeface="Times New Roman" panose="02020603050405020304" pitchFamily="18" charset="0"/>
                <a:sym typeface="+mn-lt"/>
              </a:rPr>
              <a:t>This is a good space for a short subtitle</a:t>
            </a:r>
          </a:p>
        </p:txBody>
      </p:sp>
      <p:grpSp>
        <p:nvGrpSpPr>
          <p:cNvPr id="10" name="组合 9">
            <a:extLst>
              <a:ext uri="{FF2B5EF4-FFF2-40B4-BE49-F238E27FC236}">
                <a16:creationId xmlns:a16="http://schemas.microsoft.com/office/drawing/2014/main" id="{B5074E0B-308D-6F7D-46CB-51BFE69FA246}"/>
              </a:ext>
            </a:extLst>
          </p:cNvPr>
          <p:cNvGrpSpPr/>
          <p:nvPr/>
        </p:nvGrpSpPr>
        <p:grpSpPr>
          <a:xfrm>
            <a:off x="7135729" y="1697698"/>
            <a:ext cx="4426094" cy="3360647"/>
            <a:chOff x="7563198" y="1329714"/>
            <a:chExt cx="4426094" cy="3360647"/>
          </a:xfrm>
        </p:grpSpPr>
        <p:sp>
          <p:nvSpPr>
            <p:cNvPr id="7" name="文本框 6"/>
            <p:cNvSpPr txBox="1"/>
            <p:nvPr/>
          </p:nvSpPr>
          <p:spPr>
            <a:xfrm>
              <a:off x="8210317" y="1393662"/>
              <a:ext cx="3489158" cy="461665"/>
            </a:xfrm>
            <a:prstGeom prst="rect">
              <a:avLst/>
            </a:prstGeom>
            <a:noFill/>
          </p:spPr>
          <p:txBody>
            <a:bodyPr wrap="square" rtlCol="0">
              <a:spAutoFit/>
            </a:bodyPr>
            <a:lstStyle/>
            <a:p>
              <a:r>
                <a:rPr lang="en-US" altLang="zh-CN" sz="2400" dirty="0">
                  <a:solidFill>
                    <a:schemeClr val="bg1">
                      <a:lumMod val="50000"/>
                    </a:schemeClr>
                  </a:solidFill>
                  <a:latin typeface="Times New Roman" panose="02020603050405020304" pitchFamily="18" charset="0"/>
                  <a:cs typeface="Times New Roman" panose="02020603050405020304" pitchFamily="18" charset="0"/>
                  <a:sym typeface="+mn-lt"/>
                </a:rPr>
                <a:t> </a:t>
              </a:r>
              <a:r>
                <a:rPr lang="zh-CN" altLang="en-US" sz="2400" dirty="0">
                  <a:solidFill>
                    <a:schemeClr val="bg1">
                      <a:lumMod val="50000"/>
                    </a:schemeClr>
                  </a:solidFill>
                  <a:latin typeface="Times New Roman" panose="02020603050405020304" pitchFamily="18" charset="0"/>
                  <a:cs typeface="Times New Roman" panose="02020603050405020304" pitchFamily="18" charset="0"/>
                  <a:sym typeface="+mn-lt"/>
                </a:rPr>
                <a:t>基本信息</a:t>
              </a:r>
              <a:endParaRPr lang="zh-CN" altLang="en-US" sz="1200"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sp>
          <p:nvSpPr>
            <p:cNvPr id="11" name="文本框 10"/>
            <p:cNvSpPr txBox="1"/>
            <p:nvPr/>
          </p:nvSpPr>
          <p:spPr>
            <a:xfrm flipH="1">
              <a:off x="7564853" y="1329714"/>
              <a:ext cx="1680148" cy="707886"/>
            </a:xfrm>
            <a:prstGeom prst="rect">
              <a:avLst/>
            </a:prstGeom>
            <a:noFill/>
          </p:spPr>
          <p:txBody>
            <a:bodyPr wrap="square" rtlCol="0">
              <a:spAutoFit/>
            </a:bodyPr>
            <a:lstStyle/>
            <a:p>
              <a:r>
                <a:rPr kumimoji="1" lang="en-US" altLang="zh-CN" sz="4000" dirty="0">
                  <a:solidFill>
                    <a:schemeClr val="bg1">
                      <a:lumMod val="50000"/>
                    </a:schemeClr>
                  </a:solidFill>
                  <a:latin typeface="Times New Roman" panose="02020603050405020304" pitchFamily="18" charset="0"/>
                  <a:cs typeface="Times New Roman" panose="02020603050405020304" pitchFamily="18" charset="0"/>
                  <a:sym typeface="+mn-lt"/>
                </a:rPr>
                <a:t>01</a:t>
              </a:r>
              <a:endParaRPr kumimoji="1" lang="zh-CN" altLang="en-US" sz="4000"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sp>
          <p:nvSpPr>
            <p:cNvPr id="12" name="文本框 11"/>
            <p:cNvSpPr txBox="1"/>
            <p:nvPr/>
          </p:nvSpPr>
          <p:spPr>
            <a:xfrm flipH="1">
              <a:off x="7564853" y="1977264"/>
              <a:ext cx="1680148" cy="707886"/>
            </a:xfrm>
            <a:prstGeom prst="rect">
              <a:avLst/>
            </a:prstGeom>
            <a:noFill/>
          </p:spPr>
          <p:txBody>
            <a:bodyPr wrap="square" rtlCol="0">
              <a:spAutoFit/>
            </a:bodyPr>
            <a:lstStyle/>
            <a:p>
              <a:r>
                <a:rPr kumimoji="1" lang="en-US" altLang="zh-CN" sz="4000" dirty="0">
                  <a:solidFill>
                    <a:schemeClr val="bg1">
                      <a:lumMod val="50000"/>
                    </a:schemeClr>
                  </a:solidFill>
                  <a:latin typeface="Times New Roman" panose="02020603050405020304" pitchFamily="18" charset="0"/>
                  <a:cs typeface="Times New Roman" panose="02020603050405020304" pitchFamily="18" charset="0"/>
                  <a:sym typeface="+mn-lt"/>
                </a:rPr>
                <a:t>02</a:t>
              </a:r>
              <a:endParaRPr kumimoji="1" lang="zh-CN" altLang="en-US" sz="4000"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sp>
          <p:nvSpPr>
            <p:cNvPr id="13" name="文本框 12"/>
            <p:cNvSpPr txBox="1"/>
            <p:nvPr/>
          </p:nvSpPr>
          <p:spPr>
            <a:xfrm flipH="1">
              <a:off x="7563198" y="2645058"/>
              <a:ext cx="1680148" cy="707886"/>
            </a:xfrm>
            <a:prstGeom prst="rect">
              <a:avLst/>
            </a:prstGeom>
            <a:noFill/>
          </p:spPr>
          <p:txBody>
            <a:bodyPr wrap="square" rtlCol="0">
              <a:spAutoFit/>
            </a:bodyPr>
            <a:lstStyle/>
            <a:p>
              <a:r>
                <a:rPr kumimoji="1" lang="en-US" altLang="zh-CN" sz="4000" dirty="0">
                  <a:solidFill>
                    <a:schemeClr val="bg1">
                      <a:lumMod val="50000"/>
                    </a:schemeClr>
                  </a:solidFill>
                  <a:latin typeface="Times New Roman" panose="02020603050405020304" pitchFamily="18" charset="0"/>
                  <a:cs typeface="Times New Roman" panose="02020603050405020304" pitchFamily="18" charset="0"/>
                  <a:sym typeface="+mn-lt"/>
                </a:rPr>
                <a:t>03</a:t>
              </a:r>
              <a:endParaRPr kumimoji="1" lang="zh-CN" altLang="en-US" sz="4000"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sp>
          <p:nvSpPr>
            <p:cNvPr id="17" name="文本框 16">
              <a:extLst>
                <a:ext uri="{FF2B5EF4-FFF2-40B4-BE49-F238E27FC236}">
                  <a16:creationId xmlns:a16="http://schemas.microsoft.com/office/drawing/2014/main" id="{09E44860-1DFD-567A-4E7D-0B5992898CF8}"/>
                </a:ext>
              </a:extLst>
            </p:cNvPr>
            <p:cNvSpPr txBox="1"/>
            <p:nvPr/>
          </p:nvSpPr>
          <p:spPr>
            <a:xfrm>
              <a:off x="8360006" y="2046319"/>
              <a:ext cx="3489158" cy="461665"/>
            </a:xfrm>
            <a:prstGeom prst="rect">
              <a:avLst/>
            </a:prstGeom>
            <a:noFill/>
          </p:spPr>
          <p:txBody>
            <a:bodyPr wrap="square" rtlCol="0">
              <a:spAutoFit/>
            </a:bodyPr>
            <a:lstStyle/>
            <a:p>
              <a:r>
                <a:rPr lang="en-US" altLang="zh-CN" sz="2400" dirty="0">
                  <a:solidFill>
                    <a:schemeClr val="bg1">
                      <a:lumMod val="50000"/>
                    </a:schemeClr>
                  </a:solidFill>
                  <a:latin typeface="Times New Roman" panose="02020603050405020304" pitchFamily="18" charset="0"/>
                  <a:cs typeface="Times New Roman" panose="02020603050405020304" pitchFamily="18" charset="0"/>
                  <a:sym typeface="+mn-lt"/>
                </a:rPr>
                <a:t> </a:t>
              </a:r>
              <a:r>
                <a:rPr lang="zh-CN" altLang="en-US" sz="2400" dirty="0">
                  <a:solidFill>
                    <a:schemeClr val="bg1">
                      <a:lumMod val="50000"/>
                    </a:schemeClr>
                  </a:solidFill>
                  <a:latin typeface="Times New Roman" panose="02020603050405020304" pitchFamily="18" charset="0"/>
                  <a:cs typeface="Times New Roman" panose="02020603050405020304" pitchFamily="18" charset="0"/>
                  <a:sym typeface="+mn-lt"/>
                </a:rPr>
                <a:t>安全性</a:t>
              </a:r>
              <a:endParaRPr lang="zh-CN" altLang="en-US" sz="1200"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a16="http://schemas.microsoft.com/office/drawing/2014/main" id="{FE4715F4-DCBF-1C75-868E-C957F7E96EDA}"/>
                </a:ext>
              </a:extLst>
            </p:cNvPr>
            <p:cNvSpPr txBox="1"/>
            <p:nvPr/>
          </p:nvSpPr>
          <p:spPr>
            <a:xfrm>
              <a:off x="8404927" y="2732344"/>
              <a:ext cx="3489158" cy="461665"/>
            </a:xfrm>
            <a:prstGeom prst="rect">
              <a:avLst/>
            </a:prstGeom>
            <a:noFill/>
          </p:spPr>
          <p:txBody>
            <a:bodyPr wrap="square" rtlCol="0">
              <a:spAutoFit/>
            </a:bodyPr>
            <a:lstStyle/>
            <a:p>
              <a:r>
                <a:rPr lang="en-US" altLang="zh-CN" sz="2400" dirty="0">
                  <a:solidFill>
                    <a:schemeClr val="bg1">
                      <a:lumMod val="50000"/>
                    </a:schemeClr>
                  </a:solidFill>
                  <a:latin typeface="Times New Roman" panose="02020603050405020304" pitchFamily="18" charset="0"/>
                  <a:cs typeface="Times New Roman" panose="02020603050405020304" pitchFamily="18" charset="0"/>
                  <a:sym typeface="+mn-lt"/>
                </a:rPr>
                <a:t> </a:t>
              </a:r>
              <a:r>
                <a:rPr lang="zh-CN" altLang="en-US" sz="2400" dirty="0">
                  <a:solidFill>
                    <a:schemeClr val="bg1">
                      <a:lumMod val="50000"/>
                    </a:schemeClr>
                  </a:solidFill>
                  <a:latin typeface="Times New Roman" panose="02020603050405020304" pitchFamily="18" charset="0"/>
                  <a:cs typeface="Times New Roman" panose="02020603050405020304" pitchFamily="18" charset="0"/>
                  <a:sym typeface="+mn-lt"/>
                </a:rPr>
                <a:t>有效性</a:t>
              </a:r>
              <a:endParaRPr lang="zh-CN" altLang="en-US" sz="1200"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sp>
          <p:nvSpPr>
            <p:cNvPr id="8" name="文本框 7">
              <a:extLst>
                <a:ext uri="{FF2B5EF4-FFF2-40B4-BE49-F238E27FC236}">
                  <a16:creationId xmlns:a16="http://schemas.microsoft.com/office/drawing/2014/main" id="{A14296E8-4EFE-BDC7-AFD0-3212A4EF3469}"/>
                </a:ext>
              </a:extLst>
            </p:cNvPr>
            <p:cNvSpPr txBox="1"/>
            <p:nvPr/>
          </p:nvSpPr>
          <p:spPr>
            <a:xfrm flipH="1">
              <a:off x="7586429" y="3312210"/>
              <a:ext cx="1680148" cy="707886"/>
            </a:xfrm>
            <a:prstGeom prst="rect">
              <a:avLst/>
            </a:prstGeom>
            <a:noFill/>
          </p:spPr>
          <p:txBody>
            <a:bodyPr wrap="square" rtlCol="0">
              <a:spAutoFit/>
            </a:bodyPr>
            <a:lstStyle/>
            <a:p>
              <a:r>
                <a:rPr kumimoji="1" lang="en-US" altLang="zh-CN" sz="4000" dirty="0">
                  <a:solidFill>
                    <a:schemeClr val="bg1">
                      <a:lumMod val="50000"/>
                    </a:schemeClr>
                  </a:solidFill>
                  <a:latin typeface="Times New Roman" panose="02020603050405020304" pitchFamily="18" charset="0"/>
                  <a:cs typeface="Times New Roman" panose="02020603050405020304" pitchFamily="18" charset="0"/>
                  <a:sym typeface="+mn-lt"/>
                </a:rPr>
                <a:t>04</a:t>
              </a:r>
              <a:endParaRPr kumimoji="1" lang="zh-CN" altLang="en-US" sz="4000"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sp>
          <p:nvSpPr>
            <p:cNvPr id="9" name="文本框 8">
              <a:extLst>
                <a:ext uri="{FF2B5EF4-FFF2-40B4-BE49-F238E27FC236}">
                  <a16:creationId xmlns:a16="http://schemas.microsoft.com/office/drawing/2014/main" id="{771AF0DC-5265-BAEA-C594-09809C5483EB}"/>
                </a:ext>
              </a:extLst>
            </p:cNvPr>
            <p:cNvSpPr txBox="1"/>
            <p:nvPr/>
          </p:nvSpPr>
          <p:spPr>
            <a:xfrm>
              <a:off x="8500134" y="3475315"/>
              <a:ext cx="3489158" cy="461665"/>
            </a:xfrm>
            <a:prstGeom prst="rect">
              <a:avLst/>
            </a:prstGeom>
            <a:noFill/>
          </p:spPr>
          <p:txBody>
            <a:bodyPr wrap="square" rtlCol="0">
              <a:spAutoFit/>
            </a:bodyPr>
            <a:lstStyle/>
            <a:p>
              <a:r>
                <a:rPr lang="zh-CN" altLang="en-US" sz="2400" dirty="0">
                  <a:solidFill>
                    <a:schemeClr val="bg1">
                      <a:lumMod val="50000"/>
                    </a:schemeClr>
                  </a:solidFill>
                  <a:latin typeface="Times New Roman" panose="02020603050405020304" pitchFamily="18" charset="0"/>
                  <a:cs typeface="Times New Roman" panose="02020603050405020304" pitchFamily="18" charset="0"/>
                  <a:sym typeface="+mn-lt"/>
                </a:rPr>
                <a:t>创新性</a:t>
              </a:r>
              <a:endParaRPr lang="zh-CN" altLang="en-US" sz="1200"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sp>
          <p:nvSpPr>
            <p:cNvPr id="14" name="文本框 13">
              <a:extLst>
                <a:ext uri="{FF2B5EF4-FFF2-40B4-BE49-F238E27FC236}">
                  <a16:creationId xmlns:a16="http://schemas.microsoft.com/office/drawing/2014/main" id="{4BD320AA-FEC3-2CFF-4228-23F927674982}"/>
                </a:ext>
              </a:extLst>
            </p:cNvPr>
            <p:cNvSpPr txBox="1"/>
            <p:nvPr/>
          </p:nvSpPr>
          <p:spPr>
            <a:xfrm flipH="1">
              <a:off x="7626250" y="3982475"/>
              <a:ext cx="1680148" cy="707886"/>
            </a:xfrm>
            <a:prstGeom prst="rect">
              <a:avLst/>
            </a:prstGeom>
            <a:noFill/>
          </p:spPr>
          <p:txBody>
            <a:bodyPr wrap="square" rtlCol="0">
              <a:spAutoFit/>
            </a:bodyPr>
            <a:lstStyle/>
            <a:p>
              <a:r>
                <a:rPr kumimoji="1" lang="en-US" altLang="zh-CN" sz="4000" dirty="0">
                  <a:solidFill>
                    <a:schemeClr val="bg1">
                      <a:lumMod val="50000"/>
                    </a:schemeClr>
                  </a:solidFill>
                  <a:latin typeface="Times New Roman" panose="02020603050405020304" pitchFamily="18" charset="0"/>
                  <a:cs typeface="Times New Roman" panose="02020603050405020304" pitchFamily="18" charset="0"/>
                  <a:sym typeface="+mn-lt"/>
                </a:rPr>
                <a:t>05</a:t>
              </a:r>
              <a:endParaRPr kumimoji="1" lang="zh-CN" altLang="en-US" sz="4000"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sp>
          <p:nvSpPr>
            <p:cNvPr id="19" name="文本框 18">
              <a:extLst>
                <a:ext uri="{FF2B5EF4-FFF2-40B4-BE49-F238E27FC236}">
                  <a16:creationId xmlns:a16="http://schemas.microsoft.com/office/drawing/2014/main" id="{8D7F414F-A968-0EEC-32EF-FE58A9589E35}"/>
                </a:ext>
              </a:extLst>
            </p:cNvPr>
            <p:cNvSpPr txBox="1"/>
            <p:nvPr/>
          </p:nvSpPr>
          <p:spPr>
            <a:xfrm>
              <a:off x="8500134" y="4136851"/>
              <a:ext cx="3489158" cy="461665"/>
            </a:xfrm>
            <a:prstGeom prst="rect">
              <a:avLst/>
            </a:prstGeom>
            <a:noFill/>
          </p:spPr>
          <p:txBody>
            <a:bodyPr wrap="square" rtlCol="0">
              <a:spAutoFit/>
            </a:bodyPr>
            <a:lstStyle/>
            <a:p>
              <a:r>
                <a:rPr lang="zh-CN" altLang="en-US" sz="2400" dirty="0">
                  <a:solidFill>
                    <a:schemeClr val="bg1">
                      <a:lumMod val="50000"/>
                    </a:schemeClr>
                  </a:solidFill>
                  <a:latin typeface="Times New Roman" panose="02020603050405020304" pitchFamily="18" charset="0"/>
                  <a:cs typeface="Times New Roman" panose="02020603050405020304" pitchFamily="18" charset="0"/>
                  <a:sym typeface="+mn-lt"/>
                </a:rPr>
                <a:t>公平性</a:t>
              </a:r>
              <a:endParaRPr lang="zh-CN" altLang="en-US" sz="1200"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grpSp>
    </p:spTree>
    <p:extLst>
      <p:ext uri="{BB962C8B-B14F-4D97-AF65-F5344CB8AC3E}">
        <p14:creationId xmlns:p14="http://schemas.microsoft.com/office/powerpoint/2010/main" val="1960522405"/>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4787081" y="94690"/>
            <a:ext cx="3021101" cy="668709"/>
          </a:xfrm>
          <a:prstGeom prst="rect">
            <a:avLst/>
          </a:prstGeom>
          <a:noFill/>
        </p:spPr>
        <p:txBody>
          <a:bodyPr wrap="square" rtlCol="0" anchor="ctr">
            <a:spAutoFit/>
          </a:bodyPr>
          <a:lstStyle/>
          <a:p>
            <a:pPr>
              <a:lnSpc>
                <a:spcPct val="110000"/>
              </a:lnSpc>
            </a:pPr>
            <a:r>
              <a:rPr kumimoji="1" lang="zh-CN" altLang="en-US" sz="3600" b="1" dirty="0">
                <a:solidFill>
                  <a:schemeClr val="bg1">
                    <a:lumMod val="50000"/>
                  </a:schemeClr>
                </a:solidFill>
                <a:latin typeface="+mn-ea"/>
                <a:cs typeface="+mn-ea"/>
                <a:sym typeface="+mn-lt"/>
              </a:rPr>
              <a:t>基本信息</a:t>
            </a:r>
          </a:p>
        </p:txBody>
      </p:sp>
      <p:sp>
        <p:nvSpPr>
          <p:cNvPr id="5" name="文本框 4">
            <a:extLst>
              <a:ext uri="{FF2B5EF4-FFF2-40B4-BE49-F238E27FC236}">
                <a16:creationId xmlns:a16="http://schemas.microsoft.com/office/drawing/2014/main" id="{DF0D654E-937F-4C55-9497-46E2CF6E6604}"/>
              </a:ext>
            </a:extLst>
          </p:cNvPr>
          <p:cNvSpPr txBox="1"/>
          <p:nvPr/>
        </p:nvSpPr>
        <p:spPr>
          <a:xfrm>
            <a:off x="723631" y="1206130"/>
            <a:ext cx="10744738" cy="5025735"/>
          </a:xfrm>
          <a:prstGeom prst="rect">
            <a:avLst/>
          </a:prstGeom>
          <a:noFill/>
        </p:spPr>
        <p:txBody>
          <a:bodyPr wrap="square">
            <a:spAutoFit/>
          </a:bodyPr>
          <a:lstStyle/>
          <a:p>
            <a:pPr algn="just">
              <a:lnSpc>
                <a:spcPct val="150000"/>
              </a:lnSpc>
            </a:pPr>
            <a:r>
              <a:rPr lang="zh-CN" altLang="zh-CN" sz="1800" b="1" kern="100" dirty="0">
                <a:effectLst/>
                <a:latin typeface="+mn-ea"/>
                <a:cs typeface="Times New Roman" panose="02020603050405020304" pitchFamily="18" charset="0"/>
              </a:rPr>
              <a:t>药品通用名称：</a:t>
            </a:r>
            <a:r>
              <a:rPr lang="zh-CN" altLang="zh-CN" sz="1800" kern="100" dirty="0">
                <a:effectLst/>
                <a:latin typeface="+mn-ea"/>
                <a:cs typeface="Times New Roman" panose="02020603050405020304" pitchFamily="18" charset="0"/>
              </a:rPr>
              <a:t>薄芝糖肽注射液</a:t>
            </a:r>
            <a:endParaRPr lang="zh-CN" altLang="zh-CN" sz="1400" kern="100" dirty="0">
              <a:effectLst/>
              <a:latin typeface="+mn-ea"/>
              <a:cs typeface="Times New Roman" panose="02020603050405020304" pitchFamily="18" charset="0"/>
            </a:endParaRPr>
          </a:p>
          <a:p>
            <a:pPr algn="just">
              <a:lnSpc>
                <a:spcPct val="150000"/>
              </a:lnSpc>
            </a:pPr>
            <a:r>
              <a:rPr lang="zh-CN" altLang="zh-CN" sz="1800" b="1" kern="100" dirty="0">
                <a:effectLst/>
                <a:latin typeface="+mn-ea"/>
                <a:cs typeface="Times New Roman" panose="02020603050405020304" pitchFamily="18" charset="0"/>
              </a:rPr>
              <a:t>说明书全部注册规格：</a:t>
            </a:r>
            <a:r>
              <a:rPr lang="en-US" altLang="zh-CN" sz="1800" kern="100" dirty="0">
                <a:effectLst/>
                <a:latin typeface="+mn-ea"/>
                <a:cs typeface="Times New Roman" panose="02020603050405020304" pitchFamily="18" charset="0"/>
              </a:rPr>
              <a:t>2ml</a:t>
            </a:r>
            <a:r>
              <a:rPr lang="zh-CN" altLang="zh-CN" sz="1800" kern="100" dirty="0">
                <a:effectLst/>
                <a:latin typeface="+mn-ea"/>
                <a:cs typeface="Times New Roman" panose="02020603050405020304" pitchFamily="18" charset="0"/>
              </a:rPr>
              <a:t>：</a:t>
            </a:r>
            <a:r>
              <a:rPr lang="en-US" altLang="zh-CN" sz="1800" kern="100" dirty="0">
                <a:effectLst/>
                <a:latin typeface="+mn-ea"/>
                <a:cs typeface="Times New Roman" panose="02020603050405020304" pitchFamily="18" charset="0"/>
              </a:rPr>
              <a:t>5mg</a:t>
            </a:r>
            <a:r>
              <a:rPr lang="zh-CN" altLang="zh-CN" sz="1800" kern="100" dirty="0">
                <a:effectLst/>
                <a:latin typeface="+mn-ea"/>
                <a:cs typeface="Times New Roman" panose="02020603050405020304" pitchFamily="18" charset="0"/>
              </a:rPr>
              <a:t>（多糖）：</a:t>
            </a:r>
            <a:r>
              <a:rPr lang="en-US" altLang="zh-CN" sz="1800" kern="100" dirty="0">
                <a:effectLst/>
                <a:latin typeface="+mn-ea"/>
                <a:cs typeface="Times New Roman" panose="02020603050405020304" pitchFamily="18" charset="0"/>
              </a:rPr>
              <a:t>1mg</a:t>
            </a:r>
            <a:r>
              <a:rPr lang="zh-CN" altLang="zh-CN" sz="1800" kern="100" dirty="0">
                <a:effectLst/>
                <a:latin typeface="+mn-ea"/>
                <a:cs typeface="Times New Roman" panose="02020603050405020304" pitchFamily="18" charset="0"/>
              </a:rPr>
              <a:t>（多肽）</a:t>
            </a:r>
            <a:endParaRPr lang="zh-CN" altLang="zh-CN" sz="1400" kern="100" dirty="0">
              <a:effectLst/>
              <a:latin typeface="+mn-ea"/>
              <a:cs typeface="Times New Roman" panose="02020603050405020304" pitchFamily="18" charset="0"/>
            </a:endParaRPr>
          </a:p>
          <a:p>
            <a:pPr algn="just">
              <a:lnSpc>
                <a:spcPct val="150000"/>
              </a:lnSpc>
            </a:pPr>
            <a:r>
              <a:rPr lang="zh-CN" altLang="zh-CN" sz="1800" b="1" kern="100" dirty="0">
                <a:effectLst/>
                <a:latin typeface="+mn-ea"/>
                <a:cs typeface="Times New Roman" panose="02020603050405020304" pitchFamily="18" charset="0"/>
              </a:rPr>
              <a:t>说明书全部适应症：</a:t>
            </a:r>
            <a:r>
              <a:rPr lang="zh-CN" altLang="zh-CN" sz="1800" kern="100" dirty="0">
                <a:effectLst/>
                <a:latin typeface="+mn-ea"/>
                <a:cs typeface="Times New Roman" panose="02020603050405020304" pitchFamily="18" charset="0"/>
              </a:rPr>
              <a:t>用于进行性肌营养不良、萎缩性肌强直，及前庭功能障碍、高血压等引起的眩晕和植物神经功能紊乱、癫痫、失眠等症。亦可用于肿瘤、肝炎的辅助治疗。</a:t>
            </a:r>
            <a:endParaRPr lang="zh-CN" altLang="zh-CN" sz="1400" kern="100" dirty="0">
              <a:effectLst/>
              <a:latin typeface="+mn-ea"/>
              <a:cs typeface="Times New Roman" panose="02020603050405020304" pitchFamily="18" charset="0"/>
            </a:endParaRPr>
          </a:p>
          <a:p>
            <a:pPr algn="just">
              <a:lnSpc>
                <a:spcPct val="150000"/>
              </a:lnSpc>
            </a:pPr>
            <a:r>
              <a:rPr lang="zh-CN" altLang="zh-CN" sz="1800" b="1" kern="100" dirty="0">
                <a:effectLst/>
                <a:latin typeface="+mn-ea"/>
                <a:cs typeface="Times New Roman" panose="02020603050405020304" pitchFamily="18" charset="0"/>
              </a:rPr>
              <a:t>说明书用法用量：</a:t>
            </a:r>
            <a:r>
              <a:rPr lang="zh-CN" altLang="zh-CN" sz="1800" kern="100" dirty="0">
                <a:effectLst/>
                <a:latin typeface="+mn-ea"/>
                <a:cs typeface="Times New Roman" panose="02020603050405020304" pitchFamily="18" charset="0"/>
              </a:rPr>
              <a:t>肌内注射。一次</a:t>
            </a:r>
            <a:r>
              <a:rPr lang="en-US" altLang="zh-CN" sz="1800" kern="100" dirty="0">
                <a:effectLst/>
                <a:latin typeface="+mn-ea"/>
                <a:cs typeface="Times New Roman" panose="02020603050405020304" pitchFamily="18" charset="0"/>
              </a:rPr>
              <a:t>2ml(1</a:t>
            </a:r>
            <a:r>
              <a:rPr lang="zh-CN" altLang="zh-CN" sz="1800" kern="100" dirty="0">
                <a:effectLst/>
                <a:latin typeface="+mn-ea"/>
                <a:cs typeface="Times New Roman" panose="02020603050405020304" pitchFamily="18" charset="0"/>
              </a:rPr>
              <a:t>支</a:t>
            </a:r>
            <a:r>
              <a:rPr lang="en-US" altLang="zh-CN" sz="1800" kern="100" dirty="0">
                <a:effectLst/>
                <a:latin typeface="+mn-ea"/>
                <a:cs typeface="Times New Roman" panose="02020603050405020304" pitchFamily="18" charset="0"/>
              </a:rPr>
              <a:t>)</a:t>
            </a:r>
            <a:r>
              <a:rPr lang="zh-CN" altLang="zh-CN" sz="1800" kern="100" dirty="0">
                <a:effectLst/>
                <a:latin typeface="+mn-ea"/>
                <a:cs typeface="Times New Roman" panose="02020603050405020304" pitchFamily="18" charset="0"/>
              </a:rPr>
              <a:t>，一日</a:t>
            </a:r>
            <a:r>
              <a:rPr lang="en-US" altLang="zh-CN" sz="1800" kern="100" dirty="0">
                <a:effectLst/>
                <a:latin typeface="+mn-ea"/>
                <a:cs typeface="Times New Roman" panose="02020603050405020304" pitchFamily="18" charset="0"/>
              </a:rPr>
              <a:t>2</a:t>
            </a:r>
            <a:r>
              <a:rPr lang="zh-CN" altLang="zh-CN" sz="1800" kern="100" dirty="0">
                <a:effectLst/>
                <a:latin typeface="+mn-ea"/>
                <a:cs typeface="Times New Roman" panose="02020603050405020304" pitchFamily="18" charset="0"/>
              </a:rPr>
              <a:t>次。</a:t>
            </a:r>
            <a:endParaRPr lang="zh-CN" altLang="zh-CN" sz="1400" kern="100" dirty="0">
              <a:effectLst/>
              <a:latin typeface="+mn-ea"/>
              <a:cs typeface="Times New Roman" panose="02020603050405020304" pitchFamily="18" charset="0"/>
            </a:endParaRPr>
          </a:p>
          <a:p>
            <a:pPr algn="just">
              <a:lnSpc>
                <a:spcPct val="150000"/>
              </a:lnSpc>
            </a:pPr>
            <a:r>
              <a:rPr lang="zh-CN" altLang="zh-CN" sz="1800" kern="100" dirty="0">
                <a:effectLst/>
                <a:latin typeface="+mn-ea"/>
                <a:cs typeface="Times New Roman" panose="02020603050405020304" pitchFamily="18" charset="0"/>
              </a:rPr>
              <a:t>静脉滴注。一日</a:t>
            </a:r>
            <a:r>
              <a:rPr lang="en-US" altLang="zh-CN" sz="1800" kern="100" dirty="0">
                <a:effectLst/>
                <a:latin typeface="+mn-ea"/>
                <a:cs typeface="Times New Roman" panose="02020603050405020304" pitchFamily="18" charset="0"/>
              </a:rPr>
              <a:t>4ml(2</a:t>
            </a:r>
            <a:r>
              <a:rPr lang="zh-CN" altLang="zh-CN" sz="1800" kern="100" dirty="0">
                <a:effectLst/>
                <a:latin typeface="+mn-ea"/>
                <a:cs typeface="Times New Roman" panose="02020603050405020304" pitchFamily="18" charset="0"/>
              </a:rPr>
              <a:t>支</a:t>
            </a:r>
            <a:r>
              <a:rPr lang="en-US" altLang="zh-CN" sz="1800" kern="100" dirty="0">
                <a:effectLst/>
                <a:latin typeface="+mn-ea"/>
                <a:cs typeface="Times New Roman" panose="02020603050405020304" pitchFamily="18" charset="0"/>
              </a:rPr>
              <a:t>)</a:t>
            </a:r>
            <a:r>
              <a:rPr lang="zh-CN" altLang="zh-CN" sz="1800" kern="100" dirty="0">
                <a:effectLst/>
                <a:latin typeface="+mn-ea"/>
                <a:cs typeface="Times New Roman" panose="02020603050405020304" pitchFamily="18" charset="0"/>
              </a:rPr>
              <a:t>，用</a:t>
            </a:r>
            <a:r>
              <a:rPr lang="en-US" altLang="zh-CN" sz="1800" kern="100" dirty="0">
                <a:effectLst/>
                <a:latin typeface="+mn-ea"/>
                <a:cs typeface="Times New Roman" panose="02020603050405020304" pitchFamily="18" charset="0"/>
              </a:rPr>
              <a:t>250ml 0.9%</a:t>
            </a:r>
            <a:r>
              <a:rPr lang="zh-CN" altLang="zh-CN" sz="1800" kern="100" dirty="0">
                <a:effectLst/>
                <a:latin typeface="+mn-ea"/>
                <a:cs typeface="Times New Roman" panose="02020603050405020304" pitchFamily="18" charset="0"/>
              </a:rPr>
              <a:t>氯化钠注射液或</a:t>
            </a:r>
            <a:r>
              <a:rPr lang="en-US" altLang="zh-CN" sz="1800" kern="100" dirty="0">
                <a:effectLst/>
                <a:latin typeface="+mn-ea"/>
                <a:cs typeface="Times New Roman" panose="02020603050405020304" pitchFamily="18" charset="0"/>
              </a:rPr>
              <a:t>5%</a:t>
            </a:r>
            <a:r>
              <a:rPr lang="zh-CN" altLang="zh-CN" sz="1800" kern="100" dirty="0">
                <a:effectLst/>
                <a:latin typeface="+mn-ea"/>
                <a:cs typeface="Times New Roman" panose="02020603050405020304" pitchFamily="18" charset="0"/>
              </a:rPr>
              <a:t>葡萄糖注射液稀释后静脉滴注。</a:t>
            </a:r>
            <a:r>
              <a:rPr lang="en-US" altLang="zh-CN" sz="1800" kern="100" dirty="0">
                <a:effectLst/>
                <a:latin typeface="+mn-ea"/>
                <a:cs typeface="Times New Roman" panose="02020603050405020304" pitchFamily="18" charset="0"/>
              </a:rPr>
              <a:t>1</a:t>
            </a:r>
            <a:r>
              <a:rPr lang="zh-CN" altLang="zh-CN" sz="1800" kern="100" dirty="0">
                <a:effectLst/>
                <a:latin typeface="+mn-ea"/>
                <a:cs typeface="Times New Roman" panose="02020603050405020304" pitchFamily="18" charset="0"/>
              </a:rPr>
              <a:t>～</a:t>
            </a:r>
            <a:r>
              <a:rPr lang="en-US" altLang="zh-CN" sz="1800" kern="100" dirty="0">
                <a:effectLst/>
                <a:latin typeface="+mn-ea"/>
                <a:cs typeface="Times New Roman" panose="02020603050405020304" pitchFamily="18" charset="0"/>
              </a:rPr>
              <a:t>3</a:t>
            </a:r>
            <a:r>
              <a:rPr lang="zh-CN" altLang="zh-CN" sz="1800" kern="100" dirty="0">
                <a:effectLst/>
                <a:latin typeface="+mn-ea"/>
                <a:cs typeface="Times New Roman" panose="02020603050405020304" pitchFamily="18" charset="0"/>
              </a:rPr>
              <a:t>个月为一疗程或遵医嘱。</a:t>
            </a:r>
            <a:endParaRPr lang="en-US" altLang="zh-CN" sz="1800" kern="100" dirty="0">
              <a:effectLst/>
              <a:latin typeface="+mn-ea"/>
              <a:cs typeface="Times New Roman" panose="02020603050405020304" pitchFamily="18" charset="0"/>
            </a:endParaRPr>
          </a:p>
          <a:p>
            <a:pPr algn="just">
              <a:lnSpc>
                <a:spcPct val="150000"/>
              </a:lnSpc>
            </a:pPr>
            <a:r>
              <a:rPr lang="zh-CN" altLang="en-US" b="1" kern="100" dirty="0">
                <a:latin typeface="+mn-ea"/>
                <a:cs typeface="Times New Roman" panose="02020603050405020304" pitchFamily="18" charset="0"/>
              </a:rPr>
              <a:t>中国大陆首次上市时间</a:t>
            </a:r>
            <a:r>
              <a:rPr lang="zh-CN" altLang="en-US" kern="100" dirty="0">
                <a:latin typeface="+mn-ea"/>
                <a:cs typeface="Times New Roman" panose="02020603050405020304" pitchFamily="18" charset="0"/>
              </a:rPr>
              <a:t>：</a:t>
            </a:r>
            <a:r>
              <a:rPr lang="en-US" altLang="zh-CN" kern="100" dirty="0">
                <a:latin typeface="+mn-ea"/>
                <a:cs typeface="Times New Roman" panose="02020603050405020304" pitchFamily="18" charset="0"/>
              </a:rPr>
              <a:t>2002</a:t>
            </a:r>
            <a:r>
              <a:rPr lang="zh-CN" altLang="en-US" kern="100" dirty="0">
                <a:latin typeface="+mn-ea"/>
                <a:cs typeface="Times New Roman" panose="02020603050405020304" pitchFamily="18" charset="0"/>
              </a:rPr>
              <a:t>年</a:t>
            </a:r>
            <a:r>
              <a:rPr lang="en-US" altLang="zh-CN" kern="100" dirty="0">
                <a:latin typeface="+mn-ea"/>
                <a:cs typeface="Times New Roman" panose="02020603050405020304" pitchFamily="18" charset="0"/>
              </a:rPr>
              <a:t>12</a:t>
            </a:r>
            <a:r>
              <a:rPr lang="zh-CN" altLang="en-US" kern="100" dirty="0">
                <a:latin typeface="+mn-ea"/>
                <a:cs typeface="Times New Roman" panose="02020603050405020304" pitchFamily="18" charset="0"/>
              </a:rPr>
              <a:t>月；</a:t>
            </a:r>
            <a:endParaRPr lang="en-US" altLang="zh-CN" kern="100" dirty="0">
              <a:latin typeface="+mn-ea"/>
              <a:cs typeface="Times New Roman" panose="02020603050405020304" pitchFamily="18" charset="0"/>
            </a:endParaRPr>
          </a:p>
          <a:p>
            <a:pPr algn="just">
              <a:lnSpc>
                <a:spcPct val="150000"/>
              </a:lnSpc>
            </a:pPr>
            <a:r>
              <a:rPr lang="zh-CN" altLang="en-US" b="1" kern="100" dirty="0">
                <a:latin typeface="+mn-ea"/>
                <a:cs typeface="Times New Roman" panose="02020603050405020304" pitchFamily="18" charset="0"/>
              </a:rPr>
              <a:t>全球首个上市国家及上市时间：</a:t>
            </a:r>
            <a:r>
              <a:rPr lang="zh-CN" altLang="en-US" kern="100" dirty="0">
                <a:latin typeface="+mn-ea"/>
                <a:cs typeface="Times New Roman" panose="02020603050405020304" pitchFamily="18" charset="0"/>
              </a:rPr>
              <a:t>中国；</a:t>
            </a:r>
            <a:r>
              <a:rPr lang="en-US" altLang="zh-CN" kern="100" dirty="0">
                <a:latin typeface="+mn-ea"/>
                <a:cs typeface="Times New Roman" panose="02020603050405020304" pitchFamily="18" charset="0"/>
              </a:rPr>
              <a:t>2002</a:t>
            </a:r>
            <a:r>
              <a:rPr lang="zh-CN" altLang="en-US" kern="100" dirty="0">
                <a:latin typeface="+mn-ea"/>
                <a:cs typeface="Times New Roman" panose="02020603050405020304" pitchFamily="18" charset="0"/>
              </a:rPr>
              <a:t>年</a:t>
            </a:r>
            <a:r>
              <a:rPr lang="en-US" altLang="zh-CN" kern="100" dirty="0">
                <a:latin typeface="+mn-ea"/>
                <a:cs typeface="Times New Roman" panose="02020603050405020304" pitchFamily="18" charset="0"/>
              </a:rPr>
              <a:t>12</a:t>
            </a:r>
            <a:r>
              <a:rPr lang="zh-CN" altLang="en-US" kern="100" dirty="0">
                <a:latin typeface="+mn-ea"/>
                <a:cs typeface="Times New Roman" panose="02020603050405020304" pitchFamily="18" charset="0"/>
              </a:rPr>
              <a:t>月；</a:t>
            </a:r>
            <a:endParaRPr lang="en-US" altLang="zh-CN" kern="100" dirty="0">
              <a:latin typeface="+mn-ea"/>
              <a:cs typeface="Times New Roman" panose="02020603050405020304" pitchFamily="18" charset="0"/>
            </a:endParaRPr>
          </a:p>
          <a:p>
            <a:pPr algn="just">
              <a:lnSpc>
                <a:spcPct val="150000"/>
              </a:lnSpc>
            </a:pPr>
            <a:r>
              <a:rPr lang="zh-CN" altLang="en-US" b="1" kern="100" dirty="0">
                <a:latin typeface="+mn-ea"/>
                <a:cs typeface="Times New Roman" panose="02020603050405020304" pitchFamily="18" charset="0"/>
              </a:rPr>
              <a:t>目前大陆地区同通用名药品的上市情况：</a:t>
            </a:r>
            <a:r>
              <a:rPr lang="zh-CN" altLang="en-US" kern="100" dirty="0">
                <a:latin typeface="+mn-ea"/>
                <a:cs typeface="Times New Roman" panose="02020603050405020304" pitchFamily="18" charset="0"/>
              </a:rPr>
              <a:t>北京赛升药业股份有限公司、江苏联环药业股份有限公司两家企业薄芝糖肽注射液上市。</a:t>
            </a:r>
            <a:endParaRPr lang="en-US" altLang="zh-CN" kern="100" dirty="0">
              <a:latin typeface="+mn-ea"/>
              <a:cs typeface="Times New Roman" panose="02020603050405020304" pitchFamily="18" charset="0"/>
            </a:endParaRPr>
          </a:p>
          <a:p>
            <a:pPr algn="just">
              <a:lnSpc>
                <a:spcPct val="150000"/>
              </a:lnSpc>
            </a:pPr>
            <a:r>
              <a:rPr lang="zh-CN" altLang="zh-CN" sz="1800" b="1" kern="100" dirty="0">
                <a:effectLst/>
                <a:latin typeface="+mn-ea"/>
                <a:cs typeface="Times New Roman" panose="02020603050405020304" pitchFamily="18" charset="0"/>
              </a:rPr>
              <a:t>是否</a:t>
            </a:r>
            <a:r>
              <a:rPr lang="zh-CN" altLang="en-US" sz="1800" b="1" kern="100" dirty="0">
                <a:effectLst/>
                <a:latin typeface="+mn-ea"/>
                <a:cs typeface="Times New Roman" panose="02020603050405020304" pitchFamily="18" charset="0"/>
              </a:rPr>
              <a:t>为</a:t>
            </a:r>
            <a:r>
              <a:rPr lang="en-US" altLang="zh-CN" sz="1800" b="1" kern="100" dirty="0">
                <a:effectLst/>
                <a:latin typeface="+mn-ea"/>
                <a:cs typeface="Times New Roman" panose="02020603050405020304" pitchFamily="18" charset="0"/>
              </a:rPr>
              <a:t>OTC</a:t>
            </a:r>
            <a:r>
              <a:rPr lang="zh-CN" altLang="en-US" sz="1800" b="1" kern="100" dirty="0">
                <a:effectLst/>
                <a:latin typeface="+mn-ea"/>
                <a:cs typeface="Times New Roman" panose="02020603050405020304" pitchFamily="18" charset="0"/>
              </a:rPr>
              <a:t>药品</a:t>
            </a:r>
            <a:r>
              <a:rPr lang="zh-CN" altLang="zh-CN" sz="1800" b="1" kern="100" dirty="0">
                <a:effectLst/>
                <a:latin typeface="+mn-ea"/>
                <a:cs typeface="Times New Roman" panose="02020603050405020304" pitchFamily="18" charset="0"/>
              </a:rPr>
              <a:t>：</a:t>
            </a:r>
            <a:r>
              <a:rPr lang="zh-CN" altLang="zh-CN" sz="1800" kern="100" dirty="0">
                <a:effectLst/>
                <a:latin typeface="+mn-ea"/>
                <a:cs typeface="Times New Roman" panose="02020603050405020304" pitchFamily="18" charset="0"/>
              </a:rPr>
              <a:t>否</a:t>
            </a:r>
            <a:endParaRPr lang="en-US" altLang="zh-CN" sz="18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57080152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4822764" y="119848"/>
            <a:ext cx="3021101" cy="668709"/>
          </a:xfrm>
          <a:prstGeom prst="rect">
            <a:avLst/>
          </a:prstGeom>
          <a:noFill/>
        </p:spPr>
        <p:txBody>
          <a:bodyPr wrap="square" rtlCol="0" anchor="ctr">
            <a:spAutoFit/>
          </a:bodyPr>
          <a:lstStyle/>
          <a:p>
            <a:pPr>
              <a:lnSpc>
                <a:spcPct val="110000"/>
              </a:lnSpc>
            </a:pPr>
            <a:r>
              <a:rPr kumimoji="1" lang="zh-CN" altLang="en-US" sz="3600" b="1" dirty="0">
                <a:solidFill>
                  <a:schemeClr val="bg1">
                    <a:lumMod val="50000"/>
                  </a:schemeClr>
                </a:solidFill>
                <a:latin typeface="+mn-ea"/>
                <a:cs typeface="+mn-ea"/>
                <a:sym typeface="+mn-lt"/>
              </a:rPr>
              <a:t>基本信息</a:t>
            </a:r>
          </a:p>
        </p:txBody>
      </p:sp>
      <p:sp>
        <p:nvSpPr>
          <p:cNvPr id="5" name="文本框 4">
            <a:extLst>
              <a:ext uri="{FF2B5EF4-FFF2-40B4-BE49-F238E27FC236}">
                <a16:creationId xmlns:a16="http://schemas.microsoft.com/office/drawing/2014/main" id="{DF0D654E-937F-4C55-9497-46E2CF6E6604}"/>
              </a:ext>
            </a:extLst>
          </p:cNvPr>
          <p:cNvSpPr txBox="1"/>
          <p:nvPr/>
        </p:nvSpPr>
        <p:spPr>
          <a:xfrm>
            <a:off x="813227" y="927332"/>
            <a:ext cx="6097604" cy="498791"/>
          </a:xfrm>
          <a:prstGeom prst="rect">
            <a:avLst/>
          </a:prstGeom>
          <a:noFill/>
        </p:spPr>
        <p:txBody>
          <a:bodyPr wrap="square">
            <a:spAutoFit/>
          </a:bodyPr>
          <a:lstStyle/>
          <a:p>
            <a:pPr>
              <a:lnSpc>
                <a:spcPct val="150000"/>
              </a:lnSpc>
            </a:pPr>
            <a:r>
              <a:rPr lang="zh-CN" altLang="en-US" sz="2000" b="1" dirty="0">
                <a:latin typeface="+mn-ea"/>
              </a:rPr>
              <a:t>参照药品建议：</a:t>
            </a:r>
            <a:endParaRPr lang="zh-CN" altLang="zh-CN" sz="2000" b="1" dirty="0">
              <a:latin typeface="+mn-ea"/>
            </a:endParaRPr>
          </a:p>
        </p:txBody>
      </p:sp>
      <p:sp>
        <p:nvSpPr>
          <p:cNvPr id="6" name="文本框 5">
            <a:extLst>
              <a:ext uri="{FF2B5EF4-FFF2-40B4-BE49-F238E27FC236}">
                <a16:creationId xmlns:a16="http://schemas.microsoft.com/office/drawing/2014/main" id="{ED817D25-EA45-3A31-31A7-3C2C525A1267}"/>
              </a:ext>
            </a:extLst>
          </p:cNvPr>
          <p:cNvSpPr txBox="1"/>
          <p:nvPr/>
        </p:nvSpPr>
        <p:spPr>
          <a:xfrm>
            <a:off x="813227" y="4173203"/>
            <a:ext cx="10487826" cy="1747914"/>
          </a:xfrm>
          <a:prstGeom prst="rect">
            <a:avLst/>
          </a:prstGeom>
          <a:noFill/>
        </p:spPr>
        <p:txBody>
          <a:bodyPr wrap="square">
            <a:spAutoFit/>
          </a:bodyPr>
          <a:lstStyle/>
          <a:p>
            <a:pPr>
              <a:lnSpc>
                <a:spcPct val="150000"/>
              </a:lnSpc>
            </a:pPr>
            <a:r>
              <a:rPr lang="zh-CN" altLang="en-US" sz="2000" b="1" dirty="0">
                <a:latin typeface="+mn-ea"/>
              </a:rPr>
              <a:t>薄芝糖肽注射液优势：</a:t>
            </a:r>
            <a:endParaRPr lang="en-US" altLang="zh-CN" sz="2000" b="1" dirty="0">
              <a:latin typeface="+mn-ea"/>
            </a:endParaRPr>
          </a:p>
          <a:p>
            <a:pPr>
              <a:lnSpc>
                <a:spcPct val="150000"/>
              </a:lnSpc>
            </a:pPr>
            <a:r>
              <a:rPr lang="zh-CN" altLang="en-US" kern="100" dirty="0">
                <a:latin typeface="+mn-ea"/>
                <a:cs typeface="Times New Roman" panose="02020603050405020304" pitchFamily="18" charset="0"/>
              </a:rPr>
              <a:t>（</a:t>
            </a:r>
            <a:r>
              <a:rPr lang="en-US" altLang="zh-CN" kern="100" dirty="0">
                <a:latin typeface="+mn-ea"/>
                <a:cs typeface="Times New Roman" panose="02020603050405020304" pitchFamily="18" charset="0"/>
              </a:rPr>
              <a:t>1</a:t>
            </a:r>
            <a:r>
              <a:rPr lang="zh-CN" altLang="en-US" kern="100" dirty="0">
                <a:latin typeface="+mn-ea"/>
                <a:cs typeface="Times New Roman" panose="02020603050405020304" pitchFamily="18" charset="0"/>
              </a:rPr>
              <a:t>）说明书适应症明确包含进行性肌营养不良。</a:t>
            </a:r>
            <a:endParaRPr lang="en-US" altLang="zh-CN" kern="100" dirty="0">
              <a:latin typeface="+mn-ea"/>
              <a:cs typeface="Times New Roman" panose="02020603050405020304" pitchFamily="18" charset="0"/>
            </a:endParaRPr>
          </a:p>
          <a:p>
            <a:pPr>
              <a:lnSpc>
                <a:spcPct val="150000"/>
              </a:lnSpc>
            </a:pPr>
            <a:r>
              <a:rPr lang="zh-CN" altLang="en-US" kern="100" dirty="0">
                <a:latin typeface="+mn-ea"/>
                <a:cs typeface="Times New Roman" panose="02020603050405020304" pitchFamily="18" charset="0"/>
              </a:rPr>
              <a:t>（</a:t>
            </a:r>
            <a:r>
              <a:rPr lang="en-US" altLang="zh-CN" kern="100" dirty="0">
                <a:latin typeface="+mn-ea"/>
                <a:cs typeface="Times New Roman" panose="02020603050405020304" pitchFamily="18" charset="0"/>
              </a:rPr>
              <a:t>2</a:t>
            </a:r>
            <a:r>
              <a:rPr lang="zh-CN" altLang="en-US" kern="100" dirty="0">
                <a:latin typeface="+mn-ea"/>
                <a:cs typeface="Times New Roman" panose="02020603050405020304" pitchFamily="18" charset="0"/>
              </a:rPr>
              <a:t>）激素类药物使用会引起严重副作用。薄芝糖肽注射液不是激素，不会产生类似的副作用。</a:t>
            </a:r>
            <a:endParaRPr lang="en-US" altLang="zh-CN" kern="100" dirty="0">
              <a:latin typeface="+mn-ea"/>
              <a:cs typeface="Times New Roman" panose="02020603050405020304" pitchFamily="18" charset="0"/>
            </a:endParaRPr>
          </a:p>
          <a:p>
            <a:pPr>
              <a:lnSpc>
                <a:spcPct val="150000"/>
              </a:lnSpc>
            </a:pPr>
            <a:r>
              <a:rPr lang="zh-CN" altLang="en-US" kern="100" dirty="0">
                <a:latin typeface="+mn-ea"/>
                <a:cs typeface="Times New Roman" panose="02020603050405020304" pitchFamily="18" charset="0"/>
              </a:rPr>
              <a:t>（</a:t>
            </a:r>
            <a:r>
              <a:rPr lang="en-US" altLang="zh-CN" kern="100" dirty="0">
                <a:latin typeface="+mn-ea"/>
                <a:cs typeface="Times New Roman" panose="02020603050405020304" pitchFamily="18" charset="0"/>
              </a:rPr>
              <a:t>3</a:t>
            </a:r>
            <a:r>
              <a:rPr lang="zh-CN" altLang="en-US" kern="100" dirty="0">
                <a:latin typeface="+mn-ea"/>
                <a:cs typeface="Times New Roman" panose="02020603050405020304" pitchFamily="18" charset="0"/>
              </a:rPr>
              <a:t>）给药方便，薄芝糖肽注射可以肌肉注射和静脉给药两种途径，使用方便。</a:t>
            </a:r>
          </a:p>
        </p:txBody>
      </p:sp>
      <p:graphicFrame>
        <p:nvGraphicFramePr>
          <p:cNvPr id="3" name="表格 2">
            <a:extLst>
              <a:ext uri="{FF2B5EF4-FFF2-40B4-BE49-F238E27FC236}">
                <a16:creationId xmlns:a16="http://schemas.microsoft.com/office/drawing/2014/main" id="{1430F2F4-AB53-6D4F-EC12-F6D67A72817E}"/>
              </a:ext>
            </a:extLst>
          </p:cNvPr>
          <p:cNvGraphicFramePr>
            <a:graphicFrameLocks noGrp="1"/>
          </p:cNvGraphicFramePr>
          <p:nvPr>
            <p:extLst>
              <p:ext uri="{D42A27DB-BD31-4B8C-83A1-F6EECF244321}">
                <p14:modId xmlns:p14="http://schemas.microsoft.com/office/powerpoint/2010/main" val="1478132501"/>
              </p:ext>
            </p:extLst>
          </p:nvPr>
        </p:nvGraphicFramePr>
        <p:xfrm>
          <a:off x="1572527" y="1604757"/>
          <a:ext cx="9371397" cy="2160080"/>
        </p:xfrm>
        <a:graphic>
          <a:graphicData uri="http://schemas.openxmlformats.org/drawingml/2006/table">
            <a:tbl>
              <a:tblPr firstRow="1" firstCol="1" bandRow="1"/>
              <a:tblGrid>
                <a:gridCol w="1510662">
                  <a:extLst>
                    <a:ext uri="{9D8B030D-6E8A-4147-A177-3AD203B41FA5}">
                      <a16:colId xmlns:a16="http://schemas.microsoft.com/office/drawing/2014/main" val="172125453"/>
                    </a:ext>
                  </a:extLst>
                </a:gridCol>
                <a:gridCol w="1457773">
                  <a:extLst>
                    <a:ext uri="{9D8B030D-6E8A-4147-A177-3AD203B41FA5}">
                      <a16:colId xmlns:a16="http://schemas.microsoft.com/office/drawing/2014/main" val="998803676"/>
                    </a:ext>
                  </a:extLst>
                </a:gridCol>
                <a:gridCol w="2186109">
                  <a:extLst>
                    <a:ext uri="{9D8B030D-6E8A-4147-A177-3AD203B41FA5}">
                      <a16:colId xmlns:a16="http://schemas.microsoft.com/office/drawing/2014/main" val="34420055"/>
                    </a:ext>
                  </a:extLst>
                </a:gridCol>
                <a:gridCol w="4216853">
                  <a:extLst>
                    <a:ext uri="{9D8B030D-6E8A-4147-A177-3AD203B41FA5}">
                      <a16:colId xmlns:a16="http://schemas.microsoft.com/office/drawing/2014/main" val="3387553757"/>
                    </a:ext>
                  </a:extLst>
                </a:gridCol>
              </a:tblGrid>
              <a:tr h="678240">
                <a:tc>
                  <a:txBody>
                    <a:bodyPr/>
                    <a:lstStyle/>
                    <a:p>
                      <a:pPr algn="ctr">
                        <a:lnSpc>
                          <a:spcPct val="150000"/>
                        </a:lnSpc>
                      </a:pPr>
                      <a:r>
                        <a:rPr lang="zh-CN" sz="1100" kern="100" dirty="0">
                          <a:effectLst/>
                          <a:latin typeface="+mn-ea"/>
                          <a:ea typeface="+mn-ea"/>
                          <a:cs typeface="宋体" panose="02010600030101010101" pitchFamily="2" charset="-122"/>
                        </a:rPr>
                        <a:t>参药品名称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sz="1100" kern="100" dirty="0">
                          <a:effectLst/>
                          <a:latin typeface="+mn-ea"/>
                          <a:ea typeface="+mn-ea"/>
                          <a:cs typeface="宋体" panose="02010600030101010101" pitchFamily="2" charset="-122"/>
                        </a:rPr>
                        <a:t>是否在医保目录内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sz="1100" kern="100" dirty="0">
                          <a:effectLst/>
                          <a:latin typeface="+mn-ea"/>
                          <a:ea typeface="+mn-ea"/>
                          <a:cs typeface="宋体" panose="02010600030101010101" pitchFamily="2" charset="-122"/>
                        </a:rPr>
                        <a:t>最小规格</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sz="1100" kern="100" dirty="0">
                          <a:effectLst/>
                          <a:latin typeface="+mn-ea"/>
                          <a:ea typeface="+mn-ea"/>
                          <a:cs typeface="宋体" panose="02010600030101010101" pitchFamily="2" charset="-122"/>
                        </a:rPr>
                        <a:t>用法用量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3152015"/>
                  </a:ext>
                </a:extLst>
              </a:tr>
              <a:tr h="552547">
                <a:tc>
                  <a:txBody>
                    <a:bodyPr/>
                    <a:lstStyle/>
                    <a:p>
                      <a:pPr algn="ctr">
                        <a:lnSpc>
                          <a:spcPct val="150000"/>
                        </a:lnSpc>
                      </a:pPr>
                      <a:r>
                        <a:rPr lang="zh-CN" sz="1100" kern="100">
                          <a:effectLst/>
                          <a:latin typeface="+mn-ea"/>
                          <a:ea typeface="+mn-ea"/>
                          <a:cs typeface="宋体" panose="02010600030101010101" pitchFamily="2" charset="-122"/>
                        </a:rPr>
                        <a:t>氢化泼尼松注射液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sz="1100" kern="100">
                          <a:effectLst/>
                          <a:latin typeface="+mn-ea"/>
                          <a:ea typeface="+mn-ea"/>
                          <a:cs typeface="宋体" panose="02010600030101010101" pitchFamily="2" charset="-122"/>
                        </a:rPr>
                        <a:t>是</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100" kern="100" dirty="0">
                          <a:effectLst/>
                          <a:latin typeface="+mn-ea"/>
                          <a:ea typeface="+mn-ea"/>
                          <a:cs typeface="宋体" panose="02010600030101010101" pitchFamily="2" charset="-122"/>
                        </a:rPr>
                        <a:t>2ml:10mg</a:t>
                      </a:r>
                      <a:endParaRPr lang="zh-CN" sz="1100" kern="100" dirty="0">
                        <a:effectLst/>
                        <a:latin typeface="+mn-ea"/>
                        <a:ea typeface="+mn-ea"/>
                        <a:cs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sz="1100" kern="100" dirty="0">
                          <a:effectLst/>
                          <a:latin typeface="+mn-ea"/>
                          <a:ea typeface="+mn-ea"/>
                          <a:cs typeface="宋体" panose="02010600030101010101" pitchFamily="2" charset="-122"/>
                        </a:rPr>
                        <a:t>一次</a:t>
                      </a:r>
                      <a:r>
                        <a:rPr lang="en-US" sz="1100" kern="100" dirty="0">
                          <a:effectLst/>
                          <a:latin typeface="+mn-ea"/>
                          <a:ea typeface="+mn-ea"/>
                          <a:cs typeface="宋体" panose="02010600030101010101" pitchFamily="2" charset="-122"/>
                        </a:rPr>
                        <a:t>10</a:t>
                      </a:r>
                      <a:r>
                        <a:rPr lang="zh-CN" sz="1100" kern="100" dirty="0">
                          <a:effectLst/>
                          <a:latin typeface="+mn-ea"/>
                          <a:ea typeface="+mn-ea"/>
                          <a:cs typeface="宋体" panose="02010600030101010101" pitchFamily="2" charset="-122"/>
                        </a:rPr>
                        <a:t>～</a:t>
                      </a:r>
                      <a:r>
                        <a:rPr lang="en-US" sz="1100" kern="100" dirty="0">
                          <a:effectLst/>
                          <a:latin typeface="+mn-ea"/>
                          <a:ea typeface="+mn-ea"/>
                          <a:cs typeface="宋体" panose="02010600030101010101" pitchFamily="2" charset="-122"/>
                        </a:rPr>
                        <a:t> 20mg</a:t>
                      </a:r>
                      <a:r>
                        <a:rPr lang="zh-CN" sz="1100" kern="100" dirty="0">
                          <a:effectLst/>
                          <a:latin typeface="+mn-ea"/>
                          <a:ea typeface="+mn-ea"/>
                          <a:cs typeface="宋体" panose="02010600030101010101" pitchFamily="2" charset="-122"/>
                        </a:rPr>
                        <a:t>，静脉滴注。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2920897"/>
                  </a:ext>
                </a:extLst>
              </a:tr>
              <a:tr h="929293">
                <a:tc>
                  <a:txBody>
                    <a:bodyPr/>
                    <a:lstStyle/>
                    <a:p>
                      <a:pPr algn="ctr">
                        <a:lnSpc>
                          <a:spcPct val="150000"/>
                        </a:lnSpc>
                      </a:pPr>
                      <a:r>
                        <a:rPr lang="zh-CN" sz="1100" kern="100" dirty="0">
                          <a:effectLst/>
                          <a:latin typeface="+mn-ea"/>
                          <a:ea typeface="+mn-ea"/>
                          <a:cs typeface="宋体" panose="02010600030101010101" pitchFamily="2" charset="-122"/>
                        </a:rPr>
                        <a:t>薄芝糖肽注射液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sz="1100" kern="100">
                          <a:effectLst/>
                          <a:latin typeface="+mn-ea"/>
                          <a:ea typeface="+mn-ea"/>
                          <a:cs typeface="宋体" panose="02010600030101010101" pitchFamily="2" charset="-122"/>
                        </a:rPr>
                        <a:t>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100" kern="100" dirty="0">
                          <a:effectLst/>
                          <a:latin typeface="+mn-ea"/>
                          <a:ea typeface="+mn-ea"/>
                          <a:cs typeface="Times New Roman" panose="02020603050405020304" pitchFamily="18" charset="0"/>
                        </a:rPr>
                        <a:t>2ml</a:t>
                      </a:r>
                      <a:r>
                        <a:rPr lang="zh-CN" sz="1100" kern="100" dirty="0">
                          <a:effectLst/>
                          <a:latin typeface="+mn-ea"/>
                          <a:ea typeface="+mn-ea"/>
                          <a:cs typeface="Times New Roman" panose="02020603050405020304" pitchFamily="18" charset="0"/>
                        </a:rPr>
                        <a:t>：</a:t>
                      </a:r>
                      <a:r>
                        <a:rPr lang="en-US" sz="1100" kern="100" dirty="0">
                          <a:effectLst/>
                          <a:latin typeface="+mn-ea"/>
                          <a:ea typeface="+mn-ea"/>
                          <a:cs typeface="Times New Roman" panose="02020603050405020304" pitchFamily="18" charset="0"/>
                        </a:rPr>
                        <a:t>5mg</a:t>
                      </a:r>
                      <a:r>
                        <a:rPr lang="zh-CN" sz="1100" kern="100" dirty="0">
                          <a:effectLst/>
                          <a:latin typeface="+mn-ea"/>
                          <a:ea typeface="+mn-ea"/>
                          <a:cs typeface="Times New Roman" panose="02020603050405020304" pitchFamily="18" charset="0"/>
                        </a:rPr>
                        <a:t>（多糖）：</a:t>
                      </a:r>
                      <a:r>
                        <a:rPr lang="en-US" sz="1100" kern="100" dirty="0">
                          <a:effectLst/>
                          <a:latin typeface="+mn-ea"/>
                          <a:ea typeface="+mn-ea"/>
                          <a:cs typeface="Times New Roman" panose="02020603050405020304" pitchFamily="18" charset="0"/>
                        </a:rPr>
                        <a:t>1mg</a:t>
                      </a:r>
                      <a:r>
                        <a:rPr lang="zh-CN" sz="1100" kern="100" dirty="0">
                          <a:effectLst/>
                          <a:latin typeface="+mn-ea"/>
                          <a:ea typeface="+mn-ea"/>
                          <a:cs typeface="Times New Roman" panose="02020603050405020304" pitchFamily="18" charset="0"/>
                        </a:rPr>
                        <a:t>（多肽）</a:t>
                      </a:r>
                      <a:endParaRPr lang="zh-CN" sz="1100" kern="100" dirty="0">
                        <a:effectLst/>
                        <a:latin typeface="+mn-ea"/>
                        <a:ea typeface="+mn-ea"/>
                        <a:cs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sz="1100" kern="100" dirty="0">
                          <a:effectLst/>
                          <a:latin typeface="+mn-ea"/>
                          <a:ea typeface="+mn-ea"/>
                          <a:cs typeface="Times New Roman" panose="02020603050405020304" pitchFamily="18" charset="0"/>
                        </a:rPr>
                        <a:t>肌内注射。一次</a:t>
                      </a:r>
                      <a:r>
                        <a:rPr lang="en-US" sz="1100" kern="100" dirty="0">
                          <a:effectLst/>
                          <a:latin typeface="+mn-ea"/>
                          <a:ea typeface="+mn-ea"/>
                          <a:cs typeface="Times New Roman" panose="02020603050405020304" pitchFamily="18" charset="0"/>
                        </a:rPr>
                        <a:t>2ml(1</a:t>
                      </a:r>
                      <a:r>
                        <a:rPr lang="zh-CN" sz="1100" kern="100" dirty="0">
                          <a:effectLst/>
                          <a:latin typeface="+mn-ea"/>
                          <a:ea typeface="+mn-ea"/>
                          <a:cs typeface="Times New Roman" panose="02020603050405020304" pitchFamily="18" charset="0"/>
                        </a:rPr>
                        <a:t>支</a:t>
                      </a:r>
                      <a:r>
                        <a:rPr lang="en-US" sz="1100" kern="100" dirty="0">
                          <a:effectLst/>
                          <a:latin typeface="+mn-ea"/>
                          <a:ea typeface="+mn-ea"/>
                          <a:cs typeface="Times New Roman" panose="02020603050405020304" pitchFamily="18" charset="0"/>
                        </a:rPr>
                        <a:t>)</a:t>
                      </a:r>
                      <a:r>
                        <a:rPr lang="zh-CN" sz="1100" kern="100" dirty="0">
                          <a:effectLst/>
                          <a:latin typeface="+mn-ea"/>
                          <a:ea typeface="+mn-ea"/>
                          <a:cs typeface="Times New Roman" panose="02020603050405020304" pitchFamily="18" charset="0"/>
                        </a:rPr>
                        <a:t>，一日</a:t>
                      </a:r>
                      <a:r>
                        <a:rPr lang="en-US" sz="1100" kern="100" dirty="0">
                          <a:effectLst/>
                          <a:latin typeface="+mn-ea"/>
                          <a:ea typeface="+mn-ea"/>
                          <a:cs typeface="Times New Roman" panose="02020603050405020304" pitchFamily="18" charset="0"/>
                        </a:rPr>
                        <a:t>2</a:t>
                      </a:r>
                      <a:r>
                        <a:rPr lang="zh-CN" sz="1100" kern="100" dirty="0">
                          <a:effectLst/>
                          <a:latin typeface="+mn-ea"/>
                          <a:ea typeface="+mn-ea"/>
                          <a:cs typeface="Times New Roman" panose="02020603050405020304" pitchFamily="18" charset="0"/>
                        </a:rPr>
                        <a:t>次。静脉滴注。一日</a:t>
                      </a:r>
                      <a:r>
                        <a:rPr lang="en-US" sz="1100" kern="100" dirty="0">
                          <a:effectLst/>
                          <a:latin typeface="+mn-ea"/>
                          <a:ea typeface="+mn-ea"/>
                          <a:cs typeface="Times New Roman" panose="02020603050405020304" pitchFamily="18" charset="0"/>
                        </a:rPr>
                        <a:t>4ml(2</a:t>
                      </a:r>
                      <a:r>
                        <a:rPr lang="zh-CN" sz="1100" kern="100" dirty="0">
                          <a:effectLst/>
                          <a:latin typeface="+mn-ea"/>
                          <a:ea typeface="+mn-ea"/>
                          <a:cs typeface="Times New Roman" panose="02020603050405020304" pitchFamily="18" charset="0"/>
                        </a:rPr>
                        <a:t>支</a:t>
                      </a:r>
                      <a:r>
                        <a:rPr lang="en-US" sz="1100" kern="100" dirty="0">
                          <a:effectLst/>
                          <a:latin typeface="+mn-ea"/>
                          <a:ea typeface="+mn-ea"/>
                          <a:cs typeface="Times New Roman" panose="02020603050405020304" pitchFamily="18" charset="0"/>
                        </a:rPr>
                        <a:t>)</a:t>
                      </a:r>
                      <a:r>
                        <a:rPr lang="zh-CN" sz="1100" kern="100" dirty="0">
                          <a:effectLst/>
                          <a:latin typeface="+mn-ea"/>
                          <a:ea typeface="+mn-ea"/>
                          <a:cs typeface="Times New Roman" panose="02020603050405020304" pitchFamily="18" charset="0"/>
                        </a:rPr>
                        <a:t>，</a:t>
                      </a:r>
                      <a:r>
                        <a:rPr lang="en-US" sz="1100" kern="100" dirty="0">
                          <a:effectLst/>
                          <a:latin typeface="+mn-ea"/>
                          <a:ea typeface="+mn-ea"/>
                          <a:cs typeface="Times New Roman" panose="02020603050405020304" pitchFamily="18" charset="0"/>
                        </a:rPr>
                        <a:t> 1</a:t>
                      </a:r>
                      <a:r>
                        <a:rPr lang="zh-CN" sz="1100" kern="100" dirty="0">
                          <a:effectLst/>
                          <a:latin typeface="+mn-ea"/>
                          <a:ea typeface="+mn-ea"/>
                          <a:cs typeface="Times New Roman" panose="02020603050405020304" pitchFamily="18" charset="0"/>
                        </a:rPr>
                        <a:t>～</a:t>
                      </a:r>
                      <a:r>
                        <a:rPr lang="en-US" sz="1100" kern="100" dirty="0">
                          <a:effectLst/>
                          <a:latin typeface="+mn-ea"/>
                          <a:ea typeface="+mn-ea"/>
                          <a:cs typeface="Times New Roman" panose="02020603050405020304" pitchFamily="18" charset="0"/>
                        </a:rPr>
                        <a:t>3</a:t>
                      </a:r>
                      <a:r>
                        <a:rPr lang="zh-CN" sz="1100" kern="100" dirty="0">
                          <a:effectLst/>
                          <a:latin typeface="+mn-ea"/>
                          <a:ea typeface="+mn-ea"/>
                          <a:cs typeface="Times New Roman" panose="02020603050405020304" pitchFamily="18" charset="0"/>
                        </a:rPr>
                        <a:t>个月为一疗程或遵医嘱。</a:t>
                      </a:r>
                      <a:endParaRPr lang="zh-CN" sz="1100" kern="100" dirty="0">
                        <a:effectLst/>
                        <a:latin typeface="+mn-ea"/>
                        <a:ea typeface="+mn-ea"/>
                        <a:cs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4945641"/>
                  </a:ext>
                </a:extLst>
              </a:tr>
            </a:tbl>
          </a:graphicData>
        </a:graphic>
      </p:graphicFrame>
    </p:spTree>
    <p:extLst>
      <p:ext uri="{BB962C8B-B14F-4D97-AF65-F5344CB8AC3E}">
        <p14:creationId xmlns:p14="http://schemas.microsoft.com/office/powerpoint/2010/main" val="192450722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4710079" y="123566"/>
            <a:ext cx="3021101" cy="668709"/>
          </a:xfrm>
          <a:prstGeom prst="rect">
            <a:avLst/>
          </a:prstGeom>
          <a:noFill/>
        </p:spPr>
        <p:txBody>
          <a:bodyPr wrap="square" rtlCol="0" anchor="ctr">
            <a:spAutoFit/>
          </a:bodyPr>
          <a:lstStyle/>
          <a:p>
            <a:pPr>
              <a:lnSpc>
                <a:spcPct val="110000"/>
              </a:lnSpc>
            </a:pPr>
            <a:r>
              <a:rPr kumimoji="1" lang="zh-CN" altLang="en-US" sz="3600" b="1" dirty="0">
                <a:solidFill>
                  <a:schemeClr val="bg1">
                    <a:lumMod val="50000"/>
                  </a:schemeClr>
                </a:solidFill>
                <a:latin typeface="+mn-ea"/>
                <a:cs typeface="+mn-ea"/>
                <a:sym typeface="+mn-lt"/>
              </a:rPr>
              <a:t>基本信息</a:t>
            </a:r>
          </a:p>
        </p:txBody>
      </p:sp>
      <p:sp>
        <p:nvSpPr>
          <p:cNvPr id="5" name="文本框 4">
            <a:extLst>
              <a:ext uri="{FF2B5EF4-FFF2-40B4-BE49-F238E27FC236}">
                <a16:creationId xmlns:a16="http://schemas.microsoft.com/office/drawing/2014/main" id="{DF0D654E-937F-4C55-9497-46E2CF6E6604}"/>
              </a:ext>
            </a:extLst>
          </p:cNvPr>
          <p:cNvSpPr txBox="1"/>
          <p:nvPr/>
        </p:nvSpPr>
        <p:spPr>
          <a:xfrm>
            <a:off x="520327" y="792275"/>
            <a:ext cx="10484318" cy="6922216"/>
          </a:xfrm>
          <a:prstGeom prst="rect">
            <a:avLst/>
          </a:prstGeom>
          <a:noFill/>
        </p:spPr>
        <p:txBody>
          <a:bodyPr wrap="square">
            <a:spAutoFit/>
          </a:bodyPr>
          <a:lstStyle/>
          <a:p>
            <a:pPr algn="just">
              <a:lnSpc>
                <a:spcPct val="150000"/>
              </a:lnSpc>
            </a:pPr>
            <a:r>
              <a:rPr lang="zh-CN" altLang="en-US" sz="2000" b="1" kern="100" dirty="0">
                <a:latin typeface="+mn-ea"/>
                <a:cs typeface="Times New Roman" panose="02020603050405020304" pitchFamily="18" charset="0"/>
              </a:rPr>
              <a:t>进行性肌营养疾病基本情况：</a:t>
            </a:r>
            <a:endParaRPr lang="en-US" altLang="zh-CN" sz="2000" b="1" kern="100" dirty="0">
              <a:latin typeface="+mn-ea"/>
              <a:cs typeface="Times New Roman" panose="02020603050405020304" pitchFamily="18" charset="0"/>
            </a:endParaRPr>
          </a:p>
          <a:p>
            <a:pPr algn="just">
              <a:lnSpc>
                <a:spcPct val="150000"/>
              </a:lnSpc>
            </a:pPr>
            <a:r>
              <a:rPr lang="zh-CN" altLang="en-US" sz="1600" kern="100" dirty="0">
                <a:latin typeface="+mn-ea"/>
                <a:cs typeface="Times New Roman" panose="02020603050405020304" pitchFamily="18" charset="0"/>
              </a:rPr>
              <a:t>进行性肌营养不良症是一种罕见的遗传性肌肉变性疾病，患者会呈现四肢近端骨骼肌萎缩无力，呈缓慢进行性加重，同时累及心肌和呼吸肌，随着年龄的增加多因心力衰竭或重症感染而死亡。</a:t>
            </a:r>
            <a:endParaRPr lang="en-US" altLang="zh-CN" sz="1600" kern="100" dirty="0">
              <a:latin typeface="+mn-ea"/>
              <a:cs typeface="Times New Roman" panose="02020603050405020304" pitchFamily="18" charset="0"/>
            </a:endParaRPr>
          </a:p>
          <a:p>
            <a:pPr algn="just">
              <a:lnSpc>
                <a:spcPct val="150000"/>
              </a:lnSpc>
            </a:pPr>
            <a:endParaRPr lang="en-US" altLang="zh-CN" kern="100" dirty="0">
              <a:latin typeface="+mn-ea"/>
              <a:cs typeface="Times New Roman" panose="02020603050405020304" pitchFamily="18" charset="0"/>
            </a:endParaRPr>
          </a:p>
          <a:p>
            <a:pPr algn="just">
              <a:lnSpc>
                <a:spcPct val="150000"/>
              </a:lnSpc>
            </a:pPr>
            <a:r>
              <a:rPr lang="zh-CN" altLang="en-US" sz="2000" b="1" kern="100" dirty="0">
                <a:latin typeface="+mn-ea"/>
                <a:cs typeface="Times New Roman" panose="02020603050405020304" pitchFamily="18" charset="0"/>
              </a:rPr>
              <a:t>弥补未满足的治疗需求情况：</a:t>
            </a:r>
            <a:endParaRPr lang="en-US" altLang="zh-CN" sz="2000" b="1" kern="100" dirty="0">
              <a:latin typeface="+mn-ea"/>
              <a:cs typeface="Times New Roman" panose="02020603050405020304" pitchFamily="18" charset="0"/>
            </a:endParaRPr>
          </a:p>
          <a:p>
            <a:pPr algn="just">
              <a:lnSpc>
                <a:spcPct val="150000"/>
              </a:lnSpc>
            </a:pPr>
            <a:r>
              <a:rPr lang="zh-CN" altLang="en-US" sz="1600" kern="100" dirty="0">
                <a:latin typeface="+mn-ea"/>
                <a:cs typeface="Times New Roman" panose="02020603050405020304" pitchFamily="18" charset="0"/>
              </a:rPr>
              <a:t>进行性肌营养不良迄今无特异性治疗，只能对症治疗及支持治疗。临床中常见药物为激素类，如氢化泼尼松注射液（国家医保品种），主要利用其免疫抑制、抗炎作用延缓病程，但仍不能完全控制病情，尚需应用其他减轻肌肉损害，改善肌肉代谢的药物。薄芝糖肽注射液具有免疫调节、清除氧自由基、促进核酸和蛋白质生物合成的作用，可延缓肌肉细胞的破坏，并改善肌肉萎缩症状，增加肌肉力量。填补了原目录药品保障的空白，能更好的满足患者治疗需求。</a:t>
            </a:r>
            <a:endParaRPr lang="en-US" altLang="zh-CN" sz="1600" kern="100" dirty="0">
              <a:latin typeface="+mn-ea"/>
              <a:cs typeface="Times New Roman" panose="02020603050405020304" pitchFamily="18" charset="0"/>
            </a:endParaRPr>
          </a:p>
          <a:p>
            <a:pPr algn="just">
              <a:lnSpc>
                <a:spcPct val="150000"/>
              </a:lnSpc>
            </a:pPr>
            <a:endParaRPr lang="en-US" altLang="zh-CN" sz="1600" kern="100" dirty="0">
              <a:latin typeface="+mn-ea"/>
              <a:cs typeface="Times New Roman" panose="02020603050405020304" pitchFamily="18" charset="0"/>
            </a:endParaRPr>
          </a:p>
          <a:p>
            <a:pPr algn="just">
              <a:lnSpc>
                <a:spcPct val="150000"/>
              </a:lnSpc>
            </a:pPr>
            <a:r>
              <a:rPr lang="zh-CN" altLang="en-US" sz="2000" b="1" kern="100" dirty="0">
                <a:latin typeface="+mn-ea"/>
                <a:cs typeface="Times New Roman" panose="02020603050405020304" pitchFamily="18" charset="0"/>
              </a:rPr>
              <a:t>大陆地区发病率、年发病患者总数：</a:t>
            </a:r>
          </a:p>
          <a:p>
            <a:pPr algn="just">
              <a:lnSpc>
                <a:spcPct val="150000"/>
              </a:lnSpc>
            </a:pPr>
            <a:r>
              <a:rPr lang="zh-CN" altLang="en-US" sz="1600" kern="100" dirty="0">
                <a:latin typeface="+mn-ea"/>
                <a:cs typeface="Times New Roman" panose="02020603050405020304" pitchFamily="18" charset="0"/>
              </a:rPr>
              <a:t>以</a:t>
            </a:r>
            <a:r>
              <a:rPr lang="en-US" altLang="zh-CN" sz="1600" kern="100" dirty="0">
                <a:latin typeface="+mn-ea"/>
                <a:cs typeface="Times New Roman" panose="02020603050405020304" pitchFamily="18" charset="0"/>
              </a:rPr>
              <a:t>DMD/BMD</a:t>
            </a:r>
            <a:r>
              <a:rPr lang="zh-CN" altLang="en-US" sz="1600" kern="100" dirty="0">
                <a:latin typeface="+mn-ea"/>
                <a:cs typeface="Times New Roman" panose="02020603050405020304" pitchFamily="18" charset="0"/>
              </a:rPr>
              <a:t>为例，我国发病率约为</a:t>
            </a:r>
            <a:r>
              <a:rPr lang="en-US" altLang="zh-CN" sz="1600" kern="100" dirty="0">
                <a:latin typeface="+mn-ea"/>
                <a:cs typeface="Times New Roman" panose="02020603050405020304" pitchFamily="18" charset="0"/>
              </a:rPr>
              <a:t>1/3853</a:t>
            </a:r>
            <a:r>
              <a:rPr lang="zh-CN" altLang="en-US" sz="1600" kern="100" dirty="0">
                <a:latin typeface="+mn-ea"/>
                <a:cs typeface="Times New Roman" panose="02020603050405020304" pitchFamily="18" charset="0"/>
              </a:rPr>
              <a:t>，估算全国患者约</a:t>
            </a:r>
            <a:r>
              <a:rPr lang="en-US" altLang="zh-CN" sz="1600" kern="100" dirty="0">
                <a:latin typeface="+mn-ea"/>
                <a:cs typeface="Times New Roman" panose="02020603050405020304" pitchFamily="18" charset="0"/>
              </a:rPr>
              <a:t>70000</a:t>
            </a:r>
            <a:r>
              <a:rPr lang="zh-CN" altLang="en-US" sz="1600" kern="100" dirty="0">
                <a:latin typeface="+mn-ea"/>
                <a:cs typeface="Times New Roman" panose="02020603050405020304" pitchFamily="18" charset="0"/>
              </a:rPr>
              <a:t>人，发病年龄从婴儿期到老年期不等，多数病人</a:t>
            </a:r>
            <a:r>
              <a:rPr lang="en-US" altLang="zh-CN" sz="1600" kern="100" dirty="0">
                <a:latin typeface="+mn-ea"/>
                <a:cs typeface="Times New Roman" panose="02020603050405020304" pitchFamily="18" charset="0"/>
              </a:rPr>
              <a:t>10-20</a:t>
            </a:r>
            <a:r>
              <a:rPr lang="zh-CN" altLang="en-US" sz="1600" kern="100" dirty="0">
                <a:latin typeface="+mn-ea"/>
                <a:cs typeface="Times New Roman" panose="02020603050405020304" pitchFamily="18" charset="0"/>
              </a:rPr>
              <a:t>岁发病。</a:t>
            </a:r>
          </a:p>
          <a:p>
            <a:pPr algn="just">
              <a:lnSpc>
                <a:spcPct val="150000"/>
              </a:lnSpc>
            </a:pPr>
            <a:endParaRPr lang="en-US" altLang="zh-CN" kern="100" dirty="0">
              <a:latin typeface="+mn-ea"/>
              <a:cs typeface="Times New Roman" panose="02020603050405020304" pitchFamily="18" charset="0"/>
            </a:endParaRPr>
          </a:p>
          <a:p>
            <a:pPr algn="just">
              <a:lnSpc>
                <a:spcPct val="150000"/>
              </a:lnSpc>
            </a:pPr>
            <a:endParaRPr lang="en-US" altLang="zh-CN" kern="100" dirty="0">
              <a:latin typeface="+mn-ea"/>
              <a:cs typeface="Times New Roman" panose="02020603050405020304" pitchFamily="18" charset="0"/>
            </a:endParaRPr>
          </a:p>
          <a:p>
            <a:pPr algn="just">
              <a:lnSpc>
                <a:spcPct val="150000"/>
              </a:lnSpc>
            </a:pPr>
            <a:endParaRPr lang="zh-CN" altLang="en-US" kern="100" dirty="0">
              <a:latin typeface="+mn-ea"/>
              <a:cs typeface="Times New Roman" panose="02020603050405020304" pitchFamily="18" charset="0"/>
            </a:endParaRPr>
          </a:p>
        </p:txBody>
      </p:sp>
    </p:spTree>
    <p:extLst>
      <p:ext uri="{BB962C8B-B14F-4D97-AF65-F5344CB8AC3E}">
        <p14:creationId xmlns:p14="http://schemas.microsoft.com/office/powerpoint/2010/main" val="1643109267"/>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5066214" y="107319"/>
            <a:ext cx="3021101" cy="668709"/>
          </a:xfrm>
          <a:prstGeom prst="rect">
            <a:avLst/>
          </a:prstGeom>
          <a:noFill/>
        </p:spPr>
        <p:txBody>
          <a:bodyPr wrap="square" rtlCol="0" anchor="ctr">
            <a:spAutoFit/>
          </a:bodyPr>
          <a:lstStyle/>
          <a:p>
            <a:pPr>
              <a:lnSpc>
                <a:spcPct val="110000"/>
              </a:lnSpc>
            </a:pPr>
            <a:r>
              <a:rPr kumimoji="1" lang="zh-CN" altLang="en-US" sz="3600" b="1" dirty="0">
                <a:solidFill>
                  <a:schemeClr val="bg1">
                    <a:lumMod val="50000"/>
                  </a:schemeClr>
                </a:solidFill>
                <a:latin typeface="+mn-ea"/>
                <a:cs typeface="+mn-ea"/>
                <a:sym typeface="+mn-lt"/>
              </a:rPr>
              <a:t>安全性</a:t>
            </a:r>
          </a:p>
        </p:txBody>
      </p:sp>
      <p:sp>
        <p:nvSpPr>
          <p:cNvPr id="4" name="文本框 3">
            <a:extLst>
              <a:ext uri="{FF2B5EF4-FFF2-40B4-BE49-F238E27FC236}">
                <a16:creationId xmlns:a16="http://schemas.microsoft.com/office/drawing/2014/main" id="{221032AC-49D5-934C-CE66-110FFBA1C25E}"/>
              </a:ext>
            </a:extLst>
          </p:cNvPr>
          <p:cNvSpPr txBox="1"/>
          <p:nvPr/>
        </p:nvSpPr>
        <p:spPr>
          <a:xfrm>
            <a:off x="438449" y="917715"/>
            <a:ext cx="10564329" cy="5496505"/>
          </a:xfrm>
          <a:prstGeom prst="rect">
            <a:avLst/>
          </a:prstGeom>
          <a:noFill/>
        </p:spPr>
        <p:txBody>
          <a:bodyPr wrap="square">
            <a:spAutoFit/>
          </a:bodyPr>
          <a:lstStyle/>
          <a:p>
            <a:pPr>
              <a:lnSpc>
                <a:spcPct val="150000"/>
              </a:lnSpc>
            </a:pPr>
            <a:r>
              <a:rPr lang="zh-CN" altLang="en-US" sz="2000" b="1" kern="100" dirty="0">
                <a:latin typeface="+mn-ea"/>
                <a:cs typeface="Times New Roman" panose="02020603050405020304" pitchFamily="18" charset="0"/>
              </a:rPr>
              <a:t>药品说明书收载的安全性信息</a:t>
            </a:r>
            <a:endParaRPr lang="en-US" altLang="zh-CN" sz="2000" b="1" kern="100" dirty="0">
              <a:latin typeface="+mn-ea"/>
              <a:cs typeface="Times New Roman" panose="02020603050405020304" pitchFamily="18" charset="0"/>
            </a:endParaRPr>
          </a:p>
          <a:p>
            <a:pPr>
              <a:lnSpc>
                <a:spcPct val="150000"/>
              </a:lnSpc>
            </a:pPr>
            <a:r>
              <a:rPr lang="en-US" altLang="zh-CN" sz="1600" kern="100" dirty="0">
                <a:latin typeface="+mn-ea"/>
                <a:cs typeface="Times New Roman" panose="02020603050405020304" pitchFamily="18" charset="0"/>
              </a:rPr>
              <a:t>【</a:t>
            </a:r>
            <a:r>
              <a:rPr lang="zh-CN" altLang="en-US" sz="1600" kern="100" dirty="0">
                <a:latin typeface="+mn-ea"/>
                <a:cs typeface="Times New Roman" panose="02020603050405020304" pitchFamily="18" charset="0"/>
              </a:rPr>
              <a:t>不良反应</a:t>
            </a:r>
            <a:r>
              <a:rPr lang="en-US" altLang="zh-CN" sz="1600" kern="100" dirty="0">
                <a:latin typeface="+mn-ea"/>
                <a:cs typeface="Times New Roman" panose="02020603050405020304" pitchFamily="18" charset="0"/>
              </a:rPr>
              <a:t>】</a:t>
            </a:r>
            <a:r>
              <a:rPr lang="zh-CN" altLang="en-US" sz="1600" kern="100" dirty="0">
                <a:latin typeface="+mn-ea"/>
                <a:cs typeface="Times New Roman" panose="02020603050405020304" pitchFamily="18" charset="0"/>
              </a:rPr>
              <a:t>包括过敏反应、寒战、发热等全身性损害；其他如心悸、呼吸系统反应、消化系统反应等。</a:t>
            </a:r>
            <a:r>
              <a:rPr lang="en-US" altLang="zh-CN" sz="1600" kern="100" dirty="0">
                <a:latin typeface="+mn-ea"/>
                <a:cs typeface="Times New Roman" panose="02020603050405020304" pitchFamily="18" charset="0"/>
              </a:rPr>
              <a:t>【</a:t>
            </a:r>
            <a:r>
              <a:rPr lang="zh-CN" altLang="en-US" sz="1600" kern="100" dirty="0">
                <a:latin typeface="+mn-ea"/>
                <a:cs typeface="Times New Roman" panose="02020603050405020304" pitchFamily="18" charset="0"/>
              </a:rPr>
              <a:t>禁忌</a:t>
            </a:r>
            <a:r>
              <a:rPr lang="en-US" altLang="zh-CN" sz="1600" kern="100" dirty="0">
                <a:latin typeface="+mn-ea"/>
                <a:cs typeface="Times New Roman" panose="02020603050405020304" pitchFamily="18" charset="0"/>
              </a:rPr>
              <a:t>】</a:t>
            </a:r>
            <a:r>
              <a:rPr lang="zh-CN" altLang="en-US" sz="1600" kern="100" dirty="0">
                <a:latin typeface="+mn-ea"/>
                <a:cs typeface="Times New Roman" panose="02020603050405020304" pitchFamily="18" charset="0"/>
              </a:rPr>
              <a:t>对本品过敏者禁用。</a:t>
            </a:r>
            <a:r>
              <a:rPr lang="en-US" altLang="zh-CN" sz="1600" kern="100" dirty="0">
                <a:latin typeface="+mn-ea"/>
                <a:cs typeface="Times New Roman" panose="02020603050405020304" pitchFamily="18" charset="0"/>
              </a:rPr>
              <a:t>【</a:t>
            </a:r>
            <a:r>
              <a:rPr lang="zh-CN" altLang="en-US" sz="1600" kern="100" dirty="0">
                <a:latin typeface="+mn-ea"/>
                <a:cs typeface="Times New Roman" panose="02020603050405020304" pitchFamily="18" charset="0"/>
              </a:rPr>
              <a:t>药物相互作用</a:t>
            </a:r>
            <a:r>
              <a:rPr lang="en-US" altLang="zh-CN" sz="1600" kern="100" dirty="0">
                <a:latin typeface="+mn-ea"/>
                <a:cs typeface="Times New Roman" panose="02020603050405020304" pitchFamily="18" charset="0"/>
              </a:rPr>
              <a:t>】</a:t>
            </a:r>
            <a:r>
              <a:rPr lang="zh-CN" altLang="en-US" sz="1600" kern="100" dirty="0">
                <a:latin typeface="+mn-ea"/>
                <a:cs typeface="Times New Roman" panose="02020603050405020304" pitchFamily="18" charset="0"/>
              </a:rPr>
              <a:t>本品能加强利血平、氯丙嗪的中枢镇静作用，拮抗苯丙胺的中枢兴奋作用，延长戊巴比妥钠和巴比妥钠的睡眠时间，加强戊巴比妥钠阈下剂量的睡眠作用。</a:t>
            </a:r>
            <a:endParaRPr lang="en-US" altLang="zh-CN" sz="1600" kern="100" dirty="0">
              <a:latin typeface="+mn-ea"/>
              <a:cs typeface="Times New Roman" panose="02020603050405020304" pitchFamily="18" charset="0"/>
            </a:endParaRPr>
          </a:p>
          <a:p>
            <a:pPr>
              <a:lnSpc>
                <a:spcPct val="150000"/>
              </a:lnSpc>
            </a:pPr>
            <a:endParaRPr lang="en-US" altLang="zh-CN" sz="1600" kern="100" dirty="0">
              <a:latin typeface="+mn-ea"/>
              <a:cs typeface="Times New Roman" panose="02020603050405020304" pitchFamily="18" charset="0"/>
            </a:endParaRPr>
          </a:p>
          <a:p>
            <a:pPr>
              <a:lnSpc>
                <a:spcPct val="150000"/>
              </a:lnSpc>
            </a:pPr>
            <a:r>
              <a:rPr lang="zh-CN" altLang="en-US" sz="2000" b="1" kern="100" dirty="0">
                <a:latin typeface="+mn-ea"/>
                <a:cs typeface="Times New Roman" panose="02020603050405020304" pitchFamily="18" charset="0"/>
              </a:rPr>
              <a:t>国内外不良反应报告</a:t>
            </a:r>
            <a:endParaRPr lang="en-US" altLang="zh-CN" sz="2000" b="1" kern="100" dirty="0">
              <a:latin typeface="+mn-ea"/>
              <a:cs typeface="Times New Roman" panose="02020603050405020304" pitchFamily="18" charset="0"/>
            </a:endParaRPr>
          </a:p>
          <a:p>
            <a:pPr>
              <a:lnSpc>
                <a:spcPct val="150000"/>
              </a:lnSpc>
            </a:pPr>
            <a:r>
              <a:rPr lang="zh-CN" altLang="en-US" sz="1600" kern="100" dirty="0">
                <a:latin typeface="+mn-ea"/>
                <a:cs typeface="Times New Roman" panose="02020603050405020304" pitchFamily="18" charset="0"/>
              </a:rPr>
              <a:t>药监部门近</a:t>
            </a:r>
            <a:r>
              <a:rPr lang="en-US" altLang="zh-CN" sz="1600" kern="100" dirty="0">
                <a:latin typeface="+mn-ea"/>
                <a:cs typeface="Times New Roman" panose="02020603050405020304" pitchFamily="18" charset="0"/>
              </a:rPr>
              <a:t>5</a:t>
            </a:r>
            <a:r>
              <a:rPr lang="zh-CN" altLang="en-US" sz="1600" kern="100" dirty="0">
                <a:latin typeface="+mn-ea"/>
                <a:cs typeface="Times New Roman" panose="02020603050405020304" pitchFamily="18" charset="0"/>
              </a:rPr>
              <a:t>年内没有发布关于薄芝糖肽注射液的安全性公告。</a:t>
            </a:r>
            <a:endParaRPr lang="en-US" altLang="zh-CN" sz="1600" kern="100" dirty="0">
              <a:latin typeface="+mn-ea"/>
              <a:cs typeface="Times New Roman" panose="02020603050405020304" pitchFamily="18" charset="0"/>
            </a:endParaRPr>
          </a:p>
          <a:p>
            <a:pPr>
              <a:lnSpc>
                <a:spcPct val="150000"/>
              </a:lnSpc>
            </a:pPr>
            <a:r>
              <a:rPr lang="en-US" altLang="zh-CN" sz="1600" kern="100" dirty="0">
                <a:latin typeface="+mn-ea"/>
                <a:cs typeface="Times New Roman" panose="02020603050405020304" pitchFamily="18" charset="0"/>
              </a:rPr>
              <a:t>《</a:t>
            </a:r>
            <a:r>
              <a:rPr lang="zh-CN" altLang="en-US" sz="1600" kern="100" dirty="0">
                <a:latin typeface="+mn-ea"/>
                <a:cs typeface="Times New Roman" panose="02020603050405020304" pitchFamily="18" charset="0"/>
              </a:rPr>
              <a:t>薄芝糖肽注射液不良反应文献分析</a:t>
            </a:r>
            <a:r>
              <a:rPr lang="en-US" altLang="zh-CN" sz="1600" kern="100" dirty="0">
                <a:latin typeface="+mn-ea"/>
                <a:cs typeface="Times New Roman" panose="02020603050405020304" pitchFamily="18" charset="0"/>
              </a:rPr>
              <a:t>》</a:t>
            </a:r>
            <a:r>
              <a:rPr lang="en-US" altLang="zh-CN" sz="1600" kern="100" baseline="30000" dirty="0">
                <a:latin typeface="+mn-ea"/>
                <a:cs typeface="Times New Roman" panose="02020603050405020304" pitchFamily="18" charset="0"/>
              </a:rPr>
              <a:t>[1]</a:t>
            </a:r>
            <a:r>
              <a:rPr lang="zh-CN" altLang="en-US" sz="1600" kern="100" dirty="0">
                <a:latin typeface="+mn-ea"/>
                <a:cs typeface="Times New Roman" panose="02020603050405020304" pitchFamily="18" charset="0"/>
              </a:rPr>
              <a:t>一文中，对薄芝糖肽注射液的不良反应进行回顾分析，薄芝糖肽注射液不良反应一般转归良好，停药后患者症状全部好转。薄芝糖肽注射液未收到来自国外报告的不良反应。</a:t>
            </a:r>
            <a:endParaRPr lang="en-US" altLang="zh-CN" sz="1600" kern="100" dirty="0">
              <a:latin typeface="+mn-ea"/>
              <a:cs typeface="Times New Roman" panose="02020603050405020304" pitchFamily="18" charset="0"/>
            </a:endParaRPr>
          </a:p>
          <a:p>
            <a:pPr>
              <a:lnSpc>
                <a:spcPct val="150000"/>
              </a:lnSpc>
            </a:pPr>
            <a:endParaRPr lang="en-US" altLang="zh-CN" sz="1600" kern="100" dirty="0">
              <a:latin typeface="+mn-ea"/>
              <a:cs typeface="Times New Roman" panose="02020603050405020304" pitchFamily="18" charset="0"/>
            </a:endParaRPr>
          </a:p>
          <a:p>
            <a:pPr>
              <a:lnSpc>
                <a:spcPct val="150000"/>
              </a:lnSpc>
            </a:pPr>
            <a:r>
              <a:rPr lang="zh-CN" altLang="en-US" sz="2000" b="1" kern="100" dirty="0">
                <a:latin typeface="+mn-ea"/>
                <a:cs typeface="Times New Roman" panose="02020603050405020304" pitchFamily="18" charset="0"/>
              </a:rPr>
              <a:t>与目录内同治疗领域药品安全性方面的主要优势和不足</a:t>
            </a:r>
            <a:endParaRPr lang="en-US" altLang="zh-CN" sz="2000" b="1" kern="100" dirty="0">
              <a:latin typeface="+mn-ea"/>
              <a:cs typeface="Times New Roman" panose="02020603050405020304" pitchFamily="18" charset="0"/>
            </a:endParaRPr>
          </a:p>
          <a:p>
            <a:pPr>
              <a:lnSpc>
                <a:spcPct val="150000"/>
              </a:lnSpc>
            </a:pPr>
            <a:r>
              <a:rPr lang="zh-CN" altLang="en-US" sz="1600" kern="100" dirty="0">
                <a:latin typeface="+mn-ea"/>
                <a:cs typeface="Times New Roman" panose="02020603050405020304" pitchFamily="18" charset="0"/>
              </a:rPr>
              <a:t>与进行性肌营养不良临床常用药物激素类相比，薄芝糖肽注射液安全性具有以下优势和不足：</a:t>
            </a:r>
            <a:endParaRPr lang="en-US" altLang="zh-CN" sz="1600" kern="100" dirty="0">
              <a:latin typeface="+mn-ea"/>
              <a:cs typeface="Times New Roman" panose="02020603050405020304" pitchFamily="18" charset="0"/>
            </a:endParaRPr>
          </a:p>
          <a:p>
            <a:pPr>
              <a:lnSpc>
                <a:spcPct val="150000"/>
              </a:lnSpc>
            </a:pPr>
            <a:r>
              <a:rPr lang="zh-CN" altLang="en-US" sz="1600" b="1" kern="100" dirty="0">
                <a:latin typeface="+mn-ea"/>
                <a:cs typeface="Times New Roman" panose="02020603050405020304" pitchFamily="18" charset="0"/>
              </a:rPr>
              <a:t>优势：</a:t>
            </a:r>
            <a:r>
              <a:rPr lang="zh-CN" altLang="en-US" sz="1600" kern="100" dirty="0">
                <a:latin typeface="+mn-ea"/>
                <a:cs typeface="Times New Roman" panose="02020603050405020304" pitchFamily="18" charset="0"/>
              </a:rPr>
              <a:t>激素类药物使用会引起严重副作用。薄芝糖肽注射液不是激素，不会产生类似的副作用。</a:t>
            </a:r>
            <a:endParaRPr lang="en-US" altLang="zh-CN" sz="1600" kern="100" dirty="0">
              <a:latin typeface="+mn-ea"/>
              <a:cs typeface="Times New Roman" panose="02020603050405020304" pitchFamily="18" charset="0"/>
            </a:endParaRPr>
          </a:p>
          <a:p>
            <a:pPr>
              <a:lnSpc>
                <a:spcPct val="150000"/>
              </a:lnSpc>
            </a:pPr>
            <a:r>
              <a:rPr lang="zh-CN" altLang="en-US" sz="1600" b="1" kern="100" dirty="0">
                <a:latin typeface="+mn-ea"/>
                <a:cs typeface="Times New Roman" panose="02020603050405020304" pitchFamily="18" charset="0"/>
              </a:rPr>
              <a:t>不足：</a:t>
            </a:r>
            <a:r>
              <a:rPr lang="zh-CN" altLang="en-US" sz="1600" kern="100" dirty="0">
                <a:latin typeface="+mn-ea"/>
                <a:cs typeface="Times New Roman" panose="02020603050405020304" pitchFamily="18" charset="0"/>
              </a:rPr>
              <a:t>极少数患者会出现过敏反应。</a:t>
            </a:r>
          </a:p>
        </p:txBody>
      </p:sp>
      <p:sp>
        <p:nvSpPr>
          <p:cNvPr id="2" name="文本框 1">
            <a:extLst>
              <a:ext uri="{FF2B5EF4-FFF2-40B4-BE49-F238E27FC236}">
                <a16:creationId xmlns:a16="http://schemas.microsoft.com/office/drawing/2014/main" id="{5620822D-F817-F6FC-04FD-986197EDE25E}"/>
              </a:ext>
            </a:extLst>
          </p:cNvPr>
          <p:cNvSpPr txBox="1"/>
          <p:nvPr/>
        </p:nvSpPr>
        <p:spPr>
          <a:xfrm>
            <a:off x="6259628" y="6457890"/>
            <a:ext cx="5714198" cy="246221"/>
          </a:xfrm>
          <a:prstGeom prst="rect">
            <a:avLst/>
          </a:prstGeom>
          <a:noFill/>
        </p:spPr>
        <p:txBody>
          <a:bodyPr wrap="square" rtlCol="0">
            <a:spAutoFit/>
          </a:bodyPr>
          <a:lstStyle/>
          <a:p>
            <a:r>
              <a:rPr lang="zh-CN" altLang="en-US" sz="1000" kern="100" dirty="0">
                <a:latin typeface="+mn-ea"/>
                <a:cs typeface="Times New Roman" panose="02020603050405020304" pitchFamily="18" charset="0"/>
              </a:rPr>
              <a:t>参考文献：</a:t>
            </a:r>
            <a:r>
              <a:rPr lang="en-US" altLang="zh-CN" sz="1000" kern="100" dirty="0">
                <a:latin typeface="+mn-ea"/>
                <a:cs typeface="Times New Roman" panose="02020603050405020304" pitchFamily="18" charset="0"/>
              </a:rPr>
              <a:t>[1]</a:t>
            </a:r>
            <a:r>
              <a:rPr lang="zh-CN" altLang="en-US" sz="1000" kern="100" dirty="0">
                <a:latin typeface="+mn-ea"/>
                <a:cs typeface="Times New Roman" panose="02020603050405020304" pitchFamily="18" charset="0"/>
              </a:rPr>
              <a:t>薄芝糖肽注射液不良反应文献分析</a:t>
            </a:r>
            <a:r>
              <a:rPr lang="en-US" altLang="zh-CN" sz="1000" kern="100" dirty="0">
                <a:latin typeface="+mn-ea"/>
                <a:cs typeface="Times New Roman" panose="02020603050405020304" pitchFamily="18" charset="0"/>
              </a:rPr>
              <a:t>.</a:t>
            </a:r>
            <a:r>
              <a:rPr lang="fr-FR" altLang="zh-CN" sz="1000" dirty="0">
                <a:latin typeface="+mn-ea"/>
              </a:rPr>
              <a:t> </a:t>
            </a:r>
            <a:r>
              <a:rPr lang="zh-CN" altLang="en-US" sz="1000" dirty="0">
                <a:latin typeface="+mn-ea"/>
              </a:rPr>
              <a:t>海峡药学，</a:t>
            </a:r>
            <a:r>
              <a:rPr lang="en-US" altLang="zh-CN" sz="1000" dirty="0">
                <a:latin typeface="+mn-ea"/>
              </a:rPr>
              <a:t>2017,10</a:t>
            </a:r>
            <a:r>
              <a:rPr lang="zh-CN" altLang="en-US" sz="1000" dirty="0">
                <a:latin typeface="+mn-ea"/>
              </a:rPr>
              <a:t>（</a:t>
            </a:r>
            <a:r>
              <a:rPr lang="en-US" altLang="zh-CN" sz="1000" dirty="0">
                <a:latin typeface="+mn-ea"/>
              </a:rPr>
              <a:t>29</a:t>
            </a:r>
            <a:r>
              <a:rPr lang="zh-CN" altLang="en-US" sz="1000" dirty="0">
                <a:latin typeface="+mn-ea"/>
              </a:rPr>
              <a:t>）：</a:t>
            </a:r>
            <a:r>
              <a:rPr lang="en-US" altLang="zh-CN" sz="1000" dirty="0">
                <a:latin typeface="+mn-ea"/>
              </a:rPr>
              <a:t>279-280.</a:t>
            </a:r>
            <a:endParaRPr lang="zh-CN" altLang="en-US" sz="1000" dirty="0">
              <a:latin typeface="+mn-ea"/>
            </a:endParaRPr>
          </a:p>
        </p:txBody>
      </p:sp>
    </p:spTree>
    <p:extLst>
      <p:ext uri="{BB962C8B-B14F-4D97-AF65-F5344CB8AC3E}">
        <p14:creationId xmlns:p14="http://schemas.microsoft.com/office/powerpoint/2010/main" val="135877614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4871614" y="67084"/>
            <a:ext cx="3021101" cy="668709"/>
          </a:xfrm>
          <a:prstGeom prst="rect">
            <a:avLst/>
          </a:prstGeom>
          <a:noFill/>
        </p:spPr>
        <p:txBody>
          <a:bodyPr wrap="square" rtlCol="0" anchor="ctr">
            <a:spAutoFit/>
          </a:bodyPr>
          <a:lstStyle/>
          <a:p>
            <a:pPr>
              <a:lnSpc>
                <a:spcPct val="110000"/>
              </a:lnSpc>
            </a:pPr>
            <a:r>
              <a:rPr kumimoji="1" lang="zh-CN" altLang="en-US" sz="3600" b="1" dirty="0">
                <a:solidFill>
                  <a:schemeClr val="bg1">
                    <a:lumMod val="50000"/>
                  </a:schemeClr>
                </a:solidFill>
                <a:latin typeface="+mn-ea"/>
                <a:cs typeface="+mn-ea"/>
                <a:sym typeface="+mn-lt"/>
              </a:rPr>
              <a:t>有效性</a:t>
            </a:r>
          </a:p>
        </p:txBody>
      </p:sp>
      <p:sp>
        <p:nvSpPr>
          <p:cNvPr id="7" name="文本框 6">
            <a:extLst>
              <a:ext uri="{FF2B5EF4-FFF2-40B4-BE49-F238E27FC236}">
                <a16:creationId xmlns:a16="http://schemas.microsoft.com/office/drawing/2014/main" id="{3FFC1B40-52C9-A6FE-F071-8C43C4FB402B}"/>
              </a:ext>
            </a:extLst>
          </p:cNvPr>
          <p:cNvSpPr txBox="1"/>
          <p:nvPr/>
        </p:nvSpPr>
        <p:spPr>
          <a:xfrm>
            <a:off x="712770" y="1251857"/>
            <a:ext cx="10885671" cy="1289905"/>
          </a:xfrm>
          <a:prstGeom prst="rect">
            <a:avLst/>
          </a:prstGeom>
          <a:noFill/>
        </p:spPr>
        <p:txBody>
          <a:bodyPr wrap="square">
            <a:spAutoFit/>
          </a:bodyPr>
          <a:lstStyle/>
          <a:p>
            <a:pPr indent="72000">
              <a:lnSpc>
                <a:spcPct val="150000"/>
              </a:lnSpc>
            </a:pPr>
            <a:r>
              <a:rPr lang="zh-CN" altLang="en-US" b="1" kern="100" dirty="0">
                <a:latin typeface="+mn-ea"/>
                <a:cs typeface="Times New Roman" panose="02020603050405020304" pitchFamily="18" charset="0"/>
              </a:rPr>
              <a:t>    </a:t>
            </a:r>
            <a:r>
              <a:rPr lang="zh-CN" altLang="en-US" kern="100" dirty="0">
                <a:latin typeface="+mn-ea"/>
                <a:cs typeface="Times New Roman" panose="02020603050405020304" pitchFamily="18" charset="0"/>
              </a:rPr>
              <a:t>上海医科大学神经病学研究所发表</a:t>
            </a:r>
            <a:r>
              <a:rPr lang="en-US" altLang="zh-CN" kern="100" dirty="0">
                <a:latin typeface="+mn-ea"/>
                <a:cs typeface="Times New Roman" panose="02020603050405020304" pitchFamily="18" charset="0"/>
              </a:rPr>
              <a:t>《</a:t>
            </a:r>
            <a:r>
              <a:rPr lang="zh-CN" altLang="en-US" kern="100" dirty="0">
                <a:latin typeface="+mn-ea"/>
                <a:cs typeface="Times New Roman" panose="02020603050405020304" pitchFamily="18" charset="0"/>
              </a:rPr>
              <a:t>薄芝注射液治疗运动神经元疾病和进行性肌营养不良症</a:t>
            </a:r>
            <a:r>
              <a:rPr lang="en-US" altLang="zh-CN" kern="100" dirty="0">
                <a:latin typeface="+mn-ea"/>
                <a:cs typeface="Times New Roman" panose="02020603050405020304" pitchFamily="18" charset="0"/>
              </a:rPr>
              <a:t>》</a:t>
            </a:r>
            <a:r>
              <a:rPr lang="en-US" altLang="zh-CN" kern="100" baseline="30000" dirty="0">
                <a:latin typeface="+mn-ea"/>
                <a:cs typeface="Times New Roman" panose="02020603050405020304" pitchFamily="18" charset="0"/>
              </a:rPr>
              <a:t> [1]</a:t>
            </a:r>
            <a:r>
              <a:rPr lang="zh-CN" altLang="en-US" kern="100" dirty="0">
                <a:latin typeface="+mn-ea"/>
                <a:cs typeface="Times New Roman" panose="02020603050405020304" pitchFamily="18" charset="0"/>
              </a:rPr>
              <a:t>研究，结果表明：薄芝糖肽注射液治疗进行性肌营养不良有效，并可以增加进行性肌营养不良患者肢体周径，改善肌肉萎缩症状，同时有利于阻止症状继续进展，说明薄芝糖肽注射液可做为该类疾病的治疗药物。</a:t>
            </a:r>
          </a:p>
        </p:txBody>
      </p:sp>
      <p:sp>
        <p:nvSpPr>
          <p:cNvPr id="2" name="文本框 1">
            <a:extLst>
              <a:ext uri="{FF2B5EF4-FFF2-40B4-BE49-F238E27FC236}">
                <a16:creationId xmlns:a16="http://schemas.microsoft.com/office/drawing/2014/main" id="{D6AB9496-CC41-0B7D-5E2C-E04848A8E64A}"/>
              </a:ext>
            </a:extLst>
          </p:cNvPr>
          <p:cNvSpPr txBox="1"/>
          <p:nvPr/>
        </p:nvSpPr>
        <p:spPr>
          <a:xfrm>
            <a:off x="6070333" y="6330743"/>
            <a:ext cx="6121667" cy="246221"/>
          </a:xfrm>
          <a:prstGeom prst="rect">
            <a:avLst/>
          </a:prstGeom>
          <a:noFill/>
        </p:spPr>
        <p:txBody>
          <a:bodyPr wrap="square" rtlCol="0">
            <a:spAutoFit/>
          </a:bodyPr>
          <a:lstStyle/>
          <a:p>
            <a:r>
              <a:rPr lang="zh-CN" altLang="en-US" sz="1000" kern="100" dirty="0">
                <a:latin typeface="+mn-ea"/>
                <a:cs typeface="Times New Roman" panose="02020603050405020304" pitchFamily="18" charset="0"/>
              </a:rPr>
              <a:t>参考文献：</a:t>
            </a:r>
            <a:r>
              <a:rPr lang="en-US" altLang="zh-CN" sz="1000" kern="100" dirty="0">
                <a:latin typeface="+mn-ea"/>
                <a:cs typeface="Times New Roman" panose="02020603050405020304" pitchFamily="18" charset="0"/>
              </a:rPr>
              <a:t>[1]</a:t>
            </a:r>
            <a:r>
              <a:rPr lang="zh-CN" altLang="en-US" sz="1000" kern="100" dirty="0">
                <a:latin typeface="+mn-ea"/>
                <a:cs typeface="Times New Roman" panose="02020603050405020304" pitchFamily="18" charset="0"/>
              </a:rPr>
              <a:t>薄芝注射液治疗运动神经元疾病和进行性肌营养不良症</a:t>
            </a:r>
            <a:r>
              <a:rPr lang="en-US" altLang="zh-CN" sz="1000" kern="100" dirty="0">
                <a:latin typeface="+mn-ea"/>
                <a:cs typeface="Times New Roman" panose="02020603050405020304" pitchFamily="18" charset="0"/>
              </a:rPr>
              <a:t>.</a:t>
            </a:r>
            <a:r>
              <a:rPr lang="zh-CN" altLang="en-US" sz="1000" kern="100" dirty="0">
                <a:latin typeface="+mn-ea"/>
                <a:cs typeface="Times New Roman" panose="02020603050405020304" pitchFamily="18" charset="0"/>
              </a:rPr>
              <a:t>新药与临床</a:t>
            </a:r>
            <a:r>
              <a:rPr lang="en-US" altLang="zh-CN" sz="1000" kern="100" dirty="0">
                <a:latin typeface="+mn-ea"/>
                <a:cs typeface="Times New Roman" panose="02020603050405020304" pitchFamily="18" charset="0"/>
              </a:rPr>
              <a:t>,1991,5(10):147-149</a:t>
            </a:r>
            <a:endParaRPr lang="zh-CN" altLang="en-US" sz="1000" dirty="0">
              <a:latin typeface="+mn-ea"/>
            </a:endParaRPr>
          </a:p>
        </p:txBody>
      </p:sp>
      <p:sp>
        <p:nvSpPr>
          <p:cNvPr id="4" name="文本框 3">
            <a:extLst>
              <a:ext uri="{FF2B5EF4-FFF2-40B4-BE49-F238E27FC236}">
                <a16:creationId xmlns:a16="http://schemas.microsoft.com/office/drawing/2014/main" id="{2FFD26A5-A1B4-AFF4-2B1C-A745CC6F4E0B}"/>
              </a:ext>
            </a:extLst>
          </p:cNvPr>
          <p:cNvSpPr txBox="1"/>
          <p:nvPr/>
        </p:nvSpPr>
        <p:spPr>
          <a:xfrm>
            <a:off x="712770" y="3129601"/>
            <a:ext cx="10664291" cy="2167068"/>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uLnTx/>
                <a:uFillTx/>
                <a:latin typeface="+mn-ea"/>
                <a:cs typeface="+mn-cs"/>
              </a:rPr>
              <a:t>与目录内同治疗领域药品相比，该药品有效性方面的优势</a:t>
            </a:r>
            <a:endParaRPr lang="en-US" altLang="zh-CN" sz="2000" b="1" dirty="0">
              <a:solidFill>
                <a:prstClr val="black"/>
              </a:solidFill>
              <a:latin typeface="+mn-ea"/>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kern="100" dirty="0">
                <a:latin typeface="+mn-ea"/>
                <a:cs typeface="Times New Roman" panose="02020603050405020304" pitchFamily="18" charset="0"/>
              </a:rPr>
              <a:t>与进行性肌营养不良临床常用药物激素类相比，薄芝糖肽注射液有效性具有以下优势：</a:t>
            </a:r>
            <a:endParaRPr lang="en-US" altLang="zh-CN" kern="100" dirty="0">
              <a:latin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b="1" kern="100" dirty="0">
                <a:latin typeface="+mn-ea"/>
                <a:cs typeface="Times New Roman" panose="02020603050405020304" pitchFamily="18" charset="0"/>
              </a:rPr>
              <a:t>优势：</a:t>
            </a:r>
            <a:r>
              <a:rPr lang="zh-CN" altLang="en-US" kern="100" dirty="0">
                <a:latin typeface="+mn-ea"/>
                <a:cs typeface="Times New Roman" panose="02020603050405020304" pitchFamily="18" charset="0"/>
              </a:rPr>
              <a:t>提升临床疗效，激素类药物主要利用免疫抑制、抗炎作用延缓病程，并不能完全减轻患者肌肉损害和改善肌肉代谢。薄芝糖肽注射液可以调节免疫、清除氧自由基、促进核酸和蛋白质生物合成的作用，改善肌肉细胞代谢，从而延缓肌肉细胞的损害，改善肌肉萎缩症状。</a:t>
            </a:r>
            <a:endParaRPr lang="en-US" altLang="zh-CN" kern="100" dirty="0">
              <a:latin typeface="+mn-ea"/>
              <a:cs typeface="Times New Roman" panose="02020603050405020304" pitchFamily="18" charset="0"/>
            </a:endParaRPr>
          </a:p>
        </p:txBody>
      </p:sp>
      <p:sp>
        <p:nvSpPr>
          <p:cNvPr id="6" name="文本框 5">
            <a:extLst>
              <a:ext uri="{FF2B5EF4-FFF2-40B4-BE49-F238E27FC236}">
                <a16:creationId xmlns:a16="http://schemas.microsoft.com/office/drawing/2014/main" id="{588A1E3F-4012-B70D-DA0C-28E470C18DB2}"/>
              </a:ext>
            </a:extLst>
          </p:cNvPr>
          <p:cNvSpPr txBox="1"/>
          <p:nvPr/>
        </p:nvSpPr>
        <p:spPr>
          <a:xfrm>
            <a:off x="712770" y="888437"/>
            <a:ext cx="717994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uLnTx/>
                <a:uFillTx/>
                <a:latin typeface="+mn-ea"/>
                <a:cs typeface="+mn-cs"/>
              </a:rPr>
              <a:t>有效性临床研究</a:t>
            </a:r>
            <a:endParaRPr lang="en-US" altLang="zh-CN" sz="2000" b="1" dirty="0">
              <a:solidFill>
                <a:prstClr val="black"/>
              </a:solidFill>
              <a:latin typeface="+mn-ea"/>
            </a:endParaRPr>
          </a:p>
        </p:txBody>
      </p:sp>
    </p:spTree>
    <p:extLst>
      <p:ext uri="{BB962C8B-B14F-4D97-AF65-F5344CB8AC3E}">
        <p14:creationId xmlns:p14="http://schemas.microsoft.com/office/powerpoint/2010/main" val="229894794"/>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4921834" y="123565"/>
            <a:ext cx="3021101" cy="668709"/>
          </a:xfrm>
          <a:prstGeom prst="rect">
            <a:avLst/>
          </a:prstGeom>
          <a:noFill/>
        </p:spPr>
        <p:txBody>
          <a:bodyPr wrap="square" rtlCol="0" anchor="ctr">
            <a:spAutoFit/>
          </a:bodyPr>
          <a:lstStyle/>
          <a:p>
            <a:pPr>
              <a:lnSpc>
                <a:spcPct val="110000"/>
              </a:lnSpc>
            </a:pPr>
            <a:r>
              <a:rPr kumimoji="1" lang="zh-CN" altLang="en-US" sz="3600" b="1" dirty="0">
                <a:solidFill>
                  <a:schemeClr val="bg1">
                    <a:lumMod val="50000"/>
                  </a:schemeClr>
                </a:solidFill>
                <a:latin typeface="+mn-ea"/>
                <a:cs typeface="+mn-ea"/>
                <a:sym typeface="+mn-lt"/>
              </a:rPr>
              <a:t>创新性</a:t>
            </a:r>
          </a:p>
        </p:txBody>
      </p:sp>
      <p:sp>
        <p:nvSpPr>
          <p:cNvPr id="7" name="文本框 6">
            <a:extLst>
              <a:ext uri="{FF2B5EF4-FFF2-40B4-BE49-F238E27FC236}">
                <a16:creationId xmlns:a16="http://schemas.microsoft.com/office/drawing/2014/main" id="{3FFC1B40-52C9-A6FE-F071-8C43C4FB402B}"/>
              </a:ext>
            </a:extLst>
          </p:cNvPr>
          <p:cNvSpPr txBox="1"/>
          <p:nvPr/>
        </p:nvSpPr>
        <p:spPr>
          <a:xfrm>
            <a:off x="356135" y="1292788"/>
            <a:ext cx="11261557" cy="4782207"/>
          </a:xfrm>
          <a:prstGeom prst="rect">
            <a:avLst/>
          </a:prstGeom>
          <a:noFill/>
        </p:spPr>
        <p:txBody>
          <a:bodyPr wrap="square">
            <a:spAutoFit/>
          </a:bodyPr>
          <a:lstStyle/>
          <a:p>
            <a:pPr indent="72000">
              <a:lnSpc>
                <a:spcPct val="150000"/>
              </a:lnSpc>
            </a:pPr>
            <a:r>
              <a:rPr lang="en-US" altLang="zh-CN" sz="2000" b="1" kern="100" dirty="0">
                <a:latin typeface="+mn-ea"/>
                <a:cs typeface="Times New Roman" panose="02020603050405020304" pitchFamily="18" charset="0"/>
              </a:rPr>
              <a:t>1</a:t>
            </a:r>
            <a:r>
              <a:rPr lang="zh-CN" altLang="en-US" sz="2000" b="1" kern="100" dirty="0">
                <a:latin typeface="+mn-ea"/>
                <a:cs typeface="Times New Roman" panose="02020603050405020304" pitchFamily="18" charset="0"/>
              </a:rPr>
              <a:t>、创新程度</a:t>
            </a:r>
          </a:p>
          <a:p>
            <a:pPr indent="72000">
              <a:lnSpc>
                <a:spcPct val="150000"/>
              </a:lnSpc>
            </a:pPr>
            <a:r>
              <a:rPr lang="zh-CN" altLang="en-US" kern="100" dirty="0">
                <a:latin typeface="+mn-ea"/>
                <a:cs typeface="Times New Roman" panose="02020603050405020304" pitchFamily="18" charset="0"/>
              </a:rPr>
              <a:t>    薄芝糖肽注射液获国家科学技术部批准的</a:t>
            </a:r>
            <a:r>
              <a:rPr lang="zh-CN" altLang="en-US" b="1" kern="100" dirty="0">
                <a:latin typeface="+mn-ea"/>
                <a:cs typeface="Times New Roman" panose="02020603050405020304" pitchFamily="18" charset="0"/>
              </a:rPr>
              <a:t>“国家重点新产品”</a:t>
            </a:r>
            <a:r>
              <a:rPr lang="zh-CN" altLang="en-US" kern="100" dirty="0">
                <a:latin typeface="+mn-ea"/>
                <a:cs typeface="Times New Roman" panose="02020603050405020304" pitchFamily="18" charset="0"/>
              </a:rPr>
              <a:t>支持。</a:t>
            </a:r>
          </a:p>
          <a:p>
            <a:pPr indent="72000">
              <a:lnSpc>
                <a:spcPct val="150000"/>
              </a:lnSpc>
            </a:pPr>
            <a:r>
              <a:rPr lang="zh-CN" altLang="en-US" kern="100" dirty="0">
                <a:latin typeface="+mn-ea"/>
                <a:cs typeface="Times New Roman" panose="02020603050405020304" pitchFamily="18" charset="0"/>
              </a:rPr>
              <a:t>    </a:t>
            </a:r>
            <a:r>
              <a:rPr lang="zh-CN" altLang="en-US" b="1" kern="100" dirty="0">
                <a:latin typeface="+mn-ea"/>
                <a:cs typeface="Times New Roman" panose="02020603050405020304" pitchFamily="18" charset="0"/>
              </a:rPr>
              <a:t>作用机制创新：</a:t>
            </a:r>
            <a:r>
              <a:rPr lang="zh-CN" altLang="en-US" kern="100" dirty="0">
                <a:latin typeface="+mn-ea"/>
                <a:cs typeface="Times New Roman" panose="02020603050405020304" pitchFamily="18" charset="0"/>
              </a:rPr>
              <a:t>本品具有免疫调节、清除氧自由基、促进核酸、蛋白质生物合成的作用，其免疫调节、清除氧自由基的作用可延缓肌肉细胞的损害，促进核酸、蛋白质生物合成可改善肌肉代谢同时增强肌肉力量。</a:t>
            </a:r>
          </a:p>
          <a:p>
            <a:pPr indent="72000">
              <a:lnSpc>
                <a:spcPct val="150000"/>
              </a:lnSpc>
            </a:pPr>
            <a:endParaRPr lang="en-US" altLang="zh-CN" sz="1600" b="1" kern="100" dirty="0">
              <a:latin typeface="+mn-ea"/>
              <a:cs typeface="Times New Roman" panose="02020603050405020304" pitchFamily="18" charset="0"/>
            </a:endParaRPr>
          </a:p>
          <a:p>
            <a:pPr indent="72000">
              <a:lnSpc>
                <a:spcPct val="150000"/>
              </a:lnSpc>
            </a:pPr>
            <a:r>
              <a:rPr lang="en-US" altLang="zh-CN" sz="2000" b="1" kern="100" dirty="0">
                <a:latin typeface="+mn-ea"/>
                <a:cs typeface="Times New Roman" panose="02020603050405020304" pitchFamily="18" charset="0"/>
              </a:rPr>
              <a:t>2</a:t>
            </a:r>
            <a:r>
              <a:rPr lang="zh-CN" altLang="en-US" sz="2000" b="1" kern="100" dirty="0">
                <a:latin typeface="+mn-ea"/>
                <a:cs typeface="Times New Roman" panose="02020603050405020304" pitchFamily="18" charset="0"/>
              </a:rPr>
              <a:t>、应用创新</a:t>
            </a:r>
            <a:endParaRPr lang="en-US" altLang="zh-CN" sz="2000" b="1" kern="100" dirty="0">
              <a:latin typeface="+mn-ea"/>
              <a:cs typeface="Times New Roman" panose="02020603050405020304" pitchFamily="18" charset="0"/>
            </a:endParaRPr>
          </a:p>
          <a:p>
            <a:pPr indent="72000">
              <a:lnSpc>
                <a:spcPct val="150000"/>
              </a:lnSpc>
            </a:pPr>
            <a:r>
              <a:rPr lang="zh-CN" altLang="en-US" kern="100" dirty="0">
                <a:latin typeface="+mn-ea"/>
                <a:cs typeface="Times New Roman" panose="02020603050405020304" pitchFamily="18" charset="0"/>
              </a:rPr>
              <a:t>（</a:t>
            </a:r>
            <a:r>
              <a:rPr lang="en-US" altLang="zh-CN" kern="100" dirty="0">
                <a:latin typeface="+mn-ea"/>
                <a:cs typeface="Times New Roman" panose="02020603050405020304" pitchFamily="18" charset="0"/>
              </a:rPr>
              <a:t>1</a:t>
            </a:r>
            <a:r>
              <a:rPr lang="zh-CN" altLang="en-US" kern="100" dirty="0">
                <a:latin typeface="+mn-ea"/>
                <a:cs typeface="Times New Roman" panose="02020603050405020304" pitchFamily="18" charset="0"/>
              </a:rPr>
              <a:t>）薄芝糖肽注射液首要适应症为进行性肌营养不良，</a:t>
            </a:r>
            <a:r>
              <a:rPr lang="zh-CN" altLang="en-US" b="1" kern="100" dirty="0">
                <a:latin typeface="+mn-ea"/>
                <a:cs typeface="Times New Roman" panose="02020603050405020304" pitchFamily="18" charset="0"/>
              </a:rPr>
              <a:t>为罕见病患者提供用药选择</a:t>
            </a:r>
            <a:r>
              <a:rPr lang="zh-CN" altLang="en-US" kern="100" dirty="0">
                <a:latin typeface="+mn-ea"/>
                <a:cs typeface="Times New Roman" panose="02020603050405020304" pitchFamily="18" charset="0"/>
              </a:rPr>
              <a:t>，同时提升临床适用性。</a:t>
            </a:r>
            <a:endParaRPr lang="en-US" altLang="zh-CN" kern="100" dirty="0">
              <a:latin typeface="+mn-ea"/>
              <a:cs typeface="Times New Roman" panose="02020603050405020304" pitchFamily="18" charset="0"/>
            </a:endParaRPr>
          </a:p>
          <a:p>
            <a:pPr indent="72000">
              <a:lnSpc>
                <a:spcPct val="150000"/>
              </a:lnSpc>
            </a:pPr>
            <a:r>
              <a:rPr lang="zh-CN" altLang="en-US" kern="100" dirty="0">
                <a:latin typeface="+mn-ea"/>
                <a:cs typeface="Times New Roman" panose="02020603050405020304" pitchFamily="18" charset="0"/>
              </a:rPr>
              <a:t>（</a:t>
            </a:r>
            <a:r>
              <a:rPr lang="en-US" altLang="zh-CN" kern="100" dirty="0">
                <a:latin typeface="+mn-ea"/>
                <a:cs typeface="Times New Roman" panose="02020603050405020304" pitchFamily="18" charset="0"/>
              </a:rPr>
              <a:t>2</a:t>
            </a:r>
            <a:r>
              <a:rPr lang="zh-CN" altLang="en-US" kern="100" dirty="0">
                <a:latin typeface="+mn-ea"/>
                <a:cs typeface="Times New Roman" panose="02020603050405020304" pitchFamily="18" charset="0"/>
              </a:rPr>
              <a:t>）符合国家化学药物标准，</a:t>
            </a:r>
            <a:r>
              <a:rPr lang="zh-CN" altLang="en-US" b="1" kern="100" dirty="0">
                <a:latin typeface="+mn-ea"/>
                <a:cs typeface="Times New Roman" panose="02020603050405020304" pitchFamily="18" charset="0"/>
              </a:rPr>
              <a:t>成为首个可以用于静脉途径给药的灵芝制剂，优化给药途径。</a:t>
            </a:r>
            <a:endParaRPr lang="en-US" altLang="zh-CN" b="1" kern="100" dirty="0">
              <a:latin typeface="+mn-ea"/>
              <a:cs typeface="Times New Roman" panose="02020603050405020304" pitchFamily="18" charset="0"/>
            </a:endParaRPr>
          </a:p>
          <a:p>
            <a:pPr indent="72000">
              <a:lnSpc>
                <a:spcPct val="150000"/>
              </a:lnSpc>
            </a:pPr>
            <a:r>
              <a:rPr lang="zh-CN" altLang="en-US" kern="100" dirty="0">
                <a:latin typeface="+mn-ea"/>
                <a:cs typeface="Times New Roman" panose="02020603050405020304" pitchFamily="18" charset="0"/>
              </a:rPr>
              <a:t>（</a:t>
            </a:r>
            <a:r>
              <a:rPr lang="en-US" altLang="zh-CN" kern="100" dirty="0">
                <a:latin typeface="+mn-ea"/>
                <a:cs typeface="Times New Roman" panose="02020603050405020304" pitchFamily="18" charset="0"/>
              </a:rPr>
              <a:t>3</a:t>
            </a:r>
            <a:r>
              <a:rPr lang="zh-CN" altLang="en-US" kern="100" dirty="0">
                <a:latin typeface="+mn-ea"/>
                <a:cs typeface="Times New Roman" panose="02020603050405020304" pitchFamily="18" charset="0"/>
              </a:rPr>
              <a:t>）</a:t>
            </a:r>
            <a:r>
              <a:rPr lang="zh-CN" altLang="en-US" b="1" kern="100" dirty="0">
                <a:latin typeface="+mn-ea"/>
                <a:cs typeface="Times New Roman" panose="02020603050405020304" pitchFamily="18" charset="0"/>
              </a:rPr>
              <a:t>薄芝糖肽注射液制备工艺进行了技术创新</a:t>
            </a:r>
            <a:r>
              <a:rPr lang="zh-CN" altLang="en-US" kern="100" dirty="0">
                <a:latin typeface="+mn-ea"/>
                <a:cs typeface="Times New Roman" panose="02020603050405020304" pitchFamily="18" charset="0"/>
              </a:rPr>
              <a:t>，采用亲和层析纯化技术有效地分离纯化多糖、多肽成分，薄芝糖肽具有较好的稳定性，药品有效期为</a:t>
            </a:r>
            <a:r>
              <a:rPr lang="en-US" altLang="zh-CN" kern="100" dirty="0">
                <a:latin typeface="+mn-ea"/>
                <a:cs typeface="Times New Roman" panose="02020603050405020304" pitchFamily="18" charset="0"/>
              </a:rPr>
              <a:t>24</a:t>
            </a:r>
            <a:r>
              <a:rPr lang="zh-CN" altLang="en-US" kern="100" dirty="0">
                <a:latin typeface="+mn-ea"/>
                <a:cs typeface="Times New Roman" panose="02020603050405020304" pitchFamily="18" charset="0"/>
              </a:rPr>
              <a:t>个月，遮光、阴凉处保存，无需冷链运输，降低了存转运成本。</a:t>
            </a:r>
          </a:p>
          <a:p>
            <a:pPr indent="72000">
              <a:lnSpc>
                <a:spcPct val="150000"/>
              </a:lnSpc>
            </a:pPr>
            <a:endParaRPr lang="zh-CN" altLang="en-US" sz="2400" kern="100" dirty="0">
              <a:latin typeface="+mn-ea"/>
              <a:cs typeface="Times New Roman" panose="02020603050405020304" pitchFamily="18" charset="0"/>
            </a:endParaRPr>
          </a:p>
        </p:txBody>
      </p:sp>
    </p:spTree>
    <p:extLst>
      <p:ext uri="{BB962C8B-B14F-4D97-AF65-F5344CB8AC3E}">
        <p14:creationId xmlns:p14="http://schemas.microsoft.com/office/powerpoint/2010/main" val="250409413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4998836" y="152441"/>
            <a:ext cx="3021101" cy="668709"/>
          </a:xfrm>
          <a:prstGeom prst="rect">
            <a:avLst/>
          </a:prstGeom>
          <a:noFill/>
        </p:spPr>
        <p:txBody>
          <a:bodyPr wrap="square" rtlCol="0" anchor="ctr">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1" lang="zh-CN" altLang="en-US" sz="3600" b="1" i="0" u="none" strike="noStrike" kern="1200" cap="none" spc="0" normalizeH="0" baseline="0" noProof="0" dirty="0">
                <a:ln>
                  <a:noFill/>
                </a:ln>
                <a:solidFill>
                  <a:prstClr val="white">
                    <a:lumMod val="50000"/>
                  </a:prstClr>
                </a:solidFill>
                <a:effectLst/>
                <a:uLnTx/>
                <a:uFillTx/>
                <a:latin typeface="+mn-ea"/>
                <a:cs typeface="+mn-ea"/>
                <a:sym typeface="+mn-lt"/>
              </a:rPr>
              <a:t>公平性（一）</a:t>
            </a:r>
          </a:p>
        </p:txBody>
      </p:sp>
      <p:sp>
        <p:nvSpPr>
          <p:cNvPr id="3" name="文本框 2">
            <a:extLst>
              <a:ext uri="{FF2B5EF4-FFF2-40B4-BE49-F238E27FC236}">
                <a16:creationId xmlns:a16="http://schemas.microsoft.com/office/drawing/2014/main" id="{0022285F-BA3C-A131-DFA5-93FC44AE00F0}"/>
              </a:ext>
            </a:extLst>
          </p:cNvPr>
          <p:cNvSpPr txBox="1"/>
          <p:nvPr/>
        </p:nvSpPr>
        <p:spPr>
          <a:xfrm>
            <a:off x="874294" y="1145683"/>
            <a:ext cx="10926279" cy="486287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00" cap="none" spc="0" normalizeH="0" baseline="0" noProof="0" dirty="0">
                <a:ln>
                  <a:noFill/>
                </a:ln>
                <a:solidFill>
                  <a:prstClr val="black"/>
                </a:solidFill>
                <a:effectLst/>
                <a:uLnTx/>
                <a:uFillTx/>
                <a:latin typeface="+mn-ea"/>
                <a:cs typeface="Times New Roman" panose="02020603050405020304" pitchFamily="18" charset="0"/>
              </a:rPr>
              <a:t>1</a:t>
            </a:r>
            <a:r>
              <a:rPr kumimoji="0" lang="zh-CN" altLang="en-US" sz="2000" b="1" i="0" u="none" strike="noStrike" kern="100" cap="none" spc="0" normalizeH="0" baseline="0" noProof="0" dirty="0">
                <a:ln>
                  <a:noFill/>
                </a:ln>
                <a:solidFill>
                  <a:prstClr val="black"/>
                </a:solidFill>
                <a:effectLst/>
                <a:uLnTx/>
                <a:uFillTx/>
                <a:latin typeface="+mn-ea"/>
                <a:cs typeface="Times New Roman" panose="02020603050405020304" pitchFamily="18" charset="0"/>
              </a:rPr>
              <a:t>、所治疗疾病对公众健康的影响</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00" cap="none" spc="0" normalizeH="0" baseline="0" noProof="0" dirty="0">
                <a:ln>
                  <a:noFill/>
                </a:ln>
                <a:solidFill>
                  <a:prstClr val="black"/>
                </a:solidFill>
                <a:effectLst/>
                <a:uLnTx/>
                <a:uFillTx/>
                <a:latin typeface="+mn-ea"/>
                <a:cs typeface="Times New Roman" panose="02020603050405020304" pitchFamily="18" charset="0"/>
              </a:rPr>
              <a:t>进行性肌营养不良症是一种遗传性疾病。临床上主要表现为由肢体近端开始的两侧对称性的进行性加重的肌肉无力和萎缩。以</a:t>
            </a:r>
            <a:r>
              <a:rPr kumimoji="0" lang="en-US" altLang="zh-CN" sz="1600" b="0" i="0" u="none" strike="noStrike" kern="100" cap="none" spc="0" normalizeH="0" baseline="0" noProof="0" dirty="0">
                <a:ln>
                  <a:noFill/>
                </a:ln>
                <a:solidFill>
                  <a:prstClr val="black"/>
                </a:solidFill>
                <a:effectLst/>
                <a:uLnTx/>
                <a:uFillTx/>
                <a:latin typeface="+mn-ea"/>
                <a:cs typeface="Times New Roman" panose="02020603050405020304" pitchFamily="18" charset="0"/>
              </a:rPr>
              <a:t>DMD/BMD</a:t>
            </a:r>
            <a:r>
              <a:rPr kumimoji="0" lang="zh-CN" altLang="en-US" sz="1600" b="0" i="0" u="none" strike="noStrike" kern="100" cap="none" spc="0" normalizeH="0" baseline="0" noProof="0" dirty="0">
                <a:ln>
                  <a:noFill/>
                </a:ln>
                <a:solidFill>
                  <a:prstClr val="black"/>
                </a:solidFill>
                <a:effectLst/>
                <a:uLnTx/>
                <a:uFillTx/>
                <a:latin typeface="+mn-ea"/>
                <a:cs typeface="Times New Roman" panose="02020603050405020304" pitchFamily="18" charset="0"/>
              </a:rPr>
              <a:t>为例，目前我国发病率约为</a:t>
            </a:r>
            <a:r>
              <a:rPr kumimoji="0" lang="en-US" altLang="zh-CN" sz="1600" b="0" i="0" u="none" strike="noStrike" kern="100" cap="none" spc="0" normalizeH="0" baseline="0" noProof="0" dirty="0">
                <a:ln>
                  <a:noFill/>
                </a:ln>
                <a:solidFill>
                  <a:prstClr val="black"/>
                </a:solidFill>
                <a:effectLst/>
                <a:uLnTx/>
                <a:uFillTx/>
                <a:latin typeface="+mn-ea"/>
                <a:cs typeface="Times New Roman" panose="02020603050405020304" pitchFamily="18" charset="0"/>
              </a:rPr>
              <a:t>1/3853</a:t>
            </a:r>
            <a:r>
              <a:rPr kumimoji="0" lang="zh-CN" altLang="en-US" sz="1600" b="0" i="0" u="none" strike="noStrike" kern="100" cap="none" spc="0" normalizeH="0" baseline="0" noProof="0" dirty="0">
                <a:ln>
                  <a:noFill/>
                </a:ln>
                <a:solidFill>
                  <a:prstClr val="black"/>
                </a:solidFill>
                <a:effectLst/>
                <a:uLnTx/>
                <a:uFillTx/>
                <a:latin typeface="+mn-ea"/>
                <a:cs typeface="Times New Roman" panose="02020603050405020304" pitchFamily="18" charset="0"/>
              </a:rPr>
              <a:t>，估算全国患者约</a:t>
            </a:r>
            <a:r>
              <a:rPr kumimoji="0" lang="en-US" altLang="zh-CN" sz="1600" b="0" i="0" u="none" strike="noStrike" kern="100" cap="none" spc="0" normalizeH="0" baseline="0" noProof="0" dirty="0">
                <a:ln>
                  <a:noFill/>
                </a:ln>
                <a:solidFill>
                  <a:prstClr val="black"/>
                </a:solidFill>
                <a:effectLst/>
                <a:uLnTx/>
                <a:uFillTx/>
                <a:latin typeface="+mn-ea"/>
                <a:cs typeface="Times New Roman" panose="02020603050405020304" pitchFamily="18" charset="0"/>
              </a:rPr>
              <a:t>70000</a:t>
            </a:r>
            <a:r>
              <a:rPr kumimoji="0" lang="zh-CN" altLang="en-US" sz="1600" b="0" i="0" u="none" strike="noStrike" kern="100" cap="none" spc="0" normalizeH="0" baseline="0" noProof="0" dirty="0">
                <a:ln>
                  <a:noFill/>
                </a:ln>
                <a:solidFill>
                  <a:prstClr val="black"/>
                </a:solidFill>
                <a:effectLst/>
                <a:uLnTx/>
                <a:uFillTx/>
                <a:latin typeface="+mn-ea"/>
                <a:cs typeface="Times New Roman" panose="02020603050405020304" pitchFamily="18" charset="0"/>
              </a:rPr>
              <a:t>人。薄芝糖肽注射液可对进行性肌营养不良起到治疗作用，缓解此类罕见病患者临床症状，减缓病情发展，为保障公众健康贡献一份力量。</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00" cap="none" spc="0" normalizeH="0" baseline="0" noProof="0" dirty="0">
              <a:ln>
                <a:noFill/>
              </a:ln>
              <a:solidFill>
                <a:prstClr val="black"/>
              </a:solidFill>
              <a:effectLst/>
              <a:uLnTx/>
              <a:uFillTx/>
              <a:latin typeface="+mn-ea"/>
              <a:cs typeface="Times New Roman" panose="02020603050405020304" pitchFamily="18" charset="0"/>
            </a:endParaRPr>
          </a:p>
          <a:p>
            <a:pPr>
              <a:defRPr/>
            </a:pPr>
            <a:r>
              <a:rPr lang="en-US" altLang="zh-CN" sz="2000" b="1" kern="100" dirty="0">
                <a:solidFill>
                  <a:prstClr val="black"/>
                </a:solidFill>
                <a:latin typeface="+mn-ea"/>
                <a:cs typeface="Times New Roman" panose="02020603050405020304" pitchFamily="18" charset="0"/>
              </a:rPr>
              <a:t>2</a:t>
            </a:r>
            <a:r>
              <a:rPr lang="zh-CN" altLang="en-US" sz="2000" b="1" kern="100" dirty="0">
                <a:solidFill>
                  <a:prstClr val="black"/>
                </a:solidFill>
                <a:latin typeface="+mn-ea"/>
                <a:cs typeface="Times New Roman" panose="02020603050405020304" pitchFamily="18" charset="0"/>
              </a:rPr>
              <a:t>、符合保基本原则</a:t>
            </a:r>
          </a:p>
          <a:p>
            <a:pPr>
              <a:defRPr/>
            </a:pPr>
            <a:r>
              <a:rPr lang="zh-CN" altLang="en-US" sz="1600" kern="100" dirty="0">
                <a:solidFill>
                  <a:prstClr val="black"/>
                </a:solidFill>
                <a:latin typeface="+mn-ea"/>
                <a:cs typeface="Times New Roman" panose="02020603050405020304" pitchFamily="18" charset="0"/>
              </a:rPr>
              <a:t>薄芝糖肽注射液主要适应症为进行性肌营养不良的治疗，可为罕见病患者提供用药选择，药品价格较低，不会过度增加患者用药负担，符合保基本原则。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00" cap="none" spc="0" normalizeH="0" baseline="0" noProof="0" dirty="0">
              <a:ln>
                <a:noFill/>
              </a:ln>
              <a:solidFill>
                <a:prstClr val="black"/>
              </a:solidFill>
              <a:effectLst/>
              <a:uLnTx/>
              <a:uFillTx/>
              <a:latin typeface="+mn-ea"/>
              <a:cs typeface="Times New Roman" panose="02020603050405020304" pitchFamily="18" charset="0"/>
            </a:endParaRPr>
          </a:p>
          <a:p>
            <a:pPr>
              <a:defRPr/>
            </a:pPr>
            <a:r>
              <a:rPr lang="en-US" altLang="zh-CN" sz="2000" b="1" kern="100" dirty="0">
                <a:solidFill>
                  <a:prstClr val="black"/>
                </a:solidFill>
                <a:latin typeface="+mn-ea"/>
                <a:cs typeface="Times New Roman" panose="02020603050405020304" pitchFamily="18" charset="0"/>
              </a:rPr>
              <a:t>3</a:t>
            </a:r>
            <a:r>
              <a:rPr lang="zh-CN" altLang="en-US" sz="2000" b="1" kern="100" dirty="0">
                <a:solidFill>
                  <a:prstClr val="black"/>
                </a:solidFill>
                <a:latin typeface="+mn-ea"/>
                <a:cs typeface="Times New Roman" panose="02020603050405020304" pitchFamily="18" charset="0"/>
              </a:rPr>
              <a:t>、弥补目录短板</a:t>
            </a:r>
          </a:p>
          <a:p>
            <a:pPr>
              <a:defRPr/>
            </a:pPr>
            <a:r>
              <a:rPr lang="zh-CN" altLang="en-US" sz="1600" kern="100" dirty="0">
                <a:solidFill>
                  <a:prstClr val="black"/>
                </a:solidFill>
                <a:latin typeface="+mn-ea"/>
                <a:cs typeface="Times New Roman" panose="02020603050405020304" pitchFamily="18" charset="0"/>
              </a:rPr>
              <a:t>薄芝糖肽注射液填补进行性肌营养不良罕见病患者药品缺少问题，为进行性肌营养不良罕见病患者提供药物选择。薄芝糖肽注射液具有减缓肌肉损害，改善肌肉力量的作用，丰富了临床用药选择，填补了原目录药品保障的空白，能更好的满足患者临床需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00" cap="none" spc="0" normalizeH="0" baseline="0" noProof="0" dirty="0">
              <a:ln>
                <a:noFill/>
              </a:ln>
              <a:solidFill>
                <a:prstClr val="black"/>
              </a:solidFill>
              <a:effectLst/>
              <a:uLnTx/>
              <a:uFillTx/>
              <a:latin typeface="+mn-ea"/>
              <a:cs typeface="Times New Roman" panose="02020603050405020304" pitchFamily="18" charset="0"/>
            </a:endParaRPr>
          </a:p>
          <a:p>
            <a:pPr>
              <a:defRPr/>
            </a:pPr>
            <a:r>
              <a:rPr lang="en-US" altLang="zh-CN" sz="2000" b="1" kern="100" dirty="0">
                <a:solidFill>
                  <a:prstClr val="black"/>
                </a:solidFill>
                <a:latin typeface="+mn-ea"/>
                <a:cs typeface="Times New Roman" panose="02020603050405020304" pitchFamily="18" charset="0"/>
              </a:rPr>
              <a:t>4</a:t>
            </a:r>
            <a:r>
              <a:rPr lang="zh-CN" altLang="en-US" sz="2000" b="1" kern="100" dirty="0">
                <a:solidFill>
                  <a:prstClr val="black"/>
                </a:solidFill>
                <a:latin typeface="+mn-ea"/>
                <a:cs typeface="Times New Roman" panose="02020603050405020304" pitchFamily="18" charset="0"/>
              </a:rPr>
              <a:t>、临床管理难度</a:t>
            </a:r>
          </a:p>
          <a:p>
            <a:pPr>
              <a:defRPr/>
            </a:pPr>
            <a:r>
              <a:rPr lang="zh-CN" altLang="en-US" sz="1600" kern="100" dirty="0">
                <a:solidFill>
                  <a:prstClr val="black"/>
                </a:solidFill>
                <a:latin typeface="+mn-ea"/>
                <a:cs typeface="Times New Roman" panose="02020603050405020304" pitchFamily="18" charset="0"/>
              </a:rPr>
              <a:t>薄芝糖肽注射液说明书适应症进行性肌营养不良在临床诊治过程中可明确诊断，不存在模糊用药的问题。薄芝糖肽说明书中明确规定用法用量为每天</a:t>
            </a:r>
            <a:r>
              <a:rPr lang="en-US" altLang="zh-CN" sz="1600" kern="100" dirty="0">
                <a:solidFill>
                  <a:prstClr val="black"/>
                </a:solidFill>
                <a:latin typeface="+mn-ea"/>
                <a:cs typeface="Times New Roman" panose="02020603050405020304" pitchFamily="18" charset="0"/>
              </a:rPr>
              <a:t>2</a:t>
            </a:r>
            <a:r>
              <a:rPr lang="zh-CN" altLang="en-US" sz="1600" kern="100" dirty="0">
                <a:solidFill>
                  <a:prstClr val="black"/>
                </a:solidFill>
                <a:latin typeface="+mn-ea"/>
                <a:cs typeface="Times New Roman" panose="02020603050405020304" pitchFamily="18" charset="0"/>
              </a:rPr>
              <a:t>支（肌肉注射，</a:t>
            </a:r>
            <a:r>
              <a:rPr lang="en-US" altLang="zh-CN" sz="1600" kern="100" dirty="0">
                <a:solidFill>
                  <a:prstClr val="black"/>
                </a:solidFill>
                <a:latin typeface="+mn-ea"/>
                <a:cs typeface="Times New Roman" panose="02020603050405020304" pitchFamily="18" charset="0"/>
              </a:rPr>
              <a:t>1</a:t>
            </a:r>
            <a:r>
              <a:rPr lang="zh-CN" altLang="en-US" sz="1600" kern="100" dirty="0">
                <a:solidFill>
                  <a:prstClr val="black"/>
                </a:solidFill>
                <a:latin typeface="+mn-ea"/>
                <a:cs typeface="Times New Roman" panose="02020603050405020304" pitchFamily="18" charset="0"/>
              </a:rPr>
              <a:t>支</a:t>
            </a:r>
            <a:r>
              <a:rPr lang="en-US" altLang="zh-CN" sz="1600" kern="100" dirty="0">
                <a:solidFill>
                  <a:prstClr val="black"/>
                </a:solidFill>
                <a:latin typeface="+mn-ea"/>
                <a:cs typeface="Times New Roman" panose="02020603050405020304" pitchFamily="18" charset="0"/>
              </a:rPr>
              <a:t>/</a:t>
            </a:r>
            <a:r>
              <a:rPr lang="zh-CN" altLang="en-US" sz="1600" kern="100" dirty="0">
                <a:solidFill>
                  <a:prstClr val="black"/>
                </a:solidFill>
                <a:latin typeface="+mn-ea"/>
                <a:cs typeface="Times New Roman" panose="02020603050405020304" pitchFamily="18" charset="0"/>
              </a:rPr>
              <a:t>次，</a:t>
            </a:r>
            <a:r>
              <a:rPr lang="en-US" altLang="zh-CN" sz="1600" kern="100" dirty="0">
                <a:solidFill>
                  <a:prstClr val="black"/>
                </a:solidFill>
                <a:latin typeface="+mn-ea"/>
                <a:cs typeface="Times New Roman" panose="02020603050405020304" pitchFamily="18" charset="0"/>
              </a:rPr>
              <a:t>2</a:t>
            </a:r>
            <a:r>
              <a:rPr lang="zh-CN" altLang="en-US" sz="1600" kern="100" dirty="0">
                <a:solidFill>
                  <a:prstClr val="black"/>
                </a:solidFill>
                <a:latin typeface="+mn-ea"/>
                <a:cs typeface="Times New Roman" panose="02020603050405020304" pitchFamily="18" charset="0"/>
              </a:rPr>
              <a:t>次</a:t>
            </a:r>
            <a:r>
              <a:rPr lang="en-US" altLang="zh-CN" sz="1600" kern="100" dirty="0">
                <a:solidFill>
                  <a:prstClr val="black"/>
                </a:solidFill>
                <a:latin typeface="+mn-ea"/>
                <a:cs typeface="Times New Roman" panose="02020603050405020304" pitchFamily="18" charset="0"/>
              </a:rPr>
              <a:t>/</a:t>
            </a:r>
            <a:r>
              <a:rPr lang="zh-CN" altLang="en-US" sz="1600" kern="100" dirty="0">
                <a:solidFill>
                  <a:prstClr val="black"/>
                </a:solidFill>
                <a:latin typeface="+mn-ea"/>
                <a:cs typeface="Times New Roman" panose="02020603050405020304" pitchFamily="18" charset="0"/>
              </a:rPr>
              <a:t>天；静脉滴注，</a:t>
            </a:r>
            <a:r>
              <a:rPr lang="en-US" altLang="zh-CN" sz="1600" kern="100" dirty="0">
                <a:solidFill>
                  <a:prstClr val="black"/>
                </a:solidFill>
                <a:latin typeface="+mn-ea"/>
                <a:cs typeface="Times New Roman" panose="02020603050405020304" pitchFamily="18" charset="0"/>
              </a:rPr>
              <a:t>2</a:t>
            </a:r>
            <a:r>
              <a:rPr lang="zh-CN" altLang="en-US" sz="1600" kern="100" dirty="0">
                <a:solidFill>
                  <a:prstClr val="black"/>
                </a:solidFill>
                <a:latin typeface="+mn-ea"/>
                <a:cs typeface="Times New Roman" panose="02020603050405020304" pitchFamily="18" charset="0"/>
              </a:rPr>
              <a:t>支</a:t>
            </a:r>
            <a:r>
              <a:rPr lang="en-US" altLang="zh-CN" sz="1600" kern="100" dirty="0">
                <a:solidFill>
                  <a:prstClr val="black"/>
                </a:solidFill>
                <a:latin typeface="+mn-ea"/>
                <a:cs typeface="Times New Roman" panose="02020603050405020304" pitchFamily="18" charset="0"/>
              </a:rPr>
              <a:t>/</a:t>
            </a:r>
            <a:r>
              <a:rPr lang="zh-CN" altLang="en-US" sz="1600" kern="100" dirty="0">
                <a:solidFill>
                  <a:prstClr val="black"/>
                </a:solidFill>
                <a:latin typeface="+mn-ea"/>
                <a:cs typeface="Times New Roman" panose="02020603050405020304" pitchFamily="18" charset="0"/>
              </a:rPr>
              <a:t>天）。故薄芝糖肽注射液使用过程中，经办审核明确，不存在临床滥用或超说明书用药的风险。</a:t>
            </a:r>
          </a:p>
        </p:txBody>
      </p:sp>
    </p:spTree>
    <p:extLst>
      <p:ext uri="{BB962C8B-B14F-4D97-AF65-F5344CB8AC3E}">
        <p14:creationId xmlns:p14="http://schemas.microsoft.com/office/powerpoint/2010/main" val="62397288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rmv3vrz">
      <a:majorFont>
        <a:latin typeface="Arial Narrow" panose="020F0302020204030204"/>
        <a:ea typeface="微软雅黑"/>
        <a:cs typeface=""/>
      </a:majorFont>
      <a:minorFont>
        <a:latin typeface="Arial Narrow"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793</TotalTime>
  <Words>1463</Words>
  <Application>Microsoft Office PowerPoint</Application>
  <PresentationFormat>宽屏</PresentationFormat>
  <Paragraphs>94</Paragraphs>
  <Slides>10</Slides>
  <Notes>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10</vt:i4>
      </vt:variant>
    </vt:vector>
  </HeadingPairs>
  <TitlesOfParts>
    <vt:vector size="17" baseType="lpstr">
      <vt:lpstr>微软雅黑</vt:lpstr>
      <vt:lpstr>Arial</vt:lpstr>
      <vt:lpstr>Arial Narrow</vt:lpstr>
      <vt:lpstr>Calibri</vt:lpstr>
      <vt:lpstr>Times New Roman</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极简白色三角形</dc:title>
  <dc:creator>第一PPT</dc:creator>
  <cp:keywords>www.1ppt.com</cp:keywords>
  <dc:description>www.1ppt.com</dc:description>
  <cp:lastModifiedBy>fanjinwu93@163.com</cp:lastModifiedBy>
  <cp:revision>66</cp:revision>
  <dcterms:created xsi:type="dcterms:W3CDTF">2017-06-16T13:38:50Z</dcterms:created>
  <dcterms:modified xsi:type="dcterms:W3CDTF">2023-07-13T10:24:05Z</dcterms:modified>
</cp:coreProperties>
</file>