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1.xml" ContentType="application/vnd.openxmlformats-officedocument.presentationml.notesSlide+xml"/>
  <Override PartName="/ppt/tags/tag1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tags/tag16.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10706074" r:id="rId2"/>
    <p:sldId id="10706073" r:id="rId3"/>
    <p:sldId id="10706075" r:id="rId4"/>
    <p:sldId id="10706077" r:id="rId5"/>
    <p:sldId id="10706089" r:id="rId6"/>
    <p:sldId id="10706088" r:id="rId7"/>
    <p:sldId id="10706079" r:id="rId8"/>
    <p:sldId id="10706080" r:id="rId9"/>
    <p:sldId id="10706087" r:id="rId10"/>
  </p:sldIdLst>
  <p:sldSz cx="12192000" cy="6858000"/>
  <p:notesSz cx="6858000" cy="9144000"/>
  <p:custDataLst>
    <p:tags r:id="rId1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A9B6"/>
    <a:srgbClr val="1903E7"/>
    <a:srgbClr val="3C28FC"/>
    <a:srgbClr val="1403B9"/>
    <a:srgbClr val="07BB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04" autoAdjust="0"/>
    <p:restoredTop sz="93945" autoAdjust="0"/>
  </p:normalViewPr>
  <p:slideViewPr>
    <p:cSldViewPr snapToGrid="0">
      <p:cViewPr varScale="1">
        <p:scale>
          <a:sx n="108" d="100"/>
          <a:sy n="108" d="100"/>
        </p:scale>
        <p:origin x="49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F:\&#33298;&#27888;&#31070;&#36164;&#26009;\&#33298;&#20134;&#28165;\&#32858;&#20057;&#20108;&#37255;&#30005;&#35299;&#36136;&#25955;&#25991;&#29486;&#24211;%20(&#27719;&#24635;)20220701.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F:\&#33298;&#27888;&#31070;&#36164;&#26009;\&#33298;&#20134;&#28165;\&#32858;&#20057;&#20108;&#37255;&#30005;&#35299;&#36136;&#25955;&#25991;&#29486;&#24211;%20(&#27719;&#24635;)20220701.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file:///F:\&#33298;&#27888;&#31070;&#36164;&#26009;\&#33298;&#20134;&#28165;\&#32858;&#20057;&#20108;&#37255;&#30005;&#35299;&#36136;&#25955;&#25991;&#29486;&#24211;%20(&#27719;&#24635;)20220701.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oleObject" Target="file:///F:\&#33298;&#27888;&#31070;&#36164;&#26009;\&#33298;&#20134;&#28165;\&#32858;&#20057;&#20108;&#37255;&#30005;&#35299;&#36136;&#25955;&#25991;&#29486;&#24211;%20(&#27719;&#24635;)20220701.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lang="zh-CN" sz="1200" b="1"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title>
    <c:autoTitleDeleted val="0"/>
    <c:plotArea>
      <c:layout/>
      <c:barChart>
        <c:barDir val="col"/>
        <c:grouping val="clustered"/>
        <c:varyColors val="0"/>
        <c:ser>
          <c:idx val="0"/>
          <c:order val="0"/>
          <c:tx>
            <c:strRef>
              <c:f>Sheet1!$B$2</c:f>
              <c:strCache>
                <c:ptCount val="1"/>
                <c:pt idx="0">
                  <c:v>平均排便频率</c:v>
                </c:pt>
              </c:strCache>
            </c:strRef>
          </c:tx>
          <c:spPr>
            <a:solidFill>
              <a:schemeClr val="accent2"/>
            </a:solidFill>
            <a:ln>
              <a:noFill/>
            </a:ln>
            <a:effectLst/>
          </c:spPr>
          <c:invertIfNegative val="0"/>
          <c:dPt>
            <c:idx val="0"/>
            <c:invertIfNegative val="0"/>
            <c:bubble3D val="0"/>
            <c:spPr>
              <a:solidFill>
                <a:schemeClr val="accent6">
                  <a:lumMod val="75000"/>
                </a:schemeClr>
              </a:solidFill>
              <a:ln>
                <a:noFill/>
              </a:ln>
              <a:effectLst/>
            </c:spPr>
            <c:extLst>
              <c:ext xmlns:c16="http://schemas.microsoft.com/office/drawing/2014/chart" uri="{C3380CC4-5D6E-409C-BE32-E72D297353CC}">
                <c16:uniqueId val="{00000001-E16A-4B1C-8880-21B34191D4E4}"/>
              </c:ext>
            </c:extLst>
          </c:dPt>
          <c:dPt>
            <c:idx val="1"/>
            <c:invertIfNegative val="0"/>
            <c:bubble3D val="0"/>
            <c:spPr>
              <a:solidFill>
                <a:srgbClr val="00B050"/>
              </a:solidFill>
              <a:ln>
                <a:noFill/>
              </a:ln>
              <a:effectLst/>
            </c:spPr>
            <c:extLst>
              <c:ext xmlns:c16="http://schemas.microsoft.com/office/drawing/2014/chart" uri="{C3380CC4-5D6E-409C-BE32-E72D297353CC}">
                <c16:uniqueId val="{00000003-E16A-4B1C-8880-21B34191D4E4}"/>
              </c:ext>
            </c:extLst>
          </c:dPt>
          <c:dLbls>
            <c:spPr>
              <a:noFill/>
              <a:ln>
                <a:noFill/>
              </a:ln>
              <a:effectLst/>
            </c:spPr>
            <c:txPr>
              <a:bodyPr rot="0" spcFirstLastPara="1" vertOverflow="ellipsis" vert="horz" wrap="square" lIns="38100" tIns="19050" rIns="38100" bIns="19050" anchor="ctr" anchorCtr="1">
                <a:spAutoFit/>
              </a:bodyPr>
              <a:lstStyle/>
              <a:p>
                <a:pPr>
                  <a:defRPr lang="zh-CN" sz="1195" b="1"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Sheet1!$A$3:$A$4</c:f>
              <c:strCache>
                <c:ptCount val="2"/>
                <c:pt idx="0">
                  <c:v>PEG3350</c:v>
                </c:pt>
                <c:pt idx="1">
                  <c:v>乳果糖</c:v>
                </c:pt>
              </c:strCache>
            </c:strRef>
          </c:cat>
          <c:val>
            <c:numRef>
              <c:f>Sheet1!$B$3:$B$4</c:f>
              <c:numCache>
                <c:formatCode>General</c:formatCode>
                <c:ptCount val="2"/>
                <c:pt idx="0">
                  <c:v>1.3</c:v>
                </c:pt>
                <c:pt idx="1">
                  <c:v>0.9</c:v>
                </c:pt>
              </c:numCache>
            </c:numRef>
          </c:val>
          <c:extLst>
            <c:ext xmlns:c16="http://schemas.microsoft.com/office/drawing/2014/chart" uri="{C3380CC4-5D6E-409C-BE32-E72D297353CC}">
              <c16:uniqueId val="{00000004-E16A-4B1C-8880-21B34191D4E4}"/>
            </c:ext>
          </c:extLst>
        </c:ser>
        <c:dLbls>
          <c:showLegendKey val="0"/>
          <c:showVal val="1"/>
          <c:showCatName val="0"/>
          <c:showSerName val="0"/>
          <c:showPercent val="0"/>
          <c:showBubbleSize val="0"/>
        </c:dLbls>
        <c:gapWidth val="219"/>
        <c:overlap val="-27"/>
        <c:axId val="1657528383"/>
        <c:axId val="1657540863"/>
      </c:barChart>
      <c:catAx>
        <c:axId val="16575283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1" i="0" u="none" strike="noStrike" kern="1200" baseline="0">
                <a:solidFill>
                  <a:schemeClr val="tx1">
                    <a:lumMod val="65000"/>
                    <a:lumOff val="35000"/>
                  </a:schemeClr>
                </a:solidFill>
                <a:latin typeface="+mn-lt"/>
                <a:ea typeface="+mn-ea"/>
                <a:cs typeface="+mn-cs"/>
              </a:defRPr>
            </a:pPr>
            <a:endParaRPr lang="zh-CN"/>
          </a:p>
        </c:txPr>
        <c:crossAx val="1657540863"/>
        <c:crosses val="autoZero"/>
        <c:auto val="1"/>
        <c:lblAlgn val="ctr"/>
        <c:lblOffset val="100"/>
        <c:noMultiLvlLbl val="0"/>
      </c:catAx>
      <c:valAx>
        <c:axId val="165754086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1" i="0" u="none" strike="noStrike" kern="1200" baseline="0">
                <a:solidFill>
                  <a:schemeClr val="tx1">
                    <a:lumMod val="65000"/>
                    <a:lumOff val="35000"/>
                  </a:schemeClr>
                </a:solidFill>
                <a:latin typeface="+mn-lt"/>
                <a:ea typeface="+mn-ea"/>
                <a:cs typeface="+mn-cs"/>
              </a:defRPr>
            </a:pPr>
            <a:endParaRPr lang="zh-CN"/>
          </a:p>
        </c:txPr>
        <c:crossAx val="1657528383"/>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200" b="1"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r>
              <a:rPr lang="zh-CN" altLang="en-US" sz="1200" b="1" dirty="0" smtClean="0">
                <a:latin typeface="微软雅黑" panose="020B0503020204020204" pitchFamily="34" charset="-122"/>
                <a:ea typeface="微软雅黑" panose="020B0503020204020204" pitchFamily="34" charset="-122"/>
              </a:rPr>
              <a:t>大便紧张的</a:t>
            </a:r>
            <a:r>
              <a:rPr lang="zh-CN" altLang="en-US" sz="1200" b="1" dirty="0">
                <a:latin typeface="微软雅黑" panose="020B0503020204020204" pitchFamily="34" charset="-122"/>
                <a:ea typeface="微软雅黑" panose="020B0503020204020204" pitchFamily="34" charset="-122"/>
              </a:rPr>
              <a:t>日得分</a:t>
            </a:r>
            <a:endParaRPr lang="en-US" altLang="zh-CN" sz="1200" b="1" dirty="0">
              <a:latin typeface="微软雅黑" panose="020B0503020204020204" pitchFamily="34" charset="-122"/>
              <a:ea typeface="微软雅黑" panose="020B0503020204020204" pitchFamily="34" charset="-122"/>
            </a:endParaRPr>
          </a:p>
          <a:p>
            <a:pPr>
              <a:defRPr sz="1200" b="1">
                <a:latin typeface="微软雅黑" panose="020B0503020204020204" pitchFamily="34" charset="-122"/>
                <a:ea typeface="微软雅黑" panose="020B0503020204020204" pitchFamily="34" charset="-122"/>
              </a:defRPr>
            </a:pPr>
            <a:r>
              <a:rPr lang="zh-CN" altLang="en-US" sz="1200" b="1" dirty="0">
                <a:latin typeface="微软雅黑" panose="020B0503020204020204" pitchFamily="34" charset="-122"/>
                <a:ea typeface="微软雅黑" panose="020B0503020204020204" pitchFamily="34" charset="-122"/>
              </a:rPr>
              <a:t>中位数</a:t>
            </a:r>
          </a:p>
        </c:rich>
      </c:tx>
      <c:layout>
        <c:manualLayout>
          <c:xMode val="edge"/>
          <c:yMode val="edge"/>
          <c:x val="0.16182912751671699"/>
          <c:y val="4.6812013486576799E-2"/>
        </c:manualLayout>
      </c:layout>
      <c:overlay val="0"/>
      <c:spPr>
        <a:noFill/>
        <a:ln>
          <a:noFill/>
        </a:ln>
        <a:effectLst/>
      </c:spPr>
      <c:txPr>
        <a:bodyPr rot="0" spcFirstLastPara="1" vertOverflow="ellipsis" vert="horz" wrap="square" anchor="ctr" anchorCtr="1"/>
        <a:lstStyle/>
        <a:p>
          <a:pPr>
            <a:defRPr lang="zh-CN" sz="1200" b="1"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title>
    <c:autoTitleDeleted val="0"/>
    <c:plotArea>
      <c:layout>
        <c:manualLayout>
          <c:layoutTarget val="inner"/>
          <c:xMode val="edge"/>
          <c:yMode val="edge"/>
          <c:x val="0.181052045711868"/>
          <c:y val="0.376271244976982"/>
          <c:w val="0.75839238621014904"/>
          <c:h val="0.43263163454779602"/>
        </c:manualLayout>
      </c:layout>
      <c:barChart>
        <c:barDir val="col"/>
        <c:grouping val="clustered"/>
        <c:varyColors val="0"/>
        <c:ser>
          <c:idx val="0"/>
          <c:order val="0"/>
          <c:tx>
            <c:strRef>
              <c:f>Sheet1!$B$6</c:f>
              <c:strCache>
                <c:ptCount val="1"/>
                <c:pt idx="0">
                  <c:v>大便拉伤得日得分中位数</c:v>
                </c:pt>
              </c:strCache>
            </c:strRef>
          </c:tx>
          <c:spPr>
            <a:solidFill>
              <a:schemeClr val="accent1"/>
            </a:solidFill>
            <a:ln>
              <a:noFill/>
            </a:ln>
            <a:effectLst/>
          </c:spPr>
          <c:invertIfNegative val="0"/>
          <c:dPt>
            <c:idx val="0"/>
            <c:invertIfNegative val="0"/>
            <c:bubble3D val="0"/>
            <c:spPr>
              <a:solidFill>
                <a:schemeClr val="accent6">
                  <a:lumMod val="75000"/>
                </a:schemeClr>
              </a:solidFill>
              <a:ln>
                <a:noFill/>
              </a:ln>
              <a:effectLst/>
            </c:spPr>
            <c:extLst>
              <c:ext xmlns:c16="http://schemas.microsoft.com/office/drawing/2014/chart" uri="{C3380CC4-5D6E-409C-BE32-E72D297353CC}">
                <c16:uniqueId val="{00000001-ED67-42BB-A8DC-A7F1A0D4A39B}"/>
              </c:ext>
            </c:extLst>
          </c:dPt>
          <c:dPt>
            <c:idx val="1"/>
            <c:invertIfNegative val="0"/>
            <c:bubble3D val="0"/>
            <c:spPr>
              <a:solidFill>
                <a:srgbClr val="00B050"/>
              </a:solidFill>
              <a:ln>
                <a:noFill/>
              </a:ln>
              <a:effectLst/>
            </c:spPr>
            <c:extLst>
              <c:ext xmlns:c16="http://schemas.microsoft.com/office/drawing/2014/chart" uri="{C3380CC4-5D6E-409C-BE32-E72D297353CC}">
                <c16:uniqueId val="{00000003-ED67-42BB-A8DC-A7F1A0D4A39B}"/>
              </c:ext>
            </c:extLst>
          </c:dPt>
          <c:dLbls>
            <c:spPr>
              <a:noFill/>
              <a:ln>
                <a:noFill/>
              </a:ln>
              <a:effectLst/>
            </c:spPr>
            <c:txPr>
              <a:bodyPr rot="0" spcFirstLastPara="1" vertOverflow="ellipsis" vert="horz" wrap="square" lIns="38100" tIns="19050" rIns="38100" bIns="19050" anchor="ctr" anchorCtr="1">
                <a:spAutoFit/>
              </a:bodyPr>
              <a:lstStyle/>
              <a:p>
                <a:pPr>
                  <a:defRPr lang="zh-CN" sz="1195" b="1"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Sheet1!$A$7:$A$8</c:f>
              <c:strCache>
                <c:ptCount val="2"/>
                <c:pt idx="0">
                  <c:v>PEG3350</c:v>
                </c:pt>
                <c:pt idx="1">
                  <c:v>乳果糖</c:v>
                </c:pt>
              </c:strCache>
            </c:strRef>
          </c:cat>
          <c:val>
            <c:numRef>
              <c:f>Sheet1!$B$7:$B$8</c:f>
              <c:numCache>
                <c:formatCode>General</c:formatCode>
                <c:ptCount val="2"/>
                <c:pt idx="0">
                  <c:v>0.5</c:v>
                </c:pt>
                <c:pt idx="1">
                  <c:v>1.2</c:v>
                </c:pt>
              </c:numCache>
            </c:numRef>
          </c:val>
          <c:extLst>
            <c:ext xmlns:c16="http://schemas.microsoft.com/office/drawing/2014/chart" uri="{C3380CC4-5D6E-409C-BE32-E72D297353CC}">
              <c16:uniqueId val="{00000004-ED67-42BB-A8DC-A7F1A0D4A39B}"/>
            </c:ext>
          </c:extLst>
        </c:ser>
        <c:dLbls>
          <c:showLegendKey val="0"/>
          <c:showVal val="1"/>
          <c:showCatName val="0"/>
          <c:showSerName val="0"/>
          <c:showPercent val="0"/>
          <c:showBubbleSize val="0"/>
        </c:dLbls>
        <c:gapWidth val="219"/>
        <c:overlap val="-27"/>
        <c:axId val="1544907423"/>
        <c:axId val="1544914079"/>
      </c:barChart>
      <c:catAx>
        <c:axId val="15449074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1" i="0" u="none" strike="noStrike" kern="1200" baseline="0">
                <a:solidFill>
                  <a:schemeClr val="tx1">
                    <a:lumMod val="65000"/>
                    <a:lumOff val="35000"/>
                  </a:schemeClr>
                </a:solidFill>
                <a:latin typeface="+mn-lt"/>
                <a:ea typeface="+mn-ea"/>
                <a:cs typeface="+mn-cs"/>
              </a:defRPr>
            </a:pPr>
            <a:endParaRPr lang="zh-CN"/>
          </a:p>
        </c:txPr>
        <c:crossAx val="1544914079"/>
        <c:crosses val="autoZero"/>
        <c:auto val="1"/>
        <c:lblAlgn val="ctr"/>
        <c:lblOffset val="100"/>
        <c:noMultiLvlLbl val="0"/>
      </c:catAx>
      <c:valAx>
        <c:axId val="154491407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1" i="0" u="none" strike="noStrike" kern="1200" baseline="0">
                <a:solidFill>
                  <a:schemeClr val="tx1">
                    <a:lumMod val="65000"/>
                    <a:lumOff val="35000"/>
                  </a:schemeClr>
                </a:solidFill>
                <a:latin typeface="+mn-lt"/>
                <a:ea typeface="+mn-ea"/>
                <a:cs typeface="+mn-cs"/>
              </a:defRPr>
            </a:pPr>
            <a:endParaRPr lang="zh-CN"/>
          </a:p>
        </c:txPr>
        <c:crossAx val="1544907423"/>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100" b="1"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r>
              <a:rPr lang="zh-CN" altLang="en-US" sz="1100" dirty="0" smtClean="0"/>
              <a:t>大便紧张评分</a:t>
            </a:r>
            <a:r>
              <a:rPr lang="en-US" altLang="zh-CN" sz="1100" dirty="0" smtClean="0"/>
              <a:t>&gt;1</a:t>
            </a:r>
            <a:r>
              <a:rPr lang="zh-CN" altLang="en-US" sz="1100" dirty="0" smtClean="0"/>
              <a:t>的天数</a:t>
            </a:r>
            <a:endParaRPr lang="zh-CN" altLang="en-US" sz="1100" dirty="0"/>
          </a:p>
        </c:rich>
      </c:tx>
      <c:layout>
        <c:manualLayout>
          <c:xMode val="edge"/>
          <c:yMode val="edge"/>
          <c:x val="9.5847954258028875E-2"/>
          <c:y val="5.2439096464580795E-2"/>
        </c:manualLayout>
      </c:layout>
      <c:overlay val="0"/>
      <c:spPr>
        <a:noFill/>
        <a:ln>
          <a:noFill/>
        </a:ln>
        <a:effectLst/>
      </c:spPr>
      <c:txPr>
        <a:bodyPr rot="0" spcFirstLastPara="1" vertOverflow="ellipsis" vert="horz" wrap="square" anchor="ctr" anchorCtr="1"/>
        <a:lstStyle/>
        <a:p>
          <a:pPr>
            <a:defRPr lang="zh-CN" sz="1100" b="1"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title>
    <c:autoTitleDeleted val="0"/>
    <c:plotArea>
      <c:layout/>
      <c:barChart>
        <c:barDir val="col"/>
        <c:grouping val="clustered"/>
        <c:varyColors val="0"/>
        <c:ser>
          <c:idx val="0"/>
          <c:order val="0"/>
          <c:tx>
            <c:strRef>
              <c:f>Sheet1!$B$10</c:f>
              <c:strCache>
                <c:ptCount val="1"/>
                <c:pt idx="0">
                  <c:v>评分大于1得天数</c:v>
                </c:pt>
              </c:strCache>
            </c:strRef>
          </c:tx>
          <c:spPr>
            <a:solidFill>
              <a:schemeClr val="accent1"/>
            </a:solidFill>
            <a:ln>
              <a:noFill/>
            </a:ln>
            <a:effectLst/>
          </c:spPr>
          <c:invertIfNegative val="0"/>
          <c:dPt>
            <c:idx val="0"/>
            <c:invertIfNegative val="0"/>
            <c:bubble3D val="0"/>
            <c:spPr>
              <a:solidFill>
                <a:schemeClr val="accent6">
                  <a:lumMod val="75000"/>
                </a:schemeClr>
              </a:solidFill>
              <a:ln>
                <a:noFill/>
              </a:ln>
              <a:effectLst/>
            </c:spPr>
            <c:extLst>
              <c:ext xmlns:c16="http://schemas.microsoft.com/office/drawing/2014/chart" uri="{C3380CC4-5D6E-409C-BE32-E72D297353CC}">
                <c16:uniqueId val="{00000001-E3E1-4C60-84E5-D06B4AB81602}"/>
              </c:ext>
            </c:extLst>
          </c:dPt>
          <c:dPt>
            <c:idx val="1"/>
            <c:invertIfNegative val="0"/>
            <c:bubble3D val="0"/>
            <c:spPr>
              <a:solidFill>
                <a:srgbClr val="00B050"/>
              </a:solidFill>
              <a:ln>
                <a:noFill/>
              </a:ln>
              <a:effectLst/>
            </c:spPr>
            <c:extLst>
              <c:ext xmlns:c16="http://schemas.microsoft.com/office/drawing/2014/chart" uri="{C3380CC4-5D6E-409C-BE32-E72D297353CC}">
                <c16:uniqueId val="{00000003-E3E1-4C60-84E5-D06B4AB81602}"/>
              </c:ext>
            </c:extLst>
          </c:dPt>
          <c:dLbls>
            <c:spPr>
              <a:noFill/>
              <a:ln>
                <a:noFill/>
              </a:ln>
              <a:effectLst/>
            </c:spPr>
            <c:txPr>
              <a:bodyPr rot="0" spcFirstLastPara="1" vertOverflow="ellipsis" vert="horz" wrap="square" lIns="38100" tIns="19050" rIns="38100" bIns="19050" anchor="ctr" anchorCtr="1">
                <a:spAutoFit/>
              </a:bodyPr>
              <a:lstStyle/>
              <a:p>
                <a:pPr>
                  <a:defRPr lang="zh-CN" sz="1195" b="1"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Sheet1!$A$11:$A$12</c:f>
              <c:strCache>
                <c:ptCount val="2"/>
                <c:pt idx="0">
                  <c:v>PEG3350</c:v>
                </c:pt>
                <c:pt idx="1">
                  <c:v>乳果糖</c:v>
                </c:pt>
              </c:strCache>
            </c:strRef>
          </c:cat>
          <c:val>
            <c:numRef>
              <c:f>Sheet1!$B$11:$B$12</c:f>
              <c:numCache>
                <c:formatCode>General</c:formatCode>
                <c:ptCount val="2"/>
                <c:pt idx="0">
                  <c:v>2.7</c:v>
                </c:pt>
                <c:pt idx="1">
                  <c:v>7</c:v>
                </c:pt>
              </c:numCache>
            </c:numRef>
          </c:val>
          <c:extLst>
            <c:ext xmlns:c16="http://schemas.microsoft.com/office/drawing/2014/chart" uri="{C3380CC4-5D6E-409C-BE32-E72D297353CC}">
              <c16:uniqueId val="{00000004-E3E1-4C60-84E5-D06B4AB81602}"/>
            </c:ext>
          </c:extLst>
        </c:ser>
        <c:dLbls>
          <c:showLegendKey val="0"/>
          <c:showVal val="1"/>
          <c:showCatName val="0"/>
          <c:showSerName val="0"/>
          <c:showPercent val="0"/>
          <c:showBubbleSize val="0"/>
        </c:dLbls>
        <c:gapWidth val="219"/>
        <c:overlap val="-27"/>
        <c:axId val="1544908255"/>
        <c:axId val="1544914495"/>
      </c:barChart>
      <c:catAx>
        <c:axId val="15449082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1" i="0" u="none" strike="noStrike" kern="1200" baseline="0">
                <a:solidFill>
                  <a:schemeClr val="tx1">
                    <a:lumMod val="65000"/>
                    <a:lumOff val="35000"/>
                  </a:schemeClr>
                </a:solidFill>
                <a:latin typeface="+mn-lt"/>
                <a:ea typeface="+mn-ea"/>
                <a:cs typeface="+mn-cs"/>
              </a:defRPr>
            </a:pPr>
            <a:endParaRPr lang="zh-CN"/>
          </a:p>
        </c:txPr>
        <c:crossAx val="1544914495"/>
        <c:crosses val="autoZero"/>
        <c:auto val="1"/>
        <c:lblAlgn val="ctr"/>
        <c:lblOffset val="100"/>
        <c:noMultiLvlLbl val="0"/>
      </c:catAx>
      <c:valAx>
        <c:axId val="154491449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1" i="0" u="none" strike="noStrike" kern="1200" baseline="0">
                <a:solidFill>
                  <a:schemeClr val="tx1">
                    <a:lumMod val="65000"/>
                    <a:lumOff val="35000"/>
                  </a:schemeClr>
                </a:solidFill>
                <a:latin typeface="+mn-lt"/>
                <a:ea typeface="+mn-ea"/>
                <a:cs typeface="+mn-cs"/>
              </a:defRPr>
            </a:pPr>
            <a:endParaRPr lang="zh-CN"/>
          </a:p>
        </c:txPr>
        <c:crossAx val="1544908255"/>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200" b="1"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r>
              <a:rPr lang="zh-CN" altLang="en-US" sz="1200" b="1" dirty="0"/>
              <a:t>研究期间用栓剂或灌肠剂的患者比</a:t>
            </a:r>
          </a:p>
        </c:rich>
      </c:tx>
      <c:layout>
        <c:manualLayout>
          <c:xMode val="edge"/>
          <c:yMode val="edge"/>
          <c:x val="0.114694212619411"/>
          <c:y val="2.9808470018077501E-2"/>
        </c:manualLayout>
      </c:layout>
      <c:overlay val="0"/>
      <c:spPr>
        <a:noFill/>
        <a:ln>
          <a:noFill/>
        </a:ln>
        <a:effectLst/>
      </c:spPr>
      <c:txPr>
        <a:bodyPr rot="0" spcFirstLastPara="1" vertOverflow="ellipsis" vert="horz" wrap="square" anchor="ctr" anchorCtr="1"/>
        <a:lstStyle/>
        <a:p>
          <a:pPr>
            <a:defRPr lang="zh-CN" sz="1200" b="1"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title>
    <c:autoTitleDeleted val="0"/>
    <c:plotArea>
      <c:layout/>
      <c:barChart>
        <c:barDir val="col"/>
        <c:grouping val="clustered"/>
        <c:varyColors val="0"/>
        <c:ser>
          <c:idx val="0"/>
          <c:order val="0"/>
          <c:tx>
            <c:strRef>
              <c:f>Sheet1!$B$18</c:f>
              <c:strCache>
                <c:ptCount val="1"/>
                <c:pt idx="0">
                  <c:v>研究期间用栓剂或灌肠剂得患者比</c:v>
                </c:pt>
              </c:strCache>
            </c:strRef>
          </c:tx>
          <c:spPr>
            <a:solidFill>
              <a:schemeClr val="accent1"/>
            </a:solidFill>
            <a:ln>
              <a:noFill/>
            </a:ln>
            <a:effectLst/>
          </c:spPr>
          <c:invertIfNegative val="0"/>
          <c:dPt>
            <c:idx val="0"/>
            <c:invertIfNegative val="0"/>
            <c:bubble3D val="0"/>
            <c:spPr>
              <a:solidFill>
                <a:schemeClr val="accent6">
                  <a:lumMod val="75000"/>
                </a:schemeClr>
              </a:solidFill>
              <a:ln>
                <a:noFill/>
              </a:ln>
              <a:effectLst/>
            </c:spPr>
            <c:extLst>
              <c:ext xmlns:c16="http://schemas.microsoft.com/office/drawing/2014/chart" uri="{C3380CC4-5D6E-409C-BE32-E72D297353CC}">
                <c16:uniqueId val="{00000001-AFBA-47C0-8C9D-C8FD839BFB4B}"/>
              </c:ext>
            </c:extLst>
          </c:dPt>
          <c:dPt>
            <c:idx val="1"/>
            <c:invertIfNegative val="0"/>
            <c:bubble3D val="0"/>
            <c:spPr>
              <a:solidFill>
                <a:srgbClr val="00B050"/>
              </a:solidFill>
              <a:ln>
                <a:noFill/>
              </a:ln>
              <a:effectLst/>
            </c:spPr>
            <c:extLst>
              <c:ext xmlns:c16="http://schemas.microsoft.com/office/drawing/2014/chart" uri="{C3380CC4-5D6E-409C-BE32-E72D297353CC}">
                <c16:uniqueId val="{00000003-AFBA-47C0-8C9D-C8FD839BFB4B}"/>
              </c:ext>
            </c:extLst>
          </c:dPt>
          <c:dLbls>
            <c:spPr>
              <a:noFill/>
              <a:ln>
                <a:noFill/>
              </a:ln>
              <a:effectLst/>
            </c:spPr>
            <c:txPr>
              <a:bodyPr rot="0" spcFirstLastPara="1" vertOverflow="ellipsis" vert="horz" wrap="square" lIns="38100" tIns="19050" rIns="38100" bIns="19050" anchor="ctr" anchorCtr="1">
                <a:spAutoFit/>
              </a:bodyPr>
              <a:lstStyle/>
              <a:p>
                <a:pPr>
                  <a:defRPr lang="zh-CN" sz="1195" b="1"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Sheet1!$A$19:$A$20</c:f>
              <c:strCache>
                <c:ptCount val="2"/>
                <c:pt idx="0">
                  <c:v>PEG3350</c:v>
                </c:pt>
                <c:pt idx="1">
                  <c:v>乳果糖</c:v>
                </c:pt>
              </c:strCache>
            </c:strRef>
          </c:cat>
          <c:val>
            <c:numRef>
              <c:f>Sheet1!$B$19:$B$20</c:f>
              <c:numCache>
                <c:formatCode>0%</c:formatCode>
                <c:ptCount val="2"/>
                <c:pt idx="0">
                  <c:v>0.16</c:v>
                </c:pt>
                <c:pt idx="1">
                  <c:v>0.34</c:v>
                </c:pt>
              </c:numCache>
            </c:numRef>
          </c:val>
          <c:extLst>
            <c:ext xmlns:c16="http://schemas.microsoft.com/office/drawing/2014/chart" uri="{C3380CC4-5D6E-409C-BE32-E72D297353CC}">
              <c16:uniqueId val="{00000004-AFBA-47C0-8C9D-C8FD839BFB4B}"/>
            </c:ext>
          </c:extLst>
        </c:ser>
        <c:dLbls>
          <c:showLegendKey val="0"/>
          <c:showVal val="1"/>
          <c:showCatName val="0"/>
          <c:showSerName val="0"/>
          <c:showPercent val="0"/>
          <c:showBubbleSize val="0"/>
        </c:dLbls>
        <c:gapWidth val="219"/>
        <c:overlap val="-27"/>
        <c:axId val="1698872031"/>
        <c:axId val="1698872863"/>
      </c:barChart>
      <c:catAx>
        <c:axId val="16988720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1" i="0" u="none" strike="noStrike" kern="1200" baseline="0">
                <a:solidFill>
                  <a:schemeClr val="tx1">
                    <a:lumMod val="65000"/>
                    <a:lumOff val="35000"/>
                  </a:schemeClr>
                </a:solidFill>
                <a:latin typeface="+mn-lt"/>
                <a:ea typeface="+mn-ea"/>
                <a:cs typeface="+mn-cs"/>
              </a:defRPr>
            </a:pPr>
            <a:endParaRPr lang="zh-CN"/>
          </a:p>
        </c:txPr>
        <c:crossAx val="1698872863"/>
        <c:crosses val="autoZero"/>
        <c:auto val="1"/>
        <c:lblAlgn val="ctr"/>
        <c:lblOffset val="100"/>
        <c:noMultiLvlLbl val="0"/>
      </c:catAx>
      <c:valAx>
        <c:axId val="16988728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zh-CN" sz="1195" b="1" i="0" u="none" strike="noStrike" kern="1200" baseline="0">
                <a:solidFill>
                  <a:schemeClr val="tx1">
                    <a:lumMod val="65000"/>
                    <a:lumOff val="35000"/>
                  </a:schemeClr>
                </a:solidFill>
                <a:latin typeface="+mn-lt"/>
                <a:ea typeface="+mn-ea"/>
                <a:cs typeface="+mn-cs"/>
              </a:defRPr>
            </a:pPr>
            <a:endParaRPr lang="zh-CN"/>
          </a:p>
        </c:txPr>
        <c:crossAx val="1698872031"/>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0.6713</cdr:x>
      <cdr:y>0.17844</cdr:y>
    </cdr:from>
    <cdr:to>
      <cdr:x>0.988</cdr:x>
      <cdr:y>0.30985</cdr:y>
    </cdr:to>
    <cdr:sp macro="" textlink="">
      <cdr:nvSpPr>
        <cdr:cNvPr id="2" name="矩形 1"/>
        <cdr:cNvSpPr/>
      </cdr:nvSpPr>
      <cdr:spPr>
        <a:xfrm xmlns:a="http://schemas.openxmlformats.org/drawingml/2006/main">
          <a:off x="1625000" y="355237"/>
          <a:ext cx="766618" cy="261610"/>
        </a:xfrm>
        <a:prstGeom xmlns:a="http://schemas.openxmlformats.org/drawingml/2006/main" prst="rect">
          <a:avLst/>
        </a:prstGeom>
        <a:noFill xmlns:a="http://schemas.openxmlformats.org/drawingml/2006/main"/>
      </cdr:spPr>
      <cdr:txBody>
        <a:bodyPr xmlns:a="http://schemas.openxmlformats.org/drawingml/2006/main" vert="horz" wrap="square" lIns="45720" tIns="45720" rIns="45720" bIns="45720" rtlCol="0" anchor="t" anchorCtr="0">
          <a:spAutoFit/>
        </a:bodyPr>
        <a:lstStyle xmlns:a="http://schemas.openxmlformats.org/drawingml/2006/main">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altLang="zh-CN" sz="1100" b="1" dirty="0">
              <a:solidFill>
                <a:srgbClr val="FF0000"/>
              </a:solidFill>
            </a:rPr>
            <a:t>P=0.005</a:t>
          </a:r>
          <a:endParaRPr lang="zh-CN" altLang="en-US" sz="1100" b="1" dirty="0">
            <a:solidFill>
              <a:srgbClr val="FF0000"/>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0.6693</cdr:x>
      <cdr:y>0.19605</cdr:y>
    </cdr:from>
    <cdr:to>
      <cdr:x>0.99777</cdr:x>
      <cdr:y>0.32892</cdr:y>
    </cdr:to>
    <cdr:sp macro="" textlink="">
      <cdr:nvSpPr>
        <cdr:cNvPr id="2" name="矩形 1"/>
        <cdr:cNvSpPr/>
      </cdr:nvSpPr>
      <cdr:spPr>
        <a:xfrm xmlns:a="http://schemas.openxmlformats.org/drawingml/2006/main">
          <a:off x="1544056" y="386005"/>
          <a:ext cx="757772" cy="261610"/>
        </a:xfrm>
        <a:prstGeom xmlns:a="http://schemas.openxmlformats.org/drawingml/2006/main" prst="rect">
          <a:avLst/>
        </a:prstGeom>
        <a:noFill xmlns:a="http://schemas.openxmlformats.org/drawingml/2006/main"/>
      </cdr:spPr>
      <cdr:txBody>
        <a:bodyPr xmlns:a="http://schemas.openxmlformats.org/drawingml/2006/main" vert="horz" wrap="square" lIns="45720" tIns="45720" rIns="45720" bIns="45720" rtlCol="0" anchor="t" anchorCtr="0">
          <a:spAutoFit/>
        </a:bodyPr>
        <a:lstStyle xmlns:a="http://schemas.openxmlformats.org/drawingml/2006/main">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altLang="zh-CN" sz="1100" b="1" dirty="0">
              <a:solidFill>
                <a:srgbClr val="FF0000"/>
              </a:solidFill>
            </a:rPr>
            <a:t>P=0.0001</a:t>
          </a:r>
          <a:endParaRPr lang="zh-CN" altLang="en-US" sz="1100" b="1" dirty="0">
            <a:solidFill>
              <a:srgbClr val="FF0000"/>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0.1296</cdr:x>
      <cdr:y>0.17035</cdr:y>
    </cdr:from>
    <cdr:to>
      <cdr:x>0.45773</cdr:x>
      <cdr:y>0.31931</cdr:y>
    </cdr:to>
    <cdr:sp macro="" textlink="">
      <cdr:nvSpPr>
        <cdr:cNvPr id="2" name="矩形 1"/>
        <cdr:cNvSpPr/>
      </cdr:nvSpPr>
      <cdr:spPr>
        <a:xfrm xmlns:a="http://schemas.openxmlformats.org/drawingml/2006/main">
          <a:off x="276490" y="297281"/>
          <a:ext cx="700018" cy="259940"/>
        </a:xfrm>
        <a:prstGeom xmlns:a="http://schemas.openxmlformats.org/drawingml/2006/main" prst="rect">
          <a:avLst/>
        </a:prstGeom>
        <a:noFill xmlns:a="http://schemas.openxmlformats.org/drawingml/2006/main"/>
      </cdr:spPr>
      <cdr:txBody>
        <a:bodyPr xmlns:a="http://schemas.openxmlformats.org/drawingml/2006/main" vert="horz" wrap="square" lIns="45720" tIns="45720" rIns="45720" bIns="45720" rtlCol="0" anchor="t" anchorCtr="0">
          <a:spAutoFit/>
        </a:bodyPr>
        <a:lstStyle xmlns:a="http://schemas.openxmlformats.org/drawingml/2006/main">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altLang="zh-CN" sz="1100" b="1" dirty="0">
              <a:solidFill>
                <a:srgbClr val="FF0000"/>
              </a:solidFill>
            </a:rPr>
            <a:t>P=0.0001</a:t>
          </a:r>
          <a:endParaRPr lang="zh-CN" altLang="en-US" sz="1100" b="1" dirty="0">
            <a:solidFill>
              <a:srgbClr val="FF0000"/>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0.70412</cdr:x>
      <cdr:y>0.20923</cdr:y>
    </cdr:from>
    <cdr:to>
      <cdr:x>0.97457</cdr:x>
      <cdr:y>0.36085</cdr:y>
    </cdr:to>
    <cdr:sp macro="" textlink="">
      <cdr:nvSpPr>
        <cdr:cNvPr id="2" name="矩形 1"/>
        <cdr:cNvSpPr/>
      </cdr:nvSpPr>
      <cdr:spPr>
        <a:xfrm xmlns:a="http://schemas.openxmlformats.org/drawingml/2006/main">
          <a:off x="1641227" y="361019"/>
          <a:ext cx="630388" cy="261610"/>
        </a:xfrm>
        <a:prstGeom xmlns:a="http://schemas.openxmlformats.org/drawingml/2006/main" prst="rect">
          <a:avLst/>
        </a:prstGeom>
        <a:noFill xmlns:a="http://schemas.openxmlformats.org/drawingml/2006/main"/>
      </cdr:spPr>
      <cdr:txBody>
        <a:bodyPr xmlns:a="http://schemas.openxmlformats.org/drawingml/2006/main" vert="horz" wrap="square" lIns="45720" tIns="45720" rIns="45720" bIns="45720" rtlCol="0" anchor="t" anchorCtr="0">
          <a:spAutoFit/>
        </a:bodyPr>
        <a:lstStyle xmlns:a="http://schemas.openxmlformats.org/drawingml/2006/main">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altLang="zh-CN" sz="1100" b="1" dirty="0">
              <a:solidFill>
                <a:srgbClr val="FF0000"/>
              </a:solidFill>
            </a:rPr>
            <a:t>P</a:t>
          </a:r>
          <a:r>
            <a:rPr lang="zh-CN" altLang="en-US" sz="1100" b="1" dirty="0">
              <a:solidFill>
                <a:srgbClr val="FF0000"/>
              </a:solidFill>
            </a:rPr>
            <a:t>＜</a:t>
          </a:r>
          <a:r>
            <a:rPr lang="en-US" altLang="zh-CN" sz="1100" b="1" dirty="0">
              <a:solidFill>
                <a:srgbClr val="FF0000"/>
              </a:solidFill>
            </a:rPr>
            <a:t>0.04</a:t>
          </a:r>
          <a:endParaRPr lang="zh-CN" altLang="en-US" sz="1100" b="1" dirty="0">
            <a:solidFill>
              <a:srgbClr val="FF0000"/>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7508A5-0BA1-4781-9017-5886CBCC4045}" type="datetimeFigureOut">
              <a:rPr lang="zh-CN" altLang="en-US" smtClean="0"/>
              <a:t>2023-7-13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F483D0-A0B8-46D7-9C23-FD21562FD47E}"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再确认下上市时间</a:t>
            </a:r>
          </a:p>
        </p:txBody>
      </p:sp>
      <p:sp>
        <p:nvSpPr>
          <p:cNvPr id="4" name="灯片编号占位符 3"/>
          <p:cNvSpPr>
            <a:spLocks noGrp="1"/>
          </p:cNvSpPr>
          <p:nvPr>
            <p:ph type="sldNum" sz="quarter" idx="10"/>
          </p:nvPr>
        </p:nvSpPr>
        <p:spPr/>
        <p:txBody>
          <a:bodyPr/>
          <a:lstStyle/>
          <a:p>
            <a:fld id="{E6F483D0-A0B8-46D7-9C23-FD21562FD47E}" type="slidenum">
              <a:rPr lang="zh-CN" altLang="en-US" smtClean="0"/>
              <a:t>3</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6F483D0-A0B8-46D7-9C23-FD21562FD47E}" type="slidenum">
              <a:rPr lang="zh-CN" altLang="en-US" smtClean="0"/>
              <a:t>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两页合成一页</a:t>
            </a:r>
          </a:p>
        </p:txBody>
      </p:sp>
      <p:sp>
        <p:nvSpPr>
          <p:cNvPr id="4" name="灯片编号占位符 3"/>
          <p:cNvSpPr>
            <a:spLocks noGrp="1"/>
          </p:cNvSpPr>
          <p:nvPr>
            <p:ph type="sldNum" sz="quarter" idx="10"/>
          </p:nvPr>
        </p:nvSpPr>
        <p:spPr/>
        <p:txBody>
          <a:bodyPr/>
          <a:lstStyle/>
          <a:p>
            <a:fld id="{E6F483D0-A0B8-46D7-9C23-FD21562FD47E}" type="slidenum">
              <a:rPr lang="zh-CN" altLang="en-US" smtClean="0"/>
              <a:t>5</a:t>
            </a:fld>
            <a:endParaRPr lang="zh-CN" altLang="en-US"/>
          </a:p>
        </p:txBody>
      </p:sp>
    </p:spTree>
    <p:extLst>
      <p:ext uri="{BB962C8B-B14F-4D97-AF65-F5344CB8AC3E}">
        <p14:creationId xmlns:p14="http://schemas.microsoft.com/office/powerpoint/2010/main" val="4277390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图改成文字描述</a:t>
            </a:r>
          </a:p>
        </p:txBody>
      </p:sp>
      <p:sp>
        <p:nvSpPr>
          <p:cNvPr id="4" name="灯片编号占位符 3"/>
          <p:cNvSpPr>
            <a:spLocks noGrp="1"/>
          </p:cNvSpPr>
          <p:nvPr>
            <p:ph type="sldNum" sz="quarter" idx="10"/>
          </p:nvPr>
        </p:nvSpPr>
        <p:spPr/>
        <p:txBody>
          <a:bodyPr/>
          <a:lstStyle/>
          <a:p>
            <a:fld id="{E6F483D0-A0B8-46D7-9C23-FD21562FD47E}" type="slidenum">
              <a:rPr lang="zh-CN" altLang="en-US" smtClean="0"/>
              <a:t>6</a:t>
            </a:fld>
            <a:endParaRPr lang="zh-CN" altLang="en-US"/>
          </a:p>
        </p:txBody>
      </p:sp>
    </p:spTree>
    <p:extLst>
      <p:ext uri="{BB962C8B-B14F-4D97-AF65-F5344CB8AC3E}">
        <p14:creationId xmlns:p14="http://schemas.microsoft.com/office/powerpoint/2010/main" val="1130372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6F483D0-A0B8-46D7-9C23-FD21562FD47E}" type="slidenum">
              <a:rPr lang="zh-CN" altLang="en-US" smtClean="0"/>
              <a:t>7</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ags" Target="../tags/tag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6" name="灯片编号占位符 5"/>
          <p:cNvSpPr txBox="1"/>
          <p:nvPr userDrawn="1"/>
        </p:nvSpPr>
        <p:spPr>
          <a:xfrm>
            <a:off x="8738023" y="6356660"/>
            <a:ext cx="2845012" cy="364467"/>
          </a:xfrm>
          <a:prstGeom prst="rect">
            <a:avLst/>
          </a:prstGeom>
        </p:spPr>
        <p:txBody>
          <a:bodyPr lIns="121675" tIns="60836" rIns="121675" bIns="60836" anchor="ct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r" eaLnBrk="1" hangingPunct="1">
              <a:defRPr/>
            </a:pPr>
            <a:fld id="{39F3DF21-CA8B-4FEE-919E-162D86FE0C12}" type="slidenum">
              <a:rPr lang="zh-CN" altLang="en-US" sz="1600" smtClean="0">
                <a:solidFill>
                  <a:srgbClr val="898989"/>
                </a:solidFill>
                <a:latin typeface="Calibri" panose="020F0502020204030204" pitchFamily="34" charset="0"/>
              </a:rPr>
              <a:t>‹#›</a:t>
            </a:fld>
            <a:endParaRPr lang="zh-CN" altLang="en-US" sz="1600">
              <a:solidFill>
                <a:srgbClr val="898989"/>
              </a:solidFill>
              <a:latin typeface="Calibri" panose="020F0502020204030204" pitchFamily="34" charset="0"/>
            </a:endParaRPr>
          </a:p>
        </p:txBody>
      </p:sp>
      <p:sp>
        <p:nvSpPr>
          <p:cNvPr id="9" name="Slide Number Placeholder 5"/>
          <p:cNvSpPr txBox="1"/>
          <p:nvPr userDrawn="1"/>
        </p:nvSpPr>
        <p:spPr>
          <a:xfrm>
            <a:off x="11240496" y="6374168"/>
            <a:ext cx="953094" cy="475874"/>
          </a:xfrm>
          <a:prstGeom prst="rect">
            <a:avLst/>
          </a:prstGeom>
          <a:solidFill>
            <a:srgbClr val="03735D"/>
          </a:solidFill>
          <a:ln>
            <a:solidFill>
              <a:srgbClr val="03735D"/>
            </a:solidFill>
          </a:ln>
        </p:spPr>
        <p:txBody>
          <a:bodyPr lIns="121675" tIns="60836" rIns="121675" bIns="60836" anchor="ct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defRPr/>
            </a:pPr>
            <a:fld id="{CBF214C9-73AD-4A35-8934-C2213910371F}" type="slidenum">
              <a:rPr lang="zh-CN" altLang="en-US" sz="1600" smtClean="0">
                <a:solidFill>
                  <a:srgbClr val="F2F2F2"/>
                </a:solidFill>
                <a:latin typeface="Calibri" panose="020F0502020204030204" pitchFamily="34" charset="0"/>
              </a:rPr>
              <a:t>‹#›</a:t>
            </a:fld>
            <a:endParaRPr lang="zh-CN" altLang="en-US" sz="1600">
              <a:solidFill>
                <a:srgbClr val="F2F2F2"/>
              </a:solidFill>
              <a:latin typeface="Calibri" panose="020F0502020204030204" pitchFamily="34" charset="0"/>
            </a:endParaRPr>
          </a:p>
        </p:txBody>
      </p:sp>
      <p:sp>
        <p:nvSpPr>
          <p:cNvPr id="2" name="标题 1"/>
          <p:cNvSpPr>
            <a:spLocks noGrp="1"/>
          </p:cNvSpPr>
          <p:nvPr>
            <p:ph type="title"/>
          </p:nvPr>
        </p:nvSpPr>
        <p:spPr>
          <a:xfrm>
            <a:off x="4493260" y="383540"/>
            <a:ext cx="7089775" cy="666750"/>
          </a:xfrm>
        </p:spPr>
        <p:txBody>
          <a:bodyPr/>
          <a:lstStyle/>
          <a:p>
            <a:r>
              <a:rPr lang="zh-CN" altLang="en-US" dirty="0"/>
              <a:t>单击此处编辑母版标题样式</a:t>
            </a:r>
          </a:p>
        </p:txBody>
      </p:sp>
      <p:sp>
        <p:nvSpPr>
          <p:cNvPr id="3" name="内容占位符 2"/>
          <p:cNvSpPr>
            <a:spLocks noGrp="1"/>
          </p:cNvSpPr>
          <p:nvPr>
            <p:ph idx="1"/>
          </p:nvPr>
        </p:nvSpPr>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矩形 3"/>
          <p:cNvSpPr/>
          <p:nvPr userDrawn="1">
            <p:custDataLst>
              <p:tags r:id="rId1"/>
            </p:custDataLst>
          </p:nvPr>
        </p:nvSpPr>
        <p:spPr>
          <a:xfrm>
            <a:off x="0" y="511175"/>
            <a:ext cx="3147695" cy="578485"/>
          </a:xfrm>
          <a:prstGeom prst="rect">
            <a:avLst/>
          </a:prstGeom>
          <a:solidFill>
            <a:srgbClr val="03735D"/>
          </a:solidFill>
          <a:ln>
            <a:noFill/>
          </a:ln>
        </p:spPr>
        <p:style>
          <a:lnRef idx="2">
            <a:schemeClr val="accent1">
              <a:shade val="50000"/>
            </a:schemeClr>
          </a:lnRef>
          <a:fillRef idx="1">
            <a:schemeClr val="accent1"/>
          </a:fillRef>
          <a:effectRef idx="0">
            <a:schemeClr val="accent1"/>
          </a:effectRef>
          <a:fontRef idx="minor">
            <a:schemeClr val="lt1"/>
          </a:fontRef>
        </p:style>
        <p:txBody>
          <a:bodyPr lIns="91313" tIns="45657" rIns="91313" bIns="45657" rtlCol="0" anchor="ctr"/>
          <a:lstStyle/>
          <a:p>
            <a:pPr algn="ctr"/>
            <a:r>
              <a:rPr lang="zh-CN" altLang="en-US" sz="2400" b="1" dirty="0">
                <a:solidFill>
                  <a:schemeClr val="bg1"/>
                </a:solidFill>
                <a:latin typeface="微软雅黑" panose="020B0503020204020204" pitchFamily="34" charset="-122"/>
                <a:ea typeface="微软雅黑" panose="020B0503020204020204" pitchFamily="34" charset="-122"/>
                <a:sym typeface="+mn-ea"/>
              </a:rPr>
              <a:t> </a:t>
            </a:r>
            <a:endParaRPr lang="zh-CN" altLang="en-US" sz="2400"/>
          </a:p>
        </p:txBody>
      </p:sp>
      <p:sp>
        <p:nvSpPr>
          <p:cNvPr id="10" name="等腰三角形 2"/>
          <p:cNvSpPr/>
          <p:nvPr userDrawn="1">
            <p:custDataLst>
              <p:tags r:id="rId2"/>
            </p:custDataLst>
          </p:nvPr>
        </p:nvSpPr>
        <p:spPr>
          <a:xfrm rot="5400000">
            <a:off x="2930525" y="730885"/>
            <a:ext cx="578485" cy="138430"/>
          </a:xfrm>
          <a:prstGeom prst="triangle">
            <a:avLst/>
          </a:prstGeom>
          <a:solidFill>
            <a:srgbClr val="03735D"/>
          </a:solidFill>
          <a:ln>
            <a:noFill/>
          </a:ln>
        </p:spPr>
        <p:style>
          <a:lnRef idx="2">
            <a:schemeClr val="accent1">
              <a:shade val="50000"/>
            </a:schemeClr>
          </a:lnRef>
          <a:fillRef idx="1">
            <a:schemeClr val="accent1"/>
          </a:fillRef>
          <a:effectRef idx="0">
            <a:schemeClr val="accent1"/>
          </a:effectRef>
          <a:fontRef idx="minor">
            <a:schemeClr val="lt1"/>
          </a:fontRef>
        </p:style>
        <p:txBody>
          <a:bodyPr lIns="91313" tIns="45657" rIns="91313" bIns="45657" rtlCol="0" anchor="ctr"/>
          <a:lstStyle/>
          <a:p>
            <a:pPr algn="ctr"/>
            <a:endParaRPr lang="zh-CN" altLang="en-US" sz="2400"/>
          </a:p>
        </p:txBody>
      </p:sp>
      <p:sp>
        <p:nvSpPr>
          <p:cNvPr id="12" name="文本占位符 6"/>
          <p:cNvSpPr>
            <a:spLocks noGrp="1"/>
          </p:cNvSpPr>
          <p:nvPr>
            <p:ph type="body" sz="quarter" idx="10" hasCustomPrompt="1"/>
          </p:nvPr>
        </p:nvSpPr>
        <p:spPr>
          <a:xfrm>
            <a:off x="184149" y="511175"/>
            <a:ext cx="2963545" cy="577850"/>
          </a:xfrm>
        </p:spPr>
        <p:txBody>
          <a:bodyPr/>
          <a:lstStyle>
            <a:lvl1pPr marL="0" algn="l" defTabSz="914400" rtl="0" eaLnBrk="1" latinLnBrk="0" hangingPunct="1">
              <a:defRPr lang="zh-CN" altLang="en-US" sz="2800" b="1" kern="1200" dirty="0" smtClean="0">
                <a:solidFill>
                  <a:schemeClr val="bg1"/>
                </a:solidFill>
                <a:latin typeface="微软雅黑" panose="020B0503020204020204" pitchFamily="34" charset="-122"/>
                <a:ea typeface="微软雅黑" panose="020B0503020204020204" pitchFamily="34" charset="-122"/>
                <a:cs typeface="+mn-cs"/>
              </a:defRPr>
            </a:lvl1pPr>
            <a:lvl2pPr marL="608965" indent="0">
              <a:buNone/>
              <a:defRPr/>
            </a:lvl2pPr>
            <a:lvl3pPr marL="1217930" indent="0">
              <a:buNone/>
              <a:defRPr/>
            </a:lvl3pPr>
            <a:lvl4pPr marL="1826260" indent="0">
              <a:buNone/>
              <a:defRPr/>
            </a:lvl4pPr>
            <a:lvl5pPr marL="2433320" indent="0">
              <a:buNone/>
              <a:defRPr/>
            </a:lvl5pPr>
          </a:lstStyle>
          <a:p>
            <a:pPr lvl="0"/>
            <a:r>
              <a:rPr lang="zh-CN" altLang="en-US" dirty="0"/>
              <a:t>编辑母版文本</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2" y="2130433"/>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4"/>
            <a:ext cx="8534400" cy="1752600"/>
          </a:xfrm>
        </p:spPr>
        <p:txBody>
          <a:bodyPr/>
          <a:lstStyle>
            <a:lvl1pPr marL="0" indent="0" algn="ctr">
              <a:buNone/>
              <a:defRPr>
                <a:solidFill>
                  <a:schemeClr val="tx1">
                    <a:tint val="75000"/>
                  </a:schemeClr>
                </a:solidFill>
              </a:defRPr>
            </a:lvl1pPr>
            <a:lvl2pPr marL="608330" indent="0" algn="ctr">
              <a:buNone/>
              <a:defRPr>
                <a:solidFill>
                  <a:schemeClr val="tx1">
                    <a:tint val="75000"/>
                  </a:schemeClr>
                </a:solidFill>
              </a:defRPr>
            </a:lvl2pPr>
            <a:lvl3pPr marL="1216660" indent="0" algn="ctr">
              <a:buNone/>
              <a:defRPr>
                <a:solidFill>
                  <a:schemeClr val="tx1">
                    <a:tint val="75000"/>
                  </a:schemeClr>
                </a:solidFill>
              </a:defRPr>
            </a:lvl3pPr>
            <a:lvl4pPr marL="1824990" indent="0" algn="ctr">
              <a:buNone/>
              <a:defRPr>
                <a:solidFill>
                  <a:schemeClr val="tx1">
                    <a:tint val="75000"/>
                  </a:schemeClr>
                </a:solidFill>
              </a:defRPr>
            </a:lvl4pPr>
            <a:lvl5pPr marL="2433320" indent="0" algn="ctr">
              <a:buNone/>
              <a:defRPr>
                <a:solidFill>
                  <a:schemeClr val="tx1">
                    <a:tint val="75000"/>
                  </a:schemeClr>
                </a:solidFill>
              </a:defRPr>
            </a:lvl5pPr>
            <a:lvl6pPr marL="3041650" indent="0" algn="ctr">
              <a:buNone/>
              <a:defRPr>
                <a:solidFill>
                  <a:schemeClr val="tx1">
                    <a:tint val="75000"/>
                  </a:schemeClr>
                </a:solidFill>
              </a:defRPr>
            </a:lvl6pPr>
            <a:lvl7pPr marL="3649980" indent="0" algn="ctr">
              <a:buNone/>
              <a:defRPr>
                <a:solidFill>
                  <a:schemeClr val="tx1">
                    <a:tint val="75000"/>
                  </a:schemeClr>
                </a:solidFill>
              </a:defRPr>
            </a:lvl7pPr>
            <a:lvl8pPr marL="4258310" indent="0" algn="ctr">
              <a:buNone/>
              <a:defRPr>
                <a:solidFill>
                  <a:schemeClr val="tx1">
                    <a:tint val="75000"/>
                  </a:schemeClr>
                </a:solidFill>
              </a:defRPr>
            </a:lvl8pPr>
            <a:lvl9pPr marL="4867275"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8966" y="6356660"/>
            <a:ext cx="2845012" cy="364467"/>
          </a:xfrm>
          <a:prstGeom prst="rect">
            <a:avLst/>
          </a:prstGeom>
        </p:spPr>
        <p:txBody>
          <a:bodyPr lIns="121802" tIns="60899" rIns="121802" bIns="60899"/>
          <a:lstStyle>
            <a:lvl1pPr defTabSz="1216660" eaLnBrk="1" fontAlgn="auto" hangingPunct="1">
              <a:spcBef>
                <a:spcPts val="0"/>
              </a:spcBef>
              <a:spcAft>
                <a:spcPts val="0"/>
              </a:spcAft>
              <a:defRPr>
                <a:latin typeface="+mn-lt"/>
                <a:ea typeface="+mn-ea"/>
              </a:defRPr>
            </a:lvl1pPr>
          </a:lstStyle>
          <a:p>
            <a:pPr>
              <a:defRPr/>
            </a:pPr>
            <a:fld id="{A1D3E845-8091-4BC7-BFB1-23826235A668}" type="datetimeFigureOut">
              <a:rPr lang="zh-CN" altLang="en-US"/>
              <a:t>2023-7-13</a:t>
            </a:fld>
            <a:endParaRPr lang="zh-CN" altLang="en-US"/>
          </a:p>
        </p:txBody>
      </p:sp>
      <p:sp>
        <p:nvSpPr>
          <p:cNvPr id="5" name="页脚占位符 4"/>
          <p:cNvSpPr>
            <a:spLocks noGrp="1"/>
          </p:cNvSpPr>
          <p:nvPr>
            <p:ph type="ftr" sz="quarter" idx="11"/>
          </p:nvPr>
        </p:nvSpPr>
        <p:spPr>
          <a:xfrm>
            <a:off x="4166025" y="6356660"/>
            <a:ext cx="3859954" cy="364467"/>
          </a:xfrm>
          <a:prstGeom prst="rect">
            <a:avLst/>
          </a:prstGeom>
        </p:spPr>
        <p:txBody>
          <a:bodyPr lIns="121802" tIns="60899" rIns="121802" bIns="60899"/>
          <a:lstStyle>
            <a:lvl1pPr defTabSz="1216660" eaLnBrk="1" fontAlgn="auto" hangingPunct="1">
              <a:spcBef>
                <a:spcPts val="0"/>
              </a:spcBef>
              <a:spcAft>
                <a:spcPts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8738023" y="6356660"/>
            <a:ext cx="2845012" cy="364467"/>
          </a:xfrm>
          <a:prstGeom prst="rect">
            <a:avLst/>
          </a:prstGeom>
        </p:spPr>
        <p:txBody>
          <a:bodyPr vert="horz" wrap="square" lIns="121802" tIns="60899" rIns="121802" bIns="60899" numCol="1" anchor="t" anchorCtr="0" compatLnSpc="1"/>
          <a:lstStyle>
            <a:lvl1pPr eaLnBrk="1" hangingPunct="1">
              <a:defRPr>
                <a:latin typeface="Calibri" panose="020F0502020204030204" pitchFamily="34" charset="0"/>
              </a:defRPr>
            </a:lvl1pPr>
          </a:lstStyle>
          <a:p>
            <a:pPr>
              <a:defRPr/>
            </a:pPr>
            <a:fld id="{4EF9BA0E-841E-4769-9F4A-21FD13681759}" type="slidenum">
              <a:rPr lang="zh-CN" altLang="en-US"/>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6" name="灯片编号占位符 5"/>
          <p:cNvSpPr txBox="1"/>
          <p:nvPr userDrawn="1"/>
        </p:nvSpPr>
        <p:spPr>
          <a:xfrm>
            <a:off x="8738023" y="6356660"/>
            <a:ext cx="2845012" cy="364467"/>
          </a:xfrm>
          <a:prstGeom prst="rect">
            <a:avLst/>
          </a:prstGeom>
        </p:spPr>
        <p:txBody>
          <a:bodyPr lIns="121675" tIns="60836" rIns="121675" bIns="60836" anchor="ct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r" eaLnBrk="1" hangingPunct="1">
              <a:defRPr/>
            </a:pPr>
            <a:fld id="{39F3DF21-CA8B-4FEE-919E-162D86FE0C12}" type="slidenum">
              <a:rPr lang="zh-CN" altLang="en-US" sz="1600" smtClean="0">
                <a:solidFill>
                  <a:srgbClr val="898989"/>
                </a:solidFill>
                <a:latin typeface="Calibri" panose="020F0502020204030204" pitchFamily="34" charset="0"/>
              </a:rPr>
              <a:t>‹#›</a:t>
            </a:fld>
            <a:endParaRPr lang="zh-CN" altLang="en-US" sz="1600">
              <a:solidFill>
                <a:srgbClr val="898989"/>
              </a:solidFill>
              <a:latin typeface="Calibri" panose="020F0502020204030204" pitchFamily="34" charset="0"/>
            </a:endParaRPr>
          </a:p>
        </p:txBody>
      </p:sp>
      <p:sp>
        <p:nvSpPr>
          <p:cNvPr id="9" name="Slide Number Placeholder 5"/>
          <p:cNvSpPr txBox="1"/>
          <p:nvPr userDrawn="1"/>
        </p:nvSpPr>
        <p:spPr>
          <a:xfrm>
            <a:off x="11240496" y="6374168"/>
            <a:ext cx="953094" cy="475874"/>
          </a:xfrm>
          <a:prstGeom prst="rect">
            <a:avLst/>
          </a:prstGeom>
          <a:solidFill>
            <a:srgbClr val="03735D"/>
          </a:solidFill>
          <a:ln>
            <a:solidFill>
              <a:srgbClr val="03735D"/>
            </a:solidFill>
          </a:ln>
        </p:spPr>
        <p:txBody>
          <a:bodyPr lIns="121675" tIns="60836" rIns="121675" bIns="60836" anchor="ct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defRPr/>
            </a:pPr>
            <a:fld id="{CBF214C9-73AD-4A35-8934-C2213910371F}" type="slidenum">
              <a:rPr lang="zh-CN" altLang="en-US" sz="1600" smtClean="0">
                <a:solidFill>
                  <a:srgbClr val="F2F2F2"/>
                </a:solidFill>
                <a:latin typeface="Calibri" panose="020F0502020204030204" pitchFamily="34" charset="0"/>
              </a:rPr>
              <a:t>‹#›</a:t>
            </a:fld>
            <a:endParaRPr lang="zh-CN" altLang="en-US" sz="1600">
              <a:solidFill>
                <a:srgbClr val="F2F2F2"/>
              </a:solidFill>
              <a:latin typeface="Calibri" panose="020F0502020204030204" pitchFamily="34" charset="0"/>
            </a:endParaRPr>
          </a:p>
        </p:txBody>
      </p:sp>
      <p:sp>
        <p:nvSpPr>
          <p:cNvPr id="2" name="标题 1"/>
          <p:cNvSpPr>
            <a:spLocks noGrp="1"/>
          </p:cNvSpPr>
          <p:nvPr>
            <p:ph type="title"/>
          </p:nvPr>
        </p:nvSpPr>
        <p:spPr>
          <a:xfrm>
            <a:off x="4493260" y="383540"/>
            <a:ext cx="7089775" cy="666750"/>
          </a:xfrm>
        </p:spPr>
        <p:txBody>
          <a:bodyPr/>
          <a:lstStyle/>
          <a:p>
            <a:r>
              <a:rPr lang="zh-CN" altLang="en-US" dirty="0"/>
              <a:t>单击此处编辑母版标题样式</a:t>
            </a:r>
          </a:p>
        </p:txBody>
      </p:sp>
      <p:sp>
        <p:nvSpPr>
          <p:cNvPr id="3" name="内容占位符 2"/>
          <p:cNvSpPr>
            <a:spLocks noGrp="1"/>
          </p:cNvSpPr>
          <p:nvPr>
            <p:ph idx="1"/>
          </p:nvPr>
        </p:nvSpPr>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矩形 3"/>
          <p:cNvSpPr/>
          <p:nvPr userDrawn="1">
            <p:custDataLst>
              <p:tags r:id="rId1"/>
            </p:custDataLst>
          </p:nvPr>
        </p:nvSpPr>
        <p:spPr>
          <a:xfrm>
            <a:off x="0" y="511175"/>
            <a:ext cx="3147695" cy="578485"/>
          </a:xfrm>
          <a:prstGeom prst="rect">
            <a:avLst/>
          </a:prstGeom>
          <a:solidFill>
            <a:srgbClr val="03735D"/>
          </a:solidFill>
          <a:ln>
            <a:noFill/>
          </a:ln>
        </p:spPr>
        <p:style>
          <a:lnRef idx="2">
            <a:schemeClr val="accent1">
              <a:shade val="50000"/>
            </a:schemeClr>
          </a:lnRef>
          <a:fillRef idx="1">
            <a:schemeClr val="accent1"/>
          </a:fillRef>
          <a:effectRef idx="0">
            <a:schemeClr val="accent1"/>
          </a:effectRef>
          <a:fontRef idx="minor">
            <a:schemeClr val="lt1"/>
          </a:fontRef>
        </p:style>
        <p:txBody>
          <a:bodyPr lIns="91313" tIns="45657" rIns="91313" bIns="45657" rtlCol="0" anchor="ctr"/>
          <a:lstStyle/>
          <a:p>
            <a:pPr algn="ctr"/>
            <a:r>
              <a:rPr lang="zh-CN" altLang="en-US" sz="2400" b="1" dirty="0">
                <a:solidFill>
                  <a:schemeClr val="bg1"/>
                </a:solidFill>
                <a:latin typeface="微软雅黑" panose="020B0503020204020204" pitchFamily="34" charset="-122"/>
                <a:ea typeface="微软雅黑" panose="020B0503020204020204" pitchFamily="34" charset="-122"/>
                <a:sym typeface="+mn-ea"/>
              </a:rPr>
              <a:t> </a:t>
            </a:r>
            <a:endParaRPr lang="zh-CN" altLang="en-US" sz="2400"/>
          </a:p>
        </p:txBody>
      </p:sp>
      <p:sp>
        <p:nvSpPr>
          <p:cNvPr id="10" name="等腰三角形 2"/>
          <p:cNvSpPr/>
          <p:nvPr userDrawn="1">
            <p:custDataLst>
              <p:tags r:id="rId2"/>
            </p:custDataLst>
          </p:nvPr>
        </p:nvSpPr>
        <p:spPr>
          <a:xfrm rot="5400000">
            <a:off x="2930525" y="730885"/>
            <a:ext cx="578485" cy="138430"/>
          </a:xfrm>
          <a:prstGeom prst="triangle">
            <a:avLst/>
          </a:prstGeom>
          <a:solidFill>
            <a:srgbClr val="03735D"/>
          </a:solidFill>
          <a:ln>
            <a:noFill/>
          </a:ln>
        </p:spPr>
        <p:style>
          <a:lnRef idx="2">
            <a:schemeClr val="accent1">
              <a:shade val="50000"/>
            </a:schemeClr>
          </a:lnRef>
          <a:fillRef idx="1">
            <a:schemeClr val="accent1"/>
          </a:fillRef>
          <a:effectRef idx="0">
            <a:schemeClr val="accent1"/>
          </a:effectRef>
          <a:fontRef idx="minor">
            <a:schemeClr val="lt1"/>
          </a:fontRef>
        </p:style>
        <p:txBody>
          <a:bodyPr lIns="91313" tIns="45657" rIns="91313" bIns="45657" rtlCol="0" anchor="ctr"/>
          <a:lstStyle/>
          <a:p>
            <a:pPr algn="ctr"/>
            <a:endParaRPr lang="zh-CN" altLang="en-US" sz="2400"/>
          </a:p>
        </p:txBody>
      </p:sp>
      <p:sp>
        <p:nvSpPr>
          <p:cNvPr id="12" name="文本占位符 6"/>
          <p:cNvSpPr>
            <a:spLocks noGrp="1"/>
          </p:cNvSpPr>
          <p:nvPr>
            <p:ph type="body" sz="quarter" idx="10" hasCustomPrompt="1"/>
          </p:nvPr>
        </p:nvSpPr>
        <p:spPr>
          <a:xfrm>
            <a:off x="184149" y="511175"/>
            <a:ext cx="2963545" cy="577850"/>
          </a:xfrm>
        </p:spPr>
        <p:txBody>
          <a:bodyPr/>
          <a:lstStyle>
            <a:lvl1pPr marL="0" algn="l" defTabSz="914400" rtl="0" eaLnBrk="1" latinLnBrk="0" hangingPunct="1">
              <a:defRPr lang="zh-CN" altLang="en-US" sz="2800" b="1" kern="1200" dirty="0" smtClean="0">
                <a:solidFill>
                  <a:schemeClr val="bg1"/>
                </a:solidFill>
                <a:latin typeface="微软雅黑" panose="020B0503020204020204" pitchFamily="34" charset="-122"/>
                <a:ea typeface="微软雅黑" panose="020B0503020204020204" pitchFamily="34" charset="-122"/>
                <a:cs typeface="+mn-cs"/>
              </a:defRPr>
            </a:lvl1pPr>
            <a:lvl2pPr marL="608965" indent="0">
              <a:buNone/>
              <a:defRPr/>
            </a:lvl2pPr>
            <a:lvl3pPr marL="1217930" indent="0">
              <a:buNone/>
              <a:defRPr/>
            </a:lvl3pPr>
            <a:lvl4pPr marL="1826260" indent="0">
              <a:buNone/>
              <a:defRPr/>
            </a:lvl4pPr>
            <a:lvl5pPr marL="2433320" indent="0">
              <a:buNone/>
              <a:defRPr/>
            </a:lvl5pPr>
          </a:lstStyle>
          <a:p>
            <a:pPr lvl="0"/>
            <a:r>
              <a:rPr lang="zh-CN" altLang="en-US" dirty="0"/>
              <a:t>编辑母版文本</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6" name="灯片编号占位符 5"/>
          <p:cNvSpPr txBox="1"/>
          <p:nvPr userDrawn="1"/>
        </p:nvSpPr>
        <p:spPr>
          <a:xfrm>
            <a:off x="8738023" y="6356660"/>
            <a:ext cx="2845012" cy="364467"/>
          </a:xfrm>
          <a:prstGeom prst="rect">
            <a:avLst/>
          </a:prstGeom>
        </p:spPr>
        <p:txBody>
          <a:bodyPr lIns="121675" tIns="60836" rIns="121675" bIns="60836" anchor="ct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r" eaLnBrk="1" hangingPunct="1">
              <a:defRPr/>
            </a:pPr>
            <a:fld id="{39F3DF21-CA8B-4FEE-919E-162D86FE0C12}" type="slidenum">
              <a:rPr lang="zh-CN" altLang="en-US" sz="1600" smtClean="0">
                <a:solidFill>
                  <a:srgbClr val="898989"/>
                </a:solidFill>
                <a:latin typeface="Calibri" panose="020F0502020204030204" pitchFamily="34" charset="0"/>
              </a:rPr>
              <a:t>‹#›</a:t>
            </a:fld>
            <a:endParaRPr lang="zh-CN" altLang="en-US" sz="1600">
              <a:solidFill>
                <a:srgbClr val="898989"/>
              </a:solidFill>
              <a:latin typeface="Calibri" panose="020F0502020204030204" pitchFamily="34" charset="0"/>
            </a:endParaRPr>
          </a:p>
        </p:txBody>
      </p:sp>
      <p:sp>
        <p:nvSpPr>
          <p:cNvPr id="9" name="Slide Number Placeholder 5"/>
          <p:cNvSpPr txBox="1"/>
          <p:nvPr userDrawn="1"/>
        </p:nvSpPr>
        <p:spPr>
          <a:xfrm>
            <a:off x="11240496" y="6374168"/>
            <a:ext cx="953094" cy="475874"/>
          </a:xfrm>
          <a:prstGeom prst="rect">
            <a:avLst/>
          </a:prstGeom>
          <a:solidFill>
            <a:srgbClr val="03735D"/>
          </a:solidFill>
          <a:ln>
            <a:solidFill>
              <a:srgbClr val="03735D"/>
            </a:solidFill>
          </a:ln>
        </p:spPr>
        <p:txBody>
          <a:bodyPr lIns="121675" tIns="60836" rIns="121675" bIns="60836" anchor="ct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defRPr/>
            </a:pPr>
            <a:fld id="{CBF214C9-73AD-4A35-8934-C2213910371F}" type="slidenum">
              <a:rPr lang="zh-CN" altLang="en-US" sz="1600" smtClean="0">
                <a:solidFill>
                  <a:srgbClr val="F2F2F2"/>
                </a:solidFill>
                <a:latin typeface="Calibri" panose="020F0502020204030204" pitchFamily="34" charset="0"/>
              </a:rPr>
              <a:t>‹#›</a:t>
            </a:fld>
            <a:endParaRPr lang="zh-CN" altLang="en-US" sz="1600">
              <a:solidFill>
                <a:srgbClr val="F2F2F2"/>
              </a:solidFill>
              <a:latin typeface="Calibri" panose="020F0502020204030204" pitchFamily="34" charset="0"/>
            </a:endParaRPr>
          </a:p>
        </p:txBody>
      </p:sp>
      <p:sp>
        <p:nvSpPr>
          <p:cNvPr id="2" name="标题 1"/>
          <p:cNvSpPr>
            <a:spLocks noGrp="1"/>
          </p:cNvSpPr>
          <p:nvPr>
            <p:ph type="title"/>
          </p:nvPr>
        </p:nvSpPr>
        <p:spPr>
          <a:xfrm>
            <a:off x="4493260" y="383540"/>
            <a:ext cx="7089775" cy="666750"/>
          </a:xfrm>
        </p:spPr>
        <p:txBody>
          <a:bodyPr/>
          <a:lstStyle/>
          <a:p>
            <a:r>
              <a:rPr lang="zh-CN" altLang="en-US"/>
              <a:t>单击此处编辑母版标题样式</a:t>
            </a:r>
          </a:p>
        </p:txBody>
      </p:sp>
      <p:sp>
        <p:nvSpPr>
          <p:cNvPr id="4" name="矩形 3"/>
          <p:cNvSpPr/>
          <p:nvPr userDrawn="1">
            <p:custDataLst>
              <p:tags r:id="rId1"/>
            </p:custDataLst>
          </p:nvPr>
        </p:nvSpPr>
        <p:spPr>
          <a:xfrm>
            <a:off x="0" y="511175"/>
            <a:ext cx="3147695" cy="578485"/>
          </a:xfrm>
          <a:prstGeom prst="rect">
            <a:avLst/>
          </a:prstGeom>
          <a:solidFill>
            <a:srgbClr val="03735D"/>
          </a:solidFill>
          <a:ln>
            <a:noFill/>
          </a:ln>
        </p:spPr>
        <p:style>
          <a:lnRef idx="2">
            <a:schemeClr val="accent1">
              <a:shade val="50000"/>
            </a:schemeClr>
          </a:lnRef>
          <a:fillRef idx="1">
            <a:schemeClr val="accent1"/>
          </a:fillRef>
          <a:effectRef idx="0">
            <a:schemeClr val="accent1"/>
          </a:effectRef>
          <a:fontRef idx="minor">
            <a:schemeClr val="lt1"/>
          </a:fontRef>
        </p:style>
        <p:txBody>
          <a:bodyPr lIns="91313" tIns="45657" rIns="91313" bIns="45657" rtlCol="0" anchor="ctr"/>
          <a:lstStyle/>
          <a:p>
            <a:pPr algn="ctr"/>
            <a:r>
              <a:rPr lang="zh-CN" altLang="en-US" sz="2400" b="1" dirty="0">
                <a:solidFill>
                  <a:schemeClr val="bg1"/>
                </a:solidFill>
                <a:latin typeface="微软雅黑" panose="020B0503020204020204" pitchFamily="34" charset="-122"/>
                <a:ea typeface="微软雅黑" panose="020B0503020204020204" pitchFamily="34" charset="-122"/>
                <a:sym typeface="+mn-ea"/>
              </a:rPr>
              <a:t> </a:t>
            </a:r>
            <a:endParaRPr lang="zh-CN" altLang="en-US" sz="2400"/>
          </a:p>
        </p:txBody>
      </p:sp>
      <p:sp>
        <p:nvSpPr>
          <p:cNvPr id="10" name="等腰三角形 2"/>
          <p:cNvSpPr/>
          <p:nvPr userDrawn="1">
            <p:custDataLst>
              <p:tags r:id="rId2"/>
            </p:custDataLst>
          </p:nvPr>
        </p:nvSpPr>
        <p:spPr>
          <a:xfrm rot="5400000">
            <a:off x="2930525" y="730885"/>
            <a:ext cx="578485" cy="138430"/>
          </a:xfrm>
          <a:prstGeom prst="triangle">
            <a:avLst/>
          </a:prstGeom>
          <a:solidFill>
            <a:srgbClr val="03735D"/>
          </a:solidFill>
          <a:ln>
            <a:noFill/>
          </a:ln>
        </p:spPr>
        <p:style>
          <a:lnRef idx="2">
            <a:schemeClr val="accent1">
              <a:shade val="50000"/>
            </a:schemeClr>
          </a:lnRef>
          <a:fillRef idx="1">
            <a:schemeClr val="accent1"/>
          </a:fillRef>
          <a:effectRef idx="0">
            <a:schemeClr val="accent1"/>
          </a:effectRef>
          <a:fontRef idx="minor">
            <a:schemeClr val="lt1"/>
          </a:fontRef>
        </p:style>
        <p:txBody>
          <a:bodyPr lIns="91313" tIns="45657" rIns="91313" bIns="45657" rtlCol="0" anchor="ctr"/>
          <a:lstStyle/>
          <a:p>
            <a:pPr algn="ctr"/>
            <a:endParaRPr lang="zh-CN" altLang="en-US" sz="2400"/>
          </a:p>
        </p:txBody>
      </p:sp>
      <p:sp>
        <p:nvSpPr>
          <p:cNvPr id="7" name="文本占位符 6"/>
          <p:cNvSpPr>
            <a:spLocks noGrp="1"/>
          </p:cNvSpPr>
          <p:nvPr>
            <p:ph type="body" sz="quarter" idx="10" hasCustomPrompt="1"/>
          </p:nvPr>
        </p:nvSpPr>
        <p:spPr>
          <a:xfrm>
            <a:off x="184149" y="511175"/>
            <a:ext cx="2963545" cy="577850"/>
          </a:xfrm>
        </p:spPr>
        <p:txBody>
          <a:bodyPr/>
          <a:lstStyle>
            <a:lvl1pPr marL="0" algn="l" defTabSz="914400" rtl="0" eaLnBrk="1" latinLnBrk="0" hangingPunct="1">
              <a:defRPr lang="zh-CN" altLang="en-US" sz="2800" b="1" kern="1200" dirty="0" smtClean="0">
                <a:solidFill>
                  <a:schemeClr val="bg1"/>
                </a:solidFill>
                <a:latin typeface="微软雅黑" panose="020B0503020204020204" pitchFamily="34" charset="-122"/>
                <a:ea typeface="微软雅黑" panose="020B0503020204020204" pitchFamily="34" charset="-122"/>
                <a:cs typeface="+mn-cs"/>
              </a:defRPr>
            </a:lvl1pPr>
            <a:lvl2pPr marL="608965" indent="0">
              <a:buNone/>
              <a:defRPr/>
            </a:lvl2pPr>
            <a:lvl3pPr marL="1217930" indent="0">
              <a:buNone/>
              <a:defRPr/>
            </a:lvl3pPr>
            <a:lvl4pPr marL="1826260" indent="0">
              <a:buNone/>
              <a:defRPr/>
            </a:lvl4pPr>
            <a:lvl5pPr marL="2433320" indent="0">
              <a:buNone/>
              <a:defRPr/>
            </a:lvl5pPr>
          </a:lstStyle>
          <a:p>
            <a:pPr lvl="0"/>
            <a:r>
              <a:rPr lang="zh-CN" altLang="en-US" dirty="0"/>
              <a:t>编辑母版肠道文本</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3_标题和内容">
    <p:spTree>
      <p:nvGrpSpPr>
        <p:cNvPr id="1" name=""/>
        <p:cNvGrpSpPr/>
        <p:nvPr/>
      </p:nvGrpSpPr>
      <p:grpSpPr>
        <a:xfrm>
          <a:off x="0" y="0"/>
          <a:ext cx="0" cy="0"/>
          <a:chOff x="0" y="0"/>
          <a:chExt cx="0" cy="0"/>
        </a:xfrm>
      </p:grpSpPr>
      <p:sp>
        <p:nvSpPr>
          <p:cNvPr id="6" name="灯片编号占位符 5"/>
          <p:cNvSpPr txBox="1"/>
          <p:nvPr userDrawn="1"/>
        </p:nvSpPr>
        <p:spPr>
          <a:xfrm>
            <a:off x="8738023" y="6356660"/>
            <a:ext cx="2845012" cy="364467"/>
          </a:xfrm>
          <a:prstGeom prst="rect">
            <a:avLst/>
          </a:prstGeom>
        </p:spPr>
        <p:txBody>
          <a:bodyPr lIns="121675" tIns="60836" rIns="121675" bIns="60836" anchor="ct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r" eaLnBrk="1" hangingPunct="1">
              <a:defRPr/>
            </a:pPr>
            <a:fld id="{39F3DF21-CA8B-4FEE-919E-162D86FE0C12}" type="slidenum">
              <a:rPr lang="zh-CN" altLang="en-US" sz="1600" smtClean="0">
                <a:solidFill>
                  <a:srgbClr val="898989"/>
                </a:solidFill>
                <a:latin typeface="Calibri" panose="020F0502020204030204" pitchFamily="34" charset="0"/>
              </a:rPr>
              <a:t>‹#›</a:t>
            </a:fld>
            <a:endParaRPr lang="zh-CN" altLang="en-US" sz="1600">
              <a:solidFill>
                <a:srgbClr val="898989"/>
              </a:solidFill>
              <a:latin typeface="Calibri" panose="020F0502020204030204" pitchFamily="34" charset="0"/>
            </a:endParaRPr>
          </a:p>
        </p:txBody>
      </p:sp>
      <p:sp>
        <p:nvSpPr>
          <p:cNvPr id="9" name="Slide Number Placeholder 5"/>
          <p:cNvSpPr txBox="1"/>
          <p:nvPr userDrawn="1"/>
        </p:nvSpPr>
        <p:spPr>
          <a:xfrm>
            <a:off x="11240496" y="6374168"/>
            <a:ext cx="953094" cy="475874"/>
          </a:xfrm>
          <a:prstGeom prst="rect">
            <a:avLst/>
          </a:prstGeom>
          <a:solidFill>
            <a:srgbClr val="03735D"/>
          </a:solidFill>
          <a:ln>
            <a:solidFill>
              <a:srgbClr val="03735D"/>
            </a:solidFill>
          </a:ln>
        </p:spPr>
        <p:txBody>
          <a:bodyPr lIns="121675" tIns="60836" rIns="121675" bIns="60836" anchor="ct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defTabSz="121793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ctr" eaLnBrk="1" hangingPunct="1">
              <a:defRPr/>
            </a:pPr>
            <a:fld id="{CBF214C9-73AD-4A35-8934-C2213910371F}" type="slidenum">
              <a:rPr lang="zh-CN" altLang="en-US" sz="1600" smtClean="0">
                <a:solidFill>
                  <a:srgbClr val="F2F2F2"/>
                </a:solidFill>
                <a:latin typeface="Calibri" panose="020F0502020204030204" pitchFamily="34" charset="0"/>
              </a:rPr>
              <a:t>‹#›</a:t>
            </a:fld>
            <a:endParaRPr lang="zh-CN" altLang="en-US" sz="1600">
              <a:solidFill>
                <a:srgbClr val="F2F2F2"/>
              </a:solidFill>
              <a:latin typeface="Calibri" panose="020F0502020204030204" pitchFamily="34" charset="0"/>
            </a:endParaRPr>
          </a:p>
        </p:txBody>
      </p:sp>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矩形 4"/>
          <p:cNvSpPr/>
          <p:nvPr userDrawn="1"/>
        </p:nvSpPr>
        <p:spPr>
          <a:xfrm>
            <a:off x="1" y="510988"/>
            <a:ext cx="2619157" cy="578224"/>
          </a:xfrm>
          <a:prstGeom prst="rect">
            <a:avLst/>
          </a:prstGeom>
          <a:solidFill>
            <a:srgbClr val="03735D"/>
          </a:solidFill>
          <a:ln>
            <a:noFill/>
          </a:ln>
        </p:spPr>
        <p:style>
          <a:lnRef idx="2">
            <a:schemeClr val="accent1">
              <a:shade val="50000"/>
            </a:schemeClr>
          </a:lnRef>
          <a:fillRef idx="1">
            <a:schemeClr val="accent1"/>
          </a:fillRef>
          <a:effectRef idx="0">
            <a:schemeClr val="accent1"/>
          </a:effectRef>
          <a:fontRef idx="minor">
            <a:schemeClr val="lt1"/>
          </a:fontRef>
        </p:style>
        <p:txBody>
          <a:bodyPr lIns="91313" tIns="45657" rIns="91313" bIns="45657" rtlCol="0" anchor="ctr"/>
          <a:lstStyle/>
          <a:p>
            <a:pPr algn="ctr"/>
            <a:endParaRPr lang="zh-CN" altLang="en-US" sz="2400"/>
          </a:p>
        </p:txBody>
      </p:sp>
      <p:sp>
        <p:nvSpPr>
          <p:cNvPr id="12" name="等腰三角形 2"/>
          <p:cNvSpPr/>
          <p:nvPr userDrawn="1"/>
        </p:nvSpPr>
        <p:spPr>
          <a:xfrm rot="5400000">
            <a:off x="2485933" y="644213"/>
            <a:ext cx="578225" cy="311772"/>
          </a:xfrm>
          <a:prstGeom prst="triangle">
            <a:avLst/>
          </a:prstGeom>
          <a:solidFill>
            <a:srgbClr val="03735D"/>
          </a:solidFill>
          <a:ln>
            <a:noFill/>
          </a:ln>
        </p:spPr>
        <p:style>
          <a:lnRef idx="2">
            <a:schemeClr val="accent1">
              <a:shade val="50000"/>
            </a:schemeClr>
          </a:lnRef>
          <a:fillRef idx="1">
            <a:schemeClr val="accent1"/>
          </a:fillRef>
          <a:effectRef idx="0">
            <a:schemeClr val="accent1"/>
          </a:effectRef>
          <a:fontRef idx="minor">
            <a:schemeClr val="lt1"/>
          </a:fontRef>
        </p:style>
        <p:txBody>
          <a:bodyPr lIns="91313" tIns="45657" rIns="91313" bIns="45657" rtlCol="0" anchor="ctr"/>
          <a:lstStyle/>
          <a:p>
            <a:pPr algn="ctr"/>
            <a:endParaRPr lang="zh-CN" altLang="en-US" sz="240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08967" y="383565"/>
            <a:ext cx="10974070" cy="666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02" tIns="60899" rIns="121802" bIns="60899" numCol="1" anchor="ctr" anchorCtr="0" compatLnSpc="1"/>
          <a:lstStyle/>
          <a:p>
            <a:pPr lvl="0"/>
            <a:r>
              <a:rPr lang="zh-CN" altLang="en-US"/>
              <a:t>单击此处编辑母版标题样式</a:t>
            </a:r>
          </a:p>
        </p:txBody>
      </p:sp>
      <p:sp>
        <p:nvSpPr>
          <p:cNvPr id="1027" name="文本占位符 2"/>
          <p:cNvSpPr>
            <a:spLocks noGrp="1"/>
          </p:cNvSpPr>
          <p:nvPr>
            <p:ph type="body" idx="1"/>
          </p:nvPr>
        </p:nvSpPr>
        <p:spPr bwMode="auto">
          <a:xfrm>
            <a:off x="608967" y="1144331"/>
            <a:ext cx="10974070" cy="4981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02" tIns="60899" rIns="121802" bIns="60899"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pic>
        <p:nvPicPr>
          <p:cNvPr id="1028" name="图片 9" descr="公司LOGE透明版.pn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411984" y="73537"/>
            <a:ext cx="1726989" cy="684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ctr" defTabSz="1216025" rtl="0" eaLnBrk="0" fontAlgn="base" hangingPunct="0">
        <a:spcBef>
          <a:spcPct val="0"/>
        </a:spcBef>
        <a:spcAft>
          <a:spcPct val="0"/>
        </a:spcAft>
        <a:defRPr sz="3195" kern="1200">
          <a:solidFill>
            <a:schemeClr val="tx1"/>
          </a:solidFill>
          <a:latin typeface="微软雅黑" panose="020B0503020204020204" pitchFamily="34" charset="-122"/>
          <a:ea typeface="微软雅黑" panose="020B0503020204020204" pitchFamily="34" charset="-122"/>
          <a:cs typeface="+mj-cs"/>
        </a:defRPr>
      </a:lvl1pPr>
      <a:lvl2pPr algn="ctr" defTabSz="1216025" rtl="0" eaLnBrk="0" fontAlgn="base" hangingPunct="0">
        <a:spcBef>
          <a:spcPct val="0"/>
        </a:spcBef>
        <a:spcAft>
          <a:spcPct val="0"/>
        </a:spcAft>
        <a:defRPr sz="3195">
          <a:solidFill>
            <a:schemeClr val="tx1"/>
          </a:solidFill>
          <a:latin typeface="微软雅黑" panose="020B0503020204020204" pitchFamily="34" charset="-122"/>
          <a:ea typeface="微软雅黑" panose="020B0503020204020204" pitchFamily="34" charset="-122"/>
        </a:defRPr>
      </a:lvl2pPr>
      <a:lvl3pPr algn="ctr" defTabSz="1216025" rtl="0" eaLnBrk="0" fontAlgn="base" hangingPunct="0">
        <a:spcBef>
          <a:spcPct val="0"/>
        </a:spcBef>
        <a:spcAft>
          <a:spcPct val="0"/>
        </a:spcAft>
        <a:defRPr sz="3195">
          <a:solidFill>
            <a:schemeClr val="tx1"/>
          </a:solidFill>
          <a:latin typeface="微软雅黑" panose="020B0503020204020204" pitchFamily="34" charset="-122"/>
          <a:ea typeface="微软雅黑" panose="020B0503020204020204" pitchFamily="34" charset="-122"/>
        </a:defRPr>
      </a:lvl3pPr>
      <a:lvl4pPr algn="ctr" defTabSz="1216025" rtl="0" eaLnBrk="0" fontAlgn="base" hangingPunct="0">
        <a:spcBef>
          <a:spcPct val="0"/>
        </a:spcBef>
        <a:spcAft>
          <a:spcPct val="0"/>
        </a:spcAft>
        <a:defRPr sz="3195">
          <a:solidFill>
            <a:schemeClr val="tx1"/>
          </a:solidFill>
          <a:latin typeface="微软雅黑" panose="020B0503020204020204" pitchFamily="34" charset="-122"/>
          <a:ea typeface="微软雅黑" panose="020B0503020204020204" pitchFamily="34" charset="-122"/>
        </a:defRPr>
      </a:lvl4pPr>
      <a:lvl5pPr algn="ctr" defTabSz="1216025" rtl="0" eaLnBrk="0" fontAlgn="base" hangingPunct="0">
        <a:spcBef>
          <a:spcPct val="0"/>
        </a:spcBef>
        <a:spcAft>
          <a:spcPct val="0"/>
        </a:spcAft>
        <a:defRPr sz="3195">
          <a:solidFill>
            <a:schemeClr val="tx1"/>
          </a:solidFill>
          <a:latin typeface="微软雅黑" panose="020B0503020204020204" pitchFamily="34" charset="-122"/>
          <a:ea typeface="微软雅黑" panose="020B0503020204020204" pitchFamily="34" charset="-122"/>
        </a:defRPr>
      </a:lvl5pPr>
      <a:lvl6pPr marL="456565" algn="ctr" defTabSz="1216025" rtl="0" fontAlgn="base">
        <a:spcBef>
          <a:spcPct val="0"/>
        </a:spcBef>
        <a:spcAft>
          <a:spcPct val="0"/>
        </a:spcAft>
        <a:defRPr sz="3195">
          <a:solidFill>
            <a:schemeClr val="tx1"/>
          </a:solidFill>
          <a:latin typeface="微软雅黑" panose="020B0503020204020204" pitchFamily="34" charset="-122"/>
          <a:ea typeface="微软雅黑" panose="020B0503020204020204" pitchFamily="34" charset="-122"/>
        </a:defRPr>
      </a:lvl6pPr>
      <a:lvl7pPr marL="913130" algn="ctr" defTabSz="1216025" rtl="0" fontAlgn="base">
        <a:spcBef>
          <a:spcPct val="0"/>
        </a:spcBef>
        <a:spcAft>
          <a:spcPct val="0"/>
        </a:spcAft>
        <a:defRPr sz="3195">
          <a:solidFill>
            <a:schemeClr val="tx1"/>
          </a:solidFill>
          <a:latin typeface="微软雅黑" panose="020B0503020204020204" pitchFamily="34" charset="-122"/>
          <a:ea typeface="微软雅黑" panose="020B0503020204020204" pitchFamily="34" charset="-122"/>
        </a:defRPr>
      </a:lvl7pPr>
      <a:lvl8pPr marL="1369695" algn="ctr" defTabSz="1216025" rtl="0" fontAlgn="base">
        <a:spcBef>
          <a:spcPct val="0"/>
        </a:spcBef>
        <a:spcAft>
          <a:spcPct val="0"/>
        </a:spcAft>
        <a:defRPr sz="3195">
          <a:solidFill>
            <a:schemeClr val="tx1"/>
          </a:solidFill>
          <a:latin typeface="微软雅黑" panose="020B0503020204020204" pitchFamily="34" charset="-122"/>
          <a:ea typeface="微软雅黑" panose="020B0503020204020204" pitchFamily="34" charset="-122"/>
        </a:defRPr>
      </a:lvl8pPr>
      <a:lvl9pPr marL="1826260" algn="ctr" defTabSz="1216025" rtl="0" fontAlgn="base">
        <a:spcBef>
          <a:spcPct val="0"/>
        </a:spcBef>
        <a:spcAft>
          <a:spcPct val="0"/>
        </a:spcAft>
        <a:defRPr sz="3195">
          <a:solidFill>
            <a:schemeClr val="tx1"/>
          </a:solidFill>
          <a:latin typeface="微软雅黑" panose="020B0503020204020204" pitchFamily="34" charset="-122"/>
          <a:ea typeface="微软雅黑" panose="020B0503020204020204" pitchFamily="34" charset="-122"/>
        </a:defRPr>
      </a:lvl9pPr>
    </p:titleStyle>
    <p:bodyStyle>
      <a:lvl1pPr marL="454660" indent="-454660" algn="l" defTabSz="1216025" rtl="0" eaLnBrk="0" fontAlgn="base" hangingPunct="0">
        <a:spcBef>
          <a:spcPct val="20000"/>
        </a:spcBef>
        <a:spcAft>
          <a:spcPct val="0"/>
        </a:spcAft>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1pPr>
      <a:lvl2pPr marL="987425" indent="-378460" algn="l" defTabSz="1216025" rtl="0" eaLnBrk="0" fontAlgn="base" hangingPunct="0">
        <a:spcBef>
          <a:spcPct val="20000"/>
        </a:spcBef>
        <a:spcAft>
          <a:spcPct val="0"/>
        </a:spcAft>
        <a:buFont typeface="Arial" panose="020B0604020202020204" pitchFamily="34" charset="0"/>
        <a:buChar char="–"/>
        <a:defRPr sz="2100" kern="1200">
          <a:solidFill>
            <a:schemeClr val="tx1"/>
          </a:solidFill>
          <a:latin typeface="微软雅黑" panose="020B0503020204020204" pitchFamily="34" charset="-122"/>
          <a:ea typeface="微软雅黑" panose="020B0503020204020204" pitchFamily="34" charset="-122"/>
          <a:cs typeface="+mn-cs"/>
        </a:defRPr>
      </a:lvl2pPr>
      <a:lvl3pPr marL="1520825" indent="-302895" algn="l" defTabSz="1216025" rtl="0" eaLnBrk="0" fontAlgn="base" hangingPunct="0">
        <a:spcBef>
          <a:spcPct val="20000"/>
        </a:spcBef>
        <a:spcAft>
          <a:spcPct val="0"/>
        </a:spcAft>
        <a:buFont typeface="Arial" panose="020B0604020202020204" pitchFamily="34" charset="0"/>
        <a:buChar char="•"/>
        <a:defRPr sz="1900" kern="1200">
          <a:solidFill>
            <a:schemeClr val="tx1"/>
          </a:solidFill>
          <a:latin typeface="微软雅黑" panose="020B0503020204020204" pitchFamily="34" charset="-122"/>
          <a:ea typeface="微软雅黑" panose="020B0503020204020204" pitchFamily="34" charset="-122"/>
          <a:cs typeface="+mn-cs"/>
        </a:defRPr>
      </a:lvl3pPr>
      <a:lvl4pPr marL="2129155" indent="-302895" algn="l" defTabSz="1216025" rtl="0" eaLnBrk="0" fontAlgn="base" hangingPunct="0">
        <a:spcBef>
          <a:spcPct val="20000"/>
        </a:spcBef>
        <a:spcAft>
          <a:spcPct val="0"/>
        </a:spcAft>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4pPr>
      <a:lvl5pPr marL="2736215" indent="-302895" algn="l" defTabSz="1216025" rtl="0" eaLnBrk="0" fontAlgn="base" hangingPunct="0">
        <a:spcBef>
          <a:spcPct val="20000"/>
        </a:spcBef>
        <a:spcAft>
          <a:spcPct val="0"/>
        </a:spcAft>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5pPr>
      <a:lvl6pPr marL="3346450" indent="-304800" algn="l" defTabSz="1216660" rtl="0" eaLnBrk="1" latinLnBrk="0" hangingPunct="1">
        <a:spcBef>
          <a:spcPct val="20000"/>
        </a:spcBef>
        <a:buFont typeface="Arial" panose="020B0604020202020204" pitchFamily="34" charset="0"/>
        <a:buChar char="•"/>
        <a:defRPr sz="2695" kern="1200">
          <a:solidFill>
            <a:schemeClr val="tx1"/>
          </a:solidFill>
          <a:latin typeface="+mn-lt"/>
          <a:ea typeface="+mn-ea"/>
          <a:cs typeface="+mn-cs"/>
        </a:defRPr>
      </a:lvl6pPr>
      <a:lvl7pPr marL="3954780" indent="-304800" algn="l" defTabSz="1216660" rtl="0" eaLnBrk="1" latinLnBrk="0" hangingPunct="1">
        <a:spcBef>
          <a:spcPct val="20000"/>
        </a:spcBef>
        <a:buFont typeface="Arial" panose="020B0604020202020204" pitchFamily="34" charset="0"/>
        <a:buChar char="•"/>
        <a:defRPr sz="2695" kern="1200">
          <a:solidFill>
            <a:schemeClr val="tx1"/>
          </a:solidFill>
          <a:latin typeface="+mn-lt"/>
          <a:ea typeface="+mn-ea"/>
          <a:cs typeface="+mn-cs"/>
        </a:defRPr>
      </a:lvl7pPr>
      <a:lvl8pPr marL="4563110" indent="-304800" algn="l" defTabSz="1216660" rtl="0" eaLnBrk="1" latinLnBrk="0" hangingPunct="1">
        <a:spcBef>
          <a:spcPct val="20000"/>
        </a:spcBef>
        <a:buFont typeface="Arial" panose="020B0604020202020204" pitchFamily="34" charset="0"/>
        <a:buChar char="•"/>
        <a:defRPr sz="2695" kern="1200">
          <a:solidFill>
            <a:schemeClr val="tx1"/>
          </a:solidFill>
          <a:latin typeface="+mn-lt"/>
          <a:ea typeface="+mn-ea"/>
          <a:cs typeface="+mn-cs"/>
        </a:defRPr>
      </a:lvl8pPr>
      <a:lvl9pPr marL="5171440" indent="-304800" algn="l" defTabSz="1216660" rtl="0" eaLnBrk="1" latinLnBrk="0" hangingPunct="1">
        <a:spcBef>
          <a:spcPct val="20000"/>
        </a:spcBef>
        <a:buFont typeface="Arial" panose="020B0604020202020204" pitchFamily="34" charset="0"/>
        <a:buChar char="•"/>
        <a:defRPr sz="2695" kern="1200">
          <a:solidFill>
            <a:schemeClr val="tx1"/>
          </a:solidFill>
          <a:latin typeface="+mn-lt"/>
          <a:ea typeface="+mn-ea"/>
          <a:cs typeface="+mn-cs"/>
        </a:defRPr>
      </a:lvl9pPr>
    </p:bodyStyle>
    <p:otherStyle>
      <a:defPPr>
        <a:defRPr lang="zh-CN"/>
      </a:defPPr>
      <a:lvl1pPr marL="0" algn="l" defTabSz="1216660" rtl="0" eaLnBrk="1" latinLnBrk="0" hangingPunct="1">
        <a:defRPr sz="2400" kern="1200">
          <a:solidFill>
            <a:schemeClr val="tx1"/>
          </a:solidFill>
          <a:latin typeface="+mn-lt"/>
          <a:ea typeface="+mn-ea"/>
          <a:cs typeface="+mn-cs"/>
        </a:defRPr>
      </a:lvl1pPr>
      <a:lvl2pPr marL="608330" algn="l" defTabSz="1216660" rtl="0" eaLnBrk="1" latinLnBrk="0" hangingPunct="1">
        <a:defRPr sz="2400" kern="1200">
          <a:solidFill>
            <a:schemeClr val="tx1"/>
          </a:solidFill>
          <a:latin typeface="+mn-lt"/>
          <a:ea typeface="+mn-ea"/>
          <a:cs typeface="+mn-cs"/>
        </a:defRPr>
      </a:lvl2pPr>
      <a:lvl3pPr marL="1216660" algn="l" defTabSz="1216660" rtl="0" eaLnBrk="1" latinLnBrk="0" hangingPunct="1">
        <a:defRPr sz="2400" kern="1200">
          <a:solidFill>
            <a:schemeClr val="tx1"/>
          </a:solidFill>
          <a:latin typeface="+mn-lt"/>
          <a:ea typeface="+mn-ea"/>
          <a:cs typeface="+mn-cs"/>
        </a:defRPr>
      </a:lvl3pPr>
      <a:lvl4pPr marL="1824990" algn="l" defTabSz="1216660" rtl="0" eaLnBrk="1" latinLnBrk="0" hangingPunct="1">
        <a:defRPr sz="2400" kern="1200">
          <a:solidFill>
            <a:schemeClr val="tx1"/>
          </a:solidFill>
          <a:latin typeface="+mn-lt"/>
          <a:ea typeface="+mn-ea"/>
          <a:cs typeface="+mn-cs"/>
        </a:defRPr>
      </a:lvl4pPr>
      <a:lvl5pPr marL="2433320" algn="l" defTabSz="1216660" rtl="0" eaLnBrk="1" latinLnBrk="0" hangingPunct="1">
        <a:defRPr sz="2400" kern="1200">
          <a:solidFill>
            <a:schemeClr val="tx1"/>
          </a:solidFill>
          <a:latin typeface="+mn-lt"/>
          <a:ea typeface="+mn-ea"/>
          <a:cs typeface="+mn-cs"/>
        </a:defRPr>
      </a:lvl5pPr>
      <a:lvl6pPr marL="3041650" algn="l" defTabSz="1216660" rtl="0" eaLnBrk="1" latinLnBrk="0" hangingPunct="1">
        <a:defRPr sz="2400" kern="1200">
          <a:solidFill>
            <a:schemeClr val="tx1"/>
          </a:solidFill>
          <a:latin typeface="+mn-lt"/>
          <a:ea typeface="+mn-ea"/>
          <a:cs typeface="+mn-cs"/>
        </a:defRPr>
      </a:lvl6pPr>
      <a:lvl7pPr marL="3649980" algn="l" defTabSz="1216660" rtl="0" eaLnBrk="1" latinLnBrk="0" hangingPunct="1">
        <a:defRPr sz="2400" kern="1200">
          <a:solidFill>
            <a:schemeClr val="tx1"/>
          </a:solidFill>
          <a:latin typeface="+mn-lt"/>
          <a:ea typeface="+mn-ea"/>
          <a:cs typeface="+mn-cs"/>
        </a:defRPr>
      </a:lvl7pPr>
      <a:lvl8pPr marL="4258310" algn="l" defTabSz="1216660" rtl="0" eaLnBrk="1" latinLnBrk="0" hangingPunct="1">
        <a:defRPr sz="2400" kern="1200">
          <a:solidFill>
            <a:schemeClr val="tx1"/>
          </a:solidFill>
          <a:latin typeface="+mn-lt"/>
          <a:ea typeface="+mn-ea"/>
          <a:cs typeface="+mn-cs"/>
        </a:defRPr>
      </a:lvl8pPr>
      <a:lvl9pPr marL="4867275" algn="l" defTabSz="121666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10.xml"/><Relationship Id="rId7" Type="http://schemas.openxmlformats.org/officeDocument/2006/relationships/tags" Target="../tags/tag14.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9"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16.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19.xml"/><Relationship Id="rId7" Type="http://schemas.openxmlformats.org/officeDocument/2006/relationships/image" Target="../media/image7.jpe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pPr>
              <a:lnSpc>
                <a:spcPct val="150000"/>
              </a:lnSpc>
            </a:pPr>
            <a:r>
              <a:rPr lang="zh-CN" altLang="en-US" b="1" dirty="0"/>
              <a:t>复方聚</a:t>
            </a:r>
            <a:r>
              <a:rPr lang="zh-CN" altLang="en-US" b="1" dirty="0" smtClean="0"/>
              <a:t>乙二醇（</a:t>
            </a:r>
            <a:r>
              <a:rPr lang="en-US" altLang="zh-CN" b="1" dirty="0" smtClean="0"/>
              <a:t>3350</a:t>
            </a:r>
            <a:r>
              <a:rPr lang="zh-CN" altLang="en-US" b="1" dirty="0" smtClean="0"/>
              <a:t>）电解质口服</a:t>
            </a:r>
            <a:r>
              <a:rPr lang="zh-CN" altLang="en-US" b="1" dirty="0"/>
              <a:t>溶液 </a:t>
            </a:r>
            <a:r>
              <a:rPr lang="en-US" altLang="zh-CN" b="1" dirty="0"/>
              <a:t/>
            </a:r>
            <a:br>
              <a:rPr lang="en-US" altLang="zh-CN" b="1" dirty="0"/>
            </a:br>
            <a:r>
              <a:rPr lang="zh-CN" altLang="en-US" b="1" dirty="0"/>
              <a:t>舒亦清</a:t>
            </a:r>
            <a:r>
              <a:rPr lang="en-US" altLang="zh-CN" b="1" baseline="30000" dirty="0"/>
              <a:t>®</a:t>
            </a:r>
            <a:endParaRPr lang="zh-CN" altLang="en-US" b="1" baseline="30000" dirty="0"/>
          </a:p>
        </p:txBody>
      </p:sp>
      <p:sp>
        <p:nvSpPr>
          <p:cNvPr id="3" name="副标题 2"/>
          <p:cNvSpPr>
            <a:spLocks noGrp="1"/>
          </p:cNvSpPr>
          <p:nvPr>
            <p:ph type="subTitle" idx="1"/>
          </p:nvPr>
        </p:nvSpPr>
        <p:spPr>
          <a:xfrm>
            <a:off x="1828802" y="3941623"/>
            <a:ext cx="8534400" cy="1752600"/>
          </a:xfrm>
        </p:spPr>
        <p:txBody>
          <a:bodyPr/>
          <a:lstStyle/>
          <a:p>
            <a:r>
              <a:rPr lang="zh-CN" altLang="en-US" dirty="0">
                <a:solidFill>
                  <a:schemeClr val="tx1"/>
                </a:solidFill>
              </a:rPr>
              <a:t>舒泰神（北京）生物制药股份有限公司</a:t>
            </a:r>
          </a:p>
        </p:txBody>
      </p:sp>
      <p:pic>
        <p:nvPicPr>
          <p:cNvPr id="4" name="图片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99951" y="2946400"/>
            <a:ext cx="5308344" cy="451902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5987" y="494035"/>
            <a:ext cx="3360239" cy="666860"/>
          </a:xfrm>
        </p:spPr>
        <p:txBody>
          <a:bodyPr/>
          <a:lstStyle/>
          <a:p>
            <a:r>
              <a:rPr lang="zh-CN" altLang="en-US" sz="3600" b="1" dirty="0">
                <a:solidFill>
                  <a:schemeClr val="bg1"/>
                </a:solidFill>
              </a:rPr>
              <a:t>目录</a:t>
            </a:r>
          </a:p>
        </p:txBody>
      </p:sp>
      <p:sp>
        <p:nvSpPr>
          <p:cNvPr id="5" name="圆角矩形 4"/>
          <p:cNvSpPr/>
          <p:nvPr/>
        </p:nvSpPr>
        <p:spPr>
          <a:xfrm>
            <a:off x="1822014" y="1413163"/>
            <a:ext cx="3839876" cy="1136073"/>
          </a:xfrm>
          <a:prstGeom prst="roundRect">
            <a:avLst/>
          </a:prstGeom>
          <a:solidFill>
            <a:schemeClr val="accent6">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1" name="文本框 10"/>
          <p:cNvSpPr txBox="1"/>
          <p:nvPr/>
        </p:nvSpPr>
        <p:spPr>
          <a:xfrm>
            <a:off x="2065103" y="1682749"/>
            <a:ext cx="3306619" cy="584775"/>
          </a:xfrm>
          <a:prstGeom prst="rect">
            <a:avLst/>
          </a:prstGeom>
          <a:noFill/>
        </p:spPr>
        <p:txBody>
          <a:bodyPr wrap="square" rtlCol="0">
            <a:spAutoFit/>
          </a:bodyPr>
          <a:lstStyle/>
          <a:p>
            <a:r>
              <a:rPr lang="en-US" altLang="zh-CN" sz="3200" b="1" dirty="0" smtClean="0">
                <a:solidFill>
                  <a:schemeClr val="bg1"/>
                </a:solidFill>
                <a:latin typeface="微软雅黑" panose="020B0503020204020204" pitchFamily="34" charset="-122"/>
                <a:ea typeface="微软雅黑" panose="020B0503020204020204" pitchFamily="34" charset="-122"/>
              </a:rPr>
              <a:t>01 </a:t>
            </a:r>
            <a:r>
              <a:rPr lang="zh-CN" altLang="en-US" sz="3200" b="1" dirty="0">
                <a:solidFill>
                  <a:schemeClr val="bg1"/>
                </a:solidFill>
                <a:latin typeface="微软雅黑" panose="020B0503020204020204" pitchFamily="34" charset="-122"/>
                <a:ea typeface="微软雅黑" panose="020B0503020204020204" pitchFamily="34" charset="-122"/>
              </a:rPr>
              <a:t>药品基本信息</a:t>
            </a:r>
          </a:p>
        </p:txBody>
      </p:sp>
      <p:sp>
        <p:nvSpPr>
          <p:cNvPr id="12" name="圆角矩形 11"/>
          <p:cNvSpPr/>
          <p:nvPr/>
        </p:nvSpPr>
        <p:spPr>
          <a:xfrm>
            <a:off x="1822014" y="3071088"/>
            <a:ext cx="3839876" cy="1136073"/>
          </a:xfrm>
          <a:prstGeom prst="roundRect">
            <a:avLst/>
          </a:prstGeom>
          <a:solidFill>
            <a:schemeClr val="accent6">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4" name="圆角矩形 13"/>
          <p:cNvSpPr/>
          <p:nvPr/>
        </p:nvSpPr>
        <p:spPr>
          <a:xfrm>
            <a:off x="6869682" y="1410854"/>
            <a:ext cx="3839876" cy="1136073"/>
          </a:xfrm>
          <a:prstGeom prst="roundRect">
            <a:avLst/>
          </a:prstGeom>
          <a:solidFill>
            <a:schemeClr val="accent6">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6" name="圆角矩形 15"/>
          <p:cNvSpPr/>
          <p:nvPr/>
        </p:nvSpPr>
        <p:spPr>
          <a:xfrm>
            <a:off x="1822014" y="4729015"/>
            <a:ext cx="3839876" cy="1136073"/>
          </a:xfrm>
          <a:prstGeom prst="roundRect">
            <a:avLst/>
          </a:prstGeom>
          <a:solidFill>
            <a:schemeClr val="accent6">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7" name="文本框 16"/>
          <p:cNvSpPr txBox="1"/>
          <p:nvPr/>
        </p:nvSpPr>
        <p:spPr>
          <a:xfrm>
            <a:off x="2088642" y="3346736"/>
            <a:ext cx="3306619" cy="584775"/>
          </a:xfrm>
          <a:prstGeom prst="rect">
            <a:avLst/>
          </a:prstGeom>
          <a:noFill/>
        </p:spPr>
        <p:txBody>
          <a:bodyPr wrap="square" rtlCol="0">
            <a:spAutoFit/>
          </a:bodyPr>
          <a:lstStyle/>
          <a:p>
            <a:r>
              <a:rPr lang="en-US" altLang="zh-CN" sz="3200" b="1" dirty="0">
                <a:solidFill>
                  <a:schemeClr val="bg1"/>
                </a:solidFill>
                <a:latin typeface="微软雅黑" panose="020B0503020204020204" pitchFamily="34" charset="-122"/>
                <a:ea typeface="微软雅黑" panose="020B0503020204020204" pitchFamily="34" charset="-122"/>
              </a:rPr>
              <a:t>03 </a:t>
            </a:r>
            <a:r>
              <a:rPr lang="zh-CN" altLang="en-US" sz="3200" b="1" dirty="0">
                <a:solidFill>
                  <a:schemeClr val="bg1"/>
                </a:solidFill>
                <a:latin typeface="微软雅黑" panose="020B0503020204020204" pitchFamily="34" charset="-122"/>
                <a:ea typeface="微软雅黑" panose="020B0503020204020204" pitchFamily="34" charset="-122"/>
              </a:rPr>
              <a:t> </a:t>
            </a:r>
            <a:r>
              <a:rPr lang="zh-CN" altLang="en-US" sz="3200" b="1" dirty="0" smtClean="0">
                <a:solidFill>
                  <a:schemeClr val="bg1"/>
                </a:solidFill>
                <a:latin typeface="微软雅黑" panose="020B0503020204020204" pitchFamily="34" charset="-122"/>
                <a:ea typeface="微软雅黑" panose="020B0503020204020204" pitchFamily="34" charset="-122"/>
              </a:rPr>
              <a:t>安全性</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7309723" y="1668573"/>
            <a:ext cx="3306619" cy="584775"/>
          </a:xfrm>
          <a:prstGeom prst="rect">
            <a:avLst/>
          </a:prstGeom>
          <a:noFill/>
        </p:spPr>
        <p:txBody>
          <a:bodyPr wrap="square" rtlCol="0">
            <a:spAutoFit/>
          </a:bodyPr>
          <a:lstStyle/>
          <a:p>
            <a:r>
              <a:rPr lang="en-US" altLang="zh-CN" sz="3200" b="1" dirty="0">
                <a:solidFill>
                  <a:schemeClr val="bg1"/>
                </a:solidFill>
                <a:latin typeface="微软雅黑" panose="020B0503020204020204" pitchFamily="34" charset="-122"/>
                <a:ea typeface="微软雅黑" panose="020B0503020204020204" pitchFamily="34" charset="-122"/>
              </a:rPr>
              <a:t>02  </a:t>
            </a:r>
            <a:r>
              <a:rPr lang="zh-CN" altLang="en-US" sz="3200" b="1" dirty="0" smtClean="0">
                <a:solidFill>
                  <a:schemeClr val="bg1"/>
                </a:solidFill>
                <a:latin typeface="微软雅黑" panose="020B0503020204020204" pitchFamily="34" charset="-122"/>
                <a:ea typeface="微软雅黑" panose="020B0503020204020204" pitchFamily="34" charset="-122"/>
              </a:rPr>
              <a:t>有效性</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2065103" y="5010724"/>
            <a:ext cx="3596787" cy="584775"/>
          </a:xfrm>
          <a:prstGeom prst="rect">
            <a:avLst/>
          </a:prstGeom>
          <a:noFill/>
        </p:spPr>
        <p:txBody>
          <a:bodyPr wrap="square" rtlCol="0">
            <a:spAutoFit/>
          </a:bodyPr>
          <a:lstStyle/>
          <a:p>
            <a:r>
              <a:rPr lang="en-US" altLang="zh-CN" sz="3200" b="1" dirty="0">
                <a:solidFill>
                  <a:schemeClr val="bg1"/>
                </a:solidFill>
                <a:latin typeface="微软雅黑" panose="020B0503020204020204" pitchFamily="34" charset="-122"/>
                <a:ea typeface="微软雅黑" panose="020B0503020204020204" pitchFamily="34" charset="-122"/>
              </a:rPr>
              <a:t>05  </a:t>
            </a:r>
            <a:r>
              <a:rPr lang="zh-CN" altLang="en-US" sz="3200" b="1" dirty="0">
                <a:solidFill>
                  <a:schemeClr val="bg1"/>
                </a:solidFill>
                <a:latin typeface="微软雅黑" panose="020B0503020204020204" pitchFamily="34" charset="-122"/>
                <a:ea typeface="微软雅黑" panose="020B0503020204020204" pitchFamily="34" charset="-122"/>
              </a:rPr>
              <a:t>公平性（一）</a:t>
            </a:r>
          </a:p>
        </p:txBody>
      </p:sp>
      <p:sp>
        <p:nvSpPr>
          <p:cNvPr id="3" name="圆角矩形 2"/>
          <p:cNvSpPr/>
          <p:nvPr/>
        </p:nvSpPr>
        <p:spPr>
          <a:xfrm>
            <a:off x="6869682" y="3054672"/>
            <a:ext cx="3839876" cy="1136073"/>
          </a:xfrm>
          <a:prstGeom prst="roundRect">
            <a:avLst/>
          </a:prstGeom>
          <a:solidFill>
            <a:schemeClr val="accent6">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2" name="文本框 21"/>
          <p:cNvSpPr txBox="1"/>
          <p:nvPr/>
        </p:nvSpPr>
        <p:spPr>
          <a:xfrm>
            <a:off x="6692128" y="3330320"/>
            <a:ext cx="3306619" cy="584775"/>
          </a:xfrm>
          <a:prstGeom prst="rect">
            <a:avLst/>
          </a:prstGeom>
          <a:noFill/>
        </p:spPr>
        <p:txBody>
          <a:bodyPr wrap="square" rtlCol="0">
            <a:spAutoFit/>
          </a:bodyPr>
          <a:lstStyle/>
          <a:p>
            <a:pPr algn="ctr"/>
            <a:r>
              <a:rPr lang="en-US" altLang="zh-CN" sz="3200" b="1" dirty="0">
                <a:solidFill>
                  <a:schemeClr val="bg1"/>
                </a:solidFill>
                <a:latin typeface="微软雅黑" panose="020B0503020204020204" pitchFamily="34" charset="-122"/>
                <a:ea typeface="微软雅黑" panose="020B0503020204020204" pitchFamily="34" charset="-122"/>
              </a:rPr>
              <a:t>04  </a:t>
            </a:r>
            <a:r>
              <a:rPr lang="zh-CN" altLang="en-US" sz="3200" b="1" dirty="0">
                <a:solidFill>
                  <a:schemeClr val="bg1"/>
                </a:solidFill>
                <a:latin typeface="微软雅黑" panose="020B0503020204020204" pitchFamily="34" charset="-122"/>
                <a:ea typeface="微软雅黑" panose="020B0503020204020204" pitchFamily="34" charset="-122"/>
              </a:rPr>
              <a:t>创新性</a:t>
            </a:r>
          </a:p>
        </p:txBody>
      </p:sp>
      <p:sp>
        <p:nvSpPr>
          <p:cNvPr id="6" name="文本框 5"/>
          <p:cNvSpPr txBox="1"/>
          <p:nvPr/>
        </p:nvSpPr>
        <p:spPr>
          <a:xfrm>
            <a:off x="7402939" y="5010724"/>
            <a:ext cx="3306619" cy="584775"/>
          </a:xfrm>
          <a:prstGeom prst="rect">
            <a:avLst/>
          </a:prstGeom>
          <a:noFill/>
        </p:spPr>
        <p:txBody>
          <a:bodyPr wrap="square" rtlCol="0">
            <a:spAutoFit/>
          </a:bodyPr>
          <a:lstStyle/>
          <a:p>
            <a:r>
              <a:rPr lang="en-US" altLang="zh-CN" sz="3200" b="1" dirty="0">
                <a:solidFill>
                  <a:schemeClr val="bg1"/>
                </a:solidFill>
                <a:latin typeface="微软雅黑" panose="020B0503020204020204" pitchFamily="34" charset="-122"/>
                <a:ea typeface="微软雅黑" panose="020B0503020204020204" pitchFamily="34" charset="-122"/>
              </a:rPr>
              <a:t>06  </a:t>
            </a:r>
            <a:r>
              <a:rPr lang="zh-CN" altLang="en-US" sz="3200" b="1" dirty="0">
                <a:solidFill>
                  <a:schemeClr val="bg1"/>
                </a:solidFill>
                <a:latin typeface="微软雅黑" panose="020B0503020204020204" pitchFamily="34" charset="-122"/>
                <a:ea typeface="微软雅黑" panose="020B0503020204020204" pitchFamily="34" charset="-122"/>
              </a:rPr>
              <a:t>公平性（二）</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p:cNvGraphicFramePr>
            <a:graphicFrameLocks noGrp="1"/>
          </p:cNvGraphicFramePr>
          <p:nvPr>
            <p:custDataLst>
              <p:tags r:id="rId1"/>
            </p:custDataLst>
            <p:extLst>
              <p:ext uri="{D42A27DB-BD31-4B8C-83A1-F6EECF244321}">
                <p14:modId xmlns:p14="http://schemas.microsoft.com/office/powerpoint/2010/main" val="4258778692"/>
              </p:ext>
            </p:extLst>
          </p:nvPr>
        </p:nvGraphicFramePr>
        <p:xfrm>
          <a:off x="373169" y="1375526"/>
          <a:ext cx="5201920" cy="3345378"/>
        </p:xfrm>
        <a:graphic>
          <a:graphicData uri="http://schemas.openxmlformats.org/drawingml/2006/table">
            <a:tbl>
              <a:tblPr firstRow="1" bandRow="1">
                <a:tableStyleId>{22838BEF-8BB2-4498-84A7-C5851F593DF1}</a:tableStyleId>
              </a:tblPr>
              <a:tblGrid>
                <a:gridCol w="2636249">
                  <a:extLst>
                    <a:ext uri="{9D8B030D-6E8A-4147-A177-3AD203B41FA5}">
                      <a16:colId xmlns:a16="http://schemas.microsoft.com/office/drawing/2014/main" val="20000"/>
                    </a:ext>
                  </a:extLst>
                </a:gridCol>
                <a:gridCol w="2565671">
                  <a:extLst>
                    <a:ext uri="{9D8B030D-6E8A-4147-A177-3AD203B41FA5}">
                      <a16:colId xmlns:a16="http://schemas.microsoft.com/office/drawing/2014/main" val="20001"/>
                    </a:ext>
                  </a:extLst>
                </a:gridCol>
              </a:tblGrid>
              <a:tr h="409585">
                <a:tc>
                  <a:txBody>
                    <a:bodyPr/>
                    <a:lstStyle/>
                    <a:p>
                      <a:pPr marL="0" marR="0" indent="0" algn="ctr" defTabSz="1216660" rtl="0" eaLnBrk="1" fontAlgn="auto" latinLnBrk="0" hangingPunct="1">
                        <a:lnSpc>
                          <a:spcPct val="100000"/>
                        </a:lnSpc>
                        <a:spcBef>
                          <a:spcPts val="0"/>
                        </a:spcBef>
                        <a:spcAft>
                          <a:spcPts val="0"/>
                        </a:spcAft>
                        <a:buClrTx/>
                        <a:buSzTx/>
                        <a:buFontTx/>
                        <a:buNone/>
                        <a:defRPr/>
                      </a:pPr>
                      <a:r>
                        <a:rPr lang="zh-CN" altLang="en-US" sz="1600" b="0" kern="1200" dirty="0">
                          <a:solidFill>
                            <a:schemeClr val="dk1"/>
                          </a:solidFill>
                          <a:latin typeface="微软雅黑" panose="020B0503020204020204" pitchFamily="34" charset="-122"/>
                          <a:ea typeface="微软雅黑" panose="020B0503020204020204" pitchFamily="34" charset="-122"/>
                        </a:rPr>
                        <a:t>通用名</a:t>
                      </a:r>
                      <a:endParaRPr lang="zh-CN" altLang="en-US" sz="1600" b="0" kern="1200" dirty="0">
                        <a:solidFill>
                          <a:schemeClr val="dk1"/>
                        </a:solidFill>
                        <a:latin typeface="微软雅黑" panose="020B0503020204020204" pitchFamily="34" charset="-122"/>
                        <a:ea typeface="微软雅黑" panose="020B0503020204020204" pitchFamily="34" charset="-122"/>
                        <a:cs typeface="+mn-cs"/>
                      </a:endParaRPr>
                    </a:p>
                  </a:txBody>
                  <a:tcPr marL="81337" marR="81337" marT="40668" marB="40668" anchor="ctr"/>
                </a:tc>
                <a:tc>
                  <a:txBody>
                    <a:bodyPr/>
                    <a:lstStyle/>
                    <a:p>
                      <a:pPr marL="0" marR="0" indent="0" algn="ctr" defTabSz="1216660" rtl="0" eaLnBrk="1" fontAlgn="auto" latinLnBrk="0" hangingPunct="1">
                        <a:lnSpc>
                          <a:spcPct val="100000"/>
                        </a:lnSpc>
                        <a:spcBef>
                          <a:spcPts val="0"/>
                        </a:spcBef>
                        <a:spcAft>
                          <a:spcPts val="0"/>
                        </a:spcAft>
                        <a:buClrTx/>
                        <a:buSzTx/>
                        <a:buFontTx/>
                        <a:buNone/>
                        <a:defRPr/>
                      </a:pPr>
                      <a:r>
                        <a:rPr lang="zh-CN" altLang="en-US" sz="1600" b="0" kern="1200" dirty="0">
                          <a:solidFill>
                            <a:schemeClr val="dk1"/>
                          </a:solidFill>
                          <a:latin typeface="微软雅黑" panose="020B0503020204020204" pitchFamily="34" charset="-122"/>
                          <a:ea typeface="微软雅黑" panose="020B0503020204020204" pitchFamily="34" charset="-122"/>
                        </a:rPr>
                        <a:t>复方聚乙二醇（</a:t>
                      </a:r>
                      <a:r>
                        <a:rPr lang="en-US" altLang="zh-CN" sz="1600" b="0" kern="1200" dirty="0">
                          <a:solidFill>
                            <a:schemeClr val="dk1"/>
                          </a:solidFill>
                          <a:latin typeface="微软雅黑" panose="020B0503020204020204" pitchFamily="34" charset="-122"/>
                          <a:ea typeface="微软雅黑" panose="020B0503020204020204" pitchFamily="34" charset="-122"/>
                        </a:rPr>
                        <a:t>3350</a:t>
                      </a:r>
                      <a:r>
                        <a:rPr lang="zh-CN" altLang="en-US" sz="1600" b="0" kern="1200" dirty="0">
                          <a:solidFill>
                            <a:schemeClr val="dk1"/>
                          </a:solidFill>
                          <a:latin typeface="微软雅黑" panose="020B0503020204020204" pitchFamily="34" charset="-122"/>
                          <a:ea typeface="微软雅黑" panose="020B0503020204020204" pitchFamily="34" charset="-122"/>
                        </a:rPr>
                        <a:t>）电解质口服溶液</a:t>
                      </a:r>
                      <a:endParaRPr lang="en-US" altLang="zh-CN" sz="1600" b="0" kern="1200" dirty="0">
                        <a:solidFill>
                          <a:schemeClr val="dk1"/>
                        </a:solidFill>
                        <a:latin typeface="微软雅黑" panose="020B0503020204020204" pitchFamily="34" charset="-122"/>
                        <a:ea typeface="微软雅黑" panose="020B0503020204020204" pitchFamily="34" charset="-122"/>
                        <a:cs typeface="+mn-cs"/>
                      </a:endParaRPr>
                    </a:p>
                  </a:txBody>
                  <a:tcPr marL="81337" marR="81337" marT="40668" marB="40668" anchor="ctr"/>
                </a:tc>
                <a:extLst>
                  <a:ext uri="{0D108BD9-81ED-4DB2-BD59-A6C34878D82A}">
                    <a16:rowId xmlns:a16="http://schemas.microsoft.com/office/drawing/2014/main" val="10000"/>
                  </a:ext>
                </a:extLst>
              </a:tr>
              <a:tr h="409585">
                <a:tc>
                  <a:txBody>
                    <a:bodyPr/>
                    <a:lstStyle/>
                    <a:p>
                      <a:pPr algn="ctr"/>
                      <a:r>
                        <a:rPr lang="zh-CN" altLang="en-US" sz="1600" b="0" dirty="0">
                          <a:latin typeface="微软雅黑" panose="020B0503020204020204" pitchFamily="34" charset="-122"/>
                          <a:ea typeface="微软雅黑" panose="020B0503020204020204" pitchFamily="34" charset="-122"/>
                        </a:rPr>
                        <a:t>注册规格</a:t>
                      </a:r>
                    </a:p>
                  </a:txBody>
                  <a:tcPr marL="81337" marR="81337" marT="40668" marB="40668" anchor="ctr"/>
                </a:tc>
                <a:tc>
                  <a:txBody>
                    <a:bodyPr/>
                    <a:lstStyle/>
                    <a:p>
                      <a:pPr algn="ctr"/>
                      <a:r>
                        <a:rPr lang="en-US" altLang="zh-CN" sz="1600" b="0" dirty="0">
                          <a:latin typeface="微软雅黑" panose="020B0503020204020204" pitchFamily="34" charset="-122"/>
                          <a:ea typeface="微软雅黑" panose="020B0503020204020204" pitchFamily="34" charset="-122"/>
                        </a:rPr>
                        <a:t>25ml/</a:t>
                      </a:r>
                      <a:r>
                        <a:rPr lang="zh-CN" altLang="en-US" sz="1600" b="0" dirty="0">
                          <a:latin typeface="微软雅黑" panose="020B0503020204020204" pitchFamily="34" charset="-122"/>
                          <a:ea typeface="微软雅黑" panose="020B0503020204020204" pitchFamily="34" charset="-122"/>
                        </a:rPr>
                        <a:t>袋</a:t>
                      </a:r>
                    </a:p>
                  </a:txBody>
                  <a:tcPr marL="81337" marR="81337" marT="40668" marB="40668" anchor="ctr"/>
                </a:tc>
                <a:extLst>
                  <a:ext uri="{0D108BD9-81ED-4DB2-BD59-A6C34878D82A}">
                    <a16:rowId xmlns:a16="http://schemas.microsoft.com/office/drawing/2014/main" val="10001"/>
                  </a:ext>
                </a:extLst>
              </a:tr>
              <a:tr h="409575">
                <a:tc>
                  <a:txBody>
                    <a:bodyPr/>
                    <a:lstStyle/>
                    <a:p>
                      <a:pPr algn="ctr"/>
                      <a:r>
                        <a:rPr lang="zh-CN" altLang="en-US" sz="1600" b="0" dirty="0">
                          <a:latin typeface="微软雅黑" panose="020B0503020204020204" pitchFamily="34" charset="-122"/>
                          <a:ea typeface="微软雅黑" panose="020B0503020204020204" pitchFamily="34" charset="-122"/>
                        </a:rPr>
                        <a:t>中国大陆首次上市时间</a:t>
                      </a:r>
                    </a:p>
                  </a:txBody>
                  <a:tcPr marL="81337" marR="81337" marT="40668" marB="40668" anchor="ctr"/>
                </a:tc>
                <a:tc>
                  <a:txBody>
                    <a:bodyPr/>
                    <a:lstStyle/>
                    <a:p>
                      <a:pPr algn="ctr"/>
                      <a:r>
                        <a:rPr lang="en-US" altLang="zh-CN" sz="1600" b="0" dirty="0" smtClean="0">
                          <a:latin typeface="微软雅黑" panose="020B0503020204020204" pitchFamily="34" charset="-122"/>
                          <a:ea typeface="微软雅黑" panose="020B0503020204020204" pitchFamily="34" charset="-122"/>
                        </a:rPr>
                        <a:t>2022</a:t>
                      </a:r>
                      <a:r>
                        <a:rPr lang="zh-CN" altLang="en-US" sz="1600" b="0" dirty="0" smtClean="0">
                          <a:latin typeface="微软雅黑" panose="020B0503020204020204" pitchFamily="34" charset="-122"/>
                          <a:ea typeface="微软雅黑" panose="020B0503020204020204" pitchFamily="34" charset="-122"/>
                        </a:rPr>
                        <a:t>年</a:t>
                      </a:r>
                      <a:r>
                        <a:rPr lang="en-US" altLang="zh-CN" sz="1600" b="0" dirty="0" smtClean="0">
                          <a:latin typeface="微软雅黑" panose="020B0503020204020204" pitchFamily="34" charset="-122"/>
                          <a:ea typeface="微软雅黑" panose="020B0503020204020204" pitchFamily="34" charset="-122"/>
                        </a:rPr>
                        <a:t>9</a:t>
                      </a:r>
                      <a:r>
                        <a:rPr lang="zh-CN" altLang="en-US" sz="1600" b="0" smtClean="0">
                          <a:latin typeface="微软雅黑" panose="020B0503020204020204" pitchFamily="34" charset="-122"/>
                          <a:ea typeface="微软雅黑" panose="020B0503020204020204" pitchFamily="34" charset="-122"/>
                        </a:rPr>
                        <a:t>月</a:t>
                      </a:r>
                      <a:endParaRPr lang="zh-CN" altLang="en-US" sz="1600" b="0" dirty="0">
                        <a:latin typeface="微软雅黑" panose="020B0503020204020204" pitchFamily="34" charset="-122"/>
                        <a:ea typeface="微软雅黑" panose="020B0503020204020204" pitchFamily="34" charset="-122"/>
                      </a:endParaRPr>
                    </a:p>
                  </a:txBody>
                  <a:tcPr marL="81337" marR="81337" marT="40668" marB="40668" anchor="ctr"/>
                </a:tc>
                <a:extLst>
                  <a:ext uri="{0D108BD9-81ED-4DB2-BD59-A6C34878D82A}">
                    <a16:rowId xmlns:a16="http://schemas.microsoft.com/office/drawing/2014/main" val="10002"/>
                  </a:ext>
                </a:extLst>
              </a:tr>
              <a:tr h="409585">
                <a:tc>
                  <a:txBody>
                    <a:bodyPr/>
                    <a:lstStyle/>
                    <a:p>
                      <a:pPr algn="ctr"/>
                      <a:r>
                        <a:rPr lang="zh-CN" altLang="en-US" sz="1600" b="0" dirty="0">
                          <a:latin typeface="微软雅黑" panose="020B0503020204020204" pitchFamily="34" charset="-122"/>
                          <a:ea typeface="微软雅黑" panose="020B0503020204020204" pitchFamily="34" charset="-122"/>
                        </a:rPr>
                        <a:t>目前大陆地区同通用名</a:t>
                      </a:r>
                      <a:endParaRPr lang="en-US" altLang="zh-CN" sz="1600" b="0" dirty="0">
                        <a:latin typeface="微软雅黑" panose="020B0503020204020204" pitchFamily="34" charset="-122"/>
                        <a:ea typeface="微软雅黑" panose="020B0503020204020204" pitchFamily="34" charset="-122"/>
                      </a:endParaRPr>
                    </a:p>
                    <a:p>
                      <a:pPr algn="ctr"/>
                      <a:r>
                        <a:rPr lang="zh-CN" altLang="en-US" sz="1600" b="0" dirty="0">
                          <a:latin typeface="微软雅黑" panose="020B0503020204020204" pitchFamily="34" charset="-122"/>
                          <a:ea typeface="微软雅黑" panose="020B0503020204020204" pitchFamily="34" charset="-122"/>
                        </a:rPr>
                        <a:t>药品的上市情况</a:t>
                      </a:r>
                    </a:p>
                  </a:txBody>
                  <a:tcPr marL="81337" marR="81337" marT="40668" marB="40668" anchor="ctr"/>
                </a:tc>
                <a:tc>
                  <a:txBody>
                    <a:bodyPr/>
                    <a:lstStyle/>
                    <a:p>
                      <a:pPr algn="ctr"/>
                      <a:r>
                        <a:rPr lang="zh-CN" altLang="en-US" sz="1600" b="0" dirty="0">
                          <a:latin typeface="微软雅黑" panose="020B0503020204020204" pitchFamily="34" charset="-122"/>
                          <a:ea typeface="微软雅黑" panose="020B0503020204020204" pitchFamily="34" charset="-122"/>
                        </a:rPr>
                        <a:t>无</a:t>
                      </a:r>
                    </a:p>
                  </a:txBody>
                  <a:tcPr marL="81337" marR="81337" marT="40668" marB="40668" anchor="ctr"/>
                </a:tc>
                <a:extLst>
                  <a:ext uri="{0D108BD9-81ED-4DB2-BD59-A6C34878D82A}">
                    <a16:rowId xmlns:a16="http://schemas.microsoft.com/office/drawing/2014/main" val="10003"/>
                  </a:ext>
                </a:extLst>
              </a:tr>
              <a:tr h="409585">
                <a:tc>
                  <a:txBody>
                    <a:bodyPr/>
                    <a:lstStyle/>
                    <a:p>
                      <a:pPr algn="ctr"/>
                      <a:r>
                        <a:rPr lang="zh-CN" altLang="en-US" sz="1600" b="0" dirty="0">
                          <a:latin typeface="微软雅黑" panose="020B0503020204020204" pitchFamily="34" charset="-122"/>
                          <a:ea typeface="微软雅黑" panose="020B0503020204020204" pitchFamily="34" charset="-122"/>
                        </a:rPr>
                        <a:t>全球首个上市国家</a:t>
                      </a:r>
                      <a:r>
                        <a:rPr lang="en-US" altLang="zh-CN" sz="1600" b="0" dirty="0">
                          <a:latin typeface="微软雅黑" panose="020B0503020204020204" pitchFamily="34" charset="-122"/>
                          <a:ea typeface="微软雅黑" panose="020B0503020204020204" pitchFamily="34" charset="-122"/>
                        </a:rPr>
                        <a:t>/</a:t>
                      </a:r>
                      <a:r>
                        <a:rPr lang="zh-CN" altLang="en-US" sz="1600" b="0" dirty="0">
                          <a:latin typeface="微软雅黑" panose="020B0503020204020204" pitchFamily="34" charset="-122"/>
                          <a:ea typeface="微软雅黑" panose="020B0503020204020204" pitchFamily="34" charset="-122"/>
                        </a:rPr>
                        <a:t>地区及上市时间</a:t>
                      </a:r>
                    </a:p>
                  </a:txBody>
                  <a:tcPr marL="81337" marR="81337" marT="40668" marB="40668" anchor="ctr"/>
                </a:tc>
                <a:tc>
                  <a:txBody>
                    <a:bodyPr/>
                    <a:lstStyle/>
                    <a:p>
                      <a:pPr algn="ctr"/>
                      <a:r>
                        <a:rPr lang="zh-CN" altLang="en-US" sz="1600" b="0" dirty="0">
                          <a:solidFill>
                            <a:schemeClr val="tx1"/>
                          </a:solidFill>
                          <a:latin typeface="微软雅黑" panose="020B0503020204020204" pitchFamily="34" charset="-122"/>
                          <a:ea typeface="微软雅黑" panose="020B0503020204020204" pitchFamily="34" charset="-122"/>
                        </a:rPr>
                        <a:t>英国</a:t>
                      </a:r>
                      <a:r>
                        <a:rPr lang="en-US" altLang="zh-CN" sz="1600" b="0" dirty="0">
                          <a:solidFill>
                            <a:schemeClr val="tx1"/>
                          </a:solidFill>
                          <a:latin typeface="微软雅黑" panose="020B0503020204020204" pitchFamily="34" charset="-122"/>
                          <a:ea typeface="微软雅黑" panose="020B0503020204020204" pitchFamily="34" charset="-122"/>
                        </a:rPr>
                        <a:t>/2016</a:t>
                      </a:r>
                      <a:r>
                        <a:rPr lang="zh-CN" altLang="en-US" sz="1600" b="0" dirty="0" smtClean="0">
                          <a:solidFill>
                            <a:schemeClr val="tx1"/>
                          </a:solidFill>
                          <a:latin typeface="微软雅黑" panose="020B0503020204020204" pitchFamily="34" charset="-122"/>
                          <a:ea typeface="微软雅黑" panose="020B0503020204020204" pitchFamily="34" charset="-122"/>
                        </a:rPr>
                        <a:t>年</a:t>
                      </a:r>
                      <a:r>
                        <a:rPr lang="en-US" altLang="zh-CN" sz="1600" b="0" dirty="0" smtClean="0">
                          <a:solidFill>
                            <a:schemeClr val="tx1"/>
                          </a:solidFill>
                          <a:latin typeface="微软雅黑" panose="020B0503020204020204" pitchFamily="34" charset="-122"/>
                          <a:ea typeface="微软雅黑" panose="020B0503020204020204" pitchFamily="34" charset="-122"/>
                        </a:rPr>
                        <a:t>5</a:t>
                      </a:r>
                      <a:r>
                        <a:rPr lang="zh-CN" altLang="en-US" sz="1600" b="0" dirty="0" smtClean="0">
                          <a:solidFill>
                            <a:schemeClr val="tx1"/>
                          </a:solidFill>
                          <a:latin typeface="微软雅黑" panose="020B0503020204020204" pitchFamily="34" charset="-122"/>
                          <a:ea typeface="微软雅黑" panose="020B0503020204020204" pitchFamily="34" charset="-122"/>
                        </a:rPr>
                        <a:t>月</a:t>
                      </a:r>
                      <a:endParaRPr lang="zh-CN" altLang="en-US" sz="1600" b="0" dirty="0">
                        <a:solidFill>
                          <a:schemeClr val="tx1"/>
                        </a:solidFill>
                        <a:latin typeface="微软雅黑" panose="020B0503020204020204" pitchFamily="34" charset="-122"/>
                        <a:ea typeface="微软雅黑" panose="020B0503020204020204" pitchFamily="34" charset="-122"/>
                      </a:endParaRPr>
                    </a:p>
                  </a:txBody>
                  <a:tcPr marL="81337" marR="81337" marT="40668" marB="40668" anchor="ctr"/>
                </a:tc>
                <a:extLst>
                  <a:ext uri="{0D108BD9-81ED-4DB2-BD59-A6C34878D82A}">
                    <a16:rowId xmlns:a16="http://schemas.microsoft.com/office/drawing/2014/main" val="10004"/>
                  </a:ext>
                </a:extLst>
              </a:tr>
              <a:tr h="409585">
                <a:tc>
                  <a:txBody>
                    <a:bodyPr/>
                    <a:lstStyle/>
                    <a:p>
                      <a:pPr algn="ctr"/>
                      <a:r>
                        <a:rPr lang="zh-CN" altLang="en-US" sz="1600" b="0" dirty="0">
                          <a:latin typeface="微软雅黑" panose="020B0503020204020204" pitchFamily="34" charset="-122"/>
                          <a:ea typeface="微软雅黑" panose="020B0503020204020204" pitchFamily="34" charset="-122"/>
                        </a:rPr>
                        <a:t>是否为</a:t>
                      </a:r>
                      <a:r>
                        <a:rPr lang="en-US" altLang="zh-CN" sz="1600" b="0" dirty="0">
                          <a:latin typeface="微软雅黑" panose="020B0503020204020204" pitchFamily="34" charset="-122"/>
                          <a:ea typeface="微软雅黑" panose="020B0503020204020204" pitchFamily="34" charset="-122"/>
                        </a:rPr>
                        <a:t>OTC</a:t>
                      </a:r>
                      <a:r>
                        <a:rPr lang="zh-CN" altLang="en-US" sz="1600" b="0" dirty="0">
                          <a:latin typeface="微软雅黑" panose="020B0503020204020204" pitchFamily="34" charset="-122"/>
                          <a:ea typeface="微软雅黑" panose="020B0503020204020204" pitchFamily="34" charset="-122"/>
                        </a:rPr>
                        <a:t>药品</a:t>
                      </a:r>
                    </a:p>
                  </a:txBody>
                  <a:tcPr marL="81337" marR="81337" marT="40668" marB="40668" anchor="ctr"/>
                </a:tc>
                <a:tc>
                  <a:txBody>
                    <a:bodyPr/>
                    <a:lstStyle/>
                    <a:p>
                      <a:pPr algn="ctr"/>
                      <a:r>
                        <a:rPr lang="zh-CN" altLang="en-US" sz="1600" b="0" dirty="0">
                          <a:latin typeface="微软雅黑" panose="020B0503020204020204" pitchFamily="34" charset="-122"/>
                          <a:ea typeface="微软雅黑" panose="020B0503020204020204" pitchFamily="34" charset="-122"/>
                        </a:rPr>
                        <a:t>否</a:t>
                      </a:r>
                    </a:p>
                  </a:txBody>
                  <a:tcPr marL="81337" marR="81337" marT="40668" marB="40668" anchor="ctr"/>
                </a:tc>
                <a:extLst>
                  <a:ext uri="{0D108BD9-81ED-4DB2-BD59-A6C34878D82A}">
                    <a16:rowId xmlns:a16="http://schemas.microsoft.com/office/drawing/2014/main" val="10005"/>
                  </a:ext>
                </a:extLst>
              </a:tr>
              <a:tr h="409585">
                <a:tc>
                  <a:txBody>
                    <a:bodyPr/>
                    <a:lstStyle/>
                    <a:p>
                      <a:pPr algn="ctr"/>
                      <a:r>
                        <a:rPr lang="zh-CN" altLang="en-US" sz="1600" b="0" dirty="0">
                          <a:latin typeface="微软雅黑" panose="020B0503020204020204" pitchFamily="34" charset="-122"/>
                          <a:ea typeface="微软雅黑" panose="020B0503020204020204" pitchFamily="34" charset="-122"/>
                        </a:rPr>
                        <a:t>参照药品建议</a:t>
                      </a:r>
                    </a:p>
                  </a:txBody>
                  <a:tcPr marL="81337" marR="81337" marT="40668" marB="40668" anchor="ctr"/>
                </a:tc>
                <a:tc>
                  <a:txBody>
                    <a:bodyPr/>
                    <a:lstStyle/>
                    <a:p>
                      <a:pPr algn="ctr"/>
                      <a:r>
                        <a:rPr lang="zh-CN" altLang="en-US" sz="1600" b="0" dirty="0">
                          <a:latin typeface="微软雅黑" panose="020B0503020204020204" pitchFamily="34" charset="-122"/>
                          <a:ea typeface="微软雅黑" panose="020B0503020204020204" pitchFamily="34" charset="-122"/>
                        </a:rPr>
                        <a:t>乳果糖口服溶液</a:t>
                      </a:r>
                    </a:p>
                  </a:txBody>
                  <a:tcPr marL="81337" marR="81337" marT="40668" marB="40668" anchor="ctr"/>
                </a:tc>
                <a:extLst>
                  <a:ext uri="{0D108BD9-81ED-4DB2-BD59-A6C34878D82A}">
                    <a16:rowId xmlns:a16="http://schemas.microsoft.com/office/drawing/2014/main" val="10006"/>
                  </a:ext>
                </a:extLst>
              </a:tr>
            </a:tbl>
          </a:graphicData>
        </a:graphic>
      </p:graphicFrame>
      <p:sp>
        <p:nvSpPr>
          <p:cNvPr id="2" name="文本框 1"/>
          <p:cNvSpPr txBox="1"/>
          <p:nvPr/>
        </p:nvSpPr>
        <p:spPr>
          <a:xfrm>
            <a:off x="571952" y="5074265"/>
            <a:ext cx="4519295" cy="1322070"/>
          </a:xfrm>
          <a:prstGeom prst="rect">
            <a:avLst/>
          </a:prstGeom>
          <a:noFill/>
        </p:spPr>
        <p:txBody>
          <a:bodyPr wrap="square" rtlCol="0">
            <a:spAutoFit/>
          </a:bodyPr>
          <a:lstStyle/>
          <a:p>
            <a:pPr marL="342900" indent="-342900">
              <a:buFont typeface="Wingdings" panose="05000000000000000000" charset="0"/>
              <a:buChar char="p"/>
            </a:pPr>
            <a:r>
              <a:rPr lang="zh-CN" altLang="en-US" sz="2000" b="1" dirty="0">
                <a:latin typeface="微软雅黑" panose="020B0503020204020204" pitchFamily="34" charset="-122"/>
                <a:ea typeface="微软雅黑" panose="020B0503020204020204" pitchFamily="34" charset="-122"/>
              </a:rPr>
              <a:t>国内首仿</a:t>
            </a:r>
          </a:p>
          <a:p>
            <a:pPr marL="342900" indent="-342900">
              <a:buFont typeface="Wingdings" panose="05000000000000000000" charset="0"/>
              <a:buChar char="p"/>
            </a:pPr>
            <a:r>
              <a:rPr lang="zh-CN" altLang="en-US" sz="2000" b="1" dirty="0">
                <a:latin typeface="微软雅黑" panose="020B0503020204020204" pitchFamily="34" charset="-122"/>
                <a:ea typeface="微软雅黑" panose="020B0503020204020204" pitchFamily="34" charset="-122"/>
              </a:rPr>
              <a:t>全国独家</a:t>
            </a:r>
          </a:p>
          <a:p>
            <a:pPr marL="342900" indent="-342900">
              <a:buFont typeface="Wingdings" panose="05000000000000000000" charset="0"/>
              <a:buChar char="p"/>
            </a:pPr>
            <a:r>
              <a:rPr lang="zh-CN" altLang="en-US" sz="2000" b="1" dirty="0">
                <a:latin typeface="微软雅黑" panose="020B0503020204020204" pitchFamily="34" charset="-122"/>
                <a:ea typeface="微软雅黑" panose="020B0503020204020204" pitchFamily="34" charset="-122"/>
              </a:rPr>
              <a:t>专利药品</a:t>
            </a:r>
          </a:p>
          <a:p>
            <a:pPr marL="342900" indent="-342900">
              <a:buFont typeface="Wingdings" panose="05000000000000000000" charset="0"/>
              <a:buChar char="p"/>
            </a:pPr>
            <a:r>
              <a:rPr lang="zh-CN" altLang="en-US" sz="2000" b="1" dirty="0">
                <a:latin typeface="微软雅黑" panose="020B0503020204020204" pitchFamily="34" charset="-122"/>
                <a:ea typeface="微软雅黑" panose="020B0503020204020204" pitchFamily="34" charset="-122"/>
              </a:rPr>
              <a:t>国内外指南推荐的一线首选用药</a:t>
            </a:r>
          </a:p>
        </p:txBody>
      </p:sp>
      <p:grpSp>
        <p:nvGrpSpPr>
          <p:cNvPr id="3" name="组合 2"/>
          <p:cNvGrpSpPr/>
          <p:nvPr/>
        </p:nvGrpSpPr>
        <p:grpSpPr>
          <a:xfrm>
            <a:off x="6349396" y="852870"/>
            <a:ext cx="2918690" cy="3580976"/>
            <a:chOff x="858990" y="1269314"/>
            <a:chExt cx="2918690" cy="3580976"/>
          </a:xfrm>
        </p:grpSpPr>
        <p:sp>
          <p:nvSpPr>
            <p:cNvPr id="8" name="文本框 7"/>
            <p:cNvSpPr txBox="1"/>
            <p:nvPr>
              <p:custDataLst>
                <p:tags r:id="rId5"/>
              </p:custDataLst>
            </p:nvPr>
          </p:nvSpPr>
          <p:spPr>
            <a:xfrm>
              <a:off x="858990" y="1269314"/>
              <a:ext cx="1339273" cy="461665"/>
            </a:xfrm>
            <a:prstGeom prst="rect">
              <a:avLst/>
            </a:prstGeom>
            <a:noFill/>
          </p:spPr>
          <p:txBody>
            <a:bodyPr wrap="square" rtlCol="0">
              <a:spAutoFit/>
            </a:bodyPr>
            <a:lstStyle/>
            <a:p>
              <a:r>
                <a:rPr lang="zh-CN" altLang="en-US" sz="2400" b="1" dirty="0">
                  <a:solidFill>
                    <a:schemeClr val="accent6">
                      <a:lumMod val="75000"/>
                    </a:schemeClr>
                  </a:solidFill>
                  <a:latin typeface="微软雅黑" panose="020B0503020204020204" pitchFamily="34" charset="-122"/>
                  <a:ea typeface="微软雅黑" panose="020B0503020204020204" pitchFamily="34" charset="-122"/>
                </a:rPr>
                <a:t>适应症</a:t>
              </a:r>
              <a:endParaRPr lang="zh-CN" altLang="en-US" sz="2800" b="1" dirty="0">
                <a:solidFill>
                  <a:schemeClr val="accent6">
                    <a:lumMod val="75000"/>
                  </a:schemeClr>
                </a:solidFill>
                <a:latin typeface="微软雅黑" panose="020B0503020204020204" pitchFamily="34" charset="-122"/>
                <a:ea typeface="微软雅黑" panose="020B0503020204020204" pitchFamily="34" charset="-122"/>
              </a:endParaRPr>
            </a:p>
          </p:txBody>
        </p:sp>
        <p:sp>
          <p:nvSpPr>
            <p:cNvPr id="9" name="文本框 8"/>
            <p:cNvSpPr txBox="1"/>
            <p:nvPr>
              <p:custDataLst>
                <p:tags r:id="rId6"/>
              </p:custDataLst>
            </p:nvPr>
          </p:nvSpPr>
          <p:spPr>
            <a:xfrm>
              <a:off x="858990" y="2361017"/>
              <a:ext cx="2918690" cy="461665"/>
            </a:xfrm>
            <a:prstGeom prst="rect">
              <a:avLst/>
            </a:prstGeom>
            <a:noFill/>
          </p:spPr>
          <p:txBody>
            <a:bodyPr wrap="square" rtlCol="0">
              <a:spAutoFit/>
            </a:bodyPr>
            <a:lstStyle/>
            <a:p>
              <a:r>
                <a:rPr lang="zh-CN" altLang="en-US" sz="2400" b="1" dirty="0">
                  <a:solidFill>
                    <a:schemeClr val="accent6">
                      <a:lumMod val="75000"/>
                    </a:schemeClr>
                  </a:solidFill>
                  <a:latin typeface="微软雅黑" panose="020B0503020204020204" pitchFamily="34" charset="-122"/>
                  <a:ea typeface="微软雅黑" panose="020B0503020204020204" pitchFamily="34" charset="-122"/>
                </a:rPr>
                <a:t>疾病基本情况</a:t>
              </a:r>
            </a:p>
          </p:txBody>
        </p:sp>
        <p:sp>
          <p:nvSpPr>
            <p:cNvPr id="11" name="文本框 10"/>
            <p:cNvSpPr txBox="1"/>
            <p:nvPr>
              <p:custDataLst>
                <p:tags r:id="rId7"/>
              </p:custDataLst>
            </p:nvPr>
          </p:nvSpPr>
          <p:spPr>
            <a:xfrm>
              <a:off x="858990" y="4388625"/>
              <a:ext cx="2041236" cy="461665"/>
            </a:xfrm>
            <a:prstGeom prst="rect">
              <a:avLst/>
            </a:prstGeom>
            <a:noFill/>
          </p:spPr>
          <p:txBody>
            <a:bodyPr wrap="square" rtlCol="0">
              <a:spAutoFit/>
            </a:bodyPr>
            <a:lstStyle/>
            <a:p>
              <a:r>
                <a:rPr lang="zh-CN" altLang="en-US" sz="2400" b="1" dirty="0">
                  <a:solidFill>
                    <a:schemeClr val="accent6">
                      <a:lumMod val="75000"/>
                    </a:schemeClr>
                  </a:solidFill>
                  <a:latin typeface="微软雅黑" panose="020B0503020204020204" pitchFamily="34" charset="-122"/>
                  <a:ea typeface="微软雅黑" panose="020B0503020204020204" pitchFamily="34" charset="-122"/>
                </a:rPr>
                <a:t>用法用量</a:t>
              </a:r>
            </a:p>
          </p:txBody>
        </p:sp>
      </p:grpSp>
      <p:sp>
        <p:nvSpPr>
          <p:cNvPr id="10" name="矩形 9"/>
          <p:cNvSpPr/>
          <p:nvPr>
            <p:custDataLst>
              <p:tags r:id="rId2"/>
            </p:custDataLst>
          </p:nvPr>
        </p:nvSpPr>
        <p:spPr>
          <a:xfrm>
            <a:off x="6478905" y="1314341"/>
            <a:ext cx="4858385" cy="497840"/>
          </a:xfrm>
          <a:prstGeom prst="rect">
            <a:avLst/>
          </a:prstGeom>
          <a:noFill/>
          <a:ln>
            <a:solidFill>
              <a:srgbClr val="06A9B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13" name="矩形 12"/>
          <p:cNvSpPr/>
          <p:nvPr>
            <p:custDataLst>
              <p:tags r:id="rId3"/>
            </p:custDataLst>
          </p:nvPr>
        </p:nvSpPr>
        <p:spPr>
          <a:xfrm>
            <a:off x="6483350" y="2445911"/>
            <a:ext cx="4874260" cy="1528445"/>
          </a:xfrm>
          <a:prstGeom prst="rect">
            <a:avLst/>
          </a:prstGeom>
          <a:noFill/>
          <a:ln>
            <a:solidFill>
              <a:srgbClr val="06A9B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dirty="0"/>
          </a:p>
        </p:txBody>
      </p:sp>
      <p:sp>
        <p:nvSpPr>
          <p:cNvPr id="14" name="矩形 13"/>
          <p:cNvSpPr/>
          <p:nvPr>
            <p:custDataLst>
              <p:tags r:id="rId4"/>
            </p:custDataLst>
          </p:nvPr>
        </p:nvSpPr>
        <p:spPr>
          <a:xfrm>
            <a:off x="6478905" y="4569351"/>
            <a:ext cx="4874260" cy="1644650"/>
          </a:xfrm>
          <a:prstGeom prst="rect">
            <a:avLst/>
          </a:prstGeom>
          <a:noFill/>
          <a:ln>
            <a:solidFill>
              <a:srgbClr val="06A9B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12" name="文本框 11"/>
          <p:cNvSpPr txBox="1"/>
          <p:nvPr/>
        </p:nvSpPr>
        <p:spPr>
          <a:xfrm>
            <a:off x="6499225" y="1428006"/>
            <a:ext cx="4064000" cy="429895"/>
          </a:xfrm>
          <a:prstGeom prst="rect">
            <a:avLst/>
          </a:prstGeom>
          <a:noFill/>
        </p:spPr>
        <p:txBody>
          <a:bodyPr wrap="square" rtlCol="0">
            <a:noAutofit/>
          </a:bodyPr>
          <a:lstStyle/>
          <a:p>
            <a:r>
              <a:rPr lang="zh-CN" altLang="en-US" b="1" dirty="0">
                <a:latin typeface="微软雅黑" panose="020B0503020204020204" pitchFamily="34" charset="-122"/>
                <a:ea typeface="微软雅黑" panose="020B0503020204020204" pitchFamily="34" charset="-122"/>
                <a:sym typeface="+mn-ea"/>
              </a:rPr>
              <a:t>治疗慢性便秘</a:t>
            </a:r>
            <a:endParaRPr lang="zh-CN" altLang="en-US" dirty="0"/>
          </a:p>
          <a:p>
            <a:endParaRPr lang="zh-CN" altLang="en-US"/>
          </a:p>
        </p:txBody>
      </p:sp>
      <p:sp>
        <p:nvSpPr>
          <p:cNvPr id="15" name="文本框 14"/>
          <p:cNvSpPr txBox="1"/>
          <p:nvPr/>
        </p:nvSpPr>
        <p:spPr>
          <a:xfrm>
            <a:off x="6478905" y="2492901"/>
            <a:ext cx="4952365" cy="1431161"/>
          </a:xfrm>
          <a:prstGeom prst="rect">
            <a:avLst/>
          </a:prstGeom>
          <a:noFill/>
        </p:spPr>
        <p:txBody>
          <a:bodyPr wrap="square" rtlCol="0" anchor="t">
            <a:spAutoFit/>
          </a:bodyPr>
          <a:lstStyle/>
          <a:p>
            <a:pPr>
              <a:lnSpc>
                <a:spcPct val="150000"/>
              </a:lnSpc>
            </a:pPr>
            <a:r>
              <a:rPr lang="zh-CN" altLang="en-US" sz="1400" b="1" dirty="0" smtClean="0">
                <a:solidFill>
                  <a:srgbClr val="FF0000"/>
                </a:solidFill>
                <a:latin typeface="微软雅黑" panose="020B0503020204020204" pitchFamily="34" charset="-122"/>
                <a:ea typeface="微软雅黑" panose="020B0503020204020204" pitchFamily="34" charset="-122"/>
                <a:sym typeface="+mn-ea"/>
              </a:rPr>
              <a:t>便秘</a:t>
            </a:r>
            <a:r>
              <a:rPr lang="zh-CN" altLang="en-US" sz="1400" b="1" dirty="0">
                <a:solidFill>
                  <a:srgbClr val="FF0000"/>
                </a:solidFill>
                <a:latin typeface="微软雅黑" panose="020B0503020204020204" pitchFamily="34" charset="-122"/>
                <a:ea typeface="微软雅黑" panose="020B0503020204020204" pitchFamily="34" charset="-122"/>
                <a:sym typeface="+mn-ea"/>
              </a:rPr>
              <a:t>在我国成年人中非常多见，其中骨科卧床患者、帕金森、晚期癌症、糖尿病等患者更易患便秘；经常服用阿片类药物、抗精神类药物的患者也更易患便秘</a:t>
            </a:r>
            <a:r>
              <a:rPr lang="zh-CN" altLang="en-US" sz="1400" dirty="0" smtClean="0">
                <a:latin typeface="微软雅黑" panose="020B0503020204020204" pitchFamily="34" charset="-122"/>
                <a:ea typeface="微软雅黑" panose="020B0503020204020204" pitchFamily="34" charset="-122"/>
                <a:sym typeface="+mn-ea"/>
              </a:rPr>
              <a:t>；便秘</a:t>
            </a:r>
            <a:r>
              <a:rPr lang="zh-CN" altLang="en-US" sz="1400" dirty="0">
                <a:latin typeface="微软雅黑" panose="020B0503020204020204" pitchFamily="34" charset="-122"/>
                <a:ea typeface="微软雅黑" panose="020B0503020204020204" pitchFamily="34" charset="-122"/>
                <a:sym typeface="+mn-ea"/>
              </a:rPr>
              <a:t>的人群患病率为 </a:t>
            </a:r>
            <a:r>
              <a:rPr lang="en-US" altLang="zh-CN" sz="1400" dirty="0">
                <a:latin typeface="微软雅黑" panose="020B0503020204020204" pitchFamily="34" charset="-122"/>
                <a:ea typeface="微软雅黑" panose="020B0503020204020204" pitchFamily="34" charset="-122"/>
                <a:sym typeface="+mn-ea"/>
              </a:rPr>
              <a:t>3%-17%</a:t>
            </a:r>
            <a:r>
              <a:rPr lang="zh-CN" altLang="en-US" sz="1400" dirty="0">
                <a:latin typeface="微软雅黑" panose="020B0503020204020204" pitchFamily="34" charset="-122"/>
                <a:ea typeface="微软雅黑" panose="020B0503020204020204" pitchFamily="34" charset="-122"/>
                <a:sym typeface="+mn-ea"/>
              </a:rPr>
              <a:t> ，女性多于男性，老年人多于青壮年。</a:t>
            </a:r>
            <a:r>
              <a:rPr lang="zh-CN" altLang="en-US" sz="1600" dirty="0">
                <a:latin typeface="微软雅黑" panose="020B0503020204020204" pitchFamily="34" charset="-122"/>
                <a:ea typeface="微软雅黑" panose="020B0503020204020204" pitchFamily="34" charset="-122"/>
                <a:sym typeface="+mn-ea"/>
              </a:rPr>
              <a:t> </a:t>
            </a:r>
          </a:p>
        </p:txBody>
      </p:sp>
      <p:sp>
        <p:nvSpPr>
          <p:cNvPr id="16" name="文本框 15"/>
          <p:cNvSpPr txBox="1"/>
          <p:nvPr/>
        </p:nvSpPr>
        <p:spPr>
          <a:xfrm>
            <a:off x="6478905" y="4623961"/>
            <a:ext cx="4772660" cy="1599565"/>
          </a:xfrm>
          <a:prstGeom prst="rect">
            <a:avLst/>
          </a:prstGeom>
          <a:noFill/>
        </p:spPr>
        <p:txBody>
          <a:bodyPr wrap="square" rtlCol="0" anchor="t">
            <a:spAutoFit/>
          </a:bodyPr>
          <a:lstStyle/>
          <a:p>
            <a:r>
              <a:rPr lang="zh-CN" altLang="en-US" sz="1400" b="1" dirty="0">
                <a:latin typeface="微软雅黑" panose="020B0503020204020204" pitchFamily="34" charset="-122"/>
                <a:ea typeface="微软雅黑" panose="020B0503020204020204" pitchFamily="34" charset="-122"/>
                <a:sym typeface="+mn-ea"/>
              </a:rPr>
              <a:t>本品可直接服用，无需用水稀释。</a:t>
            </a:r>
            <a:endParaRPr lang="en-US" altLang="zh-CN" sz="1400" b="1" dirty="0">
              <a:latin typeface="微软雅黑" panose="020B0503020204020204" pitchFamily="34" charset="-122"/>
              <a:ea typeface="微软雅黑" panose="020B0503020204020204" pitchFamily="34" charset="-122"/>
            </a:endParaRPr>
          </a:p>
          <a:p>
            <a:r>
              <a:rPr lang="zh-CN" altLang="zh-CN" sz="1400" b="1" dirty="0">
                <a:latin typeface="微软雅黑" panose="020B0503020204020204" pitchFamily="34" charset="-122"/>
                <a:ea typeface="微软雅黑" panose="020B0503020204020204" pitchFamily="34" charset="-122"/>
                <a:sym typeface="+mn-ea"/>
              </a:rPr>
              <a:t>慢性便秘：</a:t>
            </a:r>
            <a:endParaRPr lang="zh-CN" altLang="zh-CN" sz="1400" b="1" dirty="0">
              <a:latin typeface="微软雅黑" panose="020B0503020204020204" pitchFamily="34" charset="-122"/>
              <a:ea typeface="微软雅黑" panose="020B0503020204020204" pitchFamily="34" charset="-122"/>
            </a:endParaRPr>
          </a:p>
          <a:p>
            <a:r>
              <a:rPr lang="zh-CN" altLang="zh-CN" sz="1400" b="1" dirty="0">
                <a:solidFill>
                  <a:srgbClr val="FF0000"/>
                </a:solidFill>
                <a:latin typeface="微软雅黑" panose="020B0503020204020204" pitchFamily="34" charset="-122"/>
                <a:ea typeface="微软雅黑" panose="020B0503020204020204" pitchFamily="34" charset="-122"/>
                <a:sym typeface="+mn-ea"/>
              </a:rPr>
              <a:t>成人：一次</a:t>
            </a:r>
            <a:r>
              <a:rPr lang="en-US" altLang="zh-CN" sz="1400" b="1" dirty="0">
                <a:solidFill>
                  <a:srgbClr val="FF0000"/>
                </a:solidFill>
                <a:latin typeface="微软雅黑" panose="020B0503020204020204" pitchFamily="34" charset="-122"/>
                <a:ea typeface="微软雅黑" panose="020B0503020204020204" pitchFamily="34" charset="-122"/>
                <a:sym typeface="+mn-ea"/>
              </a:rPr>
              <a:t>25ml</a:t>
            </a:r>
            <a:r>
              <a:rPr lang="zh-CN" altLang="zh-CN" sz="1400" b="1" dirty="0">
                <a:solidFill>
                  <a:srgbClr val="FF0000"/>
                </a:solidFill>
                <a:latin typeface="微软雅黑" panose="020B0503020204020204" pitchFamily="34" charset="-122"/>
                <a:ea typeface="微软雅黑" panose="020B0503020204020204" pitchFamily="34" charset="-122"/>
                <a:sym typeface="+mn-ea"/>
              </a:rPr>
              <a:t>，一日</a:t>
            </a:r>
            <a:r>
              <a:rPr lang="en-US" altLang="zh-CN" sz="1400" b="1" dirty="0">
                <a:solidFill>
                  <a:srgbClr val="FF0000"/>
                </a:solidFill>
                <a:latin typeface="微软雅黑" panose="020B0503020204020204" pitchFamily="34" charset="-122"/>
                <a:ea typeface="微软雅黑" panose="020B0503020204020204" pitchFamily="34" charset="-122"/>
                <a:sym typeface="+mn-ea"/>
              </a:rPr>
              <a:t>2-3</a:t>
            </a:r>
            <a:r>
              <a:rPr lang="zh-CN" altLang="zh-CN" sz="1400" b="1" dirty="0">
                <a:solidFill>
                  <a:srgbClr val="FF0000"/>
                </a:solidFill>
                <a:latin typeface="微软雅黑" panose="020B0503020204020204" pitchFamily="34" charset="-122"/>
                <a:ea typeface="微软雅黑" panose="020B0503020204020204" pitchFamily="34" charset="-122"/>
                <a:sym typeface="+mn-ea"/>
              </a:rPr>
              <a:t>次。</a:t>
            </a:r>
            <a:endParaRPr lang="zh-CN" altLang="zh-CN" sz="1400" b="1" dirty="0">
              <a:solidFill>
                <a:srgbClr val="FF0000"/>
              </a:solidFill>
              <a:latin typeface="微软雅黑" panose="020B0503020204020204" pitchFamily="34" charset="-122"/>
              <a:ea typeface="微软雅黑" panose="020B0503020204020204" pitchFamily="34" charset="-122"/>
            </a:endParaRPr>
          </a:p>
          <a:p>
            <a:r>
              <a:rPr lang="zh-CN" altLang="zh-CN" sz="1400" b="1" dirty="0">
                <a:solidFill>
                  <a:srgbClr val="FF0000"/>
                </a:solidFill>
                <a:latin typeface="微软雅黑" panose="020B0503020204020204" pitchFamily="34" charset="-122"/>
                <a:ea typeface="微软雅黑" panose="020B0503020204020204" pitchFamily="34" charset="-122"/>
                <a:sym typeface="+mn-ea"/>
              </a:rPr>
              <a:t>老年人：初期建议一日</a:t>
            </a:r>
            <a:r>
              <a:rPr lang="en-US" altLang="zh-CN" sz="1400" b="1" dirty="0">
                <a:solidFill>
                  <a:srgbClr val="FF0000"/>
                </a:solidFill>
                <a:latin typeface="微软雅黑" panose="020B0503020204020204" pitchFamily="34" charset="-122"/>
                <a:ea typeface="微软雅黑" panose="020B0503020204020204" pitchFamily="34" charset="-122"/>
                <a:sym typeface="+mn-ea"/>
              </a:rPr>
              <a:t>25ml</a:t>
            </a:r>
            <a:r>
              <a:rPr lang="zh-CN" altLang="zh-CN" sz="1400" b="1" dirty="0">
                <a:solidFill>
                  <a:srgbClr val="FF0000"/>
                </a:solidFill>
                <a:latin typeface="微软雅黑" panose="020B0503020204020204" pitchFamily="34" charset="-122"/>
                <a:ea typeface="微软雅黑" panose="020B0503020204020204" pitchFamily="34" charset="-122"/>
                <a:sym typeface="+mn-ea"/>
              </a:rPr>
              <a:t>，再予调整所需剂量。</a:t>
            </a:r>
            <a:endParaRPr lang="zh-CN" altLang="zh-CN" sz="1400" b="1" dirty="0">
              <a:solidFill>
                <a:srgbClr val="FF0000"/>
              </a:solidFill>
              <a:latin typeface="微软雅黑" panose="020B0503020204020204" pitchFamily="34" charset="-122"/>
              <a:ea typeface="微软雅黑" panose="020B0503020204020204" pitchFamily="34" charset="-122"/>
            </a:endParaRPr>
          </a:p>
          <a:p>
            <a:r>
              <a:rPr lang="zh-CN" altLang="zh-CN" sz="1400" b="1" dirty="0">
                <a:latin typeface="微软雅黑" panose="020B0503020204020204" pitchFamily="34" charset="-122"/>
                <a:ea typeface="微软雅黑" panose="020B0503020204020204" pitchFamily="34" charset="-122"/>
                <a:sym typeface="+mn-ea"/>
              </a:rPr>
              <a:t>大部分泻剂不建议连续使用。使用本品治疗，通常一个疗程不超过</a:t>
            </a:r>
            <a:r>
              <a:rPr lang="en-US" altLang="zh-CN" sz="1400" b="1" dirty="0">
                <a:latin typeface="微软雅黑" panose="020B0503020204020204" pitchFamily="34" charset="-122"/>
                <a:ea typeface="微软雅黑" panose="020B0503020204020204" pitchFamily="34" charset="-122"/>
                <a:sym typeface="+mn-ea"/>
              </a:rPr>
              <a:t>14</a:t>
            </a:r>
            <a:r>
              <a:rPr lang="zh-CN" altLang="zh-CN" sz="1400" b="1" dirty="0">
                <a:latin typeface="微软雅黑" panose="020B0503020204020204" pitchFamily="34" charset="-122"/>
                <a:ea typeface="微软雅黑" panose="020B0503020204020204" pitchFamily="34" charset="-122"/>
                <a:sym typeface="+mn-ea"/>
              </a:rPr>
              <a:t>天，必要时可再给药。</a:t>
            </a:r>
            <a:endParaRPr lang="zh-CN" altLang="zh-CN" sz="1400" b="1" dirty="0">
              <a:latin typeface="微软雅黑" panose="020B0503020204020204" pitchFamily="34" charset="-122"/>
              <a:ea typeface="微软雅黑" panose="020B0503020204020204" pitchFamily="34" charset="-122"/>
            </a:endParaRPr>
          </a:p>
          <a:p>
            <a:r>
              <a:rPr lang="zh-CN" altLang="zh-CN" sz="1400" b="1" dirty="0">
                <a:solidFill>
                  <a:srgbClr val="FF0000"/>
                </a:solidFill>
                <a:highlight>
                  <a:srgbClr val="FFFF00"/>
                </a:highlight>
                <a:latin typeface="微软雅黑" panose="020B0503020204020204" pitchFamily="34" charset="-122"/>
                <a:ea typeface="微软雅黑" panose="020B0503020204020204" pitchFamily="34" charset="-122"/>
                <a:sym typeface="+mn-ea"/>
              </a:rPr>
              <a:t>肾功能不全的慢性便秘患者无需调整剂量。</a:t>
            </a:r>
          </a:p>
        </p:txBody>
      </p:sp>
      <p:sp>
        <p:nvSpPr>
          <p:cNvPr id="6" name="文本框 5"/>
          <p:cNvSpPr txBox="1"/>
          <p:nvPr/>
        </p:nvSpPr>
        <p:spPr>
          <a:xfrm>
            <a:off x="214143" y="534913"/>
            <a:ext cx="2882348" cy="523220"/>
          </a:xfrm>
          <a:prstGeom prst="rect">
            <a:avLst/>
          </a:prstGeom>
          <a:noFill/>
        </p:spPr>
        <p:txBody>
          <a:bodyPr wrap="square" rtlCol="0">
            <a:spAutoFit/>
          </a:bodyPr>
          <a:lstStyle/>
          <a:p>
            <a:r>
              <a:rPr lang="en-US" altLang="zh-CN" sz="2800" b="1" dirty="0">
                <a:solidFill>
                  <a:schemeClr val="bg1"/>
                </a:solidFill>
                <a:latin typeface="微软雅黑" panose="020B0503020204020204" pitchFamily="34" charset="-122"/>
                <a:ea typeface="微软雅黑" panose="020B0503020204020204" pitchFamily="34" charset="-122"/>
              </a:rPr>
              <a:t>01 </a:t>
            </a:r>
            <a:r>
              <a:rPr lang="zh-CN" altLang="en-US" sz="2800" b="1" dirty="0">
                <a:solidFill>
                  <a:schemeClr val="bg1"/>
                </a:solidFill>
                <a:latin typeface="微软雅黑" panose="020B0503020204020204" pitchFamily="34" charset="-122"/>
                <a:ea typeface="微软雅黑" panose="020B0503020204020204" pitchFamily="34" charset="-122"/>
              </a:rPr>
              <a:t>药品基本信息</a:t>
            </a:r>
            <a:endParaRPr lang="zh-CN" altLang="en-US" sz="2800" dirty="0"/>
          </a:p>
        </p:txBody>
      </p:sp>
      <p:sp>
        <p:nvSpPr>
          <p:cNvPr id="4" name="矩形 3"/>
          <p:cNvSpPr/>
          <p:nvPr/>
        </p:nvSpPr>
        <p:spPr>
          <a:xfrm>
            <a:off x="7302467" y="6396335"/>
            <a:ext cx="3931237" cy="461665"/>
          </a:xfrm>
          <a:prstGeom prst="rect">
            <a:avLst/>
          </a:prstGeom>
        </p:spPr>
        <p:txBody>
          <a:bodyPr wrap="square">
            <a:spAutoFit/>
          </a:bodyPr>
          <a:lstStyle/>
          <a:p>
            <a:r>
              <a:rPr lang="en-US" altLang="zh-CN" sz="1200" dirty="0" smtClean="0">
                <a:latin typeface="微软雅黑" panose="020B0503020204020204" pitchFamily="34" charset="-122"/>
                <a:ea typeface="微软雅黑" panose="020B0503020204020204" pitchFamily="34" charset="-122"/>
              </a:rPr>
              <a:t>1. Am </a:t>
            </a:r>
            <a:r>
              <a:rPr lang="en-US" altLang="zh-CN" sz="1200" dirty="0">
                <a:latin typeface="微软雅黑" panose="020B0503020204020204" pitchFamily="34" charset="-122"/>
                <a:ea typeface="微软雅黑" panose="020B0503020204020204" pitchFamily="34" charset="-122"/>
              </a:rPr>
              <a:t>J </a:t>
            </a:r>
            <a:r>
              <a:rPr lang="en-US" altLang="zh-CN" sz="1200" dirty="0" err="1">
                <a:latin typeface="微软雅黑" panose="020B0503020204020204" pitchFamily="34" charset="-122"/>
                <a:ea typeface="微软雅黑" panose="020B0503020204020204" pitchFamily="34" charset="-122"/>
              </a:rPr>
              <a:t>Gastroenterol</a:t>
            </a:r>
            <a:r>
              <a:rPr lang="en-US" altLang="zh-CN" sz="1200" dirty="0">
                <a:latin typeface="微软雅黑" panose="020B0503020204020204" pitchFamily="34" charset="-122"/>
                <a:ea typeface="微软雅黑" panose="020B0503020204020204" pitchFamily="34" charset="-122"/>
              </a:rPr>
              <a:t> , 2011, 106(106):1582-1591.</a:t>
            </a:r>
          </a:p>
          <a:p>
            <a:r>
              <a:rPr lang="en-US" altLang="zh-CN" sz="1200" dirty="0" smtClean="0">
                <a:latin typeface="微软雅黑" panose="020B0503020204020204" pitchFamily="34" charset="-122"/>
                <a:ea typeface="微软雅黑" panose="020B0503020204020204" pitchFamily="34" charset="-122"/>
              </a:rPr>
              <a:t>2. Aliment </a:t>
            </a:r>
            <a:r>
              <a:rPr lang="en-US" altLang="zh-CN" sz="1200" dirty="0">
                <a:latin typeface="微软雅黑" panose="020B0503020204020204" pitchFamily="34" charset="-122"/>
                <a:ea typeface="微软雅黑" panose="020B0503020204020204" pitchFamily="34" charset="-122"/>
              </a:rPr>
              <a:t>Pharm Therap,2010,31(2):</a:t>
            </a:r>
            <a:r>
              <a:rPr lang="en-US" altLang="zh-CN" sz="1200" dirty="0" smtClean="0">
                <a:latin typeface="微软雅黑" panose="020B0503020204020204" pitchFamily="34" charset="-122"/>
                <a:ea typeface="微软雅黑" panose="020B0503020204020204" pitchFamily="34" charset="-122"/>
              </a:rPr>
              <a:t>274-84</a:t>
            </a:r>
          </a:p>
        </p:txBody>
      </p:sp>
      <p:sp>
        <p:nvSpPr>
          <p:cNvPr id="17" name="文本框 16"/>
          <p:cNvSpPr txBox="1"/>
          <p:nvPr/>
        </p:nvSpPr>
        <p:spPr>
          <a:xfrm>
            <a:off x="528955" y="4787265"/>
            <a:ext cx="4897120" cy="275590"/>
          </a:xfrm>
          <a:prstGeom prst="rect">
            <a:avLst/>
          </a:prstGeom>
          <a:noFill/>
        </p:spPr>
        <p:txBody>
          <a:bodyPr wrap="square" rtlCol="0">
            <a:spAutoFit/>
          </a:bodyPr>
          <a:lstStyle/>
          <a:p>
            <a:r>
              <a:rPr lang="en-US" altLang="zh-CN" sz="1200" b="1"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rPr>
              <a:t>参照药品为医保目录内药品，市场份额大，临床广泛使用</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内容占位符 3"/>
          <p:cNvGraphicFramePr>
            <a:graphicFrameLocks noGrp="1"/>
          </p:cNvGraphicFramePr>
          <p:nvPr>
            <p:ph idx="1"/>
            <p:custDataLst>
              <p:tags r:id="rId1"/>
            </p:custDataLst>
            <p:extLst>
              <p:ext uri="{D42A27DB-BD31-4B8C-83A1-F6EECF244321}">
                <p14:modId xmlns:p14="http://schemas.microsoft.com/office/powerpoint/2010/main" val="829740001"/>
              </p:ext>
            </p:extLst>
          </p:nvPr>
        </p:nvGraphicFramePr>
        <p:xfrm>
          <a:off x="1415713" y="1330585"/>
          <a:ext cx="9467271" cy="5000262"/>
        </p:xfrm>
        <a:graphic>
          <a:graphicData uri="http://schemas.openxmlformats.org/drawingml/2006/table">
            <a:tbl>
              <a:tblPr firstRow="1" bandRow="1">
                <a:tableStyleId>{7DF18680-E054-41AD-8BC1-D1AEF772440D}</a:tableStyleId>
              </a:tblPr>
              <a:tblGrid>
                <a:gridCol w="587970">
                  <a:extLst>
                    <a:ext uri="{9D8B030D-6E8A-4147-A177-3AD203B41FA5}">
                      <a16:colId xmlns:a16="http://schemas.microsoft.com/office/drawing/2014/main" val="20000"/>
                    </a:ext>
                  </a:extLst>
                </a:gridCol>
                <a:gridCol w="3198940">
                  <a:extLst>
                    <a:ext uri="{9D8B030D-6E8A-4147-A177-3AD203B41FA5}">
                      <a16:colId xmlns:a16="http://schemas.microsoft.com/office/drawing/2014/main" val="20001"/>
                    </a:ext>
                  </a:extLst>
                </a:gridCol>
                <a:gridCol w="5680361">
                  <a:extLst>
                    <a:ext uri="{9D8B030D-6E8A-4147-A177-3AD203B41FA5}">
                      <a16:colId xmlns:a16="http://schemas.microsoft.com/office/drawing/2014/main" val="20002"/>
                    </a:ext>
                  </a:extLst>
                </a:gridCol>
              </a:tblGrid>
              <a:tr h="409252">
                <a:tc>
                  <a:txBody>
                    <a:bodyPr/>
                    <a:lstStyle/>
                    <a:p>
                      <a:pPr algn="ctr"/>
                      <a:r>
                        <a:rPr lang="zh-CN" altLang="en-US" sz="1400" dirty="0">
                          <a:latin typeface="微软雅黑" panose="020B0503020204020204" pitchFamily="34" charset="-122"/>
                          <a:ea typeface="微软雅黑" panose="020B0503020204020204" pitchFamily="34" charset="-122"/>
                        </a:rPr>
                        <a:t>时间</a:t>
                      </a:r>
                    </a:p>
                  </a:txBody>
                  <a:tcPr marL="83186" marR="83186" marT="41593" marB="41593" anchor="ctr"/>
                </a:tc>
                <a:tc>
                  <a:txBody>
                    <a:bodyPr/>
                    <a:lstStyle/>
                    <a:p>
                      <a:pPr algn="ctr"/>
                      <a:r>
                        <a:rPr lang="zh-CN" altLang="en-US" sz="1400" dirty="0">
                          <a:latin typeface="微软雅黑" panose="020B0503020204020204" pitchFamily="34" charset="-122"/>
                          <a:ea typeface="微软雅黑" panose="020B0503020204020204" pitchFamily="34" charset="-122"/>
                        </a:rPr>
                        <a:t>指南推荐</a:t>
                      </a:r>
                    </a:p>
                  </a:txBody>
                  <a:tcPr marL="83186" marR="83186" marT="41593" marB="41593" anchor="ctr"/>
                </a:tc>
                <a:tc>
                  <a:txBody>
                    <a:bodyPr/>
                    <a:lstStyle/>
                    <a:p>
                      <a:pPr algn="ctr"/>
                      <a:r>
                        <a:rPr lang="zh-CN" altLang="en-US" sz="1400" dirty="0">
                          <a:latin typeface="微软雅黑" panose="020B0503020204020204" pitchFamily="34" charset="-122"/>
                          <a:ea typeface="微软雅黑" panose="020B0503020204020204" pitchFamily="34" charset="-122"/>
                        </a:rPr>
                        <a:t>相关推荐</a:t>
                      </a:r>
                    </a:p>
                  </a:txBody>
                  <a:tcPr marL="83186" marR="83186" marT="41593" marB="41593" anchor="ctr"/>
                </a:tc>
                <a:extLst>
                  <a:ext uri="{0D108BD9-81ED-4DB2-BD59-A6C34878D82A}">
                    <a16:rowId xmlns:a16="http://schemas.microsoft.com/office/drawing/2014/main" val="10000"/>
                  </a:ext>
                </a:extLst>
              </a:tr>
              <a:tr h="483736">
                <a:tc>
                  <a:txBody>
                    <a:bodyPr/>
                    <a:lstStyle/>
                    <a:p>
                      <a:r>
                        <a:rPr lang="en-US" altLang="zh-CN" sz="1200" dirty="0">
                          <a:latin typeface="微软雅黑" panose="020B0503020204020204" pitchFamily="34" charset="-122"/>
                          <a:ea typeface="微软雅黑" panose="020B0503020204020204" pitchFamily="34" charset="-122"/>
                        </a:rPr>
                        <a:t>2019</a:t>
                      </a:r>
                      <a:endParaRPr lang="zh-CN" altLang="en-US" sz="1200" dirty="0">
                        <a:latin typeface="微软雅黑" panose="020B0503020204020204" pitchFamily="34" charset="-122"/>
                        <a:ea typeface="微软雅黑" panose="020B0503020204020204" pitchFamily="34" charset="-122"/>
                      </a:endParaRPr>
                    </a:p>
                  </a:txBody>
                  <a:tcPr marL="83186" marR="83186" marT="41593" marB="41593" anchor="ctr"/>
                </a:tc>
                <a:tc>
                  <a:txBody>
                    <a:bodyPr/>
                    <a:lstStyle/>
                    <a:p>
                      <a:r>
                        <a:rPr lang="zh-CN" altLang="en-US" sz="1200" dirty="0">
                          <a:latin typeface="微软雅黑" panose="020B0503020204020204" pitchFamily="34" charset="-122"/>
                          <a:ea typeface="微软雅黑" panose="020B0503020204020204" pitchFamily="34" charset="-122"/>
                        </a:rPr>
                        <a:t>中国慢性便秘专家共识意见</a:t>
                      </a:r>
                    </a:p>
                  </a:txBody>
                  <a:tcPr marL="83186" marR="83186" marT="41593" marB="41593" anchor="ctr"/>
                </a:tc>
                <a:tc>
                  <a:txBody>
                    <a:bodyPr/>
                    <a:lstStyle/>
                    <a:p>
                      <a:pPr marL="0" marR="0" indent="0" algn="l" defTabSz="1216660" rtl="0" eaLnBrk="1" fontAlgn="auto" latinLnBrk="0" hangingPunct="1">
                        <a:lnSpc>
                          <a:spcPct val="100000"/>
                        </a:lnSpc>
                        <a:spcBef>
                          <a:spcPts val="0"/>
                        </a:spcBef>
                        <a:spcAft>
                          <a:spcPts val="0"/>
                        </a:spcAft>
                        <a:buClrTx/>
                        <a:buSzTx/>
                        <a:buFontTx/>
                        <a:buNone/>
                        <a:defRPr/>
                      </a:pPr>
                      <a:r>
                        <a:rPr lang="zh-CN" altLang="en-US" sz="1200" dirty="0" smtClean="0">
                          <a:latin typeface="微软雅黑" panose="020B0503020204020204" pitchFamily="34" charset="-122"/>
                          <a:ea typeface="微软雅黑" panose="020B0503020204020204" pitchFamily="34" charset="-122"/>
                        </a:rPr>
                        <a:t>国际</a:t>
                      </a:r>
                      <a:r>
                        <a:rPr lang="zh-CN" altLang="en-US" sz="1200" dirty="0">
                          <a:latin typeface="微软雅黑" panose="020B0503020204020204" pitchFamily="34" charset="-122"/>
                          <a:ea typeface="微软雅黑" panose="020B0503020204020204" pitchFamily="34" charset="-122"/>
                        </a:rPr>
                        <a:t>多项指南和共识意见推荐用于</a:t>
                      </a:r>
                      <a:r>
                        <a:rPr lang="zh-CN" altLang="en-US" sz="1200" dirty="0">
                          <a:solidFill>
                            <a:srgbClr val="C00000"/>
                          </a:solidFill>
                          <a:highlight>
                            <a:srgbClr val="FFFF00"/>
                          </a:highlight>
                          <a:latin typeface="微软雅黑" panose="020B0503020204020204" pitchFamily="34" charset="-122"/>
                          <a:ea typeface="微软雅黑" panose="020B0503020204020204" pitchFamily="34" charset="-122"/>
                        </a:rPr>
                        <a:t>慢性便秘患者的</a:t>
                      </a:r>
                      <a:r>
                        <a:rPr lang="zh-CN" altLang="en-US" sz="1400" b="1" dirty="0">
                          <a:solidFill>
                            <a:srgbClr val="C00000"/>
                          </a:solidFill>
                          <a:highlight>
                            <a:srgbClr val="FFFF00"/>
                          </a:highlight>
                          <a:latin typeface="微软雅黑" panose="020B0503020204020204" pitchFamily="34" charset="-122"/>
                          <a:ea typeface="微软雅黑" panose="020B0503020204020204" pitchFamily="34" charset="-122"/>
                        </a:rPr>
                        <a:t>长期治疗</a:t>
                      </a:r>
                      <a:endParaRPr lang="en-US" altLang="zh-CN" sz="1400" b="1" dirty="0">
                        <a:solidFill>
                          <a:srgbClr val="C00000"/>
                        </a:solidFill>
                        <a:highlight>
                          <a:srgbClr val="FFFF00"/>
                        </a:highlight>
                        <a:latin typeface="微软雅黑" panose="020B0503020204020204" pitchFamily="34" charset="-122"/>
                        <a:ea typeface="微软雅黑" panose="020B0503020204020204" pitchFamily="34" charset="-122"/>
                      </a:endParaRPr>
                    </a:p>
                  </a:txBody>
                  <a:tcPr marL="83186" marR="83186" marT="41593" marB="41593" anchor="ctr"/>
                </a:tc>
                <a:extLst>
                  <a:ext uri="{0D108BD9-81ED-4DB2-BD59-A6C34878D82A}">
                    <a16:rowId xmlns:a16="http://schemas.microsoft.com/office/drawing/2014/main" val="10001"/>
                  </a:ext>
                </a:extLst>
              </a:tr>
              <a:tr h="513504">
                <a:tc>
                  <a:txBody>
                    <a:bodyPr/>
                    <a:lstStyle/>
                    <a:p>
                      <a:r>
                        <a:rPr lang="en-US" altLang="zh-CN" sz="1200" dirty="0">
                          <a:latin typeface="微软雅黑" panose="020B0503020204020204" pitchFamily="34" charset="-122"/>
                          <a:ea typeface="微软雅黑" panose="020B0503020204020204" pitchFamily="34" charset="-122"/>
                        </a:rPr>
                        <a:t>2019</a:t>
                      </a:r>
                      <a:endParaRPr lang="zh-CN" altLang="en-US" sz="1200" dirty="0">
                        <a:latin typeface="微软雅黑" panose="020B0503020204020204" pitchFamily="34" charset="-122"/>
                        <a:ea typeface="微软雅黑" panose="020B0503020204020204" pitchFamily="34" charset="-122"/>
                      </a:endParaRPr>
                    </a:p>
                  </a:txBody>
                  <a:tcPr marL="83186" marR="83186" marT="41593" marB="41593" anchor="ctr"/>
                </a:tc>
                <a:tc>
                  <a:txBody>
                    <a:bodyPr/>
                    <a:lstStyle/>
                    <a:p>
                      <a:r>
                        <a:rPr lang="zh-CN" altLang="en-US" sz="1200" dirty="0">
                          <a:latin typeface="微软雅黑" panose="020B0503020204020204" pitchFamily="34" charset="-122"/>
                          <a:ea typeface="微软雅黑" panose="020B0503020204020204" pitchFamily="34" charset="-122"/>
                        </a:rPr>
                        <a:t>老年人功能性便秘中西医结合诊疗专家共识</a:t>
                      </a:r>
                    </a:p>
                  </a:txBody>
                  <a:tcPr marL="83186" marR="83186" marT="41593" marB="41593" anchor="ctr"/>
                </a:tc>
                <a:tc>
                  <a:txBody>
                    <a:bodyPr/>
                    <a:lstStyle/>
                    <a:p>
                      <a:pPr marL="0" marR="0" indent="0" algn="l" defTabSz="1216660" rtl="0" eaLnBrk="1" fontAlgn="auto" latinLnBrk="0" hangingPunct="1">
                        <a:lnSpc>
                          <a:spcPct val="100000"/>
                        </a:lnSpc>
                        <a:spcBef>
                          <a:spcPts val="0"/>
                        </a:spcBef>
                        <a:spcAft>
                          <a:spcPts val="0"/>
                        </a:spcAft>
                        <a:buClrTx/>
                        <a:buSzTx/>
                        <a:buFontTx/>
                        <a:buNone/>
                        <a:defRPr/>
                      </a:pPr>
                      <a:r>
                        <a:rPr lang="zh-CN" altLang="en-US" sz="1200" dirty="0" smtClean="0">
                          <a:latin typeface="微软雅黑" panose="020B0503020204020204" pitchFamily="34" charset="-122"/>
                          <a:ea typeface="微软雅黑" panose="020B0503020204020204" pitchFamily="34" charset="-122"/>
                        </a:rPr>
                        <a:t>口服</a:t>
                      </a:r>
                      <a:r>
                        <a:rPr lang="zh-CN" altLang="en-US" sz="1200" dirty="0">
                          <a:latin typeface="微软雅黑" panose="020B0503020204020204" pitchFamily="34" charset="-122"/>
                          <a:ea typeface="微软雅黑" panose="020B0503020204020204" pitchFamily="34" charset="-122"/>
                        </a:rPr>
                        <a:t>后不被肠道吸收、代谢，其含钠量低，不引起肠道净离子的吸收或丢失，</a:t>
                      </a:r>
                      <a:r>
                        <a:rPr lang="zh-CN" altLang="en-US" sz="1400" b="1" dirty="0">
                          <a:solidFill>
                            <a:srgbClr val="C00000"/>
                          </a:solidFill>
                          <a:highlight>
                            <a:srgbClr val="FFFF00"/>
                          </a:highlight>
                          <a:latin typeface="微软雅黑" panose="020B0503020204020204" pitchFamily="34" charset="-122"/>
                          <a:ea typeface="微软雅黑" panose="020B0503020204020204" pitchFamily="34" charset="-122"/>
                        </a:rPr>
                        <a:t>不良反应少</a:t>
                      </a:r>
                      <a:endParaRPr lang="en-US" altLang="zh-CN" sz="1400" b="1" dirty="0">
                        <a:solidFill>
                          <a:srgbClr val="C00000"/>
                        </a:solidFill>
                        <a:highlight>
                          <a:srgbClr val="FFFF00"/>
                        </a:highlight>
                        <a:latin typeface="微软雅黑" panose="020B0503020204020204" pitchFamily="34" charset="-122"/>
                        <a:ea typeface="微软雅黑" panose="020B0503020204020204" pitchFamily="34" charset="-122"/>
                      </a:endParaRPr>
                    </a:p>
                  </a:txBody>
                  <a:tcPr marL="83186" marR="83186" marT="41593" marB="41593" anchor="ctr"/>
                </a:tc>
                <a:extLst>
                  <a:ext uri="{0D108BD9-81ED-4DB2-BD59-A6C34878D82A}">
                    <a16:rowId xmlns:a16="http://schemas.microsoft.com/office/drawing/2014/main" val="10002"/>
                  </a:ext>
                </a:extLst>
              </a:tr>
              <a:tr h="483736">
                <a:tc>
                  <a:txBody>
                    <a:bodyPr/>
                    <a:lstStyle/>
                    <a:p>
                      <a:r>
                        <a:rPr lang="en-US" altLang="zh-CN" sz="1200" dirty="0">
                          <a:latin typeface="微软雅黑" panose="020B0503020204020204" pitchFamily="34" charset="-122"/>
                          <a:ea typeface="微软雅黑" panose="020B0503020204020204" pitchFamily="34" charset="-122"/>
                        </a:rPr>
                        <a:t>2019</a:t>
                      </a:r>
                      <a:endParaRPr lang="zh-CN" altLang="en-US" sz="1200" dirty="0">
                        <a:latin typeface="微软雅黑" panose="020B0503020204020204" pitchFamily="34" charset="-122"/>
                        <a:ea typeface="微软雅黑" panose="020B0503020204020204" pitchFamily="34" charset="-122"/>
                      </a:endParaRPr>
                    </a:p>
                  </a:txBody>
                  <a:tcPr marL="83186" marR="83186" marT="41593" marB="41593" anchor="ctr"/>
                </a:tc>
                <a:tc>
                  <a:txBody>
                    <a:bodyPr/>
                    <a:lstStyle/>
                    <a:p>
                      <a:r>
                        <a:rPr lang="en-US" altLang="zh-CN" sz="1200" dirty="0">
                          <a:latin typeface="微软雅黑" panose="020B0503020204020204" pitchFamily="34" charset="-122"/>
                          <a:ea typeface="微软雅黑" panose="020B0503020204020204" pitchFamily="34" charset="-122"/>
                        </a:rPr>
                        <a:t>MASCC</a:t>
                      </a:r>
                      <a:r>
                        <a:rPr lang="zh-CN" altLang="en-US" sz="1200" dirty="0">
                          <a:latin typeface="微软雅黑" panose="020B0503020204020204" pitchFamily="34" charset="-122"/>
                          <a:ea typeface="微软雅黑" panose="020B0503020204020204" pitchFamily="34" charset="-122"/>
                        </a:rPr>
                        <a:t>建议：晚期癌症患者便秘的管理</a:t>
                      </a:r>
                    </a:p>
                  </a:txBody>
                  <a:tcPr marL="83186" marR="83186" marT="41593" marB="41593" anchor="ctr"/>
                </a:tc>
                <a:tc>
                  <a:txBody>
                    <a:bodyPr/>
                    <a:lstStyle/>
                    <a:p>
                      <a:pPr marL="0" marR="0" indent="0" algn="l" defTabSz="1216660" rtl="0" eaLnBrk="1" fontAlgn="auto" latinLnBrk="0" hangingPunct="1">
                        <a:lnSpc>
                          <a:spcPct val="100000"/>
                        </a:lnSpc>
                        <a:spcBef>
                          <a:spcPts val="0"/>
                        </a:spcBef>
                        <a:spcAft>
                          <a:spcPts val="0"/>
                        </a:spcAft>
                        <a:buClrTx/>
                        <a:buSzTx/>
                        <a:buFontTx/>
                        <a:buNone/>
                        <a:defRPr/>
                      </a:pPr>
                      <a:r>
                        <a:rPr lang="zh-CN" altLang="en-US" sz="1200" dirty="0" smtClean="0">
                          <a:solidFill>
                            <a:srgbClr val="C00000"/>
                          </a:solidFill>
                          <a:highlight>
                            <a:srgbClr val="FFFF00"/>
                          </a:highlight>
                          <a:latin typeface="微软雅黑" panose="020B0503020204020204" pitchFamily="34" charset="-122"/>
                          <a:ea typeface="微软雅黑" panose="020B0503020204020204" pitchFamily="34" charset="-122"/>
                        </a:rPr>
                        <a:t>晚期</a:t>
                      </a:r>
                      <a:r>
                        <a:rPr lang="zh-CN" altLang="en-US" sz="1200" dirty="0">
                          <a:solidFill>
                            <a:srgbClr val="C00000"/>
                          </a:solidFill>
                          <a:highlight>
                            <a:srgbClr val="FFFF00"/>
                          </a:highlight>
                          <a:latin typeface="微软雅黑" panose="020B0503020204020204" pitchFamily="34" charset="-122"/>
                          <a:ea typeface="微软雅黑" panose="020B0503020204020204" pitchFamily="34" charset="-122"/>
                        </a:rPr>
                        <a:t>癌症患者便秘的</a:t>
                      </a:r>
                      <a:r>
                        <a:rPr lang="zh-CN" altLang="en-US" sz="1400" b="1">
                          <a:solidFill>
                            <a:srgbClr val="C00000"/>
                          </a:solidFill>
                          <a:highlight>
                            <a:srgbClr val="FFFF00"/>
                          </a:highlight>
                          <a:latin typeface="微软雅黑" panose="020B0503020204020204" pitchFamily="34" charset="-122"/>
                          <a:ea typeface="微软雅黑" panose="020B0503020204020204" pitchFamily="34" charset="-122"/>
                        </a:rPr>
                        <a:t>一线</a:t>
                      </a:r>
                      <a:r>
                        <a:rPr lang="zh-CN" altLang="en-US" sz="1400" b="1" smtClean="0">
                          <a:solidFill>
                            <a:srgbClr val="C00000"/>
                          </a:solidFill>
                          <a:highlight>
                            <a:srgbClr val="FFFF00"/>
                          </a:highlight>
                          <a:latin typeface="微软雅黑" panose="020B0503020204020204" pitchFamily="34" charset="-122"/>
                          <a:ea typeface="微软雅黑" panose="020B0503020204020204" pitchFamily="34" charset="-122"/>
                        </a:rPr>
                        <a:t>治疗</a:t>
                      </a:r>
                      <a:endParaRPr lang="zh-CN" altLang="en-US" sz="1400" b="1" dirty="0">
                        <a:solidFill>
                          <a:srgbClr val="C00000"/>
                        </a:solidFill>
                        <a:highlight>
                          <a:srgbClr val="FFFF00"/>
                        </a:highlight>
                        <a:latin typeface="微软雅黑" panose="020B0503020204020204" pitchFamily="34" charset="-122"/>
                        <a:ea typeface="微软雅黑" panose="020B0503020204020204" pitchFamily="34" charset="-122"/>
                      </a:endParaRPr>
                    </a:p>
                  </a:txBody>
                  <a:tcPr marL="83186" marR="83186" marT="41593" marB="41593" anchor="ctr"/>
                </a:tc>
                <a:extLst>
                  <a:ext uri="{0D108BD9-81ED-4DB2-BD59-A6C34878D82A}">
                    <a16:rowId xmlns:a16="http://schemas.microsoft.com/office/drawing/2014/main" val="10003"/>
                  </a:ext>
                </a:extLst>
              </a:tr>
              <a:tr h="586674">
                <a:tc>
                  <a:txBody>
                    <a:bodyPr/>
                    <a:lstStyle/>
                    <a:p>
                      <a:r>
                        <a:rPr lang="en-US" altLang="zh-CN" sz="1200" dirty="0">
                          <a:latin typeface="微软雅黑" panose="020B0503020204020204" pitchFamily="34" charset="-122"/>
                          <a:ea typeface="微软雅黑" panose="020B0503020204020204" pitchFamily="34" charset="-122"/>
                        </a:rPr>
                        <a:t>2019</a:t>
                      </a:r>
                      <a:endParaRPr lang="zh-CN" altLang="en-US" sz="1200" dirty="0">
                        <a:latin typeface="微软雅黑" panose="020B0503020204020204" pitchFamily="34" charset="-122"/>
                        <a:ea typeface="微软雅黑" panose="020B0503020204020204" pitchFamily="34" charset="-122"/>
                      </a:endParaRPr>
                    </a:p>
                  </a:txBody>
                  <a:tcPr marL="83186" marR="83186" marT="41593" marB="41593" anchor="ctr"/>
                </a:tc>
                <a:tc>
                  <a:txBody>
                    <a:bodyPr/>
                    <a:lstStyle/>
                    <a:p>
                      <a:pPr marL="0" marR="0" indent="0" algn="l" defTabSz="1216660" rtl="0" eaLnBrk="1" fontAlgn="auto" latinLnBrk="0" hangingPunct="1">
                        <a:lnSpc>
                          <a:spcPct val="100000"/>
                        </a:lnSpc>
                        <a:spcBef>
                          <a:spcPts val="0"/>
                        </a:spcBef>
                        <a:spcAft>
                          <a:spcPts val="0"/>
                        </a:spcAft>
                        <a:buClrTx/>
                        <a:buSzTx/>
                        <a:buFontTx/>
                        <a:buNone/>
                        <a:defRPr/>
                      </a:pPr>
                      <a:r>
                        <a:rPr lang="zh-CN" altLang="en-US" sz="1200" dirty="0">
                          <a:latin typeface="微软雅黑" panose="020B0503020204020204" pitchFamily="34" charset="-122"/>
                          <a:ea typeface="微软雅黑" panose="020B0503020204020204" pitchFamily="34" charset="-122"/>
                        </a:rPr>
                        <a:t>欧洲专家共识声明：阿片类药物引起便秘的病理生理学和管理</a:t>
                      </a:r>
                      <a:endParaRPr lang="en-US" altLang="zh-CN" sz="1200" dirty="0">
                        <a:latin typeface="微软雅黑" panose="020B0503020204020204" pitchFamily="34" charset="-122"/>
                        <a:ea typeface="微软雅黑" panose="020B0503020204020204" pitchFamily="34" charset="-122"/>
                      </a:endParaRPr>
                    </a:p>
                  </a:txBody>
                  <a:tcPr marL="83186" marR="83186" marT="41593" marB="41593" anchor="ctr"/>
                </a:tc>
                <a:tc>
                  <a:txBody>
                    <a:bodyPr/>
                    <a:lstStyle/>
                    <a:p>
                      <a:r>
                        <a:rPr lang="zh-CN" altLang="en-US" sz="1200" dirty="0" smtClean="0">
                          <a:solidFill>
                            <a:srgbClr val="C00000"/>
                          </a:solidFill>
                          <a:highlight>
                            <a:srgbClr val="FFFF00"/>
                          </a:highlight>
                          <a:latin typeface="微软雅黑" panose="020B0503020204020204" pitchFamily="34" charset="-122"/>
                          <a:ea typeface="微软雅黑" panose="020B0503020204020204" pitchFamily="34" charset="-122"/>
                        </a:rPr>
                        <a:t>阿片</a:t>
                      </a:r>
                      <a:r>
                        <a:rPr lang="zh-CN" altLang="en-US" sz="1200" dirty="0">
                          <a:solidFill>
                            <a:srgbClr val="C00000"/>
                          </a:solidFill>
                          <a:highlight>
                            <a:srgbClr val="FFFF00"/>
                          </a:highlight>
                          <a:latin typeface="微软雅黑" panose="020B0503020204020204" pitchFamily="34" charset="-122"/>
                          <a:ea typeface="微软雅黑" panose="020B0503020204020204" pitchFamily="34" charset="-122"/>
                        </a:rPr>
                        <a:t>类药物相关性便秘患者管理中的</a:t>
                      </a:r>
                      <a:r>
                        <a:rPr lang="zh-CN" altLang="en-US" sz="1400" b="1" kern="1200" dirty="0">
                          <a:solidFill>
                            <a:srgbClr val="C00000"/>
                          </a:solidFill>
                          <a:highlight>
                            <a:srgbClr val="FFFF00"/>
                          </a:highlight>
                          <a:latin typeface="微软雅黑" panose="020B0503020204020204" pitchFamily="34" charset="-122"/>
                          <a:ea typeface="微软雅黑" panose="020B0503020204020204" pitchFamily="34" charset="-122"/>
                        </a:rPr>
                        <a:t>一线选择</a:t>
                      </a:r>
                      <a:endParaRPr lang="en-US" altLang="zh-CN" sz="1400" b="1" kern="1200" dirty="0">
                        <a:solidFill>
                          <a:srgbClr val="C00000"/>
                        </a:solidFill>
                        <a:highlight>
                          <a:srgbClr val="FFFF00"/>
                        </a:highlight>
                        <a:latin typeface="微软雅黑" panose="020B0503020204020204" pitchFamily="34" charset="-122"/>
                        <a:ea typeface="微软雅黑" panose="020B0503020204020204" pitchFamily="34" charset="-122"/>
                        <a:cs typeface="+mn-cs"/>
                      </a:endParaRPr>
                    </a:p>
                  </a:txBody>
                  <a:tcPr marL="83186" marR="83186" marT="41593" marB="41593" anchor="ctr"/>
                </a:tc>
                <a:extLst>
                  <a:ext uri="{0D108BD9-81ED-4DB2-BD59-A6C34878D82A}">
                    <a16:rowId xmlns:a16="http://schemas.microsoft.com/office/drawing/2014/main" val="10004"/>
                  </a:ext>
                </a:extLst>
              </a:tr>
              <a:tr h="483736">
                <a:tc>
                  <a:txBody>
                    <a:bodyPr/>
                    <a:lstStyle/>
                    <a:p>
                      <a:r>
                        <a:rPr lang="en-US" altLang="zh-CN" sz="1200" dirty="0">
                          <a:latin typeface="微软雅黑" panose="020B0503020204020204" pitchFamily="34" charset="-122"/>
                          <a:ea typeface="微软雅黑" panose="020B0503020204020204" pitchFamily="34" charset="-122"/>
                        </a:rPr>
                        <a:t>2016</a:t>
                      </a:r>
                      <a:endParaRPr lang="zh-CN" altLang="en-US" sz="1200" dirty="0">
                        <a:latin typeface="微软雅黑" panose="020B0503020204020204" pitchFamily="34" charset="-122"/>
                        <a:ea typeface="微软雅黑" panose="020B0503020204020204" pitchFamily="34" charset="-122"/>
                      </a:endParaRPr>
                    </a:p>
                  </a:txBody>
                  <a:tcPr marL="83186" marR="83186" marT="41593" marB="41593" anchor="ctr"/>
                </a:tc>
                <a:tc>
                  <a:txBody>
                    <a:bodyPr/>
                    <a:lstStyle/>
                    <a:p>
                      <a:r>
                        <a:rPr lang="zh-CN" altLang="en-US" sz="1200" kern="1200" dirty="0">
                          <a:latin typeface="微软雅黑" panose="020B0503020204020204" pitchFamily="34" charset="-122"/>
                          <a:ea typeface="微软雅黑" panose="020B0503020204020204" pitchFamily="34" charset="-122"/>
                        </a:rPr>
                        <a:t>成人肠易激综合征患者便秘和功能性便秘（罗马</a:t>
                      </a:r>
                      <a:r>
                        <a:rPr lang="en-US" altLang="zh-CN" sz="1200" kern="1200" dirty="0">
                          <a:latin typeface="微软雅黑" panose="020B0503020204020204" pitchFamily="34" charset="-122"/>
                          <a:ea typeface="微软雅黑" panose="020B0503020204020204" pitchFamily="34" charset="-122"/>
                        </a:rPr>
                        <a:t>Ⅳ</a:t>
                      </a:r>
                      <a:r>
                        <a:rPr lang="zh-CN" altLang="en-US" sz="1200" kern="1200" dirty="0">
                          <a:latin typeface="微软雅黑" panose="020B0503020204020204" pitchFamily="34" charset="-122"/>
                          <a:ea typeface="微软雅黑" panose="020B0503020204020204" pitchFamily="34" charset="-122"/>
                        </a:rPr>
                        <a:t>标准）管理指南</a:t>
                      </a:r>
                      <a:endParaRPr lang="zh-CN" altLang="en-US" sz="1200" kern="1200" dirty="0">
                        <a:solidFill>
                          <a:schemeClr val="dk1"/>
                        </a:solidFill>
                        <a:latin typeface="微软雅黑" panose="020B0503020204020204" pitchFamily="34" charset="-122"/>
                        <a:ea typeface="微软雅黑" panose="020B0503020204020204" pitchFamily="34" charset="-122"/>
                        <a:cs typeface="+mn-cs"/>
                      </a:endParaRPr>
                    </a:p>
                  </a:txBody>
                  <a:tcPr marL="83186" marR="83186" marT="41593" marB="41593" anchor="ctr"/>
                </a:tc>
                <a:tc>
                  <a:txBody>
                    <a:bodyPr/>
                    <a:lstStyle/>
                    <a:p>
                      <a:r>
                        <a:rPr lang="zh-CN" altLang="en-US" sz="1200" b="1" dirty="0" smtClean="0">
                          <a:solidFill>
                            <a:srgbClr val="C00000"/>
                          </a:solidFill>
                          <a:highlight>
                            <a:srgbClr val="FFFF00"/>
                          </a:highlight>
                          <a:latin typeface="微软雅黑" panose="020B0503020204020204" pitchFamily="34" charset="-122"/>
                          <a:ea typeface="微软雅黑" panose="020B0503020204020204" pitchFamily="34" charset="-122"/>
                        </a:rPr>
                        <a:t>功能性</a:t>
                      </a:r>
                      <a:r>
                        <a:rPr lang="zh-CN" altLang="en-US" sz="1200" b="1" dirty="0">
                          <a:solidFill>
                            <a:srgbClr val="C00000"/>
                          </a:solidFill>
                          <a:highlight>
                            <a:srgbClr val="FFFF00"/>
                          </a:highlight>
                          <a:latin typeface="微软雅黑" panose="020B0503020204020204" pitchFamily="34" charset="-122"/>
                          <a:ea typeface="微软雅黑" panose="020B0503020204020204" pitchFamily="34" charset="-122"/>
                        </a:rPr>
                        <a:t>便秘</a:t>
                      </a:r>
                      <a:r>
                        <a:rPr lang="zh-CN" altLang="en-US" sz="1400" b="1" kern="1200" dirty="0">
                          <a:solidFill>
                            <a:srgbClr val="C00000"/>
                          </a:solidFill>
                          <a:highlight>
                            <a:srgbClr val="FFFF00"/>
                          </a:highlight>
                          <a:latin typeface="微软雅黑" panose="020B0503020204020204" pitchFamily="34" charset="-122"/>
                          <a:ea typeface="微软雅黑" panose="020B0503020204020204" pitchFamily="34" charset="-122"/>
                        </a:rPr>
                        <a:t>最优治疗药物</a:t>
                      </a:r>
                      <a:r>
                        <a:rPr lang="zh-CN" altLang="en-US" sz="1200" b="1" dirty="0">
                          <a:solidFill>
                            <a:srgbClr val="C00000"/>
                          </a:solidFill>
                          <a:highlight>
                            <a:srgbClr val="FFFF00"/>
                          </a:highlight>
                          <a:latin typeface="微软雅黑" panose="020B0503020204020204" pitchFamily="34" charset="-122"/>
                          <a:ea typeface="微软雅黑" panose="020B0503020204020204" pitchFamily="34" charset="-122"/>
                        </a:rPr>
                        <a:t>；</a:t>
                      </a:r>
                      <a:endParaRPr lang="en-US" altLang="zh-CN" sz="1200" b="1" dirty="0">
                        <a:solidFill>
                          <a:srgbClr val="C00000"/>
                        </a:solidFill>
                        <a:highlight>
                          <a:srgbClr val="FFFF00"/>
                        </a:highlight>
                        <a:latin typeface="微软雅黑" panose="020B0503020204020204" pitchFamily="34" charset="-122"/>
                        <a:ea typeface="微软雅黑" panose="020B0503020204020204" pitchFamily="34" charset="-122"/>
                      </a:endParaRPr>
                    </a:p>
                    <a:p>
                      <a:r>
                        <a:rPr lang="zh-CN" altLang="en-US" sz="1200" b="1" dirty="0" smtClean="0">
                          <a:solidFill>
                            <a:srgbClr val="C00000"/>
                          </a:solidFill>
                          <a:highlight>
                            <a:srgbClr val="FFFF00"/>
                          </a:highlight>
                          <a:latin typeface="微软雅黑" panose="020B0503020204020204" pitchFamily="34" charset="-122"/>
                          <a:ea typeface="微软雅黑" panose="020B0503020204020204" pitchFamily="34" charset="-122"/>
                        </a:rPr>
                        <a:t>以</a:t>
                      </a:r>
                      <a:r>
                        <a:rPr lang="zh-CN" altLang="en-US" sz="1200" b="1" dirty="0">
                          <a:solidFill>
                            <a:srgbClr val="C00000"/>
                          </a:solidFill>
                          <a:highlight>
                            <a:srgbClr val="FFFF00"/>
                          </a:highlight>
                          <a:latin typeface="微软雅黑" panose="020B0503020204020204" pitchFamily="34" charset="-122"/>
                          <a:ea typeface="微软雅黑" panose="020B0503020204020204" pitchFamily="34" charset="-122"/>
                        </a:rPr>
                        <a:t>便秘为主的肠易激综合征</a:t>
                      </a:r>
                      <a:r>
                        <a:rPr lang="zh-CN" altLang="en-US" sz="1400" b="1" dirty="0">
                          <a:solidFill>
                            <a:srgbClr val="C00000"/>
                          </a:solidFill>
                          <a:highlight>
                            <a:srgbClr val="FFFF00"/>
                          </a:highlight>
                          <a:latin typeface="微软雅黑" panose="020B0503020204020204" pitchFamily="34" charset="-122"/>
                          <a:ea typeface="微软雅黑" panose="020B0503020204020204" pitchFamily="34" charset="-122"/>
                        </a:rPr>
                        <a:t>最优治疗药物</a:t>
                      </a:r>
                      <a:endParaRPr lang="en-US" altLang="zh-CN" sz="1200" b="1" dirty="0">
                        <a:solidFill>
                          <a:srgbClr val="C00000"/>
                        </a:solidFill>
                        <a:highlight>
                          <a:srgbClr val="FFFF00"/>
                        </a:highlight>
                        <a:latin typeface="微软雅黑" panose="020B0503020204020204" pitchFamily="34" charset="-122"/>
                        <a:ea typeface="微软雅黑" panose="020B0503020204020204" pitchFamily="34" charset="-122"/>
                      </a:endParaRPr>
                    </a:p>
                  </a:txBody>
                  <a:tcPr marL="83186" marR="83186" marT="41593" marB="41593" anchor="ctr"/>
                </a:tc>
                <a:extLst>
                  <a:ext uri="{0D108BD9-81ED-4DB2-BD59-A6C34878D82A}">
                    <a16:rowId xmlns:a16="http://schemas.microsoft.com/office/drawing/2014/main" val="10005"/>
                  </a:ext>
                </a:extLst>
              </a:tr>
              <a:tr h="483736">
                <a:tc>
                  <a:txBody>
                    <a:bodyPr/>
                    <a:lstStyle/>
                    <a:p>
                      <a:r>
                        <a:rPr lang="en-US" altLang="zh-CN" sz="1200" dirty="0">
                          <a:latin typeface="微软雅黑" panose="020B0503020204020204" pitchFamily="34" charset="-122"/>
                          <a:ea typeface="微软雅黑" panose="020B0503020204020204" pitchFamily="34" charset="-122"/>
                        </a:rPr>
                        <a:t>2016</a:t>
                      </a:r>
                      <a:endParaRPr lang="zh-CN" altLang="en-US" sz="1200" dirty="0">
                        <a:latin typeface="微软雅黑" panose="020B0503020204020204" pitchFamily="34" charset="-122"/>
                        <a:ea typeface="微软雅黑" panose="020B0503020204020204" pitchFamily="34" charset="-122"/>
                      </a:endParaRPr>
                    </a:p>
                  </a:txBody>
                  <a:tcPr marL="83186" marR="83186" marT="41593" marB="41593" anchor="ctr"/>
                </a:tc>
                <a:tc>
                  <a:txBody>
                    <a:bodyPr/>
                    <a:lstStyle/>
                    <a:p>
                      <a:pPr marL="0" marR="0" indent="0" algn="l" defTabSz="1216660" rtl="0" eaLnBrk="1" fontAlgn="auto" latinLnBrk="0" hangingPunct="1">
                        <a:lnSpc>
                          <a:spcPct val="100000"/>
                        </a:lnSpc>
                        <a:spcBef>
                          <a:spcPts val="0"/>
                        </a:spcBef>
                        <a:spcAft>
                          <a:spcPts val="0"/>
                        </a:spcAft>
                        <a:buClrTx/>
                        <a:buSzTx/>
                        <a:buFontTx/>
                        <a:buNone/>
                        <a:defRPr/>
                      </a:pPr>
                      <a:r>
                        <a:rPr lang="zh-CN" altLang="en-US" sz="1200" kern="1200" dirty="0">
                          <a:latin typeface="微软雅黑" panose="020B0503020204020204" pitchFamily="34" charset="-122"/>
                          <a:ea typeface="微软雅黑" panose="020B0503020204020204" pitchFamily="34" charset="-122"/>
                        </a:rPr>
                        <a:t>欧洲神经胃肠病学与动力学会成人功能性便秘指南</a:t>
                      </a:r>
                      <a:endParaRPr lang="en-US" altLang="zh-CN" sz="1200" kern="1200" dirty="0">
                        <a:solidFill>
                          <a:schemeClr val="dk1"/>
                        </a:solidFill>
                        <a:latin typeface="微软雅黑" panose="020B0503020204020204" pitchFamily="34" charset="-122"/>
                        <a:ea typeface="微软雅黑" panose="020B0503020204020204" pitchFamily="34" charset="-122"/>
                        <a:cs typeface="+mn-cs"/>
                      </a:endParaRPr>
                    </a:p>
                  </a:txBody>
                  <a:tcPr marL="83186" marR="83186" marT="41593" marB="41593" anchor="ctr"/>
                </a:tc>
                <a:tc>
                  <a:txBody>
                    <a:bodyPr/>
                    <a:lstStyle/>
                    <a:p>
                      <a:pPr marL="0" marR="0" indent="0" algn="l" defTabSz="1216660" rtl="0" eaLnBrk="1" fontAlgn="auto" latinLnBrk="0" hangingPunct="1">
                        <a:lnSpc>
                          <a:spcPct val="100000"/>
                        </a:lnSpc>
                        <a:spcBef>
                          <a:spcPts val="0"/>
                        </a:spcBef>
                        <a:spcAft>
                          <a:spcPts val="0"/>
                        </a:spcAft>
                        <a:buClrTx/>
                        <a:buSzTx/>
                        <a:buFontTx/>
                        <a:buNone/>
                        <a:defRPr/>
                      </a:pPr>
                      <a:r>
                        <a:rPr lang="zh-CN" altLang="en-US" sz="1200" dirty="0" smtClean="0">
                          <a:solidFill>
                            <a:srgbClr val="C00000"/>
                          </a:solidFill>
                          <a:highlight>
                            <a:srgbClr val="FFFF00"/>
                          </a:highlight>
                          <a:latin typeface="微软雅黑" panose="020B0503020204020204" pitchFamily="34" charset="-122"/>
                          <a:ea typeface="微软雅黑" panose="020B0503020204020204" pitchFamily="34" charset="-122"/>
                        </a:rPr>
                        <a:t>对</a:t>
                      </a:r>
                      <a:r>
                        <a:rPr lang="zh-CN" altLang="en-US" sz="1200" dirty="0">
                          <a:solidFill>
                            <a:srgbClr val="C00000"/>
                          </a:solidFill>
                          <a:highlight>
                            <a:srgbClr val="FFFF00"/>
                          </a:highlight>
                          <a:latin typeface="微软雅黑" panose="020B0503020204020204" pitchFamily="34" charset="-122"/>
                          <a:ea typeface="微软雅黑" panose="020B0503020204020204" pitchFamily="34" charset="-122"/>
                        </a:rPr>
                        <a:t>治疗慢性便秘患者的便秘症状有效，强</a:t>
                      </a:r>
                      <a:r>
                        <a:rPr lang="zh-CN" altLang="en-US" sz="1400" b="1" kern="1200" dirty="0">
                          <a:solidFill>
                            <a:srgbClr val="C00000"/>
                          </a:solidFill>
                          <a:highlight>
                            <a:srgbClr val="FFFF00"/>
                          </a:highlight>
                          <a:latin typeface="微软雅黑" panose="020B0503020204020204" pitchFamily="34" charset="-122"/>
                          <a:ea typeface="微软雅黑" panose="020B0503020204020204" pitchFamily="34" charset="-122"/>
                        </a:rPr>
                        <a:t>证据级别，强推荐，同意程度</a:t>
                      </a:r>
                      <a:r>
                        <a:rPr lang="en-US" altLang="zh-CN" sz="1400" b="1" kern="1200" dirty="0">
                          <a:solidFill>
                            <a:srgbClr val="C00000"/>
                          </a:solidFill>
                          <a:highlight>
                            <a:srgbClr val="FFFF00"/>
                          </a:highlight>
                          <a:latin typeface="微软雅黑" panose="020B0503020204020204" pitchFamily="34" charset="-122"/>
                          <a:ea typeface="微软雅黑" panose="020B0503020204020204" pitchFamily="34" charset="-122"/>
                        </a:rPr>
                        <a:t>100%</a:t>
                      </a:r>
                      <a:endParaRPr lang="en-US" altLang="zh-CN" sz="1400" b="1" kern="1200" dirty="0">
                        <a:solidFill>
                          <a:srgbClr val="C00000"/>
                        </a:solidFill>
                        <a:highlight>
                          <a:srgbClr val="FFFF00"/>
                        </a:highlight>
                        <a:latin typeface="微软雅黑" panose="020B0503020204020204" pitchFamily="34" charset="-122"/>
                        <a:ea typeface="微软雅黑" panose="020B0503020204020204" pitchFamily="34" charset="-122"/>
                        <a:cs typeface="+mn-cs"/>
                      </a:endParaRPr>
                    </a:p>
                  </a:txBody>
                  <a:tcPr marL="83186" marR="83186" marT="41593" marB="41593" anchor="ctr"/>
                </a:tc>
                <a:extLst>
                  <a:ext uri="{0D108BD9-81ED-4DB2-BD59-A6C34878D82A}">
                    <a16:rowId xmlns:a16="http://schemas.microsoft.com/office/drawing/2014/main" val="10006"/>
                  </a:ext>
                </a:extLst>
              </a:tr>
              <a:tr h="483736">
                <a:tc>
                  <a:txBody>
                    <a:bodyPr/>
                    <a:lstStyle/>
                    <a:p>
                      <a:r>
                        <a:rPr lang="en-US" altLang="zh-CN" sz="1200" dirty="0">
                          <a:latin typeface="微软雅黑" panose="020B0503020204020204" pitchFamily="34" charset="-122"/>
                          <a:ea typeface="微软雅黑" panose="020B0503020204020204" pitchFamily="34" charset="-122"/>
                        </a:rPr>
                        <a:t>2015</a:t>
                      </a:r>
                      <a:endParaRPr lang="zh-CN" altLang="en-US" sz="1200" dirty="0">
                        <a:latin typeface="微软雅黑" panose="020B0503020204020204" pitchFamily="34" charset="-122"/>
                        <a:ea typeface="微软雅黑" panose="020B0503020204020204" pitchFamily="34" charset="-122"/>
                      </a:endParaRPr>
                    </a:p>
                  </a:txBody>
                  <a:tcPr marL="83186" marR="83186" marT="41593" marB="41593" anchor="ctr"/>
                </a:tc>
                <a:tc>
                  <a:txBody>
                    <a:bodyPr/>
                    <a:lstStyle/>
                    <a:p>
                      <a:pPr marL="0" marR="0" indent="0" algn="l" defTabSz="1216660" rtl="0" eaLnBrk="1" fontAlgn="auto" latinLnBrk="0" hangingPunct="1">
                        <a:lnSpc>
                          <a:spcPct val="100000"/>
                        </a:lnSpc>
                        <a:spcBef>
                          <a:spcPts val="0"/>
                        </a:spcBef>
                        <a:spcAft>
                          <a:spcPts val="0"/>
                        </a:spcAft>
                        <a:buClrTx/>
                        <a:buSzTx/>
                        <a:buFontTx/>
                        <a:buNone/>
                        <a:defRPr/>
                      </a:pPr>
                      <a:r>
                        <a:rPr lang="zh-CN" altLang="en-US" sz="1200" dirty="0">
                          <a:latin typeface="微软雅黑" panose="020B0503020204020204" pitchFamily="34" charset="-122"/>
                          <a:ea typeface="微软雅黑" panose="020B0503020204020204" pitchFamily="34" charset="-122"/>
                        </a:rPr>
                        <a:t>世界胃肠组织便秘指南</a:t>
                      </a:r>
                      <a:endParaRPr lang="en-US" altLang="zh-CN" sz="1200" dirty="0">
                        <a:latin typeface="微软雅黑" panose="020B0503020204020204" pitchFamily="34" charset="-122"/>
                        <a:ea typeface="微软雅黑" panose="020B0503020204020204" pitchFamily="34" charset="-122"/>
                      </a:endParaRPr>
                    </a:p>
                  </a:txBody>
                  <a:tcPr marL="83186" marR="83186" marT="41593" marB="41593" anchor="ctr"/>
                </a:tc>
                <a:tc>
                  <a:txBody>
                    <a:bodyPr/>
                    <a:lstStyle/>
                    <a:p>
                      <a:r>
                        <a:rPr lang="zh-CN" altLang="en-US" sz="1200" dirty="0" smtClean="0">
                          <a:solidFill>
                            <a:srgbClr val="C00000"/>
                          </a:solidFill>
                          <a:highlight>
                            <a:srgbClr val="FFFF00"/>
                          </a:highlight>
                          <a:latin typeface="微软雅黑" panose="020B0503020204020204" pitchFamily="34" charset="-122"/>
                          <a:ea typeface="微软雅黑" panose="020B0503020204020204" pitchFamily="34" charset="-122"/>
                        </a:rPr>
                        <a:t>治疗</a:t>
                      </a:r>
                      <a:r>
                        <a:rPr lang="zh-CN" altLang="en-US" sz="1200" dirty="0">
                          <a:solidFill>
                            <a:srgbClr val="C00000"/>
                          </a:solidFill>
                          <a:highlight>
                            <a:srgbClr val="FFFF00"/>
                          </a:highlight>
                          <a:latin typeface="微软雅黑" panose="020B0503020204020204" pitchFamily="34" charset="-122"/>
                          <a:ea typeface="微软雅黑" panose="020B0503020204020204" pitchFamily="34" charset="-122"/>
                        </a:rPr>
                        <a:t>慢性便秘</a:t>
                      </a:r>
                      <a:r>
                        <a:rPr lang="zh-CN" altLang="en-US" sz="1400" b="1" kern="1200" dirty="0">
                          <a:solidFill>
                            <a:srgbClr val="C00000"/>
                          </a:solidFill>
                          <a:highlight>
                            <a:srgbClr val="FFFF00"/>
                          </a:highlight>
                          <a:latin typeface="微软雅黑" panose="020B0503020204020204" pitchFamily="34" charset="-122"/>
                          <a:ea typeface="微软雅黑" panose="020B0503020204020204" pitchFamily="34" charset="-122"/>
                        </a:rPr>
                        <a:t>循证医学证据等级</a:t>
                      </a:r>
                      <a:r>
                        <a:rPr lang="en-US" altLang="zh-CN" sz="1400" b="1" kern="1200" dirty="0">
                          <a:solidFill>
                            <a:srgbClr val="C00000"/>
                          </a:solidFill>
                          <a:highlight>
                            <a:srgbClr val="FFFF00"/>
                          </a:highlight>
                          <a:latin typeface="微软雅黑" panose="020B0503020204020204" pitchFamily="34" charset="-122"/>
                          <a:ea typeface="微软雅黑" panose="020B0503020204020204" pitchFamily="34" charset="-122"/>
                        </a:rPr>
                        <a:t>Ⅰ</a:t>
                      </a:r>
                      <a:r>
                        <a:rPr lang="zh-CN" altLang="en-US" sz="1400" b="1" kern="1200" dirty="0">
                          <a:solidFill>
                            <a:srgbClr val="C00000"/>
                          </a:solidFill>
                          <a:highlight>
                            <a:srgbClr val="FFFF00"/>
                          </a:highlight>
                          <a:latin typeface="微软雅黑" panose="020B0503020204020204" pitchFamily="34" charset="-122"/>
                          <a:ea typeface="微软雅黑" panose="020B0503020204020204" pitchFamily="34" charset="-122"/>
                        </a:rPr>
                        <a:t>级，推荐水平</a:t>
                      </a:r>
                      <a:r>
                        <a:rPr lang="en-US" altLang="zh-CN" sz="1400" b="1" kern="1200" dirty="0">
                          <a:solidFill>
                            <a:srgbClr val="C00000"/>
                          </a:solidFill>
                          <a:highlight>
                            <a:srgbClr val="FFFF00"/>
                          </a:highlight>
                          <a:latin typeface="微软雅黑" panose="020B0503020204020204" pitchFamily="34" charset="-122"/>
                          <a:ea typeface="微软雅黑" panose="020B0503020204020204" pitchFamily="34" charset="-122"/>
                        </a:rPr>
                        <a:t>A</a:t>
                      </a:r>
                      <a:r>
                        <a:rPr lang="zh-CN" altLang="en-US" sz="1400" b="1" kern="1200" dirty="0">
                          <a:solidFill>
                            <a:srgbClr val="C00000"/>
                          </a:solidFill>
                          <a:highlight>
                            <a:srgbClr val="FFFF00"/>
                          </a:highlight>
                          <a:latin typeface="微软雅黑" panose="020B0503020204020204" pitchFamily="34" charset="-122"/>
                          <a:ea typeface="微软雅黑" panose="020B0503020204020204" pitchFamily="34" charset="-122"/>
                        </a:rPr>
                        <a:t>级</a:t>
                      </a:r>
                      <a:r>
                        <a:rPr lang="zh-CN" altLang="en-US" sz="1200" dirty="0" smtClean="0">
                          <a:solidFill>
                            <a:srgbClr val="C00000"/>
                          </a:solidFill>
                          <a:highlight>
                            <a:srgbClr val="FFFF00"/>
                          </a:highlight>
                          <a:latin typeface="微软雅黑" panose="020B0503020204020204" pitchFamily="34" charset="-122"/>
                          <a:ea typeface="微软雅黑" panose="020B0503020204020204" pitchFamily="34" charset="-122"/>
                        </a:rPr>
                        <a:t>；</a:t>
                      </a:r>
                      <a:endParaRPr lang="en-US" altLang="zh-CN" sz="1200" dirty="0">
                        <a:solidFill>
                          <a:srgbClr val="C00000"/>
                        </a:solidFill>
                        <a:highlight>
                          <a:srgbClr val="FFFF00"/>
                        </a:highlight>
                        <a:latin typeface="微软雅黑" panose="020B0503020204020204" pitchFamily="34" charset="-122"/>
                        <a:ea typeface="微软雅黑" panose="020B0503020204020204" pitchFamily="34" charset="-122"/>
                      </a:endParaRPr>
                    </a:p>
                  </a:txBody>
                  <a:tcPr marL="83186" marR="83186" marT="41593" marB="41593" anchor="ctr"/>
                </a:tc>
                <a:extLst>
                  <a:ext uri="{0D108BD9-81ED-4DB2-BD59-A6C34878D82A}">
                    <a16:rowId xmlns:a16="http://schemas.microsoft.com/office/drawing/2014/main" val="10007"/>
                  </a:ext>
                </a:extLst>
              </a:tr>
              <a:tr h="483736">
                <a:tc>
                  <a:txBody>
                    <a:bodyPr/>
                    <a:lstStyle/>
                    <a:p>
                      <a:r>
                        <a:rPr lang="en-US" altLang="zh-CN" sz="1200" dirty="0">
                          <a:latin typeface="微软雅黑" panose="020B0503020204020204" pitchFamily="34" charset="-122"/>
                          <a:ea typeface="微软雅黑" panose="020B0503020204020204" pitchFamily="34" charset="-122"/>
                        </a:rPr>
                        <a:t>2014</a:t>
                      </a:r>
                      <a:endParaRPr lang="zh-CN" altLang="en-US" sz="1200" dirty="0">
                        <a:latin typeface="微软雅黑" panose="020B0503020204020204" pitchFamily="34" charset="-122"/>
                        <a:ea typeface="微软雅黑" panose="020B0503020204020204" pitchFamily="34" charset="-122"/>
                      </a:endParaRPr>
                    </a:p>
                  </a:txBody>
                  <a:tcPr marL="83186" marR="83186" marT="41593" marB="41593" anchor="ctr"/>
                </a:tc>
                <a:tc>
                  <a:txBody>
                    <a:bodyPr/>
                    <a:lstStyle/>
                    <a:p>
                      <a:pPr marL="0" marR="0" indent="0" algn="l" defTabSz="1216660" rtl="0" eaLnBrk="1" fontAlgn="auto" latinLnBrk="0" hangingPunct="1">
                        <a:lnSpc>
                          <a:spcPct val="100000"/>
                        </a:lnSpc>
                        <a:spcBef>
                          <a:spcPts val="0"/>
                        </a:spcBef>
                        <a:spcAft>
                          <a:spcPts val="0"/>
                        </a:spcAft>
                        <a:buClrTx/>
                        <a:buSzTx/>
                        <a:buFontTx/>
                        <a:buNone/>
                        <a:defRPr/>
                      </a:pPr>
                      <a:r>
                        <a:rPr lang="zh-CN" altLang="en-US" sz="1200" dirty="0">
                          <a:latin typeface="微软雅黑" panose="020B0503020204020204" pitchFamily="34" charset="-122"/>
                          <a:ea typeface="微软雅黑" panose="020B0503020204020204" pitchFamily="34" charset="-122"/>
                        </a:rPr>
                        <a:t>美国胃肠病学院关于肠易激综合征和慢性特发性便秘管理的专题论文</a:t>
                      </a:r>
                      <a:endParaRPr lang="en-US" altLang="zh-CN" sz="1200" dirty="0">
                        <a:latin typeface="微软雅黑" panose="020B0503020204020204" pitchFamily="34" charset="-122"/>
                        <a:ea typeface="微软雅黑" panose="020B0503020204020204" pitchFamily="34" charset="-122"/>
                      </a:endParaRPr>
                    </a:p>
                  </a:txBody>
                  <a:tcPr marL="83186" marR="83186" marT="41593" marB="41593" anchor="ctr"/>
                </a:tc>
                <a:tc>
                  <a:txBody>
                    <a:bodyPr/>
                    <a:lstStyle/>
                    <a:p>
                      <a:r>
                        <a:rPr lang="zh-CN" altLang="en-US" sz="1200" dirty="0" smtClean="0">
                          <a:latin typeface="微软雅黑" panose="020B0503020204020204" pitchFamily="34" charset="-122"/>
                          <a:ea typeface="微软雅黑" panose="020B0503020204020204" pitchFamily="34" charset="-122"/>
                        </a:rPr>
                        <a:t>可</a:t>
                      </a:r>
                      <a:r>
                        <a:rPr lang="zh-CN" altLang="en-US" sz="1200" dirty="0">
                          <a:latin typeface="微软雅黑" panose="020B0503020204020204" pitchFamily="34" charset="-122"/>
                          <a:ea typeface="微软雅黑" panose="020B0503020204020204" pitchFamily="34" charset="-122"/>
                        </a:rPr>
                        <a:t>有效增加慢性特发性便秘的大便频率和改善大便性状。</a:t>
                      </a:r>
                      <a:r>
                        <a:rPr lang="zh-CN" altLang="en-US" sz="1400" b="1" kern="1200" dirty="0">
                          <a:solidFill>
                            <a:srgbClr val="C00000"/>
                          </a:solidFill>
                          <a:highlight>
                            <a:srgbClr val="FFFF00"/>
                          </a:highlight>
                          <a:latin typeface="微软雅黑" panose="020B0503020204020204" pitchFamily="34" charset="-122"/>
                          <a:ea typeface="微软雅黑" panose="020B0503020204020204" pitchFamily="34" charset="-122"/>
                        </a:rPr>
                        <a:t>高等质量证据，强推荐</a:t>
                      </a:r>
                      <a:endParaRPr lang="zh-CN" altLang="en-US" sz="1400" b="1" kern="1200" dirty="0">
                        <a:solidFill>
                          <a:srgbClr val="C00000"/>
                        </a:solidFill>
                        <a:highlight>
                          <a:srgbClr val="FFFF00"/>
                        </a:highlight>
                        <a:latin typeface="微软雅黑" panose="020B0503020204020204" pitchFamily="34" charset="-122"/>
                        <a:ea typeface="微软雅黑" panose="020B0503020204020204" pitchFamily="34" charset="-122"/>
                        <a:cs typeface="+mn-cs"/>
                      </a:endParaRPr>
                    </a:p>
                  </a:txBody>
                  <a:tcPr marL="83186" marR="83186" marT="41593" marB="41593" anchor="ctr"/>
                </a:tc>
                <a:extLst>
                  <a:ext uri="{0D108BD9-81ED-4DB2-BD59-A6C34878D82A}">
                    <a16:rowId xmlns:a16="http://schemas.microsoft.com/office/drawing/2014/main" val="10008"/>
                  </a:ext>
                </a:extLst>
              </a:tr>
              <a:tr h="483870">
                <a:tc>
                  <a:txBody>
                    <a:bodyPr/>
                    <a:lstStyle/>
                    <a:p>
                      <a:r>
                        <a:rPr lang="en-US" altLang="zh-CN" sz="1200" dirty="0">
                          <a:latin typeface="微软雅黑" panose="020B0503020204020204" pitchFamily="34" charset="-122"/>
                          <a:ea typeface="微软雅黑" panose="020B0503020204020204" pitchFamily="34" charset="-122"/>
                        </a:rPr>
                        <a:t>2013</a:t>
                      </a:r>
                      <a:endParaRPr lang="zh-CN" altLang="en-US" sz="1200" dirty="0">
                        <a:latin typeface="微软雅黑" panose="020B0503020204020204" pitchFamily="34" charset="-122"/>
                        <a:ea typeface="微软雅黑" panose="020B0503020204020204" pitchFamily="34" charset="-122"/>
                      </a:endParaRPr>
                    </a:p>
                  </a:txBody>
                  <a:tcPr marL="83186" marR="83186" marT="41593" marB="41593" anchor="ctr"/>
                </a:tc>
                <a:tc>
                  <a:txBody>
                    <a:bodyPr/>
                    <a:lstStyle/>
                    <a:p>
                      <a:pPr marL="0" marR="0" indent="0" algn="l" defTabSz="1216660" rtl="0" eaLnBrk="1" fontAlgn="auto" latinLnBrk="0" hangingPunct="1">
                        <a:lnSpc>
                          <a:spcPct val="100000"/>
                        </a:lnSpc>
                        <a:spcBef>
                          <a:spcPts val="0"/>
                        </a:spcBef>
                        <a:spcAft>
                          <a:spcPts val="0"/>
                        </a:spcAft>
                        <a:buClrTx/>
                        <a:buSzTx/>
                        <a:buFontTx/>
                        <a:buNone/>
                        <a:defRPr/>
                      </a:pPr>
                      <a:r>
                        <a:rPr lang="zh-CN" altLang="en-US" sz="1200" dirty="0">
                          <a:latin typeface="微软雅黑" panose="020B0503020204020204" pitchFamily="34" charset="-122"/>
                          <a:ea typeface="微软雅黑" panose="020B0503020204020204" pitchFamily="34" charset="-122"/>
                        </a:rPr>
                        <a:t>美国胃肠病学会关于便秘的综述</a:t>
                      </a:r>
                      <a:endParaRPr lang="en-US" altLang="zh-CN" sz="1200" dirty="0">
                        <a:latin typeface="微软雅黑" panose="020B0503020204020204" pitchFamily="34" charset="-122"/>
                        <a:ea typeface="微软雅黑" panose="020B0503020204020204" pitchFamily="34" charset="-122"/>
                      </a:endParaRPr>
                    </a:p>
                  </a:txBody>
                  <a:tcPr marL="83186" marR="83186" marT="41593" marB="41593" anchor="ctr"/>
                </a:tc>
                <a:tc>
                  <a:txBody>
                    <a:bodyPr/>
                    <a:lstStyle/>
                    <a:p>
                      <a:r>
                        <a:rPr lang="zh-CN" altLang="en-US" sz="1200" dirty="0" smtClean="0">
                          <a:solidFill>
                            <a:srgbClr val="C00000"/>
                          </a:solidFill>
                          <a:highlight>
                            <a:srgbClr val="FFFF00"/>
                          </a:highlight>
                          <a:latin typeface="微软雅黑" panose="020B0503020204020204" pitchFamily="34" charset="-122"/>
                          <a:ea typeface="微软雅黑" panose="020B0503020204020204" pitchFamily="34" charset="-122"/>
                        </a:rPr>
                        <a:t>治疗</a:t>
                      </a:r>
                      <a:r>
                        <a:rPr lang="zh-CN" altLang="en-US" sz="1200" dirty="0">
                          <a:solidFill>
                            <a:srgbClr val="C00000"/>
                          </a:solidFill>
                          <a:highlight>
                            <a:srgbClr val="FFFF00"/>
                          </a:highlight>
                          <a:latin typeface="微软雅黑" panose="020B0503020204020204" pitchFamily="34" charset="-122"/>
                          <a:ea typeface="微软雅黑" panose="020B0503020204020204" pitchFamily="34" charset="-122"/>
                        </a:rPr>
                        <a:t>慢性便秘具有</a:t>
                      </a:r>
                      <a:r>
                        <a:rPr lang="zh-CN" altLang="en-US" sz="1400" b="1" kern="1200" dirty="0">
                          <a:solidFill>
                            <a:srgbClr val="C00000"/>
                          </a:solidFill>
                          <a:highlight>
                            <a:srgbClr val="FFFF00"/>
                          </a:highlight>
                          <a:latin typeface="微软雅黑" panose="020B0503020204020204" pitchFamily="34" charset="-122"/>
                          <a:ea typeface="微软雅黑" panose="020B0503020204020204" pitchFamily="34" charset="-122"/>
                        </a:rPr>
                        <a:t>高质量证据，</a:t>
                      </a:r>
                      <a:r>
                        <a:rPr lang="zh-CN" altLang="en-US" sz="1200" dirty="0">
                          <a:solidFill>
                            <a:srgbClr val="C00000"/>
                          </a:solidFill>
                          <a:highlight>
                            <a:srgbClr val="FFFF00"/>
                          </a:highlight>
                          <a:latin typeface="微软雅黑" panose="020B0503020204020204" pitchFamily="34" charset="-122"/>
                          <a:ea typeface="微软雅黑" panose="020B0503020204020204" pitchFamily="34" charset="-122"/>
                        </a:rPr>
                        <a:t>更多证据</a:t>
                      </a:r>
                      <a:endParaRPr lang="en-US" altLang="zh-CN" sz="1200" dirty="0">
                        <a:solidFill>
                          <a:srgbClr val="C00000"/>
                        </a:solidFill>
                        <a:highlight>
                          <a:srgbClr val="FFFF00"/>
                        </a:highlight>
                        <a:latin typeface="微软雅黑" panose="020B0503020204020204" pitchFamily="34" charset="-122"/>
                        <a:ea typeface="微软雅黑" panose="020B0503020204020204" pitchFamily="34" charset="-122"/>
                      </a:endParaRPr>
                    </a:p>
                    <a:p>
                      <a:r>
                        <a:rPr lang="zh-CN" altLang="en-US" sz="1400" b="1" kern="1200" dirty="0">
                          <a:solidFill>
                            <a:srgbClr val="C00000"/>
                          </a:solidFill>
                          <a:highlight>
                            <a:srgbClr val="FFFF00"/>
                          </a:highlight>
                          <a:latin typeface="微软雅黑" panose="020B0503020204020204" pitchFamily="34" charset="-122"/>
                          <a:ea typeface="微软雅黑" panose="020B0503020204020204" pitchFamily="34" charset="-122"/>
                        </a:rPr>
                        <a:t>肯定</a:t>
                      </a:r>
                      <a:r>
                        <a:rPr lang="en-US" altLang="zh-CN" sz="1400" b="1" kern="1200" dirty="0">
                          <a:solidFill>
                            <a:srgbClr val="C00000"/>
                          </a:solidFill>
                          <a:highlight>
                            <a:srgbClr val="FFFF00"/>
                          </a:highlight>
                          <a:latin typeface="微软雅黑" panose="020B0503020204020204" pitchFamily="34" charset="-122"/>
                          <a:ea typeface="微软雅黑" panose="020B0503020204020204" pitchFamily="34" charset="-122"/>
                        </a:rPr>
                        <a:t>PEG</a:t>
                      </a:r>
                      <a:r>
                        <a:rPr lang="zh-CN" altLang="en-US" sz="1400" b="1" kern="1200" dirty="0">
                          <a:solidFill>
                            <a:srgbClr val="C00000"/>
                          </a:solidFill>
                          <a:highlight>
                            <a:srgbClr val="FFFF00"/>
                          </a:highlight>
                          <a:latin typeface="微软雅黑" panose="020B0503020204020204" pitchFamily="34" charset="-122"/>
                          <a:ea typeface="微软雅黑" panose="020B0503020204020204" pitchFamily="34" charset="-122"/>
                        </a:rPr>
                        <a:t>的近期和远期疗效</a:t>
                      </a:r>
                      <a:endParaRPr lang="en-US" altLang="zh-CN" sz="1400" b="1" kern="1200" dirty="0">
                        <a:solidFill>
                          <a:srgbClr val="C00000"/>
                        </a:solidFill>
                        <a:highlight>
                          <a:srgbClr val="FFFF00"/>
                        </a:highlight>
                        <a:latin typeface="微软雅黑" panose="020B0503020204020204" pitchFamily="34" charset="-122"/>
                        <a:ea typeface="微软雅黑" panose="020B0503020204020204" pitchFamily="34" charset="-122"/>
                        <a:cs typeface="+mn-cs"/>
                      </a:endParaRPr>
                    </a:p>
                  </a:txBody>
                  <a:tcPr marL="83186" marR="83186" marT="41593" marB="41593" anchor="ctr"/>
                </a:tc>
                <a:extLst>
                  <a:ext uri="{0D108BD9-81ED-4DB2-BD59-A6C34878D82A}">
                    <a16:rowId xmlns:a16="http://schemas.microsoft.com/office/drawing/2014/main" val="10009"/>
                  </a:ext>
                </a:extLst>
              </a:tr>
            </a:tbl>
          </a:graphicData>
        </a:graphic>
      </p:graphicFrame>
      <p:sp>
        <p:nvSpPr>
          <p:cNvPr id="2" name="文本框 1"/>
          <p:cNvSpPr txBox="1"/>
          <p:nvPr/>
        </p:nvSpPr>
        <p:spPr>
          <a:xfrm>
            <a:off x="8472668" y="6471884"/>
            <a:ext cx="2014206" cy="369332"/>
          </a:xfrm>
          <a:prstGeom prst="rect">
            <a:avLst/>
          </a:prstGeom>
          <a:noFill/>
        </p:spPr>
        <p:txBody>
          <a:bodyPr wrap="none" rtlCol="0">
            <a:spAutoFit/>
          </a:bodyPr>
          <a:lstStyle/>
          <a:p>
            <a:r>
              <a:rPr kumimoji="1" lang="zh-CN" altLang="en-US" dirty="0">
                <a:solidFill>
                  <a:schemeClr val="bg1"/>
                </a:solidFill>
              </a:rPr>
              <a:t>注：</a:t>
            </a:r>
            <a:r>
              <a:rPr kumimoji="1" lang="en-US" altLang="zh-CN" dirty="0">
                <a:solidFill>
                  <a:schemeClr val="bg1"/>
                </a:solidFill>
              </a:rPr>
              <a:t>PEG-</a:t>
            </a:r>
            <a:r>
              <a:rPr kumimoji="1" lang="zh-CN" altLang="en-US" dirty="0">
                <a:solidFill>
                  <a:schemeClr val="bg1"/>
                </a:solidFill>
              </a:rPr>
              <a:t>聚乙二醇</a:t>
            </a:r>
          </a:p>
        </p:txBody>
      </p:sp>
      <p:sp>
        <p:nvSpPr>
          <p:cNvPr id="5" name="文本框 4"/>
          <p:cNvSpPr txBox="1"/>
          <p:nvPr/>
        </p:nvSpPr>
        <p:spPr>
          <a:xfrm>
            <a:off x="214143" y="534913"/>
            <a:ext cx="2882348" cy="523220"/>
          </a:xfrm>
          <a:prstGeom prst="rect">
            <a:avLst/>
          </a:prstGeom>
          <a:noFill/>
        </p:spPr>
        <p:txBody>
          <a:bodyPr wrap="square" rtlCol="0">
            <a:spAutoFit/>
          </a:bodyPr>
          <a:lstStyle/>
          <a:p>
            <a:r>
              <a:rPr lang="en-US" altLang="zh-CN" sz="2800" b="1" dirty="0" smtClean="0">
                <a:solidFill>
                  <a:schemeClr val="bg1"/>
                </a:solidFill>
                <a:latin typeface="微软雅黑" panose="020B0503020204020204" pitchFamily="34" charset="-122"/>
                <a:ea typeface="微软雅黑" panose="020B0503020204020204" pitchFamily="34" charset="-122"/>
              </a:rPr>
              <a:t>02  </a:t>
            </a:r>
            <a:r>
              <a:rPr lang="zh-CN" altLang="en-US" sz="2800" b="1" dirty="0">
                <a:solidFill>
                  <a:schemeClr val="bg1"/>
                </a:solidFill>
                <a:latin typeface="微软雅黑" panose="020B0503020204020204" pitchFamily="34" charset="-122"/>
                <a:ea typeface="微软雅黑" panose="020B0503020204020204" pitchFamily="34" charset="-122"/>
              </a:rPr>
              <a:t>有效性</a:t>
            </a:r>
            <a:endParaRPr lang="zh-CN" altLang="en-US" sz="2800" dirty="0"/>
          </a:p>
        </p:txBody>
      </p:sp>
      <p:sp>
        <p:nvSpPr>
          <p:cNvPr id="6" name="文本框 5"/>
          <p:cNvSpPr txBox="1"/>
          <p:nvPr/>
        </p:nvSpPr>
        <p:spPr>
          <a:xfrm>
            <a:off x="3247851" y="376478"/>
            <a:ext cx="7444409" cy="954107"/>
          </a:xfrm>
          <a:prstGeom prst="rect">
            <a:avLst/>
          </a:prstGeom>
          <a:noFill/>
        </p:spPr>
        <p:txBody>
          <a:bodyPr wrap="square" rtlCol="0">
            <a:spAutoFit/>
          </a:bodyPr>
          <a:lstStyle/>
          <a:p>
            <a:pPr algn="ctr"/>
            <a:r>
              <a:rPr lang="zh-CN" altLang="en-US" sz="2800" b="1" dirty="0">
                <a:solidFill>
                  <a:schemeClr val="tx2">
                    <a:lumMod val="75000"/>
                  </a:schemeClr>
                </a:solidFill>
                <a:latin typeface="微软雅黑" panose="020B0503020204020204" pitchFamily="34" charset="-122"/>
                <a:ea typeface="微软雅黑" panose="020B0503020204020204" pitchFamily="34" charset="-122"/>
              </a:rPr>
              <a:t>复方聚乙二醇（</a:t>
            </a:r>
            <a:r>
              <a:rPr lang="en-US" altLang="zh-CN" sz="2800" b="1" dirty="0">
                <a:solidFill>
                  <a:schemeClr val="tx2">
                    <a:lumMod val="75000"/>
                  </a:schemeClr>
                </a:solidFill>
                <a:latin typeface="微软雅黑" panose="020B0503020204020204" pitchFamily="34" charset="-122"/>
                <a:ea typeface="微软雅黑" panose="020B0503020204020204" pitchFamily="34" charset="-122"/>
              </a:rPr>
              <a:t>3350</a:t>
            </a:r>
            <a:r>
              <a:rPr lang="zh-CN" altLang="en-US" sz="2800" b="1" dirty="0">
                <a:solidFill>
                  <a:schemeClr val="tx2">
                    <a:lumMod val="75000"/>
                  </a:schemeClr>
                </a:solidFill>
                <a:latin typeface="微软雅黑" panose="020B0503020204020204" pitchFamily="34" charset="-122"/>
                <a:ea typeface="微软雅黑" panose="020B0503020204020204" pitchFamily="34" charset="-122"/>
              </a:rPr>
              <a:t>）电解质口服溶液</a:t>
            </a:r>
          </a:p>
          <a:p>
            <a:pPr algn="ctr"/>
            <a:r>
              <a:rPr lang="zh-CN" altLang="en-US" sz="2800" b="1" dirty="0" smtClean="0">
                <a:solidFill>
                  <a:schemeClr val="tx2">
                    <a:lumMod val="75000"/>
                  </a:schemeClr>
                </a:solidFill>
                <a:latin typeface="微软雅黑" panose="020B0503020204020204" pitchFamily="34" charset="-122"/>
                <a:ea typeface="微软雅黑" panose="020B0503020204020204" pitchFamily="34" charset="-122"/>
              </a:rPr>
              <a:t>国内外</a:t>
            </a:r>
            <a:r>
              <a:rPr lang="zh-CN" altLang="en-US" sz="2800" b="1" dirty="0">
                <a:solidFill>
                  <a:schemeClr val="tx2">
                    <a:lumMod val="75000"/>
                  </a:schemeClr>
                </a:solidFill>
                <a:latin typeface="微软雅黑" panose="020B0503020204020204" pitchFamily="34" charset="-122"/>
                <a:ea typeface="微软雅黑" panose="020B0503020204020204" pitchFamily="34" charset="-122"/>
              </a:rPr>
              <a:t>指南推荐的便秘</a:t>
            </a:r>
            <a:r>
              <a:rPr lang="zh-CN" altLang="en-US" sz="2800" b="1" dirty="0">
                <a:solidFill>
                  <a:srgbClr val="C00000"/>
                </a:solidFill>
                <a:latin typeface="微软雅黑" panose="020B0503020204020204" pitchFamily="34" charset="-122"/>
                <a:ea typeface="微软雅黑" panose="020B0503020204020204" pitchFamily="34" charset="-122"/>
              </a:rPr>
              <a:t>一线治疗药物</a:t>
            </a:r>
            <a:endParaRPr lang="en-US" altLang="zh-CN" sz="2800" b="1"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6538460" y="6485143"/>
            <a:ext cx="6097190" cy="422552"/>
          </a:xfrm>
          <a:prstGeom prst="rect">
            <a:avLst/>
          </a:prstGeom>
          <a:noFill/>
        </p:spPr>
        <p:txBody>
          <a:bodyPr wrap="square">
            <a:spAutoFit/>
          </a:bodyPr>
          <a:lstStyle/>
          <a:p>
            <a:pPr algn="l">
              <a:lnSpc>
                <a:spcPts val="1200"/>
              </a:lnSpc>
            </a:pPr>
            <a:r>
              <a:rPr lang="en-US" altLang="zh-CN" sz="1100" kern="100" dirty="0">
                <a:effectLst/>
                <a:latin typeface="Calibri" panose="020F0502020204030204" pitchFamily="34" charset="0"/>
                <a:ea typeface="宋体" panose="02010600030101010101" pitchFamily="2" charset="-122"/>
                <a:cs typeface="Times New Roman" panose="02020603050405020304" pitchFamily="18" charset="0"/>
              </a:rPr>
              <a:t>Comparison of a low dose polyethylene glycol electrolyte solution with lactulose </a:t>
            </a:r>
          </a:p>
          <a:p>
            <a:pPr algn="l">
              <a:lnSpc>
                <a:spcPts val="1200"/>
              </a:lnSpc>
            </a:pPr>
            <a:r>
              <a:rPr lang="en-US" altLang="zh-CN" sz="1100" kern="100" dirty="0">
                <a:effectLst/>
                <a:latin typeface="Calibri" panose="020F0502020204030204" pitchFamily="34" charset="0"/>
                <a:ea typeface="宋体" panose="02010600030101010101" pitchFamily="2" charset="-122"/>
                <a:cs typeface="Times New Roman" panose="02020603050405020304" pitchFamily="18" charset="0"/>
              </a:rPr>
              <a:t>for treatment of chronic constipation[J]. Gut, 1999, 44(2): 226-320</a:t>
            </a:r>
            <a:r>
              <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18" name="矩形 17"/>
          <p:cNvSpPr/>
          <p:nvPr/>
        </p:nvSpPr>
        <p:spPr>
          <a:xfrm>
            <a:off x="608966" y="1247841"/>
            <a:ext cx="10847841" cy="615553"/>
          </a:xfrm>
          <a:prstGeom prst="rect">
            <a:avLst/>
          </a:prstGeom>
        </p:spPr>
        <p:txBody>
          <a:bodyPr wrap="none">
            <a:spAutoFit/>
          </a:bodyPr>
          <a:lstStyle/>
          <a:p>
            <a:pPr marL="342900" indent="-342900" algn="l">
              <a:buFont typeface="Wingdings" panose="05000000000000000000" pitchFamily="2" charset="2"/>
              <a:buChar char="p"/>
            </a:pPr>
            <a:r>
              <a:rPr lang="zh-CN" altLang="en-US" sz="2000" b="1" dirty="0">
                <a:solidFill>
                  <a:srgbClr val="FF0000"/>
                </a:solidFill>
                <a:highlight>
                  <a:srgbClr val="FFFF00"/>
                </a:highlight>
                <a:latin typeface="微软雅黑" panose="020B0503020204020204" pitchFamily="34" charset="-122"/>
                <a:ea typeface="微软雅黑" panose="020B0503020204020204" pitchFamily="34" charset="-122"/>
                <a:sym typeface="+mn-ea"/>
              </a:rPr>
              <a:t>复方聚乙二醇（3350）</a:t>
            </a:r>
            <a:r>
              <a:rPr lang="zh-CN" altLang="en-US" sz="2000" b="1" dirty="0" smtClean="0">
                <a:solidFill>
                  <a:srgbClr val="FF0000"/>
                </a:solidFill>
                <a:highlight>
                  <a:srgbClr val="FFFF00"/>
                </a:highlight>
                <a:latin typeface="微软雅黑" panose="020B0503020204020204" pitchFamily="34" charset="-122"/>
                <a:ea typeface="微软雅黑" panose="020B0503020204020204" pitchFamily="34" charset="-122"/>
                <a:sym typeface="+mn-ea"/>
              </a:rPr>
              <a:t>电解质</a:t>
            </a:r>
            <a:r>
              <a:rPr lang="zh-CN" altLang="en-US" sz="2000" b="1" dirty="0" smtClean="0">
                <a:solidFill>
                  <a:srgbClr val="FF0000"/>
                </a:solidFill>
                <a:highlight>
                  <a:srgbClr val="FFFF00"/>
                </a:highlight>
                <a:latin typeface="微软雅黑" panose="020B0503020204020204" pitchFamily="34" charset="-122"/>
                <a:ea typeface="微软雅黑" panose="020B0503020204020204" pitchFamily="34" charset="-122"/>
              </a:rPr>
              <a:t>的</a:t>
            </a:r>
            <a:r>
              <a:rPr lang="zh-CN" altLang="en-US" sz="2000" b="1" dirty="0">
                <a:solidFill>
                  <a:srgbClr val="FF0000"/>
                </a:solidFill>
                <a:highlight>
                  <a:srgbClr val="FFFF00"/>
                </a:highlight>
                <a:latin typeface="微软雅黑" panose="020B0503020204020204" pitchFamily="34" charset="-122"/>
                <a:ea typeface="微软雅黑" panose="020B0503020204020204" pitchFamily="34" charset="-122"/>
              </a:rPr>
              <a:t>疗效优于乳果糖</a:t>
            </a:r>
            <a:r>
              <a:rPr lang="en-US" altLang="zh-CN" sz="1400" b="1" dirty="0">
                <a:solidFill>
                  <a:srgbClr val="FF0000"/>
                </a:solidFill>
                <a:highlight>
                  <a:srgbClr val="FFFF00"/>
                </a:highlight>
                <a:latin typeface="微软雅黑" panose="020B0503020204020204" pitchFamily="34" charset="-122"/>
                <a:ea typeface="微软雅黑" panose="020B0503020204020204" pitchFamily="34" charset="-122"/>
              </a:rPr>
              <a:t>(</a:t>
            </a:r>
            <a:r>
              <a:rPr lang="zh-CN" altLang="en-US" sz="1400" b="1" dirty="0">
                <a:solidFill>
                  <a:srgbClr val="FF0000"/>
                </a:solidFill>
                <a:highlight>
                  <a:srgbClr val="FFFF00"/>
                </a:highlight>
                <a:latin typeface="微软雅黑" panose="020B0503020204020204" pitchFamily="34" charset="-122"/>
                <a:ea typeface="微软雅黑" panose="020B0503020204020204" pitchFamily="34" charset="-122"/>
              </a:rPr>
              <a:t>平均排便率、粪便性状、缓解腹痛及是否需要附加药物方面</a:t>
            </a:r>
            <a:r>
              <a:rPr lang="en-US" altLang="zh-CN" sz="1400" b="1" dirty="0">
                <a:solidFill>
                  <a:srgbClr val="FF0000"/>
                </a:solidFill>
                <a:highlight>
                  <a:srgbClr val="FFFF00"/>
                </a:highlight>
                <a:latin typeface="微软雅黑" panose="020B0503020204020204" pitchFamily="34" charset="-122"/>
                <a:ea typeface="微软雅黑" panose="020B0503020204020204" pitchFamily="34" charset="-122"/>
              </a:rPr>
              <a:t>)</a:t>
            </a:r>
            <a:endParaRPr lang="zh-CN" altLang="en-US" sz="1400" b="1" dirty="0">
              <a:solidFill>
                <a:srgbClr val="FF0000"/>
              </a:solidFill>
              <a:highlight>
                <a:srgbClr val="FFFF00"/>
              </a:highlight>
              <a:latin typeface="微软雅黑" panose="020B0503020204020204" pitchFamily="34" charset="-122"/>
              <a:ea typeface="微软雅黑" panose="020B0503020204020204" pitchFamily="34" charset="-122"/>
            </a:endParaRPr>
          </a:p>
          <a:p>
            <a:pPr marL="342900" indent="-342900">
              <a:buFont typeface="Wingdings" panose="05000000000000000000" pitchFamily="2" charset="2"/>
              <a:buChar char="p"/>
            </a:pPr>
            <a:endParaRPr lang="zh-CN" altLang="en-US" sz="1400" b="1" dirty="0">
              <a:solidFill>
                <a:schemeClr val="accent6">
                  <a:lumMod val="75000"/>
                </a:schemeClr>
              </a:solidFill>
            </a:endParaRPr>
          </a:p>
        </p:txBody>
      </p:sp>
      <p:sp>
        <p:nvSpPr>
          <p:cNvPr id="10" name="矩形 9"/>
          <p:cNvSpPr/>
          <p:nvPr/>
        </p:nvSpPr>
        <p:spPr>
          <a:xfrm>
            <a:off x="626316" y="5427779"/>
            <a:ext cx="11025360" cy="923330"/>
          </a:xfrm>
          <a:prstGeom prst="rect">
            <a:avLst/>
          </a:prstGeom>
        </p:spPr>
        <p:txBody>
          <a:bodyPr wrap="square">
            <a:spAutoFit/>
          </a:bodyPr>
          <a:lstStyle/>
          <a:p>
            <a:pPr lvl="0" algn="just">
              <a:lnSpc>
                <a:spcPct val="150000"/>
              </a:lnSpc>
              <a:defRPr/>
            </a:pPr>
            <a:r>
              <a:rPr lang="zh-CN" altLang="en-US" dirty="0" smtClean="0">
                <a:latin typeface="微软雅黑" panose="020B0503020204020204" pitchFamily="34" charset="-122"/>
                <a:ea typeface="微软雅黑" panose="020B0503020204020204" pitchFamily="34" charset="-122"/>
              </a:rPr>
              <a:t>     有</a:t>
            </a:r>
            <a:r>
              <a:rPr lang="zh-CN" altLang="en-US" dirty="0">
                <a:latin typeface="微软雅黑" panose="020B0503020204020204" pitchFamily="34" charset="-122"/>
                <a:ea typeface="微软雅黑" panose="020B0503020204020204" pitchFamily="34" charset="-122"/>
              </a:rPr>
              <a:t>文献指出</a:t>
            </a:r>
            <a:r>
              <a:rPr lang="zh-CN" altLang="en-US" dirty="0">
                <a:latin typeface="微软雅黑" panose="020B0503020204020204" pitchFamily="34" charset="-122"/>
                <a:ea typeface="微软雅黑" panose="020B0503020204020204" pitchFamily="34" charset="-122"/>
                <a:sym typeface="+mn-ea"/>
              </a:rPr>
              <a:t>复方聚乙二醇（3350）</a:t>
            </a:r>
            <a:r>
              <a:rPr lang="zh-CN" altLang="en-US" dirty="0" smtClean="0">
                <a:latin typeface="微软雅黑" panose="020B0503020204020204" pitchFamily="34" charset="-122"/>
                <a:ea typeface="微软雅黑" panose="020B0503020204020204" pitchFamily="34" charset="-122"/>
                <a:sym typeface="+mn-ea"/>
              </a:rPr>
              <a:t>电解质</a:t>
            </a:r>
            <a:r>
              <a:rPr lang="zh-CN" altLang="en-US" dirty="0" smtClean="0">
                <a:solidFill>
                  <a:srgbClr val="FF0000"/>
                </a:solidFill>
                <a:highlight>
                  <a:srgbClr val="FFFF00"/>
                </a:highlight>
                <a:latin typeface="微软雅黑" panose="020B0503020204020204" pitchFamily="34" charset="-122"/>
                <a:ea typeface="微软雅黑" panose="020B0503020204020204" pitchFamily="34" charset="-122"/>
              </a:rPr>
              <a:t>可以</a:t>
            </a:r>
            <a:r>
              <a:rPr lang="zh-CN" altLang="en-US" dirty="0">
                <a:solidFill>
                  <a:srgbClr val="FF0000"/>
                </a:solidFill>
                <a:highlight>
                  <a:srgbClr val="FFFF00"/>
                </a:highlight>
                <a:latin typeface="微软雅黑" panose="020B0503020204020204" pitchFamily="34" charset="-122"/>
                <a:ea typeface="微软雅黑" panose="020B0503020204020204" pitchFamily="34" charset="-122"/>
              </a:rPr>
              <a:t>快速缓解便秘症状并在</a:t>
            </a:r>
            <a:r>
              <a:rPr lang="en-US" altLang="zh-CN" b="1" dirty="0">
                <a:solidFill>
                  <a:srgbClr val="FF0000"/>
                </a:solidFill>
                <a:highlight>
                  <a:srgbClr val="FFFF00"/>
                </a:highlight>
                <a:latin typeface="微软雅黑" panose="020B0503020204020204" pitchFamily="34" charset="-122"/>
                <a:ea typeface="微软雅黑" panose="020B0503020204020204" pitchFamily="34" charset="-122"/>
              </a:rPr>
              <a:t>4</a:t>
            </a:r>
            <a:r>
              <a:rPr lang="zh-CN" altLang="en-US" b="1" dirty="0">
                <a:solidFill>
                  <a:srgbClr val="FF0000"/>
                </a:solidFill>
                <a:highlight>
                  <a:srgbClr val="FFFF00"/>
                </a:highlight>
                <a:latin typeface="微软雅黑" panose="020B0503020204020204" pitchFamily="34" charset="-122"/>
                <a:ea typeface="微软雅黑" panose="020B0503020204020204" pitchFamily="34" charset="-122"/>
              </a:rPr>
              <a:t>周</a:t>
            </a:r>
            <a:r>
              <a:rPr lang="zh-CN" altLang="en-US" dirty="0">
                <a:solidFill>
                  <a:srgbClr val="FF0000"/>
                </a:solidFill>
                <a:highlight>
                  <a:srgbClr val="FFFF00"/>
                </a:highlight>
                <a:latin typeface="微软雅黑" panose="020B0503020204020204" pitchFamily="34" charset="-122"/>
                <a:ea typeface="微软雅黑" panose="020B0503020204020204" pitchFamily="34" charset="-122"/>
              </a:rPr>
              <a:t>起促进排便习惯的形成</a:t>
            </a:r>
            <a:r>
              <a:rPr lang="zh-CN" altLang="en-US" dirty="0">
                <a:latin typeface="微软雅黑" panose="020B0503020204020204" pitchFamily="34" charset="-122"/>
                <a:ea typeface="微软雅黑" panose="020B0503020204020204" pitchFamily="34" charset="-122"/>
              </a:rPr>
              <a:t>。</a:t>
            </a:r>
            <a:endParaRPr lang="en-US" altLang="zh-CN" dirty="0">
              <a:latin typeface="微软雅黑" panose="020B0503020204020204" pitchFamily="34" charset="-122"/>
              <a:ea typeface="微软雅黑" panose="020B0503020204020204" pitchFamily="34" charset="-122"/>
            </a:endParaRPr>
          </a:p>
          <a:p>
            <a:pPr lvl="0" algn="just">
              <a:lnSpc>
                <a:spcPct val="150000"/>
              </a:lnSpc>
              <a:defRPr/>
            </a:pPr>
            <a:r>
              <a:rPr lang="zh-CN" altLang="en-US" dirty="0" smtClean="0">
                <a:latin typeface="微软雅黑" panose="020B0503020204020204" pitchFamily="34" charset="-122"/>
                <a:ea typeface="微软雅黑" panose="020B0503020204020204" pitchFamily="34" charset="-122"/>
              </a:rPr>
              <a:t>     第</a:t>
            </a:r>
            <a:r>
              <a:rPr lang="zh-CN" altLang="en-US" dirty="0">
                <a:latin typeface="微软雅黑" panose="020B0503020204020204" pitchFamily="34" charset="-122"/>
                <a:ea typeface="微软雅黑" panose="020B0503020204020204" pitchFamily="34" charset="-122"/>
              </a:rPr>
              <a:t>四周起对照组停药，在</a:t>
            </a:r>
            <a:r>
              <a:rPr lang="en-US" altLang="zh-CN" b="1" dirty="0">
                <a:latin typeface="微软雅黑" panose="020B0503020204020204" pitchFamily="34" charset="-122"/>
                <a:ea typeface="微软雅黑" panose="020B0503020204020204" pitchFamily="34" charset="-122"/>
              </a:rPr>
              <a:t>24</a:t>
            </a:r>
            <a:r>
              <a:rPr lang="zh-CN" altLang="en-US" b="1" dirty="0">
                <a:latin typeface="微软雅黑" panose="020B0503020204020204" pitchFamily="34" charset="-122"/>
                <a:ea typeface="微软雅黑" panose="020B0503020204020204" pitchFamily="34" charset="-122"/>
              </a:rPr>
              <a:t>周内</a:t>
            </a:r>
            <a:r>
              <a:rPr lang="zh-CN" altLang="en-US" dirty="0">
                <a:latin typeface="微软雅黑" panose="020B0503020204020204" pitchFamily="34" charset="-122"/>
                <a:ea typeface="微软雅黑" panose="020B0503020204020204" pitchFamily="34" charset="-122"/>
              </a:rPr>
              <a:t>仍</a:t>
            </a:r>
            <a:r>
              <a:rPr lang="zh-CN" altLang="en-US" b="1" dirty="0">
                <a:latin typeface="微软雅黑" panose="020B0503020204020204" pitchFamily="34" charset="-122"/>
                <a:ea typeface="微软雅黑" panose="020B0503020204020204" pitchFamily="34" charset="-122"/>
              </a:rPr>
              <a:t>能保持相对规律的周排便次数</a:t>
            </a:r>
            <a:r>
              <a:rPr lang="zh-CN" altLang="en-US" dirty="0">
                <a:latin typeface="微软雅黑" panose="020B0503020204020204" pitchFamily="34" charset="-122"/>
                <a:ea typeface="微软雅黑" panose="020B0503020204020204" pitchFamily="34" charset="-122"/>
              </a:rPr>
              <a:t>。</a:t>
            </a:r>
            <a:endParaRPr lang="en-US" altLang="zh-CN" dirty="0">
              <a:latin typeface="微软雅黑" panose="020B0503020204020204" pitchFamily="34" charset="-122"/>
              <a:ea typeface="微软雅黑" panose="020B0503020204020204" pitchFamily="34" charset="-122"/>
            </a:endParaRPr>
          </a:p>
        </p:txBody>
      </p:sp>
      <p:sp>
        <p:nvSpPr>
          <p:cNvPr id="19" name="矩形 18"/>
          <p:cNvSpPr/>
          <p:nvPr/>
        </p:nvSpPr>
        <p:spPr>
          <a:xfrm>
            <a:off x="626316" y="5100926"/>
            <a:ext cx="7577715" cy="400110"/>
          </a:xfrm>
          <a:prstGeom prst="rect">
            <a:avLst/>
          </a:prstGeom>
        </p:spPr>
        <p:txBody>
          <a:bodyPr wrap="none">
            <a:spAutoFit/>
          </a:bodyPr>
          <a:lstStyle/>
          <a:p>
            <a:pPr marL="342900" indent="-342900" algn="l">
              <a:buFont typeface="Wingdings" panose="05000000000000000000" pitchFamily="2" charset="2"/>
              <a:buChar char="p"/>
            </a:pPr>
            <a:r>
              <a:rPr lang="zh-CN" altLang="en-US" sz="2000" b="1" dirty="0">
                <a:solidFill>
                  <a:schemeClr val="accent6">
                    <a:lumMod val="75000"/>
                  </a:schemeClr>
                </a:solidFill>
                <a:latin typeface="微软雅黑" panose="020B0503020204020204" pitchFamily="34" charset="-122"/>
                <a:ea typeface="微软雅黑" panose="020B0503020204020204" pitchFamily="34" charset="-122"/>
                <a:sym typeface="+mn-ea"/>
              </a:rPr>
              <a:t>复方聚乙二醇（3350）</a:t>
            </a:r>
            <a:r>
              <a:rPr lang="zh-CN" altLang="en-US" sz="2000" b="1" dirty="0" smtClean="0">
                <a:solidFill>
                  <a:schemeClr val="accent6">
                    <a:lumMod val="75000"/>
                  </a:schemeClr>
                </a:solidFill>
                <a:latin typeface="微软雅黑" panose="020B0503020204020204" pitchFamily="34" charset="-122"/>
                <a:ea typeface="微软雅黑" panose="020B0503020204020204" pitchFamily="34" charset="-122"/>
                <a:sym typeface="+mn-ea"/>
              </a:rPr>
              <a:t>电解质</a:t>
            </a:r>
            <a:r>
              <a:rPr lang="zh-CN" altLang="en-US" sz="2000" b="1" dirty="0" smtClean="0">
                <a:solidFill>
                  <a:schemeClr val="accent6">
                    <a:lumMod val="75000"/>
                  </a:schemeClr>
                </a:solidFill>
                <a:latin typeface="微软雅黑" panose="020B0503020204020204" pitchFamily="34" charset="-122"/>
                <a:ea typeface="微软雅黑" panose="020B0503020204020204" pitchFamily="34" charset="-122"/>
              </a:rPr>
              <a:t>能</a:t>
            </a:r>
            <a:r>
              <a:rPr lang="zh-CN" altLang="en-US" sz="2000" b="1" dirty="0">
                <a:solidFill>
                  <a:schemeClr val="accent6">
                    <a:lumMod val="75000"/>
                  </a:schemeClr>
                </a:solidFill>
                <a:latin typeface="微软雅黑" panose="020B0503020204020204" pitchFamily="34" charset="-122"/>
                <a:ea typeface="微软雅黑" panose="020B0503020204020204" pitchFamily="34" charset="-122"/>
              </a:rPr>
              <a:t>快速缓解便秘，重建排便习惯</a:t>
            </a:r>
          </a:p>
        </p:txBody>
      </p:sp>
      <p:graphicFrame>
        <p:nvGraphicFramePr>
          <p:cNvPr id="11" name="图表 10"/>
          <p:cNvGraphicFramePr/>
          <p:nvPr/>
        </p:nvGraphicFramePr>
        <p:xfrm>
          <a:off x="998337" y="1759227"/>
          <a:ext cx="2273348" cy="202378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图表 11"/>
          <p:cNvGraphicFramePr/>
          <p:nvPr>
            <p:extLst/>
          </p:nvPr>
        </p:nvGraphicFramePr>
        <p:xfrm>
          <a:off x="3537084" y="1693528"/>
          <a:ext cx="2166563" cy="208948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图表 12"/>
          <p:cNvGraphicFramePr/>
          <p:nvPr>
            <p:extLst/>
          </p:nvPr>
        </p:nvGraphicFramePr>
        <p:xfrm>
          <a:off x="6068949" y="1667988"/>
          <a:ext cx="2133358" cy="211502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图表 13"/>
          <p:cNvGraphicFramePr/>
          <p:nvPr/>
        </p:nvGraphicFramePr>
        <p:xfrm>
          <a:off x="8283125" y="1693528"/>
          <a:ext cx="2189023" cy="2089485"/>
        </p:xfrm>
        <a:graphic>
          <a:graphicData uri="http://schemas.openxmlformats.org/drawingml/2006/chart">
            <c:chart xmlns:c="http://schemas.openxmlformats.org/drawingml/2006/chart" xmlns:r="http://schemas.openxmlformats.org/officeDocument/2006/relationships" r:id="rId6"/>
          </a:graphicData>
        </a:graphic>
      </p:graphicFrame>
      <p:sp>
        <p:nvSpPr>
          <p:cNvPr id="2" name="文本框 1"/>
          <p:cNvSpPr txBox="1"/>
          <p:nvPr/>
        </p:nvSpPr>
        <p:spPr>
          <a:xfrm>
            <a:off x="1107667" y="3956915"/>
            <a:ext cx="2303869" cy="1383665"/>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sym typeface="+mn-ea"/>
              </a:rPr>
              <a:t>复方聚乙二醇（3350）</a:t>
            </a:r>
            <a:r>
              <a:rPr lang="zh-CN" altLang="en-US" sz="1400" dirty="0" smtClean="0">
                <a:latin typeface="微软雅黑" panose="020B0503020204020204" pitchFamily="34" charset="-122"/>
                <a:ea typeface="微软雅黑" panose="020B0503020204020204" pitchFamily="34" charset="-122"/>
                <a:sym typeface="+mn-ea"/>
              </a:rPr>
              <a:t>电解质</a:t>
            </a:r>
            <a:r>
              <a:rPr lang="zh-CN" altLang="en-US" sz="1400" kern="100" dirty="0" smtClean="0">
                <a:latin typeface="微软雅黑" panose="020B0503020204020204" pitchFamily="34" charset="-122"/>
                <a:ea typeface="微软雅黑" panose="020B0503020204020204" pitchFamily="34" charset="-122"/>
                <a:cs typeface="Times New Roman" panose="02020603050405020304" pitchFamily="18" charset="0"/>
              </a:rPr>
              <a:t>组</a:t>
            </a:r>
            <a:r>
              <a:rPr lang="zh-CN" altLang="en-US" sz="1400" kern="100" dirty="0">
                <a:latin typeface="微软雅黑" panose="020B0503020204020204" pitchFamily="34" charset="-122"/>
                <a:ea typeface="微软雅黑" panose="020B0503020204020204" pitchFamily="34" charset="-122"/>
                <a:cs typeface="Times New Roman" panose="02020603050405020304" pitchFamily="18" charset="0"/>
              </a:rPr>
              <a:t>的</a:t>
            </a:r>
            <a:r>
              <a:rPr lang="zh-CN" altLang="en-US" sz="14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平均大便频率高于乳果糖组</a:t>
            </a:r>
            <a:r>
              <a:rPr lang="en-US" altLang="zh-CN" sz="1400" kern="100" dirty="0">
                <a:latin typeface="微软雅黑" panose="020B0503020204020204" pitchFamily="34" charset="-122"/>
                <a:ea typeface="微软雅黑" panose="020B0503020204020204" pitchFamily="34" charset="-122"/>
                <a:cs typeface="Times New Roman" panose="02020603050405020304" pitchFamily="18" charset="0"/>
              </a:rPr>
              <a:t>(1.3(0.7)</a:t>
            </a:r>
            <a:r>
              <a:rPr lang="zh-CN" altLang="en-US" sz="1400" kern="100" dirty="0">
                <a:latin typeface="微软雅黑" panose="020B0503020204020204" pitchFamily="34" charset="-122"/>
                <a:ea typeface="微软雅黑" panose="020B0503020204020204" pitchFamily="34" charset="-122"/>
                <a:cs typeface="Times New Roman" panose="02020603050405020304" pitchFamily="18" charset="0"/>
              </a:rPr>
              <a:t>比</a:t>
            </a:r>
            <a:r>
              <a:rPr lang="en-US" altLang="zh-CN" sz="1400" kern="100" dirty="0">
                <a:latin typeface="微软雅黑" panose="020B0503020204020204" pitchFamily="34" charset="-122"/>
                <a:ea typeface="微软雅黑" panose="020B0503020204020204" pitchFamily="34" charset="-122"/>
                <a:cs typeface="Times New Roman" panose="02020603050405020304" pitchFamily="18" charset="0"/>
              </a:rPr>
              <a:t>0.9(0.6)/</a:t>
            </a:r>
            <a:r>
              <a:rPr lang="zh-CN" altLang="en-US" sz="1400" kern="100" dirty="0">
                <a:latin typeface="微软雅黑" panose="020B0503020204020204" pitchFamily="34" charset="-122"/>
                <a:ea typeface="微软雅黑" panose="020B0503020204020204" pitchFamily="34" charset="-122"/>
                <a:cs typeface="Times New Roman" panose="02020603050405020304" pitchFamily="18" charset="0"/>
              </a:rPr>
              <a:t>天</a:t>
            </a:r>
            <a:r>
              <a:rPr lang="en-US" altLang="zh-CN" sz="1400" kern="100" dirty="0">
                <a:latin typeface="微软雅黑" panose="020B0503020204020204" pitchFamily="34" charset="-122"/>
                <a:ea typeface="微软雅黑" panose="020B0503020204020204" pitchFamily="34" charset="-122"/>
                <a:cs typeface="Times New Roman" panose="02020603050405020304" pitchFamily="18" charset="0"/>
              </a:rPr>
              <a:t>;</a:t>
            </a:r>
          </a:p>
          <a:p>
            <a:r>
              <a:rPr lang="en-US" altLang="zh-CN" sz="1400" kern="100" dirty="0">
                <a:latin typeface="微软雅黑" panose="020B0503020204020204" pitchFamily="34" charset="-122"/>
                <a:ea typeface="微软雅黑" panose="020B0503020204020204" pitchFamily="34" charset="-122"/>
                <a:cs typeface="Times New Roman" panose="02020603050405020304" pitchFamily="18" charset="0"/>
              </a:rPr>
              <a:t>p = 0.005)</a:t>
            </a:r>
            <a:r>
              <a:rPr lang="zh-CN" altLang="en-US" sz="1400" kern="100" dirty="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1400" kern="100" dirty="0">
              <a:latin typeface="微软雅黑" panose="020B0503020204020204" pitchFamily="34" charset="-122"/>
              <a:ea typeface="微软雅黑" panose="020B0503020204020204" pitchFamily="34" charset="-122"/>
              <a:cs typeface="Times New Roman" panose="02020603050405020304" pitchFamily="18" charset="0"/>
            </a:endParaRPr>
          </a:p>
          <a:p>
            <a:endParaRPr lang="zh-CN" altLang="en-US" sz="1400" dirty="0"/>
          </a:p>
        </p:txBody>
      </p:sp>
      <p:sp>
        <p:nvSpPr>
          <p:cNvPr id="15" name="文本框 14"/>
          <p:cNvSpPr txBox="1"/>
          <p:nvPr/>
        </p:nvSpPr>
        <p:spPr>
          <a:xfrm>
            <a:off x="3603569" y="3956915"/>
            <a:ext cx="2273348" cy="1168400"/>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sym typeface="+mn-ea"/>
              </a:rPr>
              <a:t>复方聚乙二醇（3350）</a:t>
            </a:r>
            <a:r>
              <a:rPr lang="zh-CN" altLang="en-US" sz="1400" dirty="0" smtClean="0">
                <a:latin typeface="微软雅黑" panose="020B0503020204020204" pitchFamily="34" charset="-122"/>
                <a:ea typeface="微软雅黑" panose="020B0503020204020204" pitchFamily="34" charset="-122"/>
                <a:sym typeface="+mn-ea"/>
              </a:rPr>
              <a:t>电解质</a:t>
            </a:r>
            <a:r>
              <a:rPr lang="zh-CN" altLang="en-US" sz="1400" kern="100" dirty="0" smtClean="0">
                <a:latin typeface="微软雅黑" panose="020B0503020204020204" pitchFamily="34" charset="-122"/>
                <a:ea typeface="微软雅黑" panose="020B0503020204020204" pitchFamily="34" charset="-122"/>
                <a:cs typeface="Times New Roman" panose="02020603050405020304" pitchFamily="18" charset="0"/>
              </a:rPr>
              <a:t>组</a:t>
            </a:r>
            <a:r>
              <a:rPr lang="zh-CN" altLang="en-US" sz="14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每日大便紧张的中位数得分低于乳果糖组</a:t>
            </a:r>
            <a:r>
              <a:rPr lang="en-US" altLang="zh-CN" sz="1400" kern="100" dirty="0">
                <a:latin typeface="微软雅黑" panose="020B0503020204020204" pitchFamily="34" charset="-122"/>
                <a:ea typeface="微软雅黑" panose="020B0503020204020204" pitchFamily="34" charset="-122"/>
                <a:cs typeface="Times New Roman" panose="02020603050405020304" pitchFamily="18" charset="0"/>
              </a:rPr>
              <a:t>(0.5(0.7)</a:t>
            </a:r>
            <a:r>
              <a:rPr lang="zh-CN" altLang="en-US" sz="1400" kern="100" dirty="0">
                <a:latin typeface="微软雅黑" panose="020B0503020204020204" pitchFamily="34" charset="-122"/>
                <a:ea typeface="微软雅黑" panose="020B0503020204020204" pitchFamily="34" charset="-122"/>
                <a:cs typeface="Times New Roman" panose="02020603050405020304" pitchFamily="18" charset="0"/>
              </a:rPr>
              <a:t>对</a:t>
            </a:r>
            <a:r>
              <a:rPr lang="en-US" altLang="zh-CN" sz="1400" kern="100" dirty="0">
                <a:latin typeface="微软雅黑" panose="020B0503020204020204" pitchFamily="34" charset="-122"/>
                <a:ea typeface="微软雅黑" panose="020B0503020204020204" pitchFamily="34" charset="-122"/>
                <a:cs typeface="Times New Roman" panose="02020603050405020304" pitchFamily="18" charset="0"/>
              </a:rPr>
              <a:t>1.2 (0.9));p = 0.0001</a:t>
            </a:r>
            <a:endParaRPr lang="zh-CN" altLang="en-US" sz="1400" dirty="0"/>
          </a:p>
        </p:txBody>
      </p:sp>
      <p:sp>
        <p:nvSpPr>
          <p:cNvPr id="16" name="文本框 15"/>
          <p:cNvSpPr txBox="1"/>
          <p:nvPr/>
        </p:nvSpPr>
        <p:spPr>
          <a:xfrm>
            <a:off x="6068949" y="3956915"/>
            <a:ext cx="2273348" cy="1169551"/>
          </a:xfrm>
          <a:prstGeom prst="rect">
            <a:avLst/>
          </a:prstGeom>
          <a:noFill/>
        </p:spPr>
        <p:txBody>
          <a:bodyPr wrap="square" rtlCol="0">
            <a:spAutoFit/>
          </a:bodyPr>
          <a:lstStyle/>
          <a:p>
            <a:r>
              <a:rPr lang="zh-CN" altLang="en-US" sz="1400" kern="100" dirty="0">
                <a:latin typeface="微软雅黑" panose="020B0503020204020204" pitchFamily="34" charset="-122"/>
                <a:ea typeface="微软雅黑" panose="020B0503020204020204" pitchFamily="34" charset="-122"/>
                <a:cs typeface="Times New Roman" panose="02020603050405020304" pitchFamily="18" charset="0"/>
              </a:rPr>
              <a:t>与乳果糖组相比，</a:t>
            </a:r>
            <a:r>
              <a:rPr lang="zh-CN" altLang="en-US" sz="1400" dirty="0">
                <a:latin typeface="微软雅黑" panose="020B0503020204020204" pitchFamily="34" charset="-122"/>
                <a:ea typeface="微软雅黑" panose="020B0503020204020204" pitchFamily="34" charset="-122"/>
                <a:sym typeface="+mn-ea"/>
              </a:rPr>
              <a:t>复方聚</a:t>
            </a:r>
            <a:r>
              <a:rPr lang="zh-CN" altLang="en-US" sz="1400" dirty="0" smtClean="0">
                <a:latin typeface="微软雅黑" panose="020B0503020204020204" pitchFamily="34" charset="-122"/>
                <a:ea typeface="微软雅黑" panose="020B0503020204020204" pitchFamily="34" charset="-122"/>
                <a:sym typeface="+mn-ea"/>
              </a:rPr>
              <a:t>乙二醇</a:t>
            </a:r>
            <a:r>
              <a:rPr lang="zh-CN" altLang="en-US" sz="1400" dirty="0">
                <a:latin typeface="微软雅黑" panose="020B0503020204020204" pitchFamily="34" charset="-122"/>
                <a:ea typeface="微软雅黑" panose="020B0503020204020204" pitchFamily="34" charset="-122"/>
                <a:sym typeface="+mn-ea"/>
              </a:rPr>
              <a:t>（3350）</a:t>
            </a:r>
            <a:r>
              <a:rPr lang="zh-CN" altLang="en-US" sz="1400" dirty="0" smtClean="0">
                <a:latin typeface="微软雅黑" panose="020B0503020204020204" pitchFamily="34" charset="-122"/>
                <a:ea typeface="微软雅黑" panose="020B0503020204020204" pitchFamily="34" charset="-122"/>
                <a:sym typeface="+mn-ea"/>
              </a:rPr>
              <a:t>电解质</a:t>
            </a:r>
            <a:r>
              <a:rPr lang="zh-CN" altLang="en-US" sz="1400" kern="100" dirty="0" smtClean="0">
                <a:latin typeface="微软雅黑" panose="020B0503020204020204" pitchFamily="34" charset="-122"/>
                <a:ea typeface="微软雅黑" panose="020B0503020204020204" pitchFamily="34" charset="-122"/>
                <a:cs typeface="Times New Roman" panose="02020603050405020304" pitchFamily="18" charset="0"/>
              </a:rPr>
              <a:t>组</a:t>
            </a:r>
            <a:r>
              <a:rPr lang="zh-CN" altLang="en-US" sz="1400" b="1" kern="10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大便紧张得分大于</a:t>
            </a:r>
            <a:r>
              <a:rPr lang="en-US" altLang="zh-CN" sz="1400" b="1" kern="10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1</a:t>
            </a:r>
            <a:r>
              <a:rPr lang="zh-CN" altLang="en-US" sz="1400" b="1" kern="10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的天数更少</a:t>
            </a:r>
            <a:r>
              <a:rPr lang="en-US" altLang="zh-CN" sz="1400" kern="100" dirty="0" smtClean="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400" kern="100" dirty="0">
                <a:latin typeface="微软雅黑" panose="020B0503020204020204" pitchFamily="34" charset="-122"/>
                <a:ea typeface="微软雅黑" panose="020B0503020204020204" pitchFamily="34" charset="-122"/>
                <a:cs typeface="Times New Roman" panose="02020603050405020304" pitchFamily="18" charset="0"/>
              </a:rPr>
              <a:t>2.7(5.4)</a:t>
            </a:r>
            <a:r>
              <a:rPr lang="zh-CN" altLang="en-US" sz="1400" kern="100" dirty="0">
                <a:latin typeface="微软雅黑" panose="020B0503020204020204" pitchFamily="34" charset="-122"/>
                <a:ea typeface="微软雅黑" panose="020B0503020204020204" pitchFamily="34" charset="-122"/>
                <a:cs typeface="Times New Roman" panose="02020603050405020304" pitchFamily="18" charset="0"/>
              </a:rPr>
              <a:t>比</a:t>
            </a:r>
            <a:r>
              <a:rPr lang="en-US" altLang="zh-CN" sz="1400" kern="100" dirty="0">
                <a:latin typeface="微软雅黑" panose="020B0503020204020204" pitchFamily="34" charset="-122"/>
                <a:ea typeface="微软雅黑" panose="020B0503020204020204" pitchFamily="34" charset="-122"/>
                <a:cs typeface="Times New Roman" panose="02020603050405020304" pitchFamily="18" charset="0"/>
              </a:rPr>
              <a:t>7.0 (5.7);</a:t>
            </a:r>
          </a:p>
          <a:p>
            <a:r>
              <a:rPr lang="en-US" altLang="zh-CN" sz="1400" kern="100" dirty="0">
                <a:latin typeface="微软雅黑" panose="020B0503020204020204" pitchFamily="34" charset="-122"/>
                <a:ea typeface="微软雅黑" panose="020B0503020204020204" pitchFamily="34" charset="-122"/>
                <a:cs typeface="Times New Roman" panose="02020603050405020304" pitchFamily="18" charset="0"/>
              </a:rPr>
              <a:t>p = 0.0001</a:t>
            </a:r>
            <a:endParaRPr lang="zh-CN" altLang="en-US" sz="1400" dirty="0"/>
          </a:p>
        </p:txBody>
      </p:sp>
      <p:sp>
        <p:nvSpPr>
          <p:cNvPr id="20" name="文本框 19"/>
          <p:cNvSpPr txBox="1"/>
          <p:nvPr/>
        </p:nvSpPr>
        <p:spPr>
          <a:xfrm>
            <a:off x="8341995" y="3956685"/>
            <a:ext cx="3072130" cy="1168400"/>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sym typeface="+mn-ea"/>
              </a:rPr>
              <a:t>复方聚乙二醇（3350）</a:t>
            </a:r>
            <a:r>
              <a:rPr lang="zh-CN" altLang="en-US" sz="1400" dirty="0" smtClean="0">
                <a:latin typeface="微软雅黑" panose="020B0503020204020204" pitchFamily="34" charset="-122"/>
                <a:ea typeface="微软雅黑" panose="020B0503020204020204" pitchFamily="34" charset="-122"/>
                <a:sym typeface="+mn-ea"/>
              </a:rPr>
              <a:t>电解质</a:t>
            </a:r>
            <a:r>
              <a:rPr lang="zh-CN" altLang="en-US" sz="1400" kern="100" dirty="0" smtClean="0">
                <a:latin typeface="微软雅黑" panose="020B0503020204020204" pitchFamily="34" charset="-122"/>
                <a:ea typeface="微软雅黑" panose="020B0503020204020204" pitchFamily="34" charset="-122"/>
                <a:cs typeface="Times New Roman" panose="02020603050405020304" pitchFamily="18" charset="0"/>
              </a:rPr>
              <a:t>组</a:t>
            </a:r>
            <a:r>
              <a:rPr lang="zh-CN" altLang="en-US" sz="1400" kern="100" dirty="0">
                <a:latin typeface="微软雅黑" panose="020B0503020204020204" pitchFamily="34" charset="-122"/>
                <a:ea typeface="微软雅黑" panose="020B0503020204020204" pitchFamily="34" charset="-122"/>
                <a:cs typeface="Times New Roman" panose="02020603050405020304" pitchFamily="18" charset="0"/>
              </a:rPr>
              <a:t>在研究期间任何时间</a:t>
            </a:r>
            <a:r>
              <a:rPr lang="zh-CN" altLang="en-US" sz="14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使用栓剂或微灌肠的患者比例也显著低于乳果糖组</a:t>
            </a:r>
            <a:r>
              <a:rPr lang="en-US" altLang="zh-CN" sz="1400" kern="100" dirty="0">
                <a:latin typeface="微软雅黑" panose="020B0503020204020204" pitchFamily="34" charset="-122"/>
                <a:ea typeface="微软雅黑" panose="020B0503020204020204" pitchFamily="34" charset="-122"/>
                <a:cs typeface="Times New Roman" panose="02020603050405020304" pitchFamily="18" charset="0"/>
              </a:rPr>
              <a:t>(16% (95% CI 6%</a:t>
            </a:r>
            <a:r>
              <a:rPr lang="zh-CN" altLang="en-US" sz="1400" kern="100" dirty="0">
                <a:latin typeface="微软雅黑" panose="020B0503020204020204" pitchFamily="34" charset="-122"/>
                <a:ea typeface="微软雅黑" panose="020B0503020204020204" pitchFamily="34" charset="-122"/>
                <a:cs typeface="Times New Roman" panose="02020603050405020304" pitchFamily="18" charset="0"/>
              </a:rPr>
              <a:t>至</a:t>
            </a:r>
            <a:r>
              <a:rPr lang="en-US" altLang="zh-CN" sz="1400" kern="100" dirty="0">
                <a:latin typeface="微软雅黑" panose="020B0503020204020204" pitchFamily="34" charset="-122"/>
                <a:ea typeface="微软雅黑" panose="020B0503020204020204" pitchFamily="34" charset="-122"/>
                <a:cs typeface="Times New Roman" panose="02020603050405020304" pitchFamily="18" charset="0"/>
              </a:rPr>
              <a:t>26%)</a:t>
            </a:r>
            <a:r>
              <a:rPr lang="zh-CN" altLang="en-US" sz="1400" kern="100" dirty="0">
                <a:latin typeface="微软雅黑" panose="020B0503020204020204" pitchFamily="34" charset="-122"/>
                <a:ea typeface="微软雅黑" panose="020B0503020204020204" pitchFamily="34" charset="-122"/>
                <a:cs typeface="Times New Roman" panose="02020603050405020304" pitchFamily="18" charset="0"/>
              </a:rPr>
              <a:t>对</a:t>
            </a:r>
            <a:r>
              <a:rPr lang="en-US" altLang="zh-CN" sz="1400" kern="100" dirty="0">
                <a:latin typeface="微软雅黑" panose="020B0503020204020204" pitchFamily="34" charset="-122"/>
                <a:ea typeface="微软雅黑" panose="020B0503020204020204" pitchFamily="34" charset="-122"/>
                <a:cs typeface="Times New Roman" panose="02020603050405020304" pitchFamily="18" charset="0"/>
              </a:rPr>
              <a:t>34% (95% CI 20%</a:t>
            </a:r>
            <a:r>
              <a:rPr lang="zh-CN" altLang="en-US" sz="1400" kern="100" dirty="0">
                <a:latin typeface="微软雅黑" panose="020B0503020204020204" pitchFamily="34" charset="-122"/>
                <a:ea typeface="微软雅黑" panose="020B0503020204020204" pitchFamily="34" charset="-122"/>
                <a:cs typeface="Times New Roman" panose="02020603050405020304" pitchFamily="18" charset="0"/>
              </a:rPr>
              <a:t>至</a:t>
            </a:r>
            <a:r>
              <a:rPr lang="en-US" altLang="zh-CN" sz="1400" kern="100" dirty="0">
                <a:latin typeface="微软雅黑" panose="020B0503020204020204" pitchFamily="34" charset="-122"/>
                <a:ea typeface="微软雅黑" panose="020B0503020204020204" pitchFamily="34" charset="-122"/>
                <a:cs typeface="Times New Roman" panose="02020603050405020304" pitchFamily="18" charset="0"/>
              </a:rPr>
              <a:t>47%);p = 0.04)</a:t>
            </a:r>
            <a:endParaRPr lang="zh-CN" altLang="en-US" sz="1400" dirty="0"/>
          </a:p>
        </p:txBody>
      </p:sp>
      <p:sp>
        <p:nvSpPr>
          <p:cNvPr id="21" name="文本框 20"/>
          <p:cNvSpPr txBox="1"/>
          <p:nvPr/>
        </p:nvSpPr>
        <p:spPr>
          <a:xfrm>
            <a:off x="214143" y="534913"/>
            <a:ext cx="2882348" cy="523220"/>
          </a:xfrm>
          <a:prstGeom prst="rect">
            <a:avLst/>
          </a:prstGeom>
          <a:noFill/>
        </p:spPr>
        <p:txBody>
          <a:bodyPr wrap="square" rtlCol="0">
            <a:spAutoFit/>
          </a:bodyPr>
          <a:lstStyle/>
          <a:p>
            <a:r>
              <a:rPr lang="en-US" altLang="zh-CN" sz="2800" b="1" dirty="0" smtClean="0">
                <a:solidFill>
                  <a:schemeClr val="bg1"/>
                </a:solidFill>
                <a:latin typeface="微软雅黑" panose="020B0503020204020204" pitchFamily="34" charset="-122"/>
                <a:ea typeface="微软雅黑" panose="020B0503020204020204" pitchFamily="34" charset="-122"/>
              </a:rPr>
              <a:t>02  </a:t>
            </a:r>
            <a:r>
              <a:rPr lang="zh-CN" altLang="en-US" sz="2800" b="1" dirty="0">
                <a:solidFill>
                  <a:schemeClr val="bg1"/>
                </a:solidFill>
                <a:latin typeface="微软雅黑" panose="020B0503020204020204" pitchFamily="34" charset="-122"/>
                <a:ea typeface="微软雅黑" panose="020B0503020204020204" pitchFamily="34" charset="-122"/>
              </a:rPr>
              <a:t>有效性</a:t>
            </a:r>
            <a:endParaRPr lang="zh-CN" altLang="en-US" sz="2800" dirty="0"/>
          </a:p>
        </p:txBody>
      </p:sp>
      <p:sp>
        <p:nvSpPr>
          <p:cNvPr id="22" name="文本框 21"/>
          <p:cNvSpPr txBox="1"/>
          <p:nvPr/>
        </p:nvSpPr>
        <p:spPr>
          <a:xfrm>
            <a:off x="3247851" y="376478"/>
            <a:ext cx="7444409" cy="954107"/>
          </a:xfrm>
          <a:prstGeom prst="rect">
            <a:avLst/>
          </a:prstGeom>
          <a:noFill/>
        </p:spPr>
        <p:txBody>
          <a:bodyPr wrap="square" rtlCol="0">
            <a:spAutoFit/>
          </a:bodyPr>
          <a:lstStyle/>
          <a:p>
            <a:pPr algn="ctr"/>
            <a:r>
              <a:rPr lang="zh-CN" altLang="en-US" sz="2800" b="1" dirty="0">
                <a:solidFill>
                  <a:schemeClr val="tx2">
                    <a:lumMod val="75000"/>
                  </a:schemeClr>
                </a:solidFill>
                <a:latin typeface="微软雅黑" panose="020B0503020204020204" pitchFamily="34" charset="-122"/>
                <a:ea typeface="微软雅黑" panose="020B0503020204020204" pitchFamily="34" charset="-122"/>
              </a:rPr>
              <a:t>复方聚乙二醇（</a:t>
            </a:r>
            <a:r>
              <a:rPr lang="en-US" altLang="zh-CN" sz="2800" b="1" dirty="0">
                <a:solidFill>
                  <a:schemeClr val="tx2">
                    <a:lumMod val="75000"/>
                  </a:schemeClr>
                </a:solidFill>
                <a:latin typeface="微软雅黑" panose="020B0503020204020204" pitchFamily="34" charset="-122"/>
                <a:ea typeface="微软雅黑" panose="020B0503020204020204" pitchFamily="34" charset="-122"/>
              </a:rPr>
              <a:t>3350</a:t>
            </a:r>
            <a:r>
              <a:rPr lang="zh-CN" altLang="en-US" sz="2800" b="1" dirty="0">
                <a:solidFill>
                  <a:schemeClr val="tx2">
                    <a:lumMod val="75000"/>
                  </a:schemeClr>
                </a:solidFill>
                <a:latin typeface="微软雅黑" panose="020B0503020204020204" pitchFamily="34" charset="-122"/>
                <a:ea typeface="微软雅黑" panose="020B0503020204020204" pitchFamily="34" charset="-122"/>
              </a:rPr>
              <a:t>）电解质口服溶液</a:t>
            </a:r>
          </a:p>
          <a:p>
            <a:pPr algn="ctr"/>
            <a:r>
              <a:rPr lang="zh-CN" altLang="en-US" sz="2800" b="1" dirty="0" smtClean="0">
                <a:solidFill>
                  <a:schemeClr val="tx2">
                    <a:lumMod val="75000"/>
                  </a:schemeClr>
                </a:solidFill>
                <a:latin typeface="微软雅黑" panose="020B0503020204020204" pitchFamily="34" charset="-122"/>
                <a:ea typeface="微软雅黑" panose="020B0503020204020204" pitchFamily="34" charset="-122"/>
              </a:rPr>
              <a:t>疗效</a:t>
            </a:r>
            <a:r>
              <a:rPr lang="zh-CN" altLang="en-US" sz="2800" b="1" dirty="0">
                <a:solidFill>
                  <a:schemeClr val="tx2">
                    <a:lumMod val="75000"/>
                  </a:schemeClr>
                </a:solidFill>
                <a:latin typeface="微软雅黑" panose="020B0503020204020204" pitchFamily="34" charset="-122"/>
                <a:ea typeface="微软雅黑" panose="020B0503020204020204" pitchFamily="34" charset="-122"/>
              </a:rPr>
              <a:t>优于乳果糖</a:t>
            </a:r>
            <a:endParaRPr lang="en-US" altLang="zh-CN" sz="2800" b="1" dirty="0">
              <a:solidFill>
                <a:schemeClr val="tx2">
                  <a:lumMod val="7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0476789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608966" y="1237468"/>
            <a:ext cx="9770419" cy="1776784"/>
            <a:chOff x="608966" y="1237468"/>
            <a:chExt cx="9770419" cy="1776784"/>
          </a:xfrm>
        </p:grpSpPr>
        <p:sp>
          <p:nvSpPr>
            <p:cNvPr id="13" name="文本框 12"/>
            <p:cNvSpPr txBox="1"/>
            <p:nvPr/>
          </p:nvSpPr>
          <p:spPr>
            <a:xfrm>
              <a:off x="608966" y="1237468"/>
              <a:ext cx="3416300" cy="400110"/>
            </a:xfrm>
            <a:prstGeom prst="rect">
              <a:avLst/>
            </a:prstGeom>
            <a:noFill/>
          </p:spPr>
          <p:txBody>
            <a:bodyPr wrap="square" rtlCol="0">
              <a:spAutoFit/>
            </a:bodyPr>
            <a:lstStyle/>
            <a:p>
              <a:pPr marL="285750" indent="-285750">
                <a:buFont typeface="Wingdings" panose="05000000000000000000" pitchFamily="2" charset="2"/>
                <a:buChar char="p"/>
              </a:pPr>
              <a:r>
                <a:rPr lang="zh-CN" altLang="en-US" sz="2000" b="1" dirty="0">
                  <a:solidFill>
                    <a:schemeClr val="accent6">
                      <a:lumMod val="75000"/>
                    </a:schemeClr>
                  </a:solidFill>
                  <a:latin typeface="微软雅黑" panose="020B0503020204020204" pitchFamily="34" charset="-122"/>
                  <a:ea typeface="微软雅黑" panose="020B0503020204020204" pitchFamily="34" charset="-122"/>
                </a:rPr>
                <a:t>安全性方面的优势</a:t>
              </a:r>
            </a:p>
          </p:txBody>
        </p:sp>
        <p:sp>
          <p:nvSpPr>
            <p:cNvPr id="14" name="矩形 13"/>
            <p:cNvSpPr/>
            <p:nvPr/>
          </p:nvSpPr>
          <p:spPr>
            <a:xfrm>
              <a:off x="785092" y="1511276"/>
              <a:ext cx="9594293" cy="1502976"/>
            </a:xfrm>
            <a:prstGeom prst="rect">
              <a:avLst/>
            </a:prstGeom>
          </p:spPr>
          <p:txBody>
            <a:bodyPr wrap="none">
              <a:spAutoFit/>
            </a:bodyPr>
            <a:lstStyle/>
            <a:p>
              <a:pPr marL="342900" indent="-342900">
                <a:lnSpc>
                  <a:spcPct val="150000"/>
                </a:lnSpc>
                <a:buFont typeface="+mj-ea"/>
                <a:buAutoNum type="circleNumDbPlain"/>
              </a:pPr>
              <a:r>
                <a:rPr lang="zh-CN" altLang="en-US" sz="1600" dirty="0">
                  <a:latin typeface="微软雅黑" panose="020B0503020204020204" pitchFamily="34" charset="-122"/>
                  <a:ea typeface="微软雅黑" panose="020B0503020204020204" pitchFamily="34" charset="-122"/>
                </a:rPr>
                <a:t>特殊人群</a:t>
              </a:r>
              <a:r>
                <a:rPr lang="zh-CN" altLang="en-US" sz="1600" dirty="0" smtClean="0">
                  <a:latin typeface="微软雅黑" panose="020B0503020204020204" pitchFamily="34" charset="-122"/>
                  <a:ea typeface="微软雅黑" panose="020B0503020204020204" pitchFamily="34" charset="-122"/>
                </a:rPr>
                <a:t>：</a:t>
              </a:r>
              <a:r>
                <a:rPr lang="zh-CN" altLang="en-US" sz="1600" b="1" dirty="0" smtClean="0">
                  <a:solidFill>
                    <a:srgbClr val="FF0000"/>
                  </a:solidFill>
                  <a:latin typeface="微软雅黑" panose="020B0503020204020204" pitchFamily="34" charset="-122"/>
                  <a:ea typeface="微软雅黑" panose="020B0503020204020204" pitchFamily="34" charset="-122"/>
                </a:rPr>
                <a:t>老年人</a:t>
              </a:r>
              <a:r>
                <a:rPr lang="zh-CN" altLang="en-US" sz="1600" b="1" dirty="0">
                  <a:solidFill>
                    <a:srgbClr val="FF0000"/>
                  </a:solidFill>
                  <a:latin typeface="微软雅黑" panose="020B0503020204020204" pitchFamily="34" charset="-122"/>
                  <a:ea typeface="微软雅黑" panose="020B0503020204020204" pitchFamily="34" charset="-122"/>
                </a:rPr>
                <a:t>可</a:t>
              </a:r>
              <a:r>
                <a:rPr lang="zh-CN" altLang="en-US" sz="1600" b="1" dirty="0" smtClean="0">
                  <a:solidFill>
                    <a:srgbClr val="FF0000"/>
                  </a:solidFill>
                  <a:latin typeface="微软雅黑" panose="020B0503020204020204" pitchFamily="34" charset="-122"/>
                  <a:ea typeface="微软雅黑" panose="020B0503020204020204" pitchFamily="34" charset="-122"/>
                </a:rPr>
                <a:t>使用</a:t>
              </a:r>
              <a:r>
                <a:rPr lang="zh-CN" altLang="en-US" sz="1600" b="1" dirty="0">
                  <a:solidFill>
                    <a:srgbClr val="FF0000"/>
                  </a:solidFill>
                  <a:latin typeface="微软雅黑" panose="020B0503020204020204" pitchFamily="34" charset="-122"/>
                  <a:ea typeface="微软雅黑" panose="020B0503020204020204" pitchFamily="34" charset="-122"/>
                </a:rPr>
                <a:t>，肾功能不全的慢性便秘患者无需调整剂量</a:t>
              </a:r>
              <a:endParaRPr lang="en-US" altLang="zh-CN" sz="1600" b="1" dirty="0">
                <a:solidFill>
                  <a:srgbClr val="FF0000"/>
                </a:solidFill>
                <a:latin typeface="微软雅黑" panose="020B0503020204020204" pitchFamily="34" charset="-122"/>
                <a:ea typeface="微软雅黑" panose="020B0503020204020204" pitchFamily="34" charset="-122"/>
              </a:endParaRPr>
            </a:p>
            <a:p>
              <a:pPr marL="342900" indent="-342900">
                <a:lnSpc>
                  <a:spcPct val="150000"/>
                </a:lnSpc>
                <a:buFont typeface="+mj-ea"/>
                <a:buAutoNum type="circleNumDbPlain"/>
              </a:pPr>
              <a:r>
                <a:rPr lang="zh-CN" altLang="en-US" sz="1600" dirty="0">
                  <a:latin typeface="微软雅黑" panose="020B0503020204020204" pitchFamily="34" charset="-122"/>
                  <a:ea typeface="微软雅黑" panose="020B0503020204020204" pitchFamily="34" charset="-122"/>
                </a:rPr>
                <a:t>复方聚乙二醇（</a:t>
              </a:r>
              <a:r>
                <a:rPr lang="en-US" altLang="zh-CN" sz="1600" dirty="0">
                  <a:latin typeface="微软雅黑" panose="020B0503020204020204" pitchFamily="34" charset="-122"/>
                  <a:ea typeface="微软雅黑" panose="020B0503020204020204" pitchFamily="34" charset="-122"/>
                </a:rPr>
                <a:t>3350</a:t>
              </a:r>
              <a:r>
                <a:rPr lang="zh-CN" altLang="en-US" sz="1600" dirty="0">
                  <a:latin typeface="微软雅黑" panose="020B0503020204020204" pitchFamily="34" charset="-122"/>
                  <a:ea typeface="微软雅黑" panose="020B0503020204020204" pitchFamily="34" charset="-122"/>
                </a:rPr>
                <a:t>）电解质口服</a:t>
              </a:r>
              <a:r>
                <a:rPr lang="zh-CN" altLang="en-US" sz="1600" dirty="0" smtClean="0">
                  <a:latin typeface="微软雅黑" panose="020B0503020204020204" pitchFamily="34" charset="-122"/>
                  <a:ea typeface="微软雅黑" panose="020B0503020204020204" pitchFamily="34" charset="-122"/>
                </a:rPr>
                <a:t>溶液不吸收、不分解、不代谢，很少进入体液循环，安全性高。</a:t>
              </a:r>
            </a:p>
            <a:p>
              <a:pPr>
                <a:lnSpc>
                  <a:spcPts val="2000"/>
                </a:lnSpc>
              </a:pPr>
              <a:endParaRPr lang="en-US" altLang="zh-CN" b="1" dirty="0"/>
            </a:p>
            <a:p>
              <a:pPr indent="381000" algn="just">
                <a:lnSpc>
                  <a:spcPct val="150000"/>
                </a:lnSpc>
              </a:pPr>
              <a:endParaRPr lang="zh-CN" altLang="en-US" dirty="0"/>
            </a:p>
          </p:txBody>
        </p:sp>
      </p:grpSp>
      <p:sp>
        <p:nvSpPr>
          <p:cNvPr id="10" name="文本框 9"/>
          <p:cNvSpPr txBox="1"/>
          <p:nvPr/>
        </p:nvSpPr>
        <p:spPr>
          <a:xfrm>
            <a:off x="6526568" y="6465265"/>
            <a:ext cx="4794101" cy="422552"/>
          </a:xfrm>
          <a:prstGeom prst="rect">
            <a:avLst/>
          </a:prstGeom>
          <a:noFill/>
        </p:spPr>
        <p:txBody>
          <a:bodyPr wrap="square">
            <a:spAutoFit/>
          </a:bodyPr>
          <a:lstStyle/>
          <a:p>
            <a:pPr algn="l">
              <a:lnSpc>
                <a:spcPts val="1200"/>
              </a:lnSpc>
            </a:pPr>
            <a:r>
              <a:rPr lang="en-US" altLang="zh-CN" sz="1100" kern="100" dirty="0">
                <a:effectLst/>
                <a:latin typeface="Calibri" panose="020F0502020204030204" pitchFamily="34" charset="0"/>
                <a:ea typeface="宋体" panose="02010600030101010101" pitchFamily="2" charset="-122"/>
                <a:cs typeface="Times New Roman" panose="02020603050405020304" pitchFamily="18" charset="0"/>
              </a:rPr>
              <a:t>Comparison of a low dose polyethylene glycol electrolyte solution with lactulose</a:t>
            </a:r>
          </a:p>
          <a:p>
            <a:pPr algn="l">
              <a:lnSpc>
                <a:spcPts val="1200"/>
              </a:lnSpc>
            </a:pPr>
            <a:r>
              <a:rPr lang="en-US" altLang="zh-CN" sz="1100" kern="100" dirty="0">
                <a:effectLst/>
                <a:latin typeface="Calibri" panose="020F0502020204030204" pitchFamily="34" charset="0"/>
                <a:ea typeface="宋体" panose="02010600030101010101" pitchFamily="2" charset="-122"/>
                <a:cs typeface="Times New Roman" panose="02020603050405020304" pitchFamily="18" charset="0"/>
              </a:rPr>
              <a:t> for treatment of chronic constipation[J]. Gut, 1999, 44(2): 226-320</a:t>
            </a:r>
            <a:r>
              <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11" name="文本框 10"/>
          <p:cNvSpPr txBox="1"/>
          <p:nvPr/>
        </p:nvSpPr>
        <p:spPr>
          <a:xfrm>
            <a:off x="608965" y="2396003"/>
            <a:ext cx="4724907" cy="400110"/>
          </a:xfrm>
          <a:prstGeom prst="rect">
            <a:avLst/>
          </a:prstGeom>
          <a:noFill/>
        </p:spPr>
        <p:txBody>
          <a:bodyPr wrap="square" rtlCol="0">
            <a:spAutoFit/>
          </a:bodyPr>
          <a:lstStyle/>
          <a:p>
            <a:pPr marL="285750" indent="-285750">
              <a:buFont typeface="Wingdings" panose="05000000000000000000" pitchFamily="2" charset="2"/>
              <a:buChar char="p"/>
            </a:pPr>
            <a:r>
              <a:rPr lang="zh-CN" altLang="en-US" sz="2000" b="1" dirty="0">
                <a:solidFill>
                  <a:schemeClr val="accent6">
                    <a:lumMod val="75000"/>
                  </a:schemeClr>
                </a:solidFill>
                <a:latin typeface="微软雅黑" panose="020B0503020204020204" pitchFamily="34" charset="-122"/>
                <a:ea typeface="微软雅黑" panose="020B0503020204020204" pitchFamily="34" charset="-122"/>
              </a:rPr>
              <a:t>不良反应发生率低于乳果糖</a:t>
            </a:r>
          </a:p>
        </p:txBody>
      </p:sp>
      <p:sp>
        <p:nvSpPr>
          <p:cNvPr id="12" name="文本框 11"/>
          <p:cNvSpPr txBox="1"/>
          <p:nvPr/>
        </p:nvSpPr>
        <p:spPr>
          <a:xfrm>
            <a:off x="214143" y="534913"/>
            <a:ext cx="2882348" cy="523220"/>
          </a:xfrm>
          <a:prstGeom prst="rect">
            <a:avLst/>
          </a:prstGeom>
          <a:noFill/>
        </p:spPr>
        <p:txBody>
          <a:bodyPr wrap="square" rtlCol="0">
            <a:spAutoFit/>
          </a:bodyPr>
          <a:lstStyle/>
          <a:p>
            <a:r>
              <a:rPr lang="en-US" altLang="zh-CN" sz="2800" b="1" dirty="0" smtClean="0">
                <a:solidFill>
                  <a:schemeClr val="bg1"/>
                </a:solidFill>
                <a:latin typeface="微软雅黑" panose="020B0503020204020204" pitchFamily="34" charset="-122"/>
                <a:ea typeface="微软雅黑" panose="020B0503020204020204" pitchFamily="34" charset="-122"/>
              </a:rPr>
              <a:t>03  </a:t>
            </a:r>
            <a:r>
              <a:rPr lang="zh-CN" altLang="en-US" sz="2800" b="1" dirty="0">
                <a:solidFill>
                  <a:schemeClr val="bg1"/>
                </a:solidFill>
                <a:latin typeface="微软雅黑" panose="020B0503020204020204" pitchFamily="34" charset="-122"/>
                <a:ea typeface="微软雅黑" panose="020B0503020204020204" pitchFamily="34" charset="-122"/>
              </a:rPr>
              <a:t>安全性</a:t>
            </a:r>
            <a:endParaRPr lang="zh-CN" altLang="en-US" sz="2800" dirty="0"/>
          </a:p>
        </p:txBody>
      </p:sp>
      <p:sp>
        <p:nvSpPr>
          <p:cNvPr id="2" name="文本框 1"/>
          <p:cNvSpPr txBox="1"/>
          <p:nvPr/>
        </p:nvSpPr>
        <p:spPr>
          <a:xfrm>
            <a:off x="3247851" y="376478"/>
            <a:ext cx="7444409" cy="954107"/>
          </a:xfrm>
          <a:prstGeom prst="rect">
            <a:avLst/>
          </a:prstGeom>
          <a:noFill/>
        </p:spPr>
        <p:txBody>
          <a:bodyPr wrap="square" rtlCol="0">
            <a:spAutoFit/>
          </a:bodyPr>
          <a:lstStyle/>
          <a:p>
            <a:pPr algn="ctr"/>
            <a:r>
              <a:rPr lang="zh-CN" altLang="en-US" sz="2800" b="1" dirty="0">
                <a:solidFill>
                  <a:schemeClr val="tx2">
                    <a:lumMod val="75000"/>
                  </a:schemeClr>
                </a:solidFill>
                <a:latin typeface="微软雅黑" panose="020B0503020204020204" pitchFamily="34" charset="-122"/>
                <a:ea typeface="微软雅黑" panose="020B0503020204020204" pitchFamily="34" charset="-122"/>
              </a:rPr>
              <a:t>复方聚乙二醇（</a:t>
            </a:r>
            <a:r>
              <a:rPr lang="en-US" altLang="zh-CN" sz="2800" b="1" dirty="0">
                <a:solidFill>
                  <a:schemeClr val="tx2">
                    <a:lumMod val="75000"/>
                  </a:schemeClr>
                </a:solidFill>
                <a:latin typeface="微软雅黑" panose="020B0503020204020204" pitchFamily="34" charset="-122"/>
                <a:ea typeface="微软雅黑" panose="020B0503020204020204" pitchFamily="34" charset="-122"/>
              </a:rPr>
              <a:t>3350</a:t>
            </a:r>
            <a:r>
              <a:rPr lang="zh-CN" altLang="en-US" sz="2800" b="1" dirty="0">
                <a:solidFill>
                  <a:schemeClr val="tx2">
                    <a:lumMod val="75000"/>
                  </a:schemeClr>
                </a:solidFill>
                <a:latin typeface="微软雅黑" panose="020B0503020204020204" pitchFamily="34" charset="-122"/>
                <a:ea typeface="微软雅黑" panose="020B0503020204020204" pitchFamily="34" charset="-122"/>
              </a:rPr>
              <a:t>）电解质口服溶液</a:t>
            </a:r>
          </a:p>
          <a:p>
            <a:pPr algn="ctr"/>
            <a:r>
              <a:rPr lang="zh-CN" altLang="en-US" sz="2800" b="1" dirty="0" smtClean="0">
                <a:solidFill>
                  <a:schemeClr val="tx2">
                    <a:lumMod val="75000"/>
                  </a:schemeClr>
                </a:solidFill>
                <a:latin typeface="微软雅黑" panose="020B0503020204020204" pitchFamily="34" charset="-122"/>
                <a:ea typeface="微软雅黑" panose="020B0503020204020204" pitchFamily="34" charset="-122"/>
              </a:rPr>
              <a:t>不良反应</a:t>
            </a:r>
            <a:r>
              <a:rPr lang="zh-CN" altLang="en-US" sz="2800" b="1" dirty="0">
                <a:solidFill>
                  <a:schemeClr val="tx2">
                    <a:lumMod val="75000"/>
                  </a:schemeClr>
                </a:solidFill>
                <a:latin typeface="微软雅黑" panose="020B0503020204020204" pitchFamily="34" charset="-122"/>
                <a:ea typeface="微软雅黑" panose="020B0503020204020204" pitchFamily="34" charset="-122"/>
              </a:rPr>
              <a:t>可控，安全性高</a:t>
            </a:r>
            <a:endParaRPr lang="en-US" altLang="zh-CN" sz="2800" b="1" dirty="0">
              <a:solidFill>
                <a:schemeClr val="tx2">
                  <a:lumMod val="75000"/>
                </a:schemeClr>
              </a:solidFill>
              <a:latin typeface="微软雅黑" panose="020B0503020204020204" pitchFamily="34" charset="-122"/>
              <a:ea typeface="微软雅黑" panose="020B0503020204020204" pitchFamily="34" charset="-122"/>
            </a:endParaRPr>
          </a:p>
        </p:txBody>
      </p:sp>
      <p:sp>
        <p:nvSpPr>
          <p:cNvPr id="16" name="内容占位符 2"/>
          <p:cNvSpPr>
            <a:spLocks noGrp="1"/>
          </p:cNvSpPr>
          <p:nvPr>
            <p:ph idx="1"/>
          </p:nvPr>
        </p:nvSpPr>
        <p:spPr>
          <a:xfrm>
            <a:off x="685701" y="2756409"/>
            <a:ext cx="6877979" cy="934230"/>
          </a:xfrm>
        </p:spPr>
        <p:txBody>
          <a:bodyPr>
            <a:noAutofit/>
          </a:bodyPr>
          <a:lstStyle/>
          <a:p>
            <a:pPr marL="342900" indent="-342900">
              <a:lnSpc>
                <a:spcPct val="150000"/>
              </a:lnSpc>
              <a:buFont typeface="+mj-ea"/>
              <a:buAutoNum type="circleNumDbPlain"/>
            </a:pPr>
            <a:r>
              <a:rPr sz="1600" kern="100" dirty="0">
                <a:cs typeface="Times New Roman" panose="02020603050405020304" pitchFamily="18" charset="0"/>
              </a:rPr>
              <a:t>目的：比较聚乙二醇和乳果糖在慢性便秘中的作用。</a:t>
            </a:r>
          </a:p>
          <a:p>
            <a:pPr marL="342900" indent="-342900">
              <a:lnSpc>
                <a:spcPct val="150000"/>
              </a:lnSpc>
              <a:buFont typeface="+mj-ea"/>
              <a:buAutoNum type="circleNumDbPlain"/>
            </a:pPr>
            <a:r>
              <a:rPr sz="1600" kern="100" dirty="0">
                <a:cs typeface="Times New Roman" panose="02020603050405020304" pitchFamily="18" charset="0"/>
              </a:rPr>
              <a:t>方</a:t>
            </a:r>
            <a:r>
              <a:rPr lang="zh-CN" sz="1600" kern="100" dirty="0">
                <a:cs typeface="Times New Roman" panose="02020603050405020304" pitchFamily="18" charset="0"/>
              </a:rPr>
              <a:t>案</a:t>
            </a:r>
            <a:r>
              <a:rPr sz="1600" kern="100" dirty="0">
                <a:cs typeface="Times New Roman" panose="02020603050405020304" pitchFamily="18" charset="0"/>
              </a:rPr>
              <a:t>:115例慢性便秘患者进入了一项多中心、随机、比较试验</a:t>
            </a:r>
          </a:p>
          <a:p>
            <a:pPr marL="342900" indent="-342900">
              <a:lnSpc>
                <a:spcPct val="150000"/>
              </a:lnSpc>
              <a:buFont typeface="+mj-ea"/>
              <a:buAutoNum type="circleNumDbPlain"/>
            </a:pPr>
            <a:r>
              <a:rPr lang="zh-CN" sz="1600" kern="100" dirty="0">
                <a:cs typeface="Times New Roman" panose="02020603050405020304" pitchFamily="18" charset="0"/>
              </a:rPr>
              <a:t>结果：</a:t>
            </a:r>
            <a:r>
              <a:rPr lang="zh-CN" altLang="en-US" sz="1600" kern="100" dirty="0">
                <a:cs typeface="Times New Roman" panose="02020603050405020304" pitchFamily="18" charset="0"/>
              </a:rPr>
              <a:t>在四周期间</a:t>
            </a:r>
            <a:r>
              <a:rPr lang="zh-CN" altLang="en-US" sz="1600" kern="100" dirty="0" smtClean="0">
                <a:cs typeface="Times New Roman" panose="02020603050405020304" pitchFamily="18" charset="0"/>
              </a:rPr>
              <a:t>，</a:t>
            </a:r>
            <a:r>
              <a:rPr lang="zh-CN" altLang="en-US" sz="1600" dirty="0"/>
              <a:t>复方聚乙二醇（</a:t>
            </a:r>
            <a:r>
              <a:rPr lang="en-US" altLang="zh-CN" sz="1600" dirty="0"/>
              <a:t>3350</a:t>
            </a:r>
            <a:r>
              <a:rPr lang="zh-CN" altLang="en-US" sz="1600" dirty="0"/>
              <a:t>）</a:t>
            </a:r>
            <a:r>
              <a:rPr lang="zh-CN" altLang="en-US" sz="1600" dirty="0" smtClean="0"/>
              <a:t>电解质</a:t>
            </a:r>
            <a:r>
              <a:rPr lang="zh-CN" altLang="en-US" sz="1600" kern="100" dirty="0" smtClean="0">
                <a:cs typeface="Times New Roman" panose="02020603050405020304" pitchFamily="18" charset="0"/>
              </a:rPr>
              <a:t>组</a:t>
            </a:r>
            <a:r>
              <a:rPr lang="zh-CN" altLang="en-US" sz="1600" kern="100" dirty="0">
                <a:cs typeface="Times New Roman" panose="02020603050405020304" pitchFamily="18" charset="0"/>
              </a:rPr>
              <a:t>的</a:t>
            </a:r>
            <a:r>
              <a:rPr lang="zh-CN" altLang="en-US" sz="1600" kern="100" dirty="0" smtClean="0">
                <a:cs typeface="Times New Roman" panose="02020603050405020304" pitchFamily="18" charset="0"/>
              </a:rPr>
              <a:t>平均</a:t>
            </a:r>
            <a:r>
              <a:rPr lang="zh-CN" altLang="en-US" sz="1600" b="1" kern="100" dirty="0" smtClean="0">
                <a:solidFill>
                  <a:srgbClr val="FF0000"/>
                </a:solidFill>
                <a:cs typeface="Times New Roman" panose="02020603050405020304" pitchFamily="18" charset="0"/>
              </a:rPr>
              <a:t>稀便</a:t>
            </a:r>
            <a:r>
              <a:rPr lang="zh-CN" altLang="en-US" sz="1600" b="1" kern="100" dirty="0">
                <a:solidFill>
                  <a:srgbClr val="FF0000"/>
                </a:solidFill>
                <a:cs typeface="Times New Roman" panose="02020603050405020304" pitchFamily="18" charset="0"/>
              </a:rPr>
              <a:t>次数高于乳果糖组(2.4VS0.6，p=0.001)，PEG组对肠胃胀气的评分明显比乳果糖低(3.</a:t>
            </a:r>
            <a:r>
              <a:rPr lang="zh-CN" altLang="en-US" sz="1600" b="1" kern="100" dirty="0" smtClean="0">
                <a:solidFill>
                  <a:srgbClr val="FF0000"/>
                </a:solidFill>
                <a:cs typeface="Times New Roman" panose="02020603050405020304" pitchFamily="18" charset="0"/>
              </a:rPr>
              <a:t>8</a:t>
            </a:r>
            <a:r>
              <a:rPr lang="en-US" altLang="zh-CN" sz="1600" b="1" kern="100" dirty="0" smtClean="0">
                <a:solidFill>
                  <a:srgbClr val="FF0000"/>
                </a:solidFill>
                <a:cs typeface="Times New Roman" panose="02020603050405020304" pitchFamily="18" charset="0"/>
              </a:rPr>
              <a:t>VS</a:t>
            </a:r>
            <a:r>
              <a:rPr lang="zh-CN" altLang="en-US" sz="1600" b="1" kern="100" dirty="0" smtClean="0">
                <a:solidFill>
                  <a:srgbClr val="FF0000"/>
                </a:solidFill>
                <a:cs typeface="Times New Roman" panose="02020603050405020304" pitchFamily="18" charset="0"/>
              </a:rPr>
              <a:t>9</a:t>
            </a:r>
            <a:r>
              <a:rPr lang="zh-CN" altLang="en-US" sz="1600" b="1" kern="100" dirty="0">
                <a:solidFill>
                  <a:srgbClr val="FF0000"/>
                </a:solidFill>
                <a:cs typeface="Times New Roman" panose="02020603050405020304" pitchFamily="18" charset="0"/>
              </a:rPr>
              <a:t>.</a:t>
            </a:r>
            <a:r>
              <a:rPr lang="zh-CN" altLang="en-US" sz="1600" b="1" kern="100" dirty="0" smtClean="0">
                <a:solidFill>
                  <a:srgbClr val="FF0000"/>
                </a:solidFill>
                <a:cs typeface="Times New Roman" panose="02020603050405020304" pitchFamily="18" charset="0"/>
              </a:rPr>
              <a:t>2;</a:t>
            </a:r>
            <a:r>
              <a:rPr lang="zh-CN" altLang="en-US" sz="1600" b="1" kern="100" dirty="0">
                <a:solidFill>
                  <a:srgbClr val="FF0000"/>
                </a:solidFill>
                <a:cs typeface="Times New Roman" panose="02020603050405020304" pitchFamily="18" charset="0"/>
              </a:rPr>
              <a:t>p=0.01)，使用PEG治疗引起的腹痛比例比乳果糖低(3.9</a:t>
            </a:r>
            <a:r>
              <a:rPr lang="en-US" altLang="zh-CN" sz="1600" b="1" kern="100" dirty="0">
                <a:solidFill>
                  <a:srgbClr val="FF0000"/>
                </a:solidFill>
                <a:cs typeface="Times New Roman" panose="02020603050405020304" pitchFamily="18" charset="0"/>
              </a:rPr>
              <a:t>VS</a:t>
            </a:r>
            <a:r>
              <a:rPr lang="zh-CN" altLang="en-US" sz="1600" b="1" kern="100" dirty="0">
                <a:solidFill>
                  <a:srgbClr val="FF0000"/>
                </a:solidFill>
                <a:cs typeface="Times New Roman" panose="02020603050405020304" pitchFamily="18" charset="0"/>
              </a:rPr>
              <a:t>6.8;p = 0.08)</a:t>
            </a:r>
            <a:r>
              <a:rPr lang="zh-CN" altLang="en-US" sz="1600" kern="100" dirty="0" smtClean="0">
                <a:solidFill>
                  <a:srgbClr val="FF0000"/>
                </a:solidFill>
                <a:cs typeface="Times New Roman" panose="02020603050405020304" pitchFamily="18" charset="0"/>
              </a:rPr>
              <a:t>，</a:t>
            </a:r>
            <a:endParaRPr lang="en-US" altLang="zh-CN" sz="1600" kern="100" dirty="0" smtClean="0">
              <a:solidFill>
                <a:srgbClr val="FF0000"/>
              </a:solidFill>
              <a:cs typeface="Times New Roman" panose="02020603050405020304" pitchFamily="18" charset="0"/>
            </a:endParaRPr>
          </a:p>
          <a:p>
            <a:pPr marL="342900" indent="-342900">
              <a:lnSpc>
                <a:spcPct val="150000"/>
              </a:lnSpc>
              <a:buFont typeface="+mj-ea"/>
              <a:buAutoNum type="circleNumDbPlain"/>
            </a:pPr>
            <a:r>
              <a:rPr lang="zh-CN" altLang="en-US" sz="1600" kern="100" dirty="0" smtClean="0">
                <a:cs typeface="Times New Roman" panose="02020603050405020304" pitchFamily="18" charset="0"/>
              </a:rPr>
              <a:t>复方</a:t>
            </a:r>
            <a:r>
              <a:rPr lang="zh-CN" altLang="en-US" sz="1600" kern="100" dirty="0">
                <a:cs typeface="Times New Roman" panose="02020603050405020304" pitchFamily="18" charset="0"/>
              </a:rPr>
              <a:t>聚乙二醇（3350）</a:t>
            </a:r>
            <a:r>
              <a:rPr lang="zh-CN" altLang="en-US" sz="1600" kern="100" dirty="0" smtClean="0">
                <a:cs typeface="Times New Roman" panose="02020603050405020304" pitchFamily="18" charset="0"/>
              </a:rPr>
              <a:t>电解质</a:t>
            </a:r>
            <a:r>
              <a:rPr lang="zh-CN" altLang="zh-CN" sz="1600" b="1" kern="100" dirty="0" smtClean="0">
                <a:solidFill>
                  <a:srgbClr val="FF0000"/>
                </a:solidFill>
                <a:effectLst/>
                <a:cs typeface="Times New Roman" panose="02020603050405020304" pitchFamily="18" charset="0"/>
              </a:rPr>
              <a:t>腹胀</a:t>
            </a:r>
            <a:r>
              <a:rPr lang="zh-CN" altLang="zh-CN" sz="1600" b="1" kern="100" dirty="0">
                <a:solidFill>
                  <a:srgbClr val="FF0000"/>
                </a:solidFill>
                <a:effectLst/>
                <a:cs typeface="Times New Roman" panose="02020603050405020304" pitchFamily="18" charset="0"/>
              </a:rPr>
              <a:t>、腹鸣、腹痛、排气过多等不良反应发生率明显低于乳果糖，安全性更高</a:t>
            </a:r>
            <a:r>
              <a:rPr lang="zh-CN" altLang="zh-CN" sz="1600" kern="100" dirty="0">
                <a:effectLst/>
                <a:cs typeface="Times New Roman" panose="02020603050405020304" pitchFamily="18" charset="0"/>
              </a:rPr>
              <a:t>。</a:t>
            </a:r>
            <a:r>
              <a:rPr lang="zh-CN" altLang="en-US" sz="1600" dirty="0">
                <a:cs typeface="Times New Roman" panose="02020603050405020304" pitchFamily="18" charset="0"/>
              </a:rPr>
              <a:t>治疗</a:t>
            </a:r>
            <a:r>
              <a:rPr lang="en-US" altLang="zh-CN" sz="1600" dirty="0">
                <a:cs typeface="Times New Roman" panose="02020603050405020304" pitchFamily="18" charset="0"/>
              </a:rPr>
              <a:t>12</a:t>
            </a:r>
            <a:r>
              <a:rPr lang="zh-CN" altLang="en-US" sz="1600" dirty="0">
                <a:cs typeface="Times New Roman" panose="02020603050405020304" pitchFamily="18" charset="0"/>
              </a:rPr>
              <a:t>个月主要不良反应为腹泻和胃肠胀气，大部分不良反应为轻</a:t>
            </a:r>
            <a:r>
              <a:rPr lang="en-US" altLang="zh-CN" sz="1600" dirty="0">
                <a:cs typeface="Times New Roman" panose="02020603050405020304" pitchFamily="18" charset="0"/>
              </a:rPr>
              <a:t>-</a:t>
            </a:r>
            <a:r>
              <a:rPr lang="zh-CN" altLang="en-US" sz="1600" dirty="0">
                <a:cs typeface="Times New Roman" panose="02020603050405020304" pitchFamily="18" charset="0"/>
              </a:rPr>
              <a:t>中度，</a:t>
            </a:r>
            <a:r>
              <a:rPr lang="zh-CN" altLang="en-US" sz="1600" dirty="0">
                <a:solidFill>
                  <a:srgbClr val="FF0000"/>
                </a:solidFill>
                <a:cs typeface="Times New Roman" panose="02020603050405020304" pitchFamily="18" charset="0"/>
              </a:rPr>
              <a:t>未见实验室检查异常。</a:t>
            </a:r>
            <a:endParaRPr lang="en-US" altLang="zh-CN" sz="1600" kern="100" dirty="0">
              <a:effectLst/>
              <a:cs typeface="Times New Roman" panose="02020603050405020304" pitchFamily="18" charset="0"/>
            </a:endParaRPr>
          </a:p>
          <a:p>
            <a:pPr marL="0" indent="0">
              <a:buNone/>
            </a:pPr>
            <a:endParaRPr lang="en-US" altLang="zh-CN" sz="1800" kern="100" dirty="0">
              <a:effectLst/>
              <a:cs typeface="Times New Roman" panose="02020603050405020304" pitchFamily="18" charset="0"/>
            </a:endParaRPr>
          </a:p>
          <a:p>
            <a:pPr marL="0" indent="0">
              <a:buNone/>
            </a:pPr>
            <a:endParaRPr lang="zh-CN" altLang="zh-CN" sz="1800" kern="100" dirty="0">
              <a:effectLst/>
              <a:cs typeface="Times New Roman" panose="02020603050405020304" pitchFamily="18" charset="0"/>
            </a:endParaRPr>
          </a:p>
          <a:p>
            <a:pPr marL="0" indent="0">
              <a:buNone/>
            </a:pPr>
            <a:endParaRPr lang="zh-CN" altLang="en-US" sz="1800" dirty="0"/>
          </a:p>
        </p:txBody>
      </p:sp>
      <p:pic>
        <p:nvPicPr>
          <p:cNvPr id="17" name="Picture 3"/>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782560" y="2926714"/>
            <a:ext cx="3989705" cy="28621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文本框 17"/>
          <p:cNvSpPr txBox="1"/>
          <p:nvPr/>
        </p:nvSpPr>
        <p:spPr>
          <a:xfrm>
            <a:off x="8319053" y="4579546"/>
            <a:ext cx="417443" cy="276999"/>
          </a:xfrm>
          <a:prstGeom prst="rect">
            <a:avLst/>
          </a:prstGeom>
          <a:noFill/>
        </p:spPr>
        <p:txBody>
          <a:bodyPr wrap="square" rtlCol="0">
            <a:spAutoFit/>
          </a:bodyPr>
          <a:lstStyle/>
          <a:p>
            <a:r>
              <a:rPr lang="en-US" altLang="zh-CN" sz="1200" b="1" dirty="0" smtClean="0">
                <a:solidFill>
                  <a:srgbClr val="FF0000"/>
                </a:solidFill>
              </a:rPr>
              <a:t>0.3</a:t>
            </a:r>
            <a:endParaRPr lang="zh-CN" altLang="en-US" sz="1200" b="1" dirty="0">
              <a:solidFill>
                <a:srgbClr val="FF0000"/>
              </a:solidFill>
            </a:endParaRPr>
          </a:p>
        </p:txBody>
      </p:sp>
      <p:sp>
        <p:nvSpPr>
          <p:cNvPr id="19" name="文本框 18"/>
          <p:cNvSpPr txBox="1"/>
          <p:nvPr/>
        </p:nvSpPr>
        <p:spPr>
          <a:xfrm>
            <a:off x="8541026" y="4632556"/>
            <a:ext cx="417443" cy="276999"/>
          </a:xfrm>
          <a:prstGeom prst="rect">
            <a:avLst/>
          </a:prstGeom>
          <a:noFill/>
        </p:spPr>
        <p:txBody>
          <a:bodyPr wrap="square" rtlCol="0">
            <a:spAutoFit/>
          </a:bodyPr>
          <a:lstStyle/>
          <a:p>
            <a:r>
              <a:rPr lang="en-US" altLang="zh-CN" sz="1200" b="1" dirty="0" smtClean="0">
                <a:solidFill>
                  <a:srgbClr val="FF0000"/>
                </a:solidFill>
              </a:rPr>
              <a:t>0.2</a:t>
            </a:r>
            <a:endParaRPr lang="zh-CN" altLang="en-US" sz="1200" b="1" dirty="0">
              <a:solidFill>
                <a:srgbClr val="FF0000"/>
              </a:solidFill>
            </a:endParaRPr>
          </a:p>
        </p:txBody>
      </p:sp>
      <p:sp>
        <p:nvSpPr>
          <p:cNvPr id="20" name="文本框 19"/>
          <p:cNvSpPr txBox="1"/>
          <p:nvPr/>
        </p:nvSpPr>
        <p:spPr>
          <a:xfrm>
            <a:off x="8892209" y="4576232"/>
            <a:ext cx="417443" cy="276999"/>
          </a:xfrm>
          <a:prstGeom prst="rect">
            <a:avLst/>
          </a:prstGeom>
          <a:noFill/>
        </p:spPr>
        <p:txBody>
          <a:bodyPr wrap="square" rtlCol="0">
            <a:spAutoFit/>
          </a:bodyPr>
          <a:lstStyle/>
          <a:p>
            <a:r>
              <a:rPr lang="en-US" altLang="zh-CN" sz="1200" b="1" dirty="0" smtClean="0">
                <a:solidFill>
                  <a:srgbClr val="FF0000"/>
                </a:solidFill>
              </a:rPr>
              <a:t>0.4</a:t>
            </a:r>
            <a:endParaRPr lang="zh-CN" altLang="en-US" sz="1200" b="1" dirty="0">
              <a:solidFill>
                <a:srgbClr val="FF0000"/>
              </a:solidFill>
            </a:endParaRPr>
          </a:p>
        </p:txBody>
      </p:sp>
      <p:sp>
        <p:nvSpPr>
          <p:cNvPr id="21" name="文本框 20"/>
          <p:cNvSpPr txBox="1"/>
          <p:nvPr/>
        </p:nvSpPr>
        <p:spPr>
          <a:xfrm>
            <a:off x="9104243" y="4390705"/>
            <a:ext cx="417443" cy="276999"/>
          </a:xfrm>
          <a:prstGeom prst="rect">
            <a:avLst/>
          </a:prstGeom>
          <a:noFill/>
        </p:spPr>
        <p:txBody>
          <a:bodyPr wrap="square" rtlCol="0">
            <a:spAutoFit/>
          </a:bodyPr>
          <a:lstStyle/>
          <a:p>
            <a:r>
              <a:rPr lang="en-US" altLang="zh-CN" sz="1200" b="1" dirty="0" smtClean="0">
                <a:solidFill>
                  <a:srgbClr val="FF0000"/>
                </a:solidFill>
              </a:rPr>
              <a:t>0.7</a:t>
            </a:r>
            <a:endParaRPr lang="zh-CN" altLang="en-US" sz="1200" b="1" dirty="0">
              <a:solidFill>
                <a:srgbClr val="FF0000"/>
              </a:solidFill>
            </a:endParaRPr>
          </a:p>
        </p:txBody>
      </p:sp>
      <p:sp>
        <p:nvSpPr>
          <p:cNvPr id="22" name="文本框 21"/>
          <p:cNvSpPr txBox="1"/>
          <p:nvPr/>
        </p:nvSpPr>
        <p:spPr>
          <a:xfrm>
            <a:off x="9505118" y="4473532"/>
            <a:ext cx="417443" cy="276999"/>
          </a:xfrm>
          <a:prstGeom prst="rect">
            <a:avLst/>
          </a:prstGeom>
          <a:noFill/>
        </p:spPr>
        <p:txBody>
          <a:bodyPr wrap="square" rtlCol="0">
            <a:spAutoFit/>
          </a:bodyPr>
          <a:lstStyle/>
          <a:p>
            <a:r>
              <a:rPr lang="en-US" altLang="zh-CN" sz="1200" b="1" dirty="0" smtClean="0">
                <a:solidFill>
                  <a:srgbClr val="FF0000"/>
                </a:solidFill>
              </a:rPr>
              <a:t>0.7</a:t>
            </a:r>
            <a:endParaRPr lang="zh-CN" altLang="en-US" sz="1200" b="1" dirty="0">
              <a:solidFill>
                <a:srgbClr val="FF0000"/>
              </a:solidFill>
            </a:endParaRPr>
          </a:p>
        </p:txBody>
      </p:sp>
      <p:sp>
        <p:nvSpPr>
          <p:cNvPr id="23" name="文本框 22"/>
          <p:cNvSpPr txBox="1"/>
          <p:nvPr/>
        </p:nvSpPr>
        <p:spPr>
          <a:xfrm>
            <a:off x="9677396" y="4069341"/>
            <a:ext cx="417443" cy="276999"/>
          </a:xfrm>
          <a:prstGeom prst="rect">
            <a:avLst/>
          </a:prstGeom>
          <a:noFill/>
        </p:spPr>
        <p:txBody>
          <a:bodyPr wrap="square" rtlCol="0">
            <a:spAutoFit/>
          </a:bodyPr>
          <a:lstStyle/>
          <a:p>
            <a:r>
              <a:rPr lang="en-US" altLang="zh-CN" sz="1200" b="1" dirty="0" smtClean="0">
                <a:solidFill>
                  <a:srgbClr val="FF0000"/>
                </a:solidFill>
              </a:rPr>
              <a:t>0.9</a:t>
            </a:r>
            <a:endParaRPr lang="zh-CN" altLang="en-US" sz="1200" b="1" dirty="0">
              <a:solidFill>
                <a:srgbClr val="FF0000"/>
              </a:solidFill>
            </a:endParaRPr>
          </a:p>
        </p:txBody>
      </p:sp>
      <p:sp>
        <p:nvSpPr>
          <p:cNvPr id="24" name="文本框 23"/>
          <p:cNvSpPr txBox="1"/>
          <p:nvPr/>
        </p:nvSpPr>
        <p:spPr>
          <a:xfrm>
            <a:off x="10088214" y="4549730"/>
            <a:ext cx="417443" cy="276999"/>
          </a:xfrm>
          <a:prstGeom prst="rect">
            <a:avLst/>
          </a:prstGeom>
          <a:noFill/>
        </p:spPr>
        <p:txBody>
          <a:bodyPr wrap="square" rtlCol="0">
            <a:spAutoFit/>
          </a:bodyPr>
          <a:lstStyle/>
          <a:p>
            <a:r>
              <a:rPr lang="en-US" altLang="zh-CN" sz="1200" b="1" dirty="0" smtClean="0">
                <a:solidFill>
                  <a:srgbClr val="FF0000"/>
                </a:solidFill>
              </a:rPr>
              <a:t>0.6</a:t>
            </a:r>
            <a:endParaRPr lang="zh-CN" altLang="en-US" sz="1200" b="1" dirty="0">
              <a:solidFill>
                <a:srgbClr val="FF0000"/>
              </a:solidFill>
            </a:endParaRPr>
          </a:p>
        </p:txBody>
      </p:sp>
      <p:sp>
        <p:nvSpPr>
          <p:cNvPr id="25" name="文本框 24"/>
          <p:cNvSpPr txBox="1"/>
          <p:nvPr/>
        </p:nvSpPr>
        <p:spPr>
          <a:xfrm>
            <a:off x="10290309" y="4234995"/>
            <a:ext cx="417443" cy="276999"/>
          </a:xfrm>
          <a:prstGeom prst="rect">
            <a:avLst/>
          </a:prstGeom>
          <a:noFill/>
        </p:spPr>
        <p:txBody>
          <a:bodyPr wrap="square" rtlCol="0">
            <a:spAutoFit/>
          </a:bodyPr>
          <a:lstStyle/>
          <a:p>
            <a:r>
              <a:rPr lang="en-US" altLang="zh-CN" sz="1200" b="1" dirty="0" smtClean="0">
                <a:solidFill>
                  <a:srgbClr val="FF0000"/>
                </a:solidFill>
              </a:rPr>
              <a:t>0.8</a:t>
            </a:r>
            <a:endParaRPr lang="zh-CN" altLang="en-US" sz="1200" b="1" dirty="0">
              <a:solidFill>
                <a:srgbClr val="FF0000"/>
              </a:solidFill>
            </a:endParaRPr>
          </a:p>
        </p:txBody>
      </p:sp>
      <p:sp>
        <p:nvSpPr>
          <p:cNvPr id="26" name="文本框 25"/>
          <p:cNvSpPr txBox="1"/>
          <p:nvPr/>
        </p:nvSpPr>
        <p:spPr>
          <a:xfrm>
            <a:off x="10691184" y="4775020"/>
            <a:ext cx="417443" cy="276999"/>
          </a:xfrm>
          <a:prstGeom prst="rect">
            <a:avLst/>
          </a:prstGeom>
          <a:noFill/>
        </p:spPr>
        <p:txBody>
          <a:bodyPr wrap="square" rtlCol="0">
            <a:spAutoFit/>
          </a:bodyPr>
          <a:lstStyle/>
          <a:p>
            <a:r>
              <a:rPr lang="en-US" altLang="zh-CN" sz="1200" b="1" dirty="0" smtClean="0">
                <a:solidFill>
                  <a:srgbClr val="FF0000"/>
                </a:solidFill>
              </a:rPr>
              <a:t>0.1</a:t>
            </a:r>
            <a:endParaRPr lang="zh-CN" altLang="en-US" sz="1200" b="1" dirty="0">
              <a:solidFill>
                <a:srgbClr val="FF0000"/>
              </a:solidFill>
            </a:endParaRPr>
          </a:p>
        </p:txBody>
      </p:sp>
      <p:sp>
        <p:nvSpPr>
          <p:cNvPr id="27" name="文本框 26"/>
          <p:cNvSpPr txBox="1"/>
          <p:nvPr/>
        </p:nvSpPr>
        <p:spPr>
          <a:xfrm>
            <a:off x="10873401" y="4579552"/>
            <a:ext cx="417443" cy="276999"/>
          </a:xfrm>
          <a:prstGeom prst="rect">
            <a:avLst/>
          </a:prstGeom>
          <a:noFill/>
        </p:spPr>
        <p:txBody>
          <a:bodyPr wrap="square" rtlCol="0">
            <a:spAutoFit/>
          </a:bodyPr>
          <a:lstStyle/>
          <a:p>
            <a:r>
              <a:rPr lang="en-US" altLang="zh-CN" sz="1200" b="1" dirty="0" smtClean="0">
                <a:solidFill>
                  <a:srgbClr val="FF0000"/>
                </a:solidFill>
              </a:rPr>
              <a:t>0.4</a:t>
            </a:r>
            <a:endParaRPr lang="zh-CN" altLang="en-US" sz="1200" b="1" dirty="0">
              <a:solidFill>
                <a:srgbClr val="FF0000"/>
              </a:solidFill>
            </a:endParaRPr>
          </a:p>
        </p:txBody>
      </p:sp>
    </p:spTree>
    <p:extLst>
      <p:ext uri="{BB962C8B-B14F-4D97-AF65-F5344CB8AC3E}">
        <p14:creationId xmlns:p14="http://schemas.microsoft.com/office/powerpoint/2010/main" val="14111027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85092" y="1437816"/>
            <a:ext cx="8030917" cy="4755148"/>
          </a:xfrm>
          <a:prstGeom prst="rect">
            <a:avLst/>
          </a:prstGeom>
          <a:noFill/>
        </p:spPr>
        <p:txBody>
          <a:bodyPr wrap="square" rtlCol="0">
            <a:spAutoFit/>
          </a:bodyPr>
          <a:lstStyle/>
          <a:p>
            <a:pPr marL="342900" indent="-342900">
              <a:lnSpc>
                <a:spcPct val="150000"/>
              </a:lnSpc>
              <a:buFont typeface="Wingdings" panose="05000000000000000000" pitchFamily="2" charset="2"/>
              <a:buChar char="p"/>
            </a:pPr>
            <a:r>
              <a:rPr lang="zh-CN" altLang="en-US" sz="2000" b="1" dirty="0">
                <a:solidFill>
                  <a:schemeClr val="accent6">
                    <a:lumMod val="75000"/>
                  </a:schemeClr>
                </a:solidFill>
                <a:latin typeface="微软雅黑" panose="020B0503020204020204" pitchFamily="34" charset="-122"/>
                <a:ea typeface="微软雅黑" panose="020B0503020204020204" pitchFamily="34" charset="-122"/>
              </a:rPr>
              <a:t>创新点：</a:t>
            </a:r>
            <a:endParaRPr lang="en-US" altLang="zh-CN" sz="2000" b="1" dirty="0">
              <a:solidFill>
                <a:schemeClr val="accent6">
                  <a:lumMod val="75000"/>
                </a:schemeClr>
              </a:solidFill>
              <a:latin typeface="微软雅黑" panose="020B0503020204020204" pitchFamily="34" charset="-122"/>
              <a:ea typeface="微软雅黑" panose="020B0503020204020204" pitchFamily="34" charset="-122"/>
            </a:endParaRPr>
          </a:p>
          <a:p>
            <a:pPr marL="342900" indent="-342900" algn="just">
              <a:lnSpc>
                <a:spcPct val="150000"/>
              </a:lnSpc>
              <a:buFont typeface="Wingdings" panose="05000000000000000000" pitchFamily="2" charset="2"/>
              <a:buChar char="Ø"/>
            </a:pPr>
            <a:r>
              <a:rPr lang="zh-CN" altLang="en-US" b="1" dirty="0">
                <a:latin typeface="微软雅黑" panose="020B0503020204020204" pitchFamily="34" charset="-122"/>
                <a:ea typeface="微软雅黑" panose="020B0503020204020204" pitchFamily="34" charset="-122"/>
              </a:rPr>
              <a:t>临床创新性</a:t>
            </a:r>
            <a:r>
              <a:rPr lang="zh-CN" altLang="en-US" dirty="0">
                <a:latin typeface="微软雅黑" panose="020B0503020204020204" pitchFamily="34" charset="-122"/>
                <a:ea typeface="微软雅黑" panose="020B0503020204020204" pitchFamily="34" charset="-122"/>
              </a:rPr>
              <a:t>：国内首仿，独家药品，填补国内空白；</a:t>
            </a:r>
            <a:endParaRPr lang="en-US" altLang="zh-CN" dirty="0">
              <a:latin typeface="微软雅黑" panose="020B0503020204020204" pitchFamily="34" charset="-122"/>
              <a:ea typeface="微软雅黑" panose="020B0503020204020204" pitchFamily="34" charset="-122"/>
            </a:endParaRPr>
          </a:p>
          <a:p>
            <a:pPr marL="342900" indent="-342900" algn="just">
              <a:lnSpc>
                <a:spcPct val="150000"/>
              </a:lnSpc>
              <a:buFont typeface="Wingdings" panose="05000000000000000000" pitchFamily="2" charset="2"/>
              <a:buChar char="Ø"/>
            </a:pPr>
            <a:r>
              <a:rPr lang="zh-CN" altLang="en-US" b="1" dirty="0">
                <a:latin typeface="微软雅黑" panose="020B0503020204020204" pitchFamily="34" charset="-122"/>
                <a:ea typeface="微软雅黑" panose="020B0503020204020204" pitchFamily="34" charset="-122"/>
              </a:rPr>
              <a:t>生产工艺创新性</a:t>
            </a:r>
            <a:r>
              <a:rPr lang="zh-CN" altLang="en-US" dirty="0" smtClean="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复方聚乙二醇（</a:t>
            </a:r>
            <a:r>
              <a:rPr lang="en-US" altLang="zh-CN" dirty="0">
                <a:latin typeface="微软雅黑" panose="020B0503020204020204" pitchFamily="34" charset="-122"/>
                <a:ea typeface="微软雅黑" panose="020B0503020204020204" pitchFamily="34" charset="-122"/>
              </a:rPr>
              <a:t>3350</a:t>
            </a:r>
            <a:r>
              <a:rPr lang="zh-CN" altLang="en-US" dirty="0">
                <a:latin typeface="微软雅黑" panose="020B0503020204020204" pitchFamily="34" charset="-122"/>
                <a:ea typeface="微软雅黑" panose="020B0503020204020204" pitchFamily="34" charset="-122"/>
              </a:rPr>
              <a:t>）电解质口服</a:t>
            </a:r>
            <a:r>
              <a:rPr lang="zh-CN" altLang="en-US" dirty="0" smtClean="0">
                <a:latin typeface="微软雅黑" panose="020B0503020204020204" pitchFamily="34" charset="-122"/>
                <a:ea typeface="微软雅黑" panose="020B0503020204020204" pitchFamily="34" charset="-122"/>
              </a:rPr>
              <a:t>溶液</a:t>
            </a:r>
            <a:r>
              <a:rPr lang="zh-CN" altLang="en-US" dirty="0" smtClean="0">
                <a:solidFill>
                  <a:srgbClr val="FF0000"/>
                </a:solidFill>
                <a:highlight>
                  <a:srgbClr val="FFFF00"/>
                </a:highlight>
                <a:latin typeface="微软雅黑" panose="020B0503020204020204" pitchFamily="34" charset="-122"/>
                <a:ea typeface="微软雅黑" panose="020B0503020204020204" pitchFamily="34" charset="-122"/>
              </a:rPr>
              <a:t>获得</a:t>
            </a:r>
            <a:r>
              <a:rPr lang="zh-CN" altLang="en-US" dirty="0">
                <a:solidFill>
                  <a:srgbClr val="FF0000"/>
                </a:solidFill>
                <a:highlight>
                  <a:srgbClr val="FFFF00"/>
                </a:highlight>
                <a:latin typeface="微软雅黑" panose="020B0503020204020204" pitchFamily="34" charset="-122"/>
                <a:ea typeface="微软雅黑" panose="020B0503020204020204" pitchFamily="34" charset="-122"/>
              </a:rPr>
              <a:t>“聚乙二醇电解质口服液及其制备方法”</a:t>
            </a:r>
            <a:r>
              <a:rPr lang="zh-CN" altLang="en-US" dirty="0" smtClean="0">
                <a:solidFill>
                  <a:srgbClr val="FF0000"/>
                </a:solidFill>
                <a:highlight>
                  <a:srgbClr val="FFFF00"/>
                </a:highlight>
                <a:latin typeface="微软雅黑" panose="020B0503020204020204" pitchFamily="34" charset="-122"/>
                <a:ea typeface="微软雅黑" panose="020B0503020204020204" pitchFamily="34" charset="-122"/>
              </a:rPr>
              <a:t>专利和</a:t>
            </a:r>
            <a:r>
              <a:rPr lang="en-US" altLang="zh-CN" dirty="0">
                <a:solidFill>
                  <a:srgbClr val="FF0000"/>
                </a:solidFill>
                <a:highlight>
                  <a:srgbClr val="FFFF00"/>
                </a:highlight>
                <a:latin typeface="微软雅黑" panose="020B0503020204020204" pitchFamily="34" charset="-122"/>
                <a:ea typeface="微软雅黑" panose="020B0503020204020204" pitchFamily="34" charset="-122"/>
              </a:rPr>
              <a:t>"</a:t>
            </a:r>
            <a:r>
              <a:rPr lang="zh-CN" altLang="en-US" dirty="0">
                <a:solidFill>
                  <a:srgbClr val="FF0000"/>
                </a:solidFill>
                <a:highlight>
                  <a:srgbClr val="FFFF00"/>
                </a:highlight>
                <a:latin typeface="微软雅黑" panose="020B0503020204020204" pitchFamily="34" charset="-122"/>
                <a:ea typeface="微软雅黑" panose="020B0503020204020204" pitchFamily="34" charset="-122"/>
              </a:rPr>
              <a:t>聚乙二醇电解质制剂中阴阳离子含量的测定方法</a:t>
            </a:r>
            <a:r>
              <a:rPr lang="en-US" altLang="zh-CN" dirty="0">
                <a:solidFill>
                  <a:srgbClr val="FF0000"/>
                </a:solidFill>
                <a:highlight>
                  <a:srgbClr val="FFFF00"/>
                </a:highlight>
                <a:latin typeface="微软雅黑" panose="020B0503020204020204" pitchFamily="34" charset="-122"/>
                <a:ea typeface="微软雅黑" panose="020B0503020204020204" pitchFamily="34" charset="-122"/>
              </a:rPr>
              <a:t>"</a:t>
            </a:r>
            <a:r>
              <a:rPr lang="zh-CN" altLang="en-US" dirty="0">
                <a:solidFill>
                  <a:srgbClr val="FF0000"/>
                </a:solidFill>
                <a:highlight>
                  <a:srgbClr val="FFFF00"/>
                </a:highlight>
                <a:latin typeface="微软雅黑" panose="020B0503020204020204" pitchFamily="34" charset="-122"/>
                <a:ea typeface="微软雅黑" panose="020B0503020204020204" pitchFamily="34" charset="-122"/>
              </a:rPr>
              <a:t>专利；</a:t>
            </a:r>
            <a:endParaRPr lang="en-US" altLang="zh-CN" dirty="0">
              <a:solidFill>
                <a:srgbClr val="FF0000"/>
              </a:solidFill>
              <a:highlight>
                <a:srgbClr val="FFFF00"/>
              </a:highlight>
              <a:latin typeface="微软雅黑" panose="020B0503020204020204" pitchFamily="34" charset="-122"/>
              <a:ea typeface="微软雅黑" panose="020B0503020204020204" pitchFamily="34" charset="-122"/>
            </a:endParaRPr>
          </a:p>
          <a:p>
            <a:pPr marL="342900" indent="-342900" algn="just">
              <a:lnSpc>
                <a:spcPct val="150000"/>
              </a:lnSpc>
              <a:buFont typeface="Wingdings" panose="05000000000000000000" pitchFamily="2" charset="2"/>
              <a:buChar char="Ø"/>
            </a:pPr>
            <a:r>
              <a:rPr lang="zh-CN" altLang="en-US" b="1" dirty="0">
                <a:latin typeface="微软雅黑" panose="020B0503020204020204" pitchFamily="34" charset="-122"/>
                <a:ea typeface="微软雅黑" panose="020B0503020204020204" pitchFamily="34" charset="-122"/>
              </a:rPr>
              <a:t>使用方法创新性</a:t>
            </a:r>
            <a:r>
              <a:rPr lang="zh-CN" altLang="en-US" dirty="0">
                <a:latin typeface="微软雅黑" panose="020B0503020204020204" pitchFamily="34" charset="-122"/>
                <a:ea typeface="微软雅黑" panose="020B0503020204020204" pitchFamily="34" charset="-122"/>
              </a:rPr>
              <a:t>：该产品是口服溶液制剂，可以直接撕开口服，无需兑水稀释，患者服用便捷；</a:t>
            </a:r>
            <a:endParaRPr lang="en-US" altLang="zh-CN" dirty="0">
              <a:latin typeface="微软雅黑" panose="020B0503020204020204" pitchFamily="34" charset="-122"/>
              <a:ea typeface="微软雅黑" panose="020B0503020204020204" pitchFamily="34" charset="-122"/>
            </a:endParaRPr>
          </a:p>
          <a:p>
            <a:pPr marL="342900" indent="-342900" algn="just">
              <a:lnSpc>
                <a:spcPct val="150000"/>
              </a:lnSpc>
              <a:buFont typeface="Wingdings" panose="05000000000000000000" pitchFamily="2" charset="2"/>
              <a:buChar char="Ø"/>
            </a:pPr>
            <a:r>
              <a:rPr lang="zh-CN" altLang="en-US" b="1" dirty="0">
                <a:latin typeface="微软雅黑" panose="020B0503020204020204" pitchFamily="34" charset="-122"/>
                <a:ea typeface="微软雅黑" panose="020B0503020204020204" pitchFamily="34" charset="-122"/>
              </a:rPr>
              <a:t>口感创新性</a:t>
            </a:r>
            <a:r>
              <a:rPr lang="zh-CN" altLang="en-US" dirty="0">
                <a:latin typeface="微软雅黑" panose="020B0503020204020204" pitchFamily="34" charset="-122"/>
                <a:ea typeface="微软雅黑" panose="020B0503020204020204" pitchFamily="34" charset="-122"/>
              </a:rPr>
              <a:t>：香橙口味，口味更佳，患者接受度高，提高患者的</a:t>
            </a:r>
            <a:r>
              <a:rPr lang="zh-CN" altLang="en-US" b="1" dirty="0">
                <a:latin typeface="微软雅黑" panose="020B0503020204020204" pitchFamily="34" charset="-122"/>
                <a:ea typeface="微软雅黑" panose="020B0503020204020204" pitchFamily="34" charset="-122"/>
              </a:rPr>
              <a:t>依从性</a:t>
            </a:r>
            <a:r>
              <a:rPr lang="zh-CN" altLang="en-US" dirty="0">
                <a:latin typeface="微软雅黑" panose="020B0503020204020204" pitchFamily="34" charset="-122"/>
                <a:ea typeface="微软雅黑" panose="020B0503020204020204" pitchFamily="34" charset="-122"/>
              </a:rPr>
              <a:t>；</a:t>
            </a:r>
            <a:endParaRPr lang="en-US" altLang="zh-CN" dirty="0">
              <a:latin typeface="微软雅黑" panose="020B0503020204020204" pitchFamily="34" charset="-122"/>
              <a:ea typeface="微软雅黑" panose="020B0503020204020204" pitchFamily="34" charset="-122"/>
            </a:endParaRPr>
          </a:p>
          <a:p>
            <a:pPr marL="342900" indent="-342900" algn="just">
              <a:lnSpc>
                <a:spcPct val="150000"/>
              </a:lnSpc>
              <a:buFont typeface="Wingdings" panose="05000000000000000000" pitchFamily="2" charset="2"/>
              <a:buChar char="p"/>
            </a:pPr>
            <a:r>
              <a:rPr lang="zh-CN" altLang="en-US" sz="2000" b="1" dirty="0">
                <a:solidFill>
                  <a:schemeClr val="accent6">
                    <a:lumMod val="75000"/>
                  </a:schemeClr>
                </a:solidFill>
                <a:latin typeface="微软雅黑" panose="020B0503020204020204" pitchFamily="34" charset="-122"/>
                <a:ea typeface="微软雅黑" panose="020B0503020204020204" pitchFamily="34" charset="-122"/>
              </a:rPr>
              <a:t>其他创新优势：</a:t>
            </a:r>
            <a:endParaRPr lang="en-US" altLang="zh-CN" dirty="0">
              <a:latin typeface="微软雅黑" panose="020B0503020204020204" pitchFamily="34" charset="-122"/>
              <a:ea typeface="微软雅黑" panose="020B0503020204020204" pitchFamily="34" charset="-122"/>
            </a:endParaRPr>
          </a:p>
          <a:p>
            <a:pPr marL="342900" lvl="0" indent="-342900" algn="just">
              <a:lnSpc>
                <a:spcPct val="150000"/>
              </a:lnSpc>
              <a:buFont typeface="Wingdings" panose="05000000000000000000" pitchFamily="2" charset="2"/>
              <a:buChar char="Ø"/>
            </a:pPr>
            <a:r>
              <a:rPr lang="zh-CN" altLang="zh-CN" b="1" dirty="0">
                <a:latin typeface="微软雅黑" panose="020B0503020204020204" pitchFamily="34" charset="-122"/>
                <a:ea typeface="微软雅黑" panose="020B0503020204020204" pitchFamily="34" charset="-122"/>
                <a:cs typeface="宋体" panose="02010600030101010101" pitchFamily="2" charset="-122"/>
              </a:rPr>
              <a:t>显著改善排便频次和大便性状，重建排便规律，耐受性好，安全性高</a:t>
            </a:r>
            <a:r>
              <a:rPr lang="zh-CN" altLang="en-US" b="1" dirty="0">
                <a:latin typeface="微软雅黑" panose="020B0503020204020204" pitchFamily="34" charset="-122"/>
                <a:ea typeface="微软雅黑" panose="020B0503020204020204" pitchFamily="34" charset="-122"/>
                <a:cs typeface="宋体" panose="02010600030101010101" pitchFamily="2" charset="-122"/>
              </a:rPr>
              <a:t>；</a:t>
            </a:r>
            <a:endParaRPr lang="en-US" altLang="zh-CN" dirty="0">
              <a:latin typeface="微软雅黑" panose="020B0503020204020204" pitchFamily="34" charset="-122"/>
              <a:ea typeface="微软雅黑" panose="020B0503020204020204" pitchFamily="34" charset="-122"/>
            </a:endParaRPr>
          </a:p>
          <a:p>
            <a:pPr marL="342900" indent="-342900" algn="just">
              <a:lnSpc>
                <a:spcPct val="150000"/>
              </a:lnSpc>
              <a:buFont typeface="Wingdings" panose="05000000000000000000" pitchFamily="2" charset="2"/>
              <a:buChar char="Ø"/>
            </a:pPr>
            <a:r>
              <a:rPr lang="zh-CN" altLang="zh-CN" b="1" dirty="0">
                <a:latin typeface="微软雅黑" panose="020B0503020204020204" pitchFamily="34" charset="-122"/>
                <a:ea typeface="微软雅黑" panose="020B0503020204020204" pitchFamily="34" charset="-122"/>
                <a:cs typeface="宋体" panose="02010600030101010101" pitchFamily="2" charset="-122"/>
              </a:rPr>
              <a:t>体内不吸收、不分解、不代谢，适用人群广泛 </a:t>
            </a:r>
            <a:r>
              <a:rPr lang="zh-CN" altLang="en-US" b="1" dirty="0">
                <a:latin typeface="微软雅黑" panose="020B0503020204020204" pitchFamily="34" charset="-122"/>
                <a:ea typeface="微软雅黑" panose="020B0503020204020204" pitchFamily="34" charset="-122"/>
                <a:cs typeface="宋体" panose="02010600030101010101" pitchFamily="2" charset="-122"/>
              </a:rPr>
              <a:t>。</a:t>
            </a:r>
            <a:endParaRPr lang="en-US" altLang="zh-CN" dirty="0">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0897" y="1764594"/>
            <a:ext cx="2896181" cy="4279781"/>
          </a:xfrm>
          <a:prstGeom prst="rect">
            <a:avLst/>
          </a:prstGeom>
        </p:spPr>
      </p:pic>
      <p:sp>
        <p:nvSpPr>
          <p:cNvPr id="5" name="文本框 4"/>
          <p:cNvSpPr txBox="1"/>
          <p:nvPr/>
        </p:nvSpPr>
        <p:spPr>
          <a:xfrm>
            <a:off x="214143" y="534913"/>
            <a:ext cx="2882348" cy="523220"/>
          </a:xfrm>
          <a:prstGeom prst="rect">
            <a:avLst/>
          </a:prstGeom>
          <a:noFill/>
        </p:spPr>
        <p:txBody>
          <a:bodyPr wrap="square" rtlCol="0">
            <a:spAutoFit/>
          </a:bodyPr>
          <a:lstStyle/>
          <a:p>
            <a:r>
              <a:rPr lang="en-US" altLang="zh-CN" sz="2800" b="1" dirty="0">
                <a:solidFill>
                  <a:schemeClr val="bg1"/>
                </a:solidFill>
                <a:latin typeface="微软雅黑" panose="020B0503020204020204" pitchFamily="34" charset="-122"/>
                <a:ea typeface="微软雅黑" panose="020B0503020204020204" pitchFamily="34" charset="-122"/>
              </a:rPr>
              <a:t>04  </a:t>
            </a:r>
            <a:r>
              <a:rPr lang="zh-CN" altLang="en-US" sz="2800" b="1" dirty="0">
                <a:solidFill>
                  <a:schemeClr val="bg1"/>
                </a:solidFill>
                <a:latin typeface="微软雅黑" panose="020B0503020204020204" pitchFamily="34" charset="-122"/>
                <a:ea typeface="微软雅黑" panose="020B0503020204020204" pitchFamily="34" charset="-122"/>
              </a:rPr>
              <a:t>创新性</a:t>
            </a:r>
            <a:endParaRPr lang="zh-CN" altLang="en-US" sz="2800" dirty="0"/>
          </a:p>
        </p:txBody>
      </p:sp>
      <p:sp>
        <p:nvSpPr>
          <p:cNvPr id="6" name="文本框 5"/>
          <p:cNvSpPr txBox="1"/>
          <p:nvPr/>
        </p:nvSpPr>
        <p:spPr>
          <a:xfrm>
            <a:off x="3247851" y="376478"/>
            <a:ext cx="7444409" cy="954107"/>
          </a:xfrm>
          <a:prstGeom prst="rect">
            <a:avLst/>
          </a:prstGeom>
          <a:noFill/>
        </p:spPr>
        <p:txBody>
          <a:bodyPr wrap="square" rtlCol="0">
            <a:spAutoFit/>
          </a:bodyPr>
          <a:lstStyle/>
          <a:p>
            <a:pPr algn="ctr"/>
            <a:r>
              <a:rPr lang="zh-CN" altLang="en-US" sz="2800" b="1" dirty="0">
                <a:solidFill>
                  <a:schemeClr val="tx2">
                    <a:lumMod val="75000"/>
                  </a:schemeClr>
                </a:solidFill>
                <a:latin typeface="微软雅黑" panose="020B0503020204020204" pitchFamily="34" charset="-122"/>
                <a:ea typeface="微软雅黑" panose="020B0503020204020204" pitchFamily="34" charset="-122"/>
              </a:rPr>
              <a:t>复方聚乙二醇（</a:t>
            </a:r>
            <a:r>
              <a:rPr lang="en-US" altLang="zh-CN" sz="2800" b="1" dirty="0">
                <a:solidFill>
                  <a:schemeClr val="tx2">
                    <a:lumMod val="75000"/>
                  </a:schemeClr>
                </a:solidFill>
                <a:latin typeface="微软雅黑" panose="020B0503020204020204" pitchFamily="34" charset="-122"/>
                <a:ea typeface="微软雅黑" panose="020B0503020204020204" pitchFamily="34" charset="-122"/>
              </a:rPr>
              <a:t>3350</a:t>
            </a:r>
            <a:r>
              <a:rPr lang="zh-CN" altLang="en-US" sz="2800" b="1" dirty="0">
                <a:solidFill>
                  <a:schemeClr val="tx2">
                    <a:lumMod val="75000"/>
                  </a:schemeClr>
                </a:solidFill>
                <a:latin typeface="微软雅黑" panose="020B0503020204020204" pitchFamily="34" charset="-122"/>
                <a:ea typeface="微软雅黑" panose="020B0503020204020204" pitchFamily="34" charset="-122"/>
              </a:rPr>
              <a:t>）电解质口服溶液</a:t>
            </a:r>
          </a:p>
          <a:p>
            <a:pPr algn="ctr"/>
            <a:r>
              <a:rPr lang="zh-CN" altLang="en-US" sz="2800" b="1" dirty="0" smtClean="0">
                <a:solidFill>
                  <a:schemeClr val="tx2">
                    <a:lumMod val="75000"/>
                  </a:schemeClr>
                </a:solidFill>
                <a:latin typeface="微软雅黑" panose="020B0503020204020204" pitchFamily="34" charset="-122"/>
                <a:ea typeface="微软雅黑" panose="020B0503020204020204" pitchFamily="34" charset="-122"/>
              </a:rPr>
              <a:t>专利</a:t>
            </a:r>
            <a:r>
              <a:rPr lang="zh-CN" altLang="en-US" sz="2800" b="1" dirty="0">
                <a:solidFill>
                  <a:schemeClr val="tx2">
                    <a:lumMod val="75000"/>
                  </a:schemeClr>
                </a:solidFill>
                <a:latin typeface="微软雅黑" panose="020B0503020204020204" pitchFamily="34" charset="-122"/>
                <a:ea typeface="微软雅黑" panose="020B0503020204020204" pitchFamily="34" charset="-122"/>
              </a:rPr>
              <a:t>药品、全国首仿</a:t>
            </a:r>
            <a:endParaRPr lang="en-US" altLang="zh-CN" sz="2800" b="1" dirty="0">
              <a:solidFill>
                <a:schemeClr val="tx2">
                  <a:lumMod val="7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a:spLocks noChangeArrowheads="1"/>
          </p:cNvSpPr>
          <p:nvPr/>
        </p:nvSpPr>
        <p:spPr bwMode="auto">
          <a:xfrm>
            <a:off x="723315" y="1330585"/>
            <a:ext cx="11060444" cy="5093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285750" indent="-285750" eaLnBrk="1" hangingPunct="1">
              <a:lnSpc>
                <a:spcPts val="3000"/>
              </a:lnSpc>
              <a:buFont typeface="Wingdings" panose="05000000000000000000" pitchFamily="2" charset="2"/>
              <a:buChar char="p"/>
            </a:pPr>
            <a:r>
              <a:rPr lang="zh-CN" altLang="en-US" b="1" dirty="0">
                <a:solidFill>
                  <a:schemeClr val="accent6">
                    <a:lumMod val="75000"/>
                  </a:schemeClr>
                </a:solidFill>
                <a:latin typeface="微软雅黑" panose="020B0503020204020204" pitchFamily="34" charset="-122"/>
                <a:ea typeface="微软雅黑" panose="020B0503020204020204" pitchFamily="34" charset="-122"/>
              </a:rPr>
              <a:t>年发病患者总数</a:t>
            </a:r>
            <a:r>
              <a:rPr lang="zh-CN" altLang="en-US" b="1" dirty="0" smtClean="0">
                <a:solidFill>
                  <a:srgbClr val="002060"/>
                </a:solidFill>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我国成人慢性便秘的患病率为 </a:t>
            </a:r>
            <a:r>
              <a:rPr lang="en-US" altLang="zh-CN" dirty="0">
                <a:latin typeface="微软雅黑" panose="020B0503020204020204" pitchFamily="34" charset="-122"/>
                <a:ea typeface="微软雅黑" panose="020B0503020204020204" pitchFamily="34" charset="-122"/>
              </a:rPr>
              <a:t>4.0</a:t>
            </a:r>
            <a:r>
              <a:rPr lang="zh-CN" altLang="en-US" dirty="0" smtClean="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10.0</a:t>
            </a:r>
            <a:r>
              <a:rPr lang="zh-CN" altLang="en-US" dirty="0">
                <a:latin typeface="微软雅黑" panose="020B0503020204020204" pitchFamily="34" charset="-122"/>
                <a:ea typeface="微软雅黑" panose="020B0503020204020204" pitchFamily="34" charset="-122"/>
              </a:rPr>
              <a:t>％。慢性便秘患病率随年龄增长而升高，女性患病率高于男性。</a:t>
            </a:r>
            <a:r>
              <a:rPr lang="zh-CN" altLang="en-US" b="1" dirty="0" smtClean="0">
                <a:solidFill>
                  <a:srgbClr val="002060"/>
                </a:solidFill>
                <a:latin typeface="微软雅黑" panose="020B0503020204020204" pitchFamily="34" charset="-122"/>
                <a:ea typeface="微软雅黑" panose="020B0503020204020204" pitchFamily="34" charset="-122"/>
              </a:rPr>
              <a:t> </a:t>
            </a:r>
            <a:endParaRPr lang="en-US" altLang="zh-CN" b="1" dirty="0">
              <a:solidFill>
                <a:srgbClr val="002060"/>
              </a:solidFill>
              <a:latin typeface="微软雅黑" panose="020B0503020204020204" pitchFamily="34" charset="-122"/>
              <a:ea typeface="微软雅黑" panose="020B0503020204020204" pitchFamily="34" charset="-122"/>
            </a:endParaRPr>
          </a:p>
          <a:p>
            <a:pPr marL="285750" indent="-285750" algn="l" eaLnBrk="1" hangingPunct="1">
              <a:lnSpc>
                <a:spcPts val="3000"/>
              </a:lnSpc>
              <a:buFont typeface="Wingdings" panose="05000000000000000000" pitchFamily="2" charset="2"/>
              <a:buChar char="p"/>
            </a:pPr>
            <a:r>
              <a:rPr lang="zh-CN" altLang="en-US" b="1" dirty="0" smtClean="0">
                <a:solidFill>
                  <a:schemeClr val="accent6">
                    <a:lumMod val="75000"/>
                  </a:schemeClr>
                </a:solidFill>
                <a:latin typeface="微软雅黑" panose="020B0503020204020204" pitchFamily="34" charset="-122"/>
                <a:ea typeface="微软雅黑" panose="020B0503020204020204" pitchFamily="34" charset="-122"/>
              </a:rPr>
              <a:t>弥补</a:t>
            </a:r>
            <a:r>
              <a:rPr lang="zh-CN" altLang="en-US" b="1" dirty="0">
                <a:solidFill>
                  <a:schemeClr val="accent6">
                    <a:lumMod val="75000"/>
                  </a:schemeClr>
                </a:solidFill>
                <a:latin typeface="微软雅黑" panose="020B0503020204020204" pitchFamily="34" charset="-122"/>
                <a:ea typeface="微软雅黑" panose="020B0503020204020204" pitchFamily="34" charset="-122"/>
              </a:rPr>
              <a:t>药品目录短板：</a:t>
            </a:r>
            <a:endParaRPr lang="en-US" altLang="zh-CN" b="1" dirty="0">
              <a:solidFill>
                <a:schemeClr val="accent6">
                  <a:lumMod val="75000"/>
                </a:schemeClr>
              </a:solidFill>
              <a:latin typeface="微软雅黑" panose="020B0503020204020204" pitchFamily="34" charset="-122"/>
              <a:ea typeface="微软雅黑" panose="020B0503020204020204" pitchFamily="34" charset="-122"/>
            </a:endParaRPr>
          </a:p>
          <a:p>
            <a:pPr eaLnBrk="1" hangingPunct="1">
              <a:lnSpc>
                <a:spcPts val="3000"/>
              </a:lnSpc>
            </a:pPr>
            <a:r>
              <a:rPr lang="zh-CN" altLang="en-US" dirty="0">
                <a:latin typeface="微软雅黑" panose="020B0503020204020204" pitchFamily="34" charset="-122"/>
                <a:ea typeface="微软雅黑" panose="020B0503020204020204" pitchFamily="34" charset="-122"/>
                <a:sym typeface="+mn-ea"/>
              </a:rPr>
              <a:t>（1）</a:t>
            </a:r>
            <a:r>
              <a:rPr lang="zh-CN" altLang="en-US" b="1" dirty="0">
                <a:latin typeface="微软雅黑" panose="020B0503020204020204" pitchFamily="34" charset="-122"/>
                <a:ea typeface="微软雅黑" panose="020B0503020204020204" pitchFamily="34" charset="-122"/>
              </a:rPr>
              <a:t>弥补目录内品种有限</a:t>
            </a:r>
            <a:r>
              <a:rPr lang="zh-CN" altLang="en-US" dirty="0">
                <a:latin typeface="微软雅黑" panose="020B0503020204020204" pitchFamily="34" charset="-122"/>
                <a:ea typeface="微软雅黑" panose="020B0503020204020204" pitchFamily="34" charset="-122"/>
              </a:rPr>
              <a:t>、临床医生和患者治疗药物选择有限</a:t>
            </a:r>
            <a:r>
              <a:rPr lang="zh-CN" altLang="en-US" dirty="0">
                <a:latin typeface="微软雅黑" panose="020B0503020204020204" pitchFamily="34" charset="-122"/>
                <a:ea typeface="微软雅黑" panose="020B0503020204020204" pitchFamily="34" charset="-122"/>
                <a:sym typeface="+mn-ea"/>
              </a:rPr>
              <a:t>的现状</a:t>
            </a:r>
            <a:r>
              <a:rPr lang="zh-CN" altLang="en-US" dirty="0">
                <a:latin typeface="微软雅黑" panose="020B0503020204020204" pitchFamily="34" charset="-122"/>
                <a:ea typeface="微软雅黑" panose="020B0503020204020204" pitchFamily="34" charset="-122"/>
              </a:rPr>
              <a:t>；弥补乳果糖的局限性</a:t>
            </a:r>
            <a:r>
              <a:rPr lang="zh-CN" altLang="en-US"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sym typeface="+mn-ea"/>
              </a:rPr>
              <a:t>低钾血症或低糖饮食患者禁用、对果糖或半乳糖不耐受患者、乳糖酶缺乏或葡萄糖吸收不良综合征、</a:t>
            </a:r>
            <a:r>
              <a:rPr lang="zh-CN" altLang="en-US" sz="1400" b="1" dirty="0">
                <a:solidFill>
                  <a:srgbClr val="C00000"/>
                </a:solidFill>
                <a:latin typeface="微软雅黑" panose="020B0503020204020204" pitchFamily="34" charset="-122"/>
                <a:ea typeface="微软雅黑" panose="020B0503020204020204" pitchFamily="34" charset="-122"/>
                <a:sym typeface="+mn-ea"/>
              </a:rPr>
              <a:t>糖尿病患者慎用、心血管疾病患者慎用、尿毒症患者禁用</a:t>
            </a:r>
            <a:r>
              <a:rPr lang="zh-CN" altLang="en-US" sz="1400"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以及耐药后的局限性（</a:t>
            </a:r>
            <a:r>
              <a:rPr lang="zh-CN" altLang="en-US" sz="1400" dirty="0">
                <a:latin typeface="微软雅黑" panose="020B0503020204020204" pitchFamily="34" charset="-122"/>
                <a:ea typeface="微软雅黑" panose="020B0503020204020204" pitchFamily="34" charset="-122"/>
                <a:sym typeface="+mn-ea"/>
              </a:rPr>
              <a:t>乳果糖不能长期使用，尤其是</a:t>
            </a:r>
            <a:r>
              <a:rPr lang="zh-CN" altLang="en-US" sz="1400" dirty="0">
                <a:solidFill>
                  <a:srgbClr val="C00000"/>
                </a:solidFill>
                <a:latin typeface="微软雅黑" panose="020B0503020204020204" pitchFamily="34" charset="-122"/>
                <a:ea typeface="微软雅黑" panose="020B0503020204020204" pitchFamily="34" charset="-122"/>
                <a:sym typeface="+mn-ea"/>
              </a:rPr>
              <a:t>老年人超过</a:t>
            </a:r>
            <a:r>
              <a:rPr lang="en-US" altLang="zh-CN" sz="1400" dirty="0">
                <a:solidFill>
                  <a:srgbClr val="C00000"/>
                </a:solidFill>
                <a:latin typeface="微软雅黑" panose="020B0503020204020204" pitchFamily="34" charset="-122"/>
                <a:ea typeface="微软雅黑" panose="020B0503020204020204" pitchFamily="34" charset="-122"/>
                <a:sym typeface="+mn-ea"/>
              </a:rPr>
              <a:t>6</a:t>
            </a:r>
            <a:r>
              <a:rPr lang="zh-CN" altLang="en-US" sz="1400" dirty="0">
                <a:solidFill>
                  <a:srgbClr val="C00000"/>
                </a:solidFill>
                <a:latin typeface="微软雅黑" panose="020B0503020204020204" pitchFamily="34" charset="-122"/>
                <a:ea typeface="微软雅黑" panose="020B0503020204020204" pitchFamily="34" charset="-122"/>
                <a:sym typeface="+mn-ea"/>
              </a:rPr>
              <a:t>个月服药、长期不正规剂量使用，和固定剂量长期使用均会导致腹泻和电解质失衡、</a:t>
            </a:r>
            <a:r>
              <a:rPr lang="zh-CN" altLang="en-US" sz="1400" dirty="0">
                <a:latin typeface="微软雅黑" panose="020B0503020204020204" pitchFamily="34" charset="-122"/>
                <a:ea typeface="微软雅黑" panose="020B0503020204020204" pitchFamily="34" charset="-122"/>
                <a:sym typeface="+mn-ea"/>
              </a:rPr>
              <a:t>乳果糖口味太甜，部分人群不耐受</a:t>
            </a:r>
            <a:r>
              <a:rPr lang="zh-CN" altLang="en-US" sz="1400" dirty="0" smtClean="0">
                <a:latin typeface="微软雅黑" panose="020B0503020204020204" pitchFamily="34" charset="-122"/>
                <a:ea typeface="微软雅黑" panose="020B0503020204020204" pitchFamily="34" charset="-122"/>
              </a:rPr>
              <a:t>）</a:t>
            </a:r>
            <a:endParaRPr lang="en-US" altLang="zh-CN" sz="1400" dirty="0" smtClean="0">
              <a:latin typeface="微软雅黑" panose="020B0503020204020204" pitchFamily="34" charset="-122"/>
              <a:ea typeface="微软雅黑" panose="020B0503020204020204" pitchFamily="34" charset="-122"/>
            </a:endParaRPr>
          </a:p>
          <a:p>
            <a:pPr eaLnBrk="1" hangingPunct="1">
              <a:lnSpc>
                <a:spcPts val="3000"/>
              </a:lnSpc>
            </a:pPr>
            <a:r>
              <a:rPr lang="zh-CN" altLang="en-US" dirty="0" smtClean="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2</a:t>
            </a:r>
            <a:r>
              <a:rPr lang="zh-CN" altLang="en-US" dirty="0" smtClean="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安全有效性更好，临床获益更</a:t>
            </a:r>
            <a:r>
              <a:rPr lang="zh-CN" altLang="en-US" dirty="0" smtClean="0">
                <a:latin typeface="微软雅黑" panose="020B0503020204020204" pitchFamily="34" charset="-122"/>
                <a:ea typeface="微软雅黑" panose="020B0503020204020204" pitchFamily="34" charset="-122"/>
              </a:rPr>
              <a:t>大；</a:t>
            </a:r>
            <a:endParaRPr lang="zh-CN" altLang="en-US" strike="sngStrike" dirty="0">
              <a:latin typeface="微软雅黑" panose="020B0503020204020204" pitchFamily="34" charset="-122"/>
              <a:ea typeface="微软雅黑" panose="020B0503020204020204" pitchFamily="34" charset="-122"/>
            </a:endParaRPr>
          </a:p>
          <a:p>
            <a:pPr eaLnBrk="1" hangingPunct="1">
              <a:lnSpc>
                <a:spcPts val="3000"/>
              </a:lnSpc>
            </a:pP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3</a:t>
            </a:r>
            <a:r>
              <a:rPr lang="zh-CN" altLang="en-US" dirty="0">
                <a:latin typeface="微软雅黑" panose="020B0503020204020204" pitchFamily="34" charset="-122"/>
                <a:ea typeface="微软雅黑" panose="020B0503020204020204" pitchFamily="34" charset="-122"/>
              </a:rPr>
              <a:t>）</a:t>
            </a:r>
            <a:r>
              <a:rPr lang="zh-CN" altLang="en-US" b="1" dirty="0" smtClean="0">
                <a:latin typeface="微软雅黑" panose="020B0503020204020204" pitchFamily="34" charset="-122"/>
                <a:ea typeface="微软雅黑" panose="020B0503020204020204" pitchFamily="34" charset="-122"/>
              </a:rPr>
              <a:t>口味</a:t>
            </a:r>
            <a:r>
              <a:rPr lang="zh-CN" altLang="en-US" b="1" dirty="0">
                <a:latin typeface="微软雅黑" panose="020B0503020204020204" pitchFamily="34" charset="-122"/>
                <a:ea typeface="微软雅黑" panose="020B0503020204020204" pitchFamily="34" charset="-122"/>
              </a:rPr>
              <a:t>好</a:t>
            </a:r>
            <a:r>
              <a:rPr lang="zh-CN" altLang="en-US" dirty="0">
                <a:latin typeface="微软雅黑" panose="020B0503020204020204" pitchFamily="34" charset="-122"/>
                <a:ea typeface="微软雅黑" panose="020B0503020204020204" pitchFamily="34" charset="-122"/>
              </a:rPr>
              <a:t>，患者接受度高；</a:t>
            </a:r>
          </a:p>
          <a:p>
            <a:pPr eaLnBrk="1" hangingPunct="1">
              <a:lnSpc>
                <a:spcPts val="3000"/>
              </a:lnSpc>
            </a:pP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3</a:t>
            </a:r>
            <a:r>
              <a:rPr lang="zh-CN" altLang="en-US" dirty="0">
                <a:latin typeface="微软雅黑" panose="020B0503020204020204" pitchFamily="34" charset="-122"/>
                <a:ea typeface="微软雅黑" panose="020B0503020204020204" pitchFamily="34" charset="-122"/>
              </a:rPr>
              <a:t>）患者服用便捷，提高患者依从性。</a:t>
            </a:r>
            <a:endParaRPr lang="en-US" altLang="zh-CN" dirty="0">
              <a:latin typeface="微软雅黑" panose="020B0503020204020204" pitchFamily="34" charset="-122"/>
              <a:ea typeface="微软雅黑" panose="020B0503020204020204" pitchFamily="34" charset="-122"/>
            </a:endParaRPr>
          </a:p>
          <a:p>
            <a:pPr marL="285750" indent="-285750" eaLnBrk="1" hangingPunct="1">
              <a:lnSpc>
                <a:spcPts val="3000"/>
              </a:lnSpc>
              <a:buFont typeface="Wingdings" panose="05000000000000000000" pitchFamily="2" charset="2"/>
              <a:buChar char="p"/>
            </a:pPr>
            <a:r>
              <a:rPr lang="zh-CN" altLang="en-US" b="1" dirty="0" smtClean="0">
                <a:solidFill>
                  <a:schemeClr val="accent6">
                    <a:lumMod val="75000"/>
                  </a:schemeClr>
                </a:solidFill>
                <a:latin typeface="微软雅黑" panose="020B0503020204020204" pitchFamily="34" charset="-122"/>
                <a:ea typeface="微软雅黑" panose="020B0503020204020204" pitchFamily="34" charset="-122"/>
              </a:rPr>
              <a:t>临床</a:t>
            </a:r>
            <a:r>
              <a:rPr lang="zh-CN" altLang="en-US" b="1" dirty="0">
                <a:solidFill>
                  <a:schemeClr val="accent6">
                    <a:lumMod val="75000"/>
                  </a:schemeClr>
                </a:solidFill>
                <a:latin typeface="微软雅黑" panose="020B0503020204020204" pitchFamily="34" charset="-122"/>
                <a:ea typeface="微软雅黑" panose="020B0503020204020204" pitchFamily="34" charset="-122"/>
              </a:rPr>
              <a:t>管理难度：</a:t>
            </a:r>
            <a:endParaRPr lang="en-US" altLang="zh-CN" b="1" dirty="0">
              <a:solidFill>
                <a:schemeClr val="accent6">
                  <a:lumMod val="75000"/>
                </a:schemeClr>
              </a:solidFill>
              <a:latin typeface="微软雅黑" panose="020B0503020204020204" pitchFamily="34" charset="-122"/>
              <a:ea typeface="微软雅黑" panose="020B0503020204020204" pitchFamily="34" charset="-122"/>
            </a:endParaRPr>
          </a:p>
          <a:p>
            <a:pPr eaLnBrk="1" hangingPunct="1">
              <a:lnSpc>
                <a:spcPts val="3000"/>
              </a:lnSpc>
            </a:pPr>
            <a:r>
              <a:rPr lang="zh-CN" altLang="en-US" dirty="0">
                <a:latin typeface="微软雅黑" panose="020B0503020204020204" pitchFamily="34" charset="-122"/>
                <a:ea typeface="微软雅黑" panose="020B0503020204020204" pitchFamily="34" charset="-122"/>
              </a:rPr>
              <a:t>复方聚乙二醇（</a:t>
            </a:r>
            <a:r>
              <a:rPr lang="en-US" altLang="zh-CN" dirty="0">
                <a:latin typeface="微软雅黑" panose="020B0503020204020204" pitchFamily="34" charset="-122"/>
                <a:ea typeface="微软雅黑" panose="020B0503020204020204" pitchFamily="34" charset="-122"/>
              </a:rPr>
              <a:t>3350</a:t>
            </a:r>
            <a:r>
              <a:rPr lang="zh-CN" altLang="en-US" dirty="0">
                <a:latin typeface="微软雅黑" panose="020B0503020204020204" pitchFamily="34" charset="-122"/>
                <a:ea typeface="微软雅黑" panose="020B0503020204020204" pitchFamily="34" charset="-122"/>
              </a:rPr>
              <a:t>）电解质口服溶液为国内外指南推荐一线治疗用药，在我国临床中临床医师、护师与审方药师对该类产品的认知度</a:t>
            </a:r>
            <a:r>
              <a:rPr lang="zh-CN" altLang="en-US" dirty="0" smtClean="0">
                <a:latin typeface="微软雅黑" panose="020B0503020204020204" pitchFamily="34" charset="-122"/>
                <a:ea typeface="微软雅黑" panose="020B0503020204020204" pitchFamily="34" charset="-122"/>
              </a:rPr>
              <a:t>高。口服溶液服用方便；口味好，患者</a:t>
            </a:r>
            <a:r>
              <a:rPr lang="zh-CN" altLang="en-US" dirty="0">
                <a:latin typeface="微软雅黑" panose="020B0503020204020204" pitchFamily="34" charset="-122"/>
                <a:ea typeface="微软雅黑" panose="020B0503020204020204" pitchFamily="34" charset="-122"/>
              </a:rPr>
              <a:t>服药依从性</a:t>
            </a:r>
            <a:r>
              <a:rPr lang="zh-CN" altLang="en-US" dirty="0" smtClean="0">
                <a:latin typeface="微软雅黑" panose="020B0503020204020204" pitchFamily="34" charset="-122"/>
                <a:ea typeface="微软雅黑" panose="020B0503020204020204" pitchFamily="34" charset="-122"/>
              </a:rPr>
              <a:t>高；临床</a:t>
            </a:r>
            <a:r>
              <a:rPr lang="zh-CN" altLang="en-US" dirty="0">
                <a:latin typeface="微软雅黑" panose="020B0503020204020204" pitchFamily="34" charset="-122"/>
                <a:ea typeface="微软雅黑" panose="020B0503020204020204" pitchFamily="34" charset="-122"/>
              </a:rPr>
              <a:t>便于管理</a:t>
            </a:r>
            <a:r>
              <a:rPr lang="zh-CN" altLang="en-US" dirty="0" smtClean="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p:txBody>
      </p:sp>
      <p:sp>
        <p:nvSpPr>
          <p:cNvPr id="3" name="矩形 2"/>
          <p:cNvSpPr/>
          <p:nvPr/>
        </p:nvSpPr>
        <p:spPr>
          <a:xfrm>
            <a:off x="5145156" y="6427113"/>
            <a:ext cx="6096000" cy="430887"/>
          </a:xfrm>
          <a:prstGeom prst="rect">
            <a:avLst/>
          </a:prstGeom>
        </p:spPr>
        <p:txBody>
          <a:bodyPr>
            <a:spAutoFit/>
          </a:bodyPr>
          <a:lstStyle/>
          <a:p>
            <a:r>
              <a:rPr lang="zh-CN" altLang="en-US" sz="1100" dirty="0">
                <a:solidFill>
                  <a:schemeClr val="bg1"/>
                </a:solidFill>
                <a:latin typeface="Calibri" panose="020F0502020204030204" pitchFamily="34" charset="0"/>
                <a:cs typeface="Calibri" panose="020F0502020204030204" pitchFamily="34" charset="0"/>
              </a:rPr>
              <a:t>刘宗超</a:t>
            </a:r>
            <a:r>
              <a:rPr lang="en-US" altLang="zh-CN" sz="1100" dirty="0">
                <a:solidFill>
                  <a:schemeClr val="bg1"/>
                </a:solidFill>
                <a:latin typeface="Calibri" panose="020F0502020204030204" pitchFamily="34" charset="0"/>
                <a:cs typeface="Calibri" panose="020F0502020204030204" pitchFamily="34" charset="0"/>
              </a:rPr>
              <a:t>,</a:t>
            </a:r>
            <a:r>
              <a:rPr lang="zh-CN" altLang="en-US" sz="1100" dirty="0">
                <a:solidFill>
                  <a:schemeClr val="bg1"/>
                </a:solidFill>
                <a:latin typeface="Calibri" panose="020F0502020204030204" pitchFamily="34" charset="0"/>
                <a:cs typeface="Calibri" panose="020F0502020204030204" pitchFamily="34" charset="0"/>
              </a:rPr>
              <a:t>李哲轩</a:t>
            </a:r>
            <a:r>
              <a:rPr lang="en-US" altLang="zh-CN" sz="1100" dirty="0">
                <a:solidFill>
                  <a:schemeClr val="bg1"/>
                </a:solidFill>
                <a:latin typeface="Calibri" panose="020F0502020204030204" pitchFamily="34" charset="0"/>
                <a:cs typeface="Calibri" panose="020F0502020204030204" pitchFamily="34" charset="0"/>
              </a:rPr>
              <a:t>,</a:t>
            </a:r>
            <a:r>
              <a:rPr lang="zh-CN" altLang="en-US" sz="1100" dirty="0">
                <a:solidFill>
                  <a:schemeClr val="bg1"/>
                </a:solidFill>
                <a:latin typeface="Calibri" panose="020F0502020204030204" pitchFamily="34" charset="0"/>
                <a:cs typeface="Calibri" panose="020F0502020204030204" pitchFamily="34" charset="0"/>
              </a:rPr>
              <a:t>张阳</a:t>
            </a:r>
            <a:r>
              <a:rPr lang="en-US" altLang="zh-CN" sz="1100" dirty="0">
                <a:solidFill>
                  <a:schemeClr val="bg1"/>
                </a:solidFill>
                <a:latin typeface="Calibri" panose="020F0502020204030204" pitchFamily="34" charset="0"/>
                <a:cs typeface="Calibri" panose="020F0502020204030204" pitchFamily="34" charset="0"/>
              </a:rPr>
              <a:t>,</a:t>
            </a:r>
            <a:r>
              <a:rPr lang="zh-CN" altLang="en-US" sz="1100" dirty="0">
                <a:solidFill>
                  <a:schemeClr val="bg1"/>
                </a:solidFill>
                <a:latin typeface="Calibri" panose="020F0502020204030204" pitchFamily="34" charset="0"/>
                <a:cs typeface="Calibri" panose="020F0502020204030204" pitchFamily="34" charset="0"/>
              </a:rPr>
              <a:t>等</a:t>
            </a:r>
            <a:r>
              <a:rPr lang="en-US" altLang="zh-CN" sz="1100" dirty="0">
                <a:solidFill>
                  <a:schemeClr val="bg1"/>
                </a:solidFill>
                <a:latin typeface="Calibri" panose="020F0502020204030204" pitchFamily="34" charset="0"/>
                <a:cs typeface="Calibri" panose="020F0502020204030204" pitchFamily="34" charset="0"/>
              </a:rPr>
              <a:t>. 2020</a:t>
            </a:r>
            <a:r>
              <a:rPr lang="zh-CN" altLang="en-US" sz="1100" dirty="0">
                <a:solidFill>
                  <a:schemeClr val="bg1"/>
                </a:solidFill>
                <a:latin typeface="Calibri" panose="020F0502020204030204" pitchFamily="34" charset="0"/>
                <a:cs typeface="Calibri" panose="020F0502020204030204" pitchFamily="34" charset="0"/>
              </a:rPr>
              <a:t>全球癌症统计报告解读</a:t>
            </a:r>
            <a:r>
              <a:rPr lang="en-US" altLang="zh-CN" sz="1100" dirty="0">
                <a:solidFill>
                  <a:schemeClr val="bg1"/>
                </a:solidFill>
                <a:latin typeface="Calibri" panose="020F0502020204030204" pitchFamily="34" charset="0"/>
                <a:cs typeface="Calibri" panose="020F0502020204030204" pitchFamily="34" charset="0"/>
              </a:rPr>
              <a:t>[J]. </a:t>
            </a:r>
            <a:r>
              <a:rPr lang="zh-CN" altLang="en-US" sz="1100" dirty="0">
                <a:solidFill>
                  <a:schemeClr val="bg1"/>
                </a:solidFill>
                <a:latin typeface="Calibri" panose="020F0502020204030204" pitchFamily="34" charset="0"/>
                <a:cs typeface="Calibri" panose="020F0502020204030204" pitchFamily="34" charset="0"/>
              </a:rPr>
              <a:t>肿瘤综合治疗电子杂志</a:t>
            </a:r>
            <a:r>
              <a:rPr lang="en-US" altLang="zh-CN" sz="1100" dirty="0">
                <a:solidFill>
                  <a:schemeClr val="bg1"/>
                </a:solidFill>
                <a:latin typeface="Calibri" panose="020F0502020204030204" pitchFamily="34" charset="0"/>
                <a:cs typeface="Calibri" panose="020F0502020204030204" pitchFamily="34" charset="0"/>
              </a:rPr>
              <a:t>,2021,7(2):1-13. DOI:10.12151/JMCM.2021.02-01. </a:t>
            </a:r>
            <a:endParaRPr lang="zh-CN" altLang="en-US" sz="1100" dirty="0">
              <a:solidFill>
                <a:schemeClr val="bg1"/>
              </a:solidFill>
            </a:endParaRPr>
          </a:p>
        </p:txBody>
      </p:sp>
      <p:sp>
        <p:nvSpPr>
          <p:cNvPr id="5" name="文本框 4"/>
          <p:cNvSpPr txBox="1"/>
          <p:nvPr/>
        </p:nvSpPr>
        <p:spPr>
          <a:xfrm>
            <a:off x="214143" y="534913"/>
            <a:ext cx="2882348" cy="523220"/>
          </a:xfrm>
          <a:prstGeom prst="rect">
            <a:avLst/>
          </a:prstGeom>
          <a:noFill/>
        </p:spPr>
        <p:txBody>
          <a:bodyPr wrap="square" rtlCol="0">
            <a:spAutoFit/>
          </a:bodyPr>
          <a:lstStyle/>
          <a:p>
            <a:r>
              <a:rPr lang="en-US" altLang="zh-CN" sz="2800" b="1" dirty="0">
                <a:solidFill>
                  <a:schemeClr val="bg1"/>
                </a:solidFill>
                <a:latin typeface="微软雅黑" panose="020B0503020204020204" pitchFamily="34" charset="-122"/>
                <a:ea typeface="微软雅黑" panose="020B0503020204020204" pitchFamily="34" charset="-122"/>
              </a:rPr>
              <a:t>05  </a:t>
            </a:r>
            <a:r>
              <a:rPr lang="zh-CN" altLang="en-US" sz="2800" b="1" dirty="0">
                <a:solidFill>
                  <a:schemeClr val="bg1"/>
                </a:solidFill>
                <a:latin typeface="微软雅黑" panose="020B0503020204020204" pitchFamily="34" charset="-122"/>
                <a:ea typeface="微软雅黑" panose="020B0503020204020204" pitchFamily="34" charset="-122"/>
              </a:rPr>
              <a:t>公平性（一）</a:t>
            </a:r>
            <a:endParaRPr lang="zh-CN" altLang="en-US" sz="2800" dirty="0"/>
          </a:p>
        </p:txBody>
      </p:sp>
      <p:sp>
        <p:nvSpPr>
          <p:cNvPr id="6" name="文本框 5"/>
          <p:cNvSpPr txBox="1"/>
          <p:nvPr/>
        </p:nvSpPr>
        <p:spPr>
          <a:xfrm>
            <a:off x="3247851" y="376478"/>
            <a:ext cx="7444409" cy="954107"/>
          </a:xfrm>
          <a:prstGeom prst="rect">
            <a:avLst/>
          </a:prstGeom>
          <a:noFill/>
        </p:spPr>
        <p:txBody>
          <a:bodyPr wrap="square" rtlCol="0">
            <a:spAutoFit/>
          </a:bodyPr>
          <a:lstStyle/>
          <a:p>
            <a:pPr algn="ctr"/>
            <a:r>
              <a:rPr lang="zh-CN" altLang="en-US" sz="2800" b="1" dirty="0">
                <a:solidFill>
                  <a:schemeClr val="tx2">
                    <a:lumMod val="75000"/>
                  </a:schemeClr>
                </a:solidFill>
                <a:latin typeface="微软雅黑" panose="020B0503020204020204" pitchFamily="34" charset="-122"/>
                <a:ea typeface="微软雅黑" panose="020B0503020204020204" pitchFamily="34" charset="-122"/>
              </a:rPr>
              <a:t>复方聚乙二醇（</a:t>
            </a:r>
            <a:r>
              <a:rPr lang="en-US" altLang="zh-CN" sz="2800" b="1" dirty="0">
                <a:solidFill>
                  <a:schemeClr val="tx2">
                    <a:lumMod val="75000"/>
                  </a:schemeClr>
                </a:solidFill>
                <a:latin typeface="微软雅黑" panose="020B0503020204020204" pitchFamily="34" charset="-122"/>
                <a:ea typeface="微软雅黑" panose="020B0503020204020204" pitchFamily="34" charset="-122"/>
              </a:rPr>
              <a:t>3350</a:t>
            </a:r>
            <a:r>
              <a:rPr lang="zh-CN" altLang="en-US" sz="2800" b="1" dirty="0">
                <a:solidFill>
                  <a:schemeClr val="tx2">
                    <a:lumMod val="75000"/>
                  </a:schemeClr>
                </a:solidFill>
                <a:latin typeface="微软雅黑" panose="020B0503020204020204" pitchFamily="34" charset="-122"/>
                <a:ea typeface="微软雅黑" panose="020B0503020204020204" pitchFamily="34" charset="-122"/>
              </a:rPr>
              <a:t>）电解质口服溶液</a:t>
            </a:r>
          </a:p>
          <a:p>
            <a:pPr algn="ctr"/>
            <a:r>
              <a:rPr lang="zh-CN" altLang="en-US" sz="2800" b="1" dirty="0" smtClean="0">
                <a:solidFill>
                  <a:schemeClr val="tx2">
                    <a:lumMod val="75000"/>
                  </a:schemeClr>
                </a:solidFill>
                <a:latin typeface="微软雅黑" panose="020B0503020204020204" pitchFamily="34" charset="-122"/>
                <a:ea typeface="微软雅黑" panose="020B0503020204020204" pitchFamily="34" charset="-122"/>
              </a:rPr>
              <a:t>弥补</a:t>
            </a:r>
            <a:r>
              <a:rPr lang="zh-CN" altLang="en-US" sz="2800" b="1" dirty="0">
                <a:solidFill>
                  <a:schemeClr val="tx2">
                    <a:lumMod val="75000"/>
                  </a:schemeClr>
                </a:solidFill>
                <a:latin typeface="微软雅黑" panose="020B0503020204020204" pitchFamily="34" charset="-122"/>
                <a:ea typeface="微软雅黑" panose="020B0503020204020204" pitchFamily="34" charset="-122"/>
              </a:rPr>
              <a:t>目录内</a:t>
            </a:r>
            <a:r>
              <a:rPr lang="zh-CN" altLang="en-US" sz="2800" b="1" dirty="0" smtClean="0">
                <a:solidFill>
                  <a:schemeClr val="tx2">
                    <a:lumMod val="75000"/>
                  </a:schemeClr>
                </a:solidFill>
                <a:latin typeface="微软雅黑" panose="020B0503020204020204" pitchFamily="34" charset="-122"/>
                <a:ea typeface="微软雅黑" panose="020B0503020204020204" pitchFamily="34" charset="-122"/>
              </a:rPr>
              <a:t>品种有限</a:t>
            </a:r>
            <a:endParaRPr lang="en-US" altLang="zh-CN" sz="2800" b="1" dirty="0">
              <a:solidFill>
                <a:schemeClr val="tx2">
                  <a:lumMod val="75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8193156" y="6544068"/>
            <a:ext cx="3466314" cy="313932"/>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sz="1200" dirty="0">
                <a:latin typeface="Calibri" panose="020F0502020204030204" pitchFamily="34" charset="0"/>
                <a:cs typeface="Calibri" panose="020F0502020204030204" pitchFamily="34" charset="0"/>
              </a:rPr>
              <a:t>中国慢性便秘专家共识意见（</a:t>
            </a:r>
            <a:r>
              <a:rPr lang="en-US" sz="1200" dirty="0">
                <a:latin typeface="Calibri" panose="020F0502020204030204" pitchFamily="34" charset="0"/>
                <a:cs typeface="Calibri" panose="020F0502020204030204" pitchFamily="34" charset="0"/>
              </a:rPr>
              <a:t>2019</a:t>
            </a:r>
            <a:r>
              <a:rPr sz="1200" dirty="0">
                <a:latin typeface="Calibri" panose="020F0502020204030204" pitchFamily="34" charset="0"/>
                <a:cs typeface="Calibri" panose="020F0502020204030204" pitchFamily="34" charset="0"/>
              </a:rPr>
              <a:t>，广州）</a:t>
            </a:r>
            <a:r>
              <a:rPr lang="en-US" altLang="zh-CN" sz="1200" dirty="0">
                <a:latin typeface="Calibri" panose="020F0502020204030204" pitchFamily="34" charset="0"/>
                <a:cs typeface="Calibri" panose="020F050202020403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p:cNvSpPr>
            <a:spLocks noGrp="1"/>
          </p:cNvSpPr>
          <p:nvPr>
            <p:ph type="title"/>
          </p:nvPr>
        </p:nvSpPr>
        <p:spPr>
          <a:xfrm>
            <a:off x="515377" y="2404886"/>
            <a:ext cx="6331640" cy="1325490"/>
          </a:xfrm>
        </p:spPr>
        <p:txBody>
          <a:bodyPr>
            <a:normAutofit fontScale="90000"/>
          </a:bodyPr>
          <a:lstStyle/>
          <a:p>
            <a:pPr algn="ctr">
              <a:defRPr/>
            </a:pPr>
            <a:r>
              <a:rPr lang="zh-CN" altLang="en-US" sz="8800" b="1" dirty="0"/>
              <a:t>感谢！</a:t>
            </a:r>
          </a:p>
        </p:txBody>
      </p:sp>
      <p:grpSp>
        <p:nvGrpSpPr>
          <p:cNvPr id="2" name="组合 1"/>
          <p:cNvGrpSpPr/>
          <p:nvPr/>
        </p:nvGrpSpPr>
        <p:grpSpPr>
          <a:xfrm>
            <a:off x="6021977" y="766304"/>
            <a:ext cx="4781006" cy="3993801"/>
            <a:chOff x="-416811" y="1381618"/>
            <a:chExt cx="6846186" cy="4212212"/>
          </a:xfrm>
        </p:grpSpPr>
        <p:pic>
          <p:nvPicPr>
            <p:cNvPr id="4" name="图片 3"/>
            <p:cNvPicPr>
              <a:picLocks noChangeAspect="1"/>
            </p:cNvPicPr>
            <p:nvPr/>
          </p:nvPicPr>
          <p:blipFill rotWithShape="1">
            <a:blip r:embed="rId5">
              <a:extLst>
                <a:ext uri="{28A0092B-C50C-407E-A947-70E740481C1C}">
                  <a14:useLocalDpi xmlns:a14="http://schemas.microsoft.com/office/drawing/2010/main" val="0"/>
                </a:ext>
              </a:extLst>
            </a:blip>
            <a:srcRect l="4597" t="5435" r="6046" b="3178"/>
            <a:stretch>
              <a:fillRect/>
            </a:stretch>
          </p:blipFill>
          <p:spPr>
            <a:xfrm>
              <a:off x="469855" y="1711901"/>
              <a:ext cx="5125579" cy="38819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图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6811" y="1381618"/>
              <a:ext cx="6846186" cy="4112562"/>
            </a:xfrm>
            <a:prstGeom prst="rect">
              <a:avLst/>
            </a:prstGeom>
          </p:spPr>
        </p:pic>
      </p:grpSp>
      <p:pic>
        <p:nvPicPr>
          <p:cNvPr id="3" name="图片 2"/>
          <p:cNvPicPr>
            <a:picLocks noChangeAspect="1"/>
          </p:cNvPicPr>
          <p:nvPr>
            <p:custDataLst>
              <p:tags r:id="rId1"/>
            </p:custDataLst>
          </p:nvPr>
        </p:nvPicPr>
        <p:blipFill rotWithShape="1">
          <a:blip r:embed="rId7"/>
          <a:srcRect l="207" r="-89" b="8657"/>
          <a:stretch>
            <a:fillRect/>
          </a:stretch>
        </p:blipFill>
        <p:spPr>
          <a:xfrm>
            <a:off x="-102424" y="-114300"/>
            <a:ext cx="12385109" cy="7073900"/>
          </a:xfrm>
          <a:prstGeom prst="rect">
            <a:avLst/>
          </a:prstGeom>
          <a:solidFill>
            <a:srgbClr val="FFFFFF">
              <a:shade val="85000"/>
            </a:srgbClr>
          </a:solidFill>
          <a:ln w="88900" cap="sq">
            <a:noFill/>
            <a:miter lim="800000"/>
            <a:headEnd/>
            <a:tailEnd/>
          </a:ln>
          <a:effectLst/>
        </p:spPr>
      </p:pic>
      <p:sp>
        <p:nvSpPr>
          <p:cNvPr id="6" name="矩形 5"/>
          <p:cNvSpPr/>
          <p:nvPr/>
        </p:nvSpPr>
        <p:spPr>
          <a:xfrm>
            <a:off x="-102424" y="250576"/>
            <a:ext cx="12370675" cy="6959600"/>
          </a:xfrm>
          <a:prstGeom prst="rect">
            <a:avLst/>
          </a:prstGeom>
          <a:gradFill>
            <a:gsLst>
              <a:gs pos="0">
                <a:schemeClr val="accent1">
                  <a:lumMod val="5000"/>
                  <a:lumOff val="95000"/>
                  <a:alpha val="31000"/>
                </a:schemeClr>
              </a:gs>
              <a:gs pos="100000">
                <a:schemeClr val="bg1">
                  <a:lumMod val="9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8" name="PA_圆角矩形 31"/>
          <p:cNvSpPr/>
          <p:nvPr>
            <p:custDataLst>
              <p:tags r:id="rId2"/>
            </p:custDataLst>
          </p:nvPr>
        </p:nvSpPr>
        <p:spPr>
          <a:xfrm>
            <a:off x="4143577" y="2166725"/>
            <a:ext cx="3708976" cy="1009965"/>
          </a:xfrm>
          <a:prstGeom prst="roundRect">
            <a:avLst>
              <a:gd name="adj" fmla="val 50000"/>
            </a:avLst>
          </a:prstGeom>
          <a:noFill/>
          <a:ln>
            <a:noFill/>
          </a:ln>
          <a:effectLst>
            <a:outerShdw blurRad="38100" dist="50800" dir="2700000" algn="tl"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8000" b="1"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ea"/>
                <a:sym typeface="+mn-lt"/>
              </a:rPr>
              <a:t>舒泰神</a:t>
            </a:r>
          </a:p>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4800" b="1"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ea"/>
                <a:sym typeface="+mn-lt"/>
              </a:rPr>
              <a:t>Sta</a:t>
            </a:r>
            <a:r>
              <a:rPr kumimoji="0" lang="en-US" altLang="zh-CN" sz="4800" b="1" i="0" u="none" strike="noStrike" kern="1200" cap="none" spc="0" normalizeH="0" baseline="0" noProof="0" dirty="0">
                <a:ln>
                  <a:noFill/>
                </a:ln>
                <a:solidFill>
                  <a:srgbClr val="329832"/>
                </a:solidFill>
                <a:effectLst/>
                <a:uLnTx/>
                <a:uFillTx/>
                <a:latin typeface="微软雅黑" panose="020B0503020204020204" pitchFamily="34" charset="-122"/>
                <a:ea typeface="微软雅黑" panose="020B0503020204020204" pitchFamily="34" charset="-122"/>
                <a:cs typeface="+mn-ea"/>
                <a:sym typeface="+mn-lt"/>
              </a:rPr>
              <a:t>i</a:t>
            </a:r>
            <a:r>
              <a:rPr kumimoji="0" lang="en-US" altLang="zh-CN" sz="4800" b="1"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ea"/>
                <a:sym typeface="+mn-lt"/>
              </a:rPr>
              <a:t>dson </a:t>
            </a:r>
          </a:p>
        </p:txBody>
      </p:sp>
      <p:sp>
        <p:nvSpPr>
          <p:cNvPr id="9" name="矩形 8"/>
          <p:cNvSpPr/>
          <p:nvPr>
            <p:custDataLst>
              <p:tags r:id="rId3"/>
            </p:custDataLst>
          </p:nvPr>
        </p:nvSpPr>
        <p:spPr>
          <a:xfrm>
            <a:off x="3365305" y="4790875"/>
            <a:ext cx="5592771" cy="681578"/>
          </a:xfrm>
          <a:prstGeom prst="rect">
            <a:avLst/>
          </a:prstGeom>
          <a:noFill/>
          <a:ln w="12700" cap="flat" cmpd="sng" algn="ctr">
            <a:noFill/>
            <a:prstDash val="solid"/>
            <a:miter lim="800000"/>
          </a:ln>
          <a:effectLst/>
        </p:spPr>
        <p:txBody>
          <a:bodyPr lIns="0" tIns="0" rIns="0" bIns="0" anchor="ctr"/>
          <a:lstStyle/>
          <a:p>
            <a:pPr marL="0" marR="0" lvl="0" indent="0" algn="ctr" defTabSz="1218565" rtl="0" eaLnBrk="1" fontAlgn="auto" latinLnBrk="0" hangingPunct="1">
              <a:lnSpc>
                <a:spcPct val="130000"/>
              </a:lnSpc>
              <a:spcBef>
                <a:spcPts val="0"/>
              </a:spcBef>
              <a:spcAft>
                <a:spcPts val="0"/>
              </a:spcAft>
              <a:buClrTx/>
              <a:buSzTx/>
              <a:buFontTx/>
              <a:buNone/>
              <a:defRPr/>
            </a:pPr>
            <a:r>
              <a:rPr kumimoji="0" lang="zh-CN" altLang="en-US" sz="2000" b="1" i="0" u="none" strike="noStrike" kern="0" cap="none" spc="0" normalizeH="0" baseline="0" noProof="0" dirty="0">
                <a:ln>
                  <a:noFill/>
                </a:ln>
                <a:solidFill>
                  <a:srgbClr val="717171"/>
                </a:solidFill>
                <a:effectLst/>
                <a:uLnTx/>
                <a:uFillTx/>
                <a:latin typeface="微软雅黑" panose="020B0503020204020204" pitchFamily="34" charset="-122"/>
                <a:ea typeface="微软雅黑" panose="020B0503020204020204" pitchFamily="34" charset="-122"/>
                <a:cs typeface="+mn-ea"/>
                <a:sym typeface="+mn-lt"/>
              </a:rPr>
              <a:t>更健康 更快乐 更长寿</a:t>
            </a:r>
            <a:endParaRPr kumimoji="0" lang="en-US" altLang="zh-CN" sz="2000" b="1" i="0" u="none" strike="noStrike" kern="0" cap="none" spc="0" normalizeH="0" baseline="0" noProof="0" dirty="0">
              <a:ln>
                <a:noFill/>
              </a:ln>
              <a:solidFill>
                <a:srgbClr val="717171"/>
              </a:solidFill>
              <a:effectLst/>
              <a:uLnTx/>
              <a:uFillTx/>
              <a:latin typeface="微软雅黑" panose="020B0503020204020204" pitchFamily="34" charset="-122"/>
              <a:ea typeface="微软雅黑" panose="020B0503020204020204" pitchFamily="34" charset="-122"/>
              <a:cs typeface="+mn-ea"/>
              <a:sym typeface="+mn-lt"/>
            </a:endParaRPr>
          </a:p>
          <a:p>
            <a:pPr marL="0" marR="0" lvl="0" indent="0" algn="ctr" defTabSz="1218565" rtl="0" eaLnBrk="1" fontAlgn="auto" latinLnBrk="0" hangingPunct="1">
              <a:lnSpc>
                <a:spcPct val="130000"/>
              </a:lnSpc>
              <a:spcBef>
                <a:spcPts val="0"/>
              </a:spcBef>
              <a:spcAft>
                <a:spcPts val="0"/>
              </a:spcAft>
              <a:buClrTx/>
              <a:buSzTx/>
              <a:buFontTx/>
              <a:buNone/>
              <a:defRPr/>
            </a:pPr>
            <a:r>
              <a:rPr kumimoji="0" lang="en-US" altLang="zh-CN" sz="2000" b="1" i="0" u="none" strike="noStrike" kern="0" cap="none" spc="0" normalizeH="0" baseline="0" noProof="0" dirty="0">
                <a:ln>
                  <a:noFill/>
                </a:ln>
                <a:solidFill>
                  <a:srgbClr val="717171"/>
                </a:solidFill>
                <a:effectLst/>
                <a:uLnTx/>
                <a:uFillTx/>
                <a:latin typeface="微软雅黑" panose="020B0503020204020204" pitchFamily="34" charset="-122"/>
                <a:ea typeface="微软雅黑" panose="020B0503020204020204" pitchFamily="34" charset="-122"/>
                <a:cs typeface="+mn-ea"/>
                <a:sym typeface="+mn-lt"/>
              </a:rPr>
              <a:t>Healthier, happier, and live longer</a:t>
            </a:r>
          </a:p>
          <a:p>
            <a:pPr marL="0" marR="0" lvl="0" indent="0" algn="ctr" defTabSz="1218565" rtl="0" eaLnBrk="1" fontAlgn="auto" latinLnBrk="0" hangingPunct="1">
              <a:lnSpc>
                <a:spcPct val="130000"/>
              </a:lnSpc>
              <a:spcBef>
                <a:spcPts val="0"/>
              </a:spcBef>
              <a:spcAft>
                <a:spcPts val="0"/>
              </a:spcAft>
              <a:buClrTx/>
              <a:buSzTx/>
              <a:buFontTx/>
              <a:buNone/>
              <a:defRPr/>
            </a:pPr>
            <a:endParaRPr lang="en-US" altLang="zh-CN" sz="2000" b="1" kern="0" dirty="0">
              <a:solidFill>
                <a:srgbClr val="717171"/>
              </a:solidFill>
              <a:latin typeface="微软雅黑" panose="020B0503020204020204" pitchFamily="34" charset="-122"/>
              <a:ea typeface="微软雅黑" panose="020B0503020204020204" pitchFamily="34" charset="-122"/>
              <a:cs typeface="+mn-ea"/>
              <a:sym typeface="+mn-lt"/>
            </a:endParaRPr>
          </a:p>
        </p:txBody>
      </p:sp>
      <p:pic>
        <p:nvPicPr>
          <p:cNvPr id="10" name="图片 9"/>
          <p:cNvPicPr>
            <a:picLocks noChangeAspect="1"/>
          </p:cNvPicPr>
          <p:nvPr/>
        </p:nvPicPr>
        <p:blipFill rotWithShape="1">
          <a:blip r:embed="rId8">
            <a:extLst>
              <a:ext uri="{28A0092B-C50C-407E-A947-70E740481C1C}">
                <a14:useLocalDpi xmlns:a14="http://schemas.microsoft.com/office/drawing/2010/main" val="0"/>
              </a:ext>
            </a:extLst>
          </a:blip>
          <a:srcRect r="67845"/>
          <a:stretch>
            <a:fillRect/>
          </a:stretch>
        </p:blipFill>
        <p:spPr>
          <a:xfrm>
            <a:off x="3141344" y="1854962"/>
            <a:ext cx="1663582" cy="2130344"/>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PP_MARK_KEY" val="8356c19a-876a-49f1-9bf8-2a70ae0305a3"/>
  <p:tag name="COMMONDATA" val="eyJoZGlkIjoiNjYzODllMTA2NmU3NTIxZGRhMzJkOGQ1MDdmNDlhMmYifQ=="/>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UNIT_TABLE_BEAUTIFY" val="smartTable{2073f83f-dc8a-47c8-903d-a43a64588d14}"/>
</p:tagLst>
</file>

<file path=ppt/tags/tag16.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254,&quot;width&quot;:6283}"/>
</p:tagLst>
</file>

<file path=ppt/tags/tag17.xml><?xml version="1.0" encoding="utf-8"?>
<p:tagLst xmlns:a="http://schemas.openxmlformats.org/drawingml/2006/main" xmlns:r="http://schemas.openxmlformats.org/officeDocument/2006/relationships" xmlns:p="http://schemas.openxmlformats.org/presentationml/2006/main">
  <p:tag name="KSO_WM_UNIT_VALUE" val="1311*1311"/>
  <p:tag name="KSO_WM_UNIT_HIGHLIGHT" val="0"/>
  <p:tag name="KSO_WM_UNIT_COMPATIBLE" val="0"/>
  <p:tag name="KSO_WM_UNIT_DIAGRAM_ISNUMVISUAL" val="0"/>
  <p:tag name="KSO_WM_UNIT_DIAGRAM_ISREFERUNIT" val="0"/>
  <p:tag name="KSO_WM_UNIT_TYPE" val="d"/>
  <p:tag name="KSO_WM_UNIT_INDEX" val="1"/>
  <p:tag name="KSO_WM_UNIT_ID" val="diagram20208174_1*d*1"/>
  <p:tag name="KSO_WM_TEMPLATE_CATEGORY" val="diagram"/>
  <p:tag name="KSO_WM_TEMPLATE_INDEX" val="20208174"/>
  <p:tag name="KSO_WM_UNIT_LAYERLEVEL" val="1"/>
  <p:tag name="KSO_WM_TAG_VERSION" val="1.0"/>
  <p:tag name="KSO_WM_BEAUTIFY_FLAG" val="#wm#"/>
  <p:tag name="KSO_WM_CHIP_GROUPID" val="5e7310da9a230a26b9e88a19"/>
  <p:tag name="KSO_WM_CHIP_XID" val="5e7310da9a230a26b9e88a1a"/>
  <p:tag name="KSO_WM_UNIT_DEC_AREA_ID" val="d057200c90714c938614f6a950e48de2"/>
  <p:tag name="KSO_WM_ASSEMBLE_CHIP_INDEX" val="10024b777e334448bb7d3beaf4c603d4"/>
  <p:tag name="KSO_WM_UNIT_PLACING_PICTURE" val="10024b777e334448bb7d3beaf4c603d4"/>
  <p:tag name="KSO_WM_TEMPLATE_ASSEMBLE_XID" val="5f28c2f0671cac347436e96b"/>
  <p:tag name="KSO_WM_TEMPLATE_ASSEMBLE_GROUPID" val="5f28c2f0671cac347436e96b"/>
</p:tagLst>
</file>

<file path=ppt/tags/tag18.xml><?xml version="1.0" encoding="utf-8"?>
<p:tagLst xmlns:a="http://schemas.openxmlformats.org/drawingml/2006/main" xmlns:r="http://schemas.openxmlformats.org/officeDocument/2006/relationships" xmlns:p="http://schemas.openxmlformats.org/presentationml/2006/main">
  <p:tag name="PA" val="v3.0.1"/>
</p:tagLst>
</file>

<file path=ppt/tags/tag19.xml><?xml version="1.0" encoding="utf-8"?>
<p:tagLst xmlns:a="http://schemas.openxmlformats.org/drawingml/2006/main" xmlns:r="http://schemas.openxmlformats.org/officeDocument/2006/relationships" xmlns:p="http://schemas.openxmlformats.org/presentationml/2006/main">
  <p:tag name="MH" val="20151223201907"/>
  <p:tag name="MH_LIBRARY" val="GRAPHIC"/>
  <p:tag name="MH_ORDER" val="Rectangle 32"/>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UNIT_TABLE_BEAUTIFY" val="smartTable{a2b10d37-bcdf-40e8-bb8a-0ecfcd3e567f}"/>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CAEACE"/>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CAEACE"/>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TotalTime>
  <Words>1672</Words>
  <Application>Microsoft Office PowerPoint</Application>
  <PresentationFormat>宽屏</PresentationFormat>
  <Paragraphs>164</Paragraphs>
  <Slides>9</Slides>
  <Notes>5</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9</vt:i4>
      </vt:variant>
    </vt:vector>
  </HeadingPairs>
  <TitlesOfParts>
    <vt:vector size="17" baseType="lpstr">
      <vt:lpstr>等线</vt:lpstr>
      <vt:lpstr>宋体</vt:lpstr>
      <vt:lpstr>微软雅黑</vt:lpstr>
      <vt:lpstr>Arial</vt:lpstr>
      <vt:lpstr>Calibri</vt:lpstr>
      <vt:lpstr>Times New Roman</vt:lpstr>
      <vt:lpstr>Wingdings</vt:lpstr>
      <vt:lpstr>Office 主题</vt:lpstr>
      <vt:lpstr>复方聚乙二醇（3350）电解质口服溶液  舒亦清®</vt:lpstr>
      <vt:lpstr>目录</vt:lpstr>
      <vt:lpstr>PowerPoint 演示文稿</vt:lpstr>
      <vt:lpstr>PowerPoint 演示文稿</vt:lpstr>
      <vt:lpstr>PowerPoint 演示文稿</vt:lpstr>
      <vt:lpstr>PowerPoint 演示文稿</vt:lpstr>
      <vt:lpstr>PowerPoint 演示文稿</vt:lpstr>
      <vt:lpstr>PowerPoint 演示文稿</vt:lpstr>
      <vt:lpstr>感谢！</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174</cp:revision>
  <dcterms:created xsi:type="dcterms:W3CDTF">2022-11-01T02:30:00Z</dcterms:created>
  <dcterms:modified xsi:type="dcterms:W3CDTF">2023-07-13T10:42:11Z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2402775B4BB749FD9D4CD19782D92F1E_12</vt:lpwstr>
  </property>
  <property fmtid="{D5CDD505-2E9C-101B-9397-08002B2CF9AE}" pid="3" name="KSOProductBuildVer">
    <vt:lpwstr>2052-11.1.0.14309</vt:lpwstr>
  </property>
</Properties>
</file>