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147329355" r:id="rId4"/>
    <p:sldId id="2147329354" r:id="rId5"/>
    <p:sldId id="2147329366" r:id="rId6"/>
    <p:sldId id="2147329372" r:id="rId7"/>
    <p:sldId id="2147329369" r:id="rId8"/>
    <p:sldId id="2147329373" r:id="rId9"/>
    <p:sldId id="3539" r:id="rId10"/>
  </p:sldIdLst>
  <p:sldSz cx="12192000" cy="6858000"/>
  <p:notesSz cx="6858000" cy="9144000"/>
  <p:defaultTextStyle>
    <a:defPPr>
      <a:defRPr lang="zh-CN"/>
    </a:defPPr>
    <a:lvl1pPr marL="0" algn="l" defTabSz="914298" rtl="0" eaLnBrk="1" latinLnBrk="0" hangingPunct="1">
      <a:defRPr sz="1760" kern="1200">
        <a:solidFill>
          <a:schemeClr val="tx1"/>
        </a:solidFill>
        <a:latin typeface="+mn-lt"/>
        <a:ea typeface="+mn-ea"/>
        <a:cs typeface="+mn-cs"/>
      </a:defRPr>
    </a:lvl1pPr>
    <a:lvl2pPr marL="457149" algn="l" defTabSz="914298" rtl="0" eaLnBrk="1" latinLnBrk="0" hangingPunct="1">
      <a:defRPr sz="1760" kern="1200">
        <a:solidFill>
          <a:schemeClr val="tx1"/>
        </a:solidFill>
        <a:latin typeface="+mn-lt"/>
        <a:ea typeface="+mn-ea"/>
        <a:cs typeface="+mn-cs"/>
      </a:defRPr>
    </a:lvl2pPr>
    <a:lvl3pPr marL="914298" algn="l" defTabSz="914298" rtl="0" eaLnBrk="1" latinLnBrk="0" hangingPunct="1">
      <a:defRPr sz="1760" kern="1200">
        <a:solidFill>
          <a:schemeClr val="tx1"/>
        </a:solidFill>
        <a:latin typeface="+mn-lt"/>
        <a:ea typeface="+mn-ea"/>
        <a:cs typeface="+mn-cs"/>
      </a:defRPr>
    </a:lvl3pPr>
    <a:lvl4pPr marL="1371447" algn="l" defTabSz="914298" rtl="0" eaLnBrk="1" latinLnBrk="0" hangingPunct="1">
      <a:defRPr sz="1760" kern="1200">
        <a:solidFill>
          <a:schemeClr val="tx1"/>
        </a:solidFill>
        <a:latin typeface="+mn-lt"/>
        <a:ea typeface="+mn-ea"/>
        <a:cs typeface="+mn-cs"/>
      </a:defRPr>
    </a:lvl4pPr>
    <a:lvl5pPr marL="1828594" algn="l" defTabSz="914298" rtl="0" eaLnBrk="1" latinLnBrk="0" hangingPunct="1">
      <a:defRPr sz="1760" kern="1200">
        <a:solidFill>
          <a:schemeClr val="tx1"/>
        </a:solidFill>
        <a:latin typeface="+mn-lt"/>
        <a:ea typeface="+mn-ea"/>
        <a:cs typeface="+mn-cs"/>
      </a:defRPr>
    </a:lvl5pPr>
    <a:lvl6pPr marL="2285744" algn="l" defTabSz="914298" rtl="0" eaLnBrk="1" latinLnBrk="0" hangingPunct="1">
      <a:defRPr sz="1760" kern="1200">
        <a:solidFill>
          <a:schemeClr val="tx1"/>
        </a:solidFill>
        <a:latin typeface="+mn-lt"/>
        <a:ea typeface="+mn-ea"/>
        <a:cs typeface="+mn-cs"/>
      </a:defRPr>
    </a:lvl6pPr>
    <a:lvl7pPr marL="2742892" algn="l" defTabSz="914298" rtl="0" eaLnBrk="1" latinLnBrk="0" hangingPunct="1">
      <a:defRPr sz="1760" kern="1200">
        <a:solidFill>
          <a:schemeClr val="tx1"/>
        </a:solidFill>
        <a:latin typeface="+mn-lt"/>
        <a:ea typeface="+mn-ea"/>
        <a:cs typeface="+mn-cs"/>
      </a:defRPr>
    </a:lvl7pPr>
    <a:lvl8pPr marL="3200042" algn="l" defTabSz="914298" rtl="0" eaLnBrk="1" latinLnBrk="0" hangingPunct="1">
      <a:defRPr sz="1760" kern="1200">
        <a:solidFill>
          <a:schemeClr val="tx1"/>
        </a:solidFill>
        <a:latin typeface="+mn-lt"/>
        <a:ea typeface="+mn-ea"/>
        <a:cs typeface="+mn-cs"/>
      </a:defRPr>
    </a:lvl8pPr>
    <a:lvl9pPr marL="3657190" algn="l" defTabSz="914298" rtl="0" eaLnBrk="1" latinLnBrk="0" hangingPunct="1">
      <a:defRPr sz="17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5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0947" autoAdjust="0"/>
  </p:normalViewPr>
  <p:slideViewPr>
    <p:cSldViewPr snapToGrid="0" showGuides="1">
      <p:cViewPr varScale="1">
        <p:scale>
          <a:sx n="79" d="100"/>
          <a:sy n="79" d="100"/>
        </p:scale>
        <p:origin x="33" y="27"/>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4AA250-3447-464C-B86B-827D421716CA}" type="datetimeFigureOut">
              <a:rPr lang="zh-CN" altLang="en-US" smtClean="0"/>
              <a:t>2023/7/14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9D30B-C6C9-433C-86C3-58CBAEC001EF}" type="slidenum">
              <a:rPr lang="zh-CN" altLang="en-US" smtClean="0"/>
              <a:t>‹#›</a:t>
            </a:fld>
            <a:endParaRPr lang="zh-CN" altLang="en-US"/>
          </a:p>
        </p:txBody>
      </p:sp>
    </p:spTree>
    <p:extLst>
      <p:ext uri="{BB962C8B-B14F-4D97-AF65-F5344CB8AC3E}">
        <p14:creationId xmlns:p14="http://schemas.microsoft.com/office/powerpoint/2010/main" val="1374425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89D30B-C6C9-433C-86C3-58CBAEC001EF}" type="slidenum">
              <a:rPr lang="zh-CN" altLang="en-US" smtClean="0"/>
              <a:t>5</a:t>
            </a:fld>
            <a:endParaRPr lang="zh-CN" altLang="en-US"/>
          </a:p>
        </p:txBody>
      </p:sp>
    </p:spTree>
    <p:extLst>
      <p:ext uri="{BB962C8B-B14F-4D97-AF65-F5344CB8AC3E}">
        <p14:creationId xmlns:p14="http://schemas.microsoft.com/office/powerpoint/2010/main" val="313521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89D30B-C6C9-433C-86C3-58CBAEC001EF}" type="slidenum">
              <a:rPr lang="zh-CN" altLang="en-US" smtClean="0"/>
              <a:t>6</a:t>
            </a:fld>
            <a:endParaRPr lang="zh-CN" altLang="en-US"/>
          </a:p>
        </p:txBody>
      </p:sp>
    </p:spTree>
    <p:extLst>
      <p:ext uri="{BB962C8B-B14F-4D97-AF65-F5344CB8AC3E}">
        <p14:creationId xmlns:p14="http://schemas.microsoft.com/office/powerpoint/2010/main" val="20044568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7.xml"/><Relationship Id="rId7" Type="http://schemas.openxmlformats.org/officeDocument/2006/relationships/oleObject" Target="../embeddings/oleObject8.bin"/><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slideMaster" Target="../slideMasters/slideMaster1.xml"/><Relationship Id="rId5" Type="http://schemas.openxmlformats.org/officeDocument/2006/relationships/tags" Target="../tags/tag19.xml"/><Relationship Id="rId4"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2.xml"/><Relationship Id="rId7" Type="http://schemas.openxmlformats.org/officeDocument/2006/relationships/oleObject" Target="../embeddings/oleObject6.bin"/><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slideMaster" Target="../slideMasters/slideMaster1.xml"/><Relationship Id="rId5" Type="http://schemas.openxmlformats.org/officeDocument/2006/relationships/tags" Target="../tags/tag14.xml"/><Relationship Id="rId4" Type="http://schemas.openxmlformats.org/officeDocument/2006/relationships/tags" Target="../tags/tag13.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p:custDataLst>
              <p:tags r:id="rId2"/>
            </p:custDataLst>
            <p:extLst>
              <p:ext uri="{D42A27DB-BD31-4B8C-83A1-F6EECF244321}">
                <p14:modId xmlns:p14="http://schemas.microsoft.com/office/powerpoint/2010/main" val="3380081312"/>
              </p:ext>
            </p:extLst>
          </p:nvPr>
        </p:nvGraphicFramePr>
        <p:xfrm>
          <a:off x="0" y="2"/>
          <a:ext cx="195385" cy="158750"/>
        </p:xfrm>
        <a:graphic>
          <a:graphicData uri="http://schemas.openxmlformats.org/presentationml/2006/ole">
            <mc:AlternateContent xmlns:mc="http://schemas.openxmlformats.org/markup-compatibility/2006">
              <mc:Choice xmlns:v="urn:schemas-microsoft-com:vml" Requires="v">
                <p:oleObj spid="_x0000_s2065" name="think-cell 幻灯片" r:id="rId6" imgW="360" imgH="360" progId="TCLayout.ActiveDocument.1">
                  <p:embed/>
                </p:oleObj>
              </mc:Choice>
              <mc:Fallback>
                <p:oleObj name="think-cell 幻灯片" r:id="rId6" imgW="360" imgH="360" progId="TCLayout.ActiveDocument.1">
                  <p:embed/>
                  <p:pic>
                    <p:nvPicPr>
                      <p:cNvPr id="4" name="对象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
                        <a:ext cx="19538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77795" name="Picture 3"/>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0" y="6408624"/>
            <a:ext cx="12192000" cy="472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537"/>
          <p:cNvSpPr txBox="1">
            <a:spLocks noChangeArrowheads="1"/>
          </p:cNvSpPr>
          <p:nvPr>
            <p:custDataLst>
              <p:tags r:id="rId4"/>
            </p:custDataLst>
          </p:nvPr>
        </p:nvSpPr>
        <p:spPr bwMode="auto">
          <a:xfrm>
            <a:off x="11693383" y="6597352"/>
            <a:ext cx="498617" cy="260648"/>
          </a:xfrm>
          <a:prstGeom prst="rect">
            <a:avLst/>
          </a:prstGeom>
          <a:noFill/>
          <a:ln w="9525">
            <a:noFill/>
            <a:miter lim="800000"/>
            <a:headEnd/>
            <a:tailEnd/>
          </a:ln>
          <a:effectLst/>
        </p:spPr>
        <p:txBody>
          <a:bodyPr vert="horz" wrap="none" lIns="109804" tIns="54907" rIns="109804" bIns="54907" numCol="1" anchor="ctr" anchorCtr="0" compatLnSpc="1">
            <a:prstTxWarp prst="textNoShape">
              <a:avLst/>
            </a:prstTxWarp>
          </a:bodyPr>
          <a:lstStyle>
            <a:defPPr>
              <a:defRPr lang="zh-CN"/>
            </a:defPPr>
            <a:lvl1pPr marL="0" algn="ctr" defTabSz="914400" rtl="0" eaLnBrk="1" latinLnBrk="0" hangingPunct="1">
              <a:defRPr sz="1800" b="1" kern="1200">
                <a:solidFill>
                  <a:schemeClr val="tx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730BEC4B-CD48-427D-8D15-8613EBFC5CA2}" type="slidenum">
              <a:rPr lang="en-US" altLang="zh-CN" sz="1400" b="1" smtClean="0">
                <a:solidFill>
                  <a:schemeClr val="accent6"/>
                </a:solidFill>
                <a:latin typeface="+mn-ea"/>
                <a:ea typeface="+mn-ea"/>
                <a:cs typeface="Times New Roman" pitchFamily="18" charset="0"/>
              </a:rPr>
              <a:pPr fontAlgn="base">
                <a:spcBef>
                  <a:spcPct val="0"/>
                </a:spcBef>
                <a:spcAft>
                  <a:spcPct val="0"/>
                </a:spcAft>
                <a:defRPr/>
              </a:pPr>
              <a:t>‹#›</a:t>
            </a:fld>
            <a:endParaRPr lang="en-US" altLang="zh-CN" sz="1400" b="1" dirty="0">
              <a:solidFill>
                <a:schemeClr val="accent6"/>
              </a:solidFill>
              <a:latin typeface="+mn-ea"/>
              <a:ea typeface="+mn-ea"/>
              <a:cs typeface="Times New Roman" pitchFamily="18" charset="0"/>
            </a:endParaRPr>
          </a:p>
        </p:txBody>
      </p:sp>
    </p:spTree>
    <p:extLst>
      <p:ext uri="{BB962C8B-B14F-4D97-AF65-F5344CB8AC3E}">
        <p14:creationId xmlns:p14="http://schemas.microsoft.com/office/powerpoint/2010/main" val="270230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userDrawn="1">
            <p:custDataLst>
              <p:tags r:id="rId2"/>
            </p:custDataLst>
          </p:nvPr>
        </p:nvGraphicFramePr>
        <p:xfrm>
          <a:off x="0" y="2"/>
          <a:ext cx="195385" cy="158750"/>
        </p:xfrm>
        <a:graphic>
          <a:graphicData uri="http://schemas.openxmlformats.org/presentationml/2006/ole">
            <mc:AlternateContent xmlns:mc="http://schemas.openxmlformats.org/markup-compatibility/2006">
              <mc:Choice xmlns:v="urn:schemas-microsoft-com:vml" Requires="v">
                <p:oleObj spid="_x0000_s8209" name="think-cell 幻灯片" r:id="rId7" imgW="12700" imgH="12700" progId="TCLayout.ActiveDocument.1">
                  <p:embed/>
                </p:oleObj>
              </mc:Choice>
              <mc:Fallback>
                <p:oleObj name="think-cell 幻灯片" r:id="rId7" imgW="12700" imgH="12700" progId="TCLayout.ActiveDocument.1">
                  <p:embed/>
                  <p:pic>
                    <p:nvPicPr>
                      <p:cNvPr id="4" name="对象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
                        <a:ext cx="19538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标题 1"/>
          <p:cNvSpPr>
            <a:spLocks noGrp="1"/>
          </p:cNvSpPr>
          <p:nvPr>
            <p:ph type="title"/>
            <p:custDataLst>
              <p:tags r:id="rId3"/>
            </p:custDataLst>
          </p:nvPr>
        </p:nvSpPr>
        <p:spPr>
          <a:xfrm>
            <a:off x="623397" y="548680"/>
            <a:ext cx="9361036" cy="432048"/>
          </a:xfrm>
          <a:prstGeom prst="rect">
            <a:avLst/>
          </a:prstGeom>
        </p:spPr>
        <p:txBody>
          <a:bodyPr lIns="103903" tIns="51952" rIns="103903" bIns="51952" anchor="ctr"/>
          <a:lstStyle>
            <a:lvl1pPr algn="l">
              <a:defRPr sz="2700">
                <a:solidFill>
                  <a:schemeClr val="tx1"/>
                </a:solidFill>
                <a:latin typeface="微软雅黑" panose="020B0503020204020204" charset="-122"/>
                <a:ea typeface="微软雅黑" panose="020B0503020204020204" charset="-122"/>
                <a:sym typeface="微软雅黑" panose="020B0503020204020204" charset="-122"/>
              </a:defRPr>
            </a:lvl1pPr>
          </a:lstStyle>
          <a:p>
            <a:r>
              <a:rPr lang="zh-CN" altLang="en-US" dirty="0"/>
              <a:t>单击此处编辑母版标题样式</a:t>
            </a:r>
          </a:p>
        </p:txBody>
      </p:sp>
      <p:sp>
        <p:nvSpPr>
          <p:cNvPr id="3" name="内容占位符 2"/>
          <p:cNvSpPr>
            <a:spLocks noGrp="1"/>
          </p:cNvSpPr>
          <p:nvPr>
            <p:ph idx="1"/>
            <p:custDataLst>
              <p:tags r:id="rId4"/>
            </p:custDataLst>
          </p:nvPr>
        </p:nvSpPr>
        <p:spPr>
          <a:xfrm>
            <a:off x="623392" y="1052737"/>
            <a:ext cx="10945216" cy="5328592"/>
          </a:xfrm>
          <a:prstGeom prst="rect">
            <a:avLst/>
          </a:prstGeom>
        </p:spPr>
        <p:txBody>
          <a:bodyPr lIns="103903" tIns="51952" rIns="103903" bIns="51952"/>
          <a:lstStyle>
            <a:lvl1pPr marL="299720" indent="-299720">
              <a:lnSpc>
                <a:spcPct val="120000"/>
              </a:lnSpc>
              <a:spcBef>
                <a:spcPts val="0"/>
              </a:spcBef>
              <a:spcAft>
                <a:spcPts val="0"/>
              </a:spcAft>
              <a:buFont typeface="Wingdings" panose="05000000000000000000" pitchFamily="2" charset="2"/>
              <a:buChar char="Ø"/>
              <a:defRPr sz="2000">
                <a:latin typeface="微软雅黑" panose="020B0503020204020204" charset="-122"/>
                <a:ea typeface="微软雅黑" panose="020B0503020204020204" charset="-122"/>
                <a:sym typeface="微软雅黑" panose="020B0503020204020204" charset="-122"/>
              </a:defRPr>
            </a:lvl1pPr>
            <a:lvl2pPr marL="506730" indent="-207645">
              <a:lnSpc>
                <a:spcPct val="120000"/>
              </a:lnSpc>
              <a:spcBef>
                <a:spcPts val="0"/>
              </a:spcBef>
              <a:spcAft>
                <a:spcPts val="0"/>
              </a:spcAft>
              <a:defRPr sz="1800">
                <a:latin typeface="微软雅黑" panose="020B0503020204020204" charset="-122"/>
                <a:ea typeface="微软雅黑" panose="020B0503020204020204" charset="-122"/>
                <a:sym typeface="微软雅黑" panose="020B0503020204020204" charset="-122"/>
              </a:defRPr>
            </a:lvl2pPr>
            <a:lvl3pPr marL="714375" indent="-207645">
              <a:lnSpc>
                <a:spcPct val="120000"/>
              </a:lnSpc>
              <a:spcBef>
                <a:spcPts val="0"/>
              </a:spcBef>
              <a:spcAft>
                <a:spcPts val="0"/>
              </a:spcAft>
              <a:defRPr sz="1600">
                <a:latin typeface="微软雅黑" panose="020B0503020204020204" charset="-122"/>
                <a:ea typeface="微软雅黑" panose="020B0503020204020204" charset="-122"/>
                <a:sym typeface="微软雅黑" panose="020B0503020204020204" charset="-122"/>
              </a:defRPr>
            </a:lvl3pPr>
          </a:lstStyle>
          <a:p>
            <a:pPr lvl="0"/>
            <a:r>
              <a:rPr lang="zh-CN" altLang="en-US" dirty="0"/>
              <a:t>单击此处编辑母版文本样式</a:t>
            </a:r>
          </a:p>
          <a:p>
            <a:pPr lvl="1"/>
            <a:r>
              <a:rPr lang="zh-CN" altLang="en-US" dirty="0"/>
              <a:t>第二级</a:t>
            </a:r>
          </a:p>
          <a:p>
            <a:pPr lvl="2"/>
            <a:r>
              <a:rPr lang="zh-CN" altLang="en-US" dirty="0"/>
              <a:t>第三级</a:t>
            </a:r>
          </a:p>
        </p:txBody>
      </p:sp>
      <p:sp>
        <p:nvSpPr>
          <p:cNvPr id="5" name="Rectangle 537"/>
          <p:cNvSpPr txBox="1">
            <a:spLocks noChangeArrowheads="1"/>
          </p:cNvSpPr>
          <p:nvPr userDrawn="1">
            <p:custDataLst>
              <p:tags r:id="rId5"/>
            </p:custDataLst>
          </p:nvPr>
        </p:nvSpPr>
        <p:spPr bwMode="auto">
          <a:xfrm>
            <a:off x="11472625" y="6598322"/>
            <a:ext cx="656613" cy="259678"/>
          </a:xfrm>
          <a:prstGeom prst="rect">
            <a:avLst/>
          </a:prstGeom>
          <a:noFill/>
          <a:ln w="9525">
            <a:noFill/>
            <a:miter lim="800000"/>
          </a:ln>
          <a:effectLst/>
        </p:spPr>
        <p:txBody>
          <a:bodyPr vert="horz" wrap="square" lIns="109804" tIns="54907" rIns="109804" bIns="54907" numCol="1" anchor="t" anchorCtr="0" compatLnSpc="1"/>
          <a:lstStyle>
            <a:defPPr>
              <a:defRPr lang="zh-CN"/>
            </a:defPPr>
            <a:lvl1pPr marL="0" algn="ctr" defTabSz="914400" rtl="0" eaLnBrk="1" latinLnBrk="0" hangingPunct="1">
              <a:defRPr sz="1800" b="1"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30BEC4B-CD48-427D-8D15-8613EBFC5CA2}" type="slidenum">
              <a:rPr kumimoji="0" lang="en-US" altLang="zh-CN" sz="1400" b="1" i="0" u="none" strike="noStrike" kern="1200" cap="none" spc="0" normalizeH="0" baseline="0" noProof="0" smtClean="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zh-CN" sz="1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2102244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标题幻灯片">
    <p:spTree>
      <p:nvGrpSpPr>
        <p:cNvPr id="1" name=""/>
        <p:cNvGrpSpPr/>
        <p:nvPr/>
      </p:nvGrpSpPr>
      <p:grpSpPr>
        <a:xfrm>
          <a:off x="0" y="0"/>
          <a:ext cx="0" cy="0"/>
          <a:chOff x="0" y="0"/>
          <a:chExt cx="0" cy="0"/>
        </a:xfrm>
      </p:grpSpPr>
      <p:graphicFrame>
        <p:nvGraphicFramePr>
          <p:cNvPr id="4" name="对象 3" hidden="1"/>
          <p:cNvGraphicFramePr>
            <a:graphicFrameLocks/>
          </p:cNvGraphicFramePr>
          <p:nvPr>
            <p:custDataLst>
              <p:tags r:id="rId2"/>
            </p:custDataLst>
            <p:extLst>
              <p:ext uri="{D42A27DB-BD31-4B8C-83A1-F6EECF244321}">
                <p14:modId xmlns:p14="http://schemas.microsoft.com/office/powerpoint/2010/main" val="994183083"/>
              </p:ext>
            </p:extLst>
          </p:nvPr>
        </p:nvGraphicFramePr>
        <p:xfrm>
          <a:off x="3" y="2"/>
          <a:ext cx="211665" cy="158750"/>
        </p:xfrm>
        <a:graphic>
          <a:graphicData uri="http://schemas.openxmlformats.org/presentationml/2006/ole">
            <mc:AlternateContent xmlns:mc="http://schemas.openxmlformats.org/markup-compatibility/2006">
              <mc:Choice xmlns:v="urn:schemas-microsoft-com:vml" Requires="v">
                <p:oleObj spid="_x0000_s3089" name="think-cell 幻灯片" r:id="rId4" imgW="360" imgH="360" progId="TCLayout.ActiveDocument.1">
                  <p:embed/>
                </p:oleObj>
              </mc:Choice>
              <mc:Fallback>
                <p:oleObj name="think-cell 幻灯片" r:id="rId4" imgW="360" imgH="360" progId="TCLayout.ActiveDocument.1">
                  <p:embed/>
                  <p:pic>
                    <p:nvPicPr>
                      <p:cNvPr id="4" name="对象 3" hidden="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 y="2"/>
                        <a:ext cx="21166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3561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p:custDataLst>
              <p:tags r:id="rId2"/>
            </p:custDataLst>
            <p:extLst>
              <p:ext uri="{D42A27DB-BD31-4B8C-83A1-F6EECF244321}">
                <p14:modId xmlns:p14="http://schemas.microsoft.com/office/powerpoint/2010/main" val="1540537113"/>
              </p:ext>
            </p:extLst>
          </p:nvPr>
        </p:nvGraphicFramePr>
        <p:xfrm>
          <a:off x="0" y="2"/>
          <a:ext cx="195385" cy="158750"/>
        </p:xfrm>
        <a:graphic>
          <a:graphicData uri="http://schemas.openxmlformats.org/presentationml/2006/ole">
            <mc:AlternateContent xmlns:mc="http://schemas.openxmlformats.org/markup-compatibility/2006">
              <mc:Choice xmlns:v="urn:schemas-microsoft-com:vml" Requires="v">
                <p:oleObj spid="_x0000_s4113" name="think-cell 幻灯片" r:id="rId4" imgW="360" imgH="360" progId="TCLayout.ActiveDocument.1">
                  <p:embed/>
                </p:oleObj>
              </mc:Choice>
              <mc:Fallback>
                <p:oleObj name="think-cell 幻灯片" r:id="rId4" imgW="360" imgH="360" progId="TCLayout.ActiveDocument.1">
                  <p:embed/>
                  <p:pic>
                    <p:nvPicPr>
                      <p:cNvPr id="4" name="对象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19538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01237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标题幻灯片">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p:custDataLst>
              <p:tags r:id="rId2"/>
            </p:custDataLst>
            <p:extLst>
              <p:ext uri="{D42A27DB-BD31-4B8C-83A1-F6EECF244321}">
                <p14:modId xmlns:p14="http://schemas.microsoft.com/office/powerpoint/2010/main" val="3718429711"/>
              </p:ext>
            </p:extLst>
          </p:nvPr>
        </p:nvGraphicFramePr>
        <p:xfrm>
          <a:off x="0" y="2"/>
          <a:ext cx="195385" cy="158750"/>
        </p:xfrm>
        <a:graphic>
          <a:graphicData uri="http://schemas.openxmlformats.org/presentationml/2006/ole">
            <mc:AlternateContent xmlns:mc="http://schemas.openxmlformats.org/markup-compatibility/2006">
              <mc:Choice xmlns:v="urn:schemas-microsoft-com:vml" Requires="v">
                <p:oleObj spid="_x0000_s5137" name="think-cell 幻灯片" r:id="rId6" imgW="360" imgH="360" progId="TCLayout.ActiveDocument.1">
                  <p:embed/>
                </p:oleObj>
              </mc:Choice>
              <mc:Fallback>
                <p:oleObj name="think-cell 幻灯片" r:id="rId6" imgW="360" imgH="360" progId="TCLayout.ActiveDocument.1">
                  <p:embed/>
                  <p:pic>
                    <p:nvPicPr>
                      <p:cNvPr id="4" name="对象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
                        <a:ext cx="19538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77795" name="Picture 3"/>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0" y="6408624"/>
            <a:ext cx="12192000" cy="472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537"/>
          <p:cNvSpPr txBox="1">
            <a:spLocks noChangeArrowheads="1"/>
          </p:cNvSpPr>
          <p:nvPr>
            <p:custDataLst>
              <p:tags r:id="rId4"/>
            </p:custDataLst>
          </p:nvPr>
        </p:nvSpPr>
        <p:spPr bwMode="auto">
          <a:xfrm>
            <a:off x="11675523" y="6598322"/>
            <a:ext cx="498617" cy="259678"/>
          </a:xfrm>
          <a:prstGeom prst="rect">
            <a:avLst/>
          </a:prstGeom>
          <a:noFill/>
          <a:ln w="9525">
            <a:noFill/>
            <a:miter lim="800000"/>
            <a:headEnd/>
            <a:tailEnd/>
          </a:ln>
          <a:effectLst/>
        </p:spPr>
        <p:txBody>
          <a:bodyPr vert="horz" wrap="square" lIns="109804" tIns="54907" rIns="109804" bIns="54907" numCol="1" anchor="ctr" anchorCtr="0" compatLnSpc="1">
            <a:prstTxWarp prst="textNoShape">
              <a:avLst/>
            </a:prstTxWarp>
          </a:bodyPr>
          <a:lstStyle>
            <a:defPPr>
              <a:defRPr lang="zh-CN"/>
            </a:defPPr>
            <a:lvl1pPr marL="0" algn="ctr" defTabSz="914400" rtl="0" eaLnBrk="1" latinLnBrk="0" hangingPunct="1">
              <a:defRPr sz="1800" b="1" kern="1200">
                <a:solidFill>
                  <a:schemeClr val="tx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730BEC4B-CD48-427D-8D15-8613EBFC5CA2}" type="slidenum">
              <a:rPr lang="en-US" altLang="zh-CN" sz="1400" b="1" smtClean="0">
                <a:solidFill>
                  <a:prstClr val="black"/>
                </a:solidFill>
                <a:latin typeface="+mn-ea"/>
                <a:ea typeface="+mn-ea"/>
                <a:cs typeface="Times New Roman" pitchFamily="18" charset="0"/>
              </a:rPr>
              <a:pPr fontAlgn="base">
                <a:spcBef>
                  <a:spcPct val="0"/>
                </a:spcBef>
                <a:spcAft>
                  <a:spcPct val="0"/>
                </a:spcAft>
                <a:defRPr/>
              </a:pPr>
              <a:t>‹#›</a:t>
            </a:fld>
            <a:endParaRPr lang="en-US" altLang="zh-CN" sz="1400" b="1" dirty="0">
              <a:solidFill>
                <a:prstClr val="black"/>
              </a:solidFill>
              <a:latin typeface="+mn-ea"/>
              <a:ea typeface="+mn-ea"/>
              <a:cs typeface="Times New Roman" pitchFamily="18" charset="0"/>
            </a:endParaRPr>
          </a:p>
        </p:txBody>
      </p:sp>
    </p:spTree>
    <p:extLst>
      <p:ext uri="{BB962C8B-B14F-4D97-AF65-F5344CB8AC3E}">
        <p14:creationId xmlns:p14="http://schemas.microsoft.com/office/powerpoint/2010/main" val="267804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p:custDataLst>
              <p:tags r:id="rId2"/>
            </p:custDataLst>
          </p:nvPr>
        </p:nvGraphicFramePr>
        <p:xfrm>
          <a:off x="0" y="2"/>
          <a:ext cx="195385" cy="158750"/>
        </p:xfrm>
        <a:graphic>
          <a:graphicData uri="http://schemas.openxmlformats.org/presentationml/2006/ole">
            <mc:AlternateContent xmlns:mc="http://schemas.openxmlformats.org/markup-compatibility/2006">
              <mc:Choice xmlns:v="urn:schemas-microsoft-com:vml" Requires="v">
                <p:oleObj spid="_x0000_s6161" name="think-cell 幻灯片" r:id="rId7" imgW="12700" imgH="12700" progId="TCLayout.ActiveDocument.1">
                  <p:embed/>
                </p:oleObj>
              </mc:Choice>
              <mc:Fallback>
                <p:oleObj name="think-cell 幻灯片" r:id="rId7" imgW="12700" imgH="12700" progId="TCLayout.ActiveDocument.1">
                  <p:embed/>
                  <p:pic>
                    <p:nvPicPr>
                      <p:cNvPr id="4" name="对象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
                        <a:ext cx="19538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标题 1"/>
          <p:cNvSpPr>
            <a:spLocks noGrp="1"/>
          </p:cNvSpPr>
          <p:nvPr>
            <p:ph type="title"/>
            <p:custDataLst>
              <p:tags r:id="rId3"/>
            </p:custDataLst>
          </p:nvPr>
        </p:nvSpPr>
        <p:spPr>
          <a:xfrm>
            <a:off x="623396" y="548680"/>
            <a:ext cx="10177131" cy="432048"/>
          </a:xfrm>
          <a:prstGeom prst="rect">
            <a:avLst/>
          </a:prstGeom>
        </p:spPr>
        <p:txBody>
          <a:bodyPr lIns="103903" tIns="51952" rIns="103903" bIns="51952" anchor="ctr"/>
          <a:lstStyle>
            <a:lvl1pPr algn="l">
              <a:defRPr sz="2700">
                <a:solidFill>
                  <a:schemeClr val="tx1"/>
                </a:solidFill>
                <a:latin typeface="微软雅黑" panose="020B0503020204020204" charset="-122"/>
                <a:ea typeface="微软雅黑" panose="020B0503020204020204" charset="-122"/>
                <a:sym typeface="微软雅黑" panose="020B0503020204020204" charset="-122"/>
              </a:defRPr>
            </a:lvl1pPr>
          </a:lstStyle>
          <a:p>
            <a:r>
              <a:rPr lang="zh-CN" altLang="en-US"/>
              <a:t>单击此处编辑母版标题样式</a:t>
            </a:r>
            <a:endParaRPr lang="zh-CN" altLang="en-US" dirty="0"/>
          </a:p>
        </p:txBody>
      </p:sp>
      <p:sp>
        <p:nvSpPr>
          <p:cNvPr id="3" name="内容占位符 2"/>
          <p:cNvSpPr>
            <a:spLocks noGrp="1"/>
          </p:cNvSpPr>
          <p:nvPr>
            <p:ph idx="1"/>
            <p:custDataLst>
              <p:tags r:id="rId4"/>
            </p:custDataLst>
          </p:nvPr>
        </p:nvSpPr>
        <p:spPr>
          <a:xfrm>
            <a:off x="623392" y="1052737"/>
            <a:ext cx="10945216" cy="5328592"/>
          </a:xfrm>
          <a:prstGeom prst="rect">
            <a:avLst/>
          </a:prstGeom>
        </p:spPr>
        <p:txBody>
          <a:bodyPr lIns="103903" tIns="51952" rIns="103903" bIns="51952"/>
          <a:lstStyle>
            <a:lvl1pPr marL="299720" indent="-299720">
              <a:lnSpc>
                <a:spcPct val="120000"/>
              </a:lnSpc>
              <a:spcBef>
                <a:spcPts val="0"/>
              </a:spcBef>
              <a:spcAft>
                <a:spcPts val="0"/>
              </a:spcAft>
              <a:buFont typeface="Wingdings" panose="05000000000000000000" pitchFamily="2" charset="2"/>
              <a:buChar char="Ø"/>
              <a:defRPr sz="2000">
                <a:latin typeface="微软雅黑" panose="020B0503020204020204" charset="-122"/>
                <a:ea typeface="微软雅黑" panose="020B0503020204020204" charset="-122"/>
                <a:sym typeface="微软雅黑" panose="020B0503020204020204" charset="-122"/>
              </a:defRPr>
            </a:lvl1pPr>
            <a:lvl2pPr marL="506730" indent="-207645">
              <a:lnSpc>
                <a:spcPct val="120000"/>
              </a:lnSpc>
              <a:spcBef>
                <a:spcPts val="0"/>
              </a:spcBef>
              <a:spcAft>
                <a:spcPts val="0"/>
              </a:spcAft>
              <a:defRPr sz="1800">
                <a:latin typeface="微软雅黑" panose="020B0503020204020204" charset="-122"/>
                <a:ea typeface="微软雅黑" panose="020B0503020204020204" charset="-122"/>
                <a:sym typeface="微软雅黑" panose="020B0503020204020204" charset="-122"/>
              </a:defRPr>
            </a:lvl2pPr>
            <a:lvl3pPr marL="714375" indent="-207645">
              <a:lnSpc>
                <a:spcPct val="120000"/>
              </a:lnSpc>
              <a:spcBef>
                <a:spcPts val="0"/>
              </a:spcBef>
              <a:spcAft>
                <a:spcPts val="0"/>
              </a:spcAft>
              <a:defRPr sz="1600">
                <a:latin typeface="微软雅黑" panose="020B0503020204020204" charset="-122"/>
                <a:ea typeface="微软雅黑" panose="020B0503020204020204" charset="-122"/>
                <a:sym typeface="微软雅黑" panose="020B0503020204020204" charset="-122"/>
              </a:defRPr>
            </a:lvl3pPr>
          </a:lstStyle>
          <a:p>
            <a:pPr lvl="0"/>
            <a:r>
              <a:rPr lang="zh-CN" altLang="en-US"/>
              <a:t>单击此处编辑母版文本样式</a:t>
            </a:r>
          </a:p>
          <a:p>
            <a:pPr lvl="1"/>
            <a:r>
              <a:rPr lang="zh-CN" altLang="en-US"/>
              <a:t>二级</a:t>
            </a:r>
          </a:p>
          <a:p>
            <a:pPr lvl="2"/>
            <a:r>
              <a:rPr lang="zh-CN" altLang="en-US"/>
              <a:t>三级</a:t>
            </a:r>
          </a:p>
        </p:txBody>
      </p:sp>
      <p:sp>
        <p:nvSpPr>
          <p:cNvPr id="5" name="Rectangle 537"/>
          <p:cNvSpPr txBox="1">
            <a:spLocks noChangeArrowheads="1"/>
          </p:cNvSpPr>
          <p:nvPr>
            <p:custDataLst>
              <p:tags r:id="rId5"/>
            </p:custDataLst>
          </p:nvPr>
        </p:nvSpPr>
        <p:spPr bwMode="auto">
          <a:xfrm>
            <a:off x="11472625" y="6598322"/>
            <a:ext cx="656613" cy="259678"/>
          </a:xfrm>
          <a:prstGeom prst="rect">
            <a:avLst/>
          </a:prstGeom>
          <a:noFill/>
          <a:ln w="9525">
            <a:noFill/>
            <a:miter lim="800000"/>
          </a:ln>
          <a:effectLst/>
        </p:spPr>
        <p:txBody>
          <a:bodyPr vert="horz" wrap="square" lIns="109804" tIns="54907" rIns="109804" bIns="54907" numCol="1" anchor="t" anchorCtr="0" compatLnSpc="1"/>
          <a:lstStyle>
            <a:defPPr>
              <a:defRPr lang="zh-CN"/>
            </a:defPPr>
            <a:lvl1pPr marL="0" algn="ctr" defTabSz="914400" rtl="0" eaLnBrk="1" latinLnBrk="0" hangingPunct="1">
              <a:defRPr sz="1800" b="1"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730BEC4B-CD48-427D-8D15-8613EBFC5CA2}" type="slidenum">
              <a:rPr lang="en-US" altLang="zh-CN" sz="1400" smtClean="0">
                <a:solidFill>
                  <a:prstClr val="black"/>
                </a:solidFill>
                <a:latin typeface="Times New Roman" panose="02020603050405020304" pitchFamily="18" charset="0"/>
                <a:ea typeface="微软雅黑" panose="020B0503020204020204" charset="-122"/>
                <a:cs typeface="Times New Roman" panose="02020603050405020304" pitchFamily="18" charset="0"/>
              </a:rPr>
              <a:t>‹#›</a:t>
            </a:fld>
            <a:endParaRPr lang="en-US" altLang="zh-CN" sz="14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2414168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graphicFrame>
        <p:nvGraphicFramePr>
          <p:cNvPr id="5" name="对象 4" hidden="1"/>
          <p:cNvGraphicFramePr>
            <a:graphicFrameLocks noChangeAspect="1"/>
          </p:cNvGraphicFramePr>
          <p:nvPr>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7185" name="think-cell 幻灯片" r:id="rId4" imgW="270" imgH="270" progId="TCLayout.ActiveDocument.1">
                  <p:embed/>
                </p:oleObj>
              </mc:Choice>
              <mc:Fallback>
                <p:oleObj name="think-cell 幻灯片" r:id="rId4" imgW="270" imgH="270" progId="TCLayout.ActiveDocument.1">
                  <p:embed/>
                  <p:pic>
                    <p:nvPicPr>
                      <p:cNvPr id="5" name="对象 4" hidden="1"/>
                      <p:cNvPicPr/>
                      <p:nvPr/>
                    </p:nvPicPr>
                    <p:blipFill>
                      <a:blip r:embed="rId5"/>
                      <a:stretch>
                        <a:fillRect/>
                      </a:stretch>
                    </p:blipFill>
                    <p:spPr>
                      <a:xfrm>
                        <a:off x="1955" y="1589"/>
                        <a:ext cx="1953" cy="1587"/>
                      </a:xfrm>
                      <a:prstGeom prst="rect">
                        <a:avLst/>
                      </a:prstGeom>
                    </p:spPr>
                  </p:pic>
                </p:oleObj>
              </mc:Fallback>
            </mc:AlternateContent>
          </a:graphicData>
        </a:graphic>
      </p:graphicFrame>
    </p:spTree>
    <p:extLst>
      <p:ext uri="{BB962C8B-B14F-4D97-AF65-F5344CB8AC3E}">
        <p14:creationId xmlns:p14="http://schemas.microsoft.com/office/powerpoint/2010/main" val="3864208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A77AE91-A524-B1AB-113F-13FB05DB20D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7CF08647-3867-8DBE-EF22-30F26A719C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FD882F18-C59A-E39C-6416-EFEEE8C62F22}"/>
              </a:ext>
            </a:extLst>
          </p:cNvPr>
          <p:cNvSpPr>
            <a:spLocks noGrp="1"/>
          </p:cNvSpPr>
          <p:nvPr>
            <p:ph type="dt" sz="half" idx="10"/>
          </p:nvPr>
        </p:nvSpPr>
        <p:spPr/>
        <p:txBody>
          <a:bodyPr/>
          <a:lstStyle/>
          <a:p>
            <a:fld id="{41859FA0-D775-4B52-BEC7-ACC7B3ACBE5C}" type="datetimeFigureOut">
              <a:rPr lang="zh-CN" altLang="en-US" smtClean="0"/>
              <a:t>2023/7/14</a:t>
            </a:fld>
            <a:endParaRPr lang="zh-CN" altLang="en-US"/>
          </a:p>
        </p:txBody>
      </p:sp>
      <p:sp>
        <p:nvSpPr>
          <p:cNvPr id="5" name="页脚占位符 4">
            <a:extLst>
              <a:ext uri="{FF2B5EF4-FFF2-40B4-BE49-F238E27FC236}">
                <a16:creationId xmlns="" xmlns:a16="http://schemas.microsoft.com/office/drawing/2014/main" id="{DBCBC7A2-4F04-070E-0673-B16F416118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A298D28-ED53-C51F-DF65-A42FC6DB2649}"/>
              </a:ext>
            </a:extLst>
          </p:cNvPr>
          <p:cNvSpPr>
            <a:spLocks noGrp="1"/>
          </p:cNvSpPr>
          <p:nvPr>
            <p:ph type="sldNum" sz="quarter" idx="12"/>
          </p:nvPr>
        </p:nvSpPr>
        <p:spPr/>
        <p:txBody>
          <a:bodyPr/>
          <a:lstStyle/>
          <a:p>
            <a:fld id="{BE5833B5-C182-412C-A870-BF59663CB425}" type="slidenum">
              <a:rPr lang="zh-CN" altLang="en-US" smtClean="0"/>
              <a:t>‹#›</a:t>
            </a:fld>
            <a:endParaRPr lang="zh-CN" altLang="en-US"/>
          </a:p>
        </p:txBody>
      </p:sp>
    </p:spTree>
    <p:extLst>
      <p:ext uri="{BB962C8B-B14F-4D97-AF65-F5344CB8AC3E}">
        <p14:creationId xmlns:p14="http://schemas.microsoft.com/office/powerpoint/2010/main" val="1748888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A5EC19F-811D-0065-CF13-A2C78A3AE5C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9C8E3B2F-7B26-7844-34BC-D5C869C95A4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A514FB72-2389-3024-35BB-6A5B9A8D8270}"/>
              </a:ext>
            </a:extLst>
          </p:cNvPr>
          <p:cNvSpPr>
            <a:spLocks noGrp="1"/>
          </p:cNvSpPr>
          <p:nvPr>
            <p:ph type="dt" sz="half" idx="10"/>
          </p:nvPr>
        </p:nvSpPr>
        <p:spPr/>
        <p:txBody>
          <a:bodyPr/>
          <a:lstStyle/>
          <a:p>
            <a:fld id="{41859FA0-D775-4B52-BEC7-ACC7B3ACBE5C}" type="datetimeFigureOut">
              <a:rPr lang="zh-CN" altLang="en-US" smtClean="0"/>
              <a:t>2023/7/14</a:t>
            </a:fld>
            <a:endParaRPr lang="zh-CN" altLang="en-US"/>
          </a:p>
        </p:txBody>
      </p:sp>
      <p:sp>
        <p:nvSpPr>
          <p:cNvPr id="5" name="页脚占位符 4">
            <a:extLst>
              <a:ext uri="{FF2B5EF4-FFF2-40B4-BE49-F238E27FC236}">
                <a16:creationId xmlns="" xmlns:a16="http://schemas.microsoft.com/office/drawing/2014/main" id="{575A2747-4258-C65D-87C0-F91D86FA99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591332FE-04B3-4A4C-D4F5-7B1856B9FE2B}"/>
              </a:ext>
            </a:extLst>
          </p:cNvPr>
          <p:cNvSpPr>
            <a:spLocks noGrp="1"/>
          </p:cNvSpPr>
          <p:nvPr>
            <p:ph type="sldNum" sz="quarter" idx="12"/>
          </p:nvPr>
        </p:nvSpPr>
        <p:spPr/>
        <p:txBody>
          <a:bodyPr/>
          <a:lstStyle/>
          <a:p>
            <a:fld id="{BE5833B5-C182-412C-A870-BF59663CB425}" type="slidenum">
              <a:rPr lang="zh-CN" altLang="en-US" smtClean="0"/>
              <a:t>‹#›</a:t>
            </a:fld>
            <a:endParaRPr lang="zh-CN" altLang="en-US"/>
          </a:p>
        </p:txBody>
      </p:sp>
    </p:spTree>
    <p:extLst>
      <p:ext uri="{BB962C8B-B14F-4D97-AF65-F5344CB8AC3E}">
        <p14:creationId xmlns:p14="http://schemas.microsoft.com/office/powerpoint/2010/main" val="938864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ullete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114D3F-14BD-1040-8A81-A75FE65A7417}"/>
              </a:ext>
            </a:extLst>
          </p:cNvPr>
          <p:cNvSpPr>
            <a:spLocks noGrp="1"/>
          </p:cNvSpPr>
          <p:nvPr>
            <p:ph type="title"/>
          </p:nvPr>
        </p:nvSpPr>
        <p:spPr/>
        <p:txBody>
          <a:bodyPr anchor="t">
            <a:spAutoFit/>
          </a:bodyPr>
          <a:lstStyle/>
          <a:p>
            <a:r>
              <a:rPr lang="zh-CN" altLang="en-US"/>
              <a:t>单击此处编辑母版标题样式</a:t>
            </a:r>
            <a:endParaRPr lang="aa-ET"/>
          </a:p>
        </p:txBody>
      </p:sp>
      <p:sp>
        <p:nvSpPr>
          <p:cNvPr id="3" name="Footer Placeholder 2">
            <a:extLst>
              <a:ext uri="{FF2B5EF4-FFF2-40B4-BE49-F238E27FC236}">
                <a16:creationId xmlns="" xmlns:a16="http://schemas.microsoft.com/office/drawing/2014/main" id="{FE95B85C-4BCC-D949-9DC0-F6A10AAB5AE8}"/>
              </a:ext>
            </a:extLst>
          </p:cNvPr>
          <p:cNvSpPr>
            <a:spLocks noGrp="1"/>
          </p:cNvSpPr>
          <p:nvPr>
            <p:ph type="ftr" sz="quarter" idx="10"/>
          </p:nvPr>
        </p:nvSpPr>
        <p:spPr/>
        <p:txBody>
          <a:bodyPr/>
          <a:lstStyle/>
          <a:p>
            <a:r>
              <a:rPr lang="en-GB"/>
              <a:t>UCB Team Name [XXXXXXX] - UCB - Approval [XX-XX-XXX] - Approval date [XX Month XXXX] ! GO TO INSERT&gt;HEADER FOOTER to change. </a:t>
            </a:r>
            <a:endParaRPr lang="aa-ET"/>
          </a:p>
        </p:txBody>
      </p:sp>
      <p:sp>
        <p:nvSpPr>
          <p:cNvPr id="6" name="Text Placeholder 5">
            <a:extLst>
              <a:ext uri="{FF2B5EF4-FFF2-40B4-BE49-F238E27FC236}">
                <a16:creationId xmlns="" xmlns:a16="http://schemas.microsoft.com/office/drawing/2014/main" id="{B9E147DE-4D05-BB45-A257-0D184DBEC59F}"/>
              </a:ext>
            </a:extLst>
          </p:cNvPr>
          <p:cNvSpPr>
            <a:spLocks noGrp="1"/>
          </p:cNvSpPr>
          <p:nvPr>
            <p:ph type="body" sz="quarter" idx="11" hasCustomPrompt="1"/>
          </p:nvPr>
        </p:nvSpPr>
        <p:spPr>
          <a:xfrm>
            <a:off x="2350924" y="6406168"/>
            <a:ext cx="8829521" cy="110800"/>
          </a:xfrm>
        </p:spPr>
        <p:txBody>
          <a:bodyPr vert="horz" wrap="square" lIns="0" tIns="0" rIns="91440" bIns="0" rtlCol="0" anchor="b">
            <a:spAutoFit/>
          </a:bodyPr>
          <a:lstStyle>
            <a:lvl1pPr marL="0" indent="0">
              <a:buNone/>
              <a:defRPr lang="aa-ET" sz="800" dirty="0"/>
            </a:lvl1pPr>
          </a:lstStyle>
          <a:p>
            <a:pPr marL="0" lvl="0"/>
            <a:r>
              <a:rPr lang="en-GB"/>
              <a:t>References</a:t>
            </a:r>
            <a:endParaRPr lang="aa-ET"/>
          </a:p>
        </p:txBody>
      </p:sp>
      <p:sp>
        <p:nvSpPr>
          <p:cNvPr id="8" name="Content Placeholder 7">
            <a:extLst>
              <a:ext uri="{FF2B5EF4-FFF2-40B4-BE49-F238E27FC236}">
                <a16:creationId xmlns="" xmlns:a16="http://schemas.microsoft.com/office/drawing/2014/main" id="{E8A45D60-3196-6042-836D-45547787D11C}"/>
              </a:ext>
            </a:extLst>
          </p:cNvPr>
          <p:cNvSpPr>
            <a:spLocks noGrp="1"/>
          </p:cNvSpPr>
          <p:nvPr>
            <p:ph sz="quarter" idx="12"/>
          </p:nvPr>
        </p:nvSpPr>
        <p:spPr>
          <a:xfrm>
            <a:off x="426027" y="1412875"/>
            <a:ext cx="11339946" cy="46958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aa-ET"/>
          </a:p>
        </p:txBody>
      </p:sp>
    </p:spTree>
    <p:extLst>
      <p:ext uri="{BB962C8B-B14F-4D97-AF65-F5344CB8AC3E}">
        <p14:creationId xmlns:p14="http://schemas.microsoft.com/office/powerpoint/2010/main" val="38859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对象 1" hidden="1"/>
          <p:cNvGraphicFramePr>
            <a:graphicFrameLocks/>
          </p:cNvGraphicFramePr>
          <p:nvPr>
            <p:custDataLst>
              <p:tags r:id="rId13"/>
            </p:custDataLst>
            <p:extLst>
              <p:ext uri="{D42A27DB-BD31-4B8C-83A1-F6EECF244321}">
                <p14:modId xmlns:p14="http://schemas.microsoft.com/office/powerpoint/2010/main" val="2285920809"/>
              </p:ext>
            </p:extLst>
          </p:nvPr>
        </p:nvGraphicFramePr>
        <p:xfrm>
          <a:off x="3" y="2"/>
          <a:ext cx="211665" cy="158750"/>
        </p:xfrm>
        <a:graphic>
          <a:graphicData uri="http://schemas.openxmlformats.org/presentationml/2006/ole">
            <mc:AlternateContent xmlns:mc="http://schemas.openxmlformats.org/markup-compatibility/2006">
              <mc:Choice xmlns:v="urn:schemas-microsoft-com:vml" Requires="v">
                <p:oleObj spid="_x0000_s1041" name="think-cell 幻灯片" r:id="rId15" imgW="360" imgH="360" progId="TCLayout.ActiveDocument.1">
                  <p:embed/>
                </p:oleObj>
              </mc:Choice>
              <mc:Fallback>
                <p:oleObj name="think-cell 幻灯片" r:id="rId15" imgW="360" imgH="360" progId="TCLayout.ActiveDocument.1">
                  <p:embed/>
                  <p:pic>
                    <p:nvPicPr>
                      <p:cNvPr id="2" name="对象 1" hidden="1"/>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 y="2"/>
                        <a:ext cx="21166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537"/>
          <p:cNvSpPr txBox="1">
            <a:spLocks noChangeArrowheads="1"/>
          </p:cNvSpPr>
          <p:nvPr>
            <p:custDataLst>
              <p:tags r:id="rId14"/>
            </p:custDataLst>
          </p:nvPr>
        </p:nvSpPr>
        <p:spPr bwMode="auto">
          <a:xfrm>
            <a:off x="11693383" y="6597352"/>
            <a:ext cx="498617" cy="260648"/>
          </a:xfrm>
          <a:prstGeom prst="rect">
            <a:avLst/>
          </a:prstGeom>
          <a:noFill/>
          <a:ln w="9525">
            <a:noFill/>
            <a:miter lim="800000"/>
            <a:headEnd/>
            <a:tailEnd/>
          </a:ln>
          <a:effectLst/>
        </p:spPr>
        <p:txBody>
          <a:bodyPr vert="horz" wrap="none" lIns="109804" tIns="54907" rIns="109804" bIns="54907" numCol="1" anchor="ctr" anchorCtr="0" compatLnSpc="1">
            <a:prstTxWarp prst="textNoShape">
              <a:avLst/>
            </a:prstTxWarp>
          </a:bodyPr>
          <a:lstStyle>
            <a:defPPr>
              <a:defRPr lang="zh-CN"/>
            </a:defPPr>
            <a:lvl1pPr marL="0" algn="ctr" defTabSz="914400" rtl="0" eaLnBrk="1" latinLnBrk="0" hangingPunct="1">
              <a:defRPr sz="1800" b="1" kern="1200">
                <a:solidFill>
                  <a:schemeClr val="tx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730BEC4B-CD48-427D-8D15-8613EBFC5CA2}" type="slidenum">
              <a:rPr lang="en-US" altLang="zh-CN" sz="1400" b="1" smtClean="0">
                <a:solidFill>
                  <a:schemeClr val="accent6"/>
                </a:solidFill>
                <a:latin typeface="+mn-ea"/>
                <a:ea typeface="+mn-ea"/>
                <a:cs typeface="Times New Roman" pitchFamily="18" charset="0"/>
              </a:rPr>
              <a:pPr fontAlgn="base">
                <a:spcBef>
                  <a:spcPct val="0"/>
                </a:spcBef>
                <a:spcAft>
                  <a:spcPct val="0"/>
                </a:spcAft>
                <a:defRPr/>
              </a:pPr>
              <a:t>‹#›</a:t>
            </a:fld>
            <a:endParaRPr lang="en-US" altLang="zh-CN" sz="1400" b="1" dirty="0">
              <a:solidFill>
                <a:schemeClr val="accent6"/>
              </a:solidFill>
              <a:latin typeface="+mn-ea"/>
              <a:ea typeface="+mn-ea"/>
              <a:cs typeface="Times New Roman" pitchFamily="18" charset="0"/>
            </a:endParaRPr>
          </a:p>
        </p:txBody>
      </p:sp>
      <p:sp>
        <p:nvSpPr>
          <p:cNvPr id="13" name="矩形 12"/>
          <p:cNvSpPr/>
          <p:nvPr/>
        </p:nvSpPr>
        <p:spPr>
          <a:xfrm>
            <a:off x="12360696" y="16619"/>
            <a:ext cx="360040" cy="288032"/>
          </a:xfrm>
          <a:prstGeom prst="rect">
            <a:avLst/>
          </a:prstGeom>
          <a:solidFill>
            <a:srgbClr val="1B7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2360696" y="412676"/>
            <a:ext cx="360040" cy="288032"/>
          </a:xfrm>
          <a:prstGeom prst="rect">
            <a:avLst/>
          </a:prstGeom>
          <a:solidFill>
            <a:srgbClr val="5BA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2360696" y="808733"/>
            <a:ext cx="360040" cy="288032"/>
          </a:xfrm>
          <a:prstGeom prst="rect">
            <a:avLst/>
          </a:prstGeom>
          <a:solidFill>
            <a:srgbClr val="8EC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2360696" y="1204790"/>
            <a:ext cx="360040" cy="288032"/>
          </a:xfrm>
          <a:prstGeom prst="rect">
            <a:avLst/>
          </a:prstGeom>
          <a:solidFill>
            <a:srgbClr val="BCD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2360696" y="1889771"/>
            <a:ext cx="360040" cy="28803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2360696" y="2285828"/>
            <a:ext cx="360040"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2360696" y="2681885"/>
            <a:ext cx="360040" cy="288032"/>
          </a:xfrm>
          <a:prstGeom prst="rect">
            <a:avLst/>
          </a:prstGeom>
          <a:solidFill>
            <a:srgbClr val="FAE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2360696" y="3077942"/>
            <a:ext cx="360040" cy="288032"/>
          </a:xfrm>
          <a:prstGeom prst="rect">
            <a:avLst/>
          </a:prstGeom>
          <a:solidFill>
            <a:srgbClr val="FDF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725949" y="0"/>
            <a:ext cx="1466051" cy="651975"/>
          </a:xfrm>
          <a:prstGeom prst="rect">
            <a:avLst/>
          </a:prstGeom>
        </p:spPr>
      </p:pic>
    </p:spTree>
    <p:extLst>
      <p:ext uri="{BB962C8B-B14F-4D97-AF65-F5344CB8AC3E}">
        <p14:creationId xmlns:p14="http://schemas.microsoft.com/office/powerpoint/2010/main" val="1624193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1039018" rtl="0" eaLnBrk="1" latinLnBrk="0" hangingPunct="1">
        <a:spcBef>
          <a:spcPct val="0"/>
        </a:spcBef>
        <a:buNone/>
        <a:defRPr sz="5000" b="1" kern="1200">
          <a:solidFill>
            <a:schemeClr val="tx1"/>
          </a:solidFill>
          <a:latin typeface="华文楷体" pitchFamily="2" charset="-122"/>
          <a:ea typeface="华文楷体" pitchFamily="2" charset="-122"/>
          <a:cs typeface="+mj-cs"/>
        </a:defRPr>
      </a:lvl1pPr>
    </p:titleStyle>
    <p:bodyStyle>
      <a:lvl1pPr marL="389631" indent="-389631" algn="l" defTabSz="1039018"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44201" indent="-324694" algn="l" defTabSz="1039018"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98773" indent="-259754" algn="l" defTabSz="1039018"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18280" indent="-259754" algn="l" defTabSz="1039018"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37791" indent="-259754" algn="l" defTabSz="1039018"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57298" indent="-259754" algn="l" defTabSz="1039018"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76807" indent="-259754" algn="l" defTabSz="1039018"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96317" indent="-259754" algn="l" defTabSz="1039018"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15825" indent="-259754" algn="l" defTabSz="1039018"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39018" rtl="0" eaLnBrk="1" latinLnBrk="0" hangingPunct="1">
        <a:defRPr sz="2000" kern="1200">
          <a:solidFill>
            <a:schemeClr val="tx1"/>
          </a:solidFill>
          <a:latin typeface="+mn-lt"/>
          <a:ea typeface="+mn-ea"/>
          <a:cs typeface="+mn-cs"/>
        </a:defRPr>
      </a:lvl1pPr>
      <a:lvl2pPr marL="519509" algn="l" defTabSz="1039018" rtl="0" eaLnBrk="1" latinLnBrk="0" hangingPunct="1">
        <a:defRPr sz="2000" kern="1200">
          <a:solidFill>
            <a:schemeClr val="tx1"/>
          </a:solidFill>
          <a:latin typeface="+mn-lt"/>
          <a:ea typeface="+mn-ea"/>
          <a:cs typeface="+mn-cs"/>
        </a:defRPr>
      </a:lvl2pPr>
      <a:lvl3pPr marL="1039018" algn="l" defTabSz="1039018" rtl="0" eaLnBrk="1" latinLnBrk="0" hangingPunct="1">
        <a:defRPr sz="2000" kern="1200">
          <a:solidFill>
            <a:schemeClr val="tx1"/>
          </a:solidFill>
          <a:latin typeface="+mn-lt"/>
          <a:ea typeface="+mn-ea"/>
          <a:cs typeface="+mn-cs"/>
        </a:defRPr>
      </a:lvl3pPr>
      <a:lvl4pPr marL="1558527" algn="l" defTabSz="1039018" rtl="0" eaLnBrk="1" latinLnBrk="0" hangingPunct="1">
        <a:defRPr sz="2000" kern="1200">
          <a:solidFill>
            <a:schemeClr val="tx1"/>
          </a:solidFill>
          <a:latin typeface="+mn-lt"/>
          <a:ea typeface="+mn-ea"/>
          <a:cs typeface="+mn-cs"/>
        </a:defRPr>
      </a:lvl4pPr>
      <a:lvl5pPr marL="2078035" algn="l" defTabSz="1039018" rtl="0" eaLnBrk="1" latinLnBrk="0" hangingPunct="1">
        <a:defRPr sz="2000" kern="1200">
          <a:solidFill>
            <a:schemeClr val="tx1"/>
          </a:solidFill>
          <a:latin typeface="+mn-lt"/>
          <a:ea typeface="+mn-ea"/>
          <a:cs typeface="+mn-cs"/>
        </a:defRPr>
      </a:lvl5pPr>
      <a:lvl6pPr marL="2597544" algn="l" defTabSz="1039018" rtl="0" eaLnBrk="1" latinLnBrk="0" hangingPunct="1">
        <a:defRPr sz="2000" kern="1200">
          <a:solidFill>
            <a:schemeClr val="tx1"/>
          </a:solidFill>
          <a:latin typeface="+mn-lt"/>
          <a:ea typeface="+mn-ea"/>
          <a:cs typeface="+mn-cs"/>
        </a:defRPr>
      </a:lvl6pPr>
      <a:lvl7pPr marL="3117053" algn="l" defTabSz="1039018" rtl="0" eaLnBrk="1" latinLnBrk="0" hangingPunct="1">
        <a:defRPr sz="2000" kern="1200">
          <a:solidFill>
            <a:schemeClr val="tx1"/>
          </a:solidFill>
          <a:latin typeface="+mn-lt"/>
          <a:ea typeface="+mn-ea"/>
          <a:cs typeface="+mn-cs"/>
        </a:defRPr>
      </a:lvl7pPr>
      <a:lvl8pPr marL="3636562" algn="l" defTabSz="1039018" rtl="0" eaLnBrk="1" latinLnBrk="0" hangingPunct="1">
        <a:defRPr sz="2000" kern="1200">
          <a:solidFill>
            <a:schemeClr val="tx1"/>
          </a:solidFill>
          <a:latin typeface="+mn-lt"/>
          <a:ea typeface="+mn-ea"/>
          <a:cs typeface="+mn-cs"/>
        </a:defRPr>
      </a:lvl8pPr>
      <a:lvl9pPr marL="4156071" algn="l" defTabSz="1039018"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slideLayout" Target="../slideLayouts/slideLayout6.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 Type="http://schemas.openxmlformats.org/officeDocument/2006/relationships/tags" Target="../tags/tag21.xml"/><Relationship Id="rId16" Type="http://schemas.openxmlformats.org/officeDocument/2006/relationships/tags" Target="../tags/tag35.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6.png"/><Relationship Id="rId2" Type="http://schemas.openxmlformats.org/officeDocument/2006/relationships/tags" Target="../tags/tag37.xml"/><Relationship Id="rId1" Type="http://schemas.openxmlformats.org/officeDocument/2006/relationships/vmlDrawing" Target="../drawings/vmlDrawing9.vml"/><Relationship Id="rId6" Type="http://schemas.openxmlformats.org/officeDocument/2006/relationships/image" Target="../media/image5.emf"/><Relationship Id="rId5" Type="http://schemas.openxmlformats.org/officeDocument/2006/relationships/oleObject" Target="../embeddings/oleObject9.bin"/><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10.vml"/><Relationship Id="rId6" Type="http://schemas.openxmlformats.org/officeDocument/2006/relationships/image" Target="../media/image5.emf"/><Relationship Id="rId5" Type="http://schemas.openxmlformats.org/officeDocument/2006/relationships/oleObject" Target="../embeddings/oleObject10.bin"/><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5.emf"/><Relationship Id="rId2" Type="http://schemas.openxmlformats.org/officeDocument/2006/relationships/tags" Target="../tags/tag41.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5.emf"/><Relationship Id="rId2" Type="http://schemas.openxmlformats.org/officeDocument/2006/relationships/tags" Target="../tags/tag43.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vmlDrawing" Target="../drawings/vmlDrawing13.vml"/><Relationship Id="rId6" Type="http://schemas.openxmlformats.org/officeDocument/2006/relationships/image" Target="../media/image5.emf"/><Relationship Id="rId5" Type="http://schemas.openxmlformats.org/officeDocument/2006/relationships/oleObject" Target="../embeddings/oleObject13.bin"/><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vmlDrawing" Target="../drawings/vmlDrawing14.vml"/><Relationship Id="rId6" Type="http://schemas.openxmlformats.org/officeDocument/2006/relationships/image" Target="../media/image5.emf"/><Relationship Id="rId5" Type="http://schemas.openxmlformats.org/officeDocument/2006/relationships/oleObject" Target="../embeddings/oleObject14.bin"/><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IENW~1\AppData\Local\Temp\WeChat Files\73ca1fed75f2b0c640256b2bf48d9d0.jpg">
            <a:extLst>
              <a:ext uri="{FF2B5EF4-FFF2-40B4-BE49-F238E27FC236}">
                <a16:creationId xmlns="" xmlns:a16="http://schemas.microsoft.com/office/drawing/2014/main" id="{DA8DFFF0-993F-6C2D-2531-64A7467E6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 xmlns:a16="http://schemas.microsoft.com/office/drawing/2014/main" id="{FEB70071-4E32-6630-441A-AFFF7FD0F623}"/>
              </a:ext>
            </a:extLst>
          </p:cNvPr>
          <p:cNvSpPr>
            <a:spLocks noGrp="1"/>
          </p:cNvSpPr>
          <p:nvPr>
            <p:ph type="ctrTitle"/>
          </p:nvPr>
        </p:nvSpPr>
        <p:spPr>
          <a:xfrm>
            <a:off x="-932121" y="1324382"/>
            <a:ext cx="9144000" cy="2387600"/>
          </a:xfrm>
        </p:spPr>
        <p:txBody>
          <a:bodyPr/>
          <a:lstStyle/>
          <a:p>
            <a:r>
              <a:rPr lang="zh-CN" altLang="en-US" sz="4800" dirty="0">
                <a:solidFill>
                  <a:schemeClr val="bg1"/>
                </a:solidFill>
                <a:latin typeface="微软雅黑" panose="020B0503020204020204" pitchFamily="34" charset="-122"/>
                <a:ea typeface="微软雅黑" panose="020B0503020204020204" pitchFamily="34" charset="-122"/>
              </a:rPr>
              <a:t>拉考沙胺口服溶液</a:t>
            </a:r>
            <a:br>
              <a:rPr lang="zh-CN" altLang="en-US" sz="4800" dirty="0">
                <a:solidFill>
                  <a:schemeClr val="bg1"/>
                </a:solidFill>
                <a:latin typeface="微软雅黑" panose="020B0503020204020204" pitchFamily="34" charset="-122"/>
                <a:ea typeface="微软雅黑" panose="020B0503020204020204" pitchFamily="34" charset="-122"/>
              </a:rPr>
            </a:br>
            <a:r>
              <a:rPr lang="zh-CN" altLang="en-US" sz="4800" dirty="0">
                <a:solidFill>
                  <a:schemeClr val="bg1"/>
                </a:solidFill>
                <a:latin typeface="微软雅黑" panose="020B0503020204020204" pitchFamily="34" charset="-122"/>
                <a:ea typeface="微软雅黑" panose="020B0503020204020204" pitchFamily="34" charset="-122"/>
              </a:rPr>
              <a:t>（乐沛</a:t>
            </a:r>
            <a:r>
              <a:rPr lang="en-US" altLang="zh-CN" sz="4800" dirty="0">
                <a:solidFill>
                  <a:schemeClr val="bg1"/>
                </a:solidFill>
                <a:latin typeface="微软雅黑" panose="020B0503020204020204" pitchFamily="34" charset="-122"/>
                <a:ea typeface="微软雅黑" panose="020B0503020204020204" pitchFamily="34" charset="-122"/>
              </a:rPr>
              <a:t>®</a:t>
            </a:r>
            <a:r>
              <a:rPr lang="zh-CN" altLang="en-US" sz="4800" dirty="0">
                <a:solidFill>
                  <a:schemeClr val="bg1"/>
                </a:solidFill>
                <a:latin typeface="微软雅黑" panose="020B0503020204020204" pitchFamily="34" charset="-122"/>
                <a:ea typeface="微软雅黑" panose="020B0503020204020204" pitchFamily="34" charset="-122"/>
              </a:rPr>
              <a:t>）</a:t>
            </a:r>
          </a:p>
        </p:txBody>
      </p:sp>
      <p:sp>
        <p:nvSpPr>
          <p:cNvPr id="3" name="副标题 2">
            <a:extLst>
              <a:ext uri="{FF2B5EF4-FFF2-40B4-BE49-F238E27FC236}">
                <a16:creationId xmlns="" xmlns:a16="http://schemas.microsoft.com/office/drawing/2014/main" id="{79CF45A3-5591-C57F-DE83-EA681AF66423}"/>
              </a:ext>
            </a:extLst>
          </p:cNvPr>
          <p:cNvSpPr>
            <a:spLocks noGrp="1"/>
          </p:cNvSpPr>
          <p:nvPr>
            <p:ph type="subTitle" idx="1"/>
          </p:nvPr>
        </p:nvSpPr>
        <p:spPr>
          <a:xfrm>
            <a:off x="-825205" y="4865245"/>
            <a:ext cx="9144000" cy="1655762"/>
          </a:xfrm>
        </p:spPr>
        <p:txBody>
          <a:bodyPr/>
          <a:lstStyle/>
          <a:p>
            <a:r>
              <a:rPr lang="zh-CN" altLang="en-US" dirty="0">
                <a:solidFill>
                  <a:schemeClr val="bg1"/>
                </a:solidFill>
                <a:latin typeface="微软雅黑" panose="020B0503020204020204" pitchFamily="34" charset="-122"/>
                <a:ea typeface="微软雅黑" panose="020B0503020204020204" pitchFamily="34" charset="-122"/>
              </a:rPr>
              <a:t>华润双鹤药业股份有限公司</a:t>
            </a:r>
          </a:p>
        </p:txBody>
      </p:sp>
    </p:spTree>
    <p:extLst>
      <p:ext uri="{BB962C8B-B14F-4D97-AF65-F5344CB8AC3E}">
        <p14:creationId xmlns:p14="http://schemas.microsoft.com/office/powerpoint/2010/main" val="2526995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s_3">
            <a:extLst>
              <a:ext uri="{FF2B5EF4-FFF2-40B4-BE49-F238E27FC236}">
                <a16:creationId xmlns="" xmlns:a16="http://schemas.microsoft.com/office/drawing/2014/main" id="{B452B0EC-C123-A73E-CC5D-FEBD26026A5D}"/>
              </a:ext>
            </a:extLst>
          </p:cNvPr>
          <p:cNvSpPr txBox="1"/>
          <p:nvPr>
            <p:custDataLst>
              <p:tags r:id="rId1"/>
            </p:custDataLst>
          </p:nvPr>
        </p:nvSpPr>
        <p:spPr>
          <a:xfrm>
            <a:off x="2043204" y="2057401"/>
            <a:ext cx="1435100" cy="2755900"/>
          </a:xfrm>
          <a:prstGeom prst="rect">
            <a:avLst/>
          </a:prstGeom>
          <a:noFill/>
        </p:spPr>
        <p:txBody>
          <a:bodyPr wrap="square" lIns="0" tIns="0" rIns="0" bIns="0" rtlCol="0" anchor="ctr" anchorCtr="0">
            <a:noAutofit/>
          </a:bodyPr>
          <a:lstStyle/>
          <a:p>
            <a:pPr algn="ctr"/>
            <a:r>
              <a:rPr lang="zh-CN" altLang="en-US" sz="5400" b="1" dirty="0">
                <a:solidFill>
                  <a:srgbClr val="1B7560"/>
                </a:solidFill>
                <a:latin typeface="微软雅黑" panose="020B0503020204020204" pitchFamily="34" charset="-122"/>
                <a:ea typeface="微软雅黑" panose="020B0503020204020204" pitchFamily="34" charset="-122"/>
              </a:rPr>
              <a:t>目</a:t>
            </a:r>
            <a:endParaRPr lang="en-US" altLang="zh-CN" sz="5400" b="1" dirty="0">
              <a:solidFill>
                <a:srgbClr val="1B7560"/>
              </a:solidFill>
              <a:latin typeface="微软雅黑" panose="020B0503020204020204" pitchFamily="34" charset="-122"/>
              <a:ea typeface="微软雅黑" panose="020B0503020204020204" pitchFamily="34" charset="-122"/>
            </a:endParaRPr>
          </a:p>
          <a:p>
            <a:pPr algn="ctr"/>
            <a:r>
              <a:rPr lang="zh-CN" altLang="en-US" sz="5400" b="1" dirty="0">
                <a:solidFill>
                  <a:srgbClr val="1B7560"/>
                </a:solidFill>
                <a:latin typeface="微软雅黑" panose="020B0503020204020204" pitchFamily="34" charset="-122"/>
                <a:ea typeface="微软雅黑" panose="020B0503020204020204" pitchFamily="34" charset="-122"/>
              </a:rPr>
              <a:t>录</a:t>
            </a:r>
          </a:p>
        </p:txBody>
      </p:sp>
      <p:sp>
        <p:nvSpPr>
          <p:cNvPr id="6" name="MH_Others_4">
            <a:extLst>
              <a:ext uri="{FF2B5EF4-FFF2-40B4-BE49-F238E27FC236}">
                <a16:creationId xmlns="" xmlns:a16="http://schemas.microsoft.com/office/drawing/2014/main" id="{2885E277-499B-6032-7B6E-5077593A9866}"/>
              </a:ext>
            </a:extLst>
          </p:cNvPr>
          <p:cNvSpPr txBox="1"/>
          <p:nvPr>
            <p:custDataLst>
              <p:tags r:id="rId2"/>
            </p:custDataLst>
          </p:nvPr>
        </p:nvSpPr>
        <p:spPr>
          <a:xfrm rot="5400000">
            <a:off x="224816" y="3107361"/>
            <a:ext cx="3693432" cy="584775"/>
          </a:xfrm>
          <a:prstGeom prst="rect">
            <a:avLst/>
          </a:prstGeom>
          <a:noFill/>
        </p:spPr>
        <p:txBody>
          <a:bodyPr wrap="square">
            <a:spAutoFit/>
          </a:bodyPr>
          <a:lstStyle/>
          <a:p>
            <a:pPr algn="ctr">
              <a:defRPr/>
            </a:pPr>
            <a:r>
              <a:rPr lang="en-US" altLang="zh-CN" sz="3200" spc="400" dirty="0">
                <a:solidFill>
                  <a:srgbClr val="5BAD82"/>
                </a:solidFill>
                <a:latin typeface="微软雅黑" panose="020B0503020204020204" pitchFamily="34" charset="-122"/>
                <a:ea typeface="微软雅黑" panose="020B0503020204020204" pitchFamily="34" charset="-122"/>
              </a:rPr>
              <a:t>CONTENTS</a:t>
            </a:r>
            <a:endParaRPr lang="zh-CN" altLang="en-US" sz="3200" spc="400" dirty="0">
              <a:solidFill>
                <a:srgbClr val="5BAD82"/>
              </a:solidFill>
              <a:latin typeface="微软雅黑" panose="020B0503020204020204" pitchFamily="34" charset="-122"/>
              <a:ea typeface="微软雅黑" panose="020B0503020204020204" pitchFamily="34" charset="-122"/>
            </a:endParaRPr>
          </a:p>
        </p:txBody>
      </p:sp>
      <p:sp>
        <p:nvSpPr>
          <p:cNvPr id="7" name="MH_Entry_1">
            <a:hlinkClick r:id="" action="ppaction://noaction"/>
            <a:extLst>
              <a:ext uri="{FF2B5EF4-FFF2-40B4-BE49-F238E27FC236}">
                <a16:creationId xmlns="" xmlns:a16="http://schemas.microsoft.com/office/drawing/2014/main" id="{23C9F014-EA14-3D2B-5503-BCC049EC72E0}"/>
              </a:ext>
            </a:extLst>
          </p:cNvPr>
          <p:cNvSpPr/>
          <p:nvPr>
            <p:custDataLst>
              <p:tags r:id="rId3"/>
            </p:custDataLst>
          </p:nvPr>
        </p:nvSpPr>
        <p:spPr>
          <a:xfrm>
            <a:off x="4888924" y="1116017"/>
            <a:ext cx="4514421" cy="517830"/>
          </a:xfrm>
          <a:prstGeom prst="rect">
            <a:avLst/>
          </a:prstGeom>
          <a:solidFill>
            <a:srgbClr val="BCDEC2"/>
          </a:solidFill>
          <a:ln w="3175">
            <a:solidFill>
              <a:srgbClr val="1B756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0" bIns="0" rtlCol="0" anchor="ctr">
            <a:normAutofit/>
          </a:bodyPr>
          <a:lstStyle/>
          <a:p>
            <a:pPr algn="ctr"/>
            <a:r>
              <a:rPr lang="zh-CN" altLang="en-US" sz="2400" b="1" dirty="0">
                <a:solidFill>
                  <a:schemeClr val="tx1"/>
                </a:solidFill>
                <a:latin typeface="微软雅黑" panose="020B0503020204020204" pitchFamily="34" charset="-122"/>
                <a:ea typeface="微软雅黑" panose="020B0503020204020204" pitchFamily="34" charset="-122"/>
              </a:rPr>
              <a:t>药品基本信息</a:t>
            </a:r>
          </a:p>
        </p:txBody>
      </p:sp>
      <p:sp>
        <p:nvSpPr>
          <p:cNvPr id="8" name="MH_Number_1">
            <a:hlinkClick r:id="" action="ppaction://noaction"/>
            <a:extLst>
              <a:ext uri="{FF2B5EF4-FFF2-40B4-BE49-F238E27FC236}">
                <a16:creationId xmlns="" xmlns:a16="http://schemas.microsoft.com/office/drawing/2014/main" id="{B05D5BCD-BF63-91E2-C626-AECE08849C4F}"/>
              </a:ext>
            </a:extLst>
          </p:cNvPr>
          <p:cNvSpPr/>
          <p:nvPr>
            <p:custDataLst>
              <p:tags r:id="rId4"/>
            </p:custDataLst>
          </p:nvPr>
        </p:nvSpPr>
        <p:spPr>
          <a:xfrm>
            <a:off x="4074753" y="1150777"/>
            <a:ext cx="448310" cy="448310"/>
          </a:xfrm>
          <a:prstGeom prst="ellipse">
            <a:avLst/>
          </a:prstGeom>
          <a:noFill/>
          <a:ln w="3175">
            <a:solidFill>
              <a:srgbClr val="1B75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b="1" dirty="0">
                <a:solidFill>
                  <a:srgbClr val="1B7560"/>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000" b="1" dirty="0">
              <a:solidFill>
                <a:srgbClr val="1B756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MH_Others_1">
            <a:extLst>
              <a:ext uri="{FF2B5EF4-FFF2-40B4-BE49-F238E27FC236}">
                <a16:creationId xmlns="" xmlns:a16="http://schemas.microsoft.com/office/drawing/2014/main" id="{E5BEA725-E550-653C-3528-B6FC5C543CDF}"/>
              </a:ext>
            </a:extLst>
          </p:cNvPr>
          <p:cNvSpPr/>
          <p:nvPr>
            <p:custDataLst>
              <p:tags r:id="rId5"/>
            </p:custDataLst>
          </p:nvPr>
        </p:nvSpPr>
        <p:spPr>
          <a:xfrm>
            <a:off x="4823519" y="1116017"/>
            <a:ext cx="180000" cy="517830"/>
          </a:xfrm>
          <a:prstGeom prst="rect">
            <a:avLst/>
          </a:prstGeom>
          <a:solidFill>
            <a:srgbClr val="1B7560"/>
          </a:solidFill>
          <a:ln w="3175">
            <a:solidFill>
              <a:srgbClr val="1B7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240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0" name="MH_Entry_2">
            <a:hlinkClick r:id="" action="ppaction://noaction"/>
            <a:extLst>
              <a:ext uri="{FF2B5EF4-FFF2-40B4-BE49-F238E27FC236}">
                <a16:creationId xmlns="" xmlns:a16="http://schemas.microsoft.com/office/drawing/2014/main" id="{62A1A02E-AAAC-9959-A74E-10885AC09CC8}"/>
              </a:ext>
            </a:extLst>
          </p:cNvPr>
          <p:cNvSpPr/>
          <p:nvPr>
            <p:custDataLst>
              <p:tags r:id="rId6"/>
            </p:custDataLst>
          </p:nvPr>
        </p:nvSpPr>
        <p:spPr>
          <a:xfrm>
            <a:off x="4888924" y="2122265"/>
            <a:ext cx="4514421" cy="517830"/>
          </a:xfrm>
          <a:prstGeom prst="rect">
            <a:avLst/>
          </a:prstGeom>
          <a:solidFill>
            <a:srgbClr val="BCDEC2"/>
          </a:solidFill>
          <a:ln w="3175">
            <a:solidFill>
              <a:srgbClr val="1B756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0" bIns="0" rtlCol="0" anchor="ctr">
            <a:normAutofit/>
          </a:bodyPr>
          <a:lstStyle/>
          <a:p>
            <a:pPr algn="ctr"/>
            <a:r>
              <a:rPr lang="zh-CN" altLang="en-US" sz="2400" b="1" dirty="0">
                <a:solidFill>
                  <a:schemeClr val="tx1"/>
                </a:solidFill>
                <a:latin typeface="微软雅黑" panose="020B0503020204020204" pitchFamily="34" charset="-122"/>
                <a:ea typeface="微软雅黑" panose="020B0503020204020204" pitchFamily="34" charset="-122"/>
              </a:rPr>
              <a:t>安全性</a:t>
            </a:r>
          </a:p>
        </p:txBody>
      </p:sp>
      <p:sp>
        <p:nvSpPr>
          <p:cNvPr id="11" name="MH_Number_2">
            <a:hlinkClick r:id="" action="ppaction://noaction"/>
            <a:extLst>
              <a:ext uri="{FF2B5EF4-FFF2-40B4-BE49-F238E27FC236}">
                <a16:creationId xmlns="" xmlns:a16="http://schemas.microsoft.com/office/drawing/2014/main" id="{1A4D8769-3884-027B-DEF3-641AE53A90F6}"/>
              </a:ext>
            </a:extLst>
          </p:cNvPr>
          <p:cNvSpPr/>
          <p:nvPr>
            <p:custDataLst>
              <p:tags r:id="rId7"/>
            </p:custDataLst>
          </p:nvPr>
        </p:nvSpPr>
        <p:spPr>
          <a:xfrm>
            <a:off x="4074753" y="2157025"/>
            <a:ext cx="448310" cy="448310"/>
          </a:xfrm>
          <a:prstGeom prst="ellipse">
            <a:avLst/>
          </a:prstGeom>
          <a:noFill/>
          <a:ln w="3175">
            <a:solidFill>
              <a:srgbClr val="1B75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b="1">
                <a:solidFill>
                  <a:srgbClr val="1B7560"/>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000" b="1" dirty="0">
              <a:solidFill>
                <a:srgbClr val="1B756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MH_Others_2">
            <a:extLst>
              <a:ext uri="{FF2B5EF4-FFF2-40B4-BE49-F238E27FC236}">
                <a16:creationId xmlns="" xmlns:a16="http://schemas.microsoft.com/office/drawing/2014/main" id="{CA23FBDB-D9C6-6FF4-7D1B-663DF8B247EA}"/>
              </a:ext>
            </a:extLst>
          </p:cNvPr>
          <p:cNvSpPr/>
          <p:nvPr>
            <p:custDataLst>
              <p:tags r:id="rId8"/>
            </p:custDataLst>
          </p:nvPr>
        </p:nvSpPr>
        <p:spPr>
          <a:xfrm>
            <a:off x="4823519" y="2122265"/>
            <a:ext cx="180000" cy="517830"/>
          </a:xfrm>
          <a:prstGeom prst="rect">
            <a:avLst/>
          </a:prstGeom>
          <a:solidFill>
            <a:srgbClr val="1B7560"/>
          </a:solidFill>
          <a:ln w="3175">
            <a:solidFill>
              <a:srgbClr val="1B7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240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3" name="MH_Entry_1">
            <a:hlinkClick r:id="" action="ppaction://noaction"/>
            <a:extLst>
              <a:ext uri="{FF2B5EF4-FFF2-40B4-BE49-F238E27FC236}">
                <a16:creationId xmlns="" xmlns:a16="http://schemas.microsoft.com/office/drawing/2014/main" id="{BEE5AB8F-4201-230D-F8BB-47927A465CCB}"/>
              </a:ext>
            </a:extLst>
          </p:cNvPr>
          <p:cNvSpPr/>
          <p:nvPr>
            <p:custDataLst>
              <p:tags r:id="rId9"/>
            </p:custDataLst>
          </p:nvPr>
        </p:nvSpPr>
        <p:spPr>
          <a:xfrm>
            <a:off x="4888924" y="3128513"/>
            <a:ext cx="4514421" cy="517830"/>
          </a:xfrm>
          <a:prstGeom prst="rect">
            <a:avLst/>
          </a:prstGeom>
          <a:solidFill>
            <a:srgbClr val="BCDEC2"/>
          </a:solidFill>
          <a:ln w="3175">
            <a:solidFill>
              <a:srgbClr val="1B756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0" bIns="0" rtlCol="0" anchor="ctr">
            <a:normAutofit/>
          </a:bodyPr>
          <a:lstStyle/>
          <a:p>
            <a:pPr algn="ctr"/>
            <a:r>
              <a:rPr lang="zh-CN" altLang="en-US" sz="2400" b="1" dirty="0">
                <a:solidFill>
                  <a:schemeClr val="tx1"/>
                </a:solidFill>
                <a:latin typeface="微软雅黑" panose="020B0503020204020204" pitchFamily="34" charset="-122"/>
                <a:ea typeface="微软雅黑" panose="020B0503020204020204" pitchFamily="34" charset="-122"/>
              </a:rPr>
              <a:t>有效性</a:t>
            </a:r>
          </a:p>
        </p:txBody>
      </p:sp>
      <p:sp>
        <p:nvSpPr>
          <p:cNvPr id="14" name="MH_Number_1">
            <a:hlinkClick r:id="" action="ppaction://noaction"/>
            <a:extLst>
              <a:ext uri="{FF2B5EF4-FFF2-40B4-BE49-F238E27FC236}">
                <a16:creationId xmlns="" xmlns:a16="http://schemas.microsoft.com/office/drawing/2014/main" id="{64ADD3B4-A068-228D-4067-E2C4AADF38BA}"/>
              </a:ext>
            </a:extLst>
          </p:cNvPr>
          <p:cNvSpPr/>
          <p:nvPr>
            <p:custDataLst>
              <p:tags r:id="rId10"/>
            </p:custDataLst>
          </p:nvPr>
        </p:nvSpPr>
        <p:spPr>
          <a:xfrm>
            <a:off x="4074753" y="3163273"/>
            <a:ext cx="448310" cy="448310"/>
          </a:xfrm>
          <a:prstGeom prst="ellipse">
            <a:avLst/>
          </a:prstGeom>
          <a:noFill/>
          <a:ln w="3175">
            <a:solidFill>
              <a:srgbClr val="1B75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b="1" dirty="0">
                <a:solidFill>
                  <a:srgbClr val="1B7560"/>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000" b="1" dirty="0">
              <a:solidFill>
                <a:srgbClr val="1B756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MH_Others_1">
            <a:extLst>
              <a:ext uri="{FF2B5EF4-FFF2-40B4-BE49-F238E27FC236}">
                <a16:creationId xmlns="" xmlns:a16="http://schemas.microsoft.com/office/drawing/2014/main" id="{10D38753-2CE1-3EB6-C046-F859EED4B809}"/>
              </a:ext>
            </a:extLst>
          </p:cNvPr>
          <p:cNvSpPr/>
          <p:nvPr>
            <p:custDataLst>
              <p:tags r:id="rId11"/>
            </p:custDataLst>
          </p:nvPr>
        </p:nvSpPr>
        <p:spPr>
          <a:xfrm>
            <a:off x="4823519" y="3128513"/>
            <a:ext cx="180000" cy="517830"/>
          </a:xfrm>
          <a:prstGeom prst="rect">
            <a:avLst/>
          </a:prstGeom>
          <a:solidFill>
            <a:srgbClr val="1B7560"/>
          </a:solidFill>
          <a:ln w="3175">
            <a:solidFill>
              <a:srgbClr val="1B7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240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6" name="MH_Entry_2">
            <a:hlinkClick r:id="" action="ppaction://noaction"/>
            <a:extLst>
              <a:ext uri="{FF2B5EF4-FFF2-40B4-BE49-F238E27FC236}">
                <a16:creationId xmlns="" xmlns:a16="http://schemas.microsoft.com/office/drawing/2014/main" id="{B7A51EAA-91C2-0452-0DBA-3CF7A0F737F4}"/>
              </a:ext>
            </a:extLst>
          </p:cNvPr>
          <p:cNvSpPr/>
          <p:nvPr>
            <p:custDataLst>
              <p:tags r:id="rId12"/>
            </p:custDataLst>
          </p:nvPr>
        </p:nvSpPr>
        <p:spPr>
          <a:xfrm>
            <a:off x="4888924" y="4134761"/>
            <a:ext cx="4514421" cy="517830"/>
          </a:xfrm>
          <a:prstGeom prst="rect">
            <a:avLst/>
          </a:prstGeom>
          <a:solidFill>
            <a:srgbClr val="BCDEC2"/>
          </a:solidFill>
          <a:ln w="3175">
            <a:solidFill>
              <a:srgbClr val="1B756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0" bIns="0" rtlCol="0" anchor="ctr">
            <a:normAutofit/>
          </a:bodyPr>
          <a:lstStyle/>
          <a:p>
            <a:pPr algn="ctr"/>
            <a:r>
              <a:rPr lang="zh-CN" altLang="en-US" sz="2400" b="1" dirty="0">
                <a:solidFill>
                  <a:schemeClr val="tx1"/>
                </a:solidFill>
                <a:latin typeface="微软雅黑" panose="020B0503020204020204" pitchFamily="34" charset="-122"/>
                <a:ea typeface="微软雅黑" panose="020B0503020204020204" pitchFamily="34" charset="-122"/>
              </a:rPr>
              <a:t>创新性</a:t>
            </a:r>
          </a:p>
        </p:txBody>
      </p:sp>
      <p:sp>
        <p:nvSpPr>
          <p:cNvPr id="17" name="MH_Number_2">
            <a:hlinkClick r:id="" action="ppaction://noaction"/>
            <a:extLst>
              <a:ext uri="{FF2B5EF4-FFF2-40B4-BE49-F238E27FC236}">
                <a16:creationId xmlns="" xmlns:a16="http://schemas.microsoft.com/office/drawing/2014/main" id="{5C0265AB-577F-867D-27AB-C9F543B9A9E5}"/>
              </a:ext>
            </a:extLst>
          </p:cNvPr>
          <p:cNvSpPr/>
          <p:nvPr>
            <p:custDataLst>
              <p:tags r:id="rId13"/>
            </p:custDataLst>
          </p:nvPr>
        </p:nvSpPr>
        <p:spPr>
          <a:xfrm>
            <a:off x="4074753" y="4169521"/>
            <a:ext cx="448310" cy="448310"/>
          </a:xfrm>
          <a:prstGeom prst="ellipse">
            <a:avLst/>
          </a:prstGeom>
          <a:noFill/>
          <a:ln w="3175">
            <a:solidFill>
              <a:srgbClr val="1B75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b="1" dirty="0">
                <a:solidFill>
                  <a:srgbClr val="1B7560"/>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000" b="1" dirty="0">
              <a:solidFill>
                <a:srgbClr val="1B756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MH_Others_2">
            <a:extLst>
              <a:ext uri="{FF2B5EF4-FFF2-40B4-BE49-F238E27FC236}">
                <a16:creationId xmlns="" xmlns:a16="http://schemas.microsoft.com/office/drawing/2014/main" id="{D3D8A47F-01F2-EC59-A1EB-DE7CED7B3E78}"/>
              </a:ext>
            </a:extLst>
          </p:cNvPr>
          <p:cNvSpPr/>
          <p:nvPr>
            <p:custDataLst>
              <p:tags r:id="rId14"/>
            </p:custDataLst>
          </p:nvPr>
        </p:nvSpPr>
        <p:spPr>
          <a:xfrm>
            <a:off x="4823519" y="4134761"/>
            <a:ext cx="180000" cy="517830"/>
          </a:xfrm>
          <a:prstGeom prst="rect">
            <a:avLst/>
          </a:prstGeom>
          <a:solidFill>
            <a:srgbClr val="1B7560"/>
          </a:solidFill>
          <a:ln w="3175">
            <a:solidFill>
              <a:srgbClr val="1B7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240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9" name="MH_Entry_2">
            <a:hlinkClick r:id="" action="ppaction://noaction"/>
            <a:extLst>
              <a:ext uri="{FF2B5EF4-FFF2-40B4-BE49-F238E27FC236}">
                <a16:creationId xmlns="" xmlns:a16="http://schemas.microsoft.com/office/drawing/2014/main" id="{C352C9B1-D85D-0E7C-A0AA-38F38B7E50FB}"/>
              </a:ext>
            </a:extLst>
          </p:cNvPr>
          <p:cNvSpPr/>
          <p:nvPr>
            <p:custDataLst>
              <p:tags r:id="rId15"/>
            </p:custDataLst>
          </p:nvPr>
        </p:nvSpPr>
        <p:spPr>
          <a:xfrm>
            <a:off x="4888924" y="5063338"/>
            <a:ext cx="4514421" cy="517830"/>
          </a:xfrm>
          <a:prstGeom prst="rect">
            <a:avLst/>
          </a:prstGeom>
          <a:solidFill>
            <a:srgbClr val="BCDEC2"/>
          </a:solidFill>
          <a:ln w="3175">
            <a:solidFill>
              <a:srgbClr val="1B756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0" bIns="0" rtlCol="0" anchor="ctr">
            <a:normAutofit/>
          </a:bodyPr>
          <a:lstStyle/>
          <a:p>
            <a:pPr algn="ctr"/>
            <a:r>
              <a:rPr lang="zh-CN" altLang="en-US" sz="2400" b="1" dirty="0">
                <a:solidFill>
                  <a:schemeClr val="tx1"/>
                </a:solidFill>
                <a:latin typeface="微软雅黑" panose="020B0503020204020204" pitchFamily="34" charset="-122"/>
                <a:ea typeface="微软雅黑" panose="020B0503020204020204" pitchFamily="34" charset="-122"/>
              </a:rPr>
              <a:t>公平性</a:t>
            </a:r>
          </a:p>
        </p:txBody>
      </p:sp>
      <p:sp>
        <p:nvSpPr>
          <p:cNvPr id="20" name="MH_Number_2">
            <a:hlinkClick r:id="" action="ppaction://noaction"/>
            <a:extLst>
              <a:ext uri="{FF2B5EF4-FFF2-40B4-BE49-F238E27FC236}">
                <a16:creationId xmlns="" xmlns:a16="http://schemas.microsoft.com/office/drawing/2014/main" id="{1E02BD77-FDC9-F6DF-4F31-F07E7FF3F027}"/>
              </a:ext>
            </a:extLst>
          </p:cNvPr>
          <p:cNvSpPr/>
          <p:nvPr>
            <p:custDataLst>
              <p:tags r:id="rId16"/>
            </p:custDataLst>
          </p:nvPr>
        </p:nvSpPr>
        <p:spPr>
          <a:xfrm>
            <a:off x="4074753" y="5098098"/>
            <a:ext cx="448310" cy="448310"/>
          </a:xfrm>
          <a:prstGeom prst="ellipse">
            <a:avLst/>
          </a:prstGeom>
          <a:noFill/>
          <a:ln w="3175">
            <a:solidFill>
              <a:srgbClr val="1B75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b="1" dirty="0">
                <a:solidFill>
                  <a:srgbClr val="1B7560"/>
                </a:solidFill>
                <a:latin typeface="微软雅黑" panose="020B0503020204020204" pitchFamily="34" charset="-122"/>
                <a:ea typeface="微软雅黑" panose="020B0503020204020204" pitchFamily="34" charset="-122"/>
                <a:cs typeface="Times New Roman" panose="02020603050405020304" pitchFamily="18" charset="0"/>
              </a:rPr>
              <a:t>5</a:t>
            </a:r>
            <a:endParaRPr lang="zh-CN" altLang="en-US" sz="2000" b="1" dirty="0">
              <a:solidFill>
                <a:srgbClr val="1B756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MH_Others_2">
            <a:extLst>
              <a:ext uri="{FF2B5EF4-FFF2-40B4-BE49-F238E27FC236}">
                <a16:creationId xmlns="" xmlns:a16="http://schemas.microsoft.com/office/drawing/2014/main" id="{999D808D-19A9-3F4F-823F-8B125E9E1C54}"/>
              </a:ext>
            </a:extLst>
          </p:cNvPr>
          <p:cNvSpPr/>
          <p:nvPr>
            <p:custDataLst>
              <p:tags r:id="rId17"/>
            </p:custDataLst>
          </p:nvPr>
        </p:nvSpPr>
        <p:spPr>
          <a:xfrm>
            <a:off x="4823519" y="5063338"/>
            <a:ext cx="180000" cy="517830"/>
          </a:xfrm>
          <a:prstGeom prst="rect">
            <a:avLst/>
          </a:prstGeom>
          <a:solidFill>
            <a:srgbClr val="1B7560"/>
          </a:solidFill>
          <a:ln w="3175">
            <a:solidFill>
              <a:srgbClr val="1B7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2400">
              <a:solidFill>
                <a:schemeClr val="accent1">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59414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 xmlns:a16="http://schemas.microsoft.com/office/drawing/2014/main" id="{1DD471D6-5B68-4AE5-B2D3-D449D7BB23C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3" name="think-cell 幻灯片" r:id="rId5" imgW="347" imgH="348" progId="TCLayout.ActiveDocument.1">
                  <p:embed/>
                </p:oleObj>
              </mc:Choice>
              <mc:Fallback>
                <p:oleObj name="think-cell 幻灯片" r:id="rId5" imgW="347" imgH="348" progId="TCLayout.ActiveDocument.1">
                  <p:embed/>
                  <p:pic>
                    <p:nvPicPr>
                      <p:cNvPr id="6" name="对象 5" hidden="1">
                        <a:extLst>
                          <a:ext uri="{FF2B5EF4-FFF2-40B4-BE49-F238E27FC236}">
                            <a16:creationId xmlns="" xmlns:a16="http://schemas.microsoft.com/office/drawing/2014/main" id="{1DD471D6-5B68-4AE5-B2D3-D449D7BB23C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6" name="内容占位符 15" descr="图标&#10;&#10;描述已自动生成">
            <a:extLst>
              <a:ext uri="{FF2B5EF4-FFF2-40B4-BE49-F238E27FC236}">
                <a16:creationId xmlns="" xmlns:a16="http://schemas.microsoft.com/office/drawing/2014/main" id="{9185A21A-DD95-450E-A712-B89F651D71EB}"/>
              </a:ext>
            </a:extLst>
          </p:cNvPr>
          <p:cNvPicPr>
            <a:picLocks noGrp="1" noChangeAspect="1"/>
          </p:cNvPicPr>
          <p:nvPr>
            <p:ph sz="quarter" idx="4294967295"/>
          </p:nvPr>
        </p:nvPicPr>
        <p:blipFill>
          <a:blip r:embed="rId7">
            <a:duotone>
              <a:schemeClr val="accent1">
                <a:shade val="45000"/>
                <a:satMod val="135000"/>
              </a:schemeClr>
              <a:prstClr val="white"/>
            </a:duotone>
          </a:blip>
          <a:stretch>
            <a:fillRect/>
          </a:stretch>
        </p:blipFill>
        <p:spPr>
          <a:xfrm>
            <a:off x="0" y="1060450"/>
            <a:ext cx="855663" cy="855663"/>
          </a:xfrm>
        </p:spPr>
      </p:pic>
      <p:sp>
        <p:nvSpPr>
          <p:cNvPr id="17" name="文本框 16">
            <a:extLst>
              <a:ext uri="{FF2B5EF4-FFF2-40B4-BE49-F238E27FC236}">
                <a16:creationId xmlns="" xmlns:a16="http://schemas.microsoft.com/office/drawing/2014/main" id="{59BE044A-3698-4DD1-ABF2-23CBCF2837B4}"/>
              </a:ext>
            </a:extLst>
          </p:cNvPr>
          <p:cNvSpPr txBox="1"/>
          <p:nvPr/>
        </p:nvSpPr>
        <p:spPr>
          <a:xfrm>
            <a:off x="855663" y="944721"/>
            <a:ext cx="10595602" cy="5434949"/>
          </a:xfrm>
          <a:prstGeom prst="rect">
            <a:avLst/>
          </a:prstGeom>
          <a:noFill/>
        </p:spPr>
        <p:txBody>
          <a:bodyPr wrap="square" rtlCol="0">
            <a:spAutoFit/>
          </a:bodyPr>
          <a:lstStyle/>
          <a:p>
            <a:pPr marL="285750" indent="-285750" algn="l">
              <a:lnSpc>
                <a:spcPct val="200000"/>
              </a:lnSpc>
              <a:buFont typeface="Wingdings" panose="05000000000000000000" pitchFamily="2" charset="2"/>
              <a:buChar char="Ø"/>
            </a:pPr>
            <a:r>
              <a:rPr lang="zh-CN" altLang="en-US" sz="1600" b="1" dirty="0">
                <a:solidFill>
                  <a:srgbClr val="1B7560"/>
                </a:solidFill>
                <a:latin typeface="微软雅黑" panose="020B0503020204020204" pitchFamily="34" charset="-122"/>
                <a:ea typeface="微软雅黑" panose="020B0503020204020204" pitchFamily="34" charset="-122"/>
              </a:rPr>
              <a:t>通用名：</a:t>
            </a:r>
            <a:r>
              <a:rPr lang="zh-CN" altLang="en-US" sz="1600" dirty="0">
                <a:latin typeface="微软雅黑" panose="020B0503020204020204" pitchFamily="34" charset="-122"/>
                <a:ea typeface="微软雅黑" panose="020B0503020204020204" pitchFamily="34" charset="-122"/>
              </a:rPr>
              <a:t>拉考沙胺口服溶液</a:t>
            </a:r>
            <a:endParaRPr lang="en-US" altLang="zh-CN" sz="1600" dirty="0">
              <a:latin typeface="微软雅黑" panose="020B0503020204020204" pitchFamily="34" charset="-122"/>
              <a:ea typeface="微软雅黑" panose="020B0503020204020204" pitchFamily="34" charset="-122"/>
            </a:endParaRPr>
          </a:p>
          <a:p>
            <a:pPr marL="285750" indent="-285750" algn="l">
              <a:lnSpc>
                <a:spcPct val="200000"/>
              </a:lnSpc>
              <a:buFont typeface="Wingdings" panose="05000000000000000000" pitchFamily="2" charset="2"/>
              <a:buChar char="Ø"/>
            </a:pPr>
            <a:r>
              <a:rPr lang="zh-CN" altLang="en-US" sz="1600" b="1" dirty="0">
                <a:solidFill>
                  <a:srgbClr val="1B7560"/>
                </a:solidFill>
                <a:latin typeface="微软雅黑" panose="020B0503020204020204" pitchFamily="34" charset="-122"/>
                <a:ea typeface="微软雅黑" panose="020B0503020204020204" pitchFamily="34" charset="-122"/>
              </a:rPr>
              <a:t>注册规格：</a:t>
            </a:r>
            <a:r>
              <a:rPr lang="en-US" altLang="zh-CN" sz="1600" dirty="0">
                <a:latin typeface="微软雅黑" panose="020B0503020204020204" pitchFamily="34" charset="-122"/>
                <a:ea typeface="微软雅黑" panose="020B0503020204020204" pitchFamily="34" charset="-122"/>
              </a:rPr>
              <a:t>200ml:2g</a:t>
            </a:r>
          </a:p>
          <a:p>
            <a:pPr marL="285750" indent="-285750" algn="l">
              <a:lnSpc>
                <a:spcPct val="200000"/>
              </a:lnSpc>
              <a:buFont typeface="Wingdings" panose="05000000000000000000" pitchFamily="2" charset="2"/>
              <a:buChar char="Ø"/>
            </a:pPr>
            <a:r>
              <a:rPr lang="zh-CN" altLang="en-US" sz="1600" b="1" dirty="0">
                <a:solidFill>
                  <a:srgbClr val="1B7560"/>
                </a:solidFill>
                <a:latin typeface="微软雅黑" panose="020B0503020204020204" pitchFamily="34" charset="-122"/>
                <a:ea typeface="微软雅黑" panose="020B0503020204020204" pitchFamily="34" charset="-122"/>
              </a:rPr>
              <a:t>中国大陆首次上市时间：</a:t>
            </a:r>
            <a:r>
              <a:rPr lang="en-US" altLang="zh-CN" sz="1600" dirty="0">
                <a:latin typeface="微软雅黑" panose="020B0503020204020204" pitchFamily="34" charset="-122"/>
                <a:ea typeface="微软雅黑" panose="020B0503020204020204" pitchFamily="34" charset="-122"/>
              </a:rPr>
              <a:t>2020</a:t>
            </a:r>
            <a:r>
              <a:rPr lang="zh-CN" altLang="en-US" sz="1600" dirty="0">
                <a:latin typeface="微软雅黑" panose="020B0503020204020204" pitchFamily="34" charset="-122"/>
                <a:ea typeface="微软雅黑" panose="020B0503020204020204" pitchFamily="34" charset="-122"/>
              </a:rPr>
              <a:t>年</a:t>
            </a:r>
            <a:endParaRPr lang="en-US" altLang="zh-CN" sz="1600" dirty="0">
              <a:latin typeface="微软雅黑" panose="020B0503020204020204" pitchFamily="34" charset="-122"/>
              <a:ea typeface="微软雅黑" panose="020B0503020204020204" pitchFamily="34" charset="-122"/>
            </a:endParaRPr>
          </a:p>
          <a:p>
            <a:pPr marL="285750" indent="-285750" algn="l">
              <a:lnSpc>
                <a:spcPct val="200000"/>
              </a:lnSpc>
              <a:buFont typeface="Wingdings" panose="05000000000000000000" pitchFamily="2" charset="2"/>
              <a:buChar char="Ø"/>
            </a:pPr>
            <a:r>
              <a:rPr lang="zh-CN" altLang="en-US" sz="1600" b="1" dirty="0">
                <a:solidFill>
                  <a:srgbClr val="1B7560"/>
                </a:solidFill>
                <a:latin typeface="微软雅黑" panose="020B0503020204020204" pitchFamily="34" charset="-122"/>
                <a:ea typeface="微软雅黑" panose="020B0503020204020204" pitchFamily="34" charset="-122"/>
              </a:rPr>
              <a:t>目前大陆地区同通用名药品的上市情况</a:t>
            </a:r>
            <a:r>
              <a:rPr lang="zh-CN" altLang="en-US" sz="1600" dirty="0">
                <a:solidFill>
                  <a:srgbClr val="1B7560"/>
                </a:solidFill>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共</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家</a:t>
            </a:r>
            <a:endParaRPr lang="en-US" altLang="zh-CN" sz="1600" dirty="0">
              <a:latin typeface="微软雅黑" panose="020B0503020204020204" pitchFamily="34" charset="-122"/>
              <a:ea typeface="微软雅黑" panose="020B0503020204020204" pitchFamily="34" charset="-122"/>
            </a:endParaRPr>
          </a:p>
          <a:p>
            <a:pPr marL="285750" indent="-285750" algn="l">
              <a:lnSpc>
                <a:spcPct val="200000"/>
              </a:lnSpc>
              <a:buFont typeface="Wingdings" panose="05000000000000000000" pitchFamily="2" charset="2"/>
              <a:buChar char="Ø"/>
            </a:pPr>
            <a:r>
              <a:rPr lang="zh-CN" altLang="en-US" sz="1600" b="1" dirty="0">
                <a:solidFill>
                  <a:srgbClr val="1B7560"/>
                </a:solidFill>
                <a:latin typeface="微软雅黑" panose="020B0503020204020204" pitchFamily="34" charset="-122"/>
                <a:ea typeface="微软雅黑" panose="020B0503020204020204" pitchFamily="34" charset="-122"/>
              </a:rPr>
              <a:t>全球首个上市国家</a:t>
            </a:r>
            <a:r>
              <a:rPr lang="en-US" altLang="zh-CN" sz="1600" b="1" dirty="0">
                <a:solidFill>
                  <a:srgbClr val="1B7560"/>
                </a:solidFill>
                <a:latin typeface="微软雅黑" panose="020B0503020204020204" pitchFamily="34" charset="-122"/>
                <a:ea typeface="微软雅黑" panose="020B0503020204020204" pitchFamily="34" charset="-122"/>
              </a:rPr>
              <a:t>/</a:t>
            </a:r>
            <a:r>
              <a:rPr lang="zh-CN" altLang="en-US" sz="1600" b="1" dirty="0">
                <a:solidFill>
                  <a:srgbClr val="1B7560"/>
                </a:solidFill>
                <a:latin typeface="微软雅黑" panose="020B0503020204020204" pitchFamily="34" charset="-122"/>
                <a:ea typeface="微软雅黑" panose="020B0503020204020204" pitchFamily="34" charset="-122"/>
              </a:rPr>
              <a:t>地区及上市时间</a:t>
            </a:r>
            <a:r>
              <a:rPr lang="zh-CN" altLang="en-US" sz="1600" dirty="0">
                <a:solidFill>
                  <a:srgbClr val="1B7560"/>
                </a:solidFill>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2010</a:t>
            </a:r>
            <a:r>
              <a:rPr lang="zh-CN" altLang="en-US" sz="1600" dirty="0">
                <a:latin typeface="微软雅黑" panose="020B0503020204020204" pitchFamily="34" charset="-122"/>
                <a:ea typeface="微软雅黑" panose="020B0503020204020204" pitchFamily="34" charset="-122"/>
              </a:rPr>
              <a:t>年，美国</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欧洲</a:t>
            </a:r>
            <a:endParaRPr lang="en-US" altLang="zh-CN" sz="1600" dirty="0">
              <a:latin typeface="微软雅黑" panose="020B0503020204020204" pitchFamily="34" charset="-122"/>
              <a:ea typeface="微软雅黑" panose="020B0503020204020204" pitchFamily="34" charset="-122"/>
            </a:endParaRPr>
          </a:p>
          <a:p>
            <a:pPr marL="285750" indent="-285750" algn="l">
              <a:lnSpc>
                <a:spcPct val="200000"/>
              </a:lnSpc>
              <a:buFont typeface="Wingdings" panose="05000000000000000000" pitchFamily="2" charset="2"/>
              <a:buChar char="Ø"/>
            </a:pPr>
            <a:r>
              <a:rPr lang="zh-CN" altLang="en-US" sz="1600" b="1" dirty="0">
                <a:solidFill>
                  <a:srgbClr val="1B7560"/>
                </a:solidFill>
                <a:latin typeface="微软雅黑" panose="020B0503020204020204" pitchFamily="34" charset="-122"/>
                <a:ea typeface="微软雅黑" panose="020B0503020204020204" pitchFamily="34" charset="-122"/>
              </a:rPr>
              <a:t>是否为</a:t>
            </a:r>
            <a:r>
              <a:rPr lang="en-US" altLang="zh-CN" sz="1600" b="1" dirty="0">
                <a:solidFill>
                  <a:srgbClr val="1B7560"/>
                </a:solidFill>
                <a:latin typeface="微软雅黑" panose="020B0503020204020204" pitchFamily="34" charset="-122"/>
                <a:ea typeface="微软雅黑" panose="020B0503020204020204" pitchFamily="34" charset="-122"/>
              </a:rPr>
              <a:t>OTC</a:t>
            </a:r>
            <a:r>
              <a:rPr lang="zh-CN" altLang="en-US" sz="1600" b="1" dirty="0">
                <a:solidFill>
                  <a:srgbClr val="1B7560"/>
                </a:solidFill>
                <a:latin typeface="微软雅黑" panose="020B0503020204020204" pitchFamily="34" charset="-122"/>
                <a:ea typeface="微软雅黑" panose="020B0503020204020204" pitchFamily="34" charset="-122"/>
              </a:rPr>
              <a:t>药品</a:t>
            </a:r>
            <a:r>
              <a:rPr lang="zh-CN" altLang="en-US" sz="1600" dirty="0">
                <a:solidFill>
                  <a:srgbClr val="1B7560"/>
                </a:solidFill>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否</a:t>
            </a:r>
            <a:endParaRPr lang="en-US" altLang="zh-CN" sz="1600" dirty="0">
              <a:latin typeface="微软雅黑" panose="020B0503020204020204" pitchFamily="34" charset="-122"/>
              <a:ea typeface="微软雅黑" panose="020B0503020204020204" pitchFamily="34" charset="-122"/>
            </a:endParaRPr>
          </a:p>
          <a:p>
            <a:pPr marL="285750" indent="-285750" algn="l">
              <a:lnSpc>
                <a:spcPct val="200000"/>
              </a:lnSpc>
              <a:buFont typeface="Wingdings" panose="05000000000000000000" pitchFamily="2" charset="2"/>
              <a:buChar char="Ø"/>
            </a:pPr>
            <a:r>
              <a:rPr lang="zh-CN" altLang="en-US" sz="1600" b="1" dirty="0">
                <a:solidFill>
                  <a:srgbClr val="1B7560"/>
                </a:solidFill>
                <a:latin typeface="微软雅黑" panose="020B0503020204020204" pitchFamily="34" charset="-122"/>
                <a:ea typeface="微软雅黑" panose="020B0503020204020204" pitchFamily="34" charset="-122"/>
              </a:rPr>
              <a:t>参照药品建议</a:t>
            </a:r>
            <a:r>
              <a:rPr lang="zh-CN" altLang="en-US" sz="1600" dirty="0">
                <a:solidFill>
                  <a:srgbClr val="1B7560"/>
                </a:solidFill>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拉考沙胺片剂</a:t>
            </a:r>
            <a:endParaRPr lang="en-US" altLang="zh-CN" sz="1600" dirty="0">
              <a:latin typeface="微软雅黑" panose="020B0503020204020204" pitchFamily="34" charset="-122"/>
              <a:ea typeface="微软雅黑" panose="020B0503020204020204" pitchFamily="34" charset="-122"/>
            </a:endParaRPr>
          </a:p>
          <a:p>
            <a:pPr marL="285750" indent="-285750" algn="l">
              <a:lnSpc>
                <a:spcPct val="200000"/>
              </a:lnSpc>
              <a:buFont typeface="Wingdings" panose="05000000000000000000" pitchFamily="2" charset="2"/>
              <a:buChar char="Ø"/>
            </a:pPr>
            <a:r>
              <a:rPr lang="zh-CN" altLang="en-US" sz="1600" b="1" dirty="0">
                <a:solidFill>
                  <a:srgbClr val="1B7560"/>
                </a:solidFill>
                <a:latin typeface="微软雅黑" panose="020B0503020204020204" pitchFamily="34" charset="-122"/>
                <a:ea typeface="微软雅黑" panose="020B0503020204020204" pitchFamily="34" charset="-122"/>
              </a:rPr>
              <a:t>与参照药品或已上市的同治疗领域药品相比的优势和不足</a:t>
            </a:r>
            <a:r>
              <a:rPr lang="zh-CN" altLang="en-US" sz="1600" dirty="0">
                <a:solidFill>
                  <a:srgbClr val="1B7560"/>
                </a:solidFill>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拉考沙胺口服溶液是片剂的补充，精准取量，更适合儿童使用。</a:t>
            </a:r>
            <a:endParaRPr lang="en-US" altLang="zh-CN" sz="1600" dirty="0">
              <a:latin typeface="微软雅黑" panose="020B0503020204020204" pitchFamily="34" charset="-122"/>
              <a:ea typeface="微软雅黑" panose="020B0503020204020204" pitchFamily="34" charset="-122"/>
            </a:endParaRPr>
          </a:p>
          <a:p>
            <a:pPr marL="285750" indent="-285750" algn="l">
              <a:lnSpc>
                <a:spcPct val="200000"/>
              </a:lnSpc>
              <a:buFont typeface="Wingdings" panose="05000000000000000000" pitchFamily="2" charset="2"/>
              <a:buChar char="Ø"/>
            </a:pPr>
            <a:r>
              <a:rPr lang="zh-CN" altLang="en-US" sz="1600" b="1" dirty="0">
                <a:solidFill>
                  <a:srgbClr val="1B7560"/>
                </a:solidFill>
                <a:latin typeface="微软雅黑" panose="020B0503020204020204" pitchFamily="34" charset="-122"/>
                <a:ea typeface="微软雅黑" panose="020B0503020204020204" pitchFamily="34" charset="-122"/>
              </a:rPr>
              <a:t>弥补未满足的治疗需求</a:t>
            </a:r>
            <a:r>
              <a:rPr lang="zh-CN" altLang="en-US" sz="1600" dirty="0">
                <a:latin typeface="微软雅黑" panose="020B0503020204020204" pitchFamily="34" charset="-122"/>
                <a:ea typeface="微软雅黑" panose="020B0503020204020204" pitchFamily="34" charset="-122"/>
              </a:rPr>
              <a:t>：片剂最小规格</a:t>
            </a:r>
            <a:r>
              <a:rPr lang="en-US" altLang="zh-CN" sz="1600" dirty="0">
                <a:latin typeface="微软雅黑" panose="020B0503020204020204" pitchFamily="34" charset="-122"/>
                <a:ea typeface="微软雅黑" panose="020B0503020204020204" pitchFamily="34" charset="-122"/>
              </a:rPr>
              <a:t>50mg</a:t>
            </a:r>
            <a:r>
              <a:rPr lang="zh-CN" altLang="en-US" sz="1600" dirty="0">
                <a:latin typeface="微软雅黑" panose="020B0503020204020204" pitchFamily="34" charset="-122"/>
                <a:ea typeface="微软雅黑" panose="020B0503020204020204" pitchFamily="34" charset="-122"/>
              </a:rPr>
              <a:t>，不方便小年龄儿童使用。如体重</a:t>
            </a:r>
            <a:r>
              <a:rPr lang="en-US" altLang="zh-CN" sz="1600" dirty="0">
                <a:latin typeface="微软雅黑" panose="020B0503020204020204" pitchFamily="34" charset="-122"/>
                <a:ea typeface="微软雅黑" panose="020B0503020204020204" pitchFamily="34" charset="-122"/>
              </a:rPr>
              <a:t>=20kg</a:t>
            </a:r>
            <a:r>
              <a:rPr lang="zh-CN" altLang="en-US" sz="1600" dirty="0">
                <a:latin typeface="微软雅黑" panose="020B0503020204020204" pitchFamily="34" charset="-122"/>
                <a:ea typeface="微软雅黑" panose="020B0503020204020204" pitchFamily="34" charset="-122"/>
              </a:rPr>
              <a:t>的儿童，起始剂量为</a:t>
            </a:r>
            <a:r>
              <a:rPr lang="en-US" altLang="zh-CN" sz="1600" dirty="0">
                <a:latin typeface="微软雅黑" panose="020B0503020204020204" pitchFamily="34" charset="-122"/>
                <a:ea typeface="微软雅黑" panose="020B0503020204020204" pitchFamily="34" charset="-122"/>
              </a:rPr>
              <a:t>2mg</a:t>
            </a:r>
            <a:r>
              <a:rPr lang="zh-CN" altLang="en-US" sz="1600" dirty="0">
                <a:latin typeface="微软雅黑" panose="020B0503020204020204" pitchFamily="34" charset="-122"/>
                <a:ea typeface="微软雅黑" panose="020B0503020204020204" pitchFamily="34" charset="-122"/>
              </a:rPr>
              <a:t>，患者使用片剂时，经常要掰碎、研磨或溶解片剂。口服溶液相比片剂，精准取量、减少浪费，更适合儿童。</a:t>
            </a:r>
          </a:p>
        </p:txBody>
      </p:sp>
      <p:sp>
        <p:nvSpPr>
          <p:cNvPr id="3" name="MH_Entry_1">
            <a:hlinkClick r:id="" action="ppaction://noaction"/>
            <a:extLst>
              <a:ext uri="{FF2B5EF4-FFF2-40B4-BE49-F238E27FC236}">
                <a16:creationId xmlns="" xmlns:a16="http://schemas.microsoft.com/office/drawing/2014/main" id="{667FA48E-4DC9-96EE-4D13-06E3E5327C81}"/>
              </a:ext>
            </a:extLst>
          </p:cNvPr>
          <p:cNvSpPr/>
          <p:nvPr>
            <p:custDataLst>
              <p:tags r:id="rId3"/>
            </p:custDataLst>
          </p:nvPr>
        </p:nvSpPr>
        <p:spPr>
          <a:xfrm>
            <a:off x="0" y="0"/>
            <a:ext cx="2551814" cy="467833"/>
          </a:xfrm>
          <a:prstGeom prst="rect">
            <a:avLst/>
          </a:prstGeom>
          <a:solidFill>
            <a:srgbClr val="1B7560"/>
          </a:solidFill>
          <a:ln w="3175">
            <a:solidFill>
              <a:srgbClr val="1B756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0" bIns="0" rtlCol="0" anchor="ctr">
            <a:normAutofit/>
          </a:bodyPr>
          <a:lstStyle/>
          <a:p>
            <a:pPr algn="ctr"/>
            <a:r>
              <a:rPr lang="en-US" altLang="zh-CN" sz="1800" b="1" dirty="0">
                <a:solidFill>
                  <a:schemeClr val="bg1"/>
                </a:solidFill>
                <a:latin typeface="微软雅黑" panose="020B0503020204020204" pitchFamily="34" charset="-122"/>
                <a:ea typeface="微软雅黑" panose="020B0503020204020204" pitchFamily="34" charset="-122"/>
              </a:rPr>
              <a:t>1</a:t>
            </a:r>
            <a:r>
              <a:rPr lang="zh-CN" altLang="en-US" sz="1800" b="1" dirty="0">
                <a:solidFill>
                  <a:schemeClr val="bg1"/>
                </a:solidFill>
                <a:latin typeface="微软雅黑" panose="020B0503020204020204" pitchFamily="34" charset="-122"/>
                <a:ea typeface="微软雅黑" panose="020B0503020204020204" pitchFamily="34" charset="-122"/>
              </a:rPr>
              <a:t>、药品基本信息</a:t>
            </a:r>
          </a:p>
        </p:txBody>
      </p:sp>
    </p:spTree>
    <p:extLst>
      <p:ext uri="{BB962C8B-B14F-4D97-AF65-F5344CB8AC3E}">
        <p14:creationId xmlns:p14="http://schemas.microsoft.com/office/powerpoint/2010/main" val="71815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 xmlns:a16="http://schemas.microsoft.com/office/drawing/2014/main" id="{60A6D52F-5287-4892-97F5-54C74476B3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7" name="think-cell 幻灯片" r:id="rId5" imgW="347" imgH="348" progId="TCLayout.ActiveDocument.1">
                  <p:embed/>
                </p:oleObj>
              </mc:Choice>
              <mc:Fallback>
                <p:oleObj name="think-cell 幻灯片" r:id="rId5" imgW="347" imgH="348" progId="TCLayout.ActiveDocument.1">
                  <p:embed/>
                  <p:pic>
                    <p:nvPicPr>
                      <p:cNvPr id="6" name="对象 5" hidden="1">
                        <a:extLst>
                          <a:ext uri="{FF2B5EF4-FFF2-40B4-BE49-F238E27FC236}">
                            <a16:creationId xmlns="" xmlns:a16="http://schemas.microsoft.com/office/drawing/2014/main" id="{60A6D52F-5287-4892-97F5-54C74476B3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文本占位符 3">
            <a:extLst>
              <a:ext uri="{FF2B5EF4-FFF2-40B4-BE49-F238E27FC236}">
                <a16:creationId xmlns="" xmlns:a16="http://schemas.microsoft.com/office/drawing/2014/main" id="{BDB54E2D-EF73-4ADC-B75E-F92596DF8E6C}"/>
              </a:ext>
            </a:extLst>
          </p:cNvPr>
          <p:cNvSpPr>
            <a:spLocks noGrp="1"/>
          </p:cNvSpPr>
          <p:nvPr>
            <p:ph type="body" sz="quarter" idx="4294967295"/>
          </p:nvPr>
        </p:nvSpPr>
        <p:spPr>
          <a:xfrm>
            <a:off x="3362325" y="6405563"/>
            <a:ext cx="8829675" cy="111125"/>
          </a:xfrm>
        </p:spPr>
        <p:txBody>
          <a:bodyPr/>
          <a:lstStyle/>
          <a:p>
            <a:pPr marL="0" indent="0">
              <a:buNone/>
            </a:pPr>
            <a:r>
              <a:rPr lang="en-US" altLang="zh-CN" sz="800" dirty="0">
                <a:latin typeface="微软雅黑" panose="020B0503020204020204" pitchFamily="34" charset="-122"/>
                <a:ea typeface="微软雅黑" panose="020B0503020204020204" pitchFamily="34" charset="-122"/>
              </a:rPr>
              <a:t>1.</a:t>
            </a:r>
            <a:r>
              <a:rPr lang="zh-CN" altLang="en-US" sz="800" dirty="0">
                <a:latin typeface="微软雅黑" panose="020B0503020204020204" pitchFamily="34" charset="-122"/>
                <a:ea typeface="微软雅黑" panose="020B0503020204020204" pitchFamily="34" charset="-122"/>
              </a:rPr>
              <a:t>中国癫痫诊疗指南</a:t>
            </a:r>
            <a:r>
              <a:rPr lang="en-US" altLang="zh-CN" sz="800" dirty="0">
                <a:latin typeface="微软雅黑" panose="020B0503020204020204" pitchFamily="34" charset="-122"/>
                <a:ea typeface="微软雅黑" panose="020B0503020204020204" pitchFamily="34" charset="-122"/>
              </a:rPr>
              <a:t>. 2023</a:t>
            </a:r>
            <a:r>
              <a:rPr lang="zh-CN" altLang="en-US" sz="800" dirty="0">
                <a:latin typeface="微软雅黑" panose="020B0503020204020204" pitchFamily="34" charset="-122"/>
                <a:ea typeface="微软雅黑" panose="020B0503020204020204" pitchFamily="34" charset="-122"/>
              </a:rPr>
              <a:t>修订版</a:t>
            </a:r>
            <a:endParaRPr lang="en-US" altLang="zh-CN" sz="800" dirty="0">
              <a:latin typeface="微软雅黑" panose="020B0503020204020204" pitchFamily="34" charset="-122"/>
              <a:ea typeface="微软雅黑" panose="020B0503020204020204" pitchFamily="34" charset="-122"/>
            </a:endParaRPr>
          </a:p>
          <a:p>
            <a:pPr marL="0" indent="0">
              <a:buNone/>
            </a:pPr>
            <a:r>
              <a:rPr lang="en-US" altLang="zh-CN" sz="800" dirty="0">
                <a:latin typeface="微软雅黑" panose="020B0503020204020204" pitchFamily="34" charset="-122"/>
                <a:ea typeface="微软雅黑" panose="020B0503020204020204" pitchFamily="34" charset="-122"/>
              </a:rPr>
              <a:t>2.</a:t>
            </a:r>
            <a:r>
              <a:rPr lang="zh-CN" altLang="en-US" sz="800" dirty="0">
                <a:latin typeface="微软雅黑" panose="020B0503020204020204" pitchFamily="34" charset="-122"/>
                <a:ea typeface="微软雅黑" panose="020B0503020204020204" pitchFamily="34" charset="-122"/>
              </a:rPr>
              <a:t>拉考沙胺口服溶液说明书</a:t>
            </a:r>
          </a:p>
        </p:txBody>
      </p:sp>
      <p:sp>
        <p:nvSpPr>
          <p:cNvPr id="15" name="文本框 14">
            <a:extLst>
              <a:ext uri="{FF2B5EF4-FFF2-40B4-BE49-F238E27FC236}">
                <a16:creationId xmlns="" xmlns:a16="http://schemas.microsoft.com/office/drawing/2014/main" id="{379A7889-5D2D-4CCD-938B-2C35369E2B0D}"/>
              </a:ext>
            </a:extLst>
          </p:cNvPr>
          <p:cNvSpPr txBox="1"/>
          <p:nvPr/>
        </p:nvSpPr>
        <p:spPr>
          <a:xfrm>
            <a:off x="1627649" y="1141461"/>
            <a:ext cx="1260281" cy="369332"/>
          </a:xfrm>
          <a:prstGeom prst="rect">
            <a:avLst/>
          </a:prstGeom>
          <a:noFill/>
        </p:spPr>
        <p:txBody>
          <a:bodyPr wrap="none" rtlCol="0">
            <a:spAutoFit/>
          </a:bodyPr>
          <a:lstStyle/>
          <a:p>
            <a:pPr marL="285750" indent="-285750">
              <a:buFont typeface="Wingdings" panose="05000000000000000000" pitchFamily="2" charset="2"/>
              <a:buChar char="Ø"/>
            </a:pPr>
            <a:r>
              <a:rPr lang="zh-CN" altLang="en-US" sz="1800" b="1" dirty="0" smtClean="0">
                <a:solidFill>
                  <a:srgbClr val="1B7560"/>
                </a:solidFill>
                <a:latin typeface="微软雅黑" panose="020B0503020204020204" pitchFamily="34" charset="-122"/>
                <a:ea typeface="微软雅黑" panose="020B0503020204020204" pitchFamily="34" charset="-122"/>
              </a:rPr>
              <a:t>适应症</a:t>
            </a:r>
            <a:r>
              <a:rPr lang="en-US" altLang="zh-CN" sz="1800" b="1" baseline="30000" dirty="0" smtClean="0">
                <a:solidFill>
                  <a:srgbClr val="1B7560"/>
                </a:solidFill>
                <a:latin typeface="微软雅黑" panose="020B0503020204020204" pitchFamily="34" charset="-122"/>
                <a:ea typeface="微软雅黑" panose="020B0503020204020204" pitchFamily="34" charset="-122"/>
              </a:rPr>
              <a:t>1</a:t>
            </a:r>
            <a:endParaRPr lang="zh-CN" altLang="en-US" sz="1800" b="1" dirty="0">
              <a:solidFill>
                <a:srgbClr val="1B7560"/>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 xmlns:a16="http://schemas.microsoft.com/office/drawing/2014/main" id="{5D714A4A-A2FE-49CE-BF02-5D7DEC5FD8B0}"/>
              </a:ext>
            </a:extLst>
          </p:cNvPr>
          <p:cNvSpPr txBox="1"/>
          <p:nvPr/>
        </p:nvSpPr>
        <p:spPr>
          <a:xfrm>
            <a:off x="1627649" y="1599220"/>
            <a:ext cx="6096000" cy="338554"/>
          </a:xfrm>
          <a:prstGeom prst="rect">
            <a:avLst/>
          </a:prstGeom>
          <a:noFill/>
        </p:spPr>
        <p:txBody>
          <a:bodyPr wrap="square">
            <a:spAutoFit/>
          </a:bodyPr>
          <a:lstStyle/>
          <a:p>
            <a:r>
              <a:rPr lang="zh-CN" altLang="en-US" sz="1600" dirty="0">
                <a:latin typeface="微软雅黑" panose="020B0503020204020204" pitchFamily="34" charset="-122"/>
                <a:ea typeface="微软雅黑" panose="020B0503020204020204" pitchFamily="34" charset="-122"/>
              </a:rPr>
              <a:t>本品适用于</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岁及以上癫痫患者部分性发作的联合治疗</a:t>
            </a:r>
          </a:p>
        </p:txBody>
      </p:sp>
      <p:sp>
        <p:nvSpPr>
          <p:cNvPr id="21" name="文本框 20">
            <a:extLst>
              <a:ext uri="{FF2B5EF4-FFF2-40B4-BE49-F238E27FC236}">
                <a16:creationId xmlns="" xmlns:a16="http://schemas.microsoft.com/office/drawing/2014/main" id="{F9F67219-C2B9-4598-9375-6E8A493EBA7F}"/>
              </a:ext>
            </a:extLst>
          </p:cNvPr>
          <p:cNvSpPr txBox="1"/>
          <p:nvPr/>
        </p:nvSpPr>
        <p:spPr>
          <a:xfrm>
            <a:off x="1627649" y="2331012"/>
            <a:ext cx="1952779" cy="369332"/>
          </a:xfrm>
          <a:prstGeom prst="rect">
            <a:avLst/>
          </a:prstGeom>
          <a:noFill/>
        </p:spPr>
        <p:txBody>
          <a:bodyPr wrap="none" rtlCol="0">
            <a:spAutoFit/>
          </a:bodyPr>
          <a:lstStyle/>
          <a:p>
            <a:pPr marL="285750" indent="-285750">
              <a:buFont typeface="Wingdings" panose="05000000000000000000" pitchFamily="2" charset="2"/>
              <a:buChar char="Ø"/>
            </a:pPr>
            <a:r>
              <a:rPr lang="zh-CN" altLang="en-US" sz="1800" b="1" dirty="0">
                <a:solidFill>
                  <a:srgbClr val="1B7560"/>
                </a:solidFill>
                <a:latin typeface="微软雅黑" panose="020B0503020204020204" pitchFamily="34" charset="-122"/>
                <a:ea typeface="微软雅黑" panose="020B0503020204020204" pitchFamily="34" charset="-122"/>
              </a:rPr>
              <a:t>疾病基本</a:t>
            </a:r>
            <a:r>
              <a:rPr lang="zh-CN" altLang="en-US" sz="1800" b="1" dirty="0" smtClean="0">
                <a:solidFill>
                  <a:srgbClr val="1B7560"/>
                </a:solidFill>
                <a:latin typeface="微软雅黑" panose="020B0503020204020204" pitchFamily="34" charset="-122"/>
                <a:ea typeface="微软雅黑" panose="020B0503020204020204" pitchFamily="34" charset="-122"/>
              </a:rPr>
              <a:t>情况</a:t>
            </a:r>
            <a:r>
              <a:rPr lang="en-US" altLang="zh-CN" sz="1800" b="1" baseline="30000" dirty="0">
                <a:solidFill>
                  <a:srgbClr val="1B7560"/>
                </a:solidFill>
                <a:latin typeface="微软雅黑" panose="020B0503020204020204" pitchFamily="34" charset="-122"/>
                <a:ea typeface="微软雅黑" panose="020B0503020204020204" pitchFamily="34" charset="-122"/>
              </a:rPr>
              <a:t>2</a:t>
            </a:r>
            <a:endParaRPr lang="zh-CN" altLang="en-US" sz="1800" b="1" baseline="30000" dirty="0">
              <a:solidFill>
                <a:srgbClr val="1B7560"/>
              </a:solidFill>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 xmlns:a16="http://schemas.microsoft.com/office/drawing/2014/main" id="{C1C5EE47-F8D3-4C9F-9E3A-C2AC34EE22B6}"/>
              </a:ext>
            </a:extLst>
          </p:cNvPr>
          <p:cNvSpPr txBox="1"/>
          <p:nvPr/>
        </p:nvSpPr>
        <p:spPr>
          <a:xfrm>
            <a:off x="1600855" y="2676858"/>
            <a:ext cx="9747992" cy="1569660"/>
          </a:xfrm>
          <a:prstGeom prst="rect">
            <a:avLst/>
          </a:prstGeom>
          <a:noFill/>
        </p:spPr>
        <p:txBody>
          <a:bodyPr wrap="square">
            <a:spAutoFit/>
          </a:bodyPr>
          <a:lstStyle/>
          <a:p>
            <a:r>
              <a:rPr lang="zh-CN" altLang="en-US" sz="1600" dirty="0">
                <a:latin typeface="微软雅黑" panose="020B0503020204020204" pitchFamily="34" charset="-122"/>
                <a:ea typeface="微软雅黑" panose="020B0503020204020204" pitchFamily="34" charset="-122"/>
              </a:rPr>
              <a:t>癫痫是一种由多种病因引起的慢性脑部疾病，以脑神经元过度放电导致反复性、发作性和短暂性的中枢神经系统功能失常为特征。 国内流行病学资料显示，我国癫痫的患病率在</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到</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之间，活动性癫痫患病率为</a:t>
            </a:r>
            <a:r>
              <a:rPr lang="en-US" altLang="zh-CN" sz="1600" dirty="0">
                <a:latin typeface="微软雅黑" panose="020B0503020204020204" pitchFamily="34" charset="-122"/>
                <a:ea typeface="微软雅黑" panose="020B0503020204020204" pitchFamily="34" charset="-122"/>
              </a:rPr>
              <a:t>4.6‰</a:t>
            </a:r>
            <a:r>
              <a:rPr lang="zh-CN" altLang="en-US" sz="1600" dirty="0">
                <a:latin typeface="微软雅黑" panose="020B0503020204020204" pitchFamily="34" charset="-122"/>
                <a:ea typeface="微软雅黑" panose="020B0503020204020204" pitchFamily="34" charset="-122"/>
              </a:rPr>
              <a:t>，年发病率在</a:t>
            </a:r>
            <a:r>
              <a:rPr lang="en-US" altLang="zh-CN" sz="1600" dirty="0">
                <a:latin typeface="微软雅黑" panose="020B0503020204020204" pitchFamily="34" charset="-122"/>
                <a:ea typeface="微软雅黑" panose="020B0503020204020204" pitchFamily="34" charset="-122"/>
              </a:rPr>
              <a:t>30/10</a:t>
            </a:r>
            <a:r>
              <a:rPr lang="zh-CN" altLang="en-US" sz="1600" dirty="0">
                <a:latin typeface="微软雅黑" panose="020B0503020204020204" pitchFamily="34" charset="-122"/>
                <a:ea typeface="微软雅黑" panose="020B0503020204020204" pitchFamily="34" charset="-122"/>
              </a:rPr>
              <a:t>万左右。癫痫在儿童和青少年的发病率较高。据此估算，</a:t>
            </a:r>
            <a:r>
              <a:rPr lang="zh-CN" altLang="en-US" sz="1600" b="1" dirty="0">
                <a:latin typeface="微软雅黑" panose="020B0503020204020204" pitchFamily="34" charset="-122"/>
                <a:ea typeface="微软雅黑" panose="020B0503020204020204" pitchFamily="34" charset="-122"/>
              </a:rPr>
              <a:t>我国约有</a:t>
            </a:r>
            <a:r>
              <a:rPr lang="en-US" altLang="zh-CN" sz="1600" b="1" dirty="0">
                <a:latin typeface="微软雅黑" panose="020B0503020204020204" pitchFamily="34" charset="-122"/>
                <a:ea typeface="微软雅黑" panose="020B0503020204020204" pitchFamily="34" charset="-122"/>
              </a:rPr>
              <a:t>640</a:t>
            </a:r>
            <a:r>
              <a:rPr lang="zh-CN" altLang="en-US" sz="1600" b="1" dirty="0">
                <a:latin typeface="微软雅黑" panose="020B0503020204020204" pitchFamily="34" charset="-122"/>
                <a:ea typeface="微软雅黑" panose="020B0503020204020204" pitchFamily="34" charset="-122"/>
              </a:rPr>
              <a:t>万左右的活动性癫痫患者，同时每年有</a:t>
            </a:r>
            <a:r>
              <a:rPr lang="en-US" altLang="zh-CN" sz="1600" b="1" dirty="0">
                <a:latin typeface="微软雅黑" panose="020B0503020204020204" pitchFamily="34" charset="-122"/>
                <a:ea typeface="微软雅黑" panose="020B0503020204020204" pitchFamily="34" charset="-122"/>
              </a:rPr>
              <a:t>30</a:t>
            </a:r>
            <a:r>
              <a:rPr lang="zh-CN" altLang="en-US" sz="1600" b="1" dirty="0">
                <a:latin typeface="微软雅黑" panose="020B0503020204020204" pitchFamily="34" charset="-122"/>
                <a:ea typeface="微软雅黑" panose="020B0503020204020204" pitchFamily="34" charset="-122"/>
              </a:rPr>
              <a:t>万左右新发癫痫患者。</a:t>
            </a:r>
            <a:endParaRPr lang="en-US" altLang="zh-CN" sz="1600" b="1" dirty="0">
              <a:latin typeface="微软雅黑" panose="020B0503020204020204" pitchFamily="34" charset="-122"/>
              <a:ea typeface="微软雅黑" panose="020B0503020204020204" pitchFamily="34" charset="-122"/>
            </a:endParaRPr>
          </a:p>
          <a:p>
            <a:r>
              <a:rPr lang="zh-CN" altLang="en-US" sz="1600" b="1" dirty="0">
                <a:latin typeface="微软雅黑" panose="020B0503020204020204" pitchFamily="34" charset="-122"/>
                <a:ea typeface="微软雅黑" panose="020B0503020204020204" pitchFamily="34" charset="-122"/>
              </a:rPr>
              <a:t>部分性癫痫发作：</a:t>
            </a:r>
            <a:r>
              <a:rPr lang="zh-CN" altLang="en-US" sz="1600" dirty="0">
                <a:latin typeface="微软雅黑" panose="020B0503020204020204" pitchFamily="34" charset="-122"/>
                <a:ea typeface="微软雅黑" panose="020B0503020204020204" pitchFamily="34" charset="-122"/>
              </a:rPr>
              <a:t>最初的临床发作表现和</a:t>
            </a:r>
            <a:r>
              <a:rPr lang="en-US" altLang="zh-CN" sz="1600" dirty="0">
                <a:latin typeface="微软雅黑" panose="020B0503020204020204" pitchFamily="34" charset="-122"/>
                <a:ea typeface="微软雅黑" panose="020B0503020204020204" pitchFamily="34" charset="-122"/>
              </a:rPr>
              <a:t>EEG</a:t>
            </a:r>
            <a:r>
              <a:rPr lang="zh-CN" altLang="en-US" sz="1600" dirty="0">
                <a:latin typeface="微软雅黑" panose="020B0503020204020204" pitchFamily="34" charset="-122"/>
                <a:ea typeface="微软雅黑" panose="020B0503020204020204" pitchFamily="34" charset="-122"/>
              </a:rPr>
              <a:t>改变提示“一侧大脑半球内的一组神经元首先受累”。按照有无意识障碍，进一步分为简单部分发作、复杂部分发作和继发全面性发作。</a:t>
            </a:r>
            <a:endParaRPr lang="zh-CN" altLang="en-US" sz="1600" baseline="30000" dirty="0">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 xmlns:a16="http://schemas.microsoft.com/office/drawing/2014/main" id="{803D961B-EFA5-4103-854D-DD1DCEEE011F}"/>
              </a:ext>
            </a:extLst>
          </p:cNvPr>
          <p:cNvSpPr txBox="1"/>
          <p:nvPr/>
        </p:nvSpPr>
        <p:spPr>
          <a:xfrm>
            <a:off x="1631065" y="4303428"/>
            <a:ext cx="1491114" cy="369332"/>
          </a:xfrm>
          <a:prstGeom prst="rect">
            <a:avLst/>
          </a:prstGeom>
          <a:noFill/>
        </p:spPr>
        <p:txBody>
          <a:bodyPr wrap="none" rtlCol="0">
            <a:spAutoFit/>
          </a:bodyPr>
          <a:lstStyle/>
          <a:p>
            <a:pPr marL="285750" indent="-285750">
              <a:buFont typeface="Wingdings" panose="05000000000000000000" pitchFamily="2" charset="2"/>
              <a:buChar char="Ø"/>
            </a:pPr>
            <a:r>
              <a:rPr lang="zh-CN" altLang="en-US" sz="1800" b="1" dirty="0">
                <a:solidFill>
                  <a:srgbClr val="1B7560"/>
                </a:solidFill>
                <a:latin typeface="微软雅黑" panose="020B0503020204020204" pitchFamily="34" charset="-122"/>
                <a:ea typeface="微软雅黑" panose="020B0503020204020204" pitchFamily="34" charset="-122"/>
              </a:rPr>
              <a:t>用法</a:t>
            </a:r>
            <a:r>
              <a:rPr lang="zh-CN" altLang="en-US" sz="1800" b="1" dirty="0" smtClean="0">
                <a:solidFill>
                  <a:srgbClr val="1B7560"/>
                </a:solidFill>
                <a:latin typeface="微软雅黑" panose="020B0503020204020204" pitchFamily="34" charset="-122"/>
                <a:ea typeface="微软雅黑" panose="020B0503020204020204" pitchFamily="34" charset="-122"/>
              </a:rPr>
              <a:t>用量</a:t>
            </a:r>
            <a:r>
              <a:rPr lang="en-US" altLang="zh-CN" sz="1800" b="1" baseline="30000" dirty="0" smtClean="0">
                <a:solidFill>
                  <a:srgbClr val="1B7560"/>
                </a:solidFill>
                <a:latin typeface="微软雅黑" panose="020B0503020204020204" pitchFamily="34" charset="-122"/>
                <a:ea typeface="微软雅黑" panose="020B0503020204020204" pitchFamily="34" charset="-122"/>
              </a:rPr>
              <a:t>1</a:t>
            </a:r>
            <a:endParaRPr lang="zh-CN" altLang="en-US" sz="1800" b="1" baseline="30000" dirty="0">
              <a:solidFill>
                <a:srgbClr val="1B7560"/>
              </a:solidFill>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 xmlns:a16="http://schemas.microsoft.com/office/drawing/2014/main" id="{9CEDBA37-0268-48DB-8BCC-246C95F4EF64}"/>
              </a:ext>
            </a:extLst>
          </p:cNvPr>
          <p:cNvSpPr txBox="1"/>
          <p:nvPr/>
        </p:nvSpPr>
        <p:spPr>
          <a:xfrm>
            <a:off x="1612433" y="4701279"/>
            <a:ext cx="8967133" cy="1384995"/>
          </a:xfrm>
          <a:prstGeom prst="rect">
            <a:avLst/>
          </a:prstGeom>
          <a:noFill/>
        </p:spPr>
        <p:txBody>
          <a:bodyPr wrap="square">
            <a:spAutoFit/>
          </a:bodyPr>
          <a:lstStyle/>
          <a:p>
            <a:r>
              <a:rPr lang="en-US" altLang="zh-CN" sz="1200" b="1" u="sng" dirty="0">
                <a:solidFill>
                  <a:srgbClr val="1B7560"/>
                </a:solidFill>
                <a:latin typeface="微软雅黑" panose="020B0503020204020204" pitchFamily="34" charset="-122"/>
                <a:ea typeface="微软雅黑" panose="020B0503020204020204" pitchFamily="34" charset="-122"/>
              </a:rPr>
              <a:t>4</a:t>
            </a:r>
            <a:r>
              <a:rPr lang="zh-CN" altLang="en-US" sz="1200" b="1" u="sng" dirty="0">
                <a:solidFill>
                  <a:srgbClr val="1B7560"/>
                </a:solidFill>
                <a:latin typeface="微软雅黑" panose="020B0503020204020204" pitchFamily="34" charset="-122"/>
                <a:ea typeface="微软雅黑" panose="020B0503020204020204" pitchFamily="34" charset="-122"/>
              </a:rPr>
              <a:t>岁及以上儿童和青少年</a:t>
            </a:r>
            <a:endParaRPr lang="en-US" altLang="zh-CN" sz="1200" b="1" u="sng" dirty="0">
              <a:solidFill>
                <a:srgbClr val="1B7560"/>
              </a:solidFill>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体重≥</a:t>
            </a:r>
            <a:r>
              <a:rPr lang="en-US" altLang="zh-CN" sz="1200" dirty="0">
                <a:latin typeface="微软雅黑" panose="020B0503020204020204" pitchFamily="34" charset="-122"/>
                <a:ea typeface="微软雅黑" panose="020B0503020204020204" pitchFamily="34" charset="-122"/>
              </a:rPr>
              <a:t>50kg</a:t>
            </a:r>
            <a:r>
              <a:rPr lang="zh-CN" altLang="en-US" sz="1200" dirty="0">
                <a:latin typeface="微软雅黑" panose="020B0503020204020204" pitchFamily="34" charset="-122"/>
                <a:ea typeface="微软雅黑" panose="020B0503020204020204" pitchFamily="34" charset="-122"/>
              </a:rPr>
              <a:t>，服药剂量同成年患者</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体重＜</a:t>
            </a:r>
            <a:r>
              <a:rPr lang="en-US" altLang="zh-CN" sz="1200" dirty="0">
                <a:latin typeface="微软雅黑" panose="020B0503020204020204" pitchFamily="34" charset="-122"/>
                <a:ea typeface="微软雅黑" panose="020B0503020204020204" pitchFamily="34" charset="-122"/>
              </a:rPr>
              <a:t>50kg</a:t>
            </a:r>
            <a:r>
              <a:rPr lang="zh-CN" altLang="en-US" sz="1200" dirty="0">
                <a:latin typeface="微软雅黑" panose="020B0503020204020204" pitchFamily="34" charset="-122"/>
                <a:ea typeface="微软雅黑" panose="020B0503020204020204" pitchFamily="34" charset="-122"/>
              </a:rPr>
              <a:t>，推荐起始剂量为</a:t>
            </a:r>
            <a:r>
              <a:rPr lang="en-US" altLang="zh-CN" sz="1200" dirty="0">
                <a:latin typeface="微软雅黑" panose="020B0503020204020204" pitchFamily="34" charset="-122"/>
                <a:ea typeface="微软雅黑" panose="020B0503020204020204" pitchFamily="34" charset="-122"/>
              </a:rPr>
              <a:t>2mg/kg/</a:t>
            </a:r>
            <a:r>
              <a:rPr lang="zh-CN" altLang="en-US" sz="1200" dirty="0">
                <a:latin typeface="微软雅黑" panose="020B0503020204020204" pitchFamily="34" charset="-122"/>
                <a:ea typeface="微软雅黑" panose="020B0503020204020204" pitchFamily="34" charset="-122"/>
              </a:rPr>
              <a:t>日，一周后增至初始治疗剂量</a:t>
            </a:r>
            <a:r>
              <a:rPr lang="en-US" altLang="zh-CN" sz="1200" dirty="0">
                <a:latin typeface="微软雅黑" panose="020B0503020204020204" pitchFamily="34" charset="-122"/>
                <a:ea typeface="微软雅黑" panose="020B0503020204020204" pitchFamily="34" charset="-122"/>
              </a:rPr>
              <a:t>4mg/kg/</a:t>
            </a:r>
            <a:r>
              <a:rPr lang="zh-CN" altLang="en-US" sz="1200" dirty="0">
                <a:latin typeface="微软雅黑" panose="020B0503020204020204" pitchFamily="34" charset="-122"/>
                <a:ea typeface="微软雅黑" panose="020B0503020204020204" pitchFamily="34" charset="-122"/>
              </a:rPr>
              <a:t>日</a:t>
            </a:r>
            <a:endParaRPr lang="en-US" altLang="zh-CN" sz="1200" dirty="0">
              <a:latin typeface="微软雅黑" panose="020B0503020204020204" pitchFamily="34" charset="-122"/>
              <a:ea typeface="微软雅黑" panose="020B0503020204020204" pitchFamily="34" charset="-122"/>
            </a:endParaRPr>
          </a:p>
          <a:p>
            <a:endParaRPr lang="en-US" altLang="zh-CN" sz="1200" dirty="0">
              <a:solidFill>
                <a:srgbClr val="1B7560"/>
              </a:solidFill>
              <a:latin typeface="微软雅黑" panose="020B0503020204020204" pitchFamily="34" charset="-122"/>
              <a:ea typeface="微软雅黑" panose="020B0503020204020204" pitchFamily="34" charset="-122"/>
            </a:endParaRPr>
          </a:p>
          <a:p>
            <a:r>
              <a:rPr lang="zh-CN" altLang="en-US" sz="1200" b="1" u="sng" dirty="0">
                <a:solidFill>
                  <a:srgbClr val="1B7560"/>
                </a:solidFill>
                <a:latin typeface="微软雅黑" panose="020B0503020204020204" pitchFamily="34" charset="-122"/>
                <a:ea typeface="微软雅黑" panose="020B0503020204020204" pitchFamily="34" charset="-122"/>
              </a:rPr>
              <a:t>成人（</a:t>
            </a:r>
            <a:r>
              <a:rPr lang="en-US" altLang="zh-CN" sz="1200" b="1" u="sng" dirty="0">
                <a:solidFill>
                  <a:srgbClr val="1B7560"/>
                </a:solidFill>
                <a:latin typeface="微软雅黑" panose="020B0503020204020204" pitchFamily="34" charset="-122"/>
                <a:ea typeface="微软雅黑" panose="020B0503020204020204" pitchFamily="34" charset="-122"/>
              </a:rPr>
              <a:t>17</a:t>
            </a:r>
            <a:r>
              <a:rPr lang="zh-CN" altLang="en-US" sz="1200" b="1" u="sng" dirty="0">
                <a:solidFill>
                  <a:srgbClr val="1B7560"/>
                </a:solidFill>
                <a:latin typeface="微软雅黑" panose="020B0503020204020204" pitchFamily="34" charset="-122"/>
                <a:ea typeface="微软雅黑" panose="020B0503020204020204" pitchFamily="34" charset="-122"/>
              </a:rPr>
              <a:t>岁及以上</a:t>
            </a:r>
            <a:r>
              <a:rPr lang="zh-CN" altLang="en-US" sz="1200" u="sng" dirty="0">
                <a:solidFill>
                  <a:srgbClr val="1B7560"/>
                </a:solidFill>
                <a:latin typeface="微软雅黑" panose="020B0503020204020204" pitchFamily="34" charset="-122"/>
                <a:ea typeface="微软雅黑" panose="020B0503020204020204" pitchFamily="34" charset="-122"/>
              </a:rPr>
              <a:t>）</a:t>
            </a:r>
            <a:endParaRPr lang="en-US" altLang="zh-CN" sz="1200" u="sng" dirty="0">
              <a:solidFill>
                <a:srgbClr val="1B7560"/>
              </a:solidFill>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推荐起始剂量为每次</a:t>
            </a:r>
            <a:r>
              <a:rPr lang="en-US" altLang="zh-CN" sz="1200" dirty="0">
                <a:latin typeface="微软雅黑" panose="020B0503020204020204" pitchFamily="34" charset="-122"/>
                <a:ea typeface="微软雅黑" panose="020B0503020204020204" pitchFamily="34" charset="-122"/>
              </a:rPr>
              <a:t>50mg</a:t>
            </a:r>
            <a:r>
              <a:rPr lang="zh-CN" altLang="en-US" sz="1200" dirty="0">
                <a:latin typeface="微软雅黑" panose="020B0503020204020204" pitchFamily="34" charset="-122"/>
                <a:ea typeface="微软雅黑" panose="020B0503020204020204" pitchFamily="34" charset="-122"/>
              </a:rPr>
              <a:t>，每日二次，一周后增加至每次</a:t>
            </a:r>
            <a:r>
              <a:rPr lang="en-US" altLang="zh-CN" sz="1200" dirty="0">
                <a:latin typeface="微软雅黑" panose="020B0503020204020204" pitchFamily="34" charset="-122"/>
                <a:ea typeface="微软雅黑" panose="020B0503020204020204" pitchFamily="34" charset="-122"/>
              </a:rPr>
              <a:t>100mg</a:t>
            </a:r>
            <a:r>
              <a:rPr lang="zh-CN" altLang="en-US" sz="1200" dirty="0">
                <a:latin typeface="微软雅黑" panose="020B0503020204020204" pitchFamily="34" charset="-122"/>
                <a:ea typeface="微软雅黑" panose="020B0503020204020204" pitchFamily="34" charset="-122"/>
              </a:rPr>
              <a:t>，每日二次的初始治疗剂量</a:t>
            </a:r>
            <a:endParaRPr lang="en-US" altLang="zh-CN" sz="1200" dirty="0">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sp>
        <p:nvSpPr>
          <p:cNvPr id="8" name="MH_Entry_1">
            <a:hlinkClick r:id="" action="ppaction://noaction"/>
            <a:extLst>
              <a:ext uri="{FF2B5EF4-FFF2-40B4-BE49-F238E27FC236}">
                <a16:creationId xmlns="" xmlns:a16="http://schemas.microsoft.com/office/drawing/2014/main" id="{5EE9893A-1559-DF9D-B56E-25DDFAFC38D5}"/>
              </a:ext>
            </a:extLst>
          </p:cNvPr>
          <p:cNvSpPr/>
          <p:nvPr>
            <p:custDataLst>
              <p:tags r:id="rId3"/>
            </p:custDataLst>
          </p:nvPr>
        </p:nvSpPr>
        <p:spPr>
          <a:xfrm>
            <a:off x="0" y="0"/>
            <a:ext cx="2551814" cy="467833"/>
          </a:xfrm>
          <a:prstGeom prst="rect">
            <a:avLst/>
          </a:prstGeom>
          <a:solidFill>
            <a:srgbClr val="1B7560"/>
          </a:solidFill>
          <a:ln w="3175">
            <a:solidFill>
              <a:srgbClr val="1B756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0" bIns="0" rtlCol="0" anchor="ctr">
            <a:normAutofit/>
          </a:bodyPr>
          <a:lstStyle/>
          <a:p>
            <a:pPr algn="ctr"/>
            <a:r>
              <a:rPr lang="en-US" altLang="zh-CN" sz="1800" b="1" dirty="0">
                <a:solidFill>
                  <a:schemeClr val="bg1"/>
                </a:solidFill>
                <a:latin typeface="微软雅黑" panose="020B0503020204020204" pitchFamily="34" charset="-122"/>
                <a:ea typeface="微软雅黑" panose="020B0503020204020204" pitchFamily="34" charset="-122"/>
              </a:rPr>
              <a:t>1</a:t>
            </a:r>
            <a:r>
              <a:rPr lang="zh-CN" altLang="en-US" sz="1800" b="1" dirty="0">
                <a:solidFill>
                  <a:schemeClr val="bg1"/>
                </a:solidFill>
                <a:latin typeface="微软雅黑" panose="020B0503020204020204" pitchFamily="34" charset="-122"/>
                <a:ea typeface="微软雅黑" panose="020B0503020204020204" pitchFamily="34" charset="-122"/>
              </a:rPr>
              <a:t>、药品基本信息</a:t>
            </a:r>
          </a:p>
        </p:txBody>
      </p:sp>
    </p:spTree>
    <p:extLst>
      <p:ext uri="{BB962C8B-B14F-4D97-AF65-F5344CB8AC3E}">
        <p14:creationId xmlns:p14="http://schemas.microsoft.com/office/powerpoint/2010/main" val="2524282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 xmlns:a16="http://schemas.microsoft.com/office/drawing/2014/main" id="{1DD471D6-5B68-4AE5-B2D3-D449D7BB23C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81" name="think-cell 幻灯片" r:id="rId6" imgW="347" imgH="348" progId="TCLayout.ActiveDocument.1">
                  <p:embed/>
                </p:oleObj>
              </mc:Choice>
              <mc:Fallback>
                <p:oleObj name="think-cell 幻灯片" r:id="rId6" imgW="347" imgH="348" progId="TCLayout.ActiveDocument.1">
                  <p:embed/>
                  <p:pic>
                    <p:nvPicPr>
                      <p:cNvPr id="6" name="对象 5" hidden="1">
                        <a:extLst>
                          <a:ext uri="{FF2B5EF4-FFF2-40B4-BE49-F238E27FC236}">
                            <a16:creationId xmlns="" xmlns:a16="http://schemas.microsoft.com/office/drawing/2014/main" id="{1DD471D6-5B68-4AE5-B2D3-D449D7BB23C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文本占位符 3">
            <a:extLst>
              <a:ext uri="{FF2B5EF4-FFF2-40B4-BE49-F238E27FC236}">
                <a16:creationId xmlns="" xmlns:a16="http://schemas.microsoft.com/office/drawing/2014/main" id="{185AA088-6AC9-4E87-BC2C-05D9427960FF}"/>
              </a:ext>
            </a:extLst>
          </p:cNvPr>
          <p:cNvSpPr>
            <a:spLocks noGrp="1"/>
          </p:cNvSpPr>
          <p:nvPr>
            <p:ph type="body" sz="quarter" idx="4294967295"/>
          </p:nvPr>
        </p:nvSpPr>
        <p:spPr>
          <a:xfrm>
            <a:off x="3362325" y="6405563"/>
            <a:ext cx="8829675" cy="111125"/>
          </a:xfrm>
        </p:spPr>
        <p:txBody>
          <a:bodyPr>
            <a:normAutofit fontScale="25000" lnSpcReduction="20000"/>
          </a:bodyPr>
          <a:lstStyle/>
          <a:p>
            <a:pPr marL="228600" indent="-228600">
              <a:buAutoNum type="arabicPeriod"/>
            </a:pPr>
            <a:r>
              <a:rPr lang="zh-CN" altLang="en-US" sz="3200" dirty="0">
                <a:latin typeface="微软雅黑" panose="020B0503020204020204" pitchFamily="34" charset="-122"/>
                <a:ea typeface="微软雅黑" panose="020B0503020204020204" pitchFamily="34" charset="-122"/>
              </a:rPr>
              <a:t>拉考沙胺口服溶液说明书</a:t>
            </a:r>
            <a:endParaRPr lang="en-US" altLang="zh-CN" sz="3200" dirty="0">
              <a:latin typeface="微软雅黑" panose="020B0503020204020204" pitchFamily="34" charset="-122"/>
              <a:ea typeface="微软雅黑" panose="020B0503020204020204" pitchFamily="34" charset="-122"/>
            </a:endParaRPr>
          </a:p>
          <a:p>
            <a:pPr marL="228600" indent="-228600">
              <a:buFont typeface="Arial" pitchFamily="34" charset="0"/>
              <a:buAutoNum type="arabicPeriod"/>
            </a:pPr>
            <a:r>
              <a:rPr lang="zh-CN" altLang="en-US" sz="3200" dirty="0">
                <a:latin typeface="微软雅黑" panose="020B0503020204020204" pitchFamily="34" charset="-122"/>
                <a:ea typeface="微软雅黑" panose="020B0503020204020204" pitchFamily="34" charset="-122"/>
              </a:rPr>
              <a:t>中国癫痫诊疗指南</a:t>
            </a:r>
            <a:r>
              <a:rPr lang="en-US" altLang="zh-CN" sz="3200" dirty="0">
                <a:latin typeface="微软雅黑" panose="020B0503020204020204" pitchFamily="34" charset="-122"/>
                <a:ea typeface="微软雅黑" panose="020B0503020204020204" pitchFamily="34" charset="-122"/>
              </a:rPr>
              <a:t>. 2023</a:t>
            </a:r>
            <a:r>
              <a:rPr lang="zh-CN" altLang="en-US" sz="3200" dirty="0">
                <a:latin typeface="微软雅黑" panose="020B0503020204020204" pitchFamily="34" charset="-122"/>
                <a:ea typeface="微软雅黑" panose="020B0503020204020204" pitchFamily="34" charset="-122"/>
              </a:rPr>
              <a:t>修订版</a:t>
            </a:r>
            <a:endParaRPr lang="en-US" altLang="zh-CN" sz="3200" dirty="0">
              <a:latin typeface="微软雅黑" panose="020B0503020204020204" pitchFamily="34" charset="-122"/>
              <a:ea typeface="微软雅黑" panose="020B0503020204020204" pitchFamily="34" charset="-122"/>
            </a:endParaRPr>
          </a:p>
          <a:p>
            <a:pPr marL="0" indent="0">
              <a:buNone/>
            </a:pPr>
            <a:endParaRPr lang="zh-CN" altLang="en-US" sz="1200" dirty="0">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 xmlns:a16="http://schemas.microsoft.com/office/drawing/2014/main" id="{860A1214-33D6-43ED-ABB1-514AC8E6714D}"/>
              </a:ext>
            </a:extLst>
          </p:cNvPr>
          <p:cNvSpPr txBox="1"/>
          <p:nvPr/>
        </p:nvSpPr>
        <p:spPr>
          <a:xfrm>
            <a:off x="1416852" y="1153350"/>
            <a:ext cx="9435135" cy="1323439"/>
          </a:xfrm>
          <a:prstGeom prst="rect">
            <a:avLst/>
          </a:prstGeom>
          <a:noFill/>
        </p:spPr>
        <p:txBody>
          <a:bodyPr wrap="square">
            <a:spAutoFit/>
          </a:bodyPr>
          <a:lstStyle/>
          <a:p>
            <a:r>
              <a:rPr lang="zh-CN" altLang="en-US" sz="1600" dirty="0">
                <a:latin typeface="微软雅黑" panose="020B0503020204020204" pitchFamily="34" charset="-122"/>
                <a:ea typeface="微软雅黑" panose="020B0503020204020204" pitchFamily="34" charset="-122"/>
              </a:rPr>
              <a:t>根据在</a:t>
            </a:r>
            <a:r>
              <a:rPr lang="en-US" altLang="zh-CN" sz="1600" dirty="0">
                <a:latin typeface="微软雅黑" panose="020B0503020204020204" pitchFamily="34" charset="-122"/>
                <a:ea typeface="微软雅黑" panose="020B0503020204020204" pitchFamily="34" charset="-122"/>
              </a:rPr>
              <a:t>1,308</a:t>
            </a:r>
            <a:r>
              <a:rPr lang="zh-CN" altLang="en-US" sz="1600" dirty="0">
                <a:latin typeface="微软雅黑" panose="020B0503020204020204" pitchFamily="34" charset="-122"/>
                <a:ea typeface="微软雅黑" panose="020B0503020204020204" pitchFamily="34" charset="-122"/>
              </a:rPr>
              <a:t>例癫病部分性发作患者中开展的联合治疗安慰剂对照临床试验的汇总分析结果：</a:t>
            </a:r>
            <a:endParaRPr lang="en-US" altLang="zh-CN" sz="1600" dirty="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在随机分配接受本品或安慰剂的患者中，分别有</a:t>
            </a:r>
            <a:r>
              <a:rPr lang="en-US" altLang="zh-CN" sz="1600" dirty="0">
                <a:latin typeface="微软雅黑" panose="020B0503020204020204" pitchFamily="34" charset="-122"/>
                <a:ea typeface="微软雅黑" panose="020B0503020204020204" pitchFamily="34" charset="-122"/>
              </a:rPr>
              <a:t>61.9</a:t>
            </a:r>
            <a:r>
              <a:rPr lang="zh-CN" altLang="en-US" sz="1600" dirty="0">
                <a:latin typeface="微软雅黑" panose="020B0503020204020204" pitchFamily="34" charset="-122"/>
                <a:ea typeface="微软雅黑" panose="020B0503020204020204" pitchFamily="34" charset="-122"/>
              </a:rPr>
              <a:t>％和</a:t>
            </a:r>
            <a:r>
              <a:rPr lang="en-US" altLang="zh-CN" sz="1600" dirty="0">
                <a:latin typeface="微软雅黑" panose="020B0503020204020204" pitchFamily="34" charset="-122"/>
                <a:ea typeface="微软雅黑" panose="020B0503020204020204" pitchFamily="34" charset="-122"/>
              </a:rPr>
              <a:t>35.2</a:t>
            </a:r>
            <a:r>
              <a:rPr lang="zh-CN" altLang="en-US" sz="1600" dirty="0">
                <a:latin typeface="微软雅黑" panose="020B0503020204020204" pitchFamily="34" charset="-122"/>
                <a:ea typeface="微软雅黑" panose="020B0503020204020204" pitchFamily="34" charset="-122"/>
              </a:rPr>
              <a:t>％的患者报告了至少</a:t>
            </a:r>
            <a:r>
              <a:rPr lang="en-US" altLang="zh-CN" sz="1600" dirty="0">
                <a:latin typeface="微软雅黑" panose="020B0503020204020204" pitchFamily="34" charset="-122"/>
                <a:ea typeface="微软雅黑" panose="020B0503020204020204" pitchFamily="34" charset="-122"/>
              </a:rPr>
              <a:t>1 </a:t>
            </a:r>
            <a:r>
              <a:rPr lang="zh-CN" altLang="en-US" sz="1600" dirty="0">
                <a:latin typeface="微软雅黑" panose="020B0503020204020204" pitchFamily="34" charset="-122"/>
                <a:ea typeface="微软雅黑" panose="020B0503020204020204" pitchFamily="34" charset="-122"/>
              </a:rPr>
              <a:t>例不良反应。</a:t>
            </a:r>
            <a:endParaRPr lang="en-US" altLang="zh-CN" sz="1600" dirty="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本品治疗组最常报告的不良反应（≥</a:t>
            </a:r>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）为头晕、头痛、恶心和复视。这些反应通常为轻至中度。一些反应与剂量相关，减少剂量后能够缓解。</a:t>
            </a:r>
            <a:endParaRPr lang="en-US" altLang="zh-CN" sz="1600" dirty="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中枢神经系统和胃肠道不良反应的发生率和严重程度通常随时间延长而下降。</a:t>
            </a:r>
          </a:p>
        </p:txBody>
      </p:sp>
      <p:sp>
        <p:nvSpPr>
          <p:cNvPr id="23" name="文本框 22">
            <a:extLst>
              <a:ext uri="{FF2B5EF4-FFF2-40B4-BE49-F238E27FC236}">
                <a16:creationId xmlns="" xmlns:a16="http://schemas.microsoft.com/office/drawing/2014/main" id="{F4399CF8-3F5C-41B6-9CCB-46F94BD794DD}"/>
              </a:ext>
            </a:extLst>
          </p:cNvPr>
          <p:cNvSpPr txBox="1"/>
          <p:nvPr/>
        </p:nvSpPr>
        <p:spPr>
          <a:xfrm>
            <a:off x="1416852" y="732673"/>
            <a:ext cx="6081456" cy="369332"/>
          </a:xfrm>
          <a:prstGeom prst="rect">
            <a:avLst/>
          </a:prstGeom>
          <a:noFill/>
        </p:spPr>
        <p:txBody>
          <a:bodyPr wrap="square">
            <a:spAutoFit/>
          </a:bodyPr>
          <a:lstStyle/>
          <a:p>
            <a:pPr marL="285750" indent="-285750">
              <a:buFont typeface="Wingdings" panose="05000000000000000000" pitchFamily="2" charset="2"/>
              <a:buChar char="Ø"/>
            </a:pPr>
            <a:r>
              <a:rPr lang="zh-CN" altLang="en-US" sz="1800" b="1" dirty="0">
                <a:solidFill>
                  <a:srgbClr val="1B7560"/>
                </a:solidFill>
                <a:latin typeface="微软雅黑" panose="020B0503020204020204" pitchFamily="34" charset="-122"/>
                <a:ea typeface="微软雅黑" panose="020B0503020204020204" pitchFamily="34" charset="-122"/>
              </a:rPr>
              <a:t>药品说明书收载的安全性信息</a:t>
            </a:r>
            <a:r>
              <a:rPr lang="en-US" altLang="zh-CN" sz="1800" b="1" baseline="30000" dirty="0">
                <a:solidFill>
                  <a:srgbClr val="1B7560"/>
                </a:solidFill>
                <a:latin typeface="微软雅黑" panose="020B0503020204020204" pitchFamily="34" charset="-122"/>
                <a:ea typeface="微软雅黑" panose="020B0503020204020204" pitchFamily="34" charset="-122"/>
              </a:rPr>
              <a:t>1</a:t>
            </a:r>
            <a:endParaRPr lang="zh-CN" altLang="en-US" sz="1800" b="1" baseline="30000" dirty="0">
              <a:solidFill>
                <a:srgbClr val="1B7560"/>
              </a:solidFill>
              <a:latin typeface="微软雅黑" panose="020B0503020204020204" pitchFamily="34" charset="-122"/>
              <a:ea typeface="微软雅黑" panose="020B0503020204020204" pitchFamily="34" charset="-122"/>
            </a:endParaRPr>
          </a:p>
        </p:txBody>
      </p:sp>
      <p:sp>
        <p:nvSpPr>
          <p:cNvPr id="8" name="MH_Entry_1">
            <a:hlinkClick r:id="" action="ppaction://noaction"/>
            <a:extLst>
              <a:ext uri="{FF2B5EF4-FFF2-40B4-BE49-F238E27FC236}">
                <a16:creationId xmlns="" xmlns:a16="http://schemas.microsoft.com/office/drawing/2014/main" id="{AD97A6E3-DF35-D3D4-EE75-72EFBD08846C}"/>
              </a:ext>
            </a:extLst>
          </p:cNvPr>
          <p:cNvSpPr/>
          <p:nvPr>
            <p:custDataLst>
              <p:tags r:id="rId3"/>
            </p:custDataLst>
          </p:nvPr>
        </p:nvSpPr>
        <p:spPr>
          <a:xfrm>
            <a:off x="0" y="0"/>
            <a:ext cx="2551814" cy="467833"/>
          </a:xfrm>
          <a:prstGeom prst="rect">
            <a:avLst/>
          </a:prstGeom>
          <a:solidFill>
            <a:srgbClr val="1B7560"/>
          </a:solidFill>
          <a:ln w="3175">
            <a:solidFill>
              <a:srgbClr val="1B756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0" bIns="0" rtlCol="0" anchor="ctr">
            <a:normAutofit/>
          </a:bodyPr>
          <a:lstStyle/>
          <a:p>
            <a:pPr algn="ctr"/>
            <a:r>
              <a:rPr lang="en-US" altLang="zh-CN" sz="1800" b="1" dirty="0">
                <a:solidFill>
                  <a:schemeClr val="bg1"/>
                </a:solidFill>
                <a:latin typeface="微软雅黑" panose="020B0503020204020204" pitchFamily="34" charset="-122"/>
                <a:ea typeface="微软雅黑" panose="020B0503020204020204" pitchFamily="34" charset="-122"/>
              </a:rPr>
              <a:t>2</a:t>
            </a:r>
            <a:r>
              <a:rPr lang="zh-CN" altLang="en-US" sz="1800" b="1" dirty="0">
                <a:solidFill>
                  <a:schemeClr val="bg1"/>
                </a:solidFill>
                <a:latin typeface="微软雅黑" panose="020B0503020204020204" pitchFamily="34" charset="-122"/>
                <a:ea typeface="微软雅黑" panose="020B0503020204020204" pitchFamily="34" charset="-122"/>
              </a:rPr>
              <a:t>、安全性</a:t>
            </a:r>
          </a:p>
        </p:txBody>
      </p:sp>
      <p:sp>
        <p:nvSpPr>
          <p:cNvPr id="7" name="文本框 6">
            <a:extLst>
              <a:ext uri="{FF2B5EF4-FFF2-40B4-BE49-F238E27FC236}">
                <a16:creationId xmlns="" xmlns:a16="http://schemas.microsoft.com/office/drawing/2014/main" id="{F987985F-A260-AFD2-AB1F-E1D2EDE2F0F3}"/>
              </a:ext>
            </a:extLst>
          </p:cNvPr>
          <p:cNvSpPr txBox="1"/>
          <p:nvPr/>
        </p:nvSpPr>
        <p:spPr>
          <a:xfrm>
            <a:off x="1458849" y="4224675"/>
            <a:ext cx="9274302" cy="830997"/>
          </a:xfrm>
          <a:prstGeom prst="rect">
            <a:avLst/>
          </a:prstGeom>
          <a:noFill/>
        </p:spPr>
        <p:txBody>
          <a:bodyPr wrap="square">
            <a:spAutoFit/>
          </a:bodyPr>
          <a:lstStyle/>
          <a:p>
            <a:r>
              <a:rPr lang="zh-CN" altLang="en-US" sz="1600" dirty="0">
                <a:latin typeface="微软雅黑" panose="020B0503020204020204" pitchFamily="34" charset="-122"/>
                <a:ea typeface="微软雅黑" panose="020B0503020204020204" pitchFamily="34" charset="-122"/>
              </a:rPr>
              <a:t>奥卡西平混悬剂，</a:t>
            </a:r>
            <a:r>
              <a:rPr lang="en-US" altLang="zh-CN" sz="1600" dirty="0">
                <a:latin typeface="微软雅黑" panose="020B0503020204020204" pitchFamily="34" charset="-122"/>
                <a:ea typeface="微软雅黑" panose="020B0503020204020204" pitchFamily="34" charset="-122"/>
              </a:rPr>
              <a:t>2003</a:t>
            </a:r>
            <a:r>
              <a:rPr lang="zh-CN" altLang="en-US" sz="1600" dirty="0">
                <a:latin typeface="微软雅黑" panose="020B0503020204020204" pitchFamily="34" charset="-122"/>
                <a:ea typeface="微软雅黑" panose="020B0503020204020204" pitchFamily="34" charset="-122"/>
              </a:rPr>
              <a:t>年上市，医保乙类，奥卡西平与拉考沙胺同为电压依赖性的钠通道阻滞剂，奥卡西平为钠离子通道快失活，拉考沙胺为钠离子通道慢失活，有研究数据显示与奥卡西平相比，拉考沙胺的皮疹和低钠血症的发生率相对的低。</a:t>
            </a:r>
          </a:p>
        </p:txBody>
      </p:sp>
      <p:sp>
        <p:nvSpPr>
          <p:cNvPr id="10" name="文本框 9">
            <a:extLst>
              <a:ext uri="{FF2B5EF4-FFF2-40B4-BE49-F238E27FC236}">
                <a16:creationId xmlns="" xmlns:a16="http://schemas.microsoft.com/office/drawing/2014/main" id="{20896A38-9861-8C65-B7E5-98CB0045F123}"/>
              </a:ext>
            </a:extLst>
          </p:cNvPr>
          <p:cNvSpPr txBox="1"/>
          <p:nvPr/>
        </p:nvSpPr>
        <p:spPr>
          <a:xfrm>
            <a:off x="1497330" y="3804484"/>
            <a:ext cx="6359652" cy="363176"/>
          </a:xfrm>
          <a:prstGeom prst="rect">
            <a:avLst/>
          </a:prstGeom>
          <a:noFill/>
        </p:spPr>
        <p:txBody>
          <a:bodyPr wrap="square">
            <a:spAutoFit/>
          </a:bodyPr>
          <a:lstStyle/>
          <a:p>
            <a:pPr marL="285750" indent="-285750">
              <a:buFont typeface="Wingdings" panose="05000000000000000000" pitchFamily="2" charset="2"/>
              <a:buChar char="Ø"/>
            </a:pPr>
            <a:r>
              <a:rPr lang="zh-CN" altLang="en-US" b="1" dirty="0">
                <a:solidFill>
                  <a:srgbClr val="1B7560"/>
                </a:solidFill>
                <a:latin typeface="微软雅黑" panose="020B0503020204020204" pitchFamily="34" charset="-122"/>
                <a:ea typeface="微软雅黑" panose="020B0503020204020204" pitchFamily="34" charset="-122"/>
              </a:rPr>
              <a:t>目录内同治疗领域药品安全性方面的主要优势和不足</a:t>
            </a:r>
            <a:r>
              <a:rPr lang="en-US" altLang="zh-CN" b="1" baseline="30000" dirty="0">
                <a:solidFill>
                  <a:srgbClr val="1B7560"/>
                </a:solidFill>
                <a:latin typeface="微软雅黑" panose="020B0503020204020204" pitchFamily="34" charset="-122"/>
                <a:ea typeface="微软雅黑" panose="020B0503020204020204" pitchFamily="34" charset="-122"/>
              </a:rPr>
              <a:t>2</a:t>
            </a:r>
          </a:p>
        </p:txBody>
      </p:sp>
      <p:graphicFrame>
        <p:nvGraphicFramePr>
          <p:cNvPr id="13" name="表格 13">
            <a:extLst>
              <a:ext uri="{FF2B5EF4-FFF2-40B4-BE49-F238E27FC236}">
                <a16:creationId xmlns="" xmlns:a16="http://schemas.microsoft.com/office/drawing/2014/main" id="{F155FB44-3B10-3DBB-40EB-A49E783E32EE}"/>
              </a:ext>
            </a:extLst>
          </p:cNvPr>
          <p:cNvGraphicFramePr>
            <a:graphicFrameLocks noGrp="1"/>
          </p:cNvGraphicFramePr>
          <p:nvPr>
            <p:extLst>
              <p:ext uri="{D42A27DB-BD31-4B8C-83A1-F6EECF244321}">
                <p14:modId xmlns:p14="http://schemas.microsoft.com/office/powerpoint/2010/main" val="4141958066"/>
              </p:ext>
            </p:extLst>
          </p:nvPr>
        </p:nvGraphicFramePr>
        <p:xfrm>
          <a:off x="1568693" y="5064011"/>
          <a:ext cx="9131452" cy="892046"/>
        </p:xfrm>
        <a:graphic>
          <a:graphicData uri="http://schemas.openxmlformats.org/drawingml/2006/table">
            <a:tbl>
              <a:tblPr firstRow="1" bandRow="1">
                <a:tableStyleId>{5940675A-B579-460E-94D1-54222C63F5DA}</a:tableStyleId>
              </a:tblPr>
              <a:tblGrid>
                <a:gridCol w="1423577">
                  <a:extLst>
                    <a:ext uri="{9D8B030D-6E8A-4147-A177-3AD203B41FA5}">
                      <a16:colId xmlns="" xmlns:a16="http://schemas.microsoft.com/office/drawing/2014/main" val="149447684"/>
                    </a:ext>
                  </a:extLst>
                </a:gridCol>
                <a:gridCol w="3142149">
                  <a:extLst>
                    <a:ext uri="{9D8B030D-6E8A-4147-A177-3AD203B41FA5}">
                      <a16:colId xmlns="" xmlns:a16="http://schemas.microsoft.com/office/drawing/2014/main" val="1185770768"/>
                    </a:ext>
                  </a:extLst>
                </a:gridCol>
                <a:gridCol w="2282863">
                  <a:extLst>
                    <a:ext uri="{9D8B030D-6E8A-4147-A177-3AD203B41FA5}">
                      <a16:colId xmlns="" xmlns:a16="http://schemas.microsoft.com/office/drawing/2014/main" val="4059385669"/>
                    </a:ext>
                  </a:extLst>
                </a:gridCol>
                <a:gridCol w="2282863">
                  <a:extLst>
                    <a:ext uri="{9D8B030D-6E8A-4147-A177-3AD203B41FA5}">
                      <a16:colId xmlns="" xmlns:a16="http://schemas.microsoft.com/office/drawing/2014/main" val="1242725332"/>
                    </a:ext>
                  </a:extLst>
                </a:gridCol>
              </a:tblGrid>
              <a:tr h="272710">
                <a:tc>
                  <a:txBody>
                    <a:bodyPr/>
                    <a:lstStyle/>
                    <a:p>
                      <a:pPr algn="ctr"/>
                      <a:r>
                        <a:rPr lang="zh-CN" altLang="en-US" sz="1200" b="1" dirty="0">
                          <a:latin typeface="微软雅黑" panose="020B0503020204020204" pitchFamily="34" charset="-122"/>
                          <a:ea typeface="微软雅黑" panose="020B0503020204020204" pitchFamily="34" charset="-122"/>
                        </a:rPr>
                        <a:t>药物</a:t>
                      </a:r>
                    </a:p>
                  </a:txBody>
                  <a:tcPr/>
                </a:tc>
                <a:tc>
                  <a:txBody>
                    <a:bodyPr/>
                    <a:lstStyle/>
                    <a:p>
                      <a:pPr algn="ctr"/>
                      <a:r>
                        <a:rPr lang="zh-CN" altLang="en-US" sz="1200" b="1" dirty="0">
                          <a:latin typeface="微软雅黑" panose="020B0503020204020204" pitchFamily="34" charset="-122"/>
                          <a:ea typeface="微软雅黑" panose="020B0503020204020204" pitchFamily="34" charset="-122"/>
                        </a:rPr>
                        <a:t>剂量相关的副作用</a:t>
                      </a:r>
                    </a:p>
                  </a:txBody>
                  <a:tcPr/>
                </a:tc>
                <a:tc>
                  <a:txBody>
                    <a:bodyPr/>
                    <a:lstStyle/>
                    <a:p>
                      <a:pPr algn="ctr"/>
                      <a:r>
                        <a:rPr lang="zh-CN" altLang="en-US" sz="1200" b="1" dirty="0">
                          <a:latin typeface="微软雅黑" panose="020B0503020204020204" pitchFamily="34" charset="-122"/>
                          <a:ea typeface="微软雅黑" panose="020B0503020204020204" pitchFamily="34" charset="-122"/>
                        </a:rPr>
                        <a:t>长期治疗的副作用</a:t>
                      </a:r>
                    </a:p>
                  </a:txBody>
                  <a:tcPr/>
                </a:tc>
                <a:tc>
                  <a:txBody>
                    <a:bodyPr/>
                    <a:lstStyle/>
                    <a:p>
                      <a:pPr algn="ctr"/>
                      <a:r>
                        <a:rPr lang="zh-CN" altLang="en-US" sz="1200" b="1" dirty="0">
                          <a:latin typeface="微软雅黑" panose="020B0503020204020204" pitchFamily="34" charset="-122"/>
                          <a:ea typeface="微软雅黑" panose="020B0503020204020204" pitchFamily="34" charset="-122"/>
                        </a:rPr>
                        <a:t>特异体质副作用</a:t>
                      </a:r>
                    </a:p>
                  </a:txBody>
                  <a:tcPr/>
                </a:tc>
                <a:extLst>
                  <a:ext uri="{0D108BD9-81ED-4DB2-BD59-A6C34878D82A}">
                    <a16:rowId xmlns="" xmlns:a16="http://schemas.microsoft.com/office/drawing/2014/main" val="1054403056"/>
                  </a:ext>
                </a:extLst>
              </a:tr>
              <a:tr h="308863">
                <a:tc>
                  <a:txBody>
                    <a:bodyPr/>
                    <a:lstStyle/>
                    <a:p>
                      <a:pPr algn="ctr"/>
                      <a:r>
                        <a:rPr lang="zh-CN" altLang="en-US" sz="1200" dirty="0">
                          <a:latin typeface="微软雅黑" panose="020B0503020204020204" pitchFamily="34" charset="-122"/>
                          <a:ea typeface="微软雅黑" panose="020B0503020204020204" pitchFamily="34" charset="-122"/>
                        </a:rPr>
                        <a:t>奥卡西平</a:t>
                      </a:r>
                    </a:p>
                  </a:txBody>
                  <a:tcPr/>
                </a:tc>
                <a:tc>
                  <a:txBody>
                    <a:bodyPr/>
                    <a:lstStyle/>
                    <a:p>
                      <a:pPr algn="ctr"/>
                      <a:r>
                        <a:rPr lang="zh-CN" altLang="en-US" sz="1200" dirty="0">
                          <a:latin typeface="微软雅黑" panose="020B0503020204020204" pitchFamily="34" charset="-122"/>
                          <a:ea typeface="微软雅黑" panose="020B0503020204020204" pitchFamily="34" charset="-122"/>
                        </a:rPr>
                        <a:t>疲劳、困倦、复视、头晕、共济失调、恶心</a:t>
                      </a:r>
                    </a:p>
                  </a:txBody>
                  <a:tcPr/>
                </a:tc>
                <a:tc>
                  <a:txBody>
                    <a:bodyPr/>
                    <a:lstStyle/>
                    <a:p>
                      <a:pPr algn="ctr"/>
                      <a:r>
                        <a:rPr lang="zh-CN" altLang="en-US" sz="1200" dirty="0">
                          <a:latin typeface="微软雅黑" panose="020B0503020204020204" pitchFamily="34" charset="-122"/>
                          <a:ea typeface="微软雅黑" panose="020B0503020204020204" pitchFamily="34" charset="-122"/>
                        </a:rPr>
                        <a:t>低钠血症</a:t>
                      </a:r>
                    </a:p>
                  </a:txBody>
                  <a:tcPr/>
                </a:tc>
                <a:tc>
                  <a:txBody>
                    <a:bodyPr/>
                    <a:lstStyle/>
                    <a:p>
                      <a:pPr algn="ctr"/>
                      <a:r>
                        <a:rPr lang="zh-CN" altLang="en-US" sz="1200" dirty="0">
                          <a:latin typeface="微软雅黑" panose="020B0503020204020204" pitchFamily="34" charset="-122"/>
                          <a:ea typeface="微软雅黑" panose="020B0503020204020204" pitchFamily="34" charset="-122"/>
                        </a:rPr>
                        <a:t>皮疹</a:t>
                      </a:r>
                    </a:p>
                  </a:txBody>
                  <a:tcPr/>
                </a:tc>
                <a:extLst>
                  <a:ext uri="{0D108BD9-81ED-4DB2-BD59-A6C34878D82A}">
                    <a16:rowId xmlns="" xmlns:a16="http://schemas.microsoft.com/office/drawing/2014/main" val="2460320757"/>
                  </a:ext>
                </a:extLst>
              </a:tr>
              <a:tr h="308863">
                <a:tc>
                  <a:txBody>
                    <a:bodyPr/>
                    <a:lstStyle/>
                    <a:p>
                      <a:pPr algn="ctr"/>
                      <a:r>
                        <a:rPr lang="zh-CN" altLang="en-US" sz="1200" dirty="0">
                          <a:latin typeface="微软雅黑" panose="020B0503020204020204" pitchFamily="34" charset="-122"/>
                          <a:ea typeface="微软雅黑" panose="020B0503020204020204" pitchFamily="34" charset="-122"/>
                        </a:rPr>
                        <a:t>拉考沙胺</a:t>
                      </a:r>
                    </a:p>
                  </a:txBody>
                  <a:tcPr/>
                </a:tc>
                <a:tc>
                  <a:txBody>
                    <a:bodyPr/>
                    <a:lstStyle/>
                    <a:p>
                      <a:pPr algn="ctr"/>
                      <a:r>
                        <a:rPr lang="zh-CN" altLang="en-US" sz="1200" dirty="0">
                          <a:latin typeface="微软雅黑" panose="020B0503020204020204" pitchFamily="34" charset="-122"/>
                          <a:ea typeface="微软雅黑" panose="020B0503020204020204" pitchFamily="34" charset="-122"/>
                        </a:rPr>
                        <a:t>头晕、头痛、恶心、复视、</a:t>
                      </a:r>
                      <a:r>
                        <a:rPr lang="en-US" altLang="zh-CN" sz="1200" dirty="0">
                          <a:latin typeface="微软雅黑" panose="020B0503020204020204" pitchFamily="34" charset="-122"/>
                          <a:ea typeface="微软雅黑" panose="020B0503020204020204" pitchFamily="34" charset="-122"/>
                        </a:rPr>
                        <a:t>PR</a:t>
                      </a:r>
                      <a:r>
                        <a:rPr lang="zh-CN" altLang="en-US" sz="1200" dirty="0">
                          <a:latin typeface="微软雅黑" panose="020B0503020204020204" pitchFamily="34" charset="-122"/>
                          <a:ea typeface="微软雅黑" panose="020B0503020204020204" pitchFamily="34" charset="-122"/>
                        </a:rPr>
                        <a:t>间期延长</a:t>
                      </a:r>
                    </a:p>
                  </a:txBody>
                  <a:tcPr/>
                </a:tc>
                <a:tc>
                  <a:txBody>
                    <a:bodyPr/>
                    <a:lstStyle/>
                    <a:p>
                      <a:pPr algn="ctr"/>
                      <a:r>
                        <a:rPr lang="zh-CN" altLang="en-US" sz="1200" dirty="0">
                          <a:latin typeface="微软雅黑" panose="020B0503020204020204" pitchFamily="34" charset="-122"/>
                          <a:ea typeface="微软雅黑" panose="020B0503020204020204" pitchFamily="34" charset="-122"/>
                        </a:rPr>
                        <a:t>较少</a:t>
                      </a:r>
                    </a:p>
                  </a:txBody>
                  <a:tcPr/>
                </a:tc>
                <a:tc>
                  <a:txBody>
                    <a:bodyPr/>
                    <a:lstStyle/>
                    <a:p>
                      <a:pPr algn="ctr"/>
                      <a:r>
                        <a:rPr lang="zh-CN" altLang="en-US" sz="1200" dirty="0">
                          <a:latin typeface="微软雅黑" panose="020B0503020204020204" pitchFamily="34" charset="-122"/>
                          <a:ea typeface="微软雅黑" panose="020B0503020204020204" pitchFamily="34" charset="-122"/>
                        </a:rPr>
                        <a:t>无报告</a:t>
                      </a:r>
                    </a:p>
                  </a:txBody>
                  <a:tcPr/>
                </a:tc>
                <a:extLst>
                  <a:ext uri="{0D108BD9-81ED-4DB2-BD59-A6C34878D82A}">
                    <a16:rowId xmlns="" xmlns:a16="http://schemas.microsoft.com/office/drawing/2014/main" val="2422295484"/>
                  </a:ext>
                </a:extLst>
              </a:tr>
            </a:tbl>
          </a:graphicData>
        </a:graphic>
      </p:graphicFrame>
      <p:sp>
        <p:nvSpPr>
          <p:cNvPr id="11" name="文本框 10">
            <a:extLst>
              <a:ext uri="{FF2B5EF4-FFF2-40B4-BE49-F238E27FC236}">
                <a16:creationId xmlns="" xmlns:a16="http://schemas.microsoft.com/office/drawing/2014/main" id="{860A1214-33D6-43ED-ABB1-514AC8E6714D}"/>
              </a:ext>
            </a:extLst>
          </p:cNvPr>
          <p:cNvSpPr txBox="1"/>
          <p:nvPr/>
        </p:nvSpPr>
        <p:spPr>
          <a:xfrm>
            <a:off x="1471803" y="2813696"/>
            <a:ext cx="9435135" cy="338554"/>
          </a:xfrm>
          <a:prstGeom prst="rect">
            <a:avLst/>
          </a:prstGeom>
          <a:noFill/>
        </p:spPr>
        <p:txBody>
          <a:bodyPr wrap="square">
            <a:spAutoFit/>
          </a:bodyPr>
          <a:lstStyle/>
          <a:p>
            <a:r>
              <a:rPr lang="zh-CN" altLang="en-US" sz="1600" dirty="0">
                <a:latin typeface="微软雅黑" panose="020B0503020204020204" pitchFamily="34" charset="-122"/>
                <a:ea typeface="微软雅黑" panose="020B0503020204020204" pitchFamily="34" charset="-122"/>
              </a:rPr>
              <a:t>临床试验及上市后使用经验中报告的不良反应发生率</a:t>
            </a:r>
          </a:p>
        </p:txBody>
      </p:sp>
      <p:sp>
        <p:nvSpPr>
          <p:cNvPr id="12" name="文本框 11">
            <a:extLst>
              <a:ext uri="{FF2B5EF4-FFF2-40B4-BE49-F238E27FC236}">
                <a16:creationId xmlns="" xmlns:a16="http://schemas.microsoft.com/office/drawing/2014/main" id="{F4399CF8-3F5C-41B6-9CCB-46F94BD794DD}"/>
              </a:ext>
            </a:extLst>
          </p:cNvPr>
          <p:cNvSpPr txBox="1"/>
          <p:nvPr/>
        </p:nvSpPr>
        <p:spPr>
          <a:xfrm>
            <a:off x="1416852" y="2505618"/>
            <a:ext cx="10996128" cy="369332"/>
          </a:xfrm>
          <a:prstGeom prst="rect">
            <a:avLst/>
          </a:prstGeom>
          <a:noFill/>
        </p:spPr>
        <p:txBody>
          <a:bodyPr wrap="square">
            <a:spAutoFit/>
          </a:bodyPr>
          <a:lstStyle/>
          <a:p>
            <a:pPr marL="285750" indent="-285750">
              <a:buFont typeface="Wingdings" panose="05000000000000000000" pitchFamily="2" charset="2"/>
              <a:buChar char="Ø"/>
            </a:pPr>
            <a:r>
              <a:rPr lang="zh-CN" altLang="en-US" sz="1800" b="1" dirty="0">
                <a:solidFill>
                  <a:srgbClr val="1B7560"/>
                </a:solidFill>
                <a:latin typeface="微软雅黑" panose="020B0503020204020204" pitchFamily="34" charset="-122"/>
                <a:ea typeface="微软雅黑" panose="020B0503020204020204" pitchFamily="34" charset="-122"/>
              </a:rPr>
              <a:t>药品国内外不良反应发生情况</a:t>
            </a:r>
            <a:r>
              <a:rPr lang="en-US" altLang="zh-CN" sz="1800" b="1" dirty="0">
                <a:solidFill>
                  <a:srgbClr val="1B7560"/>
                </a:solidFill>
                <a:latin typeface="微软雅黑" panose="020B0503020204020204" pitchFamily="34" charset="-122"/>
                <a:ea typeface="微软雅黑" panose="020B0503020204020204" pitchFamily="34" charset="-122"/>
              </a:rPr>
              <a:t>—</a:t>
            </a:r>
            <a:r>
              <a:rPr lang="zh-CN" altLang="en-US" sz="1800" b="1" dirty="0">
                <a:solidFill>
                  <a:srgbClr val="1B7560"/>
                </a:solidFill>
                <a:latin typeface="微软雅黑" panose="020B0503020204020204" pitchFamily="34" charset="-122"/>
                <a:ea typeface="微软雅黑" panose="020B0503020204020204" pitchFamily="34" charset="-122"/>
              </a:rPr>
              <a:t>药品说明书</a:t>
            </a:r>
            <a:r>
              <a:rPr lang="en-US" altLang="zh-CN" sz="1800" b="1" dirty="0">
                <a:solidFill>
                  <a:srgbClr val="1B7560"/>
                </a:solidFill>
                <a:latin typeface="微软雅黑" panose="020B0503020204020204" pitchFamily="34" charset="-122"/>
                <a:ea typeface="微软雅黑" panose="020B0503020204020204" pitchFamily="34" charset="-122"/>
              </a:rPr>
              <a:t>(</a:t>
            </a:r>
            <a:r>
              <a:rPr lang="zh-CN" altLang="en-US" sz="1800" b="1" dirty="0">
                <a:solidFill>
                  <a:srgbClr val="1B7560"/>
                </a:solidFill>
                <a:latin typeface="微软雅黑" panose="020B0503020204020204" pitchFamily="34" charset="-122"/>
                <a:ea typeface="微软雅黑" panose="020B0503020204020204" pitchFamily="34" charset="-122"/>
              </a:rPr>
              <a:t>不良反应列表）</a:t>
            </a:r>
            <a:r>
              <a:rPr lang="en-US" altLang="zh-CN" sz="1800" b="1" baseline="30000" dirty="0">
                <a:solidFill>
                  <a:srgbClr val="1B7560"/>
                </a:solidFill>
                <a:latin typeface="微软雅黑" panose="020B0503020204020204" pitchFamily="34" charset="-122"/>
                <a:ea typeface="微软雅黑" panose="020B0503020204020204" pitchFamily="34" charset="-122"/>
              </a:rPr>
              <a:t>1</a:t>
            </a:r>
          </a:p>
        </p:txBody>
      </p:sp>
      <p:graphicFrame>
        <p:nvGraphicFramePr>
          <p:cNvPr id="2" name="表格 13">
            <a:extLst>
              <a:ext uri="{FF2B5EF4-FFF2-40B4-BE49-F238E27FC236}">
                <a16:creationId xmlns="" xmlns:a16="http://schemas.microsoft.com/office/drawing/2014/main" id="{F880C551-3C4C-F007-8542-E5ED41D23B9F}"/>
              </a:ext>
            </a:extLst>
          </p:cNvPr>
          <p:cNvGraphicFramePr>
            <a:graphicFrameLocks noGrp="1"/>
          </p:cNvGraphicFramePr>
          <p:nvPr>
            <p:extLst>
              <p:ext uri="{D42A27DB-BD31-4B8C-83A1-F6EECF244321}">
                <p14:modId xmlns:p14="http://schemas.microsoft.com/office/powerpoint/2010/main" val="3453203798"/>
              </p:ext>
            </p:extLst>
          </p:nvPr>
        </p:nvGraphicFramePr>
        <p:xfrm>
          <a:off x="1568693" y="3129023"/>
          <a:ext cx="8909304" cy="633743"/>
        </p:xfrm>
        <a:graphic>
          <a:graphicData uri="http://schemas.openxmlformats.org/drawingml/2006/table">
            <a:tbl>
              <a:tblPr firstRow="1" bandRow="1">
                <a:tableStyleId>{5940675A-B579-460E-94D1-54222C63F5DA}</a:tableStyleId>
              </a:tblPr>
              <a:tblGrid>
                <a:gridCol w="2227326">
                  <a:extLst>
                    <a:ext uri="{9D8B030D-6E8A-4147-A177-3AD203B41FA5}">
                      <a16:colId xmlns="" xmlns:a16="http://schemas.microsoft.com/office/drawing/2014/main" val="149447684"/>
                    </a:ext>
                  </a:extLst>
                </a:gridCol>
                <a:gridCol w="2227326">
                  <a:extLst>
                    <a:ext uri="{9D8B030D-6E8A-4147-A177-3AD203B41FA5}">
                      <a16:colId xmlns="" xmlns:a16="http://schemas.microsoft.com/office/drawing/2014/main" val="4059385669"/>
                    </a:ext>
                  </a:extLst>
                </a:gridCol>
                <a:gridCol w="2227326">
                  <a:extLst>
                    <a:ext uri="{9D8B030D-6E8A-4147-A177-3AD203B41FA5}">
                      <a16:colId xmlns="" xmlns:a16="http://schemas.microsoft.com/office/drawing/2014/main" val="1242725332"/>
                    </a:ext>
                  </a:extLst>
                </a:gridCol>
                <a:gridCol w="2227326">
                  <a:extLst>
                    <a:ext uri="{9D8B030D-6E8A-4147-A177-3AD203B41FA5}">
                      <a16:colId xmlns="" xmlns:a16="http://schemas.microsoft.com/office/drawing/2014/main" val="1038806713"/>
                    </a:ext>
                  </a:extLst>
                </a:gridCol>
              </a:tblGrid>
              <a:tr h="298463">
                <a:tc>
                  <a:txBody>
                    <a:bodyPr/>
                    <a:lstStyle/>
                    <a:p>
                      <a:pPr algn="ctr"/>
                      <a:r>
                        <a:rPr lang="zh-CN" altLang="en-US" sz="1200" b="1" dirty="0">
                          <a:latin typeface="微软雅黑" panose="020B0503020204020204" pitchFamily="34" charset="-122"/>
                          <a:ea typeface="微软雅黑" panose="020B0503020204020204" pitchFamily="34" charset="-122"/>
                        </a:rPr>
                        <a:t>系统器官分类</a:t>
                      </a:r>
                    </a:p>
                  </a:txBody>
                  <a:tcPr/>
                </a:tc>
                <a:tc>
                  <a:txBody>
                    <a:bodyPr/>
                    <a:lstStyle/>
                    <a:p>
                      <a:pPr algn="ctr"/>
                      <a:r>
                        <a:rPr lang="zh-CN" altLang="en-US" sz="1200" b="1" dirty="0">
                          <a:latin typeface="微软雅黑" panose="020B0503020204020204" pitchFamily="34" charset="-122"/>
                          <a:ea typeface="微软雅黑" panose="020B0503020204020204" pitchFamily="34" charset="-122"/>
                        </a:rPr>
                        <a:t>神经系统异常</a:t>
                      </a:r>
                    </a:p>
                  </a:txBody>
                  <a:tcPr/>
                </a:tc>
                <a:tc>
                  <a:txBody>
                    <a:bodyPr/>
                    <a:lstStyle/>
                    <a:p>
                      <a:pPr algn="ctr"/>
                      <a:r>
                        <a:rPr lang="zh-CN" altLang="en-US" sz="1200" b="1" dirty="0">
                          <a:latin typeface="微软雅黑" panose="020B0503020204020204" pitchFamily="34" charset="-122"/>
                          <a:ea typeface="微软雅黑" panose="020B0503020204020204" pitchFamily="34" charset="-122"/>
                        </a:rPr>
                        <a:t>眼部异常</a:t>
                      </a:r>
                    </a:p>
                  </a:txBody>
                  <a:tcPr/>
                </a:tc>
                <a:tc>
                  <a:txBody>
                    <a:bodyPr/>
                    <a:lstStyle/>
                    <a:p>
                      <a:pPr algn="ctr"/>
                      <a:r>
                        <a:rPr lang="zh-CN" altLang="en-US" sz="1200" b="1" dirty="0">
                          <a:latin typeface="微软雅黑" panose="020B0503020204020204" pitchFamily="34" charset="-122"/>
                          <a:ea typeface="微软雅黑" panose="020B0503020204020204" pitchFamily="34" charset="-122"/>
                        </a:rPr>
                        <a:t>消化系统异常</a:t>
                      </a:r>
                    </a:p>
                  </a:txBody>
                  <a:tcPr/>
                </a:tc>
                <a:extLst>
                  <a:ext uri="{0D108BD9-81ED-4DB2-BD59-A6C34878D82A}">
                    <a16:rowId xmlns="" xmlns:a16="http://schemas.microsoft.com/office/drawing/2014/main" val="1054403056"/>
                  </a:ext>
                </a:extLst>
              </a:tr>
              <a:tr h="232160">
                <a:tc>
                  <a:txBody>
                    <a:bodyPr/>
                    <a:lstStyle/>
                    <a:p>
                      <a:pPr algn="ctr"/>
                      <a:r>
                        <a:rPr lang="zh-CN" altLang="en-US" sz="1200" dirty="0">
                          <a:latin typeface="微软雅黑" panose="020B0503020204020204" pitchFamily="34" charset="-122"/>
                          <a:ea typeface="微软雅黑" panose="020B0503020204020204" pitchFamily="34" charset="-122"/>
                        </a:rPr>
                        <a:t>非常常见</a:t>
                      </a:r>
                      <a:r>
                        <a:rPr lang="zh-CN" altLang="en-US" sz="1200" dirty="0" smtClean="0">
                          <a:latin typeface="微软雅黑" panose="020B0503020204020204" pitchFamily="34" charset="-122"/>
                          <a:ea typeface="微软雅黑" panose="020B0503020204020204" pitchFamily="34" charset="-122"/>
                        </a:rPr>
                        <a:t>（</a:t>
                      </a:r>
                      <a:r>
                        <a:rPr lang="zh-CN" altLang="en-US" sz="1600" b="0" i="0" kern="1200" dirty="0" smtClean="0">
                          <a:solidFill>
                            <a:schemeClr val="tx1"/>
                          </a:solidFill>
                          <a:effectLst/>
                          <a:latin typeface="+mn-lt"/>
                          <a:ea typeface="+mn-ea"/>
                          <a:cs typeface="+mn-cs"/>
                        </a:rPr>
                        <a:t>≥</a:t>
                      </a:r>
                      <a:r>
                        <a:rPr lang="en-US" altLang="zh-CN" sz="1200" dirty="0" smtClean="0">
                          <a:latin typeface="微软雅黑" panose="020B0503020204020204" pitchFamily="34" charset="-122"/>
                          <a:ea typeface="微软雅黑" panose="020B0503020204020204" pitchFamily="34" charset="-122"/>
                        </a:rPr>
                        <a:t>1/10</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a:txBody>
                  <a:tcPr/>
                </a:tc>
                <a:tc>
                  <a:txBody>
                    <a:bodyPr/>
                    <a:lstStyle/>
                    <a:p>
                      <a:pPr algn="ctr"/>
                      <a:r>
                        <a:rPr lang="zh-CN" altLang="en-US" sz="1200" dirty="0">
                          <a:latin typeface="微软雅黑" panose="020B0503020204020204" pitchFamily="34" charset="-122"/>
                          <a:ea typeface="微软雅黑" panose="020B0503020204020204" pitchFamily="34" charset="-122"/>
                        </a:rPr>
                        <a:t>头晕、头痛</a:t>
                      </a:r>
                    </a:p>
                  </a:txBody>
                  <a:tcPr/>
                </a:tc>
                <a:tc>
                  <a:txBody>
                    <a:bodyPr/>
                    <a:lstStyle/>
                    <a:p>
                      <a:pPr algn="ctr"/>
                      <a:r>
                        <a:rPr lang="zh-CN" altLang="en-US" sz="1200" dirty="0">
                          <a:latin typeface="微软雅黑" panose="020B0503020204020204" pitchFamily="34" charset="-122"/>
                          <a:ea typeface="微软雅黑" panose="020B0503020204020204" pitchFamily="34" charset="-122"/>
                        </a:rPr>
                        <a:t>复视</a:t>
                      </a:r>
                    </a:p>
                  </a:txBody>
                  <a:tcPr/>
                </a:tc>
                <a:tc>
                  <a:txBody>
                    <a:bodyPr/>
                    <a:lstStyle/>
                    <a:p>
                      <a:pPr algn="ctr"/>
                      <a:r>
                        <a:rPr lang="zh-CN" altLang="en-US" sz="1200" dirty="0">
                          <a:latin typeface="微软雅黑" panose="020B0503020204020204" pitchFamily="34" charset="-122"/>
                          <a:ea typeface="微软雅黑" panose="020B0503020204020204" pitchFamily="34" charset="-122"/>
                        </a:rPr>
                        <a:t>恶心</a:t>
                      </a:r>
                    </a:p>
                  </a:txBody>
                  <a:tcPr/>
                </a:tc>
                <a:extLst>
                  <a:ext uri="{0D108BD9-81ED-4DB2-BD59-A6C34878D82A}">
                    <a16:rowId xmlns="" xmlns:a16="http://schemas.microsoft.com/office/drawing/2014/main" val="2460320757"/>
                  </a:ext>
                </a:extLst>
              </a:tr>
            </a:tbl>
          </a:graphicData>
        </a:graphic>
      </p:graphicFrame>
    </p:spTree>
    <p:extLst>
      <p:ext uri="{BB962C8B-B14F-4D97-AF65-F5344CB8AC3E}">
        <p14:creationId xmlns:p14="http://schemas.microsoft.com/office/powerpoint/2010/main" val="2915371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 xmlns:a16="http://schemas.microsoft.com/office/drawing/2014/main" id="{1DD471D6-5B68-4AE5-B2D3-D449D7BB23C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5" name="think-cell 幻灯片" r:id="rId6" imgW="347" imgH="348" progId="TCLayout.ActiveDocument.1">
                  <p:embed/>
                </p:oleObj>
              </mc:Choice>
              <mc:Fallback>
                <p:oleObj name="think-cell 幻灯片" r:id="rId6" imgW="347" imgH="348"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文本占位符 3">
            <a:extLst>
              <a:ext uri="{FF2B5EF4-FFF2-40B4-BE49-F238E27FC236}">
                <a16:creationId xmlns="" xmlns:a16="http://schemas.microsoft.com/office/drawing/2014/main" id="{185AA088-6AC9-4E87-BC2C-05D9427960FF}"/>
              </a:ext>
            </a:extLst>
          </p:cNvPr>
          <p:cNvSpPr>
            <a:spLocks noGrp="1"/>
          </p:cNvSpPr>
          <p:nvPr>
            <p:ph type="body" sz="quarter" idx="4294967295"/>
          </p:nvPr>
        </p:nvSpPr>
        <p:spPr>
          <a:xfrm>
            <a:off x="1081596" y="5956551"/>
            <a:ext cx="9075737" cy="763226"/>
          </a:xfrm>
        </p:spPr>
        <p:txBody>
          <a:bodyPr/>
          <a:lstStyle/>
          <a:p>
            <a:pPr marL="228600" marR="0" lvl="0" indent="-228600" algn="l" defTabSz="914400" rtl="0" eaLnBrk="1" fontAlgn="auto" latinLnBrk="0" hangingPunct="1">
              <a:lnSpc>
                <a:spcPct val="100000"/>
              </a:lnSpc>
              <a:spcBef>
                <a:spcPts val="0"/>
              </a:spcBef>
              <a:spcAft>
                <a:spcPts val="0"/>
              </a:spcAft>
              <a:buClr>
                <a:srgbClr val="001489"/>
              </a:buClr>
              <a:buSzTx/>
              <a:buFont typeface="Arial" panose="020B0604020202020204" pitchFamily="34" charset="0"/>
              <a:buAutoNum type="arabicPeriod"/>
              <a:tabLst/>
              <a:defRPr/>
            </a:pPr>
            <a:r>
              <a:rPr lang="zh-CN" altLang="en-US" sz="800" dirty="0" smtClean="0">
                <a:latin typeface="微软雅黑" panose="020B0503020204020204" pitchFamily="34" charset="-122"/>
                <a:ea typeface="微软雅黑" panose="020B0503020204020204" pitchFamily="34" charset="-122"/>
              </a:rPr>
              <a:t>中国</a:t>
            </a:r>
            <a:r>
              <a:rPr lang="zh-CN" altLang="en-US" sz="800" dirty="0">
                <a:latin typeface="微软雅黑" panose="020B0503020204020204" pitchFamily="34" charset="-122"/>
                <a:ea typeface="微软雅黑" panose="020B0503020204020204" pitchFamily="34" charset="-122"/>
              </a:rPr>
              <a:t>癫痫诊疗指南</a:t>
            </a:r>
            <a:r>
              <a:rPr lang="en-US" altLang="zh-CN" sz="800" dirty="0">
                <a:latin typeface="微软雅黑" panose="020B0503020204020204" pitchFamily="34" charset="-122"/>
                <a:ea typeface="微软雅黑" panose="020B0503020204020204" pitchFamily="34" charset="-122"/>
              </a:rPr>
              <a:t>. 2023</a:t>
            </a:r>
            <a:r>
              <a:rPr lang="zh-CN" altLang="en-US" sz="800" dirty="0">
                <a:latin typeface="微软雅黑" panose="020B0503020204020204" pitchFamily="34" charset="-122"/>
                <a:ea typeface="微软雅黑" panose="020B0503020204020204" pitchFamily="34" charset="-122"/>
              </a:rPr>
              <a:t>修订版</a:t>
            </a:r>
          </a:p>
          <a:p>
            <a:pPr marL="228600" indent="-228600">
              <a:spcBef>
                <a:spcPts val="0"/>
              </a:spcBef>
              <a:buFont typeface="Arial" panose="020B0604020202020204" pitchFamily="34" charset="0"/>
              <a:buAutoNum type="arabicPeriod"/>
            </a:pP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Elinor Ben-Menachem, Hans Peter Grebe, Kiyohito Terada</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 et al. </a:t>
            </a:r>
            <a:r>
              <a:rPr kumimoji="0" lang="en-US" altLang="zh-CN" sz="7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sym typeface="+mn-ea"/>
              </a:rPr>
              <a:t>Epilepsia</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 2019</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 </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Dec;60(12):2437-2447</a:t>
            </a:r>
            <a:endPar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228600" indent="-228600">
              <a:lnSpc>
                <a:spcPct val="100000"/>
              </a:lnSpc>
              <a:spcBef>
                <a:spcPts val="0"/>
              </a:spcBef>
              <a:buFont typeface="Arial" panose="020B0604020202020204" pitchFamily="34" charset="0"/>
              <a:buAutoNum type="arabicPeriod"/>
            </a:pPr>
            <a:endParaRPr lang="en-US" altLang="zh-CN" sz="800" dirty="0">
              <a:latin typeface="微软雅黑" panose="020B0503020204020204" pitchFamily="34" charset="-122"/>
              <a:ea typeface="微软雅黑" panose="020B0503020204020204" pitchFamily="34" charset="-122"/>
            </a:endParaRPr>
          </a:p>
          <a:p>
            <a:pPr marL="228600" indent="-228600">
              <a:lnSpc>
                <a:spcPct val="100000"/>
              </a:lnSpc>
              <a:spcBef>
                <a:spcPts val="0"/>
              </a:spcBef>
              <a:buFont typeface="Arial" panose="020B0604020202020204" pitchFamily="34" charset="0"/>
              <a:buAutoNum type="arabicPeriod"/>
            </a:pPr>
            <a:endParaRPr lang="en-US" altLang="zh-CN" sz="800" dirty="0">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 xmlns:a16="http://schemas.microsoft.com/office/drawing/2014/main" id="{6D1660C0-E3A0-4F04-9193-A7F00EBF1BCA}"/>
              </a:ext>
            </a:extLst>
          </p:cNvPr>
          <p:cNvSpPr txBox="1"/>
          <p:nvPr/>
        </p:nvSpPr>
        <p:spPr>
          <a:xfrm>
            <a:off x="765549" y="1266818"/>
            <a:ext cx="4138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FFFFFF"/>
                </a:solidFill>
                <a:effectLst/>
                <a:uLnTx/>
                <a:uFillTx/>
                <a:latin typeface="Tahoma"/>
                <a:ea typeface="+mn-ea"/>
                <a:cs typeface="+mn-cs"/>
              </a:rPr>
              <a:t>3</a:t>
            </a:r>
            <a:endParaRPr kumimoji="0" lang="zh-CN" altLang="en-US" sz="2800" b="1" i="0" u="none" strike="noStrike" kern="1200" cap="none" spc="0" normalizeH="0" baseline="0" noProof="0">
              <a:ln>
                <a:noFill/>
              </a:ln>
              <a:solidFill>
                <a:srgbClr val="FFFFFF"/>
              </a:solidFill>
              <a:effectLst/>
              <a:uLnTx/>
              <a:uFillTx/>
              <a:latin typeface="Tahoma"/>
              <a:ea typeface="+mn-ea"/>
              <a:cs typeface="+mn-cs"/>
            </a:endParaRPr>
          </a:p>
        </p:txBody>
      </p:sp>
      <p:sp>
        <p:nvSpPr>
          <p:cNvPr id="7" name="MH_Entry_1">
            <a:hlinkClick r:id="" action="ppaction://noaction"/>
            <a:extLst>
              <a:ext uri="{FF2B5EF4-FFF2-40B4-BE49-F238E27FC236}">
                <a16:creationId xmlns="" xmlns:a16="http://schemas.microsoft.com/office/drawing/2014/main" id="{AD980C55-825C-89B7-6E98-F3F2F6267551}"/>
              </a:ext>
            </a:extLst>
          </p:cNvPr>
          <p:cNvSpPr/>
          <p:nvPr>
            <p:custDataLst>
              <p:tags r:id="rId3"/>
            </p:custDataLst>
          </p:nvPr>
        </p:nvSpPr>
        <p:spPr>
          <a:xfrm>
            <a:off x="0" y="0"/>
            <a:ext cx="2551814" cy="467833"/>
          </a:xfrm>
          <a:prstGeom prst="rect">
            <a:avLst/>
          </a:prstGeom>
          <a:solidFill>
            <a:srgbClr val="1B7560"/>
          </a:solidFill>
          <a:ln w="3175">
            <a:solidFill>
              <a:srgbClr val="1B756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0" bIns="0" rtlCol="0" anchor="ctr">
            <a:normAutofit/>
          </a:bodyPr>
          <a:lstStyle/>
          <a:p>
            <a:pPr algn="ctr"/>
            <a:r>
              <a:rPr lang="en-US" altLang="zh-CN" sz="1800" b="1" dirty="0">
                <a:solidFill>
                  <a:schemeClr val="bg1"/>
                </a:solidFill>
                <a:latin typeface="微软雅黑" panose="020B0503020204020204" pitchFamily="34" charset="-122"/>
                <a:ea typeface="微软雅黑" panose="020B0503020204020204" pitchFamily="34" charset="-122"/>
              </a:rPr>
              <a:t>3</a:t>
            </a:r>
            <a:r>
              <a:rPr lang="zh-CN" altLang="en-US" sz="1800" b="1" dirty="0">
                <a:solidFill>
                  <a:schemeClr val="bg1"/>
                </a:solidFill>
                <a:latin typeface="微软雅黑" panose="020B0503020204020204" pitchFamily="34" charset="-122"/>
                <a:ea typeface="微软雅黑" panose="020B0503020204020204" pitchFamily="34" charset="-122"/>
              </a:rPr>
              <a:t>、有效性</a:t>
            </a:r>
          </a:p>
        </p:txBody>
      </p:sp>
      <p:sp>
        <p:nvSpPr>
          <p:cNvPr id="3" name="文本框 2">
            <a:extLst>
              <a:ext uri="{FF2B5EF4-FFF2-40B4-BE49-F238E27FC236}">
                <a16:creationId xmlns="" xmlns:a16="http://schemas.microsoft.com/office/drawing/2014/main" id="{6A5EF673-6D25-D692-86B7-AE11FAB5D891}"/>
              </a:ext>
            </a:extLst>
          </p:cNvPr>
          <p:cNvSpPr txBox="1"/>
          <p:nvPr/>
        </p:nvSpPr>
        <p:spPr>
          <a:xfrm>
            <a:off x="927547" y="3837647"/>
            <a:ext cx="7677556" cy="369332"/>
          </a:xfrm>
          <a:prstGeom prst="rect">
            <a:avLst/>
          </a:prstGeom>
          <a:noFill/>
        </p:spPr>
        <p:txBody>
          <a:bodyPr wrap="square">
            <a:spAutoFit/>
          </a:bodyPr>
          <a:lstStyle/>
          <a:p>
            <a:pPr marL="285750" indent="-285750">
              <a:buFont typeface="Wingdings" panose="05000000000000000000" pitchFamily="2" charset="2"/>
              <a:buChar char="Ø"/>
            </a:pPr>
            <a:r>
              <a:rPr lang="zh-CN" altLang="en-US" sz="1800" b="1" dirty="0">
                <a:solidFill>
                  <a:srgbClr val="1B7560"/>
                </a:solidFill>
                <a:latin typeface="微软雅黑" panose="020B0503020204020204" pitchFamily="34" charset="-122"/>
                <a:ea typeface="微软雅黑" panose="020B0503020204020204" pitchFamily="34" charset="-122"/>
              </a:rPr>
              <a:t>与目录内同治疗领域药品有效性比较的优势和不足</a:t>
            </a:r>
            <a:r>
              <a:rPr lang="en-US" altLang="zh-CN" sz="1800" b="1" dirty="0">
                <a:solidFill>
                  <a:srgbClr val="1B7560"/>
                </a:solidFill>
                <a:latin typeface="微软雅黑" panose="020B0503020204020204" pitchFamily="34" charset="-122"/>
                <a:ea typeface="微软雅黑" panose="020B0503020204020204" pitchFamily="34" charset="-122"/>
              </a:rPr>
              <a:t>—</a:t>
            </a:r>
            <a:r>
              <a:rPr lang="zh-CN" altLang="en-US" sz="1800" b="1" dirty="0">
                <a:solidFill>
                  <a:srgbClr val="1B7560"/>
                </a:solidFill>
                <a:latin typeface="微软雅黑" panose="020B0503020204020204" pitchFamily="34" charset="-122"/>
                <a:ea typeface="微软雅黑" panose="020B0503020204020204" pitchFamily="34" charset="-122"/>
              </a:rPr>
              <a:t>研究</a:t>
            </a:r>
            <a:r>
              <a:rPr lang="zh-CN" altLang="en-US" sz="1800" b="1" dirty="0" smtClean="0">
                <a:solidFill>
                  <a:srgbClr val="1B7560"/>
                </a:solidFill>
                <a:latin typeface="微软雅黑" panose="020B0503020204020204" pitchFamily="34" charset="-122"/>
                <a:ea typeface="微软雅黑" panose="020B0503020204020204" pitchFamily="34" charset="-122"/>
              </a:rPr>
              <a:t>文献</a:t>
            </a:r>
            <a:r>
              <a:rPr lang="en-US" altLang="zh-CN" sz="1800" b="1" baseline="30000" dirty="0">
                <a:solidFill>
                  <a:srgbClr val="1B7560"/>
                </a:solidFill>
                <a:latin typeface="微软雅黑" panose="020B0503020204020204" pitchFamily="34" charset="-122"/>
                <a:ea typeface="微软雅黑" panose="020B0503020204020204" pitchFamily="34" charset="-122"/>
              </a:rPr>
              <a:t>2</a:t>
            </a:r>
            <a:endParaRPr lang="zh-CN" altLang="en-US" sz="1800" b="1" baseline="30000" dirty="0">
              <a:solidFill>
                <a:srgbClr val="1B7560"/>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 xmlns:a16="http://schemas.microsoft.com/office/drawing/2014/main" id="{DE30C967-6BA1-DE78-D995-C1EAD9E8E237}"/>
              </a:ext>
            </a:extLst>
          </p:cNvPr>
          <p:cNvSpPr txBox="1"/>
          <p:nvPr/>
        </p:nvSpPr>
        <p:spPr>
          <a:xfrm>
            <a:off x="1085443" y="1765510"/>
            <a:ext cx="10727328" cy="307777"/>
          </a:xfrm>
          <a:prstGeom prst="rect">
            <a:avLst/>
          </a:prstGeom>
          <a:noFill/>
        </p:spPr>
        <p:txBody>
          <a:bodyPr wrap="square">
            <a:spAutoFit/>
          </a:bodyPr>
          <a:lstStyle/>
          <a:p>
            <a:pPr marL="285750" indent="-28575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拉考沙</a:t>
            </a:r>
            <a:r>
              <a:rPr lang="zh-CN" altLang="en-US" sz="1400" dirty="0" smtClean="0">
                <a:latin typeface="微软雅黑" panose="020B0503020204020204" pitchFamily="34" charset="-122"/>
                <a:ea typeface="微软雅黑" panose="020B0503020204020204" pitchFamily="34" charset="-122"/>
              </a:rPr>
              <a:t>胺口服溶液与对照品相比，癫痫发作频次减少。</a:t>
            </a:r>
            <a:endParaRPr lang="zh-CN" altLang="en-US" sz="1400" dirty="0">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 xmlns:a16="http://schemas.microsoft.com/office/drawing/2014/main" id="{6A5EF673-6D25-D692-86B7-AE11FAB5D891}"/>
              </a:ext>
            </a:extLst>
          </p:cNvPr>
          <p:cNvSpPr txBox="1"/>
          <p:nvPr/>
        </p:nvSpPr>
        <p:spPr>
          <a:xfrm>
            <a:off x="927547" y="1241766"/>
            <a:ext cx="7677556" cy="369332"/>
          </a:xfrm>
          <a:prstGeom prst="rect">
            <a:avLst/>
          </a:prstGeom>
          <a:noFill/>
        </p:spPr>
        <p:txBody>
          <a:bodyPr wrap="square">
            <a:spAutoFit/>
          </a:bodyPr>
          <a:lstStyle/>
          <a:p>
            <a:pPr marL="285750" indent="-285750">
              <a:buFont typeface="Wingdings" panose="05000000000000000000" pitchFamily="2" charset="2"/>
              <a:buChar char="Ø"/>
            </a:pPr>
            <a:r>
              <a:rPr lang="zh-CN" altLang="en-US" sz="1800" b="1" dirty="0" smtClean="0">
                <a:solidFill>
                  <a:srgbClr val="1B7560"/>
                </a:solidFill>
                <a:latin typeface="微软雅黑" panose="020B0503020204020204" pitchFamily="34" charset="-122"/>
                <a:ea typeface="微软雅黑" panose="020B0503020204020204" pitchFamily="34" charset="-122"/>
              </a:rPr>
              <a:t>与对照药品疗效相比较该药品的主要优势和不足</a:t>
            </a:r>
            <a:endParaRPr lang="zh-CN" altLang="en-US" sz="1800" b="1" dirty="0">
              <a:solidFill>
                <a:srgbClr val="1B7560"/>
              </a:solidFill>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 xmlns:a16="http://schemas.microsoft.com/office/drawing/2014/main" id="{26F17C06-BDE4-4B3C-9155-15BEEBCFDFCF}"/>
              </a:ext>
            </a:extLst>
          </p:cNvPr>
          <p:cNvSpPr txBox="1"/>
          <p:nvPr/>
        </p:nvSpPr>
        <p:spPr>
          <a:xfrm>
            <a:off x="931394" y="2478322"/>
            <a:ext cx="4927335" cy="562783"/>
          </a:xfrm>
          <a:prstGeom prst="rect">
            <a:avLst/>
          </a:prstGeom>
          <a:noFill/>
        </p:spPr>
        <p:txBody>
          <a:bodyPr wrap="square" rtlCol="0">
            <a:spAutoFit/>
          </a:bodyPr>
          <a:lstStyle/>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zh-CN" altLang="en-US" sz="1800" b="1" i="0" u="none" strike="noStrike" kern="1200" cap="none" spc="0" normalizeH="0" baseline="0" noProof="0" dirty="0">
                <a:ln>
                  <a:noFill/>
                </a:ln>
                <a:solidFill>
                  <a:srgbClr val="1B7560"/>
                </a:solidFill>
                <a:effectLst/>
                <a:uLnTx/>
                <a:uFillTx/>
                <a:latin typeface="微软雅黑" panose="020B0503020204020204" pitchFamily="34" charset="-122"/>
                <a:ea typeface="微软雅黑" panose="020B0503020204020204" pitchFamily="34" charset="-122"/>
              </a:rPr>
              <a:t>指南推荐</a:t>
            </a:r>
            <a:endParaRPr kumimoji="0" lang="en-US" altLang="zh-CN" sz="1800" b="1" i="0" u="none" strike="noStrike" kern="1200" cap="none" spc="0" normalizeH="0" baseline="0" noProof="0" dirty="0">
              <a:ln>
                <a:noFill/>
              </a:ln>
              <a:solidFill>
                <a:srgbClr val="1B7560"/>
              </a:solidFill>
              <a:effectLst/>
              <a:uLnTx/>
              <a:uFillTx/>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 xmlns:a16="http://schemas.microsoft.com/office/drawing/2014/main" id="{4B2ACAF1-8859-4B04-889C-9EF0B7464D8C}"/>
              </a:ext>
            </a:extLst>
          </p:cNvPr>
          <p:cNvSpPr txBox="1"/>
          <p:nvPr/>
        </p:nvSpPr>
        <p:spPr>
          <a:xfrm>
            <a:off x="1085444" y="3075744"/>
            <a:ext cx="10727327" cy="338554"/>
          </a:xfrm>
          <a:prstGeom prst="rect">
            <a:avLst/>
          </a:prstGeom>
          <a:noFill/>
        </p:spPr>
        <p:txBody>
          <a:bodyPr wrap="square">
            <a:spAutoFit/>
          </a:bodyPr>
          <a:lstStyle/>
          <a:p>
            <a:pPr marL="171450" indent="-171450">
              <a:buFont typeface="Wingdings" panose="05000000000000000000" pitchFamily="2" charset="2"/>
              <a:buChar char="ü"/>
            </a:pPr>
            <a:r>
              <a:rPr lang="zh-CN" altLang="en-US" sz="1600" b="1" dirty="0">
                <a:latin typeface="微软雅黑" panose="020B0503020204020204" pitchFamily="34" charset="-122"/>
                <a:ea typeface="微软雅黑" panose="020B0503020204020204" pitchFamily="34" charset="-122"/>
              </a:rPr>
              <a:t>中国临床诊疗指南（癫痫病分册）</a:t>
            </a:r>
            <a:r>
              <a:rPr lang="en-US" altLang="zh-CN" sz="1600" b="1" dirty="0">
                <a:latin typeface="微软雅黑" panose="020B0503020204020204" pitchFamily="34" charset="-122"/>
                <a:ea typeface="微软雅黑" panose="020B0503020204020204" pitchFamily="34" charset="-122"/>
              </a:rPr>
              <a:t>-2023</a:t>
            </a:r>
            <a:r>
              <a:rPr lang="zh-CN" altLang="en-US" sz="1600" b="1" dirty="0">
                <a:latin typeface="微软雅黑" panose="020B0503020204020204" pitchFamily="34" charset="-122"/>
                <a:ea typeface="微软雅黑" panose="020B0503020204020204" pitchFamily="34" charset="-122"/>
              </a:rPr>
              <a:t>年（修订版</a:t>
            </a:r>
            <a:r>
              <a:rPr lang="zh-CN" altLang="en-US" sz="1600" b="1" dirty="0" smtClean="0">
                <a:latin typeface="微软雅黑" panose="020B0503020204020204" pitchFamily="34" charset="-122"/>
                <a:ea typeface="微软雅黑" panose="020B0503020204020204" pitchFamily="34" charset="-122"/>
              </a:rPr>
              <a:t>）</a:t>
            </a:r>
            <a:r>
              <a:rPr lang="en-US" altLang="zh-CN" sz="1600" b="1" baseline="30000" dirty="0">
                <a:latin typeface="微软雅黑" panose="020B0503020204020204" pitchFamily="34" charset="-122"/>
                <a:ea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拉考沙胺列入中国临床诊疗指南，局灶性发作一线药物</a:t>
            </a:r>
            <a:endParaRPr lang="en-US" altLang="zh-CN" sz="1600"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 xmlns:a16="http://schemas.microsoft.com/office/drawing/2014/main" id="{DE30C967-6BA1-DE78-D995-C1EAD9E8E237}"/>
              </a:ext>
            </a:extLst>
          </p:cNvPr>
          <p:cNvSpPr txBox="1"/>
          <p:nvPr/>
        </p:nvSpPr>
        <p:spPr>
          <a:xfrm>
            <a:off x="927547" y="4368718"/>
            <a:ext cx="10727328" cy="523220"/>
          </a:xfrm>
          <a:prstGeom prst="rect">
            <a:avLst/>
          </a:prstGeom>
          <a:noFill/>
        </p:spPr>
        <p:txBody>
          <a:bodyPr wrap="square">
            <a:spAutoFit/>
          </a:bodyPr>
          <a:lstStyle/>
          <a:p>
            <a:pPr marL="285750" indent="-28575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拉考沙胺与控释卡马西平单药治疗新诊断癫痫患者的长期安全性和有效性</a:t>
            </a:r>
            <a:endParaRPr lang="en-US" altLang="zh-CN" sz="1400" b="1" baseline="300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研究结果：拉考沙胺疗效不劣于卡马西平控释片，而因为不良反应导致的停药率数据拉考沙胺组低于卡马西平控释组。</a:t>
            </a:r>
          </a:p>
        </p:txBody>
      </p:sp>
    </p:spTree>
    <p:extLst>
      <p:ext uri="{BB962C8B-B14F-4D97-AF65-F5344CB8AC3E}">
        <p14:creationId xmlns:p14="http://schemas.microsoft.com/office/powerpoint/2010/main" val="188119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 xmlns:a16="http://schemas.microsoft.com/office/drawing/2014/main" id="{882DBFC1-2357-4D27-B43B-C59018AE01E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9" name="think-cell 幻灯片" r:id="rId5" imgW="347" imgH="348" progId="TCLayout.ActiveDocument.1">
                  <p:embed/>
                </p:oleObj>
              </mc:Choice>
              <mc:Fallback>
                <p:oleObj name="think-cell 幻灯片" r:id="rId5" imgW="347" imgH="348" progId="TCLayout.ActiveDocument.1">
                  <p:embed/>
                  <p:pic>
                    <p:nvPicPr>
                      <p:cNvPr id="6" name="对象 5" hidden="1">
                        <a:extLst>
                          <a:ext uri="{FF2B5EF4-FFF2-40B4-BE49-F238E27FC236}">
                            <a16:creationId xmlns="" xmlns:a16="http://schemas.microsoft.com/office/drawing/2014/main" id="{882DBFC1-2357-4D27-B43B-C59018AE01E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文本框 14">
            <a:extLst>
              <a:ext uri="{FF2B5EF4-FFF2-40B4-BE49-F238E27FC236}">
                <a16:creationId xmlns="" xmlns:a16="http://schemas.microsoft.com/office/drawing/2014/main" id="{DB166119-7A8F-43BF-AC3F-28CBF41768AC}"/>
              </a:ext>
            </a:extLst>
          </p:cNvPr>
          <p:cNvSpPr txBox="1"/>
          <p:nvPr/>
        </p:nvSpPr>
        <p:spPr>
          <a:xfrm>
            <a:off x="1080999" y="1928503"/>
            <a:ext cx="9019929" cy="1138773"/>
          </a:xfrm>
          <a:prstGeom prst="rect">
            <a:avLst/>
          </a:prstGeom>
          <a:noFill/>
        </p:spPr>
        <p:txBody>
          <a:bodyPr wrap="square">
            <a:spAutoFit/>
          </a:bodyPr>
          <a:lstStyle/>
          <a:p>
            <a:pPr marL="285750" indent="-285750">
              <a:buFont typeface="Wingdings" panose="05000000000000000000" pitchFamily="2" charset="2"/>
              <a:buChar char="Ø"/>
            </a:pPr>
            <a:r>
              <a:rPr lang="zh-CN" altLang="en-US" sz="1800" b="1" dirty="0">
                <a:solidFill>
                  <a:srgbClr val="1B7560"/>
                </a:solidFill>
                <a:latin typeface="微软雅黑" panose="020B0503020204020204" pitchFamily="34" charset="-122"/>
                <a:ea typeface="微软雅黑" panose="020B0503020204020204" pitchFamily="34" charset="-122"/>
              </a:rPr>
              <a:t>该创新带来的疗效或安全性方面的优势：</a:t>
            </a:r>
            <a:endParaRPr lang="en-US" altLang="zh-CN" sz="1800" b="1" dirty="0">
              <a:solidFill>
                <a:srgbClr val="1B7560"/>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en-US" altLang="zh-CN" sz="1800" b="1" dirty="0">
              <a:solidFill>
                <a:srgbClr val="1B7560"/>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拉考沙胺口服溶液是目前唯一上市的第三代抗癫痫药物，专为儿童设计，临床替代原有片剂治疗方案。</a:t>
            </a:r>
          </a:p>
        </p:txBody>
      </p:sp>
      <p:sp>
        <p:nvSpPr>
          <p:cNvPr id="21" name="文本框 20">
            <a:extLst>
              <a:ext uri="{FF2B5EF4-FFF2-40B4-BE49-F238E27FC236}">
                <a16:creationId xmlns="" xmlns:a16="http://schemas.microsoft.com/office/drawing/2014/main" id="{11914D9A-0D3A-4F8D-BE30-43864F9B6E65}"/>
              </a:ext>
            </a:extLst>
          </p:cNvPr>
          <p:cNvSpPr txBox="1"/>
          <p:nvPr/>
        </p:nvSpPr>
        <p:spPr>
          <a:xfrm>
            <a:off x="1081000" y="3117332"/>
            <a:ext cx="9019930" cy="584775"/>
          </a:xfrm>
          <a:prstGeom prst="rect">
            <a:avLst/>
          </a:prstGeom>
          <a:noFill/>
        </p:spPr>
        <p:txBody>
          <a:bodyPr wrap="square">
            <a:spAutoFit/>
          </a:bodyPr>
          <a:lstStyle/>
          <a:p>
            <a:pPr marL="285750" indent="-28575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口服溶液作为新剂型，更适合儿童使用，剂量精准，服用方便，避免小年龄儿童由于需要小剂量，家长自行剪切片剂，导致剂量不精准的问题以及造成不必要的浪费。</a:t>
            </a:r>
          </a:p>
        </p:txBody>
      </p:sp>
      <p:sp>
        <p:nvSpPr>
          <p:cNvPr id="14" name="MH_Entry_1">
            <a:hlinkClick r:id="" action="ppaction://noaction"/>
            <a:extLst>
              <a:ext uri="{FF2B5EF4-FFF2-40B4-BE49-F238E27FC236}">
                <a16:creationId xmlns="" xmlns:a16="http://schemas.microsoft.com/office/drawing/2014/main" id="{7F2BBC62-BC01-3BF1-B9F3-EE1B3C14CBF0}"/>
              </a:ext>
            </a:extLst>
          </p:cNvPr>
          <p:cNvSpPr/>
          <p:nvPr>
            <p:custDataLst>
              <p:tags r:id="rId3"/>
            </p:custDataLst>
          </p:nvPr>
        </p:nvSpPr>
        <p:spPr>
          <a:xfrm>
            <a:off x="0" y="0"/>
            <a:ext cx="2551814" cy="467833"/>
          </a:xfrm>
          <a:prstGeom prst="rect">
            <a:avLst/>
          </a:prstGeom>
          <a:solidFill>
            <a:srgbClr val="1B7560"/>
          </a:solidFill>
          <a:ln w="3175">
            <a:solidFill>
              <a:srgbClr val="1B756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0" bIns="0" rtlCol="0" anchor="ctr">
            <a:normAutofit/>
          </a:bodyPr>
          <a:lstStyle/>
          <a:p>
            <a:pPr algn="ctr"/>
            <a:r>
              <a:rPr lang="en-US" altLang="zh-CN" sz="1800" b="1" dirty="0">
                <a:solidFill>
                  <a:schemeClr val="bg1"/>
                </a:solidFill>
                <a:latin typeface="微软雅黑" panose="020B0503020204020204" pitchFamily="34" charset="-122"/>
                <a:ea typeface="微软雅黑" panose="020B0503020204020204" pitchFamily="34" charset="-122"/>
              </a:rPr>
              <a:t>4</a:t>
            </a:r>
            <a:r>
              <a:rPr lang="zh-CN" altLang="en-US" sz="1800" b="1" dirty="0">
                <a:solidFill>
                  <a:schemeClr val="bg1"/>
                </a:solidFill>
                <a:latin typeface="微软雅黑" panose="020B0503020204020204" pitchFamily="34" charset="-122"/>
                <a:ea typeface="微软雅黑" panose="020B0503020204020204" pitchFamily="34" charset="-122"/>
              </a:rPr>
              <a:t>、创新性</a:t>
            </a:r>
          </a:p>
        </p:txBody>
      </p:sp>
      <p:sp>
        <p:nvSpPr>
          <p:cNvPr id="17" name="文本框 16">
            <a:extLst>
              <a:ext uri="{FF2B5EF4-FFF2-40B4-BE49-F238E27FC236}">
                <a16:creationId xmlns="" xmlns:a16="http://schemas.microsoft.com/office/drawing/2014/main" id="{27FD2BD0-9669-5648-7A53-524E21C5028D}"/>
              </a:ext>
            </a:extLst>
          </p:cNvPr>
          <p:cNvSpPr txBox="1"/>
          <p:nvPr/>
        </p:nvSpPr>
        <p:spPr>
          <a:xfrm>
            <a:off x="1081000" y="1216727"/>
            <a:ext cx="6359652" cy="369332"/>
          </a:xfrm>
          <a:prstGeom prst="rect">
            <a:avLst/>
          </a:prstGeom>
          <a:noFill/>
        </p:spPr>
        <p:txBody>
          <a:bodyPr wrap="square">
            <a:spAutoFit/>
          </a:bodyPr>
          <a:lstStyle/>
          <a:p>
            <a:pPr marL="285750" indent="-285750" algn="l">
              <a:buFont typeface="Wingdings" panose="05000000000000000000" pitchFamily="2" charset="2"/>
              <a:buChar char="Ø"/>
            </a:pPr>
            <a:r>
              <a:rPr lang="zh-CN" altLang="en-US" sz="1800" b="1" dirty="0">
                <a:solidFill>
                  <a:srgbClr val="1B7560"/>
                </a:solidFill>
                <a:latin typeface="微软雅黑" panose="020B0503020204020204" pitchFamily="34" charset="-122"/>
                <a:ea typeface="微软雅黑" panose="020B0503020204020204" pitchFamily="34" charset="-122"/>
              </a:rPr>
              <a:t>主要创新点：口服溶液的剂型</a:t>
            </a:r>
            <a:endParaRPr lang="en-US" altLang="zh-CN" sz="1800" b="1" dirty="0">
              <a:solidFill>
                <a:srgbClr val="1B7560"/>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 xmlns:a16="http://schemas.microsoft.com/office/drawing/2014/main" id="{77A00672-5E1D-403A-0DF6-13AEA0D5F98E}"/>
              </a:ext>
            </a:extLst>
          </p:cNvPr>
          <p:cNvSpPr txBox="1"/>
          <p:nvPr/>
        </p:nvSpPr>
        <p:spPr>
          <a:xfrm>
            <a:off x="1168146" y="4148384"/>
            <a:ext cx="8790225" cy="1664686"/>
          </a:xfrm>
          <a:prstGeom prst="rect">
            <a:avLst/>
          </a:prstGeom>
          <a:noFill/>
        </p:spPr>
        <p:txBody>
          <a:bodyPr wrap="square" rtlCol="0">
            <a:spAutoFit/>
          </a:bodyPr>
          <a:lstStyle/>
          <a:p>
            <a:pPr marL="285750" indent="-285750" algn="l">
              <a:lnSpc>
                <a:spcPct val="150000"/>
              </a:lnSpc>
              <a:buFont typeface="Wingdings" panose="05000000000000000000" pitchFamily="2" charset="2"/>
              <a:buChar char="Ø"/>
            </a:pPr>
            <a:r>
              <a:rPr lang="zh-CN" altLang="en-US" sz="1800" b="1" dirty="0">
                <a:solidFill>
                  <a:srgbClr val="1B7560"/>
                </a:solidFill>
                <a:latin typeface="微软雅黑" panose="020B0503020204020204" pitchFamily="34" charset="-122"/>
                <a:ea typeface="微软雅黑" panose="020B0503020204020204" pitchFamily="34" charset="-122"/>
              </a:rPr>
              <a:t>是否为国家“重大新药创制”科技重大专项支持上市药品：否</a:t>
            </a:r>
            <a:endParaRPr lang="en-US" altLang="zh-CN" sz="1800" b="1" dirty="0">
              <a:solidFill>
                <a:srgbClr val="1B7560"/>
              </a:solidFill>
              <a:latin typeface="微软雅黑" panose="020B0503020204020204" pitchFamily="34" charset="-122"/>
              <a:ea typeface="微软雅黑" panose="020B0503020204020204" pitchFamily="34" charset="-122"/>
            </a:endParaRPr>
          </a:p>
          <a:p>
            <a:pPr marL="285750" indent="-285750" algn="l">
              <a:lnSpc>
                <a:spcPct val="150000"/>
              </a:lnSpc>
              <a:buFont typeface="Wingdings" panose="05000000000000000000" pitchFamily="2" charset="2"/>
              <a:buChar char="Ø"/>
            </a:pPr>
            <a:r>
              <a:rPr lang="zh-CN" altLang="en-US" sz="1800" b="1" dirty="0">
                <a:solidFill>
                  <a:srgbClr val="1B7560"/>
                </a:solidFill>
                <a:latin typeface="微软雅黑" panose="020B0503020204020204" pitchFamily="34" charset="-122"/>
                <a:ea typeface="微软雅黑" panose="020B0503020204020204" pitchFamily="34" charset="-122"/>
              </a:rPr>
              <a:t>是否为自主知识产权的创新药：否</a:t>
            </a:r>
            <a:endParaRPr lang="en-US" altLang="zh-CN" sz="1800" b="1" dirty="0">
              <a:solidFill>
                <a:srgbClr val="1B7560"/>
              </a:solidFill>
              <a:latin typeface="微软雅黑" panose="020B0503020204020204" pitchFamily="34" charset="-122"/>
              <a:ea typeface="微软雅黑" panose="020B0503020204020204" pitchFamily="34" charset="-122"/>
            </a:endParaRPr>
          </a:p>
          <a:p>
            <a:pPr marL="285750" indent="-285750" algn="l">
              <a:lnSpc>
                <a:spcPct val="150000"/>
              </a:lnSpc>
              <a:buFont typeface="Wingdings" panose="05000000000000000000" pitchFamily="2" charset="2"/>
              <a:buChar char="Ø"/>
            </a:pPr>
            <a:r>
              <a:rPr lang="zh-CN" altLang="en-US" sz="1800" b="1" dirty="0">
                <a:solidFill>
                  <a:srgbClr val="1B7560"/>
                </a:solidFill>
                <a:latin typeface="微软雅黑" panose="020B0503020204020204" pitchFamily="34" charset="-122"/>
                <a:ea typeface="微软雅黑" panose="020B0503020204020204" pitchFamily="34" charset="-122"/>
              </a:rPr>
              <a:t>药品注册分类：化药</a:t>
            </a:r>
            <a:r>
              <a:rPr lang="en-US" altLang="zh-CN" sz="1800" b="1" dirty="0">
                <a:solidFill>
                  <a:srgbClr val="1B7560"/>
                </a:solidFill>
                <a:latin typeface="微软雅黑" panose="020B0503020204020204" pitchFamily="34" charset="-122"/>
                <a:ea typeface="微软雅黑" panose="020B0503020204020204" pitchFamily="34" charset="-122"/>
              </a:rPr>
              <a:t>4</a:t>
            </a:r>
            <a:r>
              <a:rPr lang="zh-CN" altLang="en-US" sz="1800" b="1" dirty="0">
                <a:solidFill>
                  <a:srgbClr val="1B7560"/>
                </a:solidFill>
                <a:latin typeface="微软雅黑" panose="020B0503020204020204" pitchFamily="34" charset="-122"/>
                <a:ea typeface="微软雅黑" panose="020B0503020204020204" pitchFamily="34" charset="-122"/>
              </a:rPr>
              <a:t>类</a:t>
            </a:r>
            <a:endParaRPr lang="en-US" altLang="zh-CN" sz="1800" b="1" dirty="0">
              <a:solidFill>
                <a:srgbClr val="1B7560"/>
              </a:solidFill>
              <a:latin typeface="微软雅黑" panose="020B0503020204020204" pitchFamily="34" charset="-122"/>
              <a:ea typeface="微软雅黑" panose="020B0503020204020204" pitchFamily="34" charset="-122"/>
            </a:endParaRPr>
          </a:p>
          <a:p>
            <a:pPr algn="l">
              <a:lnSpc>
                <a:spcPct val="150000"/>
              </a:lnSpc>
            </a:pPr>
            <a:endParaRPr lang="en-US" altLang="zh-CN" sz="1600" dirty="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93538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 xmlns:a16="http://schemas.microsoft.com/office/drawing/2014/main" id="{D7D9FDAD-DC6E-454D-92CD-D3A0E635E96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6" name="think-cell 幻灯片" r:id="rId5" imgW="347" imgH="348" progId="TCLayout.ActiveDocument.1">
                  <p:embed/>
                </p:oleObj>
              </mc:Choice>
              <mc:Fallback>
                <p:oleObj name="think-cell 幻灯片"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文本框 16">
            <a:extLst>
              <a:ext uri="{FF2B5EF4-FFF2-40B4-BE49-F238E27FC236}">
                <a16:creationId xmlns="" xmlns:a16="http://schemas.microsoft.com/office/drawing/2014/main" id="{1C8DE713-F875-4A64-81EB-B7D377FA26AD}"/>
              </a:ext>
            </a:extLst>
          </p:cNvPr>
          <p:cNvSpPr txBox="1"/>
          <p:nvPr/>
        </p:nvSpPr>
        <p:spPr>
          <a:xfrm>
            <a:off x="1154234" y="1292942"/>
            <a:ext cx="8337238" cy="1107996"/>
          </a:xfrm>
          <a:prstGeom prst="rect">
            <a:avLst/>
          </a:prstGeom>
          <a:noFill/>
        </p:spPr>
        <p:txBody>
          <a:bodyPr wrap="square" rtlCol="0">
            <a:spAutoFit/>
          </a:bodyPr>
          <a:lstStyle/>
          <a:p>
            <a:pPr marL="285750" indent="-285750" algn="l">
              <a:buFont typeface="Wingdings" panose="05000000000000000000" pitchFamily="2" charset="2"/>
              <a:buChar char="Ø"/>
            </a:pPr>
            <a:r>
              <a:rPr lang="zh-CN" altLang="en-US" sz="1800" b="1" dirty="0">
                <a:solidFill>
                  <a:srgbClr val="1B7560"/>
                </a:solidFill>
                <a:latin typeface="微软雅黑" panose="020B0503020204020204" pitchFamily="34" charset="-122"/>
                <a:ea typeface="微软雅黑" panose="020B0503020204020204" pitchFamily="34" charset="-122"/>
              </a:rPr>
              <a:t>年发病患者总数：</a:t>
            </a:r>
            <a:endParaRPr lang="en-US" altLang="zh-CN" sz="1800" b="1" dirty="0">
              <a:solidFill>
                <a:srgbClr val="1B7560"/>
              </a:solidFill>
              <a:latin typeface="微软雅黑" panose="020B0503020204020204" pitchFamily="34" charset="-122"/>
              <a:ea typeface="微软雅黑" panose="020B0503020204020204" pitchFamily="34" charset="-122"/>
            </a:endParaRPr>
          </a:p>
          <a:p>
            <a:pPr algn="l"/>
            <a:endParaRPr lang="en-US" altLang="zh-CN" sz="1600" dirty="0">
              <a:solidFill>
                <a:schemeClr val="accent1"/>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我国约有</a:t>
            </a:r>
            <a:r>
              <a:rPr lang="en-US" altLang="zh-CN" sz="1600" dirty="0">
                <a:latin typeface="微软雅黑" panose="020B0503020204020204" pitchFamily="34" charset="-122"/>
                <a:ea typeface="微软雅黑" panose="020B0503020204020204" pitchFamily="34" charset="-122"/>
              </a:rPr>
              <a:t>640</a:t>
            </a:r>
            <a:r>
              <a:rPr lang="zh-CN" altLang="en-US" sz="1600" dirty="0">
                <a:latin typeface="微软雅黑" panose="020B0503020204020204" pitchFamily="34" charset="-122"/>
                <a:ea typeface="微软雅黑" panose="020B0503020204020204" pitchFamily="34" charset="-122"/>
              </a:rPr>
              <a:t>万左右的活动性癫痫患者，新发癫痫患者每年</a:t>
            </a:r>
            <a:r>
              <a:rPr lang="en-US" altLang="zh-CN" sz="1600" dirty="0">
                <a:latin typeface="微软雅黑" panose="020B0503020204020204" pitchFamily="34" charset="-122"/>
                <a:ea typeface="微软雅黑" panose="020B0503020204020204" pitchFamily="34" charset="-122"/>
              </a:rPr>
              <a:t>30</a:t>
            </a:r>
            <a:r>
              <a:rPr lang="zh-CN" altLang="en-US" sz="1600" dirty="0">
                <a:latin typeface="微软雅黑" panose="020B0503020204020204" pitchFamily="34" charset="-122"/>
                <a:ea typeface="微软雅黑" panose="020B0503020204020204" pitchFamily="34" charset="-122"/>
              </a:rPr>
              <a:t>万左右，我国活动性癫痫患者的治疗缺口达</a:t>
            </a:r>
            <a:r>
              <a:rPr lang="en-US" altLang="zh-CN" sz="1600" dirty="0">
                <a:latin typeface="微软雅黑" panose="020B0503020204020204" pitchFamily="34" charset="-122"/>
                <a:ea typeface="微软雅黑" panose="020B0503020204020204" pitchFamily="34" charset="-122"/>
              </a:rPr>
              <a:t>49.8%</a:t>
            </a:r>
            <a:r>
              <a:rPr lang="zh-CN" altLang="en-US" sz="1600" dirty="0">
                <a:latin typeface="微软雅黑" panose="020B0503020204020204" pitchFamily="34" charset="-122"/>
                <a:ea typeface="微软雅黑" panose="020B0503020204020204" pitchFamily="34" charset="-122"/>
              </a:rPr>
              <a:t>，据此估算我国大约有</a:t>
            </a:r>
            <a:r>
              <a:rPr lang="en-US" altLang="zh-CN" sz="1600" dirty="0">
                <a:latin typeface="微软雅黑" panose="020B0503020204020204" pitchFamily="34" charset="-122"/>
                <a:ea typeface="微软雅黑" panose="020B0503020204020204" pitchFamily="34" charset="-122"/>
              </a:rPr>
              <a:t>300</a:t>
            </a:r>
            <a:r>
              <a:rPr lang="zh-CN" altLang="en-US" sz="1600" dirty="0">
                <a:latin typeface="微软雅黑" panose="020B0503020204020204" pitchFamily="34" charset="-122"/>
                <a:ea typeface="微软雅黑" panose="020B0503020204020204" pitchFamily="34" charset="-122"/>
              </a:rPr>
              <a:t>万活动性癫痫患者没有得到合理治疗。</a:t>
            </a:r>
          </a:p>
        </p:txBody>
      </p:sp>
      <p:sp>
        <p:nvSpPr>
          <p:cNvPr id="18" name="文本框 17">
            <a:extLst>
              <a:ext uri="{FF2B5EF4-FFF2-40B4-BE49-F238E27FC236}">
                <a16:creationId xmlns="" xmlns:a16="http://schemas.microsoft.com/office/drawing/2014/main" id="{DBF35ECF-19E3-4AFE-BFBD-CD34ED7432BF}"/>
              </a:ext>
            </a:extLst>
          </p:cNvPr>
          <p:cNvSpPr txBox="1"/>
          <p:nvPr/>
        </p:nvSpPr>
        <p:spPr>
          <a:xfrm>
            <a:off x="1154232" y="2623986"/>
            <a:ext cx="8790225" cy="1354217"/>
          </a:xfrm>
          <a:prstGeom prst="rect">
            <a:avLst/>
          </a:prstGeom>
          <a:noFill/>
        </p:spPr>
        <p:txBody>
          <a:bodyPr wrap="square" rtlCol="0">
            <a:spAutoFit/>
          </a:bodyPr>
          <a:lstStyle/>
          <a:p>
            <a:pPr marL="285750" indent="-285750" algn="l">
              <a:buFont typeface="Wingdings" panose="05000000000000000000" pitchFamily="2" charset="2"/>
              <a:buChar char="Ø"/>
            </a:pPr>
            <a:r>
              <a:rPr lang="zh-CN" altLang="en-US" sz="1800" b="1" dirty="0">
                <a:solidFill>
                  <a:srgbClr val="1B7560"/>
                </a:solidFill>
                <a:latin typeface="微软雅黑" panose="020B0503020204020204" pitchFamily="34" charset="-122"/>
                <a:ea typeface="微软雅黑" panose="020B0503020204020204" pitchFamily="34" charset="-122"/>
              </a:rPr>
              <a:t>弥补药品目录短板：</a:t>
            </a:r>
            <a:endParaRPr lang="en-US" altLang="zh-CN" sz="1800" b="1" dirty="0">
              <a:solidFill>
                <a:srgbClr val="1B7560"/>
              </a:solidFill>
              <a:latin typeface="微软雅黑" panose="020B0503020204020204" pitchFamily="34" charset="-122"/>
              <a:ea typeface="微软雅黑" panose="020B0503020204020204" pitchFamily="34" charset="-122"/>
            </a:endParaRPr>
          </a:p>
          <a:p>
            <a:pPr algn="l"/>
            <a:endParaRPr lang="en-US" altLang="zh-CN" sz="1600" dirty="0">
              <a:solidFill>
                <a:schemeClr val="accent1"/>
              </a:solidFill>
              <a:latin typeface="微软雅黑" panose="020B0503020204020204" pitchFamily="34" charset="-122"/>
              <a:ea typeface="微软雅黑" panose="020B0503020204020204" pitchFamily="34" charset="-122"/>
            </a:endParaRPr>
          </a:p>
          <a:p>
            <a:pPr marL="171450" indent="-171450" algn="l">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拉考沙胺片剂已列入医保目录，但片剂最小规格</a:t>
            </a:r>
            <a:r>
              <a:rPr lang="en-US" altLang="zh-CN" sz="1600" dirty="0">
                <a:latin typeface="微软雅黑" panose="020B0503020204020204" pitchFamily="34" charset="-122"/>
                <a:ea typeface="微软雅黑" panose="020B0503020204020204" pitchFamily="34" charset="-122"/>
              </a:rPr>
              <a:t>50mg</a:t>
            </a:r>
            <a:r>
              <a:rPr lang="zh-CN" altLang="en-US" sz="1600" dirty="0">
                <a:latin typeface="微软雅黑" panose="020B0503020204020204" pitchFamily="34" charset="-122"/>
                <a:ea typeface="微软雅黑" panose="020B0503020204020204" pitchFamily="34" charset="-122"/>
              </a:rPr>
              <a:t>，不方便小年龄儿童使用。如体重</a:t>
            </a:r>
            <a:r>
              <a:rPr lang="en-US" altLang="zh-CN" sz="1600" dirty="0">
                <a:latin typeface="微软雅黑" panose="020B0503020204020204" pitchFamily="34" charset="-122"/>
                <a:ea typeface="微软雅黑" panose="020B0503020204020204" pitchFamily="34" charset="-122"/>
              </a:rPr>
              <a:t>=20kg</a:t>
            </a:r>
            <a:r>
              <a:rPr lang="zh-CN" altLang="en-US" sz="1600" dirty="0">
                <a:latin typeface="微软雅黑" panose="020B0503020204020204" pitchFamily="34" charset="-122"/>
                <a:ea typeface="微软雅黑" panose="020B0503020204020204" pitchFamily="34" charset="-122"/>
              </a:rPr>
              <a:t>的儿童，起始剂量为</a:t>
            </a:r>
            <a:r>
              <a:rPr lang="en-US" altLang="zh-CN" sz="1600" dirty="0">
                <a:latin typeface="微软雅黑" panose="020B0503020204020204" pitchFamily="34" charset="-122"/>
                <a:ea typeface="微软雅黑" panose="020B0503020204020204" pitchFamily="34" charset="-122"/>
              </a:rPr>
              <a:t>2mg</a:t>
            </a:r>
            <a:r>
              <a:rPr lang="zh-CN" altLang="en-US" sz="1600" dirty="0">
                <a:latin typeface="微软雅黑" panose="020B0503020204020204" pitchFamily="34" charset="-122"/>
                <a:ea typeface="微软雅黑" panose="020B0503020204020204" pitchFamily="34" charset="-122"/>
              </a:rPr>
              <a:t>，患者使用片剂时，经常要掰碎、研磨或溶解片剂。口服溶液相比片剂，精准取量、减少浪费，更适合儿童。</a:t>
            </a:r>
          </a:p>
        </p:txBody>
      </p:sp>
      <p:sp>
        <p:nvSpPr>
          <p:cNvPr id="19" name="文本框 18">
            <a:extLst>
              <a:ext uri="{FF2B5EF4-FFF2-40B4-BE49-F238E27FC236}">
                <a16:creationId xmlns="" xmlns:a16="http://schemas.microsoft.com/office/drawing/2014/main" id="{C6CEA25B-9150-4EF0-9B72-8DB70DC2935A}"/>
              </a:ext>
            </a:extLst>
          </p:cNvPr>
          <p:cNvSpPr txBox="1"/>
          <p:nvPr/>
        </p:nvSpPr>
        <p:spPr>
          <a:xfrm>
            <a:off x="1154233" y="4442508"/>
            <a:ext cx="8790225" cy="861774"/>
          </a:xfrm>
          <a:prstGeom prst="rect">
            <a:avLst/>
          </a:prstGeom>
          <a:noFill/>
        </p:spPr>
        <p:txBody>
          <a:bodyPr wrap="square" rtlCol="0">
            <a:spAutoFit/>
          </a:bodyPr>
          <a:lstStyle/>
          <a:p>
            <a:pPr marL="285750" indent="-285750" algn="l">
              <a:buFont typeface="Wingdings" panose="05000000000000000000" pitchFamily="2" charset="2"/>
              <a:buChar char="Ø"/>
            </a:pPr>
            <a:r>
              <a:rPr lang="zh-CN" altLang="en-US" sz="1800" b="1" dirty="0">
                <a:solidFill>
                  <a:srgbClr val="1B7560"/>
                </a:solidFill>
                <a:latin typeface="微软雅黑" panose="020B0503020204020204" pitchFamily="34" charset="-122"/>
                <a:ea typeface="微软雅黑" panose="020B0503020204020204" pitchFamily="34" charset="-122"/>
              </a:rPr>
              <a:t>临床管理难度：</a:t>
            </a:r>
            <a:endParaRPr lang="en-US" altLang="zh-CN" sz="1800" b="1" dirty="0">
              <a:solidFill>
                <a:srgbClr val="1B7560"/>
              </a:solidFill>
              <a:latin typeface="微软雅黑" panose="020B0503020204020204" pitchFamily="34" charset="-122"/>
              <a:ea typeface="微软雅黑" panose="020B0503020204020204" pitchFamily="34" charset="-122"/>
            </a:endParaRPr>
          </a:p>
          <a:p>
            <a:pPr algn="l"/>
            <a:endParaRPr lang="en-US" altLang="zh-CN" sz="1600" dirty="0">
              <a:solidFill>
                <a:schemeClr val="accent1"/>
              </a:solidFill>
              <a:latin typeface="微软雅黑" panose="020B0503020204020204" pitchFamily="34" charset="-122"/>
              <a:ea typeface="微软雅黑" panose="020B0503020204020204" pitchFamily="34" charset="-122"/>
            </a:endParaRPr>
          </a:p>
          <a:p>
            <a:pPr marL="285750" indent="-285750" algn="l">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口服液适用于儿童使用，建议限在儿科。</a:t>
            </a:r>
          </a:p>
        </p:txBody>
      </p:sp>
      <p:sp>
        <p:nvSpPr>
          <p:cNvPr id="5" name="MH_Entry_1">
            <a:hlinkClick r:id="" action="ppaction://noaction"/>
            <a:extLst>
              <a:ext uri="{FF2B5EF4-FFF2-40B4-BE49-F238E27FC236}">
                <a16:creationId xmlns="" xmlns:a16="http://schemas.microsoft.com/office/drawing/2014/main" id="{17307EEB-0A66-0F2E-49DB-A1A2F9BB9088}"/>
              </a:ext>
            </a:extLst>
          </p:cNvPr>
          <p:cNvSpPr/>
          <p:nvPr>
            <p:custDataLst>
              <p:tags r:id="rId3"/>
            </p:custDataLst>
          </p:nvPr>
        </p:nvSpPr>
        <p:spPr>
          <a:xfrm>
            <a:off x="0" y="0"/>
            <a:ext cx="2551814" cy="467833"/>
          </a:xfrm>
          <a:prstGeom prst="rect">
            <a:avLst/>
          </a:prstGeom>
          <a:solidFill>
            <a:srgbClr val="1B7560"/>
          </a:solidFill>
          <a:ln w="3175">
            <a:solidFill>
              <a:srgbClr val="1B756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0" bIns="0" rtlCol="0" anchor="ctr">
            <a:normAutofit/>
          </a:bodyPr>
          <a:lstStyle/>
          <a:p>
            <a:pPr algn="ctr"/>
            <a:r>
              <a:rPr lang="en-US" altLang="zh-CN" sz="1800" b="1" dirty="0">
                <a:solidFill>
                  <a:schemeClr val="bg1"/>
                </a:solidFill>
                <a:latin typeface="微软雅黑" panose="020B0503020204020204" pitchFamily="34" charset="-122"/>
                <a:ea typeface="微软雅黑" panose="020B0503020204020204" pitchFamily="34" charset="-122"/>
              </a:rPr>
              <a:t>5</a:t>
            </a:r>
            <a:r>
              <a:rPr lang="zh-CN" altLang="en-US" sz="1800" b="1" dirty="0">
                <a:solidFill>
                  <a:schemeClr val="bg1"/>
                </a:solidFill>
                <a:latin typeface="微软雅黑" panose="020B0503020204020204" pitchFamily="34" charset="-122"/>
                <a:ea typeface="微软雅黑" panose="020B0503020204020204" pitchFamily="34" charset="-122"/>
              </a:rPr>
              <a:t>、公平性一</a:t>
            </a:r>
          </a:p>
        </p:txBody>
      </p:sp>
    </p:spTree>
    <p:extLst>
      <p:ext uri="{BB962C8B-B14F-4D97-AF65-F5344CB8AC3E}">
        <p14:creationId xmlns:p14="http://schemas.microsoft.com/office/powerpoint/2010/main" val="432071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LIENW~1\AppData\Local\Temp\WeChat Files\73ca1fed75f2b0c640256b2bf48d9d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接连接符 4"/>
          <p:cNvCxnSpPr/>
          <p:nvPr/>
        </p:nvCxnSpPr>
        <p:spPr>
          <a:xfrm flipV="1">
            <a:off x="372128" y="3253743"/>
            <a:ext cx="6876000" cy="31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44016" y="3359109"/>
            <a:ext cx="6912000" cy="31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623392" y="3464475"/>
            <a:ext cx="6876000" cy="31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 xmlns:a16="http://schemas.microsoft.com/office/drawing/2014/main" id="{8FAB5572-0D19-4169-9EBD-C9751D58815E}"/>
              </a:ext>
            </a:extLst>
          </p:cNvPr>
          <p:cNvSpPr txBox="1"/>
          <p:nvPr/>
        </p:nvSpPr>
        <p:spPr>
          <a:xfrm>
            <a:off x="0" y="2204864"/>
            <a:ext cx="753616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谢谢您的阅读</a:t>
            </a:r>
          </a:p>
        </p:txBody>
      </p:sp>
    </p:spTree>
    <p:extLst>
      <p:ext uri="{BB962C8B-B14F-4D97-AF65-F5344CB8AC3E}">
        <p14:creationId xmlns:p14="http://schemas.microsoft.com/office/powerpoint/2010/main" val="2815082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mOisAdcOmkmqgBuQezOsC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MpaGQUPGBkab4mm5fuB02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qW0MJJFr7kSROYhcTyXgw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IiLdk6nZ.ky.AdtBFXW0k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MpaGQUPGBkab4mm5fuB02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W0MJJFr7kSROYhcTyXgw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iLdk6nZ.ky.AdtBFXW0k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mOisAdcOmkmqgBuQezOsCA"/>
</p:tagLst>
</file>

<file path=ppt/tags/tag20.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OTHERS"/>
  <p:tag name="ID" val="553516"/>
</p:tagLst>
</file>

<file path=ppt/tags/tag21.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OTHERS"/>
  <p:tag name="ID" val="553516"/>
</p:tagLst>
</file>

<file path=ppt/tags/tag22.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ENTRY"/>
  <p:tag name="ID" val="553516"/>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NUMBER"/>
  <p:tag name="ID" val="553516"/>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OTHERS"/>
  <p:tag name="ID" val="553516"/>
</p:tagLst>
</file>

<file path=ppt/tags/tag25.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ENTRY"/>
  <p:tag name="ID" val="553516"/>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NUMBER"/>
  <p:tag name="ID" val="553516"/>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OTHERS"/>
  <p:tag name="ID" val="553516"/>
</p:tagLst>
</file>

<file path=ppt/tags/tag28.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ENTRY"/>
  <p:tag name="ID" val="553516"/>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NUMBER"/>
  <p:tag name="ID" val="553516"/>
  <p:tag name="MH_ORDER"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OTHERS"/>
  <p:tag name="ID" val="553516"/>
</p:tagLst>
</file>

<file path=ppt/tags/tag31.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ENTRY"/>
  <p:tag name="ID" val="553516"/>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NUMBER"/>
  <p:tag name="ID" val="553516"/>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OTHERS"/>
  <p:tag name="ID" val="553516"/>
</p:tagLst>
</file>

<file path=ppt/tags/tag34.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ENTRY"/>
  <p:tag name="ID" val="553516"/>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NUMBER"/>
  <p:tag name="ID" val="553516"/>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OTHERS"/>
  <p:tag name="ID" val="553516"/>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ENTRY"/>
  <p:tag name="ID" val="553516"/>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iJKEAIuEESZ4p8otK39Yw"/>
</p:tagLst>
</file>

<file path=ppt/tags/tag40.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ENTRY"/>
  <p:tag name="ID" val="553516"/>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ENTRY"/>
  <p:tag name="ID" val="553516"/>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ENTRY"/>
  <p:tag name="ID" val="553516"/>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ENTRY"/>
  <p:tag name="ID" val="553516"/>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MH" val="20211101154941"/>
  <p:tag name="MH_LIBRARY" val="CONTENTS"/>
  <p:tag name="MH_TYPE" val="ENTRY"/>
  <p:tag name="ID" val="553516"/>
  <p:tag name="MH_ORDER"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OisAdcOmkmqgBuQezOsC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iJKEAIuEESZ4p8otK39Yw"/>
</p:tagLst>
</file>

<file path=ppt/theme/theme1.xml><?xml version="1.0" encoding="utf-8"?>
<a:theme xmlns:a="http://schemas.openxmlformats.org/drawingml/2006/main" name="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华文楷体"/>
        <a:cs typeface=""/>
      </a:majorFont>
      <a:minorFont>
        <a:latin typeface="Times New Roman"/>
        <a:ea typeface="华文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C00000"/>
          </a:solidFill>
        </a:ln>
      </a:spPr>
      <a:bodyPr rtlCol="0" anchor="ctr"/>
      <a:lstStyle>
        <a:defPPr algn="ctr">
          <a:defRPr sz="1200" b="1" dirty="0" smtClean="0">
            <a:solidFill>
              <a:srgbClr val="C00000"/>
            </a:solidFill>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主题1" id="{76717EF8-6151-4ADC-84FF-3771B2581BAB}" vid="{A623E9C9-9F94-4B94-8824-2D03E0EA8A3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614</TotalTime>
  <Words>1205</Words>
  <Application>Microsoft Office PowerPoint</Application>
  <PresentationFormat>宽屏</PresentationFormat>
  <Paragraphs>105</Paragraphs>
  <Slides>9</Slides>
  <Notes>2</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9</vt:i4>
      </vt:variant>
    </vt:vector>
  </HeadingPairs>
  <TitlesOfParts>
    <vt:vector size="19" baseType="lpstr">
      <vt:lpstr>华文楷体</vt:lpstr>
      <vt:lpstr>宋体</vt:lpstr>
      <vt:lpstr>微软雅黑</vt:lpstr>
      <vt:lpstr>Arial</vt:lpstr>
      <vt:lpstr>Calibri</vt:lpstr>
      <vt:lpstr>Tahoma</vt:lpstr>
      <vt:lpstr>Times New Roman</vt:lpstr>
      <vt:lpstr>Wingdings</vt:lpstr>
      <vt:lpstr>主题1</vt:lpstr>
      <vt:lpstr>think-cell 幻灯片</vt:lpstr>
      <vt:lpstr>拉考沙胺口服溶液 （乐沛®）</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拉考沙胺口服溶液 （乐沛®）</dc:title>
  <dc:creator>瑛 石</dc:creator>
  <cp:lastModifiedBy>Microsoft 帐户</cp:lastModifiedBy>
  <cp:revision>93</cp:revision>
  <dcterms:created xsi:type="dcterms:W3CDTF">2023-06-30T06:25:13Z</dcterms:created>
  <dcterms:modified xsi:type="dcterms:W3CDTF">2023-07-14T00:44:11Z</dcterms:modified>
</cp:coreProperties>
</file>