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8" r:id="rId3"/>
    <p:sldId id="263" r:id="rId4"/>
    <p:sldId id="283" r:id="rId5"/>
    <p:sldId id="272" r:id="rId6"/>
    <p:sldId id="319" r:id="rId7"/>
    <p:sldId id="286" r:id="rId8"/>
    <p:sldId id="302" r:id="rId9"/>
    <p:sldId id="318" r:id="rId10"/>
    <p:sldId id="337" r:id="rId11"/>
    <p:sldId id="338" r:id="rId12"/>
    <p:sldId id="339" r:id="rId13"/>
    <p:sldId id="340" r:id="rId14"/>
  </p:sldIdLst>
  <p:sldSz cx="12192000" cy="6858000" type="screen4x3"/>
  <p:notesSz cx="7103745" cy="10234295"/>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67" d="100"/>
          <a:sy n="67" d="100"/>
        </p:scale>
        <p:origin x="102" y="228"/>
      </p:cViewPr>
      <p:guideLst>
        <p:guide orient="horz" pos="211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23.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p:nvPr>
            <p:ph type="ftr" sz="quarter" idx="11"/>
          </p:nvPr>
        </p:nvSpPr>
        <p:spPr/>
        <p:txBody>
          <a:bodyPr/>
          <a:lstStyle/>
          <a:p>
            <a:endParaRPr lang="zh-CN" altLang="en-US"/>
          </a:p>
        </p:txBody>
      </p:sp>
      <p:sp>
        <p:nvSpPr>
          <p:cNvPr id="5" name="灯片编号占位符 4"/>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p:nvPr>
            <p:ph type="title"/>
          </p:nvPr>
        </p:nvSpPr>
        <p:spPr/>
        <p:txBody>
          <a:bodyPr/>
          <a:lstStyle/>
          <a:p>
            <a:r>
              <a:rPr lang="zh-CN" altLang="en-US" smtClean="0"/>
              <a:t>单击此处编辑母版标题样式</a:t>
            </a:r>
            <a:endParaRPr lang="zh-CN" altLang="en-US"/>
          </a:p>
        </p:txBody>
      </p:sp>
      <p:sp>
        <p:nvSpPr>
          <p:cNvPr id="3" name="内容占位符 2"/>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p:nvPr>
            <p:ph type="title"/>
          </p:nvPr>
        </p:nvSpPr>
        <p:spPr/>
        <p:txBody>
          <a:bodyPr/>
          <a:lstStyle/>
          <a:p>
            <a:r>
              <a:rPr lang="zh-CN" altLang="en-US" smtClean="0"/>
              <a:t>单击此处编辑母版标题样式</a:t>
            </a:r>
            <a:endParaRPr lang="zh-CN" altLang="en-US"/>
          </a:p>
        </p:txBody>
      </p:sp>
      <p:sp>
        <p:nvSpPr>
          <p:cNvPr id="3" name="内容占位符 2"/>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p:nvPr>
            <p:ph type="ftr" sz="quarter" idx="11"/>
          </p:nvPr>
        </p:nvSpPr>
        <p:spPr/>
        <p:txBody>
          <a:bodyPr/>
          <a:lstStyle/>
          <a:p>
            <a:endParaRPr lang="zh-CN" altLang="en-US"/>
          </a:p>
        </p:txBody>
      </p:sp>
      <p:sp>
        <p:nvSpPr>
          <p:cNvPr id="7" name="灯片编号占位符 6"/>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p:nvPr>
            <p:ph type="ftr" sz="quarter" idx="11"/>
          </p:nvPr>
        </p:nvSpPr>
        <p:spPr/>
        <p:txBody>
          <a:bodyPr/>
          <a:lstStyle/>
          <a:p>
            <a:endParaRPr lang="zh-CN" altLang="en-US"/>
          </a:p>
        </p:txBody>
      </p:sp>
      <p:sp>
        <p:nvSpPr>
          <p:cNvPr id="9" name="灯片编号占位符 8"/>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p:nvPr>
            <p:ph type="title"/>
          </p:nvPr>
        </p:nvSpPr>
        <p:spPr/>
        <p:txBody>
          <a:bodyPr/>
          <a:lstStyle/>
          <a:p>
            <a:r>
              <a:rPr lang="zh-CN" altLang="en-US" smtClean="0"/>
              <a:t>单击此处编辑母版标题样式</a:t>
            </a:r>
            <a:endParaRPr lang="zh-CN" altLang="en-US"/>
          </a:p>
        </p:txBody>
      </p:sp>
      <p:sp>
        <p:nvSpPr>
          <p:cNvPr id="3" name="日期占位符 2"/>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p:nvPr>
            <p:ph type="ftr" sz="quarter" idx="11"/>
          </p:nvPr>
        </p:nvSpPr>
        <p:spPr/>
        <p:txBody>
          <a:bodyPr/>
          <a:lstStyle/>
          <a:p>
            <a:endParaRPr lang="zh-CN" altLang="en-US"/>
          </a:p>
        </p:txBody>
      </p:sp>
      <p:sp>
        <p:nvSpPr>
          <p:cNvPr id="5" name="灯片编号占位符 4"/>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p:nvPr>
            <p:ph type="ftr" sz="quarter" idx="11"/>
          </p:nvPr>
        </p:nvSpPr>
        <p:spPr/>
        <p:txBody>
          <a:bodyPr/>
          <a:lstStyle/>
          <a:p>
            <a:endParaRPr lang="zh-CN" altLang="en-US"/>
          </a:p>
        </p:txBody>
      </p:sp>
      <p:sp>
        <p:nvSpPr>
          <p:cNvPr id="4" name="灯片编号占位符 3"/>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p:nvPr>
            <p:ph type="ftr" sz="quarter" idx="11"/>
          </p:nvPr>
        </p:nvSpPr>
        <p:spPr/>
        <p:txBody>
          <a:bodyPr/>
          <a:lstStyle/>
          <a:p>
            <a:endParaRPr lang="zh-CN" altLang="en-US"/>
          </a:p>
        </p:txBody>
      </p:sp>
      <p:sp>
        <p:nvSpPr>
          <p:cNvPr id="7" name="灯片编号占位符 6"/>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8.xml"/><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0.xml"/><Relationship Id="rId1" Type="http://schemas.openxmlformats.org/officeDocument/2006/relationships/tags" Target="../tags/tag1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2.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4.jpe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xml"/><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xml"/><Relationship Id="rId1"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b="-7000"/>
          </a:stretch>
        </a:blipFill>
        <a:effectLst/>
      </p:bgPr>
    </p:bg>
    <p:spTree>
      <p:nvGrpSpPr>
        <p:cNvPr id="1" name=""/>
        <p:cNvGrpSpPr/>
        <p:nvPr/>
      </p:nvGrpSpPr>
      <p:grpSpPr>
        <a:xfrm>
          <a:off x="0" y="0"/>
          <a:ext cx="0" cy="0"/>
          <a:chOff x="0" y="0"/>
          <a:chExt cx="0" cy="0"/>
        </a:xfrm>
      </p:grpSpPr>
      <p:sp>
        <p:nvSpPr>
          <p:cNvPr id="2" name="矩形 1"/>
          <p:cNvSpPr/>
          <p:nvPr/>
        </p:nvSpPr>
        <p:spPr>
          <a:xfrm>
            <a:off x="-36195" y="-16510"/>
            <a:ext cx="12265025" cy="6891020"/>
          </a:xfrm>
          <a:prstGeom prst="rect">
            <a:avLst/>
          </a:prstGeom>
          <a:gradFill>
            <a:gsLst>
              <a:gs pos="16000">
                <a:schemeClr val="accent1">
                  <a:alpha val="0"/>
                </a:schemeClr>
              </a:gs>
              <a:gs pos="47000">
                <a:schemeClr val="accent1">
                  <a:alpha val="69000"/>
                </a:schemeClr>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3" name="文本框 2"/>
          <p:cNvSpPr txBox="1"/>
          <p:nvPr/>
        </p:nvSpPr>
        <p:spPr>
          <a:xfrm>
            <a:off x="4899660" y="2749550"/>
            <a:ext cx="7059627" cy="1753235"/>
          </a:xfrm>
          <a:prstGeom prst="rect">
            <a:avLst/>
          </a:prstGeom>
          <a:noFill/>
        </p:spPr>
        <p:txBody>
          <a:bodyPr wrap="square" rtlCol="0">
            <a:noAutofit/>
          </a:bodyPr>
          <a:lstStyle/>
          <a:p>
            <a:r>
              <a:rPr lang="zh-CN" altLang="en-US" sz="5400">
                <a:solidFill>
                  <a:schemeClr val="bg1"/>
                </a:solidFill>
                <a:latin typeface="微软雅黑" panose="020B0503020204020204" charset="-122"/>
                <a:ea typeface="微软雅黑" panose="020B0503020204020204" charset="-122"/>
              </a:rPr>
              <a:t>头孢地尼颗粒申报资料</a:t>
            </a:r>
            <a:endParaRPr lang="zh-CN" altLang="en-US" sz="5400">
              <a:solidFill>
                <a:schemeClr val="bg1"/>
              </a:solidFill>
              <a:latin typeface="微软雅黑" panose="020B0503020204020204" charset="-122"/>
              <a:ea typeface="微软雅黑" panose="020B0503020204020204" charset="-122"/>
            </a:endParaRPr>
          </a:p>
        </p:txBody>
      </p:sp>
      <p:sp>
        <p:nvSpPr>
          <p:cNvPr id="6" name="矩形 5"/>
          <p:cNvSpPr/>
          <p:nvPr/>
        </p:nvSpPr>
        <p:spPr>
          <a:xfrm>
            <a:off x="4735830" y="2881630"/>
            <a:ext cx="76200" cy="1115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836410" y="5990590"/>
            <a:ext cx="581025" cy="58102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7417435" y="6051550"/>
            <a:ext cx="4753454" cy="829945"/>
          </a:xfrm>
          <a:prstGeom prst="rect">
            <a:avLst/>
          </a:prstGeom>
          <a:noFill/>
        </p:spPr>
        <p:txBody>
          <a:bodyPr wrap="square" rtlCol="0">
            <a:noAutofit/>
          </a:bodyPr>
          <a:lstStyle/>
          <a:p>
            <a:r>
              <a:rPr lang="zh-CN" altLang="en-US" sz="2400" b="1">
                <a:solidFill>
                  <a:schemeClr val="bg1"/>
                </a:solidFill>
                <a:latin typeface="微软雅黑" panose="020B0503020204020204" charset="-122"/>
                <a:ea typeface="微软雅黑" panose="020B0503020204020204" charset="-122"/>
              </a:rPr>
              <a:t>北京颐康兴医药有限公司</a:t>
            </a:r>
            <a:endParaRPr lang="zh-CN" altLang="en-US" sz="2400" b="1">
              <a:solidFill>
                <a:schemeClr val="bg1"/>
              </a:solidFill>
              <a:latin typeface="微软雅黑" panose="020B0503020204020204" charset="-122"/>
              <a:ea typeface="微软雅黑" panose="020B0503020204020204" charset="-122"/>
            </a:endParaRPr>
          </a:p>
        </p:txBody>
      </p:sp>
      <p:sp>
        <p:nvSpPr>
          <p:cNvPr id="2050" name="房子"/>
          <p:cNvSpPr/>
          <p:nvPr/>
        </p:nvSpPr>
        <p:spPr bwMode="auto">
          <a:xfrm>
            <a:off x="6899910" y="6059170"/>
            <a:ext cx="453390" cy="453390"/>
          </a:xfrm>
          <a:custGeom>
            <a:avLst/>
            <a:gdLst>
              <a:gd name="T0" fmla="*/ 779318 w 419100"/>
              <a:gd name="T1" fmla="*/ 1212273 h 419100"/>
              <a:gd name="T2" fmla="*/ 1125682 w 419100"/>
              <a:gd name="T3" fmla="*/ 1212273 h 419100"/>
              <a:gd name="T4" fmla="*/ 1125682 w 419100"/>
              <a:gd name="T5" fmla="*/ 1905000 h 419100"/>
              <a:gd name="T6" fmla="*/ 779318 w 419100"/>
              <a:gd name="T7" fmla="*/ 1905000 h 419100"/>
              <a:gd name="T8" fmla="*/ 952500 w 419100"/>
              <a:gd name="T9" fmla="*/ 0 h 419100"/>
              <a:gd name="T10" fmla="*/ 1298864 w 419100"/>
              <a:gd name="T11" fmla="*/ 346364 h 419100"/>
              <a:gd name="T12" fmla="*/ 1298864 w 419100"/>
              <a:gd name="T13" fmla="*/ 86591 h 419100"/>
              <a:gd name="T14" fmla="*/ 1645227 w 419100"/>
              <a:gd name="T15" fmla="*/ 86591 h 419100"/>
              <a:gd name="T16" fmla="*/ 1645227 w 419100"/>
              <a:gd name="T17" fmla="*/ 692727 h 419100"/>
              <a:gd name="T18" fmla="*/ 1905000 w 419100"/>
              <a:gd name="T19" fmla="*/ 952500 h 419100"/>
              <a:gd name="T20" fmla="*/ 1731818 w 419100"/>
              <a:gd name="T21" fmla="*/ 952500 h 419100"/>
              <a:gd name="T22" fmla="*/ 1731818 w 419100"/>
              <a:gd name="T23" fmla="*/ 1905000 h 419100"/>
              <a:gd name="T24" fmla="*/ 1212273 w 419100"/>
              <a:gd name="T25" fmla="*/ 1905000 h 419100"/>
              <a:gd name="T26" fmla="*/ 1212273 w 419100"/>
              <a:gd name="T27" fmla="*/ 1125682 h 419100"/>
              <a:gd name="T28" fmla="*/ 692727 w 419100"/>
              <a:gd name="T29" fmla="*/ 1125682 h 419100"/>
              <a:gd name="T30" fmla="*/ 692727 w 419100"/>
              <a:gd name="T31" fmla="*/ 1905000 h 419100"/>
              <a:gd name="T32" fmla="*/ 173182 w 419100"/>
              <a:gd name="T33" fmla="*/ 1905000 h 419100"/>
              <a:gd name="T34" fmla="*/ 173182 w 419100"/>
              <a:gd name="T35" fmla="*/ 952500 h 419100"/>
              <a:gd name="T36" fmla="*/ 0 w 419100"/>
              <a:gd name="T37" fmla="*/ 952500 h 419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19100" h="419100">
                <a:moveTo>
                  <a:pt x="171450" y="266700"/>
                </a:moveTo>
                <a:lnTo>
                  <a:pt x="247650" y="266700"/>
                </a:lnTo>
                <a:lnTo>
                  <a:pt x="247650" y="419100"/>
                </a:lnTo>
                <a:lnTo>
                  <a:pt x="171450" y="419100"/>
                </a:lnTo>
                <a:lnTo>
                  <a:pt x="171450" y="266700"/>
                </a:lnTo>
                <a:close/>
                <a:moveTo>
                  <a:pt x="209550" y="0"/>
                </a:moveTo>
                <a:lnTo>
                  <a:pt x="285750" y="76200"/>
                </a:lnTo>
                <a:lnTo>
                  <a:pt x="285750" y="19050"/>
                </a:lnTo>
                <a:lnTo>
                  <a:pt x="361950" y="19050"/>
                </a:lnTo>
                <a:lnTo>
                  <a:pt x="361950" y="152400"/>
                </a:lnTo>
                <a:lnTo>
                  <a:pt x="419100" y="209550"/>
                </a:lnTo>
                <a:lnTo>
                  <a:pt x="381000" y="209550"/>
                </a:lnTo>
                <a:lnTo>
                  <a:pt x="381000" y="419100"/>
                </a:lnTo>
                <a:lnTo>
                  <a:pt x="266700" y="419100"/>
                </a:lnTo>
                <a:lnTo>
                  <a:pt x="266700" y="247650"/>
                </a:lnTo>
                <a:lnTo>
                  <a:pt x="152400" y="247650"/>
                </a:lnTo>
                <a:lnTo>
                  <a:pt x="152400" y="419100"/>
                </a:lnTo>
                <a:lnTo>
                  <a:pt x="38100" y="419100"/>
                </a:lnTo>
                <a:lnTo>
                  <a:pt x="38100" y="209550"/>
                </a:lnTo>
                <a:lnTo>
                  <a:pt x="0" y="209550"/>
                </a:lnTo>
                <a:lnTo>
                  <a:pt x="20955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0480" y="0"/>
            <a:ext cx="12252960" cy="619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82880" y="79375"/>
            <a:ext cx="3230245" cy="460375"/>
          </a:xfrm>
          <a:prstGeom prst="rect">
            <a:avLst/>
          </a:prstGeom>
          <a:noFill/>
        </p:spPr>
        <p:txBody>
          <a:bodyPr wrap="square" rtlCol="0">
            <a:spAutoFit/>
          </a:bodyPr>
          <a:lstStyle/>
          <a:p>
            <a:r>
              <a:rPr lang="zh-CN" altLang="en-US" sz="2400">
                <a:solidFill>
                  <a:schemeClr val="bg1"/>
                </a:solidFill>
                <a:latin typeface="微软雅黑" panose="020B0503020204020204" charset="-122"/>
                <a:ea typeface="微软雅黑" panose="020B0503020204020204" charset="-122"/>
              </a:rPr>
              <a:t>（四）创新性</a:t>
            </a:r>
            <a:endParaRPr lang="zh-CN" altLang="en-US" sz="2400">
              <a:solidFill>
                <a:schemeClr val="bg1"/>
              </a:solidFill>
              <a:latin typeface="微软雅黑" panose="020B0503020204020204" charset="-122"/>
              <a:ea typeface="微软雅黑" panose="020B0503020204020204" charset="-122"/>
            </a:endParaRPr>
          </a:p>
        </p:txBody>
      </p:sp>
      <p:sp>
        <p:nvSpPr>
          <p:cNvPr id="100" name="文本框 99"/>
          <p:cNvSpPr txBox="1"/>
          <p:nvPr/>
        </p:nvSpPr>
        <p:spPr>
          <a:xfrm>
            <a:off x="812165" y="856615"/>
            <a:ext cx="11263630" cy="5713730"/>
          </a:xfrm>
          <a:prstGeom prst="rect">
            <a:avLst/>
          </a:prstGeom>
          <a:noFill/>
          <a:ln w="9525">
            <a:noFill/>
          </a:ln>
        </p:spPr>
        <p:txBody>
          <a:bodyPr>
            <a:noAutofit/>
          </a:bodyPr>
          <a:p>
            <a:pPr marL="0" indent="0" algn="l"/>
            <a:r>
              <a:rPr lang="zh-CN" altLang="en-US" sz="2000" b="1" u="none">
                <a:solidFill>
                  <a:srgbClr val="121212"/>
                </a:solidFill>
                <a:latin typeface="宋体" panose="02010600030101010101" pitchFamily="2" charset="-122"/>
                <a:ea typeface="宋体" panose="02010600030101010101" pitchFamily="2" charset="-122"/>
                <a:cs typeface="宋体" panose="02010600030101010101" pitchFamily="2" charset="-122"/>
              </a:rPr>
              <a:t>主要创新点：</a:t>
            </a:r>
            <a:endParaRPr lang="zh-CN" altLang="en-US" sz="2000" b="1" u="none">
              <a:solidFill>
                <a:srgbClr val="121212"/>
              </a:solidFill>
              <a:latin typeface="宋体" panose="02010600030101010101" pitchFamily="2" charset="-122"/>
              <a:ea typeface="宋体" panose="02010600030101010101" pitchFamily="2" charset="-122"/>
              <a:cs typeface="宋体" panose="02010600030101010101" pitchFamily="2" charset="-122"/>
            </a:endParaRPr>
          </a:p>
          <a:p>
            <a:pPr marL="0" indent="457200" algn="l"/>
            <a:r>
              <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rPr>
              <a:t>本品剂型为颗粒剂，与胶囊或片剂相比拥有剂型优势。</a:t>
            </a:r>
            <a:endPar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endParaRPr>
          </a:p>
          <a:p>
            <a:pPr marL="0" indent="457200" algn="l"/>
            <a:endParaRPr lang="zh-CN" altLang="en-US" sz="2000" b="1" u="none">
              <a:solidFill>
                <a:srgbClr val="121212"/>
              </a:solidFill>
              <a:latin typeface="宋体" panose="02010600030101010101" pitchFamily="2" charset="-122"/>
              <a:ea typeface="宋体" panose="02010600030101010101" pitchFamily="2" charset="-122"/>
              <a:cs typeface="宋体" panose="02010600030101010101" pitchFamily="2" charset="-122"/>
            </a:endParaRPr>
          </a:p>
          <a:p>
            <a:pPr marL="0" indent="0" algn="l"/>
            <a:r>
              <a:rPr lang="zh-CN" altLang="en-US" sz="2000" b="1" u="none">
                <a:solidFill>
                  <a:srgbClr val="121212"/>
                </a:solidFill>
                <a:latin typeface="宋体" panose="02010600030101010101" pitchFamily="2" charset="-122"/>
                <a:ea typeface="宋体" panose="02010600030101010101" pitchFamily="2" charset="-122"/>
                <a:cs typeface="宋体" panose="02010600030101010101" pitchFamily="2" charset="-122"/>
              </a:rPr>
              <a:t>该创新带来的疗效或安全性方面的优势：</a:t>
            </a:r>
            <a:endParaRPr lang="zh-CN" altLang="en-US" sz="2000" b="1" u="none">
              <a:solidFill>
                <a:srgbClr val="121212"/>
              </a:solidFill>
              <a:latin typeface="宋体" panose="02010600030101010101" pitchFamily="2" charset="-122"/>
              <a:ea typeface="宋体" panose="02010600030101010101" pitchFamily="2" charset="-122"/>
              <a:cs typeface="宋体" panose="02010600030101010101" pitchFamily="2" charset="-122"/>
            </a:endParaRPr>
          </a:p>
          <a:p>
            <a:pPr marL="0" indent="457200" algn="l"/>
            <a:r>
              <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rPr>
              <a:t>1.方便服用：本品以颗粒状存在，易于咽下，适合不善于吞咽药片或胶囊的患者、儿童和老年人使用。</a:t>
            </a:r>
            <a:endPar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endParaRPr>
          </a:p>
          <a:p>
            <a:pPr marL="0" indent="457200" algn="l"/>
            <a:r>
              <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rPr>
              <a:t>2.剂量准确：本品以固定剂型进行分装，能够避免剂量错误，减少用药风险。</a:t>
            </a:r>
            <a:endPar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endParaRPr>
          </a:p>
          <a:p>
            <a:pPr marL="0" indent="457200" algn="l"/>
            <a:r>
              <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rPr>
              <a:t>3.容易溶解：本品可迅速在胃肠道中溶解，提高药物的吸收速度和生物利用度。</a:t>
            </a:r>
            <a:endPar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endParaRPr>
          </a:p>
          <a:p>
            <a:pPr marL="0" indent="457200" algn="l"/>
            <a:r>
              <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rPr>
              <a:t>4.药效迅速：患者在服用本品后能够更快地吸收药物，快速发挥药效。</a:t>
            </a:r>
            <a:endPar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endParaRPr>
          </a:p>
          <a:p>
            <a:pPr marL="0" indent="457200" algn="l"/>
            <a:r>
              <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rPr>
              <a:t>5.个体化调整：颗粒剂使用时，可以根据患者的具体情况和需要进行个体化的剂量调整，既方便又灵活。</a:t>
            </a:r>
            <a:endPar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endParaRPr>
          </a:p>
          <a:p>
            <a:pPr marL="0" indent="457200" algn="l"/>
            <a:endPar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endParaRPr>
          </a:p>
          <a:p>
            <a:pPr marL="0" indent="0" algn="l"/>
            <a:r>
              <a:rPr lang="zh-CN" altLang="en-US" sz="2000" b="1" u="none">
                <a:solidFill>
                  <a:srgbClr val="121212"/>
                </a:solidFill>
                <a:latin typeface="宋体" panose="02010600030101010101" pitchFamily="2" charset="-122"/>
                <a:ea typeface="宋体" panose="02010600030101010101" pitchFamily="2" charset="-122"/>
                <a:cs typeface="宋体" panose="02010600030101010101" pitchFamily="2" charset="-122"/>
              </a:rPr>
              <a:t>是否为国家“重大新药创制”等科技重大专项支持上市药品：</a:t>
            </a:r>
            <a:r>
              <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rPr>
              <a:t>否</a:t>
            </a:r>
            <a:endPar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endParaRPr>
          </a:p>
          <a:p>
            <a:pPr marL="0" indent="0" algn="l"/>
            <a:endParaRPr lang="zh-CN" altLang="en-US" sz="2000" b="1" u="none">
              <a:solidFill>
                <a:srgbClr val="121212"/>
              </a:solidFill>
              <a:latin typeface="宋体" panose="02010600030101010101" pitchFamily="2" charset="-122"/>
              <a:ea typeface="宋体" panose="02010600030101010101" pitchFamily="2" charset="-122"/>
              <a:cs typeface="宋体" panose="02010600030101010101" pitchFamily="2" charset="-122"/>
            </a:endParaRPr>
          </a:p>
          <a:p>
            <a:pPr marL="0" indent="0" algn="l"/>
            <a:r>
              <a:rPr lang="zh-CN" altLang="en-US" sz="2000" b="1" u="none">
                <a:solidFill>
                  <a:srgbClr val="121212"/>
                </a:solidFill>
                <a:latin typeface="宋体" panose="02010600030101010101" pitchFamily="2" charset="-122"/>
                <a:ea typeface="宋体" panose="02010600030101010101" pitchFamily="2" charset="-122"/>
                <a:cs typeface="宋体" panose="02010600030101010101" pitchFamily="2" charset="-122"/>
              </a:rPr>
              <a:t>是否为自主知识产权的创新药：</a:t>
            </a:r>
            <a:r>
              <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rPr>
              <a:t>否</a:t>
            </a:r>
            <a:endPar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endParaRPr>
          </a:p>
          <a:p>
            <a:pPr marL="0" indent="0" algn="l"/>
            <a:endPar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endParaRPr>
          </a:p>
          <a:p>
            <a:pPr marL="0" indent="0" algn="l"/>
            <a:r>
              <a:rPr lang="zh-CN" altLang="en-US" sz="2000" b="1" u="none">
                <a:solidFill>
                  <a:srgbClr val="121212"/>
                </a:solidFill>
                <a:latin typeface="宋体" panose="02010600030101010101" pitchFamily="2" charset="-122"/>
                <a:ea typeface="宋体" panose="02010600030101010101" pitchFamily="2" charset="-122"/>
                <a:cs typeface="宋体" panose="02010600030101010101" pitchFamily="2" charset="-122"/>
              </a:rPr>
              <a:t>药品注册分类：</a:t>
            </a:r>
            <a:r>
              <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rPr>
              <a:t>化药4类</a:t>
            </a:r>
            <a:endPar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endParaRPr>
          </a:p>
        </p:txBody>
      </p:sp>
      <p:sp>
        <p:nvSpPr>
          <p:cNvPr id="8" name="椭圆 7"/>
          <p:cNvSpPr/>
          <p:nvPr>
            <p:custDataLst>
              <p:tags r:id="rId1"/>
            </p:custDataLst>
          </p:nvPr>
        </p:nvSpPr>
        <p:spPr>
          <a:xfrm>
            <a:off x="110490" y="760130"/>
            <a:ext cx="684530" cy="6845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试管"/>
          <p:cNvSpPr/>
          <p:nvPr>
            <p:custDataLst>
              <p:tags r:id="rId2"/>
            </p:custDataLst>
          </p:nvPr>
        </p:nvSpPr>
        <p:spPr bwMode="auto">
          <a:xfrm>
            <a:off x="218440" y="868080"/>
            <a:ext cx="468003" cy="468003"/>
          </a:xfrm>
          <a:custGeom>
            <a:avLst/>
            <a:gdLst>
              <a:gd name="T0" fmla="*/ 1162982 w 3584"/>
              <a:gd name="T1" fmla="*/ 601256 h 3740"/>
              <a:gd name="T2" fmla="*/ 1162982 w 3584"/>
              <a:gd name="T3" fmla="*/ 187261 h 3740"/>
              <a:gd name="T4" fmla="*/ 1181274 w 3584"/>
              <a:gd name="T5" fmla="*/ 187261 h 3740"/>
              <a:gd name="T6" fmla="*/ 1275140 w 3584"/>
              <a:gd name="T7" fmla="*/ 93871 h 3740"/>
              <a:gd name="T8" fmla="*/ 1181274 w 3584"/>
              <a:gd name="T9" fmla="*/ 0 h 3740"/>
              <a:gd name="T10" fmla="*/ 706165 w 3584"/>
              <a:gd name="T11" fmla="*/ 0 h 3740"/>
              <a:gd name="T12" fmla="*/ 612780 w 3584"/>
              <a:gd name="T13" fmla="*/ 93871 h 3740"/>
              <a:gd name="T14" fmla="*/ 706165 w 3584"/>
              <a:gd name="T15" fmla="*/ 187261 h 3740"/>
              <a:gd name="T16" fmla="*/ 750451 w 3584"/>
              <a:gd name="T17" fmla="*/ 187261 h 3740"/>
              <a:gd name="T18" fmla="*/ 750451 w 3584"/>
              <a:gd name="T19" fmla="*/ 601256 h 3740"/>
              <a:gd name="T20" fmla="*/ 600264 w 3584"/>
              <a:gd name="T21" fmla="*/ 829916 h 3740"/>
              <a:gd name="T22" fmla="*/ 600264 w 3584"/>
              <a:gd name="T23" fmla="*/ 1575588 h 3740"/>
              <a:gd name="T24" fmla="*/ 513618 w 3584"/>
              <a:gd name="T25" fmla="*/ 1800397 h 3740"/>
              <a:gd name="T26" fmla="*/ 1537966 w 3584"/>
              <a:gd name="T27" fmla="*/ 1800397 h 3740"/>
              <a:gd name="T28" fmla="*/ 1725218 w 3584"/>
              <a:gd name="T29" fmla="*/ 1612655 h 3740"/>
              <a:gd name="T30" fmla="*/ 1162982 w 3584"/>
              <a:gd name="T31" fmla="*/ 601256 h 3740"/>
              <a:gd name="T32" fmla="*/ 1535560 w 3584"/>
              <a:gd name="T33" fmla="*/ 1599176 h 3740"/>
              <a:gd name="T34" fmla="*/ 1459504 w 3584"/>
              <a:gd name="T35" fmla="*/ 1576069 h 3740"/>
              <a:gd name="T36" fmla="*/ 1136507 w 3584"/>
              <a:gd name="T37" fmla="*/ 975295 h 3740"/>
              <a:gd name="T38" fmla="*/ 642624 w 3584"/>
              <a:gd name="T39" fmla="*/ 975295 h 3740"/>
              <a:gd name="T40" fmla="*/ 825062 w 3584"/>
              <a:gd name="T41" fmla="*/ 637841 h 3740"/>
              <a:gd name="T42" fmla="*/ 825062 w 3584"/>
              <a:gd name="T43" fmla="*/ 187261 h 3740"/>
              <a:gd name="T44" fmla="*/ 1087889 w 3584"/>
              <a:gd name="T45" fmla="*/ 187261 h 3740"/>
              <a:gd name="T46" fmla="*/ 1087889 w 3584"/>
              <a:gd name="T47" fmla="*/ 637841 h 3740"/>
              <a:gd name="T48" fmla="*/ 1270808 w 3584"/>
              <a:gd name="T49" fmla="*/ 975295 h 3740"/>
              <a:gd name="T50" fmla="*/ 1264550 w 3584"/>
              <a:gd name="T51" fmla="*/ 975295 h 3740"/>
              <a:gd name="T52" fmla="*/ 1558665 w 3584"/>
              <a:gd name="T53" fmla="*/ 1522635 h 3740"/>
              <a:gd name="T54" fmla="*/ 1535560 w 3584"/>
              <a:gd name="T55" fmla="*/ 1599176 h 3740"/>
              <a:gd name="T56" fmla="*/ 525171 w 3584"/>
              <a:gd name="T57" fmla="*/ 487648 h 3740"/>
              <a:gd name="T58" fmla="*/ 506398 w 3584"/>
              <a:gd name="T59" fmla="*/ 487648 h 3740"/>
              <a:gd name="T60" fmla="*/ 600264 w 3584"/>
              <a:gd name="T61" fmla="*/ 393777 h 3740"/>
              <a:gd name="T62" fmla="*/ 506398 w 3584"/>
              <a:gd name="T63" fmla="*/ 299906 h 3740"/>
              <a:gd name="T64" fmla="*/ 93866 w 3584"/>
              <a:gd name="T65" fmla="*/ 299906 h 3740"/>
              <a:gd name="T66" fmla="*/ 0 w 3584"/>
              <a:gd name="T67" fmla="*/ 393777 h 3740"/>
              <a:gd name="T68" fmla="*/ 93866 w 3584"/>
              <a:gd name="T69" fmla="*/ 487648 h 3740"/>
              <a:gd name="T70" fmla="*/ 75093 w 3584"/>
              <a:gd name="T71" fmla="*/ 487648 h 3740"/>
              <a:gd name="T72" fmla="*/ 75093 w 3584"/>
              <a:gd name="T73" fmla="*/ 1575588 h 3740"/>
              <a:gd name="T74" fmla="*/ 300373 w 3584"/>
              <a:gd name="T75" fmla="*/ 1800397 h 3740"/>
              <a:gd name="T76" fmla="*/ 525171 w 3584"/>
              <a:gd name="T77" fmla="*/ 1575588 h 3740"/>
              <a:gd name="T78" fmla="*/ 525171 w 3584"/>
              <a:gd name="T79" fmla="*/ 487648 h 3740"/>
              <a:gd name="T80" fmla="*/ 449596 w 3584"/>
              <a:gd name="T81" fmla="*/ 899236 h 3740"/>
              <a:gd name="T82" fmla="*/ 300373 w 3584"/>
              <a:gd name="T83" fmla="*/ 899236 h 3740"/>
              <a:gd name="T84" fmla="*/ 300373 w 3584"/>
              <a:gd name="T85" fmla="*/ 1481717 h 3740"/>
              <a:gd name="T86" fmla="*/ 244053 w 3584"/>
              <a:gd name="T87" fmla="*/ 1538040 h 3740"/>
              <a:gd name="T88" fmla="*/ 187733 w 3584"/>
              <a:gd name="T89" fmla="*/ 1481717 h 3740"/>
              <a:gd name="T90" fmla="*/ 187733 w 3584"/>
              <a:gd name="T91" fmla="*/ 899236 h 3740"/>
              <a:gd name="T92" fmla="*/ 148261 w 3584"/>
              <a:gd name="T93" fmla="*/ 899236 h 3740"/>
              <a:gd name="T94" fmla="*/ 148261 w 3584"/>
              <a:gd name="T95" fmla="*/ 487648 h 3740"/>
              <a:gd name="T96" fmla="*/ 449596 w 3584"/>
              <a:gd name="T97" fmla="*/ 487648 h 3740"/>
              <a:gd name="T98" fmla="*/ 449596 w 3584"/>
              <a:gd name="T99" fmla="*/ 899236 h 37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84" h="3740">
                <a:moveTo>
                  <a:pt x="2416" y="1249"/>
                </a:moveTo>
                <a:cubicBezTo>
                  <a:pt x="2416" y="389"/>
                  <a:pt x="2416" y="389"/>
                  <a:pt x="2416" y="389"/>
                </a:cubicBezTo>
                <a:cubicBezTo>
                  <a:pt x="2454" y="389"/>
                  <a:pt x="2454" y="389"/>
                  <a:pt x="2454" y="389"/>
                </a:cubicBezTo>
                <a:cubicBezTo>
                  <a:pt x="2562" y="389"/>
                  <a:pt x="2649" y="302"/>
                  <a:pt x="2649" y="195"/>
                </a:cubicBezTo>
                <a:cubicBezTo>
                  <a:pt x="2649" y="87"/>
                  <a:pt x="2562" y="0"/>
                  <a:pt x="2454" y="0"/>
                </a:cubicBezTo>
                <a:cubicBezTo>
                  <a:pt x="1467" y="0"/>
                  <a:pt x="1467" y="0"/>
                  <a:pt x="1467" y="0"/>
                </a:cubicBezTo>
                <a:cubicBezTo>
                  <a:pt x="1360" y="0"/>
                  <a:pt x="1273" y="87"/>
                  <a:pt x="1273" y="195"/>
                </a:cubicBezTo>
                <a:cubicBezTo>
                  <a:pt x="1273" y="302"/>
                  <a:pt x="1360" y="389"/>
                  <a:pt x="1467" y="389"/>
                </a:cubicBezTo>
                <a:cubicBezTo>
                  <a:pt x="1559" y="389"/>
                  <a:pt x="1559" y="389"/>
                  <a:pt x="1559" y="389"/>
                </a:cubicBezTo>
                <a:cubicBezTo>
                  <a:pt x="1559" y="1249"/>
                  <a:pt x="1559" y="1249"/>
                  <a:pt x="1559" y="1249"/>
                </a:cubicBezTo>
                <a:cubicBezTo>
                  <a:pt x="1446" y="1412"/>
                  <a:pt x="1343" y="1571"/>
                  <a:pt x="1247" y="1724"/>
                </a:cubicBezTo>
                <a:cubicBezTo>
                  <a:pt x="1247" y="3273"/>
                  <a:pt x="1247" y="3273"/>
                  <a:pt x="1247" y="3273"/>
                </a:cubicBezTo>
                <a:cubicBezTo>
                  <a:pt x="1247" y="3453"/>
                  <a:pt x="1179" y="3616"/>
                  <a:pt x="1067" y="3740"/>
                </a:cubicBezTo>
                <a:cubicBezTo>
                  <a:pt x="3195" y="3740"/>
                  <a:pt x="3195" y="3740"/>
                  <a:pt x="3195" y="3740"/>
                </a:cubicBezTo>
                <a:cubicBezTo>
                  <a:pt x="3410" y="3740"/>
                  <a:pt x="3584" y="3566"/>
                  <a:pt x="3584" y="3350"/>
                </a:cubicBezTo>
                <a:cubicBezTo>
                  <a:pt x="3584" y="3350"/>
                  <a:pt x="3200" y="2384"/>
                  <a:pt x="2416" y="1249"/>
                </a:cubicBezTo>
                <a:close/>
                <a:moveTo>
                  <a:pt x="3190" y="3322"/>
                </a:moveTo>
                <a:cubicBezTo>
                  <a:pt x="3133" y="3353"/>
                  <a:pt x="3063" y="3331"/>
                  <a:pt x="3032" y="3274"/>
                </a:cubicBezTo>
                <a:cubicBezTo>
                  <a:pt x="2361" y="2026"/>
                  <a:pt x="2361" y="2026"/>
                  <a:pt x="2361" y="2026"/>
                </a:cubicBezTo>
                <a:cubicBezTo>
                  <a:pt x="1335" y="2026"/>
                  <a:pt x="1335" y="2026"/>
                  <a:pt x="1335" y="2026"/>
                </a:cubicBezTo>
                <a:cubicBezTo>
                  <a:pt x="1714" y="1325"/>
                  <a:pt x="1714" y="1325"/>
                  <a:pt x="1714" y="1325"/>
                </a:cubicBezTo>
                <a:cubicBezTo>
                  <a:pt x="1714" y="389"/>
                  <a:pt x="1714" y="389"/>
                  <a:pt x="1714" y="389"/>
                </a:cubicBezTo>
                <a:cubicBezTo>
                  <a:pt x="2260" y="389"/>
                  <a:pt x="2260" y="389"/>
                  <a:pt x="2260" y="389"/>
                </a:cubicBezTo>
                <a:cubicBezTo>
                  <a:pt x="2260" y="1325"/>
                  <a:pt x="2260" y="1325"/>
                  <a:pt x="2260" y="1325"/>
                </a:cubicBezTo>
                <a:cubicBezTo>
                  <a:pt x="2640" y="2026"/>
                  <a:pt x="2640" y="2026"/>
                  <a:pt x="2640" y="2026"/>
                </a:cubicBezTo>
                <a:cubicBezTo>
                  <a:pt x="2627" y="2026"/>
                  <a:pt x="2627" y="2026"/>
                  <a:pt x="2627" y="2026"/>
                </a:cubicBezTo>
                <a:cubicBezTo>
                  <a:pt x="3238" y="3163"/>
                  <a:pt x="3238" y="3163"/>
                  <a:pt x="3238" y="3163"/>
                </a:cubicBezTo>
                <a:cubicBezTo>
                  <a:pt x="3269" y="3220"/>
                  <a:pt x="3247" y="3291"/>
                  <a:pt x="3190" y="3322"/>
                </a:cubicBezTo>
                <a:close/>
                <a:moveTo>
                  <a:pt x="1091" y="1013"/>
                </a:moveTo>
                <a:cubicBezTo>
                  <a:pt x="1052" y="1013"/>
                  <a:pt x="1052" y="1013"/>
                  <a:pt x="1052" y="1013"/>
                </a:cubicBezTo>
                <a:cubicBezTo>
                  <a:pt x="1160" y="1013"/>
                  <a:pt x="1247" y="925"/>
                  <a:pt x="1247" y="818"/>
                </a:cubicBezTo>
                <a:cubicBezTo>
                  <a:pt x="1247" y="710"/>
                  <a:pt x="1160" y="623"/>
                  <a:pt x="1052" y="623"/>
                </a:cubicBezTo>
                <a:cubicBezTo>
                  <a:pt x="195" y="623"/>
                  <a:pt x="195" y="623"/>
                  <a:pt x="195" y="623"/>
                </a:cubicBezTo>
                <a:cubicBezTo>
                  <a:pt x="87" y="623"/>
                  <a:pt x="0" y="710"/>
                  <a:pt x="0" y="818"/>
                </a:cubicBezTo>
                <a:cubicBezTo>
                  <a:pt x="0" y="925"/>
                  <a:pt x="87" y="1013"/>
                  <a:pt x="195" y="1013"/>
                </a:cubicBezTo>
                <a:cubicBezTo>
                  <a:pt x="156" y="1013"/>
                  <a:pt x="156" y="1013"/>
                  <a:pt x="156" y="1013"/>
                </a:cubicBezTo>
                <a:cubicBezTo>
                  <a:pt x="156" y="3273"/>
                  <a:pt x="156" y="3273"/>
                  <a:pt x="156" y="3273"/>
                </a:cubicBezTo>
                <a:cubicBezTo>
                  <a:pt x="156" y="3531"/>
                  <a:pt x="365" y="3740"/>
                  <a:pt x="624" y="3740"/>
                </a:cubicBezTo>
                <a:cubicBezTo>
                  <a:pt x="882" y="3740"/>
                  <a:pt x="1091" y="3531"/>
                  <a:pt x="1091" y="3273"/>
                </a:cubicBezTo>
                <a:lnTo>
                  <a:pt x="1091" y="1013"/>
                </a:lnTo>
                <a:close/>
                <a:moveTo>
                  <a:pt x="934" y="1868"/>
                </a:moveTo>
                <a:cubicBezTo>
                  <a:pt x="624" y="1868"/>
                  <a:pt x="624" y="1868"/>
                  <a:pt x="624" y="1868"/>
                </a:cubicBezTo>
                <a:cubicBezTo>
                  <a:pt x="624" y="3078"/>
                  <a:pt x="624" y="3078"/>
                  <a:pt x="624" y="3078"/>
                </a:cubicBezTo>
                <a:cubicBezTo>
                  <a:pt x="624" y="3142"/>
                  <a:pt x="571" y="3195"/>
                  <a:pt x="507" y="3195"/>
                </a:cubicBezTo>
                <a:cubicBezTo>
                  <a:pt x="442" y="3195"/>
                  <a:pt x="390" y="3142"/>
                  <a:pt x="390" y="3078"/>
                </a:cubicBezTo>
                <a:cubicBezTo>
                  <a:pt x="390" y="1868"/>
                  <a:pt x="390" y="1868"/>
                  <a:pt x="390" y="1868"/>
                </a:cubicBezTo>
                <a:cubicBezTo>
                  <a:pt x="308" y="1868"/>
                  <a:pt x="308" y="1868"/>
                  <a:pt x="308" y="1868"/>
                </a:cubicBezTo>
                <a:cubicBezTo>
                  <a:pt x="308" y="1013"/>
                  <a:pt x="308" y="1013"/>
                  <a:pt x="308" y="1013"/>
                </a:cubicBezTo>
                <a:cubicBezTo>
                  <a:pt x="934" y="1013"/>
                  <a:pt x="934" y="1013"/>
                  <a:pt x="934" y="1013"/>
                </a:cubicBezTo>
                <a:lnTo>
                  <a:pt x="934" y="186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0480" y="0"/>
            <a:ext cx="12252960" cy="619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82880" y="79375"/>
            <a:ext cx="3230245" cy="460375"/>
          </a:xfrm>
          <a:prstGeom prst="rect">
            <a:avLst/>
          </a:prstGeom>
          <a:noFill/>
        </p:spPr>
        <p:txBody>
          <a:bodyPr wrap="square" rtlCol="0">
            <a:spAutoFit/>
          </a:bodyPr>
          <a:lstStyle/>
          <a:p>
            <a:r>
              <a:rPr lang="zh-CN" altLang="en-US" sz="2400">
                <a:solidFill>
                  <a:schemeClr val="bg1"/>
                </a:solidFill>
                <a:latin typeface="微软雅黑" panose="020B0503020204020204" charset="-122"/>
                <a:ea typeface="微软雅黑" panose="020B0503020204020204" charset="-122"/>
              </a:rPr>
              <a:t>（五）公平性</a:t>
            </a:r>
            <a:r>
              <a:rPr lang="en-US" altLang="zh-CN" sz="2400">
                <a:solidFill>
                  <a:schemeClr val="bg1"/>
                </a:solidFill>
                <a:latin typeface="微软雅黑" panose="020B0503020204020204" charset="-122"/>
                <a:ea typeface="微软雅黑" panose="020B0503020204020204" charset="-122"/>
              </a:rPr>
              <a:t>1</a:t>
            </a:r>
            <a:endParaRPr lang="en-US" altLang="zh-CN" sz="2400">
              <a:solidFill>
                <a:schemeClr val="bg1"/>
              </a:solidFill>
              <a:latin typeface="微软雅黑" panose="020B0503020204020204" charset="-122"/>
              <a:ea typeface="微软雅黑" panose="020B0503020204020204" charset="-122"/>
            </a:endParaRPr>
          </a:p>
        </p:txBody>
      </p:sp>
      <p:sp>
        <p:nvSpPr>
          <p:cNvPr id="100" name="文本框 99"/>
          <p:cNvSpPr txBox="1"/>
          <p:nvPr/>
        </p:nvSpPr>
        <p:spPr>
          <a:xfrm>
            <a:off x="812165" y="856615"/>
            <a:ext cx="11263630" cy="5713730"/>
          </a:xfrm>
          <a:prstGeom prst="rect">
            <a:avLst/>
          </a:prstGeom>
          <a:noFill/>
          <a:ln w="9525">
            <a:noFill/>
          </a:ln>
        </p:spPr>
        <p:txBody>
          <a:bodyPr>
            <a:noAutofit/>
          </a:bodyPr>
          <a:p>
            <a:pPr marL="0" indent="0" algn="l"/>
            <a:r>
              <a:rPr lang="zh-CN" altLang="en-US" sz="2000" b="1" u="none">
                <a:solidFill>
                  <a:srgbClr val="121212"/>
                </a:solidFill>
                <a:latin typeface="宋体" panose="02010600030101010101" pitchFamily="2" charset="-122"/>
                <a:ea typeface="宋体" panose="02010600030101010101" pitchFamily="2" charset="-122"/>
                <a:cs typeface="宋体" panose="02010600030101010101" pitchFamily="2" charset="-122"/>
              </a:rPr>
              <a:t>是否能够弥补药品目录短板：</a:t>
            </a:r>
            <a:endParaRPr lang="zh-CN" altLang="en-US" sz="2000" b="1" u="none">
              <a:solidFill>
                <a:srgbClr val="121212"/>
              </a:solidFill>
              <a:latin typeface="宋体" panose="02010600030101010101" pitchFamily="2" charset="-122"/>
              <a:ea typeface="宋体" panose="02010600030101010101" pitchFamily="2" charset="-122"/>
              <a:cs typeface="宋体" panose="02010600030101010101" pitchFamily="2" charset="-122"/>
            </a:endParaRPr>
          </a:p>
          <a:p>
            <a:pPr marL="0" indent="0" algn="l"/>
            <a:endParaRPr lang="zh-CN" altLang="en-US" sz="2000" b="1" u="none">
              <a:solidFill>
                <a:srgbClr val="121212"/>
              </a:solidFill>
              <a:latin typeface="宋体" panose="02010600030101010101" pitchFamily="2" charset="-122"/>
              <a:ea typeface="宋体" panose="02010600030101010101" pitchFamily="2" charset="-122"/>
              <a:cs typeface="宋体" panose="02010600030101010101" pitchFamily="2" charset="-122"/>
            </a:endParaRPr>
          </a:p>
          <a:p>
            <a:pPr marL="0" indent="457200" algn="l"/>
            <a:r>
              <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rPr>
              <a:t>可以补充的药品目录短板，主要表现在：</a:t>
            </a:r>
            <a:endPar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endParaRPr>
          </a:p>
          <a:p>
            <a:pPr marL="0" indent="457200" algn="l"/>
            <a:endPar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endParaRPr>
          </a:p>
          <a:p>
            <a:pPr marL="0" indent="457200" algn="l"/>
            <a:r>
              <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rPr>
              <a:t>1.儿童适用性：头孢地尼颗粒剂适用于儿童，而儿童在药物治疗方面存在特殊性，他们对药物剂型、口服能力、药物有味道的接受程度等有特殊需求。头孢地尼颗粒剂作为儿童适用的药物剂型，能够更好地满足儿童患者的用药需求，弥补了儿童用药领域的短板。</a:t>
            </a:r>
            <a:endPar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endParaRPr>
          </a:p>
          <a:p>
            <a:pPr marL="0" indent="457200" algn="l"/>
            <a:endPar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endParaRPr>
          </a:p>
          <a:p>
            <a:pPr marL="0" indent="457200" algn="l"/>
            <a:r>
              <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rPr>
              <a:t>2.高安全性：头孢地尼作为一种第三代头孢菌素类抗生素，其安全性较高，并且在临床实践中广泛应用。而相比于其他抗生素，头孢地尼颗粒剂在儿童环境下使用更加安全可靠，能有效防范艰难患儿或儿童中发生的严重药物不良反应。</a:t>
            </a:r>
            <a:endPar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endParaRPr>
          </a:p>
          <a:p>
            <a:pPr marL="0" indent="457200" algn="l"/>
            <a:endPar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endParaRPr>
          </a:p>
          <a:p>
            <a:pPr marL="0" indent="457200" algn="l"/>
            <a:r>
              <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rPr>
              <a:t>3.广谱抗菌作用：头孢地尼颗粒剂具有广谱的抗菌活性，能够覆盖多种常见的细菌感染。此外，头孢地尼对于一些耐药菌株也有较好的抗菌效果，这使得它成为一种可以有效应对感染的药物。</a:t>
            </a:r>
            <a:endPar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endParaRPr>
          </a:p>
          <a:p>
            <a:pPr marL="0" indent="457200" algn="l"/>
            <a:endPar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endParaRPr>
          </a:p>
          <a:p>
            <a:pPr marL="0" indent="457200" algn="l"/>
            <a:r>
              <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rPr>
              <a:t>4.方便使用：头孢地尼颗粒剂以颗粒状存在，易于咽下和溶解，便于口服给药，适合儿童服用。相比于其他剂型，如片剂或胶囊，头孢地尼颗粒剂能够更好地满足儿童患者的服药需求。</a:t>
            </a:r>
            <a:endParaRPr lang="zh-CN" altLang="en-US" sz="2000" b="1" u="none">
              <a:solidFill>
                <a:srgbClr val="121212"/>
              </a:solidFill>
              <a:latin typeface="宋体" panose="02010600030101010101" pitchFamily="2" charset="-122"/>
              <a:ea typeface="宋体" panose="02010600030101010101" pitchFamily="2" charset="-122"/>
              <a:cs typeface="宋体" panose="02010600030101010101" pitchFamily="2" charset="-122"/>
            </a:endParaRPr>
          </a:p>
        </p:txBody>
      </p:sp>
      <p:sp>
        <p:nvSpPr>
          <p:cNvPr id="2" name="Freeform 10"/>
          <p:cNvSpPr/>
          <p:nvPr>
            <p:custDataLst>
              <p:tags r:id="rId1"/>
            </p:custDataLst>
          </p:nvPr>
        </p:nvSpPr>
        <p:spPr>
          <a:xfrm>
            <a:off x="213666" y="951008"/>
            <a:ext cx="561975" cy="512445"/>
          </a:xfrm>
          <a:custGeom>
            <a:avLst/>
            <a:gdLst/>
            <a:ahLst/>
            <a:cxnLst>
              <a:cxn ang="0">
                <a:pos x="193413" y="0"/>
              </a:cxn>
              <a:cxn ang="0">
                <a:pos x="204093" y="11866"/>
              </a:cxn>
              <a:cxn ang="0">
                <a:pos x="185107" y="65262"/>
              </a:cxn>
              <a:cxn ang="0">
                <a:pos x="43904" y="20172"/>
              </a:cxn>
              <a:cxn ang="0">
                <a:pos x="53396" y="28478"/>
              </a:cxn>
              <a:cxn ang="0">
                <a:pos x="70009" y="42717"/>
              </a:cxn>
              <a:cxn ang="0">
                <a:pos x="43904" y="53396"/>
              </a:cxn>
              <a:cxn ang="0">
                <a:pos x="53396" y="61702"/>
              </a:cxn>
              <a:cxn ang="0">
                <a:pos x="70009" y="75941"/>
              </a:cxn>
              <a:cxn ang="0">
                <a:pos x="43904" y="87807"/>
              </a:cxn>
              <a:cxn ang="0">
                <a:pos x="53396" y="92554"/>
              </a:cxn>
              <a:cxn ang="0">
                <a:pos x="70009" y="106793"/>
              </a:cxn>
              <a:cxn ang="0">
                <a:pos x="43904" y="118658"/>
              </a:cxn>
              <a:cxn ang="0">
                <a:pos x="53396" y="123405"/>
              </a:cxn>
              <a:cxn ang="0">
                <a:pos x="70009" y="137644"/>
              </a:cxn>
              <a:cxn ang="0">
                <a:pos x="43904" y="151883"/>
              </a:cxn>
              <a:cxn ang="0">
                <a:pos x="53396" y="160189"/>
              </a:cxn>
              <a:cxn ang="0">
                <a:pos x="70009" y="174428"/>
              </a:cxn>
              <a:cxn ang="0">
                <a:pos x="43904" y="185107"/>
              </a:cxn>
              <a:cxn ang="0">
                <a:pos x="43904" y="207652"/>
              </a:cxn>
              <a:cxn ang="0">
                <a:pos x="185107" y="162562"/>
              </a:cxn>
              <a:cxn ang="0">
                <a:pos x="204093" y="215958"/>
              </a:cxn>
              <a:cxn ang="0">
                <a:pos x="193413" y="227824"/>
              </a:cxn>
              <a:cxn ang="0">
                <a:pos x="24918" y="227824"/>
              </a:cxn>
              <a:cxn ang="0">
                <a:pos x="24918" y="201719"/>
              </a:cxn>
              <a:cxn ang="0">
                <a:pos x="0" y="182734"/>
              </a:cxn>
              <a:cxn ang="0">
                <a:pos x="24918" y="166122"/>
              </a:cxn>
              <a:cxn ang="0">
                <a:pos x="0" y="149510"/>
              </a:cxn>
              <a:cxn ang="0">
                <a:pos x="24918" y="135271"/>
              </a:cxn>
              <a:cxn ang="0">
                <a:pos x="0" y="115099"/>
              </a:cxn>
              <a:cxn ang="0">
                <a:pos x="24918" y="104419"/>
              </a:cxn>
              <a:cxn ang="0">
                <a:pos x="0" y="84247"/>
              </a:cxn>
              <a:cxn ang="0">
                <a:pos x="24918" y="70008"/>
              </a:cxn>
              <a:cxn ang="0">
                <a:pos x="0" y="53396"/>
              </a:cxn>
              <a:cxn ang="0">
                <a:pos x="24918" y="11866"/>
              </a:cxn>
              <a:cxn ang="0">
                <a:pos x="35598" y="0"/>
              </a:cxn>
              <a:cxn ang="0">
                <a:pos x="86621" y="109166"/>
              </a:cxn>
              <a:cxn ang="0">
                <a:pos x="113912" y="121031"/>
              </a:cxn>
              <a:cxn ang="0">
                <a:pos x="86621" y="109166"/>
              </a:cxn>
              <a:cxn ang="0">
                <a:pos x="86621" y="84247"/>
              </a:cxn>
              <a:cxn ang="0">
                <a:pos x="136457" y="96113"/>
              </a:cxn>
              <a:cxn ang="0">
                <a:pos x="86621" y="84247"/>
              </a:cxn>
              <a:cxn ang="0">
                <a:pos x="86621" y="61702"/>
              </a:cxn>
              <a:cxn ang="0">
                <a:pos x="159002" y="73568"/>
              </a:cxn>
              <a:cxn ang="0">
                <a:pos x="86621" y="61702"/>
              </a:cxn>
              <a:cxn ang="0">
                <a:pos x="86621" y="39157"/>
              </a:cxn>
              <a:cxn ang="0">
                <a:pos x="159002" y="48650"/>
              </a:cxn>
              <a:cxn ang="0">
                <a:pos x="86621" y="39157"/>
              </a:cxn>
              <a:cxn ang="0">
                <a:pos x="113912" y="180361"/>
              </a:cxn>
              <a:cxn ang="0">
                <a:pos x="144763" y="180361"/>
              </a:cxn>
              <a:cxn ang="0">
                <a:pos x="117472" y="149510"/>
              </a:cxn>
              <a:cxn ang="0">
                <a:pos x="113912" y="180361"/>
              </a:cxn>
              <a:cxn ang="0">
                <a:pos x="220705" y="51023"/>
              </a:cxn>
              <a:cxn ang="0">
                <a:pos x="159002" y="166122"/>
              </a:cxn>
              <a:cxn ang="0">
                <a:pos x="220705" y="51023"/>
              </a:cxn>
            </a:cxnLst>
            <a:rect l="0" t="0" r="0" b="0"/>
            <a:pathLst>
              <a:path w="210" h="192">
                <a:moveTo>
                  <a:pt x="30" y="0"/>
                </a:moveTo>
                <a:lnTo>
                  <a:pt x="163" y="0"/>
                </a:lnTo>
                <a:lnTo>
                  <a:pt x="172" y="0"/>
                </a:lnTo>
                <a:lnTo>
                  <a:pt x="172" y="10"/>
                </a:lnTo>
                <a:lnTo>
                  <a:pt x="172" y="41"/>
                </a:lnTo>
                <a:lnTo>
                  <a:pt x="156" y="55"/>
                </a:lnTo>
                <a:lnTo>
                  <a:pt x="156" y="17"/>
                </a:lnTo>
                <a:lnTo>
                  <a:pt x="37" y="17"/>
                </a:lnTo>
                <a:lnTo>
                  <a:pt x="37" y="29"/>
                </a:lnTo>
                <a:lnTo>
                  <a:pt x="45" y="24"/>
                </a:lnTo>
                <a:lnTo>
                  <a:pt x="54" y="22"/>
                </a:lnTo>
                <a:lnTo>
                  <a:pt x="59" y="36"/>
                </a:lnTo>
                <a:lnTo>
                  <a:pt x="52" y="41"/>
                </a:lnTo>
                <a:lnTo>
                  <a:pt x="37" y="45"/>
                </a:lnTo>
                <a:lnTo>
                  <a:pt x="37" y="55"/>
                </a:lnTo>
                <a:lnTo>
                  <a:pt x="45" y="52"/>
                </a:lnTo>
                <a:lnTo>
                  <a:pt x="54" y="48"/>
                </a:lnTo>
                <a:lnTo>
                  <a:pt x="59" y="64"/>
                </a:lnTo>
                <a:lnTo>
                  <a:pt x="52" y="67"/>
                </a:lnTo>
                <a:lnTo>
                  <a:pt x="37" y="74"/>
                </a:lnTo>
                <a:lnTo>
                  <a:pt x="37" y="83"/>
                </a:lnTo>
                <a:lnTo>
                  <a:pt x="45" y="78"/>
                </a:lnTo>
                <a:lnTo>
                  <a:pt x="54" y="76"/>
                </a:lnTo>
                <a:lnTo>
                  <a:pt x="59" y="90"/>
                </a:lnTo>
                <a:lnTo>
                  <a:pt x="52" y="95"/>
                </a:lnTo>
                <a:lnTo>
                  <a:pt x="37" y="100"/>
                </a:lnTo>
                <a:lnTo>
                  <a:pt x="37" y="109"/>
                </a:lnTo>
                <a:lnTo>
                  <a:pt x="45" y="104"/>
                </a:lnTo>
                <a:lnTo>
                  <a:pt x="54" y="102"/>
                </a:lnTo>
                <a:lnTo>
                  <a:pt x="59" y="116"/>
                </a:lnTo>
                <a:lnTo>
                  <a:pt x="52" y="121"/>
                </a:lnTo>
                <a:lnTo>
                  <a:pt x="37" y="128"/>
                </a:lnTo>
                <a:lnTo>
                  <a:pt x="37" y="137"/>
                </a:lnTo>
                <a:lnTo>
                  <a:pt x="45" y="135"/>
                </a:lnTo>
                <a:lnTo>
                  <a:pt x="54" y="130"/>
                </a:lnTo>
                <a:lnTo>
                  <a:pt x="59" y="147"/>
                </a:lnTo>
                <a:lnTo>
                  <a:pt x="52" y="149"/>
                </a:lnTo>
                <a:lnTo>
                  <a:pt x="37" y="156"/>
                </a:lnTo>
                <a:lnTo>
                  <a:pt x="37" y="170"/>
                </a:lnTo>
                <a:lnTo>
                  <a:pt x="37" y="175"/>
                </a:lnTo>
                <a:lnTo>
                  <a:pt x="156" y="175"/>
                </a:lnTo>
                <a:lnTo>
                  <a:pt x="156" y="137"/>
                </a:lnTo>
                <a:lnTo>
                  <a:pt x="172" y="123"/>
                </a:lnTo>
                <a:lnTo>
                  <a:pt x="172" y="182"/>
                </a:lnTo>
                <a:lnTo>
                  <a:pt x="172" y="192"/>
                </a:lnTo>
                <a:lnTo>
                  <a:pt x="163" y="192"/>
                </a:lnTo>
                <a:lnTo>
                  <a:pt x="30" y="192"/>
                </a:lnTo>
                <a:lnTo>
                  <a:pt x="21" y="192"/>
                </a:lnTo>
                <a:lnTo>
                  <a:pt x="21" y="182"/>
                </a:lnTo>
                <a:lnTo>
                  <a:pt x="21" y="170"/>
                </a:lnTo>
                <a:lnTo>
                  <a:pt x="4" y="170"/>
                </a:lnTo>
                <a:lnTo>
                  <a:pt x="0" y="154"/>
                </a:lnTo>
                <a:lnTo>
                  <a:pt x="21" y="144"/>
                </a:lnTo>
                <a:lnTo>
                  <a:pt x="21" y="140"/>
                </a:lnTo>
                <a:lnTo>
                  <a:pt x="4" y="140"/>
                </a:lnTo>
                <a:lnTo>
                  <a:pt x="0" y="126"/>
                </a:lnTo>
                <a:lnTo>
                  <a:pt x="21" y="116"/>
                </a:lnTo>
                <a:lnTo>
                  <a:pt x="21" y="114"/>
                </a:lnTo>
                <a:lnTo>
                  <a:pt x="4" y="114"/>
                </a:lnTo>
                <a:lnTo>
                  <a:pt x="0" y="97"/>
                </a:lnTo>
                <a:lnTo>
                  <a:pt x="21" y="90"/>
                </a:lnTo>
                <a:lnTo>
                  <a:pt x="21" y="88"/>
                </a:lnTo>
                <a:lnTo>
                  <a:pt x="4" y="88"/>
                </a:lnTo>
                <a:lnTo>
                  <a:pt x="0" y="71"/>
                </a:lnTo>
                <a:lnTo>
                  <a:pt x="21" y="62"/>
                </a:lnTo>
                <a:lnTo>
                  <a:pt x="21" y="59"/>
                </a:lnTo>
                <a:lnTo>
                  <a:pt x="4" y="59"/>
                </a:lnTo>
                <a:lnTo>
                  <a:pt x="0" y="45"/>
                </a:lnTo>
                <a:lnTo>
                  <a:pt x="21" y="36"/>
                </a:lnTo>
                <a:lnTo>
                  <a:pt x="21" y="10"/>
                </a:lnTo>
                <a:lnTo>
                  <a:pt x="21" y="0"/>
                </a:lnTo>
                <a:lnTo>
                  <a:pt x="30" y="0"/>
                </a:lnTo>
                <a:lnTo>
                  <a:pt x="30" y="0"/>
                </a:lnTo>
                <a:close/>
                <a:moveTo>
                  <a:pt x="73" y="92"/>
                </a:moveTo>
                <a:lnTo>
                  <a:pt x="73" y="102"/>
                </a:lnTo>
                <a:lnTo>
                  <a:pt x="96" y="102"/>
                </a:lnTo>
                <a:lnTo>
                  <a:pt x="96" y="92"/>
                </a:lnTo>
                <a:lnTo>
                  <a:pt x="73" y="92"/>
                </a:lnTo>
                <a:lnTo>
                  <a:pt x="73" y="92"/>
                </a:lnTo>
                <a:close/>
                <a:moveTo>
                  <a:pt x="73" y="71"/>
                </a:moveTo>
                <a:lnTo>
                  <a:pt x="73" y="81"/>
                </a:lnTo>
                <a:lnTo>
                  <a:pt x="115" y="81"/>
                </a:lnTo>
                <a:lnTo>
                  <a:pt x="115" y="71"/>
                </a:lnTo>
                <a:lnTo>
                  <a:pt x="73" y="71"/>
                </a:lnTo>
                <a:lnTo>
                  <a:pt x="73" y="71"/>
                </a:lnTo>
                <a:close/>
                <a:moveTo>
                  <a:pt x="73" y="52"/>
                </a:moveTo>
                <a:lnTo>
                  <a:pt x="73" y="62"/>
                </a:lnTo>
                <a:lnTo>
                  <a:pt x="134" y="62"/>
                </a:lnTo>
                <a:lnTo>
                  <a:pt x="134" y="52"/>
                </a:lnTo>
                <a:lnTo>
                  <a:pt x="73" y="52"/>
                </a:lnTo>
                <a:lnTo>
                  <a:pt x="73" y="52"/>
                </a:lnTo>
                <a:close/>
                <a:moveTo>
                  <a:pt x="73" y="33"/>
                </a:moveTo>
                <a:lnTo>
                  <a:pt x="73" y="41"/>
                </a:lnTo>
                <a:lnTo>
                  <a:pt x="134" y="41"/>
                </a:lnTo>
                <a:lnTo>
                  <a:pt x="134" y="33"/>
                </a:lnTo>
                <a:lnTo>
                  <a:pt x="73" y="33"/>
                </a:lnTo>
                <a:lnTo>
                  <a:pt x="73" y="33"/>
                </a:lnTo>
                <a:close/>
                <a:moveTo>
                  <a:pt x="96" y="152"/>
                </a:moveTo>
                <a:lnTo>
                  <a:pt x="111" y="152"/>
                </a:lnTo>
                <a:lnTo>
                  <a:pt x="122" y="152"/>
                </a:lnTo>
                <a:lnTo>
                  <a:pt x="111" y="137"/>
                </a:lnTo>
                <a:lnTo>
                  <a:pt x="99" y="126"/>
                </a:lnTo>
                <a:lnTo>
                  <a:pt x="99" y="140"/>
                </a:lnTo>
                <a:lnTo>
                  <a:pt x="96" y="152"/>
                </a:lnTo>
                <a:lnTo>
                  <a:pt x="96" y="152"/>
                </a:lnTo>
                <a:close/>
                <a:moveTo>
                  <a:pt x="186" y="43"/>
                </a:moveTo>
                <a:lnTo>
                  <a:pt x="111" y="116"/>
                </a:lnTo>
                <a:lnTo>
                  <a:pt x="134" y="140"/>
                </a:lnTo>
                <a:lnTo>
                  <a:pt x="210" y="67"/>
                </a:lnTo>
                <a:lnTo>
                  <a:pt x="186" y="43"/>
                </a:lnTo>
                <a:close/>
              </a:path>
            </a:pathLst>
          </a:custGeom>
          <a:solidFill>
            <a:srgbClr val="5B9BD5">
              <a:alpha val="100000"/>
            </a:srgbClr>
          </a:solidFill>
          <a:ln w="9525">
            <a:noFill/>
          </a:ln>
        </p:spPr>
        <p:txBody>
          <a:bodyPr/>
          <a:lstStyle/>
          <a:p>
            <a:endParaRPr lang="zh-CN" altLang="en-US"/>
          </a:p>
        </p:txBody>
      </p:sp>
      <p:sp>
        <p:nvSpPr>
          <p:cNvPr id="3" name="椭圆 2"/>
          <p:cNvSpPr/>
          <p:nvPr>
            <p:custDataLst>
              <p:tags r:id="rId2"/>
            </p:custDataLst>
          </p:nvPr>
        </p:nvSpPr>
        <p:spPr>
          <a:xfrm>
            <a:off x="152434" y="864966"/>
            <a:ext cx="684530" cy="6845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0480" y="0"/>
            <a:ext cx="12252960" cy="619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82880" y="79375"/>
            <a:ext cx="3230245" cy="460375"/>
          </a:xfrm>
          <a:prstGeom prst="rect">
            <a:avLst/>
          </a:prstGeom>
          <a:noFill/>
        </p:spPr>
        <p:txBody>
          <a:bodyPr wrap="square" rtlCol="0">
            <a:spAutoFit/>
          </a:bodyPr>
          <a:lstStyle/>
          <a:p>
            <a:r>
              <a:rPr lang="zh-CN" altLang="en-US" sz="2400">
                <a:solidFill>
                  <a:schemeClr val="bg1"/>
                </a:solidFill>
                <a:latin typeface="微软雅黑" panose="020B0503020204020204" charset="-122"/>
                <a:ea typeface="微软雅黑" panose="020B0503020204020204" charset="-122"/>
              </a:rPr>
              <a:t>（五）公平性</a:t>
            </a:r>
            <a:r>
              <a:rPr lang="en-US" altLang="zh-CN" sz="2400">
                <a:solidFill>
                  <a:schemeClr val="bg1"/>
                </a:solidFill>
                <a:latin typeface="微软雅黑" panose="020B0503020204020204" charset="-122"/>
                <a:ea typeface="微软雅黑" panose="020B0503020204020204" charset="-122"/>
              </a:rPr>
              <a:t>2</a:t>
            </a:r>
            <a:endParaRPr lang="en-US" altLang="zh-CN" sz="2400">
              <a:solidFill>
                <a:schemeClr val="bg1"/>
              </a:solidFill>
              <a:latin typeface="微软雅黑" panose="020B0503020204020204" charset="-122"/>
              <a:ea typeface="微软雅黑" panose="020B0503020204020204" charset="-122"/>
            </a:endParaRPr>
          </a:p>
        </p:txBody>
      </p:sp>
      <p:sp>
        <p:nvSpPr>
          <p:cNvPr id="100" name="文本框 99"/>
          <p:cNvSpPr txBox="1"/>
          <p:nvPr/>
        </p:nvSpPr>
        <p:spPr>
          <a:xfrm>
            <a:off x="812165" y="898525"/>
            <a:ext cx="11263630" cy="5349875"/>
          </a:xfrm>
          <a:prstGeom prst="rect">
            <a:avLst/>
          </a:prstGeom>
          <a:noFill/>
          <a:ln w="9525">
            <a:noFill/>
          </a:ln>
        </p:spPr>
        <p:txBody>
          <a:bodyPr>
            <a:noAutofit/>
          </a:bodyPr>
          <a:p>
            <a:pPr marL="0" indent="0" algn="l"/>
            <a:r>
              <a:rPr lang="zh-CN" altLang="en-US" sz="2000" b="1" u="none">
                <a:solidFill>
                  <a:srgbClr val="121212"/>
                </a:solidFill>
                <a:latin typeface="宋体" panose="02010600030101010101" pitchFamily="2" charset="-122"/>
                <a:ea typeface="宋体" panose="02010600030101010101" pitchFamily="2" charset="-122"/>
                <a:cs typeface="宋体" panose="02010600030101010101" pitchFamily="2" charset="-122"/>
              </a:rPr>
              <a:t>临床管理难度及其他相关情况：</a:t>
            </a:r>
            <a:endParaRPr lang="zh-CN" altLang="en-US" sz="2000" b="1" u="none">
              <a:solidFill>
                <a:srgbClr val="121212"/>
              </a:solidFill>
              <a:latin typeface="宋体" panose="02010600030101010101" pitchFamily="2" charset="-122"/>
              <a:ea typeface="宋体" panose="02010600030101010101" pitchFamily="2" charset="-122"/>
              <a:cs typeface="宋体" panose="02010600030101010101" pitchFamily="2" charset="-122"/>
            </a:endParaRPr>
          </a:p>
          <a:p>
            <a:pPr marL="0" indent="457200" algn="l"/>
            <a:r>
              <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rPr>
              <a:t>头孢地尼颗粒的临床管理相对较为简单，主要是由于以下几个方面的原因：</a:t>
            </a:r>
            <a:endParaRPr lang="zh-CN" altLang="en-US" sz="2000" b="1" u="none">
              <a:solidFill>
                <a:srgbClr val="121212"/>
              </a:solidFill>
              <a:latin typeface="宋体" panose="02010600030101010101" pitchFamily="2" charset="-122"/>
              <a:ea typeface="宋体" panose="02010600030101010101" pitchFamily="2" charset="-122"/>
              <a:cs typeface="宋体" panose="02010600030101010101" pitchFamily="2" charset="-122"/>
            </a:endParaRPr>
          </a:p>
          <a:p>
            <a:pPr marL="0" indent="457200" algn="l"/>
            <a:r>
              <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rPr>
              <a:t>1.安全性较高：头孢地尼是一种常用的第三代头孢菌素类抗生素，其安全性较高，副作用相对较少且轻微。因此，在临床使用过程中，患者通常能够良好地耐受头孢地尼颗粒剂，不会出现严重的不良反应。</a:t>
            </a:r>
            <a:endPar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endParaRPr>
          </a:p>
          <a:p>
            <a:pPr marL="0" indent="0" algn="l"/>
            <a:endPar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endParaRPr>
          </a:p>
          <a:p>
            <a:pPr marL="0" indent="457200" algn="l"/>
            <a:r>
              <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rPr>
              <a:t>2.用药方式简单：头孢地尼颗粒剂便于患者口服。相比于其他剂型，如片剂或胶囊，颗粒剂更容易咽下和溶解，特别适合儿童和老年患者使用。患者只需按照医生开具的剂量和用药规定服用即可，无需额外的处理或准备。</a:t>
            </a:r>
            <a:endPar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endParaRPr>
          </a:p>
          <a:p>
            <a:pPr marL="0" indent="0" algn="l"/>
            <a:endPar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endParaRPr>
          </a:p>
          <a:p>
            <a:pPr marL="0" indent="457200" algn="l"/>
            <a:r>
              <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rPr>
              <a:t>3.根据体重和年龄进行个体化剂量调整：头孢地尼颗粒剂的剂量通常根据患者的体重和年龄进行个体化调整。这帮助医生和药师更准确地确定剂量，以保证药物在患者体内的浓度达到治疗效果所需的范围。</a:t>
            </a:r>
            <a:endPar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endParaRPr>
          </a:p>
          <a:p>
            <a:pPr marL="0" indent="0" algn="l"/>
            <a:endPar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endParaRPr>
          </a:p>
          <a:p>
            <a:pPr marL="0" indent="457200" algn="l"/>
            <a:r>
              <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rPr>
              <a:t>4.临床指南和药师的指导：在使用头孢地尼颗粒剂时，医生和药师可以根据相关的临床指南和官方药品说明书来指导和管理。这些指南和说明书提供了用药的相关信息，包括适应症、剂量、用药时间和频率、不良反应等，使得临床管理更为简单和明确。</a:t>
            </a:r>
            <a:endPar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endParaRPr>
          </a:p>
        </p:txBody>
      </p:sp>
      <p:sp>
        <p:nvSpPr>
          <p:cNvPr id="2" name="Freeform 10"/>
          <p:cNvSpPr/>
          <p:nvPr>
            <p:custDataLst>
              <p:tags r:id="rId1"/>
            </p:custDataLst>
          </p:nvPr>
        </p:nvSpPr>
        <p:spPr>
          <a:xfrm>
            <a:off x="185726" y="923068"/>
            <a:ext cx="561975" cy="512445"/>
          </a:xfrm>
          <a:custGeom>
            <a:avLst/>
            <a:gdLst/>
            <a:ahLst/>
            <a:cxnLst>
              <a:cxn ang="0">
                <a:pos x="193413" y="0"/>
              </a:cxn>
              <a:cxn ang="0">
                <a:pos x="204093" y="11866"/>
              </a:cxn>
              <a:cxn ang="0">
                <a:pos x="185107" y="65262"/>
              </a:cxn>
              <a:cxn ang="0">
                <a:pos x="43904" y="20172"/>
              </a:cxn>
              <a:cxn ang="0">
                <a:pos x="53396" y="28478"/>
              </a:cxn>
              <a:cxn ang="0">
                <a:pos x="70009" y="42717"/>
              </a:cxn>
              <a:cxn ang="0">
                <a:pos x="43904" y="53396"/>
              </a:cxn>
              <a:cxn ang="0">
                <a:pos x="53396" y="61702"/>
              </a:cxn>
              <a:cxn ang="0">
                <a:pos x="70009" y="75941"/>
              </a:cxn>
              <a:cxn ang="0">
                <a:pos x="43904" y="87807"/>
              </a:cxn>
              <a:cxn ang="0">
                <a:pos x="53396" y="92554"/>
              </a:cxn>
              <a:cxn ang="0">
                <a:pos x="70009" y="106793"/>
              </a:cxn>
              <a:cxn ang="0">
                <a:pos x="43904" y="118658"/>
              </a:cxn>
              <a:cxn ang="0">
                <a:pos x="53396" y="123405"/>
              </a:cxn>
              <a:cxn ang="0">
                <a:pos x="70009" y="137644"/>
              </a:cxn>
              <a:cxn ang="0">
                <a:pos x="43904" y="151883"/>
              </a:cxn>
              <a:cxn ang="0">
                <a:pos x="53396" y="160189"/>
              </a:cxn>
              <a:cxn ang="0">
                <a:pos x="70009" y="174428"/>
              </a:cxn>
              <a:cxn ang="0">
                <a:pos x="43904" y="185107"/>
              </a:cxn>
              <a:cxn ang="0">
                <a:pos x="43904" y="207652"/>
              </a:cxn>
              <a:cxn ang="0">
                <a:pos x="185107" y="162562"/>
              </a:cxn>
              <a:cxn ang="0">
                <a:pos x="204093" y="215958"/>
              </a:cxn>
              <a:cxn ang="0">
                <a:pos x="193413" y="227824"/>
              </a:cxn>
              <a:cxn ang="0">
                <a:pos x="24918" y="227824"/>
              </a:cxn>
              <a:cxn ang="0">
                <a:pos x="24918" y="201719"/>
              </a:cxn>
              <a:cxn ang="0">
                <a:pos x="0" y="182734"/>
              </a:cxn>
              <a:cxn ang="0">
                <a:pos x="24918" y="166122"/>
              </a:cxn>
              <a:cxn ang="0">
                <a:pos x="0" y="149510"/>
              </a:cxn>
              <a:cxn ang="0">
                <a:pos x="24918" y="135271"/>
              </a:cxn>
              <a:cxn ang="0">
                <a:pos x="0" y="115099"/>
              </a:cxn>
              <a:cxn ang="0">
                <a:pos x="24918" y="104419"/>
              </a:cxn>
              <a:cxn ang="0">
                <a:pos x="0" y="84247"/>
              </a:cxn>
              <a:cxn ang="0">
                <a:pos x="24918" y="70008"/>
              </a:cxn>
              <a:cxn ang="0">
                <a:pos x="0" y="53396"/>
              </a:cxn>
              <a:cxn ang="0">
                <a:pos x="24918" y="11866"/>
              </a:cxn>
              <a:cxn ang="0">
                <a:pos x="35598" y="0"/>
              </a:cxn>
              <a:cxn ang="0">
                <a:pos x="86621" y="109166"/>
              </a:cxn>
              <a:cxn ang="0">
                <a:pos x="113912" y="121031"/>
              </a:cxn>
              <a:cxn ang="0">
                <a:pos x="86621" y="109166"/>
              </a:cxn>
              <a:cxn ang="0">
                <a:pos x="86621" y="84247"/>
              </a:cxn>
              <a:cxn ang="0">
                <a:pos x="136457" y="96113"/>
              </a:cxn>
              <a:cxn ang="0">
                <a:pos x="86621" y="84247"/>
              </a:cxn>
              <a:cxn ang="0">
                <a:pos x="86621" y="61702"/>
              </a:cxn>
              <a:cxn ang="0">
                <a:pos x="159002" y="73568"/>
              </a:cxn>
              <a:cxn ang="0">
                <a:pos x="86621" y="61702"/>
              </a:cxn>
              <a:cxn ang="0">
                <a:pos x="86621" y="39157"/>
              </a:cxn>
              <a:cxn ang="0">
                <a:pos x="159002" y="48650"/>
              </a:cxn>
              <a:cxn ang="0">
                <a:pos x="86621" y="39157"/>
              </a:cxn>
              <a:cxn ang="0">
                <a:pos x="113912" y="180361"/>
              </a:cxn>
              <a:cxn ang="0">
                <a:pos x="144763" y="180361"/>
              </a:cxn>
              <a:cxn ang="0">
                <a:pos x="117472" y="149510"/>
              </a:cxn>
              <a:cxn ang="0">
                <a:pos x="113912" y="180361"/>
              </a:cxn>
              <a:cxn ang="0">
                <a:pos x="220705" y="51023"/>
              </a:cxn>
              <a:cxn ang="0">
                <a:pos x="159002" y="166122"/>
              </a:cxn>
              <a:cxn ang="0">
                <a:pos x="220705" y="51023"/>
              </a:cxn>
            </a:cxnLst>
            <a:rect l="0" t="0" r="0" b="0"/>
            <a:pathLst>
              <a:path w="210" h="192">
                <a:moveTo>
                  <a:pt x="30" y="0"/>
                </a:moveTo>
                <a:lnTo>
                  <a:pt x="163" y="0"/>
                </a:lnTo>
                <a:lnTo>
                  <a:pt x="172" y="0"/>
                </a:lnTo>
                <a:lnTo>
                  <a:pt x="172" y="10"/>
                </a:lnTo>
                <a:lnTo>
                  <a:pt x="172" y="41"/>
                </a:lnTo>
                <a:lnTo>
                  <a:pt x="156" y="55"/>
                </a:lnTo>
                <a:lnTo>
                  <a:pt x="156" y="17"/>
                </a:lnTo>
                <a:lnTo>
                  <a:pt x="37" y="17"/>
                </a:lnTo>
                <a:lnTo>
                  <a:pt x="37" y="29"/>
                </a:lnTo>
                <a:lnTo>
                  <a:pt x="45" y="24"/>
                </a:lnTo>
                <a:lnTo>
                  <a:pt x="54" y="22"/>
                </a:lnTo>
                <a:lnTo>
                  <a:pt x="59" y="36"/>
                </a:lnTo>
                <a:lnTo>
                  <a:pt x="52" y="41"/>
                </a:lnTo>
                <a:lnTo>
                  <a:pt x="37" y="45"/>
                </a:lnTo>
                <a:lnTo>
                  <a:pt x="37" y="55"/>
                </a:lnTo>
                <a:lnTo>
                  <a:pt x="45" y="52"/>
                </a:lnTo>
                <a:lnTo>
                  <a:pt x="54" y="48"/>
                </a:lnTo>
                <a:lnTo>
                  <a:pt x="59" y="64"/>
                </a:lnTo>
                <a:lnTo>
                  <a:pt x="52" y="67"/>
                </a:lnTo>
                <a:lnTo>
                  <a:pt x="37" y="74"/>
                </a:lnTo>
                <a:lnTo>
                  <a:pt x="37" y="83"/>
                </a:lnTo>
                <a:lnTo>
                  <a:pt x="45" y="78"/>
                </a:lnTo>
                <a:lnTo>
                  <a:pt x="54" y="76"/>
                </a:lnTo>
                <a:lnTo>
                  <a:pt x="59" y="90"/>
                </a:lnTo>
                <a:lnTo>
                  <a:pt x="52" y="95"/>
                </a:lnTo>
                <a:lnTo>
                  <a:pt x="37" y="100"/>
                </a:lnTo>
                <a:lnTo>
                  <a:pt x="37" y="109"/>
                </a:lnTo>
                <a:lnTo>
                  <a:pt x="45" y="104"/>
                </a:lnTo>
                <a:lnTo>
                  <a:pt x="54" y="102"/>
                </a:lnTo>
                <a:lnTo>
                  <a:pt x="59" y="116"/>
                </a:lnTo>
                <a:lnTo>
                  <a:pt x="52" y="121"/>
                </a:lnTo>
                <a:lnTo>
                  <a:pt x="37" y="128"/>
                </a:lnTo>
                <a:lnTo>
                  <a:pt x="37" y="137"/>
                </a:lnTo>
                <a:lnTo>
                  <a:pt x="45" y="135"/>
                </a:lnTo>
                <a:lnTo>
                  <a:pt x="54" y="130"/>
                </a:lnTo>
                <a:lnTo>
                  <a:pt x="59" y="147"/>
                </a:lnTo>
                <a:lnTo>
                  <a:pt x="52" y="149"/>
                </a:lnTo>
                <a:lnTo>
                  <a:pt x="37" y="156"/>
                </a:lnTo>
                <a:lnTo>
                  <a:pt x="37" y="170"/>
                </a:lnTo>
                <a:lnTo>
                  <a:pt x="37" y="175"/>
                </a:lnTo>
                <a:lnTo>
                  <a:pt x="156" y="175"/>
                </a:lnTo>
                <a:lnTo>
                  <a:pt x="156" y="137"/>
                </a:lnTo>
                <a:lnTo>
                  <a:pt x="172" y="123"/>
                </a:lnTo>
                <a:lnTo>
                  <a:pt x="172" y="182"/>
                </a:lnTo>
                <a:lnTo>
                  <a:pt x="172" y="192"/>
                </a:lnTo>
                <a:lnTo>
                  <a:pt x="163" y="192"/>
                </a:lnTo>
                <a:lnTo>
                  <a:pt x="30" y="192"/>
                </a:lnTo>
                <a:lnTo>
                  <a:pt x="21" y="192"/>
                </a:lnTo>
                <a:lnTo>
                  <a:pt x="21" y="182"/>
                </a:lnTo>
                <a:lnTo>
                  <a:pt x="21" y="170"/>
                </a:lnTo>
                <a:lnTo>
                  <a:pt x="4" y="170"/>
                </a:lnTo>
                <a:lnTo>
                  <a:pt x="0" y="154"/>
                </a:lnTo>
                <a:lnTo>
                  <a:pt x="21" y="144"/>
                </a:lnTo>
                <a:lnTo>
                  <a:pt x="21" y="140"/>
                </a:lnTo>
                <a:lnTo>
                  <a:pt x="4" y="140"/>
                </a:lnTo>
                <a:lnTo>
                  <a:pt x="0" y="126"/>
                </a:lnTo>
                <a:lnTo>
                  <a:pt x="21" y="116"/>
                </a:lnTo>
                <a:lnTo>
                  <a:pt x="21" y="114"/>
                </a:lnTo>
                <a:lnTo>
                  <a:pt x="4" y="114"/>
                </a:lnTo>
                <a:lnTo>
                  <a:pt x="0" y="97"/>
                </a:lnTo>
                <a:lnTo>
                  <a:pt x="21" y="90"/>
                </a:lnTo>
                <a:lnTo>
                  <a:pt x="21" y="88"/>
                </a:lnTo>
                <a:lnTo>
                  <a:pt x="4" y="88"/>
                </a:lnTo>
                <a:lnTo>
                  <a:pt x="0" y="71"/>
                </a:lnTo>
                <a:lnTo>
                  <a:pt x="21" y="62"/>
                </a:lnTo>
                <a:lnTo>
                  <a:pt x="21" y="59"/>
                </a:lnTo>
                <a:lnTo>
                  <a:pt x="4" y="59"/>
                </a:lnTo>
                <a:lnTo>
                  <a:pt x="0" y="45"/>
                </a:lnTo>
                <a:lnTo>
                  <a:pt x="21" y="36"/>
                </a:lnTo>
                <a:lnTo>
                  <a:pt x="21" y="10"/>
                </a:lnTo>
                <a:lnTo>
                  <a:pt x="21" y="0"/>
                </a:lnTo>
                <a:lnTo>
                  <a:pt x="30" y="0"/>
                </a:lnTo>
                <a:lnTo>
                  <a:pt x="30" y="0"/>
                </a:lnTo>
                <a:close/>
                <a:moveTo>
                  <a:pt x="73" y="92"/>
                </a:moveTo>
                <a:lnTo>
                  <a:pt x="73" y="102"/>
                </a:lnTo>
                <a:lnTo>
                  <a:pt x="96" y="102"/>
                </a:lnTo>
                <a:lnTo>
                  <a:pt x="96" y="92"/>
                </a:lnTo>
                <a:lnTo>
                  <a:pt x="73" y="92"/>
                </a:lnTo>
                <a:lnTo>
                  <a:pt x="73" y="92"/>
                </a:lnTo>
                <a:close/>
                <a:moveTo>
                  <a:pt x="73" y="71"/>
                </a:moveTo>
                <a:lnTo>
                  <a:pt x="73" y="81"/>
                </a:lnTo>
                <a:lnTo>
                  <a:pt x="115" y="81"/>
                </a:lnTo>
                <a:lnTo>
                  <a:pt x="115" y="71"/>
                </a:lnTo>
                <a:lnTo>
                  <a:pt x="73" y="71"/>
                </a:lnTo>
                <a:lnTo>
                  <a:pt x="73" y="71"/>
                </a:lnTo>
                <a:close/>
                <a:moveTo>
                  <a:pt x="73" y="52"/>
                </a:moveTo>
                <a:lnTo>
                  <a:pt x="73" y="62"/>
                </a:lnTo>
                <a:lnTo>
                  <a:pt x="134" y="62"/>
                </a:lnTo>
                <a:lnTo>
                  <a:pt x="134" y="52"/>
                </a:lnTo>
                <a:lnTo>
                  <a:pt x="73" y="52"/>
                </a:lnTo>
                <a:lnTo>
                  <a:pt x="73" y="52"/>
                </a:lnTo>
                <a:close/>
                <a:moveTo>
                  <a:pt x="73" y="33"/>
                </a:moveTo>
                <a:lnTo>
                  <a:pt x="73" y="41"/>
                </a:lnTo>
                <a:lnTo>
                  <a:pt x="134" y="41"/>
                </a:lnTo>
                <a:lnTo>
                  <a:pt x="134" y="33"/>
                </a:lnTo>
                <a:lnTo>
                  <a:pt x="73" y="33"/>
                </a:lnTo>
                <a:lnTo>
                  <a:pt x="73" y="33"/>
                </a:lnTo>
                <a:close/>
                <a:moveTo>
                  <a:pt x="96" y="152"/>
                </a:moveTo>
                <a:lnTo>
                  <a:pt x="111" y="152"/>
                </a:lnTo>
                <a:lnTo>
                  <a:pt x="122" y="152"/>
                </a:lnTo>
                <a:lnTo>
                  <a:pt x="111" y="137"/>
                </a:lnTo>
                <a:lnTo>
                  <a:pt x="99" y="126"/>
                </a:lnTo>
                <a:lnTo>
                  <a:pt x="99" y="140"/>
                </a:lnTo>
                <a:lnTo>
                  <a:pt x="96" y="152"/>
                </a:lnTo>
                <a:lnTo>
                  <a:pt x="96" y="152"/>
                </a:lnTo>
                <a:close/>
                <a:moveTo>
                  <a:pt x="186" y="43"/>
                </a:moveTo>
                <a:lnTo>
                  <a:pt x="111" y="116"/>
                </a:lnTo>
                <a:lnTo>
                  <a:pt x="134" y="140"/>
                </a:lnTo>
                <a:lnTo>
                  <a:pt x="210" y="67"/>
                </a:lnTo>
                <a:lnTo>
                  <a:pt x="186" y="43"/>
                </a:lnTo>
                <a:close/>
              </a:path>
            </a:pathLst>
          </a:custGeom>
          <a:solidFill>
            <a:srgbClr val="5B9BD5">
              <a:alpha val="100000"/>
            </a:srgbClr>
          </a:solidFill>
          <a:ln w="9525">
            <a:noFill/>
          </a:ln>
        </p:spPr>
        <p:txBody>
          <a:bodyPr/>
          <a:p>
            <a:endParaRPr lang="zh-CN" altLang="en-US"/>
          </a:p>
        </p:txBody>
      </p:sp>
      <p:sp>
        <p:nvSpPr>
          <p:cNvPr id="3" name="椭圆 2"/>
          <p:cNvSpPr/>
          <p:nvPr>
            <p:custDataLst>
              <p:tags r:id="rId2"/>
            </p:custDataLst>
          </p:nvPr>
        </p:nvSpPr>
        <p:spPr>
          <a:xfrm>
            <a:off x="124494" y="837026"/>
            <a:ext cx="684530" cy="6845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018540" y="1802434"/>
            <a:ext cx="684530" cy="6845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274435" y="-14605"/>
            <a:ext cx="5917565" cy="6887210"/>
          </a:xfrm>
          <a:prstGeom prst="rect">
            <a:avLst/>
          </a:prstGeom>
          <a:blipFill rotWithShape="1">
            <a:blip r:embed="rId1"/>
            <a:stretch>
              <a:fillRect l="-27000" r="-2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5240" y="640080"/>
            <a:ext cx="83883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601085" y="640080"/>
            <a:ext cx="26739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092200" y="568960"/>
            <a:ext cx="2240280" cy="645160"/>
          </a:xfrm>
          <a:prstGeom prst="rect">
            <a:avLst/>
          </a:prstGeom>
          <a:noFill/>
        </p:spPr>
        <p:txBody>
          <a:bodyPr wrap="square" rtlCol="0">
            <a:spAutoFit/>
          </a:bodyPr>
          <a:lstStyle/>
          <a:p>
            <a:r>
              <a:rPr lang="en-US" altLang="zh-CN" sz="3600">
                <a:solidFill>
                  <a:schemeClr val="tx1">
                    <a:lumMod val="85000"/>
                    <a:lumOff val="15000"/>
                  </a:schemeClr>
                </a:solidFill>
              </a:rPr>
              <a:t>CONTENTS</a:t>
            </a:r>
            <a:endParaRPr lang="en-US" altLang="zh-CN" sz="3600">
              <a:solidFill>
                <a:schemeClr val="tx1">
                  <a:lumMod val="85000"/>
                  <a:lumOff val="15000"/>
                </a:schemeClr>
              </a:solidFill>
            </a:endParaRPr>
          </a:p>
        </p:txBody>
      </p:sp>
      <p:sp>
        <p:nvSpPr>
          <p:cNvPr id="13" name="文本框 20"/>
          <p:cNvSpPr txBox="1"/>
          <p:nvPr/>
        </p:nvSpPr>
        <p:spPr>
          <a:xfrm flipH="1">
            <a:off x="1779905" y="1895990"/>
            <a:ext cx="3136900" cy="534035"/>
          </a:xfrm>
          <a:prstGeom prst="rect">
            <a:avLst/>
          </a:prstGeom>
          <a:noFill/>
          <a:ln w="9525">
            <a:noFill/>
            <a:miter/>
          </a:ln>
          <a:effectLst>
            <a:outerShdw sx="999" sy="999" algn="ctr" rotWithShape="0">
              <a:srgbClr val="000000"/>
            </a:outerShdw>
          </a:effectLst>
        </p:spPr>
        <p:txBody>
          <a:bodyPr wrap="square" anchor="t">
            <a:spAutoFit/>
          </a:bodyPr>
          <a:lstStyle/>
          <a:p>
            <a:pPr lvl="0" algn="ctr" fontAlgn="auto">
              <a:lnSpc>
                <a:spcPct val="120000"/>
              </a:lnSpc>
            </a:pPr>
            <a:r>
              <a:rPr lang="zh-CN" altLang="en-US" sz="2400" b="1">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基本信息</a:t>
            </a:r>
            <a:endParaRPr lang="zh-CN" altLang="en-US" sz="2000" b="1">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p:txBody>
      </p:sp>
      <p:sp>
        <p:nvSpPr>
          <p:cNvPr id="16" name="文本框 20"/>
          <p:cNvSpPr txBox="1"/>
          <p:nvPr/>
        </p:nvSpPr>
        <p:spPr>
          <a:xfrm flipH="1">
            <a:off x="1779961" y="2753615"/>
            <a:ext cx="3136900" cy="534035"/>
          </a:xfrm>
          <a:prstGeom prst="rect">
            <a:avLst/>
          </a:prstGeom>
          <a:noFill/>
          <a:ln w="9525">
            <a:noFill/>
            <a:miter/>
          </a:ln>
          <a:effectLst>
            <a:outerShdw sx="999" sy="999" algn="ctr" rotWithShape="0">
              <a:srgbClr val="000000"/>
            </a:outerShdw>
          </a:effectLst>
        </p:spPr>
        <p:txBody>
          <a:bodyPr wrap="square" anchor="t">
            <a:spAutoFit/>
          </a:bodyPr>
          <a:lstStyle/>
          <a:p>
            <a:pPr lvl="0" algn="ctr" fontAlgn="auto">
              <a:lnSpc>
                <a:spcPct val="120000"/>
              </a:lnSpc>
            </a:pPr>
            <a:r>
              <a:rPr lang="zh-CN" altLang="en-US" sz="2400" b="1">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安全性</a:t>
            </a:r>
            <a:endParaRPr lang="zh-CN" altLang="en-US" sz="2000" b="1">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p:txBody>
      </p:sp>
      <p:sp>
        <p:nvSpPr>
          <p:cNvPr id="20" name="文本框 20"/>
          <p:cNvSpPr txBox="1"/>
          <p:nvPr/>
        </p:nvSpPr>
        <p:spPr>
          <a:xfrm flipH="1">
            <a:off x="1779961" y="3658580"/>
            <a:ext cx="3136900" cy="534035"/>
          </a:xfrm>
          <a:prstGeom prst="rect">
            <a:avLst/>
          </a:prstGeom>
          <a:noFill/>
          <a:ln w="9525">
            <a:noFill/>
            <a:miter/>
          </a:ln>
          <a:effectLst>
            <a:outerShdw sx="999" sy="999" algn="ctr" rotWithShape="0">
              <a:srgbClr val="000000"/>
            </a:outerShdw>
          </a:effectLst>
        </p:spPr>
        <p:txBody>
          <a:bodyPr wrap="square" anchor="t">
            <a:spAutoFit/>
          </a:bodyPr>
          <a:lstStyle/>
          <a:p>
            <a:pPr lvl="0" algn="ctr" fontAlgn="auto">
              <a:lnSpc>
                <a:spcPct val="120000"/>
              </a:lnSpc>
            </a:pPr>
            <a:r>
              <a:rPr lang="zh-CN" altLang="en-US" sz="2400" b="1">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有效性</a:t>
            </a:r>
            <a:r>
              <a:rPr lang="zh-CN" altLang="en-US" sz="2000" b="1">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 </a:t>
            </a:r>
            <a:endParaRPr lang="zh-CN" altLang="en-US" sz="2000" b="1">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p:txBody>
      </p:sp>
      <p:sp>
        <p:nvSpPr>
          <p:cNvPr id="23" name="文本框 20"/>
          <p:cNvSpPr txBox="1"/>
          <p:nvPr/>
        </p:nvSpPr>
        <p:spPr>
          <a:xfrm flipH="1">
            <a:off x="1779961" y="4530302"/>
            <a:ext cx="3136900" cy="534035"/>
          </a:xfrm>
          <a:prstGeom prst="rect">
            <a:avLst/>
          </a:prstGeom>
          <a:noFill/>
          <a:ln w="9525">
            <a:noFill/>
            <a:miter/>
          </a:ln>
          <a:effectLst>
            <a:outerShdw sx="999" sy="999" algn="ctr" rotWithShape="0">
              <a:srgbClr val="000000"/>
            </a:outerShdw>
          </a:effectLst>
        </p:spPr>
        <p:txBody>
          <a:bodyPr wrap="square" anchor="t">
            <a:spAutoFit/>
          </a:bodyPr>
          <a:lstStyle/>
          <a:p>
            <a:pPr lvl="0" algn="ctr" fontAlgn="auto">
              <a:lnSpc>
                <a:spcPct val="120000"/>
              </a:lnSpc>
            </a:pPr>
            <a:r>
              <a:rPr lang="zh-CN" altLang="en-US" sz="2400" b="1">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创新性</a:t>
            </a:r>
            <a:r>
              <a:rPr lang="zh-CN" altLang="en-US" sz="2000" b="1">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 </a:t>
            </a:r>
            <a:endParaRPr lang="zh-CN" altLang="en-US" sz="2000" b="1">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p:txBody>
      </p:sp>
      <p:sp>
        <p:nvSpPr>
          <p:cNvPr id="6" name="椭圆 5"/>
          <p:cNvSpPr/>
          <p:nvPr/>
        </p:nvSpPr>
        <p:spPr>
          <a:xfrm>
            <a:off x="1018540" y="2678312"/>
            <a:ext cx="684530" cy="6845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018540" y="3582070"/>
            <a:ext cx="684530" cy="6845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018540" y="4457948"/>
            <a:ext cx="684530" cy="6845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药"/>
          <p:cNvSpPr/>
          <p:nvPr/>
        </p:nvSpPr>
        <p:spPr bwMode="auto">
          <a:xfrm>
            <a:off x="1127125" y="2786897"/>
            <a:ext cx="468003" cy="468003"/>
          </a:xfrm>
          <a:custGeom>
            <a:avLst/>
            <a:gdLst>
              <a:gd name="T0" fmla="*/ 1628324 w 3235"/>
              <a:gd name="T1" fmla="*/ 943562 h 3280"/>
              <a:gd name="T2" fmla="*/ 889923 w 3235"/>
              <a:gd name="T3" fmla="*/ 1681834 h 3280"/>
              <a:gd name="T4" fmla="*/ 715343 w 3235"/>
              <a:gd name="T5" fmla="*/ 1780637 h 3280"/>
              <a:gd name="T6" fmla="*/ 789457 w 3235"/>
              <a:gd name="T7" fmla="*/ 1662623 h 3280"/>
              <a:gd name="T8" fmla="*/ 847651 w 3235"/>
              <a:gd name="T9" fmla="*/ 1618711 h 3280"/>
              <a:gd name="T10" fmla="*/ 1231948 w 3235"/>
              <a:gd name="T11" fmla="*/ 1234480 h 3280"/>
              <a:gd name="T12" fmla="*/ 978861 w 3235"/>
              <a:gd name="T13" fmla="*/ 981436 h 3280"/>
              <a:gd name="T14" fmla="*/ 1348336 w 3235"/>
              <a:gd name="T15" fmla="*/ 612574 h 3280"/>
              <a:gd name="T16" fmla="*/ 1348336 w 3235"/>
              <a:gd name="T17" fmla="*/ 536277 h 3280"/>
              <a:gd name="T18" fmla="*/ 1271476 w 3235"/>
              <a:gd name="T19" fmla="*/ 536277 h 3280"/>
              <a:gd name="T20" fmla="*/ 902550 w 3235"/>
              <a:gd name="T21" fmla="*/ 905139 h 3280"/>
              <a:gd name="T22" fmla="*/ 828436 w 3235"/>
              <a:gd name="T23" fmla="*/ 831037 h 3280"/>
              <a:gd name="T24" fmla="*/ 828436 w 3235"/>
              <a:gd name="T25" fmla="*/ 674051 h 3280"/>
              <a:gd name="T26" fmla="*/ 1093601 w 3235"/>
              <a:gd name="T27" fmla="*/ 408932 h 3280"/>
              <a:gd name="T28" fmla="*/ 1628324 w 3235"/>
              <a:gd name="T29" fmla="*/ 408932 h 3280"/>
              <a:gd name="T30" fmla="*/ 1628324 w 3235"/>
              <a:gd name="T31" fmla="*/ 943562 h 3280"/>
              <a:gd name="T32" fmla="*/ 828436 w 3235"/>
              <a:gd name="T33" fmla="*/ 1132384 h 3280"/>
              <a:gd name="T34" fmla="*/ 828436 w 3235"/>
              <a:gd name="T35" fmla="*/ 979240 h 3280"/>
              <a:gd name="T36" fmla="*/ 902550 w 3235"/>
              <a:gd name="T37" fmla="*/ 905139 h 3280"/>
              <a:gd name="T38" fmla="*/ 978861 w 3235"/>
              <a:gd name="T39" fmla="*/ 981436 h 3280"/>
              <a:gd name="T40" fmla="*/ 828436 w 3235"/>
              <a:gd name="T41" fmla="*/ 1132384 h 3280"/>
              <a:gd name="T42" fmla="*/ 378259 w 3235"/>
              <a:gd name="T43" fmla="*/ 1800397 h 3280"/>
              <a:gd name="T44" fmla="*/ 0 w 3235"/>
              <a:gd name="T45" fmla="*/ 1422204 h 3280"/>
              <a:gd name="T46" fmla="*/ 0 w 3235"/>
              <a:gd name="T47" fmla="*/ 378193 h 3280"/>
              <a:gd name="T48" fmla="*/ 378259 w 3235"/>
              <a:gd name="T49" fmla="*/ 0 h 3280"/>
              <a:gd name="T50" fmla="*/ 756517 w 3235"/>
              <a:gd name="T51" fmla="*/ 378193 h 3280"/>
              <a:gd name="T52" fmla="*/ 756517 w 3235"/>
              <a:gd name="T53" fmla="*/ 1422204 h 3280"/>
              <a:gd name="T54" fmla="*/ 378259 w 3235"/>
              <a:gd name="T55" fmla="*/ 1800397 h 3280"/>
              <a:gd name="T56" fmla="*/ 682403 w 3235"/>
              <a:gd name="T57" fmla="*/ 393013 h 3280"/>
              <a:gd name="T58" fmla="*/ 378259 w 3235"/>
              <a:gd name="T59" fmla="*/ 94960 h 3280"/>
              <a:gd name="T60" fmla="*/ 71370 w 3235"/>
              <a:gd name="T61" fmla="*/ 393013 h 3280"/>
              <a:gd name="T62" fmla="*/ 71370 w 3235"/>
              <a:gd name="T63" fmla="*/ 936426 h 3280"/>
              <a:gd name="T64" fmla="*/ 216305 w 3235"/>
              <a:gd name="T65" fmla="*/ 936426 h 3280"/>
              <a:gd name="T66" fmla="*/ 216305 w 3235"/>
              <a:gd name="T67" fmla="*/ 1458431 h 3280"/>
              <a:gd name="T68" fmla="*/ 270106 w 3235"/>
              <a:gd name="T69" fmla="*/ 1512224 h 3280"/>
              <a:gd name="T70" fmla="*/ 324457 w 3235"/>
              <a:gd name="T71" fmla="*/ 1458431 h 3280"/>
              <a:gd name="T72" fmla="*/ 324457 w 3235"/>
              <a:gd name="T73" fmla="*/ 936426 h 3280"/>
              <a:gd name="T74" fmla="*/ 682403 w 3235"/>
              <a:gd name="T75" fmla="*/ 936426 h 3280"/>
              <a:gd name="T76" fmla="*/ 682403 w 3235"/>
              <a:gd name="T77" fmla="*/ 393013 h 3280"/>
              <a:gd name="T78" fmla="*/ 270106 w 3235"/>
              <a:gd name="T79" fmla="*/ 360079 h 3280"/>
              <a:gd name="T80" fmla="*/ 324457 w 3235"/>
              <a:gd name="T81" fmla="*/ 413872 h 3280"/>
              <a:gd name="T82" fmla="*/ 324457 w 3235"/>
              <a:gd name="T83" fmla="*/ 936426 h 3280"/>
              <a:gd name="T84" fmla="*/ 216305 w 3235"/>
              <a:gd name="T85" fmla="*/ 936426 h 3280"/>
              <a:gd name="T86" fmla="*/ 216305 w 3235"/>
              <a:gd name="T87" fmla="*/ 413872 h 3280"/>
              <a:gd name="T88" fmla="*/ 270106 w 3235"/>
              <a:gd name="T89" fmla="*/ 360079 h 32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35" h="3280">
                <a:moveTo>
                  <a:pt x="2966" y="1719"/>
                </a:moveTo>
                <a:cubicBezTo>
                  <a:pt x="1621" y="3064"/>
                  <a:pt x="1621" y="3064"/>
                  <a:pt x="1621" y="3064"/>
                </a:cubicBezTo>
                <a:cubicBezTo>
                  <a:pt x="1530" y="3155"/>
                  <a:pt x="1420" y="3214"/>
                  <a:pt x="1303" y="3244"/>
                </a:cubicBezTo>
                <a:cubicBezTo>
                  <a:pt x="1359" y="3180"/>
                  <a:pt x="1404" y="3107"/>
                  <a:pt x="1438" y="3029"/>
                </a:cubicBezTo>
                <a:cubicBezTo>
                  <a:pt x="1476" y="3007"/>
                  <a:pt x="1512" y="2981"/>
                  <a:pt x="1544" y="2949"/>
                </a:cubicBezTo>
                <a:cubicBezTo>
                  <a:pt x="2244" y="2249"/>
                  <a:pt x="2244" y="2249"/>
                  <a:pt x="2244" y="2249"/>
                </a:cubicBezTo>
                <a:cubicBezTo>
                  <a:pt x="1783" y="1788"/>
                  <a:pt x="1783" y="1788"/>
                  <a:pt x="1783" y="1788"/>
                </a:cubicBezTo>
                <a:cubicBezTo>
                  <a:pt x="2456" y="1116"/>
                  <a:pt x="2456" y="1116"/>
                  <a:pt x="2456" y="1116"/>
                </a:cubicBezTo>
                <a:cubicBezTo>
                  <a:pt x="2494" y="1078"/>
                  <a:pt x="2494" y="1015"/>
                  <a:pt x="2456" y="977"/>
                </a:cubicBezTo>
                <a:cubicBezTo>
                  <a:pt x="2417" y="938"/>
                  <a:pt x="2355" y="938"/>
                  <a:pt x="2316" y="977"/>
                </a:cubicBezTo>
                <a:cubicBezTo>
                  <a:pt x="1644" y="1649"/>
                  <a:pt x="1644" y="1649"/>
                  <a:pt x="1644" y="1649"/>
                </a:cubicBezTo>
                <a:cubicBezTo>
                  <a:pt x="1509" y="1514"/>
                  <a:pt x="1509" y="1514"/>
                  <a:pt x="1509" y="1514"/>
                </a:cubicBezTo>
                <a:cubicBezTo>
                  <a:pt x="1509" y="1228"/>
                  <a:pt x="1509" y="1228"/>
                  <a:pt x="1509" y="1228"/>
                </a:cubicBezTo>
                <a:cubicBezTo>
                  <a:pt x="1992" y="745"/>
                  <a:pt x="1992" y="745"/>
                  <a:pt x="1992" y="745"/>
                </a:cubicBezTo>
                <a:cubicBezTo>
                  <a:pt x="2261" y="476"/>
                  <a:pt x="2697" y="476"/>
                  <a:pt x="2966" y="745"/>
                </a:cubicBezTo>
                <a:cubicBezTo>
                  <a:pt x="3235" y="1014"/>
                  <a:pt x="3235" y="1450"/>
                  <a:pt x="2966" y="1719"/>
                </a:cubicBezTo>
                <a:close/>
                <a:moveTo>
                  <a:pt x="1509" y="2063"/>
                </a:moveTo>
                <a:cubicBezTo>
                  <a:pt x="1509" y="1784"/>
                  <a:pt x="1509" y="1784"/>
                  <a:pt x="1509" y="1784"/>
                </a:cubicBezTo>
                <a:cubicBezTo>
                  <a:pt x="1644" y="1649"/>
                  <a:pt x="1644" y="1649"/>
                  <a:pt x="1644" y="1649"/>
                </a:cubicBezTo>
                <a:cubicBezTo>
                  <a:pt x="1783" y="1788"/>
                  <a:pt x="1783" y="1788"/>
                  <a:pt x="1783" y="1788"/>
                </a:cubicBezTo>
                <a:lnTo>
                  <a:pt x="1509" y="2063"/>
                </a:lnTo>
                <a:close/>
                <a:moveTo>
                  <a:pt x="689" y="3280"/>
                </a:moveTo>
                <a:cubicBezTo>
                  <a:pt x="309" y="3280"/>
                  <a:pt x="0" y="2971"/>
                  <a:pt x="0" y="2591"/>
                </a:cubicBezTo>
                <a:cubicBezTo>
                  <a:pt x="0" y="689"/>
                  <a:pt x="0" y="689"/>
                  <a:pt x="0" y="689"/>
                </a:cubicBezTo>
                <a:cubicBezTo>
                  <a:pt x="0" y="308"/>
                  <a:pt x="309" y="0"/>
                  <a:pt x="689" y="0"/>
                </a:cubicBezTo>
                <a:cubicBezTo>
                  <a:pt x="1069" y="0"/>
                  <a:pt x="1378" y="308"/>
                  <a:pt x="1378" y="689"/>
                </a:cubicBezTo>
                <a:cubicBezTo>
                  <a:pt x="1378" y="2591"/>
                  <a:pt x="1378" y="2591"/>
                  <a:pt x="1378" y="2591"/>
                </a:cubicBezTo>
                <a:cubicBezTo>
                  <a:pt x="1378" y="2971"/>
                  <a:pt x="1069" y="3280"/>
                  <a:pt x="689" y="3280"/>
                </a:cubicBezTo>
                <a:close/>
                <a:moveTo>
                  <a:pt x="1243" y="716"/>
                </a:moveTo>
                <a:cubicBezTo>
                  <a:pt x="1243" y="416"/>
                  <a:pt x="989" y="173"/>
                  <a:pt x="689" y="173"/>
                </a:cubicBezTo>
                <a:cubicBezTo>
                  <a:pt x="389" y="173"/>
                  <a:pt x="130" y="416"/>
                  <a:pt x="130" y="716"/>
                </a:cubicBezTo>
                <a:cubicBezTo>
                  <a:pt x="130" y="1706"/>
                  <a:pt x="130" y="1706"/>
                  <a:pt x="130" y="1706"/>
                </a:cubicBezTo>
                <a:cubicBezTo>
                  <a:pt x="394" y="1706"/>
                  <a:pt x="394" y="1706"/>
                  <a:pt x="394" y="1706"/>
                </a:cubicBezTo>
                <a:cubicBezTo>
                  <a:pt x="394" y="2657"/>
                  <a:pt x="394" y="2657"/>
                  <a:pt x="394" y="2657"/>
                </a:cubicBezTo>
                <a:cubicBezTo>
                  <a:pt x="394" y="2711"/>
                  <a:pt x="438" y="2755"/>
                  <a:pt x="492" y="2755"/>
                </a:cubicBezTo>
                <a:cubicBezTo>
                  <a:pt x="547" y="2755"/>
                  <a:pt x="591" y="2711"/>
                  <a:pt x="591" y="2657"/>
                </a:cubicBezTo>
                <a:cubicBezTo>
                  <a:pt x="591" y="1706"/>
                  <a:pt x="591" y="1706"/>
                  <a:pt x="591" y="1706"/>
                </a:cubicBezTo>
                <a:cubicBezTo>
                  <a:pt x="1243" y="1706"/>
                  <a:pt x="1243" y="1706"/>
                  <a:pt x="1243" y="1706"/>
                </a:cubicBezTo>
                <a:lnTo>
                  <a:pt x="1243" y="716"/>
                </a:lnTo>
                <a:close/>
                <a:moveTo>
                  <a:pt x="492" y="656"/>
                </a:moveTo>
                <a:cubicBezTo>
                  <a:pt x="547" y="656"/>
                  <a:pt x="591" y="700"/>
                  <a:pt x="591" y="754"/>
                </a:cubicBezTo>
                <a:cubicBezTo>
                  <a:pt x="591" y="1706"/>
                  <a:pt x="591" y="1706"/>
                  <a:pt x="591" y="1706"/>
                </a:cubicBezTo>
                <a:cubicBezTo>
                  <a:pt x="394" y="1706"/>
                  <a:pt x="394" y="1706"/>
                  <a:pt x="394" y="1706"/>
                </a:cubicBezTo>
                <a:cubicBezTo>
                  <a:pt x="394" y="754"/>
                  <a:pt x="394" y="754"/>
                  <a:pt x="394" y="754"/>
                </a:cubicBezTo>
                <a:cubicBezTo>
                  <a:pt x="394" y="700"/>
                  <a:pt x="438" y="656"/>
                  <a:pt x="492" y="65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r>
              <a:rPr lang="zh-CN" altLang="en-US"/>
              <a:t>··</a:t>
            </a:r>
            <a:endParaRPr lang="zh-CN" altLang="en-US"/>
          </a:p>
        </p:txBody>
      </p:sp>
      <p:sp>
        <p:nvSpPr>
          <p:cNvPr id="17" name="试管"/>
          <p:cNvSpPr/>
          <p:nvPr/>
        </p:nvSpPr>
        <p:spPr bwMode="auto">
          <a:xfrm>
            <a:off x="1126490" y="3690020"/>
            <a:ext cx="468003" cy="468003"/>
          </a:xfrm>
          <a:custGeom>
            <a:avLst/>
            <a:gdLst>
              <a:gd name="T0" fmla="*/ 1162982 w 3584"/>
              <a:gd name="T1" fmla="*/ 601256 h 3740"/>
              <a:gd name="T2" fmla="*/ 1162982 w 3584"/>
              <a:gd name="T3" fmla="*/ 187261 h 3740"/>
              <a:gd name="T4" fmla="*/ 1181274 w 3584"/>
              <a:gd name="T5" fmla="*/ 187261 h 3740"/>
              <a:gd name="T6" fmla="*/ 1275140 w 3584"/>
              <a:gd name="T7" fmla="*/ 93871 h 3740"/>
              <a:gd name="T8" fmla="*/ 1181274 w 3584"/>
              <a:gd name="T9" fmla="*/ 0 h 3740"/>
              <a:gd name="T10" fmla="*/ 706165 w 3584"/>
              <a:gd name="T11" fmla="*/ 0 h 3740"/>
              <a:gd name="T12" fmla="*/ 612780 w 3584"/>
              <a:gd name="T13" fmla="*/ 93871 h 3740"/>
              <a:gd name="T14" fmla="*/ 706165 w 3584"/>
              <a:gd name="T15" fmla="*/ 187261 h 3740"/>
              <a:gd name="T16" fmla="*/ 750451 w 3584"/>
              <a:gd name="T17" fmla="*/ 187261 h 3740"/>
              <a:gd name="T18" fmla="*/ 750451 w 3584"/>
              <a:gd name="T19" fmla="*/ 601256 h 3740"/>
              <a:gd name="T20" fmla="*/ 600264 w 3584"/>
              <a:gd name="T21" fmla="*/ 829916 h 3740"/>
              <a:gd name="T22" fmla="*/ 600264 w 3584"/>
              <a:gd name="T23" fmla="*/ 1575588 h 3740"/>
              <a:gd name="T24" fmla="*/ 513618 w 3584"/>
              <a:gd name="T25" fmla="*/ 1800397 h 3740"/>
              <a:gd name="T26" fmla="*/ 1537966 w 3584"/>
              <a:gd name="T27" fmla="*/ 1800397 h 3740"/>
              <a:gd name="T28" fmla="*/ 1725218 w 3584"/>
              <a:gd name="T29" fmla="*/ 1612655 h 3740"/>
              <a:gd name="T30" fmla="*/ 1162982 w 3584"/>
              <a:gd name="T31" fmla="*/ 601256 h 3740"/>
              <a:gd name="T32" fmla="*/ 1535560 w 3584"/>
              <a:gd name="T33" fmla="*/ 1599176 h 3740"/>
              <a:gd name="T34" fmla="*/ 1459504 w 3584"/>
              <a:gd name="T35" fmla="*/ 1576069 h 3740"/>
              <a:gd name="T36" fmla="*/ 1136507 w 3584"/>
              <a:gd name="T37" fmla="*/ 975295 h 3740"/>
              <a:gd name="T38" fmla="*/ 642624 w 3584"/>
              <a:gd name="T39" fmla="*/ 975295 h 3740"/>
              <a:gd name="T40" fmla="*/ 825062 w 3584"/>
              <a:gd name="T41" fmla="*/ 637841 h 3740"/>
              <a:gd name="T42" fmla="*/ 825062 w 3584"/>
              <a:gd name="T43" fmla="*/ 187261 h 3740"/>
              <a:gd name="T44" fmla="*/ 1087889 w 3584"/>
              <a:gd name="T45" fmla="*/ 187261 h 3740"/>
              <a:gd name="T46" fmla="*/ 1087889 w 3584"/>
              <a:gd name="T47" fmla="*/ 637841 h 3740"/>
              <a:gd name="T48" fmla="*/ 1270808 w 3584"/>
              <a:gd name="T49" fmla="*/ 975295 h 3740"/>
              <a:gd name="T50" fmla="*/ 1264550 w 3584"/>
              <a:gd name="T51" fmla="*/ 975295 h 3740"/>
              <a:gd name="T52" fmla="*/ 1558665 w 3584"/>
              <a:gd name="T53" fmla="*/ 1522635 h 3740"/>
              <a:gd name="T54" fmla="*/ 1535560 w 3584"/>
              <a:gd name="T55" fmla="*/ 1599176 h 3740"/>
              <a:gd name="T56" fmla="*/ 525171 w 3584"/>
              <a:gd name="T57" fmla="*/ 487648 h 3740"/>
              <a:gd name="T58" fmla="*/ 506398 w 3584"/>
              <a:gd name="T59" fmla="*/ 487648 h 3740"/>
              <a:gd name="T60" fmla="*/ 600264 w 3584"/>
              <a:gd name="T61" fmla="*/ 393777 h 3740"/>
              <a:gd name="T62" fmla="*/ 506398 w 3584"/>
              <a:gd name="T63" fmla="*/ 299906 h 3740"/>
              <a:gd name="T64" fmla="*/ 93866 w 3584"/>
              <a:gd name="T65" fmla="*/ 299906 h 3740"/>
              <a:gd name="T66" fmla="*/ 0 w 3584"/>
              <a:gd name="T67" fmla="*/ 393777 h 3740"/>
              <a:gd name="T68" fmla="*/ 93866 w 3584"/>
              <a:gd name="T69" fmla="*/ 487648 h 3740"/>
              <a:gd name="T70" fmla="*/ 75093 w 3584"/>
              <a:gd name="T71" fmla="*/ 487648 h 3740"/>
              <a:gd name="T72" fmla="*/ 75093 w 3584"/>
              <a:gd name="T73" fmla="*/ 1575588 h 3740"/>
              <a:gd name="T74" fmla="*/ 300373 w 3584"/>
              <a:gd name="T75" fmla="*/ 1800397 h 3740"/>
              <a:gd name="T76" fmla="*/ 525171 w 3584"/>
              <a:gd name="T77" fmla="*/ 1575588 h 3740"/>
              <a:gd name="T78" fmla="*/ 525171 w 3584"/>
              <a:gd name="T79" fmla="*/ 487648 h 3740"/>
              <a:gd name="T80" fmla="*/ 449596 w 3584"/>
              <a:gd name="T81" fmla="*/ 899236 h 3740"/>
              <a:gd name="T82" fmla="*/ 300373 w 3584"/>
              <a:gd name="T83" fmla="*/ 899236 h 3740"/>
              <a:gd name="T84" fmla="*/ 300373 w 3584"/>
              <a:gd name="T85" fmla="*/ 1481717 h 3740"/>
              <a:gd name="T86" fmla="*/ 244053 w 3584"/>
              <a:gd name="T87" fmla="*/ 1538040 h 3740"/>
              <a:gd name="T88" fmla="*/ 187733 w 3584"/>
              <a:gd name="T89" fmla="*/ 1481717 h 3740"/>
              <a:gd name="T90" fmla="*/ 187733 w 3584"/>
              <a:gd name="T91" fmla="*/ 899236 h 3740"/>
              <a:gd name="T92" fmla="*/ 148261 w 3584"/>
              <a:gd name="T93" fmla="*/ 899236 h 3740"/>
              <a:gd name="T94" fmla="*/ 148261 w 3584"/>
              <a:gd name="T95" fmla="*/ 487648 h 3740"/>
              <a:gd name="T96" fmla="*/ 449596 w 3584"/>
              <a:gd name="T97" fmla="*/ 487648 h 3740"/>
              <a:gd name="T98" fmla="*/ 449596 w 3584"/>
              <a:gd name="T99" fmla="*/ 899236 h 37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84" h="3740">
                <a:moveTo>
                  <a:pt x="2416" y="1249"/>
                </a:moveTo>
                <a:cubicBezTo>
                  <a:pt x="2416" y="389"/>
                  <a:pt x="2416" y="389"/>
                  <a:pt x="2416" y="389"/>
                </a:cubicBezTo>
                <a:cubicBezTo>
                  <a:pt x="2454" y="389"/>
                  <a:pt x="2454" y="389"/>
                  <a:pt x="2454" y="389"/>
                </a:cubicBezTo>
                <a:cubicBezTo>
                  <a:pt x="2562" y="389"/>
                  <a:pt x="2649" y="302"/>
                  <a:pt x="2649" y="195"/>
                </a:cubicBezTo>
                <a:cubicBezTo>
                  <a:pt x="2649" y="87"/>
                  <a:pt x="2562" y="0"/>
                  <a:pt x="2454" y="0"/>
                </a:cubicBezTo>
                <a:cubicBezTo>
                  <a:pt x="1467" y="0"/>
                  <a:pt x="1467" y="0"/>
                  <a:pt x="1467" y="0"/>
                </a:cubicBezTo>
                <a:cubicBezTo>
                  <a:pt x="1360" y="0"/>
                  <a:pt x="1273" y="87"/>
                  <a:pt x="1273" y="195"/>
                </a:cubicBezTo>
                <a:cubicBezTo>
                  <a:pt x="1273" y="302"/>
                  <a:pt x="1360" y="389"/>
                  <a:pt x="1467" y="389"/>
                </a:cubicBezTo>
                <a:cubicBezTo>
                  <a:pt x="1559" y="389"/>
                  <a:pt x="1559" y="389"/>
                  <a:pt x="1559" y="389"/>
                </a:cubicBezTo>
                <a:cubicBezTo>
                  <a:pt x="1559" y="1249"/>
                  <a:pt x="1559" y="1249"/>
                  <a:pt x="1559" y="1249"/>
                </a:cubicBezTo>
                <a:cubicBezTo>
                  <a:pt x="1446" y="1412"/>
                  <a:pt x="1343" y="1571"/>
                  <a:pt x="1247" y="1724"/>
                </a:cubicBezTo>
                <a:cubicBezTo>
                  <a:pt x="1247" y="3273"/>
                  <a:pt x="1247" y="3273"/>
                  <a:pt x="1247" y="3273"/>
                </a:cubicBezTo>
                <a:cubicBezTo>
                  <a:pt x="1247" y="3453"/>
                  <a:pt x="1179" y="3616"/>
                  <a:pt x="1067" y="3740"/>
                </a:cubicBezTo>
                <a:cubicBezTo>
                  <a:pt x="3195" y="3740"/>
                  <a:pt x="3195" y="3740"/>
                  <a:pt x="3195" y="3740"/>
                </a:cubicBezTo>
                <a:cubicBezTo>
                  <a:pt x="3410" y="3740"/>
                  <a:pt x="3584" y="3566"/>
                  <a:pt x="3584" y="3350"/>
                </a:cubicBezTo>
                <a:cubicBezTo>
                  <a:pt x="3584" y="3350"/>
                  <a:pt x="3200" y="2384"/>
                  <a:pt x="2416" y="1249"/>
                </a:cubicBezTo>
                <a:close/>
                <a:moveTo>
                  <a:pt x="3190" y="3322"/>
                </a:moveTo>
                <a:cubicBezTo>
                  <a:pt x="3133" y="3353"/>
                  <a:pt x="3063" y="3331"/>
                  <a:pt x="3032" y="3274"/>
                </a:cubicBezTo>
                <a:cubicBezTo>
                  <a:pt x="2361" y="2026"/>
                  <a:pt x="2361" y="2026"/>
                  <a:pt x="2361" y="2026"/>
                </a:cubicBezTo>
                <a:cubicBezTo>
                  <a:pt x="1335" y="2026"/>
                  <a:pt x="1335" y="2026"/>
                  <a:pt x="1335" y="2026"/>
                </a:cubicBezTo>
                <a:cubicBezTo>
                  <a:pt x="1714" y="1325"/>
                  <a:pt x="1714" y="1325"/>
                  <a:pt x="1714" y="1325"/>
                </a:cubicBezTo>
                <a:cubicBezTo>
                  <a:pt x="1714" y="389"/>
                  <a:pt x="1714" y="389"/>
                  <a:pt x="1714" y="389"/>
                </a:cubicBezTo>
                <a:cubicBezTo>
                  <a:pt x="2260" y="389"/>
                  <a:pt x="2260" y="389"/>
                  <a:pt x="2260" y="389"/>
                </a:cubicBezTo>
                <a:cubicBezTo>
                  <a:pt x="2260" y="1325"/>
                  <a:pt x="2260" y="1325"/>
                  <a:pt x="2260" y="1325"/>
                </a:cubicBezTo>
                <a:cubicBezTo>
                  <a:pt x="2640" y="2026"/>
                  <a:pt x="2640" y="2026"/>
                  <a:pt x="2640" y="2026"/>
                </a:cubicBezTo>
                <a:cubicBezTo>
                  <a:pt x="2627" y="2026"/>
                  <a:pt x="2627" y="2026"/>
                  <a:pt x="2627" y="2026"/>
                </a:cubicBezTo>
                <a:cubicBezTo>
                  <a:pt x="3238" y="3163"/>
                  <a:pt x="3238" y="3163"/>
                  <a:pt x="3238" y="3163"/>
                </a:cubicBezTo>
                <a:cubicBezTo>
                  <a:pt x="3269" y="3220"/>
                  <a:pt x="3247" y="3291"/>
                  <a:pt x="3190" y="3322"/>
                </a:cubicBezTo>
                <a:close/>
                <a:moveTo>
                  <a:pt x="1091" y="1013"/>
                </a:moveTo>
                <a:cubicBezTo>
                  <a:pt x="1052" y="1013"/>
                  <a:pt x="1052" y="1013"/>
                  <a:pt x="1052" y="1013"/>
                </a:cubicBezTo>
                <a:cubicBezTo>
                  <a:pt x="1160" y="1013"/>
                  <a:pt x="1247" y="925"/>
                  <a:pt x="1247" y="818"/>
                </a:cubicBezTo>
                <a:cubicBezTo>
                  <a:pt x="1247" y="710"/>
                  <a:pt x="1160" y="623"/>
                  <a:pt x="1052" y="623"/>
                </a:cubicBezTo>
                <a:cubicBezTo>
                  <a:pt x="195" y="623"/>
                  <a:pt x="195" y="623"/>
                  <a:pt x="195" y="623"/>
                </a:cubicBezTo>
                <a:cubicBezTo>
                  <a:pt x="87" y="623"/>
                  <a:pt x="0" y="710"/>
                  <a:pt x="0" y="818"/>
                </a:cubicBezTo>
                <a:cubicBezTo>
                  <a:pt x="0" y="925"/>
                  <a:pt x="87" y="1013"/>
                  <a:pt x="195" y="1013"/>
                </a:cubicBezTo>
                <a:cubicBezTo>
                  <a:pt x="156" y="1013"/>
                  <a:pt x="156" y="1013"/>
                  <a:pt x="156" y="1013"/>
                </a:cubicBezTo>
                <a:cubicBezTo>
                  <a:pt x="156" y="3273"/>
                  <a:pt x="156" y="3273"/>
                  <a:pt x="156" y="3273"/>
                </a:cubicBezTo>
                <a:cubicBezTo>
                  <a:pt x="156" y="3531"/>
                  <a:pt x="365" y="3740"/>
                  <a:pt x="624" y="3740"/>
                </a:cubicBezTo>
                <a:cubicBezTo>
                  <a:pt x="882" y="3740"/>
                  <a:pt x="1091" y="3531"/>
                  <a:pt x="1091" y="3273"/>
                </a:cubicBezTo>
                <a:lnTo>
                  <a:pt x="1091" y="1013"/>
                </a:lnTo>
                <a:close/>
                <a:moveTo>
                  <a:pt x="934" y="1868"/>
                </a:moveTo>
                <a:cubicBezTo>
                  <a:pt x="624" y="1868"/>
                  <a:pt x="624" y="1868"/>
                  <a:pt x="624" y="1868"/>
                </a:cubicBezTo>
                <a:cubicBezTo>
                  <a:pt x="624" y="3078"/>
                  <a:pt x="624" y="3078"/>
                  <a:pt x="624" y="3078"/>
                </a:cubicBezTo>
                <a:cubicBezTo>
                  <a:pt x="624" y="3142"/>
                  <a:pt x="571" y="3195"/>
                  <a:pt x="507" y="3195"/>
                </a:cubicBezTo>
                <a:cubicBezTo>
                  <a:pt x="442" y="3195"/>
                  <a:pt x="390" y="3142"/>
                  <a:pt x="390" y="3078"/>
                </a:cubicBezTo>
                <a:cubicBezTo>
                  <a:pt x="390" y="1868"/>
                  <a:pt x="390" y="1868"/>
                  <a:pt x="390" y="1868"/>
                </a:cubicBezTo>
                <a:cubicBezTo>
                  <a:pt x="308" y="1868"/>
                  <a:pt x="308" y="1868"/>
                  <a:pt x="308" y="1868"/>
                </a:cubicBezTo>
                <a:cubicBezTo>
                  <a:pt x="308" y="1013"/>
                  <a:pt x="308" y="1013"/>
                  <a:pt x="308" y="1013"/>
                </a:cubicBezTo>
                <a:cubicBezTo>
                  <a:pt x="934" y="1013"/>
                  <a:pt x="934" y="1013"/>
                  <a:pt x="934" y="1013"/>
                </a:cubicBezTo>
                <a:lnTo>
                  <a:pt x="934" y="186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28" name="显微镜"/>
          <p:cNvSpPr/>
          <p:nvPr/>
        </p:nvSpPr>
        <p:spPr bwMode="auto">
          <a:xfrm>
            <a:off x="1127125" y="4530338"/>
            <a:ext cx="468003" cy="540004"/>
          </a:xfrm>
          <a:custGeom>
            <a:avLst/>
            <a:gdLst>
              <a:gd name="T0" fmla="*/ 863600 w 3175"/>
              <a:gd name="T1" fmla="*/ 866837 h 3238"/>
              <a:gd name="T2" fmla="*/ 899190 w 3175"/>
              <a:gd name="T3" fmla="*/ 804563 h 3238"/>
              <a:gd name="T4" fmla="*/ 630044 w 3175"/>
              <a:gd name="T5" fmla="*/ 648877 h 3238"/>
              <a:gd name="T6" fmla="*/ 593899 w 3175"/>
              <a:gd name="T7" fmla="*/ 711151 h 3238"/>
              <a:gd name="T8" fmla="*/ 481570 w 3175"/>
              <a:gd name="T9" fmla="*/ 646097 h 3238"/>
              <a:gd name="T10" fmla="*/ 412059 w 3175"/>
              <a:gd name="T11" fmla="*/ 892414 h 3238"/>
              <a:gd name="T12" fmla="*/ 886400 w 3175"/>
              <a:gd name="T13" fmla="*/ 1366700 h 3238"/>
              <a:gd name="T14" fmla="*/ 1262869 w 3175"/>
              <a:gd name="T15" fmla="*/ 1180433 h 3238"/>
              <a:gd name="T16" fmla="*/ 1145535 w 3175"/>
              <a:gd name="T17" fmla="*/ 1180433 h 3238"/>
              <a:gd name="T18" fmla="*/ 963139 w 3175"/>
              <a:gd name="T19" fmla="*/ 998058 h 3238"/>
              <a:gd name="T20" fmla="*/ 1765570 w 3175"/>
              <a:gd name="T21" fmla="*/ 998058 h 3238"/>
              <a:gd name="T22" fmla="*/ 1583174 w 3175"/>
              <a:gd name="T23" fmla="*/ 1180433 h 3238"/>
              <a:gd name="T24" fmla="*/ 1463060 w 3175"/>
              <a:gd name="T25" fmla="*/ 1180433 h 3238"/>
              <a:gd name="T26" fmla="*/ 1035986 w 3175"/>
              <a:gd name="T27" fmla="*/ 1520162 h 3238"/>
              <a:gd name="T28" fmla="*/ 1035986 w 3175"/>
              <a:gd name="T29" fmla="*/ 1654719 h 3238"/>
              <a:gd name="T30" fmla="*/ 1175008 w 3175"/>
              <a:gd name="T31" fmla="*/ 1654719 h 3238"/>
              <a:gd name="T32" fmla="*/ 1255084 w 3175"/>
              <a:gd name="T33" fmla="*/ 1800397 h 3238"/>
              <a:gd name="T34" fmla="*/ 522164 w 3175"/>
              <a:gd name="T35" fmla="*/ 1800397 h 3238"/>
              <a:gd name="T36" fmla="*/ 598348 w 3175"/>
              <a:gd name="T37" fmla="*/ 1654719 h 3238"/>
              <a:gd name="T38" fmla="*/ 744042 w 3175"/>
              <a:gd name="T39" fmla="*/ 1654719 h 3238"/>
              <a:gd name="T40" fmla="*/ 744042 w 3175"/>
              <a:gd name="T41" fmla="*/ 1521830 h 3238"/>
              <a:gd name="T42" fmla="*/ 240785 w 3175"/>
              <a:gd name="T43" fmla="*/ 892414 h 3238"/>
              <a:gd name="T44" fmla="*/ 333095 w 3175"/>
              <a:gd name="T45" fmla="*/ 560469 h 3238"/>
              <a:gd name="T46" fmla="*/ 288052 w 3175"/>
              <a:gd name="T47" fmla="*/ 534336 h 3238"/>
              <a:gd name="T48" fmla="*/ 323641 w 3175"/>
              <a:gd name="T49" fmla="*/ 472062 h 3238"/>
              <a:gd name="T50" fmla="*/ 197966 w 3175"/>
              <a:gd name="T51" fmla="*/ 399779 h 3238"/>
              <a:gd name="T52" fmla="*/ 197966 w 3175"/>
              <a:gd name="T53" fmla="*/ 400335 h 3238"/>
              <a:gd name="T54" fmla="*/ 0 w 3175"/>
              <a:gd name="T55" fmla="*/ 368086 h 3238"/>
              <a:gd name="T56" fmla="*/ 212981 w 3175"/>
              <a:gd name="T57" fmla="*/ 0 h 3238"/>
              <a:gd name="T58" fmla="*/ 341992 w 3175"/>
              <a:gd name="T59" fmla="*/ 150126 h 3238"/>
              <a:gd name="T60" fmla="*/ 340324 w 3175"/>
              <a:gd name="T61" fmla="*/ 153462 h 3238"/>
              <a:gd name="T62" fmla="*/ 465999 w 3175"/>
              <a:gd name="T63" fmla="*/ 225745 h 3238"/>
              <a:gd name="T64" fmla="*/ 500477 w 3175"/>
              <a:gd name="T65" fmla="*/ 166250 h 3238"/>
              <a:gd name="T66" fmla="*/ 806323 w 3175"/>
              <a:gd name="T67" fmla="*/ 343065 h 3238"/>
              <a:gd name="T68" fmla="*/ 772402 w 3175"/>
              <a:gd name="T69" fmla="*/ 402559 h 3238"/>
              <a:gd name="T70" fmla="*/ 1041547 w 3175"/>
              <a:gd name="T71" fmla="*/ 558245 h 3238"/>
              <a:gd name="T72" fmla="*/ 1076025 w 3175"/>
              <a:gd name="T73" fmla="*/ 498751 h 3238"/>
              <a:gd name="T74" fmla="*/ 1238401 w 3175"/>
              <a:gd name="T75" fmla="*/ 592163 h 3238"/>
              <a:gd name="T76" fmla="*/ 1025421 w 3175"/>
              <a:gd name="T77" fmla="*/ 960249 h 3238"/>
              <a:gd name="T78" fmla="*/ 863600 w 3175"/>
              <a:gd name="T79" fmla="*/ 866837 h 32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175" h="3238">
                <a:moveTo>
                  <a:pt x="1553" y="1559"/>
                </a:moveTo>
                <a:cubicBezTo>
                  <a:pt x="1617" y="1447"/>
                  <a:pt x="1617" y="1447"/>
                  <a:pt x="1617" y="1447"/>
                </a:cubicBezTo>
                <a:cubicBezTo>
                  <a:pt x="1133" y="1167"/>
                  <a:pt x="1133" y="1167"/>
                  <a:pt x="1133" y="1167"/>
                </a:cubicBezTo>
                <a:cubicBezTo>
                  <a:pt x="1068" y="1279"/>
                  <a:pt x="1068" y="1279"/>
                  <a:pt x="1068" y="1279"/>
                </a:cubicBezTo>
                <a:cubicBezTo>
                  <a:pt x="866" y="1162"/>
                  <a:pt x="866" y="1162"/>
                  <a:pt x="866" y="1162"/>
                </a:cubicBezTo>
                <a:cubicBezTo>
                  <a:pt x="787" y="1291"/>
                  <a:pt x="741" y="1443"/>
                  <a:pt x="741" y="1605"/>
                </a:cubicBezTo>
                <a:cubicBezTo>
                  <a:pt x="741" y="2076"/>
                  <a:pt x="1123" y="2458"/>
                  <a:pt x="1594" y="2458"/>
                </a:cubicBezTo>
                <a:cubicBezTo>
                  <a:pt x="1870" y="2458"/>
                  <a:pt x="2115" y="2326"/>
                  <a:pt x="2271" y="2123"/>
                </a:cubicBezTo>
                <a:cubicBezTo>
                  <a:pt x="2060" y="2123"/>
                  <a:pt x="2060" y="2123"/>
                  <a:pt x="2060" y="2123"/>
                </a:cubicBezTo>
                <a:cubicBezTo>
                  <a:pt x="1879" y="2123"/>
                  <a:pt x="1732" y="1976"/>
                  <a:pt x="1732" y="1795"/>
                </a:cubicBezTo>
                <a:cubicBezTo>
                  <a:pt x="2332" y="1795"/>
                  <a:pt x="2650" y="1795"/>
                  <a:pt x="3175" y="1795"/>
                </a:cubicBezTo>
                <a:cubicBezTo>
                  <a:pt x="3175" y="1976"/>
                  <a:pt x="3028" y="2123"/>
                  <a:pt x="2847" y="2123"/>
                </a:cubicBezTo>
                <a:cubicBezTo>
                  <a:pt x="2631" y="2123"/>
                  <a:pt x="2631" y="2123"/>
                  <a:pt x="2631" y="2123"/>
                </a:cubicBezTo>
                <a:cubicBezTo>
                  <a:pt x="2480" y="2426"/>
                  <a:pt x="2200" y="2654"/>
                  <a:pt x="1863" y="2734"/>
                </a:cubicBezTo>
                <a:cubicBezTo>
                  <a:pt x="1863" y="2976"/>
                  <a:pt x="1863" y="2976"/>
                  <a:pt x="1863" y="2976"/>
                </a:cubicBezTo>
                <a:cubicBezTo>
                  <a:pt x="1863" y="2976"/>
                  <a:pt x="1988" y="2976"/>
                  <a:pt x="2113" y="2976"/>
                </a:cubicBezTo>
                <a:cubicBezTo>
                  <a:pt x="2239" y="2976"/>
                  <a:pt x="2257" y="3238"/>
                  <a:pt x="2257" y="3238"/>
                </a:cubicBezTo>
                <a:cubicBezTo>
                  <a:pt x="939" y="3238"/>
                  <a:pt x="939" y="3238"/>
                  <a:pt x="939" y="3238"/>
                </a:cubicBezTo>
                <a:cubicBezTo>
                  <a:pt x="939" y="3238"/>
                  <a:pt x="918" y="2976"/>
                  <a:pt x="1076" y="2976"/>
                </a:cubicBezTo>
                <a:cubicBezTo>
                  <a:pt x="1235" y="2976"/>
                  <a:pt x="1338" y="2976"/>
                  <a:pt x="1338" y="2976"/>
                </a:cubicBezTo>
                <a:cubicBezTo>
                  <a:pt x="1338" y="2737"/>
                  <a:pt x="1338" y="2737"/>
                  <a:pt x="1338" y="2737"/>
                </a:cubicBezTo>
                <a:cubicBezTo>
                  <a:pt x="821" y="2620"/>
                  <a:pt x="433" y="2158"/>
                  <a:pt x="433" y="1605"/>
                </a:cubicBezTo>
                <a:cubicBezTo>
                  <a:pt x="433" y="1386"/>
                  <a:pt x="494" y="1183"/>
                  <a:pt x="599" y="1008"/>
                </a:cubicBezTo>
                <a:cubicBezTo>
                  <a:pt x="518" y="961"/>
                  <a:pt x="518" y="961"/>
                  <a:pt x="518" y="961"/>
                </a:cubicBezTo>
                <a:cubicBezTo>
                  <a:pt x="582" y="849"/>
                  <a:pt x="582" y="849"/>
                  <a:pt x="582" y="849"/>
                </a:cubicBezTo>
                <a:cubicBezTo>
                  <a:pt x="356" y="719"/>
                  <a:pt x="356" y="719"/>
                  <a:pt x="356" y="719"/>
                </a:cubicBezTo>
                <a:cubicBezTo>
                  <a:pt x="356" y="720"/>
                  <a:pt x="356" y="720"/>
                  <a:pt x="356" y="720"/>
                </a:cubicBezTo>
                <a:cubicBezTo>
                  <a:pt x="0" y="662"/>
                  <a:pt x="0" y="662"/>
                  <a:pt x="0" y="662"/>
                </a:cubicBezTo>
                <a:cubicBezTo>
                  <a:pt x="383" y="0"/>
                  <a:pt x="383" y="0"/>
                  <a:pt x="383" y="0"/>
                </a:cubicBezTo>
                <a:cubicBezTo>
                  <a:pt x="615" y="270"/>
                  <a:pt x="615" y="270"/>
                  <a:pt x="615" y="270"/>
                </a:cubicBezTo>
                <a:cubicBezTo>
                  <a:pt x="612" y="276"/>
                  <a:pt x="612" y="276"/>
                  <a:pt x="612" y="276"/>
                </a:cubicBezTo>
                <a:cubicBezTo>
                  <a:pt x="838" y="406"/>
                  <a:pt x="838" y="406"/>
                  <a:pt x="838" y="406"/>
                </a:cubicBezTo>
                <a:cubicBezTo>
                  <a:pt x="900" y="299"/>
                  <a:pt x="900" y="299"/>
                  <a:pt x="900" y="299"/>
                </a:cubicBezTo>
                <a:cubicBezTo>
                  <a:pt x="1450" y="617"/>
                  <a:pt x="1450" y="617"/>
                  <a:pt x="1450" y="617"/>
                </a:cubicBezTo>
                <a:cubicBezTo>
                  <a:pt x="1389" y="724"/>
                  <a:pt x="1389" y="724"/>
                  <a:pt x="1389" y="724"/>
                </a:cubicBezTo>
                <a:cubicBezTo>
                  <a:pt x="1873" y="1004"/>
                  <a:pt x="1873" y="1004"/>
                  <a:pt x="1873" y="1004"/>
                </a:cubicBezTo>
                <a:cubicBezTo>
                  <a:pt x="1935" y="897"/>
                  <a:pt x="1935" y="897"/>
                  <a:pt x="1935" y="897"/>
                </a:cubicBezTo>
                <a:cubicBezTo>
                  <a:pt x="2227" y="1065"/>
                  <a:pt x="2227" y="1065"/>
                  <a:pt x="2227" y="1065"/>
                </a:cubicBezTo>
                <a:cubicBezTo>
                  <a:pt x="1844" y="1727"/>
                  <a:pt x="1844" y="1727"/>
                  <a:pt x="1844" y="1727"/>
                </a:cubicBezTo>
                <a:lnTo>
                  <a:pt x="1553" y="155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29" name="房子"/>
          <p:cNvSpPr/>
          <p:nvPr/>
        </p:nvSpPr>
        <p:spPr bwMode="auto">
          <a:xfrm>
            <a:off x="1127125" y="1910384"/>
            <a:ext cx="468003" cy="468003"/>
          </a:xfrm>
          <a:custGeom>
            <a:avLst/>
            <a:gdLst>
              <a:gd name="T0" fmla="*/ 779318 w 419100"/>
              <a:gd name="T1" fmla="*/ 1212273 h 419100"/>
              <a:gd name="T2" fmla="*/ 1125682 w 419100"/>
              <a:gd name="T3" fmla="*/ 1212273 h 419100"/>
              <a:gd name="T4" fmla="*/ 1125682 w 419100"/>
              <a:gd name="T5" fmla="*/ 1905000 h 419100"/>
              <a:gd name="T6" fmla="*/ 779318 w 419100"/>
              <a:gd name="T7" fmla="*/ 1905000 h 419100"/>
              <a:gd name="T8" fmla="*/ 952500 w 419100"/>
              <a:gd name="T9" fmla="*/ 0 h 419100"/>
              <a:gd name="T10" fmla="*/ 1298864 w 419100"/>
              <a:gd name="T11" fmla="*/ 346364 h 419100"/>
              <a:gd name="T12" fmla="*/ 1298864 w 419100"/>
              <a:gd name="T13" fmla="*/ 86591 h 419100"/>
              <a:gd name="T14" fmla="*/ 1645227 w 419100"/>
              <a:gd name="T15" fmla="*/ 86591 h 419100"/>
              <a:gd name="T16" fmla="*/ 1645227 w 419100"/>
              <a:gd name="T17" fmla="*/ 692727 h 419100"/>
              <a:gd name="T18" fmla="*/ 1905000 w 419100"/>
              <a:gd name="T19" fmla="*/ 952500 h 419100"/>
              <a:gd name="T20" fmla="*/ 1731818 w 419100"/>
              <a:gd name="T21" fmla="*/ 952500 h 419100"/>
              <a:gd name="T22" fmla="*/ 1731818 w 419100"/>
              <a:gd name="T23" fmla="*/ 1905000 h 419100"/>
              <a:gd name="T24" fmla="*/ 1212273 w 419100"/>
              <a:gd name="T25" fmla="*/ 1905000 h 419100"/>
              <a:gd name="T26" fmla="*/ 1212273 w 419100"/>
              <a:gd name="T27" fmla="*/ 1125682 h 419100"/>
              <a:gd name="T28" fmla="*/ 692727 w 419100"/>
              <a:gd name="T29" fmla="*/ 1125682 h 419100"/>
              <a:gd name="T30" fmla="*/ 692727 w 419100"/>
              <a:gd name="T31" fmla="*/ 1905000 h 419100"/>
              <a:gd name="T32" fmla="*/ 173182 w 419100"/>
              <a:gd name="T33" fmla="*/ 1905000 h 419100"/>
              <a:gd name="T34" fmla="*/ 173182 w 419100"/>
              <a:gd name="T35" fmla="*/ 952500 h 419100"/>
              <a:gd name="T36" fmla="*/ 0 w 419100"/>
              <a:gd name="T37" fmla="*/ 952500 h 419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19100" h="419100">
                <a:moveTo>
                  <a:pt x="171450" y="266700"/>
                </a:moveTo>
                <a:lnTo>
                  <a:pt x="247650" y="266700"/>
                </a:lnTo>
                <a:lnTo>
                  <a:pt x="247650" y="419100"/>
                </a:lnTo>
                <a:lnTo>
                  <a:pt x="171450" y="419100"/>
                </a:lnTo>
                <a:lnTo>
                  <a:pt x="171450" y="266700"/>
                </a:lnTo>
                <a:close/>
                <a:moveTo>
                  <a:pt x="209550" y="0"/>
                </a:moveTo>
                <a:lnTo>
                  <a:pt x="285750" y="76200"/>
                </a:lnTo>
                <a:lnTo>
                  <a:pt x="285750" y="19050"/>
                </a:lnTo>
                <a:lnTo>
                  <a:pt x="361950" y="19050"/>
                </a:lnTo>
                <a:lnTo>
                  <a:pt x="361950" y="152400"/>
                </a:lnTo>
                <a:lnTo>
                  <a:pt x="419100" y="209550"/>
                </a:lnTo>
                <a:lnTo>
                  <a:pt x="381000" y="209550"/>
                </a:lnTo>
                <a:lnTo>
                  <a:pt x="381000" y="419100"/>
                </a:lnTo>
                <a:lnTo>
                  <a:pt x="266700" y="419100"/>
                </a:lnTo>
                <a:lnTo>
                  <a:pt x="266700" y="247650"/>
                </a:lnTo>
                <a:lnTo>
                  <a:pt x="152400" y="247650"/>
                </a:lnTo>
                <a:lnTo>
                  <a:pt x="152400" y="419100"/>
                </a:lnTo>
                <a:lnTo>
                  <a:pt x="38100" y="419100"/>
                </a:lnTo>
                <a:lnTo>
                  <a:pt x="38100" y="209550"/>
                </a:lnTo>
                <a:lnTo>
                  <a:pt x="0" y="209550"/>
                </a:lnTo>
                <a:lnTo>
                  <a:pt x="20955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 name="Freeform 10"/>
          <p:cNvSpPr/>
          <p:nvPr/>
        </p:nvSpPr>
        <p:spPr>
          <a:xfrm>
            <a:off x="1079806" y="5379498"/>
            <a:ext cx="561975" cy="512445"/>
          </a:xfrm>
          <a:custGeom>
            <a:avLst/>
            <a:gdLst/>
            <a:ahLst/>
            <a:cxnLst>
              <a:cxn ang="0">
                <a:pos x="193413" y="0"/>
              </a:cxn>
              <a:cxn ang="0">
                <a:pos x="204093" y="11866"/>
              </a:cxn>
              <a:cxn ang="0">
                <a:pos x="185107" y="65262"/>
              </a:cxn>
              <a:cxn ang="0">
                <a:pos x="43904" y="20172"/>
              </a:cxn>
              <a:cxn ang="0">
                <a:pos x="53396" y="28478"/>
              </a:cxn>
              <a:cxn ang="0">
                <a:pos x="70009" y="42717"/>
              </a:cxn>
              <a:cxn ang="0">
                <a:pos x="43904" y="53396"/>
              </a:cxn>
              <a:cxn ang="0">
                <a:pos x="53396" y="61702"/>
              </a:cxn>
              <a:cxn ang="0">
                <a:pos x="70009" y="75941"/>
              </a:cxn>
              <a:cxn ang="0">
                <a:pos x="43904" y="87807"/>
              </a:cxn>
              <a:cxn ang="0">
                <a:pos x="53396" y="92554"/>
              </a:cxn>
              <a:cxn ang="0">
                <a:pos x="70009" y="106793"/>
              </a:cxn>
              <a:cxn ang="0">
                <a:pos x="43904" y="118658"/>
              </a:cxn>
              <a:cxn ang="0">
                <a:pos x="53396" y="123405"/>
              </a:cxn>
              <a:cxn ang="0">
                <a:pos x="70009" y="137644"/>
              </a:cxn>
              <a:cxn ang="0">
                <a:pos x="43904" y="151883"/>
              </a:cxn>
              <a:cxn ang="0">
                <a:pos x="53396" y="160189"/>
              </a:cxn>
              <a:cxn ang="0">
                <a:pos x="70009" y="174428"/>
              </a:cxn>
              <a:cxn ang="0">
                <a:pos x="43904" y="185107"/>
              </a:cxn>
              <a:cxn ang="0">
                <a:pos x="43904" y="207652"/>
              </a:cxn>
              <a:cxn ang="0">
                <a:pos x="185107" y="162562"/>
              </a:cxn>
              <a:cxn ang="0">
                <a:pos x="204093" y="215958"/>
              </a:cxn>
              <a:cxn ang="0">
                <a:pos x="193413" y="227824"/>
              </a:cxn>
              <a:cxn ang="0">
                <a:pos x="24918" y="227824"/>
              </a:cxn>
              <a:cxn ang="0">
                <a:pos x="24918" y="201719"/>
              </a:cxn>
              <a:cxn ang="0">
                <a:pos x="0" y="182734"/>
              </a:cxn>
              <a:cxn ang="0">
                <a:pos x="24918" y="166122"/>
              </a:cxn>
              <a:cxn ang="0">
                <a:pos x="0" y="149510"/>
              </a:cxn>
              <a:cxn ang="0">
                <a:pos x="24918" y="135271"/>
              </a:cxn>
              <a:cxn ang="0">
                <a:pos x="0" y="115099"/>
              </a:cxn>
              <a:cxn ang="0">
                <a:pos x="24918" y="104419"/>
              </a:cxn>
              <a:cxn ang="0">
                <a:pos x="0" y="84247"/>
              </a:cxn>
              <a:cxn ang="0">
                <a:pos x="24918" y="70008"/>
              </a:cxn>
              <a:cxn ang="0">
                <a:pos x="0" y="53396"/>
              </a:cxn>
              <a:cxn ang="0">
                <a:pos x="24918" y="11866"/>
              </a:cxn>
              <a:cxn ang="0">
                <a:pos x="35598" y="0"/>
              </a:cxn>
              <a:cxn ang="0">
                <a:pos x="86621" y="109166"/>
              </a:cxn>
              <a:cxn ang="0">
                <a:pos x="113912" y="121031"/>
              </a:cxn>
              <a:cxn ang="0">
                <a:pos x="86621" y="109166"/>
              </a:cxn>
              <a:cxn ang="0">
                <a:pos x="86621" y="84247"/>
              </a:cxn>
              <a:cxn ang="0">
                <a:pos x="136457" y="96113"/>
              </a:cxn>
              <a:cxn ang="0">
                <a:pos x="86621" y="84247"/>
              </a:cxn>
              <a:cxn ang="0">
                <a:pos x="86621" y="61702"/>
              </a:cxn>
              <a:cxn ang="0">
                <a:pos x="159002" y="73568"/>
              </a:cxn>
              <a:cxn ang="0">
                <a:pos x="86621" y="61702"/>
              </a:cxn>
              <a:cxn ang="0">
                <a:pos x="86621" y="39157"/>
              </a:cxn>
              <a:cxn ang="0">
                <a:pos x="159002" y="48650"/>
              </a:cxn>
              <a:cxn ang="0">
                <a:pos x="86621" y="39157"/>
              </a:cxn>
              <a:cxn ang="0">
                <a:pos x="113912" y="180361"/>
              </a:cxn>
              <a:cxn ang="0">
                <a:pos x="144763" y="180361"/>
              </a:cxn>
              <a:cxn ang="0">
                <a:pos x="117472" y="149510"/>
              </a:cxn>
              <a:cxn ang="0">
                <a:pos x="113912" y="180361"/>
              </a:cxn>
              <a:cxn ang="0">
                <a:pos x="220705" y="51023"/>
              </a:cxn>
              <a:cxn ang="0">
                <a:pos x="159002" y="166122"/>
              </a:cxn>
              <a:cxn ang="0">
                <a:pos x="220705" y="51023"/>
              </a:cxn>
            </a:cxnLst>
            <a:rect l="0" t="0" r="0" b="0"/>
            <a:pathLst>
              <a:path w="210" h="192">
                <a:moveTo>
                  <a:pt x="30" y="0"/>
                </a:moveTo>
                <a:lnTo>
                  <a:pt x="163" y="0"/>
                </a:lnTo>
                <a:lnTo>
                  <a:pt x="172" y="0"/>
                </a:lnTo>
                <a:lnTo>
                  <a:pt x="172" y="10"/>
                </a:lnTo>
                <a:lnTo>
                  <a:pt x="172" y="41"/>
                </a:lnTo>
                <a:lnTo>
                  <a:pt x="156" y="55"/>
                </a:lnTo>
                <a:lnTo>
                  <a:pt x="156" y="17"/>
                </a:lnTo>
                <a:lnTo>
                  <a:pt x="37" y="17"/>
                </a:lnTo>
                <a:lnTo>
                  <a:pt x="37" y="29"/>
                </a:lnTo>
                <a:lnTo>
                  <a:pt x="45" y="24"/>
                </a:lnTo>
                <a:lnTo>
                  <a:pt x="54" y="22"/>
                </a:lnTo>
                <a:lnTo>
                  <a:pt x="59" y="36"/>
                </a:lnTo>
                <a:lnTo>
                  <a:pt x="52" y="41"/>
                </a:lnTo>
                <a:lnTo>
                  <a:pt x="37" y="45"/>
                </a:lnTo>
                <a:lnTo>
                  <a:pt x="37" y="55"/>
                </a:lnTo>
                <a:lnTo>
                  <a:pt x="45" y="52"/>
                </a:lnTo>
                <a:lnTo>
                  <a:pt x="54" y="48"/>
                </a:lnTo>
                <a:lnTo>
                  <a:pt x="59" y="64"/>
                </a:lnTo>
                <a:lnTo>
                  <a:pt x="52" y="67"/>
                </a:lnTo>
                <a:lnTo>
                  <a:pt x="37" y="74"/>
                </a:lnTo>
                <a:lnTo>
                  <a:pt x="37" y="83"/>
                </a:lnTo>
                <a:lnTo>
                  <a:pt x="45" y="78"/>
                </a:lnTo>
                <a:lnTo>
                  <a:pt x="54" y="76"/>
                </a:lnTo>
                <a:lnTo>
                  <a:pt x="59" y="90"/>
                </a:lnTo>
                <a:lnTo>
                  <a:pt x="52" y="95"/>
                </a:lnTo>
                <a:lnTo>
                  <a:pt x="37" y="100"/>
                </a:lnTo>
                <a:lnTo>
                  <a:pt x="37" y="109"/>
                </a:lnTo>
                <a:lnTo>
                  <a:pt x="45" y="104"/>
                </a:lnTo>
                <a:lnTo>
                  <a:pt x="54" y="102"/>
                </a:lnTo>
                <a:lnTo>
                  <a:pt x="59" y="116"/>
                </a:lnTo>
                <a:lnTo>
                  <a:pt x="52" y="121"/>
                </a:lnTo>
                <a:lnTo>
                  <a:pt x="37" y="128"/>
                </a:lnTo>
                <a:lnTo>
                  <a:pt x="37" y="137"/>
                </a:lnTo>
                <a:lnTo>
                  <a:pt x="45" y="135"/>
                </a:lnTo>
                <a:lnTo>
                  <a:pt x="54" y="130"/>
                </a:lnTo>
                <a:lnTo>
                  <a:pt x="59" y="147"/>
                </a:lnTo>
                <a:lnTo>
                  <a:pt x="52" y="149"/>
                </a:lnTo>
                <a:lnTo>
                  <a:pt x="37" y="156"/>
                </a:lnTo>
                <a:lnTo>
                  <a:pt x="37" y="170"/>
                </a:lnTo>
                <a:lnTo>
                  <a:pt x="37" y="175"/>
                </a:lnTo>
                <a:lnTo>
                  <a:pt x="156" y="175"/>
                </a:lnTo>
                <a:lnTo>
                  <a:pt x="156" y="137"/>
                </a:lnTo>
                <a:lnTo>
                  <a:pt x="172" y="123"/>
                </a:lnTo>
                <a:lnTo>
                  <a:pt x="172" y="182"/>
                </a:lnTo>
                <a:lnTo>
                  <a:pt x="172" y="192"/>
                </a:lnTo>
                <a:lnTo>
                  <a:pt x="163" y="192"/>
                </a:lnTo>
                <a:lnTo>
                  <a:pt x="30" y="192"/>
                </a:lnTo>
                <a:lnTo>
                  <a:pt x="21" y="192"/>
                </a:lnTo>
                <a:lnTo>
                  <a:pt x="21" y="182"/>
                </a:lnTo>
                <a:lnTo>
                  <a:pt x="21" y="170"/>
                </a:lnTo>
                <a:lnTo>
                  <a:pt x="4" y="170"/>
                </a:lnTo>
                <a:lnTo>
                  <a:pt x="0" y="154"/>
                </a:lnTo>
                <a:lnTo>
                  <a:pt x="21" y="144"/>
                </a:lnTo>
                <a:lnTo>
                  <a:pt x="21" y="140"/>
                </a:lnTo>
                <a:lnTo>
                  <a:pt x="4" y="140"/>
                </a:lnTo>
                <a:lnTo>
                  <a:pt x="0" y="126"/>
                </a:lnTo>
                <a:lnTo>
                  <a:pt x="21" y="116"/>
                </a:lnTo>
                <a:lnTo>
                  <a:pt x="21" y="114"/>
                </a:lnTo>
                <a:lnTo>
                  <a:pt x="4" y="114"/>
                </a:lnTo>
                <a:lnTo>
                  <a:pt x="0" y="97"/>
                </a:lnTo>
                <a:lnTo>
                  <a:pt x="21" y="90"/>
                </a:lnTo>
                <a:lnTo>
                  <a:pt x="21" y="88"/>
                </a:lnTo>
                <a:lnTo>
                  <a:pt x="4" y="88"/>
                </a:lnTo>
                <a:lnTo>
                  <a:pt x="0" y="71"/>
                </a:lnTo>
                <a:lnTo>
                  <a:pt x="21" y="62"/>
                </a:lnTo>
                <a:lnTo>
                  <a:pt x="21" y="59"/>
                </a:lnTo>
                <a:lnTo>
                  <a:pt x="4" y="59"/>
                </a:lnTo>
                <a:lnTo>
                  <a:pt x="0" y="45"/>
                </a:lnTo>
                <a:lnTo>
                  <a:pt x="21" y="36"/>
                </a:lnTo>
                <a:lnTo>
                  <a:pt x="21" y="10"/>
                </a:lnTo>
                <a:lnTo>
                  <a:pt x="21" y="0"/>
                </a:lnTo>
                <a:lnTo>
                  <a:pt x="30" y="0"/>
                </a:lnTo>
                <a:lnTo>
                  <a:pt x="30" y="0"/>
                </a:lnTo>
                <a:close/>
                <a:moveTo>
                  <a:pt x="73" y="92"/>
                </a:moveTo>
                <a:lnTo>
                  <a:pt x="73" y="102"/>
                </a:lnTo>
                <a:lnTo>
                  <a:pt x="96" y="102"/>
                </a:lnTo>
                <a:lnTo>
                  <a:pt x="96" y="92"/>
                </a:lnTo>
                <a:lnTo>
                  <a:pt x="73" y="92"/>
                </a:lnTo>
                <a:lnTo>
                  <a:pt x="73" y="92"/>
                </a:lnTo>
                <a:close/>
                <a:moveTo>
                  <a:pt x="73" y="71"/>
                </a:moveTo>
                <a:lnTo>
                  <a:pt x="73" y="81"/>
                </a:lnTo>
                <a:lnTo>
                  <a:pt x="115" y="81"/>
                </a:lnTo>
                <a:lnTo>
                  <a:pt x="115" y="71"/>
                </a:lnTo>
                <a:lnTo>
                  <a:pt x="73" y="71"/>
                </a:lnTo>
                <a:lnTo>
                  <a:pt x="73" y="71"/>
                </a:lnTo>
                <a:close/>
                <a:moveTo>
                  <a:pt x="73" y="52"/>
                </a:moveTo>
                <a:lnTo>
                  <a:pt x="73" y="62"/>
                </a:lnTo>
                <a:lnTo>
                  <a:pt x="134" y="62"/>
                </a:lnTo>
                <a:lnTo>
                  <a:pt x="134" y="52"/>
                </a:lnTo>
                <a:lnTo>
                  <a:pt x="73" y="52"/>
                </a:lnTo>
                <a:lnTo>
                  <a:pt x="73" y="52"/>
                </a:lnTo>
                <a:close/>
                <a:moveTo>
                  <a:pt x="73" y="33"/>
                </a:moveTo>
                <a:lnTo>
                  <a:pt x="73" y="41"/>
                </a:lnTo>
                <a:lnTo>
                  <a:pt x="134" y="41"/>
                </a:lnTo>
                <a:lnTo>
                  <a:pt x="134" y="33"/>
                </a:lnTo>
                <a:lnTo>
                  <a:pt x="73" y="33"/>
                </a:lnTo>
                <a:lnTo>
                  <a:pt x="73" y="33"/>
                </a:lnTo>
                <a:close/>
                <a:moveTo>
                  <a:pt x="96" y="152"/>
                </a:moveTo>
                <a:lnTo>
                  <a:pt x="111" y="152"/>
                </a:lnTo>
                <a:lnTo>
                  <a:pt x="122" y="152"/>
                </a:lnTo>
                <a:lnTo>
                  <a:pt x="111" y="137"/>
                </a:lnTo>
                <a:lnTo>
                  <a:pt x="99" y="126"/>
                </a:lnTo>
                <a:lnTo>
                  <a:pt x="99" y="140"/>
                </a:lnTo>
                <a:lnTo>
                  <a:pt x="96" y="152"/>
                </a:lnTo>
                <a:lnTo>
                  <a:pt x="96" y="152"/>
                </a:lnTo>
                <a:close/>
                <a:moveTo>
                  <a:pt x="186" y="43"/>
                </a:moveTo>
                <a:lnTo>
                  <a:pt x="111" y="116"/>
                </a:lnTo>
                <a:lnTo>
                  <a:pt x="134" y="140"/>
                </a:lnTo>
                <a:lnTo>
                  <a:pt x="210" y="67"/>
                </a:lnTo>
                <a:lnTo>
                  <a:pt x="186" y="43"/>
                </a:lnTo>
                <a:close/>
              </a:path>
            </a:pathLst>
          </a:custGeom>
          <a:solidFill>
            <a:srgbClr val="5B9BD5">
              <a:alpha val="100000"/>
            </a:srgbClr>
          </a:solidFill>
          <a:ln w="9525">
            <a:noFill/>
          </a:ln>
        </p:spPr>
        <p:txBody>
          <a:bodyPr/>
          <a:lstStyle/>
          <a:p>
            <a:endParaRPr lang="zh-CN" altLang="en-US"/>
          </a:p>
        </p:txBody>
      </p:sp>
      <p:sp>
        <p:nvSpPr>
          <p:cNvPr id="3" name="椭圆 2"/>
          <p:cNvSpPr/>
          <p:nvPr/>
        </p:nvSpPr>
        <p:spPr>
          <a:xfrm>
            <a:off x="1018574" y="5293456"/>
            <a:ext cx="684530" cy="6845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文本框 20"/>
          <p:cNvSpPr txBox="1"/>
          <p:nvPr/>
        </p:nvSpPr>
        <p:spPr>
          <a:xfrm flipH="1">
            <a:off x="1779961" y="5379509"/>
            <a:ext cx="3136900" cy="534035"/>
          </a:xfrm>
          <a:prstGeom prst="rect">
            <a:avLst/>
          </a:prstGeom>
          <a:noFill/>
          <a:ln w="9525">
            <a:noFill/>
            <a:miter/>
          </a:ln>
          <a:effectLst>
            <a:outerShdw sx="999" sy="999" algn="ctr" rotWithShape="0">
              <a:srgbClr val="000000"/>
            </a:outerShdw>
          </a:effectLst>
        </p:spPr>
        <p:txBody>
          <a:bodyPr wrap="square" anchor="t">
            <a:spAutoFit/>
          </a:bodyPr>
          <a:p>
            <a:pPr lvl="0" algn="ctr" fontAlgn="auto">
              <a:lnSpc>
                <a:spcPct val="120000"/>
              </a:lnSpc>
            </a:pPr>
            <a:r>
              <a:rPr lang="zh-CN" altLang="en-US" sz="2400" b="1">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公平性</a:t>
            </a:r>
            <a:r>
              <a:rPr lang="zh-CN" altLang="en-US" sz="2000" b="1">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 </a:t>
            </a:r>
            <a:endParaRPr lang="zh-CN" altLang="en-US" sz="2000" b="1">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0480" y="0"/>
            <a:ext cx="12252960" cy="619125"/>
            <a:chOff x="-48" y="0"/>
            <a:chExt cx="19296" cy="975"/>
          </a:xfrm>
        </p:grpSpPr>
        <p:sp>
          <p:nvSpPr>
            <p:cNvPr id="6" name="矩形 5"/>
            <p:cNvSpPr/>
            <p:nvPr/>
          </p:nvSpPr>
          <p:spPr>
            <a:xfrm>
              <a:off x="-48" y="0"/>
              <a:ext cx="19296" cy="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288" y="125"/>
              <a:ext cx="5087" cy="720"/>
            </a:xfrm>
            <a:prstGeom prst="rect">
              <a:avLst/>
            </a:prstGeom>
            <a:noFill/>
          </p:spPr>
          <p:txBody>
            <a:bodyPr wrap="square" rtlCol="0">
              <a:spAutoFit/>
            </a:bodyPr>
            <a:lstStyle/>
            <a:p>
              <a:r>
                <a:rPr lang="zh-CN" altLang="en-US" sz="2400">
                  <a:solidFill>
                    <a:schemeClr val="bg1"/>
                  </a:solidFill>
                  <a:latin typeface="微软雅黑" panose="020B0503020204020204" charset="-122"/>
                  <a:ea typeface="微软雅黑" panose="020B0503020204020204" charset="-122"/>
                </a:rPr>
                <a:t>（一）基本信息</a:t>
              </a:r>
              <a:r>
                <a:rPr lang="en-US" altLang="zh-CN" sz="2400">
                  <a:solidFill>
                    <a:schemeClr val="bg1"/>
                  </a:solidFill>
                  <a:latin typeface="微软雅黑" panose="020B0503020204020204" charset="-122"/>
                  <a:ea typeface="微软雅黑" panose="020B0503020204020204" charset="-122"/>
                </a:rPr>
                <a:t>1</a:t>
              </a:r>
              <a:endParaRPr lang="en-US" altLang="zh-CN" sz="2400">
                <a:solidFill>
                  <a:schemeClr val="bg1"/>
                </a:solidFill>
                <a:latin typeface="微软雅黑" panose="020B0503020204020204" charset="-122"/>
                <a:ea typeface="微软雅黑" panose="020B0503020204020204" charset="-122"/>
              </a:endParaRPr>
            </a:p>
          </p:txBody>
        </p:sp>
      </p:grpSp>
      <p:grpSp>
        <p:nvGrpSpPr>
          <p:cNvPr id="3" name="组合 2"/>
          <p:cNvGrpSpPr/>
          <p:nvPr/>
        </p:nvGrpSpPr>
        <p:grpSpPr>
          <a:xfrm>
            <a:off x="7557134" y="2332088"/>
            <a:ext cx="4372610" cy="3284220"/>
            <a:chOff x="4103" y="733"/>
            <a:chExt cx="10994" cy="8256"/>
          </a:xfrm>
        </p:grpSpPr>
        <p:pic>
          <p:nvPicPr>
            <p:cNvPr id="2" name="图片 1" descr="2"/>
            <p:cNvPicPr>
              <a:picLocks noChangeAspect="1"/>
            </p:cNvPicPr>
            <p:nvPr/>
          </p:nvPicPr>
          <p:blipFill>
            <a:blip r:embed="rId1"/>
            <a:stretch>
              <a:fillRect/>
            </a:stretch>
          </p:blipFill>
          <p:spPr>
            <a:xfrm>
              <a:off x="4103" y="733"/>
              <a:ext cx="10994" cy="8256"/>
            </a:xfrm>
            <a:prstGeom prst="rect">
              <a:avLst/>
            </a:prstGeom>
          </p:spPr>
        </p:pic>
        <p:sp>
          <p:nvSpPr>
            <p:cNvPr id="8" name="矩形 7"/>
            <p:cNvSpPr/>
            <p:nvPr/>
          </p:nvSpPr>
          <p:spPr>
            <a:xfrm>
              <a:off x="5340" y="1309"/>
              <a:ext cx="8959" cy="5432"/>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979170" y="938530"/>
            <a:ext cx="10492105" cy="5373370"/>
          </a:xfrm>
          <a:prstGeom prst="rect">
            <a:avLst/>
          </a:prstGeom>
          <a:noFill/>
        </p:spPr>
        <p:txBody>
          <a:bodyPr wrap="square" rtlCol="0">
            <a:noAutofit/>
          </a:bodyPr>
          <a:lstStyle/>
          <a:p>
            <a:r>
              <a:rPr lang="zh-CN" altLang="en-US" sz="2000" b="1">
                <a:latin typeface="+mn-ea"/>
                <a:cs typeface="+mn-ea"/>
              </a:rPr>
              <a:t>药品通用名称</a:t>
            </a:r>
            <a:r>
              <a:rPr lang="zh-CN" altLang="en-US" sz="2000">
                <a:latin typeface="+mn-ea"/>
                <a:cs typeface="+mn-ea"/>
              </a:rPr>
              <a:t>：头孢地尼颗粒</a:t>
            </a:r>
            <a:endParaRPr lang="zh-CN" altLang="en-US" sz="2000">
              <a:latin typeface="+mn-ea"/>
              <a:cs typeface="+mn-ea"/>
            </a:endParaRPr>
          </a:p>
          <a:p>
            <a:pPr marL="0" indent="0" algn="l" defTabSz="0" rtl="0" eaLnBrk="1" latinLnBrk="0" hangingPunct="1">
              <a:spcBef>
                <a:spcPct val="0"/>
              </a:spcBef>
              <a:spcAft>
                <a:spcPct val="0"/>
              </a:spcAft>
              <a:buNone/>
            </a:pPr>
            <a:r>
              <a:rPr lang="zh-CN" altLang="en-US" sz="2000" b="1">
                <a:solidFill>
                  <a:schemeClr val="tx1"/>
                </a:solidFill>
                <a:latin typeface="+mn-ea"/>
                <a:cs typeface="+mn-ea"/>
              </a:rPr>
              <a:t>注册规格</a:t>
            </a:r>
            <a:r>
              <a:rPr lang="zh-CN" altLang="en-US" sz="2000">
                <a:solidFill>
                  <a:schemeClr val="tx1"/>
                </a:solidFill>
                <a:latin typeface="+mn-ea"/>
                <a:cs typeface="+mn-ea"/>
              </a:rPr>
              <a:t>：50mg；</a:t>
            </a:r>
            <a:endParaRPr lang="zh-CN" altLang="en-US" sz="2000">
              <a:solidFill>
                <a:schemeClr val="tx1"/>
              </a:solidFill>
              <a:latin typeface="+mn-ea"/>
              <a:cs typeface="+mn-ea"/>
            </a:endParaRPr>
          </a:p>
          <a:p>
            <a:pPr marL="0" indent="0" algn="l" defTabSz="0" rtl="0" eaLnBrk="1" latinLnBrk="0" hangingPunct="1">
              <a:spcBef>
                <a:spcPct val="0"/>
              </a:spcBef>
              <a:spcAft>
                <a:spcPct val="0"/>
              </a:spcAft>
              <a:buNone/>
            </a:pPr>
            <a:r>
              <a:rPr lang="zh-CN" altLang="en-US" sz="2000" b="1">
                <a:solidFill>
                  <a:schemeClr val="tx1"/>
                </a:solidFill>
                <a:latin typeface="+mn-ea"/>
                <a:cs typeface="+mn-ea"/>
              </a:rPr>
              <a:t>适应症</a:t>
            </a:r>
            <a:r>
              <a:rPr lang="zh-CN" altLang="en-US" sz="2000">
                <a:solidFill>
                  <a:schemeClr val="tx1"/>
                </a:solidFill>
                <a:latin typeface="+mn-ea"/>
                <a:cs typeface="+mn-ea"/>
              </a:rPr>
              <a:t>：对头孢地尼敏感的葡萄球菌属、链球菌属、肺炎球菌、消化链球菌、丙酸杆菌、淋             病奈瑟氏菌、卡他莫拉菌、大肠埃希菌、克雷伯菌属、奇异变形杆菌、普鲁威登斯菌属、流感嗜血杆菌等菌株所引起的下列感染：</a:t>
            </a:r>
            <a:endParaRPr lang="zh-CN" altLang="en-US" sz="2000">
              <a:solidFill>
                <a:schemeClr val="tx1"/>
              </a:solidFill>
              <a:latin typeface="+mn-ea"/>
              <a:cs typeface="+mn-ea"/>
            </a:endParaRPr>
          </a:p>
          <a:p>
            <a:pPr marL="0" indent="0" algn="l" defTabSz="0" rtl="0" eaLnBrk="1" latinLnBrk="0" hangingPunct="1">
              <a:spcBef>
                <a:spcPct val="0"/>
              </a:spcBef>
              <a:spcAft>
                <a:spcPct val="0"/>
              </a:spcAft>
              <a:buNone/>
            </a:pPr>
            <a:r>
              <a:rPr lang="zh-CN" altLang="en-US" sz="2000">
                <a:solidFill>
                  <a:schemeClr val="tx1"/>
                </a:solidFill>
                <a:latin typeface="+mn-ea"/>
                <a:cs typeface="+mn-ea"/>
              </a:rPr>
              <a:t>● 咽喉炎、扁桃体炎、急性支气管炎、肺炎；</a:t>
            </a:r>
            <a:endParaRPr lang="zh-CN" altLang="en-US" sz="2000">
              <a:solidFill>
                <a:schemeClr val="tx1"/>
              </a:solidFill>
              <a:latin typeface="+mn-ea"/>
              <a:cs typeface="+mn-ea"/>
            </a:endParaRPr>
          </a:p>
          <a:p>
            <a:pPr marL="0" indent="0" algn="l" defTabSz="0" rtl="0" eaLnBrk="1" latinLnBrk="0" hangingPunct="1">
              <a:spcBef>
                <a:spcPct val="0"/>
              </a:spcBef>
              <a:spcAft>
                <a:spcPct val="0"/>
              </a:spcAft>
              <a:buNone/>
            </a:pPr>
            <a:r>
              <a:rPr lang="zh-CN" altLang="en-US" sz="2000">
                <a:solidFill>
                  <a:schemeClr val="tx1"/>
                </a:solidFill>
                <a:latin typeface="+mn-ea"/>
                <a:cs typeface="+mn-ea"/>
              </a:rPr>
              <a:t>● 中耳炎、鼻窦炎；</a:t>
            </a:r>
            <a:endParaRPr lang="zh-CN" altLang="en-US" sz="2000">
              <a:solidFill>
                <a:schemeClr val="tx1"/>
              </a:solidFill>
              <a:latin typeface="+mn-ea"/>
              <a:cs typeface="+mn-ea"/>
            </a:endParaRPr>
          </a:p>
          <a:p>
            <a:pPr marL="0" indent="0" algn="l" defTabSz="0" rtl="0" eaLnBrk="1" latinLnBrk="0" hangingPunct="1">
              <a:spcBef>
                <a:spcPct val="0"/>
              </a:spcBef>
              <a:spcAft>
                <a:spcPct val="0"/>
              </a:spcAft>
              <a:buNone/>
            </a:pPr>
            <a:r>
              <a:rPr lang="zh-CN" altLang="en-US" sz="2000">
                <a:solidFill>
                  <a:schemeClr val="tx1"/>
                </a:solidFill>
                <a:latin typeface="+mn-ea"/>
                <a:cs typeface="+mn-ea"/>
              </a:rPr>
              <a:t>● 肾盂肾炎、膀胱炎、淋菌性尿道炎；</a:t>
            </a:r>
            <a:endParaRPr lang="zh-CN" altLang="en-US" sz="2000">
              <a:solidFill>
                <a:schemeClr val="tx1"/>
              </a:solidFill>
              <a:latin typeface="+mn-ea"/>
              <a:cs typeface="+mn-ea"/>
            </a:endParaRPr>
          </a:p>
          <a:p>
            <a:pPr marL="0" indent="0" algn="l" defTabSz="0" rtl="0" eaLnBrk="1" latinLnBrk="0" hangingPunct="1">
              <a:spcBef>
                <a:spcPct val="0"/>
              </a:spcBef>
              <a:spcAft>
                <a:spcPct val="0"/>
              </a:spcAft>
              <a:buNone/>
            </a:pPr>
            <a:r>
              <a:rPr lang="zh-CN" altLang="en-US" sz="2000">
                <a:solidFill>
                  <a:schemeClr val="tx1"/>
                </a:solidFill>
                <a:latin typeface="+mn-ea"/>
                <a:cs typeface="+mn-ea"/>
              </a:rPr>
              <a:t>● 附件炎、宫内感染、前庭大腺炎；</a:t>
            </a:r>
            <a:endParaRPr lang="zh-CN" altLang="en-US" sz="2000">
              <a:solidFill>
                <a:schemeClr val="tx1"/>
              </a:solidFill>
              <a:latin typeface="+mn-ea"/>
              <a:cs typeface="+mn-ea"/>
            </a:endParaRPr>
          </a:p>
          <a:p>
            <a:pPr marL="0" indent="0" algn="l" defTabSz="0" rtl="0" eaLnBrk="1" latinLnBrk="0" hangingPunct="1">
              <a:spcBef>
                <a:spcPct val="0"/>
              </a:spcBef>
              <a:spcAft>
                <a:spcPct val="0"/>
              </a:spcAft>
              <a:buNone/>
            </a:pPr>
            <a:r>
              <a:rPr lang="zh-CN" altLang="en-US" sz="2000">
                <a:solidFill>
                  <a:schemeClr val="tx1"/>
                </a:solidFill>
                <a:latin typeface="+mn-ea"/>
                <a:cs typeface="+mn-ea"/>
              </a:rPr>
              <a:t>● 乳腺炎、肛门周围脓肿、外伤或手术伤口的继发感染；</a:t>
            </a:r>
            <a:endParaRPr lang="zh-CN" altLang="en-US" sz="2000">
              <a:solidFill>
                <a:schemeClr val="tx1"/>
              </a:solidFill>
              <a:latin typeface="+mn-ea"/>
              <a:cs typeface="+mn-ea"/>
            </a:endParaRPr>
          </a:p>
          <a:p>
            <a:pPr marL="0" indent="0" algn="l" defTabSz="0" rtl="0" eaLnBrk="1" latinLnBrk="0" hangingPunct="1">
              <a:spcBef>
                <a:spcPct val="0"/>
              </a:spcBef>
              <a:spcAft>
                <a:spcPct val="0"/>
              </a:spcAft>
              <a:buNone/>
            </a:pPr>
            <a:r>
              <a:rPr lang="zh-CN" altLang="en-US" sz="2000">
                <a:solidFill>
                  <a:schemeClr val="tx1"/>
                </a:solidFill>
                <a:latin typeface="+mn-ea"/>
                <a:cs typeface="+mn-ea"/>
              </a:rPr>
              <a:t>● 毛囊炎、疖、疖肿、痈、传染性脓疱病、丹毒、</a:t>
            </a:r>
            <a:endParaRPr lang="zh-CN" altLang="en-US" sz="2000">
              <a:solidFill>
                <a:schemeClr val="tx1"/>
              </a:solidFill>
              <a:latin typeface="+mn-ea"/>
              <a:cs typeface="+mn-ea"/>
            </a:endParaRPr>
          </a:p>
          <a:p>
            <a:pPr marL="0" indent="0" algn="l" defTabSz="0" rtl="0" eaLnBrk="1" latinLnBrk="0" hangingPunct="1">
              <a:spcBef>
                <a:spcPct val="0"/>
              </a:spcBef>
              <a:spcAft>
                <a:spcPct val="0"/>
              </a:spcAft>
              <a:buNone/>
            </a:pPr>
            <a:r>
              <a:rPr lang="zh-CN" altLang="en-US" sz="2000">
                <a:solidFill>
                  <a:schemeClr val="tx1"/>
                </a:solidFill>
                <a:latin typeface="+mn-ea"/>
                <a:cs typeface="+mn-ea"/>
              </a:rPr>
              <a:t>蜂窝组织炎、淋巴管炎、甲沟炎、皮下脓肿、粉瘤感染、</a:t>
            </a:r>
            <a:endParaRPr lang="zh-CN" altLang="en-US" sz="2000">
              <a:solidFill>
                <a:schemeClr val="tx1"/>
              </a:solidFill>
              <a:latin typeface="+mn-ea"/>
              <a:cs typeface="+mn-ea"/>
            </a:endParaRPr>
          </a:p>
          <a:p>
            <a:pPr marL="0" indent="0" algn="l" defTabSz="0" rtl="0" eaLnBrk="1" latinLnBrk="0" hangingPunct="1">
              <a:spcBef>
                <a:spcPct val="0"/>
              </a:spcBef>
              <a:spcAft>
                <a:spcPct val="0"/>
              </a:spcAft>
              <a:buNone/>
            </a:pPr>
            <a:r>
              <a:rPr lang="zh-CN" altLang="en-US" sz="2000">
                <a:solidFill>
                  <a:schemeClr val="tx1"/>
                </a:solidFill>
                <a:latin typeface="+mn-ea"/>
                <a:cs typeface="+mn-ea"/>
              </a:rPr>
              <a:t>慢性脓皮症；</a:t>
            </a:r>
            <a:endParaRPr lang="zh-CN" altLang="en-US" sz="2000">
              <a:solidFill>
                <a:schemeClr val="tx1"/>
              </a:solidFill>
              <a:latin typeface="+mn-ea"/>
              <a:cs typeface="+mn-ea"/>
            </a:endParaRPr>
          </a:p>
          <a:p>
            <a:pPr marL="0" indent="0" algn="l" defTabSz="0" rtl="0" eaLnBrk="1" latinLnBrk="0" hangingPunct="1">
              <a:spcBef>
                <a:spcPct val="0"/>
              </a:spcBef>
              <a:spcAft>
                <a:spcPct val="0"/>
              </a:spcAft>
              <a:buNone/>
            </a:pPr>
            <a:r>
              <a:rPr lang="zh-CN" altLang="en-US" sz="2000">
                <a:solidFill>
                  <a:schemeClr val="tx1"/>
                </a:solidFill>
                <a:latin typeface="+mn-ea"/>
                <a:cs typeface="+mn-ea"/>
              </a:rPr>
              <a:t>● 眼睑炎、麦粒肿、睑板腺炎；</a:t>
            </a:r>
            <a:endParaRPr lang="zh-CN" altLang="en-US" sz="2000">
              <a:solidFill>
                <a:schemeClr val="tx1"/>
              </a:solidFill>
              <a:latin typeface="+mn-ea"/>
              <a:cs typeface="+mn-ea"/>
            </a:endParaRPr>
          </a:p>
          <a:p>
            <a:pPr marL="0" indent="0" algn="l" defTabSz="0" rtl="0" eaLnBrk="1" latinLnBrk="0" hangingPunct="1">
              <a:spcBef>
                <a:spcPct val="0"/>
              </a:spcBef>
              <a:spcAft>
                <a:spcPct val="0"/>
              </a:spcAft>
              <a:buNone/>
            </a:pPr>
            <a:r>
              <a:rPr lang="zh-CN" altLang="en-US" sz="2000" b="1">
                <a:solidFill>
                  <a:schemeClr val="tx1"/>
                </a:solidFill>
                <a:latin typeface="+mn-ea"/>
                <a:cs typeface="+mn-ea"/>
              </a:rPr>
              <a:t>用法用量</a:t>
            </a:r>
            <a:r>
              <a:rPr lang="zh-CN" altLang="en-US" sz="2000">
                <a:solidFill>
                  <a:schemeClr val="tx1"/>
                </a:solidFill>
                <a:latin typeface="+mn-ea"/>
                <a:cs typeface="+mn-ea"/>
              </a:rPr>
              <a:t>：成人服用的常规剂量为一次100mg (效价)，一日3次。</a:t>
            </a:r>
            <a:endParaRPr lang="zh-CN" altLang="en-US" sz="2000">
              <a:solidFill>
                <a:schemeClr val="tx1"/>
              </a:solidFill>
              <a:latin typeface="+mn-ea"/>
              <a:cs typeface="+mn-ea"/>
            </a:endParaRPr>
          </a:p>
          <a:p>
            <a:pPr marL="0" indent="0" algn="l" defTabSz="0" rtl="0" eaLnBrk="1" latinLnBrk="0" hangingPunct="1">
              <a:spcBef>
                <a:spcPct val="0"/>
              </a:spcBef>
              <a:spcAft>
                <a:spcPct val="0"/>
              </a:spcAft>
              <a:buNone/>
            </a:pPr>
            <a:r>
              <a:rPr lang="zh-CN" altLang="en-US" sz="2000">
                <a:solidFill>
                  <a:schemeClr val="tx1"/>
                </a:solidFill>
                <a:latin typeface="+mn-ea"/>
                <a:cs typeface="+mn-ea"/>
              </a:rPr>
              <a:t>			           儿童服用的常规剂量为每日9～18mg (效价) /kg,分3次口服。</a:t>
            </a:r>
            <a:endParaRPr lang="zh-CN" altLang="en-US" sz="2000">
              <a:solidFill>
                <a:schemeClr val="tx1"/>
              </a:solidFill>
              <a:latin typeface="+mn-ea"/>
              <a:cs typeface="+mn-ea"/>
            </a:endParaRPr>
          </a:p>
          <a:p>
            <a:pPr marL="0" indent="0" algn="l" defTabSz="0" rtl="0" eaLnBrk="1" latinLnBrk="0" hangingPunct="1">
              <a:spcBef>
                <a:spcPct val="0"/>
              </a:spcBef>
              <a:spcAft>
                <a:spcPct val="0"/>
              </a:spcAft>
              <a:buNone/>
            </a:pPr>
            <a:r>
              <a:rPr lang="zh-CN" altLang="en-US" sz="2000">
                <a:solidFill>
                  <a:schemeClr val="tx1"/>
                </a:solidFill>
                <a:latin typeface="+mn-ea"/>
                <a:cs typeface="+mn-ea"/>
              </a:rPr>
              <a:t>           剂量可依年龄、症状进行适量增减，或遵医嘱；</a:t>
            </a:r>
            <a:endParaRPr lang="zh-CN" altLang="en-US" sz="2000">
              <a:solidFill>
                <a:schemeClr val="tx1"/>
              </a:solidFill>
              <a:latin typeface="+mn-ea"/>
              <a:cs typeface="+mn-ea"/>
            </a:endParaRPr>
          </a:p>
        </p:txBody>
      </p:sp>
      <p:sp>
        <p:nvSpPr>
          <p:cNvPr id="2050" name="药"/>
          <p:cNvSpPr/>
          <p:nvPr/>
        </p:nvSpPr>
        <p:spPr bwMode="auto">
          <a:xfrm>
            <a:off x="565785" y="4120515"/>
            <a:ext cx="489585" cy="489585"/>
          </a:xfrm>
          <a:custGeom>
            <a:avLst/>
            <a:gdLst>
              <a:gd name="T0" fmla="*/ 1628324 w 3235"/>
              <a:gd name="T1" fmla="*/ 943562 h 3280"/>
              <a:gd name="T2" fmla="*/ 889923 w 3235"/>
              <a:gd name="T3" fmla="*/ 1681834 h 3280"/>
              <a:gd name="T4" fmla="*/ 715343 w 3235"/>
              <a:gd name="T5" fmla="*/ 1780637 h 3280"/>
              <a:gd name="T6" fmla="*/ 789457 w 3235"/>
              <a:gd name="T7" fmla="*/ 1662623 h 3280"/>
              <a:gd name="T8" fmla="*/ 847651 w 3235"/>
              <a:gd name="T9" fmla="*/ 1618711 h 3280"/>
              <a:gd name="T10" fmla="*/ 1231948 w 3235"/>
              <a:gd name="T11" fmla="*/ 1234480 h 3280"/>
              <a:gd name="T12" fmla="*/ 978861 w 3235"/>
              <a:gd name="T13" fmla="*/ 981436 h 3280"/>
              <a:gd name="T14" fmla="*/ 1348336 w 3235"/>
              <a:gd name="T15" fmla="*/ 612574 h 3280"/>
              <a:gd name="T16" fmla="*/ 1348336 w 3235"/>
              <a:gd name="T17" fmla="*/ 536277 h 3280"/>
              <a:gd name="T18" fmla="*/ 1271476 w 3235"/>
              <a:gd name="T19" fmla="*/ 536277 h 3280"/>
              <a:gd name="T20" fmla="*/ 902550 w 3235"/>
              <a:gd name="T21" fmla="*/ 905139 h 3280"/>
              <a:gd name="T22" fmla="*/ 828436 w 3235"/>
              <a:gd name="T23" fmla="*/ 831037 h 3280"/>
              <a:gd name="T24" fmla="*/ 828436 w 3235"/>
              <a:gd name="T25" fmla="*/ 674051 h 3280"/>
              <a:gd name="T26" fmla="*/ 1093601 w 3235"/>
              <a:gd name="T27" fmla="*/ 408932 h 3280"/>
              <a:gd name="T28" fmla="*/ 1628324 w 3235"/>
              <a:gd name="T29" fmla="*/ 408932 h 3280"/>
              <a:gd name="T30" fmla="*/ 1628324 w 3235"/>
              <a:gd name="T31" fmla="*/ 943562 h 3280"/>
              <a:gd name="T32" fmla="*/ 828436 w 3235"/>
              <a:gd name="T33" fmla="*/ 1132384 h 3280"/>
              <a:gd name="T34" fmla="*/ 828436 w 3235"/>
              <a:gd name="T35" fmla="*/ 979240 h 3280"/>
              <a:gd name="T36" fmla="*/ 902550 w 3235"/>
              <a:gd name="T37" fmla="*/ 905139 h 3280"/>
              <a:gd name="T38" fmla="*/ 978861 w 3235"/>
              <a:gd name="T39" fmla="*/ 981436 h 3280"/>
              <a:gd name="T40" fmla="*/ 828436 w 3235"/>
              <a:gd name="T41" fmla="*/ 1132384 h 3280"/>
              <a:gd name="T42" fmla="*/ 378259 w 3235"/>
              <a:gd name="T43" fmla="*/ 1800397 h 3280"/>
              <a:gd name="T44" fmla="*/ 0 w 3235"/>
              <a:gd name="T45" fmla="*/ 1422204 h 3280"/>
              <a:gd name="T46" fmla="*/ 0 w 3235"/>
              <a:gd name="T47" fmla="*/ 378193 h 3280"/>
              <a:gd name="T48" fmla="*/ 378259 w 3235"/>
              <a:gd name="T49" fmla="*/ 0 h 3280"/>
              <a:gd name="T50" fmla="*/ 756517 w 3235"/>
              <a:gd name="T51" fmla="*/ 378193 h 3280"/>
              <a:gd name="T52" fmla="*/ 756517 w 3235"/>
              <a:gd name="T53" fmla="*/ 1422204 h 3280"/>
              <a:gd name="T54" fmla="*/ 378259 w 3235"/>
              <a:gd name="T55" fmla="*/ 1800397 h 3280"/>
              <a:gd name="T56" fmla="*/ 682403 w 3235"/>
              <a:gd name="T57" fmla="*/ 393013 h 3280"/>
              <a:gd name="T58" fmla="*/ 378259 w 3235"/>
              <a:gd name="T59" fmla="*/ 94960 h 3280"/>
              <a:gd name="T60" fmla="*/ 71370 w 3235"/>
              <a:gd name="T61" fmla="*/ 393013 h 3280"/>
              <a:gd name="T62" fmla="*/ 71370 w 3235"/>
              <a:gd name="T63" fmla="*/ 936426 h 3280"/>
              <a:gd name="T64" fmla="*/ 216305 w 3235"/>
              <a:gd name="T65" fmla="*/ 936426 h 3280"/>
              <a:gd name="T66" fmla="*/ 216305 w 3235"/>
              <a:gd name="T67" fmla="*/ 1458431 h 3280"/>
              <a:gd name="T68" fmla="*/ 270106 w 3235"/>
              <a:gd name="T69" fmla="*/ 1512224 h 3280"/>
              <a:gd name="T70" fmla="*/ 324457 w 3235"/>
              <a:gd name="T71" fmla="*/ 1458431 h 3280"/>
              <a:gd name="T72" fmla="*/ 324457 w 3235"/>
              <a:gd name="T73" fmla="*/ 936426 h 3280"/>
              <a:gd name="T74" fmla="*/ 682403 w 3235"/>
              <a:gd name="T75" fmla="*/ 936426 h 3280"/>
              <a:gd name="T76" fmla="*/ 682403 w 3235"/>
              <a:gd name="T77" fmla="*/ 393013 h 3280"/>
              <a:gd name="T78" fmla="*/ 270106 w 3235"/>
              <a:gd name="T79" fmla="*/ 360079 h 3280"/>
              <a:gd name="T80" fmla="*/ 324457 w 3235"/>
              <a:gd name="T81" fmla="*/ 413872 h 3280"/>
              <a:gd name="T82" fmla="*/ 324457 w 3235"/>
              <a:gd name="T83" fmla="*/ 936426 h 3280"/>
              <a:gd name="T84" fmla="*/ 216305 w 3235"/>
              <a:gd name="T85" fmla="*/ 936426 h 3280"/>
              <a:gd name="T86" fmla="*/ 216305 w 3235"/>
              <a:gd name="T87" fmla="*/ 413872 h 3280"/>
              <a:gd name="T88" fmla="*/ 270106 w 3235"/>
              <a:gd name="T89" fmla="*/ 360079 h 32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35" h="3280">
                <a:moveTo>
                  <a:pt x="2966" y="1719"/>
                </a:moveTo>
                <a:cubicBezTo>
                  <a:pt x="1621" y="3064"/>
                  <a:pt x="1621" y="3064"/>
                  <a:pt x="1621" y="3064"/>
                </a:cubicBezTo>
                <a:cubicBezTo>
                  <a:pt x="1530" y="3155"/>
                  <a:pt x="1420" y="3214"/>
                  <a:pt x="1303" y="3244"/>
                </a:cubicBezTo>
                <a:cubicBezTo>
                  <a:pt x="1359" y="3180"/>
                  <a:pt x="1404" y="3107"/>
                  <a:pt x="1438" y="3029"/>
                </a:cubicBezTo>
                <a:cubicBezTo>
                  <a:pt x="1476" y="3007"/>
                  <a:pt x="1512" y="2981"/>
                  <a:pt x="1544" y="2949"/>
                </a:cubicBezTo>
                <a:cubicBezTo>
                  <a:pt x="2244" y="2249"/>
                  <a:pt x="2244" y="2249"/>
                  <a:pt x="2244" y="2249"/>
                </a:cubicBezTo>
                <a:cubicBezTo>
                  <a:pt x="1783" y="1788"/>
                  <a:pt x="1783" y="1788"/>
                  <a:pt x="1783" y="1788"/>
                </a:cubicBezTo>
                <a:cubicBezTo>
                  <a:pt x="2456" y="1116"/>
                  <a:pt x="2456" y="1116"/>
                  <a:pt x="2456" y="1116"/>
                </a:cubicBezTo>
                <a:cubicBezTo>
                  <a:pt x="2494" y="1078"/>
                  <a:pt x="2494" y="1015"/>
                  <a:pt x="2456" y="977"/>
                </a:cubicBezTo>
                <a:cubicBezTo>
                  <a:pt x="2417" y="938"/>
                  <a:pt x="2355" y="938"/>
                  <a:pt x="2316" y="977"/>
                </a:cubicBezTo>
                <a:cubicBezTo>
                  <a:pt x="1644" y="1649"/>
                  <a:pt x="1644" y="1649"/>
                  <a:pt x="1644" y="1649"/>
                </a:cubicBezTo>
                <a:cubicBezTo>
                  <a:pt x="1509" y="1514"/>
                  <a:pt x="1509" y="1514"/>
                  <a:pt x="1509" y="1514"/>
                </a:cubicBezTo>
                <a:cubicBezTo>
                  <a:pt x="1509" y="1228"/>
                  <a:pt x="1509" y="1228"/>
                  <a:pt x="1509" y="1228"/>
                </a:cubicBezTo>
                <a:cubicBezTo>
                  <a:pt x="1992" y="745"/>
                  <a:pt x="1992" y="745"/>
                  <a:pt x="1992" y="745"/>
                </a:cubicBezTo>
                <a:cubicBezTo>
                  <a:pt x="2261" y="476"/>
                  <a:pt x="2697" y="476"/>
                  <a:pt x="2966" y="745"/>
                </a:cubicBezTo>
                <a:cubicBezTo>
                  <a:pt x="3235" y="1014"/>
                  <a:pt x="3235" y="1450"/>
                  <a:pt x="2966" y="1719"/>
                </a:cubicBezTo>
                <a:close/>
                <a:moveTo>
                  <a:pt x="1509" y="2063"/>
                </a:moveTo>
                <a:cubicBezTo>
                  <a:pt x="1509" y="1784"/>
                  <a:pt x="1509" y="1784"/>
                  <a:pt x="1509" y="1784"/>
                </a:cubicBezTo>
                <a:cubicBezTo>
                  <a:pt x="1644" y="1649"/>
                  <a:pt x="1644" y="1649"/>
                  <a:pt x="1644" y="1649"/>
                </a:cubicBezTo>
                <a:cubicBezTo>
                  <a:pt x="1783" y="1788"/>
                  <a:pt x="1783" y="1788"/>
                  <a:pt x="1783" y="1788"/>
                </a:cubicBezTo>
                <a:lnTo>
                  <a:pt x="1509" y="2063"/>
                </a:lnTo>
                <a:close/>
                <a:moveTo>
                  <a:pt x="689" y="3280"/>
                </a:moveTo>
                <a:cubicBezTo>
                  <a:pt x="309" y="3280"/>
                  <a:pt x="0" y="2971"/>
                  <a:pt x="0" y="2591"/>
                </a:cubicBezTo>
                <a:cubicBezTo>
                  <a:pt x="0" y="689"/>
                  <a:pt x="0" y="689"/>
                  <a:pt x="0" y="689"/>
                </a:cubicBezTo>
                <a:cubicBezTo>
                  <a:pt x="0" y="308"/>
                  <a:pt x="309" y="0"/>
                  <a:pt x="689" y="0"/>
                </a:cubicBezTo>
                <a:cubicBezTo>
                  <a:pt x="1069" y="0"/>
                  <a:pt x="1378" y="308"/>
                  <a:pt x="1378" y="689"/>
                </a:cubicBezTo>
                <a:cubicBezTo>
                  <a:pt x="1378" y="2591"/>
                  <a:pt x="1378" y="2591"/>
                  <a:pt x="1378" y="2591"/>
                </a:cubicBezTo>
                <a:cubicBezTo>
                  <a:pt x="1378" y="2971"/>
                  <a:pt x="1069" y="3280"/>
                  <a:pt x="689" y="3280"/>
                </a:cubicBezTo>
                <a:close/>
                <a:moveTo>
                  <a:pt x="1243" y="716"/>
                </a:moveTo>
                <a:cubicBezTo>
                  <a:pt x="1243" y="416"/>
                  <a:pt x="989" y="173"/>
                  <a:pt x="689" y="173"/>
                </a:cubicBezTo>
                <a:cubicBezTo>
                  <a:pt x="389" y="173"/>
                  <a:pt x="130" y="416"/>
                  <a:pt x="130" y="716"/>
                </a:cubicBezTo>
                <a:cubicBezTo>
                  <a:pt x="130" y="1706"/>
                  <a:pt x="130" y="1706"/>
                  <a:pt x="130" y="1706"/>
                </a:cubicBezTo>
                <a:cubicBezTo>
                  <a:pt x="394" y="1706"/>
                  <a:pt x="394" y="1706"/>
                  <a:pt x="394" y="1706"/>
                </a:cubicBezTo>
                <a:cubicBezTo>
                  <a:pt x="394" y="2657"/>
                  <a:pt x="394" y="2657"/>
                  <a:pt x="394" y="2657"/>
                </a:cubicBezTo>
                <a:cubicBezTo>
                  <a:pt x="394" y="2711"/>
                  <a:pt x="438" y="2755"/>
                  <a:pt x="492" y="2755"/>
                </a:cubicBezTo>
                <a:cubicBezTo>
                  <a:pt x="547" y="2755"/>
                  <a:pt x="591" y="2711"/>
                  <a:pt x="591" y="2657"/>
                </a:cubicBezTo>
                <a:cubicBezTo>
                  <a:pt x="591" y="1706"/>
                  <a:pt x="591" y="1706"/>
                  <a:pt x="591" y="1706"/>
                </a:cubicBezTo>
                <a:cubicBezTo>
                  <a:pt x="1243" y="1706"/>
                  <a:pt x="1243" y="1706"/>
                  <a:pt x="1243" y="1706"/>
                </a:cubicBezTo>
                <a:lnTo>
                  <a:pt x="1243" y="716"/>
                </a:lnTo>
                <a:close/>
                <a:moveTo>
                  <a:pt x="492" y="656"/>
                </a:moveTo>
                <a:cubicBezTo>
                  <a:pt x="547" y="656"/>
                  <a:pt x="591" y="700"/>
                  <a:pt x="591" y="754"/>
                </a:cubicBezTo>
                <a:cubicBezTo>
                  <a:pt x="591" y="1706"/>
                  <a:pt x="591" y="1706"/>
                  <a:pt x="591" y="1706"/>
                </a:cubicBezTo>
                <a:cubicBezTo>
                  <a:pt x="394" y="1706"/>
                  <a:pt x="394" y="1706"/>
                  <a:pt x="394" y="1706"/>
                </a:cubicBezTo>
                <a:cubicBezTo>
                  <a:pt x="394" y="754"/>
                  <a:pt x="394" y="754"/>
                  <a:pt x="394" y="754"/>
                </a:cubicBezTo>
                <a:cubicBezTo>
                  <a:pt x="394" y="700"/>
                  <a:pt x="438" y="656"/>
                  <a:pt x="492" y="6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17" name="显微镜"/>
          <p:cNvSpPr/>
          <p:nvPr/>
        </p:nvSpPr>
        <p:spPr bwMode="auto">
          <a:xfrm>
            <a:off x="8445500" y="4102735"/>
            <a:ext cx="455295" cy="525780"/>
          </a:xfrm>
          <a:custGeom>
            <a:avLst/>
            <a:gdLst>
              <a:gd name="T0" fmla="*/ 863600 w 3175"/>
              <a:gd name="T1" fmla="*/ 866837 h 3238"/>
              <a:gd name="T2" fmla="*/ 899190 w 3175"/>
              <a:gd name="T3" fmla="*/ 804563 h 3238"/>
              <a:gd name="T4" fmla="*/ 630044 w 3175"/>
              <a:gd name="T5" fmla="*/ 648877 h 3238"/>
              <a:gd name="T6" fmla="*/ 593899 w 3175"/>
              <a:gd name="T7" fmla="*/ 711151 h 3238"/>
              <a:gd name="T8" fmla="*/ 481570 w 3175"/>
              <a:gd name="T9" fmla="*/ 646097 h 3238"/>
              <a:gd name="T10" fmla="*/ 412059 w 3175"/>
              <a:gd name="T11" fmla="*/ 892414 h 3238"/>
              <a:gd name="T12" fmla="*/ 886400 w 3175"/>
              <a:gd name="T13" fmla="*/ 1366700 h 3238"/>
              <a:gd name="T14" fmla="*/ 1262869 w 3175"/>
              <a:gd name="T15" fmla="*/ 1180433 h 3238"/>
              <a:gd name="T16" fmla="*/ 1145535 w 3175"/>
              <a:gd name="T17" fmla="*/ 1180433 h 3238"/>
              <a:gd name="T18" fmla="*/ 963139 w 3175"/>
              <a:gd name="T19" fmla="*/ 998058 h 3238"/>
              <a:gd name="T20" fmla="*/ 1765570 w 3175"/>
              <a:gd name="T21" fmla="*/ 998058 h 3238"/>
              <a:gd name="T22" fmla="*/ 1583174 w 3175"/>
              <a:gd name="T23" fmla="*/ 1180433 h 3238"/>
              <a:gd name="T24" fmla="*/ 1463060 w 3175"/>
              <a:gd name="T25" fmla="*/ 1180433 h 3238"/>
              <a:gd name="T26" fmla="*/ 1035986 w 3175"/>
              <a:gd name="T27" fmla="*/ 1520162 h 3238"/>
              <a:gd name="T28" fmla="*/ 1035986 w 3175"/>
              <a:gd name="T29" fmla="*/ 1654719 h 3238"/>
              <a:gd name="T30" fmla="*/ 1175008 w 3175"/>
              <a:gd name="T31" fmla="*/ 1654719 h 3238"/>
              <a:gd name="T32" fmla="*/ 1255084 w 3175"/>
              <a:gd name="T33" fmla="*/ 1800397 h 3238"/>
              <a:gd name="T34" fmla="*/ 522164 w 3175"/>
              <a:gd name="T35" fmla="*/ 1800397 h 3238"/>
              <a:gd name="T36" fmla="*/ 598348 w 3175"/>
              <a:gd name="T37" fmla="*/ 1654719 h 3238"/>
              <a:gd name="T38" fmla="*/ 744042 w 3175"/>
              <a:gd name="T39" fmla="*/ 1654719 h 3238"/>
              <a:gd name="T40" fmla="*/ 744042 w 3175"/>
              <a:gd name="T41" fmla="*/ 1521830 h 3238"/>
              <a:gd name="T42" fmla="*/ 240785 w 3175"/>
              <a:gd name="T43" fmla="*/ 892414 h 3238"/>
              <a:gd name="T44" fmla="*/ 333095 w 3175"/>
              <a:gd name="T45" fmla="*/ 560469 h 3238"/>
              <a:gd name="T46" fmla="*/ 288052 w 3175"/>
              <a:gd name="T47" fmla="*/ 534336 h 3238"/>
              <a:gd name="T48" fmla="*/ 323641 w 3175"/>
              <a:gd name="T49" fmla="*/ 472062 h 3238"/>
              <a:gd name="T50" fmla="*/ 197966 w 3175"/>
              <a:gd name="T51" fmla="*/ 399779 h 3238"/>
              <a:gd name="T52" fmla="*/ 197966 w 3175"/>
              <a:gd name="T53" fmla="*/ 400335 h 3238"/>
              <a:gd name="T54" fmla="*/ 0 w 3175"/>
              <a:gd name="T55" fmla="*/ 368086 h 3238"/>
              <a:gd name="T56" fmla="*/ 212981 w 3175"/>
              <a:gd name="T57" fmla="*/ 0 h 3238"/>
              <a:gd name="T58" fmla="*/ 341992 w 3175"/>
              <a:gd name="T59" fmla="*/ 150126 h 3238"/>
              <a:gd name="T60" fmla="*/ 340324 w 3175"/>
              <a:gd name="T61" fmla="*/ 153462 h 3238"/>
              <a:gd name="T62" fmla="*/ 465999 w 3175"/>
              <a:gd name="T63" fmla="*/ 225745 h 3238"/>
              <a:gd name="T64" fmla="*/ 500477 w 3175"/>
              <a:gd name="T65" fmla="*/ 166250 h 3238"/>
              <a:gd name="T66" fmla="*/ 806323 w 3175"/>
              <a:gd name="T67" fmla="*/ 343065 h 3238"/>
              <a:gd name="T68" fmla="*/ 772402 w 3175"/>
              <a:gd name="T69" fmla="*/ 402559 h 3238"/>
              <a:gd name="T70" fmla="*/ 1041547 w 3175"/>
              <a:gd name="T71" fmla="*/ 558245 h 3238"/>
              <a:gd name="T72" fmla="*/ 1076025 w 3175"/>
              <a:gd name="T73" fmla="*/ 498751 h 3238"/>
              <a:gd name="T74" fmla="*/ 1238401 w 3175"/>
              <a:gd name="T75" fmla="*/ 592163 h 3238"/>
              <a:gd name="T76" fmla="*/ 1025421 w 3175"/>
              <a:gd name="T77" fmla="*/ 960249 h 3238"/>
              <a:gd name="T78" fmla="*/ 863600 w 3175"/>
              <a:gd name="T79" fmla="*/ 866837 h 32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175" h="3238">
                <a:moveTo>
                  <a:pt x="1553" y="1559"/>
                </a:moveTo>
                <a:cubicBezTo>
                  <a:pt x="1617" y="1447"/>
                  <a:pt x="1617" y="1447"/>
                  <a:pt x="1617" y="1447"/>
                </a:cubicBezTo>
                <a:cubicBezTo>
                  <a:pt x="1133" y="1167"/>
                  <a:pt x="1133" y="1167"/>
                  <a:pt x="1133" y="1167"/>
                </a:cubicBezTo>
                <a:cubicBezTo>
                  <a:pt x="1068" y="1279"/>
                  <a:pt x="1068" y="1279"/>
                  <a:pt x="1068" y="1279"/>
                </a:cubicBezTo>
                <a:cubicBezTo>
                  <a:pt x="866" y="1162"/>
                  <a:pt x="866" y="1162"/>
                  <a:pt x="866" y="1162"/>
                </a:cubicBezTo>
                <a:cubicBezTo>
                  <a:pt x="787" y="1291"/>
                  <a:pt x="741" y="1443"/>
                  <a:pt x="741" y="1605"/>
                </a:cubicBezTo>
                <a:cubicBezTo>
                  <a:pt x="741" y="2076"/>
                  <a:pt x="1123" y="2458"/>
                  <a:pt x="1594" y="2458"/>
                </a:cubicBezTo>
                <a:cubicBezTo>
                  <a:pt x="1870" y="2458"/>
                  <a:pt x="2115" y="2326"/>
                  <a:pt x="2271" y="2123"/>
                </a:cubicBezTo>
                <a:cubicBezTo>
                  <a:pt x="2060" y="2123"/>
                  <a:pt x="2060" y="2123"/>
                  <a:pt x="2060" y="2123"/>
                </a:cubicBezTo>
                <a:cubicBezTo>
                  <a:pt x="1879" y="2123"/>
                  <a:pt x="1732" y="1976"/>
                  <a:pt x="1732" y="1795"/>
                </a:cubicBezTo>
                <a:cubicBezTo>
                  <a:pt x="2332" y="1795"/>
                  <a:pt x="2650" y="1795"/>
                  <a:pt x="3175" y="1795"/>
                </a:cubicBezTo>
                <a:cubicBezTo>
                  <a:pt x="3175" y="1976"/>
                  <a:pt x="3028" y="2123"/>
                  <a:pt x="2847" y="2123"/>
                </a:cubicBezTo>
                <a:cubicBezTo>
                  <a:pt x="2631" y="2123"/>
                  <a:pt x="2631" y="2123"/>
                  <a:pt x="2631" y="2123"/>
                </a:cubicBezTo>
                <a:cubicBezTo>
                  <a:pt x="2480" y="2426"/>
                  <a:pt x="2200" y="2654"/>
                  <a:pt x="1863" y="2734"/>
                </a:cubicBezTo>
                <a:cubicBezTo>
                  <a:pt x="1863" y="2976"/>
                  <a:pt x="1863" y="2976"/>
                  <a:pt x="1863" y="2976"/>
                </a:cubicBezTo>
                <a:cubicBezTo>
                  <a:pt x="1863" y="2976"/>
                  <a:pt x="1988" y="2976"/>
                  <a:pt x="2113" y="2976"/>
                </a:cubicBezTo>
                <a:cubicBezTo>
                  <a:pt x="2239" y="2976"/>
                  <a:pt x="2257" y="3238"/>
                  <a:pt x="2257" y="3238"/>
                </a:cubicBezTo>
                <a:cubicBezTo>
                  <a:pt x="939" y="3238"/>
                  <a:pt x="939" y="3238"/>
                  <a:pt x="939" y="3238"/>
                </a:cubicBezTo>
                <a:cubicBezTo>
                  <a:pt x="939" y="3238"/>
                  <a:pt x="918" y="2976"/>
                  <a:pt x="1076" y="2976"/>
                </a:cubicBezTo>
                <a:cubicBezTo>
                  <a:pt x="1235" y="2976"/>
                  <a:pt x="1338" y="2976"/>
                  <a:pt x="1338" y="2976"/>
                </a:cubicBezTo>
                <a:cubicBezTo>
                  <a:pt x="1338" y="2737"/>
                  <a:pt x="1338" y="2737"/>
                  <a:pt x="1338" y="2737"/>
                </a:cubicBezTo>
                <a:cubicBezTo>
                  <a:pt x="821" y="2620"/>
                  <a:pt x="433" y="2158"/>
                  <a:pt x="433" y="1605"/>
                </a:cubicBezTo>
                <a:cubicBezTo>
                  <a:pt x="433" y="1386"/>
                  <a:pt x="494" y="1183"/>
                  <a:pt x="599" y="1008"/>
                </a:cubicBezTo>
                <a:cubicBezTo>
                  <a:pt x="518" y="961"/>
                  <a:pt x="518" y="961"/>
                  <a:pt x="518" y="961"/>
                </a:cubicBezTo>
                <a:cubicBezTo>
                  <a:pt x="582" y="849"/>
                  <a:pt x="582" y="849"/>
                  <a:pt x="582" y="849"/>
                </a:cubicBezTo>
                <a:cubicBezTo>
                  <a:pt x="356" y="719"/>
                  <a:pt x="356" y="719"/>
                  <a:pt x="356" y="719"/>
                </a:cubicBezTo>
                <a:cubicBezTo>
                  <a:pt x="356" y="720"/>
                  <a:pt x="356" y="720"/>
                  <a:pt x="356" y="720"/>
                </a:cubicBezTo>
                <a:cubicBezTo>
                  <a:pt x="0" y="662"/>
                  <a:pt x="0" y="662"/>
                  <a:pt x="0" y="662"/>
                </a:cubicBezTo>
                <a:cubicBezTo>
                  <a:pt x="383" y="0"/>
                  <a:pt x="383" y="0"/>
                  <a:pt x="383" y="0"/>
                </a:cubicBezTo>
                <a:cubicBezTo>
                  <a:pt x="615" y="270"/>
                  <a:pt x="615" y="270"/>
                  <a:pt x="615" y="270"/>
                </a:cubicBezTo>
                <a:cubicBezTo>
                  <a:pt x="612" y="276"/>
                  <a:pt x="612" y="276"/>
                  <a:pt x="612" y="276"/>
                </a:cubicBezTo>
                <a:cubicBezTo>
                  <a:pt x="838" y="406"/>
                  <a:pt x="838" y="406"/>
                  <a:pt x="838" y="406"/>
                </a:cubicBezTo>
                <a:cubicBezTo>
                  <a:pt x="900" y="299"/>
                  <a:pt x="900" y="299"/>
                  <a:pt x="900" y="299"/>
                </a:cubicBezTo>
                <a:cubicBezTo>
                  <a:pt x="1450" y="617"/>
                  <a:pt x="1450" y="617"/>
                  <a:pt x="1450" y="617"/>
                </a:cubicBezTo>
                <a:cubicBezTo>
                  <a:pt x="1389" y="724"/>
                  <a:pt x="1389" y="724"/>
                  <a:pt x="1389" y="724"/>
                </a:cubicBezTo>
                <a:cubicBezTo>
                  <a:pt x="1873" y="1004"/>
                  <a:pt x="1873" y="1004"/>
                  <a:pt x="1873" y="1004"/>
                </a:cubicBezTo>
                <a:cubicBezTo>
                  <a:pt x="1935" y="897"/>
                  <a:pt x="1935" y="897"/>
                  <a:pt x="1935" y="897"/>
                </a:cubicBezTo>
                <a:cubicBezTo>
                  <a:pt x="2227" y="1065"/>
                  <a:pt x="2227" y="1065"/>
                  <a:pt x="2227" y="1065"/>
                </a:cubicBezTo>
                <a:cubicBezTo>
                  <a:pt x="1844" y="1727"/>
                  <a:pt x="1844" y="1727"/>
                  <a:pt x="1844" y="1727"/>
                </a:cubicBezTo>
                <a:lnTo>
                  <a:pt x="1553" y="155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10" name="椭圆 9"/>
          <p:cNvSpPr/>
          <p:nvPr>
            <p:custDataLst>
              <p:tags r:id="rId3"/>
            </p:custDataLst>
          </p:nvPr>
        </p:nvSpPr>
        <p:spPr>
          <a:xfrm>
            <a:off x="166370" y="796594"/>
            <a:ext cx="684530" cy="6845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房子"/>
          <p:cNvSpPr/>
          <p:nvPr>
            <p:custDataLst>
              <p:tags r:id="rId4"/>
            </p:custDataLst>
          </p:nvPr>
        </p:nvSpPr>
        <p:spPr bwMode="auto">
          <a:xfrm>
            <a:off x="274955" y="904544"/>
            <a:ext cx="468003" cy="468003"/>
          </a:xfrm>
          <a:custGeom>
            <a:avLst/>
            <a:gdLst>
              <a:gd name="T0" fmla="*/ 779318 w 419100"/>
              <a:gd name="T1" fmla="*/ 1212273 h 419100"/>
              <a:gd name="T2" fmla="*/ 1125682 w 419100"/>
              <a:gd name="T3" fmla="*/ 1212273 h 419100"/>
              <a:gd name="T4" fmla="*/ 1125682 w 419100"/>
              <a:gd name="T5" fmla="*/ 1905000 h 419100"/>
              <a:gd name="T6" fmla="*/ 779318 w 419100"/>
              <a:gd name="T7" fmla="*/ 1905000 h 419100"/>
              <a:gd name="T8" fmla="*/ 952500 w 419100"/>
              <a:gd name="T9" fmla="*/ 0 h 419100"/>
              <a:gd name="T10" fmla="*/ 1298864 w 419100"/>
              <a:gd name="T11" fmla="*/ 346364 h 419100"/>
              <a:gd name="T12" fmla="*/ 1298864 w 419100"/>
              <a:gd name="T13" fmla="*/ 86591 h 419100"/>
              <a:gd name="T14" fmla="*/ 1645227 w 419100"/>
              <a:gd name="T15" fmla="*/ 86591 h 419100"/>
              <a:gd name="T16" fmla="*/ 1645227 w 419100"/>
              <a:gd name="T17" fmla="*/ 692727 h 419100"/>
              <a:gd name="T18" fmla="*/ 1905000 w 419100"/>
              <a:gd name="T19" fmla="*/ 952500 h 419100"/>
              <a:gd name="T20" fmla="*/ 1731818 w 419100"/>
              <a:gd name="T21" fmla="*/ 952500 h 419100"/>
              <a:gd name="T22" fmla="*/ 1731818 w 419100"/>
              <a:gd name="T23" fmla="*/ 1905000 h 419100"/>
              <a:gd name="T24" fmla="*/ 1212273 w 419100"/>
              <a:gd name="T25" fmla="*/ 1905000 h 419100"/>
              <a:gd name="T26" fmla="*/ 1212273 w 419100"/>
              <a:gd name="T27" fmla="*/ 1125682 h 419100"/>
              <a:gd name="T28" fmla="*/ 692727 w 419100"/>
              <a:gd name="T29" fmla="*/ 1125682 h 419100"/>
              <a:gd name="T30" fmla="*/ 692727 w 419100"/>
              <a:gd name="T31" fmla="*/ 1905000 h 419100"/>
              <a:gd name="T32" fmla="*/ 173182 w 419100"/>
              <a:gd name="T33" fmla="*/ 1905000 h 419100"/>
              <a:gd name="T34" fmla="*/ 173182 w 419100"/>
              <a:gd name="T35" fmla="*/ 952500 h 419100"/>
              <a:gd name="T36" fmla="*/ 0 w 419100"/>
              <a:gd name="T37" fmla="*/ 952500 h 419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19100" h="419100">
                <a:moveTo>
                  <a:pt x="171450" y="266700"/>
                </a:moveTo>
                <a:lnTo>
                  <a:pt x="247650" y="266700"/>
                </a:lnTo>
                <a:lnTo>
                  <a:pt x="247650" y="419100"/>
                </a:lnTo>
                <a:lnTo>
                  <a:pt x="171450" y="419100"/>
                </a:lnTo>
                <a:lnTo>
                  <a:pt x="171450" y="266700"/>
                </a:lnTo>
                <a:close/>
                <a:moveTo>
                  <a:pt x="209550" y="0"/>
                </a:moveTo>
                <a:lnTo>
                  <a:pt x="285750" y="76200"/>
                </a:lnTo>
                <a:lnTo>
                  <a:pt x="285750" y="19050"/>
                </a:lnTo>
                <a:lnTo>
                  <a:pt x="361950" y="19050"/>
                </a:lnTo>
                <a:lnTo>
                  <a:pt x="361950" y="152400"/>
                </a:lnTo>
                <a:lnTo>
                  <a:pt x="419100" y="209550"/>
                </a:lnTo>
                <a:lnTo>
                  <a:pt x="381000" y="209550"/>
                </a:lnTo>
                <a:lnTo>
                  <a:pt x="381000" y="419100"/>
                </a:lnTo>
                <a:lnTo>
                  <a:pt x="266700" y="419100"/>
                </a:lnTo>
                <a:lnTo>
                  <a:pt x="266700" y="247650"/>
                </a:lnTo>
                <a:lnTo>
                  <a:pt x="152400" y="247650"/>
                </a:lnTo>
                <a:lnTo>
                  <a:pt x="152400" y="419100"/>
                </a:lnTo>
                <a:lnTo>
                  <a:pt x="38100" y="419100"/>
                </a:lnTo>
                <a:lnTo>
                  <a:pt x="38100" y="209550"/>
                </a:lnTo>
                <a:lnTo>
                  <a:pt x="0" y="209550"/>
                </a:lnTo>
                <a:lnTo>
                  <a:pt x="20955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0480" y="0"/>
            <a:ext cx="12252960" cy="619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82880" y="79375"/>
            <a:ext cx="3230245" cy="457200"/>
          </a:xfrm>
          <a:prstGeom prst="rect">
            <a:avLst/>
          </a:prstGeom>
          <a:noFill/>
        </p:spPr>
        <p:txBody>
          <a:bodyPr wrap="square" rtlCol="0">
            <a:spAutoFit/>
          </a:bodyPr>
          <a:lstStyle/>
          <a:p>
            <a:r>
              <a:rPr lang="zh-CN" altLang="en-US" sz="2400">
                <a:solidFill>
                  <a:schemeClr val="bg1"/>
                </a:solidFill>
                <a:latin typeface="微软雅黑" panose="020B0503020204020204" charset="-122"/>
                <a:ea typeface="微软雅黑" panose="020B0503020204020204" charset="-122"/>
              </a:rPr>
              <a:t>（一）基本信息</a:t>
            </a:r>
            <a:r>
              <a:rPr lang="en-US" altLang="zh-CN" sz="2400">
                <a:solidFill>
                  <a:schemeClr val="bg1"/>
                </a:solidFill>
                <a:latin typeface="微软雅黑" panose="020B0503020204020204" charset="-122"/>
                <a:ea typeface="微软雅黑" panose="020B0503020204020204" charset="-122"/>
              </a:rPr>
              <a:t>2</a:t>
            </a:r>
            <a:endParaRPr lang="en-US" altLang="zh-CN" sz="2400">
              <a:solidFill>
                <a:schemeClr val="bg1"/>
              </a:solidFill>
              <a:latin typeface="微软雅黑" panose="020B0503020204020204" charset="-122"/>
              <a:ea typeface="微软雅黑" panose="020B0503020204020204" charset="-122"/>
            </a:endParaRPr>
          </a:p>
        </p:txBody>
      </p:sp>
      <p:sp>
        <p:nvSpPr>
          <p:cNvPr id="5" name="对角圆角矩形 4"/>
          <p:cNvSpPr/>
          <p:nvPr/>
        </p:nvSpPr>
        <p:spPr>
          <a:xfrm>
            <a:off x="10167620" y="845185"/>
            <a:ext cx="1733550" cy="1733550"/>
          </a:xfrm>
          <a:prstGeom prst="round2DiagRect">
            <a:avLst>
              <a:gd name="adj1" fmla="val 50000"/>
              <a:gd name="adj2" fmla="val 0"/>
            </a:avLst>
          </a:prstGeom>
          <a:solidFill>
            <a:schemeClr val="accent1">
              <a:lumMod val="75000"/>
            </a:schemeClr>
          </a:solidFill>
          <a:ln>
            <a:no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endParaRPr lang="zh-CN" altLang="en-US">
              <a:sym typeface="+mn-ea"/>
            </a:endParaRPr>
          </a:p>
        </p:txBody>
      </p:sp>
      <p:sp>
        <p:nvSpPr>
          <p:cNvPr id="7" name="叶子"/>
          <p:cNvSpPr/>
          <p:nvPr/>
        </p:nvSpPr>
        <p:spPr bwMode="auto">
          <a:xfrm rot="21120000">
            <a:off x="11056620" y="34925"/>
            <a:ext cx="983615" cy="983615"/>
          </a:xfrm>
          <a:custGeom>
            <a:avLst/>
            <a:gdLst>
              <a:gd name="T0" fmla="*/ 2911524 w 2965450"/>
              <a:gd name="T1" fmla="*/ 1176430 h 2371725"/>
              <a:gd name="T2" fmla="*/ 2844910 w 2965450"/>
              <a:gd name="T3" fmla="*/ 1344914 h 2371725"/>
              <a:gd name="T4" fmla="*/ 2700182 w 2965450"/>
              <a:gd name="T5" fmla="*/ 1530484 h 2371725"/>
              <a:gd name="T6" fmla="*/ 2505493 w 2965450"/>
              <a:gd name="T7" fmla="*/ 1695392 h 2371725"/>
              <a:gd name="T8" fmla="*/ 2169249 w 2965450"/>
              <a:gd name="T9" fmla="*/ 1741487 h 2371725"/>
              <a:gd name="T10" fmla="*/ 2397918 w 2965450"/>
              <a:gd name="T11" fmla="*/ 1682545 h 2371725"/>
              <a:gd name="T12" fmla="*/ 2183396 w 2965450"/>
              <a:gd name="T13" fmla="*/ 1677899 h 2371725"/>
              <a:gd name="T14" fmla="*/ 2373611 w 2965450"/>
              <a:gd name="T15" fmla="*/ 1414368 h 2371725"/>
              <a:gd name="T16" fmla="*/ 2721080 w 2965450"/>
              <a:gd name="T17" fmla="*/ 1383353 h 2371725"/>
              <a:gd name="T18" fmla="*/ 2440569 w 2965450"/>
              <a:gd name="T19" fmla="*/ 1405507 h 2371725"/>
              <a:gd name="T20" fmla="*/ 2455069 w 2965450"/>
              <a:gd name="T21" fmla="*/ 1215232 h 2371725"/>
              <a:gd name="T22" fmla="*/ 2696586 w 2965450"/>
              <a:gd name="T23" fmla="*/ 1129193 h 2371725"/>
              <a:gd name="T24" fmla="*/ 2758194 w 2965450"/>
              <a:gd name="T25" fmla="*/ 1109896 h 2371725"/>
              <a:gd name="T26" fmla="*/ 2763441 w 2965450"/>
              <a:gd name="T27" fmla="*/ 1002109 h 2371725"/>
              <a:gd name="T28" fmla="*/ 2520156 w 2965450"/>
              <a:gd name="T29" fmla="*/ 1140619 h 2371725"/>
              <a:gd name="T30" fmla="*/ 2435225 w 2965450"/>
              <a:gd name="T31" fmla="*/ 1138127 h 2371725"/>
              <a:gd name="T32" fmla="*/ 2273366 w 2965450"/>
              <a:gd name="T33" fmla="*/ 1398873 h 2371725"/>
              <a:gd name="T34" fmla="*/ 2248535 w 2965450"/>
              <a:gd name="T35" fmla="*/ 1342760 h 2371725"/>
              <a:gd name="T36" fmla="*/ 2140347 w 2965450"/>
              <a:gd name="T37" fmla="*/ 1706960 h 2371725"/>
              <a:gd name="T38" fmla="*/ 2156319 w 2965450"/>
              <a:gd name="T39" fmla="*/ 1989138 h 2371725"/>
              <a:gd name="T40" fmla="*/ 2108394 w 2965450"/>
              <a:gd name="T41" fmla="*/ 2305487 h 2371725"/>
              <a:gd name="T42" fmla="*/ 2061097 w 2965450"/>
              <a:gd name="T43" fmla="*/ 2135726 h 2371725"/>
              <a:gd name="T44" fmla="*/ 2000687 w 2965450"/>
              <a:gd name="T45" fmla="*/ 1772047 h 2371725"/>
              <a:gd name="T46" fmla="*/ 2089714 w 2965450"/>
              <a:gd name="T47" fmla="*/ 2246313 h 2371725"/>
              <a:gd name="T48" fmla="*/ 2094704 w 2965450"/>
              <a:gd name="T49" fmla="*/ 1581347 h 2371725"/>
              <a:gd name="T50" fmla="*/ 2137131 w 2965450"/>
              <a:gd name="T51" fmla="*/ 1287295 h 2371725"/>
              <a:gd name="T52" fmla="*/ 2250138 w 2965450"/>
              <a:gd name="T53" fmla="*/ 1082253 h 2371725"/>
              <a:gd name="T54" fmla="*/ 2491615 w 2965450"/>
              <a:gd name="T55" fmla="*/ 949135 h 2371725"/>
              <a:gd name="T56" fmla="*/ 2867511 w 2965450"/>
              <a:gd name="T57" fmla="*/ 858138 h 2371725"/>
              <a:gd name="T58" fmla="*/ 54801 w 2965450"/>
              <a:gd name="T59" fmla="*/ 42863 h 2371725"/>
              <a:gd name="T60" fmla="*/ 445550 w 2965450"/>
              <a:gd name="T61" fmla="*/ 177403 h 2371725"/>
              <a:gd name="T62" fmla="*/ 1146040 w 2965450"/>
              <a:gd name="T63" fmla="*/ 211931 h 2371725"/>
              <a:gd name="T64" fmla="*/ 1476430 w 2965450"/>
              <a:gd name="T65" fmla="*/ 317500 h 2371725"/>
              <a:gd name="T66" fmla="*/ 1681733 w 2965450"/>
              <a:gd name="T67" fmla="*/ 431800 h 2371725"/>
              <a:gd name="T68" fmla="*/ 1896566 w 2965450"/>
              <a:gd name="T69" fmla="*/ 822325 h 2371725"/>
              <a:gd name="T70" fmla="*/ 2062158 w 2965450"/>
              <a:gd name="T71" fmla="*/ 1324769 h 2371725"/>
              <a:gd name="T72" fmla="*/ 2045082 w 2965450"/>
              <a:gd name="T73" fmla="*/ 1670050 h 2371725"/>
              <a:gd name="T74" fmla="*/ 1928813 w 2965450"/>
              <a:gd name="T75" fmla="*/ 1036638 h 2371725"/>
              <a:gd name="T76" fmla="*/ 1674012 w 2965450"/>
              <a:gd name="T77" fmla="*/ 718227 h 2371725"/>
              <a:gd name="T78" fmla="*/ 1652012 w 2965450"/>
              <a:gd name="T79" fmla="*/ 960562 h 2371725"/>
              <a:gd name="T80" fmla="*/ 1286636 w 2965450"/>
              <a:gd name="T81" fmla="*/ 759967 h 2371725"/>
              <a:gd name="T82" fmla="*/ 1217106 w 2965450"/>
              <a:gd name="T83" fmla="*/ 633824 h 2371725"/>
              <a:gd name="T84" fmla="*/ 1017290 w 2965450"/>
              <a:gd name="T85" fmla="*/ 600686 h 2371725"/>
              <a:gd name="T86" fmla="*/ 413939 w 2965450"/>
              <a:gd name="T87" fmla="*/ 350444 h 2371725"/>
              <a:gd name="T88" fmla="*/ 875769 w 2965450"/>
              <a:gd name="T89" fmla="*/ 603018 h 2371725"/>
              <a:gd name="T90" fmla="*/ 446145 w 2965450"/>
              <a:gd name="T91" fmla="*/ 604954 h 2371725"/>
              <a:gd name="T92" fmla="*/ 690963 w 2965450"/>
              <a:gd name="T93" fmla="*/ 640576 h 2371725"/>
              <a:gd name="T94" fmla="*/ 1151765 w 2965450"/>
              <a:gd name="T95" fmla="*/ 708727 h 2371725"/>
              <a:gd name="T96" fmla="*/ 1509729 w 2965450"/>
              <a:gd name="T97" fmla="*/ 1046212 h 2371725"/>
              <a:gd name="T98" fmla="*/ 1193150 w 2965450"/>
              <a:gd name="T99" fmla="*/ 1156311 h 2371725"/>
              <a:gd name="T100" fmla="*/ 561975 w 2965450"/>
              <a:gd name="T101" fmla="*/ 1164688 h 2371725"/>
              <a:gd name="T102" fmla="*/ 1203068 w 2965450"/>
              <a:gd name="T103" fmla="*/ 1180645 h 2371725"/>
              <a:gd name="T104" fmla="*/ 1549400 w 2965450"/>
              <a:gd name="T105" fmla="*/ 1084507 h 2371725"/>
              <a:gd name="T106" fmla="*/ 1912343 w 2965450"/>
              <a:gd name="T107" fmla="*/ 1625032 h 2371725"/>
              <a:gd name="T108" fmla="*/ 1486345 w 2965450"/>
              <a:gd name="T109" fmla="*/ 1701422 h 2371725"/>
              <a:gd name="T110" fmla="*/ 1810040 w 2965450"/>
              <a:gd name="T111" fmla="*/ 1689234 h 2371725"/>
              <a:gd name="T112" fmla="*/ 1744475 w 2965450"/>
              <a:gd name="T113" fmla="*/ 1785938 h 2371725"/>
              <a:gd name="T114" fmla="*/ 1260803 w 2965450"/>
              <a:gd name="T115" fmla="*/ 1730772 h 2371725"/>
              <a:gd name="T116" fmla="*/ 791427 w 2965450"/>
              <a:gd name="T117" fmla="*/ 1547019 h 2371725"/>
              <a:gd name="T118" fmla="*/ 594464 w 2965450"/>
              <a:gd name="T119" fmla="*/ 1349375 h 2371725"/>
              <a:gd name="T120" fmla="*/ 459846 w 2965450"/>
              <a:gd name="T121" fmla="*/ 1043384 h 2371725"/>
              <a:gd name="T122" fmla="*/ 240645 w 2965450"/>
              <a:gd name="T123" fmla="*/ 821928 h 2371725"/>
              <a:gd name="T124" fmla="*/ 65522 w 2965450"/>
              <a:gd name="T125" fmla="*/ 402431 h 2371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65450" h="2371725">
                <a:moveTo>
                  <a:pt x="2962674" y="782638"/>
                </a:moveTo>
                <a:lnTo>
                  <a:pt x="2963467" y="802904"/>
                </a:lnTo>
                <a:lnTo>
                  <a:pt x="2964657" y="822375"/>
                </a:lnTo>
                <a:lnTo>
                  <a:pt x="2965450" y="841051"/>
                </a:lnTo>
                <a:lnTo>
                  <a:pt x="2965450" y="859727"/>
                </a:lnTo>
                <a:lnTo>
                  <a:pt x="2965450" y="877609"/>
                </a:lnTo>
                <a:lnTo>
                  <a:pt x="2965450" y="895093"/>
                </a:lnTo>
                <a:lnTo>
                  <a:pt x="2964260" y="928869"/>
                </a:lnTo>
                <a:lnTo>
                  <a:pt x="2961881" y="960261"/>
                </a:lnTo>
                <a:lnTo>
                  <a:pt x="2958709" y="990859"/>
                </a:lnTo>
                <a:lnTo>
                  <a:pt x="2954744" y="1019072"/>
                </a:lnTo>
                <a:lnTo>
                  <a:pt x="2949986" y="1046490"/>
                </a:lnTo>
                <a:lnTo>
                  <a:pt x="2945228" y="1071922"/>
                </a:lnTo>
                <a:lnTo>
                  <a:pt x="2939280" y="1095764"/>
                </a:lnTo>
                <a:lnTo>
                  <a:pt x="2932936" y="1118017"/>
                </a:lnTo>
                <a:lnTo>
                  <a:pt x="2925799" y="1138680"/>
                </a:lnTo>
                <a:lnTo>
                  <a:pt x="2919058" y="1158151"/>
                </a:lnTo>
                <a:lnTo>
                  <a:pt x="2911524" y="1176430"/>
                </a:lnTo>
                <a:lnTo>
                  <a:pt x="2903990" y="1193119"/>
                </a:lnTo>
                <a:lnTo>
                  <a:pt x="2896060" y="1208219"/>
                </a:lnTo>
                <a:lnTo>
                  <a:pt x="2888526" y="1222524"/>
                </a:lnTo>
                <a:lnTo>
                  <a:pt x="2880596" y="1235637"/>
                </a:lnTo>
                <a:lnTo>
                  <a:pt x="2872666" y="1246764"/>
                </a:lnTo>
                <a:lnTo>
                  <a:pt x="2865132" y="1257890"/>
                </a:lnTo>
                <a:lnTo>
                  <a:pt x="2857598" y="1267030"/>
                </a:lnTo>
                <a:lnTo>
                  <a:pt x="2850858" y="1275772"/>
                </a:lnTo>
                <a:lnTo>
                  <a:pt x="2843720" y="1283322"/>
                </a:lnTo>
                <a:lnTo>
                  <a:pt x="2836980" y="1290077"/>
                </a:lnTo>
                <a:lnTo>
                  <a:pt x="2831428" y="1295243"/>
                </a:lnTo>
                <a:lnTo>
                  <a:pt x="2825877" y="1300011"/>
                </a:lnTo>
                <a:lnTo>
                  <a:pt x="2817154" y="1307164"/>
                </a:lnTo>
                <a:lnTo>
                  <a:pt x="2811206" y="1311137"/>
                </a:lnTo>
                <a:lnTo>
                  <a:pt x="2809620" y="1312329"/>
                </a:lnTo>
                <a:lnTo>
                  <a:pt x="2811603" y="1328622"/>
                </a:lnTo>
                <a:lnTo>
                  <a:pt x="2850064" y="1330608"/>
                </a:lnTo>
                <a:lnTo>
                  <a:pt x="2844910" y="1344914"/>
                </a:lnTo>
                <a:lnTo>
                  <a:pt x="2839359" y="1358424"/>
                </a:lnTo>
                <a:lnTo>
                  <a:pt x="2833807" y="1371537"/>
                </a:lnTo>
                <a:lnTo>
                  <a:pt x="2827067" y="1383856"/>
                </a:lnTo>
                <a:lnTo>
                  <a:pt x="2820722" y="1395777"/>
                </a:lnTo>
                <a:lnTo>
                  <a:pt x="2814378" y="1407300"/>
                </a:lnTo>
                <a:lnTo>
                  <a:pt x="2807637" y="1418029"/>
                </a:lnTo>
                <a:lnTo>
                  <a:pt x="2800897" y="1428758"/>
                </a:lnTo>
                <a:lnTo>
                  <a:pt x="2793759" y="1438295"/>
                </a:lnTo>
                <a:lnTo>
                  <a:pt x="2786622" y="1447832"/>
                </a:lnTo>
                <a:lnTo>
                  <a:pt x="2779881" y="1456574"/>
                </a:lnTo>
                <a:lnTo>
                  <a:pt x="2772744" y="1464919"/>
                </a:lnTo>
                <a:lnTo>
                  <a:pt x="2765607" y="1472866"/>
                </a:lnTo>
                <a:lnTo>
                  <a:pt x="2758866" y="1480416"/>
                </a:lnTo>
                <a:lnTo>
                  <a:pt x="2744988" y="1493927"/>
                </a:lnTo>
                <a:lnTo>
                  <a:pt x="2732300" y="1505450"/>
                </a:lnTo>
                <a:lnTo>
                  <a:pt x="2720801" y="1515384"/>
                </a:lnTo>
                <a:lnTo>
                  <a:pt x="2709698" y="1523729"/>
                </a:lnTo>
                <a:lnTo>
                  <a:pt x="2700182" y="1530484"/>
                </a:lnTo>
                <a:lnTo>
                  <a:pt x="2692648" y="1535253"/>
                </a:lnTo>
                <a:lnTo>
                  <a:pt x="2686304" y="1538829"/>
                </a:lnTo>
                <a:lnTo>
                  <a:pt x="2681546" y="1541611"/>
                </a:lnTo>
                <a:lnTo>
                  <a:pt x="2723180" y="1546379"/>
                </a:lnTo>
                <a:lnTo>
                  <a:pt x="2701768" y="1563466"/>
                </a:lnTo>
                <a:lnTo>
                  <a:pt x="2680356" y="1578963"/>
                </a:lnTo>
                <a:lnTo>
                  <a:pt x="2658944" y="1594063"/>
                </a:lnTo>
                <a:lnTo>
                  <a:pt x="2637929" y="1607176"/>
                </a:lnTo>
                <a:lnTo>
                  <a:pt x="2618103" y="1619892"/>
                </a:lnTo>
                <a:lnTo>
                  <a:pt x="2598674" y="1631416"/>
                </a:lnTo>
                <a:lnTo>
                  <a:pt x="2580435" y="1641350"/>
                </a:lnTo>
                <a:lnTo>
                  <a:pt x="2563384" y="1650092"/>
                </a:lnTo>
                <a:lnTo>
                  <a:pt x="2547524" y="1658437"/>
                </a:lnTo>
                <a:lnTo>
                  <a:pt x="2533249" y="1665192"/>
                </a:lnTo>
                <a:lnTo>
                  <a:pt x="2509855" y="1675524"/>
                </a:lnTo>
                <a:lnTo>
                  <a:pt x="2495184" y="1681882"/>
                </a:lnTo>
                <a:lnTo>
                  <a:pt x="2490029" y="1683868"/>
                </a:lnTo>
                <a:lnTo>
                  <a:pt x="2505493" y="1695392"/>
                </a:lnTo>
                <a:lnTo>
                  <a:pt x="2489633" y="1700955"/>
                </a:lnTo>
                <a:lnTo>
                  <a:pt x="2473772" y="1706518"/>
                </a:lnTo>
                <a:lnTo>
                  <a:pt x="2457515" y="1711287"/>
                </a:lnTo>
                <a:lnTo>
                  <a:pt x="2441655" y="1715658"/>
                </a:lnTo>
                <a:lnTo>
                  <a:pt x="2426587" y="1719631"/>
                </a:lnTo>
                <a:lnTo>
                  <a:pt x="2411123" y="1723208"/>
                </a:lnTo>
                <a:lnTo>
                  <a:pt x="2395659" y="1725989"/>
                </a:lnTo>
                <a:lnTo>
                  <a:pt x="2380988" y="1729168"/>
                </a:lnTo>
                <a:lnTo>
                  <a:pt x="2351646" y="1733937"/>
                </a:lnTo>
                <a:lnTo>
                  <a:pt x="2323890" y="1737513"/>
                </a:lnTo>
                <a:lnTo>
                  <a:pt x="2297720" y="1740295"/>
                </a:lnTo>
                <a:lnTo>
                  <a:pt x="2273136" y="1741884"/>
                </a:lnTo>
                <a:lnTo>
                  <a:pt x="2250931" y="1742679"/>
                </a:lnTo>
                <a:lnTo>
                  <a:pt x="2230709" y="1743076"/>
                </a:lnTo>
                <a:lnTo>
                  <a:pt x="2212866" y="1743076"/>
                </a:lnTo>
                <a:lnTo>
                  <a:pt x="2197798" y="1742679"/>
                </a:lnTo>
                <a:lnTo>
                  <a:pt x="2176783" y="1741884"/>
                </a:lnTo>
                <a:lnTo>
                  <a:pt x="2169249" y="1741487"/>
                </a:lnTo>
                <a:lnTo>
                  <a:pt x="2162614" y="1738582"/>
                </a:lnTo>
                <a:lnTo>
                  <a:pt x="2166540" y="1726804"/>
                </a:lnTo>
                <a:lnTo>
                  <a:pt x="2173287" y="1706166"/>
                </a:lnTo>
                <a:lnTo>
                  <a:pt x="2176615" y="1696849"/>
                </a:lnTo>
                <a:lnTo>
                  <a:pt x="2185193" y="1698293"/>
                </a:lnTo>
                <a:lnTo>
                  <a:pt x="2195115" y="1699061"/>
                </a:lnTo>
                <a:lnTo>
                  <a:pt x="2205037" y="1699829"/>
                </a:lnTo>
                <a:lnTo>
                  <a:pt x="2225278" y="1700213"/>
                </a:lnTo>
                <a:lnTo>
                  <a:pt x="2246312" y="1699829"/>
                </a:lnTo>
                <a:lnTo>
                  <a:pt x="2266950" y="1699061"/>
                </a:lnTo>
                <a:lnTo>
                  <a:pt x="2287984" y="1697525"/>
                </a:lnTo>
                <a:lnTo>
                  <a:pt x="2307828" y="1695604"/>
                </a:lnTo>
                <a:lnTo>
                  <a:pt x="2327672" y="1693684"/>
                </a:lnTo>
                <a:lnTo>
                  <a:pt x="2346325" y="1690995"/>
                </a:lnTo>
                <a:lnTo>
                  <a:pt x="2363390" y="1688307"/>
                </a:lnTo>
                <a:lnTo>
                  <a:pt x="2391568" y="1683314"/>
                </a:lnTo>
                <a:lnTo>
                  <a:pt x="2392416" y="1683160"/>
                </a:lnTo>
                <a:lnTo>
                  <a:pt x="2397918" y="1682545"/>
                </a:lnTo>
                <a:lnTo>
                  <a:pt x="2405477" y="1680790"/>
                </a:lnTo>
                <a:lnTo>
                  <a:pt x="2410618" y="1679857"/>
                </a:lnTo>
                <a:lnTo>
                  <a:pt x="2417762" y="1678705"/>
                </a:lnTo>
                <a:lnTo>
                  <a:pt x="2407840" y="1680241"/>
                </a:lnTo>
                <a:lnTo>
                  <a:pt x="2405477" y="1680790"/>
                </a:lnTo>
                <a:lnTo>
                  <a:pt x="2392416" y="1683160"/>
                </a:lnTo>
                <a:lnTo>
                  <a:pt x="2387600" y="1683698"/>
                </a:lnTo>
                <a:lnTo>
                  <a:pt x="2377678" y="1685234"/>
                </a:lnTo>
                <a:lnTo>
                  <a:pt x="2356643" y="1687154"/>
                </a:lnTo>
                <a:lnTo>
                  <a:pt x="2336006" y="1687923"/>
                </a:lnTo>
                <a:lnTo>
                  <a:pt x="2315368" y="1688307"/>
                </a:lnTo>
                <a:lnTo>
                  <a:pt x="2295128" y="1687923"/>
                </a:lnTo>
                <a:lnTo>
                  <a:pt x="2276078" y="1687538"/>
                </a:lnTo>
                <a:lnTo>
                  <a:pt x="2257425" y="1686386"/>
                </a:lnTo>
                <a:lnTo>
                  <a:pt x="2239962" y="1685234"/>
                </a:lnTo>
                <a:lnTo>
                  <a:pt x="2224484" y="1683314"/>
                </a:lnTo>
                <a:lnTo>
                  <a:pt x="2197893" y="1679857"/>
                </a:lnTo>
                <a:lnTo>
                  <a:pt x="2183396" y="1677899"/>
                </a:lnTo>
                <a:lnTo>
                  <a:pt x="2195909" y="1645444"/>
                </a:lnTo>
                <a:lnTo>
                  <a:pt x="2210990" y="1607344"/>
                </a:lnTo>
                <a:lnTo>
                  <a:pt x="2219722" y="1586707"/>
                </a:lnTo>
                <a:lnTo>
                  <a:pt x="2229644" y="1565276"/>
                </a:lnTo>
                <a:lnTo>
                  <a:pt x="2239565" y="1543051"/>
                </a:lnTo>
                <a:lnTo>
                  <a:pt x="2250678" y="1520032"/>
                </a:lnTo>
                <a:lnTo>
                  <a:pt x="2261790" y="1496616"/>
                </a:lnTo>
                <a:lnTo>
                  <a:pt x="2274094" y="1472804"/>
                </a:lnTo>
                <a:lnTo>
                  <a:pt x="2287190" y="1448991"/>
                </a:lnTo>
                <a:lnTo>
                  <a:pt x="2301081" y="1424385"/>
                </a:lnTo>
                <a:lnTo>
                  <a:pt x="2315369" y="1399779"/>
                </a:lnTo>
                <a:lnTo>
                  <a:pt x="2316953" y="1397235"/>
                </a:lnTo>
                <a:lnTo>
                  <a:pt x="2316162" y="1399465"/>
                </a:lnTo>
                <a:lnTo>
                  <a:pt x="2321709" y="1401479"/>
                </a:lnTo>
                <a:lnTo>
                  <a:pt x="2329633" y="1404701"/>
                </a:lnTo>
                <a:lnTo>
                  <a:pt x="2340727" y="1407924"/>
                </a:lnTo>
                <a:lnTo>
                  <a:pt x="2354990" y="1411549"/>
                </a:lnTo>
                <a:lnTo>
                  <a:pt x="2373611" y="1414368"/>
                </a:lnTo>
                <a:lnTo>
                  <a:pt x="2383516" y="1416382"/>
                </a:lnTo>
                <a:lnTo>
                  <a:pt x="2395402" y="1417591"/>
                </a:lnTo>
                <a:lnTo>
                  <a:pt x="2407685" y="1418396"/>
                </a:lnTo>
                <a:lnTo>
                  <a:pt x="2420759" y="1419202"/>
                </a:lnTo>
                <a:lnTo>
                  <a:pt x="2435023" y="1420410"/>
                </a:lnTo>
                <a:lnTo>
                  <a:pt x="2450474" y="1420813"/>
                </a:lnTo>
                <a:lnTo>
                  <a:pt x="2467115" y="1420410"/>
                </a:lnTo>
                <a:lnTo>
                  <a:pt x="2484548" y="1420008"/>
                </a:lnTo>
                <a:lnTo>
                  <a:pt x="2503169" y="1418799"/>
                </a:lnTo>
                <a:lnTo>
                  <a:pt x="2522583" y="1417591"/>
                </a:lnTo>
                <a:lnTo>
                  <a:pt x="2543186" y="1415174"/>
                </a:lnTo>
                <a:lnTo>
                  <a:pt x="2564977" y="1413160"/>
                </a:lnTo>
                <a:lnTo>
                  <a:pt x="2588352" y="1409938"/>
                </a:lnTo>
                <a:lnTo>
                  <a:pt x="2612521" y="1405910"/>
                </a:lnTo>
                <a:lnTo>
                  <a:pt x="2637878" y="1401479"/>
                </a:lnTo>
                <a:lnTo>
                  <a:pt x="2664423" y="1396242"/>
                </a:lnTo>
                <a:lnTo>
                  <a:pt x="2692157" y="1390200"/>
                </a:lnTo>
                <a:lnTo>
                  <a:pt x="2721080" y="1383353"/>
                </a:lnTo>
                <a:lnTo>
                  <a:pt x="2751587" y="1375297"/>
                </a:lnTo>
                <a:lnTo>
                  <a:pt x="2782887" y="1366838"/>
                </a:lnTo>
                <a:lnTo>
                  <a:pt x="2769416" y="1370463"/>
                </a:lnTo>
                <a:lnTo>
                  <a:pt x="2753172" y="1374491"/>
                </a:lnTo>
                <a:lnTo>
                  <a:pt x="2732173" y="1378922"/>
                </a:lnTo>
                <a:lnTo>
                  <a:pt x="2706420" y="1384561"/>
                </a:lnTo>
                <a:lnTo>
                  <a:pt x="2677102" y="1390200"/>
                </a:lnTo>
                <a:lnTo>
                  <a:pt x="2644217" y="1395437"/>
                </a:lnTo>
                <a:lnTo>
                  <a:pt x="2609351" y="1400270"/>
                </a:lnTo>
                <a:lnTo>
                  <a:pt x="2591522" y="1402284"/>
                </a:lnTo>
                <a:lnTo>
                  <a:pt x="2572901" y="1404298"/>
                </a:lnTo>
                <a:lnTo>
                  <a:pt x="2554279" y="1405910"/>
                </a:lnTo>
                <a:lnTo>
                  <a:pt x="2534865" y="1407118"/>
                </a:lnTo>
                <a:lnTo>
                  <a:pt x="2516244" y="1407924"/>
                </a:lnTo>
                <a:lnTo>
                  <a:pt x="2496830" y="1407924"/>
                </a:lnTo>
                <a:lnTo>
                  <a:pt x="2478209" y="1407924"/>
                </a:lnTo>
                <a:lnTo>
                  <a:pt x="2459191" y="1407118"/>
                </a:lnTo>
                <a:lnTo>
                  <a:pt x="2440569" y="1405507"/>
                </a:lnTo>
                <a:lnTo>
                  <a:pt x="2422344" y="1403493"/>
                </a:lnTo>
                <a:lnTo>
                  <a:pt x="2404515" y="1400673"/>
                </a:lnTo>
                <a:lnTo>
                  <a:pt x="2387082" y="1397048"/>
                </a:lnTo>
                <a:lnTo>
                  <a:pt x="2370442" y="1392617"/>
                </a:lnTo>
                <a:lnTo>
                  <a:pt x="2354594" y="1387784"/>
                </a:lnTo>
                <a:lnTo>
                  <a:pt x="2346670" y="1384561"/>
                </a:lnTo>
                <a:lnTo>
                  <a:pt x="2339538" y="1381742"/>
                </a:lnTo>
                <a:lnTo>
                  <a:pt x="2332010" y="1378519"/>
                </a:lnTo>
                <a:lnTo>
                  <a:pt x="2329429" y="1377207"/>
                </a:lnTo>
                <a:lnTo>
                  <a:pt x="2330450" y="1375569"/>
                </a:lnTo>
                <a:lnTo>
                  <a:pt x="2345928" y="1350963"/>
                </a:lnTo>
                <a:lnTo>
                  <a:pt x="2362200" y="1327150"/>
                </a:lnTo>
                <a:lnTo>
                  <a:pt x="2379662" y="1303735"/>
                </a:lnTo>
                <a:lnTo>
                  <a:pt x="2397522" y="1280716"/>
                </a:lnTo>
                <a:lnTo>
                  <a:pt x="2416175" y="1257697"/>
                </a:lnTo>
                <a:lnTo>
                  <a:pt x="2434828" y="1236266"/>
                </a:lnTo>
                <a:lnTo>
                  <a:pt x="2445147" y="1225550"/>
                </a:lnTo>
                <a:lnTo>
                  <a:pt x="2455069" y="1215232"/>
                </a:lnTo>
                <a:lnTo>
                  <a:pt x="2465387" y="1205310"/>
                </a:lnTo>
                <a:lnTo>
                  <a:pt x="2475706" y="1194991"/>
                </a:lnTo>
                <a:lnTo>
                  <a:pt x="2486422" y="1185466"/>
                </a:lnTo>
                <a:lnTo>
                  <a:pt x="2497138" y="1176338"/>
                </a:lnTo>
                <a:lnTo>
                  <a:pt x="2508250" y="1167210"/>
                </a:lnTo>
                <a:lnTo>
                  <a:pt x="2518966" y="1158875"/>
                </a:lnTo>
                <a:lnTo>
                  <a:pt x="2553515" y="1137536"/>
                </a:lnTo>
                <a:lnTo>
                  <a:pt x="2565817" y="1138644"/>
                </a:lnTo>
                <a:lnTo>
                  <a:pt x="2578536" y="1139431"/>
                </a:lnTo>
                <a:lnTo>
                  <a:pt x="2591255" y="1139825"/>
                </a:lnTo>
                <a:lnTo>
                  <a:pt x="2603577" y="1139825"/>
                </a:lnTo>
                <a:lnTo>
                  <a:pt x="2615899" y="1139431"/>
                </a:lnTo>
                <a:lnTo>
                  <a:pt x="2628220" y="1138644"/>
                </a:lnTo>
                <a:lnTo>
                  <a:pt x="2640144" y="1137856"/>
                </a:lnTo>
                <a:lnTo>
                  <a:pt x="2652069" y="1136281"/>
                </a:lnTo>
                <a:lnTo>
                  <a:pt x="2663595" y="1134706"/>
                </a:lnTo>
                <a:lnTo>
                  <a:pt x="2675122" y="1133131"/>
                </a:lnTo>
                <a:lnTo>
                  <a:pt x="2696586" y="1129193"/>
                </a:lnTo>
                <a:lnTo>
                  <a:pt x="2717254" y="1124073"/>
                </a:lnTo>
                <a:lnTo>
                  <a:pt x="2736333" y="1118954"/>
                </a:lnTo>
                <a:lnTo>
                  <a:pt x="2753424" y="1113834"/>
                </a:lnTo>
                <a:lnTo>
                  <a:pt x="2769323" y="1108715"/>
                </a:lnTo>
                <a:lnTo>
                  <a:pt x="2782837" y="1103202"/>
                </a:lnTo>
                <a:lnTo>
                  <a:pt x="2790519" y="1100052"/>
                </a:lnTo>
                <a:lnTo>
                  <a:pt x="2797941" y="1097295"/>
                </a:lnTo>
                <a:lnTo>
                  <a:pt x="2807481" y="1093357"/>
                </a:lnTo>
                <a:lnTo>
                  <a:pt x="2810659" y="1091782"/>
                </a:lnTo>
                <a:lnTo>
                  <a:pt x="2810661" y="1091782"/>
                </a:lnTo>
                <a:lnTo>
                  <a:pt x="2816225" y="1089025"/>
                </a:lnTo>
                <a:lnTo>
                  <a:pt x="2810659" y="1091782"/>
                </a:lnTo>
                <a:lnTo>
                  <a:pt x="2794364" y="1098476"/>
                </a:lnTo>
                <a:lnTo>
                  <a:pt x="2790519" y="1100052"/>
                </a:lnTo>
                <a:lnTo>
                  <a:pt x="2788402" y="1100839"/>
                </a:lnTo>
                <a:lnTo>
                  <a:pt x="2778465" y="1103989"/>
                </a:lnTo>
                <a:lnTo>
                  <a:pt x="2768528" y="1106746"/>
                </a:lnTo>
                <a:lnTo>
                  <a:pt x="2758194" y="1109896"/>
                </a:lnTo>
                <a:lnTo>
                  <a:pt x="2748257" y="1112259"/>
                </a:lnTo>
                <a:lnTo>
                  <a:pt x="2738320" y="1114228"/>
                </a:lnTo>
                <a:lnTo>
                  <a:pt x="2717652" y="1118166"/>
                </a:lnTo>
                <a:lnTo>
                  <a:pt x="2697381" y="1121317"/>
                </a:lnTo>
                <a:lnTo>
                  <a:pt x="2677507" y="1123286"/>
                </a:lnTo>
                <a:lnTo>
                  <a:pt x="2658826" y="1124861"/>
                </a:lnTo>
                <a:lnTo>
                  <a:pt x="2640939" y="1125648"/>
                </a:lnTo>
                <a:lnTo>
                  <a:pt x="2624643" y="1126042"/>
                </a:lnTo>
                <a:lnTo>
                  <a:pt x="2609539" y="1126436"/>
                </a:lnTo>
                <a:lnTo>
                  <a:pt x="2596820" y="1126436"/>
                </a:lnTo>
                <a:lnTo>
                  <a:pt x="2578934" y="1125648"/>
                </a:lnTo>
                <a:lnTo>
                  <a:pt x="2573192" y="1125314"/>
                </a:lnTo>
                <a:lnTo>
                  <a:pt x="2601516" y="1107678"/>
                </a:lnTo>
                <a:lnTo>
                  <a:pt x="2650331" y="1077119"/>
                </a:lnTo>
                <a:lnTo>
                  <a:pt x="2699544" y="1045766"/>
                </a:lnTo>
                <a:lnTo>
                  <a:pt x="2722960" y="1029891"/>
                </a:lnTo>
                <a:lnTo>
                  <a:pt x="2744391" y="1015603"/>
                </a:lnTo>
                <a:lnTo>
                  <a:pt x="2763441" y="1002109"/>
                </a:lnTo>
                <a:lnTo>
                  <a:pt x="2778919" y="990997"/>
                </a:lnTo>
                <a:lnTo>
                  <a:pt x="2790428" y="981075"/>
                </a:lnTo>
                <a:lnTo>
                  <a:pt x="2794397" y="977900"/>
                </a:lnTo>
                <a:lnTo>
                  <a:pt x="2797175" y="974725"/>
                </a:lnTo>
                <a:lnTo>
                  <a:pt x="2770188" y="992584"/>
                </a:lnTo>
                <a:lnTo>
                  <a:pt x="2740025" y="1012428"/>
                </a:lnTo>
                <a:lnTo>
                  <a:pt x="2702322" y="1036638"/>
                </a:lnTo>
                <a:lnTo>
                  <a:pt x="2676635" y="1052427"/>
                </a:lnTo>
                <a:lnTo>
                  <a:pt x="2677429" y="1051322"/>
                </a:lnTo>
                <a:lnTo>
                  <a:pt x="2700337" y="987425"/>
                </a:lnTo>
                <a:lnTo>
                  <a:pt x="2672089" y="1055221"/>
                </a:lnTo>
                <a:lnTo>
                  <a:pt x="2659063" y="1063228"/>
                </a:lnTo>
                <a:lnTo>
                  <a:pt x="2636044" y="1077119"/>
                </a:lnTo>
                <a:lnTo>
                  <a:pt x="2612628" y="1090613"/>
                </a:lnTo>
                <a:lnTo>
                  <a:pt x="2588816" y="1104503"/>
                </a:lnTo>
                <a:lnTo>
                  <a:pt x="2565003" y="1117600"/>
                </a:lnTo>
                <a:lnTo>
                  <a:pt x="2542381" y="1129903"/>
                </a:lnTo>
                <a:lnTo>
                  <a:pt x="2520156" y="1140619"/>
                </a:lnTo>
                <a:lnTo>
                  <a:pt x="2514203" y="1143794"/>
                </a:lnTo>
                <a:lnTo>
                  <a:pt x="2508647" y="1147366"/>
                </a:lnTo>
                <a:lnTo>
                  <a:pt x="2496344" y="1154906"/>
                </a:lnTo>
                <a:lnTo>
                  <a:pt x="2484041" y="1164035"/>
                </a:lnTo>
                <a:lnTo>
                  <a:pt x="2470944" y="1174353"/>
                </a:lnTo>
                <a:lnTo>
                  <a:pt x="2457847" y="1186260"/>
                </a:lnTo>
                <a:lnTo>
                  <a:pt x="2444859" y="1198866"/>
                </a:lnTo>
                <a:lnTo>
                  <a:pt x="2444354" y="1197054"/>
                </a:lnTo>
                <a:lnTo>
                  <a:pt x="2442766" y="1189144"/>
                </a:lnTo>
                <a:lnTo>
                  <a:pt x="2441179" y="1180839"/>
                </a:lnTo>
                <a:lnTo>
                  <a:pt x="2440385" y="1172929"/>
                </a:lnTo>
                <a:lnTo>
                  <a:pt x="2438400" y="1156319"/>
                </a:lnTo>
                <a:lnTo>
                  <a:pt x="2437607" y="1140895"/>
                </a:lnTo>
                <a:lnTo>
                  <a:pt x="2437210" y="1127449"/>
                </a:lnTo>
                <a:lnTo>
                  <a:pt x="2436813" y="1116771"/>
                </a:lnTo>
                <a:lnTo>
                  <a:pt x="2437210" y="1106488"/>
                </a:lnTo>
                <a:lnTo>
                  <a:pt x="2436019" y="1121121"/>
                </a:lnTo>
                <a:lnTo>
                  <a:pt x="2435225" y="1138127"/>
                </a:lnTo>
                <a:lnTo>
                  <a:pt x="2435225" y="1156715"/>
                </a:lnTo>
                <a:lnTo>
                  <a:pt x="2435225" y="1175302"/>
                </a:lnTo>
                <a:lnTo>
                  <a:pt x="2435622" y="1206150"/>
                </a:lnTo>
                <a:lnTo>
                  <a:pt x="2435679" y="1208030"/>
                </a:lnTo>
                <a:lnTo>
                  <a:pt x="2430066" y="1213644"/>
                </a:lnTo>
                <a:lnTo>
                  <a:pt x="2416175" y="1228725"/>
                </a:lnTo>
                <a:lnTo>
                  <a:pt x="2401887" y="1244997"/>
                </a:lnTo>
                <a:lnTo>
                  <a:pt x="2387203" y="1262063"/>
                </a:lnTo>
                <a:lnTo>
                  <a:pt x="2372916" y="1279922"/>
                </a:lnTo>
                <a:lnTo>
                  <a:pt x="2358231" y="1298972"/>
                </a:lnTo>
                <a:lnTo>
                  <a:pt x="2343944" y="1318022"/>
                </a:lnTo>
                <a:lnTo>
                  <a:pt x="2329259" y="1338263"/>
                </a:lnTo>
                <a:lnTo>
                  <a:pt x="2314972" y="1359297"/>
                </a:lnTo>
                <a:lnTo>
                  <a:pt x="2300287" y="1380332"/>
                </a:lnTo>
                <a:lnTo>
                  <a:pt x="2286794" y="1401763"/>
                </a:lnTo>
                <a:lnTo>
                  <a:pt x="2279164" y="1413970"/>
                </a:lnTo>
                <a:lnTo>
                  <a:pt x="2276519" y="1407628"/>
                </a:lnTo>
                <a:lnTo>
                  <a:pt x="2273366" y="1398873"/>
                </a:lnTo>
                <a:lnTo>
                  <a:pt x="2270213" y="1389322"/>
                </a:lnTo>
                <a:lnTo>
                  <a:pt x="2264301" y="1369822"/>
                </a:lnTo>
                <a:lnTo>
                  <a:pt x="2259177" y="1348730"/>
                </a:lnTo>
                <a:lnTo>
                  <a:pt x="2253659" y="1326046"/>
                </a:lnTo>
                <a:lnTo>
                  <a:pt x="2248929" y="1303760"/>
                </a:lnTo>
                <a:lnTo>
                  <a:pt x="2244594" y="1281076"/>
                </a:lnTo>
                <a:lnTo>
                  <a:pt x="2240652" y="1257994"/>
                </a:lnTo>
                <a:lnTo>
                  <a:pt x="2234346" y="1216208"/>
                </a:lnTo>
                <a:lnTo>
                  <a:pt x="2229617" y="1181585"/>
                </a:lnTo>
                <a:lnTo>
                  <a:pt x="2225675" y="1149350"/>
                </a:lnTo>
                <a:lnTo>
                  <a:pt x="2226464" y="1174024"/>
                </a:lnTo>
                <a:lnTo>
                  <a:pt x="2228040" y="1198698"/>
                </a:lnTo>
                <a:lnTo>
                  <a:pt x="2230405" y="1223769"/>
                </a:lnTo>
                <a:lnTo>
                  <a:pt x="2233558" y="1248841"/>
                </a:lnTo>
                <a:lnTo>
                  <a:pt x="2236711" y="1273515"/>
                </a:lnTo>
                <a:lnTo>
                  <a:pt x="2240652" y="1297790"/>
                </a:lnTo>
                <a:lnTo>
                  <a:pt x="2244594" y="1320872"/>
                </a:lnTo>
                <a:lnTo>
                  <a:pt x="2248535" y="1342760"/>
                </a:lnTo>
                <a:lnTo>
                  <a:pt x="2256812" y="1381363"/>
                </a:lnTo>
                <a:lnTo>
                  <a:pt x="2263907" y="1412404"/>
                </a:lnTo>
                <a:lnTo>
                  <a:pt x="2268391" y="1431645"/>
                </a:lnTo>
                <a:lnTo>
                  <a:pt x="2259806" y="1446213"/>
                </a:lnTo>
                <a:lnTo>
                  <a:pt x="2246709" y="1468438"/>
                </a:lnTo>
                <a:lnTo>
                  <a:pt x="2234009" y="1491060"/>
                </a:lnTo>
                <a:lnTo>
                  <a:pt x="2221706" y="1513285"/>
                </a:lnTo>
                <a:lnTo>
                  <a:pt x="2209800" y="1535907"/>
                </a:lnTo>
                <a:lnTo>
                  <a:pt x="2198687" y="1558529"/>
                </a:lnTo>
                <a:lnTo>
                  <a:pt x="2191857" y="1573239"/>
                </a:lnTo>
                <a:lnTo>
                  <a:pt x="2135187" y="1403350"/>
                </a:lnTo>
                <a:lnTo>
                  <a:pt x="2179944" y="1598574"/>
                </a:lnTo>
                <a:lnTo>
                  <a:pt x="2178050" y="1602582"/>
                </a:lnTo>
                <a:lnTo>
                  <a:pt x="2168922" y="1624410"/>
                </a:lnTo>
                <a:lnTo>
                  <a:pt x="2160587" y="1645444"/>
                </a:lnTo>
                <a:lnTo>
                  <a:pt x="2153047" y="1666479"/>
                </a:lnTo>
                <a:lnTo>
                  <a:pt x="2146300" y="1686719"/>
                </a:lnTo>
                <a:lnTo>
                  <a:pt x="2140347" y="1706960"/>
                </a:lnTo>
                <a:lnTo>
                  <a:pt x="2135187" y="1725613"/>
                </a:lnTo>
                <a:lnTo>
                  <a:pt x="2135900" y="1726148"/>
                </a:lnTo>
                <a:lnTo>
                  <a:pt x="2162225" y="1737519"/>
                </a:lnTo>
                <a:lnTo>
                  <a:pt x="2160650" y="1745457"/>
                </a:lnTo>
                <a:lnTo>
                  <a:pt x="2157500" y="1767285"/>
                </a:lnTo>
                <a:lnTo>
                  <a:pt x="2155531" y="1782763"/>
                </a:lnTo>
                <a:lnTo>
                  <a:pt x="2153563" y="1800226"/>
                </a:lnTo>
                <a:lnTo>
                  <a:pt x="2151594" y="1820466"/>
                </a:lnTo>
                <a:lnTo>
                  <a:pt x="2150019" y="1841898"/>
                </a:lnTo>
                <a:lnTo>
                  <a:pt x="2149231" y="1864916"/>
                </a:lnTo>
                <a:lnTo>
                  <a:pt x="2148838" y="1889126"/>
                </a:lnTo>
                <a:lnTo>
                  <a:pt x="2149231" y="1913732"/>
                </a:lnTo>
                <a:lnTo>
                  <a:pt x="2149625" y="1926432"/>
                </a:lnTo>
                <a:lnTo>
                  <a:pt x="2150413" y="1939132"/>
                </a:lnTo>
                <a:lnTo>
                  <a:pt x="2151200" y="1951832"/>
                </a:lnTo>
                <a:lnTo>
                  <a:pt x="2153169" y="1964135"/>
                </a:lnTo>
                <a:lnTo>
                  <a:pt x="2154744" y="1976835"/>
                </a:lnTo>
                <a:lnTo>
                  <a:pt x="2156319" y="1989138"/>
                </a:lnTo>
                <a:lnTo>
                  <a:pt x="2159075" y="2001441"/>
                </a:lnTo>
                <a:lnTo>
                  <a:pt x="2161831" y="2013744"/>
                </a:lnTo>
                <a:lnTo>
                  <a:pt x="2164981" y="2024857"/>
                </a:lnTo>
                <a:lnTo>
                  <a:pt x="2166838" y="2031096"/>
                </a:lnTo>
                <a:lnTo>
                  <a:pt x="2247900" y="2219020"/>
                </a:lnTo>
                <a:lnTo>
                  <a:pt x="2234387" y="2224573"/>
                </a:lnTo>
                <a:lnTo>
                  <a:pt x="2221271" y="2230126"/>
                </a:lnTo>
                <a:lnTo>
                  <a:pt x="2208950" y="2236472"/>
                </a:lnTo>
                <a:lnTo>
                  <a:pt x="2197026" y="2242422"/>
                </a:lnTo>
                <a:lnTo>
                  <a:pt x="2185898" y="2248768"/>
                </a:lnTo>
                <a:lnTo>
                  <a:pt x="2175166" y="2255114"/>
                </a:lnTo>
                <a:lnTo>
                  <a:pt x="2164833" y="2261460"/>
                </a:lnTo>
                <a:lnTo>
                  <a:pt x="2155294" y="2267806"/>
                </a:lnTo>
                <a:lnTo>
                  <a:pt x="2146550" y="2274549"/>
                </a:lnTo>
                <a:lnTo>
                  <a:pt x="2137806" y="2280499"/>
                </a:lnTo>
                <a:lnTo>
                  <a:pt x="2129857" y="2287242"/>
                </a:lnTo>
                <a:lnTo>
                  <a:pt x="2121908" y="2293191"/>
                </a:lnTo>
                <a:lnTo>
                  <a:pt x="2108394" y="2305487"/>
                </a:lnTo>
                <a:lnTo>
                  <a:pt x="2096073" y="2317783"/>
                </a:lnTo>
                <a:lnTo>
                  <a:pt x="2086137" y="2328888"/>
                </a:lnTo>
                <a:lnTo>
                  <a:pt x="2076996" y="2338804"/>
                </a:lnTo>
                <a:lnTo>
                  <a:pt x="2070239" y="2347927"/>
                </a:lnTo>
                <a:lnTo>
                  <a:pt x="2065072" y="2356256"/>
                </a:lnTo>
                <a:lnTo>
                  <a:pt x="2060303" y="2362603"/>
                </a:lnTo>
                <a:lnTo>
                  <a:pt x="2057520" y="2367759"/>
                </a:lnTo>
                <a:lnTo>
                  <a:pt x="2055136" y="2371725"/>
                </a:lnTo>
                <a:lnTo>
                  <a:pt x="2057520" y="2359033"/>
                </a:lnTo>
                <a:lnTo>
                  <a:pt x="2059508" y="2346737"/>
                </a:lnTo>
                <a:lnTo>
                  <a:pt x="2062687" y="2320956"/>
                </a:lnTo>
                <a:lnTo>
                  <a:pt x="2064277" y="2295174"/>
                </a:lnTo>
                <a:lnTo>
                  <a:pt x="2065867" y="2268600"/>
                </a:lnTo>
                <a:lnTo>
                  <a:pt x="2066264" y="2242025"/>
                </a:lnTo>
                <a:lnTo>
                  <a:pt x="2066264" y="2215450"/>
                </a:lnTo>
                <a:lnTo>
                  <a:pt x="2065072" y="2188479"/>
                </a:lnTo>
                <a:lnTo>
                  <a:pt x="2063085" y="2161904"/>
                </a:lnTo>
                <a:lnTo>
                  <a:pt x="2061097" y="2135726"/>
                </a:lnTo>
                <a:lnTo>
                  <a:pt x="2058315" y="2108755"/>
                </a:lnTo>
                <a:lnTo>
                  <a:pt x="2054738" y="2082577"/>
                </a:lnTo>
                <a:lnTo>
                  <a:pt x="2051161" y="2056796"/>
                </a:lnTo>
                <a:lnTo>
                  <a:pt x="2047187" y="2031411"/>
                </a:lnTo>
                <a:lnTo>
                  <a:pt x="2042815" y="2006819"/>
                </a:lnTo>
                <a:lnTo>
                  <a:pt x="2038045" y="1982228"/>
                </a:lnTo>
                <a:lnTo>
                  <a:pt x="2033276" y="1959223"/>
                </a:lnTo>
                <a:lnTo>
                  <a:pt x="2028506" y="1936218"/>
                </a:lnTo>
                <a:lnTo>
                  <a:pt x="2023339" y="1914006"/>
                </a:lnTo>
                <a:lnTo>
                  <a:pt x="2013006" y="1873153"/>
                </a:lnTo>
                <a:lnTo>
                  <a:pt x="2003467" y="1837059"/>
                </a:lnTo>
                <a:lnTo>
                  <a:pt x="1994325" y="1805328"/>
                </a:lnTo>
                <a:lnTo>
                  <a:pt x="1986376" y="1779943"/>
                </a:lnTo>
                <a:lnTo>
                  <a:pt x="1980017" y="1760905"/>
                </a:lnTo>
                <a:lnTo>
                  <a:pt x="1974850" y="1744643"/>
                </a:lnTo>
                <a:lnTo>
                  <a:pt x="1994510" y="1732525"/>
                </a:lnTo>
                <a:lnTo>
                  <a:pt x="1995497" y="1756569"/>
                </a:lnTo>
                <a:lnTo>
                  <a:pt x="2000687" y="1772047"/>
                </a:lnTo>
                <a:lnTo>
                  <a:pt x="2014261" y="1814513"/>
                </a:lnTo>
                <a:lnTo>
                  <a:pt x="2022644" y="1844278"/>
                </a:lnTo>
                <a:lnTo>
                  <a:pt x="2031827" y="1878013"/>
                </a:lnTo>
                <a:lnTo>
                  <a:pt x="2041807" y="1915716"/>
                </a:lnTo>
                <a:lnTo>
                  <a:pt x="2051389" y="1956197"/>
                </a:lnTo>
                <a:lnTo>
                  <a:pt x="2061369" y="1998266"/>
                </a:lnTo>
                <a:lnTo>
                  <a:pt x="2065761" y="2019697"/>
                </a:lnTo>
                <a:lnTo>
                  <a:pt x="2070152" y="2041128"/>
                </a:lnTo>
                <a:lnTo>
                  <a:pt x="2074144" y="2062956"/>
                </a:lnTo>
                <a:lnTo>
                  <a:pt x="2078137" y="2085181"/>
                </a:lnTo>
                <a:lnTo>
                  <a:pt x="2080931" y="2106613"/>
                </a:lnTo>
                <a:lnTo>
                  <a:pt x="2084125" y="2128044"/>
                </a:lnTo>
                <a:lnTo>
                  <a:pt x="2086520" y="2149078"/>
                </a:lnTo>
                <a:lnTo>
                  <a:pt x="2088117" y="2170113"/>
                </a:lnTo>
                <a:lnTo>
                  <a:pt x="2089714" y="2190353"/>
                </a:lnTo>
                <a:lnTo>
                  <a:pt x="2090513" y="2209403"/>
                </a:lnTo>
                <a:lnTo>
                  <a:pt x="2090513" y="2228453"/>
                </a:lnTo>
                <a:lnTo>
                  <a:pt x="2089714" y="2246313"/>
                </a:lnTo>
                <a:lnTo>
                  <a:pt x="2088117" y="2263378"/>
                </a:lnTo>
                <a:lnTo>
                  <a:pt x="2086121" y="2279650"/>
                </a:lnTo>
                <a:lnTo>
                  <a:pt x="2128838" y="2218135"/>
                </a:lnTo>
                <a:lnTo>
                  <a:pt x="1997420" y="1730731"/>
                </a:lnTo>
                <a:lnTo>
                  <a:pt x="2028904" y="1711325"/>
                </a:lnTo>
                <a:lnTo>
                  <a:pt x="2097058" y="1869327"/>
                </a:lnTo>
                <a:lnTo>
                  <a:pt x="2134545" y="1726064"/>
                </a:lnTo>
                <a:lnTo>
                  <a:pt x="2131184" y="1720824"/>
                </a:lnTo>
                <a:lnTo>
                  <a:pt x="2128012" y="1714863"/>
                </a:lnTo>
                <a:lnTo>
                  <a:pt x="2121667" y="1702545"/>
                </a:lnTo>
                <a:lnTo>
                  <a:pt x="2116116" y="1688637"/>
                </a:lnTo>
                <a:lnTo>
                  <a:pt x="2111358" y="1675126"/>
                </a:lnTo>
                <a:lnTo>
                  <a:pt x="2107393" y="1660424"/>
                </a:lnTo>
                <a:lnTo>
                  <a:pt x="2103428" y="1645324"/>
                </a:lnTo>
                <a:lnTo>
                  <a:pt x="2100256" y="1629429"/>
                </a:lnTo>
                <a:lnTo>
                  <a:pt x="2097876" y="1613932"/>
                </a:lnTo>
                <a:lnTo>
                  <a:pt x="2095894" y="1597640"/>
                </a:lnTo>
                <a:lnTo>
                  <a:pt x="2094704" y="1581347"/>
                </a:lnTo>
                <a:lnTo>
                  <a:pt x="2093118" y="1564658"/>
                </a:lnTo>
                <a:lnTo>
                  <a:pt x="2092722" y="1548366"/>
                </a:lnTo>
                <a:lnTo>
                  <a:pt x="2092325" y="1531676"/>
                </a:lnTo>
                <a:lnTo>
                  <a:pt x="2092325" y="1514987"/>
                </a:lnTo>
                <a:lnTo>
                  <a:pt x="2092722" y="1498695"/>
                </a:lnTo>
                <a:lnTo>
                  <a:pt x="2093118" y="1483198"/>
                </a:lnTo>
                <a:lnTo>
                  <a:pt x="2095101" y="1452203"/>
                </a:lnTo>
                <a:lnTo>
                  <a:pt x="2097480" y="1423592"/>
                </a:lnTo>
                <a:lnTo>
                  <a:pt x="2100652" y="1397366"/>
                </a:lnTo>
                <a:lnTo>
                  <a:pt x="2103824" y="1374716"/>
                </a:lnTo>
                <a:lnTo>
                  <a:pt x="2106203" y="1356040"/>
                </a:lnTo>
                <a:lnTo>
                  <a:pt x="2108582" y="1341735"/>
                </a:lnTo>
                <a:lnTo>
                  <a:pt x="2110565" y="1329814"/>
                </a:lnTo>
                <a:lnTo>
                  <a:pt x="2129994" y="1343324"/>
                </a:lnTo>
                <a:lnTo>
                  <a:pt x="2131184" y="1329416"/>
                </a:lnTo>
                <a:lnTo>
                  <a:pt x="2132770" y="1315111"/>
                </a:lnTo>
                <a:lnTo>
                  <a:pt x="2134752" y="1300806"/>
                </a:lnTo>
                <a:lnTo>
                  <a:pt x="2137131" y="1287295"/>
                </a:lnTo>
                <a:lnTo>
                  <a:pt x="2139907" y="1274182"/>
                </a:lnTo>
                <a:lnTo>
                  <a:pt x="2142683" y="1261069"/>
                </a:lnTo>
                <a:lnTo>
                  <a:pt x="2146251" y="1248353"/>
                </a:lnTo>
                <a:lnTo>
                  <a:pt x="2149820" y="1235637"/>
                </a:lnTo>
                <a:lnTo>
                  <a:pt x="2153785" y="1223716"/>
                </a:lnTo>
                <a:lnTo>
                  <a:pt x="2157750" y="1211795"/>
                </a:lnTo>
                <a:lnTo>
                  <a:pt x="2166077" y="1189543"/>
                </a:lnTo>
                <a:lnTo>
                  <a:pt x="2174404" y="1168482"/>
                </a:lnTo>
                <a:lnTo>
                  <a:pt x="2183127" y="1149011"/>
                </a:lnTo>
                <a:lnTo>
                  <a:pt x="2191850" y="1131924"/>
                </a:lnTo>
                <a:lnTo>
                  <a:pt x="2200177" y="1116824"/>
                </a:lnTo>
                <a:lnTo>
                  <a:pt x="2208107" y="1102917"/>
                </a:lnTo>
                <a:lnTo>
                  <a:pt x="2214452" y="1092188"/>
                </a:lnTo>
                <a:lnTo>
                  <a:pt x="2224761" y="1076293"/>
                </a:lnTo>
                <a:lnTo>
                  <a:pt x="2228330" y="1071127"/>
                </a:lnTo>
                <a:lnTo>
                  <a:pt x="2233881" y="1106890"/>
                </a:lnTo>
                <a:lnTo>
                  <a:pt x="2241811" y="1094174"/>
                </a:lnTo>
                <a:lnTo>
                  <a:pt x="2250138" y="1082253"/>
                </a:lnTo>
                <a:lnTo>
                  <a:pt x="2259258" y="1071127"/>
                </a:lnTo>
                <a:lnTo>
                  <a:pt x="2268774" y="1060001"/>
                </a:lnTo>
                <a:lnTo>
                  <a:pt x="2279480" y="1049669"/>
                </a:lnTo>
                <a:lnTo>
                  <a:pt x="2290186" y="1039735"/>
                </a:lnTo>
                <a:lnTo>
                  <a:pt x="2301685" y="1030596"/>
                </a:lnTo>
                <a:lnTo>
                  <a:pt x="2313977" y="1021853"/>
                </a:lnTo>
                <a:lnTo>
                  <a:pt x="2326269" y="1013509"/>
                </a:lnTo>
                <a:lnTo>
                  <a:pt x="2339354" y="1005561"/>
                </a:lnTo>
                <a:lnTo>
                  <a:pt x="2352835" y="998011"/>
                </a:lnTo>
                <a:lnTo>
                  <a:pt x="2366713" y="991654"/>
                </a:lnTo>
                <a:lnTo>
                  <a:pt x="2381384" y="984898"/>
                </a:lnTo>
                <a:lnTo>
                  <a:pt x="2396055" y="978938"/>
                </a:lnTo>
                <a:lnTo>
                  <a:pt x="2411123" y="973375"/>
                </a:lnTo>
                <a:lnTo>
                  <a:pt x="2426983" y="967414"/>
                </a:lnTo>
                <a:lnTo>
                  <a:pt x="2442448" y="962248"/>
                </a:lnTo>
                <a:lnTo>
                  <a:pt x="2458705" y="957877"/>
                </a:lnTo>
                <a:lnTo>
                  <a:pt x="2474962" y="953109"/>
                </a:lnTo>
                <a:lnTo>
                  <a:pt x="2491615" y="949135"/>
                </a:lnTo>
                <a:lnTo>
                  <a:pt x="2508665" y="944764"/>
                </a:lnTo>
                <a:lnTo>
                  <a:pt x="2525716" y="941188"/>
                </a:lnTo>
                <a:lnTo>
                  <a:pt x="2560212" y="934035"/>
                </a:lnTo>
                <a:lnTo>
                  <a:pt x="2595502" y="927677"/>
                </a:lnTo>
                <a:lnTo>
                  <a:pt x="2630792" y="921717"/>
                </a:lnTo>
                <a:lnTo>
                  <a:pt x="2702165" y="910988"/>
                </a:lnTo>
                <a:lnTo>
                  <a:pt x="2719215" y="908206"/>
                </a:lnTo>
                <a:lnTo>
                  <a:pt x="2735868" y="904630"/>
                </a:lnTo>
                <a:lnTo>
                  <a:pt x="2752125" y="901054"/>
                </a:lnTo>
                <a:lnTo>
                  <a:pt x="2767589" y="897080"/>
                </a:lnTo>
                <a:lnTo>
                  <a:pt x="2781864" y="893504"/>
                </a:lnTo>
                <a:lnTo>
                  <a:pt x="2796139" y="888338"/>
                </a:lnTo>
                <a:lnTo>
                  <a:pt x="2809620" y="883967"/>
                </a:lnTo>
                <a:lnTo>
                  <a:pt x="2822308" y="878801"/>
                </a:lnTo>
                <a:lnTo>
                  <a:pt x="2834600" y="874033"/>
                </a:lnTo>
                <a:lnTo>
                  <a:pt x="2845703" y="868867"/>
                </a:lnTo>
                <a:lnTo>
                  <a:pt x="2856805" y="863304"/>
                </a:lnTo>
                <a:lnTo>
                  <a:pt x="2867511" y="858138"/>
                </a:lnTo>
                <a:lnTo>
                  <a:pt x="2877027" y="852575"/>
                </a:lnTo>
                <a:lnTo>
                  <a:pt x="2886147" y="847409"/>
                </a:lnTo>
                <a:lnTo>
                  <a:pt x="2894871" y="841449"/>
                </a:lnTo>
                <a:lnTo>
                  <a:pt x="2903197" y="836283"/>
                </a:lnTo>
                <a:lnTo>
                  <a:pt x="2917868" y="825951"/>
                </a:lnTo>
                <a:lnTo>
                  <a:pt x="2929764" y="816017"/>
                </a:lnTo>
                <a:lnTo>
                  <a:pt x="2940470" y="806877"/>
                </a:lnTo>
                <a:lnTo>
                  <a:pt x="2948400" y="798930"/>
                </a:lnTo>
                <a:lnTo>
                  <a:pt x="2954744" y="792572"/>
                </a:lnTo>
                <a:lnTo>
                  <a:pt x="2959106" y="787009"/>
                </a:lnTo>
                <a:lnTo>
                  <a:pt x="2962674" y="782638"/>
                </a:lnTo>
                <a:close/>
                <a:moveTo>
                  <a:pt x="0" y="0"/>
                </a:moveTo>
                <a:lnTo>
                  <a:pt x="1986" y="1984"/>
                </a:lnTo>
                <a:lnTo>
                  <a:pt x="8737" y="7938"/>
                </a:lnTo>
                <a:lnTo>
                  <a:pt x="19458" y="17066"/>
                </a:lnTo>
                <a:lnTo>
                  <a:pt x="34945" y="28972"/>
                </a:lnTo>
                <a:lnTo>
                  <a:pt x="44079" y="35719"/>
                </a:lnTo>
                <a:lnTo>
                  <a:pt x="54801" y="42863"/>
                </a:lnTo>
                <a:lnTo>
                  <a:pt x="66714" y="50403"/>
                </a:lnTo>
                <a:lnTo>
                  <a:pt x="79421" y="58738"/>
                </a:lnTo>
                <a:lnTo>
                  <a:pt x="93320" y="67072"/>
                </a:lnTo>
                <a:lnTo>
                  <a:pt x="108012" y="75406"/>
                </a:lnTo>
                <a:lnTo>
                  <a:pt x="124294" y="84138"/>
                </a:lnTo>
                <a:lnTo>
                  <a:pt x="141766" y="92869"/>
                </a:lnTo>
                <a:lnTo>
                  <a:pt x="160430" y="101203"/>
                </a:lnTo>
                <a:lnTo>
                  <a:pt x="180285" y="109934"/>
                </a:lnTo>
                <a:lnTo>
                  <a:pt x="201332" y="119063"/>
                </a:lnTo>
                <a:lnTo>
                  <a:pt x="223569" y="126603"/>
                </a:lnTo>
                <a:lnTo>
                  <a:pt x="246601" y="134938"/>
                </a:lnTo>
                <a:lnTo>
                  <a:pt x="271619" y="142478"/>
                </a:lnTo>
                <a:lnTo>
                  <a:pt x="297431" y="150019"/>
                </a:lnTo>
                <a:lnTo>
                  <a:pt x="324434" y="156369"/>
                </a:lnTo>
                <a:lnTo>
                  <a:pt x="353025" y="163116"/>
                </a:lnTo>
                <a:lnTo>
                  <a:pt x="382808" y="168275"/>
                </a:lnTo>
                <a:lnTo>
                  <a:pt x="413385" y="173831"/>
                </a:lnTo>
                <a:lnTo>
                  <a:pt x="445550" y="177403"/>
                </a:lnTo>
                <a:lnTo>
                  <a:pt x="478510" y="180975"/>
                </a:lnTo>
                <a:lnTo>
                  <a:pt x="513455" y="183753"/>
                </a:lnTo>
                <a:lnTo>
                  <a:pt x="531324" y="184547"/>
                </a:lnTo>
                <a:lnTo>
                  <a:pt x="549194" y="184944"/>
                </a:lnTo>
                <a:lnTo>
                  <a:pt x="567858" y="185341"/>
                </a:lnTo>
                <a:lnTo>
                  <a:pt x="586522" y="185738"/>
                </a:lnTo>
                <a:lnTo>
                  <a:pt x="662369" y="185738"/>
                </a:lnTo>
                <a:lnTo>
                  <a:pt x="738612" y="185738"/>
                </a:lnTo>
                <a:lnTo>
                  <a:pt x="814856" y="187325"/>
                </a:lnTo>
                <a:lnTo>
                  <a:pt x="852581" y="188119"/>
                </a:lnTo>
                <a:lnTo>
                  <a:pt x="890306" y="189309"/>
                </a:lnTo>
                <a:lnTo>
                  <a:pt x="928031" y="191294"/>
                </a:lnTo>
                <a:lnTo>
                  <a:pt x="965358" y="192881"/>
                </a:lnTo>
                <a:lnTo>
                  <a:pt x="1002289" y="195659"/>
                </a:lnTo>
                <a:lnTo>
                  <a:pt x="1038822" y="198438"/>
                </a:lnTo>
                <a:lnTo>
                  <a:pt x="1074959" y="202406"/>
                </a:lnTo>
                <a:lnTo>
                  <a:pt x="1110698" y="206375"/>
                </a:lnTo>
                <a:lnTo>
                  <a:pt x="1146040" y="211931"/>
                </a:lnTo>
                <a:lnTo>
                  <a:pt x="1180588" y="217488"/>
                </a:lnTo>
                <a:lnTo>
                  <a:pt x="1214739" y="224234"/>
                </a:lnTo>
                <a:lnTo>
                  <a:pt x="1248493" y="230981"/>
                </a:lnTo>
                <a:lnTo>
                  <a:pt x="1264774" y="234950"/>
                </a:lnTo>
                <a:lnTo>
                  <a:pt x="1281453" y="239316"/>
                </a:lnTo>
                <a:lnTo>
                  <a:pt x="1297734" y="243681"/>
                </a:lnTo>
                <a:lnTo>
                  <a:pt x="1313618" y="248444"/>
                </a:lnTo>
                <a:lnTo>
                  <a:pt x="1329502" y="253206"/>
                </a:lnTo>
                <a:lnTo>
                  <a:pt x="1344989" y="258763"/>
                </a:lnTo>
                <a:lnTo>
                  <a:pt x="1360476" y="263922"/>
                </a:lnTo>
                <a:lnTo>
                  <a:pt x="1375963" y="269478"/>
                </a:lnTo>
                <a:lnTo>
                  <a:pt x="1390656" y="275828"/>
                </a:lnTo>
                <a:lnTo>
                  <a:pt x="1405746" y="281781"/>
                </a:lnTo>
                <a:lnTo>
                  <a:pt x="1420042" y="288528"/>
                </a:lnTo>
                <a:lnTo>
                  <a:pt x="1434734" y="294878"/>
                </a:lnTo>
                <a:lnTo>
                  <a:pt x="1448633" y="302419"/>
                </a:lnTo>
                <a:lnTo>
                  <a:pt x="1462532" y="309959"/>
                </a:lnTo>
                <a:lnTo>
                  <a:pt x="1476430" y="317500"/>
                </a:lnTo>
                <a:lnTo>
                  <a:pt x="1489535" y="325438"/>
                </a:lnTo>
                <a:lnTo>
                  <a:pt x="1502639" y="334169"/>
                </a:lnTo>
                <a:lnTo>
                  <a:pt x="1515346" y="342503"/>
                </a:lnTo>
                <a:lnTo>
                  <a:pt x="1528054" y="351631"/>
                </a:lnTo>
                <a:lnTo>
                  <a:pt x="1540364" y="360759"/>
                </a:lnTo>
                <a:lnTo>
                  <a:pt x="1552674" y="370284"/>
                </a:lnTo>
                <a:lnTo>
                  <a:pt x="1563793" y="380603"/>
                </a:lnTo>
                <a:lnTo>
                  <a:pt x="1575706" y="390922"/>
                </a:lnTo>
                <a:lnTo>
                  <a:pt x="1586825" y="401638"/>
                </a:lnTo>
                <a:lnTo>
                  <a:pt x="1597547" y="412750"/>
                </a:lnTo>
                <a:lnTo>
                  <a:pt x="1608269" y="424259"/>
                </a:lnTo>
                <a:lnTo>
                  <a:pt x="1618196" y="436166"/>
                </a:lnTo>
                <a:lnTo>
                  <a:pt x="1628521" y="448469"/>
                </a:lnTo>
                <a:lnTo>
                  <a:pt x="1628521" y="371872"/>
                </a:lnTo>
                <a:lnTo>
                  <a:pt x="1638051" y="381397"/>
                </a:lnTo>
                <a:lnTo>
                  <a:pt x="1649567" y="393700"/>
                </a:lnTo>
                <a:lnTo>
                  <a:pt x="1663863" y="410766"/>
                </a:lnTo>
                <a:lnTo>
                  <a:pt x="1681733" y="431800"/>
                </a:lnTo>
                <a:lnTo>
                  <a:pt x="1701985" y="457200"/>
                </a:lnTo>
                <a:lnTo>
                  <a:pt x="1713104" y="471488"/>
                </a:lnTo>
                <a:lnTo>
                  <a:pt x="1724620" y="486966"/>
                </a:lnTo>
                <a:lnTo>
                  <a:pt x="1735739" y="503238"/>
                </a:lnTo>
                <a:lnTo>
                  <a:pt x="1747652" y="520303"/>
                </a:lnTo>
                <a:lnTo>
                  <a:pt x="1759962" y="538559"/>
                </a:lnTo>
                <a:lnTo>
                  <a:pt x="1772272" y="558006"/>
                </a:lnTo>
                <a:lnTo>
                  <a:pt x="1784582" y="577850"/>
                </a:lnTo>
                <a:lnTo>
                  <a:pt x="1796893" y="598884"/>
                </a:lnTo>
                <a:lnTo>
                  <a:pt x="1809203" y="620316"/>
                </a:lnTo>
                <a:lnTo>
                  <a:pt x="1821513" y="642938"/>
                </a:lnTo>
                <a:lnTo>
                  <a:pt x="1833029" y="666353"/>
                </a:lnTo>
                <a:lnTo>
                  <a:pt x="1844545" y="690166"/>
                </a:lnTo>
                <a:lnTo>
                  <a:pt x="1856061" y="715169"/>
                </a:lnTo>
                <a:lnTo>
                  <a:pt x="1866783" y="740966"/>
                </a:lnTo>
                <a:lnTo>
                  <a:pt x="1877505" y="767556"/>
                </a:lnTo>
                <a:lnTo>
                  <a:pt x="1887035" y="794544"/>
                </a:lnTo>
                <a:lnTo>
                  <a:pt x="1896566" y="822325"/>
                </a:lnTo>
                <a:lnTo>
                  <a:pt x="1904905" y="850503"/>
                </a:lnTo>
                <a:lnTo>
                  <a:pt x="1912847" y="879872"/>
                </a:lnTo>
                <a:lnTo>
                  <a:pt x="1919995" y="910034"/>
                </a:lnTo>
                <a:lnTo>
                  <a:pt x="1955337" y="874316"/>
                </a:lnTo>
                <a:lnTo>
                  <a:pt x="1963676" y="898922"/>
                </a:lnTo>
                <a:lnTo>
                  <a:pt x="1973207" y="927894"/>
                </a:lnTo>
                <a:lnTo>
                  <a:pt x="1984723" y="966391"/>
                </a:lnTo>
                <a:lnTo>
                  <a:pt x="1998621" y="1012825"/>
                </a:lnTo>
                <a:lnTo>
                  <a:pt x="2005372" y="1038622"/>
                </a:lnTo>
                <a:lnTo>
                  <a:pt x="2012520" y="1066403"/>
                </a:lnTo>
                <a:lnTo>
                  <a:pt x="2019668" y="1095375"/>
                </a:lnTo>
                <a:lnTo>
                  <a:pt x="2026816" y="1125538"/>
                </a:lnTo>
                <a:lnTo>
                  <a:pt x="2033566" y="1156891"/>
                </a:lnTo>
                <a:lnTo>
                  <a:pt x="2040317" y="1189435"/>
                </a:lnTo>
                <a:lnTo>
                  <a:pt x="2046671" y="1222375"/>
                </a:lnTo>
                <a:lnTo>
                  <a:pt x="2052230" y="1256110"/>
                </a:lnTo>
                <a:lnTo>
                  <a:pt x="2057790" y="1290241"/>
                </a:lnTo>
                <a:lnTo>
                  <a:pt x="2062158" y="1324769"/>
                </a:lnTo>
                <a:lnTo>
                  <a:pt x="2066129" y="1359694"/>
                </a:lnTo>
                <a:lnTo>
                  <a:pt x="2068511" y="1394619"/>
                </a:lnTo>
                <a:lnTo>
                  <a:pt x="2070894" y="1429147"/>
                </a:lnTo>
                <a:lnTo>
                  <a:pt x="2071291" y="1446610"/>
                </a:lnTo>
                <a:lnTo>
                  <a:pt x="2071688" y="1463675"/>
                </a:lnTo>
                <a:lnTo>
                  <a:pt x="2071688" y="1480741"/>
                </a:lnTo>
                <a:lnTo>
                  <a:pt x="2071291" y="1497806"/>
                </a:lnTo>
                <a:lnTo>
                  <a:pt x="2070894" y="1514475"/>
                </a:lnTo>
                <a:lnTo>
                  <a:pt x="2070100" y="1531144"/>
                </a:lnTo>
                <a:lnTo>
                  <a:pt x="2068511" y="1547416"/>
                </a:lnTo>
                <a:lnTo>
                  <a:pt x="2066923" y="1563688"/>
                </a:lnTo>
                <a:lnTo>
                  <a:pt x="2065335" y="1579960"/>
                </a:lnTo>
                <a:lnTo>
                  <a:pt x="2062555" y="1595835"/>
                </a:lnTo>
                <a:lnTo>
                  <a:pt x="2059775" y="1610916"/>
                </a:lnTo>
                <a:lnTo>
                  <a:pt x="2056995" y="1626394"/>
                </a:lnTo>
                <a:lnTo>
                  <a:pt x="2053421" y="1641078"/>
                </a:lnTo>
                <a:lnTo>
                  <a:pt x="2049450" y="1655763"/>
                </a:lnTo>
                <a:lnTo>
                  <a:pt x="2045082" y="1670050"/>
                </a:lnTo>
                <a:lnTo>
                  <a:pt x="2040317" y="1684338"/>
                </a:lnTo>
                <a:lnTo>
                  <a:pt x="2034758" y="1697435"/>
                </a:lnTo>
                <a:lnTo>
                  <a:pt x="2029198" y="1710531"/>
                </a:lnTo>
                <a:lnTo>
                  <a:pt x="2028520" y="1710950"/>
                </a:lnTo>
                <a:lnTo>
                  <a:pt x="2020892" y="1692617"/>
                </a:lnTo>
                <a:lnTo>
                  <a:pt x="2012561" y="1673551"/>
                </a:lnTo>
                <a:lnTo>
                  <a:pt x="2003438" y="1653690"/>
                </a:lnTo>
                <a:lnTo>
                  <a:pt x="1993917" y="1633830"/>
                </a:lnTo>
                <a:lnTo>
                  <a:pt x="1983604" y="1613969"/>
                </a:lnTo>
                <a:lnTo>
                  <a:pt x="1973290" y="1593712"/>
                </a:lnTo>
                <a:lnTo>
                  <a:pt x="1962183" y="1573057"/>
                </a:lnTo>
                <a:lnTo>
                  <a:pt x="1950679" y="1552402"/>
                </a:lnTo>
                <a:lnTo>
                  <a:pt x="1939175" y="1531350"/>
                </a:lnTo>
                <a:lnTo>
                  <a:pt x="1926878" y="1510298"/>
                </a:lnTo>
                <a:lnTo>
                  <a:pt x="1914185" y="1488848"/>
                </a:lnTo>
                <a:lnTo>
                  <a:pt x="1900301" y="1467796"/>
                </a:lnTo>
                <a:lnTo>
                  <a:pt x="1894260" y="1458189"/>
                </a:lnTo>
                <a:lnTo>
                  <a:pt x="1928813" y="1036638"/>
                </a:lnTo>
                <a:lnTo>
                  <a:pt x="1862051" y="1408114"/>
                </a:lnTo>
                <a:lnTo>
                  <a:pt x="1843972" y="1381204"/>
                </a:lnTo>
                <a:lnTo>
                  <a:pt x="1813824" y="1337908"/>
                </a:lnTo>
                <a:lnTo>
                  <a:pt x="1782090" y="1294612"/>
                </a:lnTo>
                <a:lnTo>
                  <a:pt x="1749959" y="1250919"/>
                </a:lnTo>
                <a:lnTo>
                  <a:pt x="1716638" y="1208021"/>
                </a:lnTo>
                <a:lnTo>
                  <a:pt x="1681730" y="1165122"/>
                </a:lnTo>
                <a:lnTo>
                  <a:pt x="1658188" y="1136727"/>
                </a:lnTo>
                <a:lnTo>
                  <a:pt x="1662012" y="1095017"/>
                </a:lnTo>
                <a:lnTo>
                  <a:pt x="1664012" y="1064080"/>
                </a:lnTo>
                <a:lnTo>
                  <a:pt x="1666812" y="1028781"/>
                </a:lnTo>
                <a:lnTo>
                  <a:pt x="1669612" y="988722"/>
                </a:lnTo>
                <a:lnTo>
                  <a:pt x="1671612" y="945094"/>
                </a:lnTo>
                <a:lnTo>
                  <a:pt x="1673212" y="897896"/>
                </a:lnTo>
                <a:lnTo>
                  <a:pt x="1674412" y="848715"/>
                </a:lnTo>
                <a:lnTo>
                  <a:pt x="1674812" y="797154"/>
                </a:lnTo>
                <a:lnTo>
                  <a:pt x="1674412" y="744800"/>
                </a:lnTo>
                <a:lnTo>
                  <a:pt x="1674012" y="718227"/>
                </a:lnTo>
                <a:lnTo>
                  <a:pt x="1672812" y="691653"/>
                </a:lnTo>
                <a:lnTo>
                  <a:pt x="1671612" y="665080"/>
                </a:lnTo>
                <a:lnTo>
                  <a:pt x="1670012" y="638506"/>
                </a:lnTo>
                <a:lnTo>
                  <a:pt x="1668012" y="612329"/>
                </a:lnTo>
                <a:lnTo>
                  <a:pt x="1666012" y="586549"/>
                </a:lnTo>
                <a:lnTo>
                  <a:pt x="1663212" y="560372"/>
                </a:lnTo>
                <a:lnTo>
                  <a:pt x="1659612" y="534988"/>
                </a:lnTo>
                <a:lnTo>
                  <a:pt x="1660412" y="553629"/>
                </a:lnTo>
                <a:lnTo>
                  <a:pt x="1662012" y="603603"/>
                </a:lnTo>
                <a:lnTo>
                  <a:pt x="1662412" y="638109"/>
                </a:lnTo>
                <a:lnTo>
                  <a:pt x="1662412" y="676978"/>
                </a:lnTo>
                <a:lnTo>
                  <a:pt x="1662412" y="720607"/>
                </a:lnTo>
                <a:lnTo>
                  <a:pt x="1662012" y="766218"/>
                </a:lnTo>
                <a:lnTo>
                  <a:pt x="1660412" y="814606"/>
                </a:lnTo>
                <a:lnTo>
                  <a:pt x="1658812" y="863787"/>
                </a:lnTo>
                <a:lnTo>
                  <a:pt x="1655612" y="912174"/>
                </a:lnTo>
                <a:lnTo>
                  <a:pt x="1654012" y="936765"/>
                </a:lnTo>
                <a:lnTo>
                  <a:pt x="1652012" y="960562"/>
                </a:lnTo>
                <a:lnTo>
                  <a:pt x="1649612" y="983566"/>
                </a:lnTo>
                <a:lnTo>
                  <a:pt x="1646812" y="1006570"/>
                </a:lnTo>
                <a:lnTo>
                  <a:pt x="1644412" y="1028384"/>
                </a:lnTo>
                <a:lnTo>
                  <a:pt x="1640812" y="1049405"/>
                </a:lnTo>
                <a:lnTo>
                  <a:pt x="1637212" y="1069633"/>
                </a:lnTo>
                <a:lnTo>
                  <a:pt x="1633212" y="1088274"/>
                </a:lnTo>
                <a:lnTo>
                  <a:pt x="1629548" y="1102806"/>
                </a:lnTo>
                <a:lnTo>
                  <a:pt x="1611517" y="1081708"/>
                </a:lnTo>
                <a:lnTo>
                  <a:pt x="1575419" y="1041192"/>
                </a:lnTo>
                <a:lnTo>
                  <a:pt x="1538925" y="1001074"/>
                </a:lnTo>
                <a:lnTo>
                  <a:pt x="1502827" y="962545"/>
                </a:lnTo>
                <a:lnTo>
                  <a:pt x="1465936" y="924810"/>
                </a:lnTo>
                <a:lnTo>
                  <a:pt x="1429441" y="888663"/>
                </a:lnTo>
                <a:lnTo>
                  <a:pt x="1393343" y="853709"/>
                </a:lnTo>
                <a:lnTo>
                  <a:pt x="1357245" y="820740"/>
                </a:lnTo>
                <a:lnTo>
                  <a:pt x="1321941" y="789758"/>
                </a:lnTo>
                <a:lnTo>
                  <a:pt x="1304487" y="774267"/>
                </a:lnTo>
                <a:lnTo>
                  <a:pt x="1286636" y="759967"/>
                </a:lnTo>
                <a:lnTo>
                  <a:pt x="1269579" y="745668"/>
                </a:lnTo>
                <a:lnTo>
                  <a:pt x="1252522" y="732560"/>
                </a:lnTo>
                <a:lnTo>
                  <a:pt x="1238401" y="721708"/>
                </a:lnTo>
                <a:lnTo>
                  <a:pt x="1238183" y="719838"/>
                </a:lnTo>
                <a:lnTo>
                  <a:pt x="1234535" y="690371"/>
                </a:lnTo>
                <a:lnTo>
                  <a:pt x="1229671" y="654531"/>
                </a:lnTo>
                <a:lnTo>
                  <a:pt x="1223997" y="615108"/>
                </a:lnTo>
                <a:lnTo>
                  <a:pt x="1217106" y="576482"/>
                </a:lnTo>
                <a:lnTo>
                  <a:pt x="1213864" y="557766"/>
                </a:lnTo>
                <a:lnTo>
                  <a:pt x="1210216" y="540643"/>
                </a:lnTo>
                <a:lnTo>
                  <a:pt x="1206973" y="524714"/>
                </a:lnTo>
                <a:lnTo>
                  <a:pt x="1203325" y="511175"/>
                </a:lnTo>
                <a:lnTo>
                  <a:pt x="1206973" y="531882"/>
                </a:lnTo>
                <a:lnTo>
                  <a:pt x="1209810" y="554580"/>
                </a:lnTo>
                <a:lnTo>
                  <a:pt x="1213053" y="583650"/>
                </a:lnTo>
                <a:lnTo>
                  <a:pt x="1214674" y="599578"/>
                </a:lnTo>
                <a:lnTo>
                  <a:pt x="1216295" y="616303"/>
                </a:lnTo>
                <a:lnTo>
                  <a:pt x="1217106" y="633824"/>
                </a:lnTo>
                <a:lnTo>
                  <a:pt x="1217511" y="650948"/>
                </a:lnTo>
                <a:lnTo>
                  <a:pt x="1217917" y="668469"/>
                </a:lnTo>
                <a:lnTo>
                  <a:pt x="1217511" y="685990"/>
                </a:lnTo>
                <a:lnTo>
                  <a:pt x="1216295" y="703113"/>
                </a:lnTo>
                <a:lnTo>
                  <a:pt x="1216046" y="705118"/>
                </a:lnTo>
                <a:lnTo>
                  <a:pt x="1202540" y="695222"/>
                </a:lnTo>
                <a:lnTo>
                  <a:pt x="1186673" y="684497"/>
                </a:lnTo>
                <a:lnTo>
                  <a:pt x="1170805" y="673773"/>
                </a:lnTo>
                <a:lnTo>
                  <a:pt x="1154938" y="663842"/>
                </a:lnTo>
                <a:lnTo>
                  <a:pt x="1139468" y="654707"/>
                </a:lnTo>
                <a:lnTo>
                  <a:pt x="1124790" y="645968"/>
                </a:lnTo>
                <a:lnTo>
                  <a:pt x="1110113" y="638024"/>
                </a:lnTo>
                <a:lnTo>
                  <a:pt x="1095833" y="630477"/>
                </a:lnTo>
                <a:lnTo>
                  <a:pt x="1081949" y="623724"/>
                </a:lnTo>
                <a:lnTo>
                  <a:pt x="1068065" y="618163"/>
                </a:lnTo>
                <a:lnTo>
                  <a:pt x="1054975" y="613000"/>
                </a:lnTo>
                <a:lnTo>
                  <a:pt x="1042281" y="608630"/>
                </a:lnTo>
                <a:lnTo>
                  <a:pt x="1017290" y="600686"/>
                </a:lnTo>
                <a:lnTo>
                  <a:pt x="991902" y="592345"/>
                </a:lnTo>
                <a:lnTo>
                  <a:pt x="966118" y="583209"/>
                </a:lnTo>
                <a:lnTo>
                  <a:pt x="939937" y="574073"/>
                </a:lnTo>
                <a:lnTo>
                  <a:pt x="886782" y="553815"/>
                </a:lnTo>
                <a:lnTo>
                  <a:pt x="833627" y="533160"/>
                </a:lnTo>
                <a:lnTo>
                  <a:pt x="780075" y="511711"/>
                </a:lnTo>
                <a:lnTo>
                  <a:pt x="727317" y="489864"/>
                </a:lnTo>
                <a:lnTo>
                  <a:pt x="694143" y="475740"/>
                </a:lnTo>
                <a:lnTo>
                  <a:pt x="615950" y="344488"/>
                </a:lnTo>
                <a:lnTo>
                  <a:pt x="682265" y="470683"/>
                </a:lnTo>
                <a:lnTo>
                  <a:pt x="676938" y="468415"/>
                </a:lnTo>
                <a:lnTo>
                  <a:pt x="628543" y="447363"/>
                </a:lnTo>
                <a:lnTo>
                  <a:pt x="583322" y="427105"/>
                </a:lnTo>
                <a:lnTo>
                  <a:pt x="541670" y="408436"/>
                </a:lnTo>
                <a:lnTo>
                  <a:pt x="473044" y="376659"/>
                </a:lnTo>
                <a:lnTo>
                  <a:pt x="427426" y="355607"/>
                </a:lnTo>
                <a:lnTo>
                  <a:pt x="411162" y="347663"/>
                </a:lnTo>
                <a:lnTo>
                  <a:pt x="413939" y="350444"/>
                </a:lnTo>
                <a:lnTo>
                  <a:pt x="417906" y="352827"/>
                </a:lnTo>
                <a:lnTo>
                  <a:pt x="427029" y="359977"/>
                </a:lnTo>
                <a:lnTo>
                  <a:pt x="439327" y="367524"/>
                </a:lnTo>
                <a:lnTo>
                  <a:pt x="453607" y="375865"/>
                </a:lnTo>
                <a:lnTo>
                  <a:pt x="470664" y="385001"/>
                </a:lnTo>
                <a:lnTo>
                  <a:pt x="490102" y="394931"/>
                </a:lnTo>
                <a:lnTo>
                  <a:pt x="533340" y="416380"/>
                </a:lnTo>
                <a:lnTo>
                  <a:pt x="582925" y="440213"/>
                </a:lnTo>
                <a:lnTo>
                  <a:pt x="636873" y="465237"/>
                </a:lnTo>
                <a:lnTo>
                  <a:pt x="692805" y="491056"/>
                </a:lnTo>
                <a:lnTo>
                  <a:pt x="750721" y="516477"/>
                </a:lnTo>
                <a:lnTo>
                  <a:pt x="807049" y="541502"/>
                </a:lnTo>
                <a:lnTo>
                  <a:pt x="861791" y="565334"/>
                </a:lnTo>
                <a:lnTo>
                  <a:pt x="928558" y="593908"/>
                </a:lnTo>
                <a:lnTo>
                  <a:pt x="927038" y="593725"/>
                </a:lnTo>
                <a:lnTo>
                  <a:pt x="913525" y="596435"/>
                </a:lnTo>
                <a:lnTo>
                  <a:pt x="897230" y="599533"/>
                </a:lnTo>
                <a:lnTo>
                  <a:pt x="875769" y="603018"/>
                </a:lnTo>
                <a:lnTo>
                  <a:pt x="848744" y="607664"/>
                </a:lnTo>
                <a:lnTo>
                  <a:pt x="818141" y="611149"/>
                </a:lnTo>
                <a:lnTo>
                  <a:pt x="783565" y="615795"/>
                </a:lnTo>
                <a:lnTo>
                  <a:pt x="746206" y="618893"/>
                </a:lnTo>
                <a:lnTo>
                  <a:pt x="725937" y="620442"/>
                </a:lnTo>
                <a:lnTo>
                  <a:pt x="705668" y="621603"/>
                </a:lnTo>
                <a:lnTo>
                  <a:pt x="685002" y="622765"/>
                </a:lnTo>
                <a:lnTo>
                  <a:pt x="663540" y="623152"/>
                </a:lnTo>
                <a:lnTo>
                  <a:pt x="642079" y="623539"/>
                </a:lnTo>
                <a:lnTo>
                  <a:pt x="620618" y="623539"/>
                </a:lnTo>
                <a:lnTo>
                  <a:pt x="598759" y="623152"/>
                </a:lnTo>
                <a:lnTo>
                  <a:pt x="576503" y="621990"/>
                </a:lnTo>
                <a:lnTo>
                  <a:pt x="554247" y="620829"/>
                </a:lnTo>
                <a:lnTo>
                  <a:pt x="532388" y="618506"/>
                </a:lnTo>
                <a:lnTo>
                  <a:pt x="510132" y="616182"/>
                </a:lnTo>
                <a:lnTo>
                  <a:pt x="488670" y="613085"/>
                </a:lnTo>
                <a:lnTo>
                  <a:pt x="467209" y="609213"/>
                </a:lnTo>
                <a:lnTo>
                  <a:pt x="446145" y="604954"/>
                </a:lnTo>
                <a:lnTo>
                  <a:pt x="429576" y="600994"/>
                </a:lnTo>
                <a:lnTo>
                  <a:pt x="417530" y="597597"/>
                </a:lnTo>
                <a:lnTo>
                  <a:pt x="404812" y="593725"/>
                </a:lnTo>
                <a:lnTo>
                  <a:pt x="425081" y="599920"/>
                </a:lnTo>
                <a:lnTo>
                  <a:pt x="429576" y="600994"/>
                </a:lnTo>
                <a:lnTo>
                  <a:pt x="432632" y="601856"/>
                </a:lnTo>
                <a:lnTo>
                  <a:pt x="453299" y="606890"/>
                </a:lnTo>
                <a:lnTo>
                  <a:pt x="479132" y="613085"/>
                </a:lnTo>
                <a:lnTo>
                  <a:pt x="509734" y="619280"/>
                </a:lnTo>
                <a:lnTo>
                  <a:pt x="526426" y="622378"/>
                </a:lnTo>
                <a:lnTo>
                  <a:pt x="543913" y="625475"/>
                </a:lnTo>
                <a:lnTo>
                  <a:pt x="562195" y="628573"/>
                </a:lnTo>
                <a:lnTo>
                  <a:pt x="582067" y="630896"/>
                </a:lnTo>
                <a:lnTo>
                  <a:pt x="602336" y="633606"/>
                </a:lnTo>
                <a:lnTo>
                  <a:pt x="623400" y="636317"/>
                </a:lnTo>
                <a:lnTo>
                  <a:pt x="645259" y="637865"/>
                </a:lnTo>
                <a:lnTo>
                  <a:pt x="667515" y="639414"/>
                </a:lnTo>
                <a:lnTo>
                  <a:pt x="690963" y="640576"/>
                </a:lnTo>
                <a:lnTo>
                  <a:pt x="714412" y="641350"/>
                </a:lnTo>
                <a:lnTo>
                  <a:pt x="739053" y="641350"/>
                </a:lnTo>
                <a:lnTo>
                  <a:pt x="763693" y="641350"/>
                </a:lnTo>
                <a:lnTo>
                  <a:pt x="788732" y="639801"/>
                </a:lnTo>
                <a:lnTo>
                  <a:pt x="814167" y="638640"/>
                </a:lnTo>
                <a:lnTo>
                  <a:pt x="840000" y="636317"/>
                </a:lnTo>
                <a:lnTo>
                  <a:pt x="865833" y="633219"/>
                </a:lnTo>
                <a:lnTo>
                  <a:pt x="892461" y="629347"/>
                </a:lnTo>
                <a:lnTo>
                  <a:pt x="918692" y="624701"/>
                </a:lnTo>
                <a:lnTo>
                  <a:pt x="945320" y="618893"/>
                </a:lnTo>
                <a:lnTo>
                  <a:pt x="971550" y="612310"/>
                </a:lnTo>
                <a:lnTo>
                  <a:pt x="971357" y="612122"/>
                </a:lnTo>
                <a:lnTo>
                  <a:pt x="1024430" y="634449"/>
                </a:lnTo>
                <a:lnTo>
                  <a:pt x="1049818" y="645571"/>
                </a:lnTo>
                <a:lnTo>
                  <a:pt x="1075602" y="659870"/>
                </a:lnTo>
                <a:lnTo>
                  <a:pt x="1100990" y="675759"/>
                </a:lnTo>
                <a:lnTo>
                  <a:pt x="1126377" y="691647"/>
                </a:lnTo>
                <a:lnTo>
                  <a:pt x="1151765" y="708727"/>
                </a:lnTo>
                <a:lnTo>
                  <a:pt x="1176359" y="725807"/>
                </a:lnTo>
                <a:lnTo>
                  <a:pt x="1200953" y="743682"/>
                </a:lnTo>
                <a:lnTo>
                  <a:pt x="1225547" y="762351"/>
                </a:lnTo>
                <a:lnTo>
                  <a:pt x="1248951" y="781417"/>
                </a:lnTo>
                <a:lnTo>
                  <a:pt x="1272752" y="801277"/>
                </a:lnTo>
                <a:lnTo>
                  <a:pt x="1296553" y="820740"/>
                </a:lnTo>
                <a:lnTo>
                  <a:pt x="1319164" y="841395"/>
                </a:lnTo>
                <a:lnTo>
                  <a:pt x="1342171" y="862050"/>
                </a:lnTo>
                <a:lnTo>
                  <a:pt x="1364385" y="883500"/>
                </a:lnTo>
                <a:lnTo>
                  <a:pt x="1386600" y="904949"/>
                </a:lnTo>
                <a:lnTo>
                  <a:pt x="1408020" y="926796"/>
                </a:lnTo>
                <a:lnTo>
                  <a:pt x="1429441" y="949039"/>
                </a:lnTo>
                <a:lnTo>
                  <a:pt x="1450465" y="971283"/>
                </a:lnTo>
                <a:lnTo>
                  <a:pt x="1471489" y="993924"/>
                </a:lnTo>
                <a:lnTo>
                  <a:pt x="1491720" y="1016962"/>
                </a:lnTo>
                <a:lnTo>
                  <a:pt x="1511951" y="1039603"/>
                </a:lnTo>
                <a:lnTo>
                  <a:pt x="1514611" y="1042747"/>
                </a:lnTo>
                <a:lnTo>
                  <a:pt x="1509729" y="1046212"/>
                </a:lnTo>
                <a:lnTo>
                  <a:pt x="1495050" y="1055387"/>
                </a:lnTo>
                <a:lnTo>
                  <a:pt x="1480372" y="1064163"/>
                </a:lnTo>
                <a:lnTo>
                  <a:pt x="1465297" y="1072540"/>
                </a:lnTo>
                <a:lnTo>
                  <a:pt x="1449428" y="1080917"/>
                </a:lnTo>
                <a:lnTo>
                  <a:pt x="1433163" y="1088496"/>
                </a:lnTo>
                <a:lnTo>
                  <a:pt x="1416501" y="1095677"/>
                </a:lnTo>
                <a:lnTo>
                  <a:pt x="1399442" y="1102458"/>
                </a:lnTo>
                <a:lnTo>
                  <a:pt x="1381986" y="1109240"/>
                </a:lnTo>
                <a:lnTo>
                  <a:pt x="1364531" y="1115223"/>
                </a:lnTo>
                <a:lnTo>
                  <a:pt x="1346679" y="1121207"/>
                </a:lnTo>
                <a:lnTo>
                  <a:pt x="1328033" y="1126792"/>
                </a:lnTo>
                <a:lnTo>
                  <a:pt x="1309387" y="1131579"/>
                </a:lnTo>
                <a:lnTo>
                  <a:pt x="1290345" y="1136366"/>
                </a:lnTo>
                <a:lnTo>
                  <a:pt x="1271699" y="1141153"/>
                </a:lnTo>
                <a:lnTo>
                  <a:pt x="1251864" y="1145142"/>
                </a:lnTo>
                <a:lnTo>
                  <a:pt x="1232821" y="1149131"/>
                </a:lnTo>
                <a:lnTo>
                  <a:pt x="1212985" y="1153120"/>
                </a:lnTo>
                <a:lnTo>
                  <a:pt x="1193150" y="1156311"/>
                </a:lnTo>
                <a:lnTo>
                  <a:pt x="1173711" y="1159502"/>
                </a:lnTo>
                <a:lnTo>
                  <a:pt x="1133246" y="1165087"/>
                </a:lnTo>
                <a:lnTo>
                  <a:pt x="1093574" y="1169475"/>
                </a:lnTo>
                <a:lnTo>
                  <a:pt x="1053109" y="1173065"/>
                </a:lnTo>
                <a:lnTo>
                  <a:pt x="1013438" y="1176257"/>
                </a:lnTo>
                <a:lnTo>
                  <a:pt x="973766" y="1178251"/>
                </a:lnTo>
                <a:lnTo>
                  <a:pt x="935285" y="1179448"/>
                </a:lnTo>
                <a:lnTo>
                  <a:pt x="897200" y="1180246"/>
                </a:lnTo>
                <a:lnTo>
                  <a:pt x="860305" y="1180645"/>
                </a:lnTo>
                <a:lnTo>
                  <a:pt x="824998" y="1180246"/>
                </a:lnTo>
                <a:lnTo>
                  <a:pt x="790880" y="1179448"/>
                </a:lnTo>
                <a:lnTo>
                  <a:pt x="757953" y="1178251"/>
                </a:lnTo>
                <a:lnTo>
                  <a:pt x="727009" y="1177453"/>
                </a:lnTo>
                <a:lnTo>
                  <a:pt x="698445" y="1175858"/>
                </a:lnTo>
                <a:lnTo>
                  <a:pt x="671865" y="1173863"/>
                </a:lnTo>
                <a:lnTo>
                  <a:pt x="625846" y="1170672"/>
                </a:lnTo>
                <a:lnTo>
                  <a:pt x="591332" y="1167880"/>
                </a:lnTo>
                <a:lnTo>
                  <a:pt x="561975" y="1164688"/>
                </a:lnTo>
                <a:lnTo>
                  <a:pt x="596490" y="1168677"/>
                </a:lnTo>
                <a:lnTo>
                  <a:pt x="630210" y="1172667"/>
                </a:lnTo>
                <a:lnTo>
                  <a:pt x="663534" y="1176257"/>
                </a:lnTo>
                <a:lnTo>
                  <a:pt x="696065" y="1179049"/>
                </a:lnTo>
                <a:lnTo>
                  <a:pt x="728199" y="1181841"/>
                </a:lnTo>
                <a:lnTo>
                  <a:pt x="759143" y="1183836"/>
                </a:lnTo>
                <a:lnTo>
                  <a:pt x="789293" y="1186229"/>
                </a:lnTo>
                <a:lnTo>
                  <a:pt x="819047" y="1187825"/>
                </a:lnTo>
                <a:lnTo>
                  <a:pt x="848007" y="1189421"/>
                </a:lnTo>
                <a:lnTo>
                  <a:pt x="876174" y="1190617"/>
                </a:lnTo>
                <a:lnTo>
                  <a:pt x="903547" y="1191415"/>
                </a:lnTo>
                <a:lnTo>
                  <a:pt x="930921" y="1191814"/>
                </a:lnTo>
                <a:lnTo>
                  <a:pt x="982494" y="1192213"/>
                </a:lnTo>
                <a:lnTo>
                  <a:pt x="1031686" y="1191415"/>
                </a:lnTo>
                <a:lnTo>
                  <a:pt x="1078499" y="1190219"/>
                </a:lnTo>
                <a:lnTo>
                  <a:pt x="1122138" y="1187426"/>
                </a:lnTo>
                <a:lnTo>
                  <a:pt x="1163793" y="1184634"/>
                </a:lnTo>
                <a:lnTo>
                  <a:pt x="1203068" y="1180645"/>
                </a:lnTo>
                <a:lnTo>
                  <a:pt x="1239565" y="1176257"/>
                </a:lnTo>
                <a:lnTo>
                  <a:pt x="1274476" y="1170672"/>
                </a:lnTo>
                <a:lnTo>
                  <a:pt x="1306214" y="1165486"/>
                </a:lnTo>
                <a:lnTo>
                  <a:pt x="1335967" y="1159901"/>
                </a:lnTo>
                <a:lnTo>
                  <a:pt x="1363737" y="1153519"/>
                </a:lnTo>
                <a:lnTo>
                  <a:pt x="1389524" y="1147535"/>
                </a:lnTo>
                <a:lnTo>
                  <a:pt x="1412930" y="1140754"/>
                </a:lnTo>
                <a:lnTo>
                  <a:pt x="1434353" y="1134770"/>
                </a:lnTo>
                <a:lnTo>
                  <a:pt x="1453395" y="1127989"/>
                </a:lnTo>
                <a:lnTo>
                  <a:pt x="1470851" y="1122005"/>
                </a:lnTo>
                <a:lnTo>
                  <a:pt x="1486719" y="1115622"/>
                </a:lnTo>
                <a:lnTo>
                  <a:pt x="1500207" y="1110038"/>
                </a:lnTo>
                <a:lnTo>
                  <a:pt x="1512109" y="1104852"/>
                </a:lnTo>
                <a:lnTo>
                  <a:pt x="1522424" y="1100065"/>
                </a:lnTo>
                <a:lnTo>
                  <a:pt x="1531151" y="1095677"/>
                </a:lnTo>
                <a:lnTo>
                  <a:pt x="1537499" y="1091688"/>
                </a:lnTo>
                <a:lnTo>
                  <a:pt x="1546226" y="1086103"/>
                </a:lnTo>
                <a:lnTo>
                  <a:pt x="1549400" y="1084507"/>
                </a:lnTo>
                <a:lnTo>
                  <a:pt x="1549151" y="1084051"/>
                </a:lnTo>
                <a:lnTo>
                  <a:pt x="1550825" y="1086077"/>
                </a:lnTo>
                <a:lnTo>
                  <a:pt x="1570263" y="1109512"/>
                </a:lnTo>
                <a:lnTo>
                  <a:pt x="1588510" y="1132551"/>
                </a:lnTo>
                <a:lnTo>
                  <a:pt x="1607154" y="1155986"/>
                </a:lnTo>
                <a:lnTo>
                  <a:pt x="1625004" y="1179421"/>
                </a:lnTo>
                <a:lnTo>
                  <a:pt x="1642458" y="1202857"/>
                </a:lnTo>
                <a:lnTo>
                  <a:pt x="1659516" y="1225895"/>
                </a:lnTo>
                <a:lnTo>
                  <a:pt x="1692440" y="1271971"/>
                </a:lnTo>
                <a:lnTo>
                  <a:pt x="1723778" y="1317253"/>
                </a:lnTo>
                <a:lnTo>
                  <a:pt x="1753926" y="1362138"/>
                </a:lnTo>
                <a:lnTo>
                  <a:pt x="1782090" y="1405037"/>
                </a:lnTo>
                <a:lnTo>
                  <a:pt x="1808668" y="1447141"/>
                </a:lnTo>
                <a:lnTo>
                  <a:pt x="1833262" y="1487657"/>
                </a:lnTo>
                <a:lnTo>
                  <a:pt x="1856269" y="1526186"/>
                </a:lnTo>
                <a:lnTo>
                  <a:pt x="1877293" y="1562332"/>
                </a:lnTo>
                <a:lnTo>
                  <a:pt x="1896334" y="1596889"/>
                </a:lnTo>
                <a:lnTo>
                  <a:pt x="1912343" y="1625032"/>
                </a:lnTo>
                <a:lnTo>
                  <a:pt x="1902184" y="1628293"/>
                </a:lnTo>
                <a:lnTo>
                  <a:pt x="1881929" y="1634584"/>
                </a:lnTo>
                <a:lnTo>
                  <a:pt x="1856907" y="1641268"/>
                </a:lnTo>
                <a:lnTo>
                  <a:pt x="1827913" y="1649131"/>
                </a:lnTo>
                <a:lnTo>
                  <a:pt x="1795345" y="1657387"/>
                </a:lnTo>
                <a:lnTo>
                  <a:pt x="1759600" y="1666037"/>
                </a:lnTo>
                <a:lnTo>
                  <a:pt x="1721471" y="1674294"/>
                </a:lnTo>
                <a:lnTo>
                  <a:pt x="1701215" y="1678225"/>
                </a:lnTo>
                <a:lnTo>
                  <a:pt x="1680959" y="1681764"/>
                </a:lnTo>
                <a:lnTo>
                  <a:pt x="1659909" y="1685302"/>
                </a:lnTo>
                <a:lnTo>
                  <a:pt x="1638859" y="1688841"/>
                </a:lnTo>
                <a:lnTo>
                  <a:pt x="1617412" y="1691593"/>
                </a:lnTo>
                <a:lnTo>
                  <a:pt x="1595965" y="1694345"/>
                </a:lnTo>
                <a:lnTo>
                  <a:pt x="1574120" y="1696311"/>
                </a:lnTo>
                <a:lnTo>
                  <a:pt x="1552276" y="1698277"/>
                </a:lnTo>
                <a:lnTo>
                  <a:pt x="1530034" y="1699850"/>
                </a:lnTo>
                <a:lnTo>
                  <a:pt x="1508189" y="1701029"/>
                </a:lnTo>
                <a:lnTo>
                  <a:pt x="1486345" y="1701422"/>
                </a:lnTo>
                <a:lnTo>
                  <a:pt x="1469825" y="1701422"/>
                </a:lnTo>
                <a:lnTo>
                  <a:pt x="1437096" y="1699850"/>
                </a:lnTo>
                <a:lnTo>
                  <a:pt x="1422400" y="1699063"/>
                </a:lnTo>
                <a:lnTo>
                  <a:pt x="1443450" y="1700243"/>
                </a:lnTo>
                <a:lnTo>
                  <a:pt x="1464898" y="1701422"/>
                </a:lnTo>
                <a:lnTo>
                  <a:pt x="1469825" y="1701422"/>
                </a:lnTo>
                <a:lnTo>
                  <a:pt x="1478004" y="1701815"/>
                </a:lnTo>
                <a:lnTo>
                  <a:pt x="1506601" y="1702602"/>
                </a:lnTo>
                <a:lnTo>
                  <a:pt x="1539566" y="1702995"/>
                </a:lnTo>
                <a:lnTo>
                  <a:pt x="1575709" y="1703388"/>
                </a:lnTo>
                <a:lnTo>
                  <a:pt x="1615426" y="1702995"/>
                </a:lnTo>
                <a:lnTo>
                  <a:pt x="1656732" y="1701815"/>
                </a:lnTo>
                <a:lnTo>
                  <a:pt x="1700024" y="1699456"/>
                </a:lnTo>
                <a:lnTo>
                  <a:pt x="1721868" y="1698277"/>
                </a:lnTo>
                <a:lnTo>
                  <a:pt x="1743713" y="1696311"/>
                </a:lnTo>
                <a:lnTo>
                  <a:pt x="1765954" y="1694345"/>
                </a:lnTo>
                <a:lnTo>
                  <a:pt x="1788196" y="1691593"/>
                </a:lnTo>
                <a:lnTo>
                  <a:pt x="1810040" y="1689234"/>
                </a:lnTo>
                <a:lnTo>
                  <a:pt x="1831885" y="1686089"/>
                </a:lnTo>
                <a:lnTo>
                  <a:pt x="1853332" y="1682550"/>
                </a:lnTo>
                <a:lnTo>
                  <a:pt x="1873985" y="1678619"/>
                </a:lnTo>
                <a:lnTo>
                  <a:pt x="1894638" y="1673901"/>
                </a:lnTo>
                <a:lnTo>
                  <a:pt x="1914497" y="1669182"/>
                </a:lnTo>
                <a:lnTo>
                  <a:pt x="1933533" y="1664079"/>
                </a:lnTo>
                <a:lnTo>
                  <a:pt x="1943539" y="1682687"/>
                </a:lnTo>
                <a:lnTo>
                  <a:pt x="1964563" y="1723997"/>
                </a:lnTo>
                <a:lnTo>
                  <a:pt x="1974533" y="1744276"/>
                </a:lnTo>
                <a:lnTo>
                  <a:pt x="1961691" y="1752203"/>
                </a:lnTo>
                <a:lnTo>
                  <a:pt x="1946204" y="1755775"/>
                </a:lnTo>
                <a:lnTo>
                  <a:pt x="1927937" y="1759347"/>
                </a:lnTo>
                <a:lnTo>
                  <a:pt x="1902919" y="1764506"/>
                </a:lnTo>
                <a:lnTo>
                  <a:pt x="1871151" y="1770063"/>
                </a:lnTo>
                <a:lnTo>
                  <a:pt x="1834618" y="1775619"/>
                </a:lnTo>
                <a:lnTo>
                  <a:pt x="1792127" y="1781175"/>
                </a:lnTo>
                <a:lnTo>
                  <a:pt x="1768698" y="1783556"/>
                </a:lnTo>
                <a:lnTo>
                  <a:pt x="1744475" y="1785938"/>
                </a:lnTo>
                <a:lnTo>
                  <a:pt x="1719060" y="1787922"/>
                </a:lnTo>
                <a:lnTo>
                  <a:pt x="1692852" y="1789906"/>
                </a:lnTo>
                <a:lnTo>
                  <a:pt x="1665849" y="1791494"/>
                </a:lnTo>
                <a:lnTo>
                  <a:pt x="1637257" y="1792288"/>
                </a:lnTo>
                <a:lnTo>
                  <a:pt x="1607872" y="1793081"/>
                </a:lnTo>
                <a:lnTo>
                  <a:pt x="1578089" y="1793875"/>
                </a:lnTo>
                <a:lnTo>
                  <a:pt x="1546718" y="1793081"/>
                </a:lnTo>
                <a:lnTo>
                  <a:pt x="1515346" y="1792685"/>
                </a:lnTo>
                <a:lnTo>
                  <a:pt x="1483181" y="1791494"/>
                </a:lnTo>
                <a:lnTo>
                  <a:pt x="1450221" y="1789510"/>
                </a:lnTo>
                <a:lnTo>
                  <a:pt x="1416865" y="1786731"/>
                </a:lnTo>
                <a:lnTo>
                  <a:pt x="1383111" y="1783556"/>
                </a:lnTo>
                <a:lnTo>
                  <a:pt x="1348563" y="1779191"/>
                </a:lnTo>
                <a:lnTo>
                  <a:pt x="1314015" y="1774428"/>
                </a:lnTo>
                <a:lnTo>
                  <a:pt x="1279070" y="1768872"/>
                </a:lnTo>
                <a:lnTo>
                  <a:pt x="1243728" y="1761728"/>
                </a:lnTo>
                <a:lnTo>
                  <a:pt x="1272319" y="1733153"/>
                </a:lnTo>
                <a:lnTo>
                  <a:pt x="1260803" y="1730772"/>
                </a:lnTo>
                <a:lnTo>
                  <a:pt x="1246905" y="1727200"/>
                </a:lnTo>
                <a:lnTo>
                  <a:pt x="1227447" y="1722041"/>
                </a:lnTo>
                <a:lnTo>
                  <a:pt x="1204017" y="1715691"/>
                </a:lnTo>
                <a:lnTo>
                  <a:pt x="1175823" y="1707356"/>
                </a:lnTo>
                <a:lnTo>
                  <a:pt x="1144452" y="1697435"/>
                </a:lnTo>
                <a:lnTo>
                  <a:pt x="1108713" y="1685925"/>
                </a:lnTo>
                <a:lnTo>
                  <a:pt x="1070194" y="1672431"/>
                </a:lnTo>
                <a:lnTo>
                  <a:pt x="1028498" y="1656556"/>
                </a:lnTo>
                <a:lnTo>
                  <a:pt x="1007054" y="1648222"/>
                </a:lnTo>
                <a:lnTo>
                  <a:pt x="984816" y="1639094"/>
                </a:lnTo>
                <a:lnTo>
                  <a:pt x="961784" y="1629966"/>
                </a:lnTo>
                <a:lnTo>
                  <a:pt x="938752" y="1619250"/>
                </a:lnTo>
                <a:lnTo>
                  <a:pt x="914926" y="1608931"/>
                </a:lnTo>
                <a:lnTo>
                  <a:pt x="890703" y="1597819"/>
                </a:lnTo>
                <a:lnTo>
                  <a:pt x="866480" y="1585913"/>
                </a:lnTo>
                <a:lnTo>
                  <a:pt x="841859" y="1573610"/>
                </a:lnTo>
                <a:lnTo>
                  <a:pt x="816842" y="1560513"/>
                </a:lnTo>
                <a:lnTo>
                  <a:pt x="791427" y="1547019"/>
                </a:lnTo>
                <a:lnTo>
                  <a:pt x="766013" y="1533128"/>
                </a:lnTo>
                <a:lnTo>
                  <a:pt x="740598" y="1518444"/>
                </a:lnTo>
                <a:lnTo>
                  <a:pt x="826769" y="1496219"/>
                </a:lnTo>
                <a:lnTo>
                  <a:pt x="815650" y="1491853"/>
                </a:lnTo>
                <a:lnTo>
                  <a:pt x="802149" y="1485900"/>
                </a:lnTo>
                <a:lnTo>
                  <a:pt x="784279" y="1478360"/>
                </a:lnTo>
                <a:lnTo>
                  <a:pt x="762439" y="1467247"/>
                </a:lnTo>
                <a:lnTo>
                  <a:pt x="750128" y="1460500"/>
                </a:lnTo>
                <a:lnTo>
                  <a:pt x="737421" y="1453753"/>
                </a:lnTo>
                <a:lnTo>
                  <a:pt x="723522" y="1445419"/>
                </a:lnTo>
                <a:lnTo>
                  <a:pt x="708830" y="1436688"/>
                </a:lnTo>
                <a:lnTo>
                  <a:pt x="694137" y="1426766"/>
                </a:lnTo>
                <a:lnTo>
                  <a:pt x="678253" y="1416447"/>
                </a:lnTo>
                <a:lnTo>
                  <a:pt x="662369" y="1404541"/>
                </a:lnTo>
                <a:lnTo>
                  <a:pt x="645690" y="1392238"/>
                </a:lnTo>
                <a:lnTo>
                  <a:pt x="629012" y="1379141"/>
                </a:lnTo>
                <a:lnTo>
                  <a:pt x="611936" y="1364853"/>
                </a:lnTo>
                <a:lnTo>
                  <a:pt x="594464" y="1349375"/>
                </a:lnTo>
                <a:lnTo>
                  <a:pt x="576991" y="1333103"/>
                </a:lnTo>
                <a:lnTo>
                  <a:pt x="559519" y="1315641"/>
                </a:lnTo>
                <a:lnTo>
                  <a:pt x="541649" y="1297385"/>
                </a:lnTo>
                <a:lnTo>
                  <a:pt x="523780" y="1277938"/>
                </a:lnTo>
                <a:lnTo>
                  <a:pt x="506704" y="1257300"/>
                </a:lnTo>
                <a:lnTo>
                  <a:pt x="489232" y="1235472"/>
                </a:lnTo>
                <a:lnTo>
                  <a:pt x="472156" y="1212056"/>
                </a:lnTo>
                <a:lnTo>
                  <a:pt x="455081" y="1188244"/>
                </a:lnTo>
                <a:lnTo>
                  <a:pt x="438799" y="1162844"/>
                </a:lnTo>
                <a:lnTo>
                  <a:pt x="422518" y="1136253"/>
                </a:lnTo>
                <a:lnTo>
                  <a:pt x="414576" y="1122363"/>
                </a:lnTo>
                <a:lnTo>
                  <a:pt x="407428" y="1108472"/>
                </a:lnTo>
                <a:lnTo>
                  <a:pt x="486849" y="1092200"/>
                </a:lnTo>
                <a:lnTo>
                  <a:pt x="486849" y="1057275"/>
                </a:lnTo>
                <a:lnTo>
                  <a:pt x="482481" y="1055291"/>
                </a:lnTo>
                <a:lnTo>
                  <a:pt x="476921" y="1052513"/>
                </a:lnTo>
                <a:lnTo>
                  <a:pt x="469376" y="1048941"/>
                </a:lnTo>
                <a:lnTo>
                  <a:pt x="459846" y="1043384"/>
                </a:lnTo>
                <a:lnTo>
                  <a:pt x="448727" y="1037034"/>
                </a:lnTo>
                <a:lnTo>
                  <a:pt x="436020" y="1028700"/>
                </a:lnTo>
                <a:lnTo>
                  <a:pt x="422121" y="1018778"/>
                </a:lnTo>
                <a:lnTo>
                  <a:pt x="406237" y="1007269"/>
                </a:lnTo>
                <a:lnTo>
                  <a:pt x="389559" y="994172"/>
                </a:lnTo>
                <a:lnTo>
                  <a:pt x="372086" y="978297"/>
                </a:lnTo>
                <a:lnTo>
                  <a:pt x="353422" y="960834"/>
                </a:lnTo>
                <a:lnTo>
                  <a:pt x="343495" y="950913"/>
                </a:lnTo>
                <a:lnTo>
                  <a:pt x="333964" y="940991"/>
                </a:lnTo>
                <a:lnTo>
                  <a:pt x="324037" y="930275"/>
                </a:lnTo>
                <a:lnTo>
                  <a:pt x="313712" y="919163"/>
                </a:lnTo>
                <a:lnTo>
                  <a:pt x="303784" y="906859"/>
                </a:lnTo>
                <a:lnTo>
                  <a:pt x="293062" y="894556"/>
                </a:lnTo>
                <a:lnTo>
                  <a:pt x="283135" y="881063"/>
                </a:lnTo>
                <a:lnTo>
                  <a:pt x="272810" y="867172"/>
                </a:lnTo>
                <a:lnTo>
                  <a:pt x="262088" y="852884"/>
                </a:lnTo>
                <a:lnTo>
                  <a:pt x="251764" y="837406"/>
                </a:lnTo>
                <a:lnTo>
                  <a:pt x="240645" y="821928"/>
                </a:lnTo>
                <a:lnTo>
                  <a:pt x="229923" y="805259"/>
                </a:lnTo>
                <a:lnTo>
                  <a:pt x="219598" y="787400"/>
                </a:lnTo>
                <a:lnTo>
                  <a:pt x="208877" y="769541"/>
                </a:lnTo>
                <a:lnTo>
                  <a:pt x="198552" y="750888"/>
                </a:lnTo>
                <a:lnTo>
                  <a:pt x="187830" y="731441"/>
                </a:lnTo>
                <a:lnTo>
                  <a:pt x="177505" y="710803"/>
                </a:lnTo>
                <a:lnTo>
                  <a:pt x="167181" y="689769"/>
                </a:lnTo>
                <a:lnTo>
                  <a:pt x="157253" y="667941"/>
                </a:lnTo>
                <a:lnTo>
                  <a:pt x="147326" y="645716"/>
                </a:lnTo>
                <a:lnTo>
                  <a:pt x="137001" y="621903"/>
                </a:lnTo>
                <a:lnTo>
                  <a:pt x="127470" y="597297"/>
                </a:lnTo>
                <a:lnTo>
                  <a:pt x="117940" y="572294"/>
                </a:lnTo>
                <a:lnTo>
                  <a:pt x="108807" y="546100"/>
                </a:lnTo>
                <a:lnTo>
                  <a:pt x="99276" y="519509"/>
                </a:lnTo>
                <a:lnTo>
                  <a:pt x="90540" y="491331"/>
                </a:lnTo>
                <a:lnTo>
                  <a:pt x="81804" y="462359"/>
                </a:lnTo>
                <a:lnTo>
                  <a:pt x="73464" y="432991"/>
                </a:lnTo>
                <a:lnTo>
                  <a:pt x="65522" y="402431"/>
                </a:lnTo>
                <a:lnTo>
                  <a:pt x="57580" y="370681"/>
                </a:lnTo>
                <a:lnTo>
                  <a:pt x="50432" y="338534"/>
                </a:lnTo>
                <a:lnTo>
                  <a:pt x="42887" y="304800"/>
                </a:lnTo>
                <a:lnTo>
                  <a:pt x="36137" y="269875"/>
                </a:lnTo>
                <a:lnTo>
                  <a:pt x="29783" y="234553"/>
                </a:lnTo>
                <a:lnTo>
                  <a:pt x="23826" y="198041"/>
                </a:lnTo>
                <a:lnTo>
                  <a:pt x="18267" y="160338"/>
                </a:lnTo>
                <a:lnTo>
                  <a:pt x="13105" y="121841"/>
                </a:lnTo>
                <a:lnTo>
                  <a:pt x="8339" y="82550"/>
                </a:lnTo>
                <a:lnTo>
                  <a:pt x="3971" y="41672"/>
                </a:lnTo>
                <a:lnTo>
                  <a:pt x="0" y="0"/>
                </a:ln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100" name="文本框 99"/>
          <p:cNvSpPr txBox="1"/>
          <p:nvPr/>
        </p:nvSpPr>
        <p:spPr>
          <a:xfrm>
            <a:off x="802005" y="618490"/>
            <a:ext cx="11417300" cy="6238875"/>
          </a:xfrm>
          <a:prstGeom prst="rect">
            <a:avLst/>
          </a:prstGeom>
          <a:noFill/>
          <a:ln w="9525">
            <a:noFill/>
          </a:ln>
        </p:spPr>
        <p:txBody>
          <a:bodyPr>
            <a:noAutofit/>
          </a:bodyPr>
          <a:p>
            <a:pPr indent="0"/>
            <a:r>
              <a:rPr lang="zh-CN" altLang="en-US" sz="2000" b="1">
                <a:solidFill>
                  <a:srgbClr val="000000"/>
                </a:solidFill>
                <a:latin typeface="+mn-ea"/>
                <a:cs typeface="+mn-ea"/>
              </a:rPr>
              <a:t>中国大陆首次上市时间</a:t>
            </a:r>
            <a:r>
              <a:rPr lang="zh-CN" altLang="en-US" sz="2000" b="0">
                <a:solidFill>
                  <a:srgbClr val="000000"/>
                </a:solidFill>
                <a:latin typeface="+mn-ea"/>
                <a:cs typeface="+mn-ea"/>
              </a:rPr>
              <a:t>：</a:t>
            </a:r>
            <a:r>
              <a:rPr lang="en-US" altLang="zh-CN" sz="2000" b="0">
                <a:solidFill>
                  <a:srgbClr val="000000"/>
                </a:solidFill>
                <a:latin typeface="+mn-ea"/>
                <a:cs typeface="+mn-ea"/>
              </a:rPr>
              <a:t>2002-08</a:t>
            </a:r>
            <a:r>
              <a:rPr lang="zh-CN" altLang="en-US" sz="2000" b="0">
                <a:solidFill>
                  <a:srgbClr val="000000"/>
                </a:solidFill>
                <a:latin typeface="+mn-ea"/>
                <a:cs typeface="+mn-ea"/>
              </a:rPr>
              <a:t>；</a:t>
            </a:r>
            <a:endParaRPr lang="zh-CN" altLang="en-US" sz="2000" b="0">
              <a:solidFill>
                <a:srgbClr val="000000"/>
              </a:solidFill>
              <a:latin typeface="+mn-ea"/>
              <a:cs typeface="+mn-ea"/>
            </a:endParaRPr>
          </a:p>
          <a:p>
            <a:pPr indent="0"/>
            <a:r>
              <a:rPr lang="zh-CN" altLang="en-US" sz="2000" b="1">
                <a:solidFill>
                  <a:srgbClr val="000000"/>
                </a:solidFill>
                <a:latin typeface="+mn-ea"/>
                <a:cs typeface="+mn-ea"/>
              </a:rPr>
              <a:t>目前大陆地区同通用名药品的上市情况</a:t>
            </a:r>
            <a:r>
              <a:rPr lang="zh-CN" altLang="en-US" sz="2000" b="0">
                <a:solidFill>
                  <a:srgbClr val="000000"/>
                </a:solidFill>
                <a:latin typeface="+mn-ea"/>
                <a:cs typeface="+mn-ea"/>
              </a:rPr>
              <a:t>：大陆地区共有</a:t>
            </a:r>
            <a:r>
              <a:rPr lang="en-US" altLang="zh-CN" sz="2000" b="0">
                <a:solidFill>
                  <a:srgbClr val="000000"/>
                </a:solidFill>
                <a:latin typeface="+mn-ea"/>
                <a:cs typeface="+mn-ea"/>
              </a:rPr>
              <a:t>6</a:t>
            </a:r>
            <a:r>
              <a:rPr lang="zh-CN" altLang="en-US" sz="2000" b="0">
                <a:solidFill>
                  <a:srgbClr val="000000"/>
                </a:solidFill>
                <a:latin typeface="+mn-ea"/>
                <a:cs typeface="+mn-ea"/>
              </a:rPr>
              <a:t>家同通用名药品，分别是：</a:t>
            </a:r>
            <a:endParaRPr lang="zh-CN" altLang="en-US" sz="2000" b="0">
              <a:solidFill>
                <a:srgbClr val="000000"/>
              </a:solidFill>
              <a:latin typeface="+mn-ea"/>
              <a:cs typeface="+mn-ea"/>
            </a:endParaRPr>
          </a:p>
          <a:p>
            <a:pPr indent="0"/>
            <a:endParaRPr lang="zh-CN" altLang="en-US" sz="2000" b="0">
              <a:solidFill>
                <a:srgbClr val="000000"/>
              </a:solidFill>
              <a:latin typeface="+mn-ea"/>
              <a:cs typeface="+mn-ea"/>
            </a:endParaRPr>
          </a:p>
          <a:p>
            <a:pPr indent="0"/>
            <a:endParaRPr lang="zh-CN" altLang="en-US" sz="2000" b="0">
              <a:solidFill>
                <a:srgbClr val="000000"/>
              </a:solidFill>
              <a:latin typeface="+mn-ea"/>
              <a:cs typeface="+mn-ea"/>
            </a:endParaRPr>
          </a:p>
          <a:p>
            <a:pPr indent="0"/>
            <a:endParaRPr lang="zh-CN" altLang="en-US" sz="2000" b="0">
              <a:solidFill>
                <a:srgbClr val="000000"/>
              </a:solidFill>
              <a:latin typeface="+mn-ea"/>
              <a:cs typeface="+mn-ea"/>
            </a:endParaRPr>
          </a:p>
          <a:p>
            <a:pPr indent="0"/>
            <a:endParaRPr lang="zh-CN" altLang="en-US" sz="2000" b="0">
              <a:solidFill>
                <a:srgbClr val="000000"/>
              </a:solidFill>
              <a:latin typeface="+mn-ea"/>
              <a:cs typeface="+mn-ea"/>
            </a:endParaRPr>
          </a:p>
          <a:p>
            <a:pPr indent="0"/>
            <a:endParaRPr lang="zh-CN" altLang="en-US" sz="2000" b="0">
              <a:solidFill>
                <a:srgbClr val="000000"/>
              </a:solidFill>
              <a:latin typeface="+mn-ea"/>
              <a:cs typeface="+mn-ea"/>
            </a:endParaRPr>
          </a:p>
          <a:p>
            <a:pPr indent="0"/>
            <a:endParaRPr lang="zh-CN" altLang="en-US" sz="2000" b="0">
              <a:solidFill>
                <a:srgbClr val="000000"/>
              </a:solidFill>
              <a:latin typeface="+mn-ea"/>
              <a:cs typeface="+mn-ea"/>
            </a:endParaRPr>
          </a:p>
          <a:p>
            <a:pPr indent="0"/>
            <a:endParaRPr lang="zh-CN" altLang="en-US" sz="2000" b="0">
              <a:solidFill>
                <a:srgbClr val="000000"/>
              </a:solidFill>
              <a:latin typeface="+mn-ea"/>
              <a:cs typeface="+mn-ea"/>
            </a:endParaRPr>
          </a:p>
          <a:p>
            <a:pPr indent="0"/>
            <a:endParaRPr lang="zh-CN" altLang="en-US" sz="2000" b="0">
              <a:solidFill>
                <a:srgbClr val="000000"/>
              </a:solidFill>
              <a:latin typeface="+mn-ea"/>
              <a:cs typeface="+mn-ea"/>
            </a:endParaRPr>
          </a:p>
          <a:p>
            <a:pPr indent="0"/>
            <a:endParaRPr lang="zh-CN" altLang="en-US" sz="2000" b="0">
              <a:solidFill>
                <a:srgbClr val="000000"/>
              </a:solidFill>
              <a:latin typeface="+mn-ea"/>
              <a:cs typeface="+mn-ea"/>
            </a:endParaRPr>
          </a:p>
          <a:p>
            <a:pPr indent="0"/>
            <a:endParaRPr lang="zh-CN" altLang="en-US" sz="2000" b="0">
              <a:solidFill>
                <a:srgbClr val="000000"/>
              </a:solidFill>
              <a:latin typeface="+mn-ea"/>
              <a:cs typeface="+mn-ea"/>
            </a:endParaRPr>
          </a:p>
          <a:p>
            <a:pPr indent="0"/>
            <a:r>
              <a:rPr lang="zh-CN" altLang="en-US" sz="2000" b="1">
                <a:solidFill>
                  <a:srgbClr val="000000"/>
                </a:solidFill>
                <a:latin typeface="+mn-ea"/>
                <a:cs typeface="+mn-ea"/>
              </a:rPr>
              <a:t>全球首个上市国家</a:t>
            </a:r>
            <a:r>
              <a:rPr lang="en-US" altLang="zh-CN" sz="2000" b="1">
                <a:solidFill>
                  <a:srgbClr val="000000"/>
                </a:solidFill>
                <a:latin typeface="+mn-ea"/>
                <a:cs typeface="+mn-ea"/>
              </a:rPr>
              <a:t>/</a:t>
            </a:r>
            <a:r>
              <a:rPr lang="zh-CN" altLang="en-US" sz="2000" b="1">
                <a:solidFill>
                  <a:srgbClr val="000000"/>
                </a:solidFill>
                <a:latin typeface="+mn-ea"/>
                <a:cs typeface="+mn-ea"/>
              </a:rPr>
              <a:t>地区及上市时间</a:t>
            </a:r>
            <a:r>
              <a:rPr lang="zh-CN" altLang="en-US" sz="2000" b="0">
                <a:solidFill>
                  <a:srgbClr val="000000"/>
                </a:solidFill>
                <a:latin typeface="+mn-ea"/>
                <a:cs typeface="+mn-ea"/>
              </a:rPr>
              <a:t>：</a:t>
            </a:r>
            <a:endParaRPr lang="zh-CN" altLang="en-US" sz="2000" b="0">
              <a:solidFill>
                <a:srgbClr val="000000"/>
              </a:solidFill>
              <a:latin typeface="+mn-ea"/>
              <a:cs typeface="+mn-ea"/>
            </a:endParaRPr>
          </a:p>
          <a:p>
            <a:pPr indent="0"/>
            <a:r>
              <a:rPr lang="en-US" altLang="zh-CN" sz="2000" b="0">
                <a:solidFill>
                  <a:srgbClr val="000000"/>
                </a:solidFill>
                <a:latin typeface="+mn-ea"/>
                <a:cs typeface="+mn-ea"/>
              </a:rPr>
              <a:t>	</a:t>
            </a:r>
            <a:r>
              <a:rPr lang="zh-CN" altLang="en-US" sz="2000" b="0">
                <a:solidFill>
                  <a:srgbClr val="000000"/>
                </a:solidFill>
                <a:latin typeface="+mn-ea"/>
                <a:cs typeface="+mn-ea"/>
              </a:rPr>
              <a:t>日本藤泽药品工业公司原研，</a:t>
            </a:r>
            <a:r>
              <a:rPr lang="en-US" altLang="zh-CN" sz="2000" b="0">
                <a:solidFill>
                  <a:srgbClr val="000000"/>
                </a:solidFill>
                <a:latin typeface="+mn-ea"/>
                <a:cs typeface="+mn-ea"/>
              </a:rPr>
              <a:t>1991</a:t>
            </a:r>
            <a:r>
              <a:rPr lang="zh-CN" altLang="en-US" sz="2000" b="0">
                <a:solidFill>
                  <a:srgbClr val="000000"/>
                </a:solidFill>
                <a:latin typeface="+mn-ea"/>
                <a:cs typeface="+mn-ea"/>
              </a:rPr>
              <a:t>年首次在日本上市，商品名</a:t>
            </a:r>
            <a:r>
              <a:rPr lang="en-US" altLang="zh-CN" sz="2000" b="0">
                <a:solidFill>
                  <a:srgbClr val="000000"/>
                </a:solidFill>
                <a:latin typeface="+mn-ea"/>
                <a:cs typeface="+mn-ea"/>
              </a:rPr>
              <a:t>Cefzon</a:t>
            </a:r>
            <a:r>
              <a:rPr lang="zh-CN" altLang="en-US" sz="2000" b="0">
                <a:solidFill>
                  <a:srgbClr val="000000"/>
                </a:solidFill>
                <a:latin typeface="+mn-ea"/>
                <a:cs typeface="+mn-ea"/>
              </a:rPr>
              <a:t>；</a:t>
            </a:r>
            <a:endParaRPr lang="zh-CN" altLang="en-US" sz="2000" b="0">
              <a:solidFill>
                <a:srgbClr val="000000"/>
              </a:solidFill>
              <a:latin typeface="+mn-ea"/>
              <a:cs typeface="+mn-ea"/>
            </a:endParaRPr>
          </a:p>
          <a:p>
            <a:pPr indent="0"/>
            <a:r>
              <a:rPr lang="zh-CN" altLang="en-US" sz="2000" b="1">
                <a:solidFill>
                  <a:srgbClr val="000000"/>
                </a:solidFill>
                <a:latin typeface="+mn-ea"/>
                <a:cs typeface="+mn-ea"/>
              </a:rPr>
              <a:t>是否为 </a:t>
            </a:r>
            <a:r>
              <a:rPr lang="en-US" altLang="zh-CN" sz="2000" b="1">
                <a:solidFill>
                  <a:srgbClr val="000000"/>
                </a:solidFill>
                <a:latin typeface="+mn-ea"/>
                <a:cs typeface="+mn-ea"/>
              </a:rPr>
              <a:t>OTC </a:t>
            </a:r>
            <a:r>
              <a:rPr lang="zh-CN" altLang="en-US" sz="2000" b="1">
                <a:solidFill>
                  <a:srgbClr val="000000"/>
                </a:solidFill>
                <a:latin typeface="+mn-ea"/>
                <a:cs typeface="+mn-ea"/>
              </a:rPr>
              <a:t>药品</a:t>
            </a:r>
            <a:r>
              <a:rPr lang="zh-CN" altLang="en-US" sz="2000" b="0">
                <a:solidFill>
                  <a:srgbClr val="000000"/>
                </a:solidFill>
                <a:latin typeface="+mn-ea"/>
                <a:cs typeface="+mn-ea"/>
              </a:rPr>
              <a:t>：否；</a:t>
            </a:r>
            <a:endParaRPr lang="zh-CN" altLang="en-US" sz="2000" b="0">
              <a:solidFill>
                <a:srgbClr val="000000"/>
              </a:solidFill>
              <a:latin typeface="+mn-ea"/>
              <a:cs typeface="+mn-ea"/>
            </a:endParaRPr>
          </a:p>
          <a:p>
            <a:pPr indent="0"/>
            <a:r>
              <a:rPr lang="zh-CN" altLang="en-US" sz="2000" b="1">
                <a:solidFill>
                  <a:srgbClr val="000000"/>
                </a:solidFill>
                <a:latin typeface="+mn-ea"/>
                <a:cs typeface="+mn-ea"/>
                <a:sym typeface="+mn-ea"/>
              </a:rPr>
              <a:t>参照药品</a:t>
            </a:r>
            <a:r>
              <a:rPr lang="zh-CN" altLang="en-US" sz="2000">
                <a:solidFill>
                  <a:srgbClr val="000000"/>
                </a:solidFill>
                <a:latin typeface="+mn-ea"/>
                <a:cs typeface="+mn-ea"/>
                <a:sym typeface="+mn-ea"/>
              </a:rPr>
              <a:t>：头孢地尼胶囊</a:t>
            </a:r>
            <a:endParaRPr lang="zh-CN" altLang="en-US" sz="2000">
              <a:solidFill>
                <a:srgbClr val="000000"/>
              </a:solidFill>
              <a:latin typeface="+mn-ea"/>
              <a:cs typeface="+mn-ea"/>
              <a:sym typeface="+mn-ea"/>
            </a:endParaRPr>
          </a:p>
          <a:p>
            <a:pPr indent="457200"/>
            <a:r>
              <a:rPr lang="zh-CN" altLang="en-US" sz="2000">
                <a:solidFill>
                  <a:srgbClr val="000000"/>
                </a:solidFill>
                <a:latin typeface="+mn-ea"/>
                <a:cs typeface="+mn-ea"/>
                <a:sym typeface="+mn-ea"/>
              </a:rPr>
              <a:t>优势：1、口味佳，提高患者用药的依从性</a:t>
            </a:r>
            <a:endParaRPr lang="zh-CN" altLang="en-US" sz="2000">
              <a:solidFill>
                <a:srgbClr val="000000"/>
              </a:solidFill>
              <a:latin typeface="+mn-ea"/>
              <a:cs typeface="+mn-ea"/>
              <a:sym typeface="+mn-ea"/>
            </a:endParaRPr>
          </a:p>
          <a:p>
            <a:pPr indent="457200"/>
            <a:r>
              <a:rPr lang="zh-CN" altLang="en-US" sz="2000">
                <a:solidFill>
                  <a:srgbClr val="000000"/>
                </a:solidFill>
                <a:latin typeface="+mn-ea"/>
                <a:cs typeface="+mn-ea"/>
                <a:sym typeface="+mn-ea"/>
              </a:rPr>
              <a:t> </a:t>
            </a:r>
            <a:r>
              <a:rPr lang="en-US" altLang="zh-CN" sz="2000">
                <a:solidFill>
                  <a:srgbClr val="000000"/>
                </a:solidFill>
                <a:latin typeface="+mn-ea"/>
                <a:cs typeface="+mn-ea"/>
                <a:sym typeface="+mn-ea"/>
              </a:rPr>
              <a:t>     </a:t>
            </a:r>
            <a:r>
              <a:rPr lang="zh-CN" altLang="en-US" sz="2000">
                <a:solidFill>
                  <a:srgbClr val="000000"/>
                </a:solidFill>
                <a:latin typeface="+mn-ea"/>
                <a:cs typeface="+mn-ea"/>
                <a:sym typeface="+mn-ea"/>
              </a:rPr>
              <a:t>2、剂量控制准确，提高用药安全性</a:t>
            </a:r>
            <a:endParaRPr lang="zh-CN" altLang="en-US" sz="2000">
              <a:solidFill>
                <a:srgbClr val="000000"/>
              </a:solidFill>
              <a:latin typeface="+mn-ea"/>
              <a:cs typeface="+mn-ea"/>
              <a:sym typeface="+mn-ea"/>
            </a:endParaRPr>
          </a:p>
          <a:p>
            <a:pPr indent="457200"/>
            <a:r>
              <a:rPr lang="zh-CN" altLang="en-US" sz="2000">
                <a:solidFill>
                  <a:srgbClr val="000000"/>
                </a:solidFill>
                <a:latin typeface="+mn-ea"/>
                <a:cs typeface="+mn-ea"/>
                <a:sym typeface="+mn-ea"/>
              </a:rPr>
              <a:t> </a:t>
            </a:r>
            <a:r>
              <a:rPr lang="en-US" altLang="zh-CN" sz="2000">
                <a:solidFill>
                  <a:srgbClr val="000000"/>
                </a:solidFill>
                <a:latin typeface="+mn-ea"/>
                <a:cs typeface="+mn-ea"/>
                <a:sym typeface="+mn-ea"/>
              </a:rPr>
              <a:t>     </a:t>
            </a:r>
            <a:r>
              <a:rPr lang="zh-CN" altLang="en-US" sz="2000">
                <a:solidFill>
                  <a:srgbClr val="000000"/>
                </a:solidFill>
                <a:latin typeface="+mn-ea"/>
                <a:cs typeface="+mn-ea"/>
                <a:sym typeface="+mn-ea"/>
              </a:rPr>
              <a:t>3、方便服用，更适用于儿童和老年患者</a:t>
            </a:r>
            <a:endParaRPr lang="zh-CN" altLang="en-US" sz="2000">
              <a:latin typeface="+mn-ea"/>
              <a:cs typeface="+mn-ea"/>
            </a:endParaRPr>
          </a:p>
        </p:txBody>
      </p:sp>
      <p:graphicFrame>
        <p:nvGraphicFramePr>
          <p:cNvPr id="4" name="表格 3"/>
          <p:cNvGraphicFramePr/>
          <p:nvPr>
            <p:custDataLst>
              <p:tags r:id="rId1"/>
            </p:custDataLst>
          </p:nvPr>
        </p:nvGraphicFramePr>
        <p:xfrm>
          <a:off x="614680" y="1565275"/>
          <a:ext cx="11334210" cy="3276000"/>
        </p:xfrm>
        <a:graphic>
          <a:graphicData uri="http://schemas.openxmlformats.org/drawingml/2006/table">
            <a:tbl>
              <a:tblPr firstRow="1" bandRow="1">
                <a:tableStyleId>{5C22544A-7EE6-4342-B048-85BDC9FD1C3A}</a:tableStyleId>
              </a:tblPr>
              <a:tblGrid>
                <a:gridCol w="685165"/>
                <a:gridCol w="2782002"/>
                <a:gridCol w="3023235"/>
                <a:gridCol w="1242695"/>
                <a:gridCol w="2270153"/>
                <a:gridCol w="1330960"/>
              </a:tblGrid>
              <a:tr h="432000">
                <a:tc>
                  <a:txBody>
                    <a:bodyPr/>
                    <a:p>
                      <a:pPr algn="ctr">
                        <a:buNone/>
                      </a:pPr>
                      <a:r>
                        <a:rPr lang="zh-CN" altLang="en-US"/>
                        <a:t>序号</a:t>
                      </a:r>
                      <a:endParaRPr lang="zh-CN" altLang="en-US"/>
                    </a:p>
                  </a:txBody>
                  <a:tcPr/>
                </a:tc>
                <a:tc>
                  <a:txBody>
                    <a:bodyPr/>
                    <a:p>
                      <a:pPr algn="ctr">
                        <a:buNone/>
                      </a:pPr>
                      <a:r>
                        <a:rPr lang="zh-CN" altLang="en-US"/>
                        <a:t>上市许可持有人</a:t>
                      </a:r>
                      <a:endParaRPr lang="zh-CN" altLang="en-US"/>
                    </a:p>
                  </a:txBody>
                  <a:tcPr/>
                </a:tc>
                <a:tc>
                  <a:txBody>
                    <a:bodyPr/>
                    <a:p>
                      <a:pPr algn="ctr">
                        <a:buNone/>
                      </a:pPr>
                      <a:r>
                        <a:rPr lang="zh-CN" altLang="en-US"/>
                        <a:t>生产单位</a:t>
                      </a:r>
                      <a:endParaRPr lang="zh-CN" altLang="en-US"/>
                    </a:p>
                  </a:txBody>
                  <a:tcPr/>
                </a:tc>
                <a:tc>
                  <a:txBody>
                    <a:bodyPr/>
                    <a:p>
                      <a:pPr algn="ctr">
                        <a:buNone/>
                      </a:pPr>
                      <a:r>
                        <a:rPr lang="zh-CN" altLang="en-US"/>
                        <a:t>批准日期</a:t>
                      </a:r>
                      <a:endParaRPr lang="zh-CN" altLang="en-US"/>
                    </a:p>
                  </a:txBody>
                  <a:tcPr/>
                </a:tc>
                <a:tc>
                  <a:txBody>
                    <a:bodyPr/>
                    <a:p>
                      <a:pPr algn="ctr">
                        <a:buNone/>
                      </a:pPr>
                      <a:r>
                        <a:rPr lang="zh-CN" altLang="en-US"/>
                        <a:t>批准文号</a:t>
                      </a:r>
                      <a:endParaRPr lang="zh-CN" altLang="en-US"/>
                    </a:p>
                  </a:txBody>
                  <a:tcPr/>
                </a:tc>
                <a:tc>
                  <a:txBody>
                    <a:bodyPr/>
                    <a:p>
                      <a:pPr algn="ctr">
                        <a:buNone/>
                      </a:pPr>
                      <a:r>
                        <a:rPr lang="zh-CN" altLang="en-US"/>
                        <a:t>上市情况</a:t>
                      </a:r>
                      <a:endParaRPr lang="zh-CN" altLang="en-US"/>
                    </a:p>
                  </a:txBody>
                  <a:tcPr/>
                </a:tc>
              </a:tr>
              <a:tr h="432000">
                <a:tc>
                  <a:txBody>
                    <a:bodyPr/>
                    <a:p>
                      <a:pPr indent="0" algn="ctr">
                        <a:buNone/>
                      </a:pPr>
                      <a:r>
                        <a:rPr lang="en-US" b="0">
                          <a:solidFill>
                            <a:srgbClr val="000000"/>
                          </a:solidFill>
                          <a:latin typeface="宋体" panose="02010600030101010101" pitchFamily="2" charset="-122"/>
                        </a:rPr>
                        <a:t>1</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zh-CN" b="0">
                          <a:solidFill>
                            <a:srgbClr val="000000"/>
                          </a:solidFill>
                          <a:latin typeface="Arial" panose="020B0604020202020204" pitchFamily="34" charset="0"/>
                          <a:ea typeface="宋体" panose="02010600030101010101" pitchFamily="2" charset="-122"/>
                        </a:rPr>
                        <a:t>成都倍特药业股份有限公司</a:t>
                      </a:r>
                      <a:r>
                        <a:rPr lang="en-US" b="0">
                          <a:solidFill>
                            <a:srgbClr val="000000"/>
                          </a:solidFill>
                          <a:latin typeface="Times New Roman" panose="02020603050405020304" charset="-122"/>
                        </a:rPr>
                        <a:t>​</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altLang="en-US" b="0">
                          <a:solidFill>
                            <a:srgbClr val="000000"/>
                          </a:solidFill>
                          <a:latin typeface="宋体" panose="02010600030101010101" pitchFamily="2" charset="-122"/>
                        </a:rPr>
                        <a:t>成都倍特药业股份有限公司</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2020-11-24</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zh-CN" b="0">
                          <a:solidFill>
                            <a:srgbClr val="000000"/>
                          </a:solidFill>
                          <a:latin typeface="Arial" panose="020B0604020202020204" pitchFamily="34" charset="0"/>
                          <a:ea typeface="宋体" panose="02010600030101010101" pitchFamily="2" charset="-122"/>
                        </a:rPr>
                        <a:t>国药准字H20203615</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zh-CN" b="0">
                          <a:solidFill>
                            <a:srgbClr val="000000"/>
                          </a:solidFill>
                          <a:latin typeface="Arial" panose="020B0604020202020204" pitchFamily="34" charset="0"/>
                          <a:ea typeface="宋体" panose="02010600030101010101" pitchFamily="2" charset="-122"/>
                        </a:rPr>
                        <a:t>上市销售中</a:t>
                      </a:r>
                      <a:endParaRPr lang="en-US" altLang="en-US" b="0">
                        <a:solidFill>
                          <a:srgbClr val="000000"/>
                        </a:solidFill>
                        <a:latin typeface="宋体" panose="02010600030101010101" pitchFamily="2" charset="-122"/>
                      </a:endParaRPr>
                    </a:p>
                  </a:txBody>
                  <a:tcPr marL="12700" marR="12700" marT="12700" vert="horz" anchor="ctr" anchorCtr="0"/>
                </a:tc>
              </a:tr>
              <a:tr h="432000">
                <a:tc>
                  <a:txBody>
                    <a:bodyPr/>
                    <a:p>
                      <a:pPr indent="0" algn="ctr">
                        <a:buNone/>
                      </a:pPr>
                      <a:r>
                        <a:rPr lang="en-US" b="0">
                          <a:solidFill>
                            <a:srgbClr val="000000"/>
                          </a:solidFill>
                          <a:latin typeface="宋体" panose="02010600030101010101" pitchFamily="2" charset="-122"/>
                        </a:rPr>
                        <a:t>2</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zh-CN" b="0">
                          <a:solidFill>
                            <a:srgbClr val="000000"/>
                          </a:solidFill>
                          <a:latin typeface="Arial" panose="020B0604020202020204" pitchFamily="34" charset="0"/>
                          <a:ea typeface="宋体" panose="02010600030101010101" pitchFamily="2" charset="-122"/>
                        </a:rPr>
                        <a:t>海南日中天制药有限公司</a:t>
                      </a:r>
                      <a:r>
                        <a:rPr lang="en-US" b="0">
                          <a:solidFill>
                            <a:srgbClr val="000000"/>
                          </a:solidFill>
                          <a:latin typeface="Times New Roman" panose="02020603050405020304" charset="-122"/>
                        </a:rPr>
                        <a:t>​​</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altLang="en-US" b="0">
                          <a:solidFill>
                            <a:srgbClr val="000000"/>
                          </a:solidFill>
                          <a:latin typeface="宋体" panose="02010600030101010101" pitchFamily="2" charset="-122"/>
                        </a:rPr>
                        <a:t>海南日中天制药有限公司</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2021-02-02</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zh-CN" b="0">
                          <a:solidFill>
                            <a:srgbClr val="000000"/>
                          </a:solidFill>
                          <a:latin typeface="Arial" panose="020B0604020202020204" pitchFamily="34" charset="0"/>
                          <a:ea typeface="宋体" panose="02010600030101010101" pitchFamily="2" charset="-122"/>
                        </a:rPr>
                        <a:t>国药准字H20213095</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zh-CN" b="0">
                          <a:solidFill>
                            <a:srgbClr val="000000"/>
                          </a:solidFill>
                          <a:latin typeface="Arial" panose="020B0604020202020204" pitchFamily="34" charset="0"/>
                          <a:ea typeface="宋体" panose="02010600030101010101" pitchFamily="2" charset="-122"/>
                        </a:rPr>
                        <a:t>上市销售中</a:t>
                      </a:r>
                      <a:endParaRPr lang="en-US" altLang="en-US" b="0">
                        <a:solidFill>
                          <a:srgbClr val="000000"/>
                        </a:solidFill>
                        <a:latin typeface="宋体" panose="02010600030101010101" pitchFamily="2" charset="-122"/>
                      </a:endParaRPr>
                    </a:p>
                  </a:txBody>
                  <a:tcPr marL="12700" marR="12700" marT="12700" vert="horz" anchor="ctr" anchorCtr="0"/>
                </a:tc>
              </a:tr>
              <a:tr h="432000">
                <a:tc>
                  <a:txBody>
                    <a:bodyPr/>
                    <a:p>
                      <a:pPr indent="0" algn="ctr">
                        <a:buNone/>
                      </a:pPr>
                      <a:r>
                        <a:rPr lang="en-US" b="0">
                          <a:solidFill>
                            <a:srgbClr val="000000"/>
                          </a:solidFill>
                          <a:latin typeface="宋体" panose="02010600030101010101" pitchFamily="2" charset="-122"/>
                        </a:rPr>
                        <a:t>3</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zh-CN" b="0">
                          <a:solidFill>
                            <a:srgbClr val="000000"/>
                          </a:solidFill>
                          <a:latin typeface="Arial" panose="020B0604020202020204" pitchFamily="34" charset="0"/>
                          <a:ea typeface="宋体" panose="02010600030101010101" pitchFamily="2" charset="-122"/>
                        </a:rPr>
                        <a:t>苏州盛达药业有限公司</a:t>
                      </a:r>
                      <a:r>
                        <a:rPr lang="en-US" b="0">
                          <a:solidFill>
                            <a:srgbClr val="000000"/>
                          </a:solidFill>
                          <a:latin typeface="Times New Roman" panose="02020603050405020304" charset="-122"/>
                        </a:rPr>
                        <a:t>​​</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altLang="en-US" b="0">
                          <a:solidFill>
                            <a:srgbClr val="000000"/>
                          </a:solidFill>
                          <a:latin typeface="宋体" panose="02010600030101010101" pitchFamily="2" charset="-122"/>
                        </a:rPr>
                        <a:t>苏州第三制药厂有限责任公司</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2021-10-19</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zh-CN" b="0">
                          <a:solidFill>
                            <a:srgbClr val="000000"/>
                          </a:solidFill>
                          <a:latin typeface="Arial" panose="020B0604020202020204" pitchFamily="34" charset="0"/>
                          <a:ea typeface="宋体" panose="02010600030101010101" pitchFamily="2" charset="-122"/>
                        </a:rPr>
                        <a:t>国药准字H20213789</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zh-CN" b="0">
                          <a:solidFill>
                            <a:srgbClr val="000000"/>
                          </a:solidFill>
                          <a:latin typeface="Arial" panose="020B0604020202020204" pitchFamily="34" charset="0"/>
                          <a:ea typeface="宋体" panose="02010600030101010101" pitchFamily="2" charset="-122"/>
                        </a:rPr>
                        <a:t>上市销售中</a:t>
                      </a:r>
                      <a:endParaRPr lang="en-US" altLang="en-US" b="0">
                        <a:solidFill>
                          <a:srgbClr val="000000"/>
                        </a:solidFill>
                        <a:latin typeface="宋体" panose="02010600030101010101" pitchFamily="2" charset="-122"/>
                      </a:endParaRPr>
                    </a:p>
                  </a:txBody>
                  <a:tcPr marL="12700" marR="12700" marT="12700" vert="horz" anchor="ctr" anchorCtr="0"/>
                </a:tc>
              </a:tr>
              <a:tr h="432000">
                <a:tc>
                  <a:txBody>
                    <a:bodyPr/>
                    <a:p>
                      <a:pPr indent="0" algn="ctr">
                        <a:buNone/>
                      </a:pPr>
                      <a:r>
                        <a:rPr lang="en-US" b="0">
                          <a:solidFill>
                            <a:srgbClr val="000000"/>
                          </a:solidFill>
                          <a:latin typeface="宋体" panose="02010600030101010101" pitchFamily="2" charset="-122"/>
                        </a:rPr>
                        <a:t>4</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zh-CN" b="0">
                          <a:solidFill>
                            <a:srgbClr val="000000"/>
                          </a:solidFill>
                          <a:latin typeface="Arial" panose="020B0604020202020204" pitchFamily="34" charset="0"/>
                          <a:ea typeface="宋体" panose="02010600030101010101" pitchFamily="2" charset="-122"/>
                        </a:rPr>
                        <a:t>山东海山药业有限公司</a:t>
                      </a:r>
                      <a:r>
                        <a:rPr lang="en-US" b="0">
                          <a:solidFill>
                            <a:srgbClr val="000000"/>
                          </a:solidFill>
                          <a:latin typeface="Times New Roman" panose="02020603050405020304" charset="-122"/>
                        </a:rPr>
                        <a:t>​​</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altLang="en-US" b="0">
                          <a:solidFill>
                            <a:srgbClr val="000000"/>
                          </a:solidFill>
                          <a:latin typeface="宋体" panose="02010600030101010101" pitchFamily="2" charset="-122"/>
                        </a:rPr>
                        <a:t>山东海山药业有限公司</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2022-01-18</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zh-CN" b="0">
                          <a:solidFill>
                            <a:srgbClr val="000000"/>
                          </a:solidFill>
                          <a:latin typeface="Arial" panose="020B0604020202020204" pitchFamily="34" charset="0"/>
                          <a:ea typeface="宋体" panose="02010600030101010101" pitchFamily="2" charset="-122"/>
                        </a:rPr>
                        <a:t>国药准字H20223023</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zh-CN" b="0">
                          <a:solidFill>
                            <a:srgbClr val="000000"/>
                          </a:solidFill>
                          <a:latin typeface="Arial" panose="020B0604020202020204" pitchFamily="34" charset="0"/>
                          <a:ea typeface="宋体" panose="02010600030101010101" pitchFamily="2" charset="-122"/>
                        </a:rPr>
                        <a:t>上市销售中</a:t>
                      </a:r>
                      <a:endParaRPr lang="en-US" altLang="en-US" b="0">
                        <a:solidFill>
                          <a:srgbClr val="000000"/>
                        </a:solidFill>
                        <a:latin typeface="宋体" panose="02010600030101010101" pitchFamily="2" charset="-122"/>
                      </a:endParaRPr>
                    </a:p>
                  </a:txBody>
                  <a:tcPr marL="12700" marR="12700" marT="12700" vert="horz" anchor="ctr" anchorCtr="0"/>
                </a:tc>
              </a:tr>
              <a:tr h="432000">
                <a:tc>
                  <a:txBody>
                    <a:bodyPr/>
                    <a:p>
                      <a:pPr indent="0" algn="ctr">
                        <a:buNone/>
                      </a:pPr>
                      <a:r>
                        <a:rPr lang="en-US" b="0">
                          <a:solidFill>
                            <a:srgbClr val="000000"/>
                          </a:solidFill>
                          <a:latin typeface="宋体" panose="02010600030101010101" pitchFamily="2" charset="-122"/>
                        </a:rPr>
                        <a:t>5</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zh-CN" b="0">
                          <a:solidFill>
                            <a:srgbClr val="000000"/>
                          </a:solidFill>
                          <a:latin typeface="Arial" panose="020B0604020202020204" pitchFamily="34" charset="0"/>
                          <a:ea typeface="宋体" panose="02010600030101010101" pitchFamily="2" charset="-122"/>
                        </a:rPr>
                        <a:t>北京颐康兴医药有限公司</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altLang="en-US" b="0">
                          <a:solidFill>
                            <a:srgbClr val="000000"/>
                          </a:solidFill>
                          <a:latin typeface="宋体" panose="02010600030101010101" pitchFamily="2" charset="-122"/>
                        </a:rPr>
                        <a:t>金鸿药业股份有限公司</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2022-06-23</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zh-CN" b="0">
                          <a:solidFill>
                            <a:srgbClr val="000000"/>
                          </a:solidFill>
                          <a:latin typeface="Arial" panose="020B0604020202020204" pitchFamily="34" charset="0"/>
                          <a:ea typeface="宋体" panose="02010600030101010101" pitchFamily="2" charset="-122"/>
                        </a:rPr>
                        <a:t>国药准字H20223416</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zh-CN" b="0">
                          <a:solidFill>
                            <a:srgbClr val="000000"/>
                          </a:solidFill>
                          <a:latin typeface="Arial" panose="020B0604020202020204" pitchFamily="34" charset="0"/>
                          <a:ea typeface="宋体" panose="02010600030101010101" pitchFamily="2" charset="-122"/>
                        </a:rPr>
                        <a:t>上市销售中</a:t>
                      </a:r>
                      <a:endParaRPr lang="en-US" altLang="en-US" b="0">
                        <a:solidFill>
                          <a:srgbClr val="000000"/>
                        </a:solidFill>
                        <a:latin typeface="宋体" panose="02010600030101010101" pitchFamily="2" charset="-122"/>
                      </a:endParaRPr>
                    </a:p>
                  </a:txBody>
                  <a:tcPr marL="12700" marR="12700" marT="12700" vert="horz" anchor="ctr" anchorCtr="0"/>
                </a:tc>
              </a:tr>
              <a:tr h="432000">
                <a:tc>
                  <a:txBody>
                    <a:bodyPr/>
                    <a:p>
                      <a:pPr indent="0" algn="ctr">
                        <a:buNone/>
                      </a:pPr>
                      <a:r>
                        <a:rPr lang="en-US" b="0">
                          <a:solidFill>
                            <a:srgbClr val="000000"/>
                          </a:solidFill>
                          <a:latin typeface="宋体" panose="02010600030101010101" pitchFamily="2" charset="-122"/>
                        </a:rPr>
                        <a:t>6</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zh-CN" b="0">
                          <a:solidFill>
                            <a:srgbClr val="000000"/>
                          </a:solidFill>
                          <a:latin typeface="Arial" panose="020B0604020202020204" pitchFamily="34" charset="0"/>
                          <a:ea typeface="宋体" panose="02010600030101010101" pitchFamily="2" charset="-122"/>
                        </a:rPr>
                        <a:t>合肥恩瑞特药业有限公司</a:t>
                      </a:r>
                      <a:r>
                        <a:rPr lang="en-US" b="0">
                          <a:solidFill>
                            <a:srgbClr val="000000"/>
                          </a:solidFill>
                          <a:latin typeface="Times New Roman" panose="02020603050405020304" charset="-122"/>
                        </a:rPr>
                        <a:t>​​</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altLang="en-US" b="0">
                          <a:solidFill>
                            <a:srgbClr val="000000"/>
                          </a:solidFill>
                          <a:latin typeface="宋体" panose="02010600030101010101" pitchFamily="2" charset="-122"/>
                        </a:rPr>
                        <a:t>安徽安科恒益药业有限公司</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2023-04-04</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zh-CN" b="0">
                          <a:solidFill>
                            <a:srgbClr val="000000"/>
                          </a:solidFill>
                          <a:latin typeface="Arial" panose="020B0604020202020204" pitchFamily="34" charset="0"/>
                          <a:ea typeface="宋体" panose="02010600030101010101" pitchFamily="2" charset="-122"/>
                        </a:rPr>
                        <a:t>国药准字H20233397</a:t>
                      </a:r>
                      <a:endParaRPr lang="en-US" altLang="en-US" b="0">
                        <a:solidFill>
                          <a:srgbClr val="000000"/>
                        </a:solidFill>
                        <a:latin typeface="宋体" panose="02010600030101010101" pitchFamily="2" charset="-122"/>
                      </a:endParaRPr>
                    </a:p>
                  </a:txBody>
                  <a:tcPr marL="12700" marR="12700" marT="12700" vert="horz" anchor="ctr" anchorCtr="0"/>
                </a:tc>
                <a:tc>
                  <a:txBody>
                    <a:bodyPr/>
                    <a:p>
                      <a:pPr indent="0" algn="ctr">
                        <a:buNone/>
                      </a:pPr>
                      <a:r>
                        <a:rPr lang="en-US" b="0">
                          <a:solidFill>
                            <a:srgbClr val="000000"/>
                          </a:solidFill>
                          <a:latin typeface="宋体" panose="02010600030101010101" pitchFamily="2" charset="-122"/>
                        </a:rPr>
                        <a:t>—</a:t>
                      </a:r>
                      <a:endParaRPr lang="en-US" altLang="en-US" b="0">
                        <a:solidFill>
                          <a:srgbClr val="000000"/>
                        </a:solidFill>
                        <a:latin typeface="宋体" panose="02010600030101010101" pitchFamily="2" charset="-122"/>
                      </a:endParaRPr>
                    </a:p>
                  </a:txBody>
                  <a:tcPr marL="12700" marR="12700" marT="12700" vert="horz" anchor="ctr" anchorCtr="0"/>
                </a:tc>
              </a:tr>
            </a:tbl>
          </a:graphicData>
        </a:graphic>
      </p:graphicFrame>
      <p:sp>
        <p:nvSpPr>
          <p:cNvPr id="3" name="椭圆 2"/>
          <p:cNvSpPr/>
          <p:nvPr>
            <p:custDataLst>
              <p:tags r:id="rId2"/>
            </p:custDataLst>
          </p:nvPr>
        </p:nvSpPr>
        <p:spPr>
          <a:xfrm>
            <a:off x="96520" y="838504"/>
            <a:ext cx="684530" cy="6845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房子"/>
          <p:cNvSpPr/>
          <p:nvPr>
            <p:custDataLst>
              <p:tags r:id="rId3"/>
            </p:custDataLst>
          </p:nvPr>
        </p:nvSpPr>
        <p:spPr bwMode="auto">
          <a:xfrm>
            <a:off x="205105" y="946454"/>
            <a:ext cx="468003" cy="468003"/>
          </a:xfrm>
          <a:custGeom>
            <a:avLst/>
            <a:gdLst>
              <a:gd name="T0" fmla="*/ 779318 w 419100"/>
              <a:gd name="T1" fmla="*/ 1212273 h 419100"/>
              <a:gd name="T2" fmla="*/ 1125682 w 419100"/>
              <a:gd name="T3" fmla="*/ 1212273 h 419100"/>
              <a:gd name="T4" fmla="*/ 1125682 w 419100"/>
              <a:gd name="T5" fmla="*/ 1905000 h 419100"/>
              <a:gd name="T6" fmla="*/ 779318 w 419100"/>
              <a:gd name="T7" fmla="*/ 1905000 h 419100"/>
              <a:gd name="T8" fmla="*/ 952500 w 419100"/>
              <a:gd name="T9" fmla="*/ 0 h 419100"/>
              <a:gd name="T10" fmla="*/ 1298864 w 419100"/>
              <a:gd name="T11" fmla="*/ 346364 h 419100"/>
              <a:gd name="T12" fmla="*/ 1298864 w 419100"/>
              <a:gd name="T13" fmla="*/ 86591 h 419100"/>
              <a:gd name="T14" fmla="*/ 1645227 w 419100"/>
              <a:gd name="T15" fmla="*/ 86591 h 419100"/>
              <a:gd name="T16" fmla="*/ 1645227 w 419100"/>
              <a:gd name="T17" fmla="*/ 692727 h 419100"/>
              <a:gd name="T18" fmla="*/ 1905000 w 419100"/>
              <a:gd name="T19" fmla="*/ 952500 h 419100"/>
              <a:gd name="T20" fmla="*/ 1731818 w 419100"/>
              <a:gd name="T21" fmla="*/ 952500 h 419100"/>
              <a:gd name="T22" fmla="*/ 1731818 w 419100"/>
              <a:gd name="T23" fmla="*/ 1905000 h 419100"/>
              <a:gd name="T24" fmla="*/ 1212273 w 419100"/>
              <a:gd name="T25" fmla="*/ 1905000 h 419100"/>
              <a:gd name="T26" fmla="*/ 1212273 w 419100"/>
              <a:gd name="T27" fmla="*/ 1125682 h 419100"/>
              <a:gd name="T28" fmla="*/ 692727 w 419100"/>
              <a:gd name="T29" fmla="*/ 1125682 h 419100"/>
              <a:gd name="T30" fmla="*/ 692727 w 419100"/>
              <a:gd name="T31" fmla="*/ 1905000 h 419100"/>
              <a:gd name="T32" fmla="*/ 173182 w 419100"/>
              <a:gd name="T33" fmla="*/ 1905000 h 419100"/>
              <a:gd name="T34" fmla="*/ 173182 w 419100"/>
              <a:gd name="T35" fmla="*/ 952500 h 419100"/>
              <a:gd name="T36" fmla="*/ 0 w 419100"/>
              <a:gd name="T37" fmla="*/ 952500 h 419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19100" h="419100">
                <a:moveTo>
                  <a:pt x="171450" y="266700"/>
                </a:moveTo>
                <a:lnTo>
                  <a:pt x="247650" y="266700"/>
                </a:lnTo>
                <a:lnTo>
                  <a:pt x="247650" y="419100"/>
                </a:lnTo>
                <a:lnTo>
                  <a:pt x="171450" y="419100"/>
                </a:lnTo>
                <a:lnTo>
                  <a:pt x="171450" y="266700"/>
                </a:lnTo>
                <a:close/>
                <a:moveTo>
                  <a:pt x="209550" y="0"/>
                </a:moveTo>
                <a:lnTo>
                  <a:pt x="285750" y="76200"/>
                </a:lnTo>
                <a:lnTo>
                  <a:pt x="285750" y="19050"/>
                </a:lnTo>
                <a:lnTo>
                  <a:pt x="361950" y="19050"/>
                </a:lnTo>
                <a:lnTo>
                  <a:pt x="361950" y="152400"/>
                </a:lnTo>
                <a:lnTo>
                  <a:pt x="419100" y="209550"/>
                </a:lnTo>
                <a:lnTo>
                  <a:pt x="381000" y="209550"/>
                </a:lnTo>
                <a:lnTo>
                  <a:pt x="381000" y="419100"/>
                </a:lnTo>
                <a:lnTo>
                  <a:pt x="266700" y="419100"/>
                </a:lnTo>
                <a:lnTo>
                  <a:pt x="266700" y="247650"/>
                </a:lnTo>
                <a:lnTo>
                  <a:pt x="152400" y="247650"/>
                </a:lnTo>
                <a:lnTo>
                  <a:pt x="152400" y="419100"/>
                </a:lnTo>
                <a:lnTo>
                  <a:pt x="38100" y="419100"/>
                </a:lnTo>
                <a:lnTo>
                  <a:pt x="38100" y="209550"/>
                </a:lnTo>
                <a:lnTo>
                  <a:pt x="0" y="209550"/>
                </a:lnTo>
                <a:lnTo>
                  <a:pt x="20955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0480" y="0"/>
            <a:ext cx="12252960" cy="619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82880" y="79375"/>
            <a:ext cx="3230245" cy="460375"/>
          </a:xfrm>
          <a:prstGeom prst="rect">
            <a:avLst/>
          </a:prstGeom>
          <a:noFill/>
        </p:spPr>
        <p:txBody>
          <a:bodyPr wrap="square" rtlCol="0">
            <a:spAutoFit/>
          </a:bodyPr>
          <a:lstStyle/>
          <a:p>
            <a:r>
              <a:rPr lang="zh-CN" altLang="en-US" sz="2400">
                <a:solidFill>
                  <a:schemeClr val="bg1"/>
                </a:solidFill>
                <a:latin typeface="微软雅黑" panose="020B0503020204020204" charset="-122"/>
                <a:ea typeface="微软雅黑" panose="020B0503020204020204" charset="-122"/>
              </a:rPr>
              <a:t>（一）基本信息</a:t>
            </a:r>
            <a:r>
              <a:rPr lang="en-US" altLang="zh-CN" sz="2400">
                <a:solidFill>
                  <a:schemeClr val="bg1"/>
                </a:solidFill>
                <a:latin typeface="微软雅黑" panose="020B0503020204020204" charset="-122"/>
                <a:ea typeface="微软雅黑" panose="020B0503020204020204" charset="-122"/>
              </a:rPr>
              <a:t>3</a:t>
            </a:r>
            <a:endParaRPr lang="en-US" altLang="zh-CN" sz="2400">
              <a:solidFill>
                <a:schemeClr val="bg1"/>
              </a:solidFill>
              <a:latin typeface="微软雅黑" panose="020B0503020204020204" charset="-122"/>
              <a:ea typeface="微软雅黑" panose="020B0503020204020204" charset="-122"/>
            </a:endParaRPr>
          </a:p>
        </p:txBody>
      </p:sp>
      <p:sp>
        <p:nvSpPr>
          <p:cNvPr id="5" name="对角圆角矩形 4"/>
          <p:cNvSpPr/>
          <p:nvPr/>
        </p:nvSpPr>
        <p:spPr>
          <a:xfrm>
            <a:off x="10167620" y="845185"/>
            <a:ext cx="1733550" cy="1733550"/>
          </a:xfrm>
          <a:prstGeom prst="round2DiagRect">
            <a:avLst>
              <a:gd name="adj1" fmla="val 50000"/>
              <a:gd name="adj2" fmla="val 0"/>
            </a:avLst>
          </a:prstGeom>
          <a:solidFill>
            <a:schemeClr val="accent1">
              <a:lumMod val="75000"/>
            </a:schemeClr>
          </a:solidFill>
          <a:ln>
            <a:no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endParaRPr lang="zh-CN" altLang="en-US">
              <a:sym typeface="+mn-ea"/>
            </a:endParaRPr>
          </a:p>
        </p:txBody>
      </p:sp>
      <p:sp>
        <p:nvSpPr>
          <p:cNvPr id="7" name="叶子"/>
          <p:cNvSpPr/>
          <p:nvPr/>
        </p:nvSpPr>
        <p:spPr bwMode="auto">
          <a:xfrm rot="21120000">
            <a:off x="11056620" y="34925"/>
            <a:ext cx="983615" cy="983615"/>
          </a:xfrm>
          <a:custGeom>
            <a:avLst/>
            <a:gdLst>
              <a:gd name="T0" fmla="*/ 2911524 w 2965450"/>
              <a:gd name="T1" fmla="*/ 1176430 h 2371725"/>
              <a:gd name="T2" fmla="*/ 2844910 w 2965450"/>
              <a:gd name="T3" fmla="*/ 1344914 h 2371725"/>
              <a:gd name="T4" fmla="*/ 2700182 w 2965450"/>
              <a:gd name="T5" fmla="*/ 1530484 h 2371725"/>
              <a:gd name="T6" fmla="*/ 2505493 w 2965450"/>
              <a:gd name="T7" fmla="*/ 1695392 h 2371725"/>
              <a:gd name="T8" fmla="*/ 2169249 w 2965450"/>
              <a:gd name="T9" fmla="*/ 1741487 h 2371725"/>
              <a:gd name="T10" fmla="*/ 2397918 w 2965450"/>
              <a:gd name="T11" fmla="*/ 1682545 h 2371725"/>
              <a:gd name="T12" fmla="*/ 2183396 w 2965450"/>
              <a:gd name="T13" fmla="*/ 1677899 h 2371725"/>
              <a:gd name="T14" fmla="*/ 2373611 w 2965450"/>
              <a:gd name="T15" fmla="*/ 1414368 h 2371725"/>
              <a:gd name="T16" fmla="*/ 2721080 w 2965450"/>
              <a:gd name="T17" fmla="*/ 1383353 h 2371725"/>
              <a:gd name="T18" fmla="*/ 2440569 w 2965450"/>
              <a:gd name="T19" fmla="*/ 1405507 h 2371725"/>
              <a:gd name="T20" fmla="*/ 2455069 w 2965450"/>
              <a:gd name="T21" fmla="*/ 1215232 h 2371725"/>
              <a:gd name="T22" fmla="*/ 2696586 w 2965450"/>
              <a:gd name="T23" fmla="*/ 1129193 h 2371725"/>
              <a:gd name="T24" fmla="*/ 2758194 w 2965450"/>
              <a:gd name="T25" fmla="*/ 1109896 h 2371725"/>
              <a:gd name="T26" fmla="*/ 2763441 w 2965450"/>
              <a:gd name="T27" fmla="*/ 1002109 h 2371725"/>
              <a:gd name="T28" fmla="*/ 2520156 w 2965450"/>
              <a:gd name="T29" fmla="*/ 1140619 h 2371725"/>
              <a:gd name="T30" fmla="*/ 2435225 w 2965450"/>
              <a:gd name="T31" fmla="*/ 1138127 h 2371725"/>
              <a:gd name="T32" fmla="*/ 2273366 w 2965450"/>
              <a:gd name="T33" fmla="*/ 1398873 h 2371725"/>
              <a:gd name="T34" fmla="*/ 2248535 w 2965450"/>
              <a:gd name="T35" fmla="*/ 1342760 h 2371725"/>
              <a:gd name="T36" fmla="*/ 2140347 w 2965450"/>
              <a:gd name="T37" fmla="*/ 1706960 h 2371725"/>
              <a:gd name="T38" fmla="*/ 2156319 w 2965450"/>
              <a:gd name="T39" fmla="*/ 1989138 h 2371725"/>
              <a:gd name="T40" fmla="*/ 2108394 w 2965450"/>
              <a:gd name="T41" fmla="*/ 2305487 h 2371725"/>
              <a:gd name="T42" fmla="*/ 2061097 w 2965450"/>
              <a:gd name="T43" fmla="*/ 2135726 h 2371725"/>
              <a:gd name="T44" fmla="*/ 2000687 w 2965450"/>
              <a:gd name="T45" fmla="*/ 1772047 h 2371725"/>
              <a:gd name="T46" fmla="*/ 2089714 w 2965450"/>
              <a:gd name="T47" fmla="*/ 2246313 h 2371725"/>
              <a:gd name="T48" fmla="*/ 2094704 w 2965450"/>
              <a:gd name="T49" fmla="*/ 1581347 h 2371725"/>
              <a:gd name="T50" fmla="*/ 2137131 w 2965450"/>
              <a:gd name="T51" fmla="*/ 1287295 h 2371725"/>
              <a:gd name="T52" fmla="*/ 2250138 w 2965450"/>
              <a:gd name="T53" fmla="*/ 1082253 h 2371725"/>
              <a:gd name="T54" fmla="*/ 2491615 w 2965450"/>
              <a:gd name="T55" fmla="*/ 949135 h 2371725"/>
              <a:gd name="T56" fmla="*/ 2867511 w 2965450"/>
              <a:gd name="T57" fmla="*/ 858138 h 2371725"/>
              <a:gd name="T58" fmla="*/ 54801 w 2965450"/>
              <a:gd name="T59" fmla="*/ 42863 h 2371725"/>
              <a:gd name="T60" fmla="*/ 445550 w 2965450"/>
              <a:gd name="T61" fmla="*/ 177403 h 2371725"/>
              <a:gd name="T62" fmla="*/ 1146040 w 2965450"/>
              <a:gd name="T63" fmla="*/ 211931 h 2371725"/>
              <a:gd name="T64" fmla="*/ 1476430 w 2965450"/>
              <a:gd name="T65" fmla="*/ 317500 h 2371725"/>
              <a:gd name="T66" fmla="*/ 1681733 w 2965450"/>
              <a:gd name="T67" fmla="*/ 431800 h 2371725"/>
              <a:gd name="T68" fmla="*/ 1896566 w 2965450"/>
              <a:gd name="T69" fmla="*/ 822325 h 2371725"/>
              <a:gd name="T70" fmla="*/ 2062158 w 2965450"/>
              <a:gd name="T71" fmla="*/ 1324769 h 2371725"/>
              <a:gd name="T72" fmla="*/ 2045082 w 2965450"/>
              <a:gd name="T73" fmla="*/ 1670050 h 2371725"/>
              <a:gd name="T74" fmla="*/ 1928813 w 2965450"/>
              <a:gd name="T75" fmla="*/ 1036638 h 2371725"/>
              <a:gd name="T76" fmla="*/ 1674012 w 2965450"/>
              <a:gd name="T77" fmla="*/ 718227 h 2371725"/>
              <a:gd name="T78" fmla="*/ 1652012 w 2965450"/>
              <a:gd name="T79" fmla="*/ 960562 h 2371725"/>
              <a:gd name="T80" fmla="*/ 1286636 w 2965450"/>
              <a:gd name="T81" fmla="*/ 759967 h 2371725"/>
              <a:gd name="T82" fmla="*/ 1217106 w 2965450"/>
              <a:gd name="T83" fmla="*/ 633824 h 2371725"/>
              <a:gd name="T84" fmla="*/ 1017290 w 2965450"/>
              <a:gd name="T85" fmla="*/ 600686 h 2371725"/>
              <a:gd name="T86" fmla="*/ 413939 w 2965450"/>
              <a:gd name="T87" fmla="*/ 350444 h 2371725"/>
              <a:gd name="T88" fmla="*/ 875769 w 2965450"/>
              <a:gd name="T89" fmla="*/ 603018 h 2371725"/>
              <a:gd name="T90" fmla="*/ 446145 w 2965450"/>
              <a:gd name="T91" fmla="*/ 604954 h 2371725"/>
              <a:gd name="T92" fmla="*/ 690963 w 2965450"/>
              <a:gd name="T93" fmla="*/ 640576 h 2371725"/>
              <a:gd name="T94" fmla="*/ 1151765 w 2965450"/>
              <a:gd name="T95" fmla="*/ 708727 h 2371725"/>
              <a:gd name="T96" fmla="*/ 1509729 w 2965450"/>
              <a:gd name="T97" fmla="*/ 1046212 h 2371725"/>
              <a:gd name="T98" fmla="*/ 1193150 w 2965450"/>
              <a:gd name="T99" fmla="*/ 1156311 h 2371725"/>
              <a:gd name="T100" fmla="*/ 561975 w 2965450"/>
              <a:gd name="T101" fmla="*/ 1164688 h 2371725"/>
              <a:gd name="T102" fmla="*/ 1203068 w 2965450"/>
              <a:gd name="T103" fmla="*/ 1180645 h 2371725"/>
              <a:gd name="T104" fmla="*/ 1549400 w 2965450"/>
              <a:gd name="T105" fmla="*/ 1084507 h 2371725"/>
              <a:gd name="T106" fmla="*/ 1912343 w 2965450"/>
              <a:gd name="T107" fmla="*/ 1625032 h 2371725"/>
              <a:gd name="T108" fmla="*/ 1486345 w 2965450"/>
              <a:gd name="T109" fmla="*/ 1701422 h 2371725"/>
              <a:gd name="T110" fmla="*/ 1810040 w 2965450"/>
              <a:gd name="T111" fmla="*/ 1689234 h 2371725"/>
              <a:gd name="T112" fmla="*/ 1744475 w 2965450"/>
              <a:gd name="T113" fmla="*/ 1785938 h 2371725"/>
              <a:gd name="T114" fmla="*/ 1260803 w 2965450"/>
              <a:gd name="T115" fmla="*/ 1730772 h 2371725"/>
              <a:gd name="T116" fmla="*/ 791427 w 2965450"/>
              <a:gd name="T117" fmla="*/ 1547019 h 2371725"/>
              <a:gd name="T118" fmla="*/ 594464 w 2965450"/>
              <a:gd name="T119" fmla="*/ 1349375 h 2371725"/>
              <a:gd name="T120" fmla="*/ 459846 w 2965450"/>
              <a:gd name="T121" fmla="*/ 1043384 h 2371725"/>
              <a:gd name="T122" fmla="*/ 240645 w 2965450"/>
              <a:gd name="T123" fmla="*/ 821928 h 2371725"/>
              <a:gd name="T124" fmla="*/ 65522 w 2965450"/>
              <a:gd name="T125" fmla="*/ 402431 h 2371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65450" h="2371725">
                <a:moveTo>
                  <a:pt x="2962674" y="782638"/>
                </a:moveTo>
                <a:lnTo>
                  <a:pt x="2963467" y="802904"/>
                </a:lnTo>
                <a:lnTo>
                  <a:pt x="2964657" y="822375"/>
                </a:lnTo>
                <a:lnTo>
                  <a:pt x="2965450" y="841051"/>
                </a:lnTo>
                <a:lnTo>
                  <a:pt x="2965450" y="859727"/>
                </a:lnTo>
                <a:lnTo>
                  <a:pt x="2965450" y="877609"/>
                </a:lnTo>
                <a:lnTo>
                  <a:pt x="2965450" y="895093"/>
                </a:lnTo>
                <a:lnTo>
                  <a:pt x="2964260" y="928869"/>
                </a:lnTo>
                <a:lnTo>
                  <a:pt x="2961881" y="960261"/>
                </a:lnTo>
                <a:lnTo>
                  <a:pt x="2958709" y="990859"/>
                </a:lnTo>
                <a:lnTo>
                  <a:pt x="2954744" y="1019072"/>
                </a:lnTo>
                <a:lnTo>
                  <a:pt x="2949986" y="1046490"/>
                </a:lnTo>
                <a:lnTo>
                  <a:pt x="2945228" y="1071922"/>
                </a:lnTo>
                <a:lnTo>
                  <a:pt x="2939280" y="1095764"/>
                </a:lnTo>
                <a:lnTo>
                  <a:pt x="2932936" y="1118017"/>
                </a:lnTo>
                <a:lnTo>
                  <a:pt x="2925799" y="1138680"/>
                </a:lnTo>
                <a:lnTo>
                  <a:pt x="2919058" y="1158151"/>
                </a:lnTo>
                <a:lnTo>
                  <a:pt x="2911524" y="1176430"/>
                </a:lnTo>
                <a:lnTo>
                  <a:pt x="2903990" y="1193119"/>
                </a:lnTo>
                <a:lnTo>
                  <a:pt x="2896060" y="1208219"/>
                </a:lnTo>
                <a:lnTo>
                  <a:pt x="2888526" y="1222524"/>
                </a:lnTo>
                <a:lnTo>
                  <a:pt x="2880596" y="1235637"/>
                </a:lnTo>
                <a:lnTo>
                  <a:pt x="2872666" y="1246764"/>
                </a:lnTo>
                <a:lnTo>
                  <a:pt x="2865132" y="1257890"/>
                </a:lnTo>
                <a:lnTo>
                  <a:pt x="2857598" y="1267030"/>
                </a:lnTo>
                <a:lnTo>
                  <a:pt x="2850858" y="1275772"/>
                </a:lnTo>
                <a:lnTo>
                  <a:pt x="2843720" y="1283322"/>
                </a:lnTo>
                <a:lnTo>
                  <a:pt x="2836980" y="1290077"/>
                </a:lnTo>
                <a:lnTo>
                  <a:pt x="2831428" y="1295243"/>
                </a:lnTo>
                <a:lnTo>
                  <a:pt x="2825877" y="1300011"/>
                </a:lnTo>
                <a:lnTo>
                  <a:pt x="2817154" y="1307164"/>
                </a:lnTo>
                <a:lnTo>
                  <a:pt x="2811206" y="1311137"/>
                </a:lnTo>
                <a:lnTo>
                  <a:pt x="2809620" y="1312329"/>
                </a:lnTo>
                <a:lnTo>
                  <a:pt x="2811603" y="1328622"/>
                </a:lnTo>
                <a:lnTo>
                  <a:pt x="2850064" y="1330608"/>
                </a:lnTo>
                <a:lnTo>
                  <a:pt x="2844910" y="1344914"/>
                </a:lnTo>
                <a:lnTo>
                  <a:pt x="2839359" y="1358424"/>
                </a:lnTo>
                <a:lnTo>
                  <a:pt x="2833807" y="1371537"/>
                </a:lnTo>
                <a:lnTo>
                  <a:pt x="2827067" y="1383856"/>
                </a:lnTo>
                <a:lnTo>
                  <a:pt x="2820722" y="1395777"/>
                </a:lnTo>
                <a:lnTo>
                  <a:pt x="2814378" y="1407300"/>
                </a:lnTo>
                <a:lnTo>
                  <a:pt x="2807637" y="1418029"/>
                </a:lnTo>
                <a:lnTo>
                  <a:pt x="2800897" y="1428758"/>
                </a:lnTo>
                <a:lnTo>
                  <a:pt x="2793759" y="1438295"/>
                </a:lnTo>
                <a:lnTo>
                  <a:pt x="2786622" y="1447832"/>
                </a:lnTo>
                <a:lnTo>
                  <a:pt x="2779881" y="1456574"/>
                </a:lnTo>
                <a:lnTo>
                  <a:pt x="2772744" y="1464919"/>
                </a:lnTo>
                <a:lnTo>
                  <a:pt x="2765607" y="1472866"/>
                </a:lnTo>
                <a:lnTo>
                  <a:pt x="2758866" y="1480416"/>
                </a:lnTo>
                <a:lnTo>
                  <a:pt x="2744988" y="1493927"/>
                </a:lnTo>
                <a:lnTo>
                  <a:pt x="2732300" y="1505450"/>
                </a:lnTo>
                <a:lnTo>
                  <a:pt x="2720801" y="1515384"/>
                </a:lnTo>
                <a:lnTo>
                  <a:pt x="2709698" y="1523729"/>
                </a:lnTo>
                <a:lnTo>
                  <a:pt x="2700182" y="1530484"/>
                </a:lnTo>
                <a:lnTo>
                  <a:pt x="2692648" y="1535253"/>
                </a:lnTo>
                <a:lnTo>
                  <a:pt x="2686304" y="1538829"/>
                </a:lnTo>
                <a:lnTo>
                  <a:pt x="2681546" y="1541611"/>
                </a:lnTo>
                <a:lnTo>
                  <a:pt x="2723180" y="1546379"/>
                </a:lnTo>
                <a:lnTo>
                  <a:pt x="2701768" y="1563466"/>
                </a:lnTo>
                <a:lnTo>
                  <a:pt x="2680356" y="1578963"/>
                </a:lnTo>
                <a:lnTo>
                  <a:pt x="2658944" y="1594063"/>
                </a:lnTo>
                <a:lnTo>
                  <a:pt x="2637929" y="1607176"/>
                </a:lnTo>
                <a:lnTo>
                  <a:pt x="2618103" y="1619892"/>
                </a:lnTo>
                <a:lnTo>
                  <a:pt x="2598674" y="1631416"/>
                </a:lnTo>
                <a:lnTo>
                  <a:pt x="2580435" y="1641350"/>
                </a:lnTo>
                <a:lnTo>
                  <a:pt x="2563384" y="1650092"/>
                </a:lnTo>
                <a:lnTo>
                  <a:pt x="2547524" y="1658437"/>
                </a:lnTo>
                <a:lnTo>
                  <a:pt x="2533249" y="1665192"/>
                </a:lnTo>
                <a:lnTo>
                  <a:pt x="2509855" y="1675524"/>
                </a:lnTo>
                <a:lnTo>
                  <a:pt x="2495184" y="1681882"/>
                </a:lnTo>
                <a:lnTo>
                  <a:pt x="2490029" y="1683868"/>
                </a:lnTo>
                <a:lnTo>
                  <a:pt x="2505493" y="1695392"/>
                </a:lnTo>
                <a:lnTo>
                  <a:pt x="2489633" y="1700955"/>
                </a:lnTo>
                <a:lnTo>
                  <a:pt x="2473772" y="1706518"/>
                </a:lnTo>
                <a:lnTo>
                  <a:pt x="2457515" y="1711287"/>
                </a:lnTo>
                <a:lnTo>
                  <a:pt x="2441655" y="1715658"/>
                </a:lnTo>
                <a:lnTo>
                  <a:pt x="2426587" y="1719631"/>
                </a:lnTo>
                <a:lnTo>
                  <a:pt x="2411123" y="1723208"/>
                </a:lnTo>
                <a:lnTo>
                  <a:pt x="2395659" y="1725989"/>
                </a:lnTo>
                <a:lnTo>
                  <a:pt x="2380988" y="1729168"/>
                </a:lnTo>
                <a:lnTo>
                  <a:pt x="2351646" y="1733937"/>
                </a:lnTo>
                <a:lnTo>
                  <a:pt x="2323890" y="1737513"/>
                </a:lnTo>
                <a:lnTo>
                  <a:pt x="2297720" y="1740295"/>
                </a:lnTo>
                <a:lnTo>
                  <a:pt x="2273136" y="1741884"/>
                </a:lnTo>
                <a:lnTo>
                  <a:pt x="2250931" y="1742679"/>
                </a:lnTo>
                <a:lnTo>
                  <a:pt x="2230709" y="1743076"/>
                </a:lnTo>
                <a:lnTo>
                  <a:pt x="2212866" y="1743076"/>
                </a:lnTo>
                <a:lnTo>
                  <a:pt x="2197798" y="1742679"/>
                </a:lnTo>
                <a:lnTo>
                  <a:pt x="2176783" y="1741884"/>
                </a:lnTo>
                <a:lnTo>
                  <a:pt x="2169249" y="1741487"/>
                </a:lnTo>
                <a:lnTo>
                  <a:pt x="2162614" y="1738582"/>
                </a:lnTo>
                <a:lnTo>
                  <a:pt x="2166540" y="1726804"/>
                </a:lnTo>
                <a:lnTo>
                  <a:pt x="2173287" y="1706166"/>
                </a:lnTo>
                <a:lnTo>
                  <a:pt x="2176615" y="1696849"/>
                </a:lnTo>
                <a:lnTo>
                  <a:pt x="2185193" y="1698293"/>
                </a:lnTo>
                <a:lnTo>
                  <a:pt x="2195115" y="1699061"/>
                </a:lnTo>
                <a:lnTo>
                  <a:pt x="2205037" y="1699829"/>
                </a:lnTo>
                <a:lnTo>
                  <a:pt x="2225278" y="1700213"/>
                </a:lnTo>
                <a:lnTo>
                  <a:pt x="2246312" y="1699829"/>
                </a:lnTo>
                <a:lnTo>
                  <a:pt x="2266950" y="1699061"/>
                </a:lnTo>
                <a:lnTo>
                  <a:pt x="2287984" y="1697525"/>
                </a:lnTo>
                <a:lnTo>
                  <a:pt x="2307828" y="1695604"/>
                </a:lnTo>
                <a:lnTo>
                  <a:pt x="2327672" y="1693684"/>
                </a:lnTo>
                <a:lnTo>
                  <a:pt x="2346325" y="1690995"/>
                </a:lnTo>
                <a:lnTo>
                  <a:pt x="2363390" y="1688307"/>
                </a:lnTo>
                <a:lnTo>
                  <a:pt x="2391568" y="1683314"/>
                </a:lnTo>
                <a:lnTo>
                  <a:pt x="2392416" y="1683160"/>
                </a:lnTo>
                <a:lnTo>
                  <a:pt x="2397918" y="1682545"/>
                </a:lnTo>
                <a:lnTo>
                  <a:pt x="2405477" y="1680790"/>
                </a:lnTo>
                <a:lnTo>
                  <a:pt x="2410618" y="1679857"/>
                </a:lnTo>
                <a:lnTo>
                  <a:pt x="2417762" y="1678705"/>
                </a:lnTo>
                <a:lnTo>
                  <a:pt x="2407840" y="1680241"/>
                </a:lnTo>
                <a:lnTo>
                  <a:pt x="2405477" y="1680790"/>
                </a:lnTo>
                <a:lnTo>
                  <a:pt x="2392416" y="1683160"/>
                </a:lnTo>
                <a:lnTo>
                  <a:pt x="2387600" y="1683698"/>
                </a:lnTo>
                <a:lnTo>
                  <a:pt x="2377678" y="1685234"/>
                </a:lnTo>
                <a:lnTo>
                  <a:pt x="2356643" y="1687154"/>
                </a:lnTo>
                <a:lnTo>
                  <a:pt x="2336006" y="1687923"/>
                </a:lnTo>
                <a:lnTo>
                  <a:pt x="2315368" y="1688307"/>
                </a:lnTo>
                <a:lnTo>
                  <a:pt x="2295128" y="1687923"/>
                </a:lnTo>
                <a:lnTo>
                  <a:pt x="2276078" y="1687538"/>
                </a:lnTo>
                <a:lnTo>
                  <a:pt x="2257425" y="1686386"/>
                </a:lnTo>
                <a:lnTo>
                  <a:pt x="2239962" y="1685234"/>
                </a:lnTo>
                <a:lnTo>
                  <a:pt x="2224484" y="1683314"/>
                </a:lnTo>
                <a:lnTo>
                  <a:pt x="2197893" y="1679857"/>
                </a:lnTo>
                <a:lnTo>
                  <a:pt x="2183396" y="1677899"/>
                </a:lnTo>
                <a:lnTo>
                  <a:pt x="2195909" y="1645444"/>
                </a:lnTo>
                <a:lnTo>
                  <a:pt x="2210990" y="1607344"/>
                </a:lnTo>
                <a:lnTo>
                  <a:pt x="2219722" y="1586707"/>
                </a:lnTo>
                <a:lnTo>
                  <a:pt x="2229644" y="1565276"/>
                </a:lnTo>
                <a:lnTo>
                  <a:pt x="2239565" y="1543051"/>
                </a:lnTo>
                <a:lnTo>
                  <a:pt x="2250678" y="1520032"/>
                </a:lnTo>
                <a:lnTo>
                  <a:pt x="2261790" y="1496616"/>
                </a:lnTo>
                <a:lnTo>
                  <a:pt x="2274094" y="1472804"/>
                </a:lnTo>
                <a:lnTo>
                  <a:pt x="2287190" y="1448991"/>
                </a:lnTo>
                <a:lnTo>
                  <a:pt x="2301081" y="1424385"/>
                </a:lnTo>
                <a:lnTo>
                  <a:pt x="2315369" y="1399779"/>
                </a:lnTo>
                <a:lnTo>
                  <a:pt x="2316953" y="1397235"/>
                </a:lnTo>
                <a:lnTo>
                  <a:pt x="2316162" y="1399465"/>
                </a:lnTo>
                <a:lnTo>
                  <a:pt x="2321709" y="1401479"/>
                </a:lnTo>
                <a:lnTo>
                  <a:pt x="2329633" y="1404701"/>
                </a:lnTo>
                <a:lnTo>
                  <a:pt x="2340727" y="1407924"/>
                </a:lnTo>
                <a:lnTo>
                  <a:pt x="2354990" y="1411549"/>
                </a:lnTo>
                <a:lnTo>
                  <a:pt x="2373611" y="1414368"/>
                </a:lnTo>
                <a:lnTo>
                  <a:pt x="2383516" y="1416382"/>
                </a:lnTo>
                <a:lnTo>
                  <a:pt x="2395402" y="1417591"/>
                </a:lnTo>
                <a:lnTo>
                  <a:pt x="2407685" y="1418396"/>
                </a:lnTo>
                <a:lnTo>
                  <a:pt x="2420759" y="1419202"/>
                </a:lnTo>
                <a:lnTo>
                  <a:pt x="2435023" y="1420410"/>
                </a:lnTo>
                <a:lnTo>
                  <a:pt x="2450474" y="1420813"/>
                </a:lnTo>
                <a:lnTo>
                  <a:pt x="2467115" y="1420410"/>
                </a:lnTo>
                <a:lnTo>
                  <a:pt x="2484548" y="1420008"/>
                </a:lnTo>
                <a:lnTo>
                  <a:pt x="2503169" y="1418799"/>
                </a:lnTo>
                <a:lnTo>
                  <a:pt x="2522583" y="1417591"/>
                </a:lnTo>
                <a:lnTo>
                  <a:pt x="2543186" y="1415174"/>
                </a:lnTo>
                <a:lnTo>
                  <a:pt x="2564977" y="1413160"/>
                </a:lnTo>
                <a:lnTo>
                  <a:pt x="2588352" y="1409938"/>
                </a:lnTo>
                <a:lnTo>
                  <a:pt x="2612521" y="1405910"/>
                </a:lnTo>
                <a:lnTo>
                  <a:pt x="2637878" y="1401479"/>
                </a:lnTo>
                <a:lnTo>
                  <a:pt x="2664423" y="1396242"/>
                </a:lnTo>
                <a:lnTo>
                  <a:pt x="2692157" y="1390200"/>
                </a:lnTo>
                <a:lnTo>
                  <a:pt x="2721080" y="1383353"/>
                </a:lnTo>
                <a:lnTo>
                  <a:pt x="2751587" y="1375297"/>
                </a:lnTo>
                <a:lnTo>
                  <a:pt x="2782887" y="1366838"/>
                </a:lnTo>
                <a:lnTo>
                  <a:pt x="2769416" y="1370463"/>
                </a:lnTo>
                <a:lnTo>
                  <a:pt x="2753172" y="1374491"/>
                </a:lnTo>
                <a:lnTo>
                  <a:pt x="2732173" y="1378922"/>
                </a:lnTo>
                <a:lnTo>
                  <a:pt x="2706420" y="1384561"/>
                </a:lnTo>
                <a:lnTo>
                  <a:pt x="2677102" y="1390200"/>
                </a:lnTo>
                <a:lnTo>
                  <a:pt x="2644217" y="1395437"/>
                </a:lnTo>
                <a:lnTo>
                  <a:pt x="2609351" y="1400270"/>
                </a:lnTo>
                <a:lnTo>
                  <a:pt x="2591522" y="1402284"/>
                </a:lnTo>
                <a:lnTo>
                  <a:pt x="2572901" y="1404298"/>
                </a:lnTo>
                <a:lnTo>
                  <a:pt x="2554279" y="1405910"/>
                </a:lnTo>
                <a:lnTo>
                  <a:pt x="2534865" y="1407118"/>
                </a:lnTo>
                <a:lnTo>
                  <a:pt x="2516244" y="1407924"/>
                </a:lnTo>
                <a:lnTo>
                  <a:pt x="2496830" y="1407924"/>
                </a:lnTo>
                <a:lnTo>
                  <a:pt x="2478209" y="1407924"/>
                </a:lnTo>
                <a:lnTo>
                  <a:pt x="2459191" y="1407118"/>
                </a:lnTo>
                <a:lnTo>
                  <a:pt x="2440569" y="1405507"/>
                </a:lnTo>
                <a:lnTo>
                  <a:pt x="2422344" y="1403493"/>
                </a:lnTo>
                <a:lnTo>
                  <a:pt x="2404515" y="1400673"/>
                </a:lnTo>
                <a:lnTo>
                  <a:pt x="2387082" y="1397048"/>
                </a:lnTo>
                <a:lnTo>
                  <a:pt x="2370442" y="1392617"/>
                </a:lnTo>
                <a:lnTo>
                  <a:pt x="2354594" y="1387784"/>
                </a:lnTo>
                <a:lnTo>
                  <a:pt x="2346670" y="1384561"/>
                </a:lnTo>
                <a:lnTo>
                  <a:pt x="2339538" y="1381742"/>
                </a:lnTo>
                <a:lnTo>
                  <a:pt x="2332010" y="1378519"/>
                </a:lnTo>
                <a:lnTo>
                  <a:pt x="2329429" y="1377207"/>
                </a:lnTo>
                <a:lnTo>
                  <a:pt x="2330450" y="1375569"/>
                </a:lnTo>
                <a:lnTo>
                  <a:pt x="2345928" y="1350963"/>
                </a:lnTo>
                <a:lnTo>
                  <a:pt x="2362200" y="1327150"/>
                </a:lnTo>
                <a:lnTo>
                  <a:pt x="2379662" y="1303735"/>
                </a:lnTo>
                <a:lnTo>
                  <a:pt x="2397522" y="1280716"/>
                </a:lnTo>
                <a:lnTo>
                  <a:pt x="2416175" y="1257697"/>
                </a:lnTo>
                <a:lnTo>
                  <a:pt x="2434828" y="1236266"/>
                </a:lnTo>
                <a:lnTo>
                  <a:pt x="2445147" y="1225550"/>
                </a:lnTo>
                <a:lnTo>
                  <a:pt x="2455069" y="1215232"/>
                </a:lnTo>
                <a:lnTo>
                  <a:pt x="2465387" y="1205310"/>
                </a:lnTo>
                <a:lnTo>
                  <a:pt x="2475706" y="1194991"/>
                </a:lnTo>
                <a:lnTo>
                  <a:pt x="2486422" y="1185466"/>
                </a:lnTo>
                <a:lnTo>
                  <a:pt x="2497138" y="1176338"/>
                </a:lnTo>
                <a:lnTo>
                  <a:pt x="2508250" y="1167210"/>
                </a:lnTo>
                <a:lnTo>
                  <a:pt x="2518966" y="1158875"/>
                </a:lnTo>
                <a:lnTo>
                  <a:pt x="2553515" y="1137536"/>
                </a:lnTo>
                <a:lnTo>
                  <a:pt x="2565817" y="1138644"/>
                </a:lnTo>
                <a:lnTo>
                  <a:pt x="2578536" y="1139431"/>
                </a:lnTo>
                <a:lnTo>
                  <a:pt x="2591255" y="1139825"/>
                </a:lnTo>
                <a:lnTo>
                  <a:pt x="2603577" y="1139825"/>
                </a:lnTo>
                <a:lnTo>
                  <a:pt x="2615899" y="1139431"/>
                </a:lnTo>
                <a:lnTo>
                  <a:pt x="2628220" y="1138644"/>
                </a:lnTo>
                <a:lnTo>
                  <a:pt x="2640144" y="1137856"/>
                </a:lnTo>
                <a:lnTo>
                  <a:pt x="2652069" y="1136281"/>
                </a:lnTo>
                <a:lnTo>
                  <a:pt x="2663595" y="1134706"/>
                </a:lnTo>
                <a:lnTo>
                  <a:pt x="2675122" y="1133131"/>
                </a:lnTo>
                <a:lnTo>
                  <a:pt x="2696586" y="1129193"/>
                </a:lnTo>
                <a:lnTo>
                  <a:pt x="2717254" y="1124073"/>
                </a:lnTo>
                <a:lnTo>
                  <a:pt x="2736333" y="1118954"/>
                </a:lnTo>
                <a:lnTo>
                  <a:pt x="2753424" y="1113834"/>
                </a:lnTo>
                <a:lnTo>
                  <a:pt x="2769323" y="1108715"/>
                </a:lnTo>
                <a:lnTo>
                  <a:pt x="2782837" y="1103202"/>
                </a:lnTo>
                <a:lnTo>
                  <a:pt x="2790519" y="1100052"/>
                </a:lnTo>
                <a:lnTo>
                  <a:pt x="2797941" y="1097295"/>
                </a:lnTo>
                <a:lnTo>
                  <a:pt x="2807481" y="1093357"/>
                </a:lnTo>
                <a:lnTo>
                  <a:pt x="2810659" y="1091782"/>
                </a:lnTo>
                <a:lnTo>
                  <a:pt x="2810661" y="1091782"/>
                </a:lnTo>
                <a:lnTo>
                  <a:pt x="2816225" y="1089025"/>
                </a:lnTo>
                <a:lnTo>
                  <a:pt x="2810659" y="1091782"/>
                </a:lnTo>
                <a:lnTo>
                  <a:pt x="2794364" y="1098476"/>
                </a:lnTo>
                <a:lnTo>
                  <a:pt x="2790519" y="1100052"/>
                </a:lnTo>
                <a:lnTo>
                  <a:pt x="2788402" y="1100839"/>
                </a:lnTo>
                <a:lnTo>
                  <a:pt x="2778465" y="1103989"/>
                </a:lnTo>
                <a:lnTo>
                  <a:pt x="2768528" y="1106746"/>
                </a:lnTo>
                <a:lnTo>
                  <a:pt x="2758194" y="1109896"/>
                </a:lnTo>
                <a:lnTo>
                  <a:pt x="2748257" y="1112259"/>
                </a:lnTo>
                <a:lnTo>
                  <a:pt x="2738320" y="1114228"/>
                </a:lnTo>
                <a:lnTo>
                  <a:pt x="2717652" y="1118166"/>
                </a:lnTo>
                <a:lnTo>
                  <a:pt x="2697381" y="1121317"/>
                </a:lnTo>
                <a:lnTo>
                  <a:pt x="2677507" y="1123286"/>
                </a:lnTo>
                <a:lnTo>
                  <a:pt x="2658826" y="1124861"/>
                </a:lnTo>
                <a:lnTo>
                  <a:pt x="2640939" y="1125648"/>
                </a:lnTo>
                <a:lnTo>
                  <a:pt x="2624643" y="1126042"/>
                </a:lnTo>
                <a:lnTo>
                  <a:pt x="2609539" y="1126436"/>
                </a:lnTo>
                <a:lnTo>
                  <a:pt x="2596820" y="1126436"/>
                </a:lnTo>
                <a:lnTo>
                  <a:pt x="2578934" y="1125648"/>
                </a:lnTo>
                <a:lnTo>
                  <a:pt x="2573192" y="1125314"/>
                </a:lnTo>
                <a:lnTo>
                  <a:pt x="2601516" y="1107678"/>
                </a:lnTo>
                <a:lnTo>
                  <a:pt x="2650331" y="1077119"/>
                </a:lnTo>
                <a:lnTo>
                  <a:pt x="2699544" y="1045766"/>
                </a:lnTo>
                <a:lnTo>
                  <a:pt x="2722960" y="1029891"/>
                </a:lnTo>
                <a:lnTo>
                  <a:pt x="2744391" y="1015603"/>
                </a:lnTo>
                <a:lnTo>
                  <a:pt x="2763441" y="1002109"/>
                </a:lnTo>
                <a:lnTo>
                  <a:pt x="2778919" y="990997"/>
                </a:lnTo>
                <a:lnTo>
                  <a:pt x="2790428" y="981075"/>
                </a:lnTo>
                <a:lnTo>
                  <a:pt x="2794397" y="977900"/>
                </a:lnTo>
                <a:lnTo>
                  <a:pt x="2797175" y="974725"/>
                </a:lnTo>
                <a:lnTo>
                  <a:pt x="2770188" y="992584"/>
                </a:lnTo>
                <a:lnTo>
                  <a:pt x="2740025" y="1012428"/>
                </a:lnTo>
                <a:lnTo>
                  <a:pt x="2702322" y="1036638"/>
                </a:lnTo>
                <a:lnTo>
                  <a:pt x="2676635" y="1052427"/>
                </a:lnTo>
                <a:lnTo>
                  <a:pt x="2677429" y="1051322"/>
                </a:lnTo>
                <a:lnTo>
                  <a:pt x="2700337" y="987425"/>
                </a:lnTo>
                <a:lnTo>
                  <a:pt x="2672089" y="1055221"/>
                </a:lnTo>
                <a:lnTo>
                  <a:pt x="2659063" y="1063228"/>
                </a:lnTo>
                <a:lnTo>
                  <a:pt x="2636044" y="1077119"/>
                </a:lnTo>
                <a:lnTo>
                  <a:pt x="2612628" y="1090613"/>
                </a:lnTo>
                <a:lnTo>
                  <a:pt x="2588816" y="1104503"/>
                </a:lnTo>
                <a:lnTo>
                  <a:pt x="2565003" y="1117600"/>
                </a:lnTo>
                <a:lnTo>
                  <a:pt x="2542381" y="1129903"/>
                </a:lnTo>
                <a:lnTo>
                  <a:pt x="2520156" y="1140619"/>
                </a:lnTo>
                <a:lnTo>
                  <a:pt x="2514203" y="1143794"/>
                </a:lnTo>
                <a:lnTo>
                  <a:pt x="2508647" y="1147366"/>
                </a:lnTo>
                <a:lnTo>
                  <a:pt x="2496344" y="1154906"/>
                </a:lnTo>
                <a:lnTo>
                  <a:pt x="2484041" y="1164035"/>
                </a:lnTo>
                <a:lnTo>
                  <a:pt x="2470944" y="1174353"/>
                </a:lnTo>
                <a:lnTo>
                  <a:pt x="2457847" y="1186260"/>
                </a:lnTo>
                <a:lnTo>
                  <a:pt x="2444859" y="1198866"/>
                </a:lnTo>
                <a:lnTo>
                  <a:pt x="2444354" y="1197054"/>
                </a:lnTo>
                <a:lnTo>
                  <a:pt x="2442766" y="1189144"/>
                </a:lnTo>
                <a:lnTo>
                  <a:pt x="2441179" y="1180839"/>
                </a:lnTo>
                <a:lnTo>
                  <a:pt x="2440385" y="1172929"/>
                </a:lnTo>
                <a:lnTo>
                  <a:pt x="2438400" y="1156319"/>
                </a:lnTo>
                <a:lnTo>
                  <a:pt x="2437607" y="1140895"/>
                </a:lnTo>
                <a:lnTo>
                  <a:pt x="2437210" y="1127449"/>
                </a:lnTo>
                <a:lnTo>
                  <a:pt x="2436813" y="1116771"/>
                </a:lnTo>
                <a:lnTo>
                  <a:pt x="2437210" y="1106488"/>
                </a:lnTo>
                <a:lnTo>
                  <a:pt x="2436019" y="1121121"/>
                </a:lnTo>
                <a:lnTo>
                  <a:pt x="2435225" y="1138127"/>
                </a:lnTo>
                <a:lnTo>
                  <a:pt x="2435225" y="1156715"/>
                </a:lnTo>
                <a:lnTo>
                  <a:pt x="2435225" y="1175302"/>
                </a:lnTo>
                <a:lnTo>
                  <a:pt x="2435622" y="1206150"/>
                </a:lnTo>
                <a:lnTo>
                  <a:pt x="2435679" y="1208030"/>
                </a:lnTo>
                <a:lnTo>
                  <a:pt x="2430066" y="1213644"/>
                </a:lnTo>
                <a:lnTo>
                  <a:pt x="2416175" y="1228725"/>
                </a:lnTo>
                <a:lnTo>
                  <a:pt x="2401887" y="1244997"/>
                </a:lnTo>
                <a:lnTo>
                  <a:pt x="2387203" y="1262063"/>
                </a:lnTo>
                <a:lnTo>
                  <a:pt x="2372916" y="1279922"/>
                </a:lnTo>
                <a:lnTo>
                  <a:pt x="2358231" y="1298972"/>
                </a:lnTo>
                <a:lnTo>
                  <a:pt x="2343944" y="1318022"/>
                </a:lnTo>
                <a:lnTo>
                  <a:pt x="2329259" y="1338263"/>
                </a:lnTo>
                <a:lnTo>
                  <a:pt x="2314972" y="1359297"/>
                </a:lnTo>
                <a:lnTo>
                  <a:pt x="2300287" y="1380332"/>
                </a:lnTo>
                <a:lnTo>
                  <a:pt x="2286794" y="1401763"/>
                </a:lnTo>
                <a:lnTo>
                  <a:pt x="2279164" y="1413970"/>
                </a:lnTo>
                <a:lnTo>
                  <a:pt x="2276519" y="1407628"/>
                </a:lnTo>
                <a:lnTo>
                  <a:pt x="2273366" y="1398873"/>
                </a:lnTo>
                <a:lnTo>
                  <a:pt x="2270213" y="1389322"/>
                </a:lnTo>
                <a:lnTo>
                  <a:pt x="2264301" y="1369822"/>
                </a:lnTo>
                <a:lnTo>
                  <a:pt x="2259177" y="1348730"/>
                </a:lnTo>
                <a:lnTo>
                  <a:pt x="2253659" y="1326046"/>
                </a:lnTo>
                <a:lnTo>
                  <a:pt x="2248929" y="1303760"/>
                </a:lnTo>
                <a:lnTo>
                  <a:pt x="2244594" y="1281076"/>
                </a:lnTo>
                <a:lnTo>
                  <a:pt x="2240652" y="1257994"/>
                </a:lnTo>
                <a:lnTo>
                  <a:pt x="2234346" y="1216208"/>
                </a:lnTo>
                <a:lnTo>
                  <a:pt x="2229617" y="1181585"/>
                </a:lnTo>
                <a:lnTo>
                  <a:pt x="2225675" y="1149350"/>
                </a:lnTo>
                <a:lnTo>
                  <a:pt x="2226464" y="1174024"/>
                </a:lnTo>
                <a:lnTo>
                  <a:pt x="2228040" y="1198698"/>
                </a:lnTo>
                <a:lnTo>
                  <a:pt x="2230405" y="1223769"/>
                </a:lnTo>
                <a:lnTo>
                  <a:pt x="2233558" y="1248841"/>
                </a:lnTo>
                <a:lnTo>
                  <a:pt x="2236711" y="1273515"/>
                </a:lnTo>
                <a:lnTo>
                  <a:pt x="2240652" y="1297790"/>
                </a:lnTo>
                <a:lnTo>
                  <a:pt x="2244594" y="1320872"/>
                </a:lnTo>
                <a:lnTo>
                  <a:pt x="2248535" y="1342760"/>
                </a:lnTo>
                <a:lnTo>
                  <a:pt x="2256812" y="1381363"/>
                </a:lnTo>
                <a:lnTo>
                  <a:pt x="2263907" y="1412404"/>
                </a:lnTo>
                <a:lnTo>
                  <a:pt x="2268391" y="1431645"/>
                </a:lnTo>
                <a:lnTo>
                  <a:pt x="2259806" y="1446213"/>
                </a:lnTo>
                <a:lnTo>
                  <a:pt x="2246709" y="1468438"/>
                </a:lnTo>
                <a:lnTo>
                  <a:pt x="2234009" y="1491060"/>
                </a:lnTo>
                <a:lnTo>
                  <a:pt x="2221706" y="1513285"/>
                </a:lnTo>
                <a:lnTo>
                  <a:pt x="2209800" y="1535907"/>
                </a:lnTo>
                <a:lnTo>
                  <a:pt x="2198687" y="1558529"/>
                </a:lnTo>
                <a:lnTo>
                  <a:pt x="2191857" y="1573239"/>
                </a:lnTo>
                <a:lnTo>
                  <a:pt x="2135187" y="1403350"/>
                </a:lnTo>
                <a:lnTo>
                  <a:pt x="2179944" y="1598574"/>
                </a:lnTo>
                <a:lnTo>
                  <a:pt x="2178050" y="1602582"/>
                </a:lnTo>
                <a:lnTo>
                  <a:pt x="2168922" y="1624410"/>
                </a:lnTo>
                <a:lnTo>
                  <a:pt x="2160587" y="1645444"/>
                </a:lnTo>
                <a:lnTo>
                  <a:pt x="2153047" y="1666479"/>
                </a:lnTo>
                <a:lnTo>
                  <a:pt x="2146300" y="1686719"/>
                </a:lnTo>
                <a:lnTo>
                  <a:pt x="2140347" y="1706960"/>
                </a:lnTo>
                <a:lnTo>
                  <a:pt x="2135187" y="1725613"/>
                </a:lnTo>
                <a:lnTo>
                  <a:pt x="2135900" y="1726148"/>
                </a:lnTo>
                <a:lnTo>
                  <a:pt x="2162225" y="1737519"/>
                </a:lnTo>
                <a:lnTo>
                  <a:pt x="2160650" y="1745457"/>
                </a:lnTo>
                <a:lnTo>
                  <a:pt x="2157500" y="1767285"/>
                </a:lnTo>
                <a:lnTo>
                  <a:pt x="2155531" y="1782763"/>
                </a:lnTo>
                <a:lnTo>
                  <a:pt x="2153563" y="1800226"/>
                </a:lnTo>
                <a:lnTo>
                  <a:pt x="2151594" y="1820466"/>
                </a:lnTo>
                <a:lnTo>
                  <a:pt x="2150019" y="1841898"/>
                </a:lnTo>
                <a:lnTo>
                  <a:pt x="2149231" y="1864916"/>
                </a:lnTo>
                <a:lnTo>
                  <a:pt x="2148838" y="1889126"/>
                </a:lnTo>
                <a:lnTo>
                  <a:pt x="2149231" y="1913732"/>
                </a:lnTo>
                <a:lnTo>
                  <a:pt x="2149625" y="1926432"/>
                </a:lnTo>
                <a:lnTo>
                  <a:pt x="2150413" y="1939132"/>
                </a:lnTo>
                <a:lnTo>
                  <a:pt x="2151200" y="1951832"/>
                </a:lnTo>
                <a:lnTo>
                  <a:pt x="2153169" y="1964135"/>
                </a:lnTo>
                <a:lnTo>
                  <a:pt x="2154744" y="1976835"/>
                </a:lnTo>
                <a:lnTo>
                  <a:pt x="2156319" y="1989138"/>
                </a:lnTo>
                <a:lnTo>
                  <a:pt x="2159075" y="2001441"/>
                </a:lnTo>
                <a:lnTo>
                  <a:pt x="2161831" y="2013744"/>
                </a:lnTo>
                <a:lnTo>
                  <a:pt x="2164981" y="2024857"/>
                </a:lnTo>
                <a:lnTo>
                  <a:pt x="2166838" y="2031096"/>
                </a:lnTo>
                <a:lnTo>
                  <a:pt x="2247900" y="2219020"/>
                </a:lnTo>
                <a:lnTo>
                  <a:pt x="2234387" y="2224573"/>
                </a:lnTo>
                <a:lnTo>
                  <a:pt x="2221271" y="2230126"/>
                </a:lnTo>
                <a:lnTo>
                  <a:pt x="2208950" y="2236472"/>
                </a:lnTo>
                <a:lnTo>
                  <a:pt x="2197026" y="2242422"/>
                </a:lnTo>
                <a:lnTo>
                  <a:pt x="2185898" y="2248768"/>
                </a:lnTo>
                <a:lnTo>
                  <a:pt x="2175166" y="2255114"/>
                </a:lnTo>
                <a:lnTo>
                  <a:pt x="2164833" y="2261460"/>
                </a:lnTo>
                <a:lnTo>
                  <a:pt x="2155294" y="2267806"/>
                </a:lnTo>
                <a:lnTo>
                  <a:pt x="2146550" y="2274549"/>
                </a:lnTo>
                <a:lnTo>
                  <a:pt x="2137806" y="2280499"/>
                </a:lnTo>
                <a:lnTo>
                  <a:pt x="2129857" y="2287242"/>
                </a:lnTo>
                <a:lnTo>
                  <a:pt x="2121908" y="2293191"/>
                </a:lnTo>
                <a:lnTo>
                  <a:pt x="2108394" y="2305487"/>
                </a:lnTo>
                <a:lnTo>
                  <a:pt x="2096073" y="2317783"/>
                </a:lnTo>
                <a:lnTo>
                  <a:pt x="2086137" y="2328888"/>
                </a:lnTo>
                <a:lnTo>
                  <a:pt x="2076996" y="2338804"/>
                </a:lnTo>
                <a:lnTo>
                  <a:pt x="2070239" y="2347927"/>
                </a:lnTo>
                <a:lnTo>
                  <a:pt x="2065072" y="2356256"/>
                </a:lnTo>
                <a:lnTo>
                  <a:pt x="2060303" y="2362603"/>
                </a:lnTo>
                <a:lnTo>
                  <a:pt x="2057520" y="2367759"/>
                </a:lnTo>
                <a:lnTo>
                  <a:pt x="2055136" y="2371725"/>
                </a:lnTo>
                <a:lnTo>
                  <a:pt x="2057520" y="2359033"/>
                </a:lnTo>
                <a:lnTo>
                  <a:pt x="2059508" y="2346737"/>
                </a:lnTo>
                <a:lnTo>
                  <a:pt x="2062687" y="2320956"/>
                </a:lnTo>
                <a:lnTo>
                  <a:pt x="2064277" y="2295174"/>
                </a:lnTo>
                <a:lnTo>
                  <a:pt x="2065867" y="2268600"/>
                </a:lnTo>
                <a:lnTo>
                  <a:pt x="2066264" y="2242025"/>
                </a:lnTo>
                <a:lnTo>
                  <a:pt x="2066264" y="2215450"/>
                </a:lnTo>
                <a:lnTo>
                  <a:pt x="2065072" y="2188479"/>
                </a:lnTo>
                <a:lnTo>
                  <a:pt x="2063085" y="2161904"/>
                </a:lnTo>
                <a:lnTo>
                  <a:pt x="2061097" y="2135726"/>
                </a:lnTo>
                <a:lnTo>
                  <a:pt x="2058315" y="2108755"/>
                </a:lnTo>
                <a:lnTo>
                  <a:pt x="2054738" y="2082577"/>
                </a:lnTo>
                <a:lnTo>
                  <a:pt x="2051161" y="2056796"/>
                </a:lnTo>
                <a:lnTo>
                  <a:pt x="2047187" y="2031411"/>
                </a:lnTo>
                <a:lnTo>
                  <a:pt x="2042815" y="2006819"/>
                </a:lnTo>
                <a:lnTo>
                  <a:pt x="2038045" y="1982228"/>
                </a:lnTo>
                <a:lnTo>
                  <a:pt x="2033276" y="1959223"/>
                </a:lnTo>
                <a:lnTo>
                  <a:pt x="2028506" y="1936218"/>
                </a:lnTo>
                <a:lnTo>
                  <a:pt x="2023339" y="1914006"/>
                </a:lnTo>
                <a:lnTo>
                  <a:pt x="2013006" y="1873153"/>
                </a:lnTo>
                <a:lnTo>
                  <a:pt x="2003467" y="1837059"/>
                </a:lnTo>
                <a:lnTo>
                  <a:pt x="1994325" y="1805328"/>
                </a:lnTo>
                <a:lnTo>
                  <a:pt x="1986376" y="1779943"/>
                </a:lnTo>
                <a:lnTo>
                  <a:pt x="1980017" y="1760905"/>
                </a:lnTo>
                <a:lnTo>
                  <a:pt x="1974850" y="1744643"/>
                </a:lnTo>
                <a:lnTo>
                  <a:pt x="1994510" y="1732525"/>
                </a:lnTo>
                <a:lnTo>
                  <a:pt x="1995497" y="1756569"/>
                </a:lnTo>
                <a:lnTo>
                  <a:pt x="2000687" y="1772047"/>
                </a:lnTo>
                <a:lnTo>
                  <a:pt x="2014261" y="1814513"/>
                </a:lnTo>
                <a:lnTo>
                  <a:pt x="2022644" y="1844278"/>
                </a:lnTo>
                <a:lnTo>
                  <a:pt x="2031827" y="1878013"/>
                </a:lnTo>
                <a:lnTo>
                  <a:pt x="2041807" y="1915716"/>
                </a:lnTo>
                <a:lnTo>
                  <a:pt x="2051389" y="1956197"/>
                </a:lnTo>
                <a:lnTo>
                  <a:pt x="2061369" y="1998266"/>
                </a:lnTo>
                <a:lnTo>
                  <a:pt x="2065761" y="2019697"/>
                </a:lnTo>
                <a:lnTo>
                  <a:pt x="2070152" y="2041128"/>
                </a:lnTo>
                <a:lnTo>
                  <a:pt x="2074144" y="2062956"/>
                </a:lnTo>
                <a:lnTo>
                  <a:pt x="2078137" y="2085181"/>
                </a:lnTo>
                <a:lnTo>
                  <a:pt x="2080931" y="2106613"/>
                </a:lnTo>
                <a:lnTo>
                  <a:pt x="2084125" y="2128044"/>
                </a:lnTo>
                <a:lnTo>
                  <a:pt x="2086520" y="2149078"/>
                </a:lnTo>
                <a:lnTo>
                  <a:pt x="2088117" y="2170113"/>
                </a:lnTo>
                <a:lnTo>
                  <a:pt x="2089714" y="2190353"/>
                </a:lnTo>
                <a:lnTo>
                  <a:pt x="2090513" y="2209403"/>
                </a:lnTo>
                <a:lnTo>
                  <a:pt x="2090513" y="2228453"/>
                </a:lnTo>
                <a:lnTo>
                  <a:pt x="2089714" y="2246313"/>
                </a:lnTo>
                <a:lnTo>
                  <a:pt x="2088117" y="2263378"/>
                </a:lnTo>
                <a:lnTo>
                  <a:pt x="2086121" y="2279650"/>
                </a:lnTo>
                <a:lnTo>
                  <a:pt x="2128838" y="2218135"/>
                </a:lnTo>
                <a:lnTo>
                  <a:pt x="1997420" y="1730731"/>
                </a:lnTo>
                <a:lnTo>
                  <a:pt x="2028904" y="1711325"/>
                </a:lnTo>
                <a:lnTo>
                  <a:pt x="2097058" y="1869327"/>
                </a:lnTo>
                <a:lnTo>
                  <a:pt x="2134545" y="1726064"/>
                </a:lnTo>
                <a:lnTo>
                  <a:pt x="2131184" y="1720824"/>
                </a:lnTo>
                <a:lnTo>
                  <a:pt x="2128012" y="1714863"/>
                </a:lnTo>
                <a:lnTo>
                  <a:pt x="2121667" y="1702545"/>
                </a:lnTo>
                <a:lnTo>
                  <a:pt x="2116116" y="1688637"/>
                </a:lnTo>
                <a:lnTo>
                  <a:pt x="2111358" y="1675126"/>
                </a:lnTo>
                <a:lnTo>
                  <a:pt x="2107393" y="1660424"/>
                </a:lnTo>
                <a:lnTo>
                  <a:pt x="2103428" y="1645324"/>
                </a:lnTo>
                <a:lnTo>
                  <a:pt x="2100256" y="1629429"/>
                </a:lnTo>
                <a:lnTo>
                  <a:pt x="2097876" y="1613932"/>
                </a:lnTo>
                <a:lnTo>
                  <a:pt x="2095894" y="1597640"/>
                </a:lnTo>
                <a:lnTo>
                  <a:pt x="2094704" y="1581347"/>
                </a:lnTo>
                <a:lnTo>
                  <a:pt x="2093118" y="1564658"/>
                </a:lnTo>
                <a:lnTo>
                  <a:pt x="2092722" y="1548366"/>
                </a:lnTo>
                <a:lnTo>
                  <a:pt x="2092325" y="1531676"/>
                </a:lnTo>
                <a:lnTo>
                  <a:pt x="2092325" y="1514987"/>
                </a:lnTo>
                <a:lnTo>
                  <a:pt x="2092722" y="1498695"/>
                </a:lnTo>
                <a:lnTo>
                  <a:pt x="2093118" y="1483198"/>
                </a:lnTo>
                <a:lnTo>
                  <a:pt x="2095101" y="1452203"/>
                </a:lnTo>
                <a:lnTo>
                  <a:pt x="2097480" y="1423592"/>
                </a:lnTo>
                <a:lnTo>
                  <a:pt x="2100652" y="1397366"/>
                </a:lnTo>
                <a:lnTo>
                  <a:pt x="2103824" y="1374716"/>
                </a:lnTo>
                <a:lnTo>
                  <a:pt x="2106203" y="1356040"/>
                </a:lnTo>
                <a:lnTo>
                  <a:pt x="2108582" y="1341735"/>
                </a:lnTo>
                <a:lnTo>
                  <a:pt x="2110565" y="1329814"/>
                </a:lnTo>
                <a:lnTo>
                  <a:pt x="2129994" y="1343324"/>
                </a:lnTo>
                <a:lnTo>
                  <a:pt x="2131184" y="1329416"/>
                </a:lnTo>
                <a:lnTo>
                  <a:pt x="2132770" y="1315111"/>
                </a:lnTo>
                <a:lnTo>
                  <a:pt x="2134752" y="1300806"/>
                </a:lnTo>
                <a:lnTo>
                  <a:pt x="2137131" y="1287295"/>
                </a:lnTo>
                <a:lnTo>
                  <a:pt x="2139907" y="1274182"/>
                </a:lnTo>
                <a:lnTo>
                  <a:pt x="2142683" y="1261069"/>
                </a:lnTo>
                <a:lnTo>
                  <a:pt x="2146251" y="1248353"/>
                </a:lnTo>
                <a:lnTo>
                  <a:pt x="2149820" y="1235637"/>
                </a:lnTo>
                <a:lnTo>
                  <a:pt x="2153785" y="1223716"/>
                </a:lnTo>
                <a:lnTo>
                  <a:pt x="2157750" y="1211795"/>
                </a:lnTo>
                <a:lnTo>
                  <a:pt x="2166077" y="1189543"/>
                </a:lnTo>
                <a:lnTo>
                  <a:pt x="2174404" y="1168482"/>
                </a:lnTo>
                <a:lnTo>
                  <a:pt x="2183127" y="1149011"/>
                </a:lnTo>
                <a:lnTo>
                  <a:pt x="2191850" y="1131924"/>
                </a:lnTo>
                <a:lnTo>
                  <a:pt x="2200177" y="1116824"/>
                </a:lnTo>
                <a:lnTo>
                  <a:pt x="2208107" y="1102917"/>
                </a:lnTo>
                <a:lnTo>
                  <a:pt x="2214452" y="1092188"/>
                </a:lnTo>
                <a:lnTo>
                  <a:pt x="2224761" y="1076293"/>
                </a:lnTo>
                <a:lnTo>
                  <a:pt x="2228330" y="1071127"/>
                </a:lnTo>
                <a:lnTo>
                  <a:pt x="2233881" y="1106890"/>
                </a:lnTo>
                <a:lnTo>
                  <a:pt x="2241811" y="1094174"/>
                </a:lnTo>
                <a:lnTo>
                  <a:pt x="2250138" y="1082253"/>
                </a:lnTo>
                <a:lnTo>
                  <a:pt x="2259258" y="1071127"/>
                </a:lnTo>
                <a:lnTo>
                  <a:pt x="2268774" y="1060001"/>
                </a:lnTo>
                <a:lnTo>
                  <a:pt x="2279480" y="1049669"/>
                </a:lnTo>
                <a:lnTo>
                  <a:pt x="2290186" y="1039735"/>
                </a:lnTo>
                <a:lnTo>
                  <a:pt x="2301685" y="1030596"/>
                </a:lnTo>
                <a:lnTo>
                  <a:pt x="2313977" y="1021853"/>
                </a:lnTo>
                <a:lnTo>
                  <a:pt x="2326269" y="1013509"/>
                </a:lnTo>
                <a:lnTo>
                  <a:pt x="2339354" y="1005561"/>
                </a:lnTo>
                <a:lnTo>
                  <a:pt x="2352835" y="998011"/>
                </a:lnTo>
                <a:lnTo>
                  <a:pt x="2366713" y="991654"/>
                </a:lnTo>
                <a:lnTo>
                  <a:pt x="2381384" y="984898"/>
                </a:lnTo>
                <a:lnTo>
                  <a:pt x="2396055" y="978938"/>
                </a:lnTo>
                <a:lnTo>
                  <a:pt x="2411123" y="973375"/>
                </a:lnTo>
                <a:lnTo>
                  <a:pt x="2426983" y="967414"/>
                </a:lnTo>
                <a:lnTo>
                  <a:pt x="2442448" y="962248"/>
                </a:lnTo>
                <a:lnTo>
                  <a:pt x="2458705" y="957877"/>
                </a:lnTo>
                <a:lnTo>
                  <a:pt x="2474962" y="953109"/>
                </a:lnTo>
                <a:lnTo>
                  <a:pt x="2491615" y="949135"/>
                </a:lnTo>
                <a:lnTo>
                  <a:pt x="2508665" y="944764"/>
                </a:lnTo>
                <a:lnTo>
                  <a:pt x="2525716" y="941188"/>
                </a:lnTo>
                <a:lnTo>
                  <a:pt x="2560212" y="934035"/>
                </a:lnTo>
                <a:lnTo>
                  <a:pt x="2595502" y="927677"/>
                </a:lnTo>
                <a:lnTo>
                  <a:pt x="2630792" y="921717"/>
                </a:lnTo>
                <a:lnTo>
                  <a:pt x="2702165" y="910988"/>
                </a:lnTo>
                <a:lnTo>
                  <a:pt x="2719215" y="908206"/>
                </a:lnTo>
                <a:lnTo>
                  <a:pt x="2735868" y="904630"/>
                </a:lnTo>
                <a:lnTo>
                  <a:pt x="2752125" y="901054"/>
                </a:lnTo>
                <a:lnTo>
                  <a:pt x="2767589" y="897080"/>
                </a:lnTo>
                <a:lnTo>
                  <a:pt x="2781864" y="893504"/>
                </a:lnTo>
                <a:lnTo>
                  <a:pt x="2796139" y="888338"/>
                </a:lnTo>
                <a:lnTo>
                  <a:pt x="2809620" y="883967"/>
                </a:lnTo>
                <a:lnTo>
                  <a:pt x="2822308" y="878801"/>
                </a:lnTo>
                <a:lnTo>
                  <a:pt x="2834600" y="874033"/>
                </a:lnTo>
                <a:lnTo>
                  <a:pt x="2845703" y="868867"/>
                </a:lnTo>
                <a:lnTo>
                  <a:pt x="2856805" y="863304"/>
                </a:lnTo>
                <a:lnTo>
                  <a:pt x="2867511" y="858138"/>
                </a:lnTo>
                <a:lnTo>
                  <a:pt x="2877027" y="852575"/>
                </a:lnTo>
                <a:lnTo>
                  <a:pt x="2886147" y="847409"/>
                </a:lnTo>
                <a:lnTo>
                  <a:pt x="2894871" y="841449"/>
                </a:lnTo>
                <a:lnTo>
                  <a:pt x="2903197" y="836283"/>
                </a:lnTo>
                <a:lnTo>
                  <a:pt x="2917868" y="825951"/>
                </a:lnTo>
                <a:lnTo>
                  <a:pt x="2929764" y="816017"/>
                </a:lnTo>
                <a:lnTo>
                  <a:pt x="2940470" y="806877"/>
                </a:lnTo>
                <a:lnTo>
                  <a:pt x="2948400" y="798930"/>
                </a:lnTo>
                <a:lnTo>
                  <a:pt x="2954744" y="792572"/>
                </a:lnTo>
                <a:lnTo>
                  <a:pt x="2959106" y="787009"/>
                </a:lnTo>
                <a:lnTo>
                  <a:pt x="2962674" y="782638"/>
                </a:lnTo>
                <a:close/>
                <a:moveTo>
                  <a:pt x="0" y="0"/>
                </a:moveTo>
                <a:lnTo>
                  <a:pt x="1986" y="1984"/>
                </a:lnTo>
                <a:lnTo>
                  <a:pt x="8737" y="7938"/>
                </a:lnTo>
                <a:lnTo>
                  <a:pt x="19458" y="17066"/>
                </a:lnTo>
                <a:lnTo>
                  <a:pt x="34945" y="28972"/>
                </a:lnTo>
                <a:lnTo>
                  <a:pt x="44079" y="35719"/>
                </a:lnTo>
                <a:lnTo>
                  <a:pt x="54801" y="42863"/>
                </a:lnTo>
                <a:lnTo>
                  <a:pt x="66714" y="50403"/>
                </a:lnTo>
                <a:lnTo>
                  <a:pt x="79421" y="58738"/>
                </a:lnTo>
                <a:lnTo>
                  <a:pt x="93320" y="67072"/>
                </a:lnTo>
                <a:lnTo>
                  <a:pt x="108012" y="75406"/>
                </a:lnTo>
                <a:lnTo>
                  <a:pt x="124294" y="84138"/>
                </a:lnTo>
                <a:lnTo>
                  <a:pt x="141766" y="92869"/>
                </a:lnTo>
                <a:lnTo>
                  <a:pt x="160430" y="101203"/>
                </a:lnTo>
                <a:lnTo>
                  <a:pt x="180285" y="109934"/>
                </a:lnTo>
                <a:lnTo>
                  <a:pt x="201332" y="119063"/>
                </a:lnTo>
                <a:lnTo>
                  <a:pt x="223569" y="126603"/>
                </a:lnTo>
                <a:lnTo>
                  <a:pt x="246601" y="134938"/>
                </a:lnTo>
                <a:lnTo>
                  <a:pt x="271619" y="142478"/>
                </a:lnTo>
                <a:lnTo>
                  <a:pt x="297431" y="150019"/>
                </a:lnTo>
                <a:lnTo>
                  <a:pt x="324434" y="156369"/>
                </a:lnTo>
                <a:lnTo>
                  <a:pt x="353025" y="163116"/>
                </a:lnTo>
                <a:lnTo>
                  <a:pt x="382808" y="168275"/>
                </a:lnTo>
                <a:lnTo>
                  <a:pt x="413385" y="173831"/>
                </a:lnTo>
                <a:lnTo>
                  <a:pt x="445550" y="177403"/>
                </a:lnTo>
                <a:lnTo>
                  <a:pt x="478510" y="180975"/>
                </a:lnTo>
                <a:lnTo>
                  <a:pt x="513455" y="183753"/>
                </a:lnTo>
                <a:lnTo>
                  <a:pt x="531324" y="184547"/>
                </a:lnTo>
                <a:lnTo>
                  <a:pt x="549194" y="184944"/>
                </a:lnTo>
                <a:lnTo>
                  <a:pt x="567858" y="185341"/>
                </a:lnTo>
                <a:lnTo>
                  <a:pt x="586522" y="185738"/>
                </a:lnTo>
                <a:lnTo>
                  <a:pt x="662369" y="185738"/>
                </a:lnTo>
                <a:lnTo>
                  <a:pt x="738612" y="185738"/>
                </a:lnTo>
                <a:lnTo>
                  <a:pt x="814856" y="187325"/>
                </a:lnTo>
                <a:lnTo>
                  <a:pt x="852581" y="188119"/>
                </a:lnTo>
                <a:lnTo>
                  <a:pt x="890306" y="189309"/>
                </a:lnTo>
                <a:lnTo>
                  <a:pt x="928031" y="191294"/>
                </a:lnTo>
                <a:lnTo>
                  <a:pt x="965358" y="192881"/>
                </a:lnTo>
                <a:lnTo>
                  <a:pt x="1002289" y="195659"/>
                </a:lnTo>
                <a:lnTo>
                  <a:pt x="1038822" y="198438"/>
                </a:lnTo>
                <a:lnTo>
                  <a:pt x="1074959" y="202406"/>
                </a:lnTo>
                <a:lnTo>
                  <a:pt x="1110698" y="206375"/>
                </a:lnTo>
                <a:lnTo>
                  <a:pt x="1146040" y="211931"/>
                </a:lnTo>
                <a:lnTo>
                  <a:pt x="1180588" y="217488"/>
                </a:lnTo>
                <a:lnTo>
                  <a:pt x="1214739" y="224234"/>
                </a:lnTo>
                <a:lnTo>
                  <a:pt x="1248493" y="230981"/>
                </a:lnTo>
                <a:lnTo>
                  <a:pt x="1264774" y="234950"/>
                </a:lnTo>
                <a:lnTo>
                  <a:pt x="1281453" y="239316"/>
                </a:lnTo>
                <a:lnTo>
                  <a:pt x="1297734" y="243681"/>
                </a:lnTo>
                <a:lnTo>
                  <a:pt x="1313618" y="248444"/>
                </a:lnTo>
                <a:lnTo>
                  <a:pt x="1329502" y="253206"/>
                </a:lnTo>
                <a:lnTo>
                  <a:pt x="1344989" y="258763"/>
                </a:lnTo>
                <a:lnTo>
                  <a:pt x="1360476" y="263922"/>
                </a:lnTo>
                <a:lnTo>
                  <a:pt x="1375963" y="269478"/>
                </a:lnTo>
                <a:lnTo>
                  <a:pt x="1390656" y="275828"/>
                </a:lnTo>
                <a:lnTo>
                  <a:pt x="1405746" y="281781"/>
                </a:lnTo>
                <a:lnTo>
                  <a:pt x="1420042" y="288528"/>
                </a:lnTo>
                <a:lnTo>
                  <a:pt x="1434734" y="294878"/>
                </a:lnTo>
                <a:lnTo>
                  <a:pt x="1448633" y="302419"/>
                </a:lnTo>
                <a:lnTo>
                  <a:pt x="1462532" y="309959"/>
                </a:lnTo>
                <a:lnTo>
                  <a:pt x="1476430" y="317500"/>
                </a:lnTo>
                <a:lnTo>
                  <a:pt x="1489535" y="325438"/>
                </a:lnTo>
                <a:lnTo>
                  <a:pt x="1502639" y="334169"/>
                </a:lnTo>
                <a:lnTo>
                  <a:pt x="1515346" y="342503"/>
                </a:lnTo>
                <a:lnTo>
                  <a:pt x="1528054" y="351631"/>
                </a:lnTo>
                <a:lnTo>
                  <a:pt x="1540364" y="360759"/>
                </a:lnTo>
                <a:lnTo>
                  <a:pt x="1552674" y="370284"/>
                </a:lnTo>
                <a:lnTo>
                  <a:pt x="1563793" y="380603"/>
                </a:lnTo>
                <a:lnTo>
                  <a:pt x="1575706" y="390922"/>
                </a:lnTo>
                <a:lnTo>
                  <a:pt x="1586825" y="401638"/>
                </a:lnTo>
                <a:lnTo>
                  <a:pt x="1597547" y="412750"/>
                </a:lnTo>
                <a:lnTo>
                  <a:pt x="1608269" y="424259"/>
                </a:lnTo>
                <a:lnTo>
                  <a:pt x="1618196" y="436166"/>
                </a:lnTo>
                <a:lnTo>
                  <a:pt x="1628521" y="448469"/>
                </a:lnTo>
                <a:lnTo>
                  <a:pt x="1628521" y="371872"/>
                </a:lnTo>
                <a:lnTo>
                  <a:pt x="1638051" y="381397"/>
                </a:lnTo>
                <a:lnTo>
                  <a:pt x="1649567" y="393700"/>
                </a:lnTo>
                <a:lnTo>
                  <a:pt x="1663863" y="410766"/>
                </a:lnTo>
                <a:lnTo>
                  <a:pt x="1681733" y="431800"/>
                </a:lnTo>
                <a:lnTo>
                  <a:pt x="1701985" y="457200"/>
                </a:lnTo>
                <a:lnTo>
                  <a:pt x="1713104" y="471488"/>
                </a:lnTo>
                <a:lnTo>
                  <a:pt x="1724620" y="486966"/>
                </a:lnTo>
                <a:lnTo>
                  <a:pt x="1735739" y="503238"/>
                </a:lnTo>
                <a:lnTo>
                  <a:pt x="1747652" y="520303"/>
                </a:lnTo>
                <a:lnTo>
                  <a:pt x="1759962" y="538559"/>
                </a:lnTo>
                <a:lnTo>
                  <a:pt x="1772272" y="558006"/>
                </a:lnTo>
                <a:lnTo>
                  <a:pt x="1784582" y="577850"/>
                </a:lnTo>
                <a:lnTo>
                  <a:pt x="1796893" y="598884"/>
                </a:lnTo>
                <a:lnTo>
                  <a:pt x="1809203" y="620316"/>
                </a:lnTo>
                <a:lnTo>
                  <a:pt x="1821513" y="642938"/>
                </a:lnTo>
                <a:lnTo>
                  <a:pt x="1833029" y="666353"/>
                </a:lnTo>
                <a:lnTo>
                  <a:pt x="1844545" y="690166"/>
                </a:lnTo>
                <a:lnTo>
                  <a:pt x="1856061" y="715169"/>
                </a:lnTo>
                <a:lnTo>
                  <a:pt x="1866783" y="740966"/>
                </a:lnTo>
                <a:lnTo>
                  <a:pt x="1877505" y="767556"/>
                </a:lnTo>
                <a:lnTo>
                  <a:pt x="1887035" y="794544"/>
                </a:lnTo>
                <a:lnTo>
                  <a:pt x="1896566" y="822325"/>
                </a:lnTo>
                <a:lnTo>
                  <a:pt x="1904905" y="850503"/>
                </a:lnTo>
                <a:lnTo>
                  <a:pt x="1912847" y="879872"/>
                </a:lnTo>
                <a:lnTo>
                  <a:pt x="1919995" y="910034"/>
                </a:lnTo>
                <a:lnTo>
                  <a:pt x="1955337" y="874316"/>
                </a:lnTo>
                <a:lnTo>
                  <a:pt x="1963676" y="898922"/>
                </a:lnTo>
                <a:lnTo>
                  <a:pt x="1973207" y="927894"/>
                </a:lnTo>
                <a:lnTo>
                  <a:pt x="1984723" y="966391"/>
                </a:lnTo>
                <a:lnTo>
                  <a:pt x="1998621" y="1012825"/>
                </a:lnTo>
                <a:lnTo>
                  <a:pt x="2005372" y="1038622"/>
                </a:lnTo>
                <a:lnTo>
                  <a:pt x="2012520" y="1066403"/>
                </a:lnTo>
                <a:lnTo>
                  <a:pt x="2019668" y="1095375"/>
                </a:lnTo>
                <a:lnTo>
                  <a:pt x="2026816" y="1125538"/>
                </a:lnTo>
                <a:lnTo>
                  <a:pt x="2033566" y="1156891"/>
                </a:lnTo>
                <a:lnTo>
                  <a:pt x="2040317" y="1189435"/>
                </a:lnTo>
                <a:lnTo>
                  <a:pt x="2046671" y="1222375"/>
                </a:lnTo>
                <a:lnTo>
                  <a:pt x="2052230" y="1256110"/>
                </a:lnTo>
                <a:lnTo>
                  <a:pt x="2057790" y="1290241"/>
                </a:lnTo>
                <a:lnTo>
                  <a:pt x="2062158" y="1324769"/>
                </a:lnTo>
                <a:lnTo>
                  <a:pt x="2066129" y="1359694"/>
                </a:lnTo>
                <a:lnTo>
                  <a:pt x="2068511" y="1394619"/>
                </a:lnTo>
                <a:lnTo>
                  <a:pt x="2070894" y="1429147"/>
                </a:lnTo>
                <a:lnTo>
                  <a:pt x="2071291" y="1446610"/>
                </a:lnTo>
                <a:lnTo>
                  <a:pt x="2071688" y="1463675"/>
                </a:lnTo>
                <a:lnTo>
                  <a:pt x="2071688" y="1480741"/>
                </a:lnTo>
                <a:lnTo>
                  <a:pt x="2071291" y="1497806"/>
                </a:lnTo>
                <a:lnTo>
                  <a:pt x="2070894" y="1514475"/>
                </a:lnTo>
                <a:lnTo>
                  <a:pt x="2070100" y="1531144"/>
                </a:lnTo>
                <a:lnTo>
                  <a:pt x="2068511" y="1547416"/>
                </a:lnTo>
                <a:lnTo>
                  <a:pt x="2066923" y="1563688"/>
                </a:lnTo>
                <a:lnTo>
                  <a:pt x="2065335" y="1579960"/>
                </a:lnTo>
                <a:lnTo>
                  <a:pt x="2062555" y="1595835"/>
                </a:lnTo>
                <a:lnTo>
                  <a:pt x="2059775" y="1610916"/>
                </a:lnTo>
                <a:lnTo>
                  <a:pt x="2056995" y="1626394"/>
                </a:lnTo>
                <a:lnTo>
                  <a:pt x="2053421" y="1641078"/>
                </a:lnTo>
                <a:lnTo>
                  <a:pt x="2049450" y="1655763"/>
                </a:lnTo>
                <a:lnTo>
                  <a:pt x="2045082" y="1670050"/>
                </a:lnTo>
                <a:lnTo>
                  <a:pt x="2040317" y="1684338"/>
                </a:lnTo>
                <a:lnTo>
                  <a:pt x="2034758" y="1697435"/>
                </a:lnTo>
                <a:lnTo>
                  <a:pt x="2029198" y="1710531"/>
                </a:lnTo>
                <a:lnTo>
                  <a:pt x="2028520" y="1710950"/>
                </a:lnTo>
                <a:lnTo>
                  <a:pt x="2020892" y="1692617"/>
                </a:lnTo>
                <a:lnTo>
                  <a:pt x="2012561" y="1673551"/>
                </a:lnTo>
                <a:lnTo>
                  <a:pt x="2003438" y="1653690"/>
                </a:lnTo>
                <a:lnTo>
                  <a:pt x="1993917" y="1633830"/>
                </a:lnTo>
                <a:lnTo>
                  <a:pt x="1983604" y="1613969"/>
                </a:lnTo>
                <a:lnTo>
                  <a:pt x="1973290" y="1593712"/>
                </a:lnTo>
                <a:lnTo>
                  <a:pt x="1962183" y="1573057"/>
                </a:lnTo>
                <a:lnTo>
                  <a:pt x="1950679" y="1552402"/>
                </a:lnTo>
                <a:lnTo>
                  <a:pt x="1939175" y="1531350"/>
                </a:lnTo>
                <a:lnTo>
                  <a:pt x="1926878" y="1510298"/>
                </a:lnTo>
                <a:lnTo>
                  <a:pt x="1914185" y="1488848"/>
                </a:lnTo>
                <a:lnTo>
                  <a:pt x="1900301" y="1467796"/>
                </a:lnTo>
                <a:lnTo>
                  <a:pt x="1894260" y="1458189"/>
                </a:lnTo>
                <a:lnTo>
                  <a:pt x="1928813" y="1036638"/>
                </a:lnTo>
                <a:lnTo>
                  <a:pt x="1862051" y="1408114"/>
                </a:lnTo>
                <a:lnTo>
                  <a:pt x="1843972" y="1381204"/>
                </a:lnTo>
                <a:lnTo>
                  <a:pt x="1813824" y="1337908"/>
                </a:lnTo>
                <a:lnTo>
                  <a:pt x="1782090" y="1294612"/>
                </a:lnTo>
                <a:lnTo>
                  <a:pt x="1749959" y="1250919"/>
                </a:lnTo>
                <a:lnTo>
                  <a:pt x="1716638" y="1208021"/>
                </a:lnTo>
                <a:lnTo>
                  <a:pt x="1681730" y="1165122"/>
                </a:lnTo>
                <a:lnTo>
                  <a:pt x="1658188" y="1136727"/>
                </a:lnTo>
                <a:lnTo>
                  <a:pt x="1662012" y="1095017"/>
                </a:lnTo>
                <a:lnTo>
                  <a:pt x="1664012" y="1064080"/>
                </a:lnTo>
                <a:lnTo>
                  <a:pt x="1666812" y="1028781"/>
                </a:lnTo>
                <a:lnTo>
                  <a:pt x="1669612" y="988722"/>
                </a:lnTo>
                <a:lnTo>
                  <a:pt x="1671612" y="945094"/>
                </a:lnTo>
                <a:lnTo>
                  <a:pt x="1673212" y="897896"/>
                </a:lnTo>
                <a:lnTo>
                  <a:pt x="1674412" y="848715"/>
                </a:lnTo>
                <a:lnTo>
                  <a:pt x="1674812" y="797154"/>
                </a:lnTo>
                <a:lnTo>
                  <a:pt x="1674412" y="744800"/>
                </a:lnTo>
                <a:lnTo>
                  <a:pt x="1674012" y="718227"/>
                </a:lnTo>
                <a:lnTo>
                  <a:pt x="1672812" y="691653"/>
                </a:lnTo>
                <a:lnTo>
                  <a:pt x="1671612" y="665080"/>
                </a:lnTo>
                <a:lnTo>
                  <a:pt x="1670012" y="638506"/>
                </a:lnTo>
                <a:lnTo>
                  <a:pt x="1668012" y="612329"/>
                </a:lnTo>
                <a:lnTo>
                  <a:pt x="1666012" y="586549"/>
                </a:lnTo>
                <a:lnTo>
                  <a:pt x="1663212" y="560372"/>
                </a:lnTo>
                <a:lnTo>
                  <a:pt x="1659612" y="534988"/>
                </a:lnTo>
                <a:lnTo>
                  <a:pt x="1660412" y="553629"/>
                </a:lnTo>
                <a:lnTo>
                  <a:pt x="1662012" y="603603"/>
                </a:lnTo>
                <a:lnTo>
                  <a:pt x="1662412" y="638109"/>
                </a:lnTo>
                <a:lnTo>
                  <a:pt x="1662412" y="676978"/>
                </a:lnTo>
                <a:lnTo>
                  <a:pt x="1662412" y="720607"/>
                </a:lnTo>
                <a:lnTo>
                  <a:pt x="1662012" y="766218"/>
                </a:lnTo>
                <a:lnTo>
                  <a:pt x="1660412" y="814606"/>
                </a:lnTo>
                <a:lnTo>
                  <a:pt x="1658812" y="863787"/>
                </a:lnTo>
                <a:lnTo>
                  <a:pt x="1655612" y="912174"/>
                </a:lnTo>
                <a:lnTo>
                  <a:pt x="1654012" y="936765"/>
                </a:lnTo>
                <a:lnTo>
                  <a:pt x="1652012" y="960562"/>
                </a:lnTo>
                <a:lnTo>
                  <a:pt x="1649612" y="983566"/>
                </a:lnTo>
                <a:lnTo>
                  <a:pt x="1646812" y="1006570"/>
                </a:lnTo>
                <a:lnTo>
                  <a:pt x="1644412" y="1028384"/>
                </a:lnTo>
                <a:lnTo>
                  <a:pt x="1640812" y="1049405"/>
                </a:lnTo>
                <a:lnTo>
                  <a:pt x="1637212" y="1069633"/>
                </a:lnTo>
                <a:lnTo>
                  <a:pt x="1633212" y="1088274"/>
                </a:lnTo>
                <a:lnTo>
                  <a:pt x="1629548" y="1102806"/>
                </a:lnTo>
                <a:lnTo>
                  <a:pt x="1611517" y="1081708"/>
                </a:lnTo>
                <a:lnTo>
                  <a:pt x="1575419" y="1041192"/>
                </a:lnTo>
                <a:lnTo>
                  <a:pt x="1538925" y="1001074"/>
                </a:lnTo>
                <a:lnTo>
                  <a:pt x="1502827" y="962545"/>
                </a:lnTo>
                <a:lnTo>
                  <a:pt x="1465936" y="924810"/>
                </a:lnTo>
                <a:lnTo>
                  <a:pt x="1429441" y="888663"/>
                </a:lnTo>
                <a:lnTo>
                  <a:pt x="1393343" y="853709"/>
                </a:lnTo>
                <a:lnTo>
                  <a:pt x="1357245" y="820740"/>
                </a:lnTo>
                <a:lnTo>
                  <a:pt x="1321941" y="789758"/>
                </a:lnTo>
                <a:lnTo>
                  <a:pt x="1304487" y="774267"/>
                </a:lnTo>
                <a:lnTo>
                  <a:pt x="1286636" y="759967"/>
                </a:lnTo>
                <a:lnTo>
                  <a:pt x="1269579" y="745668"/>
                </a:lnTo>
                <a:lnTo>
                  <a:pt x="1252522" y="732560"/>
                </a:lnTo>
                <a:lnTo>
                  <a:pt x="1238401" y="721708"/>
                </a:lnTo>
                <a:lnTo>
                  <a:pt x="1238183" y="719838"/>
                </a:lnTo>
                <a:lnTo>
                  <a:pt x="1234535" y="690371"/>
                </a:lnTo>
                <a:lnTo>
                  <a:pt x="1229671" y="654531"/>
                </a:lnTo>
                <a:lnTo>
                  <a:pt x="1223997" y="615108"/>
                </a:lnTo>
                <a:lnTo>
                  <a:pt x="1217106" y="576482"/>
                </a:lnTo>
                <a:lnTo>
                  <a:pt x="1213864" y="557766"/>
                </a:lnTo>
                <a:lnTo>
                  <a:pt x="1210216" y="540643"/>
                </a:lnTo>
                <a:lnTo>
                  <a:pt x="1206973" y="524714"/>
                </a:lnTo>
                <a:lnTo>
                  <a:pt x="1203325" y="511175"/>
                </a:lnTo>
                <a:lnTo>
                  <a:pt x="1206973" y="531882"/>
                </a:lnTo>
                <a:lnTo>
                  <a:pt x="1209810" y="554580"/>
                </a:lnTo>
                <a:lnTo>
                  <a:pt x="1213053" y="583650"/>
                </a:lnTo>
                <a:lnTo>
                  <a:pt x="1214674" y="599578"/>
                </a:lnTo>
                <a:lnTo>
                  <a:pt x="1216295" y="616303"/>
                </a:lnTo>
                <a:lnTo>
                  <a:pt x="1217106" y="633824"/>
                </a:lnTo>
                <a:lnTo>
                  <a:pt x="1217511" y="650948"/>
                </a:lnTo>
                <a:lnTo>
                  <a:pt x="1217917" y="668469"/>
                </a:lnTo>
                <a:lnTo>
                  <a:pt x="1217511" y="685990"/>
                </a:lnTo>
                <a:lnTo>
                  <a:pt x="1216295" y="703113"/>
                </a:lnTo>
                <a:lnTo>
                  <a:pt x="1216046" y="705118"/>
                </a:lnTo>
                <a:lnTo>
                  <a:pt x="1202540" y="695222"/>
                </a:lnTo>
                <a:lnTo>
                  <a:pt x="1186673" y="684497"/>
                </a:lnTo>
                <a:lnTo>
                  <a:pt x="1170805" y="673773"/>
                </a:lnTo>
                <a:lnTo>
                  <a:pt x="1154938" y="663842"/>
                </a:lnTo>
                <a:lnTo>
                  <a:pt x="1139468" y="654707"/>
                </a:lnTo>
                <a:lnTo>
                  <a:pt x="1124790" y="645968"/>
                </a:lnTo>
                <a:lnTo>
                  <a:pt x="1110113" y="638024"/>
                </a:lnTo>
                <a:lnTo>
                  <a:pt x="1095833" y="630477"/>
                </a:lnTo>
                <a:lnTo>
                  <a:pt x="1081949" y="623724"/>
                </a:lnTo>
                <a:lnTo>
                  <a:pt x="1068065" y="618163"/>
                </a:lnTo>
                <a:lnTo>
                  <a:pt x="1054975" y="613000"/>
                </a:lnTo>
                <a:lnTo>
                  <a:pt x="1042281" y="608630"/>
                </a:lnTo>
                <a:lnTo>
                  <a:pt x="1017290" y="600686"/>
                </a:lnTo>
                <a:lnTo>
                  <a:pt x="991902" y="592345"/>
                </a:lnTo>
                <a:lnTo>
                  <a:pt x="966118" y="583209"/>
                </a:lnTo>
                <a:lnTo>
                  <a:pt x="939937" y="574073"/>
                </a:lnTo>
                <a:lnTo>
                  <a:pt x="886782" y="553815"/>
                </a:lnTo>
                <a:lnTo>
                  <a:pt x="833627" y="533160"/>
                </a:lnTo>
                <a:lnTo>
                  <a:pt x="780075" y="511711"/>
                </a:lnTo>
                <a:lnTo>
                  <a:pt x="727317" y="489864"/>
                </a:lnTo>
                <a:lnTo>
                  <a:pt x="694143" y="475740"/>
                </a:lnTo>
                <a:lnTo>
                  <a:pt x="615950" y="344488"/>
                </a:lnTo>
                <a:lnTo>
                  <a:pt x="682265" y="470683"/>
                </a:lnTo>
                <a:lnTo>
                  <a:pt x="676938" y="468415"/>
                </a:lnTo>
                <a:lnTo>
                  <a:pt x="628543" y="447363"/>
                </a:lnTo>
                <a:lnTo>
                  <a:pt x="583322" y="427105"/>
                </a:lnTo>
                <a:lnTo>
                  <a:pt x="541670" y="408436"/>
                </a:lnTo>
                <a:lnTo>
                  <a:pt x="473044" y="376659"/>
                </a:lnTo>
                <a:lnTo>
                  <a:pt x="427426" y="355607"/>
                </a:lnTo>
                <a:lnTo>
                  <a:pt x="411162" y="347663"/>
                </a:lnTo>
                <a:lnTo>
                  <a:pt x="413939" y="350444"/>
                </a:lnTo>
                <a:lnTo>
                  <a:pt x="417906" y="352827"/>
                </a:lnTo>
                <a:lnTo>
                  <a:pt x="427029" y="359977"/>
                </a:lnTo>
                <a:lnTo>
                  <a:pt x="439327" y="367524"/>
                </a:lnTo>
                <a:lnTo>
                  <a:pt x="453607" y="375865"/>
                </a:lnTo>
                <a:lnTo>
                  <a:pt x="470664" y="385001"/>
                </a:lnTo>
                <a:lnTo>
                  <a:pt x="490102" y="394931"/>
                </a:lnTo>
                <a:lnTo>
                  <a:pt x="533340" y="416380"/>
                </a:lnTo>
                <a:lnTo>
                  <a:pt x="582925" y="440213"/>
                </a:lnTo>
                <a:lnTo>
                  <a:pt x="636873" y="465237"/>
                </a:lnTo>
                <a:lnTo>
                  <a:pt x="692805" y="491056"/>
                </a:lnTo>
                <a:lnTo>
                  <a:pt x="750721" y="516477"/>
                </a:lnTo>
                <a:lnTo>
                  <a:pt x="807049" y="541502"/>
                </a:lnTo>
                <a:lnTo>
                  <a:pt x="861791" y="565334"/>
                </a:lnTo>
                <a:lnTo>
                  <a:pt x="928558" y="593908"/>
                </a:lnTo>
                <a:lnTo>
                  <a:pt x="927038" y="593725"/>
                </a:lnTo>
                <a:lnTo>
                  <a:pt x="913525" y="596435"/>
                </a:lnTo>
                <a:lnTo>
                  <a:pt x="897230" y="599533"/>
                </a:lnTo>
                <a:lnTo>
                  <a:pt x="875769" y="603018"/>
                </a:lnTo>
                <a:lnTo>
                  <a:pt x="848744" y="607664"/>
                </a:lnTo>
                <a:lnTo>
                  <a:pt x="818141" y="611149"/>
                </a:lnTo>
                <a:lnTo>
                  <a:pt x="783565" y="615795"/>
                </a:lnTo>
                <a:lnTo>
                  <a:pt x="746206" y="618893"/>
                </a:lnTo>
                <a:lnTo>
                  <a:pt x="725937" y="620442"/>
                </a:lnTo>
                <a:lnTo>
                  <a:pt x="705668" y="621603"/>
                </a:lnTo>
                <a:lnTo>
                  <a:pt x="685002" y="622765"/>
                </a:lnTo>
                <a:lnTo>
                  <a:pt x="663540" y="623152"/>
                </a:lnTo>
                <a:lnTo>
                  <a:pt x="642079" y="623539"/>
                </a:lnTo>
                <a:lnTo>
                  <a:pt x="620618" y="623539"/>
                </a:lnTo>
                <a:lnTo>
                  <a:pt x="598759" y="623152"/>
                </a:lnTo>
                <a:lnTo>
                  <a:pt x="576503" y="621990"/>
                </a:lnTo>
                <a:lnTo>
                  <a:pt x="554247" y="620829"/>
                </a:lnTo>
                <a:lnTo>
                  <a:pt x="532388" y="618506"/>
                </a:lnTo>
                <a:lnTo>
                  <a:pt x="510132" y="616182"/>
                </a:lnTo>
                <a:lnTo>
                  <a:pt x="488670" y="613085"/>
                </a:lnTo>
                <a:lnTo>
                  <a:pt x="467209" y="609213"/>
                </a:lnTo>
                <a:lnTo>
                  <a:pt x="446145" y="604954"/>
                </a:lnTo>
                <a:lnTo>
                  <a:pt x="429576" y="600994"/>
                </a:lnTo>
                <a:lnTo>
                  <a:pt x="417530" y="597597"/>
                </a:lnTo>
                <a:lnTo>
                  <a:pt x="404812" y="593725"/>
                </a:lnTo>
                <a:lnTo>
                  <a:pt x="425081" y="599920"/>
                </a:lnTo>
                <a:lnTo>
                  <a:pt x="429576" y="600994"/>
                </a:lnTo>
                <a:lnTo>
                  <a:pt x="432632" y="601856"/>
                </a:lnTo>
                <a:lnTo>
                  <a:pt x="453299" y="606890"/>
                </a:lnTo>
                <a:lnTo>
                  <a:pt x="479132" y="613085"/>
                </a:lnTo>
                <a:lnTo>
                  <a:pt x="509734" y="619280"/>
                </a:lnTo>
                <a:lnTo>
                  <a:pt x="526426" y="622378"/>
                </a:lnTo>
                <a:lnTo>
                  <a:pt x="543913" y="625475"/>
                </a:lnTo>
                <a:lnTo>
                  <a:pt x="562195" y="628573"/>
                </a:lnTo>
                <a:lnTo>
                  <a:pt x="582067" y="630896"/>
                </a:lnTo>
                <a:lnTo>
                  <a:pt x="602336" y="633606"/>
                </a:lnTo>
                <a:lnTo>
                  <a:pt x="623400" y="636317"/>
                </a:lnTo>
                <a:lnTo>
                  <a:pt x="645259" y="637865"/>
                </a:lnTo>
                <a:lnTo>
                  <a:pt x="667515" y="639414"/>
                </a:lnTo>
                <a:lnTo>
                  <a:pt x="690963" y="640576"/>
                </a:lnTo>
                <a:lnTo>
                  <a:pt x="714412" y="641350"/>
                </a:lnTo>
                <a:lnTo>
                  <a:pt x="739053" y="641350"/>
                </a:lnTo>
                <a:lnTo>
                  <a:pt x="763693" y="641350"/>
                </a:lnTo>
                <a:lnTo>
                  <a:pt x="788732" y="639801"/>
                </a:lnTo>
                <a:lnTo>
                  <a:pt x="814167" y="638640"/>
                </a:lnTo>
                <a:lnTo>
                  <a:pt x="840000" y="636317"/>
                </a:lnTo>
                <a:lnTo>
                  <a:pt x="865833" y="633219"/>
                </a:lnTo>
                <a:lnTo>
                  <a:pt x="892461" y="629347"/>
                </a:lnTo>
                <a:lnTo>
                  <a:pt x="918692" y="624701"/>
                </a:lnTo>
                <a:lnTo>
                  <a:pt x="945320" y="618893"/>
                </a:lnTo>
                <a:lnTo>
                  <a:pt x="971550" y="612310"/>
                </a:lnTo>
                <a:lnTo>
                  <a:pt x="971357" y="612122"/>
                </a:lnTo>
                <a:lnTo>
                  <a:pt x="1024430" y="634449"/>
                </a:lnTo>
                <a:lnTo>
                  <a:pt x="1049818" y="645571"/>
                </a:lnTo>
                <a:lnTo>
                  <a:pt x="1075602" y="659870"/>
                </a:lnTo>
                <a:lnTo>
                  <a:pt x="1100990" y="675759"/>
                </a:lnTo>
                <a:lnTo>
                  <a:pt x="1126377" y="691647"/>
                </a:lnTo>
                <a:lnTo>
                  <a:pt x="1151765" y="708727"/>
                </a:lnTo>
                <a:lnTo>
                  <a:pt x="1176359" y="725807"/>
                </a:lnTo>
                <a:lnTo>
                  <a:pt x="1200953" y="743682"/>
                </a:lnTo>
                <a:lnTo>
                  <a:pt x="1225547" y="762351"/>
                </a:lnTo>
                <a:lnTo>
                  <a:pt x="1248951" y="781417"/>
                </a:lnTo>
                <a:lnTo>
                  <a:pt x="1272752" y="801277"/>
                </a:lnTo>
                <a:lnTo>
                  <a:pt x="1296553" y="820740"/>
                </a:lnTo>
                <a:lnTo>
                  <a:pt x="1319164" y="841395"/>
                </a:lnTo>
                <a:lnTo>
                  <a:pt x="1342171" y="862050"/>
                </a:lnTo>
                <a:lnTo>
                  <a:pt x="1364385" y="883500"/>
                </a:lnTo>
                <a:lnTo>
                  <a:pt x="1386600" y="904949"/>
                </a:lnTo>
                <a:lnTo>
                  <a:pt x="1408020" y="926796"/>
                </a:lnTo>
                <a:lnTo>
                  <a:pt x="1429441" y="949039"/>
                </a:lnTo>
                <a:lnTo>
                  <a:pt x="1450465" y="971283"/>
                </a:lnTo>
                <a:lnTo>
                  <a:pt x="1471489" y="993924"/>
                </a:lnTo>
                <a:lnTo>
                  <a:pt x="1491720" y="1016962"/>
                </a:lnTo>
                <a:lnTo>
                  <a:pt x="1511951" y="1039603"/>
                </a:lnTo>
                <a:lnTo>
                  <a:pt x="1514611" y="1042747"/>
                </a:lnTo>
                <a:lnTo>
                  <a:pt x="1509729" y="1046212"/>
                </a:lnTo>
                <a:lnTo>
                  <a:pt x="1495050" y="1055387"/>
                </a:lnTo>
                <a:lnTo>
                  <a:pt x="1480372" y="1064163"/>
                </a:lnTo>
                <a:lnTo>
                  <a:pt x="1465297" y="1072540"/>
                </a:lnTo>
                <a:lnTo>
                  <a:pt x="1449428" y="1080917"/>
                </a:lnTo>
                <a:lnTo>
                  <a:pt x="1433163" y="1088496"/>
                </a:lnTo>
                <a:lnTo>
                  <a:pt x="1416501" y="1095677"/>
                </a:lnTo>
                <a:lnTo>
                  <a:pt x="1399442" y="1102458"/>
                </a:lnTo>
                <a:lnTo>
                  <a:pt x="1381986" y="1109240"/>
                </a:lnTo>
                <a:lnTo>
                  <a:pt x="1364531" y="1115223"/>
                </a:lnTo>
                <a:lnTo>
                  <a:pt x="1346679" y="1121207"/>
                </a:lnTo>
                <a:lnTo>
                  <a:pt x="1328033" y="1126792"/>
                </a:lnTo>
                <a:lnTo>
                  <a:pt x="1309387" y="1131579"/>
                </a:lnTo>
                <a:lnTo>
                  <a:pt x="1290345" y="1136366"/>
                </a:lnTo>
                <a:lnTo>
                  <a:pt x="1271699" y="1141153"/>
                </a:lnTo>
                <a:lnTo>
                  <a:pt x="1251864" y="1145142"/>
                </a:lnTo>
                <a:lnTo>
                  <a:pt x="1232821" y="1149131"/>
                </a:lnTo>
                <a:lnTo>
                  <a:pt x="1212985" y="1153120"/>
                </a:lnTo>
                <a:lnTo>
                  <a:pt x="1193150" y="1156311"/>
                </a:lnTo>
                <a:lnTo>
                  <a:pt x="1173711" y="1159502"/>
                </a:lnTo>
                <a:lnTo>
                  <a:pt x="1133246" y="1165087"/>
                </a:lnTo>
                <a:lnTo>
                  <a:pt x="1093574" y="1169475"/>
                </a:lnTo>
                <a:lnTo>
                  <a:pt x="1053109" y="1173065"/>
                </a:lnTo>
                <a:lnTo>
                  <a:pt x="1013438" y="1176257"/>
                </a:lnTo>
                <a:lnTo>
                  <a:pt x="973766" y="1178251"/>
                </a:lnTo>
                <a:lnTo>
                  <a:pt x="935285" y="1179448"/>
                </a:lnTo>
                <a:lnTo>
                  <a:pt x="897200" y="1180246"/>
                </a:lnTo>
                <a:lnTo>
                  <a:pt x="860305" y="1180645"/>
                </a:lnTo>
                <a:lnTo>
                  <a:pt x="824998" y="1180246"/>
                </a:lnTo>
                <a:lnTo>
                  <a:pt x="790880" y="1179448"/>
                </a:lnTo>
                <a:lnTo>
                  <a:pt x="757953" y="1178251"/>
                </a:lnTo>
                <a:lnTo>
                  <a:pt x="727009" y="1177453"/>
                </a:lnTo>
                <a:lnTo>
                  <a:pt x="698445" y="1175858"/>
                </a:lnTo>
                <a:lnTo>
                  <a:pt x="671865" y="1173863"/>
                </a:lnTo>
                <a:lnTo>
                  <a:pt x="625846" y="1170672"/>
                </a:lnTo>
                <a:lnTo>
                  <a:pt x="591332" y="1167880"/>
                </a:lnTo>
                <a:lnTo>
                  <a:pt x="561975" y="1164688"/>
                </a:lnTo>
                <a:lnTo>
                  <a:pt x="596490" y="1168677"/>
                </a:lnTo>
                <a:lnTo>
                  <a:pt x="630210" y="1172667"/>
                </a:lnTo>
                <a:lnTo>
                  <a:pt x="663534" y="1176257"/>
                </a:lnTo>
                <a:lnTo>
                  <a:pt x="696065" y="1179049"/>
                </a:lnTo>
                <a:lnTo>
                  <a:pt x="728199" y="1181841"/>
                </a:lnTo>
                <a:lnTo>
                  <a:pt x="759143" y="1183836"/>
                </a:lnTo>
                <a:lnTo>
                  <a:pt x="789293" y="1186229"/>
                </a:lnTo>
                <a:lnTo>
                  <a:pt x="819047" y="1187825"/>
                </a:lnTo>
                <a:lnTo>
                  <a:pt x="848007" y="1189421"/>
                </a:lnTo>
                <a:lnTo>
                  <a:pt x="876174" y="1190617"/>
                </a:lnTo>
                <a:lnTo>
                  <a:pt x="903547" y="1191415"/>
                </a:lnTo>
                <a:lnTo>
                  <a:pt x="930921" y="1191814"/>
                </a:lnTo>
                <a:lnTo>
                  <a:pt x="982494" y="1192213"/>
                </a:lnTo>
                <a:lnTo>
                  <a:pt x="1031686" y="1191415"/>
                </a:lnTo>
                <a:lnTo>
                  <a:pt x="1078499" y="1190219"/>
                </a:lnTo>
                <a:lnTo>
                  <a:pt x="1122138" y="1187426"/>
                </a:lnTo>
                <a:lnTo>
                  <a:pt x="1163793" y="1184634"/>
                </a:lnTo>
                <a:lnTo>
                  <a:pt x="1203068" y="1180645"/>
                </a:lnTo>
                <a:lnTo>
                  <a:pt x="1239565" y="1176257"/>
                </a:lnTo>
                <a:lnTo>
                  <a:pt x="1274476" y="1170672"/>
                </a:lnTo>
                <a:lnTo>
                  <a:pt x="1306214" y="1165486"/>
                </a:lnTo>
                <a:lnTo>
                  <a:pt x="1335967" y="1159901"/>
                </a:lnTo>
                <a:lnTo>
                  <a:pt x="1363737" y="1153519"/>
                </a:lnTo>
                <a:lnTo>
                  <a:pt x="1389524" y="1147535"/>
                </a:lnTo>
                <a:lnTo>
                  <a:pt x="1412930" y="1140754"/>
                </a:lnTo>
                <a:lnTo>
                  <a:pt x="1434353" y="1134770"/>
                </a:lnTo>
                <a:lnTo>
                  <a:pt x="1453395" y="1127989"/>
                </a:lnTo>
                <a:lnTo>
                  <a:pt x="1470851" y="1122005"/>
                </a:lnTo>
                <a:lnTo>
                  <a:pt x="1486719" y="1115622"/>
                </a:lnTo>
                <a:lnTo>
                  <a:pt x="1500207" y="1110038"/>
                </a:lnTo>
                <a:lnTo>
                  <a:pt x="1512109" y="1104852"/>
                </a:lnTo>
                <a:lnTo>
                  <a:pt x="1522424" y="1100065"/>
                </a:lnTo>
                <a:lnTo>
                  <a:pt x="1531151" y="1095677"/>
                </a:lnTo>
                <a:lnTo>
                  <a:pt x="1537499" y="1091688"/>
                </a:lnTo>
                <a:lnTo>
                  <a:pt x="1546226" y="1086103"/>
                </a:lnTo>
                <a:lnTo>
                  <a:pt x="1549400" y="1084507"/>
                </a:lnTo>
                <a:lnTo>
                  <a:pt x="1549151" y="1084051"/>
                </a:lnTo>
                <a:lnTo>
                  <a:pt x="1550825" y="1086077"/>
                </a:lnTo>
                <a:lnTo>
                  <a:pt x="1570263" y="1109512"/>
                </a:lnTo>
                <a:lnTo>
                  <a:pt x="1588510" y="1132551"/>
                </a:lnTo>
                <a:lnTo>
                  <a:pt x="1607154" y="1155986"/>
                </a:lnTo>
                <a:lnTo>
                  <a:pt x="1625004" y="1179421"/>
                </a:lnTo>
                <a:lnTo>
                  <a:pt x="1642458" y="1202857"/>
                </a:lnTo>
                <a:lnTo>
                  <a:pt x="1659516" y="1225895"/>
                </a:lnTo>
                <a:lnTo>
                  <a:pt x="1692440" y="1271971"/>
                </a:lnTo>
                <a:lnTo>
                  <a:pt x="1723778" y="1317253"/>
                </a:lnTo>
                <a:lnTo>
                  <a:pt x="1753926" y="1362138"/>
                </a:lnTo>
                <a:lnTo>
                  <a:pt x="1782090" y="1405037"/>
                </a:lnTo>
                <a:lnTo>
                  <a:pt x="1808668" y="1447141"/>
                </a:lnTo>
                <a:lnTo>
                  <a:pt x="1833262" y="1487657"/>
                </a:lnTo>
                <a:lnTo>
                  <a:pt x="1856269" y="1526186"/>
                </a:lnTo>
                <a:lnTo>
                  <a:pt x="1877293" y="1562332"/>
                </a:lnTo>
                <a:lnTo>
                  <a:pt x="1896334" y="1596889"/>
                </a:lnTo>
                <a:lnTo>
                  <a:pt x="1912343" y="1625032"/>
                </a:lnTo>
                <a:lnTo>
                  <a:pt x="1902184" y="1628293"/>
                </a:lnTo>
                <a:lnTo>
                  <a:pt x="1881929" y="1634584"/>
                </a:lnTo>
                <a:lnTo>
                  <a:pt x="1856907" y="1641268"/>
                </a:lnTo>
                <a:lnTo>
                  <a:pt x="1827913" y="1649131"/>
                </a:lnTo>
                <a:lnTo>
                  <a:pt x="1795345" y="1657387"/>
                </a:lnTo>
                <a:lnTo>
                  <a:pt x="1759600" y="1666037"/>
                </a:lnTo>
                <a:lnTo>
                  <a:pt x="1721471" y="1674294"/>
                </a:lnTo>
                <a:lnTo>
                  <a:pt x="1701215" y="1678225"/>
                </a:lnTo>
                <a:lnTo>
                  <a:pt x="1680959" y="1681764"/>
                </a:lnTo>
                <a:lnTo>
                  <a:pt x="1659909" y="1685302"/>
                </a:lnTo>
                <a:lnTo>
                  <a:pt x="1638859" y="1688841"/>
                </a:lnTo>
                <a:lnTo>
                  <a:pt x="1617412" y="1691593"/>
                </a:lnTo>
                <a:lnTo>
                  <a:pt x="1595965" y="1694345"/>
                </a:lnTo>
                <a:lnTo>
                  <a:pt x="1574120" y="1696311"/>
                </a:lnTo>
                <a:lnTo>
                  <a:pt x="1552276" y="1698277"/>
                </a:lnTo>
                <a:lnTo>
                  <a:pt x="1530034" y="1699850"/>
                </a:lnTo>
                <a:lnTo>
                  <a:pt x="1508189" y="1701029"/>
                </a:lnTo>
                <a:lnTo>
                  <a:pt x="1486345" y="1701422"/>
                </a:lnTo>
                <a:lnTo>
                  <a:pt x="1469825" y="1701422"/>
                </a:lnTo>
                <a:lnTo>
                  <a:pt x="1437096" y="1699850"/>
                </a:lnTo>
                <a:lnTo>
                  <a:pt x="1422400" y="1699063"/>
                </a:lnTo>
                <a:lnTo>
                  <a:pt x="1443450" y="1700243"/>
                </a:lnTo>
                <a:lnTo>
                  <a:pt x="1464898" y="1701422"/>
                </a:lnTo>
                <a:lnTo>
                  <a:pt x="1469825" y="1701422"/>
                </a:lnTo>
                <a:lnTo>
                  <a:pt x="1478004" y="1701815"/>
                </a:lnTo>
                <a:lnTo>
                  <a:pt x="1506601" y="1702602"/>
                </a:lnTo>
                <a:lnTo>
                  <a:pt x="1539566" y="1702995"/>
                </a:lnTo>
                <a:lnTo>
                  <a:pt x="1575709" y="1703388"/>
                </a:lnTo>
                <a:lnTo>
                  <a:pt x="1615426" y="1702995"/>
                </a:lnTo>
                <a:lnTo>
                  <a:pt x="1656732" y="1701815"/>
                </a:lnTo>
                <a:lnTo>
                  <a:pt x="1700024" y="1699456"/>
                </a:lnTo>
                <a:lnTo>
                  <a:pt x="1721868" y="1698277"/>
                </a:lnTo>
                <a:lnTo>
                  <a:pt x="1743713" y="1696311"/>
                </a:lnTo>
                <a:lnTo>
                  <a:pt x="1765954" y="1694345"/>
                </a:lnTo>
                <a:lnTo>
                  <a:pt x="1788196" y="1691593"/>
                </a:lnTo>
                <a:lnTo>
                  <a:pt x="1810040" y="1689234"/>
                </a:lnTo>
                <a:lnTo>
                  <a:pt x="1831885" y="1686089"/>
                </a:lnTo>
                <a:lnTo>
                  <a:pt x="1853332" y="1682550"/>
                </a:lnTo>
                <a:lnTo>
                  <a:pt x="1873985" y="1678619"/>
                </a:lnTo>
                <a:lnTo>
                  <a:pt x="1894638" y="1673901"/>
                </a:lnTo>
                <a:lnTo>
                  <a:pt x="1914497" y="1669182"/>
                </a:lnTo>
                <a:lnTo>
                  <a:pt x="1933533" y="1664079"/>
                </a:lnTo>
                <a:lnTo>
                  <a:pt x="1943539" y="1682687"/>
                </a:lnTo>
                <a:lnTo>
                  <a:pt x="1964563" y="1723997"/>
                </a:lnTo>
                <a:lnTo>
                  <a:pt x="1974533" y="1744276"/>
                </a:lnTo>
                <a:lnTo>
                  <a:pt x="1961691" y="1752203"/>
                </a:lnTo>
                <a:lnTo>
                  <a:pt x="1946204" y="1755775"/>
                </a:lnTo>
                <a:lnTo>
                  <a:pt x="1927937" y="1759347"/>
                </a:lnTo>
                <a:lnTo>
                  <a:pt x="1902919" y="1764506"/>
                </a:lnTo>
                <a:lnTo>
                  <a:pt x="1871151" y="1770063"/>
                </a:lnTo>
                <a:lnTo>
                  <a:pt x="1834618" y="1775619"/>
                </a:lnTo>
                <a:lnTo>
                  <a:pt x="1792127" y="1781175"/>
                </a:lnTo>
                <a:lnTo>
                  <a:pt x="1768698" y="1783556"/>
                </a:lnTo>
                <a:lnTo>
                  <a:pt x="1744475" y="1785938"/>
                </a:lnTo>
                <a:lnTo>
                  <a:pt x="1719060" y="1787922"/>
                </a:lnTo>
                <a:lnTo>
                  <a:pt x="1692852" y="1789906"/>
                </a:lnTo>
                <a:lnTo>
                  <a:pt x="1665849" y="1791494"/>
                </a:lnTo>
                <a:lnTo>
                  <a:pt x="1637257" y="1792288"/>
                </a:lnTo>
                <a:lnTo>
                  <a:pt x="1607872" y="1793081"/>
                </a:lnTo>
                <a:lnTo>
                  <a:pt x="1578089" y="1793875"/>
                </a:lnTo>
                <a:lnTo>
                  <a:pt x="1546718" y="1793081"/>
                </a:lnTo>
                <a:lnTo>
                  <a:pt x="1515346" y="1792685"/>
                </a:lnTo>
                <a:lnTo>
                  <a:pt x="1483181" y="1791494"/>
                </a:lnTo>
                <a:lnTo>
                  <a:pt x="1450221" y="1789510"/>
                </a:lnTo>
                <a:lnTo>
                  <a:pt x="1416865" y="1786731"/>
                </a:lnTo>
                <a:lnTo>
                  <a:pt x="1383111" y="1783556"/>
                </a:lnTo>
                <a:lnTo>
                  <a:pt x="1348563" y="1779191"/>
                </a:lnTo>
                <a:lnTo>
                  <a:pt x="1314015" y="1774428"/>
                </a:lnTo>
                <a:lnTo>
                  <a:pt x="1279070" y="1768872"/>
                </a:lnTo>
                <a:lnTo>
                  <a:pt x="1243728" y="1761728"/>
                </a:lnTo>
                <a:lnTo>
                  <a:pt x="1272319" y="1733153"/>
                </a:lnTo>
                <a:lnTo>
                  <a:pt x="1260803" y="1730772"/>
                </a:lnTo>
                <a:lnTo>
                  <a:pt x="1246905" y="1727200"/>
                </a:lnTo>
                <a:lnTo>
                  <a:pt x="1227447" y="1722041"/>
                </a:lnTo>
                <a:lnTo>
                  <a:pt x="1204017" y="1715691"/>
                </a:lnTo>
                <a:lnTo>
                  <a:pt x="1175823" y="1707356"/>
                </a:lnTo>
                <a:lnTo>
                  <a:pt x="1144452" y="1697435"/>
                </a:lnTo>
                <a:lnTo>
                  <a:pt x="1108713" y="1685925"/>
                </a:lnTo>
                <a:lnTo>
                  <a:pt x="1070194" y="1672431"/>
                </a:lnTo>
                <a:lnTo>
                  <a:pt x="1028498" y="1656556"/>
                </a:lnTo>
                <a:lnTo>
                  <a:pt x="1007054" y="1648222"/>
                </a:lnTo>
                <a:lnTo>
                  <a:pt x="984816" y="1639094"/>
                </a:lnTo>
                <a:lnTo>
                  <a:pt x="961784" y="1629966"/>
                </a:lnTo>
                <a:lnTo>
                  <a:pt x="938752" y="1619250"/>
                </a:lnTo>
                <a:lnTo>
                  <a:pt x="914926" y="1608931"/>
                </a:lnTo>
                <a:lnTo>
                  <a:pt x="890703" y="1597819"/>
                </a:lnTo>
                <a:lnTo>
                  <a:pt x="866480" y="1585913"/>
                </a:lnTo>
                <a:lnTo>
                  <a:pt x="841859" y="1573610"/>
                </a:lnTo>
                <a:lnTo>
                  <a:pt x="816842" y="1560513"/>
                </a:lnTo>
                <a:lnTo>
                  <a:pt x="791427" y="1547019"/>
                </a:lnTo>
                <a:lnTo>
                  <a:pt x="766013" y="1533128"/>
                </a:lnTo>
                <a:lnTo>
                  <a:pt x="740598" y="1518444"/>
                </a:lnTo>
                <a:lnTo>
                  <a:pt x="826769" y="1496219"/>
                </a:lnTo>
                <a:lnTo>
                  <a:pt x="815650" y="1491853"/>
                </a:lnTo>
                <a:lnTo>
                  <a:pt x="802149" y="1485900"/>
                </a:lnTo>
                <a:lnTo>
                  <a:pt x="784279" y="1478360"/>
                </a:lnTo>
                <a:lnTo>
                  <a:pt x="762439" y="1467247"/>
                </a:lnTo>
                <a:lnTo>
                  <a:pt x="750128" y="1460500"/>
                </a:lnTo>
                <a:lnTo>
                  <a:pt x="737421" y="1453753"/>
                </a:lnTo>
                <a:lnTo>
                  <a:pt x="723522" y="1445419"/>
                </a:lnTo>
                <a:lnTo>
                  <a:pt x="708830" y="1436688"/>
                </a:lnTo>
                <a:lnTo>
                  <a:pt x="694137" y="1426766"/>
                </a:lnTo>
                <a:lnTo>
                  <a:pt x="678253" y="1416447"/>
                </a:lnTo>
                <a:lnTo>
                  <a:pt x="662369" y="1404541"/>
                </a:lnTo>
                <a:lnTo>
                  <a:pt x="645690" y="1392238"/>
                </a:lnTo>
                <a:lnTo>
                  <a:pt x="629012" y="1379141"/>
                </a:lnTo>
                <a:lnTo>
                  <a:pt x="611936" y="1364853"/>
                </a:lnTo>
                <a:lnTo>
                  <a:pt x="594464" y="1349375"/>
                </a:lnTo>
                <a:lnTo>
                  <a:pt x="576991" y="1333103"/>
                </a:lnTo>
                <a:lnTo>
                  <a:pt x="559519" y="1315641"/>
                </a:lnTo>
                <a:lnTo>
                  <a:pt x="541649" y="1297385"/>
                </a:lnTo>
                <a:lnTo>
                  <a:pt x="523780" y="1277938"/>
                </a:lnTo>
                <a:lnTo>
                  <a:pt x="506704" y="1257300"/>
                </a:lnTo>
                <a:lnTo>
                  <a:pt x="489232" y="1235472"/>
                </a:lnTo>
                <a:lnTo>
                  <a:pt x="472156" y="1212056"/>
                </a:lnTo>
                <a:lnTo>
                  <a:pt x="455081" y="1188244"/>
                </a:lnTo>
                <a:lnTo>
                  <a:pt x="438799" y="1162844"/>
                </a:lnTo>
                <a:lnTo>
                  <a:pt x="422518" y="1136253"/>
                </a:lnTo>
                <a:lnTo>
                  <a:pt x="414576" y="1122363"/>
                </a:lnTo>
                <a:lnTo>
                  <a:pt x="407428" y="1108472"/>
                </a:lnTo>
                <a:lnTo>
                  <a:pt x="486849" y="1092200"/>
                </a:lnTo>
                <a:lnTo>
                  <a:pt x="486849" y="1057275"/>
                </a:lnTo>
                <a:lnTo>
                  <a:pt x="482481" y="1055291"/>
                </a:lnTo>
                <a:lnTo>
                  <a:pt x="476921" y="1052513"/>
                </a:lnTo>
                <a:lnTo>
                  <a:pt x="469376" y="1048941"/>
                </a:lnTo>
                <a:lnTo>
                  <a:pt x="459846" y="1043384"/>
                </a:lnTo>
                <a:lnTo>
                  <a:pt x="448727" y="1037034"/>
                </a:lnTo>
                <a:lnTo>
                  <a:pt x="436020" y="1028700"/>
                </a:lnTo>
                <a:lnTo>
                  <a:pt x="422121" y="1018778"/>
                </a:lnTo>
                <a:lnTo>
                  <a:pt x="406237" y="1007269"/>
                </a:lnTo>
                <a:lnTo>
                  <a:pt x="389559" y="994172"/>
                </a:lnTo>
                <a:lnTo>
                  <a:pt x="372086" y="978297"/>
                </a:lnTo>
                <a:lnTo>
                  <a:pt x="353422" y="960834"/>
                </a:lnTo>
                <a:lnTo>
                  <a:pt x="343495" y="950913"/>
                </a:lnTo>
                <a:lnTo>
                  <a:pt x="333964" y="940991"/>
                </a:lnTo>
                <a:lnTo>
                  <a:pt x="324037" y="930275"/>
                </a:lnTo>
                <a:lnTo>
                  <a:pt x="313712" y="919163"/>
                </a:lnTo>
                <a:lnTo>
                  <a:pt x="303784" y="906859"/>
                </a:lnTo>
                <a:lnTo>
                  <a:pt x="293062" y="894556"/>
                </a:lnTo>
                <a:lnTo>
                  <a:pt x="283135" y="881063"/>
                </a:lnTo>
                <a:lnTo>
                  <a:pt x="272810" y="867172"/>
                </a:lnTo>
                <a:lnTo>
                  <a:pt x="262088" y="852884"/>
                </a:lnTo>
                <a:lnTo>
                  <a:pt x="251764" y="837406"/>
                </a:lnTo>
                <a:lnTo>
                  <a:pt x="240645" y="821928"/>
                </a:lnTo>
                <a:lnTo>
                  <a:pt x="229923" y="805259"/>
                </a:lnTo>
                <a:lnTo>
                  <a:pt x="219598" y="787400"/>
                </a:lnTo>
                <a:lnTo>
                  <a:pt x="208877" y="769541"/>
                </a:lnTo>
                <a:lnTo>
                  <a:pt x="198552" y="750888"/>
                </a:lnTo>
                <a:lnTo>
                  <a:pt x="187830" y="731441"/>
                </a:lnTo>
                <a:lnTo>
                  <a:pt x="177505" y="710803"/>
                </a:lnTo>
                <a:lnTo>
                  <a:pt x="167181" y="689769"/>
                </a:lnTo>
                <a:lnTo>
                  <a:pt x="157253" y="667941"/>
                </a:lnTo>
                <a:lnTo>
                  <a:pt x="147326" y="645716"/>
                </a:lnTo>
                <a:lnTo>
                  <a:pt x="137001" y="621903"/>
                </a:lnTo>
                <a:lnTo>
                  <a:pt x="127470" y="597297"/>
                </a:lnTo>
                <a:lnTo>
                  <a:pt x="117940" y="572294"/>
                </a:lnTo>
                <a:lnTo>
                  <a:pt x="108807" y="546100"/>
                </a:lnTo>
                <a:lnTo>
                  <a:pt x="99276" y="519509"/>
                </a:lnTo>
                <a:lnTo>
                  <a:pt x="90540" y="491331"/>
                </a:lnTo>
                <a:lnTo>
                  <a:pt x="81804" y="462359"/>
                </a:lnTo>
                <a:lnTo>
                  <a:pt x="73464" y="432991"/>
                </a:lnTo>
                <a:lnTo>
                  <a:pt x="65522" y="402431"/>
                </a:lnTo>
                <a:lnTo>
                  <a:pt x="57580" y="370681"/>
                </a:lnTo>
                <a:lnTo>
                  <a:pt x="50432" y="338534"/>
                </a:lnTo>
                <a:lnTo>
                  <a:pt x="42887" y="304800"/>
                </a:lnTo>
                <a:lnTo>
                  <a:pt x="36137" y="269875"/>
                </a:lnTo>
                <a:lnTo>
                  <a:pt x="29783" y="234553"/>
                </a:lnTo>
                <a:lnTo>
                  <a:pt x="23826" y="198041"/>
                </a:lnTo>
                <a:lnTo>
                  <a:pt x="18267" y="160338"/>
                </a:lnTo>
                <a:lnTo>
                  <a:pt x="13105" y="121841"/>
                </a:lnTo>
                <a:lnTo>
                  <a:pt x="8339" y="82550"/>
                </a:lnTo>
                <a:lnTo>
                  <a:pt x="3971" y="41672"/>
                </a:lnTo>
                <a:lnTo>
                  <a:pt x="0" y="0"/>
                </a:ln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100" name="文本框 99"/>
          <p:cNvSpPr txBox="1"/>
          <p:nvPr/>
        </p:nvSpPr>
        <p:spPr>
          <a:xfrm>
            <a:off x="857885" y="772160"/>
            <a:ext cx="11417300" cy="5904230"/>
          </a:xfrm>
          <a:prstGeom prst="rect">
            <a:avLst/>
          </a:prstGeom>
          <a:noFill/>
          <a:ln w="9525">
            <a:noFill/>
          </a:ln>
        </p:spPr>
        <p:txBody>
          <a:bodyPr>
            <a:noAutofit/>
          </a:bodyPr>
          <a:p>
            <a:pPr lvl="0" indent="0">
              <a:buNone/>
            </a:pPr>
            <a:r>
              <a:rPr lang="zh-CN" altLang="en-US" sz="2000" b="1">
                <a:solidFill>
                  <a:srgbClr val="000000"/>
                </a:solidFill>
                <a:latin typeface="+mn-ea"/>
                <a:cs typeface="+mn-ea"/>
                <a:sym typeface="+mn-ea"/>
              </a:rPr>
              <a:t>所治疗疾病基本情况</a:t>
            </a:r>
            <a:r>
              <a:rPr lang="zh-CN" altLang="en-US" sz="2000">
                <a:solidFill>
                  <a:srgbClr val="000000"/>
                </a:solidFill>
                <a:latin typeface="+mn-ea"/>
                <a:cs typeface="+mn-ea"/>
                <a:sym typeface="+mn-ea"/>
              </a:rPr>
              <a:t>：</a:t>
            </a:r>
            <a:endParaRPr lang="zh-CN" altLang="en-US" sz="2000">
              <a:solidFill>
                <a:srgbClr val="000000"/>
              </a:solidFill>
              <a:latin typeface="+mn-ea"/>
              <a:cs typeface="+mn-ea"/>
              <a:sym typeface="+mn-ea"/>
            </a:endParaRPr>
          </a:p>
          <a:p>
            <a:pPr marL="0" lvl="0" indent="457200">
              <a:buNone/>
            </a:pPr>
            <a:r>
              <a:rPr lang="zh-CN" altLang="en-US" sz="2000">
                <a:solidFill>
                  <a:srgbClr val="000000"/>
                </a:solidFill>
                <a:latin typeface="+mn-ea"/>
                <a:cs typeface="+mn-ea"/>
                <a:sym typeface="+mn-ea"/>
              </a:rPr>
              <a:t>对头孢地尼敏感的葡萄球菌属、链球菌属、肺炎球菌、消化链球菌、丙酸杆菌、淋病奈瑟氏菌、卡他莫拉菌、大肠埃希菌、克雷伯菌属、奇异变形杆菌、普鲁威登斯菌属、流感嗜血杆菌等菌株所引起的下列感染：咽喉炎、扁桃体炎、急性支气管炎、肺炎等。</a:t>
            </a:r>
            <a:endParaRPr lang="zh-CN" altLang="en-US" sz="2000">
              <a:solidFill>
                <a:srgbClr val="000000"/>
              </a:solidFill>
              <a:latin typeface="+mn-ea"/>
              <a:cs typeface="+mn-ea"/>
              <a:sym typeface="+mn-ea"/>
            </a:endParaRPr>
          </a:p>
          <a:p>
            <a:pPr marL="0" lvl="0" indent="457200">
              <a:buNone/>
            </a:pPr>
            <a:endParaRPr lang="zh-CN" altLang="en-US" sz="2000">
              <a:solidFill>
                <a:srgbClr val="000000"/>
              </a:solidFill>
              <a:latin typeface="+mn-ea"/>
              <a:cs typeface="+mn-ea"/>
              <a:sym typeface="+mn-ea"/>
            </a:endParaRPr>
          </a:p>
          <a:p>
            <a:pPr lvl="0" indent="0">
              <a:buNone/>
            </a:pPr>
            <a:r>
              <a:rPr lang="zh-CN" altLang="en-US" sz="2000" b="1">
                <a:solidFill>
                  <a:srgbClr val="000000"/>
                </a:solidFill>
                <a:latin typeface="+mn-ea"/>
                <a:cs typeface="+mn-ea"/>
              </a:rPr>
              <a:t>弥补未满足的治疗需求情况</a:t>
            </a:r>
            <a:r>
              <a:rPr lang="zh-CN" altLang="en-US" sz="2000" b="0">
                <a:solidFill>
                  <a:srgbClr val="000000"/>
                </a:solidFill>
                <a:latin typeface="+mn-ea"/>
                <a:cs typeface="+mn-ea"/>
              </a:rPr>
              <a:t>：</a:t>
            </a:r>
            <a:endParaRPr lang="zh-CN" altLang="en-US" sz="2000" b="0">
              <a:solidFill>
                <a:srgbClr val="000000"/>
              </a:solidFill>
              <a:latin typeface="+mn-ea"/>
              <a:cs typeface="+mn-ea"/>
            </a:endParaRPr>
          </a:p>
          <a:p>
            <a:pPr indent="457200"/>
            <a:r>
              <a:rPr lang="zh-CN" altLang="en-US" sz="2000" b="0">
                <a:solidFill>
                  <a:srgbClr val="000000"/>
                </a:solidFill>
                <a:latin typeface="+mn-ea"/>
                <a:cs typeface="+mn-ea"/>
              </a:rPr>
              <a:t>1. 抗菌谱覆盖广：头孢地尼对于多种细菌有抗菌作用，包括一些对其他常规抗生素产生耐药的菌株。这使得头孢地尼成为处理耐药菌感染的一种有效选择，特别是在治疗复杂性感染时，如医院内获得的感染。</a:t>
            </a:r>
            <a:endParaRPr lang="zh-CN" altLang="en-US" sz="2000" b="0">
              <a:solidFill>
                <a:srgbClr val="000000"/>
              </a:solidFill>
              <a:latin typeface="+mn-ea"/>
              <a:cs typeface="+mn-ea"/>
            </a:endParaRPr>
          </a:p>
          <a:p>
            <a:pPr indent="457200"/>
            <a:r>
              <a:rPr lang="zh-CN" altLang="en-US" sz="2000" b="0">
                <a:solidFill>
                  <a:srgbClr val="000000"/>
                </a:solidFill>
                <a:latin typeface="+mn-ea"/>
                <a:cs typeface="+mn-ea"/>
              </a:rPr>
              <a:t>2. 失效治疗替代：对于一些对其他抗生素无效的感染，头孢地尼可以作为一种替代治疗。例如，耐甲氧西林金黄色葡萄球菌感染常常可以用头孢地尼来治疗。</a:t>
            </a:r>
            <a:endParaRPr lang="zh-CN" altLang="en-US" sz="2000" b="0">
              <a:solidFill>
                <a:srgbClr val="000000"/>
              </a:solidFill>
              <a:latin typeface="+mn-ea"/>
              <a:cs typeface="+mn-ea"/>
            </a:endParaRPr>
          </a:p>
          <a:p>
            <a:pPr indent="457200"/>
            <a:r>
              <a:rPr lang="zh-CN" altLang="en-US" sz="2000" b="0">
                <a:solidFill>
                  <a:srgbClr val="000000"/>
                </a:solidFill>
                <a:latin typeface="+mn-ea"/>
                <a:cs typeface="+mn-ea"/>
              </a:rPr>
              <a:t>3. 高效的治疗选项：可以通过口服给药，快速达到治疗浓度，从而迅速控制感染的病情。</a:t>
            </a:r>
            <a:endParaRPr lang="zh-CN" altLang="en-US" sz="2000" b="0">
              <a:solidFill>
                <a:srgbClr val="000000"/>
              </a:solidFill>
              <a:latin typeface="+mn-ea"/>
              <a:cs typeface="+mn-ea"/>
            </a:endParaRPr>
          </a:p>
          <a:p>
            <a:pPr indent="457200"/>
            <a:endParaRPr lang="zh-CN" altLang="en-US" sz="2000" b="0">
              <a:solidFill>
                <a:srgbClr val="000000"/>
              </a:solidFill>
              <a:latin typeface="+mn-ea"/>
              <a:cs typeface="+mn-ea"/>
            </a:endParaRPr>
          </a:p>
          <a:p>
            <a:pPr indent="0">
              <a:buNone/>
            </a:pPr>
            <a:r>
              <a:rPr lang="zh-CN" altLang="en-US" sz="2000" b="1">
                <a:latin typeface="+mn-ea"/>
                <a:cs typeface="+mn-ea"/>
              </a:rPr>
              <a:t>大陆地区发病率、年发病患者总数</a:t>
            </a:r>
            <a:r>
              <a:rPr lang="zh-CN" altLang="en-US" sz="2000">
                <a:latin typeface="+mn-ea"/>
                <a:cs typeface="+mn-ea"/>
              </a:rPr>
              <a:t>：</a:t>
            </a:r>
            <a:endParaRPr lang="zh-CN" altLang="en-US" sz="2000">
              <a:latin typeface="+mn-ea"/>
              <a:cs typeface="+mn-ea"/>
            </a:endParaRPr>
          </a:p>
          <a:p>
            <a:pPr indent="457200"/>
            <a:r>
              <a:rPr lang="zh-CN" altLang="en-US" sz="2000">
                <a:latin typeface="+mn-ea"/>
                <a:cs typeface="+mn-ea"/>
              </a:rPr>
              <a:t>据WHO报告，下呼吸道感染是世界上最致命的传染病，是引起死亡的第四大死因，2019全球近260万人死亡。据研究报道，2019年上呼吸道感染的发病率高达52.0-128.2/10万。在急性呼吸道感染的患者中，有22.8%的患者至少感染一种细菌且呈阳性。其中以儿童的感染率最高。其中，国内每年细菌性肺炎患者约250万例。</a:t>
            </a:r>
            <a:endParaRPr lang="zh-CN" altLang="en-US" sz="2000">
              <a:latin typeface="+mn-ea"/>
              <a:cs typeface="+mn-ea"/>
            </a:endParaRPr>
          </a:p>
        </p:txBody>
      </p:sp>
      <p:sp>
        <p:nvSpPr>
          <p:cNvPr id="3" name="椭圆 2"/>
          <p:cNvSpPr/>
          <p:nvPr>
            <p:custDataLst>
              <p:tags r:id="rId1"/>
            </p:custDataLst>
          </p:nvPr>
        </p:nvSpPr>
        <p:spPr>
          <a:xfrm>
            <a:off x="96520" y="838504"/>
            <a:ext cx="684530" cy="6845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房子"/>
          <p:cNvSpPr/>
          <p:nvPr>
            <p:custDataLst>
              <p:tags r:id="rId2"/>
            </p:custDataLst>
          </p:nvPr>
        </p:nvSpPr>
        <p:spPr bwMode="auto">
          <a:xfrm>
            <a:off x="205105" y="946454"/>
            <a:ext cx="468003" cy="468003"/>
          </a:xfrm>
          <a:custGeom>
            <a:avLst/>
            <a:gdLst>
              <a:gd name="T0" fmla="*/ 779318 w 419100"/>
              <a:gd name="T1" fmla="*/ 1212273 h 419100"/>
              <a:gd name="T2" fmla="*/ 1125682 w 419100"/>
              <a:gd name="T3" fmla="*/ 1212273 h 419100"/>
              <a:gd name="T4" fmla="*/ 1125682 w 419100"/>
              <a:gd name="T5" fmla="*/ 1905000 h 419100"/>
              <a:gd name="T6" fmla="*/ 779318 w 419100"/>
              <a:gd name="T7" fmla="*/ 1905000 h 419100"/>
              <a:gd name="T8" fmla="*/ 952500 w 419100"/>
              <a:gd name="T9" fmla="*/ 0 h 419100"/>
              <a:gd name="T10" fmla="*/ 1298864 w 419100"/>
              <a:gd name="T11" fmla="*/ 346364 h 419100"/>
              <a:gd name="T12" fmla="*/ 1298864 w 419100"/>
              <a:gd name="T13" fmla="*/ 86591 h 419100"/>
              <a:gd name="T14" fmla="*/ 1645227 w 419100"/>
              <a:gd name="T15" fmla="*/ 86591 h 419100"/>
              <a:gd name="T16" fmla="*/ 1645227 w 419100"/>
              <a:gd name="T17" fmla="*/ 692727 h 419100"/>
              <a:gd name="T18" fmla="*/ 1905000 w 419100"/>
              <a:gd name="T19" fmla="*/ 952500 h 419100"/>
              <a:gd name="T20" fmla="*/ 1731818 w 419100"/>
              <a:gd name="T21" fmla="*/ 952500 h 419100"/>
              <a:gd name="T22" fmla="*/ 1731818 w 419100"/>
              <a:gd name="T23" fmla="*/ 1905000 h 419100"/>
              <a:gd name="T24" fmla="*/ 1212273 w 419100"/>
              <a:gd name="T25" fmla="*/ 1905000 h 419100"/>
              <a:gd name="T26" fmla="*/ 1212273 w 419100"/>
              <a:gd name="T27" fmla="*/ 1125682 h 419100"/>
              <a:gd name="T28" fmla="*/ 692727 w 419100"/>
              <a:gd name="T29" fmla="*/ 1125682 h 419100"/>
              <a:gd name="T30" fmla="*/ 692727 w 419100"/>
              <a:gd name="T31" fmla="*/ 1905000 h 419100"/>
              <a:gd name="T32" fmla="*/ 173182 w 419100"/>
              <a:gd name="T33" fmla="*/ 1905000 h 419100"/>
              <a:gd name="T34" fmla="*/ 173182 w 419100"/>
              <a:gd name="T35" fmla="*/ 952500 h 419100"/>
              <a:gd name="T36" fmla="*/ 0 w 419100"/>
              <a:gd name="T37" fmla="*/ 952500 h 419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19100" h="419100">
                <a:moveTo>
                  <a:pt x="171450" y="266700"/>
                </a:moveTo>
                <a:lnTo>
                  <a:pt x="247650" y="266700"/>
                </a:lnTo>
                <a:lnTo>
                  <a:pt x="247650" y="419100"/>
                </a:lnTo>
                <a:lnTo>
                  <a:pt x="171450" y="419100"/>
                </a:lnTo>
                <a:lnTo>
                  <a:pt x="171450" y="266700"/>
                </a:lnTo>
                <a:close/>
                <a:moveTo>
                  <a:pt x="209550" y="0"/>
                </a:moveTo>
                <a:lnTo>
                  <a:pt x="285750" y="76200"/>
                </a:lnTo>
                <a:lnTo>
                  <a:pt x="285750" y="19050"/>
                </a:lnTo>
                <a:lnTo>
                  <a:pt x="361950" y="19050"/>
                </a:lnTo>
                <a:lnTo>
                  <a:pt x="361950" y="152400"/>
                </a:lnTo>
                <a:lnTo>
                  <a:pt x="419100" y="209550"/>
                </a:lnTo>
                <a:lnTo>
                  <a:pt x="381000" y="209550"/>
                </a:lnTo>
                <a:lnTo>
                  <a:pt x="381000" y="419100"/>
                </a:lnTo>
                <a:lnTo>
                  <a:pt x="266700" y="419100"/>
                </a:lnTo>
                <a:lnTo>
                  <a:pt x="266700" y="247650"/>
                </a:lnTo>
                <a:lnTo>
                  <a:pt x="152400" y="247650"/>
                </a:lnTo>
                <a:lnTo>
                  <a:pt x="152400" y="419100"/>
                </a:lnTo>
                <a:lnTo>
                  <a:pt x="38100" y="419100"/>
                </a:lnTo>
                <a:lnTo>
                  <a:pt x="38100" y="209550"/>
                </a:lnTo>
                <a:lnTo>
                  <a:pt x="0" y="209550"/>
                </a:lnTo>
                <a:lnTo>
                  <a:pt x="20955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0480" y="0"/>
            <a:ext cx="12252960" cy="619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82880" y="79375"/>
            <a:ext cx="3230245" cy="457200"/>
          </a:xfrm>
          <a:prstGeom prst="rect">
            <a:avLst/>
          </a:prstGeom>
          <a:noFill/>
        </p:spPr>
        <p:txBody>
          <a:bodyPr wrap="square" rtlCol="0">
            <a:spAutoFit/>
          </a:bodyPr>
          <a:lstStyle/>
          <a:p>
            <a:r>
              <a:rPr lang="zh-CN" altLang="en-US" sz="2400">
                <a:solidFill>
                  <a:schemeClr val="bg1"/>
                </a:solidFill>
                <a:latin typeface="微软雅黑" panose="020B0503020204020204" charset="-122"/>
                <a:ea typeface="微软雅黑" panose="020B0503020204020204" charset="-122"/>
              </a:rPr>
              <a:t>（二）</a:t>
            </a:r>
            <a:r>
              <a:rPr lang="en-US" altLang="zh-CN" sz="2400">
                <a:solidFill>
                  <a:schemeClr val="bg1"/>
                </a:solidFill>
                <a:latin typeface="微软雅黑" panose="020B0503020204020204" charset="-122"/>
                <a:ea typeface="微软雅黑" panose="020B0503020204020204" charset="-122"/>
              </a:rPr>
              <a:t>安全性1</a:t>
            </a:r>
            <a:endParaRPr lang="en-US" altLang="zh-CN" sz="2400">
              <a:solidFill>
                <a:schemeClr val="bg1"/>
              </a:solidFill>
              <a:latin typeface="微软雅黑" panose="020B0503020204020204" charset="-122"/>
              <a:ea typeface="微软雅黑" panose="020B0503020204020204" charset="-122"/>
            </a:endParaRPr>
          </a:p>
        </p:txBody>
      </p:sp>
      <p:sp>
        <p:nvSpPr>
          <p:cNvPr id="100" name="文本框 99"/>
          <p:cNvSpPr txBox="1"/>
          <p:nvPr/>
        </p:nvSpPr>
        <p:spPr>
          <a:xfrm>
            <a:off x="658495" y="704850"/>
            <a:ext cx="11475720" cy="5993130"/>
          </a:xfrm>
          <a:prstGeom prst="rect">
            <a:avLst/>
          </a:prstGeom>
          <a:noFill/>
          <a:ln w="9525">
            <a:noFill/>
          </a:ln>
        </p:spPr>
        <p:txBody>
          <a:bodyPr>
            <a:noAutofit/>
          </a:bodyPr>
          <a:p>
            <a:pPr marL="0" indent="0" algn="l"/>
            <a:r>
              <a:rPr lang="zh-CN" altLang="en-US" sz="2000" b="1" u="none">
                <a:solidFill>
                  <a:schemeClr val="tx1"/>
                </a:solidFill>
                <a:latin typeface="宋体" panose="02010600030101010101" pitchFamily="2" charset="-122"/>
                <a:ea typeface="宋体" panose="02010600030101010101" pitchFamily="2" charset="-122"/>
                <a:cs typeface="宋体" panose="02010600030101010101" pitchFamily="2" charset="-122"/>
              </a:rPr>
              <a:t>药品说明书收载的安全性信息</a:t>
            </a:r>
            <a:r>
              <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rPr>
              <a:t>：</a:t>
            </a:r>
            <a:endPar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indent="0" algn="l"/>
            <a:endPar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indent="0" algn="l"/>
            <a:r>
              <a:rPr lang="en-US" altLang="zh-CN" sz="2000" u="none">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rPr>
              <a:t>【孕妇及哺乳期妇女用药】</a:t>
            </a:r>
            <a:endPar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indent="0" algn="l"/>
            <a:r>
              <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rPr>
              <a:t>    有关妊娠期的用药，其安全性尚未确立。对孕妇或怀疑有妊娠的妇女，用药要权衡利弊，只有在利大于弊的情况下，才能使用。</a:t>
            </a:r>
            <a:endPar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indent="0" algn="l"/>
            <a:r>
              <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rPr>
              <a:t>    哺乳期妇女用药应权衡利弊，只有在利大于弊的情况下，才能使用。</a:t>
            </a:r>
            <a:endPar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indent="0" algn="l"/>
            <a:r>
              <a:rPr lang="en-US" altLang="zh-CN" sz="2000" u="none">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rPr>
              <a:t>【儿童用药】</a:t>
            </a:r>
            <a:endPar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indent="0" algn="l"/>
            <a:r>
              <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rPr>
              <a:t>    对早产儿、新生儿的用药安全性尚未确立。儿童用药参见</a:t>
            </a:r>
            <a:r>
              <a:rPr lang="en-US" altLang="zh-CN" sz="2000" u="none">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rPr>
              <a:t>用法用量</a:t>
            </a:r>
            <a:r>
              <a:rPr lang="en-US" altLang="zh-CN" sz="2000" u="none">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rPr>
              <a:t>。</a:t>
            </a:r>
            <a:endPar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indent="0" algn="l"/>
            <a:r>
              <a:rPr lang="en-US" altLang="zh-CN" sz="2000" u="none">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rPr>
              <a:t>【老年用药】</a:t>
            </a:r>
            <a:endPar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indent="0" algn="l"/>
            <a:r>
              <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rPr>
              <a:t>    老年患者使用本品时应特别注意以下方面，并根据对患者的临床观察调整剂量和给药间隔：</a:t>
            </a:r>
            <a:endPar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indent="0" algn="l"/>
            <a:r>
              <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en-US" altLang="zh-CN" sz="2000" u="none">
                <a:solidFill>
                  <a:schemeClr val="tx1"/>
                </a:solidFill>
                <a:latin typeface="宋体" panose="02010600030101010101" pitchFamily="2" charset="-122"/>
                <a:ea typeface="宋体" panose="02010600030101010101" pitchFamily="2" charset="-122"/>
                <a:cs typeface="宋体" panose="02010600030101010101" pitchFamily="2" charset="-122"/>
              </a:rPr>
              <a:t>1.</a:t>
            </a:r>
            <a:r>
              <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rPr>
              <a:t>由于身体机能下降，老年患者可能容易出现不良反应。</a:t>
            </a:r>
            <a:endPar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indent="0" algn="l"/>
            <a:r>
              <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en-US" altLang="zh-CN" sz="2000" u="none">
                <a:solidFill>
                  <a:schemeClr val="tx1"/>
                </a:solidFill>
                <a:latin typeface="宋体" panose="02010600030101010101" pitchFamily="2" charset="-122"/>
                <a:ea typeface="宋体" panose="02010600030101010101" pitchFamily="2" charset="-122"/>
                <a:cs typeface="宋体" panose="02010600030101010101" pitchFamily="2" charset="-122"/>
              </a:rPr>
              <a:t>2.</a:t>
            </a:r>
            <a:r>
              <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rPr>
              <a:t>由于维生素</a:t>
            </a:r>
            <a:r>
              <a:rPr lang="en-US" altLang="zh-CN" sz="2000" u="none">
                <a:solidFill>
                  <a:schemeClr val="tx1"/>
                </a:solidFill>
                <a:latin typeface="宋体" panose="02010600030101010101" pitchFamily="2" charset="-122"/>
                <a:ea typeface="宋体" panose="02010600030101010101" pitchFamily="2" charset="-122"/>
                <a:cs typeface="宋体" panose="02010600030101010101" pitchFamily="2" charset="-122"/>
              </a:rPr>
              <a:t>K</a:t>
            </a:r>
            <a:r>
              <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rPr>
              <a:t>缺乏，老年患者可能会有出血倾向；</a:t>
            </a:r>
            <a:endPar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indent="0" algn="l"/>
            <a:endPar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indent="0" algn="l"/>
            <a:r>
              <a:rPr lang="zh-CN" altLang="en-US" sz="2000" b="1" u="none">
                <a:solidFill>
                  <a:schemeClr val="tx1"/>
                </a:solidFill>
                <a:latin typeface="宋体" panose="02010600030101010101" pitchFamily="2" charset="-122"/>
                <a:ea typeface="宋体" panose="02010600030101010101" pitchFamily="2" charset="-122"/>
                <a:cs typeface="宋体" panose="02010600030101010101" pitchFamily="2" charset="-122"/>
              </a:rPr>
              <a:t>该药品在国内外不良反应发生情况</a:t>
            </a:r>
            <a:r>
              <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rPr>
              <a:t>：</a:t>
            </a:r>
            <a:endPar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indent="0" algn="l"/>
            <a:endPar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indent="0" algn="l"/>
            <a:r>
              <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rPr>
              <a:t>  据国外临床试验数据，在使用本品治疗的</a:t>
            </a:r>
            <a:r>
              <a:rPr lang="en-US" altLang="zh-CN" sz="2000" u="none">
                <a:solidFill>
                  <a:schemeClr val="tx1"/>
                </a:solidFill>
                <a:latin typeface="宋体" panose="02010600030101010101" pitchFamily="2" charset="-122"/>
                <a:ea typeface="宋体" panose="02010600030101010101" pitchFamily="2" charset="-122"/>
                <a:cs typeface="宋体" panose="02010600030101010101" pitchFamily="2" charset="-122"/>
              </a:rPr>
              <a:t>13,715</a:t>
            </a:r>
            <a:r>
              <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rPr>
              <a:t>名患者中，有</a:t>
            </a:r>
            <a:r>
              <a:rPr lang="en-US" altLang="zh-CN" sz="2000" u="none">
                <a:solidFill>
                  <a:schemeClr val="tx1"/>
                </a:solidFill>
                <a:latin typeface="宋体" panose="02010600030101010101" pitchFamily="2" charset="-122"/>
                <a:ea typeface="宋体" panose="02010600030101010101" pitchFamily="2" charset="-122"/>
                <a:cs typeface="宋体" panose="02010600030101010101" pitchFamily="2" charset="-122"/>
              </a:rPr>
              <a:t>354</a:t>
            </a:r>
            <a:r>
              <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rPr>
              <a:t>例</a:t>
            </a:r>
            <a:r>
              <a:rPr lang="en-US" altLang="zh-CN" sz="2000" u="none">
                <a:solidFill>
                  <a:schemeClr val="tx1"/>
                </a:solidFill>
                <a:latin typeface="宋体" panose="02010600030101010101" pitchFamily="2" charset="-122"/>
                <a:ea typeface="宋体" panose="02010600030101010101" pitchFamily="2" charset="-122"/>
                <a:cs typeface="宋体" panose="02010600030101010101" pitchFamily="2" charset="-122"/>
              </a:rPr>
              <a:t>(2.58%)</a:t>
            </a:r>
            <a:r>
              <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rPr>
              <a:t>不良反应</a:t>
            </a:r>
            <a:r>
              <a:rPr lang="en-US" altLang="zh-CN" sz="2000" u="none">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rPr>
              <a:t>包括实验室数据异常</a:t>
            </a:r>
            <a:r>
              <a:rPr lang="en-US" altLang="zh-CN" sz="2000" u="none">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rPr>
              <a:t>的报告。主要不良反应为消化道症状</a:t>
            </a:r>
            <a:r>
              <a:rPr lang="en-US" altLang="zh-CN" sz="2000" u="none">
                <a:solidFill>
                  <a:schemeClr val="tx1"/>
                </a:solidFill>
                <a:latin typeface="宋体" panose="02010600030101010101" pitchFamily="2" charset="-122"/>
                <a:ea typeface="宋体" panose="02010600030101010101" pitchFamily="2" charset="-122"/>
                <a:cs typeface="宋体" panose="02010600030101010101" pitchFamily="2" charset="-122"/>
              </a:rPr>
              <a:t>(110 </a:t>
            </a:r>
            <a:r>
              <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rPr>
              <a:t>例，</a:t>
            </a:r>
            <a:r>
              <a:rPr lang="en-US" altLang="zh-CN" sz="2000" u="none">
                <a:solidFill>
                  <a:schemeClr val="tx1"/>
                </a:solidFill>
                <a:latin typeface="宋体" panose="02010600030101010101" pitchFamily="2" charset="-122"/>
                <a:ea typeface="宋体" panose="02010600030101010101" pitchFamily="2" charset="-122"/>
                <a:cs typeface="宋体" panose="02010600030101010101" pitchFamily="2" charset="-122"/>
              </a:rPr>
              <a:t>0.80%)</a:t>
            </a:r>
            <a:r>
              <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rPr>
              <a:t>，如腹泻或腹痛；皮肤症状</a:t>
            </a:r>
            <a:r>
              <a:rPr lang="en-US" altLang="zh-CN" sz="2000" u="none">
                <a:solidFill>
                  <a:schemeClr val="tx1"/>
                </a:solidFill>
                <a:latin typeface="宋体" panose="02010600030101010101" pitchFamily="2" charset="-122"/>
                <a:ea typeface="宋体" panose="02010600030101010101" pitchFamily="2" charset="-122"/>
                <a:cs typeface="宋体" panose="02010600030101010101" pitchFamily="2" charset="-122"/>
              </a:rPr>
              <a:t>(31</a:t>
            </a:r>
            <a:r>
              <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rPr>
              <a:t>例，</a:t>
            </a:r>
            <a:r>
              <a:rPr lang="en-US" altLang="zh-CN" sz="2000" u="none">
                <a:solidFill>
                  <a:schemeClr val="tx1"/>
                </a:solidFill>
                <a:latin typeface="宋体" panose="02010600030101010101" pitchFamily="2" charset="-122"/>
                <a:ea typeface="宋体" panose="02010600030101010101" pitchFamily="2" charset="-122"/>
                <a:cs typeface="宋体" panose="02010600030101010101" pitchFamily="2" charset="-122"/>
              </a:rPr>
              <a:t>0.23%)</a:t>
            </a:r>
            <a:r>
              <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rPr>
              <a:t>，如皮疹或瘙痒。主要的实验室数据异常包括谷丙转氨酶</a:t>
            </a:r>
            <a:r>
              <a:rPr lang="en-US" altLang="zh-CN" sz="2000" u="none">
                <a:solidFill>
                  <a:schemeClr val="tx1"/>
                </a:solidFill>
                <a:latin typeface="宋体" panose="02010600030101010101" pitchFamily="2" charset="-122"/>
                <a:ea typeface="宋体" panose="02010600030101010101" pitchFamily="2" charset="-122"/>
                <a:cs typeface="宋体" panose="02010600030101010101" pitchFamily="2" charset="-122"/>
              </a:rPr>
              <a:t>(126</a:t>
            </a:r>
            <a:r>
              <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rPr>
              <a:t>例，</a:t>
            </a:r>
            <a:r>
              <a:rPr lang="en-US" altLang="zh-CN" sz="2000" u="none">
                <a:solidFill>
                  <a:schemeClr val="tx1"/>
                </a:solidFill>
                <a:latin typeface="宋体" panose="02010600030101010101" pitchFamily="2" charset="-122"/>
                <a:ea typeface="宋体" panose="02010600030101010101" pitchFamily="2" charset="-122"/>
                <a:cs typeface="宋体" panose="02010600030101010101" pitchFamily="2" charset="-122"/>
              </a:rPr>
              <a:t>0.92%)</a:t>
            </a:r>
            <a:r>
              <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rPr>
              <a:t>和谷草转氨酶</a:t>
            </a:r>
            <a:r>
              <a:rPr lang="en-US" altLang="zh-CN" sz="2000" u="none">
                <a:solidFill>
                  <a:schemeClr val="tx1"/>
                </a:solidFill>
                <a:latin typeface="宋体" panose="02010600030101010101" pitchFamily="2" charset="-122"/>
                <a:ea typeface="宋体" panose="02010600030101010101" pitchFamily="2" charset="-122"/>
                <a:cs typeface="宋体" panose="02010600030101010101" pitchFamily="2" charset="-122"/>
              </a:rPr>
              <a:t>(89</a:t>
            </a:r>
            <a:r>
              <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rPr>
              <a:t>例，</a:t>
            </a:r>
            <a:r>
              <a:rPr lang="en-US" altLang="zh-CN" sz="2000" u="none">
                <a:solidFill>
                  <a:schemeClr val="tx1"/>
                </a:solidFill>
                <a:latin typeface="宋体" panose="02010600030101010101" pitchFamily="2" charset="-122"/>
                <a:ea typeface="宋体" panose="02010600030101010101" pitchFamily="2" charset="-122"/>
                <a:cs typeface="宋体" panose="02010600030101010101" pitchFamily="2" charset="-122"/>
              </a:rPr>
              <a:t>0.65% )</a:t>
            </a:r>
            <a:r>
              <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rPr>
              <a:t>升高；嗜酸性粒细胞增多</a:t>
            </a:r>
            <a:r>
              <a:rPr lang="en-US" altLang="zh-CN" sz="2000" u="none">
                <a:solidFill>
                  <a:schemeClr val="tx1"/>
                </a:solidFill>
                <a:latin typeface="宋体" panose="02010600030101010101" pitchFamily="2" charset="-122"/>
                <a:ea typeface="宋体" panose="02010600030101010101" pitchFamily="2" charset="-122"/>
                <a:cs typeface="宋体" panose="02010600030101010101" pitchFamily="2" charset="-122"/>
              </a:rPr>
              <a:t>(41</a:t>
            </a:r>
            <a:r>
              <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rPr>
              <a:t>例，</a:t>
            </a:r>
            <a:r>
              <a:rPr lang="en-US" altLang="zh-CN" sz="2000" u="none">
                <a:solidFill>
                  <a:schemeClr val="tx1"/>
                </a:solidFill>
                <a:latin typeface="宋体" panose="02010600030101010101" pitchFamily="2" charset="-122"/>
                <a:ea typeface="宋体" panose="02010600030101010101" pitchFamily="2" charset="-122"/>
                <a:cs typeface="宋体" panose="02010600030101010101" pitchFamily="2" charset="-122"/>
              </a:rPr>
              <a:t>0.30%)</a:t>
            </a:r>
            <a:r>
              <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rPr>
              <a:t>。</a:t>
            </a:r>
            <a:endPar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indent="0" algn="l"/>
            <a:endPar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2" name="椭圆 1"/>
          <p:cNvSpPr/>
          <p:nvPr>
            <p:custDataLst>
              <p:tags r:id="rId1"/>
            </p:custDataLst>
          </p:nvPr>
        </p:nvSpPr>
        <p:spPr>
          <a:xfrm>
            <a:off x="40640" y="890152"/>
            <a:ext cx="684530" cy="6845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药"/>
          <p:cNvSpPr/>
          <p:nvPr>
            <p:custDataLst>
              <p:tags r:id="rId2"/>
            </p:custDataLst>
          </p:nvPr>
        </p:nvSpPr>
        <p:spPr bwMode="auto">
          <a:xfrm>
            <a:off x="149225" y="998737"/>
            <a:ext cx="468003" cy="468003"/>
          </a:xfrm>
          <a:custGeom>
            <a:avLst/>
            <a:gdLst>
              <a:gd name="T0" fmla="*/ 1628324 w 3235"/>
              <a:gd name="T1" fmla="*/ 943562 h 3280"/>
              <a:gd name="T2" fmla="*/ 889923 w 3235"/>
              <a:gd name="T3" fmla="*/ 1681834 h 3280"/>
              <a:gd name="T4" fmla="*/ 715343 w 3235"/>
              <a:gd name="T5" fmla="*/ 1780637 h 3280"/>
              <a:gd name="T6" fmla="*/ 789457 w 3235"/>
              <a:gd name="T7" fmla="*/ 1662623 h 3280"/>
              <a:gd name="T8" fmla="*/ 847651 w 3235"/>
              <a:gd name="T9" fmla="*/ 1618711 h 3280"/>
              <a:gd name="T10" fmla="*/ 1231948 w 3235"/>
              <a:gd name="T11" fmla="*/ 1234480 h 3280"/>
              <a:gd name="T12" fmla="*/ 978861 w 3235"/>
              <a:gd name="T13" fmla="*/ 981436 h 3280"/>
              <a:gd name="T14" fmla="*/ 1348336 w 3235"/>
              <a:gd name="T15" fmla="*/ 612574 h 3280"/>
              <a:gd name="T16" fmla="*/ 1348336 w 3235"/>
              <a:gd name="T17" fmla="*/ 536277 h 3280"/>
              <a:gd name="T18" fmla="*/ 1271476 w 3235"/>
              <a:gd name="T19" fmla="*/ 536277 h 3280"/>
              <a:gd name="T20" fmla="*/ 902550 w 3235"/>
              <a:gd name="T21" fmla="*/ 905139 h 3280"/>
              <a:gd name="T22" fmla="*/ 828436 w 3235"/>
              <a:gd name="T23" fmla="*/ 831037 h 3280"/>
              <a:gd name="T24" fmla="*/ 828436 w 3235"/>
              <a:gd name="T25" fmla="*/ 674051 h 3280"/>
              <a:gd name="T26" fmla="*/ 1093601 w 3235"/>
              <a:gd name="T27" fmla="*/ 408932 h 3280"/>
              <a:gd name="T28" fmla="*/ 1628324 w 3235"/>
              <a:gd name="T29" fmla="*/ 408932 h 3280"/>
              <a:gd name="T30" fmla="*/ 1628324 w 3235"/>
              <a:gd name="T31" fmla="*/ 943562 h 3280"/>
              <a:gd name="T32" fmla="*/ 828436 w 3235"/>
              <a:gd name="T33" fmla="*/ 1132384 h 3280"/>
              <a:gd name="T34" fmla="*/ 828436 w 3235"/>
              <a:gd name="T35" fmla="*/ 979240 h 3280"/>
              <a:gd name="T36" fmla="*/ 902550 w 3235"/>
              <a:gd name="T37" fmla="*/ 905139 h 3280"/>
              <a:gd name="T38" fmla="*/ 978861 w 3235"/>
              <a:gd name="T39" fmla="*/ 981436 h 3280"/>
              <a:gd name="T40" fmla="*/ 828436 w 3235"/>
              <a:gd name="T41" fmla="*/ 1132384 h 3280"/>
              <a:gd name="T42" fmla="*/ 378259 w 3235"/>
              <a:gd name="T43" fmla="*/ 1800397 h 3280"/>
              <a:gd name="T44" fmla="*/ 0 w 3235"/>
              <a:gd name="T45" fmla="*/ 1422204 h 3280"/>
              <a:gd name="T46" fmla="*/ 0 w 3235"/>
              <a:gd name="T47" fmla="*/ 378193 h 3280"/>
              <a:gd name="T48" fmla="*/ 378259 w 3235"/>
              <a:gd name="T49" fmla="*/ 0 h 3280"/>
              <a:gd name="T50" fmla="*/ 756517 w 3235"/>
              <a:gd name="T51" fmla="*/ 378193 h 3280"/>
              <a:gd name="T52" fmla="*/ 756517 w 3235"/>
              <a:gd name="T53" fmla="*/ 1422204 h 3280"/>
              <a:gd name="T54" fmla="*/ 378259 w 3235"/>
              <a:gd name="T55" fmla="*/ 1800397 h 3280"/>
              <a:gd name="T56" fmla="*/ 682403 w 3235"/>
              <a:gd name="T57" fmla="*/ 393013 h 3280"/>
              <a:gd name="T58" fmla="*/ 378259 w 3235"/>
              <a:gd name="T59" fmla="*/ 94960 h 3280"/>
              <a:gd name="T60" fmla="*/ 71370 w 3235"/>
              <a:gd name="T61" fmla="*/ 393013 h 3280"/>
              <a:gd name="T62" fmla="*/ 71370 w 3235"/>
              <a:gd name="T63" fmla="*/ 936426 h 3280"/>
              <a:gd name="T64" fmla="*/ 216305 w 3235"/>
              <a:gd name="T65" fmla="*/ 936426 h 3280"/>
              <a:gd name="T66" fmla="*/ 216305 w 3235"/>
              <a:gd name="T67" fmla="*/ 1458431 h 3280"/>
              <a:gd name="T68" fmla="*/ 270106 w 3235"/>
              <a:gd name="T69" fmla="*/ 1512224 h 3280"/>
              <a:gd name="T70" fmla="*/ 324457 w 3235"/>
              <a:gd name="T71" fmla="*/ 1458431 h 3280"/>
              <a:gd name="T72" fmla="*/ 324457 w 3235"/>
              <a:gd name="T73" fmla="*/ 936426 h 3280"/>
              <a:gd name="T74" fmla="*/ 682403 w 3235"/>
              <a:gd name="T75" fmla="*/ 936426 h 3280"/>
              <a:gd name="T76" fmla="*/ 682403 w 3235"/>
              <a:gd name="T77" fmla="*/ 393013 h 3280"/>
              <a:gd name="T78" fmla="*/ 270106 w 3235"/>
              <a:gd name="T79" fmla="*/ 360079 h 3280"/>
              <a:gd name="T80" fmla="*/ 324457 w 3235"/>
              <a:gd name="T81" fmla="*/ 413872 h 3280"/>
              <a:gd name="T82" fmla="*/ 324457 w 3235"/>
              <a:gd name="T83" fmla="*/ 936426 h 3280"/>
              <a:gd name="T84" fmla="*/ 216305 w 3235"/>
              <a:gd name="T85" fmla="*/ 936426 h 3280"/>
              <a:gd name="T86" fmla="*/ 216305 w 3235"/>
              <a:gd name="T87" fmla="*/ 413872 h 3280"/>
              <a:gd name="T88" fmla="*/ 270106 w 3235"/>
              <a:gd name="T89" fmla="*/ 360079 h 32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35" h="3280">
                <a:moveTo>
                  <a:pt x="2966" y="1719"/>
                </a:moveTo>
                <a:cubicBezTo>
                  <a:pt x="1621" y="3064"/>
                  <a:pt x="1621" y="3064"/>
                  <a:pt x="1621" y="3064"/>
                </a:cubicBezTo>
                <a:cubicBezTo>
                  <a:pt x="1530" y="3155"/>
                  <a:pt x="1420" y="3214"/>
                  <a:pt x="1303" y="3244"/>
                </a:cubicBezTo>
                <a:cubicBezTo>
                  <a:pt x="1359" y="3180"/>
                  <a:pt x="1404" y="3107"/>
                  <a:pt x="1438" y="3029"/>
                </a:cubicBezTo>
                <a:cubicBezTo>
                  <a:pt x="1476" y="3007"/>
                  <a:pt x="1512" y="2981"/>
                  <a:pt x="1544" y="2949"/>
                </a:cubicBezTo>
                <a:cubicBezTo>
                  <a:pt x="2244" y="2249"/>
                  <a:pt x="2244" y="2249"/>
                  <a:pt x="2244" y="2249"/>
                </a:cubicBezTo>
                <a:cubicBezTo>
                  <a:pt x="1783" y="1788"/>
                  <a:pt x="1783" y="1788"/>
                  <a:pt x="1783" y="1788"/>
                </a:cubicBezTo>
                <a:cubicBezTo>
                  <a:pt x="2456" y="1116"/>
                  <a:pt x="2456" y="1116"/>
                  <a:pt x="2456" y="1116"/>
                </a:cubicBezTo>
                <a:cubicBezTo>
                  <a:pt x="2494" y="1078"/>
                  <a:pt x="2494" y="1015"/>
                  <a:pt x="2456" y="977"/>
                </a:cubicBezTo>
                <a:cubicBezTo>
                  <a:pt x="2417" y="938"/>
                  <a:pt x="2355" y="938"/>
                  <a:pt x="2316" y="977"/>
                </a:cubicBezTo>
                <a:cubicBezTo>
                  <a:pt x="1644" y="1649"/>
                  <a:pt x="1644" y="1649"/>
                  <a:pt x="1644" y="1649"/>
                </a:cubicBezTo>
                <a:cubicBezTo>
                  <a:pt x="1509" y="1514"/>
                  <a:pt x="1509" y="1514"/>
                  <a:pt x="1509" y="1514"/>
                </a:cubicBezTo>
                <a:cubicBezTo>
                  <a:pt x="1509" y="1228"/>
                  <a:pt x="1509" y="1228"/>
                  <a:pt x="1509" y="1228"/>
                </a:cubicBezTo>
                <a:cubicBezTo>
                  <a:pt x="1992" y="745"/>
                  <a:pt x="1992" y="745"/>
                  <a:pt x="1992" y="745"/>
                </a:cubicBezTo>
                <a:cubicBezTo>
                  <a:pt x="2261" y="476"/>
                  <a:pt x="2697" y="476"/>
                  <a:pt x="2966" y="745"/>
                </a:cubicBezTo>
                <a:cubicBezTo>
                  <a:pt x="3235" y="1014"/>
                  <a:pt x="3235" y="1450"/>
                  <a:pt x="2966" y="1719"/>
                </a:cubicBezTo>
                <a:close/>
                <a:moveTo>
                  <a:pt x="1509" y="2063"/>
                </a:moveTo>
                <a:cubicBezTo>
                  <a:pt x="1509" y="1784"/>
                  <a:pt x="1509" y="1784"/>
                  <a:pt x="1509" y="1784"/>
                </a:cubicBezTo>
                <a:cubicBezTo>
                  <a:pt x="1644" y="1649"/>
                  <a:pt x="1644" y="1649"/>
                  <a:pt x="1644" y="1649"/>
                </a:cubicBezTo>
                <a:cubicBezTo>
                  <a:pt x="1783" y="1788"/>
                  <a:pt x="1783" y="1788"/>
                  <a:pt x="1783" y="1788"/>
                </a:cubicBezTo>
                <a:lnTo>
                  <a:pt x="1509" y="2063"/>
                </a:lnTo>
                <a:close/>
                <a:moveTo>
                  <a:pt x="689" y="3280"/>
                </a:moveTo>
                <a:cubicBezTo>
                  <a:pt x="309" y="3280"/>
                  <a:pt x="0" y="2971"/>
                  <a:pt x="0" y="2591"/>
                </a:cubicBezTo>
                <a:cubicBezTo>
                  <a:pt x="0" y="689"/>
                  <a:pt x="0" y="689"/>
                  <a:pt x="0" y="689"/>
                </a:cubicBezTo>
                <a:cubicBezTo>
                  <a:pt x="0" y="308"/>
                  <a:pt x="309" y="0"/>
                  <a:pt x="689" y="0"/>
                </a:cubicBezTo>
                <a:cubicBezTo>
                  <a:pt x="1069" y="0"/>
                  <a:pt x="1378" y="308"/>
                  <a:pt x="1378" y="689"/>
                </a:cubicBezTo>
                <a:cubicBezTo>
                  <a:pt x="1378" y="2591"/>
                  <a:pt x="1378" y="2591"/>
                  <a:pt x="1378" y="2591"/>
                </a:cubicBezTo>
                <a:cubicBezTo>
                  <a:pt x="1378" y="2971"/>
                  <a:pt x="1069" y="3280"/>
                  <a:pt x="689" y="3280"/>
                </a:cubicBezTo>
                <a:close/>
                <a:moveTo>
                  <a:pt x="1243" y="716"/>
                </a:moveTo>
                <a:cubicBezTo>
                  <a:pt x="1243" y="416"/>
                  <a:pt x="989" y="173"/>
                  <a:pt x="689" y="173"/>
                </a:cubicBezTo>
                <a:cubicBezTo>
                  <a:pt x="389" y="173"/>
                  <a:pt x="130" y="416"/>
                  <a:pt x="130" y="716"/>
                </a:cubicBezTo>
                <a:cubicBezTo>
                  <a:pt x="130" y="1706"/>
                  <a:pt x="130" y="1706"/>
                  <a:pt x="130" y="1706"/>
                </a:cubicBezTo>
                <a:cubicBezTo>
                  <a:pt x="394" y="1706"/>
                  <a:pt x="394" y="1706"/>
                  <a:pt x="394" y="1706"/>
                </a:cubicBezTo>
                <a:cubicBezTo>
                  <a:pt x="394" y="2657"/>
                  <a:pt x="394" y="2657"/>
                  <a:pt x="394" y="2657"/>
                </a:cubicBezTo>
                <a:cubicBezTo>
                  <a:pt x="394" y="2711"/>
                  <a:pt x="438" y="2755"/>
                  <a:pt x="492" y="2755"/>
                </a:cubicBezTo>
                <a:cubicBezTo>
                  <a:pt x="547" y="2755"/>
                  <a:pt x="591" y="2711"/>
                  <a:pt x="591" y="2657"/>
                </a:cubicBezTo>
                <a:cubicBezTo>
                  <a:pt x="591" y="1706"/>
                  <a:pt x="591" y="1706"/>
                  <a:pt x="591" y="1706"/>
                </a:cubicBezTo>
                <a:cubicBezTo>
                  <a:pt x="1243" y="1706"/>
                  <a:pt x="1243" y="1706"/>
                  <a:pt x="1243" y="1706"/>
                </a:cubicBezTo>
                <a:lnTo>
                  <a:pt x="1243" y="716"/>
                </a:lnTo>
                <a:close/>
                <a:moveTo>
                  <a:pt x="492" y="656"/>
                </a:moveTo>
                <a:cubicBezTo>
                  <a:pt x="547" y="656"/>
                  <a:pt x="591" y="700"/>
                  <a:pt x="591" y="754"/>
                </a:cubicBezTo>
                <a:cubicBezTo>
                  <a:pt x="591" y="1706"/>
                  <a:pt x="591" y="1706"/>
                  <a:pt x="591" y="1706"/>
                </a:cubicBezTo>
                <a:cubicBezTo>
                  <a:pt x="394" y="1706"/>
                  <a:pt x="394" y="1706"/>
                  <a:pt x="394" y="1706"/>
                </a:cubicBezTo>
                <a:cubicBezTo>
                  <a:pt x="394" y="754"/>
                  <a:pt x="394" y="754"/>
                  <a:pt x="394" y="754"/>
                </a:cubicBezTo>
                <a:cubicBezTo>
                  <a:pt x="394" y="700"/>
                  <a:pt x="438" y="656"/>
                  <a:pt x="492" y="65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r>
              <a:rPr lang="zh-CN" altLang="en-US"/>
              <a:t>··</a:t>
            </a: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0480" y="0"/>
            <a:ext cx="12252960" cy="619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82880" y="79375"/>
            <a:ext cx="3230245" cy="457200"/>
          </a:xfrm>
          <a:prstGeom prst="rect">
            <a:avLst/>
          </a:prstGeom>
          <a:noFill/>
        </p:spPr>
        <p:txBody>
          <a:bodyPr wrap="square" rtlCol="0">
            <a:spAutoFit/>
          </a:bodyPr>
          <a:lstStyle/>
          <a:p>
            <a:r>
              <a:rPr lang="zh-CN" altLang="en-US" sz="2400">
                <a:solidFill>
                  <a:schemeClr val="bg1"/>
                </a:solidFill>
                <a:latin typeface="微软雅黑" panose="020B0503020204020204" charset="-122"/>
                <a:ea typeface="微软雅黑" panose="020B0503020204020204" charset="-122"/>
              </a:rPr>
              <a:t>（二）</a:t>
            </a:r>
            <a:r>
              <a:rPr lang="en-US" altLang="zh-CN" sz="2400">
                <a:solidFill>
                  <a:schemeClr val="bg1"/>
                </a:solidFill>
                <a:latin typeface="微软雅黑" panose="020B0503020204020204" charset="-122"/>
                <a:ea typeface="微软雅黑" panose="020B0503020204020204" charset="-122"/>
              </a:rPr>
              <a:t>安全性2</a:t>
            </a:r>
            <a:endParaRPr lang="en-US" altLang="zh-CN" sz="2400">
              <a:solidFill>
                <a:schemeClr val="bg1"/>
              </a:solidFill>
              <a:latin typeface="微软雅黑" panose="020B0503020204020204" charset="-122"/>
              <a:ea typeface="微软雅黑" panose="020B0503020204020204" charset="-122"/>
            </a:endParaRPr>
          </a:p>
        </p:txBody>
      </p:sp>
      <p:sp>
        <p:nvSpPr>
          <p:cNvPr id="100" name="文本框 99"/>
          <p:cNvSpPr txBox="1"/>
          <p:nvPr/>
        </p:nvSpPr>
        <p:spPr>
          <a:xfrm>
            <a:off x="686435" y="577215"/>
            <a:ext cx="11475720" cy="6266180"/>
          </a:xfrm>
          <a:prstGeom prst="rect">
            <a:avLst/>
          </a:prstGeom>
          <a:noFill/>
          <a:ln w="9525">
            <a:noFill/>
          </a:ln>
        </p:spPr>
        <p:txBody>
          <a:bodyPr>
            <a:noAutofit/>
          </a:bodyPr>
          <a:p>
            <a:pPr marL="0" indent="0" algn="l"/>
            <a:r>
              <a:rPr lang="zh-CN" altLang="en-US" sz="2000" b="1" u="none">
                <a:solidFill>
                  <a:srgbClr val="121212"/>
                </a:solidFill>
                <a:latin typeface="宋体" panose="02010600030101010101" pitchFamily="2" charset="-122"/>
                <a:ea typeface="宋体" panose="02010600030101010101" pitchFamily="2" charset="-122"/>
                <a:cs typeface="宋体" panose="02010600030101010101" pitchFamily="2" charset="-122"/>
              </a:rPr>
              <a:t>该药品在国内外不良反应发生情况</a:t>
            </a:r>
            <a:r>
              <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rPr>
              <a:t>：</a:t>
            </a:r>
            <a:endPar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endParaRPr>
          </a:p>
          <a:p>
            <a:pPr marL="0" indent="0" algn="l"/>
            <a:r>
              <a:rPr lang="en-US" altLang="zh-CN" sz="2000">
                <a:latin typeface="宋体" panose="02010600030101010101" pitchFamily="2" charset="-122"/>
                <a:ea typeface="宋体" panose="02010600030101010101" pitchFamily="2" charset="-122"/>
                <a:cs typeface="宋体" panose="02010600030101010101" pitchFamily="2" charset="-122"/>
                <a:sym typeface="+mn-ea"/>
              </a:rPr>
              <a:t>1</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、临床不良反应</a:t>
            </a:r>
            <a:endParaRPr lang="zh-CN" altLang="en-US" sz="2000">
              <a:latin typeface="宋体" panose="02010600030101010101" pitchFamily="2" charset="-122"/>
              <a:ea typeface="宋体" panose="02010600030101010101" pitchFamily="2" charset="-122"/>
              <a:cs typeface="宋体" panose="02010600030101010101" pitchFamily="2" charset="-122"/>
              <a:sym typeface="+mn-ea"/>
            </a:endParaRPr>
          </a:p>
          <a:p>
            <a:pPr marL="0" indent="0" algn="l"/>
            <a:endPar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marL="0" indent="0" algn="l"/>
            <a:endPar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marL="0" indent="0" algn="l"/>
            <a:endPar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marL="0" indent="0" algn="l"/>
            <a:endPar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marL="0" indent="0" algn="l"/>
            <a:endPar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marL="0" indent="0" algn="l"/>
            <a:endPar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marL="0" indent="0" algn="l"/>
            <a:endPar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marL="0" indent="0" algn="l"/>
            <a:endPar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marL="0" indent="0" algn="l"/>
            <a:endPar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marL="0" indent="0" algn="l"/>
            <a:endPar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marL="0" indent="0" algn="l"/>
            <a:endPar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marL="0" indent="0" algn="l"/>
            <a:endParaRPr lang="en-US" altLang="zh-CN" sz="2000">
              <a:latin typeface="宋体" panose="02010600030101010101" pitchFamily="2" charset="-122"/>
              <a:ea typeface="宋体" panose="02010600030101010101" pitchFamily="2" charset="-122"/>
              <a:cs typeface="宋体" panose="02010600030101010101" pitchFamily="2" charset="-122"/>
              <a:sym typeface="+mn-ea"/>
            </a:endParaRPr>
          </a:p>
          <a:p>
            <a:pPr marL="0" indent="0" algn="l"/>
            <a:r>
              <a:rPr lang="en-US" altLang="zh-CN" sz="2000">
                <a:latin typeface="宋体" panose="02010600030101010101" pitchFamily="2" charset="-122"/>
                <a:ea typeface="宋体" panose="02010600030101010101" pitchFamily="2" charset="-122"/>
                <a:cs typeface="宋体" panose="02010600030101010101" pitchFamily="2" charset="-122"/>
                <a:sym typeface="+mn-ea"/>
              </a:rPr>
              <a:t>2</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、其它不良反应</a:t>
            </a:r>
            <a:endParaRPr lang="zh-CN" altLang="en-US" sz="2000" u="none">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indent="0" algn="l"/>
            <a:r>
              <a:rPr lang="zh-CN" altLang="en-US" sz="2000">
                <a:latin typeface="宋体" panose="02010600030101010101" pitchFamily="2" charset="-122"/>
                <a:ea typeface="宋体" panose="02010600030101010101" pitchFamily="2" charset="-122"/>
                <a:cs typeface="宋体" panose="02010600030101010101" pitchFamily="2" charset="-122"/>
                <a:sym typeface="+mn-ea"/>
              </a:rPr>
              <a:t>   </a:t>
            </a:r>
            <a:r>
              <a:rPr lang="en-US" altLang="zh-CN" sz="2000">
                <a:latin typeface="宋体" panose="02010600030101010101" pitchFamily="2" charset="-122"/>
                <a:ea typeface="宋体" panose="02010600030101010101" pitchFamily="2" charset="-122"/>
                <a:cs typeface="宋体" panose="02010600030101010101" pitchFamily="2" charset="-122"/>
                <a:sym typeface="+mn-ea"/>
              </a:rPr>
              <a:t>1)</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皮肤科：可能发生史</a:t>
            </a:r>
            <a:r>
              <a:rPr lang="en-US" altLang="zh-CN" sz="2000">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约综合征</a:t>
            </a:r>
            <a:r>
              <a:rPr lang="en-US" altLang="zh-CN" sz="2000">
                <a:latin typeface="宋体" panose="02010600030101010101" pitchFamily="2" charset="-122"/>
                <a:ea typeface="宋体" panose="02010600030101010101" pitchFamily="2" charset="-122"/>
                <a:cs typeface="宋体" panose="02010600030101010101" pitchFamily="2" charset="-122"/>
                <a:sym typeface="+mn-ea"/>
              </a:rPr>
              <a:t>(&lt;0.1%)</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或毒性表皮坏死松解症</a:t>
            </a:r>
            <a:r>
              <a:rPr lang="en-US" altLang="zh-CN" sz="2000">
                <a:latin typeface="宋体" panose="02010600030101010101" pitchFamily="2" charset="-122"/>
                <a:ea typeface="宋体" panose="02010600030101010101" pitchFamily="2" charset="-122"/>
                <a:cs typeface="宋体" panose="02010600030101010101" pitchFamily="2" charset="-122"/>
                <a:sym typeface="+mn-ea"/>
              </a:rPr>
              <a:t>(&lt;0.1%)</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。应严密观察患者，若出现发热、头痛、关节痛、皮肤或粘膜出现红斑</a:t>
            </a:r>
            <a:r>
              <a:rPr lang="en-US" altLang="zh-CN" sz="2000">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水泡、皮肤感觉紧绷</a:t>
            </a:r>
            <a:r>
              <a:rPr lang="en-US" altLang="zh-CN" sz="2000">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灼烧</a:t>
            </a:r>
            <a:r>
              <a:rPr lang="en-US" altLang="zh-CN" sz="2000">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疼痛，应立即停药并进行适当处。</a:t>
            </a:r>
            <a:endParaRPr lang="zh-CN" altLang="en-US" sz="2000">
              <a:latin typeface="宋体" panose="02010600030101010101" pitchFamily="2" charset="-122"/>
              <a:ea typeface="宋体" panose="02010600030101010101" pitchFamily="2" charset="-122"/>
              <a:cs typeface="宋体" panose="02010600030101010101" pitchFamily="2" charset="-122"/>
              <a:sym typeface="+mn-ea"/>
            </a:endParaRPr>
          </a:p>
          <a:p>
            <a:pPr marL="0" indent="0" algn="l"/>
            <a:r>
              <a:rPr lang="zh-CN" altLang="en-US" sz="2000">
                <a:latin typeface="宋体" panose="02010600030101010101" pitchFamily="2" charset="-122"/>
                <a:ea typeface="宋体" panose="02010600030101010101" pitchFamily="2" charset="-122"/>
                <a:cs typeface="宋体" panose="02010600030101010101" pitchFamily="2" charset="-122"/>
                <a:sym typeface="+mn-ea"/>
              </a:rPr>
              <a:t> </a:t>
            </a:r>
            <a:r>
              <a:rPr lang="en-US" altLang="zh-CN" sz="2000">
                <a:latin typeface="宋体" panose="02010600030101010101" pitchFamily="2" charset="-122"/>
                <a:ea typeface="宋体" panose="02010600030101010101" pitchFamily="2" charset="-122"/>
                <a:cs typeface="宋体" panose="02010600030101010101" pitchFamily="2" charset="-122"/>
                <a:sym typeface="+mn-ea"/>
              </a:rPr>
              <a:t>  </a:t>
            </a:r>
            <a:r>
              <a:rPr lang="en-US" altLang="zh-CN" sz="2000">
                <a:solidFill>
                  <a:srgbClr val="121212"/>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sz="2000">
                <a:solidFill>
                  <a:srgbClr val="121212"/>
                </a:solidFill>
                <a:latin typeface="宋体" panose="02010600030101010101" pitchFamily="2" charset="-122"/>
                <a:ea typeface="宋体" panose="02010600030101010101" pitchFamily="2" charset="-122"/>
                <a:cs typeface="宋体" panose="02010600030101010101" pitchFamily="2" charset="-122"/>
                <a:sym typeface="+mn-ea"/>
              </a:rPr>
              <a:t>过敏反应：可能发生过敏反应，如呼吸困难、红斑、血管性水肿、荨麻疹，发生率</a:t>
            </a:r>
            <a:r>
              <a:rPr lang="en-US" altLang="zh-CN" sz="2000">
                <a:solidFill>
                  <a:srgbClr val="121212"/>
                </a:solidFill>
                <a:latin typeface="宋体" panose="02010600030101010101" pitchFamily="2" charset="-122"/>
                <a:ea typeface="宋体" panose="02010600030101010101" pitchFamily="2" charset="-122"/>
                <a:cs typeface="宋体" panose="02010600030101010101" pitchFamily="2" charset="-122"/>
                <a:sym typeface="+mn-ea"/>
              </a:rPr>
              <a:t>&lt;0.1%</a:t>
            </a:r>
            <a:r>
              <a:rPr lang="zh-CN" altLang="en-US" sz="2000">
                <a:solidFill>
                  <a:srgbClr val="121212"/>
                </a:solidFill>
                <a:latin typeface="宋体" panose="02010600030101010101" pitchFamily="2" charset="-122"/>
                <a:ea typeface="宋体" panose="02010600030101010101" pitchFamily="2" charset="-122"/>
                <a:cs typeface="宋体" panose="02010600030101010101" pitchFamily="2" charset="-122"/>
                <a:sym typeface="+mn-ea"/>
              </a:rPr>
              <a:t>。应严密观察患者，若出现异常情况，应立即停药并进行适当处理。</a:t>
            </a:r>
            <a:r>
              <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rPr>
              <a:t>   </a:t>
            </a:r>
            <a:endPar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endParaRPr>
          </a:p>
        </p:txBody>
      </p:sp>
      <p:sp>
        <p:nvSpPr>
          <p:cNvPr id="2" name="椭圆 1"/>
          <p:cNvSpPr/>
          <p:nvPr>
            <p:custDataLst>
              <p:tags r:id="rId1"/>
            </p:custDataLst>
          </p:nvPr>
        </p:nvSpPr>
        <p:spPr>
          <a:xfrm>
            <a:off x="-15240" y="750452"/>
            <a:ext cx="684530" cy="6845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药"/>
          <p:cNvSpPr/>
          <p:nvPr>
            <p:custDataLst>
              <p:tags r:id="rId2"/>
            </p:custDataLst>
          </p:nvPr>
        </p:nvSpPr>
        <p:spPr bwMode="auto">
          <a:xfrm>
            <a:off x="93345" y="859037"/>
            <a:ext cx="468003" cy="468003"/>
          </a:xfrm>
          <a:custGeom>
            <a:avLst/>
            <a:gdLst>
              <a:gd name="T0" fmla="*/ 1628324 w 3235"/>
              <a:gd name="T1" fmla="*/ 943562 h 3280"/>
              <a:gd name="T2" fmla="*/ 889923 w 3235"/>
              <a:gd name="T3" fmla="*/ 1681834 h 3280"/>
              <a:gd name="T4" fmla="*/ 715343 w 3235"/>
              <a:gd name="T5" fmla="*/ 1780637 h 3280"/>
              <a:gd name="T6" fmla="*/ 789457 w 3235"/>
              <a:gd name="T7" fmla="*/ 1662623 h 3280"/>
              <a:gd name="T8" fmla="*/ 847651 w 3235"/>
              <a:gd name="T9" fmla="*/ 1618711 h 3280"/>
              <a:gd name="T10" fmla="*/ 1231948 w 3235"/>
              <a:gd name="T11" fmla="*/ 1234480 h 3280"/>
              <a:gd name="T12" fmla="*/ 978861 w 3235"/>
              <a:gd name="T13" fmla="*/ 981436 h 3280"/>
              <a:gd name="T14" fmla="*/ 1348336 w 3235"/>
              <a:gd name="T15" fmla="*/ 612574 h 3280"/>
              <a:gd name="T16" fmla="*/ 1348336 w 3235"/>
              <a:gd name="T17" fmla="*/ 536277 h 3280"/>
              <a:gd name="T18" fmla="*/ 1271476 w 3235"/>
              <a:gd name="T19" fmla="*/ 536277 h 3280"/>
              <a:gd name="T20" fmla="*/ 902550 w 3235"/>
              <a:gd name="T21" fmla="*/ 905139 h 3280"/>
              <a:gd name="T22" fmla="*/ 828436 w 3235"/>
              <a:gd name="T23" fmla="*/ 831037 h 3280"/>
              <a:gd name="T24" fmla="*/ 828436 w 3235"/>
              <a:gd name="T25" fmla="*/ 674051 h 3280"/>
              <a:gd name="T26" fmla="*/ 1093601 w 3235"/>
              <a:gd name="T27" fmla="*/ 408932 h 3280"/>
              <a:gd name="T28" fmla="*/ 1628324 w 3235"/>
              <a:gd name="T29" fmla="*/ 408932 h 3280"/>
              <a:gd name="T30" fmla="*/ 1628324 w 3235"/>
              <a:gd name="T31" fmla="*/ 943562 h 3280"/>
              <a:gd name="T32" fmla="*/ 828436 w 3235"/>
              <a:gd name="T33" fmla="*/ 1132384 h 3280"/>
              <a:gd name="T34" fmla="*/ 828436 w 3235"/>
              <a:gd name="T35" fmla="*/ 979240 h 3280"/>
              <a:gd name="T36" fmla="*/ 902550 w 3235"/>
              <a:gd name="T37" fmla="*/ 905139 h 3280"/>
              <a:gd name="T38" fmla="*/ 978861 w 3235"/>
              <a:gd name="T39" fmla="*/ 981436 h 3280"/>
              <a:gd name="T40" fmla="*/ 828436 w 3235"/>
              <a:gd name="T41" fmla="*/ 1132384 h 3280"/>
              <a:gd name="T42" fmla="*/ 378259 w 3235"/>
              <a:gd name="T43" fmla="*/ 1800397 h 3280"/>
              <a:gd name="T44" fmla="*/ 0 w 3235"/>
              <a:gd name="T45" fmla="*/ 1422204 h 3280"/>
              <a:gd name="T46" fmla="*/ 0 w 3235"/>
              <a:gd name="T47" fmla="*/ 378193 h 3280"/>
              <a:gd name="T48" fmla="*/ 378259 w 3235"/>
              <a:gd name="T49" fmla="*/ 0 h 3280"/>
              <a:gd name="T50" fmla="*/ 756517 w 3235"/>
              <a:gd name="T51" fmla="*/ 378193 h 3280"/>
              <a:gd name="T52" fmla="*/ 756517 w 3235"/>
              <a:gd name="T53" fmla="*/ 1422204 h 3280"/>
              <a:gd name="T54" fmla="*/ 378259 w 3235"/>
              <a:gd name="T55" fmla="*/ 1800397 h 3280"/>
              <a:gd name="T56" fmla="*/ 682403 w 3235"/>
              <a:gd name="T57" fmla="*/ 393013 h 3280"/>
              <a:gd name="T58" fmla="*/ 378259 w 3235"/>
              <a:gd name="T59" fmla="*/ 94960 h 3280"/>
              <a:gd name="T60" fmla="*/ 71370 w 3235"/>
              <a:gd name="T61" fmla="*/ 393013 h 3280"/>
              <a:gd name="T62" fmla="*/ 71370 w 3235"/>
              <a:gd name="T63" fmla="*/ 936426 h 3280"/>
              <a:gd name="T64" fmla="*/ 216305 w 3235"/>
              <a:gd name="T65" fmla="*/ 936426 h 3280"/>
              <a:gd name="T66" fmla="*/ 216305 w 3235"/>
              <a:gd name="T67" fmla="*/ 1458431 h 3280"/>
              <a:gd name="T68" fmla="*/ 270106 w 3235"/>
              <a:gd name="T69" fmla="*/ 1512224 h 3280"/>
              <a:gd name="T70" fmla="*/ 324457 w 3235"/>
              <a:gd name="T71" fmla="*/ 1458431 h 3280"/>
              <a:gd name="T72" fmla="*/ 324457 w 3235"/>
              <a:gd name="T73" fmla="*/ 936426 h 3280"/>
              <a:gd name="T74" fmla="*/ 682403 w 3235"/>
              <a:gd name="T75" fmla="*/ 936426 h 3280"/>
              <a:gd name="T76" fmla="*/ 682403 w 3235"/>
              <a:gd name="T77" fmla="*/ 393013 h 3280"/>
              <a:gd name="T78" fmla="*/ 270106 w 3235"/>
              <a:gd name="T79" fmla="*/ 360079 h 3280"/>
              <a:gd name="T80" fmla="*/ 324457 w 3235"/>
              <a:gd name="T81" fmla="*/ 413872 h 3280"/>
              <a:gd name="T82" fmla="*/ 324457 w 3235"/>
              <a:gd name="T83" fmla="*/ 936426 h 3280"/>
              <a:gd name="T84" fmla="*/ 216305 w 3235"/>
              <a:gd name="T85" fmla="*/ 936426 h 3280"/>
              <a:gd name="T86" fmla="*/ 216305 w 3235"/>
              <a:gd name="T87" fmla="*/ 413872 h 3280"/>
              <a:gd name="T88" fmla="*/ 270106 w 3235"/>
              <a:gd name="T89" fmla="*/ 360079 h 32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35" h="3280">
                <a:moveTo>
                  <a:pt x="2966" y="1719"/>
                </a:moveTo>
                <a:cubicBezTo>
                  <a:pt x="1621" y="3064"/>
                  <a:pt x="1621" y="3064"/>
                  <a:pt x="1621" y="3064"/>
                </a:cubicBezTo>
                <a:cubicBezTo>
                  <a:pt x="1530" y="3155"/>
                  <a:pt x="1420" y="3214"/>
                  <a:pt x="1303" y="3244"/>
                </a:cubicBezTo>
                <a:cubicBezTo>
                  <a:pt x="1359" y="3180"/>
                  <a:pt x="1404" y="3107"/>
                  <a:pt x="1438" y="3029"/>
                </a:cubicBezTo>
                <a:cubicBezTo>
                  <a:pt x="1476" y="3007"/>
                  <a:pt x="1512" y="2981"/>
                  <a:pt x="1544" y="2949"/>
                </a:cubicBezTo>
                <a:cubicBezTo>
                  <a:pt x="2244" y="2249"/>
                  <a:pt x="2244" y="2249"/>
                  <a:pt x="2244" y="2249"/>
                </a:cubicBezTo>
                <a:cubicBezTo>
                  <a:pt x="1783" y="1788"/>
                  <a:pt x="1783" y="1788"/>
                  <a:pt x="1783" y="1788"/>
                </a:cubicBezTo>
                <a:cubicBezTo>
                  <a:pt x="2456" y="1116"/>
                  <a:pt x="2456" y="1116"/>
                  <a:pt x="2456" y="1116"/>
                </a:cubicBezTo>
                <a:cubicBezTo>
                  <a:pt x="2494" y="1078"/>
                  <a:pt x="2494" y="1015"/>
                  <a:pt x="2456" y="977"/>
                </a:cubicBezTo>
                <a:cubicBezTo>
                  <a:pt x="2417" y="938"/>
                  <a:pt x="2355" y="938"/>
                  <a:pt x="2316" y="977"/>
                </a:cubicBezTo>
                <a:cubicBezTo>
                  <a:pt x="1644" y="1649"/>
                  <a:pt x="1644" y="1649"/>
                  <a:pt x="1644" y="1649"/>
                </a:cubicBezTo>
                <a:cubicBezTo>
                  <a:pt x="1509" y="1514"/>
                  <a:pt x="1509" y="1514"/>
                  <a:pt x="1509" y="1514"/>
                </a:cubicBezTo>
                <a:cubicBezTo>
                  <a:pt x="1509" y="1228"/>
                  <a:pt x="1509" y="1228"/>
                  <a:pt x="1509" y="1228"/>
                </a:cubicBezTo>
                <a:cubicBezTo>
                  <a:pt x="1992" y="745"/>
                  <a:pt x="1992" y="745"/>
                  <a:pt x="1992" y="745"/>
                </a:cubicBezTo>
                <a:cubicBezTo>
                  <a:pt x="2261" y="476"/>
                  <a:pt x="2697" y="476"/>
                  <a:pt x="2966" y="745"/>
                </a:cubicBezTo>
                <a:cubicBezTo>
                  <a:pt x="3235" y="1014"/>
                  <a:pt x="3235" y="1450"/>
                  <a:pt x="2966" y="1719"/>
                </a:cubicBezTo>
                <a:close/>
                <a:moveTo>
                  <a:pt x="1509" y="2063"/>
                </a:moveTo>
                <a:cubicBezTo>
                  <a:pt x="1509" y="1784"/>
                  <a:pt x="1509" y="1784"/>
                  <a:pt x="1509" y="1784"/>
                </a:cubicBezTo>
                <a:cubicBezTo>
                  <a:pt x="1644" y="1649"/>
                  <a:pt x="1644" y="1649"/>
                  <a:pt x="1644" y="1649"/>
                </a:cubicBezTo>
                <a:cubicBezTo>
                  <a:pt x="1783" y="1788"/>
                  <a:pt x="1783" y="1788"/>
                  <a:pt x="1783" y="1788"/>
                </a:cubicBezTo>
                <a:lnTo>
                  <a:pt x="1509" y="2063"/>
                </a:lnTo>
                <a:close/>
                <a:moveTo>
                  <a:pt x="689" y="3280"/>
                </a:moveTo>
                <a:cubicBezTo>
                  <a:pt x="309" y="3280"/>
                  <a:pt x="0" y="2971"/>
                  <a:pt x="0" y="2591"/>
                </a:cubicBezTo>
                <a:cubicBezTo>
                  <a:pt x="0" y="689"/>
                  <a:pt x="0" y="689"/>
                  <a:pt x="0" y="689"/>
                </a:cubicBezTo>
                <a:cubicBezTo>
                  <a:pt x="0" y="308"/>
                  <a:pt x="309" y="0"/>
                  <a:pt x="689" y="0"/>
                </a:cubicBezTo>
                <a:cubicBezTo>
                  <a:pt x="1069" y="0"/>
                  <a:pt x="1378" y="308"/>
                  <a:pt x="1378" y="689"/>
                </a:cubicBezTo>
                <a:cubicBezTo>
                  <a:pt x="1378" y="2591"/>
                  <a:pt x="1378" y="2591"/>
                  <a:pt x="1378" y="2591"/>
                </a:cubicBezTo>
                <a:cubicBezTo>
                  <a:pt x="1378" y="2971"/>
                  <a:pt x="1069" y="3280"/>
                  <a:pt x="689" y="3280"/>
                </a:cubicBezTo>
                <a:close/>
                <a:moveTo>
                  <a:pt x="1243" y="716"/>
                </a:moveTo>
                <a:cubicBezTo>
                  <a:pt x="1243" y="416"/>
                  <a:pt x="989" y="173"/>
                  <a:pt x="689" y="173"/>
                </a:cubicBezTo>
                <a:cubicBezTo>
                  <a:pt x="389" y="173"/>
                  <a:pt x="130" y="416"/>
                  <a:pt x="130" y="716"/>
                </a:cubicBezTo>
                <a:cubicBezTo>
                  <a:pt x="130" y="1706"/>
                  <a:pt x="130" y="1706"/>
                  <a:pt x="130" y="1706"/>
                </a:cubicBezTo>
                <a:cubicBezTo>
                  <a:pt x="394" y="1706"/>
                  <a:pt x="394" y="1706"/>
                  <a:pt x="394" y="1706"/>
                </a:cubicBezTo>
                <a:cubicBezTo>
                  <a:pt x="394" y="2657"/>
                  <a:pt x="394" y="2657"/>
                  <a:pt x="394" y="2657"/>
                </a:cubicBezTo>
                <a:cubicBezTo>
                  <a:pt x="394" y="2711"/>
                  <a:pt x="438" y="2755"/>
                  <a:pt x="492" y="2755"/>
                </a:cubicBezTo>
                <a:cubicBezTo>
                  <a:pt x="547" y="2755"/>
                  <a:pt x="591" y="2711"/>
                  <a:pt x="591" y="2657"/>
                </a:cubicBezTo>
                <a:cubicBezTo>
                  <a:pt x="591" y="1706"/>
                  <a:pt x="591" y="1706"/>
                  <a:pt x="591" y="1706"/>
                </a:cubicBezTo>
                <a:cubicBezTo>
                  <a:pt x="1243" y="1706"/>
                  <a:pt x="1243" y="1706"/>
                  <a:pt x="1243" y="1706"/>
                </a:cubicBezTo>
                <a:lnTo>
                  <a:pt x="1243" y="716"/>
                </a:lnTo>
                <a:close/>
                <a:moveTo>
                  <a:pt x="492" y="656"/>
                </a:moveTo>
                <a:cubicBezTo>
                  <a:pt x="547" y="656"/>
                  <a:pt x="591" y="700"/>
                  <a:pt x="591" y="754"/>
                </a:cubicBezTo>
                <a:cubicBezTo>
                  <a:pt x="591" y="1706"/>
                  <a:pt x="591" y="1706"/>
                  <a:pt x="591" y="1706"/>
                </a:cubicBezTo>
                <a:cubicBezTo>
                  <a:pt x="394" y="1706"/>
                  <a:pt x="394" y="1706"/>
                  <a:pt x="394" y="1706"/>
                </a:cubicBezTo>
                <a:cubicBezTo>
                  <a:pt x="394" y="754"/>
                  <a:pt x="394" y="754"/>
                  <a:pt x="394" y="754"/>
                </a:cubicBezTo>
                <a:cubicBezTo>
                  <a:pt x="394" y="700"/>
                  <a:pt x="438" y="656"/>
                  <a:pt x="492" y="65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r>
              <a:rPr lang="zh-CN" altLang="en-US"/>
              <a:t>··</a:t>
            </a:r>
            <a:endParaRPr lang="zh-CN" altLang="en-US"/>
          </a:p>
        </p:txBody>
      </p:sp>
      <p:graphicFrame>
        <p:nvGraphicFramePr>
          <p:cNvPr id="3" name="表格 2"/>
          <p:cNvGraphicFramePr/>
          <p:nvPr>
            <p:custDataLst>
              <p:tags r:id="rId3"/>
            </p:custDataLst>
          </p:nvPr>
        </p:nvGraphicFramePr>
        <p:xfrm>
          <a:off x="779145" y="1285875"/>
          <a:ext cx="11217910" cy="3413760"/>
        </p:xfrm>
        <a:graphic>
          <a:graphicData uri="http://schemas.openxmlformats.org/drawingml/2006/table">
            <a:tbl>
              <a:tblPr firstRow="1" bandRow="1">
                <a:tableStyleId>{5C22544A-7EE6-4342-B048-85BDC9FD1C3A}</a:tableStyleId>
              </a:tblPr>
              <a:tblGrid>
                <a:gridCol w="1332865"/>
                <a:gridCol w="2480310"/>
                <a:gridCol w="4093845"/>
                <a:gridCol w="3310890"/>
              </a:tblGrid>
              <a:tr h="335280">
                <a:tc>
                  <a:txBody>
                    <a:bodyPr/>
                    <a:p>
                      <a:pPr algn="ctr">
                        <a:buNone/>
                      </a:pPr>
                      <a:endParaRPr lang="zh-CN" altLang="en-US" sz="1600"/>
                    </a:p>
                  </a:txBody>
                  <a:tcPr/>
                </a:tc>
                <a:tc>
                  <a:txBody>
                    <a:bodyPr/>
                    <a:p>
                      <a:pPr algn="ctr">
                        <a:buNone/>
                      </a:pPr>
                      <a:r>
                        <a:rPr lang="en-US" altLang="zh-CN" sz="1600"/>
                        <a:t>0.1%≤</a:t>
                      </a:r>
                      <a:r>
                        <a:rPr lang="zh-CN" altLang="en-US" sz="1600"/>
                        <a:t>发生率＜</a:t>
                      </a:r>
                      <a:r>
                        <a:rPr lang="en-US" altLang="zh-CN" sz="1600"/>
                        <a:t>5%</a:t>
                      </a:r>
                      <a:endParaRPr lang="en-US" altLang="zh-CN" sz="1600"/>
                    </a:p>
                  </a:txBody>
                  <a:tcPr/>
                </a:tc>
                <a:tc>
                  <a:txBody>
                    <a:bodyPr/>
                    <a:p>
                      <a:pPr algn="ctr">
                        <a:buNone/>
                      </a:pPr>
                      <a:r>
                        <a:rPr lang="zh-CN" altLang="en-US" sz="1600"/>
                        <a:t>发生率＜</a:t>
                      </a:r>
                      <a:r>
                        <a:rPr lang="en-US" altLang="zh-CN" sz="1600"/>
                        <a:t>0.1%</a:t>
                      </a:r>
                      <a:endParaRPr lang="en-US" altLang="zh-CN" sz="1600"/>
                    </a:p>
                  </a:txBody>
                  <a:tcPr/>
                </a:tc>
                <a:tc>
                  <a:txBody>
                    <a:bodyPr/>
                    <a:p>
                      <a:pPr algn="ctr">
                        <a:buNone/>
                      </a:pPr>
                      <a:r>
                        <a:rPr lang="zh-CN" altLang="en-US" sz="1600"/>
                        <a:t>发生率不详</a:t>
                      </a:r>
                      <a:endParaRPr lang="zh-CN" altLang="en-US" sz="1600"/>
                    </a:p>
                  </a:txBody>
                  <a:tcPr/>
                </a:tc>
              </a:tr>
              <a:tr h="212400">
                <a:tc>
                  <a:txBody>
                    <a:bodyPr/>
                    <a:p>
                      <a:pPr algn="ctr">
                        <a:buNone/>
                      </a:pPr>
                      <a:r>
                        <a:rPr lang="zh-CN" altLang="en-US" sz="1600"/>
                        <a:t>过敏</a:t>
                      </a:r>
                      <a:endParaRPr lang="zh-CN" altLang="en-US" sz="1600"/>
                    </a:p>
                  </a:txBody>
                  <a:tcPr anchor="ctr" anchorCtr="0"/>
                </a:tc>
                <a:tc>
                  <a:txBody>
                    <a:bodyPr/>
                    <a:p>
                      <a:pPr algn="ctr">
                        <a:buNone/>
                      </a:pPr>
                      <a:r>
                        <a:rPr lang="zh-CN" altLang="en-US" sz="1600"/>
                        <a:t>皮疹</a:t>
                      </a:r>
                      <a:endParaRPr lang="zh-CN" altLang="en-US" sz="1600"/>
                    </a:p>
                  </a:txBody>
                  <a:tcPr/>
                </a:tc>
                <a:tc>
                  <a:txBody>
                    <a:bodyPr/>
                    <a:p>
                      <a:pPr algn="ctr">
                        <a:buNone/>
                      </a:pPr>
                      <a:r>
                        <a:rPr lang="zh-CN" altLang="en-US" sz="1600"/>
                        <a:t>荨麻疹、瘙痒、发热、水肿</a:t>
                      </a:r>
                      <a:endParaRPr lang="zh-CN" altLang="en-US" sz="1600"/>
                    </a:p>
                  </a:txBody>
                  <a:tcPr/>
                </a:tc>
                <a:tc>
                  <a:txBody>
                    <a:bodyPr/>
                    <a:p>
                      <a:pPr algn="ctr">
                        <a:buNone/>
                      </a:pPr>
                      <a:r>
                        <a:rPr lang="zh-CN" altLang="en-US" sz="1600"/>
                        <a:t>红斑</a:t>
                      </a:r>
                      <a:endParaRPr lang="zh-CN" altLang="en-US" sz="1600"/>
                    </a:p>
                  </a:txBody>
                  <a:tcPr/>
                </a:tc>
              </a:tr>
              <a:tr h="212400">
                <a:tc>
                  <a:txBody>
                    <a:bodyPr/>
                    <a:p>
                      <a:pPr algn="ctr">
                        <a:buNone/>
                      </a:pPr>
                      <a:r>
                        <a:rPr lang="zh-CN" altLang="en-US" sz="1600"/>
                        <a:t>血液学</a:t>
                      </a:r>
                      <a:endParaRPr lang="zh-CN" altLang="en-US" sz="1600"/>
                    </a:p>
                  </a:txBody>
                  <a:tcPr anchor="ctr" anchorCtr="0"/>
                </a:tc>
                <a:tc>
                  <a:txBody>
                    <a:bodyPr/>
                    <a:p>
                      <a:pPr algn="ctr">
                        <a:buNone/>
                      </a:pPr>
                      <a:r>
                        <a:rPr lang="zh-CN" altLang="en-US" sz="1600"/>
                        <a:t>嗜酸性粒细胞增多</a:t>
                      </a:r>
                      <a:endParaRPr lang="zh-CN" altLang="en-US" sz="1600"/>
                    </a:p>
                  </a:txBody>
                  <a:tcPr/>
                </a:tc>
                <a:tc>
                  <a:txBody>
                    <a:bodyPr/>
                    <a:p>
                      <a:pPr algn="ctr">
                        <a:buNone/>
                      </a:pPr>
                      <a:r>
                        <a:rPr lang="zh-CN" altLang="en-US" sz="1600"/>
                        <a:t>粒细胞减少</a:t>
                      </a:r>
                      <a:endParaRPr lang="zh-CN" altLang="en-US" sz="1600"/>
                    </a:p>
                  </a:txBody>
                  <a:tcPr/>
                </a:tc>
                <a:tc>
                  <a:txBody>
                    <a:bodyPr/>
                    <a:p>
                      <a:pPr algn="ctr">
                        <a:buNone/>
                      </a:pPr>
                      <a:endParaRPr lang="zh-CN" altLang="en-US" sz="1600"/>
                    </a:p>
                  </a:txBody>
                  <a:tcPr/>
                </a:tc>
              </a:tr>
              <a:tr h="212400">
                <a:tc>
                  <a:txBody>
                    <a:bodyPr/>
                    <a:p>
                      <a:pPr algn="ctr">
                        <a:buNone/>
                      </a:pPr>
                      <a:r>
                        <a:rPr lang="zh-CN" altLang="en-US" sz="1600"/>
                        <a:t>肾脏</a:t>
                      </a:r>
                      <a:endParaRPr lang="zh-CN" altLang="en-US" sz="1600"/>
                    </a:p>
                  </a:txBody>
                  <a:tcPr anchor="ctr" anchorCtr="0"/>
                </a:tc>
                <a:tc>
                  <a:txBody>
                    <a:bodyPr/>
                    <a:p>
                      <a:pPr algn="ctr">
                        <a:buNone/>
                      </a:pPr>
                      <a:endParaRPr lang="zh-CN" altLang="en-US" sz="1600"/>
                    </a:p>
                  </a:txBody>
                  <a:tcPr/>
                </a:tc>
                <a:tc>
                  <a:txBody>
                    <a:bodyPr/>
                    <a:p>
                      <a:pPr algn="ctr">
                        <a:buNone/>
                      </a:pPr>
                      <a:r>
                        <a:rPr lang="zh-CN" altLang="en-US" sz="1600"/>
                        <a:t>血尿素氮升高</a:t>
                      </a:r>
                      <a:endParaRPr lang="zh-CN" altLang="en-US" sz="1600"/>
                    </a:p>
                  </a:txBody>
                  <a:tcPr/>
                </a:tc>
                <a:tc>
                  <a:txBody>
                    <a:bodyPr/>
                    <a:p>
                      <a:pPr algn="ctr">
                        <a:buNone/>
                      </a:pPr>
                      <a:endParaRPr lang="zh-CN" altLang="en-US" sz="1600"/>
                    </a:p>
                  </a:txBody>
                  <a:tcPr/>
                </a:tc>
              </a:tr>
              <a:tr h="212400">
                <a:tc>
                  <a:txBody>
                    <a:bodyPr/>
                    <a:p>
                      <a:pPr algn="ctr">
                        <a:buNone/>
                      </a:pPr>
                      <a:r>
                        <a:rPr lang="zh-CN" altLang="en-US" sz="1600"/>
                        <a:t>胃肠道</a:t>
                      </a:r>
                      <a:endParaRPr lang="zh-CN" altLang="en-US" sz="1600"/>
                    </a:p>
                  </a:txBody>
                  <a:tcPr anchor="ctr" anchorCtr="0"/>
                </a:tc>
                <a:tc>
                  <a:txBody>
                    <a:bodyPr/>
                    <a:p>
                      <a:pPr algn="ctr">
                        <a:buNone/>
                      </a:pPr>
                      <a:r>
                        <a:rPr lang="zh-CN" altLang="en-US" sz="1600"/>
                        <a:t>腹泻、腹痛、胃部不适</a:t>
                      </a:r>
                      <a:endParaRPr lang="zh-CN" altLang="en-US" sz="1600"/>
                    </a:p>
                  </a:txBody>
                  <a:tcPr/>
                </a:tc>
                <a:tc>
                  <a:txBody>
                    <a:bodyPr/>
                    <a:p>
                      <a:pPr algn="ctr">
                        <a:buNone/>
                      </a:pPr>
                      <a:r>
                        <a:rPr lang="zh-CN" altLang="en-US" sz="1600"/>
                        <a:t>恶心、呕吐、胃灼热、食欲减退、便秘</a:t>
                      </a:r>
                      <a:endParaRPr lang="zh-CN" altLang="en-US" sz="1600"/>
                    </a:p>
                  </a:txBody>
                  <a:tcPr/>
                </a:tc>
                <a:tc>
                  <a:txBody>
                    <a:bodyPr/>
                    <a:p>
                      <a:pPr algn="ctr">
                        <a:buNone/>
                      </a:pPr>
                      <a:endParaRPr lang="zh-CN" altLang="en-US" sz="1600"/>
                    </a:p>
                  </a:txBody>
                  <a:tcPr/>
                </a:tc>
              </a:tr>
              <a:tr h="212400">
                <a:tc>
                  <a:txBody>
                    <a:bodyPr/>
                    <a:p>
                      <a:pPr algn="ctr">
                        <a:buNone/>
                      </a:pPr>
                      <a:r>
                        <a:rPr lang="zh-CN" altLang="en-US" sz="1600"/>
                        <a:t>微生物</a:t>
                      </a:r>
                      <a:endParaRPr lang="zh-CN" altLang="en-US" sz="1600"/>
                    </a:p>
                  </a:txBody>
                  <a:tcPr anchor="ctr" anchorCtr="0"/>
                </a:tc>
                <a:tc>
                  <a:txBody>
                    <a:bodyPr/>
                    <a:p>
                      <a:pPr algn="ctr">
                        <a:buNone/>
                      </a:pPr>
                      <a:endParaRPr lang="zh-CN" altLang="en-US" sz="1600"/>
                    </a:p>
                  </a:txBody>
                  <a:tcPr/>
                </a:tc>
                <a:tc>
                  <a:txBody>
                    <a:bodyPr/>
                    <a:p>
                      <a:pPr algn="ctr">
                        <a:buNone/>
                      </a:pPr>
                      <a:r>
                        <a:rPr lang="zh-CN" altLang="en-US" sz="1600"/>
                        <a:t>口腔炎</a:t>
                      </a:r>
                      <a:endParaRPr lang="zh-CN" altLang="en-US" sz="1600"/>
                    </a:p>
                  </a:txBody>
                  <a:tcPr/>
                </a:tc>
                <a:tc>
                  <a:txBody>
                    <a:bodyPr/>
                    <a:p>
                      <a:pPr algn="ctr">
                        <a:buNone/>
                      </a:pPr>
                      <a:r>
                        <a:rPr lang="zh-CN" altLang="en-US" sz="1600"/>
                        <a:t>念珠菌病</a:t>
                      </a:r>
                      <a:endParaRPr lang="zh-CN" altLang="en-US" sz="1600"/>
                    </a:p>
                  </a:txBody>
                  <a:tcPr/>
                </a:tc>
              </a:tr>
              <a:tr h="212400">
                <a:tc>
                  <a:txBody>
                    <a:bodyPr/>
                    <a:p>
                      <a:pPr algn="ctr">
                        <a:buNone/>
                      </a:pPr>
                      <a:r>
                        <a:rPr lang="zh-CN" altLang="en-US" sz="1600"/>
                        <a:t>维生素缺乏</a:t>
                      </a:r>
                      <a:endParaRPr lang="zh-CN" altLang="en-US" sz="1600"/>
                    </a:p>
                  </a:txBody>
                  <a:tcPr anchor="ctr" anchorCtr="0"/>
                </a:tc>
                <a:tc>
                  <a:txBody>
                    <a:bodyPr/>
                    <a:p>
                      <a:pPr algn="ctr">
                        <a:buNone/>
                      </a:pPr>
                      <a:endParaRPr lang="zh-CN" altLang="en-US" sz="1600"/>
                    </a:p>
                  </a:txBody>
                  <a:tcPr/>
                </a:tc>
                <a:tc>
                  <a:txBody>
                    <a:bodyPr/>
                    <a:p>
                      <a:pPr algn="ctr">
                        <a:buNone/>
                      </a:pPr>
                      <a:endParaRPr lang="zh-CN" altLang="en-US" sz="1600"/>
                    </a:p>
                  </a:txBody>
                  <a:tcPr/>
                </a:tc>
                <a:tc>
                  <a:txBody>
                    <a:bodyPr/>
                    <a:p>
                      <a:pPr algn="ctr">
                        <a:buNone/>
                      </a:pPr>
                      <a:r>
                        <a:rPr lang="zh-CN" altLang="en-US" sz="1600"/>
                        <a:t>维生素</a:t>
                      </a:r>
                      <a:r>
                        <a:rPr lang="en-US" altLang="zh-CN" sz="1600"/>
                        <a:t>K</a:t>
                      </a:r>
                      <a:r>
                        <a:rPr lang="zh-CN" altLang="en-US" sz="1600"/>
                        <a:t>缺乏症状（低凝血酶原血症、出血倾向）、复合维生素</a:t>
                      </a:r>
                      <a:r>
                        <a:rPr lang="en-US" altLang="zh-CN" sz="1600"/>
                        <a:t>B</a:t>
                      </a:r>
                      <a:r>
                        <a:rPr lang="zh-CN" altLang="en-US" sz="1600"/>
                        <a:t>缺乏症状（舌炎、口腔炎、食欲缺乏、神经炎）</a:t>
                      </a:r>
                      <a:endParaRPr lang="zh-CN" altLang="en-US" sz="1600"/>
                    </a:p>
                  </a:txBody>
                  <a:tcPr/>
                </a:tc>
              </a:tr>
              <a:tr h="212400">
                <a:tc>
                  <a:txBody>
                    <a:bodyPr/>
                    <a:p>
                      <a:pPr algn="ctr">
                        <a:buNone/>
                      </a:pPr>
                      <a:r>
                        <a:rPr lang="zh-CN" altLang="en-US" sz="1600"/>
                        <a:t>其他</a:t>
                      </a:r>
                      <a:endParaRPr lang="zh-CN" altLang="en-US" sz="1600"/>
                    </a:p>
                  </a:txBody>
                  <a:tcPr anchor="ctr" anchorCtr="0"/>
                </a:tc>
                <a:tc>
                  <a:txBody>
                    <a:bodyPr/>
                    <a:p>
                      <a:pPr algn="ctr">
                        <a:buNone/>
                      </a:pPr>
                      <a:endParaRPr lang="zh-CN" altLang="en-US" sz="1600"/>
                    </a:p>
                  </a:txBody>
                  <a:tcPr/>
                </a:tc>
                <a:tc>
                  <a:txBody>
                    <a:bodyPr/>
                    <a:p>
                      <a:pPr algn="ctr">
                        <a:buNone/>
                      </a:pPr>
                      <a:r>
                        <a:rPr lang="zh-CN" altLang="en-US" sz="1600"/>
                        <a:t>眩晕、头痛、胸部压迫感</a:t>
                      </a:r>
                      <a:endParaRPr lang="zh-CN" altLang="en-US" sz="1600"/>
                    </a:p>
                  </a:txBody>
                  <a:tcPr/>
                </a:tc>
                <a:tc>
                  <a:txBody>
                    <a:bodyPr/>
                    <a:p>
                      <a:pPr algn="ctr">
                        <a:buNone/>
                      </a:pPr>
                      <a:endParaRPr lang="zh-CN" altLang="en-US" sz="1600"/>
                    </a:p>
                  </a:txBody>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0480" y="0"/>
            <a:ext cx="12252960" cy="619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82880" y="79375"/>
            <a:ext cx="3230245" cy="460375"/>
          </a:xfrm>
          <a:prstGeom prst="rect">
            <a:avLst/>
          </a:prstGeom>
          <a:noFill/>
        </p:spPr>
        <p:txBody>
          <a:bodyPr wrap="square" rtlCol="0">
            <a:spAutoFit/>
          </a:bodyPr>
          <a:lstStyle/>
          <a:p>
            <a:r>
              <a:rPr lang="zh-CN" altLang="en-US" sz="2400">
                <a:solidFill>
                  <a:schemeClr val="bg1"/>
                </a:solidFill>
                <a:latin typeface="微软雅黑" panose="020B0503020204020204" charset="-122"/>
                <a:ea typeface="微软雅黑" panose="020B0503020204020204" charset="-122"/>
              </a:rPr>
              <a:t>（二）</a:t>
            </a:r>
            <a:r>
              <a:rPr lang="en-US" altLang="zh-CN" sz="2400">
                <a:solidFill>
                  <a:schemeClr val="bg1"/>
                </a:solidFill>
                <a:latin typeface="微软雅黑" panose="020B0503020204020204" charset="-122"/>
                <a:ea typeface="微软雅黑" panose="020B0503020204020204" charset="-122"/>
              </a:rPr>
              <a:t>安全性3</a:t>
            </a:r>
            <a:endParaRPr lang="en-US" altLang="zh-CN" sz="2400">
              <a:solidFill>
                <a:schemeClr val="bg1"/>
              </a:solidFill>
              <a:latin typeface="微软雅黑" panose="020B0503020204020204" charset="-122"/>
              <a:ea typeface="微软雅黑" panose="020B0503020204020204" charset="-122"/>
            </a:endParaRPr>
          </a:p>
        </p:txBody>
      </p:sp>
      <p:sp>
        <p:nvSpPr>
          <p:cNvPr id="100" name="文本框 99"/>
          <p:cNvSpPr txBox="1"/>
          <p:nvPr/>
        </p:nvSpPr>
        <p:spPr>
          <a:xfrm>
            <a:off x="686435" y="633095"/>
            <a:ext cx="11475720" cy="6141085"/>
          </a:xfrm>
          <a:prstGeom prst="rect">
            <a:avLst/>
          </a:prstGeom>
          <a:noFill/>
          <a:ln w="9525">
            <a:noFill/>
          </a:ln>
        </p:spPr>
        <p:txBody>
          <a:bodyPr>
            <a:noAutofit/>
          </a:bodyPr>
          <a:p>
            <a:pPr marL="0" indent="0" algn="l"/>
            <a:r>
              <a:rPr lang="zh-CN" altLang="en-US" sz="1900" b="1" u="none">
                <a:solidFill>
                  <a:srgbClr val="121212"/>
                </a:solidFill>
                <a:latin typeface="宋体" panose="02010600030101010101" pitchFamily="2" charset="-122"/>
                <a:ea typeface="宋体" panose="02010600030101010101" pitchFamily="2" charset="-122"/>
                <a:cs typeface="宋体" panose="02010600030101010101" pitchFamily="2" charset="-122"/>
              </a:rPr>
              <a:t>该药品在国内外不良反应发生情况</a:t>
            </a:r>
            <a:r>
              <a:rPr lang="zh-CN" altLang="en-US" sz="1900" u="none">
                <a:solidFill>
                  <a:srgbClr val="121212"/>
                </a:solidFill>
                <a:latin typeface="宋体" panose="02010600030101010101" pitchFamily="2" charset="-122"/>
                <a:ea typeface="宋体" panose="02010600030101010101" pitchFamily="2" charset="-122"/>
                <a:cs typeface="宋体" panose="02010600030101010101" pitchFamily="2" charset="-122"/>
              </a:rPr>
              <a:t>：</a:t>
            </a:r>
            <a:endParaRPr lang="zh-CN" altLang="en-US" sz="1900" u="none">
              <a:solidFill>
                <a:srgbClr val="121212"/>
              </a:solidFill>
              <a:latin typeface="宋体" panose="02010600030101010101" pitchFamily="2" charset="-122"/>
              <a:ea typeface="宋体" panose="02010600030101010101" pitchFamily="2" charset="-122"/>
              <a:cs typeface="宋体" panose="02010600030101010101" pitchFamily="2" charset="-122"/>
            </a:endParaRPr>
          </a:p>
          <a:p>
            <a:pPr marL="0" indent="0" algn="l"/>
            <a:r>
              <a:rPr lang="zh-CN" altLang="en-US" sz="1900">
                <a:solidFill>
                  <a:srgbClr val="121212"/>
                </a:solidFill>
                <a:latin typeface="宋体" panose="02010600030101010101" pitchFamily="2" charset="-122"/>
                <a:ea typeface="宋体" panose="02010600030101010101" pitchFamily="2" charset="-122"/>
                <a:cs typeface="宋体" panose="02010600030101010101" pitchFamily="2" charset="-122"/>
                <a:sym typeface="+mn-ea"/>
              </a:rPr>
              <a:t>   </a:t>
            </a:r>
            <a:r>
              <a:rPr lang="en-US" altLang="zh-CN" sz="1900">
                <a:solidFill>
                  <a:srgbClr val="121212"/>
                </a:solidFill>
                <a:latin typeface="宋体" panose="02010600030101010101" pitchFamily="2" charset="-122"/>
                <a:ea typeface="宋体" panose="02010600030101010101" pitchFamily="2" charset="-122"/>
                <a:cs typeface="宋体" panose="02010600030101010101" pitchFamily="2" charset="-122"/>
                <a:sym typeface="+mn-ea"/>
              </a:rPr>
              <a:t>3)</a:t>
            </a:r>
            <a:r>
              <a:rPr lang="zh-CN" altLang="en-US" sz="1900">
                <a:solidFill>
                  <a:srgbClr val="121212"/>
                </a:solidFill>
                <a:latin typeface="宋体" panose="02010600030101010101" pitchFamily="2" charset="-122"/>
                <a:ea typeface="宋体" panose="02010600030101010101" pitchFamily="2" charset="-122"/>
                <a:cs typeface="宋体" panose="02010600030101010101" pitchFamily="2" charset="-122"/>
                <a:sym typeface="+mn-ea"/>
              </a:rPr>
              <a:t>休克：可能发生休克，发生率</a:t>
            </a:r>
            <a:r>
              <a:rPr lang="en-US" altLang="zh-CN" sz="1900">
                <a:solidFill>
                  <a:srgbClr val="121212"/>
                </a:solidFill>
                <a:latin typeface="宋体" panose="02010600030101010101" pitchFamily="2" charset="-122"/>
                <a:ea typeface="宋体" panose="02010600030101010101" pitchFamily="2" charset="-122"/>
                <a:cs typeface="宋体" panose="02010600030101010101" pitchFamily="2" charset="-122"/>
                <a:sym typeface="+mn-ea"/>
              </a:rPr>
              <a:t>&lt;0.1%</a:t>
            </a:r>
            <a:r>
              <a:rPr lang="zh-CN" altLang="en-US" sz="1900">
                <a:solidFill>
                  <a:srgbClr val="121212"/>
                </a:solidFill>
                <a:latin typeface="宋体" panose="02010600030101010101" pitchFamily="2" charset="-122"/>
                <a:ea typeface="宋体" panose="02010600030101010101" pitchFamily="2" charset="-122"/>
                <a:cs typeface="宋体" panose="02010600030101010101" pitchFamily="2" charset="-122"/>
                <a:sym typeface="+mn-ea"/>
              </a:rPr>
              <a:t>。应严密观察患者，若出现感觉不适感、口内不适感、喘憋、眩晕、便意、耳鸣或出汗等症状，应立即停药并进行适当处理。</a:t>
            </a:r>
            <a:endParaRPr lang="zh-CN" altLang="en-US" sz="1900" u="none">
              <a:solidFill>
                <a:srgbClr val="121212"/>
              </a:solidFill>
              <a:latin typeface="宋体" panose="02010600030101010101" pitchFamily="2" charset="-122"/>
              <a:ea typeface="宋体" panose="02010600030101010101" pitchFamily="2" charset="-122"/>
              <a:cs typeface="宋体" panose="02010600030101010101" pitchFamily="2" charset="-122"/>
            </a:endParaRPr>
          </a:p>
          <a:p>
            <a:pPr marL="0" indent="0" algn="l"/>
            <a:r>
              <a:rPr lang="zh-CN" altLang="en-US" sz="1900" u="none">
                <a:solidFill>
                  <a:srgbClr val="121212"/>
                </a:solidFill>
                <a:latin typeface="宋体" panose="02010600030101010101" pitchFamily="2" charset="-122"/>
                <a:ea typeface="宋体" panose="02010600030101010101" pitchFamily="2" charset="-122"/>
                <a:cs typeface="宋体" panose="02010600030101010101" pitchFamily="2" charset="-122"/>
              </a:rPr>
              <a:t>   </a:t>
            </a:r>
            <a:r>
              <a:rPr lang="en-US" altLang="zh-CN" sz="1900" u="none">
                <a:solidFill>
                  <a:srgbClr val="121212"/>
                </a:solidFill>
                <a:latin typeface="宋体" panose="02010600030101010101" pitchFamily="2" charset="-122"/>
                <a:ea typeface="宋体" panose="02010600030101010101" pitchFamily="2" charset="-122"/>
                <a:cs typeface="宋体" panose="02010600030101010101" pitchFamily="2" charset="-122"/>
              </a:rPr>
              <a:t>4)</a:t>
            </a:r>
            <a:r>
              <a:rPr lang="zh-CN" altLang="en-US" sz="1900" u="none">
                <a:solidFill>
                  <a:srgbClr val="121212"/>
                </a:solidFill>
                <a:latin typeface="宋体" panose="02010600030101010101" pitchFamily="2" charset="-122"/>
                <a:ea typeface="宋体" panose="02010600030101010101" pitchFamily="2" charset="-122"/>
                <a:cs typeface="宋体" panose="02010600030101010101" pitchFamily="2" charset="-122"/>
              </a:rPr>
              <a:t>血液学：可能发生全血细胞减少症</a:t>
            </a:r>
            <a:r>
              <a:rPr lang="en-US" altLang="zh-CN" sz="1900" u="none">
                <a:solidFill>
                  <a:srgbClr val="121212"/>
                </a:solidFill>
                <a:latin typeface="宋体" panose="02010600030101010101" pitchFamily="2" charset="-122"/>
                <a:ea typeface="宋体" panose="02010600030101010101" pitchFamily="2" charset="-122"/>
                <a:cs typeface="宋体" panose="02010600030101010101" pitchFamily="2" charset="-122"/>
              </a:rPr>
              <a:t>(&lt;0.1%)</a:t>
            </a:r>
            <a:r>
              <a:rPr lang="zh-CN" altLang="en-US" sz="1900" u="none">
                <a:solidFill>
                  <a:srgbClr val="121212"/>
                </a:solidFill>
                <a:latin typeface="宋体" panose="02010600030101010101" pitchFamily="2" charset="-122"/>
                <a:ea typeface="宋体" panose="02010600030101010101" pitchFamily="2" charset="-122"/>
                <a:cs typeface="宋体" panose="02010600030101010101" pitchFamily="2" charset="-122"/>
              </a:rPr>
              <a:t>、粒细胞缺乏症</a:t>
            </a:r>
            <a:r>
              <a:rPr lang="en-US" altLang="zh-CN" sz="1900" u="none">
                <a:solidFill>
                  <a:srgbClr val="121212"/>
                </a:solidFill>
                <a:latin typeface="宋体" panose="02010600030101010101" pitchFamily="2" charset="-122"/>
                <a:ea typeface="宋体" panose="02010600030101010101" pitchFamily="2" charset="-122"/>
                <a:cs typeface="宋体" panose="02010600030101010101" pitchFamily="2" charset="-122"/>
              </a:rPr>
              <a:t>(&lt;0.1%</a:t>
            </a:r>
            <a:r>
              <a:rPr lang="zh-CN" altLang="en-US" sz="1900" u="none">
                <a:solidFill>
                  <a:srgbClr val="121212"/>
                </a:solidFill>
                <a:latin typeface="宋体" panose="02010600030101010101" pitchFamily="2" charset="-122"/>
                <a:ea typeface="宋体" panose="02010600030101010101" pitchFamily="2" charset="-122"/>
                <a:cs typeface="宋体" panose="02010600030101010101" pitchFamily="2" charset="-122"/>
              </a:rPr>
              <a:t>，初期症状为发热、咽喉痛、头痛、不适</a:t>
            </a:r>
            <a:r>
              <a:rPr lang="en-US" altLang="zh-CN" sz="1900" u="none">
                <a:solidFill>
                  <a:srgbClr val="121212"/>
                </a:solidFill>
                <a:latin typeface="宋体" panose="02010600030101010101" pitchFamily="2" charset="-122"/>
                <a:ea typeface="宋体" panose="02010600030101010101" pitchFamily="2" charset="-122"/>
                <a:cs typeface="宋体" panose="02010600030101010101" pitchFamily="2" charset="-122"/>
              </a:rPr>
              <a:t>)</a:t>
            </a:r>
            <a:r>
              <a:rPr lang="zh-CN" altLang="en-US" sz="1900" u="none">
                <a:solidFill>
                  <a:srgbClr val="121212"/>
                </a:solidFill>
                <a:latin typeface="宋体" panose="02010600030101010101" pitchFamily="2" charset="-122"/>
                <a:ea typeface="宋体" panose="02010600030101010101" pitchFamily="2" charset="-122"/>
                <a:cs typeface="宋体" panose="02010600030101010101" pitchFamily="2" charset="-122"/>
              </a:rPr>
              <a:t>、血小板减少症</a:t>
            </a:r>
            <a:r>
              <a:rPr lang="en-US" altLang="zh-CN" sz="1900" u="none">
                <a:solidFill>
                  <a:srgbClr val="121212"/>
                </a:solidFill>
                <a:latin typeface="宋体" panose="02010600030101010101" pitchFamily="2" charset="-122"/>
                <a:ea typeface="宋体" panose="02010600030101010101" pitchFamily="2" charset="-122"/>
                <a:cs typeface="宋体" panose="02010600030101010101" pitchFamily="2" charset="-122"/>
              </a:rPr>
              <a:t>(&lt;0.1%</a:t>
            </a:r>
            <a:r>
              <a:rPr lang="zh-CN" altLang="en-US" sz="1900" u="none">
                <a:solidFill>
                  <a:srgbClr val="121212"/>
                </a:solidFill>
                <a:latin typeface="宋体" panose="02010600030101010101" pitchFamily="2" charset="-122"/>
                <a:ea typeface="宋体" panose="02010600030101010101" pitchFamily="2" charset="-122"/>
                <a:cs typeface="宋体" panose="02010600030101010101" pitchFamily="2" charset="-122"/>
              </a:rPr>
              <a:t>，初期症状为瘀斑、紫癜</a:t>
            </a:r>
            <a:r>
              <a:rPr lang="en-US" altLang="zh-CN" sz="1900" u="none">
                <a:solidFill>
                  <a:srgbClr val="121212"/>
                </a:solidFill>
                <a:latin typeface="宋体" panose="02010600030101010101" pitchFamily="2" charset="-122"/>
                <a:ea typeface="宋体" panose="02010600030101010101" pitchFamily="2" charset="-122"/>
                <a:cs typeface="宋体" panose="02010600030101010101" pitchFamily="2" charset="-122"/>
              </a:rPr>
              <a:t>)</a:t>
            </a:r>
            <a:r>
              <a:rPr lang="zh-CN" altLang="en-US" sz="1900" u="none">
                <a:solidFill>
                  <a:srgbClr val="121212"/>
                </a:solidFill>
                <a:latin typeface="宋体" panose="02010600030101010101" pitchFamily="2" charset="-122"/>
                <a:ea typeface="宋体" panose="02010600030101010101" pitchFamily="2" charset="-122"/>
                <a:cs typeface="宋体" panose="02010600030101010101" pitchFamily="2" charset="-122"/>
              </a:rPr>
              <a:t>或溶血性贫血</a:t>
            </a:r>
            <a:r>
              <a:rPr lang="en-US" altLang="zh-CN" sz="1900" u="none">
                <a:solidFill>
                  <a:srgbClr val="121212"/>
                </a:solidFill>
                <a:latin typeface="宋体" panose="02010600030101010101" pitchFamily="2" charset="-122"/>
                <a:ea typeface="宋体" panose="02010600030101010101" pitchFamily="2" charset="-122"/>
                <a:cs typeface="宋体" panose="02010600030101010101" pitchFamily="2" charset="-122"/>
              </a:rPr>
              <a:t>(&lt;0.1%</a:t>
            </a:r>
            <a:r>
              <a:rPr lang="zh-CN" altLang="en-US" sz="1900" u="none">
                <a:solidFill>
                  <a:srgbClr val="121212"/>
                </a:solidFill>
                <a:latin typeface="宋体" panose="02010600030101010101" pitchFamily="2" charset="-122"/>
                <a:ea typeface="宋体" panose="02010600030101010101" pitchFamily="2" charset="-122"/>
                <a:cs typeface="宋体" panose="02010600030101010101" pitchFamily="2" charset="-122"/>
              </a:rPr>
              <a:t>，初期症状为发热、血红蛋白尿、贫血症状</a:t>
            </a:r>
            <a:r>
              <a:rPr lang="en-US" altLang="zh-CN" sz="1900" u="none">
                <a:solidFill>
                  <a:srgbClr val="121212"/>
                </a:solidFill>
                <a:latin typeface="宋体" panose="02010600030101010101" pitchFamily="2" charset="-122"/>
                <a:ea typeface="宋体" panose="02010600030101010101" pitchFamily="2" charset="-122"/>
                <a:cs typeface="宋体" panose="02010600030101010101" pitchFamily="2" charset="-122"/>
              </a:rPr>
              <a:t>)</a:t>
            </a:r>
            <a:r>
              <a:rPr lang="zh-CN" altLang="en-US" sz="1900" u="none">
                <a:solidFill>
                  <a:srgbClr val="121212"/>
                </a:solidFill>
                <a:latin typeface="宋体" panose="02010600030101010101" pitchFamily="2" charset="-122"/>
                <a:ea typeface="宋体" panose="02010600030101010101" pitchFamily="2" charset="-122"/>
                <a:cs typeface="宋体" panose="02010600030101010101" pitchFamily="2" charset="-122"/>
              </a:rPr>
              <a:t>。应严密观察患者，若出现异常情况，应立即停药并进行适当处理。</a:t>
            </a:r>
            <a:endParaRPr lang="zh-CN" altLang="en-US" sz="1900" u="none">
              <a:solidFill>
                <a:srgbClr val="121212"/>
              </a:solidFill>
              <a:latin typeface="宋体" panose="02010600030101010101" pitchFamily="2" charset="-122"/>
              <a:ea typeface="宋体" panose="02010600030101010101" pitchFamily="2" charset="-122"/>
              <a:cs typeface="宋体" panose="02010600030101010101" pitchFamily="2" charset="-122"/>
            </a:endParaRPr>
          </a:p>
          <a:p>
            <a:pPr marL="0" indent="0" algn="l"/>
            <a:r>
              <a:rPr lang="zh-CN" altLang="en-US" sz="1900" u="none">
                <a:solidFill>
                  <a:srgbClr val="121212"/>
                </a:solidFill>
                <a:latin typeface="宋体" panose="02010600030101010101" pitchFamily="2" charset="-122"/>
                <a:ea typeface="宋体" panose="02010600030101010101" pitchFamily="2" charset="-122"/>
                <a:cs typeface="宋体" panose="02010600030101010101" pitchFamily="2" charset="-122"/>
              </a:rPr>
              <a:t>   </a:t>
            </a:r>
            <a:r>
              <a:rPr lang="en-US" altLang="zh-CN" sz="1900" u="none">
                <a:solidFill>
                  <a:srgbClr val="121212"/>
                </a:solidFill>
                <a:latin typeface="宋体" panose="02010600030101010101" pitchFamily="2" charset="-122"/>
                <a:ea typeface="宋体" panose="02010600030101010101" pitchFamily="2" charset="-122"/>
                <a:cs typeface="宋体" panose="02010600030101010101" pitchFamily="2" charset="-122"/>
              </a:rPr>
              <a:t>5)</a:t>
            </a:r>
            <a:r>
              <a:rPr lang="zh-CN" altLang="en-US" sz="1900" u="none">
                <a:solidFill>
                  <a:srgbClr val="121212"/>
                </a:solidFill>
                <a:latin typeface="宋体" panose="02010600030101010101" pitchFamily="2" charset="-122"/>
                <a:ea typeface="宋体" panose="02010600030101010101" pitchFamily="2" charset="-122"/>
                <a:cs typeface="宋体" panose="02010600030101010101" pitchFamily="2" charset="-122"/>
              </a:rPr>
              <a:t>结肠炎：可能发生产重的结肠炎</a:t>
            </a:r>
            <a:r>
              <a:rPr lang="en-US" altLang="zh-CN" sz="1900" u="none">
                <a:solidFill>
                  <a:srgbClr val="121212"/>
                </a:solidFill>
                <a:latin typeface="宋体" panose="02010600030101010101" pitchFamily="2" charset="-122"/>
                <a:ea typeface="宋体" panose="02010600030101010101" pitchFamily="2" charset="-122"/>
                <a:cs typeface="宋体" panose="02010600030101010101" pitchFamily="2" charset="-122"/>
              </a:rPr>
              <a:t>(&lt;0.1%)</a:t>
            </a:r>
            <a:r>
              <a:rPr lang="zh-CN" altLang="en-US" sz="1900" u="none">
                <a:solidFill>
                  <a:srgbClr val="121212"/>
                </a:solidFill>
                <a:latin typeface="宋体" panose="02010600030101010101" pitchFamily="2" charset="-122"/>
                <a:ea typeface="宋体" panose="02010600030101010101" pitchFamily="2" charset="-122"/>
                <a:cs typeface="宋体" panose="02010600030101010101" pitchFamily="2" charset="-122"/>
              </a:rPr>
              <a:t>，如经血便证实的伪膜性结肠炎。应严密观察患者，若出现腹痛或频繁腹泻等症状，应立即停药并进行适当处理。</a:t>
            </a:r>
            <a:endParaRPr lang="zh-CN" altLang="en-US" sz="1900" u="none">
              <a:solidFill>
                <a:srgbClr val="121212"/>
              </a:solidFill>
              <a:latin typeface="宋体" panose="02010600030101010101" pitchFamily="2" charset="-122"/>
              <a:ea typeface="宋体" panose="02010600030101010101" pitchFamily="2" charset="-122"/>
              <a:cs typeface="宋体" panose="02010600030101010101" pitchFamily="2" charset="-122"/>
            </a:endParaRPr>
          </a:p>
          <a:p>
            <a:pPr marL="0" indent="0" algn="l"/>
            <a:r>
              <a:rPr lang="zh-CN" altLang="en-US" sz="1900" u="none">
                <a:solidFill>
                  <a:srgbClr val="121212"/>
                </a:solidFill>
                <a:latin typeface="宋体" panose="02010600030101010101" pitchFamily="2" charset="-122"/>
                <a:ea typeface="宋体" panose="02010600030101010101" pitchFamily="2" charset="-122"/>
                <a:cs typeface="宋体" panose="02010600030101010101" pitchFamily="2" charset="-122"/>
              </a:rPr>
              <a:t>   </a:t>
            </a:r>
            <a:r>
              <a:rPr lang="en-US" altLang="zh-CN" sz="1900" u="none">
                <a:solidFill>
                  <a:srgbClr val="121212"/>
                </a:solidFill>
                <a:latin typeface="宋体" panose="02010600030101010101" pitchFamily="2" charset="-122"/>
                <a:ea typeface="宋体" panose="02010600030101010101" pitchFamily="2" charset="-122"/>
                <a:cs typeface="宋体" panose="02010600030101010101" pitchFamily="2" charset="-122"/>
              </a:rPr>
              <a:t>6)</a:t>
            </a:r>
            <a:r>
              <a:rPr lang="zh-CN" altLang="en-US" sz="1900" u="none">
                <a:solidFill>
                  <a:srgbClr val="121212"/>
                </a:solidFill>
                <a:latin typeface="宋体" panose="02010600030101010101" pitchFamily="2" charset="-122"/>
                <a:ea typeface="宋体" panose="02010600030101010101" pitchFamily="2" charset="-122"/>
                <a:cs typeface="宋体" panose="02010600030101010101" pitchFamily="2" charset="-122"/>
              </a:rPr>
              <a:t>间质性肺炎或</a:t>
            </a:r>
            <a:r>
              <a:rPr lang="en-US" altLang="zh-CN" sz="1900" u="none">
                <a:solidFill>
                  <a:srgbClr val="121212"/>
                </a:solidFill>
                <a:latin typeface="宋体" panose="02010600030101010101" pitchFamily="2" charset="-122"/>
                <a:ea typeface="宋体" panose="02010600030101010101" pitchFamily="2" charset="-122"/>
                <a:cs typeface="宋体" panose="02010600030101010101" pitchFamily="2" charset="-122"/>
              </a:rPr>
              <a:t>PIE</a:t>
            </a:r>
            <a:r>
              <a:rPr lang="zh-CN" altLang="en-US" sz="1900" u="none">
                <a:solidFill>
                  <a:srgbClr val="121212"/>
                </a:solidFill>
                <a:latin typeface="宋体" panose="02010600030101010101" pitchFamily="2" charset="-122"/>
                <a:ea typeface="宋体" panose="02010600030101010101" pitchFamily="2" charset="-122"/>
                <a:cs typeface="宋体" panose="02010600030101010101" pitchFamily="2" charset="-122"/>
              </a:rPr>
              <a:t>综合征：可能发生经发热、咳嗽、呼吸困难、胸部</a:t>
            </a:r>
            <a:r>
              <a:rPr lang="en-US" altLang="zh-CN" sz="1900" u="none">
                <a:solidFill>
                  <a:srgbClr val="121212"/>
                </a:solidFill>
                <a:latin typeface="宋体" panose="02010600030101010101" pitchFamily="2" charset="-122"/>
                <a:ea typeface="宋体" panose="02010600030101010101" pitchFamily="2" charset="-122"/>
                <a:cs typeface="宋体" panose="02010600030101010101" pitchFamily="2" charset="-122"/>
              </a:rPr>
              <a:t>X</a:t>
            </a:r>
            <a:r>
              <a:rPr lang="zh-CN" altLang="en-US" sz="1900" u="none">
                <a:solidFill>
                  <a:srgbClr val="121212"/>
                </a:solidFill>
                <a:latin typeface="宋体" panose="02010600030101010101" pitchFamily="2" charset="-122"/>
                <a:ea typeface="宋体" panose="02010600030101010101" pitchFamily="2" charset="-122"/>
                <a:cs typeface="宋体" panose="02010600030101010101" pitchFamily="2" charset="-122"/>
              </a:rPr>
              <a:t>光检查异常或嗜酸性粒细胞增多证实的间质性肺炎或</a:t>
            </a:r>
            <a:r>
              <a:rPr lang="en-US" altLang="zh-CN" sz="1900" u="none">
                <a:solidFill>
                  <a:srgbClr val="121212"/>
                </a:solidFill>
                <a:latin typeface="宋体" panose="02010600030101010101" pitchFamily="2" charset="-122"/>
                <a:ea typeface="宋体" panose="02010600030101010101" pitchFamily="2" charset="-122"/>
                <a:cs typeface="宋体" panose="02010600030101010101" pitchFamily="2" charset="-122"/>
              </a:rPr>
              <a:t>PIE</a:t>
            </a:r>
            <a:r>
              <a:rPr lang="zh-CN" altLang="en-US" sz="1900" u="none">
                <a:solidFill>
                  <a:srgbClr val="121212"/>
                </a:solidFill>
                <a:latin typeface="宋体" panose="02010600030101010101" pitchFamily="2" charset="-122"/>
                <a:ea typeface="宋体" panose="02010600030101010101" pitchFamily="2" charset="-122"/>
                <a:cs typeface="宋体" panose="02010600030101010101" pitchFamily="2" charset="-122"/>
              </a:rPr>
              <a:t>综合征</a:t>
            </a:r>
            <a:r>
              <a:rPr lang="en-US" altLang="zh-CN" sz="1900" u="none">
                <a:solidFill>
                  <a:srgbClr val="121212"/>
                </a:solidFill>
                <a:latin typeface="宋体" panose="02010600030101010101" pitchFamily="2" charset="-122"/>
                <a:ea typeface="宋体" panose="02010600030101010101" pitchFamily="2" charset="-122"/>
                <a:cs typeface="宋体" panose="02010600030101010101" pitchFamily="2" charset="-122"/>
              </a:rPr>
              <a:t>(&lt;0.1%) </a:t>
            </a:r>
            <a:r>
              <a:rPr lang="zh-CN" altLang="en-US" sz="1900" u="none">
                <a:solidFill>
                  <a:srgbClr val="121212"/>
                </a:solidFill>
                <a:latin typeface="宋体" panose="02010600030101010101" pitchFamily="2" charset="-122"/>
                <a:ea typeface="宋体" panose="02010600030101010101" pitchFamily="2" charset="-122"/>
                <a:cs typeface="宋体" panose="02010600030101010101" pitchFamily="2" charset="-122"/>
              </a:rPr>
              <a:t>。若出现此类症状，应立即停药并进行适当处理，如使用肾上腺皮质激素类药物。</a:t>
            </a:r>
            <a:endParaRPr lang="zh-CN" altLang="en-US" sz="1900" u="none">
              <a:solidFill>
                <a:srgbClr val="121212"/>
              </a:solidFill>
              <a:latin typeface="宋体" panose="02010600030101010101" pitchFamily="2" charset="-122"/>
              <a:ea typeface="宋体" panose="02010600030101010101" pitchFamily="2" charset="-122"/>
              <a:cs typeface="宋体" panose="02010600030101010101" pitchFamily="2" charset="-122"/>
            </a:endParaRPr>
          </a:p>
          <a:p>
            <a:pPr marL="0" indent="0" algn="l"/>
            <a:r>
              <a:rPr lang="zh-CN" altLang="en-US" sz="1900" u="none">
                <a:solidFill>
                  <a:srgbClr val="121212"/>
                </a:solidFill>
                <a:latin typeface="宋体" panose="02010600030101010101" pitchFamily="2" charset="-122"/>
                <a:ea typeface="宋体" panose="02010600030101010101" pitchFamily="2" charset="-122"/>
                <a:cs typeface="宋体" panose="02010600030101010101" pitchFamily="2" charset="-122"/>
              </a:rPr>
              <a:t>   </a:t>
            </a:r>
            <a:r>
              <a:rPr lang="en-US" altLang="zh-CN" sz="1900" u="none">
                <a:solidFill>
                  <a:srgbClr val="121212"/>
                </a:solidFill>
                <a:latin typeface="宋体" panose="02010600030101010101" pitchFamily="2" charset="-122"/>
                <a:ea typeface="宋体" panose="02010600030101010101" pitchFamily="2" charset="-122"/>
                <a:cs typeface="宋体" panose="02010600030101010101" pitchFamily="2" charset="-122"/>
              </a:rPr>
              <a:t>7)</a:t>
            </a:r>
            <a:r>
              <a:rPr lang="zh-CN" altLang="en-US" sz="1900" u="none">
                <a:solidFill>
                  <a:srgbClr val="121212"/>
                </a:solidFill>
                <a:latin typeface="宋体" panose="02010600030101010101" pitchFamily="2" charset="-122"/>
                <a:ea typeface="宋体" panose="02010600030101010101" pitchFamily="2" charset="-122"/>
                <a:cs typeface="宋体" panose="02010600030101010101" pitchFamily="2" charset="-122"/>
              </a:rPr>
              <a:t>肾脏疾病：可能发生严重肾脏疾病</a:t>
            </a:r>
            <a:r>
              <a:rPr lang="en-US" altLang="zh-CN" sz="1900" u="none">
                <a:solidFill>
                  <a:srgbClr val="121212"/>
                </a:solidFill>
                <a:latin typeface="宋体" panose="02010600030101010101" pitchFamily="2" charset="-122"/>
                <a:ea typeface="宋体" panose="02010600030101010101" pitchFamily="2" charset="-122"/>
                <a:cs typeface="宋体" panose="02010600030101010101" pitchFamily="2" charset="-122"/>
              </a:rPr>
              <a:t>(&lt;0.1%)</a:t>
            </a:r>
            <a:r>
              <a:rPr lang="zh-CN" altLang="en-US" sz="1900" u="none">
                <a:solidFill>
                  <a:srgbClr val="121212"/>
                </a:solidFill>
                <a:latin typeface="宋体" panose="02010600030101010101" pitchFamily="2" charset="-122"/>
                <a:ea typeface="宋体" panose="02010600030101010101" pitchFamily="2" charset="-122"/>
                <a:cs typeface="宋体" panose="02010600030101010101" pitchFamily="2" charset="-122"/>
              </a:rPr>
              <a:t>，如急性肾衰竭。应严密观察患者，若出现异常情况，应立即停药并进行适当处理。</a:t>
            </a:r>
            <a:endParaRPr lang="zh-CN" altLang="en-US" sz="1900" u="none">
              <a:solidFill>
                <a:srgbClr val="121212"/>
              </a:solidFill>
              <a:latin typeface="宋体" panose="02010600030101010101" pitchFamily="2" charset="-122"/>
              <a:ea typeface="宋体" panose="02010600030101010101" pitchFamily="2" charset="-122"/>
              <a:cs typeface="宋体" panose="02010600030101010101" pitchFamily="2" charset="-122"/>
            </a:endParaRPr>
          </a:p>
          <a:p>
            <a:pPr marL="0" indent="0" algn="l"/>
            <a:r>
              <a:rPr lang="zh-CN" altLang="en-US" sz="1900" u="none">
                <a:solidFill>
                  <a:srgbClr val="121212"/>
                </a:solidFill>
                <a:latin typeface="宋体" panose="02010600030101010101" pitchFamily="2" charset="-122"/>
                <a:ea typeface="宋体" panose="02010600030101010101" pitchFamily="2" charset="-122"/>
                <a:cs typeface="宋体" panose="02010600030101010101" pitchFamily="2" charset="-122"/>
              </a:rPr>
              <a:t>   </a:t>
            </a:r>
            <a:r>
              <a:rPr lang="en-US" altLang="zh-CN" sz="1900" u="none">
                <a:solidFill>
                  <a:srgbClr val="121212"/>
                </a:solidFill>
                <a:latin typeface="宋体" panose="02010600030101010101" pitchFamily="2" charset="-122"/>
                <a:ea typeface="宋体" panose="02010600030101010101" pitchFamily="2" charset="-122"/>
                <a:cs typeface="宋体" panose="02010600030101010101" pitchFamily="2" charset="-122"/>
              </a:rPr>
              <a:t>8)</a:t>
            </a:r>
            <a:r>
              <a:rPr lang="zh-CN" altLang="en-US" sz="1900" u="none">
                <a:solidFill>
                  <a:srgbClr val="121212"/>
                </a:solidFill>
                <a:latin typeface="宋体" panose="02010600030101010101" pitchFamily="2" charset="-122"/>
                <a:ea typeface="宋体" panose="02010600030101010101" pitchFamily="2" charset="-122"/>
                <a:cs typeface="宋体" panose="02010600030101010101" pitchFamily="2" charset="-122"/>
              </a:rPr>
              <a:t>暴发性肝炎、肝功能异常或黄疸：可能发生严重肝炎</a:t>
            </a:r>
            <a:r>
              <a:rPr lang="en-US" altLang="zh-CN" sz="1900" u="none">
                <a:solidFill>
                  <a:srgbClr val="121212"/>
                </a:solidFill>
                <a:latin typeface="宋体" panose="02010600030101010101" pitchFamily="2" charset="-122"/>
                <a:ea typeface="宋体" panose="02010600030101010101" pitchFamily="2" charset="-122"/>
                <a:cs typeface="宋体" panose="02010600030101010101" pitchFamily="2" charset="-122"/>
              </a:rPr>
              <a:t>(&lt;0.1%) </a:t>
            </a:r>
            <a:r>
              <a:rPr lang="zh-CN" altLang="en-US" sz="1900" u="none">
                <a:solidFill>
                  <a:srgbClr val="121212"/>
                </a:solidFill>
                <a:latin typeface="宋体" panose="02010600030101010101" pitchFamily="2" charset="-122"/>
                <a:ea typeface="宋体" panose="02010600030101010101" pitchFamily="2" charset="-122"/>
                <a:cs typeface="宋体" panose="02010600030101010101" pitchFamily="2" charset="-122"/>
              </a:rPr>
              <a:t>，如伴有明显谷丙转氨酶、谷草转氨酶或碱性磷酸酶升高的暴发性肝炎、肝功能异常</a:t>
            </a:r>
            <a:r>
              <a:rPr lang="en-US" altLang="zh-CN" sz="1900" u="none">
                <a:solidFill>
                  <a:srgbClr val="121212"/>
                </a:solidFill>
                <a:latin typeface="宋体" panose="02010600030101010101" pitchFamily="2" charset="-122"/>
                <a:ea typeface="宋体" panose="02010600030101010101" pitchFamily="2" charset="-122"/>
                <a:cs typeface="宋体" panose="02010600030101010101" pitchFamily="2" charset="-122"/>
              </a:rPr>
              <a:t>(&lt;0.1%)</a:t>
            </a:r>
            <a:r>
              <a:rPr lang="zh-CN" altLang="en-US" sz="1900" u="none">
                <a:solidFill>
                  <a:srgbClr val="121212"/>
                </a:solidFill>
                <a:latin typeface="宋体" panose="02010600030101010101" pitchFamily="2" charset="-122"/>
                <a:ea typeface="宋体" panose="02010600030101010101" pitchFamily="2" charset="-122"/>
                <a:cs typeface="宋体" panose="02010600030101010101" pitchFamily="2" charset="-122"/>
              </a:rPr>
              <a:t>或黄疸</a:t>
            </a:r>
            <a:r>
              <a:rPr lang="en-US" altLang="zh-CN" sz="1900" u="none">
                <a:solidFill>
                  <a:srgbClr val="121212"/>
                </a:solidFill>
                <a:latin typeface="宋体" panose="02010600030101010101" pitchFamily="2" charset="-122"/>
                <a:ea typeface="宋体" panose="02010600030101010101" pitchFamily="2" charset="-122"/>
                <a:cs typeface="宋体" panose="02010600030101010101" pitchFamily="2" charset="-122"/>
              </a:rPr>
              <a:t>(&lt;0.1%)</a:t>
            </a:r>
            <a:r>
              <a:rPr lang="zh-CN" altLang="en-US" sz="1900" u="none">
                <a:solidFill>
                  <a:srgbClr val="121212"/>
                </a:solidFill>
                <a:latin typeface="宋体" panose="02010600030101010101" pitchFamily="2" charset="-122"/>
                <a:ea typeface="宋体" panose="02010600030101010101" pitchFamily="2" charset="-122"/>
                <a:cs typeface="宋体" panose="02010600030101010101" pitchFamily="2" charset="-122"/>
              </a:rPr>
              <a:t>。应严密观察患者，若出现异常情况，应立即停药并进行适当处理；</a:t>
            </a:r>
            <a:endParaRPr lang="zh-CN" altLang="en-US" sz="1900" u="none">
              <a:solidFill>
                <a:srgbClr val="121212"/>
              </a:solidFill>
              <a:latin typeface="宋体" panose="02010600030101010101" pitchFamily="2" charset="-122"/>
              <a:ea typeface="宋体" panose="02010600030101010101" pitchFamily="2" charset="-122"/>
              <a:cs typeface="宋体" panose="02010600030101010101" pitchFamily="2" charset="-122"/>
            </a:endParaRPr>
          </a:p>
          <a:p>
            <a:pPr marL="0" indent="0" algn="l"/>
            <a:endParaRPr lang="zh-CN" altLang="en-US" sz="1900" u="none">
              <a:solidFill>
                <a:srgbClr val="121212"/>
              </a:solidFill>
              <a:latin typeface="宋体" panose="02010600030101010101" pitchFamily="2" charset="-122"/>
              <a:ea typeface="宋体" panose="02010600030101010101" pitchFamily="2" charset="-122"/>
              <a:cs typeface="宋体" panose="02010600030101010101" pitchFamily="2" charset="-122"/>
            </a:endParaRPr>
          </a:p>
          <a:p>
            <a:pPr marL="0" indent="0" algn="l"/>
            <a:r>
              <a:rPr lang="zh-CN" altLang="en-US" sz="1900" b="1" u="none">
                <a:solidFill>
                  <a:srgbClr val="121212"/>
                </a:solidFill>
                <a:latin typeface="宋体" panose="02010600030101010101" pitchFamily="2" charset="-122"/>
                <a:ea typeface="宋体" panose="02010600030101010101" pitchFamily="2" charset="-122"/>
                <a:cs typeface="宋体" panose="02010600030101010101" pitchFamily="2" charset="-122"/>
              </a:rPr>
              <a:t>与目录内同治疗领域药品安全性方面的主要优势：</a:t>
            </a:r>
            <a:endParaRPr lang="zh-CN" altLang="en-US" sz="1900" b="1" u="none">
              <a:solidFill>
                <a:srgbClr val="121212"/>
              </a:solidFill>
              <a:latin typeface="宋体" panose="02010600030101010101" pitchFamily="2" charset="-122"/>
              <a:ea typeface="宋体" panose="02010600030101010101" pitchFamily="2" charset="-122"/>
              <a:cs typeface="宋体" panose="02010600030101010101" pitchFamily="2" charset="-122"/>
            </a:endParaRPr>
          </a:p>
          <a:p>
            <a:pPr marL="0" indent="457200" algn="l"/>
            <a:r>
              <a:rPr lang="zh-CN" altLang="en-US" sz="1900" u="none">
                <a:solidFill>
                  <a:srgbClr val="121212"/>
                </a:solidFill>
                <a:latin typeface="宋体" panose="02010600030101010101" pitchFamily="2" charset="-122"/>
                <a:ea typeface="宋体" panose="02010600030101010101" pitchFamily="2" charset="-122"/>
                <a:cs typeface="宋体" panose="02010600030101010101" pitchFamily="2" charset="-122"/>
              </a:rPr>
              <a:t>1. 延迟型过敏反应低</a:t>
            </a:r>
            <a:endParaRPr lang="zh-CN" altLang="en-US" sz="1900" u="none">
              <a:solidFill>
                <a:srgbClr val="121212"/>
              </a:solidFill>
              <a:latin typeface="宋体" panose="02010600030101010101" pitchFamily="2" charset="-122"/>
              <a:ea typeface="宋体" panose="02010600030101010101" pitchFamily="2" charset="-122"/>
              <a:cs typeface="宋体" panose="02010600030101010101" pitchFamily="2" charset="-122"/>
            </a:endParaRPr>
          </a:p>
          <a:p>
            <a:pPr marL="0" indent="457200" algn="l"/>
            <a:r>
              <a:rPr lang="zh-CN" altLang="en-US" sz="1900" u="none">
                <a:solidFill>
                  <a:srgbClr val="121212"/>
                </a:solidFill>
                <a:latin typeface="宋体" panose="02010600030101010101" pitchFamily="2" charset="-122"/>
                <a:ea typeface="宋体" panose="02010600030101010101" pitchFamily="2" charset="-122"/>
                <a:cs typeface="宋体" panose="02010600030101010101" pitchFamily="2" charset="-122"/>
              </a:rPr>
              <a:t>2. 较低的交叉过敏性</a:t>
            </a:r>
            <a:endParaRPr lang="zh-CN" altLang="en-US" sz="1900" u="none">
              <a:solidFill>
                <a:srgbClr val="121212"/>
              </a:solidFill>
              <a:latin typeface="宋体" panose="02010600030101010101" pitchFamily="2" charset="-122"/>
              <a:ea typeface="宋体" panose="02010600030101010101" pitchFamily="2" charset="-122"/>
              <a:cs typeface="宋体" panose="02010600030101010101" pitchFamily="2" charset="-122"/>
            </a:endParaRPr>
          </a:p>
          <a:p>
            <a:pPr marL="0" indent="457200" algn="l"/>
            <a:r>
              <a:rPr lang="zh-CN" altLang="en-US" sz="1900" u="none">
                <a:solidFill>
                  <a:srgbClr val="121212"/>
                </a:solidFill>
                <a:latin typeface="宋体" panose="02010600030101010101" pitchFamily="2" charset="-122"/>
                <a:ea typeface="宋体" panose="02010600030101010101" pitchFamily="2" charset="-122"/>
                <a:cs typeface="宋体" panose="02010600030101010101" pitchFamily="2" charset="-122"/>
              </a:rPr>
              <a:t>3. 胃肠道不良反应较轻</a:t>
            </a:r>
            <a:endParaRPr lang="zh-CN" altLang="en-US" sz="1900" u="none">
              <a:solidFill>
                <a:srgbClr val="121212"/>
              </a:solidFill>
              <a:latin typeface="宋体" panose="02010600030101010101" pitchFamily="2" charset="-122"/>
              <a:ea typeface="宋体" panose="02010600030101010101" pitchFamily="2" charset="-122"/>
              <a:cs typeface="宋体" panose="02010600030101010101" pitchFamily="2" charset="-122"/>
            </a:endParaRPr>
          </a:p>
        </p:txBody>
      </p:sp>
      <p:sp>
        <p:nvSpPr>
          <p:cNvPr id="2" name="椭圆 1"/>
          <p:cNvSpPr/>
          <p:nvPr>
            <p:custDataLst>
              <p:tags r:id="rId1"/>
            </p:custDataLst>
          </p:nvPr>
        </p:nvSpPr>
        <p:spPr>
          <a:xfrm>
            <a:off x="-15240" y="680602"/>
            <a:ext cx="684530" cy="6845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药"/>
          <p:cNvSpPr/>
          <p:nvPr>
            <p:custDataLst>
              <p:tags r:id="rId2"/>
            </p:custDataLst>
          </p:nvPr>
        </p:nvSpPr>
        <p:spPr bwMode="auto">
          <a:xfrm>
            <a:off x="93345" y="789187"/>
            <a:ext cx="468003" cy="468003"/>
          </a:xfrm>
          <a:custGeom>
            <a:avLst/>
            <a:gdLst>
              <a:gd name="T0" fmla="*/ 1628324 w 3235"/>
              <a:gd name="T1" fmla="*/ 943562 h 3280"/>
              <a:gd name="T2" fmla="*/ 889923 w 3235"/>
              <a:gd name="T3" fmla="*/ 1681834 h 3280"/>
              <a:gd name="T4" fmla="*/ 715343 w 3235"/>
              <a:gd name="T5" fmla="*/ 1780637 h 3280"/>
              <a:gd name="T6" fmla="*/ 789457 w 3235"/>
              <a:gd name="T7" fmla="*/ 1662623 h 3280"/>
              <a:gd name="T8" fmla="*/ 847651 w 3235"/>
              <a:gd name="T9" fmla="*/ 1618711 h 3280"/>
              <a:gd name="T10" fmla="*/ 1231948 w 3235"/>
              <a:gd name="T11" fmla="*/ 1234480 h 3280"/>
              <a:gd name="T12" fmla="*/ 978861 w 3235"/>
              <a:gd name="T13" fmla="*/ 981436 h 3280"/>
              <a:gd name="T14" fmla="*/ 1348336 w 3235"/>
              <a:gd name="T15" fmla="*/ 612574 h 3280"/>
              <a:gd name="T16" fmla="*/ 1348336 w 3235"/>
              <a:gd name="T17" fmla="*/ 536277 h 3280"/>
              <a:gd name="T18" fmla="*/ 1271476 w 3235"/>
              <a:gd name="T19" fmla="*/ 536277 h 3280"/>
              <a:gd name="T20" fmla="*/ 902550 w 3235"/>
              <a:gd name="T21" fmla="*/ 905139 h 3280"/>
              <a:gd name="T22" fmla="*/ 828436 w 3235"/>
              <a:gd name="T23" fmla="*/ 831037 h 3280"/>
              <a:gd name="T24" fmla="*/ 828436 w 3235"/>
              <a:gd name="T25" fmla="*/ 674051 h 3280"/>
              <a:gd name="T26" fmla="*/ 1093601 w 3235"/>
              <a:gd name="T27" fmla="*/ 408932 h 3280"/>
              <a:gd name="T28" fmla="*/ 1628324 w 3235"/>
              <a:gd name="T29" fmla="*/ 408932 h 3280"/>
              <a:gd name="T30" fmla="*/ 1628324 w 3235"/>
              <a:gd name="T31" fmla="*/ 943562 h 3280"/>
              <a:gd name="T32" fmla="*/ 828436 w 3235"/>
              <a:gd name="T33" fmla="*/ 1132384 h 3280"/>
              <a:gd name="T34" fmla="*/ 828436 w 3235"/>
              <a:gd name="T35" fmla="*/ 979240 h 3280"/>
              <a:gd name="T36" fmla="*/ 902550 w 3235"/>
              <a:gd name="T37" fmla="*/ 905139 h 3280"/>
              <a:gd name="T38" fmla="*/ 978861 w 3235"/>
              <a:gd name="T39" fmla="*/ 981436 h 3280"/>
              <a:gd name="T40" fmla="*/ 828436 w 3235"/>
              <a:gd name="T41" fmla="*/ 1132384 h 3280"/>
              <a:gd name="T42" fmla="*/ 378259 w 3235"/>
              <a:gd name="T43" fmla="*/ 1800397 h 3280"/>
              <a:gd name="T44" fmla="*/ 0 w 3235"/>
              <a:gd name="T45" fmla="*/ 1422204 h 3280"/>
              <a:gd name="T46" fmla="*/ 0 w 3235"/>
              <a:gd name="T47" fmla="*/ 378193 h 3280"/>
              <a:gd name="T48" fmla="*/ 378259 w 3235"/>
              <a:gd name="T49" fmla="*/ 0 h 3280"/>
              <a:gd name="T50" fmla="*/ 756517 w 3235"/>
              <a:gd name="T51" fmla="*/ 378193 h 3280"/>
              <a:gd name="T52" fmla="*/ 756517 w 3235"/>
              <a:gd name="T53" fmla="*/ 1422204 h 3280"/>
              <a:gd name="T54" fmla="*/ 378259 w 3235"/>
              <a:gd name="T55" fmla="*/ 1800397 h 3280"/>
              <a:gd name="T56" fmla="*/ 682403 w 3235"/>
              <a:gd name="T57" fmla="*/ 393013 h 3280"/>
              <a:gd name="T58" fmla="*/ 378259 w 3235"/>
              <a:gd name="T59" fmla="*/ 94960 h 3280"/>
              <a:gd name="T60" fmla="*/ 71370 w 3235"/>
              <a:gd name="T61" fmla="*/ 393013 h 3280"/>
              <a:gd name="T62" fmla="*/ 71370 w 3235"/>
              <a:gd name="T63" fmla="*/ 936426 h 3280"/>
              <a:gd name="T64" fmla="*/ 216305 w 3235"/>
              <a:gd name="T65" fmla="*/ 936426 h 3280"/>
              <a:gd name="T66" fmla="*/ 216305 w 3235"/>
              <a:gd name="T67" fmla="*/ 1458431 h 3280"/>
              <a:gd name="T68" fmla="*/ 270106 w 3235"/>
              <a:gd name="T69" fmla="*/ 1512224 h 3280"/>
              <a:gd name="T70" fmla="*/ 324457 w 3235"/>
              <a:gd name="T71" fmla="*/ 1458431 h 3280"/>
              <a:gd name="T72" fmla="*/ 324457 w 3235"/>
              <a:gd name="T73" fmla="*/ 936426 h 3280"/>
              <a:gd name="T74" fmla="*/ 682403 w 3235"/>
              <a:gd name="T75" fmla="*/ 936426 h 3280"/>
              <a:gd name="T76" fmla="*/ 682403 w 3235"/>
              <a:gd name="T77" fmla="*/ 393013 h 3280"/>
              <a:gd name="T78" fmla="*/ 270106 w 3235"/>
              <a:gd name="T79" fmla="*/ 360079 h 3280"/>
              <a:gd name="T80" fmla="*/ 324457 w 3235"/>
              <a:gd name="T81" fmla="*/ 413872 h 3280"/>
              <a:gd name="T82" fmla="*/ 324457 w 3235"/>
              <a:gd name="T83" fmla="*/ 936426 h 3280"/>
              <a:gd name="T84" fmla="*/ 216305 w 3235"/>
              <a:gd name="T85" fmla="*/ 936426 h 3280"/>
              <a:gd name="T86" fmla="*/ 216305 w 3235"/>
              <a:gd name="T87" fmla="*/ 413872 h 3280"/>
              <a:gd name="T88" fmla="*/ 270106 w 3235"/>
              <a:gd name="T89" fmla="*/ 360079 h 32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35" h="3280">
                <a:moveTo>
                  <a:pt x="2966" y="1719"/>
                </a:moveTo>
                <a:cubicBezTo>
                  <a:pt x="1621" y="3064"/>
                  <a:pt x="1621" y="3064"/>
                  <a:pt x="1621" y="3064"/>
                </a:cubicBezTo>
                <a:cubicBezTo>
                  <a:pt x="1530" y="3155"/>
                  <a:pt x="1420" y="3214"/>
                  <a:pt x="1303" y="3244"/>
                </a:cubicBezTo>
                <a:cubicBezTo>
                  <a:pt x="1359" y="3180"/>
                  <a:pt x="1404" y="3107"/>
                  <a:pt x="1438" y="3029"/>
                </a:cubicBezTo>
                <a:cubicBezTo>
                  <a:pt x="1476" y="3007"/>
                  <a:pt x="1512" y="2981"/>
                  <a:pt x="1544" y="2949"/>
                </a:cubicBezTo>
                <a:cubicBezTo>
                  <a:pt x="2244" y="2249"/>
                  <a:pt x="2244" y="2249"/>
                  <a:pt x="2244" y="2249"/>
                </a:cubicBezTo>
                <a:cubicBezTo>
                  <a:pt x="1783" y="1788"/>
                  <a:pt x="1783" y="1788"/>
                  <a:pt x="1783" y="1788"/>
                </a:cubicBezTo>
                <a:cubicBezTo>
                  <a:pt x="2456" y="1116"/>
                  <a:pt x="2456" y="1116"/>
                  <a:pt x="2456" y="1116"/>
                </a:cubicBezTo>
                <a:cubicBezTo>
                  <a:pt x="2494" y="1078"/>
                  <a:pt x="2494" y="1015"/>
                  <a:pt x="2456" y="977"/>
                </a:cubicBezTo>
                <a:cubicBezTo>
                  <a:pt x="2417" y="938"/>
                  <a:pt x="2355" y="938"/>
                  <a:pt x="2316" y="977"/>
                </a:cubicBezTo>
                <a:cubicBezTo>
                  <a:pt x="1644" y="1649"/>
                  <a:pt x="1644" y="1649"/>
                  <a:pt x="1644" y="1649"/>
                </a:cubicBezTo>
                <a:cubicBezTo>
                  <a:pt x="1509" y="1514"/>
                  <a:pt x="1509" y="1514"/>
                  <a:pt x="1509" y="1514"/>
                </a:cubicBezTo>
                <a:cubicBezTo>
                  <a:pt x="1509" y="1228"/>
                  <a:pt x="1509" y="1228"/>
                  <a:pt x="1509" y="1228"/>
                </a:cubicBezTo>
                <a:cubicBezTo>
                  <a:pt x="1992" y="745"/>
                  <a:pt x="1992" y="745"/>
                  <a:pt x="1992" y="745"/>
                </a:cubicBezTo>
                <a:cubicBezTo>
                  <a:pt x="2261" y="476"/>
                  <a:pt x="2697" y="476"/>
                  <a:pt x="2966" y="745"/>
                </a:cubicBezTo>
                <a:cubicBezTo>
                  <a:pt x="3235" y="1014"/>
                  <a:pt x="3235" y="1450"/>
                  <a:pt x="2966" y="1719"/>
                </a:cubicBezTo>
                <a:close/>
                <a:moveTo>
                  <a:pt x="1509" y="2063"/>
                </a:moveTo>
                <a:cubicBezTo>
                  <a:pt x="1509" y="1784"/>
                  <a:pt x="1509" y="1784"/>
                  <a:pt x="1509" y="1784"/>
                </a:cubicBezTo>
                <a:cubicBezTo>
                  <a:pt x="1644" y="1649"/>
                  <a:pt x="1644" y="1649"/>
                  <a:pt x="1644" y="1649"/>
                </a:cubicBezTo>
                <a:cubicBezTo>
                  <a:pt x="1783" y="1788"/>
                  <a:pt x="1783" y="1788"/>
                  <a:pt x="1783" y="1788"/>
                </a:cubicBezTo>
                <a:lnTo>
                  <a:pt x="1509" y="2063"/>
                </a:lnTo>
                <a:close/>
                <a:moveTo>
                  <a:pt x="689" y="3280"/>
                </a:moveTo>
                <a:cubicBezTo>
                  <a:pt x="309" y="3280"/>
                  <a:pt x="0" y="2971"/>
                  <a:pt x="0" y="2591"/>
                </a:cubicBezTo>
                <a:cubicBezTo>
                  <a:pt x="0" y="689"/>
                  <a:pt x="0" y="689"/>
                  <a:pt x="0" y="689"/>
                </a:cubicBezTo>
                <a:cubicBezTo>
                  <a:pt x="0" y="308"/>
                  <a:pt x="309" y="0"/>
                  <a:pt x="689" y="0"/>
                </a:cubicBezTo>
                <a:cubicBezTo>
                  <a:pt x="1069" y="0"/>
                  <a:pt x="1378" y="308"/>
                  <a:pt x="1378" y="689"/>
                </a:cubicBezTo>
                <a:cubicBezTo>
                  <a:pt x="1378" y="2591"/>
                  <a:pt x="1378" y="2591"/>
                  <a:pt x="1378" y="2591"/>
                </a:cubicBezTo>
                <a:cubicBezTo>
                  <a:pt x="1378" y="2971"/>
                  <a:pt x="1069" y="3280"/>
                  <a:pt x="689" y="3280"/>
                </a:cubicBezTo>
                <a:close/>
                <a:moveTo>
                  <a:pt x="1243" y="716"/>
                </a:moveTo>
                <a:cubicBezTo>
                  <a:pt x="1243" y="416"/>
                  <a:pt x="989" y="173"/>
                  <a:pt x="689" y="173"/>
                </a:cubicBezTo>
                <a:cubicBezTo>
                  <a:pt x="389" y="173"/>
                  <a:pt x="130" y="416"/>
                  <a:pt x="130" y="716"/>
                </a:cubicBezTo>
                <a:cubicBezTo>
                  <a:pt x="130" y="1706"/>
                  <a:pt x="130" y="1706"/>
                  <a:pt x="130" y="1706"/>
                </a:cubicBezTo>
                <a:cubicBezTo>
                  <a:pt x="394" y="1706"/>
                  <a:pt x="394" y="1706"/>
                  <a:pt x="394" y="1706"/>
                </a:cubicBezTo>
                <a:cubicBezTo>
                  <a:pt x="394" y="2657"/>
                  <a:pt x="394" y="2657"/>
                  <a:pt x="394" y="2657"/>
                </a:cubicBezTo>
                <a:cubicBezTo>
                  <a:pt x="394" y="2711"/>
                  <a:pt x="438" y="2755"/>
                  <a:pt x="492" y="2755"/>
                </a:cubicBezTo>
                <a:cubicBezTo>
                  <a:pt x="547" y="2755"/>
                  <a:pt x="591" y="2711"/>
                  <a:pt x="591" y="2657"/>
                </a:cubicBezTo>
                <a:cubicBezTo>
                  <a:pt x="591" y="1706"/>
                  <a:pt x="591" y="1706"/>
                  <a:pt x="591" y="1706"/>
                </a:cubicBezTo>
                <a:cubicBezTo>
                  <a:pt x="1243" y="1706"/>
                  <a:pt x="1243" y="1706"/>
                  <a:pt x="1243" y="1706"/>
                </a:cubicBezTo>
                <a:lnTo>
                  <a:pt x="1243" y="716"/>
                </a:lnTo>
                <a:close/>
                <a:moveTo>
                  <a:pt x="492" y="656"/>
                </a:moveTo>
                <a:cubicBezTo>
                  <a:pt x="547" y="656"/>
                  <a:pt x="591" y="700"/>
                  <a:pt x="591" y="754"/>
                </a:cubicBezTo>
                <a:cubicBezTo>
                  <a:pt x="591" y="1706"/>
                  <a:pt x="591" y="1706"/>
                  <a:pt x="591" y="1706"/>
                </a:cubicBezTo>
                <a:cubicBezTo>
                  <a:pt x="394" y="1706"/>
                  <a:pt x="394" y="1706"/>
                  <a:pt x="394" y="1706"/>
                </a:cubicBezTo>
                <a:cubicBezTo>
                  <a:pt x="394" y="754"/>
                  <a:pt x="394" y="754"/>
                  <a:pt x="394" y="754"/>
                </a:cubicBezTo>
                <a:cubicBezTo>
                  <a:pt x="394" y="700"/>
                  <a:pt x="438" y="656"/>
                  <a:pt x="492" y="65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r>
              <a:rPr lang="zh-CN" altLang="en-US"/>
              <a:t>··</a:t>
            </a: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0480" y="0"/>
            <a:ext cx="12252960" cy="619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82880" y="79375"/>
            <a:ext cx="3230245" cy="460375"/>
          </a:xfrm>
          <a:prstGeom prst="rect">
            <a:avLst/>
          </a:prstGeom>
          <a:noFill/>
        </p:spPr>
        <p:txBody>
          <a:bodyPr wrap="square" rtlCol="0">
            <a:spAutoFit/>
          </a:bodyPr>
          <a:lstStyle/>
          <a:p>
            <a:r>
              <a:rPr lang="zh-CN" altLang="en-US" sz="2400">
                <a:solidFill>
                  <a:schemeClr val="bg1"/>
                </a:solidFill>
                <a:latin typeface="微软雅黑" panose="020B0503020204020204" charset="-122"/>
                <a:ea typeface="微软雅黑" panose="020B0503020204020204" charset="-122"/>
              </a:rPr>
              <a:t>（三）有效性</a:t>
            </a:r>
            <a:endParaRPr lang="zh-CN" altLang="en-US" sz="2400">
              <a:solidFill>
                <a:schemeClr val="bg1"/>
              </a:solidFill>
              <a:latin typeface="微软雅黑" panose="020B0503020204020204" charset="-122"/>
              <a:ea typeface="微软雅黑" panose="020B0503020204020204" charset="-122"/>
            </a:endParaRPr>
          </a:p>
        </p:txBody>
      </p:sp>
      <p:sp>
        <p:nvSpPr>
          <p:cNvPr id="100" name="文本框 99"/>
          <p:cNvSpPr txBox="1"/>
          <p:nvPr/>
        </p:nvSpPr>
        <p:spPr>
          <a:xfrm>
            <a:off x="812165" y="856615"/>
            <a:ext cx="11263630" cy="5713730"/>
          </a:xfrm>
          <a:prstGeom prst="rect">
            <a:avLst/>
          </a:prstGeom>
          <a:noFill/>
          <a:ln w="9525">
            <a:noFill/>
          </a:ln>
        </p:spPr>
        <p:txBody>
          <a:bodyPr>
            <a:noAutofit/>
          </a:bodyPr>
          <a:p>
            <a:pPr marL="0" indent="0" algn="l"/>
            <a:r>
              <a:rPr lang="zh-CN" altLang="en-US" sz="2000" b="1" u="none">
                <a:solidFill>
                  <a:srgbClr val="121212"/>
                </a:solidFill>
                <a:latin typeface="宋体" panose="02010600030101010101" pitchFamily="2" charset="-122"/>
                <a:ea typeface="宋体" panose="02010600030101010101" pitchFamily="2" charset="-122"/>
                <a:cs typeface="宋体" panose="02010600030101010101" pitchFamily="2" charset="-122"/>
              </a:rPr>
              <a:t>临床试验和真实世界中，与对照药品疗效相比较该药品的主要优势和不足：</a:t>
            </a:r>
            <a:endPar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endParaRPr>
          </a:p>
          <a:p>
            <a:pPr marL="0" indent="457200" algn="l"/>
            <a:r>
              <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rPr>
              <a:t>本品于2019年3月至4月，完成了与参比制剂的生物等效性试验。结果表明，本品与参比制剂空腹和餐后均等效。临床试验登记号为CTR20190472。</a:t>
            </a:r>
            <a:endPar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endParaRPr>
          </a:p>
          <a:p>
            <a:pPr marL="0" indent="0" algn="l"/>
            <a:endPar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endParaRPr>
          </a:p>
          <a:p>
            <a:pPr marL="0" indent="0" algn="l"/>
            <a:r>
              <a:rPr lang="zh-CN" altLang="en-US" sz="2000" b="1" u="none">
                <a:solidFill>
                  <a:srgbClr val="121212"/>
                </a:solidFill>
                <a:latin typeface="宋体" panose="02010600030101010101" pitchFamily="2" charset="-122"/>
                <a:ea typeface="宋体" panose="02010600030101010101" pitchFamily="2" charset="-122"/>
                <a:cs typeface="宋体" panose="02010600030101010101" pitchFamily="2" charset="-122"/>
              </a:rPr>
              <a:t>临床指南/诊疗规范推荐情况：</a:t>
            </a:r>
            <a:endPar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endParaRPr>
          </a:p>
          <a:p>
            <a:pPr marL="0" indent="457200" algn="l"/>
            <a:r>
              <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rPr>
              <a:t>儿童社区获得性肺炎诊疗规范（2019年版）对于常见细菌性肺炎，肠杆菌科细菌病原针对性治疗推荐第3代头孢菌素。</a:t>
            </a:r>
            <a:endPar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endParaRPr>
          </a:p>
          <a:p>
            <a:pPr marL="0" indent="457200" algn="l"/>
            <a:endPar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endParaRPr>
          </a:p>
          <a:p>
            <a:pPr marL="0" indent="0" algn="l"/>
            <a:r>
              <a:rPr lang="zh-CN" altLang="en-US" sz="2000" b="1" u="none">
                <a:solidFill>
                  <a:srgbClr val="121212"/>
                </a:solidFill>
                <a:latin typeface="宋体" panose="02010600030101010101" pitchFamily="2" charset="-122"/>
                <a:ea typeface="宋体" panose="02010600030101010101" pitchFamily="2" charset="-122"/>
                <a:cs typeface="宋体" panose="02010600030101010101" pitchFamily="2" charset="-122"/>
              </a:rPr>
              <a:t>国家药监局药品审评中心出具的《技术评审报告》中关于本药品有效性的描述：</a:t>
            </a:r>
            <a:endParaRPr lang="zh-CN" altLang="en-US" sz="2000" b="1" u="none">
              <a:solidFill>
                <a:srgbClr val="121212"/>
              </a:solidFill>
              <a:latin typeface="宋体" panose="02010600030101010101" pitchFamily="2" charset="-122"/>
              <a:ea typeface="宋体" panose="02010600030101010101" pitchFamily="2" charset="-122"/>
              <a:cs typeface="宋体" panose="02010600030101010101" pitchFamily="2" charset="-122"/>
            </a:endParaRPr>
          </a:p>
          <a:p>
            <a:pPr marL="0" indent="457200" algn="l"/>
            <a:r>
              <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rPr>
              <a:t>本品符合药品注册的有关要求。</a:t>
            </a:r>
            <a:endPar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endParaRPr>
          </a:p>
          <a:p>
            <a:pPr marL="0" indent="457200" algn="l"/>
            <a:endPar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endParaRPr>
          </a:p>
          <a:p>
            <a:pPr marL="0" indent="0" algn="l"/>
            <a:r>
              <a:rPr lang="zh-CN" altLang="en-US" sz="2000" b="1" u="none">
                <a:solidFill>
                  <a:srgbClr val="121212"/>
                </a:solidFill>
                <a:latin typeface="宋体" panose="02010600030101010101" pitchFamily="2" charset="-122"/>
                <a:ea typeface="宋体" panose="02010600030101010101" pitchFamily="2" charset="-122"/>
                <a:cs typeface="宋体" panose="02010600030101010101" pitchFamily="2" charset="-122"/>
              </a:rPr>
              <a:t>与目录内同治疗领域药品相比，该药品有效性方面的优势和不足：</a:t>
            </a:r>
            <a:endParaRPr lang="zh-CN" altLang="en-US" sz="2000" b="1" u="none">
              <a:solidFill>
                <a:srgbClr val="121212"/>
              </a:solidFill>
              <a:latin typeface="宋体" panose="02010600030101010101" pitchFamily="2" charset="-122"/>
              <a:ea typeface="宋体" panose="02010600030101010101" pitchFamily="2" charset="-122"/>
              <a:cs typeface="宋体" panose="02010600030101010101" pitchFamily="2" charset="-122"/>
            </a:endParaRPr>
          </a:p>
          <a:p>
            <a:pPr marL="0" indent="457200" algn="l"/>
            <a:r>
              <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rPr>
              <a:t>1. 抗菌谱广，覆盖范围广：头孢地尼具有广谱抗菌活性，对于多种革兰阴性杆菌、革兰阳性杆菌和一些厌氧菌具有较好的抗菌作用。其抗菌谱相对较宽，适用于更多的感染类型。</a:t>
            </a:r>
            <a:endPar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endParaRPr>
          </a:p>
          <a:p>
            <a:pPr marL="0" indent="457200" algn="l"/>
            <a:r>
              <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rPr>
              <a:t>2. 对耐药菌的活性较高：对许多耐药菌（如产生β-内酰胺酶的菌株）有较好的抗菌活性。</a:t>
            </a:r>
            <a:endPar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endParaRPr>
          </a:p>
          <a:p>
            <a:pPr marL="0" indent="457200" algn="l"/>
            <a:r>
              <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rPr>
              <a:t>3. 可通过口服给药：相比于一代和二代头孢，头孢地尼具有更好的生物利用度和口服吸收性，便于患者在家中进行治疗。</a:t>
            </a:r>
            <a:endPar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endParaRPr>
          </a:p>
          <a:p>
            <a:pPr marL="0" indent="457200" algn="l"/>
            <a:r>
              <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rPr>
              <a:t>4. 副作用较少：头孢地尼相对于早期头孢菌素，副作用更少、安全性更高，并且耐受性良好。</a:t>
            </a:r>
            <a:endParaRPr lang="zh-CN" altLang="en-US" sz="2000" u="none">
              <a:solidFill>
                <a:srgbClr val="121212"/>
              </a:solidFill>
              <a:latin typeface="宋体" panose="02010600030101010101" pitchFamily="2" charset="-122"/>
              <a:ea typeface="宋体" panose="02010600030101010101" pitchFamily="2" charset="-122"/>
              <a:cs typeface="宋体" panose="02010600030101010101" pitchFamily="2" charset="-122"/>
            </a:endParaRPr>
          </a:p>
        </p:txBody>
      </p:sp>
      <p:sp>
        <p:nvSpPr>
          <p:cNvPr id="8" name="椭圆 7"/>
          <p:cNvSpPr/>
          <p:nvPr>
            <p:custDataLst>
              <p:tags r:id="rId1"/>
            </p:custDataLst>
          </p:nvPr>
        </p:nvSpPr>
        <p:spPr>
          <a:xfrm>
            <a:off x="110490" y="760130"/>
            <a:ext cx="684530" cy="6845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试管"/>
          <p:cNvSpPr/>
          <p:nvPr>
            <p:custDataLst>
              <p:tags r:id="rId2"/>
            </p:custDataLst>
          </p:nvPr>
        </p:nvSpPr>
        <p:spPr bwMode="auto">
          <a:xfrm>
            <a:off x="218440" y="868080"/>
            <a:ext cx="468003" cy="468003"/>
          </a:xfrm>
          <a:custGeom>
            <a:avLst/>
            <a:gdLst>
              <a:gd name="T0" fmla="*/ 1162982 w 3584"/>
              <a:gd name="T1" fmla="*/ 601256 h 3740"/>
              <a:gd name="T2" fmla="*/ 1162982 w 3584"/>
              <a:gd name="T3" fmla="*/ 187261 h 3740"/>
              <a:gd name="T4" fmla="*/ 1181274 w 3584"/>
              <a:gd name="T5" fmla="*/ 187261 h 3740"/>
              <a:gd name="T6" fmla="*/ 1275140 w 3584"/>
              <a:gd name="T7" fmla="*/ 93871 h 3740"/>
              <a:gd name="T8" fmla="*/ 1181274 w 3584"/>
              <a:gd name="T9" fmla="*/ 0 h 3740"/>
              <a:gd name="T10" fmla="*/ 706165 w 3584"/>
              <a:gd name="T11" fmla="*/ 0 h 3740"/>
              <a:gd name="T12" fmla="*/ 612780 w 3584"/>
              <a:gd name="T13" fmla="*/ 93871 h 3740"/>
              <a:gd name="T14" fmla="*/ 706165 w 3584"/>
              <a:gd name="T15" fmla="*/ 187261 h 3740"/>
              <a:gd name="T16" fmla="*/ 750451 w 3584"/>
              <a:gd name="T17" fmla="*/ 187261 h 3740"/>
              <a:gd name="T18" fmla="*/ 750451 w 3584"/>
              <a:gd name="T19" fmla="*/ 601256 h 3740"/>
              <a:gd name="T20" fmla="*/ 600264 w 3584"/>
              <a:gd name="T21" fmla="*/ 829916 h 3740"/>
              <a:gd name="T22" fmla="*/ 600264 w 3584"/>
              <a:gd name="T23" fmla="*/ 1575588 h 3740"/>
              <a:gd name="T24" fmla="*/ 513618 w 3584"/>
              <a:gd name="T25" fmla="*/ 1800397 h 3740"/>
              <a:gd name="T26" fmla="*/ 1537966 w 3584"/>
              <a:gd name="T27" fmla="*/ 1800397 h 3740"/>
              <a:gd name="T28" fmla="*/ 1725218 w 3584"/>
              <a:gd name="T29" fmla="*/ 1612655 h 3740"/>
              <a:gd name="T30" fmla="*/ 1162982 w 3584"/>
              <a:gd name="T31" fmla="*/ 601256 h 3740"/>
              <a:gd name="T32" fmla="*/ 1535560 w 3584"/>
              <a:gd name="T33" fmla="*/ 1599176 h 3740"/>
              <a:gd name="T34" fmla="*/ 1459504 w 3584"/>
              <a:gd name="T35" fmla="*/ 1576069 h 3740"/>
              <a:gd name="T36" fmla="*/ 1136507 w 3584"/>
              <a:gd name="T37" fmla="*/ 975295 h 3740"/>
              <a:gd name="T38" fmla="*/ 642624 w 3584"/>
              <a:gd name="T39" fmla="*/ 975295 h 3740"/>
              <a:gd name="T40" fmla="*/ 825062 w 3584"/>
              <a:gd name="T41" fmla="*/ 637841 h 3740"/>
              <a:gd name="T42" fmla="*/ 825062 w 3584"/>
              <a:gd name="T43" fmla="*/ 187261 h 3740"/>
              <a:gd name="T44" fmla="*/ 1087889 w 3584"/>
              <a:gd name="T45" fmla="*/ 187261 h 3740"/>
              <a:gd name="T46" fmla="*/ 1087889 w 3584"/>
              <a:gd name="T47" fmla="*/ 637841 h 3740"/>
              <a:gd name="T48" fmla="*/ 1270808 w 3584"/>
              <a:gd name="T49" fmla="*/ 975295 h 3740"/>
              <a:gd name="T50" fmla="*/ 1264550 w 3584"/>
              <a:gd name="T51" fmla="*/ 975295 h 3740"/>
              <a:gd name="T52" fmla="*/ 1558665 w 3584"/>
              <a:gd name="T53" fmla="*/ 1522635 h 3740"/>
              <a:gd name="T54" fmla="*/ 1535560 w 3584"/>
              <a:gd name="T55" fmla="*/ 1599176 h 3740"/>
              <a:gd name="T56" fmla="*/ 525171 w 3584"/>
              <a:gd name="T57" fmla="*/ 487648 h 3740"/>
              <a:gd name="T58" fmla="*/ 506398 w 3584"/>
              <a:gd name="T59" fmla="*/ 487648 h 3740"/>
              <a:gd name="T60" fmla="*/ 600264 w 3584"/>
              <a:gd name="T61" fmla="*/ 393777 h 3740"/>
              <a:gd name="T62" fmla="*/ 506398 w 3584"/>
              <a:gd name="T63" fmla="*/ 299906 h 3740"/>
              <a:gd name="T64" fmla="*/ 93866 w 3584"/>
              <a:gd name="T65" fmla="*/ 299906 h 3740"/>
              <a:gd name="T66" fmla="*/ 0 w 3584"/>
              <a:gd name="T67" fmla="*/ 393777 h 3740"/>
              <a:gd name="T68" fmla="*/ 93866 w 3584"/>
              <a:gd name="T69" fmla="*/ 487648 h 3740"/>
              <a:gd name="T70" fmla="*/ 75093 w 3584"/>
              <a:gd name="T71" fmla="*/ 487648 h 3740"/>
              <a:gd name="T72" fmla="*/ 75093 w 3584"/>
              <a:gd name="T73" fmla="*/ 1575588 h 3740"/>
              <a:gd name="T74" fmla="*/ 300373 w 3584"/>
              <a:gd name="T75" fmla="*/ 1800397 h 3740"/>
              <a:gd name="T76" fmla="*/ 525171 w 3584"/>
              <a:gd name="T77" fmla="*/ 1575588 h 3740"/>
              <a:gd name="T78" fmla="*/ 525171 w 3584"/>
              <a:gd name="T79" fmla="*/ 487648 h 3740"/>
              <a:gd name="T80" fmla="*/ 449596 w 3584"/>
              <a:gd name="T81" fmla="*/ 899236 h 3740"/>
              <a:gd name="T82" fmla="*/ 300373 w 3584"/>
              <a:gd name="T83" fmla="*/ 899236 h 3740"/>
              <a:gd name="T84" fmla="*/ 300373 w 3584"/>
              <a:gd name="T85" fmla="*/ 1481717 h 3740"/>
              <a:gd name="T86" fmla="*/ 244053 w 3584"/>
              <a:gd name="T87" fmla="*/ 1538040 h 3740"/>
              <a:gd name="T88" fmla="*/ 187733 w 3584"/>
              <a:gd name="T89" fmla="*/ 1481717 h 3740"/>
              <a:gd name="T90" fmla="*/ 187733 w 3584"/>
              <a:gd name="T91" fmla="*/ 899236 h 3740"/>
              <a:gd name="T92" fmla="*/ 148261 w 3584"/>
              <a:gd name="T93" fmla="*/ 899236 h 3740"/>
              <a:gd name="T94" fmla="*/ 148261 w 3584"/>
              <a:gd name="T95" fmla="*/ 487648 h 3740"/>
              <a:gd name="T96" fmla="*/ 449596 w 3584"/>
              <a:gd name="T97" fmla="*/ 487648 h 3740"/>
              <a:gd name="T98" fmla="*/ 449596 w 3584"/>
              <a:gd name="T99" fmla="*/ 899236 h 37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84" h="3740">
                <a:moveTo>
                  <a:pt x="2416" y="1249"/>
                </a:moveTo>
                <a:cubicBezTo>
                  <a:pt x="2416" y="389"/>
                  <a:pt x="2416" y="389"/>
                  <a:pt x="2416" y="389"/>
                </a:cubicBezTo>
                <a:cubicBezTo>
                  <a:pt x="2454" y="389"/>
                  <a:pt x="2454" y="389"/>
                  <a:pt x="2454" y="389"/>
                </a:cubicBezTo>
                <a:cubicBezTo>
                  <a:pt x="2562" y="389"/>
                  <a:pt x="2649" y="302"/>
                  <a:pt x="2649" y="195"/>
                </a:cubicBezTo>
                <a:cubicBezTo>
                  <a:pt x="2649" y="87"/>
                  <a:pt x="2562" y="0"/>
                  <a:pt x="2454" y="0"/>
                </a:cubicBezTo>
                <a:cubicBezTo>
                  <a:pt x="1467" y="0"/>
                  <a:pt x="1467" y="0"/>
                  <a:pt x="1467" y="0"/>
                </a:cubicBezTo>
                <a:cubicBezTo>
                  <a:pt x="1360" y="0"/>
                  <a:pt x="1273" y="87"/>
                  <a:pt x="1273" y="195"/>
                </a:cubicBezTo>
                <a:cubicBezTo>
                  <a:pt x="1273" y="302"/>
                  <a:pt x="1360" y="389"/>
                  <a:pt x="1467" y="389"/>
                </a:cubicBezTo>
                <a:cubicBezTo>
                  <a:pt x="1559" y="389"/>
                  <a:pt x="1559" y="389"/>
                  <a:pt x="1559" y="389"/>
                </a:cubicBezTo>
                <a:cubicBezTo>
                  <a:pt x="1559" y="1249"/>
                  <a:pt x="1559" y="1249"/>
                  <a:pt x="1559" y="1249"/>
                </a:cubicBezTo>
                <a:cubicBezTo>
                  <a:pt x="1446" y="1412"/>
                  <a:pt x="1343" y="1571"/>
                  <a:pt x="1247" y="1724"/>
                </a:cubicBezTo>
                <a:cubicBezTo>
                  <a:pt x="1247" y="3273"/>
                  <a:pt x="1247" y="3273"/>
                  <a:pt x="1247" y="3273"/>
                </a:cubicBezTo>
                <a:cubicBezTo>
                  <a:pt x="1247" y="3453"/>
                  <a:pt x="1179" y="3616"/>
                  <a:pt x="1067" y="3740"/>
                </a:cubicBezTo>
                <a:cubicBezTo>
                  <a:pt x="3195" y="3740"/>
                  <a:pt x="3195" y="3740"/>
                  <a:pt x="3195" y="3740"/>
                </a:cubicBezTo>
                <a:cubicBezTo>
                  <a:pt x="3410" y="3740"/>
                  <a:pt x="3584" y="3566"/>
                  <a:pt x="3584" y="3350"/>
                </a:cubicBezTo>
                <a:cubicBezTo>
                  <a:pt x="3584" y="3350"/>
                  <a:pt x="3200" y="2384"/>
                  <a:pt x="2416" y="1249"/>
                </a:cubicBezTo>
                <a:close/>
                <a:moveTo>
                  <a:pt x="3190" y="3322"/>
                </a:moveTo>
                <a:cubicBezTo>
                  <a:pt x="3133" y="3353"/>
                  <a:pt x="3063" y="3331"/>
                  <a:pt x="3032" y="3274"/>
                </a:cubicBezTo>
                <a:cubicBezTo>
                  <a:pt x="2361" y="2026"/>
                  <a:pt x="2361" y="2026"/>
                  <a:pt x="2361" y="2026"/>
                </a:cubicBezTo>
                <a:cubicBezTo>
                  <a:pt x="1335" y="2026"/>
                  <a:pt x="1335" y="2026"/>
                  <a:pt x="1335" y="2026"/>
                </a:cubicBezTo>
                <a:cubicBezTo>
                  <a:pt x="1714" y="1325"/>
                  <a:pt x="1714" y="1325"/>
                  <a:pt x="1714" y="1325"/>
                </a:cubicBezTo>
                <a:cubicBezTo>
                  <a:pt x="1714" y="389"/>
                  <a:pt x="1714" y="389"/>
                  <a:pt x="1714" y="389"/>
                </a:cubicBezTo>
                <a:cubicBezTo>
                  <a:pt x="2260" y="389"/>
                  <a:pt x="2260" y="389"/>
                  <a:pt x="2260" y="389"/>
                </a:cubicBezTo>
                <a:cubicBezTo>
                  <a:pt x="2260" y="1325"/>
                  <a:pt x="2260" y="1325"/>
                  <a:pt x="2260" y="1325"/>
                </a:cubicBezTo>
                <a:cubicBezTo>
                  <a:pt x="2640" y="2026"/>
                  <a:pt x="2640" y="2026"/>
                  <a:pt x="2640" y="2026"/>
                </a:cubicBezTo>
                <a:cubicBezTo>
                  <a:pt x="2627" y="2026"/>
                  <a:pt x="2627" y="2026"/>
                  <a:pt x="2627" y="2026"/>
                </a:cubicBezTo>
                <a:cubicBezTo>
                  <a:pt x="3238" y="3163"/>
                  <a:pt x="3238" y="3163"/>
                  <a:pt x="3238" y="3163"/>
                </a:cubicBezTo>
                <a:cubicBezTo>
                  <a:pt x="3269" y="3220"/>
                  <a:pt x="3247" y="3291"/>
                  <a:pt x="3190" y="3322"/>
                </a:cubicBezTo>
                <a:close/>
                <a:moveTo>
                  <a:pt x="1091" y="1013"/>
                </a:moveTo>
                <a:cubicBezTo>
                  <a:pt x="1052" y="1013"/>
                  <a:pt x="1052" y="1013"/>
                  <a:pt x="1052" y="1013"/>
                </a:cubicBezTo>
                <a:cubicBezTo>
                  <a:pt x="1160" y="1013"/>
                  <a:pt x="1247" y="925"/>
                  <a:pt x="1247" y="818"/>
                </a:cubicBezTo>
                <a:cubicBezTo>
                  <a:pt x="1247" y="710"/>
                  <a:pt x="1160" y="623"/>
                  <a:pt x="1052" y="623"/>
                </a:cubicBezTo>
                <a:cubicBezTo>
                  <a:pt x="195" y="623"/>
                  <a:pt x="195" y="623"/>
                  <a:pt x="195" y="623"/>
                </a:cubicBezTo>
                <a:cubicBezTo>
                  <a:pt x="87" y="623"/>
                  <a:pt x="0" y="710"/>
                  <a:pt x="0" y="818"/>
                </a:cubicBezTo>
                <a:cubicBezTo>
                  <a:pt x="0" y="925"/>
                  <a:pt x="87" y="1013"/>
                  <a:pt x="195" y="1013"/>
                </a:cubicBezTo>
                <a:cubicBezTo>
                  <a:pt x="156" y="1013"/>
                  <a:pt x="156" y="1013"/>
                  <a:pt x="156" y="1013"/>
                </a:cubicBezTo>
                <a:cubicBezTo>
                  <a:pt x="156" y="3273"/>
                  <a:pt x="156" y="3273"/>
                  <a:pt x="156" y="3273"/>
                </a:cubicBezTo>
                <a:cubicBezTo>
                  <a:pt x="156" y="3531"/>
                  <a:pt x="365" y="3740"/>
                  <a:pt x="624" y="3740"/>
                </a:cubicBezTo>
                <a:cubicBezTo>
                  <a:pt x="882" y="3740"/>
                  <a:pt x="1091" y="3531"/>
                  <a:pt x="1091" y="3273"/>
                </a:cubicBezTo>
                <a:lnTo>
                  <a:pt x="1091" y="1013"/>
                </a:lnTo>
                <a:close/>
                <a:moveTo>
                  <a:pt x="934" y="1868"/>
                </a:moveTo>
                <a:cubicBezTo>
                  <a:pt x="624" y="1868"/>
                  <a:pt x="624" y="1868"/>
                  <a:pt x="624" y="1868"/>
                </a:cubicBezTo>
                <a:cubicBezTo>
                  <a:pt x="624" y="3078"/>
                  <a:pt x="624" y="3078"/>
                  <a:pt x="624" y="3078"/>
                </a:cubicBezTo>
                <a:cubicBezTo>
                  <a:pt x="624" y="3142"/>
                  <a:pt x="571" y="3195"/>
                  <a:pt x="507" y="3195"/>
                </a:cubicBezTo>
                <a:cubicBezTo>
                  <a:pt x="442" y="3195"/>
                  <a:pt x="390" y="3142"/>
                  <a:pt x="390" y="3078"/>
                </a:cubicBezTo>
                <a:cubicBezTo>
                  <a:pt x="390" y="1868"/>
                  <a:pt x="390" y="1868"/>
                  <a:pt x="390" y="1868"/>
                </a:cubicBezTo>
                <a:cubicBezTo>
                  <a:pt x="308" y="1868"/>
                  <a:pt x="308" y="1868"/>
                  <a:pt x="308" y="1868"/>
                </a:cubicBezTo>
                <a:cubicBezTo>
                  <a:pt x="308" y="1013"/>
                  <a:pt x="308" y="1013"/>
                  <a:pt x="308" y="1013"/>
                </a:cubicBezTo>
                <a:cubicBezTo>
                  <a:pt x="934" y="1013"/>
                  <a:pt x="934" y="1013"/>
                  <a:pt x="934" y="1013"/>
                </a:cubicBezTo>
                <a:lnTo>
                  <a:pt x="934" y="186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UNIT_TABLE_BEAUTIFY" val="smartTable{c8e23c18-b09a-407a-bf7b-2c644d1cd910}"/>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PP_MARK_KEY" val="dcf4052a-678f-4509-9679-8a4c97ab24d6"/>
  <p:tag name="COMMONDATA" val="eyJoZGlkIjoiYWJiZDY0ZjQ3MDVhOTc4M2Q2OWMxMDFhNDdmZGUzMzkifQ=="/>
</p:tagLst>
</file>

<file path=ppt/tags/tag3.xml><?xml version="1.0" encoding="utf-8"?>
<p:tagLst xmlns:p="http://schemas.openxmlformats.org/presentationml/2006/main">
  <p:tag name="KSO_WM_UNIT_TABLE_BEAUTIFY" val="smartTable{5ebc0b4b-1c1a-4683-95b3-a93d8c6bf56b}"/>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4742</Words>
  <Application>WPS 演示</Application>
  <PresentationFormat>宽屏</PresentationFormat>
  <Paragraphs>321</Paragraphs>
  <Slides>12</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12</vt:i4>
      </vt:variant>
    </vt:vector>
  </HeadingPairs>
  <TitlesOfParts>
    <vt:vector size="21" baseType="lpstr">
      <vt:lpstr>Arial</vt:lpstr>
      <vt:lpstr>宋体</vt:lpstr>
      <vt:lpstr>Wingdings</vt:lpstr>
      <vt:lpstr>微软雅黑</vt:lpstr>
      <vt:lpstr>Calibri</vt:lpstr>
      <vt:lpstr>Times New Roman</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zj</dc:creator>
  <cp:lastModifiedBy>YIN</cp:lastModifiedBy>
  <cp:revision>24</cp:revision>
  <dcterms:created xsi:type="dcterms:W3CDTF">1900-01-01T00:00:00Z</dcterms:created>
  <dcterms:modified xsi:type="dcterms:W3CDTF">2023-07-12T05:36:38Z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
  </property>
</Properties>
</file>