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CB"/>
    <a:srgbClr val="AACE00"/>
    <a:srgbClr val="5ABEC1"/>
    <a:srgbClr val="F2FBFD"/>
    <a:srgbClr val="5CC1D0"/>
    <a:srgbClr val="F2FAFC"/>
    <a:srgbClr val="0180CC"/>
    <a:srgbClr val="004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7"/>
    <p:restoredTop sz="96538"/>
  </p:normalViewPr>
  <p:slideViewPr>
    <p:cSldViewPr snapToGrid="0" snapToObjects="1" showGuides="1">
      <p:cViewPr>
        <p:scale>
          <a:sx n="90" d="100"/>
          <a:sy n="90" d="100"/>
        </p:scale>
        <p:origin x="928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BD19-B6A8-BF4F-B3AB-16B21B8405C4}" type="datetimeFigureOut">
              <a:rPr lang="zh-CN" altLang="en-US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3CFB-2F86-CA4A-BFA9-EBA4E3AAB84F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BD19-B6A8-BF4F-B3AB-16B21B8405C4}" type="datetimeFigureOut">
              <a:rPr lang="zh-CN" altLang="en-US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3CFB-2F86-CA4A-BFA9-EBA4E3AAB84F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BD19-B6A8-BF4F-B3AB-16B21B8405C4}" type="datetimeFigureOut">
              <a:rPr lang="zh-CN" altLang="en-US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3CFB-2F86-CA4A-BFA9-EBA4E3AAB84F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BD19-B6A8-BF4F-B3AB-16B21B8405C4}" type="datetimeFigureOut">
              <a:rPr lang="zh-CN" altLang="en-US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3CFB-2F86-CA4A-BFA9-EBA4E3AAB84F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BD19-B6A8-BF4F-B3AB-16B21B8405C4}" type="datetimeFigureOut">
              <a:rPr lang="zh-CN" altLang="en-US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3CFB-2F86-CA4A-BFA9-EBA4E3AAB84F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BD19-B6A8-BF4F-B3AB-16B21B8405C4}" type="datetimeFigureOut">
              <a:rPr lang="zh-CN" altLang="en-US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3CFB-2F86-CA4A-BFA9-EBA4E3AAB84F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BD19-B6A8-BF4F-B3AB-16B21B8405C4}" type="datetimeFigureOut">
              <a:rPr lang="zh-CN" altLang="en-US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3CFB-2F86-CA4A-BFA9-EBA4E3AAB84F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BD19-B6A8-BF4F-B3AB-16B21B8405C4}" type="datetimeFigureOut">
              <a:rPr lang="zh-CN" altLang="en-US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3CFB-2F86-CA4A-BFA9-EBA4E3AAB84F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BD19-B6A8-BF4F-B3AB-16B21B8405C4}" type="datetimeFigureOut">
              <a:rPr lang="zh-CN" altLang="en-US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3CFB-2F86-CA4A-BFA9-EBA4E3AAB84F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BD19-B6A8-BF4F-B3AB-16B21B8405C4}" type="datetimeFigureOut">
              <a:rPr lang="zh-CN" altLang="en-US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3CFB-2F86-CA4A-BFA9-EBA4E3AAB84F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BD19-B6A8-BF4F-B3AB-16B21B8405C4}" type="datetimeFigureOut">
              <a:rPr lang="zh-CN" altLang="en-US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3CFB-2F86-CA4A-BFA9-EBA4E3AAB84F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BD19-B6A8-BF4F-B3AB-16B21B8405C4}" type="datetimeFigureOut">
              <a:rPr lang="zh-CN" altLang="en-US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53CFB-2F86-CA4A-BFA9-EBA4E3AAB84F}" type="slidenum">
              <a:rPr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0267" y="3142445"/>
            <a:ext cx="5251734" cy="3715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22" y="230208"/>
            <a:ext cx="9851503" cy="5408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397" y="347011"/>
            <a:ext cx="1519258" cy="30063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13927" y="2767851"/>
            <a:ext cx="36923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500" b="1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米格列醇</a:t>
            </a:r>
            <a:endParaRPr kumimoji="1" lang="zh-CN" altLang="en-US" sz="6500" b="1">
              <a:solidFill>
                <a:srgbClr val="0080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13927" y="5664638"/>
            <a:ext cx="63641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500">
                <a:solidFill>
                  <a:srgbClr val="0046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浙江医药股份有限公司新昌制药厂</a:t>
            </a:r>
            <a:endParaRPr kumimoji="1" lang="zh-CN" altLang="en-US" sz="2500">
              <a:solidFill>
                <a:srgbClr val="0046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13927" y="1740219"/>
            <a:ext cx="6364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5CC1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降血糖新型固体速释制剂</a:t>
            </a:r>
            <a:endParaRPr kumimoji="1" lang="zh-CN" altLang="en-US" sz="4000">
              <a:solidFill>
                <a:srgbClr val="5CC1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458673" y="2725898"/>
            <a:ext cx="2819399" cy="1176512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6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口崩片</a:t>
            </a:r>
            <a:endParaRPr kumimoji="1" lang="zh-CN" altLang="en-US" sz="6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4562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500" b="1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来平</a:t>
            </a:r>
            <a:endParaRPr kumimoji="1" lang="zh-CN" altLang="en-US" sz="2500" b="1">
              <a:solidFill>
                <a:srgbClr val="0080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22" y="230208"/>
            <a:ext cx="9851503" cy="5408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97" y="347011"/>
            <a:ext cx="1519258" cy="3006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562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kumimoji="1" lang="zh-CN" altLang="en-US" sz="2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57176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500">
                <a:solidFill>
                  <a:srgbClr val="0080CB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来平</a:t>
            </a:r>
            <a:endParaRPr kumimoji="1" lang="zh-CN" altLang="en-US" sz="2500">
              <a:solidFill>
                <a:srgbClr val="0080CB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27783" y="1902011"/>
            <a:ext cx="9258785" cy="3053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kumimoji="1"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米格列醇口崩片</a:t>
            </a:r>
            <a:r>
              <a:rPr kumimoji="1" lang="zh-CN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：近</a:t>
            </a:r>
            <a:r>
              <a:rPr kumimoji="1" lang="en-US" altLang="zh-CN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10</a:t>
            </a:r>
            <a:r>
              <a:rPr kumimoji="1" lang="zh-CN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年首家获批的糖尿病治疗创新口崩制剂，</a:t>
            </a:r>
            <a:endParaRPr kumimoji="1" lang="en-US" altLang="zh-CN" sz="2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  <a:p>
            <a:pPr algn="just">
              <a:lnSpc>
                <a:spcPct val="200000"/>
              </a:lnSpc>
            </a:pPr>
            <a:r>
              <a:rPr kumimoji="1"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对老年患者、吞咽困难、精神疾病患者及突发极端情况用药患者友善，顺应性高</a:t>
            </a:r>
            <a:r>
              <a:rPr kumimoji="1" lang="zh-CN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，兼顾安全性、有效性、公平性，同时考虑患者用药便捷性。</a:t>
            </a:r>
            <a:endParaRPr kumimoji="1"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4660" y="-2360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22" y="230208"/>
            <a:ext cx="9851503" cy="5408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97" y="347011"/>
            <a:ext cx="1519258" cy="300631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689322" y="1803933"/>
            <a:ext cx="3732071" cy="853633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5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500">
                <a:latin typeface="微软雅黑" panose="020B0503020204020204" pitchFamily="34" charset="-122"/>
                <a:ea typeface="微软雅黑" panose="020B0503020204020204" pitchFamily="34" charset="-122"/>
              </a:rPr>
              <a:t>、基本信息</a:t>
            </a:r>
            <a:endParaRPr kumimoji="1" lang="zh-CN" altLang="en-US" sz="2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770608" y="1803933"/>
            <a:ext cx="3732071" cy="853633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5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500">
                <a:latin typeface="微软雅黑" panose="020B0503020204020204" pitchFamily="34" charset="-122"/>
                <a:ea typeface="微软雅黑" panose="020B0503020204020204" pitchFamily="34" charset="-122"/>
              </a:rPr>
              <a:t>、安全性</a:t>
            </a:r>
            <a:endParaRPr kumimoji="1" lang="zh-CN" altLang="en-US" sz="2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689322" y="3308642"/>
            <a:ext cx="3732071" cy="853633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5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500">
                <a:latin typeface="微软雅黑" panose="020B0503020204020204" pitchFamily="34" charset="-122"/>
                <a:ea typeface="微软雅黑" panose="020B0503020204020204" pitchFamily="34" charset="-122"/>
              </a:rPr>
              <a:t>、有效性</a:t>
            </a:r>
            <a:endParaRPr kumimoji="1" lang="zh-CN" altLang="en-US" sz="2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770608" y="3308642"/>
            <a:ext cx="3732071" cy="853633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5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1" lang="zh-CN" altLang="en-US" sz="2500">
                <a:latin typeface="微软雅黑" panose="020B0503020204020204" pitchFamily="34" charset="-122"/>
                <a:ea typeface="微软雅黑" panose="020B0503020204020204" pitchFamily="34" charset="-122"/>
              </a:rPr>
              <a:t>、创新性</a:t>
            </a:r>
            <a:endParaRPr kumimoji="1" lang="zh-CN" altLang="en-US" sz="2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689322" y="4848075"/>
            <a:ext cx="3732071" cy="853633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5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zh-CN" altLang="en-US" sz="2500">
                <a:latin typeface="微软雅黑" panose="020B0503020204020204" pitchFamily="34" charset="-122"/>
                <a:ea typeface="微软雅黑" panose="020B0503020204020204" pitchFamily="34" charset="-122"/>
              </a:rPr>
              <a:t>、公平性</a:t>
            </a:r>
            <a:endParaRPr kumimoji="1" lang="zh-CN" altLang="en-US" sz="2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562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1" lang="zh-CN" altLang="en-US" sz="2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57176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500">
                <a:solidFill>
                  <a:srgbClr val="0080CB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来平</a:t>
            </a:r>
            <a:endParaRPr kumimoji="1" lang="zh-CN" altLang="en-US" sz="2500">
              <a:solidFill>
                <a:srgbClr val="0080CB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608" y="3865461"/>
            <a:ext cx="4229790" cy="29925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22" y="230208"/>
            <a:ext cx="9851503" cy="5408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97" y="347011"/>
            <a:ext cx="1519258" cy="3006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562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、基本信息</a:t>
            </a:r>
            <a:endParaRPr kumimoji="1" lang="zh-CN" altLang="en-US" sz="2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561" y="1192192"/>
            <a:ext cx="5621433" cy="2302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申报药品</a:t>
            </a:r>
            <a:r>
              <a:rPr lang="zh-CN" altLang="zh-CN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米格列醇口崩片</a:t>
            </a:r>
            <a:r>
              <a:rPr lang="zh-CN" altLang="en-US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25mg</a:t>
            </a:r>
            <a:r>
              <a:rPr lang="zh-CN" altLang="en-US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50mg </a:t>
            </a:r>
            <a:r>
              <a:rPr lang="zh-CN" altLang="en-US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br>
              <a:rPr lang="en-US" altLang="zh-CN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</a:t>
            </a: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症：</a:t>
            </a:r>
            <a:r>
              <a:rPr lang="zh-CN" altLang="zh-CN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用于改善成人</a:t>
            </a:r>
            <a:r>
              <a:rPr lang="en-US" altLang="zh-CN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5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型糖尿病血糖控制</a:t>
            </a:r>
            <a:endParaRPr lang="zh-CN" altLang="zh-CN" sz="15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</a:pPr>
            <a:r>
              <a:rPr lang="zh-CN" altLang="zh-CN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用法用量：</a:t>
            </a:r>
            <a:r>
              <a:rPr lang="zh-CN" altLang="zh-CN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每次于正餐开始时服用</a:t>
            </a:r>
            <a:r>
              <a:rPr lang="zh-CN" altLang="en-US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在口腔中崩解</a:t>
            </a:r>
            <a:r>
              <a:rPr lang="zh-CN" altLang="en-US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500">
              <a:solidFill>
                <a:srgbClr val="0080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zh-CN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推荐初始剂量为</a:t>
            </a:r>
            <a:r>
              <a:rPr lang="en-US" altLang="zh-CN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25mg</a:t>
            </a:r>
            <a:r>
              <a:rPr lang="zh-CN" altLang="zh-CN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，维持剂量为</a:t>
            </a:r>
            <a:r>
              <a:rPr lang="en-US" altLang="zh-CN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50mg</a:t>
            </a:r>
            <a:r>
              <a:rPr lang="zh-CN" altLang="zh-CN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，每日</a:t>
            </a:r>
            <a:r>
              <a:rPr lang="en-US" altLang="zh-CN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50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次。</a:t>
            </a:r>
            <a:endParaRPr lang="zh-CN" altLang="zh-CN" sz="1500">
              <a:solidFill>
                <a:srgbClr val="0080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05915" y="1134297"/>
            <a:ext cx="3764544" cy="61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参照药（目录内）：</a:t>
            </a:r>
            <a:r>
              <a:rPr lang="zh-CN" altLang="en-US" sz="2000" b="1" dirty="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米格列醇片</a:t>
            </a:r>
            <a:endParaRPr lang="zh-CN" altLang="en-US" sz="2000" b="1" dirty="0">
              <a:solidFill>
                <a:srgbClr val="0080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线连接符 9"/>
          <p:cNvCxnSpPr/>
          <p:nvPr/>
        </p:nvCxnSpPr>
        <p:spPr>
          <a:xfrm>
            <a:off x="6495083" y="1307939"/>
            <a:ext cx="0" cy="4872942"/>
          </a:xfrm>
          <a:prstGeom prst="line">
            <a:avLst/>
          </a:prstGeom>
          <a:ln>
            <a:solidFill>
              <a:srgbClr val="008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6915398" y="2086596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14051" y="2036482"/>
            <a:ext cx="4003381" cy="109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活性成份一致的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α-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糖苷酶抑制剂，特别适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合国人以碳水化合物为主的饮食结构及餐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后血糖升高的血糖谱特点</a:t>
            </a:r>
            <a:r>
              <a:rPr lang="zh-CN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915398" y="3497996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14051" y="3574525"/>
            <a:ext cx="4201604" cy="40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国家第五批集采产品</a:t>
            </a:r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zh-CN" alt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915398" y="4659758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14051" y="4659758"/>
            <a:ext cx="4003381" cy="89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国内外指南均推荐米格列醇作为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型糖尿病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治疗药物。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474560" y="3744410"/>
          <a:ext cx="5621431" cy="22300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29012"/>
                <a:gridCol w="2792419"/>
              </a:tblGrid>
              <a:tr h="557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</a:t>
                      </a:r>
                      <a:endParaRPr lang="zh-CN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AAC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</a:t>
                      </a:r>
                      <a:r>
                        <a:rPr lang="zh-CN" altLang="en-US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03</a:t>
                      </a:r>
                      <a:r>
                        <a:rPr lang="zh-CN" altLang="en-US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57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大陆同通用名情况</a:t>
                      </a:r>
                      <a:endParaRPr lang="zh-CN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AAC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独家</a:t>
                      </a:r>
                      <a:endParaRPr lang="zh-CN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57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全球首个上市情况</a:t>
                      </a:r>
                      <a:endParaRPr lang="zh-CN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AAC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日本</a:t>
                      </a:r>
                      <a:r>
                        <a:rPr lang="en-US" altLang="zh-CN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/2015</a:t>
                      </a:r>
                      <a:r>
                        <a:rPr lang="zh-CN" altLang="en-US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5575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  <a:endParaRPr lang="zh-CN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AAC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  <a:endParaRPr lang="zh-CN" altLang="en-US" sz="15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6257176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500">
                <a:solidFill>
                  <a:srgbClr val="0080CB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来平</a:t>
            </a:r>
            <a:endParaRPr kumimoji="1" lang="zh-CN" altLang="en-US" sz="2500">
              <a:solidFill>
                <a:srgbClr val="0080CB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22" y="230208"/>
            <a:ext cx="9851503" cy="5408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97" y="347011"/>
            <a:ext cx="1519258" cy="3006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562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、基本信息</a:t>
            </a:r>
            <a:endParaRPr kumimoji="1" lang="zh-CN" altLang="en-US" sz="2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74562" y="1488695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49184" y="2329886"/>
            <a:ext cx="7511481" cy="946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我国≥</a:t>
            </a:r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岁糖尿病患病率</a:t>
            </a:r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11.2%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，其中</a:t>
            </a:r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型糖尿病占</a:t>
            </a:r>
            <a:r>
              <a:rPr lang="en-US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以上；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血糖谱特点以餐后血糖升高为主，</a:t>
            </a:r>
            <a:r>
              <a:rPr lang="el-GR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α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糖苷酶抑制剂是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我国最常用的口服降糖药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之一。</a:t>
            </a:r>
            <a:endParaRPr kumimoji="1"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74562" y="3938181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49184" y="4772513"/>
            <a:ext cx="8297092" cy="1407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老年人已成为糖尿病主流人群，约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老年人存在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吞咽困难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伴脑卒中、头颈手术、精神疾病、老年痴呆、癫痫等的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特殊糖尿病患者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常规口服给药顺应性差；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饮水不便、旅途、突发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极端情况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下医疗需求尚未满足。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354238" y="1385968"/>
            <a:ext cx="2326511" cy="853633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疾病基本情况</a:t>
            </a:r>
            <a:endParaRPr kumimoji="1"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354238" y="3835454"/>
            <a:ext cx="2326511" cy="853633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未满足的临床需求</a:t>
            </a:r>
            <a:endParaRPr kumimoji="1"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8185106" y="1969167"/>
            <a:ext cx="527538" cy="540867"/>
          </a:xfrm>
          <a:prstGeom prst="rightArrow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255700" y="4369268"/>
            <a:ext cx="2281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国际糖尿病联盟报告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57176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500" dirty="0">
                <a:solidFill>
                  <a:srgbClr val="0080CB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来平</a:t>
            </a:r>
            <a:endParaRPr kumimoji="1" lang="zh-CN" altLang="en-US" sz="2500" dirty="0">
              <a:solidFill>
                <a:srgbClr val="0080CB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0665" y="964843"/>
            <a:ext cx="3191219" cy="340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22" y="230208"/>
            <a:ext cx="9851503" cy="5408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97" y="347011"/>
            <a:ext cx="1519258" cy="3006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562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、安全性</a:t>
            </a:r>
            <a:endParaRPr kumimoji="1" lang="zh-CN" altLang="en-US" sz="2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191364" y="1206638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13167" y="1287834"/>
            <a:ext cx="7755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临床不良反应发生率低于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191364" y="2228014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13167" y="2152284"/>
            <a:ext cx="8062664" cy="79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胃肠道副作用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明显减少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主要为轻、中度，一过性；无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市售同类降糖药严重胃肠道副作用（国内二甲双胍胃肠道不良反应发生率为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zh-CN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38756" y="2234520"/>
            <a:ext cx="951407" cy="2832469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安</a:t>
            </a:r>
            <a:endParaRPr kumimoji="1"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全</a:t>
            </a:r>
            <a:endParaRPr kumimoji="1"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kumimoji="1"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总</a:t>
            </a:r>
            <a:endParaRPr kumimoji="1"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endParaRPr kumimoji="1"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良</a:t>
            </a:r>
            <a:endParaRPr kumimoji="1"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好</a:t>
            </a:r>
            <a:endParaRPr kumimoji="1"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191364" y="3326664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191364" y="4425314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013167" y="3261573"/>
            <a:ext cx="8062664" cy="79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750"/>
              </a:spcBef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特殊人群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无需调整剂量、无肝脏毒性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：体内不被代谢，对肝功能异常者无禁忌；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提示无肝脏毒性；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013167" y="4370862"/>
            <a:ext cx="8062664" cy="79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引起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低血糖风险低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：适合低血糖风险较高或发生低血糖危害大患者（如独居老人、驾驶者等），适合二联治疗；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191364" y="5446689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013167" y="5586114"/>
            <a:ext cx="775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上市近5年内全球监管部门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未发生安全性警告、黑框警告等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257176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500">
                <a:solidFill>
                  <a:srgbClr val="0080CB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来平</a:t>
            </a:r>
            <a:endParaRPr kumimoji="1" lang="zh-CN" altLang="en-US" sz="2500">
              <a:solidFill>
                <a:srgbClr val="0080CB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35"/>
          <p:cNvSpPr/>
          <p:nvPr/>
        </p:nvSpPr>
        <p:spPr>
          <a:xfrm>
            <a:off x="551352" y="2191695"/>
            <a:ext cx="3102486" cy="8536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22" y="230208"/>
            <a:ext cx="9851503" cy="5408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97" y="347011"/>
            <a:ext cx="1519258" cy="3006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562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、有效性</a:t>
            </a:r>
            <a:endParaRPr kumimoji="1" lang="zh-CN" altLang="en-US" sz="2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561" y="973644"/>
            <a:ext cx="712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米格列醇口崩片与参照药品或目录内同治疗领域药品疗效比较</a:t>
            </a:r>
            <a:endParaRPr lang="zh-CN" altLang="en-US" sz="2000" b="1" dirty="0">
              <a:solidFill>
                <a:srgbClr val="0080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5190" y="2341512"/>
            <a:ext cx="3245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spc="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口腔崩解，</a:t>
            </a:r>
            <a:endParaRPr lang="en-US" altLang="zh-CN" sz="1500" spc="9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CJK"/>
            </a:endParaRPr>
          </a:p>
          <a:p>
            <a:pPr algn="ctr"/>
            <a:r>
              <a:rPr lang="zh-CN" altLang="en-US" sz="1500" spc="9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与米格列醇片</a:t>
            </a:r>
            <a:r>
              <a:rPr lang="zh-CN" altLang="en-US" sz="1500" b="1" spc="9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生物等效</a:t>
            </a:r>
            <a:endParaRPr lang="zh-CN" altLang="en-US" sz="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线连接符 16"/>
          <p:cNvCxnSpPr/>
          <p:nvPr/>
        </p:nvCxnSpPr>
        <p:spPr>
          <a:xfrm>
            <a:off x="8063696" y="1909823"/>
            <a:ext cx="0" cy="4271058"/>
          </a:xfrm>
          <a:prstGeom prst="line">
            <a:avLst/>
          </a:prstGeom>
          <a:ln>
            <a:solidFill>
              <a:srgbClr val="008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3866869" y="1909823"/>
            <a:ext cx="0" cy="4271058"/>
          </a:xfrm>
          <a:prstGeom prst="line">
            <a:avLst/>
          </a:prstGeom>
          <a:ln>
            <a:solidFill>
              <a:srgbClr val="008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1732"/>
            <a:ext cx="3781666" cy="242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4189494" y="3811732"/>
          <a:ext cx="3551580" cy="21741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49828"/>
                <a:gridCol w="849828"/>
                <a:gridCol w="1028847"/>
                <a:gridCol w="823077"/>
              </a:tblGrid>
              <a:tr h="6280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联合药物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HbA1c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餐后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2h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mg/</a:t>
                      </a:r>
                      <a:r>
                        <a:rPr lang="en-US" altLang="zh-CN" sz="10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dL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结论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CE00"/>
                    </a:solidFill>
                  </a:tcPr>
                </a:tc>
              </a:tr>
              <a:tr h="3865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单用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0.35%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27.8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呈显著性</a:t>
                      </a:r>
                      <a:endParaRPr lang="en-US" altLang="zh-CN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差异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格列本脲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0.28%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32.6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5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二甲双胍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0.40%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29.1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3865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胰岛素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0.36%</a:t>
                      </a:r>
                      <a:r>
                        <a:rPr lang="zh-CN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↓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43.7</a:t>
                      </a:r>
                      <a:endPara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</a:tbl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8386320" y="3086128"/>
            <a:ext cx="3254329" cy="1581150"/>
            <a:chOff x="5883321" y="3263900"/>
            <a:chExt cx="4114803" cy="1666287"/>
          </a:xfrm>
        </p:grpSpPr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10392"/>
            <a:stretch>
              <a:fillRect/>
            </a:stretch>
          </p:blipFill>
          <p:spPr bwMode="auto">
            <a:xfrm>
              <a:off x="5883321" y="3263900"/>
              <a:ext cx="4114803" cy="166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9450" y="3368287"/>
              <a:ext cx="2260600" cy="197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4002" y="4641934"/>
            <a:ext cx="3399795" cy="153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圆角矩形 36"/>
          <p:cNvSpPr/>
          <p:nvPr/>
        </p:nvSpPr>
        <p:spPr>
          <a:xfrm>
            <a:off x="4189494" y="2191695"/>
            <a:ext cx="3510770" cy="8536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209898" y="2341512"/>
            <a:ext cx="3469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与二甲双胍、格列本脲和胰岛素联用时，与对照组比较，</a:t>
            </a:r>
            <a:r>
              <a:rPr lang="zh-CN" altLang="en-US" sz="1500" b="1" spc="3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具有显著性差异</a:t>
            </a:r>
            <a:endParaRPr lang="zh-CN" altLang="en-US" sz="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8323613" y="2191695"/>
            <a:ext cx="3510770" cy="8536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344017" y="2341512"/>
            <a:ext cx="3469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降餐后血糖和胰岛素水平</a:t>
            </a:r>
            <a:endParaRPr lang="en-US" altLang="zh-CN" sz="1500" spc="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CJK"/>
            </a:endParaRPr>
          </a:p>
          <a:p>
            <a:pPr algn="ctr"/>
            <a:r>
              <a:rPr lang="zh-CN" altLang="en-US" sz="1500" b="1" spc="3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优于西格列汀</a:t>
            </a:r>
            <a:endParaRPr lang="zh-CN" altLang="en-US" sz="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798465" y="1598387"/>
            <a:ext cx="431060" cy="431060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729349" y="1598387"/>
            <a:ext cx="431060" cy="431060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863468" y="1598387"/>
            <a:ext cx="431060" cy="431060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57176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500">
                <a:solidFill>
                  <a:srgbClr val="0080CB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来平</a:t>
            </a:r>
            <a:endParaRPr kumimoji="1" lang="zh-CN" altLang="en-US" sz="2500">
              <a:solidFill>
                <a:srgbClr val="0080CB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38027" y="3788230"/>
            <a:ext cx="3734687" cy="24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22" y="230208"/>
            <a:ext cx="9851503" cy="5408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397" y="347011"/>
            <a:ext cx="1519258" cy="3006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562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、有效性</a:t>
            </a:r>
            <a:endParaRPr kumimoji="1" lang="zh-CN" altLang="en-US" sz="2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4561" y="973644"/>
            <a:ext cx="712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" dirty="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临床指南</a:t>
            </a:r>
            <a:r>
              <a:rPr lang="en-US" altLang="zh-CN" sz="2000" b="1" spc="65" dirty="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/</a:t>
            </a:r>
            <a:r>
              <a:rPr lang="zh-CN" altLang="en-US" sz="2000" b="1" spc="30" dirty="0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CJK"/>
              </a:rPr>
              <a:t>诊疗规范推荐</a:t>
            </a:r>
            <a:endParaRPr lang="zh-CN" altLang="en-US" sz="2000" b="1" dirty="0">
              <a:solidFill>
                <a:srgbClr val="0080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 b="49685"/>
          <a:stretch>
            <a:fillRect/>
          </a:stretch>
        </p:blipFill>
        <p:spPr bwMode="auto">
          <a:xfrm>
            <a:off x="474562" y="1576323"/>
            <a:ext cx="4334944" cy="261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直线连接符 23"/>
          <p:cNvCxnSpPr/>
          <p:nvPr/>
        </p:nvCxnSpPr>
        <p:spPr>
          <a:xfrm>
            <a:off x="5245584" y="1307939"/>
            <a:ext cx="0" cy="4872942"/>
          </a:xfrm>
          <a:prstGeom prst="line">
            <a:avLst/>
          </a:prstGeom>
          <a:ln>
            <a:solidFill>
              <a:srgbClr val="008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19745" y="4394559"/>
            <a:ext cx="4717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推荐米格列醇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适用于以碳水化合物为主食的餐后血糖升高的患者。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适合需减重的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T2DM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患者，低血糖风险低；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可与双胍类、胰岛素等联用；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推荐米格列醇剂量为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100-300mg/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日。</a:t>
            </a:r>
            <a:endParaRPr kumimoji="1" lang="zh-CN" alt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 b="40961"/>
          <a:stretch>
            <a:fillRect/>
          </a:stretch>
        </p:blipFill>
        <p:spPr bwMode="auto">
          <a:xfrm>
            <a:off x="5438027" y="1373754"/>
            <a:ext cx="3617572" cy="265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8096" y="2021021"/>
            <a:ext cx="2469119" cy="323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矩形 26"/>
          <p:cNvSpPr/>
          <p:nvPr/>
        </p:nvSpPr>
        <p:spPr>
          <a:xfrm>
            <a:off x="9055599" y="5269142"/>
            <a:ext cx="2651688" cy="961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均推荐米格列醇作为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型糖尿病的治疗用药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57176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500">
                <a:solidFill>
                  <a:srgbClr val="0080CB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来平</a:t>
            </a:r>
            <a:endParaRPr kumimoji="1" lang="zh-CN" altLang="en-US" sz="2500">
              <a:solidFill>
                <a:srgbClr val="0080CB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79342" y="1350004"/>
            <a:ext cx="2537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美国糖尿病学会糖尿病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医学诊疗标准（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110417" y="1307939"/>
            <a:ext cx="2512468" cy="619813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22" y="230208"/>
            <a:ext cx="9851503" cy="5408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97" y="347011"/>
            <a:ext cx="1519258" cy="3006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562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1"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、创新性</a:t>
            </a:r>
            <a:endParaRPr kumimoji="1" lang="zh-CN" altLang="en-US" sz="2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926265" y="2384867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35343" y="2153578"/>
            <a:ext cx="7123970" cy="109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口腔崩解，更符合药物代表特点（同类药物均建议随主食嚼服） </a:t>
            </a:r>
            <a:b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可满足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吞咽困难、精神疾病等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患者及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突发极端情况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用药需求，顺应性极高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在老年人群以及基层糖尿病治疗中优势凸显</a:t>
            </a:r>
            <a:endParaRPr lang="en-US" altLang="zh-CN" sz="15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926265" y="3812466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2271" y="1541556"/>
            <a:ext cx="295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创新点</a:t>
            </a:r>
            <a:endParaRPr lang="zh-CN" altLang="zh-CN" sz="2000" b="1">
              <a:solidFill>
                <a:srgbClr val="0080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44005" y="1541556"/>
            <a:ext cx="487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0080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患者获益</a:t>
            </a:r>
            <a:endParaRPr lang="zh-CN" altLang="zh-CN" sz="2000" b="1">
              <a:solidFill>
                <a:srgbClr val="0080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4561" y="973644"/>
            <a:ext cx="712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国内独家通过一致性评价的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类新药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，创新性显著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739070" y="2109468"/>
            <a:ext cx="2377620" cy="1162588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120000"/>
              </a:lnSpc>
              <a:defRPr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制剂创新：采用超级崩解剂及口感良好填充剂制备，实现快速崩解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739070" y="3563674"/>
            <a:ext cx="2377620" cy="1162588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安全性显著提升</a:t>
            </a:r>
            <a:endParaRPr lang="en-US" altLang="zh-CN" sz="15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739070" y="5017879"/>
            <a:ext cx="2377620" cy="1162588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拥有自主知识产权的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800">
              <a:lnSpc>
                <a:spcPct val="150000"/>
              </a:lnSpc>
              <a:defRPr/>
            </a:pP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α-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糖苷酶抑制剂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916728" y="5249520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735343" y="3627186"/>
            <a:ext cx="652078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不抑制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α-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淀粉酶，在肠道中不会残留未被吸收的寡糖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口崩片在到达胃肠道之前就崩解成细小微粒，增大药物在胃肠道的分布吸收从而降低药物对食管、胃肠黏膜的刺激性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735343" y="5153652"/>
            <a:ext cx="65207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ct val="150000"/>
              </a:lnSpc>
              <a:buClr>
                <a:srgbClr val="503291"/>
              </a:buClr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延缓碳水化合物的吸收，可多重获益：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150000"/>
              </a:lnSpc>
              <a:buClr>
                <a:srgbClr val="503291"/>
              </a:buClr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降低餐后血糖、低血糖风险小、控制体重、改善餐后低血压等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cxnSp>
        <p:nvCxnSpPr>
          <p:cNvPr id="36" name="直线连接符 35"/>
          <p:cNvCxnSpPr/>
          <p:nvPr/>
        </p:nvCxnSpPr>
        <p:spPr>
          <a:xfrm>
            <a:off x="3553428" y="2109468"/>
            <a:ext cx="0" cy="4071413"/>
          </a:xfrm>
          <a:prstGeom prst="line">
            <a:avLst/>
          </a:prstGeom>
          <a:ln>
            <a:solidFill>
              <a:srgbClr val="008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6257176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500">
                <a:solidFill>
                  <a:srgbClr val="0080CB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来平</a:t>
            </a:r>
            <a:endParaRPr kumimoji="1" lang="zh-CN" altLang="en-US" sz="2500">
              <a:solidFill>
                <a:srgbClr val="0080CB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22" y="230208"/>
            <a:ext cx="9851503" cy="5408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397" y="347011"/>
            <a:ext cx="1519258" cy="3006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562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1"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、公平性</a:t>
            </a:r>
            <a:endParaRPr kumimoji="1" lang="zh-CN" altLang="en-US" sz="25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73481" y="1205509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689090" y="1205510"/>
            <a:ext cx="2726354" cy="648182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对公共健康的影响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82871" y="1109641"/>
            <a:ext cx="6132353" cy="74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岁老年人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型糖尿病发病率是成人平均患病率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本品特别适合老年</a:t>
            </a: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型糖尿病患者及部分特殊人群</a:t>
            </a: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情况的用药需求</a:t>
            </a:r>
            <a:endParaRPr lang="zh-CN" altLang="en-US" sz="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73481" y="2180778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689090" y="2185525"/>
            <a:ext cx="2726354" cy="648182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符合“保基本”原则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82871" y="2081000"/>
            <a:ext cx="61323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米格列醇片已纳入国家第五批集采目录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节约胰岛素用量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73481" y="3156047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689090" y="3165540"/>
            <a:ext cx="2726354" cy="648182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弥补目录短板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82871" y="3108113"/>
            <a:ext cx="6132353" cy="74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年首家获批的糖尿病治疗口崩制剂（弥补原目录内糖尿病治疗领域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口崩片新剂型的空白），</a:t>
            </a: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为临床提供更多选择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73481" y="4131317"/>
            <a:ext cx="648182" cy="648182"/>
          </a:xfrm>
          <a:prstGeom prst="ellipse">
            <a:avLst/>
          </a:prstGeom>
          <a:solidFill>
            <a:srgbClr val="5C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1"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689090" y="4145556"/>
            <a:ext cx="2726354" cy="648182"/>
          </a:xfrm>
          <a:prstGeom prst="roundRect">
            <a:avLst/>
          </a:prstGeom>
          <a:solidFill>
            <a:srgbClr val="0080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临床管理难度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82871" y="4256507"/>
            <a:ext cx="6132353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单一适应症， 不会存在临床超适应症使用和滥用，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有利于医保管理</a:t>
            </a:r>
            <a:endParaRPr lang="zh-CN" altLang="en-US" sz="1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57176" y="262114"/>
            <a:ext cx="30788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2500">
                <a:solidFill>
                  <a:srgbClr val="0080CB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来平</a:t>
            </a:r>
            <a:endParaRPr kumimoji="1" lang="zh-CN" altLang="en-US" sz="2500">
              <a:solidFill>
                <a:srgbClr val="0080CB"/>
              </a:solidFill>
              <a:latin typeface="Lantinghei SC Demibold" panose="02000000000000000000" pitchFamily="2" charset="-122"/>
              <a:ea typeface="Lantinghei SC Demibold" panose="02000000000000000000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a7360ae4-8244-43a6-ad7c-d9b867ad057c"/>
  <p:tag name="COMMONDATA" val="eyJoZGlkIjoiMGVjMGU1MzdjMzYwNjgzZGVhODc4MDAzYjkxMTc1Mj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1700</Words>
  <Application>WPS 演示</Application>
  <PresentationFormat>宽屏</PresentationFormat>
  <Paragraphs>270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Lantinghei SC Demibold</vt:lpstr>
      <vt:lpstr>UKIJ CJK</vt:lpstr>
      <vt:lpstr>Segoe Print</vt:lpstr>
      <vt:lpstr>Times New Roman</vt:lpstr>
      <vt:lpstr>Arial Unicode MS</vt:lpstr>
      <vt:lpstr>等线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王桂莉</cp:lastModifiedBy>
  <cp:revision>33</cp:revision>
  <dcterms:created xsi:type="dcterms:W3CDTF">2023-07-12T03:34:00Z</dcterms:created>
  <dcterms:modified xsi:type="dcterms:W3CDTF">2023-07-13T07:12:12Z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4CB343D0E41D4371B27D8F9AD051396B_12</vt:lpwstr>
  </property>
  <property fmtid="{D5CDD505-2E9C-101B-9397-08002B2CF9AE}" pid="3" name="KSOProductBuildVer">
    <vt:lpwstr>2052-11.1.0.14309</vt:lpwstr>
  </property>
</Properties>
</file>