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notesSlides/notesSlide1.xml" ContentType="application/vnd.openxmlformats-officedocument.presentationml.notesSlide+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13"/>
  </p:notesMasterIdLst>
  <p:handoutMasterIdLst>
    <p:handoutMasterId r:id="rId14"/>
  </p:handoutMasterIdLst>
  <p:sldIdLst>
    <p:sldId id="318" r:id="rId3"/>
    <p:sldId id="319" r:id="rId4"/>
    <p:sldId id="320" r:id="rId5"/>
    <p:sldId id="321" r:id="rId6"/>
    <p:sldId id="322" r:id="rId7"/>
    <p:sldId id="323" r:id="rId8"/>
    <p:sldId id="324" r:id="rId9"/>
    <p:sldId id="325" r:id="rId10"/>
    <p:sldId id="326" r:id="rId11"/>
    <p:sldId id="327" r:id="rId12"/>
  </p:sldIdLst>
  <p:sldSz cx="12192000" cy="6858000"/>
  <p:notesSz cx="6858000" cy="9144000"/>
  <p:custDataLst>
    <p:tags r:id="rId1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7211"/>
    <a:srgbClr val="D9DADE"/>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870D84C-EF31-4E5A-AC50-0331583BA98F}" styleName="{1c11e0ce-8795-4a8a-8479-611ce8434d9d}">
    <a:wholeTbl>
      <a:tcTxStyle>
        <a:fontRef idx="none">
          <a:prstClr val="black"/>
        </a:fontRef>
      </a:tcTxStyle>
      <a:tcStyle>
        <a:tcBdr>
          <a:bottom>
            <a:ln w="38100" cmpd="sng">
              <a:solidFill>
                <a:srgbClr val="0F4C81"/>
              </a:solidFill>
            </a:ln>
          </a:bottom>
        </a:tcBdr>
        <a:fill>
          <a:solidFill>
            <a:srgbClr val="FFFFFF"/>
          </a:solidFill>
        </a:fill>
      </a:tcStyle>
    </a:wholeTbl>
    <a:band1H>
      <a:tcTxStyle>
        <a:fontRef idx="none">
          <a:prstClr val="black"/>
        </a:fontRef>
      </a:tcTxStyle>
      <a:tcStyle>
        <a:tcBdr>
          <a:insideV>
            <a:ln w="12700" cmpd="sng">
              <a:solidFill>
                <a:srgbClr val="FFFFFF"/>
              </a:solidFill>
            </a:ln>
          </a:insideV>
        </a:tcBdr>
        <a:fill>
          <a:solidFill>
            <a:srgbClr val="FFFFFF"/>
          </a:solidFill>
        </a:fill>
      </a:tcStyle>
    </a:band1H>
    <a:band2H>
      <a:tcTxStyle>
        <a:fontRef idx="none">
          <a:prstClr val="black"/>
        </a:fontRef>
      </a:tcTxStyle>
      <a:tcStyle>
        <a:tcBdr>
          <a:insideV>
            <a:ln w="12700" cmpd="sng">
              <a:solidFill>
                <a:srgbClr val="FFFFFF"/>
              </a:solidFill>
            </a:ln>
          </a:insideV>
        </a:tcBdr>
        <a:fill>
          <a:solidFill>
            <a:srgbClr val="F8F8F8"/>
          </a:solidFill>
        </a:fill>
      </a:tcStyle>
    </a:band2H>
    <a:firstRow>
      <a:tcTxStyle>
        <a:fontRef idx="none">
          <a:prstClr val="black"/>
        </a:fontRef>
      </a:tcTxStyle>
      <a:tcStyle>
        <a:tcBdr>
          <a:insideV>
            <a:ln w="12700" cmpd="sng">
              <a:solidFill>
                <a:srgbClr val="FFFFFF"/>
              </a:solidFill>
            </a:ln>
          </a:insideV>
        </a:tcBdr>
        <a:fill>
          <a:solidFill>
            <a:srgbClr val="0F4C8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83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2023/7/13</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14390E-1224-4B03-9732-89D9588F746C}" type="datetimeFigureOut">
              <a:rPr lang="zh-CN" altLang="en-US" smtClean="0"/>
              <a:t>2023/7/13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7BF1DE-9B7A-48A9-8455-0FBED7DADFF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slideMaster" Target="../slideMasters/slideMaster2.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Master" Target="../slideMasters/slideMaster2.xml"/><Relationship Id="rId5" Type="http://schemas.openxmlformats.org/officeDocument/2006/relationships/tags" Target="../tags/tag18.xml"/><Relationship Id="rId4" Type="http://schemas.openxmlformats.org/officeDocument/2006/relationships/tags" Target="../tags/tag17.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26.xml"/><Relationship Id="rId13" Type="http://schemas.openxmlformats.org/officeDocument/2006/relationships/tags" Target="../tags/tag31.xml"/><Relationship Id="rId3" Type="http://schemas.openxmlformats.org/officeDocument/2006/relationships/tags" Target="../tags/tag21.xml"/><Relationship Id="rId7" Type="http://schemas.openxmlformats.org/officeDocument/2006/relationships/tags" Target="../tags/tag25.xml"/><Relationship Id="rId12" Type="http://schemas.openxmlformats.org/officeDocument/2006/relationships/tags" Target="../tags/tag30.xml"/><Relationship Id="rId2" Type="http://schemas.openxmlformats.org/officeDocument/2006/relationships/tags" Target="../tags/tag20.xml"/><Relationship Id="rId16" Type="http://schemas.openxmlformats.org/officeDocument/2006/relationships/slideMaster" Target="../slideMasters/slideMaster2.xml"/><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tags" Target="../tags/tag29.xml"/><Relationship Id="rId5" Type="http://schemas.openxmlformats.org/officeDocument/2006/relationships/tags" Target="../tags/tag23.xml"/><Relationship Id="rId15" Type="http://schemas.openxmlformats.org/officeDocument/2006/relationships/tags" Target="../tags/tag33.xml"/><Relationship Id="rId10" Type="http://schemas.openxmlformats.org/officeDocument/2006/relationships/tags" Target="../tags/tag28.xml"/><Relationship Id="rId4" Type="http://schemas.openxmlformats.org/officeDocument/2006/relationships/tags" Target="../tags/tag22.xml"/><Relationship Id="rId9" Type="http://schemas.openxmlformats.org/officeDocument/2006/relationships/tags" Target="../tags/tag27.xml"/><Relationship Id="rId14" Type="http://schemas.openxmlformats.org/officeDocument/2006/relationships/tags" Target="../tags/tag32.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slideMaster" Target="../slideMasters/slideMaster2.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47.xml"/><Relationship Id="rId3" Type="http://schemas.openxmlformats.org/officeDocument/2006/relationships/tags" Target="../tags/tag42.xml"/><Relationship Id="rId7" Type="http://schemas.openxmlformats.org/officeDocument/2006/relationships/tags" Target="../tags/tag46.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9"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slideMaster" Target="../slideMasters/slideMaster2.xml"/><Relationship Id="rId4" Type="http://schemas.openxmlformats.org/officeDocument/2006/relationships/tags" Target="../tags/tag51.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57.xml"/><Relationship Id="rId7" Type="http://schemas.openxmlformats.org/officeDocument/2006/relationships/slideMaster" Target="../slideMasters/slideMaster2.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slideMaster" Target="../slideMasters/slideMaster2.xml"/><Relationship Id="rId5" Type="http://schemas.openxmlformats.org/officeDocument/2006/relationships/tags" Target="../tags/tag65.xml"/><Relationship Id="rId4" Type="http://schemas.openxmlformats.org/officeDocument/2006/relationships/tags" Target="../tags/tag64.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5" Type="http://schemas.openxmlformats.org/officeDocument/2006/relationships/slideMaster" Target="../slideMasters/slideMaster2.xml"/><Relationship Id="rId4" Type="http://schemas.openxmlformats.org/officeDocument/2006/relationships/tags" Target="../tags/tag69.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72.xml"/><Relationship Id="rId7" Type="http://schemas.openxmlformats.org/officeDocument/2006/relationships/slideMaster" Target="../slideMasters/slideMaster2.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tags" Target="../tags/tag73.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78.xml"/><Relationship Id="rId7" Type="http://schemas.openxmlformats.org/officeDocument/2006/relationships/slideMaster" Target="../slideMasters/slideMaster2.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84.xml"/><Relationship Id="rId7" Type="http://schemas.openxmlformats.org/officeDocument/2006/relationships/slideMaster" Target="../slideMasters/slideMaster2.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tags" Target="../tags/tag87.xml"/><Relationship Id="rId5" Type="http://schemas.openxmlformats.org/officeDocument/2006/relationships/tags" Target="../tags/tag86.xml"/><Relationship Id="rId4" Type="http://schemas.openxmlformats.org/officeDocument/2006/relationships/tags" Target="../tags/tag85.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95.xml"/><Relationship Id="rId3" Type="http://schemas.openxmlformats.org/officeDocument/2006/relationships/tags" Target="../tags/tag90.xml"/><Relationship Id="rId7" Type="http://schemas.openxmlformats.org/officeDocument/2006/relationships/tags" Target="../tags/tag94.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tags" Target="../tags/tag93.xml"/><Relationship Id="rId5" Type="http://schemas.openxmlformats.org/officeDocument/2006/relationships/tags" Target="../tags/tag92.xml"/><Relationship Id="rId10" Type="http://schemas.openxmlformats.org/officeDocument/2006/relationships/slideMaster" Target="../slideMasters/slideMaster2.xml"/><Relationship Id="rId4" Type="http://schemas.openxmlformats.org/officeDocument/2006/relationships/tags" Target="../tags/tag91.xml"/><Relationship Id="rId9" Type="http://schemas.openxmlformats.org/officeDocument/2006/relationships/tags" Target="../tags/tag96.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104.xml"/><Relationship Id="rId3" Type="http://schemas.openxmlformats.org/officeDocument/2006/relationships/tags" Target="../tags/tag99.xml"/><Relationship Id="rId7" Type="http://schemas.openxmlformats.org/officeDocument/2006/relationships/tags" Target="../tags/tag103.xml"/><Relationship Id="rId12" Type="http://schemas.openxmlformats.org/officeDocument/2006/relationships/slideMaster" Target="../slideMasters/slideMaster2.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tags" Target="../tags/tag102.xml"/><Relationship Id="rId11" Type="http://schemas.openxmlformats.org/officeDocument/2006/relationships/tags" Target="../tags/tag107.xml"/><Relationship Id="rId5" Type="http://schemas.openxmlformats.org/officeDocument/2006/relationships/tags" Target="../tags/tag101.xml"/><Relationship Id="rId10" Type="http://schemas.openxmlformats.org/officeDocument/2006/relationships/tags" Target="../tags/tag106.xml"/><Relationship Id="rId4" Type="http://schemas.openxmlformats.org/officeDocument/2006/relationships/tags" Target="../tags/tag100.xml"/><Relationship Id="rId9" Type="http://schemas.openxmlformats.org/officeDocument/2006/relationships/tags" Target="../tags/tag105.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115.xml"/><Relationship Id="rId3" Type="http://schemas.openxmlformats.org/officeDocument/2006/relationships/tags" Target="../tags/tag110.xml"/><Relationship Id="rId7" Type="http://schemas.openxmlformats.org/officeDocument/2006/relationships/tags" Target="../tags/tag114.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tags" Target="../tags/tag113.xml"/><Relationship Id="rId5" Type="http://schemas.openxmlformats.org/officeDocument/2006/relationships/tags" Target="../tags/tag112.xml"/><Relationship Id="rId10" Type="http://schemas.openxmlformats.org/officeDocument/2006/relationships/slideMaster" Target="../slideMasters/slideMaster2.xml"/><Relationship Id="rId4" Type="http://schemas.openxmlformats.org/officeDocument/2006/relationships/tags" Target="../tags/tag111.xml"/><Relationship Id="rId9" Type="http://schemas.openxmlformats.org/officeDocument/2006/relationships/tags" Target="../tags/tag116.xml"/></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124.xml"/><Relationship Id="rId13" Type="http://schemas.openxmlformats.org/officeDocument/2006/relationships/tags" Target="../tags/tag129.xml"/><Relationship Id="rId3" Type="http://schemas.openxmlformats.org/officeDocument/2006/relationships/tags" Target="../tags/tag119.xml"/><Relationship Id="rId7" Type="http://schemas.openxmlformats.org/officeDocument/2006/relationships/tags" Target="../tags/tag123.xml"/><Relationship Id="rId12" Type="http://schemas.openxmlformats.org/officeDocument/2006/relationships/tags" Target="../tags/tag128.xml"/><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tags" Target="../tags/tag122.xml"/><Relationship Id="rId11" Type="http://schemas.openxmlformats.org/officeDocument/2006/relationships/tags" Target="../tags/tag127.xml"/><Relationship Id="rId5" Type="http://schemas.openxmlformats.org/officeDocument/2006/relationships/tags" Target="../tags/tag121.xml"/><Relationship Id="rId10" Type="http://schemas.openxmlformats.org/officeDocument/2006/relationships/tags" Target="../tags/tag126.xml"/><Relationship Id="rId4" Type="http://schemas.openxmlformats.org/officeDocument/2006/relationships/tags" Target="../tags/tag120.xml"/><Relationship Id="rId9" Type="http://schemas.openxmlformats.org/officeDocument/2006/relationships/tags" Target="../tags/tag125.xml"/><Relationship Id="rId14"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137.xml"/><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slideMaster" Target="../slideMasters/slideMaster2.xml"/><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tags" Target="../tags/tag140.xml"/><Relationship Id="rId5" Type="http://schemas.openxmlformats.org/officeDocument/2006/relationships/tags" Target="../tags/tag134.xml"/><Relationship Id="rId10" Type="http://schemas.openxmlformats.org/officeDocument/2006/relationships/tags" Target="../tags/tag139.xml"/><Relationship Id="rId4" Type="http://schemas.openxmlformats.org/officeDocument/2006/relationships/tags" Target="../tags/tag133.xml"/><Relationship Id="rId9" Type="http://schemas.openxmlformats.org/officeDocument/2006/relationships/tags" Target="../tags/tag13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7D2DA9FF-67C5-411B-B0A7-2C33243768FE}" type="datetimeFigureOut">
              <a:rPr lang="zh-CN" altLang="en-US" smtClean="0"/>
              <a:t>2023/7/13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9EBE0DB-B06B-48D4-9502-001546C738BD}"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7D2DA9FF-67C5-411B-B0A7-2C33243768FE}" type="datetimeFigureOut">
              <a:rPr lang="zh-CN" altLang="en-US" smtClean="0"/>
              <a:t>2023/7/13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9EBE0DB-B06B-48D4-9502-001546C738B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a:xfrm>
            <a:off x="838200" y="6422854"/>
            <a:ext cx="2743196" cy="365125"/>
          </a:xfrm>
        </p:spPr>
        <p:txBody>
          <a:bodyPr/>
          <a:lstStyle/>
          <a:p>
            <a:fld id="{7D2DA9FF-67C5-411B-B0A7-2C33243768FE}" type="datetimeFigureOut">
              <a:rPr lang="zh-CN" altLang="en-US" smtClean="0"/>
              <a:t>2023/7/13</a:t>
            </a:fld>
            <a:endParaRPr lang="zh-CN" altLang="en-US"/>
          </a:p>
        </p:txBody>
      </p:sp>
      <p:sp>
        <p:nvSpPr>
          <p:cNvPr id="5" name="Footer Placeholder 4"/>
          <p:cNvSpPr>
            <a:spLocks noGrp="1"/>
          </p:cNvSpPr>
          <p:nvPr>
            <p:ph type="ftr" sz="quarter" idx="11"/>
          </p:nvPr>
        </p:nvSpPr>
        <p:spPr>
          <a:xfrm>
            <a:off x="3776135" y="6422854"/>
            <a:ext cx="4279669" cy="365125"/>
          </a:xfrm>
        </p:spPr>
        <p:txBody>
          <a:bodyPr/>
          <a:lstStyle/>
          <a:p>
            <a:endParaRPr lang="zh-CN" altLang="en-US"/>
          </a:p>
        </p:txBody>
      </p:sp>
      <p:sp>
        <p:nvSpPr>
          <p:cNvPr id="6" name="Slide Number Placeholder 5"/>
          <p:cNvSpPr>
            <a:spLocks noGrp="1"/>
          </p:cNvSpPr>
          <p:nvPr>
            <p:ph type="sldNum" sz="quarter" idx="12"/>
          </p:nvPr>
        </p:nvSpPr>
        <p:spPr>
          <a:xfrm>
            <a:off x="8073048" y="6422854"/>
            <a:ext cx="879759" cy="365125"/>
          </a:xfrm>
        </p:spPr>
        <p:txBody>
          <a:bodyPr/>
          <a:lstStyle/>
          <a:p>
            <a:fld id="{D9EBE0DB-B06B-48D4-9502-001546C738BD}"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cxnSp>
        <p:nvCxnSpPr>
          <p:cNvPr id="7" name="直接连接符 6"/>
          <p:cNvCxnSpPr/>
          <p:nvPr>
            <p:custDataLst>
              <p:tags r:id="rId1"/>
            </p:custDataLst>
          </p:nvPr>
        </p:nvCxnSpPr>
        <p:spPr>
          <a:xfrm>
            <a:off x="1012375" y="2208442"/>
            <a:ext cx="0" cy="1959429"/>
          </a:xfrm>
          <a:prstGeom prst="line">
            <a:avLst/>
          </a:prstGeom>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ctrTitle" hasCustomPrompt="1"/>
            <p:custDataLst>
              <p:tags r:id="rId2"/>
            </p:custDataLst>
          </p:nvPr>
        </p:nvSpPr>
        <p:spPr>
          <a:xfrm>
            <a:off x="1147321" y="2410559"/>
            <a:ext cx="6342035" cy="1200329"/>
          </a:xfrm>
        </p:spPr>
        <p:txBody>
          <a:bodyPr anchor="b">
            <a:normAutofit/>
          </a:bodyPr>
          <a:lstStyle>
            <a:lvl1pPr algn="ctr">
              <a:defRPr sz="6000"/>
            </a:lvl1pPr>
          </a:lstStyle>
          <a:p>
            <a:r>
              <a:rPr lang="zh-CN" altLang="en-US" dirty="0"/>
              <a:t>单击此处编辑标题</a:t>
            </a:r>
          </a:p>
        </p:txBody>
      </p:sp>
      <p:sp>
        <p:nvSpPr>
          <p:cNvPr id="3" name="副标题 2"/>
          <p:cNvSpPr>
            <a:spLocks noGrp="1"/>
          </p:cNvSpPr>
          <p:nvPr>
            <p:ph type="subTitle" idx="1"/>
            <p:custDataLst>
              <p:tags r:id="rId3"/>
            </p:custDataLst>
          </p:nvPr>
        </p:nvSpPr>
        <p:spPr>
          <a:xfrm>
            <a:off x="1147321" y="3617616"/>
            <a:ext cx="6342035" cy="424732"/>
          </a:xfrm>
        </p:spPr>
        <p:txBody>
          <a:bodyPr>
            <a:normAutofit/>
          </a:bodyPr>
          <a:lstStyle>
            <a:lvl1pPr marL="0" indent="0" algn="dist">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custDataLst>
              <p:tags r:id="rId4"/>
            </p:custDataLst>
          </p:nvPr>
        </p:nvSpPr>
        <p:spPr/>
        <p:txBody>
          <a:bodyPr/>
          <a:lstStyle/>
          <a:p>
            <a:fld id="{74B5680B-694D-4537-8E23-3859F52D281E}" type="datetimeFigureOut">
              <a:rPr lang="zh-CN" altLang="en-US" smtClean="0"/>
              <a:t>2023/7/13</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CC84C3FB-EA17-4F4A-BAED-BA5A19C59E68}"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nchor="b" anchorCtr="0">
            <a:normAutofit/>
          </a:bodyPr>
          <a:lstStyle>
            <a:lvl1pPr>
              <a:defRPr sz="4000"/>
            </a:lvl1pPr>
          </a:lstStyle>
          <a:p>
            <a:r>
              <a:rPr lang="zh-CN" altLang="en-US" dirty="0"/>
              <a:t>单击此处编辑母版标题样式</a:t>
            </a:r>
          </a:p>
        </p:txBody>
      </p:sp>
      <p:sp>
        <p:nvSpPr>
          <p:cNvPr id="3" name="内容占位符 2"/>
          <p:cNvSpPr>
            <a:spLocks noGrp="1"/>
          </p:cNvSpPr>
          <p:nvPr>
            <p:ph idx="1"/>
            <p:custDataLst>
              <p:tags r:id="rId2"/>
            </p:custDataLst>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2023/7/13</a:t>
            </a:fld>
            <a:endParaRPr lang="zh-CN" altLang="en-US" dirty="0"/>
          </a:p>
        </p:txBody>
      </p:sp>
      <p:sp>
        <p:nvSpPr>
          <p:cNvPr id="5" name="页脚占位符 4"/>
          <p:cNvSpPr>
            <a:spLocks noGrp="1"/>
          </p:cNvSpPr>
          <p:nvPr>
            <p:ph type="ftr" sz="quarter" idx="11"/>
            <p:custDataLst>
              <p:tags r:id="rId4"/>
            </p:custDataLst>
          </p:nvPr>
        </p:nvSpPr>
        <p:spPr/>
        <p:txBody>
          <a:bodyPr/>
          <a:lstStyle/>
          <a:p>
            <a:endParaRPr lang="zh-CN" altLang="en-US" dirty="0"/>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0" name="椭圆 9"/>
          <p:cNvSpPr/>
          <p:nvPr>
            <p:custDataLst>
              <p:tags r:id="rId1"/>
            </p:custDataLst>
          </p:nvPr>
        </p:nvSpPr>
        <p:spPr>
          <a:xfrm>
            <a:off x="5185138" y="1219201"/>
            <a:ext cx="4359725" cy="4359725"/>
          </a:xfrm>
          <a:prstGeom prst="ellips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12" name="椭圆 11"/>
          <p:cNvSpPr/>
          <p:nvPr>
            <p:custDataLst>
              <p:tags r:id="rId2"/>
            </p:custDataLst>
          </p:nvPr>
        </p:nvSpPr>
        <p:spPr>
          <a:xfrm>
            <a:off x="6047104" y="4331787"/>
            <a:ext cx="518160" cy="5181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9"/>
          <p:cNvSpPr>
            <a:spLocks noEditPoints="1"/>
          </p:cNvSpPr>
          <p:nvPr>
            <p:custDataLst>
              <p:tags r:id="rId3"/>
            </p:custDataLst>
          </p:nvPr>
        </p:nvSpPr>
        <p:spPr bwMode="auto">
          <a:xfrm>
            <a:off x="6105702" y="4427104"/>
            <a:ext cx="400965" cy="327526"/>
          </a:xfrm>
          <a:custGeom>
            <a:avLst/>
            <a:gdLst>
              <a:gd name="T0" fmla="*/ 470 w 694"/>
              <a:gd name="T1" fmla="*/ 171 h 565"/>
              <a:gd name="T2" fmla="*/ 493 w 694"/>
              <a:gd name="T3" fmla="*/ 172 h 565"/>
              <a:gd name="T4" fmla="*/ 246 w 694"/>
              <a:gd name="T5" fmla="*/ 0 h 565"/>
              <a:gd name="T6" fmla="*/ 0 w 694"/>
              <a:gd name="T7" fmla="*/ 209 h 565"/>
              <a:gd name="T8" fmla="*/ 99 w 694"/>
              <a:gd name="T9" fmla="*/ 374 h 565"/>
              <a:gd name="T10" fmla="*/ 74 w 694"/>
              <a:gd name="T11" fmla="*/ 448 h 565"/>
              <a:gd name="T12" fmla="*/ 160 w 694"/>
              <a:gd name="T13" fmla="*/ 405 h 565"/>
              <a:gd name="T14" fmla="*/ 246 w 694"/>
              <a:gd name="T15" fmla="*/ 418 h 565"/>
              <a:gd name="T16" fmla="*/ 269 w 694"/>
              <a:gd name="T17" fmla="*/ 417 h 565"/>
              <a:gd name="T18" fmla="*/ 261 w 694"/>
              <a:gd name="T19" fmla="*/ 365 h 565"/>
              <a:gd name="T20" fmla="*/ 470 w 694"/>
              <a:gd name="T21" fmla="*/ 171 h 565"/>
              <a:gd name="T22" fmla="*/ 338 w 694"/>
              <a:gd name="T23" fmla="*/ 104 h 565"/>
              <a:gd name="T24" fmla="*/ 368 w 694"/>
              <a:gd name="T25" fmla="*/ 135 h 565"/>
              <a:gd name="T26" fmla="*/ 338 w 694"/>
              <a:gd name="T27" fmla="*/ 166 h 565"/>
              <a:gd name="T28" fmla="*/ 301 w 694"/>
              <a:gd name="T29" fmla="*/ 135 h 565"/>
              <a:gd name="T30" fmla="*/ 338 w 694"/>
              <a:gd name="T31" fmla="*/ 104 h 565"/>
              <a:gd name="T32" fmla="*/ 166 w 694"/>
              <a:gd name="T33" fmla="*/ 166 h 565"/>
              <a:gd name="T34" fmla="*/ 129 w 694"/>
              <a:gd name="T35" fmla="*/ 135 h 565"/>
              <a:gd name="T36" fmla="*/ 166 w 694"/>
              <a:gd name="T37" fmla="*/ 104 h 565"/>
              <a:gd name="T38" fmla="*/ 197 w 694"/>
              <a:gd name="T39" fmla="*/ 135 h 565"/>
              <a:gd name="T40" fmla="*/ 166 w 694"/>
              <a:gd name="T41" fmla="*/ 166 h 565"/>
              <a:gd name="T42" fmla="*/ 694 w 694"/>
              <a:gd name="T43" fmla="*/ 362 h 565"/>
              <a:gd name="T44" fmla="*/ 485 w 694"/>
              <a:gd name="T45" fmla="*/ 184 h 565"/>
              <a:gd name="T46" fmla="*/ 277 w 694"/>
              <a:gd name="T47" fmla="*/ 362 h 565"/>
              <a:gd name="T48" fmla="*/ 485 w 694"/>
              <a:gd name="T49" fmla="*/ 540 h 565"/>
              <a:gd name="T50" fmla="*/ 559 w 694"/>
              <a:gd name="T51" fmla="*/ 528 h 565"/>
              <a:gd name="T52" fmla="*/ 626 w 694"/>
              <a:gd name="T53" fmla="*/ 565 h 565"/>
              <a:gd name="T54" fmla="*/ 608 w 694"/>
              <a:gd name="T55" fmla="*/ 503 h 565"/>
              <a:gd name="T56" fmla="*/ 694 w 694"/>
              <a:gd name="T57" fmla="*/ 362 h 565"/>
              <a:gd name="T58" fmla="*/ 418 w 694"/>
              <a:gd name="T59" fmla="*/ 331 h 565"/>
              <a:gd name="T60" fmla="*/ 393 w 694"/>
              <a:gd name="T61" fmla="*/ 307 h 565"/>
              <a:gd name="T62" fmla="*/ 418 w 694"/>
              <a:gd name="T63" fmla="*/ 282 h 565"/>
              <a:gd name="T64" fmla="*/ 448 w 694"/>
              <a:gd name="T65" fmla="*/ 307 h 565"/>
              <a:gd name="T66" fmla="*/ 418 w 694"/>
              <a:gd name="T67" fmla="*/ 331 h 565"/>
              <a:gd name="T68" fmla="*/ 552 w 694"/>
              <a:gd name="T69" fmla="*/ 331 h 565"/>
              <a:gd name="T70" fmla="*/ 528 w 694"/>
              <a:gd name="T71" fmla="*/ 307 h 565"/>
              <a:gd name="T72" fmla="*/ 552 w 694"/>
              <a:gd name="T73" fmla="*/ 282 h 565"/>
              <a:gd name="T74" fmla="*/ 583 w 694"/>
              <a:gd name="T75" fmla="*/ 307 h 565"/>
              <a:gd name="T76" fmla="*/ 552 w 694"/>
              <a:gd name="T77" fmla="*/ 331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94" h="565">
                <a:moveTo>
                  <a:pt x="470" y="171"/>
                </a:moveTo>
                <a:cubicBezTo>
                  <a:pt x="478" y="171"/>
                  <a:pt x="485" y="172"/>
                  <a:pt x="493" y="172"/>
                </a:cubicBezTo>
                <a:cubicBezTo>
                  <a:pt x="472" y="74"/>
                  <a:pt x="366" y="0"/>
                  <a:pt x="246" y="0"/>
                </a:cubicBezTo>
                <a:cubicBezTo>
                  <a:pt x="111" y="0"/>
                  <a:pt x="0" y="92"/>
                  <a:pt x="0" y="209"/>
                </a:cubicBezTo>
                <a:cubicBezTo>
                  <a:pt x="0" y="276"/>
                  <a:pt x="37" y="331"/>
                  <a:pt x="99" y="374"/>
                </a:cubicBezTo>
                <a:cubicBezTo>
                  <a:pt x="74" y="448"/>
                  <a:pt x="74" y="448"/>
                  <a:pt x="74" y="448"/>
                </a:cubicBezTo>
                <a:cubicBezTo>
                  <a:pt x="160" y="405"/>
                  <a:pt x="160" y="405"/>
                  <a:pt x="160" y="405"/>
                </a:cubicBezTo>
                <a:cubicBezTo>
                  <a:pt x="191" y="411"/>
                  <a:pt x="215" y="418"/>
                  <a:pt x="246" y="418"/>
                </a:cubicBezTo>
                <a:cubicBezTo>
                  <a:pt x="253" y="418"/>
                  <a:pt x="261" y="417"/>
                  <a:pt x="269" y="417"/>
                </a:cubicBezTo>
                <a:cubicBezTo>
                  <a:pt x="264" y="400"/>
                  <a:pt x="261" y="383"/>
                  <a:pt x="261" y="365"/>
                </a:cubicBezTo>
                <a:cubicBezTo>
                  <a:pt x="261" y="258"/>
                  <a:pt x="353" y="171"/>
                  <a:pt x="470" y="171"/>
                </a:cubicBezTo>
                <a:close/>
                <a:moveTo>
                  <a:pt x="338" y="104"/>
                </a:moveTo>
                <a:cubicBezTo>
                  <a:pt x="356" y="104"/>
                  <a:pt x="368" y="117"/>
                  <a:pt x="368" y="135"/>
                </a:cubicBezTo>
                <a:cubicBezTo>
                  <a:pt x="368" y="153"/>
                  <a:pt x="356" y="166"/>
                  <a:pt x="338" y="166"/>
                </a:cubicBezTo>
                <a:cubicBezTo>
                  <a:pt x="319" y="166"/>
                  <a:pt x="301" y="153"/>
                  <a:pt x="301" y="135"/>
                </a:cubicBezTo>
                <a:cubicBezTo>
                  <a:pt x="301" y="117"/>
                  <a:pt x="319" y="104"/>
                  <a:pt x="338" y="104"/>
                </a:cubicBezTo>
                <a:close/>
                <a:moveTo>
                  <a:pt x="166" y="166"/>
                </a:moveTo>
                <a:cubicBezTo>
                  <a:pt x="148" y="166"/>
                  <a:pt x="129" y="153"/>
                  <a:pt x="129" y="135"/>
                </a:cubicBezTo>
                <a:cubicBezTo>
                  <a:pt x="129" y="117"/>
                  <a:pt x="148" y="104"/>
                  <a:pt x="166" y="104"/>
                </a:cubicBezTo>
                <a:cubicBezTo>
                  <a:pt x="184" y="104"/>
                  <a:pt x="197" y="117"/>
                  <a:pt x="197" y="135"/>
                </a:cubicBezTo>
                <a:cubicBezTo>
                  <a:pt x="197" y="153"/>
                  <a:pt x="184" y="166"/>
                  <a:pt x="166" y="166"/>
                </a:cubicBezTo>
                <a:close/>
                <a:moveTo>
                  <a:pt x="694" y="362"/>
                </a:moveTo>
                <a:cubicBezTo>
                  <a:pt x="694" y="264"/>
                  <a:pt x="595" y="184"/>
                  <a:pt x="485" y="184"/>
                </a:cubicBezTo>
                <a:cubicBezTo>
                  <a:pt x="368" y="184"/>
                  <a:pt x="277" y="264"/>
                  <a:pt x="277" y="362"/>
                </a:cubicBezTo>
                <a:cubicBezTo>
                  <a:pt x="277" y="460"/>
                  <a:pt x="368" y="540"/>
                  <a:pt x="485" y="540"/>
                </a:cubicBezTo>
                <a:cubicBezTo>
                  <a:pt x="510" y="540"/>
                  <a:pt x="534" y="534"/>
                  <a:pt x="559" y="528"/>
                </a:cubicBezTo>
                <a:cubicBezTo>
                  <a:pt x="626" y="565"/>
                  <a:pt x="626" y="565"/>
                  <a:pt x="626" y="565"/>
                </a:cubicBezTo>
                <a:cubicBezTo>
                  <a:pt x="608" y="503"/>
                  <a:pt x="608" y="503"/>
                  <a:pt x="608" y="503"/>
                </a:cubicBezTo>
                <a:cubicBezTo>
                  <a:pt x="657" y="466"/>
                  <a:pt x="694" y="418"/>
                  <a:pt x="694" y="362"/>
                </a:cubicBezTo>
                <a:close/>
                <a:moveTo>
                  <a:pt x="418" y="331"/>
                </a:moveTo>
                <a:cubicBezTo>
                  <a:pt x="405" y="331"/>
                  <a:pt x="393" y="319"/>
                  <a:pt x="393" y="307"/>
                </a:cubicBezTo>
                <a:cubicBezTo>
                  <a:pt x="393" y="295"/>
                  <a:pt x="405" y="282"/>
                  <a:pt x="418" y="282"/>
                </a:cubicBezTo>
                <a:cubicBezTo>
                  <a:pt x="436" y="282"/>
                  <a:pt x="448" y="295"/>
                  <a:pt x="448" y="307"/>
                </a:cubicBezTo>
                <a:cubicBezTo>
                  <a:pt x="448" y="319"/>
                  <a:pt x="436" y="331"/>
                  <a:pt x="418" y="331"/>
                </a:cubicBezTo>
                <a:close/>
                <a:moveTo>
                  <a:pt x="552" y="331"/>
                </a:moveTo>
                <a:cubicBezTo>
                  <a:pt x="540" y="331"/>
                  <a:pt x="528" y="319"/>
                  <a:pt x="528" y="307"/>
                </a:cubicBezTo>
                <a:cubicBezTo>
                  <a:pt x="528" y="295"/>
                  <a:pt x="540" y="282"/>
                  <a:pt x="552" y="282"/>
                </a:cubicBezTo>
                <a:cubicBezTo>
                  <a:pt x="571" y="282"/>
                  <a:pt x="583" y="295"/>
                  <a:pt x="583" y="307"/>
                </a:cubicBezTo>
                <a:cubicBezTo>
                  <a:pt x="583" y="319"/>
                  <a:pt x="571" y="331"/>
                  <a:pt x="552" y="331"/>
                </a:cubicBezTo>
                <a:close/>
              </a:path>
            </a:pathLst>
          </a:custGeom>
          <a:solidFill>
            <a:schemeClr val="accent6"/>
          </a:solidFill>
          <a:ln>
            <a:noFill/>
          </a:ln>
        </p:spPr>
        <p:txBody>
          <a:bodyPr vert="horz" wrap="square" lIns="91440" tIns="45720" rIns="91440" bIns="45720" numCol="1" anchor="t" anchorCtr="0" compatLnSpc="1"/>
          <a:lstStyle/>
          <a:p>
            <a:endParaRPr lang="zh-CN" altLang="en-US"/>
          </a:p>
        </p:txBody>
      </p:sp>
      <p:sp>
        <p:nvSpPr>
          <p:cNvPr id="14" name="椭圆 13"/>
          <p:cNvSpPr/>
          <p:nvPr>
            <p:custDataLst>
              <p:tags r:id="rId4"/>
            </p:custDataLst>
          </p:nvPr>
        </p:nvSpPr>
        <p:spPr>
          <a:xfrm>
            <a:off x="7105920" y="4331787"/>
            <a:ext cx="518160" cy="5181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custDataLst>
              <p:tags r:id="rId5"/>
            </p:custDataLst>
          </p:nvPr>
        </p:nvSpPr>
        <p:spPr>
          <a:xfrm>
            <a:off x="8164736" y="4331787"/>
            <a:ext cx="518160" cy="5181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稻壳儿小白白(http://dwz.cn/Wu2UP)"/>
          <p:cNvSpPr/>
          <p:nvPr>
            <p:custDataLst>
              <p:tags r:id="rId6"/>
            </p:custDataLst>
          </p:nvPr>
        </p:nvSpPr>
        <p:spPr>
          <a:xfrm>
            <a:off x="7196860" y="4387350"/>
            <a:ext cx="336281" cy="407035"/>
          </a:xfrm>
          <a:custGeom>
            <a:avLst/>
            <a:gdLst/>
            <a:ahLst/>
            <a:cxnLst>
              <a:cxn ang="0">
                <a:pos x="40563" y="133577"/>
              </a:cxn>
              <a:cxn ang="0">
                <a:pos x="47324" y="120219"/>
              </a:cxn>
              <a:cxn ang="0">
                <a:pos x="54084" y="100183"/>
              </a:cxn>
              <a:cxn ang="0">
                <a:pos x="108169" y="13358"/>
              </a:cxn>
              <a:cxn ang="0">
                <a:pos x="169013" y="0"/>
              </a:cxn>
              <a:cxn ang="0">
                <a:pos x="216337" y="13358"/>
              </a:cxn>
              <a:cxn ang="0">
                <a:pos x="277182" y="106861"/>
              </a:cxn>
              <a:cxn ang="0">
                <a:pos x="277182" y="106861"/>
              </a:cxn>
              <a:cxn ang="0">
                <a:pos x="290703" y="133577"/>
              </a:cxn>
              <a:cxn ang="0">
                <a:pos x="283942" y="146934"/>
              </a:cxn>
              <a:cxn ang="0">
                <a:pos x="283942" y="146934"/>
              </a:cxn>
              <a:cxn ang="0">
                <a:pos x="317745" y="220402"/>
              </a:cxn>
              <a:cxn ang="0">
                <a:pos x="304224" y="253796"/>
              </a:cxn>
              <a:cxn ang="0">
                <a:pos x="283942" y="227080"/>
              </a:cxn>
              <a:cxn ang="0">
                <a:pos x="283942" y="227080"/>
              </a:cxn>
              <a:cxn ang="0">
                <a:pos x="283942" y="233759"/>
              </a:cxn>
              <a:cxn ang="0">
                <a:pos x="256900" y="273832"/>
              </a:cxn>
              <a:cxn ang="0">
                <a:pos x="290703" y="293869"/>
              </a:cxn>
              <a:cxn ang="0">
                <a:pos x="290703" y="300548"/>
              </a:cxn>
              <a:cxn ang="0">
                <a:pos x="229858" y="320584"/>
              </a:cxn>
              <a:cxn ang="0">
                <a:pos x="169013" y="307226"/>
              </a:cxn>
              <a:cxn ang="0">
                <a:pos x="155492" y="307226"/>
              </a:cxn>
              <a:cxn ang="0">
                <a:pos x="101408" y="320584"/>
              </a:cxn>
              <a:cxn ang="0">
                <a:pos x="33803" y="300548"/>
              </a:cxn>
              <a:cxn ang="0">
                <a:pos x="47324" y="280511"/>
              </a:cxn>
              <a:cxn ang="0">
                <a:pos x="60845" y="273832"/>
              </a:cxn>
              <a:cxn ang="0">
                <a:pos x="60845" y="273832"/>
              </a:cxn>
              <a:cxn ang="0">
                <a:pos x="60845" y="273832"/>
              </a:cxn>
              <a:cxn ang="0">
                <a:pos x="60845" y="273832"/>
              </a:cxn>
              <a:cxn ang="0">
                <a:pos x="33803" y="227080"/>
              </a:cxn>
              <a:cxn ang="0">
                <a:pos x="27042" y="227080"/>
              </a:cxn>
              <a:cxn ang="0">
                <a:pos x="27042" y="227080"/>
              </a:cxn>
              <a:cxn ang="0">
                <a:pos x="6761" y="247117"/>
              </a:cxn>
              <a:cxn ang="0">
                <a:pos x="6761" y="247117"/>
              </a:cxn>
              <a:cxn ang="0">
                <a:pos x="0" y="247117"/>
              </a:cxn>
              <a:cxn ang="0">
                <a:pos x="0" y="227080"/>
              </a:cxn>
              <a:cxn ang="0">
                <a:pos x="40563" y="146934"/>
              </a:cxn>
              <a:cxn ang="0">
                <a:pos x="40563" y="133577"/>
              </a:cxn>
            </a:cxnLst>
            <a:rect l="0" t="0" r="0" b="0"/>
            <a:pathLst>
              <a:path w="47" h="48">
                <a:moveTo>
                  <a:pt x="6" y="20"/>
                </a:moveTo>
                <a:cubicBezTo>
                  <a:pt x="6" y="20"/>
                  <a:pt x="7" y="18"/>
                  <a:pt x="7" y="18"/>
                </a:cubicBezTo>
                <a:cubicBezTo>
                  <a:pt x="7" y="17"/>
                  <a:pt x="7" y="16"/>
                  <a:pt x="8" y="15"/>
                </a:cubicBezTo>
                <a:cubicBezTo>
                  <a:pt x="8" y="10"/>
                  <a:pt x="12" y="4"/>
                  <a:pt x="16" y="2"/>
                </a:cubicBezTo>
                <a:cubicBezTo>
                  <a:pt x="19" y="1"/>
                  <a:pt x="22" y="0"/>
                  <a:pt x="25" y="0"/>
                </a:cubicBezTo>
                <a:cubicBezTo>
                  <a:pt x="27" y="0"/>
                  <a:pt x="30" y="1"/>
                  <a:pt x="32" y="2"/>
                </a:cubicBezTo>
                <a:cubicBezTo>
                  <a:pt x="38" y="4"/>
                  <a:pt x="40" y="9"/>
                  <a:pt x="41" y="16"/>
                </a:cubicBezTo>
                <a:cubicBezTo>
                  <a:pt x="41" y="16"/>
                  <a:pt x="41" y="16"/>
                  <a:pt x="41" y="16"/>
                </a:cubicBezTo>
                <a:cubicBezTo>
                  <a:pt x="42" y="17"/>
                  <a:pt x="43" y="18"/>
                  <a:pt x="43" y="20"/>
                </a:cubicBezTo>
                <a:cubicBezTo>
                  <a:pt x="43" y="20"/>
                  <a:pt x="42" y="21"/>
                  <a:pt x="42" y="22"/>
                </a:cubicBezTo>
                <a:cubicBezTo>
                  <a:pt x="42" y="22"/>
                  <a:pt x="42" y="22"/>
                  <a:pt x="42" y="22"/>
                </a:cubicBezTo>
                <a:cubicBezTo>
                  <a:pt x="45" y="26"/>
                  <a:pt x="47" y="29"/>
                  <a:pt x="47" y="33"/>
                </a:cubicBezTo>
                <a:cubicBezTo>
                  <a:pt x="47" y="34"/>
                  <a:pt x="46" y="38"/>
                  <a:pt x="45" y="38"/>
                </a:cubicBezTo>
                <a:cubicBezTo>
                  <a:pt x="44" y="38"/>
                  <a:pt x="43" y="35"/>
                  <a:pt x="42" y="34"/>
                </a:cubicBezTo>
                <a:cubicBezTo>
                  <a:pt x="42" y="34"/>
                  <a:pt x="42" y="34"/>
                  <a:pt x="42" y="34"/>
                </a:cubicBezTo>
                <a:cubicBezTo>
                  <a:pt x="42" y="35"/>
                  <a:pt x="42" y="35"/>
                  <a:pt x="42" y="35"/>
                </a:cubicBezTo>
                <a:cubicBezTo>
                  <a:pt x="41" y="37"/>
                  <a:pt x="40" y="39"/>
                  <a:pt x="38" y="41"/>
                </a:cubicBezTo>
                <a:cubicBezTo>
                  <a:pt x="40" y="42"/>
                  <a:pt x="42" y="42"/>
                  <a:pt x="43" y="44"/>
                </a:cubicBezTo>
                <a:cubicBezTo>
                  <a:pt x="43" y="45"/>
                  <a:pt x="43" y="45"/>
                  <a:pt x="43" y="45"/>
                </a:cubicBezTo>
                <a:cubicBezTo>
                  <a:pt x="41" y="48"/>
                  <a:pt x="37" y="48"/>
                  <a:pt x="34" y="48"/>
                </a:cubicBezTo>
                <a:cubicBezTo>
                  <a:pt x="31" y="48"/>
                  <a:pt x="29" y="47"/>
                  <a:pt x="25" y="46"/>
                </a:cubicBezTo>
                <a:cubicBezTo>
                  <a:pt x="25" y="46"/>
                  <a:pt x="24" y="46"/>
                  <a:pt x="23" y="46"/>
                </a:cubicBezTo>
                <a:cubicBezTo>
                  <a:pt x="21" y="48"/>
                  <a:pt x="18" y="48"/>
                  <a:pt x="15" y="48"/>
                </a:cubicBezTo>
                <a:cubicBezTo>
                  <a:pt x="13" y="48"/>
                  <a:pt x="5" y="48"/>
                  <a:pt x="5" y="45"/>
                </a:cubicBezTo>
                <a:cubicBezTo>
                  <a:pt x="5" y="43"/>
                  <a:pt x="6" y="43"/>
                  <a:pt x="7" y="42"/>
                </a:cubicBezTo>
                <a:cubicBezTo>
                  <a:pt x="7" y="42"/>
                  <a:pt x="8" y="41"/>
                  <a:pt x="9" y="41"/>
                </a:cubicBezTo>
                <a:cubicBezTo>
                  <a:pt x="9" y="41"/>
                  <a:pt x="9" y="41"/>
                  <a:pt x="9" y="41"/>
                </a:cubicBezTo>
                <a:cubicBezTo>
                  <a:pt x="9" y="41"/>
                  <a:pt x="9" y="41"/>
                  <a:pt x="9" y="41"/>
                </a:cubicBezTo>
                <a:cubicBezTo>
                  <a:pt x="9" y="41"/>
                  <a:pt x="9" y="41"/>
                  <a:pt x="9" y="41"/>
                </a:cubicBezTo>
                <a:cubicBezTo>
                  <a:pt x="8" y="40"/>
                  <a:pt x="5" y="36"/>
                  <a:pt x="5" y="34"/>
                </a:cubicBezTo>
                <a:cubicBezTo>
                  <a:pt x="4" y="34"/>
                  <a:pt x="4" y="34"/>
                  <a:pt x="4" y="34"/>
                </a:cubicBezTo>
                <a:cubicBezTo>
                  <a:pt x="4" y="34"/>
                  <a:pt x="4" y="34"/>
                  <a:pt x="4" y="34"/>
                </a:cubicBezTo>
                <a:cubicBezTo>
                  <a:pt x="4" y="36"/>
                  <a:pt x="2" y="37"/>
                  <a:pt x="1" y="37"/>
                </a:cubicBezTo>
                <a:cubicBezTo>
                  <a:pt x="1" y="37"/>
                  <a:pt x="1" y="37"/>
                  <a:pt x="1" y="37"/>
                </a:cubicBezTo>
                <a:cubicBezTo>
                  <a:pt x="0" y="37"/>
                  <a:pt x="0" y="37"/>
                  <a:pt x="0" y="37"/>
                </a:cubicBezTo>
                <a:cubicBezTo>
                  <a:pt x="0" y="36"/>
                  <a:pt x="0" y="35"/>
                  <a:pt x="0" y="34"/>
                </a:cubicBezTo>
                <a:cubicBezTo>
                  <a:pt x="0" y="29"/>
                  <a:pt x="2" y="25"/>
                  <a:pt x="6" y="22"/>
                </a:cubicBezTo>
                <a:cubicBezTo>
                  <a:pt x="6" y="21"/>
                  <a:pt x="6" y="21"/>
                  <a:pt x="6" y="20"/>
                </a:cubicBezTo>
                <a:close/>
              </a:path>
            </a:pathLst>
          </a:custGeom>
          <a:solidFill>
            <a:schemeClr val="accent6"/>
          </a:solidFill>
          <a:ln w="9525">
            <a:noFill/>
          </a:ln>
        </p:spPr>
        <p:txBody>
          <a:bodyPr/>
          <a:lstStyle/>
          <a:p>
            <a:endParaRPr lang="zh-CN" altLang="en-US"/>
          </a:p>
        </p:txBody>
      </p:sp>
      <p:sp>
        <p:nvSpPr>
          <p:cNvPr id="17" name="Freeform 123"/>
          <p:cNvSpPr>
            <a:spLocks noEditPoints="1"/>
          </p:cNvSpPr>
          <p:nvPr>
            <p:custDataLst>
              <p:tags r:id="rId7"/>
            </p:custDataLst>
          </p:nvPr>
        </p:nvSpPr>
        <p:spPr bwMode="auto">
          <a:xfrm>
            <a:off x="8219072" y="4468146"/>
            <a:ext cx="353137" cy="281759"/>
          </a:xfrm>
          <a:custGeom>
            <a:avLst/>
            <a:gdLst>
              <a:gd name="T0" fmla="*/ 98 w 119"/>
              <a:gd name="T1" fmla="*/ 40 h 95"/>
              <a:gd name="T2" fmla="*/ 95 w 119"/>
              <a:gd name="T3" fmla="*/ 36 h 95"/>
              <a:gd name="T4" fmla="*/ 94 w 119"/>
              <a:gd name="T5" fmla="*/ 22 h 95"/>
              <a:gd name="T6" fmla="*/ 69 w 119"/>
              <a:gd name="T7" fmla="*/ 23 h 95"/>
              <a:gd name="T8" fmla="*/ 65 w 119"/>
              <a:gd name="T9" fmla="*/ 16 h 95"/>
              <a:gd name="T10" fmla="*/ 45 w 119"/>
              <a:gd name="T11" fmla="*/ 6 h 95"/>
              <a:gd name="T12" fmla="*/ 11 w 119"/>
              <a:gd name="T13" fmla="*/ 34 h 95"/>
              <a:gd name="T14" fmla="*/ 1 w 119"/>
              <a:gd name="T15" fmla="*/ 60 h 95"/>
              <a:gd name="T16" fmla="*/ 51 w 119"/>
              <a:gd name="T17" fmla="*/ 93 h 95"/>
              <a:gd name="T18" fmla="*/ 110 w 119"/>
              <a:gd name="T19" fmla="*/ 67 h 95"/>
              <a:gd name="T20" fmla="*/ 98 w 119"/>
              <a:gd name="T21" fmla="*/ 40 h 95"/>
              <a:gd name="T22" fmla="*/ 52 w 119"/>
              <a:gd name="T23" fmla="*/ 86 h 95"/>
              <a:gd name="T24" fmla="*/ 14 w 119"/>
              <a:gd name="T25" fmla="*/ 62 h 95"/>
              <a:gd name="T26" fmla="*/ 52 w 119"/>
              <a:gd name="T27" fmla="*/ 35 h 95"/>
              <a:gd name="T28" fmla="*/ 91 w 119"/>
              <a:gd name="T29" fmla="*/ 57 h 95"/>
              <a:gd name="T30" fmla="*/ 52 w 119"/>
              <a:gd name="T31" fmla="*/ 8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95">
                <a:moveTo>
                  <a:pt x="98" y="40"/>
                </a:moveTo>
                <a:cubicBezTo>
                  <a:pt x="93" y="39"/>
                  <a:pt x="95" y="36"/>
                  <a:pt x="95" y="36"/>
                </a:cubicBezTo>
                <a:cubicBezTo>
                  <a:pt x="95" y="36"/>
                  <a:pt x="100" y="28"/>
                  <a:pt x="94" y="22"/>
                </a:cubicBezTo>
                <a:cubicBezTo>
                  <a:pt x="87" y="14"/>
                  <a:pt x="69" y="23"/>
                  <a:pt x="69" y="23"/>
                </a:cubicBezTo>
                <a:cubicBezTo>
                  <a:pt x="62" y="25"/>
                  <a:pt x="64" y="22"/>
                  <a:pt x="65" y="16"/>
                </a:cubicBezTo>
                <a:cubicBezTo>
                  <a:pt x="65" y="10"/>
                  <a:pt x="63" y="0"/>
                  <a:pt x="45" y="6"/>
                </a:cubicBezTo>
                <a:cubicBezTo>
                  <a:pt x="26" y="12"/>
                  <a:pt x="11" y="34"/>
                  <a:pt x="11" y="34"/>
                </a:cubicBezTo>
                <a:cubicBezTo>
                  <a:pt x="0" y="49"/>
                  <a:pt x="1" y="60"/>
                  <a:pt x="1" y="60"/>
                </a:cubicBezTo>
                <a:cubicBezTo>
                  <a:pt x="4" y="85"/>
                  <a:pt x="30" y="91"/>
                  <a:pt x="51" y="93"/>
                </a:cubicBezTo>
                <a:cubicBezTo>
                  <a:pt x="72" y="95"/>
                  <a:pt x="102" y="86"/>
                  <a:pt x="110" y="67"/>
                </a:cubicBezTo>
                <a:cubicBezTo>
                  <a:pt x="119" y="48"/>
                  <a:pt x="103" y="41"/>
                  <a:pt x="98" y="40"/>
                </a:cubicBezTo>
                <a:close/>
                <a:moveTo>
                  <a:pt x="52" y="86"/>
                </a:moveTo>
                <a:cubicBezTo>
                  <a:pt x="31" y="87"/>
                  <a:pt x="14" y="76"/>
                  <a:pt x="14" y="62"/>
                </a:cubicBezTo>
                <a:cubicBezTo>
                  <a:pt x="14" y="48"/>
                  <a:pt x="31" y="36"/>
                  <a:pt x="52" y="35"/>
                </a:cubicBezTo>
                <a:cubicBezTo>
                  <a:pt x="74" y="34"/>
                  <a:pt x="91" y="43"/>
                  <a:pt x="91" y="57"/>
                </a:cubicBezTo>
                <a:cubicBezTo>
                  <a:pt x="91" y="72"/>
                  <a:pt x="74" y="85"/>
                  <a:pt x="52" y="86"/>
                </a:cubicBezTo>
                <a:close/>
              </a:path>
            </a:pathLst>
          </a:custGeom>
          <a:solidFill>
            <a:schemeClr val="accent6"/>
          </a:solidFill>
          <a:ln>
            <a:noFill/>
          </a:ln>
        </p:spPr>
        <p:txBody>
          <a:bodyPr vert="horz" wrap="square" lIns="91440" tIns="45720" rIns="91440" bIns="45720" numCol="1" anchor="t" anchorCtr="0" compatLnSpc="1"/>
          <a:lstStyle/>
          <a:p>
            <a:endParaRPr lang="zh-CN" altLang="en-US"/>
          </a:p>
        </p:txBody>
      </p:sp>
      <p:sp>
        <p:nvSpPr>
          <p:cNvPr id="18" name="Freeform 124"/>
          <p:cNvSpPr>
            <a:spLocks noEditPoints="1"/>
          </p:cNvSpPr>
          <p:nvPr>
            <p:custDataLst>
              <p:tags r:id="rId8"/>
            </p:custDataLst>
          </p:nvPr>
        </p:nvSpPr>
        <p:spPr bwMode="auto">
          <a:xfrm>
            <a:off x="8299216" y="4592119"/>
            <a:ext cx="139002" cy="123974"/>
          </a:xfrm>
          <a:custGeom>
            <a:avLst/>
            <a:gdLst>
              <a:gd name="T0" fmla="*/ 21 w 47"/>
              <a:gd name="T1" fmla="*/ 3 h 42"/>
              <a:gd name="T2" fmla="*/ 2 w 47"/>
              <a:gd name="T3" fmla="*/ 25 h 42"/>
              <a:gd name="T4" fmla="*/ 8 w 47"/>
              <a:gd name="T5" fmla="*/ 35 h 42"/>
              <a:gd name="T6" fmla="*/ 40 w 47"/>
              <a:gd name="T7" fmla="*/ 29 h 42"/>
              <a:gd name="T8" fmla="*/ 21 w 47"/>
              <a:gd name="T9" fmla="*/ 3 h 42"/>
              <a:gd name="T10" fmla="*/ 16 w 47"/>
              <a:gd name="T11" fmla="*/ 31 h 42"/>
              <a:gd name="T12" fmla="*/ 8 w 47"/>
              <a:gd name="T13" fmla="*/ 26 h 42"/>
              <a:gd name="T14" fmla="*/ 15 w 47"/>
              <a:gd name="T15" fmla="*/ 19 h 42"/>
              <a:gd name="T16" fmla="*/ 23 w 47"/>
              <a:gd name="T17" fmla="*/ 24 h 42"/>
              <a:gd name="T18" fmla="*/ 16 w 47"/>
              <a:gd name="T19" fmla="*/ 31 h 42"/>
              <a:gd name="T20" fmla="*/ 28 w 47"/>
              <a:gd name="T21" fmla="*/ 20 h 42"/>
              <a:gd name="T22" fmla="*/ 25 w 47"/>
              <a:gd name="T23" fmla="*/ 20 h 42"/>
              <a:gd name="T24" fmla="*/ 26 w 47"/>
              <a:gd name="T25" fmla="*/ 16 h 42"/>
              <a:gd name="T26" fmla="*/ 30 w 47"/>
              <a:gd name="T27" fmla="*/ 16 h 42"/>
              <a:gd name="T28" fmla="*/ 28 w 47"/>
              <a:gd name="T29"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42">
                <a:moveTo>
                  <a:pt x="21" y="3"/>
                </a:moveTo>
                <a:cubicBezTo>
                  <a:pt x="0" y="5"/>
                  <a:pt x="2" y="25"/>
                  <a:pt x="2" y="25"/>
                </a:cubicBezTo>
                <a:cubicBezTo>
                  <a:pt x="2" y="25"/>
                  <a:pt x="2" y="32"/>
                  <a:pt x="8" y="35"/>
                </a:cubicBezTo>
                <a:cubicBezTo>
                  <a:pt x="21" y="42"/>
                  <a:pt x="33" y="38"/>
                  <a:pt x="40" y="29"/>
                </a:cubicBezTo>
                <a:cubicBezTo>
                  <a:pt x="47" y="21"/>
                  <a:pt x="43" y="0"/>
                  <a:pt x="21" y="3"/>
                </a:cubicBezTo>
                <a:close/>
                <a:moveTo>
                  <a:pt x="16" y="31"/>
                </a:moveTo>
                <a:cubicBezTo>
                  <a:pt x="12" y="31"/>
                  <a:pt x="8" y="29"/>
                  <a:pt x="8" y="26"/>
                </a:cubicBezTo>
                <a:cubicBezTo>
                  <a:pt x="8" y="22"/>
                  <a:pt x="11" y="19"/>
                  <a:pt x="15" y="19"/>
                </a:cubicBezTo>
                <a:cubicBezTo>
                  <a:pt x="20" y="18"/>
                  <a:pt x="23" y="21"/>
                  <a:pt x="23" y="24"/>
                </a:cubicBezTo>
                <a:cubicBezTo>
                  <a:pt x="23" y="27"/>
                  <a:pt x="20" y="31"/>
                  <a:pt x="16" y="31"/>
                </a:cubicBezTo>
                <a:close/>
                <a:moveTo>
                  <a:pt x="28" y="20"/>
                </a:moveTo>
                <a:cubicBezTo>
                  <a:pt x="27" y="21"/>
                  <a:pt x="25" y="21"/>
                  <a:pt x="25" y="20"/>
                </a:cubicBezTo>
                <a:cubicBezTo>
                  <a:pt x="24" y="19"/>
                  <a:pt x="24" y="17"/>
                  <a:pt x="26" y="16"/>
                </a:cubicBezTo>
                <a:cubicBezTo>
                  <a:pt x="27" y="15"/>
                  <a:pt x="29" y="15"/>
                  <a:pt x="30" y="16"/>
                </a:cubicBezTo>
                <a:cubicBezTo>
                  <a:pt x="30" y="17"/>
                  <a:pt x="30" y="19"/>
                  <a:pt x="28" y="20"/>
                </a:cubicBezTo>
                <a:close/>
              </a:path>
            </a:pathLst>
          </a:custGeom>
          <a:solidFill>
            <a:schemeClr val="accent6"/>
          </a:solidFill>
          <a:ln>
            <a:noFill/>
          </a:ln>
        </p:spPr>
        <p:txBody>
          <a:bodyPr vert="horz" wrap="square" lIns="91440" tIns="45720" rIns="91440" bIns="45720" numCol="1" anchor="t" anchorCtr="0" compatLnSpc="1"/>
          <a:lstStyle/>
          <a:p>
            <a:endParaRPr lang="zh-CN" altLang="en-US"/>
          </a:p>
        </p:txBody>
      </p:sp>
      <p:sp>
        <p:nvSpPr>
          <p:cNvPr id="19" name="Freeform 125"/>
          <p:cNvSpPr/>
          <p:nvPr>
            <p:custDataLst>
              <p:tags r:id="rId9"/>
            </p:custDataLst>
          </p:nvPr>
        </p:nvSpPr>
        <p:spPr bwMode="auto">
          <a:xfrm>
            <a:off x="8483298" y="4479416"/>
            <a:ext cx="76388" cy="80144"/>
          </a:xfrm>
          <a:custGeom>
            <a:avLst/>
            <a:gdLst>
              <a:gd name="T0" fmla="*/ 20 w 26"/>
              <a:gd name="T1" fmla="*/ 27 h 27"/>
              <a:gd name="T2" fmla="*/ 23 w 26"/>
              <a:gd name="T3" fmla="*/ 24 h 27"/>
              <a:gd name="T4" fmla="*/ 23 w 26"/>
              <a:gd name="T5" fmla="*/ 24 h 27"/>
              <a:gd name="T6" fmla="*/ 4 w 26"/>
              <a:gd name="T7" fmla="*/ 4 h 27"/>
              <a:gd name="T8" fmla="*/ 0 w 26"/>
              <a:gd name="T9" fmla="*/ 8 h 27"/>
              <a:gd name="T10" fmla="*/ 4 w 26"/>
              <a:gd name="T11" fmla="*/ 11 h 27"/>
              <a:gd name="T12" fmla="*/ 16 w 26"/>
              <a:gd name="T13" fmla="*/ 23 h 27"/>
              <a:gd name="T14" fmla="*/ 20 w 26"/>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27">
                <a:moveTo>
                  <a:pt x="20" y="27"/>
                </a:moveTo>
                <a:cubicBezTo>
                  <a:pt x="21" y="27"/>
                  <a:pt x="23" y="26"/>
                  <a:pt x="23" y="24"/>
                </a:cubicBezTo>
                <a:cubicBezTo>
                  <a:pt x="23" y="24"/>
                  <a:pt x="23" y="24"/>
                  <a:pt x="23" y="24"/>
                </a:cubicBezTo>
                <a:cubicBezTo>
                  <a:pt x="26" y="0"/>
                  <a:pt x="4" y="4"/>
                  <a:pt x="4" y="4"/>
                </a:cubicBezTo>
                <a:cubicBezTo>
                  <a:pt x="2" y="4"/>
                  <a:pt x="0" y="6"/>
                  <a:pt x="0" y="8"/>
                </a:cubicBezTo>
                <a:cubicBezTo>
                  <a:pt x="0" y="10"/>
                  <a:pt x="2" y="11"/>
                  <a:pt x="4" y="11"/>
                </a:cubicBezTo>
                <a:cubicBezTo>
                  <a:pt x="19" y="8"/>
                  <a:pt x="16" y="23"/>
                  <a:pt x="16" y="23"/>
                </a:cubicBezTo>
                <a:cubicBezTo>
                  <a:pt x="16" y="25"/>
                  <a:pt x="18" y="27"/>
                  <a:pt x="20" y="27"/>
                </a:cubicBezTo>
                <a:close/>
              </a:path>
            </a:pathLst>
          </a:custGeom>
          <a:solidFill>
            <a:schemeClr val="accent6"/>
          </a:solidFill>
          <a:ln>
            <a:noFill/>
          </a:ln>
        </p:spPr>
        <p:txBody>
          <a:bodyPr vert="horz" wrap="square" lIns="91440" tIns="45720" rIns="91440" bIns="45720" numCol="1" anchor="t" anchorCtr="0" compatLnSpc="1"/>
          <a:lstStyle/>
          <a:p>
            <a:endParaRPr lang="zh-CN" altLang="en-US"/>
          </a:p>
        </p:txBody>
      </p:sp>
      <p:sp>
        <p:nvSpPr>
          <p:cNvPr id="20" name="Freeform 126"/>
          <p:cNvSpPr/>
          <p:nvPr>
            <p:custDataLst>
              <p:tags r:id="rId10"/>
            </p:custDataLst>
          </p:nvPr>
        </p:nvSpPr>
        <p:spPr bwMode="auto">
          <a:xfrm>
            <a:off x="8468271" y="4431830"/>
            <a:ext cx="160289" cy="149020"/>
          </a:xfrm>
          <a:custGeom>
            <a:avLst/>
            <a:gdLst>
              <a:gd name="T0" fmla="*/ 22 w 54"/>
              <a:gd name="T1" fmla="*/ 2 h 50"/>
              <a:gd name="T2" fmla="*/ 4 w 54"/>
              <a:gd name="T3" fmla="*/ 2 h 50"/>
              <a:gd name="T4" fmla="*/ 4 w 54"/>
              <a:gd name="T5" fmla="*/ 2 h 50"/>
              <a:gd name="T6" fmla="*/ 4 w 54"/>
              <a:gd name="T7" fmla="*/ 2 h 50"/>
              <a:gd name="T8" fmla="*/ 0 w 54"/>
              <a:gd name="T9" fmla="*/ 7 h 50"/>
              <a:gd name="T10" fmla="*/ 5 w 54"/>
              <a:gd name="T11" fmla="*/ 12 h 50"/>
              <a:gd name="T12" fmla="*/ 10 w 54"/>
              <a:gd name="T13" fmla="*/ 11 h 50"/>
              <a:gd name="T14" fmla="*/ 35 w 54"/>
              <a:gd name="T15" fmla="*/ 24 h 50"/>
              <a:gd name="T16" fmla="*/ 37 w 54"/>
              <a:gd name="T17" fmla="*/ 41 h 50"/>
              <a:gd name="T18" fmla="*/ 36 w 54"/>
              <a:gd name="T19" fmla="*/ 46 h 50"/>
              <a:gd name="T20" fmla="*/ 41 w 54"/>
              <a:gd name="T21" fmla="*/ 50 h 50"/>
              <a:gd name="T22" fmla="*/ 46 w 54"/>
              <a:gd name="T23" fmla="*/ 46 h 50"/>
              <a:gd name="T24" fmla="*/ 46 w 54"/>
              <a:gd name="T25" fmla="*/ 46 h 50"/>
              <a:gd name="T26" fmla="*/ 22 w 54"/>
              <a:gd name="T27"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0">
                <a:moveTo>
                  <a:pt x="22" y="2"/>
                </a:moveTo>
                <a:cubicBezTo>
                  <a:pt x="14" y="0"/>
                  <a:pt x="7" y="1"/>
                  <a:pt x="4" y="2"/>
                </a:cubicBezTo>
                <a:cubicBezTo>
                  <a:pt x="4" y="2"/>
                  <a:pt x="4" y="2"/>
                  <a:pt x="4" y="2"/>
                </a:cubicBezTo>
                <a:cubicBezTo>
                  <a:pt x="4" y="2"/>
                  <a:pt x="4" y="2"/>
                  <a:pt x="4" y="2"/>
                </a:cubicBezTo>
                <a:cubicBezTo>
                  <a:pt x="2" y="3"/>
                  <a:pt x="0" y="5"/>
                  <a:pt x="0" y="7"/>
                </a:cubicBezTo>
                <a:cubicBezTo>
                  <a:pt x="0" y="10"/>
                  <a:pt x="2" y="12"/>
                  <a:pt x="5" y="12"/>
                </a:cubicBezTo>
                <a:cubicBezTo>
                  <a:pt x="5" y="12"/>
                  <a:pt x="8" y="12"/>
                  <a:pt x="10" y="11"/>
                </a:cubicBezTo>
                <a:cubicBezTo>
                  <a:pt x="12" y="10"/>
                  <a:pt x="27" y="11"/>
                  <a:pt x="35" y="24"/>
                </a:cubicBezTo>
                <a:cubicBezTo>
                  <a:pt x="39" y="33"/>
                  <a:pt x="37" y="40"/>
                  <a:pt x="37" y="41"/>
                </a:cubicBezTo>
                <a:cubicBezTo>
                  <a:pt x="37" y="41"/>
                  <a:pt x="36" y="43"/>
                  <a:pt x="36" y="46"/>
                </a:cubicBezTo>
                <a:cubicBezTo>
                  <a:pt x="36" y="49"/>
                  <a:pt x="38" y="50"/>
                  <a:pt x="41" y="50"/>
                </a:cubicBezTo>
                <a:cubicBezTo>
                  <a:pt x="43" y="50"/>
                  <a:pt x="45" y="50"/>
                  <a:pt x="46" y="46"/>
                </a:cubicBezTo>
                <a:cubicBezTo>
                  <a:pt x="46" y="46"/>
                  <a:pt x="46" y="46"/>
                  <a:pt x="46" y="46"/>
                </a:cubicBezTo>
                <a:cubicBezTo>
                  <a:pt x="54" y="18"/>
                  <a:pt x="36" y="5"/>
                  <a:pt x="22" y="2"/>
                </a:cubicBezTo>
                <a:close/>
              </a:path>
            </a:pathLst>
          </a:custGeom>
          <a:solidFill>
            <a:schemeClr val="accent6"/>
          </a:solidFill>
          <a:ln>
            <a:noFill/>
          </a:ln>
        </p:spPr>
        <p:txBody>
          <a:bodyPr vert="horz" wrap="square" lIns="91440" tIns="45720" rIns="91440" bIns="45720" numCol="1" anchor="t" anchorCtr="0" compatLnSpc="1"/>
          <a:lstStyle/>
          <a:p>
            <a:endParaRPr lang="zh-CN" altLang="en-US"/>
          </a:p>
        </p:txBody>
      </p:sp>
      <p:sp>
        <p:nvSpPr>
          <p:cNvPr id="2" name="标题 1"/>
          <p:cNvSpPr>
            <a:spLocks noGrp="1"/>
          </p:cNvSpPr>
          <p:nvPr>
            <p:ph type="title" hasCustomPrompt="1"/>
            <p:custDataLst>
              <p:tags r:id="rId11"/>
            </p:custDataLst>
          </p:nvPr>
        </p:nvSpPr>
        <p:spPr>
          <a:xfrm>
            <a:off x="5322783" y="2029069"/>
            <a:ext cx="4084435" cy="1424356"/>
          </a:xfrm>
        </p:spPr>
        <p:txBody>
          <a:bodyPr anchor="b">
            <a:normAutofit/>
          </a:bodyPr>
          <a:lstStyle>
            <a:lvl1pPr algn="ctr">
              <a:defRPr sz="3200"/>
            </a:lvl1pPr>
          </a:lstStyle>
          <a:p>
            <a:r>
              <a:rPr lang="zh-CN" altLang="en-US" dirty="0"/>
              <a:t>单击此处编辑标题</a:t>
            </a:r>
          </a:p>
        </p:txBody>
      </p:sp>
      <p:sp>
        <p:nvSpPr>
          <p:cNvPr id="3" name="文本占位符 2"/>
          <p:cNvSpPr>
            <a:spLocks noGrp="1"/>
          </p:cNvSpPr>
          <p:nvPr>
            <p:ph type="body" idx="1"/>
            <p:custDataLst>
              <p:tags r:id="rId12"/>
            </p:custDataLst>
          </p:nvPr>
        </p:nvSpPr>
        <p:spPr>
          <a:xfrm>
            <a:off x="5322783" y="3497997"/>
            <a:ext cx="4084435" cy="907817"/>
          </a:xfrm>
        </p:spPr>
        <p:txBody>
          <a:bodyPr>
            <a:norm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13"/>
            </p:custDataLst>
          </p:nvPr>
        </p:nvSpPr>
        <p:spPr/>
        <p:txBody>
          <a:bodyPr/>
          <a:lstStyle/>
          <a:p>
            <a:fld id="{760FBDFE-C587-4B4C-A407-44438C67B59E}" type="datetimeFigureOut">
              <a:rPr lang="zh-CN" altLang="en-US" smtClean="0"/>
              <a:t>2023/7/13</a:t>
            </a:fld>
            <a:endParaRPr lang="zh-CN" altLang="en-US"/>
          </a:p>
        </p:txBody>
      </p:sp>
      <p:sp>
        <p:nvSpPr>
          <p:cNvPr id="5" name="页脚占位符 4"/>
          <p:cNvSpPr>
            <a:spLocks noGrp="1"/>
          </p:cNvSpPr>
          <p:nvPr>
            <p:ph type="ftr" sz="quarter" idx="11"/>
            <p:custDataLst>
              <p:tags r:id="rId14"/>
            </p:custDataLst>
          </p:nvPr>
        </p:nvSpPr>
        <p:spPr/>
        <p:txBody>
          <a:bodyPr/>
          <a:lstStyle/>
          <a:p>
            <a:endParaRPr lang="zh-CN" altLang="en-US"/>
          </a:p>
        </p:txBody>
      </p:sp>
      <p:sp>
        <p:nvSpPr>
          <p:cNvPr id="6" name="灯片编号占位符 5"/>
          <p:cNvSpPr>
            <a:spLocks noGrp="1"/>
          </p:cNvSpPr>
          <p:nvPr>
            <p:ph type="sldNum" sz="quarter" idx="12"/>
            <p:custDataLst>
              <p:tags r:id="rId15"/>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nchor="b" anchorCtr="0">
            <a:normAutofit/>
          </a:bodyPr>
          <a:lstStyle>
            <a:lvl1pPr>
              <a:defRPr sz="4000"/>
            </a:lvl1pPr>
          </a:lstStyle>
          <a:p>
            <a:r>
              <a:rPr lang="zh-CN" altLang="en-US"/>
              <a:t>单击此处编辑母版标题样式</a:t>
            </a:r>
          </a:p>
        </p:txBody>
      </p:sp>
      <p:sp>
        <p:nvSpPr>
          <p:cNvPr id="3" name="内容占位符 2"/>
          <p:cNvSpPr>
            <a:spLocks noGrp="1"/>
          </p:cNvSpPr>
          <p:nvPr>
            <p:ph sz="half" idx="1"/>
            <p:custDataLst>
              <p:tags r:id="rId2"/>
            </p:custDataLst>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custDataLst>
              <p:tags r:id="rId3"/>
            </p:custDataLst>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2023/7/13</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839788" y="365125"/>
            <a:ext cx="10515600" cy="1325563"/>
          </a:xfrm>
        </p:spPr>
        <p:txBody>
          <a:bodyPr anchor="b" anchorCtr="0">
            <a:normAutofit/>
          </a:bodyPr>
          <a:lstStyle>
            <a:lvl1pPr>
              <a:defRPr sz="4000"/>
            </a:lvl1pPr>
          </a:lstStyle>
          <a:p>
            <a:r>
              <a:rPr lang="zh-CN" altLang="en-US"/>
              <a:t>单击此处编辑母版标题样式</a:t>
            </a:r>
          </a:p>
        </p:txBody>
      </p:sp>
      <p:sp>
        <p:nvSpPr>
          <p:cNvPr id="3" name="文本占位符 2"/>
          <p:cNvSpPr>
            <a:spLocks noGrp="1"/>
          </p:cNvSpPr>
          <p:nvPr>
            <p:ph type="body" idx="1"/>
            <p:custDataLst>
              <p:tags r:id="rId2"/>
            </p:custDataLst>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custDataLst>
              <p:tags r:id="rId3"/>
            </p:custDataLst>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custDataLst>
              <p:tags r:id="rId4"/>
            </p:custDataLst>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custDataLst>
              <p:tags r:id="rId5"/>
            </p:custDataLst>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2023/7/13</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2023/7/13</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6" name="标题 5"/>
          <p:cNvSpPr>
            <a:spLocks noGrp="1"/>
          </p:cNvSpPr>
          <p:nvPr>
            <p:ph type="title"/>
            <p:custDataLst>
              <p:tags r:id="rId4"/>
            </p:custDataLst>
          </p:nvPr>
        </p:nvSpPr>
        <p:spPr/>
        <p:txBody>
          <a:bodyPr/>
          <a:lstStyle/>
          <a:p>
            <a:r>
              <a:rPr lang="zh-CN" altLang="en-US"/>
              <a:t>单击此处编辑母版标题样式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2023/7/13</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838200" y="713673"/>
            <a:ext cx="4681654" cy="1428161"/>
          </a:xfr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custDataLst>
              <p:tags r:id="rId2"/>
            </p:custDataLst>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custDataLst>
              <p:tags r:id="rId3"/>
            </p:custDataLst>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t>2023/7/13</a:t>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7D2DA9FF-67C5-411B-B0A7-2C33243768FE}" type="datetimeFigureOut">
              <a:rPr lang="zh-CN" altLang="en-US" smtClean="0"/>
              <a:t>2023/7/13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9EBE0DB-B06B-48D4-9502-001546C738BD}"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444898" y="365125"/>
            <a:ext cx="908901" cy="5811838"/>
          </a:xfr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custDataLst>
              <p:tags r:id="rId2"/>
            </p:custDataLst>
          </p:nvPr>
        </p:nvSpPr>
        <p:spPr>
          <a:xfrm>
            <a:off x="838199" y="365125"/>
            <a:ext cx="9446443"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2023/7/13</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2023/7/13</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cxnSp>
        <p:nvCxnSpPr>
          <p:cNvPr id="10" name="直接连接符 9"/>
          <p:cNvCxnSpPr/>
          <p:nvPr>
            <p:custDataLst>
              <p:tags r:id="rId1"/>
            </p:custDataLst>
          </p:nvPr>
        </p:nvCxnSpPr>
        <p:spPr>
          <a:xfrm>
            <a:off x="903515" y="2329543"/>
            <a:ext cx="0" cy="1719943"/>
          </a:xfrm>
          <a:prstGeom prst="line">
            <a:avLst/>
          </a:prstGeom>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hasCustomPrompt="1"/>
            <p:custDataLst>
              <p:tags r:id="rId2"/>
            </p:custDataLst>
          </p:nvPr>
        </p:nvSpPr>
        <p:spPr>
          <a:xfrm>
            <a:off x="1028703" y="1953474"/>
            <a:ext cx="6774544" cy="1597630"/>
          </a:xfrm>
        </p:spPr>
        <p:txBody>
          <a:bodyPr anchor="b" anchorCtr="0">
            <a:normAutofit/>
          </a:bodyPr>
          <a:lstStyle>
            <a:lvl1pPr algn="l">
              <a:defRPr sz="8000" b="0"/>
            </a:lvl1pPr>
          </a:lstStyle>
          <a:p>
            <a:r>
              <a:rPr lang="zh-CN" altLang="en-US" dirty="0"/>
              <a:t>编辑标题</a:t>
            </a: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t>2023/7/13</a:t>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
        <p:nvSpPr>
          <p:cNvPr id="9" name="文本占位符 8"/>
          <p:cNvSpPr>
            <a:spLocks noGrp="1"/>
          </p:cNvSpPr>
          <p:nvPr>
            <p:ph type="body" sz="quarter" idx="13" hasCustomPrompt="1"/>
            <p:custDataLst>
              <p:tags r:id="rId6"/>
            </p:custDataLst>
          </p:nvPr>
        </p:nvSpPr>
        <p:spPr>
          <a:xfrm>
            <a:off x="1028703" y="3652705"/>
            <a:ext cx="4261756" cy="880647"/>
          </a:xfrm>
        </p:spPr>
        <p:txBody>
          <a:bodyPr>
            <a:normAutofit/>
          </a:bodyPr>
          <a:lstStyle>
            <a:lvl1pPr marL="0" indent="0" algn="dist">
              <a:buFont typeface="Arial" panose="020B0604020202020204" pitchFamily="34" charset="0"/>
              <a:buNone/>
              <a:defRPr sz="2400"/>
            </a:lvl1pPr>
          </a:lstStyle>
          <a:p>
            <a:pPr lvl="0"/>
            <a:r>
              <a:rPr lang="zh-CN" altLang="en-US" dirty="0"/>
              <a:t>单击此处编辑文本</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cxnSp>
        <p:nvCxnSpPr>
          <p:cNvPr id="13" name="直接连接符 12"/>
          <p:cNvCxnSpPr/>
          <p:nvPr userDrawn="1">
            <p:custDataLst>
              <p:tags r:id="rId1"/>
            </p:custDataLst>
          </p:nvPr>
        </p:nvCxnSpPr>
        <p:spPr>
          <a:xfrm flipH="1" flipV="1">
            <a:off x="6713855" y="1092200"/>
            <a:ext cx="4768215" cy="82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接连接符 14"/>
          <p:cNvCxnSpPr/>
          <p:nvPr userDrawn="1">
            <p:custDataLst>
              <p:tags r:id="rId2"/>
            </p:custDataLst>
          </p:nvPr>
        </p:nvCxnSpPr>
        <p:spPr>
          <a:xfrm flipH="1" flipV="1">
            <a:off x="10405110" y="1315085"/>
            <a:ext cx="1076960" cy="8255"/>
          </a:xfrm>
          <a:prstGeom prst="line">
            <a:avLst/>
          </a:prstGeom>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3"/>
            </p:custDataLst>
          </p:nvPr>
        </p:nvSpPr>
        <p:spPr/>
        <p:txBody>
          <a:bodyPr/>
          <a:lstStyle>
            <a:lvl1pPr>
              <a:defRPr baseline="0">
                <a:latin typeface="Arial" panose="020B0604020202020204" pitchFamily="34" charset="0"/>
                <a:ea typeface="微软雅黑" panose="020B0503020204020204" pitchFamily="3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t>2023/7/13</a:t>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custDataLst>
              <p:tags r:id="rId2"/>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p>
        </p:txBody>
      </p:sp>
      <p:sp>
        <p:nvSpPr>
          <p:cNvPr id="7" name="内容占位符 6"/>
          <p:cNvSpPr>
            <a:spLocks noGrp="1"/>
          </p:cNvSpPr>
          <p:nvPr>
            <p:ph sz="quarter" idx="13"/>
            <p:custDataLst>
              <p:tags r:id="rId3"/>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t>2023/7/13</a:t>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cxnSp>
        <p:nvCxnSpPr>
          <p:cNvPr id="6" name="直接连接符 5"/>
          <p:cNvCxnSpPr/>
          <p:nvPr userDrawn="1">
            <p:custDataLst>
              <p:tags r:id="rId1"/>
            </p:custDataLst>
          </p:nvPr>
        </p:nvCxnSpPr>
        <p:spPr>
          <a:xfrm flipH="1" flipV="1">
            <a:off x="11955780" y="770255"/>
            <a:ext cx="7620" cy="3576320"/>
          </a:xfrm>
          <a:prstGeom prst="line">
            <a:avLst/>
          </a:prstGeom>
        </p:spPr>
        <p:style>
          <a:lnRef idx="1">
            <a:schemeClr val="accent1"/>
          </a:lnRef>
          <a:fillRef idx="0">
            <a:schemeClr val="accent1"/>
          </a:fillRef>
          <a:effectRef idx="0">
            <a:schemeClr val="accent1"/>
          </a:effectRef>
          <a:fontRef idx="minor">
            <a:schemeClr val="tx1"/>
          </a:fontRef>
        </p:style>
      </p:cxnSp>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cxnSp>
        <p:nvCxnSpPr>
          <p:cNvPr id="13" name="直接连接符 12"/>
          <p:cNvCxnSpPr/>
          <p:nvPr userDrawn="1">
            <p:custDataLst>
              <p:tags r:id="rId3"/>
            </p:custDataLst>
          </p:nvPr>
        </p:nvCxnSpPr>
        <p:spPr>
          <a:xfrm flipH="1" flipV="1">
            <a:off x="234950" y="770255"/>
            <a:ext cx="7620" cy="3576320"/>
          </a:xfrm>
          <a:prstGeom prst="line">
            <a:avLst/>
          </a:prstGeom>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hasCustomPrompt="1"/>
            <p:custDataLst>
              <p:tags r:id="rId4"/>
            </p:custDataLst>
          </p:nvPr>
        </p:nvSpPr>
        <p:spPr>
          <a:xfrm>
            <a:off x="583200" y="770400"/>
            <a:ext cx="3960000" cy="882000"/>
          </a:xfrm>
        </p:spPr>
        <p:txBody>
          <a:bodyPr anchor="ctr"/>
          <a:lstStyle>
            <a:lvl1pPr>
              <a:defRPr sz="3600" baseline="0">
                <a:solidFill>
                  <a:schemeClr val="tx1"/>
                </a:solidFill>
                <a:latin typeface="Arial" panose="020B0604020202020204" pitchFamily="34" charset="0"/>
                <a:ea typeface="微软雅黑" panose="020B0503020204020204" pitchFamily="34" charset="-122"/>
              </a:defRPr>
            </a:lvl1pPr>
          </a:lstStyle>
          <a:p>
            <a:r>
              <a:rPr lang="zh-CN" altLang="en-US" dirty="0"/>
              <a:t>单击编辑标题</a:t>
            </a: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t>2023/7/13</a:t>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8"/>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9"/>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grpSp>
        <p:nvGrpSpPr>
          <p:cNvPr id="8" name="组合 7"/>
          <p:cNvGrpSpPr/>
          <p:nvPr userDrawn="1">
            <p:custDataLst>
              <p:tags r:id="rId1"/>
            </p:custDataLst>
          </p:nvPr>
        </p:nvGrpSpPr>
        <p:grpSpPr>
          <a:xfrm flipV="1">
            <a:off x="10994390" y="6155690"/>
            <a:ext cx="892810" cy="452755"/>
            <a:chOff x="1205" y="788"/>
            <a:chExt cx="1406" cy="713"/>
          </a:xfrm>
        </p:grpSpPr>
        <p:cxnSp>
          <p:nvCxnSpPr>
            <p:cNvPr id="11" name="直接连接符 10"/>
            <p:cNvCxnSpPr/>
            <p:nvPr userDrawn="1">
              <p:custDataLst>
                <p:tags r:id="rId9"/>
              </p:custDataLst>
            </p:nvPr>
          </p:nvCxnSpPr>
          <p:spPr>
            <a:xfrm flipH="1" flipV="1">
              <a:off x="1205" y="788"/>
              <a:ext cx="1406" cy="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接连接符 11"/>
            <p:cNvCxnSpPr/>
            <p:nvPr userDrawn="1">
              <p:custDataLst>
                <p:tags r:id="rId10"/>
              </p:custDataLst>
            </p:nvPr>
          </p:nvCxnSpPr>
          <p:spPr>
            <a:xfrm flipH="1" flipV="1">
              <a:off x="1845" y="1140"/>
              <a:ext cx="766"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接连接符 13"/>
            <p:cNvCxnSpPr/>
            <p:nvPr userDrawn="1">
              <p:custDataLst>
                <p:tags r:id="rId11"/>
              </p:custDataLst>
            </p:nvPr>
          </p:nvCxnSpPr>
          <p:spPr>
            <a:xfrm flipH="1">
              <a:off x="2223" y="1491"/>
              <a:ext cx="388" cy="1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3"/>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pitchFamily="34"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t>2023/7/13</a:t>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p>
        </p:txBody>
      </p:sp>
      <p:sp>
        <p:nvSpPr>
          <p:cNvPr id="9" name="内容占位符 8"/>
          <p:cNvSpPr>
            <a:spLocks noGrp="1"/>
          </p:cNvSpPr>
          <p:nvPr>
            <p:ph sz="quarter" idx="14"/>
            <p:custDataLst>
              <p:tags r:id="rId8"/>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cxnSp>
        <p:nvCxnSpPr>
          <p:cNvPr id="11" name="直接箭头连接符 10"/>
          <p:cNvCxnSpPr/>
          <p:nvPr userDrawn="1">
            <p:custDataLst>
              <p:tags r:id="rId2"/>
            </p:custDataLst>
          </p:nvPr>
        </p:nvCxnSpPr>
        <p:spPr>
          <a:xfrm flipV="1">
            <a:off x="11811000" y="6250940"/>
            <a:ext cx="5715" cy="470535"/>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userDrawn="1">
            <p:custDataLst>
              <p:tags r:id="rId3"/>
            </p:custDataLst>
          </p:nvPr>
        </p:nvCxnSpPr>
        <p:spPr>
          <a:xfrm>
            <a:off x="11788140" y="254000"/>
            <a:ext cx="0" cy="41529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4"/>
            </p:custDataLst>
          </p:nvPr>
        </p:nvSpPr>
        <p:spPr>
          <a:xfrm>
            <a:off x="604800" y="669600"/>
            <a:ext cx="10976400" cy="565200"/>
          </a:xfrm>
        </p:spPr>
        <p:txBody>
          <a:bodyPr anchor="ctr"/>
          <a:lstStyle>
            <a:lvl1pPr algn="ctr">
              <a:defRPr sz="32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t>2023/7/13</a:t>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8"/>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9"/>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cxnSp>
        <p:nvCxnSpPr>
          <p:cNvPr id="15" name="直接箭头连接符 14"/>
          <p:cNvCxnSpPr/>
          <p:nvPr userDrawn="1">
            <p:custDataLst>
              <p:tags r:id="rId1"/>
            </p:custDataLst>
          </p:nvPr>
        </p:nvCxnSpPr>
        <p:spPr>
          <a:xfrm flipV="1">
            <a:off x="8002905" y="6609715"/>
            <a:ext cx="313055" cy="254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userDrawn="1">
            <p:custDataLst>
              <p:tags r:id="rId2"/>
            </p:custDataLst>
          </p:nvPr>
        </p:nvCxnSpPr>
        <p:spPr>
          <a:xfrm flipV="1">
            <a:off x="3463290" y="6290310"/>
            <a:ext cx="575310" cy="508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userDrawn="1">
            <p:custDataLst>
              <p:tags r:id="rId3"/>
            </p:custDataLst>
          </p:nvPr>
        </p:nvCxnSpPr>
        <p:spPr>
          <a:xfrm rot="16200000" flipH="1">
            <a:off x="10989310" y="6336030"/>
            <a:ext cx="0" cy="295275"/>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userDrawn="1">
            <p:custDataLst>
              <p:tags r:id="rId4"/>
            </p:custDataLst>
          </p:nvPr>
        </p:nvCxnSpPr>
        <p:spPr>
          <a:xfrm>
            <a:off x="710565" y="6609715"/>
            <a:ext cx="372745" cy="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0" name="矩形 9"/>
          <p:cNvSpPr/>
          <p:nvPr userDrawn="1">
            <p:custDataLst>
              <p:tags r:id="rId5"/>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6"/>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t>2023/7/13</a:t>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10"/>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11"/>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12"/>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3"/>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cxnSp>
        <p:nvCxnSpPr>
          <p:cNvPr id="13" name="直接连接符 12"/>
          <p:cNvCxnSpPr/>
          <p:nvPr userDrawn="1">
            <p:custDataLst>
              <p:tags r:id="rId1"/>
            </p:custDataLst>
          </p:nvPr>
        </p:nvCxnSpPr>
        <p:spPr>
          <a:xfrm flipH="1" flipV="1">
            <a:off x="10971530" y="374015"/>
            <a:ext cx="892810" cy="12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接连接符 14"/>
          <p:cNvCxnSpPr/>
          <p:nvPr userDrawn="1">
            <p:custDataLst>
              <p:tags r:id="rId2"/>
            </p:custDataLst>
          </p:nvPr>
        </p:nvCxnSpPr>
        <p:spPr>
          <a:xfrm flipH="1" flipV="1">
            <a:off x="11377930" y="597535"/>
            <a:ext cx="486410" cy="635"/>
          </a:xfrm>
          <a:prstGeom prst="line">
            <a:avLst/>
          </a:prstGeom>
        </p:spPr>
        <p:style>
          <a:lnRef idx="1">
            <a:schemeClr val="accent1"/>
          </a:lnRef>
          <a:fillRef idx="0">
            <a:schemeClr val="accent1"/>
          </a:fillRef>
          <a:effectRef idx="0">
            <a:schemeClr val="accent1"/>
          </a:effectRef>
          <a:fontRef idx="minor">
            <a:schemeClr val="tx1"/>
          </a:fontRef>
        </p:style>
      </p:cxnSp>
      <p:grpSp>
        <p:nvGrpSpPr>
          <p:cNvPr id="9" name="组合 8"/>
          <p:cNvGrpSpPr/>
          <p:nvPr userDrawn="1">
            <p:custDataLst>
              <p:tags r:id="rId3"/>
            </p:custDataLst>
          </p:nvPr>
        </p:nvGrpSpPr>
        <p:grpSpPr>
          <a:xfrm flipH="1">
            <a:off x="222885" y="372745"/>
            <a:ext cx="892810" cy="223520"/>
            <a:chOff x="1205" y="788"/>
            <a:chExt cx="1406" cy="352"/>
          </a:xfrm>
        </p:grpSpPr>
        <p:cxnSp>
          <p:nvCxnSpPr>
            <p:cNvPr id="6" name="直接连接符 5"/>
            <p:cNvCxnSpPr/>
            <p:nvPr userDrawn="1">
              <p:custDataLst>
                <p:tags r:id="rId10"/>
              </p:custDataLst>
            </p:nvPr>
          </p:nvCxnSpPr>
          <p:spPr>
            <a:xfrm flipH="1" flipV="1">
              <a:off x="1205" y="788"/>
              <a:ext cx="1406" cy="2"/>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custDataLst>
                <p:tags r:id="rId11"/>
              </p:custDataLst>
            </p:nvPr>
          </p:nvCxnSpPr>
          <p:spPr>
            <a:xfrm flipH="1" flipV="1">
              <a:off x="1845" y="1140"/>
              <a:ext cx="766" cy="1"/>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 name="矩形 9"/>
          <p:cNvSpPr/>
          <p:nvPr userDrawn="1">
            <p:custDataLst>
              <p:tags r:id="rId4"/>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hasCustomPrompt="1"/>
            <p:custDataLst>
              <p:tags r:id="rId5"/>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t>2023/7/13</a:t>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9"/>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lvl1pPr>
              <a:defRPr>
                <a:solidFill>
                  <a:schemeClr val="tx2"/>
                </a:solidFill>
              </a:defRPr>
            </a:lvl1pPr>
          </a:lstStyle>
          <a:p>
            <a:fld id="{7D2DA9FF-67C5-411B-B0A7-2C33243768FE}" type="datetimeFigureOut">
              <a:rPr lang="zh-CN" altLang="en-US" smtClean="0"/>
              <a:t>2023/7/13</a:t>
            </a:fld>
            <a:endParaRPr lang="zh-CN" alt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zh-CN" alt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9EBE0DB-B06B-48D4-9502-001546C738BD}"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7D2DA9FF-67C5-411B-B0A7-2C33243768FE}" type="datetimeFigureOut">
              <a:rPr lang="zh-CN" altLang="en-US" smtClean="0"/>
              <a:t>2023/7/13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9EBE0DB-B06B-48D4-9502-001546C738BD}"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7D2DA9FF-67C5-411B-B0A7-2C33243768FE}" type="datetimeFigureOut">
              <a:rPr lang="zh-CN" altLang="en-US" smtClean="0"/>
              <a:t>2023/7/13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9EBE0DB-B06B-48D4-9502-001546C738BD}"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7D2DA9FF-67C5-411B-B0A7-2C33243768FE}" type="datetimeFigureOut">
              <a:rPr lang="zh-CN" altLang="en-US" smtClean="0"/>
              <a:t>2023/7/13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9EBE0DB-B06B-48D4-9502-001546C738BD}"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2DA9FF-67C5-411B-B0A7-2C33243768FE}" type="datetimeFigureOut">
              <a:rPr lang="zh-CN" altLang="en-US" smtClean="0"/>
              <a:t>2023/7/13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9EBE0DB-B06B-48D4-9502-001546C738BD}"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7D2DA9FF-67C5-411B-B0A7-2C33243768FE}" type="datetimeFigureOut">
              <a:rPr lang="zh-CN" altLang="en-US" smtClean="0"/>
              <a:t>2023/7/13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9EBE0DB-B06B-48D4-9502-001546C738BD}"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7D2DA9FF-67C5-411B-B0A7-2C33243768FE}" type="datetimeFigureOut">
              <a:rPr lang="zh-CN" altLang="en-US" smtClean="0"/>
              <a:t>2023/7/13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9EBE0DB-B06B-48D4-9502-001546C738B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ags" Target="../tags/tag3.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tags" Target="../tags/tag7.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ags" Target="../tags/tag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ags" Target="../tags/tag6.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ags" Target="../tags/tag5.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7D2DA9FF-67C5-411B-B0A7-2C33243768FE}" type="datetimeFigureOut">
              <a:rPr lang="zh-CN" altLang="en-US" smtClean="0"/>
              <a:t>2023/7/13</a:t>
            </a:fld>
            <a:endParaRPr lang="zh-CN" alt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zh-CN" alt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D9EBE0DB-B06B-48D4-9502-001546C738BD}" type="slidenum">
              <a:rPr lang="zh-CN" altLang="en-US" smtClean="0"/>
              <a:t>‹#›</a:t>
            </a:fld>
            <a:endParaRPr lang="zh-CN" alt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anose="05000000000000000000"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anose="05000000000000000000"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anose="05000000000000000000"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mn-lt"/>
          <a:ea typeface="+mn-ea"/>
          <a:cs typeface="+mn-cs"/>
        </a:defRPr>
      </a:lvl5pPr>
      <a:lvl6pPr marL="1284605" indent="-228600" algn="l" defTabSz="914400" rtl="0" eaLnBrk="1" latinLnBrk="0" hangingPunct="1">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mn-lt"/>
          <a:ea typeface="+mn-ea"/>
          <a:cs typeface="+mn-cs"/>
        </a:defRPr>
      </a:lvl6pPr>
      <a:lvl7pPr marL="1471930" indent="-228600" algn="l" defTabSz="914400" rtl="0" eaLnBrk="1" latinLnBrk="0" hangingPunct="1">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mn-lt"/>
          <a:ea typeface="+mn-ea"/>
          <a:cs typeface="+mn-cs"/>
        </a:defRPr>
      </a:lvl7pPr>
      <a:lvl8pPr marL="1628775" indent="-228600" algn="l" defTabSz="914400" rtl="0" eaLnBrk="1" latinLnBrk="0" hangingPunct="1">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mn-lt"/>
          <a:ea typeface="+mn-ea"/>
          <a:cs typeface="+mn-cs"/>
        </a:defRPr>
      </a:lvl8pPr>
      <a:lvl9pPr marL="1805940" indent="-228600" algn="l" defTabSz="914400" rtl="0" eaLnBrk="1" latinLnBrk="0" hangingPunct="1">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custDataLst>
              <p:tags r:id="rId21"/>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2"/>
            </p:custDataLst>
          </p:nvPr>
        </p:nvSpPr>
        <p:spPr>
          <a:xfrm>
            <a:off x="838200" y="6356350"/>
            <a:ext cx="2743200" cy="365125"/>
          </a:xfrm>
          <a:prstGeom prst="rect">
            <a:avLst/>
          </a:prstGeom>
        </p:spPr>
        <p:txBody>
          <a:bodyPr vert="horz" lIns="91440" tIns="45720" rIns="91440" bIns="45720" rtlCol="0" anchor="ctr">
            <a:normAutofit/>
          </a:bodyPr>
          <a:lstStyle>
            <a:lvl1pPr algn="ctr">
              <a:lnSpc>
                <a:spcPct val="120000"/>
              </a:lnSpc>
              <a:defRPr sz="1200">
                <a:solidFill>
                  <a:schemeClr val="bg1">
                    <a:lumMod val="50000"/>
                  </a:schemeClr>
                </a:solidFill>
                <a:latin typeface="+mn-ea"/>
                <a:ea typeface="+mn-ea"/>
              </a:defRPr>
            </a:lvl1pPr>
          </a:lstStyle>
          <a:p>
            <a:fld id="{D997B5FA-0921-464F-AAE1-844C04324D75}" type="datetimeFigureOut">
              <a:rPr lang="zh-CN" altLang="en-US" smtClean="0"/>
              <a:t>2023/7/13</a:t>
            </a:fld>
            <a:endParaRPr lang="zh-CN" altLang="en-US" dirty="0"/>
          </a:p>
        </p:txBody>
      </p:sp>
      <p:sp>
        <p:nvSpPr>
          <p:cNvPr id="5" name="页脚占位符 4"/>
          <p:cNvSpPr>
            <a:spLocks noGrp="1"/>
          </p:cNvSpPr>
          <p:nvPr>
            <p:ph type="ftr" sz="quarter" idx="3"/>
            <p:custDataLst>
              <p:tags r:id="rId23"/>
            </p:custDataLst>
          </p:nvPr>
        </p:nvSpPr>
        <p:spPr>
          <a:xfrm>
            <a:off x="4038600" y="6356350"/>
            <a:ext cx="4114800" cy="365125"/>
          </a:xfrm>
          <a:prstGeom prst="rect">
            <a:avLst/>
          </a:prstGeom>
        </p:spPr>
        <p:txBody>
          <a:bodyPr vert="horz" lIns="91440" tIns="45720" rIns="91440" bIns="45720" rtlCol="0" anchor="ctr">
            <a:normAutofit/>
          </a:bodyPr>
          <a:lstStyle>
            <a:lvl1pPr algn="ctr">
              <a:lnSpc>
                <a:spcPct val="120000"/>
              </a:lnSpc>
              <a:defRPr sz="1200">
                <a:solidFill>
                  <a:schemeClr val="bg1">
                    <a:lumMod val="50000"/>
                  </a:schemeClr>
                </a:solidFill>
                <a:latin typeface="+mn-ea"/>
                <a:ea typeface="+mn-ea"/>
              </a:defRPr>
            </a:lvl1pPr>
          </a:lstStyle>
          <a:p>
            <a:endParaRPr lang="zh-CN" altLang="en-US"/>
          </a:p>
        </p:txBody>
      </p:sp>
      <p:sp>
        <p:nvSpPr>
          <p:cNvPr id="6" name="灯片编号占位符 5"/>
          <p:cNvSpPr>
            <a:spLocks noGrp="1"/>
          </p:cNvSpPr>
          <p:nvPr>
            <p:ph type="sldNum" sz="quarter" idx="4"/>
            <p:custDataLst>
              <p:tags r:id="rId24"/>
            </p:custDataLst>
          </p:nvPr>
        </p:nvSpPr>
        <p:spPr>
          <a:xfrm>
            <a:off x="8610600" y="6356350"/>
            <a:ext cx="2743200" cy="365125"/>
          </a:xfrm>
          <a:prstGeom prst="rect">
            <a:avLst/>
          </a:prstGeom>
        </p:spPr>
        <p:txBody>
          <a:bodyPr vert="horz" lIns="91440" tIns="45720" rIns="91440" bIns="45720" rtlCol="0" anchor="ctr">
            <a:normAutofit/>
          </a:bodyPr>
          <a:lstStyle>
            <a:lvl1pPr algn="ctr">
              <a:lnSpc>
                <a:spcPct val="120000"/>
              </a:lnSpc>
              <a:defRPr sz="1200">
                <a:solidFill>
                  <a:schemeClr val="bg1">
                    <a:lumMod val="50000"/>
                  </a:schemeClr>
                </a:solidFill>
                <a:latin typeface="+mn-ea"/>
                <a:ea typeface="+mn-ea"/>
              </a:defRPr>
            </a:lvl1pPr>
          </a:lstStyle>
          <a:p>
            <a:fld id="{565CE74E-AB26-4998-AD42-012C4C1AD076}" type="slidenum">
              <a:rPr lang="zh-CN" altLang="en-US" smtClean="0"/>
              <a:t>‹#›</a:t>
            </a:fld>
            <a:endParaRPr lang="zh-CN" altLang="en-US"/>
          </a:p>
        </p:txBody>
      </p:sp>
      <p:sp>
        <p:nvSpPr>
          <p:cNvPr id="7" name="KSO_TEMPLATE" hidden="1"/>
          <p:cNvSpPr/>
          <p:nvPr>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latinLnBrk="0" hangingPunct="1">
        <a:lnSpc>
          <a:spcPct val="12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 Id="rId4"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tags" Target="../tags/tag220.xml"/><Relationship Id="rId2" Type="http://schemas.openxmlformats.org/officeDocument/2006/relationships/tags" Target="../tags/tag219.xml"/><Relationship Id="rId1" Type="http://schemas.openxmlformats.org/officeDocument/2006/relationships/tags" Target="../tags/tag218.xml"/><Relationship Id="rId5" Type="http://schemas.openxmlformats.org/officeDocument/2006/relationships/slideLayout" Target="../slideLayouts/slideLayout18.xml"/><Relationship Id="rId4" Type="http://schemas.openxmlformats.org/officeDocument/2006/relationships/tags" Target="../tags/tag221.xml"/></Relationships>
</file>

<file path=ppt/slides/_rels/slide2.xml.rels><?xml version="1.0" encoding="UTF-8" standalone="yes"?>
<Relationships xmlns="http://schemas.openxmlformats.org/package/2006/relationships"><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slideLayout" Target="../slideLayouts/slideLayout18.xml"/><Relationship Id="rId5" Type="http://schemas.openxmlformats.org/officeDocument/2006/relationships/tags" Target="../tags/tag148.xml"/><Relationship Id="rId4" Type="http://schemas.openxmlformats.org/officeDocument/2006/relationships/tags" Target="../tags/tag147.xml"/></Relationships>
</file>

<file path=ppt/slides/_rels/slide3.xml.rels><?xml version="1.0" encoding="UTF-8" standalone="yes"?>
<Relationships xmlns="http://schemas.openxmlformats.org/package/2006/relationships"><Relationship Id="rId8" Type="http://schemas.openxmlformats.org/officeDocument/2006/relationships/tags" Target="../tags/tag156.xml"/><Relationship Id="rId3" Type="http://schemas.openxmlformats.org/officeDocument/2006/relationships/tags" Target="../tags/tag151.xml"/><Relationship Id="rId7" Type="http://schemas.openxmlformats.org/officeDocument/2006/relationships/tags" Target="../tags/tag155.xml"/><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tags" Target="../tags/tag154.xml"/><Relationship Id="rId5" Type="http://schemas.openxmlformats.org/officeDocument/2006/relationships/tags" Target="../tags/tag153.xml"/><Relationship Id="rId10" Type="http://schemas.openxmlformats.org/officeDocument/2006/relationships/slideLayout" Target="../slideLayouts/slideLayout18.xml"/><Relationship Id="rId4" Type="http://schemas.openxmlformats.org/officeDocument/2006/relationships/tags" Target="../tags/tag152.xml"/><Relationship Id="rId9" Type="http://schemas.openxmlformats.org/officeDocument/2006/relationships/tags" Target="../tags/tag157.xml"/></Relationships>
</file>

<file path=ppt/slides/_rels/slide4.xml.rels><?xml version="1.0" encoding="UTF-8" standalone="yes"?>
<Relationships xmlns="http://schemas.openxmlformats.org/package/2006/relationships"><Relationship Id="rId8" Type="http://schemas.openxmlformats.org/officeDocument/2006/relationships/tags" Target="../tags/tag165.xml"/><Relationship Id="rId3" Type="http://schemas.openxmlformats.org/officeDocument/2006/relationships/tags" Target="../tags/tag160.xml"/><Relationship Id="rId7" Type="http://schemas.openxmlformats.org/officeDocument/2006/relationships/tags" Target="../tags/tag164.xml"/><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tags" Target="../tags/tag163.xml"/><Relationship Id="rId5" Type="http://schemas.openxmlformats.org/officeDocument/2006/relationships/tags" Target="../tags/tag162.xml"/><Relationship Id="rId10" Type="http://schemas.openxmlformats.org/officeDocument/2006/relationships/image" Target="../media/image2.png"/><Relationship Id="rId4" Type="http://schemas.openxmlformats.org/officeDocument/2006/relationships/tags" Target="../tags/tag161.xml"/><Relationship Id="rId9"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tags" Target="../tags/tag173.xml"/><Relationship Id="rId13" Type="http://schemas.openxmlformats.org/officeDocument/2006/relationships/tags" Target="../tags/tag178.xml"/><Relationship Id="rId18" Type="http://schemas.openxmlformats.org/officeDocument/2006/relationships/image" Target="../media/image3.png"/><Relationship Id="rId3" Type="http://schemas.openxmlformats.org/officeDocument/2006/relationships/tags" Target="../tags/tag168.xml"/><Relationship Id="rId7" Type="http://schemas.openxmlformats.org/officeDocument/2006/relationships/tags" Target="../tags/tag172.xml"/><Relationship Id="rId12" Type="http://schemas.openxmlformats.org/officeDocument/2006/relationships/tags" Target="../tags/tag177.xml"/><Relationship Id="rId17" Type="http://schemas.openxmlformats.org/officeDocument/2006/relationships/slideLayout" Target="../slideLayouts/slideLayout18.xml"/><Relationship Id="rId2" Type="http://schemas.openxmlformats.org/officeDocument/2006/relationships/tags" Target="../tags/tag167.xml"/><Relationship Id="rId16" Type="http://schemas.openxmlformats.org/officeDocument/2006/relationships/tags" Target="../tags/tag181.xml"/><Relationship Id="rId1" Type="http://schemas.openxmlformats.org/officeDocument/2006/relationships/tags" Target="../tags/tag166.xml"/><Relationship Id="rId6" Type="http://schemas.openxmlformats.org/officeDocument/2006/relationships/tags" Target="../tags/tag171.xml"/><Relationship Id="rId11" Type="http://schemas.openxmlformats.org/officeDocument/2006/relationships/tags" Target="../tags/tag176.xml"/><Relationship Id="rId5" Type="http://schemas.openxmlformats.org/officeDocument/2006/relationships/tags" Target="../tags/tag170.xml"/><Relationship Id="rId15" Type="http://schemas.openxmlformats.org/officeDocument/2006/relationships/tags" Target="../tags/tag180.xml"/><Relationship Id="rId10" Type="http://schemas.openxmlformats.org/officeDocument/2006/relationships/tags" Target="../tags/tag175.xml"/><Relationship Id="rId4" Type="http://schemas.openxmlformats.org/officeDocument/2006/relationships/tags" Target="../tags/tag169.xml"/><Relationship Id="rId9" Type="http://schemas.openxmlformats.org/officeDocument/2006/relationships/tags" Target="../tags/tag174.xml"/><Relationship Id="rId14" Type="http://schemas.openxmlformats.org/officeDocument/2006/relationships/tags" Target="../tags/tag179.xml"/></Relationships>
</file>

<file path=ppt/slides/_rels/slide6.xml.rels><?xml version="1.0" encoding="UTF-8" standalone="yes"?>
<Relationships xmlns="http://schemas.openxmlformats.org/package/2006/relationships"><Relationship Id="rId8" Type="http://schemas.openxmlformats.org/officeDocument/2006/relationships/tags" Target="../tags/tag189.xml"/><Relationship Id="rId13" Type="http://schemas.openxmlformats.org/officeDocument/2006/relationships/slideLayout" Target="../slideLayouts/slideLayout18.xml"/><Relationship Id="rId3" Type="http://schemas.openxmlformats.org/officeDocument/2006/relationships/tags" Target="../tags/tag184.xml"/><Relationship Id="rId7" Type="http://schemas.openxmlformats.org/officeDocument/2006/relationships/tags" Target="../tags/tag188.xml"/><Relationship Id="rId12" Type="http://schemas.openxmlformats.org/officeDocument/2006/relationships/tags" Target="../tags/tag193.xml"/><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tags" Target="../tags/tag187.xml"/><Relationship Id="rId11" Type="http://schemas.openxmlformats.org/officeDocument/2006/relationships/tags" Target="../tags/tag192.xml"/><Relationship Id="rId5" Type="http://schemas.openxmlformats.org/officeDocument/2006/relationships/tags" Target="../tags/tag186.xml"/><Relationship Id="rId10" Type="http://schemas.openxmlformats.org/officeDocument/2006/relationships/tags" Target="../tags/tag191.xml"/><Relationship Id="rId4" Type="http://schemas.openxmlformats.org/officeDocument/2006/relationships/tags" Target="../tags/tag185.xml"/><Relationship Id="rId9" Type="http://schemas.openxmlformats.org/officeDocument/2006/relationships/tags" Target="../tags/tag190.xml"/><Relationship Id="rId1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tags" Target="../tags/tag196.xml"/><Relationship Id="rId7" Type="http://schemas.openxmlformats.org/officeDocument/2006/relationships/tags" Target="../tags/tag200.xml"/><Relationship Id="rId2" Type="http://schemas.openxmlformats.org/officeDocument/2006/relationships/tags" Target="../tags/tag195.xml"/><Relationship Id="rId1" Type="http://schemas.openxmlformats.org/officeDocument/2006/relationships/tags" Target="../tags/tag194.xml"/><Relationship Id="rId6" Type="http://schemas.openxmlformats.org/officeDocument/2006/relationships/tags" Target="../tags/tag199.xml"/><Relationship Id="rId5" Type="http://schemas.openxmlformats.org/officeDocument/2006/relationships/tags" Target="../tags/tag198.xml"/><Relationship Id="rId4" Type="http://schemas.openxmlformats.org/officeDocument/2006/relationships/tags" Target="../tags/tag197.xml"/><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tags" Target="../tags/tag208.xml"/><Relationship Id="rId3" Type="http://schemas.openxmlformats.org/officeDocument/2006/relationships/tags" Target="../tags/tag203.xml"/><Relationship Id="rId7" Type="http://schemas.openxmlformats.org/officeDocument/2006/relationships/tags" Target="../tags/tag207.xml"/><Relationship Id="rId2" Type="http://schemas.openxmlformats.org/officeDocument/2006/relationships/tags" Target="../tags/tag202.xml"/><Relationship Id="rId1" Type="http://schemas.openxmlformats.org/officeDocument/2006/relationships/tags" Target="../tags/tag201.xml"/><Relationship Id="rId6" Type="http://schemas.openxmlformats.org/officeDocument/2006/relationships/tags" Target="../tags/tag206.xml"/><Relationship Id="rId11" Type="http://schemas.openxmlformats.org/officeDocument/2006/relationships/image" Target="../media/image7.png"/><Relationship Id="rId5" Type="http://schemas.openxmlformats.org/officeDocument/2006/relationships/tags" Target="../tags/tag205.xml"/><Relationship Id="rId10" Type="http://schemas.openxmlformats.org/officeDocument/2006/relationships/image" Target="../media/image6.png"/><Relationship Id="rId4" Type="http://schemas.openxmlformats.org/officeDocument/2006/relationships/tags" Target="../tags/tag204.xml"/><Relationship Id="rId9"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8" Type="http://schemas.openxmlformats.org/officeDocument/2006/relationships/tags" Target="../tags/tag216.xml"/><Relationship Id="rId13" Type="http://schemas.openxmlformats.org/officeDocument/2006/relationships/image" Target="../media/image9.png"/><Relationship Id="rId3" Type="http://schemas.openxmlformats.org/officeDocument/2006/relationships/tags" Target="../tags/tag211.xml"/><Relationship Id="rId7" Type="http://schemas.openxmlformats.org/officeDocument/2006/relationships/tags" Target="../tags/tag215.xml"/><Relationship Id="rId12" Type="http://schemas.openxmlformats.org/officeDocument/2006/relationships/image" Target="../media/image8.png"/><Relationship Id="rId2" Type="http://schemas.openxmlformats.org/officeDocument/2006/relationships/tags" Target="../tags/tag210.xml"/><Relationship Id="rId1" Type="http://schemas.openxmlformats.org/officeDocument/2006/relationships/tags" Target="../tags/tag209.xml"/><Relationship Id="rId6" Type="http://schemas.openxmlformats.org/officeDocument/2006/relationships/tags" Target="../tags/tag214.xml"/><Relationship Id="rId11" Type="http://schemas.openxmlformats.org/officeDocument/2006/relationships/notesSlide" Target="../notesSlides/notesSlide1.xml"/><Relationship Id="rId5" Type="http://schemas.openxmlformats.org/officeDocument/2006/relationships/tags" Target="../tags/tag213.xml"/><Relationship Id="rId10" Type="http://schemas.openxmlformats.org/officeDocument/2006/relationships/slideLayout" Target="../slideLayouts/slideLayout18.xml"/><Relationship Id="rId4" Type="http://schemas.openxmlformats.org/officeDocument/2006/relationships/tags" Target="../tags/tag212.xml"/><Relationship Id="rId9" Type="http://schemas.openxmlformats.org/officeDocument/2006/relationships/tags" Target="../tags/tag2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ctrTitle"/>
            <p:custDataLst>
              <p:tags r:id="rId2"/>
            </p:custDataLst>
          </p:nvPr>
        </p:nvSpPr>
        <p:spPr>
          <a:xfrm>
            <a:off x="1147445" y="2410460"/>
            <a:ext cx="11199495" cy="1200150"/>
          </a:xfrm>
        </p:spPr>
        <p:txBody>
          <a:bodyPr>
            <a:normAutofit/>
          </a:bodyPr>
          <a:lstStyle/>
          <a:p>
            <a:pPr marL="0" indent="0" algn="l">
              <a:lnSpc>
                <a:spcPct val="120000"/>
              </a:lnSpc>
              <a:spcBef>
                <a:spcPts val="0"/>
              </a:spcBef>
              <a:spcAft>
                <a:spcPts val="0"/>
              </a:spcAft>
              <a:buSzPct val="100000"/>
              <a:buNone/>
            </a:pPr>
            <a:r>
              <a:rPr lang="zh-CN" altLang="en-US" dirty="0">
                <a:solidFill>
                  <a:schemeClr val="accent1"/>
                </a:solidFill>
              </a:rPr>
              <a:t>奥美拉唑碳酸氢钠胶囊 (Ⅱ)</a:t>
            </a:r>
          </a:p>
        </p:txBody>
      </p:sp>
      <p:sp>
        <p:nvSpPr>
          <p:cNvPr id="4" name="文本占位符 1"/>
          <p:cNvSpPr>
            <a:spLocks noGrp="1"/>
          </p:cNvSpPr>
          <p:nvPr>
            <p:ph type="subTitle" idx="1"/>
            <p:custDataLst>
              <p:tags r:id="rId3"/>
            </p:custDataLst>
          </p:nvPr>
        </p:nvSpPr>
        <p:spPr>
          <a:xfrm>
            <a:off x="1147445" y="3848525"/>
            <a:ext cx="6342035" cy="424732"/>
          </a:xfrm>
        </p:spPr>
        <p:txBody>
          <a:bodyPr>
            <a:noAutofit/>
          </a:bodyPr>
          <a:lstStyle/>
          <a:p>
            <a:pPr marL="0" lvl="0" indent="0" algn="l">
              <a:lnSpc>
                <a:spcPct val="120000"/>
              </a:lnSpc>
              <a:spcBef>
                <a:spcPts val="1000"/>
              </a:spcBef>
              <a:spcAft>
                <a:spcPts val="0"/>
              </a:spcAft>
              <a:buSzPct val="100000"/>
              <a:buNone/>
            </a:pPr>
            <a:r>
              <a:rPr lang="zh-CN" altLang="en-US" sz="2400" dirty="0">
                <a:solidFill>
                  <a:schemeClr val="dk1"/>
                </a:solidFill>
              </a:rPr>
              <a:t>北京百奥药业有限责任公司</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3" name="直接连接符 12"/>
          <p:cNvCxnSpPr/>
          <p:nvPr userDrawn="1">
            <p:custDataLst>
              <p:tags r:id="rId2"/>
            </p:custDataLst>
          </p:nvPr>
        </p:nvCxnSpPr>
        <p:spPr>
          <a:xfrm flipH="1" flipV="1">
            <a:off x="6713855" y="1092200"/>
            <a:ext cx="4768215" cy="82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userDrawn="1">
            <p:custDataLst>
              <p:tags r:id="rId3"/>
            </p:custDataLst>
          </p:nvPr>
        </p:nvCxnSpPr>
        <p:spPr>
          <a:xfrm flipH="1" flipV="1">
            <a:off x="10405110" y="1315085"/>
            <a:ext cx="1076960" cy="82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711788" y="1197713"/>
            <a:ext cx="10466763" cy="4462574"/>
          </a:xfrm>
          <a:prstGeom prst="rect">
            <a:avLst/>
          </a:prstGeom>
          <a:noFill/>
        </p:spPr>
        <p:txBody>
          <a:bodyPr wrap="square" rtlCol="0">
            <a:noAutofit/>
          </a:bodyPr>
          <a:lstStyle/>
          <a:p>
            <a:pPr>
              <a:lnSpc>
                <a:spcPct val="210000"/>
              </a:lnSpc>
            </a:pP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一、胃溃疡疾病较常见，目前多应用肠溶</a:t>
            </a:r>
            <a:r>
              <a:rPr lang="en-US"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PPI</a:t>
            </a: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制剂</a:t>
            </a:r>
            <a:endParaRPr lang="en-US"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210000"/>
              </a:lnSpc>
            </a:pP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二、</a:t>
            </a: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弥补目录短板</a:t>
            </a:r>
            <a:endParaRPr lang="en-US"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210000"/>
              </a:lnSpc>
            </a:pPr>
            <a:r>
              <a:rPr lang="en-US" altLang="zh-CN" sz="1600" b="0" i="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  1.</a:t>
            </a:r>
            <a:r>
              <a:rPr lang="zh-CN" altLang="en-US" sz="1600" b="0" i="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本品为快速释放制剂，起效迅速，</a:t>
            </a:r>
            <a:r>
              <a:rPr lang="zh-CN" altLang="en-US" sz="1600" b="0" i="0" dirty="0">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弥补了⽬录内</a:t>
            </a:r>
            <a:r>
              <a:rPr lang="en-US" altLang="zh-CN" sz="1600" b="0" i="0" dirty="0">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PPI</a:t>
            </a:r>
            <a:r>
              <a:rPr lang="zh-CN" altLang="en-US" sz="1600" b="0" i="0" dirty="0">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肠溶制剂起效慢的短板</a:t>
            </a:r>
            <a:r>
              <a:rPr lang="zh-CN" altLang="en-US" sz="1600" b="0" i="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，适合急需改善症状或按需治疗的消化性溃疡患者；</a:t>
            </a:r>
            <a:endParaRPr lang="en-US" altLang="zh-CN" sz="1600" b="0" i="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a:lnSpc>
                <a:spcPct val="210000"/>
              </a:lnSpc>
            </a:pPr>
            <a:r>
              <a:rPr lang="en-US" altLang="zh-CN" sz="1600" b="0" i="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  2.</a:t>
            </a:r>
            <a:r>
              <a:rPr lang="zh-CN" altLang="en-US" sz="1600" b="0" i="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对于</a:t>
            </a:r>
            <a:r>
              <a:rPr lang="zh-CN" altLang="en-US" sz="1600" b="0" i="0" dirty="0">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特殊人群</a:t>
            </a:r>
            <a:r>
              <a:rPr lang="zh-CN" altLang="en-US" sz="1600" b="0" i="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如肠梗阻、部分肠切除的患者，不宜继续使用肠溶制剂，本品为胃内吸收起效，能</a:t>
            </a:r>
            <a:r>
              <a:rPr lang="zh-CN" altLang="en-US" sz="1600" b="0" i="0" dirty="0">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有效弥补</a:t>
            </a:r>
            <a:r>
              <a:rPr lang="zh-CN" altLang="en-US" sz="1600" b="0" i="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这类患者治疗需求的短板；</a:t>
            </a:r>
            <a:endParaRPr lang="en-US" altLang="zh-CN" sz="1600" b="0" i="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a:lnSpc>
                <a:spcPct val="210000"/>
              </a:lnSpc>
            </a:pP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三、奥美拉唑、碳酸氢钠均临床应用多年，</a:t>
            </a: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不受餐食影响，提高患者服药便利性</a:t>
            </a: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，能保证临床合理用药</a:t>
            </a:r>
            <a:endParaRPr lang="en-US"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210000"/>
              </a:lnSpc>
            </a:pPr>
            <a:endParaRPr lang="en-US"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标题 1"/>
          <p:cNvSpPr>
            <a:spLocks noGrp="1"/>
          </p:cNvSpPr>
          <p:nvPr>
            <p:custDataLst>
              <p:tags r:id="rId4"/>
            </p:custDataLst>
          </p:nvPr>
        </p:nvSpPr>
        <p:spPr>
          <a:xfrm>
            <a:off x="500380" y="713741"/>
            <a:ext cx="8545945" cy="530802"/>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r>
              <a:rPr lang="zh-CN" altLang="en-US" sz="2800" dirty="0">
                <a:solidFill>
                  <a:schemeClr val="tx1"/>
                </a:solidFill>
                <a:latin typeface="微软雅黑" panose="020B0503020204020204" pitchFamily="34" charset="-122"/>
                <a:ea typeface="微软雅黑" panose="020B0503020204020204" pitchFamily="34" charset="-122"/>
              </a:rPr>
              <a:t>公平性</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3" name="直接连接符 12"/>
          <p:cNvCxnSpPr/>
          <p:nvPr userDrawn="1">
            <p:custDataLst>
              <p:tags r:id="rId2"/>
            </p:custDataLst>
          </p:nvPr>
        </p:nvCxnSpPr>
        <p:spPr>
          <a:xfrm flipH="1" flipV="1">
            <a:off x="6713855" y="1092200"/>
            <a:ext cx="4768215" cy="82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userDrawn="1">
            <p:custDataLst>
              <p:tags r:id="rId3"/>
            </p:custDataLst>
          </p:nvPr>
        </p:nvCxnSpPr>
        <p:spPr>
          <a:xfrm flipH="1" flipV="1">
            <a:off x="10405110" y="1315085"/>
            <a:ext cx="1076960" cy="82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custDataLst>
              <p:tags r:id="rId4"/>
            </p:custDataLst>
          </p:nvPr>
        </p:nvSpPr>
        <p:spPr>
          <a:xfrm>
            <a:off x="838200" y="365126"/>
            <a:ext cx="8545945" cy="530802"/>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r>
              <a:rPr lang="zh-CN" altLang="en-US" sz="2800" dirty="0">
                <a:solidFill>
                  <a:schemeClr val="tx1"/>
                </a:solidFill>
                <a:latin typeface="微软雅黑" panose="020B0503020204020204" pitchFamily="34" charset="-122"/>
                <a:ea typeface="微软雅黑" panose="020B0503020204020204" pitchFamily="34" charset="-122"/>
              </a:rPr>
              <a:t>基本信息</a:t>
            </a:r>
          </a:p>
        </p:txBody>
      </p:sp>
      <p:sp>
        <p:nvSpPr>
          <p:cNvPr id="5" name="内容占位符 2"/>
          <p:cNvSpPr>
            <a:spLocks noGrp="1"/>
          </p:cNvSpPr>
          <p:nvPr>
            <p:custDataLst>
              <p:tags r:id="rId5"/>
            </p:custDataLst>
          </p:nvPr>
        </p:nvSpPr>
        <p:spPr>
          <a:xfrm>
            <a:off x="681182" y="1173018"/>
            <a:ext cx="10515600" cy="5142491"/>
          </a:xfrm>
          <a:prstGeom prst="rect">
            <a:avLst/>
          </a:prstGeom>
        </p:spPr>
        <p:txBody>
          <a:bodyPr vert="horz" lIns="91440" tIns="45720" rIns="91440" bIns="45720" rtlCol="0">
            <a:normAutofit fontScale="77500" lnSpcReduction="20000"/>
          </a:bodyPr>
          <a:lstStyle>
            <a:lvl1pPr marL="182880" indent="-182880" algn="l" defTabSz="914400" rtl="0" eaLnBrk="1" latinLnBrk="0" hangingPunct="1">
              <a:lnSpc>
                <a:spcPct val="90000"/>
              </a:lnSpc>
              <a:spcBef>
                <a:spcPts val="1200"/>
              </a:spcBef>
              <a:spcAft>
                <a:spcPts val="200"/>
              </a:spcAft>
              <a:buClr>
                <a:schemeClr val="tx1"/>
              </a:buClr>
              <a:buFont typeface="Wingdings" panose="05000000000000000000"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anose="05000000000000000000"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anose="05000000000000000000"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mn-lt"/>
                <a:ea typeface="+mn-ea"/>
                <a:cs typeface="+mn-cs"/>
              </a:defRPr>
            </a:lvl5pPr>
            <a:lvl6pPr marL="1284605" indent="-228600" algn="l" defTabSz="914400" rtl="0" eaLnBrk="1" latinLnBrk="0" hangingPunct="1">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mn-lt"/>
                <a:ea typeface="+mn-ea"/>
                <a:cs typeface="+mn-cs"/>
              </a:defRPr>
            </a:lvl6pPr>
            <a:lvl7pPr marL="1471930" indent="-228600" algn="l" defTabSz="914400" rtl="0" eaLnBrk="1" latinLnBrk="0" hangingPunct="1">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mn-lt"/>
                <a:ea typeface="+mn-ea"/>
                <a:cs typeface="+mn-cs"/>
              </a:defRPr>
            </a:lvl7pPr>
            <a:lvl8pPr marL="1628775" indent="-228600" algn="l" defTabSz="914400" rtl="0" eaLnBrk="1" latinLnBrk="0" hangingPunct="1">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mn-lt"/>
                <a:ea typeface="+mn-ea"/>
                <a:cs typeface="+mn-cs"/>
              </a:defRPr>
            </a:lvl8pPr>
            <a:lvl9pPr marL="1805940" indent="-228600" algn="l" defTabSz="914400" rtl="0" eaLnBrk="1" latinLnBrk="0" hangingPunct="1">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mn-lt"/>
                <a:ea typeface="+mn-ea"/>
                <a:cs typeface="+mn-cs"/>
              </a:defRPr>
            </a:lvl9pPr>
          </a:lstStyle>
          <a:p>
            <a:pPr>
              <a:lnSpc>
                <a:spcPct val="160000"/>
              </a:lnSpc>
            </a:pPr>
            <a:r>
              <a:rPr lang="zh-CN" altLang="en-US" dirty="0">
                <a:solidFill>
                  <a:schemeClr val="tx1"/>
                </a:solidFill>
                <a:latin typeface="黑体" panose="02010609060101010101" pitchFamily="49" charset="-122"/>
                <a:ea typeface="黑体" panose="02010609060101010101" pitchFamily="49" charset="-122"/>
              </a:rPr>
              <a:t>药品通用名称：奥美拉唑碳酸氢钠胶囊 </a:t>
            </a:r>
            <a:r>
              <a:rPr lang="en-US" altLang="zh-CN" dirty="0">
                <a:solidFill>
                  <a:schemeClr val="tx1"/>
                </a:solidFill>
                <a:latin typeface="黑体" panose="02010609060101010101" pitchFamily="49" charset="-122"/>
                <a:ea typeface="黑体" panose="02010609060101010101" pitchFamily="49" charset="-122"/>
              </a:rPr>
              <a:t>(Ⅱ)</a:t>
            </a:r>
          </a:p>
          <a:p>
            <a:pPr>
              <a:lnSpc>
                <a:spcPct val="160000"/>
              </a:lnSpc>
            </a:pPr>
            <a:r>
              <a:rPr lang="zh-CN" altLang="en-US" dirty="0">
                <a:solidFill>
                  <a:schemeClr val="tx1"/>
                </a:solidFill>
                <a:latin typeface="黑体" panose="02010609060101010101" pitchFamily="49" charset="-122"/>
                <a:ea typeface="黑体" panose="02010609060101010101" pitchFamily="49" charset="-122"/>
              </a:rPr>
              <a:t>规格：</a:t>
            </a:r>
            <a:r>
              <a:rPr lang="zh-CN" altLang="en-US" dirty="0">
                <a:solidFill>
                  <a:srgbClr val="FF0000"/>
                </a:solidFill>
                <a:latin typeface="黑体" panose="02010609060101010101" pitchFamily="49" charset="-122"/>
                <a:ea typeface="黑体" panose="02010609060101010101" pitchFamily="49" charset="-122"/>
              </a:rPr>
              <a:t>每粒含奥美拉唑</a:t>
            </a:r>
            <a:r>
              <a:rPr lang="en-US" altLang="zh-CN" dirty="0">
                <a:solidFill>
                  <a:srgbClr val="FF0000"/>
                </a:solidFill>
                <a:latin typeface="黑体" panose="02010609060101010101" pitchFamily="49" charset="-122"/>
                <a:ea typeface="黑体" panose="02010609060101010101" pitchFamily="49" charset="-122"/>
              </a:rPr>
              <a:t>40mg</a:t>
            </a:r>
            <a:r>
              <a:rPr lang="zh-CN" altLang="en-US" dirty="0">
                <a:solidFill>
                  <a:srgbClr val="FF0000"/>
                </a:solidFill>
                <a:latin typeface="黑体" panose="02010609060101010101" pitchFamily="49" charset="-122"/>
                <a:ea typeface="黑体" panose="02010609060101010101" pitchFamily="49" charset="-122"/>
              </a:rPr>
              <a:t>与碳酸氢钠</a:t>
            </a:r>
            <a:r>
              <a:rPr lang="en-US" altLang="zh-CN" dirty="0">
                <a:solidFill>
                  <a:srgbClr val="FF0000"/>
                </a:solidFill>
                <a:latin typeface="黑体" panose="02010609060101010101" pitchFamily="49" charset="-122"/>
                <a:ea typeface="黑体" panose="02010609060101010101" pitchFamily="49" charset="-122"/>
              </a:rPr>
              <a:t>1100mg</a:t>
            </a:r>
          </a:p>
          <a:p>
            <a:pPr>
              <a:lnSpc>
                <a:spcPct val="160000"/>
              </a:lnSpc>
            </a:pPr>
            <a:r>
              <a:rPr lang="zh-CN" altLang="en-US" dirty="0">
                <a:solidFill>
                  <a:schemeClr val="tx1"/>
                </a:solidFill>
                <a:latin typeface="黑体" panose="02010609060101010101" pitchFamily="49" charset="-122"/>
                <a:ea typeface="黑体" panose="02010609060101010101" pitchFamily="49" charset="-122"/>
              </a:rPr>
              <a:t>适应症：活动性良性胃溃疡的短期治疗（</a:t>
            </a:r>
            <a:r>
              <a:rPr lang="en-US" altLang="zh-CN" dirty="0">
                <a:solidFill>
                  <a:schemeClr val="tx1"/>
                </a:solidFill>
                <a:latin typeface="黑体" panose="02010609060101010101" pitchFamily="49" charset="-122"/>
                <a:ea typeface="黑体" panose="02010609060101010101" pitchFamily="49" charset="-122"/>
              </a:rPr>
              <a:t>4</a:t>
            </a:r>
            <a:r>
              <a:rPr lang="zh-CN" altLang="en-US" dirty="0">
                <a:solidFill>
                  <a:schemeClr val="tx1"/>
                </a:solidFill>
                <a:latin typeface="黑体" panose="02010609060101010101" pitchFamily="49" charset="-122"/>
                <a:ea typeface="黑体" panose="02010609060101010101" pitchFamily="49" charset="-122"/>
              </a:rPr>
              <a:t>～</a:t>
            </a:r>
            <a:r>
              <a:rPr lang="en-US" altLang="zh-CN" dirty="0">
                <a:solidFill>
                  <a:schemeClr val="tx1"/>
                </a:solidFill>
                <a:latin typeface="黑体" panose="02010609060101010101" pitchFamily="49" charset="-122"/>
                <a:ea typeface="黑体" panose="02010609060101010101" pitchFamily="49" charset="-122"/>
              </a:rPr>
              <a:t>8 </a:t>
            </a:r>
            <a:r>
              <a:rPr lang="zh-CN" altLang="en-US" dirty="0">
                <a:solidFill>
                  <a:schemeClr val="tx1"/>
                </a:solidFill>
                <a:latin typeface="黑体" panose="02010609060101010101" pitchFamily="49" charset="-122"/>
                <a:ea typeface="黑体" panose="02010609060101010101" pitchFamily="49" charset="-122"/>
              </a:rPr>
              <a:t>周）。 </a:t>
            </a:r>
            <a:endParaRPr lang="en-US" altLang="zh-CN" dirty="0">
              <a:solidFill>
                <a:schemeClr val="tx1"/>
              </a:solidFill>
              <a:latin typeface="黑体" panose="02010609060101010101" pitchFamily="49" charset="-122"/>
              <a:ea typeface="黑体" panose="02010609060101010101" pitchFamily="49" charset="-122"/>
            </a:endParaRPr>
          </a:p>
          <a:p>
            <a:pPr>
              <a:lnSpc>
                <a:spcPct val="160000"/>
              </a:lnSpc>
            </a:pPr>
            <a:r>
              <a:rPr lang="zh-CN" altLang="en-US" dirty="0">
                <a:solidFill>
                  <a:schemeClr val="tx1"/>
                </a:solidFill>
                <a:latin typeface="黑体" panose="02010609060101010101" pitchFamily="49" charset="-122"/>
                <a:ea typeface="黑体" panose="02010609060101010101" pitchFamily="49" charset="-122"/>
              </a:rPr>
              <a:t>用法用量：用水完整吞服。切勿使用其他液体，切勿打开胶囊。 </a:t>
            </a:r>
            <a:endParaRPr lang="en-US" altLang="zh-CN" dirty="0">
              <a:solidFill>
                <a:schemeClr val="tx1"/>
              </a:solidFill>
              <a:latin typeface="黑体" panose="02010609060101010101" pitchFamily="49" charset="-122"/>
              <a:ea typeface="黑体" panose="02010609060101010101" pitchFamily="49" charset="-122"/>
            </a:endParaRPr>
          </a:p>
          <a:p>
            <a:pPr marL="0" indent="0">
              <a:lnSpc>
                <a:spcPct val="160000"/>
              </a:lnSpc>
              <a:buNone/>
            </a:pPr>
            <a:r>
              <a:rPr lang="zh-CN" altLang="en-US" dirty="0">
                <a:solidFill>
                  <a:schemeClr val="tx1"/>
                </a:solidFill>
                <a:latin typeface="黑体" panose="02010609060101010101" pitchFamily="49" charset="-122"/>
                <a:ea typeface="黑体" panose="02010609060101010101" pitchFamily="49" charset="-122"/>
              </a:rPr>
              <a:t>            本品至少在餐前</a:t>
            </a:r>
            <a:r>
              <a:rPr lang="en-US" altLang="zh-CN" dirty="0">
                <a:solidFill>
                  <a:schemeClr val="tx1"/>
                </a:solidFill>
                <a:latin typeface="黑体" panose="02010609060101010101" pitchFamily="49" charset="-122"/>
                <a:ea typeface="黑体" panose="02010609060101010101" pitchFamily="49" charset="-122"/>
              </a:rPr>
              <a:t>1</a:t>
            </a:r>
            <a:r>
              <a:rPr lang="zh-CN" altLang="en-US" dirty="0">
                <a:solidFill>
                  <a:schemeClr val="tx1"/>
                </a:solidFill>
                <a:latin typeface="黑体" panose="02010609060101010101" pitchFamily="49" charset="-122"/>
                <a:ea typeface="黑体" panose="02010609060101010101" pitchFamily="49" charset="-122"/>
              </a:rPr>
              <a:t>小时空腹给药。</a:t>
            </a:r>
            <a:r>
              <a:rPr lang="en-US" altLang="zh-CN" dirty="0">
                <a:solidFill>
                  <a:schemeClr val="tx1"/>
                </a:solidFill>
                <a:latin typeface="黑体" panose="02010609060101010101" pitchFamily="49" charset="-122"/>
                <a:ea typeface="黑体" panose="02010609060101010101" pitchFamily="49" charset="-122"/>
              </a:rPr>
              <a:t>1</a:t>
            </a:r>
            <a:r>
              <a:rPr lang="zh-CN" altLang="en-US" dirty="0">
                <a:solidFill>
                  <a:schemeClr val="tx1"/>
                </a:solidFill>
                <a:latin typeface="黑体" panose="02010609060101010101" pitchFamily="49" charset="-122"/>
                <a:ea typeface="黑体" panose="02010609060101010101" pitchFamily="49" charset="-122"/>
              </a:rPr>
              <a:t>粒、</a:t>
            </a:r>
            <a:r>
              <a:rPr lang="en-US" altLang="zh-CN" dirty="0">
                <a:solidFill>
                  <a:schemeClr val="tx1"/>
                </a:solidFill>
                <a:latin typeface="黑体" panose="02010609060101010101" pitchFamily="49" charset="-122"/>
                <a:ea typeface="黑体" panose="02010609060101010101" pitchFamily="49" charset="-122"/>
              </a:rPr>
              <a:t>QD</a:t>
            </a:r>
          </a:p>
          <a:p>
            <a:pPr>
              <a:lnSpc>
                <a:spcPct val="160000"/>
              </a:lnSpc>
            </a:pPr>
            <a:r>
              <a:rPr lang="zh-CN" altLang="en-US" dirty="0">
                <a:solidFill>
                  <a:schemeClr val="tx1"/>
                </a:solidFill>
                <a:latin typeface="黑体" panose="02010609060101010101" pitchFamily="49" charset="-122"/>
                <a:ea typeface="黑体" panose="02010609060101010101" pitchFamily="49" charset="-122"/>
              </a:rPr>
              <a:t>中国大陆首次上市时间：</a:t>
            </a:r>
            <a:r>
              <a:rPr lang="en-US" altLang="zh-CN" dirty="0">
                <a:solidFill>
                  <a:schemeClr val="tx1"/>
                </a:solidFill>
                <a:latin typeface="黑体" panose="02010609060101010101" pitchFamily="49" charset="-122"/>
                <a:ea typeface="黑体" panose="02010609060101010101" pitchFamily="49" charset="-122"/>
              </a:rPr>
              <a:t>2023</a:t>
            </a:r>
            <a:r>
              <a:rPr lang="zh-CN" altLang="en-US" dirty="0">
                <a:solidFill>
                  <a:schemeClr val="tx1"/>
                </a:solidFill>
                <a:latin typeface="黑体" panose="02010609060101010101" pitchFamily="49" charset="-122"/>
                <a:ea typeface="黑体" panose="02010609060101010101" pitchFamily="49" charset="-122"/>
              </a:rPr>
              <a:t>年</a:t>
            </a:r>
            <a:r>
              <a:rPr lang="en-US" altLang="zh-CN" dirty="0">
                <a:solidFill>
                  <a:schemeClr val="tx1"/>
                </a:solidFill>
                <a:latin typeface="黑体" panose="02010609060101010101" pitchFamily="49" charset="-122"/>
                <a:ea typeface="黑体" panose="02010609060101010101" pitchFamily="49" charset="-122"/>
              </a:rPr>
              <a:t>4</a:t>
            </a:r>
            <a:r>
              <a:rPr lang="zh-CN" altLang="en-US" dirty="0">
                <a:solidFill>
                  <a:schemeClr val="tx1"/>
                </a:solidFill>
                <a:latin typeface="黑体" panose="02010609060101010101" pitchFamily="49" charset="-122"/>
                <a:ea typeface="黑体" panose="02010609060101010101" pitchFamily="49" charset="-122"/>
              </a:rPr>
              <a:t>月</a:t>
            </a:r>
            <a:r>
              <a:rPr lang="en-US" altLang="zh-CN" dirty="0">
                <a:solidFill>
                  <a:schemeClr val="tx1"/>
                </a:solidFill>
                <a:latin typeface="黑体" panose="02010609060101010101" pitchFamily="49" charset="-122"/>
                <a:ea typeface="黑体" panose="02010609060101010101" pitchFamily="49" charset="-122"/>
              </a:rPr>
              <a:t>4</a:t>
            </a:r>
            <a:r>
              <a:rPr lang="zh-CN" altLang="en-US" dirty="0">
                <a:solidFill>
                  <a:schemeClr val="tx1"/>
                </a:solidFill>
                <a:latin typeface="黑体" panose="02010609060101010101" pitchFamily="49" charset="-122"/>
                <a:ea typeface="黑体" panose="02010609060101010101" pitchFamily="49" charset="-122"/>
              </a:rPr>
              <a:t>日    </a:t>
            </a:r>
            <a:endParaRPr lang="en-US" altLang="zh-CN" dirty="0">
              <a:solidFill>
                <a:schemeClr val="tx1"/>
              </a:solidFill>
              <a:latin typeface="黑体" panose="02010609060101010101" pitchFamily="49" charset="-122"/>
              <a:ea typeface="黑体" panose="02010609060101010101" pitchFamily="49" charset="-122"/>
            </a:endParaRPr>
          </a:p>
          <a:p>
            <a:pPr>
              <a:lnSpc>
                <a:spcPct val="160000"/>
              </a:lnSpc>
            </a:pPr>
            <a:r>
              <a:rPr lang="zh-CN" altLang="en-US" dirty="0">
                <a:solidFill>
                  <a:schemeClr val="tx1"/>
                </a:solidFill>
                <a:latin typeface="黑体" panose="02010609060101010101" pitchFamily="49" charset="-122"/>
                <a:ea typeface="黑体" panose="02010609060101010101" pitchFamily="49" charset="-122"/>
              </a:rPr>
              <a:t>同通用名上市情况：暂无</a:t>
            </a:r>
            <a:endParaRPr lang="en-US" altLang="zh-CN" dirty="0">
              <a:solidFill>
                <a:schemeClr val="tx1"/>
              </a:solidFill>
              <a:latin typeface="黑体" panose="02010609060101010101" pitchFamily="49" charset="-122"/>
              <a:ea typeface="黑体" panose="02010609060101010101" pitchFamily="49" charset="-122"/>
            </a:endParaRPr>
          </a:p>
          <a:p>
            <a:pPr>
              <a:lnSpc>
                <a:spcPct val="160000"/>
              </a:lnSpc>
            </a:pPr>
            <a:r>
              <a:rPr lang="zh-CN" altLang="en-US" dirty="0">
                <a:solidFill>
                  <a:schemeClr val="tx1"/>
                </a:solidFill>
                <a:latin typeface="黑体" panose="02010609060101010101" pitchFamily="49" charset="-122"/>
                <a:ea typeface="黑体" panose="02010609060101010101" pitchFamily="49" charset="-122"/>
              </a:rPr>
              <a:t>全球首个上市国家</a:t>
            </a:r>
            <a:r>
              <a:rPr lang="en-US" altLang="zh-CN" dirty="0">
                <a:solidFill>
                  <a:schemeClr val="tx1"/>
                </a:solidFill>
                <a:latin typeface="黑体" panose="02010609060101010101" pitchFamily="49" charset="-122"/>
                <a:ea typeface="黑体" panose="02010609060101010101" pitchFamily="49" charset="-122"/>
              </a:rPr>
              <a:t>/</a:t>
            </a:r>
            <a:r>
              <a:rPr lang="zh-CN" altLang="en-US" dirty="0">
                <a:solidFill>
                  <a:schemeClr val="tx1"/>
                </a:solidFill>
                <a:latin typeface="黑体" panose="02010609060101010101" pitchFamily="49" charset="-122"/>
                <a:ea typeface="黑体" panose="02010609060101010101" pitchFamily="49" charset="-122"/>
              </a:rPr>
              <a:t>时间：美国</a:t>
            </a:r>
            <a:r>
              <a:rPr lang="en-US" altLang="zh-CN" dirty="0">
                <a:solidFill>
                  <a:schemeClr val="tx1"/>
                </a:solidFill>
                <a:latin typeface="黑体" panose="02010609060101010101" pitchFamily="49" charset="-122"/>
                <a:ea typeface="黑体" panose="02010609060101010101" pitchFamily="49" charset="-122"/>
              </a:rPr>
              <a:t>/2006</a:t>
            </a:r>
            <a:r>
              <a:rPr lang="zh-CN" altLang="en-US" dirty="0">
                <a:solidFill>
                  <a:schemeClr val="tx1"/>
                </a:solidFill>
                <a:latin typeface="黑体" panose="02010609060101010101" pitchFamily="49" charset="-122"/>
                <a:ea typeface="黑体" panose="02010609060101010101" pitchFamily="49" charset="-122"/>
              </a:rPr>
              <a:t>年</a:t>
            </a:r>
            <a:r>
              <a:rPr lang="en-US" altLang="zh-CN" dirty="0">
                <a:solidFill>
                  <a:schemeClr val="tx1"/>
                </a:solidFill>
                <a:latin typeface="黑体" panose="02010609060101010101" pitchFamily="49" charset="-122"/>
                <a:ea typeface="黑体" panose="02010609060101010101" pitchFamily="49" charset="-122"/>
              </a:rPr>
              <a:t>2</a:t>
            </a:r>
            <a:r>
              <a:rPr lang="zh-CN" altLang="en-US" dirty="0">
                <a:solidFill>
                  <a:schemeClr val="tx1"/>
                </a:solidFill>
                <a:latin typeface="黑体" panose="02010609060101010101" pitchFamily="49" charset="-122"/>
                <a:ea typeface="黑体" panose="02010609060101010101" pitchFamily="49" charset="-122"/>
              </a:rPr>
              <a:t>月</a:t>
            </a:r>
            <a:endParaRPr lang="en-US" altLang="zh-CN" dirty="0">
              <a:solidFill>
                <a:schemeClr val="tx1"/>
              </a:solidFill>
              <a:latin typeface="黑体" panose="02010609060101010101" pitchFamily="49" charset="-122"/>
              <a:ea typeface="黑体" panose="02010609060101010101" pitchFamily="49" charset="-122"/>
            </a:endParaRPr>
          </a:p>
          <a:p>
            <a:pPr>
              <a:lnSpc>
                <a:spcPct val="160000"/>
              </a:lnSpc>
            </a:pPr>
            <a:r>
              <a:rPr lang="zh-CN" altLang="en-US" dirty="0">
                <a:solidFill>
                  <a:srgbClr val="FF0000"/>
                </a:solidFill>
                <a:latin typeface="黑体" panose="02010609060101010101" pitchFamily="49" charset="-122"/>
                <a:ea typeface="黑体" panose="02010609060101010101" pitchFamily="49" charset="-122"/>
              </a:rPr>
              <a:t>参照药品建议：奥美拉唑碳酸氢钠干混悬剂 </a:t>
            </a:r>
            <a:r>
              <a:rPr lang="en-US" altLang="zh-CN" dirty="0">
                <a:solidFill>
                  <a:srgbClr val="FF0000"/>
                </a:solidFill>
                <a:latin typeface="黑体" panose="02010609060101010101" pitchFamily="49" charset="-122"/>
                <a:ea typeface="黑体" panose="02010609060101010101" pitchFamily="49" charset="-122"/>
              </a:rPr>
              <a:t>(Ⅱ)</a:t>
            </a:r>
          </a:p>
          <a:p>
            <a:pPr marL="0" indent="0">
              <a:buNone/>
            </a:pPr>
            <a:endParaRPr lang="en-US" altLang="zh-CN" dirty="0">
              <a:solidFill>
                <a:srgbClr val="FF0000"/>
              </a:solidFill>
              <a:latin typeface="黑体" panose="02010609060101010101" pitchFamily="49" charset="-122"/>
              <a:ea typeface="黑体" panose="02010609060101010101" pitchFamily="49" charset="-122"/>
            </a:endParaRPr>
          </a:p>
        </p:txBody>
      </p:sp>
      <p:sp>
        <p:nvSpPr>
          <p:cNvPr id="3" name="文本框 2">
            <a:extLst>
              <a:ext uri="{FF2B5EF4-FFF2-40B4-BE49-F238E27FC236}">
                <a16:creationId xmlns:a16="http://schemas.microsoft.com/office/drawing/2014/main" id="{AD522F19-2C52-1BDB-4302-956D18A45B3D}"/>
              </a:ext>
            </a:extLst>
          </p:cNvPr>
          <p:cNvSpPr txBox="1"/>
          <p:nvPr/>
        </p:nvSpPr>
        <p:spPr>
          <a:xfrm>
            <a:off x="6829773" y="1296727"/>
            <a:ext cx="4768215" cy="4740016"/>
          </a:xfrm>
          <a:prstGeom prst="rect">
            <a:avLst/>
          </a:prstGeom>
          <a:noFill/>
        </p:spPr>
        <p:txBody>
          <a:bodyPr wrap="square" rtlCol="0">
            <a:spAutoFit/>
          </a:bodyPr>
          <a:lstStyle/>
          <a:p>
            <a:pPr>
              <a:lnSpc>
                <a:spcPct val="150000"/>
              </a:lnSpc>
            </a:pPr>
            <a:r>
              <a:rPr lang="zh-CN" altLang="en-US" sz="1700" dirty="0">
                <a:latin typeface="黑体" panose="02010609060101010101" pitchFamily="49" charset="-122"/>
                <a:ea typeface="黑体" panose="02010609060101010101" pitchFamily="49" charset="-122"/>
              </a:rPr>
              <a:t>与同治疗领域药品相比的优势：</a:t>
            </a:r>
            <a:endParaRPr lang="en-US" altLang="zh-CN" sz="1700" dirty="0">
              <a:latin typeface="黑体" panose="02010609060101010101" pitchFamily="49" charset="-122"/>
              <a:ea typeface="黑体" panose="02010609060101010101" pitchFamily="49" charset="-122"/>
            </a:endParaRPr>
          </a:p>
          <a:p>
            <a:pPr>
              <a:lnSpc>
                <a:spcPct val="150000"/>
              </a:lnSpc>
            </a:pPr>
            <a:r>
              <a:rPr lang="zh-CN" altLang="en-US" sz="1700" dirty="0">
                <a:solidFill>
                  <a:srgbClr val="FF0000"/>
                </a:solidFill>
                <a:latin typeface="黑体" panose="02010609060101010101" pitchFamily="49" charset="-122"/>
                <a:ea typeface="黑体" panose="02010609060101010101" pitchFamily="49" charset="-122"/>
              </a:rPr>
              <a:t>与传统肠溶</a:t>
            </a:r>
            <a:r>
              <a:rPr lang="en-US" altLang="zh-CN" sz="1700" dirty="0">
                <a:solidFill>
                  <a:srgbClr val="FF0000"/>
                </a:solidFill>
                <a:latin typeface="黑体" panose="02010609060101010101" pitchFamily="49" charset="-122"/>
                <a:ea typeface="黑体" panose="02010609060101010101" pitchFamily="49" charset="-122"/>
              </a:rPr>
              <a:t>PPI</a:t>
            </a:r>
            <a:r>
              <a:rPr lang="zh-CN" altLang="en-US" sz="1700" dirty="0">
                <a:solidFill>
                  <a:srgbClr val="FF0000"/>
                </a:solidFill>
                <a:latin typeface="黑体" panose="02010609060101010101" pitchFamily="49" charset="-122"/>
                <a:ea typeface="黑体" panose="02010609060101010101" pitchFamily="49" charset="-122"/>
              </a:rPr>
              <a:t>相比： </a:t>
            </a:r>
            <a:endParaRPr lang="en-US" altLang="zh-CN" sz="1700" dirty="0">
              <a:solidFill>
                <a:srgbClr val="FF0000"/>
              </a:solidFill>
              <a:latin typeface="黑体" panose="02010609060101010101" pitchFamily="49" charset="-122"/>
              <a:ea typeface="黑体" panose="02010609060101010101" pitchFamily="49" charset="-122"/>
            </a:endParaRPr>
          </a:p>
          <a:p>
            <a:pPr>
              <a:lnSpc>
                <a:spcPct val="150000"/>
              </a:lnSpc>
            </a:pPr>
            <a:r>
              <a:rPr lang="zh-CN" altLang="en-US" sz="1700" dirty="0">
                <a:latin typeface="黑体" panose="02010609060101010101" pitchFamily="49" charset="-122"/>
                <a:ea typeface="黑体" panose="02010609060101010101" pitchFamily="49" charset="-122"/>
              </a:rPr>
              <a:t>本品能快速释放，迅速中和局部胃酸，</a:t>
            </a:r>
            <a:r>
              <a:rPr lang="zh-CN" altLang="en-US" sz="1700" dirty="0">
                <a:solidFill>
                  <a:srgbClr val="FF0000"/>
                </a:solidFill>
                <a:latin typeface="黑体" panose="02010609060101010101" pitchFamily="49" charset="-122"/>
                <a:ea typeface="黑体" panose="02010609060101010101" pitchFamily="49" charset="-122"/>
              </a:rPr>
              <a:t>快速吸收，快速起效抑酸</a:t>
            </a:r>
            <a:r>
              <a:rPr lang="zh-CN" altLang="en-US" sz="1700" dirty="0">
                <a:latin typeface="黑体" panose="02010609060101010101" pitchFamily="49" charset="-122"/>
                <a:ea typeface="黑体" panose="02010609060101010101" pitchFamily="49" charset="-122"/>
              </a:rPr>
              <a:t>。这种药剂学的优势无法通过简单合用奥美拉唑肠溶制剂和碳酸氢钠实现。 </a:t>
            </a:r>
            <a:endParaRPr lang="en-US" altLang="zh-CN" sz="1700" dirty="0">
              <a:latin typeface="黑体" panose="02010609060101010101" pitchFamily="49" charset="-122"/>
              <a:ea typeface="黑体" panose="02010609060101010101" pitchFamily="49" charset="-122"/>
            </a:endParaRPr>
          </a:p>
          <a:p>
            <a:pPr>
              <a:lnSpc>
                <a:spcPct val="150000"/>
              </a:lnSpc>
            </a:pPr>
            <a:r>
              <a:rPr lang="zh-CN" altLang="en-US" sz="1700" dirty="0">
                <a:solidFill>
                  <a:srgbClr val="FF0000"/>
                </a:solidFill>
                <a:latin typeface="黑体" panose="02010609060101010101" pitchFamily="49" charset="-122"/>
                <a:ea typeface="黑体" panose="02010609060101010101" pitchFamily="49" charset="-122"/>
              </a:rPr>
              <a:t>与奥美拉唑碳酸氢钠胶囊相比： </a:t>
            </a:r>
            <a:endParaRPr lang="en-US" altLang="zh-CN" sz="1700" dirty="0">
              <a:solidFill>
                <a:srgbClr val="FF0000"/>
              </a:solidFill>
              <a:latin typeface="黑体" panose="02010609060101010101" pitchFamily="49" charset="-122"/>
              <a:ea typeface="黑体" panose="02010609060101010101" pitchFamily="49" charset="-122"/>
            </a:endParaRPr>
          </a:p>
          <a:p>
            <a:pPr>
              <a:lnSpc>
                <a:spcPct val="150000"/>
              </a:lnSpc>
            </a:pPr>
            <a:r>
              <a:rPr lang="zh-CN" altLang="en-US" sz="1700" dirty="0">
                <a:latin typeface="黑体" panose="02010609060101010101" pitchFamily="49" charset="-122"/>
                <a:ea typeface="黑体" panose="02010609060101010101" pitchFamily="49" charset="-122"/>
              </a:rPr>
              <a:t>在疗效方面有循证证据证实本品可以显著</a:t>
            </a:r>
            <a:r>
              <a:rPr lang="zh-CN" altLang="en-US" sz="1700" dirty="0">
                <a:solidFill>
                  <a:srgbClr val="FF0000"/>
                </a:solidFill>
                <a:latin typeface="黑体" panose="02010609060101010101" pitchFamily="49" charset="-122"/>
                <a:ea typeface="黑体" panose="02010609060101010101" pitchFamily="49" charset="-122"/>
              </a:rPr>
              <a:t>提高抑酸效果达</a:t>
            </a:r>
            <a:r>
              <a:rPr lang="en-US" altLang="zh-CN" sz="1700" dirty="0">
                <a:solidFill>
                  <a:srgbClr val="FF0000"/>
                </a:solidFill>
                <a:latin typeface="黑体" panose="02010609060101010101" pitchFamily="49" charset="-122"/>
                <a:ea typeface="黑体" panose="02010609060101010101" pitchFamily="49" charset="-122"/>
              </a:rPr>
              <a:t>52.5%</a:t>
            </a:r>
            <a:r>
              <a:rPr lang="zh-CN" altLang="en-US" sz="1700" dirty="0">
                <a:latin typeface="黑体" panose="02010609060101010101" pitchFamily="49" charset="-122"/>
                <a:ea typeface="黑体" panose="02010609060101010101" pitchFamily="49" charset="-122"/>
              </a:rPr>
              <a:t>，能更有效控制酸相关症状 </a:t>
            </a:r>
            <a:endParaRPr lang="en-US" altLang="zh-CN" sz="1700" dirty="0">
              <a:latin typeface="黑体" panose="02010609060101010101" pitchFamily="49" charset="-122"/>
              <a:ea typeface="黑体" panose="02010609060101010101" pitchFamily="49" charset="-122"/>
            </a:endParaRPr>
          </a:p>
          <a:p>
            <a:pPr>
              <a:lnSpc>
                <a:spcPct val="150000"/>
              </a:lnSpc>
            </a:pPr>
            <a:r>
              <a:rPr lang="zh-CN" altLang="en-US" sz="1700" dirty="0">
                <a:solidFill>
                  <a:srgbClr val="FF0000"/>
                </a:solidFill>
                <a:latin typeface="黑体" panose="02010609060101010101" pitchFamily="49" charset="-122"/>
                <a:ea typeface="黑体" panose="02010609060101010101" pitchFamily="49" charset="-122"/>
              </a:rPr>
              <a:t>与奥美拉唑碳酸氢钠干混悬剂相比： </a:t>
            </a:r>
            <a:endParaRPr lang="en-US" altLang="zh-CN" sz="1700" dirty="0">
              <a:solidFill>
                <a:srgbClr val="FF0000"/>
              </a:solidFill>
              <a:latin typeface="黑体" panose="02010609060101010101" pitchFamily="49" charset="-122"/>
              <a:ea typeface="黑体" panose="02010609060101010101" pitchFamily="49" charset="-122"/>
            </a:endParaRPr>
          </a:p>
          <a:p>
            <a:pPr>
              <a:lnSpc>
                <a:spcPct val="150000"/>
              </a:lnSpc>
            </a:pPr>
            <a:r>
              <a:rPr lang="zh-CN" altLang="en-US" sz="1700" dirty="0">
                <a:latin typeface="黑体" panose="02010609060101010101" pitchFamily="49" charset="-122"/>
                <a:ea typeface="黑体" panose="02010609060101010101" pitchFamily="49" charset="-122"/>
              </a:rPr>
              <a:t>由于胶囊剂其能掩盖药物不良气味、提高药物稳定性，相比干混悬剂有更高的依从性，</a:t>
            </a:r>
            <a:r>
              <a:rPr lang="zh-CN" altLang="en-US" sz="1700" dirty="0">
                <a:solidFill>
                  <a:srgbClr val="FF0000"/>
                </a:solidFill>
                <a:latin typeface="黑体" panose="02010609060101010101" pitchFamily="49" charset="-122"/>
                <a:ea typeface="黑体" panose="02010609060101010101" pitchFamily="49" charset="-122"/>
              </a:rPr>
              <a:t>更易于被患者接受</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3" name="直接连接符 12"/>
          <p:cNvCxnSpPr/>
          <p:nvPr userDrawn="1">
            <p:custDataLst>
              <p:tags r:id="rId2"/>
            </p:custDataLst>
          </p:nvPr>
        </p:nvCxnSpPr>
        <p:spPr>
          <a:xfrm flipH="1" flipV="1">
            <a:off x="6713855" y="1092200"/>
            <a:ext cx="4768215" cy="82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userDrawn="1">
            <p:custDataLst>
              <p:tags r:id="rId3"/>
            </p:custDataLst>
          </p:nvPr>
        </p:nvCxnSpPr>
        <p:spPr>
          <a:xfrm flipH="1" flipV="1">
            <a:off x="10405110" y="1315085"/>
            <a:ext cx="1076960" cy="82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custDataLst>
              <p:tags r:id="rId4"/>
            </p:custDataLst>
          </p:nvPr>
        </p:nvSpPr>
        <p:spPr>
          <a:xfrm>
            <a:off x="591820" y="1199515"/>
            <a:ext cx="6105525" cy="459105"/>
          </a:xfrm>
          <a:prstGeom prst="rect">
            <a:avLst/>
          </a:prstGeom>
          <a:noFill/>
        </p:spPr>
        <p:txBody>
          <a:bodyPr wrap="square" rtlCol="0" anchor="t">
            <a:noAutofit/>
          </a:bodyPr>
          <a:lstStyle/>
          <a:p>
            <a:r>
              <a:rPr lang="zh-CN" altLang="en-US" sz="2400" dirty="0">
                <a:solidFill>
                  <a:schemeClr val="tx1"/>
                </a:solidFill>
                <a:latin typeface="微软雅黑" panose="020B0503020204020204" pitchFamily="34" charset="-122"/>
                <a:ea typeface="微软雅黑" panose="020B0503020204020204" pitchFamily="34" charset="-122"/>
                <a:cs typeface="汉仪超粗宋简" panose="02010600000101010101" charset="-122"/>
                <a:sym typeface="+mn-ea"/>
              </a:rPr>
              <a:t>疾病概述与流行病学</a:t>
            </a:r>
          </a:p>
        </p:txBody>
      </p:sp>
      <p:sp>
        <p:nvSpPr>
          <p:cNvPr id="6" name="文本框 5"/>
          <p:cNvSpPr txBox="1"/>
          <p:nvPr>
            <p:custDataLst>
              <p:tags r:id="rId5"/>
            </p:custDataLst>
          </p:nvPr>
        </p:nvSpPr>
        <p:spPr>
          <a:xfrm>
            <a:off x="591820" y="1896110"/>
            <a:ext cx="10916285" cy="1450975"/>
          </a:xfrm>
          <a:prstGeom prst="rect">
            <a:avLst/>
          </a:prstGeom>
          <a:noFill/>
        </p:spPr>
        <p:txBody>
          <a:bodyPr wrap="square" rtlCol="0" anchor="t">
            <a:spAutoFit/>
          </a:bodyPr>
          <a:lstStyle/>
          <a:p>
            <a:pPr>
              <a:lnSpc>
                <a:spcPct val="130000"/>
              </a:lnSpc>
            </a:pPr>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消化性溃疡是一种全球性常见病，一般认为人群中约有10%在其一生中患过消化性溃疡。据估计普通人群中</a:t>
            </a:r>
            <a:r>
              <a:rPr lang="en-US" altLang="zh-CN"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PU</a:t>
            </a:r>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可见于任何年龄，以20~50岁居多，男性多于女性(2~5):1。</a:t>
            </a:r>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其主要临床表现为腹痛、反酸，长期反复发作的患者会出现穿孔、出血、癌变等并发症。</a:t>
            </a:r>
          </a:p>
          <a:p>
            <a:pPr>
              <a:lnSpc>
                <a:spcPct val="130000"/>
              </a:lnSpc>
            </a:pPr>
            <a:endPar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8" name="文本框 7" descr="7b0a20202020227461726765744d6f64756c65223a202270726f636573734f6e6c696e65466f6e7473220a7d0a"/>
          <p:cNvSpPr txBox="1"/>
          <p:nvPr>
            <p:custDataLst>
              <p:tags r:id="rId6"/>
            </p:custDataLst>
          </p:nvPr>
        </p:nvSpPr>
        <p:spPr>
          <a:xfrm>
            <a:off x="495300" y="6104254"/>
            <a:ext cx="10448290" cy="645160"/>
          </a:xfrm>
          <a:prstGeom prst="rect">
            <a:avLst/>
          </a:prstGeom>
          <a:noFill/>
        </p:spPr>
        <p:txBody>
          <a:bodyPr wrap="square" rtlCol="0">
            <a:noAutofit/>
          </a:bodyPr>
          <a:lstStyle/>
          <a:p>
            <a:pPr>
              <a:lnSpc>
                <a:spcPct val="110000"/>
              </a:lnSpc>
            </a:pPr>
            <a:r>
              <a:rPr lang="en-US" altLang="zh-CN"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方正小标宋简体" panose="02000000000000000000" charset="-122"/>
              </a:rPr>
              <a:t>[1]</a:t>
            </a:r>
            <a:r>
              <a:rPr lang="en-US" altLang="zh-CN" sz="1000"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方正小标宋简体" panose="02000000000000000000" charset="-122"/>
              </a:rPr>
              <a:t>中华消化杂志编辑委员会,消化性溃疡诊断与治疗共识意见</a:t>
            </a:r>
            <a:r>
              <a:rPr lang="en-US" altLang="zh-CN"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方正小标宋简体" panose="02000000000000000000" charset="-122"/>
              </a:rPr>
              <a:t>,</a:t>
            </a:r>
            <a:r>
              <a:rPr lang="zh-CN" altLang="en-US"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方正小标宋简体" panose="02000000000000000000" charset="-122"/>
              </a:rPr>
              <a:t>中华消化杂志</a:t>
            </a:r>
            <a:r>
              <a:rPr lang="en-US" altLang="zh-CN"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方正小标宋简体" panose="02000000000000000000" charset="-122"/>
              </a:rPr>
              <a:t>（2022 </a:t>
            </a:r>
            <a:r>
              <a:rPr lang="en-US" altLang="zh-CN" sz="1000"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方正小标宋简体" panose="02000000000000000000" charset="-122"/>
              </a:rPr>
              <a:t>年，上海</a:t>
            </a:r>
            <a:r>
              <a:rPr lang="en-US" altLang="zh-CN"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方正小标宋简体" panose="02000000000000000000" charset="-122"/>
              </a:rPr>
              <a:t>)</a:t>
            </a:r>
            <a:r>
              <a:rPr lang="zh-CN" altLang="en-US"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方正小标宋简体" panose="02000000000000000000" charset="-122"/>
              </a:rPr>
              <a:t>2023 年3 月第43 卷第3 期</a:t>
            </a:r>
          </a:p>
          <a:p>
            <a:pPr>
              <a:lnSpc>
                <a:spcPct val="110000"/>
              </a:lnSpc>
            </a:pPr>
            <a:r>
              <a:rPr lang="en-US" altLang="zh-CN"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方正小标宋简体" panose="02000000000000000000" charset="-122"/>
              </a:rPr>
              <a:t>[2]冯正平,2191例消化性溃疡的胃镜和流行病学分析,重庆医学,2020年4月第49卷第7期</a:t>
            </a:r>
          </a:p>
          <a:p>
            <a:pPr>
              <a:lnSpc>
                <a:spcPct val="110000"/>
              </a:lnSpc>
            </a:pPr>
            <a:r>
              <a:rPr lang="en-US" altLang="zh-CN"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方正小标宋简体" panose="02000000000000000000" charset="-122"/>
              </a:rPr>
              <a:t>[3]谢明艳,2984 例消化性溃疡的流行病学及内镜特征分析,中国当代医药,2021 年 3 </a:t>
            </a:r>
            <a:r>
              <a:rPr lang="en-US" altLang="zh-CN" sz="1000"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方正小标宋简体" panose="02000000000000000000" charset="-122"/>
              </a:rPr>
              <a:t>月第</a:t>
            </a:r>
            <a:r>
              <a:rPr lang="en-US" altLang="zh-CN"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方正小标宋简体" panose="02000000000000000000" charset="-122"/>
              </a:rPr>
              <a:t> 28 </a:t>
            </a:r>
            <a:r>
              <a:rPr lang="en-US" altLang="zh-CN" sz="1000"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方正小标宋简体" panose="02000000000000000000" charset="-122"/>
              </a:rPr>
              <a:t>卷第</a:t>
            </a:r>
            <a:r>
              <a:rPr lang="en-US" altLang="zh-CN"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方正小标宋简体" panose="02000000000000000000" charset="-122"/>
              </a:rPr>
              <a:t> 7 期</a:t>
            </a:r>
          </a:p>
        </p:txBody>
      </p:sp>
      <p:sp>
        <p:nvSpPr>
          <p:cNvPr id="2" name="文本框 1"/>
          <p:cNvSpPr txBox="1"/>
          <p:nvPr>
            <p:custDataLst>
              <p:tags r:id="rId7"/>
            </p:custDataLst>
          </p:nvPr>
        </p:nvSpPr>
        <p:spPr>
          <a:xfrm>
            <a:off x="2424141" y="2978531"/>
            <a:ext cx="7680441" cy="368300"/>
          </a:xfrm>
          <a:prstGeom prst="rect">
            <a:avLst/>
          </a:prstGeom>
          <a:noFill/>
        </p:spPr>
        <p:txBody>
          <a:bodyPr wrap="square" rtlCol="0">
            <a:spAutoFit/>
          </a:bodyPr>
          <a:lstStyle/>
          <a:p>
            <a:r>
              <a:rPr lang="zh-CN" altLang="en-US" dirty="0">
                <a:solidFill>
                  <a:schemeClr val="lt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dirty="0">
                <a:solidFill>
                  <a:srgbClr val="F1721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多个地区在进行胃镜检查的消化性溃疡患者中的流行病学</a:t>
            </a:r>
          </a:p>
        </p:txBody>
      </p:sp>
      <p:sp>
        <p:nvSpPr>
          <p:cNvPr id="4" name="标题 3"/>
          <p:cNvSpPr>
            <a:spLocks noGrp="1"/>
          </p:cNvSpPr>
          <p:nvPr>
            <p:custDataLst>
              <p:tags r:id="rId8"/>
            </p:custDataLst>
          </p:nvPr>
        </p:nvSpPr>
        <p:spPr>
          <a:xfrm>
            <a:off x="318770" y="431166"/>
            <a:ext cx="8545945" cy="530802"/>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r>
              <a:rPr lang="zh-CN" altLang="en-US" sz="2800" dirty="0">
                <a:solidFill>
                  <a:schemeClr val="tx1"/>
                </a:solidFill>
                <a:latin typeface="微软雅黑" panose="020B0503020204020204" pitchFamily="34" charset="-122"/>
                <a:ea typeface="微软雅黑" panose="020B0503020204020204" pitchFamily="34" charset="-122"/>
              </a:rPr>
              <a:t>治疗需求</a:t>
            </a:r>
          </a:p>
        </p:txBody>
      </p:sp>
      <p:graphicFrame>
        <p:nvGraphicFramePr>
          <p:cNvPr id="3" name="表格 2"/>
          <p:cNvGraphicFramePr/>
          <p:nvPr>
            <p:custDataLst>
              <p:tags r:id="rId9"/>
            </p:custDataLst>
          </p:nvPr>
        </p:nvGraphicFramePr>
        <p:xfrm>
          <a:off x="687070" y="3517900"/>
          <a:ext cx="10725785" cy="2378075"/>
        </p:xfrm>
        <a:graphic>
          <a:graphicData uri="http://schemas.openxmlformats.org/drawingml/2006/table">
            <a:tbl>
              <a:tblPr firstRow="1" bandRow="1">
                <a:tableStyleId>{B870D84C-EF31-4E5A-AC50-0331583BA98F}</a:tableStyleId>
              </a:tblPr>
              <a:tblGrid>
                <a:gridCol w="1532255">
                  <a:extLst>
                    <a:ext uri="{9D8B030D-6E8A-4147-A177-3AD203B41FA5}">
                      <a16:colId xmlns:a16="http://schemas.microsoft.com/office/drawing/2014/main" val="20000"/>
                    </a:ext>
                  </a:extLst>
                </a:gridCol>
                <a:gridCol w="1532255">
                  <a:extLst>
                    <a:ext uri="{9D8B030D-6E8A-4147-A177-3AD203B41FA5}">
                      <a16:colId xmlns:a16="http://schemas.microsoft.com/office/drawing/2014/main" val="20001"/>
                    </a:ext>
                  </a:extLst>
                </a:gridCol>
                <a:gridCol w="1532255">
                  <a:extLst>
                    <a:ext uri="{9D8B030D-6E8A-4147-A177-3AD203B41FA5}">
                      <a16:colId xmlns:a16="http://schemas.microsoft.com/office/drawing/2014/main" val="20002"/>
                    </a:ext>
                  </a:extLst>
                </a:gridCol>
                <a:gridCol w="1532255">
                  <a:extLst>
                    <a:ext uri="{9D8B030D-6E8A-4147-A177-3AD203B41FA5}">
                      <a16:colId xmlns:a16="http://schemas.microsoft.com/office/drawing/2014/main" val="20003"/>
                    </a:ext>
                  </a:extLst>
                </a:gridCol>
                <a:gridCol w="1532255">
                  <a:extLst>
                    <a:ext uri="{9D8B030D-6E8A-4147-A177-3AD203B41FA5}">
                      <a16:colId xmlns:a16="http://schemas.microsoft.com/office/drawing/2014/main" val="20004"/>
                    </a:ext>
                  </a:extLst>
                </a:gridCol>
                <a:gridCol w="1532255">
                  <a:extLst>
                    <a:ext uri="{9D8B030D-6E8A-4147-A177-3AD203B41FA5}">
                      <a16:colId xmlns:a16="http://schemas.microsoft.com/office/drawing/2014/main" val="20005"/>
                    </a:ext>
                  </a:extLst>
                </a:gridCol>
                <a:gridCol w="1532255">
                  <a:extLst>
                    <a:ext uri="{9D8B030D-6E8A-4147-A177-3AD203B41FA5}">
                      <a16:colId xmlns:a16="http://schemas.microsoft.com/office/drawing/2014/main" val="20006"/>
                    </a:ext>
                  </a:extLst>
                </a:gridCol>
              </a:tblGrid>
              <a:tr h="640080">
                <a:tc>
                  <a:txBody>
                    <a:bodyPr/>
                    <a:lstStyle/>
                    <a:p>
                      <a:pPr algn="ctr">
                        <a:buNone/>
                      </a:pPr>
                      <a:r>
                        <a:rPr lang="zh-CN" altLang="en-US" sz="1800" b="1" dirty="0">
                          <a:solidFill>
                            <a:schemeClr val="bg1"/>
                          </a:solidFill>
                        </a:rPr>
                        <a:t>年</a:t>
                      </a:r>
                      <a:r>
                        <a:rPr lang="en-US" altLang="zh-CN" sz="1800" b="1" dirty="0">
                          <a:solidFill>
                            <a:schemeClr val="bg1"/>
                          </a:solidFill>
                        </a:rPr>
                        <a:t> </a:t>
                      </a:r>
                      <a:r>
                        <a:rPr lang="zh-CN" altLang="en-US" sz="1800" b="1" dirty="0">
                          <a:solidFill>
                            <a:schemeClr val="bg1"/>
                          </a:solidFill>
                        </a:rPr>
                        <a:t>份</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lgn="ctr">
                        <a:buNone/>
                      </a:pPr>
                      <a:r>
                        <a:rPr lang="zh-CN" altLang="en-US" sz="1800" b="1">
                          <a:solidFill>
                            <a:schemeClr val="bg1"/>
                          </a:solidFill>
                        </a:rPr>
                        <a:t>地</a:t>
                      </a:r>
                      <a:r>
                        <a:rPr lang="en-US" altLang="zh-CN" sz="1800" b="1">
                          <a:solidFill>
                            <a:schemeClr val="bg1"/>
                          </a:solidFill>
                        </a:rPr>
                        <a:t> </a:t>
                      </a:r>
                      <a:r>
                        <a:rPr lang="zh-CN" altLang="en-US" sz="1800" b="1">
                          <a:solidFill>
                            <a:schemeClr val="bg1"/>
                          </a:solidFill>
                        </a:rPr>
                        <a:t>区</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lgn="ctr">
                        <a:buNone/>
                      </a:pPr>
                      <a:r>
                        <a:rPr lang="zh-CN" altLang="en-US" sz="1800" b="1" dirty="0">
                          <a:solidFill>
                            <a:schemeClr val="bg1"/>
                          </a:solidFill>
                        </a:rPr>
                        <a:t>参与总人数</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lgn="ctr">
                        <a:buNone/>
                      </a:pPr>
                      <a:r>
                        <a:rPr lang="en-US" altLang="zh-CN" sz="1800" b="1" dirty="0">
                          <a:solidFill>
                            <a:schemeClr val="bg1"/>
                          </a:solidFill>
                        </a:rPr>
                        <a:t>PU</a:t>
                      </a:r>
                      <a:r>
                        <a:rPr lang="zh-CN" altLang="en-US" sz="1800" b="1" dirty="0">
                          <a:solidFill>
                            <a:schemeClr val="bg1"/>
                          </a:solidFill>
                        </a:rPr>
                        <a:t>占比</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lgn="ctr">
                        <a:buNone/>
                      </a:pPr>
                      <a:r>
                        <a:rPr lang="zh-CN" altLang="en-US" sz="1800" b="1">
                          <a:solidFill>
                            <a:schemeClr val="bg1"/>
                          </a:solidFill>
                        </a:rPr>
                        <a:t>胃溃疡占比</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lgn="ctr">
                        <a:buNone/>
                      </a:pPr>
                      <a:r>
                        <a:rPr lang="zh-CN" altLang="en-US" sz="1800" b="1">
                          <a:solidFill>
                            <a:schemeClr val="bg1"/>
                          </a:solidFill>
                        </a:rPr>
                        <a:t>十二指肠溃疡占比</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lgn="ctr">
                        <a:buNone/>
                      </a:pPr>
                      <a:r>
                        <a:rPr lang="zh-CN" altLang="en-US" sz="1800" b="1">
                          <a:solidFill>
                            <a:schemeClr val="bg1"/>
                          </a:solidFill>
                        </a:rPr>
                        <a:t>复合溃疡</a:t>
                      </a:r>
                    </a:p>
                    <a:p>
                      <a:pPr algn="ctr">
                        <a:buNone/>
                      </a:pPr>
                      <a:r>
                        <a:rPr lang="zh-CN" altLang="en-US" sz="1800" b="1">
                          <a:solidFill>
                            <a:schemeClr val="bg1"/>
                          </a:solidFill>
                        </a:rPr>
                        <a:t>占比</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extLst>
                  <a:ext uri="{0D108BD9-81ED-4DB2-BD59-A6C34878D82A}">
                    <a16:rowId xmlns:a16="http://schemas.microsoft.com/office/drawing/2014/main" val="10000"/>
                  </a:ext>
                </a:extLst>
              </a:tr>
              <a:tr h="579120">
                <a:tc>
                  <a:txBody>
                    <a:bodyPr/>
                    <a:lstStyle/>
                    <a:p>
                      <a:pPr algn="ctr">
                        <a:buNone/>
                      </a:pPr>
                      <a:r>
                        <a:rPr lang="en-US" altLang="zh-CN" dirty="0">
                          <a:solidFill>
                            <a:schemeClr val="tx1"/>
                          </a:solidFill>
                          <a:latin typeface="黑体" panose="02010609060101010101" pitchFamily="49" charset="-122"/>
                          <a:ea typeface="黑体" panose="02010609060101010101" pitchFamily="49" charset="-122"/>
                        </a:rPr>
                        <a:t>2022</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lgn="ctr">
                        <a:buNone/>
                      </a:pPr>
                      <a:r>
                        <a:rPr lang="zh-CN" altLang="en-US">
                          <a:solidFill>
                            <a:schemeClr val="tx1"/>
                          </a:solidFill>
                          <a:latin typeface="黑体" panose="02010609060101010101" pitchFamily="49" charset="-122"/>
                          <a:ea typeface="黑体" panose="02010609060101010101" pitchFamily="49" charset="-122"/>
                        </a:rPr>
                        <a:t>上海</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lgn="ctr">
                        <a:buNone/>
                      </a:pPr>
                      <a:r>
                        <a:rPr lang="en-US" altLang="zh-CN" dirty="0">
                          <a:solidFill>
                            <a:schemeClr val="tx1"/>
                          </a:solidFill>
                          <a:latin typeface="黑体" panose="02010609060101010101" pitchFamily="49" charset="-122"/>
                          <a:ea typeface="黑体" panose="02010609060101010101" pitchFamily="49" charset="-122"/>
                        </a:rPr>
                        <a:t>1108</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lgn="ctr">
                        <a:buNone/>
                      </a:pPr>
                      <a:r>
                        <a:rPr lang="en-US" altLang="zh-CN" dirty="0">
                          <a:solidFill>
                            <a:schemeClr val="tx1"/>
                          </a:solidFill>
                          <a:latin typeface="黑体" panose="02010609060101010101" pitchFamily="49" charset="-122"/>
                          <a:ea typeface="黑体" panose="02010609060101010101" pitchFamily="49" charset="-122"/>
                        </a:rPr>
                        <a:t>9.1%</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lgn="ctr">
                        <a:buNone/>
                      </a:pPr>
                      <a:r>
                        <a:rPr lang="en-US" altLang="zh-CN" dirty="0">
                          <a:solidFill>
                            <a:srgbClr val="FF0000"/>
                          </a:solidFill>
                          <a:latin typeface="黑体" panose="02010609060101010101" pitchFamily="49" charset="-122"/>
                          <a:ea typeface="黑体" panose="02010609060101010101" pitchFamily="49" charset="-122"/>
                        </a:rPr>
                        <a:t>2.5%</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lgn="ctr">
                        <a:buNone/>
                      </a:pPr>
                      <a:r>
                        <a:rPr lang="en-US" altLang="zh-CN" dirty="0">
                          <a:solidFill>
                            <a:schemeClr val="tx1"/>
                          </a:solidFill>
                          <a:latin typeface="黑体" panose="02010609060101010101" pitchFamily="49" charset="-122"/>
                          <a:ea typeface="黑体" panose="02010609060101010101" pitchFamily="49" charset="-122"/>
                        </a:rPr>
                        <a:t>5.8%</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lgn="ctr">
                        <a:buNone/>
                      </a:pPr>
                      <a:r>
                        <a:rPr lang="en-US" altLang="zh-CN">
                          <a:solidFill>
                            <a:schemeClr val="tx1"/>
                          </a:solidFill>
                          <a:latin typeface="黑体" panose="02010609060101010101" pitchFamily="49" charset="-122"/>
                          <a:ea typeface="黑体" panose="02010609060101010101" pitchFamily="49" charset="-122"/>
                        </a:rPr>
                        <a:t>0.8%</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extLst>
                  <a:ext uri="{0D108BD9-81ED-4DB2-BD59-A6C34878D82A}">
                    <a16:rowId xmlns:a16="http://schemas.microsoft.com/office/drawing/2014/main" val="10001"/>
                  </a:ext>
                </a:extLst>
              </a:tr>
              <a:tr h="579755">
                <a:tc>
                  <a:txBody>
                    <a:bodyPr/>
                    <a:lstStyle/>
                    <a:p>
                      <a:pPr algn="ctr">
                        <a:buNone/>
                      </a:pPr>
                      <a:r>
                        <a:rPr lang="en-US" altLang="zh-CN">
                          <a:solidFill>
                            <a:schemeClr val="tx1"/>
                          </a:solidFill>
                          <a:latin typeface="黑体" panose="02010609060101010101" pitchFamily="49" charset="-122"/>
                          <a:ea typeface="黑体" panose="02010609060101010101" pitchFamily="49" charset="-122"/>
                        </a:rPr>
                        <a:t>2019</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lgn="ctr">
                        <a:buNone/>
                      </a:pPr>
                      <a:r>
                        <a:rPr lang="zh-CN" altLang="en-US">
                          <a:solidFill>
                            <a:schemeClr val="tx1"/>
                          </a:solidFill>
                          <a:latin typeface="黑体" panose="02010609060101010101" pitchFamily="49" charset="-122"/>
                          <a:ea typeface="黑体" panose="02010609060101010101" pitchFamily="49" charset="-122"/>
                        </a:rPr>
                        <a:t>湖南常德</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lgn="ctr">
                        <a:buNone/>
                      </a:pPr>
                      <a:r>
                        <a:rPr lang="en-US" altLang="zh-CN">
                          <a:solidFill>
                            <a:schemeClr val="tx1"/>
                          </a:solidFill>
                          <a:latin typeface="黑体" panose="02010609060101010101" pitchFamily="49" charset="-122"/>
                          <a:ea typeface="黑体" panose="02010609060101010101" pitchFamily="49" charset="-122"/>
                        </a:rPr>
                        <a:t>24518</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lgn="ctr">
                        <a:buNone/>
                      </a:pPr>
                      <a:r>
                        <a:rPr lang="zh-CN" altLang="en-US">
                          <a:solidFill>
                            <a:schemeClr val="tx1"/>
                          </a:solidFill>
                          <a:latin typeface="黑体" panose="02010609060101010101" pitchFamily="49" charset="-122"/>
                          <a:ea typeface="黑体" panose="02010609060101010101" pitchFamily="49" charset="-122"/>
                        </a:rPr>
                        <a:t>12.17%</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lgn="ctr">
                        <a:buNone/>
                      </a:pPr>
                      <a:r>
                        <a:rPr lang="zh-CN" altLang="en-US" dirty="0">
                          <a:solidFill>
                            <a:srgbClr val="FF0000"/>
                          </a:solidFill>
                          <a:latin typeface="黑体" panose="02010609060101010101" pitchFamily="49" charset="-122"/>
                          <a:ea typeface="黑体" panose="02010609060101010101" pitchFamily="49" charset="-122"/>
                        </a:rPr>
                        <a:t>3</a:t>
                      </a:r>
                      <a:r>
                        <a:rPr lang="en-US" altLang="zh-CN" dirty="0">
                          <a:solidFill>
                            <a:srgbClr val="FF0000"/>
                          </a:solidFill>
                          <a:latin typeface="黑体" panose="02010609060101010101" pitchFamily="49" charset="-122"/>
                          <a:ea typeface="黑体" panose="02010609060101010101" pitchFamily="49" charset="-122"/>
                        </a:rPr>
                        <a:t>.97</a:t>
                      </a:r>
                      <a:r>
                        <a:rPr lang="zh-CN" altLang="en-US" dirty="0">
                          <a:solidFill>
                            <a:srgbClr val="FF0000"/>
                          </a:solidFill>
                          <a:latin typeface="黑体" panose="02010609060101010101" pitchFamily="49" charset="-122"/>
                          <a:ea typeface="黑体" panose="02010609060101010101" pitchFamily="49" charset="-122"/>
                        </a:rPr>
                        <a:t>%</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lgn="ctr">
                        <a:buNone/>
                      </a:pPr>
                      <a:r>
                        <a:rPr lang="en-US" altLang="zh-CN" dirty="0">
                          <a:solidFill>
                            <a:schemeClr val="tx1"/>
                          </a:solidFill>
                          <a:latin typeface="黑体" panose="02010609060101010101" pitchFamily="49" charset="-122"/>
                          <a:ea typeface="黑体" panose="02010609060101010101" pitchFamily="49" charset="-122"/>
                        </a:rPr>
                        <a:t>7</a:t>
                      </a:r>
                      <a:r>
                        <a:rPr lang="zh-CN" altLang="en-US" dirty="0">
                          <a:solidFill>
                            <a:schemeClr val="tx1"/>
                          </a:solidFill>
                          <a:latin typeface="黑体" panose="02010609060101010101" pitchFamily="49" charset="-122"/>
                          <a:ea typeface="黑体" panose="02010609060101010101" pitchFamily="49" charset="-122"/>
                        </a:rPr>
                        <a:t>%</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lgn="ctr">
                        <a:buNone/>
                      </a:pPr>
                      <a:r>
                        <a:rPr lang="en-US" altLang="zh-CN" dirty="0">
                          <a:solidFill>
                            <a:schemeClr val="tx1"/>
                          </a:solidFill>
                          <a:latin typeface="黑体" panose="02010609060101010101" pitchFamily="49" charset="-122"/>
                          <a:ea typeface="黑体" panose="02010609060101010101" pitchFamily="49" charset="-122"/>
                        </a:rPr>
                        <a:t>0.98</a:t>
                      </a:r>
                      <a:r>
                        <a:rPr lang="zh-CN" altLang="en-US" dirty="0">
                          <a:solidFill>
                            <a:schemeClr val="tx1"/>
                          </a:solidFill>
                          <a:latin typeface="黑体" panose="02010609060101010101" pitchFamily="49" charset="-122"/>
                          <a:ea typeface="黑体" panose="02010609060101010101" pitchFamily="49" charset="-122"/>
                        </a:rPr>
                        <a:t>%</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extLst>
                  <a:ext uri="{0D108BD9-81ED-4DB2-BD59-A6C34878D82A}">
                    <a16:rowId xmlns:a16="http://schemas.microsoft.com/office/drawing/2014/main" val="10002"/>
                  </a:ext>
                </a:extLst>
              </a:tr>
              <a:tr h="579120">
                <a:tc>
                  <a:txBody>
                    <a:bodyPr/>
                    <a:lstStyle/>
                    <a:p>
                      <a:pPr algn="ctr">
                        <a:buNone/>
                      </a:pPr>
                      <a:r>
                        <a:rPr lang="en-US" altLang="zh-CN">
                          <a:solidFill>
                            <a:schemeClr val="tx1"/>
                          </a:solidFill>
                          <a:latin typeface="黑体" panose="02010609060101010101" pitchFamily="49" charset="-122"/>
                          <a:ea typeface="黑体" panose="02010609060101010101" pitchFamily="49" charset="-122"/>
                        </a:rPr>
                        <a:t>2015—2018</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lgn="ctr">
                        <a:buNone/>
                      </a:pPr>
                      <a:r>
                        <a:rPr lang="zh-CN" altLang="en-US">
                          <a:solidFill>
                            <a:schemeClr val="tx1"/>
                          </a:solidFill>
                          <a:latin typeface="黑体" panose="02010609060101010101" pitchFamily="49" charset="-122"/>
                          <a:ea typeface="黑体" panose="02010609060101010101" pitchFamily="49" charset="-122"/>
                        </a:rPr>
                        <a:t>广东广州</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lgn="ctr">
                        <a:buNone/>
                      </a:pPr>
                      <a:r>
                        <a:rPr lang="en-US" altLang="zh-CN">
                          <a:solidFill>
                            <a:schemeClr val="tx1"/>
                          </a:solidFill>
                          <a:latin typeface="黑体" panose="02010609060101010101" pitchFamily="49" charset="-122"/>
                          <a:ea typeface="黑体" panose="02010609060101010101" pitchFamily="49" charset="-122"/>
                        </a:rPr>
                        <a:t>11110</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lgn="ctr">
                        <a:buNone/>
                      </a:pPr>
                      <a:r>
                        <a:rPr lang="en-US" altLang="zh-CN">
                          <a:solidFill>
                            <a:schemeClr val="tx1"/>
                          </a:solidFill>
                          <a:latin typeface="黑体" panose="02010609060101010101" pitchFamily="49" charset="-122"/>
                          <a:ea typeface="黑体" panose="02010609060101010101" pitchFamily="49" charset="-122"/>
                        </a:rPr>
                        <a:t>19.7%</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lgn="ctr">
                        <a:buNone/>
                      </a:pPr>
                      <a:r>
                        <a:rPr lang="en-US" altLang="zh-CN" dirty="0">
                          <a:solidFill>
                            <a:srgbClr val="FF0000"/>
                          </a:solidFill>
                          <a:latin typeface="黑体" panose="02010609060101010101" pitchFamily="49" charset="-122"/>
                          <a:ea typeface="黑体" panose="02010609060101010101" pitchFamily="49" charset="-122"/>
                        </a:rPr>
                        <a:t>2.01</a:t>
                      </a:r>
                      <a:r>
                        <a:rPr lang="zh-CN" altLang="en-US" dirty="0">
                          <a:solidFill>
                            <a:srgbClr val="FF0000"/>
                          </a:solidFill>
                          <a:latin typeface="黑体" panose="02010609060101010101" pitchFamily="49" charset="-122"/>
                          <a:ea typeface="黑体" panose="02010609060101010101" pitchFamily="49" charset="-122"/>
                        </a:rPr>
                        <a:t>%</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lgn="ctr">
                        <a:buNone/>
                      </a:pPr>
                      <a:r>
                        <a:rPr lang="en-US" altLang="zh-CN" dirty="0">
                          <a:solidFill>
                            <a:schemeClr val="tx1"/>
                          </a:solidFill>
                          <a:latin typeface="黑体" panose="02010609060101010101" pitchFamily="49" charset="-122"/>
                          <a:ea typeface="黑体" panose="02010609060101010101" pitchFamily="49" charset="-122"/>
                        </a:rPr>
                        <a:t>16.5</a:t>
                      </a:r>
                      <a:r>
                        <a:rPr lang="zh-CN" altLang="en-US" dirty="0">
                          <a:solidFill>
                            <a:schemeClr val="tx1"/>
                          </a:solidFill>
                          <a:latin typeface="黑体" panose="02010609060101010101" pitchFamily="49" charset="-122"/>
                          <a:ea typeface="黑体" panose="02010609060101010101" pitchFamily="49" charset="-122"/>
                        </a:rPr>
                        <a:t>% </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lgn="ctr">
                        <a:buNone/>
                      </a:pPr>
                      <a:r>
                        <a:rPr lang="en-US" altLang="zh-CN" dirty="0">
                          <a:solidFill>
                            <a:schemeClr val="tx1"/>
                          </a:solidFill>
                          <a:latin typeface="黑体" panose="02010609060101010101" pitchFamily="49" charset="-122"/>
                          <a:ea typeface="黑体" panose="02010609060101010101" pitchFamily="49" charset="-122"/>
                        </a:rPr>
                        <a:t>1.1</a:t>
                      </a:r>
                      <a:r>
                        <a:rPr lang="zh-CN" altLang="en-US" dirty="0">
                          <a:solidFill>
                            <a:schemeClr val="tx1"/>
                          </a:solidFill>
                          <a:latin typeface="黑体" panose="02010609060101010101" pitchFamily="49" charset="-122"/>
                          <a:ea typeface="黑体" panose="02010609060101010101" pitchFamily="49" charset="-122"/>
                        </a:rPr>
                        <a:t>%</a:t>
                      </a: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extLst>
                  <a:ext uri="{0D108BD9-81ED-4DB2-BD59-A6C34878D82A}">
                    <a16:rowId xmlns:a16="http://schemas.microsoft.com/office/drawing/2014/main" val="10003"/>
                  </a:ext>
                </a:extLst>
              </a:tr>
            </a:tbl>
          </a:graphicData>
        </a:graphic>
      </p:graphicFrame>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3" name="直接连接符 12"/>
          <p:cNvCxnSpPr/>
          <p:nvPr userDrawn="1">
            <p:custDataLst>
              <p:tags r:id="rId2"/>
            </p:custDataLst>
          </p:nvPr>
        </p:nvCxnSpPr>
        <p:spPr>
          <a:xfrm flipH="1" flipV="1">
            <a:off x="6713855" y="1092200"/>
            <a:ext cx="4768215" cy="82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userDrawn="1">
            <p:custDataLst>
              <p:tags r:id="rId3"/>
            </p:custDataLst>
          </p:nvPr>
        </p:nvCxnSpPr>
        <p:spPr>
          <a:xfrm flipH="1" flipV="1">
            <a:off x="10405110" y="1315085"/>
            <a:ext cx="1076960" cy="82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custDataLst>
              <p:tags r:id="rId4"/>
            </p:custDataLst>
          </p:nvPr>
        </p:nvSpPr>
        <p:spPr>
          <a:xfrm>
            <a:off x="356870" y="6395085"/>
            <a:ext cx="11744960" cy="265430"/>
          </a:xfrm>
          <a:prstGeom prst="rect">
            <a:avLst/>
          </a:prstGeom>
          <a:noFill/>
        </p:spPr>
        <p:txBody>
          <a:bodyPr wrap="square" rtlCol="0">
            <a:noAutofit/>
          </a:bodyPr>
          <a:lstStyle/>
          <a:p>
            <a:r>
              <a:rPr lang="en-US" altLang="zh-CN"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刘腾，徐春敏，赵志刚*, 奥美拉唑碳酸氢钠制剂的研发与临床应用. 药品评价, 2016. 13(22).</a:t>
            </a:r>
          </a:p>
          <a:p>
            <a:r>
              <a:rPr lang="en-US" altLang="zh-CN"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FDA. Omeprazole[EB/OL]. http: //www. accessdata. fda. gov/dmgsaffdadocs/labet/2010/019810s090,022056s005lbl. pdf. 2010-08/20120502.</a:t>
            </a:r>
          </a:p>
        </p:txBody>
      </p:sp>
      <p:sp>
        <p:nvSpPr>
          <p:cNvPr id="8" name="文本框 7"/>
          <p:cNvSpPr txBox="1"/>
          <p:nvPr>
            <p:custDataLst>
              <p:tags r:id="rId5"/>
            </p:custDataLst>
          </p:nvPr>
        </p:nvSpPr>
        <p:spPr>
          <a:xfrm>
            <a:off x="356870" y="1322705"/>
            <a:ext cx="11240770" cy="1913255"/>
          </a:xfrm>
          <a:prstGeom prst="rect">
            <a:avLst/>
          </a:prstGeom>
          <a:noFill/>
        </p:spPr>
        <p:txBody>
          <a:bodyPr wrap="square" rtlCol="0" anchor="t">
            <a:noAutofit/>
          </a:bodyPr>
          <a:lstStyle/>
          <a:p>
            <a:pPr>
              <a:lnSpc>
                <a:spcPct val="130000"/>
              </a:lnSpc>
            </a:pPr>
            <a:r>
              <a:rPr lang="en-US" altLang="zh-CN" dirty="0">
                <a:solidFill>
                  <a:schemeClr val="lt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奥美拉唑碳酸氢钠制剂在上市时，所列的不良反应大多来自奥美拉唑肠溶制剂的不良反应。主要集中在出现消化系统、血液系统、神经系统以及循环系统方面的不良反应。</a:t>
            </a:r>
            <a:r>
              <a:rPr lang="zh-CN" altLang="en-US"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一般情况下，奥美拉唑不良反应较为轻微</a:t>
            </a:r>
            <a:r>
              <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p>
          <a:p>
            <a:pPr>
              <a:lnSpc>
                <a:spcPct val="130000"/>
              </a:lnSpc>
            </a:pPr>
            <a:r>
              <a:rPr lang="en-US" altLang="zh-CN"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另外由于本品中还含有碳酸氢钠，故本品使用中可能产生的不良反应也包括可能由碳酸氢钠引起的代谢性碱中毒等不良反应。</a:t>
            </a:r>
            <a:endPar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30000"/>
              </a:lnSpc>
            </a:pPr>
            <a:endPar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9" name="文本框 8"/>
          <p:cNvSpPr txBox="1"/>
          <p:nvPr>
            <p:custDataLst>
              <p:tags r:id="rId6"/>
            </p:custDataLst>
          </p:nvPr>
        </p:nvSpPr>
        <p:spPr>
          <a:xfrm>
            <a:off x="8251883" y="3142616"/>
            <a:ext cx="2823210" cy="2749550"/>
          </a:xfrm>
          <a:prstGeom prst="rect">
            <a:avLst/>
          </a:prstGeom>
          <a:noFill/>
        </p:spPr>
        <p:txBody>
          <a:bodyPr wrap="square" rtlCol="0">
            <a:spAutoFit/>
          </a:bodyPr>
          <a:lstStyle/>
          <a:p>
            <a:pPr>
              <a:lnSpc>
                <a:spcPct val="160000"/>
              </a:lnSpc>
            </a:pPr>
            <a:r>
              <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来自全世界各地的3096例(465例来自美国的研究，2631例来自国际研究)的奥美拉唑缓释胶囊临床试验中，最常见的ADR报告(即单一症状发病率≥2％)</a:t>
            </a:r>
          </a:p>
        </p:txBody>
      </p:sp>
      <p:sp>
        <p:nvSpPr>
          <p:cNvPr id="4" name="标题 3"/>
          <p:cNvSpPr>
            <a:spLocks noGrp="1"/>
          </p:cNvSpPr>
          <p:nvPr>
            <p:custDataLst>
              <p:tags r:id="rId7"/>
            </p:custDataLst>
          </p:nvPr>
        </p:nvSpPr>
        <p:spPr>
          <a:xfrm>
            <a:off x="356870" y="431166"/>
            <a:ext cx="8545945" cy="530802"/>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r>
              <a:rPr lang="zh-CN" altLang="en-US" sz="2800" dirty="0">
                <a:solidFill>
                  <a:schemeClr val="tx1"/>
                </a:solidFill>
                <a:latin typeface="微软雅黑" panose="020B0503020204020204" pitchFamily="34" charset="-122"/>
                <a:ea typeface="微软雅黑" panose="020B0503020204020204" pitchFamily="34" charset="-122"/>
              </a:rPr>
              <a:t>安全性</a:t>
            </a:r>
          </a:p>
        </p:txBody>
      </p:sp>
      <p:pic>
        <p:nvPicPr>
          <p:cNvPr id="3" name="图片 2"/>
          <p:cNvPicPr>
            <a:picLocks noChangeAspect="1"/>
          </p:cNvPicPr>
          <p:nvPr>
            <p:custDataLst>
              <p:tags r:id="rId8"/>
            </p:custDataLst>
          </p:nvPr>
        </p:nvPicPr>
        <p:blipFill>
          <a:blip r:embed="rId10"/>
          <a:stretch>
            <a:fillRect/>
          </a:stretch>
        </p:blipFill>
        <p:spPr>
          <a:xfrm>
            <a:off x="356870" y="2760345"/>
            <a:ext cx="7717155" cy="3513455"/>
          </a:xfrm>
          <a:prstGeom prst="rect">
            <a:avLst/>
          </a:prstGeom>
        </p:spPr>
      </p:pic>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9" name="直接连接符 18"/>
          <p:cNvCxnSpPr/>
          <p:nvPr userDrawn="1">
            <p:custDataLst>
              <p:tags r:id="rId2"/>
            </p:custDataLst>
          </p:nvPr>
        </p:nvCxnSpPr>
        <p:spPr>
          <a:xfrm flipH="1" flipV="1">
            <a:off x="6713855" y="1092200"/>
            <a:ext cx="4768215" cy="82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userDrawn="1">
            <p:custDataLst>
              <p:tags r:id="rId3"/>
            </p:custDataLst>
          </p:nvPr>
        </p:nvCxnSpPr>
        <p:spPr>
          <a:xfrm flipH="1" flipV="1">
            <a:off x="10405110" y="1315085"/>
            <a:ext cx="1076960" cy="82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标题 3"/>
          <p:cNvSpPr txBox="1"/>
          <p:nvPr>
            <p:custDataLst>
              <p:tags r:id="rId4"/>
            </p:custDataLst>
          </p:nvPr>
        </p:nvSpPr>
        <p:spPr>
          <a:xfrm>
            <a:off x="608965" y="494666"/>
            <a:ext cx="8545945" cy="530802"/>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r>
              <a:rPr lang="zh-CN" altLang="en-US"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有效性</a:t>
            </a:r>
            <a:r>
              <a:rPr lang="en-US" altLang="zh-CN"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a:t>
            </a:r>
          </a:p>
        </p:txBody>
      </p:sp>
      <p:sp>
        <p:nvSpPr>
          <p:cNvPr id="5" name="文本框 4"/>
          <p:cNvSpPr txBox="1"/>
          <p:nvPr>
            <p:custDataLst>
              <p:tags r:id="rId5"/>
            </p:custDataLst>
          </p:nvPr>
        </p:nvSpPr>
        <p:spPr>
          <a:xfrm>
            <a:off x="748665" y="1025525"/>
            <a:ext cx="7379335" cy="532765"/>
          </a:xfrm>
          <a:prstGeom prst="rect">
            <a:avLst/>
          </a:prstGeom>
          <a:noFill/>
        </p:spPr>
        <p:txBody>
          <a:bodyPr wrap="square" rtlCol="0" anchor="t">
            <a:noAutofit/>
          </a:bodyPr>
          <a:lstStyle/>
          <a:p>
            <a:pPr fontAlgn="t">
              <a:lnSpc>
                <a:spcPct val="160000"/>
              </a:lnSpc>
            </a:pPr>
            <a:r>
              <a:rPr lang="en-US" altLang="zh-CN"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、奥美拉唑碳酸氢钠胶囊（</a:t>
            </a:r>
            <a:r>
              <a:rPr lang="en-US" altLang="zh-CN"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II</a:t>
            </a:r>
            <a:r>
              <a:rPr lang="zh-CN" altLang="en-US"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抑酸效果优于其他</a:t>
            </a:r>
            <a:r>
              <a:rPr lang="en-US" altLang="zh-CN"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PPI</a:t>
            </a:r>
            <a:r>
              <a:rPr lang="zh-CN" altLang="en-US"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制剂</a:t>
            </a:r>
            <a:r>
              <a:rPr lang="zh-CN" altLang="en-US"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p>
        </p:txBody>
      </p:sp>
      <p:sp>
        <p:nvSpPr>
          <p:cNvPr id="6" name="文本框 5"/>
          <p:cNvSpPr txBox="1"/>
          <p:nvPr>
            <p:custDataLst>
              <p:tags r:id="rId6"/>
            </p:custDataLst>
          </p:nvPr>
        </p:nvSpPr>
        <p:spPr>
          <a:xfrm>
            <a:off x="748665" y="6362065"/>
            <a:ext cx="10555605" cy="386080"/>
          </a:xfrm>
          <a:prstGeom prst="rect">
            <a:avLst/>
          </a:prstGeom>
          <a:noFill/>
        </p:spPr>
        <p:txBody>
          <a:bodyPr wrap="square" rtlCol="0" anchor="t">
            <a:spAutoFit/>
          </a:bodyPr>
          <a:lstStyle/>
          <a:p>
            <a:pPr>
              <a:lnSpc>
                <a:spcPct val="80000"/>
              </a:lnSpc>
            </a:pPr>
            <a:r>
              <a:rPr lang="zh-CN" alt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Colin W. Howden，Control of 24-hour Intragastric Acidity With Morning</a:t>
            </a:r>
            <a:r>
              <a:rPr lang="en-US" altLang="zh-CN"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Dosing of Immediate-release and Delayed-release</a:t>
            </a:r>
            <a:r>
              <a:rPr lang="en-US" altLang="zh-CN"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Proton Pump Inhibitors in Patients With GERD，J Clin Gastroenterol _x0002_ Volume 43, Number 4, April 2009</a:t>
            </a:r>
          </a:p>
        </p:txBody>
      </p:sp>
      <p:sp>
        <p:nvSpPr>
          <p:cNvPr id="7" name="文本框 6"/>
          <p:cNvSpPr txBox="1"/>
          <p:nvPr>
            <p:custDataLst>
              <p:tags r:id="rId7"/>
            </p:custDataLst>
          </p:nvPr>
        </p:nvSpPr>
        <p:spPr>
          <a:xfrm>
            <a:off x="819150" y="5686481"/>
            <a:ext cx="10485120" cy="521970"/>
          </a:xfrm>
          <a:prstGeom prst="rect">
            <a:avLst/>
          </a:prstGeom>
          <a:noFill/>
        </p:spPr>
        <p:txBody>
          <a:bodyPr wrap="square" rtlCol="0" anchor="t">
            <a:spAutoFit/>
          </a:bodyPr>
          <a:lstStyle/>
          <a:p>
            <a:r>
              <a:rPr 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一</a:t>
            </a:r>
            <a:r>
              <a:rPr sz="1400"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项开放、随机、交叉研究中</a:t>
            </a:r>
            <a:r>
              <a:rPr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纳入</a:t>
            </a:r>
            <a:r>
              <a:rPr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55名胃食管反流病患者</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sz="1400"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早餐前给予奥美拉唑碳酸氢钠</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40 mg</a:t>
            </a:r>
            <a:r>
              <a:rPr 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+1100</a:t>
            </a:r>
            <a:r>
              <a:rPr lang="en-US"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mg</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胶囊、兰索拉唑30mg胶囊和泮托拉唑40 mg，每天早晨一次，连续7日</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，在</a:t>
            </a:r>
            <a:r>
              <a:rPr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第7天，记录24小时胃内pH值。</a:t>
            </a:r>
          </a:p>
        </p:txBody>
      </p:sp>
      <p:sp>
        <p:nvSpPr>
          <p:cNvPr id="8" name="文本框 7"/>
          <p:cNvSpPr txBox="1"/>
          <p:nvPr>
            <p:custDataLst>
              <p:tags r:id="rId8"/>
            </p:custDataLst>
          </p:nvPr>
        </p:nvSpPr>
        <p:spPr>
          <a:xfrm>
            <a:off x="1117600" y="1775778"/>
            <a:ext cx="10628630" cy="566420"/>
          </a:xfrm>
          <a:prstGeom prst="rect">
            <a:avLst/>
          </a:prstGeom>
          <a:noFill/>
          <a:ln w="9525">
            <a:noFill/>
          </a:ln>
        </p:spPr>
        <p:txBody>
          <a:bodyPr wrap="square">
            <a:noAutofit/>
          </a:bodyPr>
          <a:lstStyle/>
          <a:p>
            <a:pPr indent="0"/>
            <a:r>
              <a:rPr lang="zh-CN"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达到胃内</a:t>
            </a:r>
            <a:r>
              <a:rPr lang="en-US" altLang="zh-CN"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pH&gt;4</a:t>
            </a:r>
            <a:r>
              <a:rPr lang="zh-CN" altLang="en-US"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的时间与</a:t>
            </a:r>
            <a:r>
              <a:rPr lang="zh-CN"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24小时胃酸控制效果均明显优于兰索拉唑和泮托拉唑</a:t>
            </a:r>
            <a:endParaRPr lang="zh-CN" altLang="en-US"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文本框 13"/>
          <p:cNvSpPr txBox="1"/>
          <p:nvPr>
            <p:custDataLst>
              <p:tags r:id="rId9"/>
            </p:custDataLst>
          </p:nvPr>
        </p:nvSpPr>
        <p:spPr>
          <a:xfrm>
            <a:off x="8273415" y="3491865"/>
            <a:ext cx="698500" cy="384810"/>
          </a:xfrm>
          <a:prstGeom prst="rect">
            <a:avLst/>
          </a:prstGeom>
          <a:noFill/>
        </p:spPr>
        <p:txBody>
          <a:bodyPr wrap="square" rtlCol="0">
            <a:noAutofit/>
          </a:bodyPr>
          <a:lstStyle/>
          <a:p>
            <a:r>
              <a:rPr lang="en-US" altLang="zh-CN" sz="100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p=0.005  </a:t>
            </a:r>
            <a:r>
              <a:rPr lang="en-US" altLang="zh-CN" sz="1400">
                <a:solidFill>
                  <a:schemeClr val="lt1"/>
                </a:solidFill>
                <a:latin typeface="微软雅黑" panose="020B0503020204020204" pitchFamily="34" charset="-122"/>
                <a:ea typeface="微软雅黑" panose="020B0503020204020204" pitchFamily="34" charset="-122"/>
              </a:rPr>
              <a:t>  </a:t>
            </a:r>
            <a:r>
              <a:rPr lang="en-US" altLang="zh-CN">
                <a:solidFill>
                  <a:schemeClr val="lt1"/>
                </a:solidFill>
                <a:latin typeface="微软雅黑" panose="020B0503020204020204" pitchFamily="34" charset="-122"/>
                <a:ea typeface="微软雅黑" panose="020B0503020204020204" pitchFamily="34" charset="-122"/>
              </a:rPr>
              <a:t> </a:t>
            </a:r>
            <a:endParaRPr lang="en-US" altLang="zh-CN">
              <a:solidFill>
                <a:schemeClr val="lt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5" name="文本框 14"/>
          <p:cNvSpPr txBox="1"/>
          <p:nvPr>
            <p:custDataLst>
              <p:tags r:id="rId10"/>
            </p:custDataLst>
          </p:nvPr>
        </p:nvSpPr>
        <p:spPr>
          <a:xfrm>
            <a:off x="9718040" y="3788410"/>
            <a:ext cx="760095" cy="245110"/>
          </a:xfrm>
          <a:prstGeom prst="rect">
            <a:avLst/>
          </a:prstGeom>
          <a:noFill/>
        </p:spPr>
        <p:txBody>
          <a:bodyPr wrap="square" rtlCol="0">
            <a:spAutoFit/>
          </a:bodyPr>
          <a:lstStyle/>
          <a:p>
            <a:r>
              <a:rPr lang="en-US" altLang="zh-CN" sz="100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*p&lt;0.001</a:t>
            </a:r>
          </a:p>
        </p:txBody>
      </p:sp>
      <p:sp>
        <p:nvSpPr>
          <p:cNvPr id="16" name="文本框 15"/>
          <p:cNvSpPr txBox="1"/>
          <p:nvPr>
            <p:custDataLst>
              <p:tags r:id="rId11"/>
            </p:custDataLst>
          </p:nvPr>
        </p:nvSpPr>
        <p:spPr>
          <a:xfrm>
            <a:off x="4490085" y="3308350"/>
            <a:ext cx="859155" cy="245110"/>
          </a:xfrm>
          <a:prstGeom prst="rect">
            <a:avLst/>
          </a:prstGeom>
          <a:noFill/>
        </p:spPr>
        <p:txBody>
          <a:bodyPr wrap="square" rtlCol="0">
            <a:spAutoFit/>
          </a:bodyPr>
          <a:lstStyle/>
          <a:p>
            <a:r>
              <a:rPr lang="en-US" altLang="zh-CN" sz="100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*p&lt;0.001 </a:t>
            </a:r>
          </a:p>
        </p:txBody>
      </p:sp>
      <p:sp>
        <p:nvSpPr>
          <p:cNvPr id="17" name="文本框 16"/>
          <p:cNvSpPr txBox="1"/>
          <p:nvPr>
            <p:custDataLst>
              <p:tags r:id="rId12"/>
            </p:custDataLst>
          </p:nvPr>
        </p:nvSpPr>
        <p:spPr>
          <a:xfrm>
            <a:off x="3032760" y="3400425"/>
            <a:ext cx="859155" cy="245110"/>
          </a:xfrm>
          <a:prstGeom prst="rect">
            <a:avLst/>
          </a:prstGeom>
          <a:noFill/>
        </p:spPr>
        <p:txBody>
          <a:bodyPr wrap="square" rtlCol="0">
            <a:spAutoFit/>
          </a:bodyPr>
          <a:lstStyle/>
          <a:p>
            <a:r>
              <a:rPr lang="en-US" altLang="zh-CN" sz="100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*p&lt;0.001 </a:t>
            </a:r>
          </a:p>
        </p:txBody>
      </p:sp>
      <p:sp>
        <p:nvSpPr>
          <p:cNvPr id="11" name="文本框 10"/>
          <p:cNvSpPr txBox="1"/>
          <p:nvPr>
            <p:custDataLst>
              <p:tags r:id="rId13"/>
            </p:custDataLst>
          </p:nvPr>
        </p:nvSpPr>
        <p:spPr>
          <a:xfrm>
            <a:off x="8178800" y="3551555"/>
            <a:ext cx="154305" cy="76200"/>
          </a:xfrm>
          <a:prstGeom prst="rect">
            <a:avLst/>
          </a:prstGeom>
          <a:noFill/>
        </p:spPr>
        <p:txBody>
          <a:bodyPr wrap="none" rtlCol="0" anchor="t">
            <a:noAutofit/>
          </a:bodyPr>
          <a:lstStyle/>
          <a:p>
            <a:r>
              <a:rPr lang="zh-CN" altLang="en-US" sz="700" dirty="0">
                <a:solidFill>
                  <a:schemeClr val="lt1"/>
                </a:solidFill>
                <a:latin typeface="微软雅黑" panose="020B0503020204020204" pitchFamily="34" charset="-122"/>
                <a:ea typeface="微软雅黑" panose="020B0503020204020204" pitchFamily="34" charset="-122"/>
              </a:rPr>
              <a:t>▲</a:t>
            </a:r>
          </a:p>
        </p:txBody>
      </p:sp>
      <p:sp>
        <p:nvSpPr>
          <p:cNvPr id="2" name="文本框 1"/>
          <p:cNvSpPr txBox="1"/>
          <p:nvPr>
            <p:custDataLst>
              <p:tags r:id="rId14"/>
            </p:custDataLst>
          </p:nvPr>
        </p:nvSpPr>
        <p:spPr>
          <a:xfrm>
            <a:off x="1088707" y="5086666"/>
            <a:ext cx="4777423" cy="368300"/>
          </a:xfrm>
          <a:prstGeom prst="rect">
            <a:avLst/>
          </a:prstGeom>
          <a:noFill/>
        </p:spPr>
        <p:txBody>
          <a:bodyPr wrap="square" rtlCol="0">
            <a:spAutoFit/>
          </a:bodyPr>
          <a:lstStyle/>
          <a:p>
            <a:r>
              <a:rPr lang="zh-CN" altLang="en-US" dirty="0">
                <a:solidFill>
                  <a:schemeClr val="dk1"/>
                </a:solidFill>
                <a:latin typeface="微软雅黑" panose="020B0503020204020204" pitchFamily="34" charset="-122"/>
                <a:ea typeface="微软雅黑" panose="020B0503020204020204" pitchFamily="34" charset="-122"/>
              </a:rPr>
              <a:t>试验组较兰索拉唑、泮托拉唑</a:t>
            </a:r>
            <a:r>
              <a:rPr lang="zh-CN" altLang="en-US" dirty="0">
                <a:solidFill>
                  <a:srgbClr val="FF0000"/>
                </a:solidFill>
                <a:latin typeface="微软雅黑" panose="020B0503020204020204" pitchFamily="34" charset="-122"/>
                <a:ea typeface="微软雅黑" panose="020B0503020204020204" pitchFamily="34" charset="-122"/>
              </a:rPr>
              <a:t>更快速抑酸</a:t>
            </a:r>
          </a:p>
        </p:txBody>
      </p:sp>
      <p:sp>
        <p:nvSpPr>
          <p:cNvPr id="3" name="文本框 2"/>
          <p:cNvSpPr txBox="1"/>
          <p:nvPr>
            <p:custDataLst>
              <p:tags r:id="rId15"/>
            </p:custDataLst>
          </p:nvPr>
        </p:nvSpPr>
        <p:spPr>
          <a:xfrm>
            <a:off x="6187439" y="5079477"/>
            <a:ext cx="4777423" cy="368300"/>
          </a:xfrm>
          <a:prstGeom prst="rect">
            <a:avLst/>
          </a:prstGeom>
          <a:noFill/>
        </p:spPr>
        <p:txBody>
          <a:bodyPr wrap="square" rtlCol="0">
            <a:spAutoFit/>
          </a:bodyPr>
          <a:lstStyle/>
          <a:p>
            <a:r>
              <a:rPr lang="zh-CN" altLang="en-US" dirty="0">
                <a:solidFill>
                  <a:schemeClr val="dk1"/>
                </a:solidFill>
                <a:latin typeface="微软雅黑" panose="020B0503020204020204" pitchFamily="34" charset="-122"/>
                <a:ea typeface="微软雅黑" panose="020B0503020204020204" pitchFamily="34" charset="-122"/>
              </a:rPr>
              <a:t>试验组较兰索拉唑、泮托拉唑</a:t>
            </a:r>
            <a:r>
              <a:rPr lang="zh-CN" altLang="en-US" dirty="0">
                <a:solidFill>
                  <a:srgbClr val="FF0000"/>
                </a:solidFill>
                <a:latin typeface="微软雅黑" panose="020B0503020204020204" pitchFamily="34" charset="-122"/>
                <a:ea typeface="微软雅黑" panose="020B0503020204020204" pitchFamily="34" charset="-122"/>
              </a:rPr>
              <a:t>更持久抑酸</a:t>
            </a:r>
          </a:p>
        </p:txBody>
      </p:sp>
      <p:pic>
        <p:nvPicPr>
          <p:cNvPr id="9" name="图片 8"/>
          <p:cNvPicPr>
            <a:picLocks noChangeAspect="1"/>
          </p:cNvPicPr>
          <p:nvPr>
            <p:custDataLst>
              <p:tags r:id="rId16"/>
            </p:custDataLst>
          </p:nvPr>
        </p:nvPicPr>
        <p:blipFill>
          <a:blip r:embed="rId18"/>
          <a:stretch>
            <a:fillRect/>
          </a:stretch>
        </p:blipFill>
        <p:spPr>
          <a:xfrm>
            <a:off x="819150" y="2178685"/>
            <a:ext cx="10216515" cy="2907665"/>
          </a:xfrm>
          <a:prstGeom prst="rect">
            <a:avLst/>
          </a:prstGeom>
        </p:spPr>
      </p:pic>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3" name="直接连接符 2"/>
          <p:cNvCxnSpPr/>
          <p:nvPr userDrawn="1">
            <p:custDataLst>
              <p:tags r:id="rId2"/>
            </p:custDataLst>
          </p:nvPr>
        </p:nvCxnSpPr>
        <p:spPr>
          <a:xfrm flipH="1" flipV="1">
            <a:off x="6713855" y="1092200"/>
            <a:ext cx="4768215" cy="82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userDrawn="1">
            <p:custDataLst>
              <p:tags r:id="rId3"/>
            </p:custDataLst>
          </p:nvPr>
        </p:nvCxnSpPr>
        <p:spPr>
          <a:xfrm flipH="1" flipV="1">
            <a:off x="10405110" y="1315085"/>
            <a:ext cx="1076960" cy="82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标题 3"/>
          <p:cNvSpPr txBox="1"/>
          <p:nvPr>
            <p:custDataLst>
              <p:tags r:id="rId4"/>
            </p:custDataLst>
          </p:nvPr>
        </p:nvSpPr>
        <p:spPr>
          <a:xfrm>
            <a:off x="608965" y="494666"/>
            <a:ext cx="8545945" cy="530802"/>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r>
              <a:rPr lang="zh-CN" altLang="en-US"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有效性</a:t>
            </a:r>
            <a:r>
              <a:rPr lang="en-US" altLang="zh-CN"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-2</a:t>
            </a:r>
          </a:p>
        </p:txBody>
      </p:sp>
      <p:sp>
        <p:nvSpPr>
          <p:cNvPr id="5" name="文本框 4"/>
          <p:cNvSpPr txBox="1"/>
          <p:nvPr>
            <p:custDataLst>
              <p:tags r:id="rId5"/>
            </p:custDataLst>
          </p:nvPr>
        </p:nvSpPr>
        <p:spPr>
          <a:xfrm>
            <a:off x="748665" y="1025525"/>
            <a:ext cx="7379335" cy="532765"/>
          </a:xfrm>
          <a:prstGeom prst="rect">
            <a:avLst/>
          </a:prstGeom>
          <a:noFill/>
        </p:spPr>
        <p:txBody>
          <a:bodyPr wrap="square" rtlCol="0" anchor="t">
            <a:noAutofit/>
          </a:bodyPr>
          <a:lstStyle/>
          <a:p>
            <a:pPr fontAlgn="t">
              <a:lnSpc>
                <a:spcPct val="160000"/>
              </a:lnSpc>
            </a:pPr>
            <a:r>
              <a:rPr lang="en-US" altLang="zh-CN"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、奥美拉唑碳酸氢钠胶囊（</a:t>
            </a:r>
            <a:r>
              <a:rPr lang="en-US" altLang="zh-CN"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II</a:t>
            </a:r>
            <a:r>
              <a:rPr lang="zh-CN" altLang="en-US"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抑酸效果优于其他</a:t>
            </a:r>
            <a:r>
              <a:rPr lang="en-US" altLang="zh-CN"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PPI</a:t>
            </a:r>
            <a:r>
              <a:rPr lang="zh-CN" altLang="en-US"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制剂</a:t>
            </a:r>
            <a:r>
              <a:rPr lang="zh-CN" altLang="en-US"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p>
        </p:txBody>
      </p:sp>
      <p:sp>
        <p:nvSpPr>
          <p:cNvPr id="6" name="文本框 5"/>
          <p:cNvSpPr txBox="1"/>
          <p:nvPr>
            <p:custDataLst>
              <p:tags r:id="rId6"/>
            </p:custDataLst>
          </p:nvPr>
        </p:nvSpPr>
        <p:spPr>
          <a:xfrm>
            <a:off x="748665" y="6362065"/>
            <a:ext cx="10555605" cy="386080"/>
          </a:xfrm>
          <a:prstGeom prst="rect">
            <a:avLst/>
          </a:prstGeom>
          <a:noFill/>
        </p:spPr>
        <p:txBody>
          <a:bodyPr wrap="square" rtlCol="0" anchor="t">
            <a:spAutoFit/>
          </a:bodyPr>
          <a:lstStyle/>
          <a:p>
            <a:pPr>
              <a:lnSpc>
                <a:spcPct val="80000"/>
              </a:lnSpc>
            </a:pPr>
            <a:r>
              <a:rPr lang="zh-CN" alt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Colin W. Howden，Control of 24-hour Intragastric Acidity With Morning</a:t>
            </a:r>
            <a:r>
              <a:rPr lang="en-US" altLang="zh-CN"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Dosing of Immediate-release and Delayed-release</a:t>
            </a:r>
            <a:r>
              <a:rPr lang="en-US" altLang="zh-CN"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Proton Pump Inhibitors in Patients With GERD，J Clin Gastroenterol _x0002_ Volume 43, Number 4, April 2009</a:t>
            </a:r>
          </a:p>
        </p:txBody>
      </p:sp>
      <p:sp>
        <p:nvSpPr>
          <p:cNvPr id="7" name="文本框 6"/>
          <p:cNvSpPr txBox="1"/>
          <p:nvPr>
            <p:custDataLst>
              <p:tags r:id="rId7"/>
            </p:custDataLst>
          </p:nvPr>
        </p:nvSpPr>
        <p:spPr>
          <a:xfrm>
            <a:off x="819150" y="5686481"/>
            <a:ext cx="10485120" cy="521970"/>
          </a:xfrm>
          <a:prstGeom prst="rect">
            <a:avLst/>
          </a:prstGeom>
          <a:noFill/>
        </p:spPr>
        <p:txBody>
          <a:bodyPr wrap="square" rtlCol="0" anchor="t">
            <a:spAutoFit/>
          </a:bodyPr>
          <a:lstStyle/>
          <a:p>
            <a:r>
              <a:rPr 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一</a:t>
            </a:r>
            <a:r>
              <a:rPr sz="1400"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项开放、随机、交叉研究中</a:t>
            </a:r>
            <a:r>
              <a:rPr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纳入</a:t>
            </a:r>
            <a:r>
              <a:rPr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55名胃食管反流病患者</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sz="1400"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早餐前给予奥美拉唑碳酸氢钠</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40 mg</a:t>
            </a:r>
            <a:r>
              <a:rPr 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+1100</a:t>
            </a:r>
            <a:r>
              <a:rPr lang="en-US"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mg</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胶囊、兰索拉唑30mg胶囊和泮托拉唑40 mg，每天早晨一次，连续7日</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，在</a:t>
            </a:r>
            <a:r>
              <a:rPr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第7天，记录24小时胃内pH值。</a:t>
            </a:r>
          </a:p>
        </p:txBody>
      </p:sp>
      <p:sp>
        <p:nvSpPr>
          <p:cNvPr id="8" name="文本框 7"/>
          <p:cNvSpPr txBox="1"/>
          <p:nvPr>
            <p:custDataLst>
              <p:tags r:id="rId8"/>
            </p:custDataLst>
          </p:nvPr>
        </p:nvSpPr>
        <p:spPr>
          <a:xfrm>
            <a:off x="1117600" y="1775778"/>
            <a:ext cx="10628630" cy="566420"/>
          </a:xfrm>
          <a:prstGeom prst="rect">
            <a:avLst/>
          </a:prstGeom>
          <a:noFill/>
          <a:ln w="9525">
            <a:noFill/>
          </a:ln>
        </p:spPr>
        <p:txBody>
          <a:bodyPr wrap="square">
            <a:noAutofit/>
          </a:bodyPr>
          <a:lstStyle/>
          <a:p>
            <a:pPr indent="0"/>
            <a:r>
              <a:rPr lang="en-US" altLang="zh-CN"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24</a:t>
            </a:r>
            <a:r>
              <a:rPr lang="zh-CN" altLang="en-US"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小时</a:t>
            </a:r>
            <a:r>
              <a:rPr lang="zh-CN"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胃内</a:t>
            </a:r>
            <a:r>
              <a:rPr lang="en-US" altLang="zh-CN"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pH&gt;4</a:t>
            </a:r>
            <a:r>
              <a:rPr lang="zh-CN" altLang="en-US"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的中位数显著</a:t>
            </a:r>
            <a:r>
              <a:rPr lang="zh-CN"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优于兰索拉唑和泮托拉唑</a:t>
            </a:r>
            <a:endParaRPr lang="zh-CN" altLang="en-US"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文本框 15"/>
          <p:cNvSpPr txBox="1"/>
          <p:nvPr>
            <p:custDataLst>
              <p:tags r:id="rId9"/>
            </p:custDataLst>
          </p:nvPr>
        </p:nvSpPr>
        <p:spPr>
          <a:xfrm>
            <a:off x="4678680" y="3101340"/>
            <a:ext cx="859155" cy="245110"/>
          </a:xfrm>
          <a:prstGeom prst="rect">
            <a:avLst/>
          </a:prstGeom>
          <a:noFill/>
        </p:spPr>
        <p:txBody>
          <a:bodyPr wrap="square" rtlCol="0">
            <a:spAutoFit/>
          </a:bodyPr>
          <a:lstStyle/>
          <a:p>
            <a:r>
              <a:rPr lang="en-US" altLang="zh-CN" sz="1000"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p&lt;0.001 </a:t>
            </a:r>
          </a:p>
        </p:txBody>
      </p:sp>
      <p:sp>
        <p:nvSpPr>
          <p:cNvPr id="17" name="文本框 16"/>
          <p:cNvSpPr txBox="1"/>
          <p:nvPr>
            <p:custDataLst>
              <p:tags r:id="rId10"/>
            </p:custDataLst>
          </p:nvPr>
        </p:nvSpPr>
        <p:spPr>
          <a:xfrm>
            <a:off x="3131185" y="2939415"/>
            <a:ext cx="859155" cy="245110"/>
          </a:xfrm>
          <a:prstGeom prst="rect">
            <a:avLst/>
          </a:prstGeom>
          <a:noFill/>
        </p:spPr>
        <p:txBody>
          <a:bodyPr wrap="square" rtlCol="0">
            <a:spAutoFit/>
          </a:bodyPr>
          <a:lstStyle/>
          <a:p>
            <a:r>
              <a:rPr lang="en-US" altLang="zh-CN" sz="1000"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P=0.003 </a:t>
            </a:r>
          </a:p>
        </p:txBody>
      </p:sp>
      <p:sp>
        <p:nvSpPr>
          <p:cNvPr id="2" name="文本框 1"/>
          <p:cNvSpPr txBox="1"/>
          <p:nvPr>
            <p:custDataLst>
              <p:tags r:id="rId11"/>
            </p:custDataLst>
          </p:nvPr>
        </p:nvSpPr>
        <p:spPr>
          <a:xfrm>
            <a:off x="1088707" y="5086666"/>
            <a:ext cx="4777423" cy="368300"/>
          </a:xfrm>
          <a:prstGeom prst="rect">
            <a:avLst/>
          </a:prstGeom>
          <a:noFill/>
        </p:spPr>
        <p:txBody>
          <a:bodyPr wrap="square" rtlCol="0">
            <a:spAutoFit/>
          </a:bodyPr>
          <a:lstStyle/>
          <a:p>
            <a:r>
              <a:rPr lang="zh-CN" altLang="en-US" dirty="0">
                <a:solidFill>
                  <a:schemeClr val="dk1"/>
                </a:solidFill>
                <a:latin typeface="微软雅黑" panose="020B0503020204020204" pitchFamily="34" charset="-122"/>
                <a:ea typeface="微软雅黑" panose="020B0503020204020204" pitchFamily="34" charset="-122"/>
              </a:rPr>
              <a:t>试验组较兰索拉唑、泮托拉唑</a:t>
            </a:r>
            <a:r>
              <a:rPr lang="zh-CN" altLang="en-US" dirty="0">
                <a:solidFill>
                  <a:srgbClr val="FF0000"/>
                </a:solidFill>
                <a:latin typeface="微软雅黑" panose="020B0503020204020204" pitchFamily="34" charset="-122"/>
                <a:ea typeface="微软雅黑" panose="020B0503020204020204" pitchFamily="34" charset="-122"/>
              </a:rPr>
              <a:t>更强效抑酸</a:t>
            </a:r>
          </a:p>
        </p:txBody>
      </p:sp>
      <p:pic>
        <p:nvPicPr>
          <p:cNvPr id="14" name="图片 13"/>
          <p:cNvPicPr>
            <a:picLocks noChangeAspect="1"/>
          </p:cNvPicPr>
          <p:nvPr>
            <p:custDataLst>
              <p:tags r:id="rId12"/>
            </p:custDataLst>
          </p:nvPr>
        </p:nvPicPr>
        <p:blipFill>
          <a:blip r:embed="rId14"/>
          <a:stretch>
            <a:fillRect/>
          </a:stretch>
        </p:blipFill>
        <p:spPr>
          <a:xfrm>
            <a:off x="1117600" y="2081530"/>
            <a:ext cx="5307330" cy="3081020"/>
          </a:xfrm>
          <a:prstGeom prst="rect">
            <a:avLst/>
          </a:prstGeom>
        </p:spPr>
      </p:pic>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3" name="直接连接符 12"/>
          <p:cNvCxnSpPr/>
          <p:nvPr userDrawn="1">
            <p:custDataLst>
              <p:tags r:id="rId2"/>
            </p:custDataLst>
          </p:nvPr>
        </p:nvCxnSpPr>
        <p:spPr>
          <a:xfrm flipH="1" flipV="1">
            <a:off x="6713855" y="1092200"/>
            <a:ext cx="4768215" cy="82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userDrawn="1">
            <p:custDataLst>
              <p:tags r:id="rId3"/>
            </p:custDataLst>
          </p:nvPr>
        </p:nvCxnSpPr>
        <p:spPr>
          <a:xfrm flipH="1" flipV="1">
            <a:off x="10405110" y="1315085"/>
            <a:ext cx="1076960" cy="82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内容占位符 2"/>
          <p:cNvSpPr>
            <a:spLocks noGrp="1"/>
          </p:cNvSpPr>
          <p:nvPr>
            <p:custDataLst>
              <p:tags r:id="rId4"/>
            </p:custDataLst>
          </p:nvPr>
        </p:nvSpPr>
        <p:spPr>
          <a:xfrm>
            <a:off x="539115" y="1166178"/>
            <a:ext cx="10687685" cy="637540"/>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anose="05000000000000000000"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anose="05000000000000000000"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anose="05000000000000000000"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mn-lt"/>
                <a:ea typeface="+mn-ea"/>
                <a:cs typeface="+mn-cs"/>
              </a:defRPr>
            </a:lvl5pPr>
            <a:lvl6pPr marL="1284605" indent="-228600" algn="l" defTabSz="914400" rtl="0" eaLnBrk="1" latinLnBrk="0" hangingPunct="1">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mn-lt"/>
                <a:ea typeface="+mn-ea"/>
                <a:cs typeface="+mn-cs"/>
              </a:defRPr>
            </a:lvl6pPr>
            <a:lvl7pPr marL="1471930" indent="-228600" algn="l" defTabSz="914400" rtl="0" eaLnBrk="1" latinLnBrk="0" hangingPunct="1">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mn-lt"/>
                <a:ea typeface="+mn-ea"/>
                <a:cs typeface="+mn-cs"/>
              </a:defRPr>
            </a:lvl7pPr>
            <a:lvl8pPr marL="1628775" indent="-228600" algn="l" defTabSz="914400" rtl="0" eaLnBrk="1" latinLnBrk="0" hangingPunct="1">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mn-lt"/>
                <a:ea typeface="+mn-ea"/>
                <a:cs typeface="+mn-cs"/>
              </a:defRPr>
            </a:lvl8pPr>
            <a:lvl9pPr marL="1805940" indent="-228600" algn="l" defTabSz="914400" rtl="0" eaLnBrk="1" latinLnBrk="0" hangingPunct="1">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mn-lt"/>
                <a:ea typeface="+mn-ea"/>
                <a:cs typeface="+mn-cs"/>
              </a:defRPr>
            </a:lvl9pPr>
          </a:lstStyle>
          <a:p>
            <a:pPr>
              <a:lnSpc>
                <a:spcPct val="100000"/>
              </a:lnSpc>
            </a:pPr>
            <a:r>
              <a:rPr lang="zh-CN" altLang="en-US"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相较奥美拉唑</a:t>
            </a:r>
            <a:r>
              <a:rPr lang="en-US" altLang="zh-CN"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20mg</a:t>
            </a:r>
            <a:r>
              <a:rPr lang="zh-CN" altLang="en-US"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碳酸氢钠</a:t>
            </a:r>
            <a:r>
              <a:rPr lang="en-US" altLang="zh-CN"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1100mg</a:t>
            </a:r>
            <a:r>
              <a:rPr lang="zh-CN" altLang="en-US"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抑酸效果显著提升</a:t>
            </a:r>
            <a:r>
              <a:rPr lang="en-US" altLang="zh-CN"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52.5%</a:t>
            </a:r>
            <a:r>
              <a:rPr lang="zh-CN" altLang="en-US"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p>
        </p:txBody>
      </p:sp>
      <p:pic>
        <p:nvPicPr>
          <p:cNvPr id="7" name="图片 6"/>
          <p:cNvPicPr>
            <a:picLocks noChangeAspect="1"/>
          </p:cNvPicPr>
          <p:nvPr/>
        </p:nvPicPr>
        <p:blipFill>
          <a:blip r:embed="rId9"/>
          <a:stretch>
            <a:fillRect/>
          </a:stretch>
        </p:blipFill>
        <p:spPr>
          <a:xfrm>
            <a:off x="696772" y="1935538"/>
            <a:ext cx="9514840" cy="2725420"/>
          </a:xfrm>
          <a:prstGeom prst="rect">
            <a:avLst/>
          </a:prstGeom>
        </p:spPr>
      </p:pic>
      <p:sp>
        <p:nvSpPr>
          <p:cNvPr id="8" name="文本框 7"/>
          <p:cNvSpPr txBox="1"/>
          <p:nvPr>
            <p:custDataLst>
              <p:tags r:id="rId5"/>
            </p:custDataLst>
          </p:nvPr>
        </p:nvSpPr>
        <p:spPr>
          <a:xfrm>
            <a:off x="539115" y="4861993"/>
            <a:ext cx="11328400" cy="1050290"/>
          </a:xfrm>
          <a:prstGeom prst="rect">
            <a:avLst/>
          </a:prstGeom>
          <a:noFill/>
        </p:spPr>
        <p:txBody>
          <a:bodyPr wrap="square" rtlCol="0" anchor="t">
            <a:spAutoFit/>
          </a:bodyPr>
          <a:lstStyle/>
          <a:p>
            <a:pPr>
              <a:lnSpc>
                <a:spcPct val="120000"/>
              </a:lnSpc>
            </a:pPr>
            <a:r>
              <a:rPr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健康志愿者分别接受7天IR-OME20mg/40mg每日一次给药，第7天监测24小时胃内pH值变化：</a:t>
            </a:r>
          </a:p>
          <a:p>
            <a:pPr>
              <a:lnSpc>
                <a:spcPct val="120000"/>
              </a:lnSpc>
            </a:pPr>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奥美拉唑</a:t>
            </a:r>
            <a:r>
              <a:rPr lang="en-US" altLang="zh-CN"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40mg</a:t>
            </a:r>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碳酸氢钠1100mg</a:t>
            </a:r>
            <a:r>
              <a:rPr lang="en-US" altLang="zh-CN"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(IR-OME</a:t>
            </a:r>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40mg</a:t>
            </a:r>
            <a:r>
              <a:rPr lang="en-US" altLang="zh-CN"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平均胃酸浓度比基线</a:t>
            </a:r>
            <a:r>
              <a:rPr lang="zh-CN" altLang="en-US" sz="16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降低了78%，</a:t>
            </a:r>
            <a:r>
              <a:rPr lang="zh-CN" altLang="en-US"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18.6小时</a:t>
            </a:r>
            <a:r>
              <a:rPr lang="en-US" altLang="zh-CN"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天</a:t>
            </a:r>
            <a:r>
              <a:rPr lang="zh-CN" altLang="en-US"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维持胃内pH值&gt;4。</a:t>
            </a:r>
          </a:p>
          <a:p>
            <a:pPr>
              <a:lnSpc>
                <a:spcPct val="120000"/>
              </a:lnSpc>
            </a:pPr>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奥美拉唑</a:t>
            </a:r>
            <a:r>
              <a:rPr lang="en-US" altLang="zh-CN"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20mg</a:t>
            </a:r>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碳酸氢钠1100mg</a:t>
            </a:r>
            <a:r>
              <a:rPr lang="en-US" altLang="zh-CN"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(IR-OME</a:t>
            </a:r>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20mg</a:t>
            </a:r>
            <a:r>
              <a:rPr lang="en-US" altLang="zh-CN"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平均胃酸浓度比基线</a:t>
            </a:r>
            <a:r>
              <a:rPr lang="zh-CN" altLang="en-US" sz="16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降低了65%，</a:t>
            </a:r>
            <a:r>
              <a:rPr lang="zh-CN" altLang="en-US"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12.2小时</a:t>
            </a:r>
            <a:r>
              <a:rPr lang="en-US" altLang="zh-CN"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天</a:t>
            </a:r>
            <a:r>
              <a:rPr lang="zh-CN" altLang="en-US"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维持胃内pH值&gt;4。</a:t>
            </a:r>
          </a:p>
        </p:txBody>
      </p:sp>
      <p:sp>
        <p:nvSpPr>
          <p:cNvPr id="11" name="文本框 10"/>
          <p:cNvSpPr txBox="1"/>
          <p:nvPr>
            <p:custDataLst>
              <p:tags r:id="rId6"/>
            </p:custDataLst>
          </p:nvPr>
        </p:nvSpPr>
        <p:spPr>
          <a:xfrm>
            <a:off x="379730" y="6450330"/>
            <a:ext cx="6096000" cy="275590"/>
          </a:xfrm>
          <a:prstGeom prst="rect">
            <a:avLst/>
          </a:prstGeom>
          <a:noFill/>
        </p:spPr>
        <p:txBody>
          <a:bodyPr wrap="square" rtlCol="0" anchor="t">
            <a:spAutoFit/>
          </a:bodyPr>
          <a:lstStyle/>
          <a:p>
            <a:r>
              <a:rPr lang="zh-CN" altLang="en-US" sz="1200" dirty="0">
                <a:solidFill>
                  <a:schemeClr val="lt1">
                    <a:lumMod val="50000"/>
                  </a:schemeClr>
                </a:solidFill>
                <a:latin typeface="微软雅黑" panose="020B0503020204020204" pitchFamily="34" charset="-122"/>
                <a:ea typeface="微软雅黑" panose="020B0503020204020204" pitchFamily="34" charset="-122"/>
                <a:sym typeface="+mn-ea"/>
              </a:rPr>
              <a:t>2005 Blackwell Publishing Ltd, Aliment Pharmacol Ther 22 (Suppl. 3), 25–30</a:t>
            </a:r>
          </a:p>
        </p:txBody>
      </p:sp>
      <p:sp>
        <p:nvSpPr>
          <p:cNvPr id="4" name="标题 3"/>
          <p:cNvSpPr>
            <a:spLocks noGrp="1"/>
          </p:cNvSpPr>
          <p:nvPr>
            <p:custDataLst>
              <p:tags r:id="rId7"/>
            </p:custDataLst>
          </p:nvPr>
        </p:nvSpPr>
        <p:spPr>
          <a:xfrm>
            <a:off x="838200" y="365126"/>
            <a:ext cx="8545945" cy="530802"/>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r>
              <a:rPr lang="zh-CN" altLang="en-US"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有效性</a:t>
            </a:r>
            <a:r>
              <a:rPr lang="en-US" altLang="zh-CN"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-3</a:t>
            </a: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3" name="直接连接符 12"/>
          <p:cNvCxnSpPr/>
          <p:nvPr userDrawn="1">
            <p:custDataLst>
              <p:tags r:id="rId2"/>
            </p:custDataLst>
          </p:nvPr>
        </p:nvCxnSpPr>
        <p:spPr>
          <a:xfrm flipH="1" flipV="1">
            <a:off x="6713855" y="1092200"/>
            <a:ext cx="4768215" cy="82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userDrawn="1">
            <p:custDataLst>
              <p:tags r:id="rId3"/>
            </p:custDataLst>
          </p:nvPr>
        </p:nvCxnSpPr>
        <p:spPr>
          <a:xfrm flipH="1" flipV="1">
            <a:off x="10405110" y="1315085"/>
            <a:ext cx="1076960" cy="82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custDataLst>
              <p:tags r:id="rId4"/>
            </p:custDataLst>
          </p:nvPr>
        </p:nvSpPr>
        <p:spPr>
          <a:xfrm>
            <a:off x="9453245" y="3576320"/>
            <a:ext cx="405765" cy="323215"/>
          </a:xfrm>
          <a:prstGeom prst="rect">
            <a:avLst/>
          </a:prstGeom>
          <a:noFill/>
        </p:spPr>
        <p:txBody>
          <a:bodyPr wrap="square" rtlCol="0">
            <a:noAutofit/>
          </a:bodyPr>
          <a:lstStyle/>
          <a:p>
            <a:r>
              <a:rPr lang="en-US" altLang="zh-CN" sz="1000">
                <a:solidFill>
                  <a:schemeClr val="lt1">
                    <a:lumMod val="50000"/>
                  </a:schemeClr>
                </a:solidFill>
                <a:latin typeface="微软雅黑" panose="020B0503020204020204" pitchFamily="34" charset="-122"/>
                <a:ea typeface="微软雅黑" panose="020B0503020204020204" pitchFamily="34" charset="-122"/>
              </a:rPr>
              <a:t>[2]</a:t>
            </a:r>
          </a:p>
        </p:txBody>
      </p:sp>
      <p:sp>
        <p:nvSpPr>
          <p:cNvPr id="16" name="文本框 15"/>
          <p:cNvSpPr txBox="1"/>
          <p:nvPr>
            <p:custDataLst>
              <p:tags r:id="rId5"/>
            </p:custDataLst>
          </p:nvPr>
        </p:nvSpPr>
        <p:spPr>
          <a:xfrm>
            <a:off x="263525" y="204470"/>
            <a:ext cx="4064000" cy="460375"/>
          </a:xfrm>
          <a:prstGeom prst="rect">
            <a:avLst/>
          </a:prstGeom>
          <a:noFill/>
        </p:spPr>
        <p:txBody>
          <a:bodyPr wrap="square" rtlCol="0">
            <a:spAutoFit/>
          </a:bodyPr>
          <a:lstStyle/>
          <a:p>
            <a:r>
              <a:rPr lang="zh-CN" altLang="en-US" sz="2400" dirty="0">
                <a:latin typeface="微软雅黑" panose="020B0503020204020204" pitchFamily="34" charset="-122"/>
                <a:ea typeface="微软雅黑" panose="020B0503020204020204" pitchFamily="34" charset="-122"/>
              </a:rPr>
              <a:t>指南推荐：</a:t>
            </a:r>
          </a:p>
        </p:txBody>
      </p:sp>
      <p:cxnSp>
        <p:nvCxnSpPr>
          <p:cNvPr id="17" name="直接连接符 16"/>
          <p:cNvCxnSpPr/>
          <p:nvPr>
            <p:custDataLst>
              <p:tags r:id="rId6"/>
            </p:custDataLst>
          </p:nvPr>
        </p:nvCxnSpPr>
        <p:spPr>
          <a:xfrm>
            <a:off x="704215" y="784225"/>
            <a:ext cx="8749030" cy="20320"/>
          </a:xfrm>
          <a:prstGeom prst="line">
            <a:avLst/>
          </a:prstGeom>
          <a:ln>
            <a:solidFill>
              <a:schemeClr val="dk1"/>
            </a:solidFill>
          </a:ln>
        </p:spPr>
        <p:style>
          <a:lnRef idx="1">
            <a:schemeClr val="dk1"/>
          </a:lnRef>
          <a:fillRef idx="0">
            <a:schemeClr val="dk1"/>
          </a:fillRef>
          <a:effectRef idx="0">
            <a:schemeClr val="dk1"/>
          </a:effectRef>
          <a:fontRef idx="minor">
            <a:schemeClr val="tx1"/>
          </a:fontRef>
        </p:style>
      </p:cxnSp>
      <p:sp>
        <p:nvSpPr>
          <p:cNvPr id="18" name="矩形 17"/>
          <p:cNvSpPr/>
          <p:nvPr>
            <p:custDataLst>
              <p:tags r:id="rId7"/>
            </p:custDataLst>
          </p:nvPr>
        </p:nvSpPr>
        <p:spPr>
          <a:xfrm>
            <a:off x="6096000" y="2382185"/>
            <a:ext cx="4741194" cy="1193962"/>
          </a:xfrm>
          <a:prstGeom prst="rect">
            <a:avLst/>
          </a:prstGeom>
          <a:noFill/>
          <a:ln w="12700" cap="flat" cmpd="sng" algn="ctr">
            <a:noFill/>
            <a:prstDash val="solid"/>
            <a:miter lim="800000"/>
          </a:ln>
          <a:effectLst/>
        </p:spPr>
        <p:txBody>
          <a:bodyPr rtlCol="0" anchor="ctr"/>
          <a:lstStyle/>
          <a:p>
            <a:pPr marL="0" marR="0" lvl="0" indent="0" defTabSz="914400" eaLnBrk="1" fontAlgn="auto" latinLnBrk="0" hangingPunct="1">
              <a:lnSpc>
                <a:spcPct val="200000"/>
              </a:lnSpc>
              <a:spcBef>
                <a:spcPts val="0"/>
              </a:spcBef>
              <a:spcAft>
                <a:spcPts val="0"/>
              </a:spcAft>
              <a:buClrTx/>
              <a:buSzTx/>
              <a:buFontTx/>
              <a:buNone/>
            </a:pPr>
            <a:r>
              <a:rPr kumimoji="0" lang="en-US" altLang="zh-CN" sz="1400" i="0" u="none" strike="noStrike" kern="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2021</a:t>
            </a:r>
            <a:r>
              <a:rPr kumimoji="0" lang="zh-CN" altLang="en-US" sz="1400" i="0" u="none" strike="noStrike" kern="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版美国胃肠病协会</a:t>
            </a:r>
            <a:r>
              <a:rPr kumimoji="0" lang="en-US" altLang="zh-CN" sz="1400" i="0" u="none" strike="noStrike" kern="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400" i="0" u="none" strike="noStrike" kern="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胃食管反流病诊断和治疗指南</a:t>
            </a:r>
            <a:r>
              <a:rPr kumimoji="0" lang="en-US" altLang="zh-CN" sz="1400" i="0" u="none" strike="noStrike" kern="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400" i="0" u="none" strike="noStrike" kern="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强烈推荐</a:t>
            </a:r>
            <a:r>
              <a:rPr kumimoji="0" lang="en-US" altLang="zh-CN" sz="1600" i="0" u="none" strike="noStrike" kern="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PPI</a:t>
            </a:r>
            <a:r>
              <a:rPr kumimoji="0" lang="zh-CN" altLang="en-US" sz="1600" b="0" i="0" u="none" strike="noStrike" kern="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治疗胃食管反流病，</a:t>
            </a:r>
            <a:r>
              <a:rPr kumimoji="0" lang="zh-CN" altLang="en-US" sz="160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特别指出当睡前给药时，奥美拉唑碳酸氢钠在睡眠时长的前</a:t>
            </a:r>
            <a:r>
              <a:rPr kumimoji="0" lang="en-US" altLang="zh-CN" sz="160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4</a:t>
            </a:r>
            <a:r>
              <a:rPr kumimoji="0" lang="zh-CN" altLang="en-US" sz="160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小时内可更好的控制胃内 </a:t>
            </a:r>
            <a:r>
              <a:rPr kumimoji="0" lang="en-US" altLang="zh-CN" sz="160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pH </a:t>
            </a:r>
            <a:r>
              <a:rPr kumimoji="0" lang="zh-CN" altLang="en-US" sz="160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值，疗效确切。</a:t>
            </a:r>
          </a:p>
        </p:txBody>
      </p:sp>
      <p:pic>
        <p:nvPicPr>
          <p:cNvPr id="19" name="图片 18"/>
          <p:cNvPicPr>
            <a:picLocks noChangeAspect="1"/>
          </p:cNvPicPr>
          <p:nvPr/>
        </p:nvPicPr>
        <p:blipFill>
          <a:blip r:embed="rId10"/>
          <a:stretch>
            <a:fillRect/>
          </a:stretch>
        </p:blipFill>
        <p:spPr>
          <a:xfrm>
            <a:off x="652293" y="2190885"/>
            <a:ext cx="4934342" cy="3764934"/>
          </a:xfrm>
          <a:prstGeom prst="rect">
            <a:avLst/>
          </a:prstGeom>
        </p:spPr>
      </p:pic>
      <p:pic>
        <p:nvPicPr>
          <p:cNvPr id="20" name="图片 19"/>
          <p:cNvPicPr>
            <a:picLocks noChangeAspect="1"/>
          </p:cNvPicPr>
          <p:nvPr/>
        </p:nvPicPr>
        <p:blipFill>
          <a:blip r:embed="rId11"/>
          <a:stretch>
            <a:fillRect/>
          </a:stretch>
        </p:blipFill>
        <p:spPr>
          <a:xfrm>
            <a:off x="632923" y="902181"/>
            <a:ext cx="4934342" cy="1863216"/>
          </a:xfrm>
          <a:prstGeom prst="rect">
            <a:avLst/>
          </a:prstGeom>
        </p:spPr>
      </p:pic>
      <p:sp>
        <p:nvSpPr>
          <p:cNvPr id="21" name="文本框 20"/>
          <p:cNvSpPr txBox="1"/>
          <p:nvPr/>
        </p:nvSpPr>
        <p:spPr>
          <a:xfrm>
            <a:off x="777398" y="6471503"/>
            <a:ext cx="9821407" cy="306705"/>
          </a:xfrm>
          <a:prstGeom prst="rect">
            <a:avLst/>
          </a:prstGeom>
          <a:noFill/>
        </p:spPr>
        <p:txBody>
          <a:bodyPr wrap="square">
            <a:spAutoFit/>
          </a:bodyPr>
          <a:lstStyle/>
          <a:p>
            <a:r>
              <a:rPr lang="en-US"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2021</a:t>
            </a: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版美国胃肠病学会</a:t>
            </a:r>
            <a:r>
              <a:rPr lang="en-US"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胃食管反流病诊断和治疗临床指南</a:t>
            </a:r>
            <a:r>
              <a:rPr lang="en-US"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p>
        </p:txBody>
      </p:sp>
      <p:sp>
        <p:nvSpPr>
          <p:cNvPr id="22" name="流程图: 可选过程 21"/>
          <p:cNvSpPr/>
          <p:nvPr>
            <p:custDataLst>
              <p:tags r:id="rId8"/>
            </p:custDataLst>
          </p:nvPr>
        </p:nvSpPr>
        <p:spPr>
          <a:xfrm>
            <a:off x="5940490" y="1754155"/>
            <a:ext cx="5150498" cy="2425960"/>
          </a:xfrm>
          <a:prstGeom prst="flowChartAlternateProcess">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3" name="直接连接符 12"/>
          <p:cNvCxnSpPr/>
          <p:nvPr userDrawn="1">
            <p:custDataLst>
              <p:tags r:id="rId2"/>
            </p:custDataLst>
          </p:nvPr>
        </p:nvCxnSpPr>
        <p:spPr>
          <a:xfrm flipH="1" flipV="1">
            <a:off x="6713855" y="1092200"/>
            <a:ext cx="4768215" cy="82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userDrawn="1">
            <p:custDataLst>
              <p:tags r:id="rId3"/>
            </p:custDataLst>
          </p:nvPr>
        </p:nvCxnSpPr>
        <p:spPr>
          <a:xfrm flipH="1" flipV="1">
            <a:off x="10405110" y="1315085"/>
            <a:ext cx="1076960" cy="82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标题 1"/>
          <p:cNvSpPr txBox="1"/>
          <p:nvPr>
            <p:custDataLst>
              <p:tags r:id="rId4"/>
            </p:custDataLst>
          </p:nvPr>
        </p:nvSpPr>
        <p:spPr>
          <a:xfrm>
            <a:off x="772990" y="1041913"/>
            <a:ext cx="9929204" cy="3609184"/>
          </a:xfrm>
          <a:prstGeom prst="rect">
            <a:avLst/>
          </a:prstGeom>
          <a:noFill/>
        </p:spPr>
        <p:txBody>
          <a:bodyPr wrap="square" lIns="90000" tIns="0" rIns="90000" bIns="46800" rtlCol="0"/>
          <a:lstStyle>
            <a:defPPr>
              <a:defRPr lang="zh-CN"/>
            </a:defPPr>
            <a:lvl1pPr>
              <a:lnSpc>
                <a:spcPct val="130000"/>
              </a:lnSpc>
              <a:defRPr sz="1200"/>
            </a:lvl1pPr>
          </a:lstStyle>
          <a:p>
            <a:pPr>
              <a:lnSpc>
                <a:spcPct val="150000"/>
              </a:lnSpc>
            </a:pPr>
            <a:r>
              <a:rPr lang="zh-CN" altLang="en-US" sz="1400" b="1" spc="300" dirty="0">
                <a:ln w="12700" cmpd="sng">
                  <a:noFill/>
                  <a:prstDash val="solid"/>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同步效应</a:t>
            </a:r>
          </a:p>
          <a:p>
            <a:pPr>
              <a:lnSpc>
                <a:spcPct val="150000"/>
              </a:lnSpc>
            </a:pPr>
            <a:r>
              <a:rPr lang="en-US" altLang="zh-CN"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、碳酸氢钠迅速中和胃酸，同时迅速激活休眠状态的质子泵通道，而不需食物刺激，可实现奥美拉唑胃溶速释且效能倍增。</a:t>
            </a:r>
          </a:p>
          <a:p>
            <a:pPr>
              <a:lnSpc>
                <a:spcPct val="150000"/>
              </a:lnSpc>
            </a:pPr>
            <a:r>
              <a:rPr lang="en-US" altLang="zh-CN"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、奥美拉唑直接作用于胃壁质子泵通道，二者形成同步效应，对控制夜间酸突破症状具有优势。</a:t>
            </a:r>
            <a:endParaRPr lang="en-US" altLang="zh-CN"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pPr>
            <a:r>
              <a:rPr lang="zh-CN" altLang="en-US" sz="1400" b="1" spc="3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快速起效</a:t>
            </a:r>
            <a:endParaRPr lang="en-US" altLang="zh-CN" sz="1400" b="1" spc="3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nSpc>
                <a:spcPct val="150000"/>
              </a:lnSpc>
            </a:pPr>
            <a:r>
              <a:rPr lang="en-US" altLang="zh-CN"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、奥美拉唑碳酸氢钠胶囊与奥美拉唑肠溶胶囊的生物利用度相近，但奥美拉唑碳酸氢钠胶囊中奥美拉唑的吸收更快。</a:t>
            </a:r>
          </a:p>
          <a:p>
            <a:pPr>
              <a:lnSpc>
                <a:spcPct val="150000"/>
              </a:lnSpc>
            </a:pPr>
            <a:r>
              <a:rPr lang="en-US" altLang="zh-CN"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、其快速起效的特点(奥美拉唑的药动学曲线)无法通过联用奥美拉唑肠溶胶囊和碳酸氢钠溶液实现或拟合。</a:t>
            </a:r>
            <a:endParaRPr lang="en-US" altLang="zh-CN"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pPr>
            <a:r>
              <a:rPr lang="zh-CN" altLang="en-US" sz="1400" b="1" spc="3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胶囊的优势</a:t>
            </a:r>
          </a:p>
          <a:p>
            <a:pPr>
              <a:lnSpc>
                <a:spcPct val="150000"/>
              </a:lnSpc>
            </a:pPr>
            <a:r>
              <a:rPr lang="en-US" altLang="zh-CN"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、掩盖药物的不良气味、减少药物的刺激性。</a:t>
            </a:r>
          </a:p>
          <a:p>
            <a:pPr algn="l">
              <a:lnSpc>
                <a:spcPct val="150000"/>
              </a:lnSpc>
            </a:pPr>
            <a:r>
              <a:rPr lang="en-US" altLang="zh-CN"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、可提高药物的稳定性</a:t>
            </a:r>
            <a:endParaRPr lang="en-US" altLang="zh-CN"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pPr>
            <a:r>
              <a:rPr lang="zh-CN" altLang="en-US" sz="1400" b="1" spc="3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减少了碳酸氢钠服用剂量</a:t>
            </a:r>
          </a:p>
          <a:p>
            <a:pPr>
              <a:lnSpc>
                <a:spcPct val="150000"/>
              </a:lnSpc>
            </a:pPr>
            <a:r>
              <a:rPr lang="en-US" altLang="zh-CN"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、本品含碳酸氢钠</a:t>
            </a:r>
            <a:r>
              <a:rPr lang="en-US" altLang="zh-CN"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1100mg,</a:t>
            </a: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远小于干混悬剂</a:t>
            </a:r>
            <a:r>
              <a:rPr lang="en-US" altLang="zh-CN"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1680mg</a:t>
            </a: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的碳酸氢钠，大大减少了碳酸氢钠带来的潜在不良事件</a:t>
            </a:r>
          </a:p>
          <a:p>
            <a:pPr algn="l">
              <a:lnSpc>
                <a:spcPct val="120000"/>
              </a:lnSpc>
            </a:pPr>
            <a:endPar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30000"/>
              </a:lnSpc>
            </a:pPr>
            <a:endParaRPr lang="zh-CN" altLang="en-US" sz="1400" b="1" spc="15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2" name="文本框 31"/>
          <p:cNvSpPr txBox="1"/>
          <p:nvPr>
            <p:custDataLst>
              <p:tags r:id="rId5"/>
            </p:custDataLst>
          </p:nvPr>
        </p:nvSpPr>
        <p:spPr>
          <a:xfrm>
            <a:off x="674370" y="6438265"/>
            <a:ext cx="7647940" cy="398780"/>
          </a:xfrm>
          <a:prstGeom prst="rect">
            <a:avLst/>
          </a:prstGeom>
          <a:noFill/>
        </p:spPr>
        <p:txBody>
          <a:bodyPr wrap="square" rtlCol="0" anchor="t">
            <a:spAutoFit/>
          </a:bodyPr>
          <a:lstStyle/>
          <a:p>
            <a:r>
              <a:rPr lang="en-US" altLang="zh-CN"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刘腾，徐春敏，赵志刚*, 奥美拉唑碳酸氢钠制剂的研发与临床应用. 药品评价, 2016. 13(22).</a:t>
            </a:r>
          </a:p>
          <a:p>
            <a:r>
              <a:rPr lang="en-US" altLang="zh-CN"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[2]Colin W. Howden,NEW DRUG REVIEW ,Gastroenterology &amp; Hepatology Volume 2, Issue 5 May 2006</a:t>
            </a:r>
          </a:p>
        </p:txBody>
      </p:sp>
      <p:pic>
        <p:nvPicPr>
          <p:cNvPr id="7" name="图片 6"/>
          <p:cNvPicPr>
            <a:picLocks noChangeAspect="1"/>
          </p:cNvPicPr>
          <p:nvPr>
            <p:custDataLst>
              <p:tags r:id="rId6"/>
            </p:custDataLst>
          </p:nvPr>
        </p:nvPicPr>
        <p:blipFill>
          <a:blip r:embed="rId12"/>
          <a:srcRect r="5804"/>
          <a:stretch>
            <a:fillRect/>
          </a:stretch>
        </p:blipFill>
        <p:spPr>
          <a:xfrm>
            <a:off x="796925" y="4711700"/>
            <a:ext cx="3425825" cy="1475740"/>
          </a:xfrm>
          <a:prstGeom prst="rect">
            <a:avLst/>
          </a:prstGeom>
        </p:spPr>
      </p:pic>
      <p:pic>
        <p:nvPicPr>
          <p:cNvPr id="8" name="图片 7"/>
          <p:cNvPicPr>
            <a:picLocks noChangeAspect="1"/>
          </p:cNvPicPr>
          <p:nvPr>
            <p:custDataLst>
              <p:tags r:id="rId7"/>
            </p:custDataLst>
          </p:nvPr>
        </p:nvPicPr>
        <p:blipFill>
          <a:blip r:embed="rId13"/>
          <a:stretch>
            <a:fillRect/>
          </a:stretch>
        </p:blipFill>
        <p:spPr>
          <a:xfrm>
            <a:off x="4328355" y="4776293"/>
            <a:ext cx="2756535" cy="1536700"/>
          </a:xfrm>
          <a:prstGeom prst="rect">
            <a:avLst/>
          </a:prstGeom>
        </p:spPr>
      </p:pic>
      <p:sp>
        <p:nvSpPr>
          <p:cNvPr id="4" name="标题 3"/>
          <p:cNvSpPr>
            <a:spLocks noGrp="1"/>
          </p:cNvSpPr>
          <p:nvPr>
            <p:custDataLst>
              <p:tags r:id="rId8"/>
            </p:custDataLst>
          </p:nvPr>
        </p:nvSpPr>
        <p:spPr>
          <a:xfrm>
            <a:off x="419735" y="526416"/>
            <a:ext cx="8545945" cy="530802"/>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r>
              <a:rPr lang="zh-CN" altLang="en-US" sz="2800" dirty="0">
                <a:solidFill>
                  <a:schemeClr val="tx1"/>
                </a:solidFill>
                <a:latin typeface="微软雅黑" panose="020B0503020204020204" pitchFamily="34" charset="-122"/>
                <a:ea typeface="微软雅黑" panose="020B0503020204020204" pitchFamily="34" charset="-122"/>
              </a:rPr>
              <a:t>创新性</a:t>
            </a:r>
          </a:p>
        </p:txBody>
      </p:sp>
      <p:sp>
        <p:nvSpPr>
          <p:cNvPr id="3" name="文本框 2"/>
          <p:cNvSpPr txBox="1"/>
          <p:nvPr>
            <p:custDataLst>
              <p:tags r:id="rId9"/>
            </p:custDataLst>
          </p:nvPr>
        </p:nvSpPr>
        <p:spPr>
          <a:xfrm>
            <a:off x="7189814" y="4812953"/>
            <a:ext cx="4477676" cy="1536065"/>
          </a:xfrm>
          <a:prstGeom prst="rect">
            <a:avLst/>
          </a:prstGeom>
          <a:solidFill>
            <a:schemeClr val="bg2"/>
          </a:solidFill>
        </p:spPr>
        <p:txBody>
          <a:bodyPr wrap="square" rtlCol="0">
            <a:noAutofit/>
          </a:bodyPr>
          <a:lstStyle/>
          <a:p>
            <a:pPr>
              <a:lnSpc>
                <a:spcPct val="110000"/>
              </a:lnSpc>
            </a:pPr>
            <a:r>
              <a:rPr lang="en-US" altLang="zh-CN" sz="1200" dirty="0">
                <a:solidFill>
                  <a:srgbClr val="FF0000"/>
                </a:solidFill>
                <a:latin typeface="黑体" panose="02010609060101010101" pitchFamily="49" charset="-122"/>
                <a:ea typeface="黑体" panose="02010609060101010101" pitchFamily="49" charset="-122"/>
              </a:rPr>
              <a:t>         </a:t>
            </a:r>
            <a:r>
              <a:rPr lang="zh-CN" altLang="en-US" sz="1200" dirty="0">
                <a:solidFill>
                  <a:srgbClr val="FF0000"/>
                </a:solidFill>
                <a:latin typeface="黑体" panose="02010609060101010101" pitchFamily="49" charset="-122"/>
                <a:ea typeface="黑体" panose="02010609060101010101" pitchFamily="49" charset="-122"/>
              </a:rPr>
              <a:t>译文：奥美拉唑干混悬剂（2004年6月）最先被批准上市，</a:t>
            </a:r>
            <a:r>
              <a:rPr lang="zh-CN" altLang="en-US" sz="1200" dirty="0">
                <a:solidFill>
                  <a:srgbClr val="FF0000"/>
                </a:solidFill>
                <a:latin typeface="黑体" panose="02010609060101010101" pitchFamily="49" charset="-122"/>
                <a:ea typeface="黑体" panose="02010609060101010101" pitchFamily="49" charset="-122"/>
                <a:sym typeface="+mn-ea"/>
              </a:rPr>
              <a:t>该剂型需</a:t>
            </a:r>
            <a:r>
              <a:rPr lang="zh-CN" altLang="en-US" sz="1200" dirty="0">
                <a:solidFill>
                  <a:srgbClr val="FF0000"/>
                </a:solidFill>
                <a:latin typeface="黑体" panose="02010609060101010101" pitchFamily="49" charset="-122"/>
                <a:ea typeface="黑体" panose="02010609060101010101" pitchFamily="49" charset="-122"/>
              </a:rPr>
              <a:t>冲服，一部分患者和医生不能接受。两年后上市的胶囊剂型（2006年2月）获得了更多人的青睐。</a:t>
            </a:r>
            <a:r>
              <a:rPr lang="zh-CN" altLang="en-US" sz="1200" dirty="0">
                <a:solidFill>
                  <a:schemeClr val="tx1"/>
                </a:solidFill>
                <a:latin typeface="黑体" panose="02010609060101010101" pitchFamily="49" charset="-122"/>
                <a:ea typeface="黑体" panose="02010609060101010101" pitchFamily="49" charset="-122"/>
              </a:rPr>
              <a:t>奥美拉唑碳酸氢钠(干混悬剂或胶囊)被批准用于与标准肠溶奥美拉唑相同的适应症，包括治疗胃食管反流病(GERD)相关的胃灼热和其他症状，短期治疗糜烂性食管炎，短期治疗活动性十二指肠溃疡，维持糜烂性食管炎的愈合。40</a:t>
            </a:r>
            <a:r>
              <a:rPr lang="en-US" altLang="zh-CN" sz="1200" dirty="0">
                <a:solidFill>
                  <a:schemeClr val="tx1"/>
                </a:solidFill>
                <a:latin typeface="黑体" panose="02010609060101010101" pitchFamily="49" charset="-122"/>
                <a:ea typeface="黑体" panose="02010609060101010101" pitchFamily="49" charset="-122"/>
              </a:rPr>
              <a:t>mg</a:t>
            </a:r>
            <a:r>
              <a:rPr lang="zh-CN" altLang="en-US" sz="1200" dirty="0">
                <a:solidFill>
                  <a:schemeClr val="tx1"/>
                </a:solidFill>
                <a:latin typeface="黑体" panose="02010609060101010101" pitchFamily="49" charset="-122"/>
                <a:ea typeface="黑体" panose="02010609060101010101" pitchFamily="49" charset="-122"/>
              </a:rPr>
              <a:t>剂量被批准用于治疗胃溃疡。</a:t>
            </a: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PP_MARK_KEY" val="95df0e8d-268f-43e0-83cb-d7223df678d6"/>
  <p:tag name="COMMONDATA" val="eyJoZGlkIjoiYTY2NjEyNGVkNGYwZWJmMjM4MjJiMzIyMTAzMDMwZjgifQ=="/>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_15*i*0"/>
  <p:tag name="KSO_WM_UNIT_INDEX" val="0"/>
  <p:tag name="KSO_WM_UNIT_HIGHLIGHT" val="0"/>
  <p:tag name="KSO_WM_UNIT_COMPATIBLE" val="0"/>
  <p:tag name="KSO_WM_UNIT_DIAGRAM_ISNUMVISUAL" val="0"/>
  <p:tag name="KSO_WM_UNIT_DIAGRAM_ISREFERUNIT" val="0"/>
  <p:tag name="KSO_WM_UNIT_LAYERLEVEL" val="1"/>
  <p:tag name="KSO_WM_SLIDE_BACKGROUND_TYPE" val="topBottom"/>
</p:tagLst>
</file>

<file path=ppt/tags/tag10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_15*i*0"/>
  <p:tag name="KSO_WM_UNIT_INDEX" val="0"/>
  <p:tag name="KSO_WM_UNIT_HIGHLIGHT" val="0"/>
  <p:tag name="KSO_WM_UNIT_COMPATIBLE" val="0"/>
  <p:tag name="KSO_WM_UNIT_DIAGRAM_ISNUMVISUAL" val="0"/>
  <p:tag name="KSO_WM_UNIT_DIAGRAM_ISREFERUNIT" val="0"/>
  <p:tag name="KSO_WM_UNIT_LAYERLEVEL" val="1"/>
  <p:tag name="KSO_WM_SLIDE_BACKGROUND_TYPE" val="topBottom"/>
</p:tagLst>
</file>

<file path=ppt/tags/tag10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_15*i*0"/>
  <p:tag name="KSO_WM_UNIT_INDEX" val="0"/>
  <p:tag name="KSO_WM_UNIT_HIGHLIGHT" val="0"/>
  <p:tag name="KSO_WM_UNIT_COMPATIBLE" val="0"/>
  <p:tag name="KSO_WM_UNIT_DIAGRAM_ISNUMVISUAL" val="0"/>
  <p:tag name="KSO_WM_UNIT_DIAGRAM_ISREFERUNIT" val="0"/>
  <p:tag name="KSO_WM_UNIT_LAYERLEVEL" val="1"/>
  <p:tag name="KSO_WM_SLIDE_BACKGROUND_TYPE" val="topBottom"/>
</p:tagLst>
</file>

<file path=ppt/tags/tag10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0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_16*i*0"/>
  <p:tag name="KSO_WM_UNIT_INDEX" val="0"/>
  <p:tag name="KSO_WM_UNIT_HIGHLIGHT" val="0"/>
  <p:tag name="KSO_WM_UNIT_COMPATIBLE" val="0"/>
  <p:tag name="KSO_WM_UNIT_DIAGRAM_ISNUMVISUAL" val="0"/>
  <p:tag name="KSO_WM_UNIT_DIAGRAM_ISREFERUNIT" val="0"/>
  <p:tag name="KSO_WM_UNIT_LAYERLEVEL" val="1"/>
  <p:tag name="KSO_WM_SLIDE_BACKGROUND_TYPE" val="bottomTop"/>
  <p:tag name="KSO_WM_SLIDE_BK_DARK_LIGHT" val="2"/>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_16*i*1"/>
  <p:tag name="KSO_WM_UNIT_INDEX" val="1"/>
  <p:tag name="KSO_WM_UNIT_HIGHLIGHT" val="0"/>
  <p:tag name="KSO_WM_UNIT_COMPATIBLE" val="0"/>
  <p:tag name="KSO_WM_UNIT_DIAGRAM_ISNUMVISUAL" val="0"/>
  <p:tag name="KSO_WM_UNIT_DIAGRAM_ISREFERUNIT" val="0"/>
  <p:tag name="KSO_WM_UNIT_LAYERLEVEL" val="1"/>
  <p:tag name="KSO_WM_SLIDE_BACKGROUND_TYPE" val="bottomTop"/>
  <p:tag name="KSO_WM_SLIDE_BK_DARK_LIGHT" val="2"/>
</p:tagLst>
</file>

<file path=ppt/tags/tag11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_17*i*0"/>
  <p:tag name="KSO_WM_UNIT_INDEX" val="0"/>
  <p:tag name="KSO_WM_UNIT_HIGHLIGHT" val="0"/>
  <p:tag name="KSO_WM_UNIT_COMPATIBLE" val="0"/>
  <p:tag name="KSO_WM_UNIT_DIAGRAM_ISNUMVISUAL" val="0"/>
  <p:tag name="KSO_WM_UNIT_DIAGRAM_ISREFERUNIT" val="0"/>
  <p:tag name="KSO_WM_UNIT_LAYERLEVEL" val="1"/>
  <p:tag name="KSO_WM_SLIDE_BACKGROUND_TYPE" val="navigation"/>
</p:tagLst>
</file>

<file path=ppt/tags/tag1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_17*i*0"/>
  <p:tag name="KSO_WM_UNIT_INDEX" val="0"/>
  <p:tag name="KSO_WM_UNIT_HIGHLIGHT" val="0"/>
  <p:tag name="KSO_WM_UNIT_COMPATIBLE" val="0"/>
  <p:tag name="KSO_WM_UNIT_DIAGRAM_ISNUMVISUAL" val="0"/>
  <p:tag name="KSO_WM_UNIT_DIAGRAM_ISREFERUNIT" val="0"/>
  <p:tag name="KSO_WM_UNIT_LAYERLEVEL" val="1"/>
  <p:tag name="KSO_WM_SLIDE_BACKGROUND_TYPE" val="navigation"/>
</p:tagLst>
</file>

<file path=ppt/tags/tag1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_17*i*2"/>
  <p:tag name="KSO_WM_UNIT_INDEX" val="2"/>
  <p:tag name="KSO_WM_UNIT_HIGHLIGHT" val="0"/>
  <p:tag name="KSO_WM_UNIT_COMPATIBLE" val="0"/>
  <p:tag name="KSO_WM_UNIT_DIAGRAM_ISNUMVISUAL" val="0"/>
  <p:tag name="KSO_WM_UNIT_DIAGRAM_ISREFERUNIT" val="0"/>
  <p:tag name="KSO_WM_UNIT_LAYERLEVEL" val="1"/>
  <p:tag name="KSO_WM_SLIDE_BACKGROUND_TYPE" val="navigation"/>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_17*i*0"/>
  <p:tag name="KSO_WM_UNIT_INDEX" val="0"/>
  <p:tag name="KSO_WM_UNIT_HIGHLIGHT" val="0"/>
  <p:tag name="KSO_WM_UNIT_COMPATIBLE" val="0"/>
  <p:tag name="KSO_WM_UNIT_DIAGRAM_ISNUMVISUAL" val="0"/>
  <p:tag name="KSO_WM_UNIT_DIAGRAM_ISREFERUNIT" val="0"/>
  <p:tag name="KSO_WM_UNIT_LAYERLEVEL" val="1"/>
  <p:tag name="KSO_WM_SLIDE_BACKGROUND_TYPE" val="navigation"/>
</p:tagLst>
</file>

<file path=ppt/tags/tag12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2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_18*i*0"/>
  <p:tag name="KSO_WM_UNIT_INDEX" val="0"/>
  <p:tag name="KSO_WM_UNIT_HIGHLIGHT" val="0"/>
  <p:tag name="KSO_WM_UNIT_COMPATIBLE" val="0"/>
  <p:tag name="KSO_WM_UNIT_DIAGRAM_ISNUMVISUAL" val="0"/>
  <p:tag name="KSO_WM_UNIT_DIAGRAM_ISREFERUNIT" val="0"/>
  <p:tag name="KSO_WM_UNIT_LAYERLEVEL" val="1"/>
  <p:tag name="KSO_WM_SLIDE_BACKGROUND_TYPE" val="belt"/>
</p:tagLst>
</file>

<file path=ppt/tags/tag1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_18*i*0"/>
  <p:tag name="KSO_WM_UNIT_INDEX" val="0"/>
  <p:tag name="KSO_WM_UNIT_HIGHLIGHT" val="0"/>
  <p:tag name="KSO_WM_UNIT_COMPATIBLE" val="0"/>
  <p:tag name="KSO_WM_UNIT_DIAGRAM_ISNUMVISUAL" val="0"/>
  <p:tag name="KSO_WM_UNIT_DIAGRAM_ISREFERUNIT" val="0"/>
  <p:tag name="KSO_WM_UNIT_LAYERLEVEL" val="1"/>
  <p:tag name="KSO_WM_SLIDE_BACKGROUND_TYPE" val="belt"/>
</p:tagLst>
</file>

<file path=ppt/tags/tag132.xml><?xml version="1.0" encoding="utf-8"?>
<p:tagLst xmlns:a="http://schemas.openxmlformats.org/drawingml/2006/main" xmlns:r="http://schemas.openxmlformats.org/officeDocument/2006/relationships"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34.xml><?xml version="1.0" encoding="utf-8"?>
<p:tagLst xmlns:a="http://schemas.openxmlformats.org/drawingml/2006/main" xmlns:r="http://schemas.openxmlformats.org/officeDocument/2006/relationships"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_18*i*0"/>
  <p:tag name="KSO_WM_UNIT_INDEX" val="0"/>
  <p:tag name="KSO_WM_UNIT_HIGHLIGHT" val="0"/>
  <p:tag name="KSO_WM_UNIT_COMPATIBLE" val="0"/>
  <p:tag name="KSO_WM_UNIT_DIAGRAM_ISNUMVISUAL" val="0"/>
  <p:tag name="KSO_WM_UNIT_DIAGRAM_ISREFERUNIT" val="0"/>
  <p:tag name="KSO_WM_UNIT_LAYERLEVEL" val="1"/>
  <p:tag name="KSO_WM_SLIDE_BACKGROUND_TYPE" val="belt"/>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_18*i*0"/>
  <p:tag name="KSO_WM_UNIT_INDEX" val="0"/>
  <p:tag name="KSO_WM_UNIT_HIGHLIGHT" val="0"/>
  <p:tag name="KSO_WM_UNIT_COMPATIBLE" val="0"/>
  <p:tag name="KSO_WM_UNIT_DIAGRAM_ISNUMVISUAL" val="0"/>
  <p:tag name="KSO_WM_UNIT_DIAGRAM_ISREFERUNIT" val="0"/>
  <p:tag name="KSO_WM_UNIT_LAYERLEVEL" val="1"/>
  <p:tag name="KSO_WM_SLIDE_BACKGROUND_TYPE" val="belt"/>
</p:tagLst>
</file>

<file path=ppt/tags/tag141.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0"/>
  <p:tag name="KSO_WM_SLIDE_LAYOUT" val="a_b"/>
  <p:tag name="KSO_WM_SLIDE_LAYOUT_CNT" val="1_1"/>
  <p:tag name="KSO_WM_SLIDE_TYPE" val="title"/>
  <p:tag name="KSO_WM_BEAUTIFY_FLAG" val="#wm#"/>
  <p:tag name="KSO_WM_COMBINE_RELATE_SLIDE_ID" val="background20180946_1"/>
  <p:tag name="KSO_WM_TEMPLATE_CATEGORY" val="custom"/>
  <p:tag name="KSO_WM_TEMPLATE_INDEX" val="20184566"/>
  <p:tag name="KSO_WM_SLIDE_ID" val="custom20184566_1"/>
  <p:tag name="KSO_WM_SLIDE_INDEX" val="1"/>
  <p:tag name="KSO_WM_TEMPLATE_SUBCATEGORY" val="0"/>
  <p:tag name="KSO_WM_TEMPLATE_THUMBS_INDEX" val="1、9、12、17、19、22"/>
  <p:tag name="KSO_WM_TEMPLATE_TOPIC_ID" val="2869567"/>
  <p:tag name="KSO_WM_TEMPLATE_OUTLINE_ID" val="15"/>
  <p:tag name="KSO_WM_TEMPLATE_SCENE_ID" val="1"/>
  <p:tag name="KSO_WM_TEMPLATE_JOB_ID" val="2"/>
  <p:tag name="KSO_WM_TEMPLATE_TOPIC_DEFAULT" val="1"/>
  <p:tag name="KSO_WM_SLIDE_SUBTYPE" val="pureTxt"/>
  <p:tag name="KSO_WM_TEMPLATE_MASTER_TYPE" val="1"/>
  <p:tag name="KSO_WM_TEMPLATE_COLOR_TYPE" val="0"/>
</p:tagLst>
</file>

<file path=ppt/tags/tag14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566"/>
  <p:tag name="KSO_WM_TAG_VERSION" val="1.0"/>
  <p:tag name="KSO_WM_BEAUTIFY_FLAG" val="#wm#"/>
  <p:tag name="KSO_WM_UNIT_TYPE" val="a"/>
  <p:tag name="KSO_WM_UNIT_INDEX" val="1"/>
  <p:tag name="KSO_WM_UNIT_LAYERLEVEL" val="1"/>
  <p:tag name="KSO_WM_UNIT_VALUE" val="8"/>
  <p:tag name="KSO_WM_UNIT_ISCONTENTSTITLE" val="0"/>
  <p:tag name="KSO_WM_UNIT_HIGHLIGHT" val="0"/>
  <p:tag name="KSO_WM_UNIT_COMPATIBLE" val="0"/>
  <p:tag name="KSO_WM_UNIT_ID" val="custom20184566_1*a*1"/>
  <p:tag name="KSO_WM_UNIT_PRESET_TEXT" val="细线简约总结汇报"/>
  <p:tag name="KSO_WM_UNIT_NOCLEAR" val="0"/>
  <p:tag name="KSO_WM_UNIT_DIAGRAM_ISNUMVISUAL" val="0"/>
  <p:tag name="KSO_WM_UNIT_DIAGRAM_ISREFERUNIT" val="0"/>
  <p:tag name="KSO_WM_UNIT_ISNUMDGMTITLE" val="0"/>
  <p:tag name="KSO_WM_UNIT_TEXT_FILL_FORE_SCHEMECOLOR_INDEX_BRIGHTNESS" val="0"/>
  <p:tag name="KSO_WM_UNIT_TEXT_FILL_FORE_SCHEMECOLOR_INDEX" val="13"/>
  <p:tag name="KSO_WM_UNIT_TEXT_FILL_TYPE" val="1"/>
</p:tagLst>
</file>

<file path=ppt/tags/tag14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566"/>
  <p:tag name="KSO_WM_TAG_VERSION" val="1.0"/>
  <p:tag name="KSO_WM_BEAUTIFY_FLAG" val="#wm#"/>
  <p:tag name="KSO_WM_UNIT_TYPE" val="b"/>
  <p:tag name="KSO_WM_UNIT_INDEX" val="1"/>
  <p:tag name="KSO_WM_UNIT_LAYERLEVEL" val="1"/>
  <p:tag name="KSO_WM_UNIT_VALUE" val="26"/>
  <p:tag name="KSO_WM_UNIT_ISCONTENTSTITLE" val="0"/>
  <p:tag name="KSO_WM_UNIT_HIGHLIGHT" val="0"/>
  <p:tag name="KSO_WM_UNIT_COMPATIBLE" val="0"/>
  <p:tag name="KSO_WM_UNIT_ID" val="custom20184566_1*b*1"/>
  <p:tag name="KSO_WM_UNIT_PRESET_TEXT" val="Lorem ipsum dolor sit amet, consectetur adipisicing elit."/>
  <p:tag name="KSO_WM_UNIT_NOCLEAR" val="0"/>
  <p:tag name="KSO_WM_UNIT_DIAGRAM_ISNUMVISUAL" val="0"/>
  <p:tag name="KSO_WM_UNIT_DIAGRAM_ISREFERUNIT" val="0"/>
  <p:tag name="KSO_WM_UNIT_ISNUMDGMTITLE" val="0"/>
  <p:tag name="KSO_WM_UNIT_TEXT_FILL_FORE_SCHEMECOLOR_INDEX_BRIGHTNESS" val="0"/>
  <p:tag name="KSO_WM_UNIT_TEXT_FILL_FORE_SCHEMECOLOR_INDEX" val="13"/>
  <p:tag name="KSO_WM_UNIT_TEXT_FILL_TYPE" val="1"/>
</p:tagLst>
</file>

<file path=ppt/tags/tag144.xml><?xml version="1.0" encoding="utf-8"?>
<p:tagLst xmlns:a="http://schemas.openxmlformats.org/drawingml/2006/main" xmlns:r="http://schemas.openxmlformats.org/officeDocument/2006/relationships" xmlns:p="http://schemas.openxmlformats.org/presentationml/2006/main">
  <p:tag name="KSO_WM_SLIDE_BACKGROUND_TYPE" val="general"/>
</p:tagLst>
</file>

<file path=ppt/tags/tag14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_12*i*0"/>
  <p:tag name="KSO_WM_UNIT_INDEX" val="0"/>
  <p:tag name="KSO_WM_UNIT_HIGHLIGHT" val="0"/>
  <p:tag name="KSO_WM_UNIT_COMPATIBLE" val="0"/>
  <p:tag name="KSO_WM_UNIT_DIAGRAM_ISNUMVISUAL" val="0"/>
  <p:tag name="KSO_WM_UNIT_DIAGRAM_ISREFERUNIT" val="0"/>
  <p:tag name="KSO_WM_UNIT_LAYERLEVEL" val="1"/>
  <p:tag name="KSO_WM_SLIDE_BACKGROUND_TYPE" val="general"/>
  <p:tag name="KSO_WM_UNIT_LINE_FORE_SCHEMECOLOR_INDEX_BRIGHTNESS" val="0"/>
  <p:tag name="KSO_WM_UNIT_LINE_FORE_SCHEMECOLOR_INDEX" val="5"/>
  <p:tag name="KSO_WM_UNIT_LINE_FILL_TYPE" val="2"/>
</p:tagLst>
</file>

<file path=ppt/tags/tag14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_12*i*0"/>
  <p:tag name="KSO_WM_UNIT_INDEX" val="0"/>
  <p:tag name="KSO_WM_UNIT_HIGHLIGHT" val="0"/>
  <p:tag name="KSO_WM_UNIT_COMPATIBLE" val="0"/>
  <p:tag name="KSO_WM_UNIT_DIAGRAM_ISNUMVISUAL" val="0"/>
  <p:tag name="KSO_WM_UNIT_DIAGRAM_ISREFERUNIT" val="0"/>
  <p:tag name="KSO_WM_UNIT_LAYERLEVEL" val="1"/>
  <p:tag name="KSO_WM_SLIDE_BACKGROUND_TYPE" val="general"/>
  <p:tag name="KSO_WM_UNIT_LINE_FORE_SCHEMECOLOR_INDEX_BRIGHTNESS" val="0"/>
  <p:tag name="KSO_WM_UNIT_LINE_FORE_SCHEMECOLOR_INDEX" val="5"/>
  <p:tag name="KSO_WM_UNIT_LINE_FILL_TYPE" val="2"/>
</p:tagLst>
</file>

<file path=ppt/tags/tag14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1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9.xml><?xml version="1.0" encoding="utf-8"?>
<p:tagLst xmlns:a="http://schemas.openxmlformats.org/drawingml/2006/main" xmlns:r="http://schemas.openxmlformats.org/officeDocument/2006/relationships" xmlns:p="http://schemas.openxmlformats.org/presentationml/2006/main">
  <p:tag name="KSO_WM_SLIDE_BACKGROUND_TYPE" val="general"/>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_12*i*0"/>
  <p:tag name="KSO_WM_UNIT_INDEX" val="0"/>
  <p:tag name="KSO_WM_UNIT_HIGHLIGHT" val="0"/>
  <p:tag name="KSO_WM_UNIT_COMPATIBLE" val="0"/>
  <p:tag name="KSO_WM_UNIT_DIAGRAM_ISNUMVISUAL" val="0"/>
  <p:tag name="KSO_WM_UNIT_DIAGRAM_ISREFERUNIT" val="0"/>
  <p:tag name="KSO_WM_UNIT_LAYERLEVEL" val="1"/>
  <p:tag name="KSO_WM_SLIDE_BACKGROUND_TYPE" val="general"/>
  <p:tag name="KSO_WM_UNIT_LINE_FORE_SCHEMECOLOR_INDEX_BRIGHTNESS" val="0"/>
  <p:tag name="KSO_WM_UNIT_LINE_FORE_SCHEMECOLOR_INDEX" val="5"/>
  <p:tag name="KSO_WM_UNIT_LINE_FILL_TYPE" val="2"/>
</p:tagLst>
</file>

<file path=ppt/tags/tag15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_12*i*0"/>
  <p:tag name="KSO_WM_UNIT_INDEX" val="0"/>
  <p:tag name="KSO_WM_UNIT_HIGHLIGHT" val="0"/>
  <p:tag name="KSO_WM_UNIT_COMPATIBLE" val="0"/>
  <p:tag name="KSO_WM_UNIT_DIAGRAM_ISNUMVISUAL" val="0"/>
  <p:tag name="KSO_WM_UNIT_DIAGRAM_ISREFERUNIT" val="0"/>
  <p:tag name="KSO_WM_UNIT_LAYERLEVEL" val="1"/>
  <p:tag name="KSO_WM_SLIDE_BACKGROUND_TYPE" val="general"/>
  <p:tag name="KSO_WM_UNIT_LINE_FORE_SCHEMECOLOR_INDEX_BRIGHTNESS" val="0"/>
  <p:tag name="KSO_WM_UNIT_LINE_FORE_SCHEMECOLOR_INDEX" val="5"/>
  <p:tag name="KSO_WM_UNIT_LINE_FILL_TYPE" val="2"/>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15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5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15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156.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157.xml><?xml version="1.0" encoding="utf-8"?>
<p:tagLst xmlns:a="http://schemas.openxmlformats.org/drawingml/2006/main" xmlns:r="http://schemas.openxmlformats.org/officeDocument/2006/relationships" xmlns:p="http://schemas.openxmlformats.org/presentationml/2006/main">
  <p:tag name="KSO_WM_UNIT_TABLE_BEAUTIFY" val="smartTable{c887f7d1-1840-438f-9b9b-bb20b0f0e7c3}"/>
  <p:tag name="TABLE_ENDDRAG_ORIGIN_RECT" val="844*186"/>
  <p:tag name="TABLE_ENDDRAG_RECT" val="54*258*844*186"/>
  <p:tag name="TABLE_SKINIDX" val="1"/>
  <p:tag name="TABLE_COLORIDX" val="2"/>
  <p:tag name="TABLE_COLOR_RGB" val="0x000000*0xFFFFFF*0x212121*0xFFFFFF*0x03A9F5*0x00BCD5*0x009788*0x4CB050*0x8CC34B*0xCDDC39"/>
  <p:tag name="KSO_WM_BEAUTIFY_FLAG" val=""/>
</p:tagLst>
</file>

<file path=ppt/tags/tag158.xml><?xml version="1.0" encoding="utf-8"?>
<p:tagLst xmlns:a="http://schemas.openxmlformats.org/drawingml/2006/main" xmlns:r="http://schemas.openxmlformats.org/officeDocument/2006/relationships" xmlns:p="http://schemas.openxmlformats.org/presentationml/2006/main">
  <p:tag name="KSO_WM_SLIDE_BACKGROUND_TYPE" val="general"/>
</p:tagLst>
</file>

<file path=ppt/tags/tag15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_12*i*0"/>
  <p:tag name="KSO_WM_UNIT_INDEX" val="0"/>
  <p:tag name="KSO_WM_UNIT_HIGHLIGHT" val="0"/>
  <p:tag name="KSO_WM_UNIT_COMPATIBLE" val="0"/>
  <p:tag name="KSO_WM_UNIT_DIAGRAM_ISNUMVISUAL" val="0"/>
  <p:tag name="KSO_WM_UNIT_DIAGRAM_ISREFERUNIT" val="0"/>
  <p:tag name="KSO_WM_UNIT_LAYERLEVEL" val="1"/>
  <p:tag name="KSO_WM_SLIDE_BACKGROUND_TYPE" val="general"/>
  <p:tag name="KSO_WM_UNIT_LINE_FORE_SCHEMECOLOR_INDEX_BRIGHTNESS" val="0"/>
  <p:tag name="KSO_WM_UNIT_LINE_FORE_SCHEMECOLOR_INDEX" val="5"/>
  <p:tag name="KSO_WM_UNIT_LINE_FILL_TYPE" val="2"/>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_12*i*0"/>
  <p:tag name="KSO_WM_UNIT_INDEX" val="0"/>
  <p:tag name="KSO_WM_UNIT_HIGHLIGHT" val="0"/>
  <p:tag name="KSO_WM_UNIT_COMPATIBLE" val="0"/>
  <p:tag name="KSO_WM_UNIT_DIAGRAM_ISNUMVISUAL" val="0"/>
  <p:tag name="KSO_WM_UNIT_DIAGRAM_ISREFERUNIT" val="0"/>
  <p:tag name="KSO_WM_UNIT_LAYERLEVEL" val="1"/>
  <p:tag name="KSO_WM_SLIDE_BACKGROUND_TYPE" val="general"/>
  <p:tag name="KSO_WM_UNIT_LINE_FORE_SCHEMECOLOR_INDEX_BRIGHTNESS" val="0"/>
  <p:tag name="KSO_WM_UNIT_LINE_FORE_SCHEMECOLOR_INDEX" val="5"/>
  <p:tag name="KSO_WM_UNIT_LINE_FILL_TYPE" val="2"/>
</p:tagLst>
</file>

<file path=ppt/tags/tag161.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16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16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164.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1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6.xml><?xml version="1.0" encoding="utf-8"?>
<p:tagLst xmlns:a="http://schemas.openxmlformats.org/drawingml/2006/main" xmlns:r="http://schemas.openxmlformats.org/officeDocument/2006/relationships" xmlns:p="http://schemas.openxmlformats.org/presentationml/2006/main">
  <p:tag name="KSO_WM_SLIDE_BACKGROUND_TYPE" val="general"/>
</p:tagLst>
</file>

<file path=ppt/tags/tag16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_12*i*0"/>
  <p:tag name="KSO_WM_UNIT_INDEX" val="0"/>
  <p:tag name="KSO_WM_UNIT_HIGHLIGHT" val="0"/>
  <p:tag name="KSO_WM_UNIT_COMPATIBLE" val="0"/>
  <p:tag name="KSO_WM_UNIT_DIAGRAM_ISNUMVISUAL" val="0"/>
  <p:tag name="KSO_WM_UNIT_DIAGRAM_ISREFERUNIT" val="0"/>
  <p:tag name="KSO_WM_UNIT_LAYERLEVEL" val="1"/>
  <p:tag name="KSO_WM_SLIDE_BACKGROUND_TYPE" val="general"/>
  <p:tag name="KSO_WM_UNIT_LINE_FORE_SCHEMECOLOR_INDEX_BRIGHTNESS" val="0"/>
  <p:tag name="KSO_WM_UNIT_LINE_FORE_SCHEMECOLOR_INDEX" val="5"/>
  <p:tag name="KSO_WM_UNIT_LINE_FILL_TYPE" val="2"/>
</p:tagLst>
</file>

<file path=ppt/tags/tag16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_12*i*0"/>
  <p:tag name="KSO_WM_UNIT_INDEX" val="0"/>
  <p:tag name="KSO_WM_UNIT_HIGHLIGHT" val="0"/>
  <p:tag name="KSO_WM_UNIT_COMPATIBLE" val="0"/>
  <p:tag name="KSO_WM_UNIT_DIAGRAM_ISNUMVISUAL" val="0"/>
  <p:tag name="KSO_WM_UNIT_DIAGRAM_ISREFERUNIT" val="0"/>
  <p:tag name="KSO_WM_UNIT_LAYERLEVEL" val="1"/>
  <p:tag name="KSO_WM_SLIDE_BACKGROUND_TYPE" val="general"/>
  <p:tag name="KSO_WM_UNIT_LINE_FORE_SCHEMECOLOR_INDEX_BRIGHTNESS" val="0"/>
  <p:tag name="KSO_WM_UNIT_LINE_FORE_SCHEMECOLOR_INDEX" val="5"/>
  <p:tag name="KSO_WM_UNIT_LINE_FILL_TYPE" val="2"/>
</p:tagLst>
</file>

<file path=ppt/tags/tag169.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171.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17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17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17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17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176.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177.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17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17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2.xml><?xml version="1.0" encoding="utf-8"?>
<p:tagLst xmlns:a="http://schemas.openxmlformats.org/drawingml/2006/main" xmlns:r="http://schemas.openxmlformats.org/officeDocument/2006/relationships" xmlns:p="http://schemas.openxmlformats.org/presentationml/2006/main">
  <p:tag name="KSO_WM_SLIDE_BACKGROUND_TYPE" val="general"/>
</p:tagLst>
</file>

<file path=ppt/tags/tag18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_12*i*0"/>
  <p:tag name="KSO_WM_UNIT_INDEX" val="0"/>
  <p:tag name="KSO_WM_UNIT_HIGHLIGHT" val="0"/>
  <p:tag name="KSO_WM_UNIT_COMPATIBLE" val="0"/>
  <p:tag name="KSO_WM_UNIT_DIAGRAM_ISNUMVISUAL" val="0"/>
  <p:tag name="KSO_WM_UNIT_DIAGRAM_ISREFERUNIT" val="0"/>
  <p:tag name="KSO_WM_UNIT_LAYERLEVEL" val="1"/>
  <p:tag name="KSO_WM_SLIDE_BACKGROUND_TYPE" val="general"/>
  <p:tag name="KSO_WM_UNIT_LINE_FORE_SCHEMECOLOR_INDEX_BRIGHTNESS" val="0"/>
  <p:tag name="KSO_WM_UNIT_LINE_FORE_SCHEMECOLOR_INDEX" val="5"/>
  <p:tag name="KSO_WM_UNIT_LINE_FILL_TYPE" val="2"/>
</p:tagLst>
</file>

<file path=ppt/tags/tag18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_12*i*0"/>
  <p:tag name="KSO_WM_UNIT_INDEX" val="0"/>
  <p:tag name="KSO_WM_UNIT_HIGHLIGHT" val="0"/>
  <p:tag name="KSO_WM_UNIT_COMPATIBLE" val="0"/>
  <p:tag name="KSO_WM_UNIT_DIAGRAM_ISNUMVISUAL" val="0"/>
  <p:tag name="KSO_WM_UNIT_DIAGRAM_ISREFERUNIT" val="0"/>
  <p:tag name="KSO_WM_UNIT_LAYERLEVEL" val="1"/>
  <p:tag name="KSO_WM_SLIDE_BACKGROUND_TYPE" val="general"/>
  <p:tag name="KSO_WM_UNIT_LINE_FORE_SCHEMECOLOR_INDEX_BRIGHTNESS" val="0"/>
  <p:tag name="KSO_WM_UNIT_LINE_FORE_SCHEMECOLOR_INDEX" val="5"/>
  <p:tag name="KSO_WM_UNIT_LINE_FILL_TYPE" val="2"/>
</p:tagLst>
</file>

<file path=ppt/tags/tag185.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18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187.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18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18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191.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19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4.xml><?xml version="1.0" encoding="utf-8"?>
<p:tagLst xmlns:a="http://schemas.openxmlformats.org/drawingml/2006/main" xmlns:r="http://schemas.openxmlformats.org/officeDocument/2006/relationships" xmlns:p="http://schemas.openxmlformats.org/presentationml/2006/main">
  <p:tag name="KSO_WM_SLIDE_BACKGROUND_TYPE" val="general"/>
</p:tagLst>
</file>

<file path=ppt/tags/tag19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_12*i*0"/>
  <p:tag name="KSO_WM_UNIT_INDEX" val="0"/>
  <p:tag name="KSO_WM_UNIT_HIGHLIGHT" val="0"/>
  <p:tag name="KSO_WM_UNIT_COMPATIBLE" val="0"/>
  <p:tag name="KSO_WM_UNIT_DIAGRAM_ISNUMVISUAL" val="0"/>
  <p:tag name="KSO_WM_UNIT_DIAGRAM_ISREFERUNIT" val="0"/>
  <p:tag name="KSO_WM_UNIT_LAYERLEVEL" val="1"/>
  <p:tag name="KSO_WM_SLIDE_BACKGROUND_TYPE" val="general"/>
  <p:tag name="KSO_WM_UNIT_LINE_FORE_SCHEMECOLOR_INDEX_BRIGHTNESS" val="0"/>
  <p:tag name="KSO_WM_UNIT_LINE_FORE_SCHEMECOLOR_INDEX" val="5"/>
  <p:tag name="KSO_WM_UNIT_LINE_FILL_TYPE" val="2"/>
</p:tagLst>
</file>

<file path=ppt/tags/tag19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_12*i*0"/>
  <p:tag name="KSO_WM_UNIT_INDEX" val="0"/>
  <p:tag name="KSO_WM_UNIT_HIGHLIGHT" val="0"/>
  <p:tag name="KSO_WM_UNIT_COMPATIBLE" val="0"/>
  <p:tag name="KSO_WM_UNIT_DIAGRAM_ISNUMVISUAL" val="0"/>
  <p:tag name="KSO_WM_UNIT_DIAGRAM_ISREFERUNIT" val="0"/>
  <p:tag name="KSO_WM_UNIT_LAYERLEVEL" val="1"/>
  <p:tag name="KSO_WM_SLIDE_BACKGROUND_TYPE" val="general"/>
  <p:tag name="KSO_WM_UNIT_LINE_FORE_SCHEMECOLOR_INDEX_BRIGHTNESS" val="0"/>
  <p:tag name="KSO_WM_UNIT_LINE_FORE_SCHEMECOLOR_INDEX" val="5"/>
  <p:tag name="KSO_WM_UNIT_LINE_FILL_TYPE" val="2"/>
</p:tagLst>
</file>

<file path=ppt/tags/tag1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99.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UNIT_HIGHLIGHT" val="0"/>
  <p:tag name="KSO_WM_UNIT_COMPATIBLE" val="0"/>
  <p:tag name="KSO_WM_UNIT_DIAGRAM_ISNUMVISUAL" val="0"/>
  <p:tag name="KSO_WM_UNIT_DIAGRAM_ISREFERUNIT" val="0"/>
  <p:tag name="KSO_WM_UNIT_ID" val="_0**"/>
  <p:tag name="KSO_WM_UNIT_LAYERLEVEL" val="1"/>
  <p:tag name="KSO_WM_BEAUTIFY_FLAG" val="#wm#"/>
  <p:tag name="KSO_WM_TEMPLATE_CATEGORY" val="custom"/>
  <p:tag name="KSO_WM_TEMPLATE_INDEX" val="20184566"/>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201.xml><?xml version="1.0" encoding="utf-8"?>
<p:tagLst xmlns:a="http://schemas.openxmlformats.org/drawingml/2006/main" xmlns:r="http://schemas.openxmlformats.org/officeDocument/2006/relationships" xmlns:p="http://schemas.openxmlformats.org/presentationml/2006/main">
  <p:tag name="KSO_WM_SLIDE_BACKGROUND_TYPE" val="general"/>
</p:tagLst>
</file>

<file path=ppt/tags/tag20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_12*i*0"/>
  <p:tag name="KSO_WM_UNIT_INDEX" val="0"/>
  <p:tag name="KSO_WM_UNIT_HIGHLIGHT" val="0"/>
  <p:tag name="KSO_WM_UNIT_COMPATIBLE" val="0"/>
  <p:tag name="KSO_WM_UNIT_DIAGRAM_ISNUMVISUAL" val="0"/>
  <p:tag name="KSO_WM_UNIT_DIAGRAM_ISREFERUNIT" val="0"/>
  <p:tag name="KSO_WM_UNIT_LAYERLEVEL" val="1"/>
  <p:tag name="KSO_WM_SLIDE_BACKGROUND_TYPE" val="general"/>
  <p:tag name="KSO_WM_UNIT_LINE_FORE_SCHEMECOLOR_INDEX_BRIGHTNESS" val="0"/>
  <p:tag name="KSO_WM_UNIT_LINE_FORE_SCHEMECOLOR_INDEX" val="5"/>
  <p:tag name="KSO_WM_UNIT_LINE_FILL_TYPE" val="2"/>
</p:tagLst>
</file>

<file path=ppt/tags/tag20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_12*i*0"/>
  <p:tag name="KSO_WM_UNIT_INDEX" val="0"/>
  <p:tag name="KSO_WM_UNIT_HIGHLIGHT" val="0"/>
  <p:tag name="KSO_WM_UNIT_COMPATIBLE" val="0"/>
  <p:tag name="KSO_WM_UNIT_DIAGRAM_ISNUMVISUAL" val="0"/>
  <p:tag name="KSO_WM_UNIT_DIAGRAM_ISREFERUNIT" val="0"/>
  <p:tag name="KSO_WM_UNIT_LAYERLEVEL" val="1"/>
  <p:tag name="KSO_WM_SLIDE_BACKGROUND_TYPE" val="general"/>
  <p:tag name="KSO_WM_UNIT_LINE_FORE_SCHEMECOLOR_INDEX_BRIGHTNESS" val="0"/>
  <p:tag name="KSO_WM_UNIT_LINE_FORE_SCHEMECOLOR_INDEX" val="5"/>
  <p:tag name="KSO_WM_UNIT_LINE_FILL_TYPE" val="2"/>
</p:tagLst>
</file>

<file path=ppt/tags/tag20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20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206.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1"/>
  <p:tag name="KSO_WM_UNIT_LINE_FILL_TYPE" val="2"/>
</p:tagLst>
</file>

<file path=ppt/tags/tag20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08.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209.xml><?xml version="1.0" encoding="utf-8"?>
<p:tagLst xmlns:a="http://schemas.openxmlformats.org/drawingml/2006/main" xmlns:r="http://schemas.openxmlformats.org/officeDocument/2006/relationships" xmlns:p="http://schemas.openxmlformats.org/presentationml/2006/main">
  <p:tag name="KSO_WM_SLIDE_BACKGROUND_TYPE" val="general"/>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_12*i*0"/>
  <p:tag name="KSO_WM_UNIT_INDEX" val="0"/>
  <p:tag name="KSO_WM_UNIT_HIGHLIGHT" val="0"/>
  <p:tag name="KSO_WM_UNIT_COMPATIBLE" val="0"/>
  <p:tag name="KSO_WM_UNIT_DIAGRAM_ISNUMVISUAL" val="0"/>
  <p:tag name="KSO_WM_UNIT_DIAGRAM_ISREFERUNIT" val="0"/>
  <p:tag name="KSO_WM_UNIT_LAYERLEVEL" val="1"/>
  <p:tag name="KSO_WM_SLIDE_BACKGROUND_TYPE" val="general"/>
  <p:tag name="KSO_WM_UNIT_LINE_FORE_SCHEMECOLOR_INDEX_BRIGHTNESS" val="0"/>
  <p:tag name="KSO_WM_UNIT_LINE_FORE_SCHEMECOLOR_INDEX" val="5"/>
  <p:tag name="KSO_WM_UNIT_LINE_FILL_TYPE" val="2"/>
</p:tagLst>
</file>

<file path=ppt/tags/tag2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_12*i*0"/>
  <p:tag name="KSO_WM_UNIT_INDEX" val="0"/>
  <p:tag name="KSO_WM_UNIT_HIGHLIGHT" val="0"/>
  <p:tag name="KSO_WM_UNIT_COMPATIBLE" val="0"/>
  <p:tag name="KSO_WM_UNIT_DIAGRAM_ISNUMVISUAL" val="0"/>
  <p:tag name="KSO_WM_UNIT_DIAGRAM_ISREFERUNIT" val="0"/>
  <p:tag name="KSO_WM_UNIT_LAYERLEVEL" val="1"/>
  <p:tag name="KSO_WM_SLIDE_BACKGROUND_TYPE" val="general"/>
  <p:tag name="KSO_WM_UNIT_LINE_FORE_SCHEMECOLOR_INDEX_BRIGHTNESS" val="0"/>
  <p:tag name="KSO_WM_UNIT_LINE_FORE_SCHEMECOLOR_INDEX" val="5"/>
  <p:tag name="KSO_WM_UNIT_LINE_FILL_TYPE" val="2"/>
</p:tagLst>
</file>

<file path=ppt/tags/tag212.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文本具体内容"/>
  <p:tag name="KSO_WM_UNIT_NOCLEAR" val="0"/>
  <p:tag name="KSO_WM_UNIT_VALUE" val="16"/>
  <p:tag name="KSO_WM_UNIT_HIGHLIGHT" val="0"/>
  <p:tag name="KSO_WM_UNIT_COMPATIBLE" val="0"/>
  <p:tag name="KSO_WM_UNIT_DIAGRAM_ISNUMVISUAL" val="0"/>
  <p:tag name="KSO_WM_UNIT_DIAGRAM_ISREFERUNIT" val="0"/>
  <p:tag name="KSO_WM_DIAGRAM_GROUP_CODE" val="m1-1"/>
  <p:tag name="KSO_WM_UNIT_TYPE" val="m_h_f"/>
  <p:tag name="KSO_WM_UNIT_INDEX" val="1_3_1"/>
  <p:tag name="KSO_WM_UNIT_ID" val="diagram160193_2*m_h_f*1_3_1"/>
  <p:tag name="KSO_WM_TEMPLATE_CATEGORY" val="diagram"/>
  <p:tag name="KSO_WM_TEMPLATE_INDEX" val="160193"/>
  <p:tag name="KSO_WM_UNIT_LAYERLEVEL" val="1_1_1"/>
  <p:tag name="KSO_WM_TAG_VERSION" val="1.0"/>
  <p:tag name="KSO_WM_BEAUTIFY_FLAG" val=""/>
  <p:tag name="KSO_WM_UNIT_TEXT_FILL_FORE_SCHEMECOLOR_INDEX" val="13"/>
  <p:tag name="KSO_WM_UNIT_TEXT_FILL_TYPE" val="1"/>
</p:tagLst>
</file>

<file path=ppt/tags/tag213.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2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6.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2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8.xml><?xml version="1.0" encoding="utf-8"?>
<p:tagLst xmlns:a="http://schemas.openxmlformats.org/drawingml/2006/main" xmlns:r="http://schemas.openxmlformats.org/officeDocument/2006/relationships" xmlns:p="http://schemas.openxmlformats.org/presentationml/2006/main">
  <p:tag name="KSO_WM_SLIDE_BACKGROUND_TYPE" val="general"/>
</p:tagLst>
</file>

<file path=ppt/tags/tag2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_12*i*0"/>
  <p:tag name="KSO_WM_UNIT_INDEX" val="0"/>
  <p:tag name="KSO_WM_UNIT_HIGHLIGHT" val="0"/>
  <p:tag name="KSO_WM_UNIT_COMPATIBLE" val="0"/>
  <p:tag name="KSO_WM_UNIT_DIAGRAM_ISNUMVISUAL" val="0"/>
  <p:tag name="KSO_WM_UNIT_DIAGRAM_ISREFERUNIT" val="0"/>
  <p:tag name="KSO_WM_UNIT_LAYERLEVEL" val="1"/>
  <p:tag name="KSO_WM_SLIDE_BACKGROUND_TYPE" val="general"/>
  <p:tag name="KSO_WM_UNIT_LINE_FORE_SCHEMECOLOR_INDEX_BRIGHTNESS" val="0"/>
  <p:tag name="KSO_WM_UNIT_LINE_FORE_SCHEMECOLOR_INDEX" val="5"/>
  <p:tag name="KSO_WM_UNIT_LINE_FILL_TYPE" val="2"/>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_12*i*0"/>
  <p:tag name="KSO_WM_UNIT_INDEX" val="0"/>
  <p:tag name="KSO_WM_UNIT_HIGHLIGHT" val="0"/>
  <p:tag name="KSO_WM_UNIT_COMPATIBLE" val="0"/>
  <p:tag name="KSO_WM_UNIT_DIAGRAM_ISNUMVISUAL" val="0"/>
  <p:tag name="KSO_WM_UNIT_DIAGRAM_ISREFERUNIT" val="0"/>
  <p:tag name="KSO_WM_UNIT_LAYERLEVEL" val="1"/>
  <p:tag name="KSO_WM_SLIDE_BACKGROUND_TYPE" val="general"/>
  <p:tag name="KSO_WM_UNIT_LINE_FORE_SCHEMECOLOR_INDEX_BRIGHTNESS" val="0"/>
  <p:tag name="KSO_WM_UNIT_LINE_FORE_SCHEMECOLOR_INDEX" val="5"/>
  <p:tag name="KSO_WM_UNIT_LINE_FILL_TYPE" val="2"/>
</p:tagLst>
</file>

<file path=ppt/tags/tag22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UNIT_HIGHLIGHT" val="0"/>
  <p:tag name="KSO_WM_UNIT_COMPATIBLE" val="0"/>
  <p:tag name="KSO_WM_UNIT_DIAGRAM_ISNUMVISUAL" val="0"/>
  <p:tag name="KSO_WM_UNIT_DIAGRAM_ISREFERUNIT" val="0"/>
  <p:tag name="KSO_WM_UNIT_ID" val="_0**"/>
  <p:tag name="KSO_WM_UNIT_LAYERLEVEL" val="1"/>
  <p:tag name="KSO_WM_BEAUTIFY_FLAG" val="#wm#"/>
  <p:tag name="KSO_WM_TEMPLATE_CATEGORY" val="custom"/>
  <p:tag name="KSO_WM_TEMPLATE_INDEX" val="20184566"/>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COMBINE_RELATE_SLIDE_ID" val="background20180946_1"/>
  <p:tag name="KSO_WM_TEMPLATE_CATEGORY" val="custom"/>
  <p:tag name="KSO_WM_TEMPLATE_INDEX" val="20184566"/>
  <p:tag name="KSO_WM_TEMPLATE_SUBCATEGORY" val="0"/>
  <p:tag name="KSO_WM_TEMPLATE_THUMBS_INDEX" val="1、9、12、17、19、22"/>
  <p:tag name="KSO_WM_TEMPLATE_TOPIC_ID" val="2869567"/>
  <p:tag name="KSO_WM_TEMPLATE_OUTLINE_ID" val="15"/>
  <p:tag name="KSO_WM_TEMPLATE_SCENE_ID" val="1"/>
  <p:tag name="KSO_WM_TEMPLATE_JOB_ID" val="2"/>
  <p:tag name="KSO_WM_TEMPLATE_TOPIC_DEFAULT" val="1"/>
  <p:tag name="KSO_WM_TEMPLATE_MASTER_TYPE" val="1"/>
</p:tagLst>
</file>

<file path=ppt/tags/tag7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_11*i*2"/>
  <p:tag name="KSO_WM_UNIT_INDEX" val="2"/>
  <p:tag name="KSO_WM_UNIT_HIGHLIGHT" val="0"/>
  <p:tag name="KSO_WM_UNIT_COMPATIBLE" val="0"/>
  <p:tag name="KSO_WM_UNIT_DIAGRAM_ISNUMVISUAL" val="0"/>
  <p:tag name="KSO_WM_UNIT_DIAGRAM_ISREFERUNIT" val="0"/>
  <p:tag name="KSO_WM_UNIT_LAYERLEVEL" val="1"/>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_12*i*0"/>
  <p:tag name="KSO_WM_UNIT_INDEX" val="0"/>
  <p:tag name="KSO_WM_UNIT_HIGHLIGHT" val="0"/>
  <p:tag name="KSO_WM_UNIT_COMPATIBLE" val="0"/>
  <p:tag name="KSO_WM_UNIT_DIAGRAM_ISNUMVISUAL" val="0"/>
  <p:tag name="KSO_WM_UNIT_DIAGRAM_ISREFERUNIT" val="0"/>
  <p:tag name="KSO_WM_UNIT_LAYERLEVEL" val="1"/>
  <p:tag name="KSO_WM_SLIDE_BACKGROUND_TYPE" val="general"/>
</p:tagLst>
</file>

<file path=ppt/tags/tag7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_12*i*0"/>
  <p:tag name="KSO_WM_UNIT_INDEX" val="0"/>
  <p:tag name="KSO_WM_UNIT_HIGHLIGHT" val="0"/>
  <p:tag name="KSO_WM_UNIT_COMPATIBLE" val="0"/>
  <p:tag name="KSO_WM_UNIT_DIAGRAM_ISNUMVISUAL" val="0"/>
  <p:tag name="KSO_WM_UNIT_DIAGRAM_ISREFERUNIT" val="0"/>
  <p:tag name="KSO_WM_UNIT_LAYERLEVEL" val="1"/>
  <p:tag name="KSO_WM_SLIDE_BACKGROUND_TYPE" val="general"/>
</p:tagLst>
</file>

<file path=ppt/tags/tag78.xml><?xml version="1.0" encoding="utf-8"?>
<p:tagLst xmlns:a="http://schemas.openxmlformats.org/drawingml/2006/main" xmlns:r="http://schemas.openxmlformats.org/officeDocument/2006/relationships"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_1*i*0"/>
  <p:tag name="KSO_WM_UNIT_INDEX" val="0"/>
  <p:tag name="KSO_WM_UNIT_HIGHLIGHT" val="0"/>
  <p:tag name="KSO_WM_UNIT_COMPATIBLE" val="0"/>
  <p:tag name="KSO_WM_UNIT_DIAGRAM_ISNUMVISUAL" val="0"/>
  <p:tag name="KSO_WM_UNIT_DIAGRAM_ISREFERUNIT" val="0"/>
  <p:tag name="KSO_WM_UNIT_LAYERLEVEL" val="1"/>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82.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BK_DARK_LIGHT" val="2"/>
  <p:tag name="KSO_WM_UNIT_SUBTYPE" val="h"/>
  <p:tag name="KSO_WM_UNIT_TYPE" val="i"/>
  <p:tag name="KSO_WM_UNIT_INDEX" val="1"/>
</p:tagLst>
</file>

<file path=ppt/tags/tag8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_14*i*0"/>
  <p:tag name="KSO_WM_UNIT_INDEX" val="0"/>
  <p:tag name="KSO_WM_UNIT_HIGHLIGHT" val="0"/>
  <p:tag name="KSO_WM_UNIT_COMPATIBLE" val="0"/>
  <p:tag name="KSO_WM_UNIT_DIAGRAM_ISNUMVISUAL" val="0"/>
  <p:tag name="KSO_WM_UNIT_DIAGRAM_ISREFERUNIT" val="0"/>
  <p:tag name="KSO_WM_UNIT_LAYERLEVEL" val="1"/>
  <p:tag name="KSO_WM_SLIDE_BACKGROUND_TYPE" val="leftRight"/>
</p:tagLst>
</file>

<file path=ppt/tags/tag8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SUBTYPE" val="h"/>
  <p:tag name="KSO_WM_UNIT_TYPE" val="i"/>
  <p:tag name="KSO_WM_UNIT_INDEX" val="1"/>
  <p:tag name="KSO_WM_UNIT_BK_DARK_LIGHT" val="2"/>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_14*i*0"/>
  <p:tag name="KSO_WM_UNIT_INDEX" val="0"/>
  <p:tag name="KSO_WM_UNIT_HIGHLIGHT" val="0"/>
  <p:tag name="KSO_WM_UNIT_COMPATIBLE" val="0"/>
  <p:tag name="KSO_WM_UNIT_DIAGRAM_ISNUMVISUAL" val="0"/>
  <p:tag name="KSO_WM_UNIT_DIAGRAM_ISREFERUNIT" val="0"/>
  <p:tag name="KSO_WM_UNIT_LAYERLEVEL" val="1"/>
  <p:tag name="KSO_WM_SLIDE_BACKGROUND_TYPE" val="leftRight"/>
</p:tagLst>
</file>

<file path=ppt/tags/tag91.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SUBTYPE" val="h"/>
  <p:tag name="KSO_WM_UNIT_TYPE" val="i"/>
  <p:tag name="KSO_WM_UNIT_INDEX" val="1"/>
  <p:tag name="KSO_WM_UNIT_BK_DARK_LIGHT" val="2"/>
</p:tagLst>
</file>

<file path=ppt/tags/tag9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带状">
  <a:themeElements>
    <a:clrScheme name="带状">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带状">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带状">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F2F2F2"/>
      </a:dk2>
      <a:lt2>
        <a:srgbClr val="FFFFFF"/>
      </a:lt2>
      <a:accent1>
        <a:srgbClr val="000000"/>
      </a:accent1>
      <a:accent2>
        <a:srgbClr val="2E2E2E"/>
      </a:accent2>
      <a:accent3>
        <a:srgbClr val="5C5C5C"/>
      </a:accent3>
      <a:accent4>
        <a:srgbClr val="898989"/>
      </a:accent4>
      <a:accent5>
        <a:srgbClr val="B7B7B7"/>
      </a:accent5>
      <a:accent6>
        <a:srgbClr val="E5E5E5"/>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TM03090430[[fn=带状]]</Template>
  <TotalTime>12</TotalTime>
  <Words>1694</Words>
  <Application>Microsoft Office PowerPoint</Application>
  <PresentationFormat>宽屏</PresentationFormat>
  <Paragraphs>112</Paragraphs>
  <Slides>10</Slides>
  <Notes>1</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10</vt:i4>
      </vt:variant>
    </vt:vector>
  </HeadingPairs>
  <TitlesOfParts>
    <vt:vector size="19" baseType="lpstr">
      <vt:lpstr>等线</vt:lpstr>
      <vt:lpstr>黑体</vt:lpstr>
      <vt:lpstr>微软雅黑</vt:lpstr>
      <vt:lpstr>Arial</vt:lpstr>
      <vt:lpstr>Calibri</vt:lpstr>
      <vt:lpstr>Corbel</vt:lpstr>
      <vt:lpstr>Wingdings</vt:lpstr>
      <vt:lpstr>带状</vt:lpstr>
      <vt:lpstr>Office 主题</vt:lpstr>
      <vt:lpstr>奥美拉唑碳酸氢钠胶囊 (Ⅱ)</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奥美拉唑碳酸氢钠胶囊（ II）</dc:title>
  <dc:creator>yang DONGXU</dc:creator>
  <cp:lastModifiedBy>yang DONGXU</cp:lastModifiedBy>
  <cp:revision>79</cp:revision>
  <dcterms:created xsi:type="dcterms:W3CDTF">2023-06-13T07:09:00Z</dcterms:created>
  <dcterms:modified xsi:type="dcterms:W3CDTF">2023-07-13T02:37:32Z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AE3CD452EAC840D1848E1A176A778603_12</vt:lpwstr>
  </property>
  <property fmtid="{D5CDD505-2E9C-101B-9397-08002B2CF9AE}" pid="3" name="KSOProductBuildVer">
    <vt:lpwstr>2052-11.1.0.14309</vt:lpwstr>
  </property>
</Properties>
</file>