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256" r:id="rId5"/>
    <p:sldId id="1984" r:id="rId6"/>
    <p:sldId id="1971" r:id="rId7"/>
    <p:sldId id="1982" r:id="rId8"/>
    <p:sldId id="1975" r:id="rId9"/>
    <p:sldId id="1973" r:id="rId10"/>
    <p:sldId id="1978" r:id="rId11"/>
    <p:sldId id="1977" r:id="rId12"/>
    <p:sldId id="1985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4272" userDrawn="1">
          <p15:clr>
            <a:srgbClr val="A4A3A4"/>
          </p15:clr>
        </p15:guide>
        <p15:guide id="3" pos="3004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orient="horz" pos="1638" userDrawn="1">
          <p15:clr>
            <a:srgbClr val="A4A3A4"/>
          </p15:clr>
        </p15:guide>
        <p15:guide id="8" orient="horz" pos="4224" userDrawn="1">
          <p15:clr>
            <a:srgbClr val="A4A3A4"/>
          </p15:clr>
        </p15:guide>
        <p15:guide id="9" pos="376" userDrawn="1">
          <p15:clr>
            <a:srgbClr val="A4A3A4"/>
          </p15:clr>
        </p15:guide>
        <p15:guide id="10" orient="horz" pos="2921" userDrawn="1">
          <p15:clr>
            <a:srgbClr val="A4A3A4"/>
          </p15:clr>
        </p15:guide>
        <p15:guide id="11" pos="325" userDrawn="1">
          <p15:clr>
            <a:srgbClr val="A4A3A4"/>
          </p15:clr>
        </p15:guide>
        <p15:guide id="12" orient="horz" pos="11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ang CUI" initials="QC" lastIdx="16" clrIdx="0"/>
  <p:cmAuthor id="2" name="meng" initials="m" lastIdx="27" clrIdx="1"/>
  <p:cmAuthor id="8" name="Ewen Buckling" initials="EB" lastIdx="72" clrIdx="7"/>
  <p:cmAuthor id="9" name="iMed" initials="SC" lastIdx="9" clrIdx="8"/>
  <p:cmAuthor id="10" name="Zachary Crouch" initials="ZC" lastIdx="7" clrIdx="9"/>
  <p:cmAuthor id="11" name="作者" initials="A" lastIdx="0" clrIdx="10"/>
  <p:cmAuthor id="12" name="Kanika Banathia" initials="KB" lastIdx="337" clrIdx="11"/>
  <p:cmAuthor id="13" name="Lissa Gillmore" initials="LG" lastIdx="7" clrIdx="12"/>
  <p:cmAuthor id="14" name="未知用户1" initials="未知用户1" lastIdx="76" clrIdx="13"/>
  <p:cmAuthor id="15" name="Andrew Morrison" initials="AM" lastIdx="10" clrIdx="14"/>
  <p:cmAuthor id="16" name="Arven Saunders-MEI" initials="AS" lastIdx="1" clrIdx="15"/>
  <p:cmAuthor id="17" name="Zach Crouch" initials="ZC" lastIdx="3" clrIdx="16"/>
  <p:cmAuthor id="18" name="Leslie Turner" initials="LT" lastIdx="7" clrIdx="17"/>
  <p:cmAuthor id="19" name="ghy1007" initials="g" lastIdx="77" clrIdx="18"/>
  <p:cmAuthor id="20" name="Xiaodan LUO" initials="XL" lastIdx="4" clrIdx="19"/>
  <p:cmAuthor id="21" name="admin" initials="j" lastIdx="5" clrIdx="20"/>
  <p:cmAuthor id="22" name="Linmu YANG" initials="LY" lastIdx="5" clrIdx="21"/>
  <p:cmAuthor id="23" name="Anson WU" initials="AW" lastIdx="2" clrIdx="2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967"/>
    <a:srgbClr val="013B9E"/>
    <a:srgbClr val="95AED7"/>
    <a:srgbClr val="012B6F"/>
    <a:srgbClr val="DAE3F3"/>
    <a:srgbClr val="E8EEF8"/>
    <a:srgbClr val="00C3E9"/>
    <a:srgbClr val="0256B4"/>
    <a:srgbClr val="CCE4FE"/>
    <a:srgbClr val="A8D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3548" autoAdjust="0"/>
  </p:normalViewPr>
  <p:slideViewPr>
    <p:cSldViewPr snapToGrid="0" showGuides="1">
      <p:cViewPr varScale="1">
        <p:scale>
          <a:sx n="63" d="100"/>
          <a:sy n="63" d="100"/>
        </p:scale>
        <p:origin x="824" y="60"/>
      </p:cViewPr>
      <p:guideLst>
        <p:guide orient="horz" pos="164"/>
        <p:guide orient="horz" pos="4272"/>
        <p:guide pos="3004"/>
        <p:guide pos="7446"/>
        <p:guide orient="horz" pos="1638"/>
        <p:guide orient="horz" pos="4224"/>
        <p:guide pos="376"/>
        <p:guide orient="horz" pos="2921"/>
        <p:guide pos="325"/>
        <p:guide orient="horz" pos="11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>
                <a:gsLst>
                  <a:gs pos="0">
                    <a:srgbClr val="013B9E"/>
                  </a:gs>
                  <a:gs pos="100000">
                    <a:srgbClr val="0356B3"/>
                  </a:gs>
                </a:gsLst>
                <a:lin ang="5400000" scaled="1"/>
              </a:gra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5A0-4B50-B0D6-A4A93108E9E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5A0-4B50-B0D6-A4A93108E9E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A0-4B50-B0D6-A4A93108E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6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>
                <a:gsLst>
                  <a:gs pos="0">
                    <a:srgbClr val="013B9E"/>
                  </a:gs>
                  <a:gs pos="100000">
                    <a:srgbClr val="0356B3"/>
                  </a:gs>
                </a:gsLst>
                <a:lin ang="5400000" scaled="1"/>
              </a:gra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971-48E1-9B41-23A7671A695D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971-48E1-9B41-23A7671A695D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71-48E1-9B41-23A7671A6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6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B6C23-8956-470D-A173-06FB2BCC03B9}" type="datetimeFigureOut">
              <a:rPr lang="zh-CN" altLang="en-US" smtClean="0"/>
              <a:t>2023/7/12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D100-5F8C-4041-ACE7-A3929293BB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5D100-5F8C-4041-ACE7-A3929293BBA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5D100-5F8C-4041-ACE7-A3929293BBA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3454"/>
            <a:ext cx="1818968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5289755"/>
            <a:ext cx="12192000" cy="1568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手机屏幕的截图&#10;&#10;描述已自动生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0"/>
            <a:ext cx="1769806" cy="84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308100" y="2671870"/>
            <a:ext cx="9575800" cy="757130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defRPr sz="4800" b="1"/>
            </a:lvl1pPr>
          </a:lstStyle>
          <a:p>
            <a:r>
              <a:rPr lang="zh-CN" altLang="en-US" dirty="0"/>
              <a:t>单击此处编辑首页母版标题样式</a:t>
            </a: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54CFE-8CC1-4B88-AB41-DD1C6118A40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图片包含 表面图&#10;&#10;描述已自动生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769806" cy="84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" imgW="8255" imgH="8255" progId="TCLayout.ActiveDocument.1">
                  <p:embed/>
                </p:oleObj>
              </mc:Choice>
              <mc:Fallback>
                <p:oleObj name="think-cell 幻灯片" r:id="rId5" imgW="8255" imgH="8255" progId="TCLayout.ActiveDocument.1">
                  <p:embed/>
                  <p:pic>
                    <p:nvPicPr>
                      <p:cNvPr id="0" name="图片 51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4.e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4.e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5715" imgH="5715" progId="TCLayout.ActiveDocument.1">
                  <p:embed/>
                </p:oleObj>
              </mc:Choice>
              <mc:Fallback>
                <p:oleObj name="think-cell 幻灯片" r:id="rId3" imgW="5715" imgH="5715" progId="TCLayout.ActiveDocument.1">
                  <p:embed/>
                  <p:pic>
                    <p:nvPicPr>
                      <p:cNvPr id="0" name="对象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148354" y="1200852"/>
            <a:ext cx="8280125" cy="441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5000"/>
              </a:lnSpc>
              <a:spcBef>
                <a:spcPts val="50"/>
              </a:spcBef>
              <a:buClrTx/>
              <a:buSzTx/>
              <a:buFontTx/>
              <a:buNone/>
              <a:defRPr/>
            </a:pPr>
            <a:r>
              <a:rPr kumimoji="0" lang="zh-CN" altLang="en-US" sz="200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新增通用名，拟谈判调入</a:t>
            </a:r>
          </a:p>
        </p:txBody>
      </p:sp>
      <p:sp>
        <p:nvSpPr>
          <p:cNvPr id="7" name="单圆角矩形 8"/>
          <p:cNvSpPr/>
          <p:nvPr/>
        </p:nvSpPr>
        <p:spPr>
          <a:xfrm>
            <a:off x="1300755" y="3155658"/>
            <a:ext cx="4520925" cy="573062"/>
          </a:xfrm>
          <a:prstGeom prst="round1Rect">
            <a:avLst>
              <a:gd name="adj" fmla="val 50000"/>
            </a:avLst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386193" y="3211283"/>
            <a:ext cx="4242447" cy="540000"/>
          </a:xfrm>
        </p:spPr>
        <p:txBody>
          <a:bodyPr vert="horz" wrap="square" lIns="91440" tIns="45720" rIns="91440" bIns="45720" rtlCol="0" anchor="ctr">
            <a:noAutofit/>
          </a:bodyPr>
          <a:lstStyle/>
          <a:p>
            <a:pPr algn="l">
              <a:lnSpc>
                <a:spcPct val="100000"/>
              </a:lnSpc>
              <a:spcBef>
                <a:spcPts val="50"/>
              </a:spcBef>
            </a:pPr>
            <a:r>
              <a:rPr lang="zh-CN" altLang="en-US" sz="1800" spc="67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申报企业：基石药业（苏州）有限公司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90320" y="1986748"/>
            <a:ext cx="491744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3600" b="1" i="0" u="none" strike="noStrike" baseline="0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阿伐替尼片（泰吉华</a:t>
            </a:r>
            <a:r>
              <a:rPr lang="en-US" altLang="zh-CN" sz="3600" b="1" i="0" u="none" strike="noStrike" baseline="30000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®</a:t>
            </a:r>
            <a:r>
              <a:rPr lang="zh-CN" altLang="en-US" sz="3600" b="1" i="0" u="none" strike="noStrike" baseline="0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lang="zh-CN" altLang="en-US" sz="3600" b="1" dirty="0">
              <a:solidFill>
                <a:srgbClr val="013B9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666875" cy="75247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1290320" y="2915920"/>
            <a:ext cx="8524240" cy="0"/>
          </a:xfrm>
          <a:prstGeom prst="line">
            <a:avLst/>
          </a:prstGeom>
          <a:ln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6000">
                  <a:srgbClr val="013B9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E4B1E1F4-2846-9137-3ABA-38E63190FB82}"/>
              </a:ext>
            </a:extLst>
          </p:cNvPr>
          <p:cNvSpPr txBox="1"/>
          <p:nvPr/>
        </p:nvSpPr>
        <p:spPr>
          <a:xfrm>
            <a:off x="9369125" y="6446612"/>
            <a:ext cx="2822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-apple-system"/>
              </a:rPr>
              <a:t>PM-CN-GC-179-20240427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8B35C6B-627F-8289-D659-4B63D947EAE9}"/>
              </a:ext>
            </a:extLst>
          </p:cNvPr>
          <p:cNvSpPr txBox="1"/>
          <p:nvPr/>
        </p:nvSpPr>
        <p:spPr>
          <a:xfrm>
            <a:off x="6207760" y="1986748"/>
            <a:ext cx="385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不含价格费用信息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图片 122" descr="图片包含 游戏机, 灯光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695" flipH="1">
            <a:off x="25401" y="1950310"/>
            <a:ext cx="3175000" cy="3225800"/>
          </a:xfrm>
          <a:prstGeom prst="rect">
            <a:avLst/>
          </a:prstGeom>
        </p:spPr>
      </p:pic>
      <p:pic>
        <p:nvPicPr>
          <p:cNvPr id="118" name="图片 117" descr="图片包含 文本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094" y="2954072"/>
            <a:ext cx="4762194" cy="2722828"/>
          </a:xfrm>
          <a:prstGeom prst="rect">
            <a:avLst/>
          </a:prstGeom>
        </p:spPr>
      </p:pic>
      <p:grpSp>
        <p:nvGrpSpPr>
          <p:cNvPr id="113" name="组合 112"/>
          <p:cNvGrpSpPr/>
          <p:nvPr/>
        </p:nvGrpSpPr>
        <p:grpSpPr>
          <a:xfrm>
            <a:off x="3702066" y="920999"/>
            <a:ext cx="9380318" cy="5002535"/>
            <a:chOff x="4026835" y="907751"/>
            <a:chExt cx="8477221" cy="4230143"/>
          </a:xfrm>
        </p:grpSpPr>
        <p:cxnSp>
          <p:nvCxnSpPr>
            <p:cNvPr id="31" name="直接连接符 30"/>
            <p:cNvCxnSpPr>
              <a:cxnSpLocks/>
              <a:endCxn id="57" idx="2"/>
            </p:cNvCxnSpPr>
            <p:nvPr/>
          </p:nvCxnSpPr>
          <p:spPr>
            <a:xfrm>
              <a:off x="4266426" y="1069975"/>
              <a:ext cx="13558" cy="3969201"/>
            </a:xfrm>
            <a:prstGeom prst="line">
              <a:avLst/>
            </a:prstGeom>
            <a:ln w="19050">
              <a:solidFill>
                <a:srgbClr val="013B9E">
                  <a:alpha val="32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组合 100"/>
            <p:cNvGrpSpPr/>
            <p:nvPr/>
          </p:nvGrpSpPr>
          <p:grpSpPr>
            <a:xfrm>
              <a:off x="4026835" y="907751"/>
              <a:ext cx="7514003" cy="913819"/>
              <a:chOff x="3032608" y="902778"/>
              <a:chExt cx="7514003" cy="913819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3717880" y="1262360"/>
                <a:ext cx="6828731" cy="554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2">
                  <a:lnSpc>
                    <a:spcPct val="150000"/>
                  </a:lnSpc>
                  <a:buClr>
                    <a:srgbClr val="FFCC33"/>
                  </a:buClr>
                </a:pPr>
                <a:r>
                  <a:rPr lang="zh-CN" altLang="en-US" sz="13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全球首个且唯一获批用于</a:t>
                </a:r>
                <a:r>
                  <a:rPr lang="en-US" altLang="zh-CN" sz="13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PDGFRA</a:t>
                </a:r>
                <a:r>
                  <a:rPr lang="zh-CN" altLang="en-US" sz="13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外显子</a:t>
                </a:r>
                <a:r>
                  <a:rPr lang="en-US" altLang="zh-CN" sz="13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18</a:t>
                </a:r>
                <a:r>
                  <a:rPr lang="zh-CN" altLang="en-US" sz="13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突变型胃肠间质瘤的精准靶向药物，弥补未被满足的治疗需求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3717880" y="902778"/>
                <a:ext cx="1330347" cy="499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13B9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基本信息</a:t>
                </a:r>
                <a:endParaRPr lang="en-US" altLang="zh-CN" sz="2000" b="1" dirty="0">
                  <a:solidFill>
                    <a:srgbClr val="013B9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71" name="组合 70"/>
              <p:cNvGrpSpPr/>
              <p:nvPr/>
            </p:nvGrpSpPr>
            <p:grpSpPr>
              <a:xfrm>
                <a:off x="3032608" y="1064878"/>
                <a:ext cx="489951" cy="489951"/>
                <a:chOff x="1871465" y="1064878"/>
                <a:chExt cx="489951" cy="489951"/>
              </a:xfrm>
            </p:grpSpPr>
            <p:sp>
              <p:nvSpPr>
                <p:cNvPr id="35" name="椭圆 34"/>
                <p:cNvSpPr/>
                <p:nvPr/>
              </p:nvSpPr>
              <p:spPr>
                <a:xfrm>
                  <a:off x="1871465" y="1064878"/>
                  <a:ext cx="489951" cy="489951"/>
                </a:xfrm>
                <a:prstGeom prst="ellipse">
                  <a:avLst/>
                </a:prstGeom>
                <a:gradFill>
                  <a:gsLst>
                    <a:gs pos="100000">
                      <a:srgbClr val="013B9E"/>
                    </a:gs>
                    <a:gs pos="0">
                      <a:srgbClr val="013B9E"/>
                    </a:gs>
                  </a:gsLst>
                  <a:lin ang="2700000" scaled="0"/>
                </a:gradFill>
                <a:ln w="47625">
                  <a:gradFill>
                    <a:gsLst>
                      <a:gs pos="74000">
                        <a:srgbClr val="7D9ACD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13B9E"/>
                      </a:gs>
                    </a:gsLst>
                    <a:lin ang="54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/>
                </a:p>
              </p:txBody>
            </p:sp>
            <p:sp>
              <p:nvSpPr>
                <p:cNvPr id="48" name="文本框 47"/>
                <p:cNvSpPr txBox="1"/>
                <p:nvPr/>
              </p:nvSpPr>
              <p:spPr>
                <a:xfrm>
                  <a:off x="1952932" y="1121696"/>
                  <a:ext cx="3433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</a:t>
                  </a:r>
                  <a:endPara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cxnSp>
          <p:nvCxnSpPr>
            <p:cNvPr id="11" name="直接连接符 10"/>
            <p:cNvCxnSpPr/>
            <p:nvPr/>
          </p:nvCxnSpPr>
          <p:spPr>
            <a:xfrm>
              <a:off x="4285112" y="1780707"/>
              <a:ext cx="8218944" cy="0"/>
            </a:xfrm>
            <a:prstGeom prst="line">
              <a:avLst/>
            </a:prstGeom>
            <a:ln w="952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285112" y="2815504"/>
              <a:ext cx="8218944" cy="0"/>
            </a:xfrm>
            <a:prstGeom prst="line">
              <a:avLst/>
            </a:prstGeom>
            <a:ln w="952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285112" y="3640393"/>
              <a:ext cx="8218944" cy="0"/>
            </a:xfrm>
            <a:prstGeom prst="line">
              <a:avLst/>
            </a:prstGeom>
            <a:ln w="952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285112" y="4453293"/>
              <a:ext cx="8218944" cy="0"/>
            </a:xfrm>
            <a:prstGeom prst="line">
              <a:avLst/>
            </a:prstGeom>
            <a:ln w="952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0" scaled="0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组合 99"/>
            <p:cNvGrpSpPr/>
            <p:nvPr/>
          </p:nvGrpSpPr>
          <p:grpSpPr>
            <a:xfrm>
              <a:off x="4026835" y="1752697"/>
              <a:ext cx="7323291" cy="894247"/>
              <a:chOff x="3032608" y="1811870"/>
              <a:chExt cx="7323291" cy="894247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3635469" y="2269157"/>
                <a:ext cx="6720430" cy="436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2550" lvl="2">
                  <a:lnSpc>
                    <a:spcPct val="110000"/>
                  </a:lnSpc>
                  <a:buClr>
                    <a:srgbClr val="FFCC33"/>
                  </a:buClr>
                </a:pPr>
                <a:r>
                  <a:rPr lang="zh-CN" altLang="en-US" sz="13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首个与激酶活性构象高效结合的</a:t>
                </a:r>
                <a:r>
                  <a:rPr lang="en-US" altLang="zh-CN" sz="13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I</a:t>
                </a:r>
                <a:r>
                  <a:rPr lang="zh-CN" altLang="en-US" sz="13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型抑制剂，精准靶向且高效抑制</a:t>
                </a:r>
                <a:r>
                  <a:rPr lang="en-US" altLang="zh-CN" sz="13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PDGFRA</a:t>
                </a:r>
                <a:r>
                  <a:rPr lang="zh-CN" altLang="en-US" sz="13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活化环突变，突破原发耐药瓶颈，多次获得国内外监管机构优先审评资格</a:t>
                </a: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3730580" y="1811870"/>
                <a:ext cx="1040787" cy="499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13B9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创新性</a:t>
                </a:r>
                <a:endParaRPr lang="en-US" altLang="zh-CN" sz="2000" b="1" dirty="0">
                  <a:solidFill>
                    <a:srgbClr val="013B9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68" name="组合 67"/>
              <p:cNvGrpSpPr/>
              <p:nvPr/>
            </p:nvGrpSpPr>
            <p:grpSpPr>
              <a:xfrm>
                <a:off x="3032608" y="2067767"/>
                <a:ext cx="489951" cy="489951"/>
                <a:chOff x="1871465" y="2067767"/>
                <a:chExt cx="489951" cy="489951"/>
              </a:xfrm>
            </p:grpSpPr>
            <p:sp>
              <p:nvSpPr>
                <p:cNvPr id="43" name="椭圆 42"/>
                <p:cNvSpPr/>
                <p:nvPr/>
              </p:nvSpPr>
              <p:spPr>
                <a:xfrm>
                  <a:off x="1871465" y="2067767"/>
                  <a:ext cx="489951" cy="489951"/>
                </a:xfrm>
                <a:prstGeom prst="ellipse">
                  <a:avLst/>
                </a:prstGeom>
                <a:gradFill>
                  <a:gsLst>
                    <a:gs pos="100000">
                      <a:srgbClr val="013B9E"/>
                    </a:gs>
                    <a:gs pos="0">
                      <a:srgbClr val="013B9E"/>
                    </a:gs>
                  </a:gsLst>
                  <a:lin ang="2700000" scaled="0"/>
                </a:gradFill>
                <a:ln w="47625">
                  <a:gradFill>
                    <a:gsLst>
                      <a:gs pos="74000">
                        <a:srgbClr val="7D9ACD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13B9E"/>
                      </a:gs>
                    </a:gsLst>
                    <a:lin ang="54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/>
                </a:p>
              </p:txBody>
            </p:sp>
            <p:sp>
              <p:nvSpPr>
                <p:cNvPr id="46" name="文本框 45"/>
                <p:cNvSpPr txBox="1"/>
                <p:nvPr/>
              </p:nvSpPr>
              <p:spPr>
                <a:xfrm>
                  <a:off x="1952932" y="2114753"/>
                  <a:ext cx="3433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</a:t>
                  </a:r>
                  <a:endPara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99" name="组合 98"/>
            <p:cNvGrpSpPr/>
            <p:nvPr/>
          </p:nvGrpSpPr>
          <p:grpSpPr>
            <a:xfrm>
              <a:off x="4026835" y="2811039"/>
              <a:ext cx="8402381" cy="693660"/>
              <a:chOff x="3032608" y="2883558"/>
              <a:chExt cx="8402381" cy="693660"/>
            </a:xfrm>
          </p:grpSpPr>
          <p:sp>
            <p:nvSpPr>
              <p:cNvPr id="66" name="文本框 65"/>
              <p:cNvSpPr txBox="1"/>
              <p:nvPr/>
            </p:nvSpPr>
            <p:spPr>
              <a:xfrm>
                <a:off x="3647042" y="3329975"/>
                <a:ext cx="7787947" cy="247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3pPr marL="539750" lvl="2" indent="-457200">
                  <a:buClr>
                    <a:srgbClr val="FFCC33"/>
                  </a:buClr>
                  <a:buFont typeface="Wingdings" panose="05000000000000000000" pitchFamily="2" charset="2"/>
                  <a:buChar char="u"/>
                  <a:defRPr sz="1600"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</a:lstStyle>
              <a:p>
                <a:pPr marL="82550" lvl="2" indent="0">
                  <a:buNone/>
                </a:pPr>
                <a:r>
                  <a:rPr lang="zh-CN" altLang="en-US" sz="13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Arial" panose="020B0604020202020204" pitchFamily="34" charset="0"/>
                  </a:rPr>
                  <a:t>对</a:t>
                </a:r>
                <a:r>
                  <a:rPr lang="en-US" altLang="zh-CN" sz="13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Arial" panose="020B0604020202020204" pitchFamily="34" charset="0"/>
                  </a:rPr>
                  <a:t>PDGFRA</a:t>
                </a:r>
                <a:r>
                  <a:rPr lang="zh-CN" altLang="en-US" sz="13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Arial" panose="020B0604020202020204" pitchFamily="34" charset="0"/>
                  </a:rPr>
                  <a:t>外显子</a:t>
                </a:r>
                <a:r>
                  <a:rPr lang="en-US" altLang="zh-CN" sz="13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Arial" panose="020B0604020202020204" pitchFamily="34" charset="0"/>
                  </a:rPr>
                  <a:t>18</a:t>
                </a:r>
                <a:r>
                  <a:rPr lang="zh-CN" altLang="en-US" sz="13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Arial" panose="020B0604020202020204" pitchFamily="34" charset="0"/>
                  </a:rPr>
                  <a:t>突变的胃肠间质瘤表现出强效缓解，显著延长生存，获权威指南一致推荐</a:t>
                </a: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3740105" y="2883558"/>
                <a:ext cx="1040787" cy="499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13B9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有效性</a:t>
                </a:r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3032608" y="3048739"/>
                <a:ext cx="489951" cy="489951"/>
                <a:chOff x="1871465" y="3041775"/>
                <a:chExt cx="489951" cy="489951"/>
              </a:xfrm>
            </p:grpSpPr>
            <p:sp>
              <p:nvSpPr>
                <p:cNvPr id="47" name="椭圆 46"/>
                <p:cNvSpPr/>
                <p:nvPr/>
              </p:nvSpPr>
              <p:spPr>
                <a:xfrm>
                  <a:off x="1871465" y="3041775"/>
                  <a:ext cx="489951" cy="489951"/>
                </a:xfrm>
                <a:prstGeom prst="ellipse">
                  <a:avLst/>
                </a:prstGeom>
                <a:gradFill>
                  <a:gsLst>
                    <a:gs pos="100000">
                      <a:srgbClr val="013B9E"/>
                    </a:gs>
                    <a:gs pos="0">
                      <a:srgbClr val="013B9E"/>
                    </a:gs>
                  </a:gsLst>
                  <a:lin ang="2700000" scaled="0"/>
                </a:gradFill>
                <a:ln w="47625">
                  <a:gradFill>
                    <a:gsLst>
                      <a:gs pos="74000">
                        <a:srgbClr val="7D9ACD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13B9E"/>
                      </a:gs>
                    </a:gsLst>
                    <a:lin ang="54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/>
                </a:p>
              </p:txBody>
            </p:sp>
            <p:sp>
              <p:nvSpPr>
                <p:cNvPr id="53" name="文本框 52"/>
                <p:cNvSpPr txBox="1"/>
                <p:nvPr/>
              </p:nvSpPr>
              <p:spPr>
                <a:xfrm>
                  <a:off x="1952932" y="3088761"/>
                  <a:ext cx="3433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3</a:t>
                  </a:r>
                  <a:endPara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98" name="组合 97"/>
            <p:cNvGrpSpPr/>
            <p:nvPr/>
          </p:nvGrpSpPr>
          <p:grpSpPr>
            <a:xfrm>
              <a:off x="4026835" y="3626739"/>
              <a:ext cx="7222643" cy="703388"/>
              <a:chOff x="3032608" y="3785576"/>
              <a:chExt cx="7222643" cy="703388"/>
            </a:xfrm>
          </p:grpSpPr>
          <p:sp>
            <p:nvSpPr>
              <p:cNvPr id="70" name="文本框 69"/>
              <p:cNvSpPr txBox="1"/>
              <p:nvPr/>
            </p:nvSpPr>
            <p:spPr>
              <a:xfrm>
                <a:off x="3742293" y="4187337"/>
                <a:ext cx="6512958" cy="301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2">
                  <a:lnSpc>
                    <a:spcPct val="150000"/>
                  </a:lnSpc>
                  <a:buClr>
                    <a:srgbClr val="FFCC33"/>
                  </a:buClr>
                </a:pPr>
                <a:r>
                  <a:rPr lang="zh-CN" altLang="en-US" sz="13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不良反应可控可管理，具有良好的获益风险比，无安全性黑框警告</a:t>
                </a: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3730580" y="3785576"/>
                <a:ext cx="1109367" cy="499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13B9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安全性</a:t>
                </a: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3032608" y="3958428"/>
                <a:ext cx="489951" cy="489951"/>
                <a:chOff x="1871465" y="3945728"/>
                <a:chExt cx="489951" cy="489951"/>
              </a:xfrm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1871465" y="3945728"/>
                  <a:ext cx="489951" cy="489951"/>
                </a:xfrm>
                <a:prstGeom prst="ellipse">
                  <a:avLst/>
                </a:prstGeom>
                <a:gradFill>
                  <a:gsLst>
                    <a:gs pos="100000">
                      <a:srgbClr val="013B9E"/>
                    </a:gs>
                    <a:gs pos="0">
                      <a:srgbClr val="013B9E"/>
                    </a:gs>
                  </a:gsLst>
                  <a:lin ang="2700000" scaled="0"/>
                </a:gradFill>
                <a:ln w="47625">
                  <a:gradFill>
                    <a:gsLst>
                      <a:gs pos="74000">
                        <a:srgbClr val="7D9ACD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13B9E"/>
                      </a:gs>
                    </a:gsLst>
                    <a:lin ang="54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/>
                </a:p>
              </p:txBody>
            </p:sp>
            <p:sp>
              <p:nvSpPr>
                <p:cNvPr id="55" name="文本框 54"/>
                <p:cNvSpPr txBox="1"/>
                <p:nvPr/>
              </p:nvSpPr>
              <p:spPr>
                <a:xfrm>
                  <a:off x="1952932" y="3992714"/>
                  <a:ext cx="3433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4</a:t>
                  </a:r>
                  <a:endPara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97" name="组合 96"/>
            <p:cNvGrpSpPr/>
            <p:nvPr/>
          </p:nvGrpSpPr>
          <p:grpSpPr>
            <a:xfrm>
              <a:off x="4026835" y="4437536"/>
              <a:ext cx="6362218" cy="700358"/>
              <a:chOff x="3032608" y="4685919"/>
              <a:chExt cx="6362218" cy="700358"/>
            </a:xfrm>
          </p:grpSpPr>
          <p:sp>
            <p:nvSpPr>
              <p:cNvPr id="74" name="文本框 73"/>
              <p:cNvSpPr txBox="1"/>
              <p:nvPr/>
            </p:nvSpPr>
            <p:spPr>
              <a:xfrm>
                <a:off x="3728866" y="5084651"/>
                <a:ext cx="5665960" cy="301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3pPr marL="179705" lvl="2" indent="-457200">
                  <a:lnSpc>
                    <a:spcPct val="150000"/>
                  </a:lnSpc>
                  <a:buClr>
                    <a:srgbClr val="FFCC33"/>
                  </a:buClr>
                  <a:buFont typeface="Wingdings" panose="05000000000000000000" pitchFamily="2" charset="2"/>
                  <a:buChar char="u"/>
                  <a:defRPr sz="1600"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</a:lstStyle>
              <a:p>
                <a:pPr marL="0" lvl="2" indent="0">
                  <a:buNone/>
                </a:pPr>
                <a:r>
                  <a:rPr lang="zh-CN" altLang="en-US" sz="13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Arial" panose="020B0604020202020204" pitchFamily="34" charset="0"/>
                  </a:rPr>
                  <a:t>填补目录空白，显著提升患者用药公平性</a:t>
                </a: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3721055" y="4685919"/>
                <a:ext cx="1071267" cy="499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13B9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公平性</a:t>
                </a:r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>
                <a:off x="3032608" y="4840463"/>
                <a:ext cx="489951" cy="489951"/>
                <a:chOff x="1871465" y="4830631"/>
                <a:chExt cx="489951" cy="489951"/>
              </a:xfrm>
            </p:grpSpPr>
            <p:sp>
              <p:nvSpPr>
                <p:cNvPr id="56" name="椭圆 55"/>
                <p:cNvSpPr/>
                <p:nvPr/>
              </p:nvSpPr>
              <p:spPr>
                <a:xfrm>
                  <a:off x="1871465" y="4830631"/>
                  <a:ext cx="489951" cy="489951"/>
                </a:xfrm>
                <a:prstGeom prst="ellipse">
                  <a:avLst/>
                </a:prstGeom>
                <a:gradFill>
                  <a:gsLst>
                    <a:gs pos="100000">
                      <a:srgbClr val="013B9E"/>
                    </a:gs>
                    <a:gs pos="0">
                      <a:srgbClr val="013B9E"/>
                    </a:gs>
                  </a:gsLst>
                  <a:lin ang="2700000" scaled="0"/>
                </a:gradFill>
                <a:ln w="47625">
                  <a:gradFill>
                    <a:gsLst>
                      <a:gs pos="74000">
                        <a:srgbClr val="7D9ACD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13B9E"/>
                      </a:gs>
                    </a:gsLst>
                    <a:lin ang="54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/>
                </a:p>
              </p:txBody>
            </p:sp>
            <p:sp>
              <p:nvSpPr>
                <p:cNvPr id="57" name="文本框 56"/>
                <p:cNvSpPr txBox="1"/>
                <p:nvPr/>
              </p:nvSpPr>
              <p:spPr>
                <a:xfrm>
                  <a:off x="1952932" y="4877617"/>
                  <a:ext cx="3433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5</a:t>
                  </a:r>
                  <a:endPara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34" name="组合 33"/>
          <p:cNvGrpSpPr/>
          <p:nvPr/>
        </p:nvGrpSpPr>
        <p:grpSpPr>
          <a:xfrm>
            <a:off x="0" y="0"/>
            <a:ext cx="479047" cy="1478060"/>
            <a:chOff x="-708471" y="5698669"/>
            <a:chExt cx="1736828" cy="4206195"/>
          </a:xfrm>
        </p:grpSpPr>
        <p:grpSp>
          <p:nvGrpSpPr>
            <p:cNvPr id="4" name="Group 78"/>
            <p:cNvGrpSpPr/>
            <p:nvPr/>
          </p:nvGrpSpPr>
          <p:grpSpPr>
            <a:xfrm>
              <a:off x="-708471" y="6229038"/>
              <a:ext cx="1736828" cy="3675826"/>
              <a:chOff x="7584629" y="2533338"/>
              <a:chExt cx="1736828" cy="3675826"/>
            </a:xfrm>
          </p:grpSpPr>
          <p:sp>
            <p:nvSpPr>
              <p:cNvPr id="7" name="Freeform 38"/>
              <p:cNvSpPr/>
              <p:nvPr/>
            </p:nvSpPr>
            <p:spPr bwMode="auto">
              <a:xfrm>
                <a:off x="7584629" y="2533338"/>
                <a:ext cx="1736828" cy="3675826"/>
              </a:xfrm>
              <a:custGeom>
                <a:avLst/>
                <a:gdLst>
                  <a:gd name="T0" fmla="*/ 1323 w 1323"/>
                  <a:gd name="T1" fmla="*/ 2626 h 2800"/>
                  <a:gd name="T2" fmla="*/ 661 w 1323"/>
                  <a:gd name="T3" fmla="*/ 2800 h 2800"/>
                  <a:gd name="T4" fmla="*/ 0 w 1323"/>
                  <a:gd name="T5" fmla="*/ 2626 h 2800"/>
                  <a:gd name="T6" fmla="*/ 0 w 1323"/>
                  <a:gd name="T7" fmla="*/ 0 h 2800"/>
                  <a:gd name="T8" fmla="*/ 1323 w 1323"/>
                  <a:gd name="T9" fmla="*/ 0 h 2800"/>
                  <a:gd name="T10" fmla="*/ 1323 w 1323"/>
                  <a:gd name="T11" fmla="*/ 2626 h 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3" h="2800">
                    <a:moveTo>
                      <a:pt x="1323" y="2626"/>
                    </a:moveTo>
                    <a:lnTo>
                      <a:pt x="661" y="2800"/>
                    </a:lnTo>
                    <a:lnTo>
                      <a:pt x="0" y="2626"/>
                    </a:lnTo>
                    <a:lnTo>
                      <a:pt x="0" y="0"/>
                    </a:lnTo>
                    <a:lnTo>
                      <a:pt x="1323" y="0"/>
                    </a:lnTo>
                    <a:lnTo>
                      <a:pt x="1323" y="2626"/>
                    </a:lnTo>
                    <a:close/>
                  </a:path>
                </a:pathLst>
              </a:custGeom>
              <a:solidFill>
                <a:srgbClr val="013B9E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45"/>
              <p:cNvSpPr>
                <a:spLocks noChangeArrowheads="1"/>
              </p:cNvSpPr>
              <p:nvPr/>
            </p:nvSpPr>
            <p:spPr bwMode="auto">
              <a:xfrm>
                <a:off x="7770390" y="3713555"/>
                <a:ext cx="1365307" cy="341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-708471" y="5698669"/>
              <a:ext cx="1736828" cy="746981"/>
              <a:chOff x="7584629" y="2002969"/>
              <a:chExt cx="1736828" cy="746981"/>
            </a:xfrm>
          </p:grpSpPr>
          <p:sp>
            <p:nvSpPr>
              <p:cNvPr id="13" name="Rectangle 39"/>
              <p:cNvSpPr>
                <a:spLocks noChangeArrowheads="1"/>
              </p:cNvSpPr>
              <p:nvPr/>
            </p:nvSpPr>
            <p:spPr bwMode="auto">
              <a:xfrm>
                <a:off x="7584629" y="2533338"/>
                <a:ext cx="1736828" cy="101086"/>
              </a:xfrm>
              <a:prstGeom prst="rect">
                <a:avLst/>
              </a:prstGeom>
              <a:solidFill>
                <a:srgbClr val="012B6F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40"/>
              <p:cNvSpPr/>
              <p:nvPr/>
            </p:nvSpPr>
            <p:spPr bwMode="auto">
              <a:xfrm>
                <a:off x="8040169" y="2002969"/>
                <a:ext cx="824435" cy="746981"/>
              </a:xfrm>
              <a:custGeom>
                <a:avLst/>
                <a:gdLst>
                  <a:gd name="T0" fmla="*/ 414 w 414"/>
                  <a:gd name="T1" fmla="*/ 0 h 376"/>
                  <a:gd name="T2" fmla="*/ 0 w 414"/>
                  <a:gd name="T3" fmla="*/ 0 h 376"/>
                  <a:gd name="T4" fmla="*/ 0 w 414"/>
                  <a:gd name="T5" fmla="*/ 239 h 376"/>
                  <a:gd name="T6" fmla="*/ 136 w 414"/>
                  <a:gd name="T7" fmla="*/ 376 h 376"/>
                  <a:gd name="T8" fmla="*/ 278 w 414"/>
                  <a:gd name="T9" fmla="*/ 376 h 376"/>
                  <a:gd name="T10" fmla="*/ 414 w 414"/>
                  <a:gd name="T11" fmla="*/ 239 h 376"/>
                  <a:gd name="T12" fmla="*/ 414 w 414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376">
                    <a:moveTo>
                      <a:pt x="4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5"/>
                      <a:pt x="61" y="376"/>
                      <a:pt x="136" y="376"/>
                    </a:cubicBezTo>
                    <a:cubicBezTo>
                      <a:pt x="278" y="376"/>
                      <a:pt x="278" y="376"/>
                      <a:pt x="278" y="376"/>
                    </a:cubicBezTo>
                    <a:cubicBezTo>
                      <a:pt x="353" y="376"/>
                      <a:pt x="414" y="315"/>
                      <a:pt x="414" y="23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012B6F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41"/>
              <p:cNvSpPr>
                <a:spLocks noChangeArrowheads="1"/>
              </p:cNvSpPr>
              <p:nvPr/>
            </p:nvSpPr>
            <p:spPr bwMode="auto">
              <a:xfrm>
                <a:off x="7584629" y="2002969"/>
                <a:ext cx="1736828" cy="5303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42"/>
              <p:cNvSpPr/>
              <p:nvPr/>
            </p:nvSpPr>
            <p:spPr bwMode="auto">
              <a:xfrm>
                <a:off x="7584629" y="2002969"/>
                <a:ext cx="1736828" cy="530369"/>
              </a:xfrm>
              <a:custGeom>
                <a:avLst/>
                <a:gdLst>
                  <a:gd name="connsiteX0" fmla="*/ 581025 w 2100263"/>
                  <a:gd name="connsiteY0" fmla="*/ 0 h 641350"/>
                  <a:gd name="connsiteX1" fmla="*/ 1519238 w 2100263"/>
                  <a:gd name="connsiteY1" fmla="*/ 0 h 641350"/>
                  <a:gd name="connsiteX2" fmla="*/ 1519238 w 2100263"/>
                  <a:gd name="connsiteY2" fmla="*/ 30274 h 641350"/>
                  <a:gd name="connsiteX3" fmla="*/ 1519238 w 2100263"/>
                  <a:gd name="connsiteY3" fmla="*/ 52388 h 641350"/>
                  <a:gd name="connsiteX4" fmla="*/ 2100263 w 2100263"/>
                  <a:gd name="connsiteY4" fmla="*/ 52388 h 641350"/>
                  <a:gd name="connsiteX5" fmla="*/ 2100263 w 2100263"/>
                  <a:gd name="connsiteY5" fmla="*/ 192088 h 641350"/>
                  <a:gd name="connsiteX6" fmla="*/ 1519238 w 2100263"/>
                  <a:gd name="connsiteY6" fmla="*/ 192088 h 641350"/>
                  <a:gd name="connsiteX7" fmla="*/ 1519238 w 2100263"/>
                  <a:gd name="connsiteY7" fmla="*/ 242195 h 641350"/>
                  <a:gd name="connsiteX8" fmla="*/ 1519238 w 2100263"/>
                  <a:gd name="connsiteY8" fmla="*/ 574092 h 641350"/>
                  <a:gd name="connsiteX9" fmla="*/ 1512021 w 2100263"/>
                  <a:gd name="connsiteY9" fmla="*/ 641350 h 641350"/>
                  <a:gd name="connsiteX10" fmla="*/ 588242 w 2100263"/>
                  <a:gd name="connsiteY10" fmla="*/ 641350 h 641350"/>
                  <a:gd name="connsiteX11" fmla="*/ 581025 w 2100263"/>
                  <a:gd name="connsiteY11" fmla="*/ 574092 h 641350"/>
                  <a:gd name="connsiteX12" fmla="*/ 581025 w 2100263"/>
                  <a:gd name="connsiteY12" fmla="*/ 266162 h 641350"/>
                  <a:gd name="connsiteX13" fmla="*/ 581025 w 2100263"/>
                  <a:gd name="connsiteY13" fmla="*/ 192088 h 641350"/>
                  <a:gd name="connsiteX14" fmla="*/ 0 w 2100263"/>
                  <a:gd name="connsiteY14" fmla="*/ 192088 h 641350"/>
                  <a:gd name="connsiteX15" fmla="*/ 0 w 2100263"/>
                  <a:gd name="connsiteY15" fmla="*/ 52388 h 641350"/>
                  <a:gd name="connsiteX16" fmla="*/ 581025 w 2100263"/>
                  <a:gd name="connsiteY16" fmla="*/ 52388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3" h="641350">
                    <a:moveTo>
                      <a:pt x="581025" y="0"/>
                    </a:moveTo>
                    <a:cubicBezTo>
                      <a:pt x="581025" y="0"/>
                      <a:pt x="581025" y="0"/>
                      <a:pt x="1519238" y="0"/>
                    </a:cubicBezTo>
                    <a:cubicBezTo>
                      <a:pt x="1519238" y="0"/>
                      <a:pt x="1519238" y="0"/>
                      <a:pt x="1519238" y="30274"/>
                    </a:cubicBezTo>
                    <a:lnTo>
                      <a:pt x="1519238" y="52388"/>
                    </a:lnTo>
                    <a:lnTo>
                      <a:pt x="2100263" y="52388"/>
                    </a:lnTo>
                    <a:lnTo>
                      <a:pt x="2100263" y="192088"/>
                    </a:lnTo>
                    <a:lnTo>
                      <a:pt x="1519238" y="192088"/>
                    </a:lnTo>
                    <a:lnTo>
                      <a:pt x="1519238" y="242195"/>
                    </a:lnTo>
                    <a:cubicBezTo>
                      <a:pt x="1519238" y="322927"/>
                      <a:pt x="1519238" y="430569"/>
                      <a:pt x="1519238" y="574092"/>
                    </a:cubicBezTo>
                    <a:cubicBezTo>
                      <a:pt x="1519238" y="598113"/>
                      <a:pt x="1516832" y="619732"/>
                      <a:pt x="1512021" y="641350"/>
                    </a:cubicBezTo>
                    <a:cubicBezTo>
                      <a:pt x="1512021" y="641350"/>
                      <a:pt x="1512021" y="641350"/>
                      <a:pt x="588242" y="641350"/>
                    </a:cubicBezTo>
                    <a:cubicBezTo>
                      <a:pt x="583431" y="619732"/>
                      <a:pt x="581025" y="598113"/>
                      <a:pt x="581025" y="574092"/>
                    </a:cubicBezTo>
                    <a:cubicBezTo>
                      <a:pt x="581025" y="574092"/>
                      <a:pt x="581025" y="574092"/>
                      <a:pt x="581025" y="266162"/>
                    </a:cubicBezTo>
                    <a:lnTo>
                      <a:pt x="581025" y="192088"/>
                    </a:lnTo>
                    <a:lnTo>
                      <a:pt x="0" y="192088"/>
                    </a:lnTo>
                    <a:lnTo>
                      <a:pt x="0" y="52388"/>
                    </a:lnTo>
                    <a:lnTo>
                      <a:pt x="581025" y="52388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noAutofit/>
              </a:bodyPr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43"/>
              <p:cNvSpPr>
                <a:spLocks noChangeArrowheads="1"/>
              </p:cNvSpPr>
              <p:nvPr/>
            </p:nvSpPr>
            <p:spPr bwMode="auto">
              <a:xfrm>
                <a:off x="7584629" y="2002969"/>
                <a:ext cx="1736828" cy="112900"/>
              </a:xfrm>
              <a:prstGeom prst="rect">
                <a:avLst/>
              </a:prstGeom>
              <a:solidFill>
                <a:srgbClr val="013B9E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44"/>
              <p:cNvSpPr/>
              <p:nvPr/>
            </p:nvSpPr>
            <p:spPr bwMode="auto">
              <a:xfrm>
                <a:off x="8097932" y="2002969"/>
                <a:ext cx="707597" cy="659023"/>
              </a:xfrm>
              <a:custGeom>
                <a:avLst/>
                <a:gdLst>
                  <a:gd name="T0" fmla="*/ 355 w 355"/>
                  <a:gd name="T1" fmla="*/ 0 h 332"/>
                  <a:gd name="T2" fmla="*/ 0 w 355"/>
                  <a:gd name="T3" fmla="*/ 0 h 332"/>
                  <a:gd name="T4" fmla="*/ 0 w 355"/>
                  <a:gd name="T5" fmla="*/ 225 h 332"/>
                  <a:gd name="T6" fmla="*/ 107 w 355"/>
                  <a:gd name="T7" fmla="*/ 332 h 332"/>
                  <a:gd name="T8" fmla="*/ 248 w 355"/>
                  <a:gd name="T9" fmla="*/ 332 h 332"/>
                  <a:gd name="T10" fmla="*/ 355 w 355"/>
                  <a:gd name="T11" fmla="*/ 225 h 332"/>
                  <a:gd name="T12" fmla="*/ 355 w 355"/>
                  <a:gd name="T1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332">
                    <a:moveTo>
                      <a:pt x="35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84"/>
                      <a:pt x="48" y="332"/>
                      <a:pt x="107" y="332"/>
                    </a:cubicBezTo>
                    <a:cubicBezTo>
                      <a:pt x="248" y="332"/>
                      <a:pt x="248" y="332"/>
                      <a:pt x="248" y="332"/>
                    </a:cubicBezTo>
                    <a:cubicBezTo>
                      <a:pt x="307" y="332"/>
                      <a:pt x="355" y="284"/>
                      <a:pt x="355" y="225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013B9E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63"/>
            <p:cNvGrpSpPr/>
            <p:nvPr/>
          </p:nvGrpSpPr>
          <p:grpSpPr>
            <a:xfrm>
              <a:off x="-189047" y="6592879"/>
              <a:ext cx="697980" cy="560109"/>
              <a:chOff x="9085263" y="2651930"/>
              <a:chExt cx="579437" cy="464983"/>
            </a:xfrm>
            <a:solidFill>
              <a:schemeClr val="bg1"/>
            </a:solidFill>
          </p:grpSpPr>
          <p:sp>
            <p:nvSpPr>
              <p:cNvPr id="27" name="Freeform 98"/>
              <p:cNvSpPr>
                <a:spLocks noEditPoints="1"/>
              </p:cNvSpPr>
              <p:nvPr/>
            </p:nvSpPr>
            <p:spPr bwMode="auto">
              <a:xfrm>
                <a:off x="9085263" y="2651930"/>
                <a:ext cx="579437" cy="464983"/>
              </a:xfrm>
              <a:custGeom>
                <a:avLst/>
                <a:gdLst>
                  <a:gd name="T0" fmla="*/ 199 w 3650"/>
                  <a:gd name="T1" fmla="*/ 3163 h 3649"/>
                  <a:gd name="T2" fmla="*/ 212 w 3650"/>
                  <a:gd name="T3" fmla="*/ 3337 h 3649"/>
                  <a:gd name="T4" fmla="*/ 345 w 3650"/>
                  <a:gd name="T5" fmla="*/ 3450 h 3649"/>
                  <a:gd name="T6" fmla="*/ 518 w 3650"/>
                  <a:gd name="T7" fmla="*/ 3437 h 3649"/>
                  <a:gd name="T8" fmla="*/ 941 w 3650"/>
                  <a:gd name="T9" fmla="*/ 2387 h 3649"/>
                  <a:gd name="T10" fmla="*/ 2326 w 3650"/>
                  <a:gd name="T11" fmla="*/ 187 h 3649"/>
                  <a:gd name="T12" fmla="*/ 1968 w 3650"/>
                  <a:gd name="T13" fmla="*/ 245 h 3649"/>
                  <a:gd name="T14" fmla="*/ 1639 w 3650"/>
                  <a:gd name="T15" fmla="*/ 418 h 3649"/>
                  <a:gd name="T16" fmla="*/ 1369 w 3650"/>
                  <a:gd name="T17" fmla="*/ 710 h 3649"/>
                  <a:gd name="T18" fmla="*/ 1216 w 3650"/>
                  <a:gd name="T19" fmla="*/ 1080 h 3649"/>
                  <a:gd name="T20" fmla="*/ 1201 w 3650"/>
                  <a:gd name="T21" fmla="*/ 1487 h 3649"/>
                  <a:gd name="T22" fmla="*/ 1327 w 3650"/>
                  <a:gd name="T23" fmla="*/ 1867 h 3649"/>
                  <a:gd name="T24" fmla="*/ 1582 w 3650"/>
                  <a:gd name="T25" fmla="*/ 2181 h 3649"/>
                  <a:gd name="T26" fmla="*/ 1916 w 3650"/>
                  <a:gd name="T27" fmla="*/ 2383 h 3649"/>
                  <a:gd name="T28" fmla="*/ 2288 w 3650"/>
                  <a:gd name="T29" fmla="*/ 2458 h 3649"/>
                  <a:gd name="T30" fmla="*/ 2663 w 3650"/>
                  <a:gd name="T31" fmla="*/ 2408 h 3649"/>
                  <a:gd name="T32" fmla="*/ 3007 w 3650"/>
                  <a:gd name="T33" fmla="*/ 2232 h 3649"/>
                  <a:gd name="T34" fmla="*/ 3283 w 3650"/>
                  <a:gd name="T35" fmla="*/ 1936 h 3649"/>
                  <a:gd name="T36" fmla="*/ 3437 w 3650"/>
                  <a:gd name="T37" fmla="*/ 1566 h 3649"/>
                  <a:gd name="T38" fmla="*/ 3451 w 3650"/>
                  <a:gd name="T39" fmla="*/ 1159 h 3649"/>
                  <a:gd name="T40" fmla="*/ 3324 w 3650"/>
                  <a:gd name="T41" fmla="*/ 779 h 3649"/>
                  <a:gd name="T42" fmla="*/ 3073 w 3650"/>
                  <a:gd name="T43" fmla="*/ 467 h 3649"/>
                  <a:gd name="T44" fmla="*/ 2754 w 3650"/>
                  <a:gd name="T45" fmla="*/ 270 h 3649"/>
                  <a:gd name="T46" fmla="*/ 2399 w 3650"/>
                  <a:gd name="T47" fmla="*/ 189 h 3649"/>
                  <a:gd name="T48" fmla="*/ 2579 w 3650"/>
                  <a:gd name="T49" fmla="*/ 23 h 3649"/>
                  <a:gd name="T50" fmla="*/ 2980 w 3650"/>
                  <a:gd name="T51" fmla="*/ 172 h 3649"/>
                  <a:gd name="T52" fmla="*/ 3323 w 3650"/>
                  <a:gd name="T53" fmla="*/ 451 h 3649"/>
                  <a:gd name="T54" fmla="*/ 3549 w 3650"/>
                  <a:gd name="T55" fmla="*/ 816 h 3649"/>
                  <a:gd name="T56" fmla="*/ 3647 w 3650"/>
                  <a:gd name="T57" fmla="*/ 1236 h 3649"/>
                  <a:gd name="T58" fmla="*/ 3605 w 3650"/>
                  <a:gd name="T59" fmla="*/ 1667 h 3649"/>
                  <a:gd name="T60" fmla="*/ 3429 w 3650"/>
                  <a:gd name="T61" fmla="*/ 2057 h 3649"/>
                  <a:gd name="T62" fmla="*/ 3127 w 3650"/>
                  <a:gd name="T63" fmla="*/ 2378 h 3649"/>
                  <a:gd name="T64" fmla="*/ 2744 w 3650"/>
                  <a:gd name="T65" fmla="*/ 2579 h 3649"/>
                  <a:gd name="T66" fmla="*/ 2326 w 3650"/>
                  <a:gd name="T67" fmla="*/ 2647 h 3649"/>
                  <a:gd name="T68" fmla="*/ 1909 w 3650"/>
                  <a:gd name="T69" fmla="*/ 2579 h 3649"/>
                  <a:gd name="T70" fmla="*/ 1527 w 3650"/>
                  <a:gd name="T71" fmla="*/ 2379 h 3649"/>
                  <a:gd name="T72" fmla="*/ 1482 w 3650"/>
                  <a:gd name="T73" fmla="*/ 2672 h 3649"/>
                  <a:gd name="T74" fmla="*/ 1473 w 3650"/>
                  <a:gd name="T75" fmla="*/ 2760 h 3649"/>
                  <a:gd name="T76" fmla="*/ 595 w 3650"/>
                  <a:gd name="T77" fmla="*/ 3608 h 3649"/>
                  <a:gd name="T78" fmla="*/ 368 w 3650"/>
                  <a:gd name="T79" fmla="*/ 3647 h 3649"/>
                  <a:gd name="T80" fmla="*/ 157 w 3650"/>
                  <a:gd name="T81" fmla="*/ 3558 h 3649"/>
                  <a:gd name="T82" fmla="*/ 23 w 3650"/>
                  <a:gd name="T83" fmla="*/ 3371 h 3649"/>
                  <a:gd name="T84" fmla="*/ 10 w 3650"/>
                  <a:gd name="T85" fmla="*/ 3141 h 3649"/>
                  <a:gd name="T86" fmla="*/ 122 w 3650"/>
                  <a:gd name="T87" fmla="*/ 2940 h 3649"/>
                  <a:gd name="T88" fmla="*/ 941 w 3650"/>
                  <a:gd name="T89" fmla="*/ 2160 h 3649"/>
                  <a:gd name="T90" fmla="*/ 1168 w 3650"/>
                  <a:gd name="T91" fmla="*/ 2348 h 3649"/>
                  <a:gd name="T92" fmla="*/ 1136 w 3650"/>
                  <a:gd name="T93" fmla="*/ 1905 h 3649"/>
                  <a:gd name="T94" fmla="*/ 1013 w 3650"/>
                  <a:gd name="T95" fmla="*/ 1497 h 3649"/>
                  <a:gd name="T96" fmla="*/ 1028 w 3650"/>
                  <a:gd name="T97" fmla="*/ 1063 h 3649"/>
                  <a:gd name="T98" fmla="*/ 1178 w 3650"/>
                  <a:gd name="T99" fmla="*/ 662 h 3649"/>
                  <a:gd name="T100" fmla="*/ 1456 w 3650"/>
                  <a:gd name="T101" fmla="*/ 325 h 3649"/>
                  <a:gd name="T102" fmla="*/ 1827 w 3650"/>
                  <a:gd name="T103" fmla="*/ 96 h 3649"/>
                  <a:gd name="T104" fmla="*/ 2241 w 3650"/>
                  <a:gd name="T105" fmla="*/ 2 h 3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50" h="3649">
                    <a:moveTo>
                      <a:pt x="675" y="2654"/>
                    </a:moveTo>
                    <a:lnTo>
                      <a:pt x="254" y="3073"/>
                    </a:lnTo>
                    <a:lnTo>
                      <a:pt x="231" y="3100"/>
                    </a:lnTo>
                    <a:lnTo>
                      <a:pt x="212" y="3131"/>
                    </a:lnTo>
                    <a:lnTo>
                      <a:pt x="199" y="3163"/>
                    </a:lnTo>
                    <a:lnTo>
                      <a:pt x="190" y="3198"/>
                    </a:lnTo>
                    <a:lnTo>
                      <a:pt x="188" y="3234"/>
                    </a:lnTo>
                    <a:lnTo>
                      <a:pt x="190" y="3270"/>
                    </a:lnTo>
                    <a:lnTo>
                      <a:pt x="199" y="3304"/>
                    </a:lnTo>
                    <a:lnTo>
                      <a:pt x="212" y="3337"/>
                    </a:lnTo>
                    <a:lnTo>
                      <a:pt x="231" y="3367"/>
                    </a:lnTo>
                    <a:lnTo>
                      <a:pt x="254" y="3395"/>
                    </a:lnTo>
                    <a:lnTo>
                      <a:pt x="282" y="3418"/>
                    </a:lnTo>
                    <a:lnTo>
                      <a:pt x="312" y="3437"/>
                    </a:lnTo>
                    <a:lnTo>
                      <a:pt x="345" y="3450"/>
                    </a:lnTo>
                    <a:lnTo>
                      <a:pt x="379" y="3459"/>
                    </a:lnTo>
                    <a:lnTo>
                      <a:pt x="415" y="3461"/>
                    </a:lnTo>
                    <a:lnTo>
                      <a:pt x="451" y="3459"/>
                    </a:lnTo>
                    <a:lnTo>
                      <a:pt x="486" y="3450"/>
                    </a:lnTo>
                    <a:lnTo>
                      <a:pt x="518" y="3437"/>
                    </a:lnTo>
                    <a:lnTo>
                      <a:pt x="549" y="3418"/>
                    </a:lnTo>
                    <a:lnTo>
                      <a:pt x="576" y="3395"/>
                    </a:lnTo>
                    <a:lnTo>
                      <a:pt x="995" y="2974"/>
                    </a:lnTo>
                    <a:lnTo>
                      <a:pt x="675" y="2654"/>
                    </a:lnTo>
                    <a:close/>
                    <a:moveTo>
                      <a:pt x="941" y="2387"/>
                    </a:moveTo>
                    <a:lnTo>
                      <a:pt x="807" y="2521"/>
                    </a:lnTo>
                    <a:lnTo>
                      <a:pt x="1128" y="2842"/>
                    </a:lnTo>
                    <a:lnTo>
                      <a:pt x="1262" y="2708"/>
                    </a:lnTo>
                    <a:lnTo>
                      <a:pt x="941" y="2387"/>
                    </a:lnTo>
                    <a:close/>
                    <a:moveTo>
                      <a:pt x="2326" y="187"/>
                    </a:moveTo>
                    <a:lnTo>
                      <a:pt x="2253" y="189"/>
                    </a:lnTo>
                    <a:lnTo>
                      <a:pt x="2181" y="197"/>
                    </a:lnTo>
                    <a:lnTo>
                      <a:pt x="2109" y="208"/>
                    </a:lnTo>
                    <a:lnTo>
                      <a:pt x="2037" y="225"/>
                    </a:lnTo>
                    <a:lnTo>
                      <a:pt x="1968" y="245"/>
                    </a:lnTo>
                    <a:lnTo>
                      <a:pt x="1898" y="270"/>
                    </a:lnTo>
                    <a:lnTo>
                      <a:pt x="1831" y="301"/>
                    </a:lnTo>
                    <a:lnTo>
                      <a:pt x="1764" y="335"/>
                    </a:lnTo>
                    <a:lnTo>
                      <a:pt x="1701" y="374"/>
                    </a:lnTo>
                    <a:lnTo>
                      <a:pt x="1639" y="418"/>
                    </a:lnTo>
                    <a:lnTo>
                      <a:pt x="1579" y="467"/>
                    </a:lnTo>
                    <a:lnTo>
                      <a:pt x="1523" y="520"/>
                    </a:lnTo>
                    <a:lnTo>
                      <a:pt x="1467" y="580"/>
                    </a:lnTo>
                    <a:lnTo>
                      <a:pt x="1415" y="644"/>
                    </a:lnTo>
                    <a:lnTo>
                      <a:pt x="1369" y="710"/>
                    </a:lnTo>
                    <a:lnTo>
                      <a:pt x="1327" y="779"/>
                    </a:lnTo>
                    <a:lnTo>
                      <a:pt x="1292" y="851"/>
                    </a:lnTo>
                    <a:lnTo>
                      <a:pt x="1261" y="926"/>
                    </a:lnTo>
                    <a:lnTo>
                      <a:pt x="1235" y="1002"/>
                    </a:lnTo>
                    <a:lnTo>
                      <a:pt x="1216" y="1080"/>
                    </a:lnTo>
                    <a:lnTo>
                      <a:pt x="1201" y="1159"/>
                    </a:lnTo>
                    <a:lnTo>
                      <a:pt x="1192" y="1241"/>
                    </a:lnTo>
                    <a:lnTo>
                      <a:pt x="1190" y="1323"/>
                    </a:lnTo>
                    <a:lnTo>
                      <a:pt x="1192" y="1405"/>
                    </a:lnTo>
                    <a:lnTo>
                      <a:pt x="1201" y="1487"/>
                    </a:lnTo>
                    <a:lnTo>
                      <a:pt x="1216" y="1566"/>
                    </a:lnTo>
                    <a:lnTo>
                      <a:pt x="1235" y="1645"/>
                    </a:lnTo>
                    <a:lnTo>
                      <a:pt x="1261" y="1721"/>
                    </a:lnTo>
                    <a:lnTo>
                      <a:pt x="1292" y="1795"/>
                    </a:lnTo>
                    <a:lnTo>
                      <a:pt x="1327" y="1867"/>
                    </a:lnTo>
                    <a:lnTo>
                      <a:pt x="1369" y="1936"/>
                    </a:lnTo>
                    <a:lnTo>
                      <a:pt x="1415" y="2003"/>
                    </a:lnTo>
                    <a:lnTo>
                      <a:pt x="1467" y="2066"/>
                    </a:lnTo>
                    <a:lnTo>
                      <a:pt x="1523" y="2126"/>
                    </a:lnTo>
                    <a:lnTo>
                      <a:pt x="1582" y="2181"/>
                    </a:lnTo>
                    <a:lnTo>
                      <a:pt x="1644" y="2232"/>
                    </a:lnTo>
                    <a:lnTo>
                      <a:pt x="1709" y="2277"/>
                    </a:lnTo>
                    <a:lnTo>
                      <a:pt x="1776" y="2317"/>
                    </a:lnTo>
                    <a:lnTo>
                      <a:pt x="1845" y="2353"/>
                    </a:lnTo>
                    <a:lnTo>
                      <a:pt x="1916" y="2383"/>
                    </a:lnTo>
                    <a:lnTo>
                      <a:pt x="1989" y="2408"/>
                    </a:lnTo>
                    <a:lnTo>
                      <a:pt x="2062" y="2428"/>
                    </a:lnTo>
                    <a:lnTo>
                      <a:pt x="2137" y="2443"/>
                    </a:lnTo>
                    <a:lnTo>
                      <a:pt x="2212" y="2453"/>
                    </a:lnTo>
                    <a:lnTo>
                      <a:pt x="2288" y="2458"/>
                    </a:lnTo>
                    <a:lnTo>
                      <a:pt x="2364" y="2458"/>
                    </a:lnTo>
                    <a:lnTo>
                      <a:pt x="2440" y="2453"/>
                    </a:lnTo>
                    <a:lnTo>
                      <a:pt x="2515" y="2443"/>
                    </a:lnTo>
                    <a:lnTo>
                      <a:pt x="2589" y="2428"/>
                    </a:lnTo>
                    <a:lnTo>
                      <a:pt x="2663" y="2408"/>
                    </a:lnTo>
                    <a:lnTo>
                      <a:pt x="2735" y="2383"/>
                    </a:lnTo>
                    <a:lnTo>
                      <a:pt x="2807" y="2353"/>
                    </a:lnTo>
                    <a:lnTo>
                      <a:pt x="2876" y="2317"/>
                    </a:lnTo>
                    <a:lnTo>
                      <a:pt x="2943" y="2277"/>
                    </a:lnTo>
                    <a:lnTo>
                      <a:pt x="3007" y="2232"/>
                    </a:lnTo>
                    <a:lnTo>
                      <a:pt x="3070" y="2181"/>
                    </a:lnTo>
                    <a:lnTo>
                      <a:pt x="3129" y="2126"/>
                    </a:lnTo>
                    <a:lnTo>
                      <a:pt x="3185" y="2066"/>
                    </a:lnTo>
                    <a:lnTo>
                      <a:pt x="3236" y="2003"/>
                    </a:lnTo>
                    <a:lnTo>
                      <a:pt x="3283" y="1936"/>
                    </a:lnTo>
                    <a:lnTo>
                      <a:pt x="3324" y="1867"/>
                    </a:lnTo>
                    <a:lnTo>
                      <a:pt x="3360" y="1795"/>
                    </a:lnTo>
                    <a:lnTo>
                      <a:pt x="3391" y="1721"/>
                    </a:lnTo>
                    <a:lnTo>
                      <a:pt x="3417" y="1645"/>
                    </a:lnTo>
                    <a:lnTo>
                      <a:pt x="3437" y="1566"/>
                    </a:lnTo>
                    <a:lnTo>
                      <a:pt x="3451" y="1487"/>
                    </a:lnTo>
                    <a:lnTo>
                      <a:pt x="3460" y="1405"/>
                    </a:lnTo>
                    <a:lnTo>
                      <a:pt x="3462" y="1323"/>
                    </a:lnTo>
                    <a:lnTo>
                      <a:pt x="3460" y="1241"/>
                    </a:lnTo>
                    <a:lnTo>
                      <a:pt x="3451" y="1159"/>
                    </a:lnTo>
                    <a:lnTo>
                      <a:pt x="3437" y="1080"/>
                    </a:lnTo>
                    <a:lnTo>
                      <a:pt x="3417" y="1002"/>
                    </a:lnTo>
                    <a:lnTo>
                      <a:pt x="3391" y="926"/>
                    </a:lnTo>
                    <a:lnTo>
                      <a:pt x="3360" y="851"/>
                    </a:lnTo>
                    <a:lnTo>
                      <a:pt x="3324" y="779"/>
                    </a:lnTo>
                    <a:lnTo>
                      <a:pt x="3283" y="710"/>
                    </a:lnTo>
                    <a:lnTo>
                      <a:pt x="3236" y="644"/>
                    </a:lnTo>
                    <a:lnTo>
                      <a:pt x="3185" y="580"/>
                    </a:lnTo>
                    <a:lnTo>
                      <a:pt x="3129" y="520"/>
                    </a:lnTo>
                    <a:lnTo>
                      <a:pt x="3073" y="467"/>
                    </a:lnTo>
                    <a:lnTo>
                      <a:pt x="3013" y="418"/>
                    </a:lnTo>
                    <a:lnTo>
                      <a:pt x="2951" y="374"/>
                    </a:lnTo>
                    <a:lnTo>
                      <a:pt x="2887" y="335"/>
                    </a:lnTo>
                    <a:lnTo>
                      <a:pt x="2822" y="300"/>
                    </a:lnTo>
                    <a:lnTo>
                      <a:pt x="2754" y="270"/>
                    </a:lnTo>
                    <a:lnTo>
                      <a:pt x="2684" y="245"/>
                    </a:lnTo>
                    <a:lnTo>
                      <a:pt x="2615" y="225"/>
                    </a:lnTo>
                    <a:lnTo>
                      <a:pt x="2543" y="208"/>
                    </a:lnTo>
                    <a:lnTo>
                      <a:pt x="2471" y="197"/>
                    </a:lnTo>
                    <a:lnTo>
                      <a:pt x="2399" y="189"/>
                    </a:lnTo>
                    <a:lnTo>
                      <a:pt x="2326" y="187"/>
                    </a:lnTo>
                    <a:close/>
                    <a:moveTo>
                      <a:pt x="2326" y="0"/>
                    </a:moveTo>
                    <a:lnTo>
                      <a:pt x="2411" y="2"/>
                    </a:lnTo>
                    <a:lnTo>
                      <a:pt x="2495" y="10"/>
                    </a:lnTo>
                    <a:lnTo>
                      <a:pt x="2579" y="23"/>
                    </a:lnTo>
                    <a:lnTo>
                      <a:pt x="2662" y="42"/>
                    </a:lnTo>
                    <a:lnTo>
                      <a:pt x="2744" y="66"/>
                    </a:lnTo>
                    <a:lnTo>
                      <a:pt x="2825" y="96"/>
                    </a:lnTo>
                    <a:lnTo>
                      <a:pt x="2903" y="132"/>
                    </a:lnTo>
                    <a:lnTo>
                      <a:pt x="2980" y="172"/>
                    </a:lnTo>
                    <a:lnTo>
                      <a:pt x="3055" y="217"/>
                    </a:lnTo>
                    <a:lnTo>
                      <a:pt x="3127" y="269"/>
                    </a:lnTo>
                    <a:lnTo>
                      <a:pt x="3197" y="325"/>
                    </a:lnTo>
                    <a:lnTo>
                      <a:pt x="3262" y="387"/>
                    </a:lnTo>
                    <a:lnTo>
                      <a:pt x="3323" y="451"/>
                    </a:lnTo>
                    <a:lnTo>
                      <a:pt x="3378" y="519"/>
                    </a:lnTo>
                    <a:lnTo>
                      <a:pt x="3429" y="589"/>
                    </a:lnTo>
                    <a:lnTo>
                      <a:pt x="3474" y="662"/>
                    </a:lnTo>
                    <a:lnTo>
                      <a:pt x="3514" y="738"/>
                    </a:lnTo>
                    <a:lnTo>
                      <a:pt x="3549" y="816"/>
                    </a:lnTo>
                    <a:lnTo>
                      <a:pt x="3580" y="896"/>
                    </a:lnTo>
                    <a:lnTo>
                      <a:pt x="3605" y="979"/>
                    </a:lnTo>
                    <a:lnTo>
                      <a:pt x="3625" y="1063"/>
                    </a:lnTo>
                    <a:lnTo>
                      <a:pt x="3639" y="1148"/>
                    </a:lnTo>
                    <a:lnTo>
                      <a:pt x="3647" y="1236"/>
                    </a:lnTo>
                    <a:lnTo>
                      <a:pt x="3650" y="1323"/>
                    </a:lnTo>
                    <a:lnTo>
                      <a:pt x="3647" y="1411"/>
                    </a:lnTo>
                    <a:lnTo>
                      <a:pt x="3639" y="1498"/>
                    </a:lnTo>
                    <a:lnTo>
                      <a:pt x="3625" y="1583"/>
                    </a:lnTo>
                    <a:lnTo>
                      <a:pt x="3605" y="1667"/>
                    </a:lnTo>
                    <a:lnTo>
                      <a:pt x="3580" y="1750"/>
                    </a:lnTo>
                    <a:lnTo>
                      <a:pt x="3549" y="1830"/>
                    </a:lnTo>
                    <a:lnTo>
                      <a:pt x="3514" y="1908"/>
                    </a:lnTo>
                    <a:lnTo>
                      <a:pt x="3474" y="1984"/>
                    </a:lnTo>
                    <a:lnTo>
                      <a:pt x="3429" y="2057"/>
                    </a:lnTo>
                    <a:lnTo>
                      <a:pt x="3378" y="2128"/>
                    </a:lnTo>
                    <a:lnTo>
                      <a:pt x="3323" y="2196"/>
                    </a:lnTo>
                    <a:lnTo>
                      <a:pt x="3262" y="2260"/>
                    </a:lnTo>
                    <a:lnTo>
                      <a:pt x="3197" y="2321"/>
                    </a:lnTo>
                    <a:lnTo>
                      <a:pt x="3127" y="2378"/>
                    </a:lnTo>
                    <a:lnTo>
                      <a:pt x="3055" y="2429"/>
                    </a:lnTo>
                    <a:lnTo>
                      <a:pt x="2980" y="2474"/>
                    </a:lnTo>
                    <a:lnTo>
                      <a:pt x="2903" y="2514"/>
                    </a:lnTo>
                    <a:lnTo>
                      <a:pt x="2825" y="2550"/>
                    </a:lnTo>
                    <a:lnTo>
                      <a:pt x="2744" y="2579"/>
                    </a:lnTo>
                    <a:lnTo>
                      <a:pt x="2662" y="2604"/>
                    </a:lnTo>
                    <a:lnTo>
                      <a:pt x="2579" y="2623"/>
                    </a:lnTo>
                    <a:lnTo>
                      <a:pt x="2495" y="2636"/>
                    </a:lnTo>
                    <a:lnTo>
                      <a:pt x="2411" y="2644"/>
                    </a:lnTo>
                    <a:lnTo>
                      <a:pt x="2326" y="2647"/>
                    </a:lnTo>
                    <a:lnTo>
                      <a:pt x="2242" y="2644"/>
                    </a:lnTo>
                    <a:lnTo>
                      <a:pt x="2158" y="2636"/>
                    </a:lnTo>
                    <a:lnTo>
                      <a:pt x="2074" y="2623"/>
                    </a:lnTo>
                    <a:lnTo>
                      <a:pt x="1991" y="2604"/>
                    </a:lnTo>
                    <a:lnTo>
                      <a:pt x="1909" y="2579"/>
                    </a:lnTo>
                    <a:lnTo>
                      <a:pt x="1829" y="2551"/>
                    </a:lnTo>
                    <a:lnTo>
                      <a:pt x="1751" y="2515"/>
                    </a:lnTo>
                    <a:lnTo>
                      <a:pt x="1673" y="2475"/>
                    </a:lnTo>
                    <a:lnTo>
                      <a:pt x="1599" y="2430"/>
                    </a:lnTo>
                    <a:lnTo>
                      <a:pt x="1527" y="2379"/>
                    </a:lnTo>
                    <a:lnTo>
                      <a:pt x="1459" y="2323"/>
                    </a:lnTo>
                    <a:lnTo>
                      <a:pt x="1301" y="2481"/>
                    </a:lnTo>
                    <a:lnTo>
                      <a:pt x="1461" y="2641"/>
                    </a:lnTo>
                    <a:lnTo>
                      <a:pt x="1473" y="2656"/>
                    </a:lnTo>
                    <a:lnTo>
                      <a:pt x="1482" y="2672"/>
                    </a:lnTo>
                    <a:lnTo>
                      <a:pt x="1488" y="2690"/>
                    </a:lnTo>
                    <a:lnTo>
                      <a:pt x="1489" y="2708"/>
                    </a:lnTo>
                    <a:lnTo>
                      <a:pt x="1488" y="2727"/>
                    </a:lnTo>
                    <a:lnTo>
                      <a:pt x="1482" y="2744"/>
                    </a:lnTo>
                    <a:lnTo>
                      <a:pt x="1473" y="2760"/>
                    </a:lnTo>
                    <a:lnTo>
                      <a:pt x="1461" y="2774"/>
                    </a:lnTo>
                    <a:lnTo>
                      <a:pt x="709" y="3527"/>
                    </a:lnTo>
                    <a:lnTo>
                      <a:pt x="674" y="3558"/>
                    </a:lnTo>
                    <a:lnTo>
                      <a:pt x="636" y="3586"/>
                    </a:lnTo>
                    <a:lnTo>
                      <a:pt x="595" y="3608"/>
                    </a:lnTo>
                    <a:lnTo>
                      <a:pt x="552" y="3626"/>
                    </a:lnTo>
                    <a:lnTo>
                      <a:pt x="508" y="3639"/>
                    </a:lnTo>
                    <a:lnTo>
                      <a:pt x="462" y="3647"/>
                    </a:lnTo>
                    <a:lnTo>
                      <a:pt x="415" y="3649"/>
                    </a:lnTo>
                    <a:lnTo>
                      <a:pt x="368" y="3647"/>
                    </a:lnTo>
                    <a:lnTo>
                      <a:pt x="322" y="3639"/>
                    </a:lnTo>
                    <a:lnTo>
                      <a:pt x="278" y="3626"/>
                    </a:lnTo>
                    <a:lnTo>
                      <a:pt x="236" y="3608"/>
                    </a:lnTo>
                    <a:lnTo>
                      <a:pt x="195" y="3586"/>
                    </a:lnTo>
                    <a:lnTo>
                      <a:pt x="157" y="3558"/>
                    </a:lnTo>
                    <a:lnTo>
                      <a:pt x="122" y="3527"/>
                    </a:lnTo>
                    <a:lnTo>
                      <a:pt x="91" y="3492"/>
                    </a:lnTo>
                    <a:lnTo>
                      <a:pt x="63" y="3454"/>
                    </a:lnTo>
                    <a:lnTo>
                      <a:pt x="41" y="3413"/>
                    </a:lnTo>
                    <a:lnTo>
                      <a:pt x="23" y="3371"/>
                    </a:lnTo>
                    <a:lnTo>
                      <a:pt x="10" y="3327"/>
                    </a:lnTo>
                    <a:lnTo>
                      <a:pt x="2" y="3281"/>
                    </a:lnTo>
                    <a:lnTo>
                      <a:pt x="0" y="3234"/>
                    </a:lnTo>
                    <a:lnTo>
                      <a:pt x="2" y="3187"/>
                    </a:lnTo>
                    <a:lnTo>
                      <a:pt x="10" y="3141"/>
                    </a:lnTo>
                    <a:lnTo>
                      <a:pt x="23" y="3097"/>
                    </a:lnTo>
                    <a:lnTo>
                      <a:pt x="41" y="3054"/>
                    </a:lnTo>
                    <a:lnTo>
                      <a:pt x="63" y="3013"/>
                    </a:lnTo>
                    <a:lnTo>
                      <a:pt x="91" y="2975"/>
                    </a:lnTo>
                    <a:lnTo>
                      <a:pt x="122" y="2940"/>
                    </a:lnTo>
                    <a:lnTo>
                      <a:pt x="875" y="2188"/>
                    </a:lnTo>
                    <a:lnTo>
                      <a:pt x="889" y="2176"/>
                    </a:lnTo>
                    <a:lnTo>
                      <a:pt x="905" y="2167"/>
                    </a:lnTo>
                    <a:lnTo>
                      <a:pt x="922" y="2161"/>
                    </a:lnTo>
                    <a:lnTo>
                      <a:pt x="941" y="2160"/>
                    </a:lnTo>
                    <a:lnTo>
                      <a:pt x="959" y="2161"/>
                    </a:lnTo>
                    <a:lnTo>
                      <a:pt x="977" y="2167"/>
                    </a:lnTo>
                    <a:lnTo>
                      <a:pt x="993" y="2176"/>
                    </a:lnTo>
                    <a:lnTo>
                      <a:pt x="1008" y="2188"/>
                    </a:lnTo>
                    <a:lnTo>
                      <a:pt x="1168" y="2348"/>
                    </a:lnTo>
                    <a:lnTo>
                      <a:pt x="1326" y="2190"/>
                    </a:lnTo>
                    <a:lnTo>
                      <a:pt x="1271" y="2124"/>
                    </a:lnTo>
                    <a:lnTo>
                      <a:pt x="1221" y="2053"/>
                    </a:lnTo>
                    <a:lnTo>
                      <a:pt x="1176" y="1980"/>
                    </a:lnTo>
                    <a:lnTo>
                      <a:pt x="1136" y="1905"/>
                    </a:lnTo>
                    <a:lnTo>
                      <a:pt x="1101" y="1827"/>
                    </a:lnTo>
                    <a:lnTo>
                      <a:pt x="1071" y="1747"/>
                    </a:lnTo>
                    <a:lnTo>
                      <a:pt x="1046" y="1666"/>
                    </a:lnTo>
                    <a:lnTo>
                      <a:pt x="1028" y="1582"/>
                    </a:lnTo>
                    <a:lnTo>
                      <a:pt x="1013" y="1497"/>
                    </a:lnTo>
                    <a:lnTo>
                      <a:pt x="1004" y="1410"/>
                    </a:lnTo>
                    <a:lnTo>
                      <a:pt x="1002" y="1323"/>
                    </a:lnTo>
                    <a:lnTo>
                      <a:pt x="1004" y="1236"/>
                    </a:lnTo>
                    <a:lnTo>
                      <a:pt x="1013" y="1148"/>
                    </a:lnTo>
                    <a:lnTo>
                      <a:pt x="1028" y="1063"/>
                    </a:lnTo>
                    <a:lnTo>
                      <a:pt x="1046" y="979"/>
                    </a:lnTo>
                    <a:lnTo>
                      <a:pt x="1072" y="896"/>
                    </a:lnTo>
                    <a:lnTo>
                      <a:pt x="1102" y="816"/>
                    </a:lnTo>
                    <a:lnTo>
                      <a:pt x="1137" y="738"/>
                    </a:lnTo>
                    <a:lnTo>
                      <a:pt x="1178" y="662"/>
                    </a:lnTo>
                    <a:lnTo>
                      <a:pt x="1223" y="589"/>
                    </a:lnTo>
                    <a:lnTo>
                      <a:pt x="1274" y="519"/>
                    </a:lnTo>
                    <a:lnTo>
                      <a:pt x="1329" y="451"/>
                    </a:lnTo>
                    <a:lnTo>
                      <a:pt x="1389" y="387"/>
                    </a:lnTo>
                    <a:lnTo>
                      <a:pt x="1456" y="325"/>
                    </a:lnTo>
                    <a:lnTo>
                      <a:pt x="1525" y="269"/>
                    </a:lnTo>
                    <a:lnTo>
                      <a:pt x="1597" y="217"/>
                    </a:lnTo>
                    <a:lnTo>
                      <a:pt x="1672" y="172"/>
                    </a:lnTo>
                    <a:lnTo>
                      <a:pt x="1749" y="132"/>
                    </a:lnTo>
                    <a:lnTo>
                      <a:pt x="1827" y="96"/>
                    </a:lnTo>
                    <a:lnTo>
                      <a:pt x="1908" y="66"/>
                    </a:lnTo>
                    <a:lnTo>
                      <a:pt x="1990" y="42"/>
                    </a:lnTo>
                    <a:lnTo>
                      <a:pt x="2073" y="23"/>
                    </a:lnTo>
                    <a:lnTo>
                      <a:pt x="2157" y="10"/>
                    </a:lnTo>
                    <a:lnTo>
                      <a:pt x="2241" y="2"/>
                    </a:lnTo>
                    <a:lnTo>
                      <a:pt x="23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99"/>
              <p:cNvSpPr>
                <a:spLocks noEditPoints="1"/>
              </p:cNvSpPr>
              <p:nvPr/>
            </p:nvSpPr>
            <p:spPr bwMode="auto">
              <a:xfrm>
                <a:off x="9309100" y="2708304"/>
                <a:ext cx="290512" cy="221729"/>
              </a:xfrm>
              <a:custGeom>
                <a:avLst/>
                <a:gdLst>
                  <a:gd name="T0" fmla="*/ 793 w 1834"/>
                  <a:gd name="T1" fmla="*/ 199 h 1834"/>
                  <a:gd name="T2" fmla="*/ 613 w 1834"/>
                  <a:gd name="T3" fmla="*/ 254 h 1834"/>
                  <a:gd name="T4" fmla="*/ 450 w 1834"/>
                  <a:gd name="T5" fmla="*/ 356 h 1834"/>
                  <a:gd name="T6" fmla="*/ 318 w 1834"/>
                  <a:gd name="T7" fmla="*/ 502 h 1834"/>
                  <a:gd name="T8" fmla="*/ 230 w 1834"/>
                  <a:gd name="T9" fmla="*/ 671 h 1834"/>
                  <a:gd name="T10" fmla="*/ 190 w 1834"/>
                  <a:gd name="T11" fmla="*/ 855 h 1834"/>
                  <a:gd name="T12" fmla="*/ 198 w 1834"/>
                  <a:gd name="T13" fmla="*/ 1041 h 1834"/>
                  <a:gd name="T14" fmla="*/ 253 w 1834"/>
                  <a:gd name="T15" fmla="*/ 1221 h 1834"/>
                  <a:gd name="T16" fmla="*/ 356 w 1834"/>
                  <a:gd name="T17" fmla="*/ 1384 h 1834"/>
                  <a:gd name="T18" fmla="*/ 502 w 1834"/>
                  <a:gd name="T19" fmla="*/ 1516 h 1834"/>
                  <a:gd name="T20" fmla="*/ 672 w 1834"/>
                  <a:gd name="T21" fmla="*/ 1604 h 1834"/>
                  <a:gd name="T22" fmla="*/ 855 w 1834"/>
                  <a:gd name="T23" fmla="*/ 1644 h 1834"/>
                  <a:gd name="T24" fmla="*/ 1041 w 1834"/>
                  <a:gd name="T25" fmla="*/ 1636 h 1834"/>
                  <a:gd name="T26" fmla="*/ 1220 w 1834"/>
                  <a:gd name="T27" fmla="*/ 1581 h 1834"/>
                  <a:gd name="T28" fmla="*/ 1384 w 1834"/>
                  <a:gd name="T29" fmla="*/ 1478 h 1834"/>
                  <a:gd name="T30" fmla="*/ 1517 w 1834"/>
                  <a:gd name="T31" fmla="*/ 1332 h 1834"/>
                  <a:gd name="T32" fmla="*/ 1604 w 1834"/>
                  <a:gd name="T33" fmla="*/ 1163 h 1834"/>
                  <a:gd name="T34" fmla="*/ 1644 w 1834"/>
                  <a:gd name="T35" fmla="*/ 979 h 1834"/>
                  <a:gd name="T36" fmla="*/ 1635 w 1834"/>
                  <a:gd name="T37" fmla="*/ 793 h 1834"/>
                  <a:gd name="T38" fmla="*/ 1580 w 1834"/>
                  <a:gd name="T39" fmla="*/ 614 h 1834"/>
                  <a:gd name="T40" fmla="*/ 1478 w 1834"/>
                  <a:gd name="T41" fmla="*/ 450 h 1834"/>
                  <a:gd name="T42" fmla="*/ 1332 w 1834"/>
                  <a:gd name="T43" fmla="*/ 317 h 1834"/>
                  <a:gd name="T44" fmla="*/ 1161 w 1834"/>
                  <a:gd name="T45" fmla="*/ 230 h 1834"/>
                  <a:gd name="T46" fmla="*/ 979 w 1834"/>
                  <a:gd name="T47" fmla="*/ 190 h 1834"/>
                  <a:gd name="T48" fmla="*/ 988 w 1834"/>
                  <a:gd name="T49" fmla="*/ 3 h 1834"/>
                  <a:gd name="T50" fmla="*/ 1195 w 1834"/>
                  <a:gd name="T51" fmla="*/ 43 h 1834"/>
                  <a:gd name="T52" fmla="*/ 1390 w 1834"/>
                  <a:gd name="T53" fmla="*/ 132 h 1834"/>
                  <a:gd name="T54" fmla="*/ 1565 w 1834"/>
                  <a:gd name="T55" fmla="*/ 269 h 1834"/>
                  <a:gd name="T56" fmla="*/ 1702 w 1834"/>
                  <a:gd name="T57" fmla="*/ 444 h 1834"/>
                  <a:gd name="T58" fmla="*/ 1791 w 1834"/>
                  <a:gd name="T59" fmla="*/ 639 h 1834"/>
                  <a:gd name="T60" fmla="*/ 1831 w 1834"/>
                  <a:gd name="T61" fmla="*/ 846 h 1834"/>
                  <a:gd name="T62" fmla="*/ 1823 w 1834"/>
                  <a:gd name="T63" fmla="*/ 1057 h 1834"/>
                  <a:gd name="T64" fmla="*/ 1767 w 1834"/>
                  <a:gd name="T65" fmla="*/ 1262 h 1834"/>
                  <a:gd name="T66" fmla="*/ 1661 w 1834"/>
                  <a:gd name="T67" fmla="*/ 1452 h 1834"/>
                  <a:gd name="T68" fmla="*/ 1565 w 1834"/>
                  <a:gd name="T69" fmla="*/ 1565 h 1834"/>
                  <a:gd name="T70" fmla="*/ 1390 w 1834"/>
                  <a:gd name="T71" fmla="*/ 1702 h 1834"/>
                  <a:gd name="T72" fmla="*/ 1195 w 1834"/>
                  <a:gd name="T73" fmla="*/ 1791 h 1834"/>
                  <a:gd name="T74" fmla="*/ 988 w 1834"/>
                  <a:gd name="T75" fmla="*/ 1831 h 1834"/>
                  <a:gd name="T76" fmla="*/ 777 w 1834"/>
                  <a:gd name="T77" fmla="*/ 1823 h 1834"/>
                  <a:gd name="T78" fmla="*/ 572 w 1834"/>
                  <a:gd name="T79" fmla="*/ 1766 h 1834"/>
                  <a:gd name="T80" fmla="*/ 382 w 1834"/>
                  <a:gd name="T81" fmla="*/ 1662 h 1834"/>
                  <a:gd name="T82" fmla="*/ 218 w 1834"/>
                  <a:gd name="T83" fmla="*/ 1510 h 1834"/>
                  <a:gd name="T84" fmla="*/ 96 w 1834"/>
                  <a:gd name="T85" fmla="*/ 1327 h 1834"/>
                  <a:gd name="T86" fmla="*/ 24 w 1834"/>
                  <a:gd name="T87" fmla="*/ 1127 h 1834"/>
                  <a:gd name="T88" fmla="*/ 0 w 1834"/>
                  <a:gd name="T89" fmla="*/ 917 h 1834"/>
                  <a:gd name="T90" fmla="*/ 24 w 1834"/>
                  <a:gd name="T91" fmla="*/ 707 h 1834"/>
                  <a:gd name="T92" fmla="*/ 96 w 1834"/>
                  <a:gd name="T93" fmla="*/ 507 h 1834"/>
                  <a:gd name="T94" fmla="*/ 218 w 1834"/>
                  <a:gd name="T95" fmla="*/ 324 h 1834"/>
                  <a:gd name="T96" fmla="*/ 382 w 1834"/>
                  <a:gd name="T97" fmla="*/ 173 h 1834"/>
                  <a:gd name="T98" fmla="*/ 572 w 1834"/>
                  <a:gd name="T99" fmla="*/ 68 h 1834"/>
                  <a:gd name="T100" fmla="*/ 777 w 1834"/>
                  <a:gd name="T101" fmla="*/ 11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34" h="1834">
                    <a:moveTo>
                      <a:pt x="917" y="188"/>
                    </a:moveTo>
                    <a:lnTo>
                      <a:pt x="855" y="190"/>
                    </a:lnTo>
                    <a:lnTo>
                      <a:pt x="793" y="199"/>
                    </a:lnTo>
                    <a:lnTo>
                      <a:pt x="732" y="211"/>
                    </a:lnTo>
                    <a:lnTo>
                      <a:pt x="672" y="230"/>
                    </a:lnTo>
                    <a:lnTo>
                      <a:pt x="613" y="254"/>
                    </a:lnTo>
                    <a:lnTo>
                      <a:pt x="556" y="283"/>
                    </a:lnTo>
                    <a:lnTo>
                      <a:pt x="502" y="317"/>
                    </a:lnTo>
                    <a:lnTo>
                      <a:pt x="450" y="356"/>
                    </a:lnTo>
                    <a:lnTo>
                      <a:pt x="402" y="402"/>
                    </a:lnTo>
                    <a:lnTo>
                      <a:pt x="356" y="450"/>
                    </a:lnTo>
                    <a:lnTo>
                      <a:pt x="318" y="502"/>
                    </a:lnTo>
                    <a:lnTo>
                      <a:pt x="283" y="556"/>
                    </a:lnTo>
                    <a:lnTo>
                      <a:pt x="253" y="614"/>
                    </a:lnTo>
                    <a:lnTo>
                      <a:pt x="230" y="671"/>
                    </a:lnTo>
                    <a:lnTo>
                      <a:pt x="211" y="732"/>
                    </a:lnTo>
                    <a:lnTo>
                      <a:pt x="198" y="793"/>
                    </a:lnTo>
                    <a:lnTo>
                      <a:pt x="190" y="855"/>
                    </a:lnTo>
                    <a:lnTo>
                      <a:pt x="188" y="917"/>
                    </a:lnTo>
                    <a:lnTo>
                      <a:pt x="190" y="979"/>
                    </a:lnTo>
                    <a:lnTo>
                      <a:pt x="198" y="1041"/>
                    </a:lnTo>
                    <a:lnTo>
                      <a:pt x="211" y="1102"/>
                    </a:lnTo>
                    <a:lnTo>
                      <a:pt x="230" y="1163"/>
                    </a:lnTo>
                    <a:lnTo>
                      <a:pt x="253" y="1221"/>
                    </a:lnTo>
                    <a:lnTo>
                      <a:pt x="283" y="1278"/>
                    </a:lnTo>
                    <a:lnTo>
                      <a:pt x="318" y="1332"/>
                    </a:lnTo>
                    <a:lnTo>
                      <a:pt x="356" y="1384"/>
                    </a:lnTo>
                    <a:lnTo>
                      <a:pt x="402" y="1432"/>
                    </a:lnTo>
                    <a:lnTo>
                      <a:pt x="450" y="1478"/>
                    </a:lnTo>
                    <a:lnTo>
                      <a:pt x="502" y="1516"/>
                    </a:lnTo>
                    <a:lnTo>
                      <a:pt x="556" y="1551"/>
                    </a:lnTo>
                    <a:lnTo>
                      <a:pt x="613" y="1581"/>
                    </a:lnTo>
                    <a:lnTo>
                      <a:pt x="672" y="1604"/>
                    </a:lnTo>
                    <a:lnTo>
                      <a:pt x="732" y="1623"/>
                    </a:lnTo>
                    <a:lnTo>
                      <a:pt x="793" y="1636"/>
                    </a:lnTo>
                    <a:lnTo>
                      <a:pt x="855" y="1644"/>
                    </a:lnTo>
                    <a:lnTo>
                      <a:pt x="917" y="1646"/>
                    </a:lnTo>
                    <a:lnTo>
                      <a:pt x="979" y="1644"/>
                    </a:lnTo>
                    <a:lnTo>
                      <a:pt x="1041" y="1636"/>
                    </a:lnTo>
                    <a:lnTo>
                      <a:pt x="1102" y="1623"/>
                    </a:lnTo>
                    <a:lnTo>
                      <a:pt x="1161" y="1604"/>
                    </a:lnTo>
                    <a:lnTo>
                      <a:pt x="1220" y="1581"/>
                    </a:lnTo>
                    <a:lnTo>
                      <a:pt x="1278" y="1551"/>
                    </a:lnTo>
                    <a:lnTo>
                      <a:pt x="1332" y="1516"/>
                    </a:lnTo>
                    <a:lnTo>
                      <a:pt x="1384" y="1478"/>
                    </a:lnTo>
                    <a:lnTo>
                      <a:pt x="1432" y="1432"/>
                    </a:lnTo>
                    <a:lnTo>
                      <a:pt x="1478" y="1384"/>
                    </a:lnTo>
                    <a:lnTo>
                      <a:pt x="1517" y="1332"/>
                    </a:lnTo>
                    <a:lnTo>
                      <a:pt x="1551" y="1278"/>
                    </a:lnTo>
                    <a:lnTo>
                      <a:pt x="1580" y="1221"/>
                    </a:lnTo>
                    <a:lnTo>
                      <a:pt x="1604" y="1163"/>
                    </a:lnTo>
                    <a:lnTo>
                      <a:pt x="1623" y="1102"/>
                    </a:lnTo>
                    <a:lnTo>
                      <a:pt x="1635" y="1041"/>
                    </a:lnTo>
                    <a:lnTo>
                      <a:pt x="1644" y="979"/>
                    </a:lnTo>
                    <a:lnTo>
                      <a:pt x="1646" y="917"/>
                    </a:lnTo>
                    <a:lnTo>
                      <a:pt x="1644" y="855"/>
                    </a:lnTo>
                    <a:lnTo>
                      <a:pt x="1635" y="793"/>
                    </a:lnTo>
                    <a:lnTo>
                      <a:pt x="1623" y="732"/>
                    </a:lnTo>
                    <a:lnTo>
                      <a:pt x="1604" y="671"/>
                    </a:lnTo>
                    <a:lnTo>
                      <a:pt x="1580" y="614"/>
                    </a:lnTo>
                    <a:lnTo>
                      <a:pt x="1551" y="556"/>
                    </a:lnTo>
                    <a:lnTo>
                      <a:pt x="1517" y="502"/>
                    </a:lnTo>
                    <a:lnTo>
                      <a:pt x="1478" y="450"/>
                    </a:lnTo>
                    <a:lnTo>
                      <a:pt x="1432" y="402"/>
                    </a:lnTo>
                    <a:lnTo>
                      <a:pt x="1384" y="356"/>
                    </a:lnTo>
                    <a:lnTo>
                      <a:pt x="1332" y="317"/>
                    </a:lnTo>
                    <a:lnTo>
                      <a:pt x="1278" y="283"/>
                    </a:lnTo>
                    <a:lnTo>
                      <a:pt x="1220" y="254"/>
                    </a:lnTo>
                    <a:lnTo>
                      <a:pt x="1161" y="230"/>
                    </a:lnTo>
                    <a:lnTo>
                      <a:pt x="1102" y="211"/>
                    </a:lnTo>
                    <a:lnTo>
                      <a:pt x="1041" y="199"/>
                    </a:lnTo>
                    <a:lnTo>
                      <a:pt x="979" y="190"/>
                    </a:lnTo>
                    <a:lnTo>
                      <a:pt x="917" y="188"/>
                    </a:lnTo>
                    <a:close/>
                    <a:moveTo>
                      <a:pt x="917" y="0"/>
                    </a:moveTo>
                    <a:lnTo>
                      <a:pt x="988" y="3"/>
                    </a:lnTo>
                    <a:lnTo>
                      <a:pt x="1058" y="11"/>
                    </a:lnTo>
                    <a:lnTo>
                      <a:pt x="1127" y="24"/>
                    </a:lnTo>
                    <a:lnTo>
                      <a:pt x="1195" y="43"/>
                    </a:lnTo>
                    <a:lnTo>
                      <a:pt x="1262" y="68"/>
                    </a:lnTo>
                    <a:lnTo>
                      <a:pt x="1327" y="97"/>
                    </a:lnTo>
                    <a:lnTo>
                      <a:pt x="1390" y="132"/>
                    </a:lnTo>
                    <a:lnTo>
                      <a:pt x="1452" y="173"/>
                    </a:lnTo>
                    <a:lnTo>
                      <a:pt x="1510" y="218"/>
                    </a:lnTo>
                    <a:lnTo>
                      <a:pt x="1565" y="269"/>
                    </a:lnTo>
                    <a:lnTo>
                      <a:pt x="1616" y="324"/>
                    </a:lnTo>
                    <a:lnTo>
                      <a:pt x="1661" y="382"/>
                    </a:lnTo>
                    <a:lnTo>
                      <a:pt x="1702" y="444"/>
                    </a:lnTo>
                    <a:lnTo>
                      <a:pt x="1737" y="507"/>
                    </a:lnTo>
                    <a:lnTo>
                      <a:pt x="1767" y="572"/>
                    </a:lnTo>
                    <a:lnTo>
                      <a:pt x="1791" y="639"/>
                    </a:lnTo>
                    <a:lnTo>
                      <a:pt x="1810" y="707"/>
                    </a:lnTo>
                    <a:lnTo>
                      <a:pt x="1823" y="776"/>
                    </a:lnTo>
                    <a:lnTo>
                      <a:pt x="1831" y="846"/>
                    </a:lnTo>
                    <a:lnTo>
                      <a:pt x="1834" y="917"/>
                    </a:lnTo>
                    <a:lnTo>
                      <a:pt x="1831" y="988"/>
                    </a:lnTo>
                    <a:lnTo>
                      <a:pt x="1823" y="1057"/>
                    </a:lnTo>
                    <a:lnTo>
                      <a:pt x="1810" y="1127"/>
                    </a:lnTo>
                    <a:lnTo>
                      <a:pt x="1791" y="1196"/>
                    </a:lnTo>
                    <a:lnTo>
                      <a:pt x="1767" y="1262"/>
                    </a:lnTo>
                    <a:lnTo>
                      <a:pt x="1737" y="1327"/>
                    </a:lnTo>
                    <a:lnTo>
                      <a:pt x="1702" y="1391"/>
                    </a:lnTo>
                    <a:lnTo>
                      <a:pt x="1661" y="1452"/>
                    </a:lnTo>
                    <a:lnTo>
                      <a:pt x="1616" y="1510"/>
                    </a:lnTo>
                    <a:lnTo>
                      <a:pt x="1565" y="1565"/>
                    </a:lnTo>
                    <a:lnTo>
                      <a:pt x="1565" y="1565"/>
                    </a:lnTo>
                    <a:lnTo>
                      <a:pt x="1510" y="1616"/>
                    </a:lnTo>
                    <a:lnTo>
                      <a:pt x="1452" y="1662"/>
                    </a:lnTo>
                    <a:lnTo>
                      <a:pt x="1390" y="1702"/>
                    </a:lnTo>
                    <a:lnTo>
                      <a:pt x="1327" y="1738"/>
                    </a:lnTo>
                    <a:lnTo>
                      <a:pt x="1262" y="1766"/>
                    </a:lnTo>
                    <a:lnTo>
                      <a:pt x="1195" y="1791"/>
                    </a:lnTo>
                    <a:lnTo>
                      <a:pt x="1127" y="1810"/>
                    </a:lnTo>
                    <a:lnTo>
                      <a:pt x="1058" y="1823"/>
                    </a:lnTo>
                    <a:lnTo>
                      <a:pt x="988" y="1831"/>
                    </a:lnTo>
                    <a:lnTo>
                      <a:pt x="917" y="1834"/>
                    </a:lnTo>
                    <a:lnTo>
                      <a:pt x="846" y="1831"/>
                    </a:lnTo>
                    <a:lnTo>
                      <a:pt x="777" y="1823"/>
                    </a:lnTo>
                    <a:lnTo>
                      <a:pt x="707" y="1810"/>
                    </a:lnTo>
                    <a:lnTo>
                      <a:pt x="638" y="1791"/>
                    </a:lnTo>
                    <a:lnTo>
                      <a:pt x="572" y="1766"/>
                    </a:lnTo>
                    <a:lnTo>
                      <a:pt x="507" y="1738"/>
                    </a:lnTo>
                    <a:lnTo>
                      <a:pt x="443" y="1702"/>
                    </a:lnTo>
                    <a:lnTo>
                      <a:pt x="382" y="1662"/>
                    </a:lnTo>
                    <a:lnTo>
                      <a:pt x="324" y="1616"/>
                    </a:lnTo>
                    <a:lnTo>
                      <a:pt x="269" y="1565"/>
                    </a:lnTo>
                    <a:lnTo>
                      <a:pt x="218" y="1510"/>
                    </a:lnTo>
                    <a:lnTo>
                      <a:pt x="172" y="1452"/>
                    </a:lnTo>
                    <a:lnTo>
                      <a:pt x="132" y="1391"/>
                    </a:lnTo>
                    <a:lnTo>
                      <a:pt x="96" y="1327"/>
                    </a:lnTo>
                    <a:lnTo>
                      <a:pt x="68" y="1262"/>
                    </a:lnTo>
                    <a:lnTo>
                      <a:pt x="43" y="1196"/>
                    </a:lnTo>
                    <a:lnTo>
                      <a:pt x="24" y="1127"/>
                    </a:lnTo>
                    <a:lnTo>
                      <a:pt x="11" y="1057"/>
                    </a:lnTo>
                    <a:lnTo>
                      <a:pt x="3" y="988"/>
                    </a:lnTo>
                    <a:lnTo>
                      <a:pt x="0" y="917"/>
                    </a:lnTo>
                    <a:lnTo>
                      <a:pt x="3" y="846"/>
                    </a:lnTo>
                    <a:lnTo>
                      <a:pt x="11" y="776"/>
                    </a:lnTo>
                    <a:lnTo>
                      <a:pt x="24" y="707"/>
                    </a:lnTo>
                    <a:lnTo>
                      <a:pt x="43" y="639"/>
                    </a:lnTo>
                    <a:lnTo>
                      <a:pt x="68" y="572"/>
                    </a:lnTo>
                    <a:lnTo>
                      <a:pt x="96" y="507"/>
                    </a:lnTo>
                    <a:lnTo>
                      <a:pt x="132" y="444"/>
                    </a:lnTo>
                    <a:lnTo>
                      <a:pt x="172" y="382"/>
                    </a:lnTo>
                    <a:lnTo>
                      <a:pt x="218" y="324"/>
                    </a:lnTo>
                    <a:lnTo>
                      <a:pt x="269" y="269"/>
                    </a:lnTo>
                    <a:lnTo>
                      <a:pt x="324" y="218"/>
                    </a:lnTo>
                    <a:lnTo>
                      <a:pt x="382" y="173"/>
                    </a:lnTo>
                    <a:lnTo>
                      <a:pt x="443" y="132"/>
                    </a:lnTo>
                    <a:lnTo>
                      <a:pt x="507" y="97"/>
                    </a:lnTo>
                    <a:lnTo>
                      <a:pt x="572" y="68"/>
                    </a:lnTo>
                    <a:lnTo>
                      <a:pt x="638" y="43"/>
                    </a:lnTo>
                    <a:lnTo>
                      <a:pt x="707" y="24"/>
                    </a:lnTo>
                    <a:lnTo>
                      <a:pt x="777" y="11"/>
                    </a:lnTo>
                    <a:lnTo>
                      <a:pt x="846" y="3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100"/>
              <p:cNvSpPr/>
              <p:nvPr/>
            </p:nvSpPr>
            <p:spPr bwMode="auto">
              <a:xfrm>
                <a:off x="9399613" y="2759431"/>
                <a:ext cx="119063" cy="47625"/>
              </a:xfrm>
              <a:custGeom>
                <a:avLst/>
                <a:gdLst>
                  <a:gd name="T0" fmla="*/ 352 w 753"/>
                  <a:gd name="T1" fmla="*/ 0 h 304"/>
                  <a:gd name="T2" fmla="*/ 402 w 753"/>
                  <a:gd name="T3" fmla="*/ 0 h 304"/>
                  <a:gd name="T4" fmla="*/ 452 w 753"/>
                  <a:gd name="T5" fmla="*/ 4 h 304"/>
                  <a:gd name="T6" fmla="*/ 502 w 753"/>
                  <a:gd name="T7" fmla="*/ 15 h 304"/>
                  <a:gd name="T8" fmla="*/ 551 w 753"/>
                  <a:gd name="T9" fmla="*/ 31 h 304"/>
                  <a:gd name="T10" fmla="*/ 598 w 753"/>
                  <a:gd name="T11" fmla="*/ 51 h 304"/>
                  <a:gd name="T12" fmla="*/ 644 w 753"/>
                  <a:gd name="T13" fmla="*/ 77 h 304"/>
                  <a:gd name="T14" fmla="*/ 687 w 753"/>
                  <a:gd name="T15" fmla="*/ 107 h 304"/>
                  <a:gd name="T16" fmla="*/ 727 w 753"/>
                  <a:gd name="T17" fmla="*/ 143 h 304"/>
                  <a:gd name="T18" fmla="*/ 740 w 753"/>
                  <a:gd name="T19" fmla="*/ 160 h 304"/>
                  <a:gd name="T20" fmla="*/ 749 w 753"/>
                  <a:gd name="T21" fmla="*/ 179 h 304"/>
                  <a:gd name="T22" fmla="*/ 753 w 753"/>
                  <a:gd name="T23" fmla="*/ 200 h 304"/>
                  <a:gd name="T24" fmla="*/ 753 w 753"/>
                  <a:gd name="T25" fmla="*/ 220 h 304"/>
                  <a:gd name="T26" fmla="*/ 749 w 753"/>
                  <a:gd name="T27" fmla="*/ 241 h 304"/>
                  <a:gd name="T28" fmla="*/ 740 w 753"/>
                  <a:gd name="T29" fmla="*/ 260 h 304"/>
                  <a:gd name="T30" fmla="*/ 727 w 753"/>
                  <a:gd name="T31" fmla="*/ 276 h 304"/>
                  <a:gd name="T32" fmla="*/ 712 w 753"/>
                  <a:gd name="T33" fmla="*/ 288 h 304"/>
                  <a:gd name="T34" fmla="*/ 696 w 753"/>
                  <a:gd name="T35" fmla="*/ 297 h 304"/>
                  <a:gd name="T36" fmla="*/ 678 w 753"/>
                  <a:gd name="T37" fmla="*/ 302 h 304"/>
                  <a:gd name="T38" fmla="*/ 660 w 753"/>
                  <a:gd name="T39" fmla="*/ 304 h 304"/>
                  <a:gd name="T40" fmla="*/ 643 w 753"/>
                  <a:gd name="T41" fmla="*/ 302 h 304"/>
                  <a:gd name="T42" fmla="*/ 625 w 753"/>
                  <a:gd name="T43" fmla="*/ 297 h 304"/>
                  <a:gd name="T44" fmla="*/ 608 w 753"/>
                  <a:gd name="T45" fmla="*/ 288 h 304"/>
                  <a:gd name="T46" fmla="*/ 594 w 753"/>
                  <a:gd name="T47" fmla="*/ 276 h 304"/>
                  <a:gd name="T48" fmla="*/ 563 w 753"/>
                  <a:gd name="T49" fmla="*/ 249 h 304"/>
                  <a:gd name="T50" fmla="*/ 529 w 753"/>
                  <a:gd name="T51" fmla="*/ 226 h 304"/>
                  <a:gd name="T52" fmla="*/ 492 w 753"/>
                  <a:gd name="T53" fmla="*/ 209 h 304"/>
                  <a:gd name="T54" fmla="*/ 454 w 753"/>
                  <a:gd name="T55" fmla="*/ 197 h 304"/>
                  <a:gd name="T56" fmla="*/ 416 w 753"/>
                  <a:gd name="T57" fmla="*/ 189 h 304"/>
                  <a:gd name="T58" fmla="*/ 377 w 753"/>
                  <a:gd name="T59" fmla="*/ 187 h 304"/>
                  <a:gd name="T60" fmla="*/ 337 w 753"/>
                  <a:gd name="T61" fmla="*/ 189 h 304"/>
                  <a:gd name="T62" fmla="*/ 300 w 753"/>
                  <a:gd name="T63" fmla="*/ 197 h 304"/>
                  <a:gd name="T64" fmla="*/ 262 w 753"/>
                  <a:gd name="T65" fmla="*/ 209 h 304"/>
                  <a:gd name="T66" fmla="*/ 226 w 753"/>
                  <a:gd name="T67" fmla="*/ 226 h 304"/>
                  <a:gd name="T68" fmla="*/ 191 w 753"/>
                  <a:gd name="T69" fmla="*/ 249 h 304"/>
                  <a:gd name="T70" fmla="*/ 160 w 753"/>
                  <a:gd name="T71" fmla="*/ 276 h 304"/>
                  <a:gd name="T72" fmla="*/ 144 w 753"/>
                  <a:gd name="T73" fmla="*/ 289 h 304"/>
                  <a:gd name="T74" fmla="*/ 124 w 753"/>
                  <a:gd name="T75" fmla="*/ 298 h 304"/>
                  <a:gd name="T76" fmla="*/ 104 w 753"/>
                  <a:gd name="T77" fmla="*/ 303 h 304"/>
                  <a:gd name="T78" fmla="*/ 84 w 753"/>
                  <a:gd name="T79" fmla="*/ 303 h 304"/>
                  <a:gd name="T80" fmla="*/ 63 w 753"/>
                  <a:gd name="T81" fmla="*/ 298 h 304"/>
                  <a:gd name="T82" fmla="*/ 44 w 753"/>
                  <a:gd name="T83" fmla="*/ 289 h 304"/>
                  <a:gd name="T84" fmla="*/ 28 w 753"/>
                  <a:gd name="T85" fmla="*/ 276 h 304"/>
                  <a:gd name="T86" fmla="*/ 14 w 753"/>
                  <a:gd name="T87" fmla="*/ 260 h 304"/>
                  <a:gd name="T88" fmla="*/ 4 w 753"/>
                  <a:gd name="T89" fmla="*/ 241 h 304"/>
                  <a:gd name="T90" fmla="*/ 0 w 753"/>
                  <a:gd name="T91" fmla="*/ 220 h 304"/>
                  <a:gd name="T92" fmla="*/ 0 w 753"/>
                  <a:gd name="T93" fmla="*/ 200 h 304"/>
                  <a:gd name="T94" fmla="*/ 4 w 753"/>
                  <a:gd name="T95" fmla="*/ 179 h 304"/>
                  <a:gd name="T96" fmla="*/ 14 w 753"/>
                  <a:gd name="T97" fmla="*/ 160 h 304"/>
                  <a:gd name="T98" fmla="*/ 28 w 753"/>
                  <a:gd name="T99" fmla="*/ 143 h 304"/>
                  <a:gd name="T100" fmla="*/ 67 w 753"/>
                  <a:gd name="T101" fmla="*/ 107 h 304"/>
                  <a:gd name="T102" fmla="*/ 110 w 753"/>
                  <a:gd name="T103" fmla="*/ 77 h 304"/>
                  <a:gd name="T104" fmla="*/ 156 w 753"/>
                  <a:gd name="T105" fmla="*/ 51 h 304"/>
                  <a:gd name="T106" fmla="*/ 202 w 753"/>
                  <a:gd name="T107" fmla="*/ 31 h 304"/>
                  <a:gd name="T108" fmla="*/ 251 w 753"/>
                  <a:gd name="T109" fmla="*/ 15 h 304"/>
                  <a:gd name="T110" fmla="*/ 301 w 753"/>
                  <a:gd name="T111" fmla="*/ 4 h 304"/>
                  <a:gd name="T112" fmla="*/ 352 w 753"/>
                  <a:gd name="T113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53" h="304">
                    <a:moveTo>
                      <a:pt x="352" y="0"/>
                    </a:moveTo>
                    <a:lnTo>
                      <a:pt x="402" y="0"/>
                    </a:lnTo>
                    <a:lnTo>
                      <a:pt x="452" y="4"/>
                    </a:lnTo>
                    <a:lnTo>
                      <a:pt x="502" y="15"/>
                    </a:lnTo>
                    <a:lnTo>
                      <a:pt x="551" y="31"/>
                    </a:lnTo>
                    <a:lnTo>
                      <a:pt x="598" y="51"/>
                    </a:lnTo>
                    <a:lnTo>
                      <a:pt x="644" y="77"/>
                    </a:lnTo>
                    <a:lnTo>
                      <a:pt x="687" y="107"/>
                    </a:lnTo>
                    <a:lnTo>
                      <a:pt x="727" y="143"/>
                    </a:lnTo>
                    <a:lnTo>
                      <a:pt x="740" y="160"/>
                    </a:lnTo>
                    <a:lnTo>
                      <a:pt x="749" y="179"/>
                    </a:lnTo>
                    <a:lnTo>
                      <a:pt x="753" y="200"/>
                    </a:lnTo>
                    <a:lnTo>
                      <a:pt x="753" y="220"/>
                    </a:lnTo>
                    <a:lnTo>
                      <a:pt x="749" y="241"/>
                    </a:lnTo>
                    <a:lnTo>
                      <a:pt x="740" y="260"/>
                    </a:lnTo>
                    <a:lnTo>
                      <a:pt x="727" y="276"/>
                    </a:lnTo>
                    <a:lnTo>
                      <a:pt x="712" y="288"/>
                    </a:lnTo>
                    <a:lnTo>
                      <a:pt x="696" y="297"/>
                    </a:lnTo>
                    <a:lnTo>
                      <a:pt x="678" y="302"/>
                    </a:lnTo>
                    <a:lnTo>
                      <a:pt x="660" y="304"/>
                    </a:lnTo>
                    <a:lnTo>
                      <a:pt x="643" y="302"/>
                    </a:lnTo>
                    <a:lnTo>
                      <a:pt x="625" y="297"/>
                    </a:lnTo>
                    <a:lnTo>
                      <a:pt x="608" y="288"/>
                    </a:lnTo>
                    <a:lnTo>
                      <a:pt x="594" y="276"/>
                    </a:lnTo>
                    <a:lnTo>
                      <a:pt x="563" y="249"/>
                    </a:lnTo>
                    <a:lnTo>
                      <a:pt x="529" y="226"/>
                    </a:lnTo>
                    <a:lnTo>
                      <a:pt x="492" y="209"/>
                    </a:lnTo>
                    <a:lnTo>
                      <a:pt x="454" y="197"/>
                    </a:lnTo>
                    <a:lnTo>
                      <a:pt x="416" y="189"/>
                    </a:lnTo>
                    <a:lnTo>
                      <a:pt x="377" y="187"/>
                    </a:lnTo>
                    <a:lnTo>
                      <a:pt x="337" y="189"/>
                    </a:lnTo>
                    <a:lnTo>
                      <a:pt x="300" y="197"/>
                    </a:lnTo>
                    <a:lnTo>
                      <a:pt x="262" y="209"/>
                    </a:lnTo>
                    <a:lnTo>
                      <a:pt x="226" y="226"/>
                    </a:lnTo>
                    <a:lnTo>
                      <a:pt x="191" y="249"/>
                    </a:lnTo>
                    <a:lnTo>
                      <a:pt x="160" y="276"/>
                    </a:lnTo>
                    <a:lnTo>
                      <a:pt x="144" y="289"/>
                    </a:lnTo>
                    <a:lnTo>
                      <a:pt x="124" y="298"/>
                    </a:lnTo>
                    <a:lnTo>
                      <a:pt x="104" y="303"/>
                    </a:lnTo>
                    <a:lnTo>
                      <a:pt x="84" y="303"/>
                    </a:lnTo>
                    <a:lnTo>
                      <a:pt x="63" y="298"/>
                    </a:lnTo>
                    <a:lnTo>
                      <a:pt x="44" y="289"/>
                    </a:lnTo>
                    <a:lnTo>
                      <a:pt x="28" y="276"/>
                    </a:lnTo>
                    <a:lnTo>
                      <a:pt x="14" y="260"/>
                    </a:lnTo>
                    <a:lnTo>
                      <a:pt x="4" y="241"/>
                    </a:lnTo>
                    <a:lnTo>
                      <a:pt x="0" y="220"/>
                    </a:lnTo>
                    <a:lnTo>
                      <a:pt x="0" y="200"/>
                    </a:lnTo>
                    <a:lnTo>
                      <a:pt x="4" y="179"/>
                    </a:lnTo>
                    <a:lnTo>
                      <a:pt x="14" y="160"/>
                    </a:lnTo>
                    <a:lnTo>
                      <a:pt x="28" y="143"/>
                    </a:lnTo>
                    <a:lnTo>
                      <a:pt x="67" y="107"/>
                    </a:lnTo>
                    <a:lnTo>
                      <a:pt x="110" y="77"/>
                    </a:lnTo>
                    <a:lnTo>
                      <a:pt x="156" y="51"/>
                    </a:lnTo>
                    <a:lnTo>
                      <a:pt x="202" y="31"/>
                    </a:lnTo>
                    <a:lnTo>
                      <a:pt x="251" y="15"/>
                    </a:lnTo>
                    <a:lnTo>
                      <a:pt x="301" y="4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50800" y="679412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97719" y="185243"/>
            <a:ext cx="10197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阿伐替尼片（泰吉华</a:t>
            </a:r>
            <a:r>
              <a:rPr lang="en-US" altLang="zh-CN" sz="24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®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）核心信息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/>
          <p:cNvSpPr/>
          <p:nvPr/>
        </p:nvSpPr>
        <p:spPr>
          <a:xfrm>
            <a:off x="565149" y="1943100"/>
            <a:ext cx="11275752" cy="4226206"/>
          </a:xfrm>
          <a:prstGeom prst="roundRect">
            <a:avLst>
              <a:gd name="adj" fmla="val 3884"/>
            </a:avLst>
          </a:prstGeom>
          <a:solidFill>
            <a:schemeClr val="bg1"/>
          </a:solidFill>
          <a:ln w="9525">
            <a:solidFill>
              <a:srgbClr val="072967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对象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5715" imgH="5715" progId="TCLayout.ActiveDocument.1">
                  <p:embed/>
                </p:oleObj>
              </mc:Choice>
              <mc:Fallback>
                <p:oleObj name="think-cell 幻灯片" r:id="rId4" imgW="5715" imgH="5715" progId="TCLayout.ActiveDocument.1">
                  <p:embed/>
                  <p:pic>
                    <p:nvPicPr>
                      <p:cNvPr id="0" name="图片 51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960819" y="2565359"/>
            <a:ext cx="4430331" cy="150471"/>
          </a:xfrm>
          <a:custGeom>
            <a:avLst/>
            <a:gdLst>
              <a:gd name="connsiteX0" fmla="*/ 0 w 3426106"/>
              <a:gd name="connsiteY0" fmla="*/ 0 h 150471"/>
              <a:gd name="connsiteX1" fmla="*/ 3426106 w 3426106"/>
              <a:gd name="connsiteY1" fmla="*/ 0 h 150471"/>
              <a:gd name="connsiteX2" fmla="*/ 3426106 w 3426106"/>
              <a:gd name="connsiteY2" fmla="*/ 150471 h 150471"/>
              <a:gd name="connsiteX3" fmla="*/ 0 w 3426106"/>
              <a:gd name="connsiteY3" fmla="*/ 150471 h 150471"/>
              <a:gd name="connsiteX4" fmla="*/ 0 w 3426106"/>
              <a:gd name="connsiteY4" fmla="*/ 0 h 150471"/>
              <a:gd name="connsiteX0-1" fmla="*/ 33337 w 3459443"/>
              <a:gd name="connsiteY0-2" fmla="*/ 0 h 150471"/>
              <a:gd name="connsiteX1-3" fmla="*/ 3459443 w 3459443"/>
              <a:gd name="connsiteY1-4" fmla="*/ 0 h 150471"/>
              <a:gd name="connsiteX2-5" fmla="*/ 3459443 w 3459443"/>
              <a:gd name="connsiteY2-6" fmla="*/ 150471 h 150471"/>
              <a:gd name="connsiteX3-7" fmla="*/ 0 w 3459443"/>
              <a:gd name="connsiteY3-8" fmla="*/ 150471 h 150471"/>
              <a:gd name="connsiteX4-9" fmla="*/ 33337 w 3459443"/>
              <a:gd name="connsiteY4-10" fmla="*/ 0 h 150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59443" h="150471">
                <a:moveTo>
                  <a:pt x="33337" y="0"/>
                </a:moveTo>
                <a:lnTo>
                  <a:pt x="3459443" y="0"/>
                </a:lnTo>
                <a:lnTo>
                  <a:pt x="3459443" y="150471"/>
                </a:lnTo>
                <a:lnTo>
                  <a:pt x="0" y="150471"/>
                </a:lnTo>
                <a:lnTo>
                  <a:pt x="33337" y="0"/>
                </a:lnTo>
                <a:close/>
              </a:path>
            </a:pathLst>
          </a:custGeom>
          <a:gradFill>
            <a:gsLst>
              <a:gs pos="0">
                <a:srgbClr val="01A6CB">
                  <a:alpha val="25000"/>
                </a:srgbClr>
              </a:gs>
              <a:gs pos="100000">
                <a:schemeClr val="bg1">
                  <a:alpha val="3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18"/>
          <p:cNvSpPr/>
          <p:nvPr/>
        </p:nvSpPr>
        <p:spPr>
          <a:xfrm>
            <a:off x="960819" y="2971759"/>
            <a:ext cx="4430331" cy="150471"/>
          </a:xfrm>
          <a:custGeom>
            <a:avLst/>
            <a:gdLst>
              <a:gd name="connsiteX0" fmla="*/ 0 w 3426106"/>
              <a:gd name="connsiteY0" fmla="*/ 0 h 150471"/>
              <a:gd name="connsiteX1" fmla="*/ 3426106 w 3426106"/>
              <a:gd name="connsiteY1" fmla="*/ 0 h 150471"/>
              <a:gd name="connsiteX2" fmla="*/ 3426106 w 3426106"/>
              <a:gd name="connsiteY2" fmla="*/ 150471 h 150471"/>
              <a:gd name="connsiteX3" fmla="*/ 0 w 3426106"/>
              <a:gd name="connsiteY3" fmla="*/ 150471 h 150471"/>
              <a:gd name="connsiteX4" fmla="*/ 0 w 3426106"/>
              <a:gd name="connsiteY4" fmla="*/ 0 h 150471"/>
              <a:gd name="connsiteX0-1" fmla="*/ 33337 w 3459443"/>
              <a:gd name="connsiteY0-2" fmla="*/ 0 h 150471"/>
              <a:gd name="connsiteX1-3" fmla="*/ 3459443 w 3459443"/>
              <a:gd name="connsiteY1-4" fmla="*/ 0 h 150471"/>
              <a:gd name="connsiteX2-5" fmla="*/ 3459443 w 3459443"/>
              <a:gd name="connsiteY2-6" fmla="*/ 150471 h 150471"/>
              <a:gd name="connsiteX3-7" fmla="*/ 0 w 3459443"/>
              <a:gd name="connsiteY3-8" fmla="*/ 150471 h 150471"/>
              <a:gd name="connsiteX4-9" fmla="*/ 33337 w 3459443"/>
              <a:gd name="connsiteY4-10" fmla="*/ 0 h 150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59443" h="150471">
                <a:moveTo>
                  <a:pt x="33337" y="0"/>
                </a:moveTo>
                <a:lnTo>
                  <a:pt x="3459443" y="0"/>
                </a:lnTo>
                <a:lnTo>
                  <a:pt x="3459443" y="150471"/>
                </a:lnTo>
                <a:lnTo>
                  <a:pt x="0" y="150471"/>
                </a:lnTo>
                <a:lnTo>
                  <a:pt x="33337" y="0"/>
                </a:lnTo>
                <a:close/>
              </a:path>
            </a:pathLst>
          </a:custGeom>
          <a:gradFill>
            <a:gsLst>
              <a:gs pos="0">
                <a:srgbClr val="01A6CB">
                  <a:alpha val="25000"/>
                </a:srgbClr>
              </a:gs>
              <a:gs pos="100000">
                <a:schemeClr val="bg1">
                  <a:alpha val="3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18"/>
          <p:cNvSpPr/>
          <p:nvPr/>
        </p:nvSpPr>
        <p:spPr>
          <a:xfrm>
            <a:off x="960819" y="3407188"/>
            <a:ext cx="4430331" cy="150471"/>
          </a:xfrm>
          <a:custGeom>
            <a:avLst/>
            <a:gdLst>
              <a:gd name="connsiteX0" fmla="*/ 0 w 3426106"/>
              <a:gd name="connsiteY0" fmla="*/ 0 h 150471"/>
              <a:gd name="connsiteX1" fmla="*/ 3426106 w 3426106"/>
              <a:gd name="connsiteY1" fmla="*/ 0 h 150471"/>
              <a:gd name="connsiteX2" fmla="*/ 3426106 w 3426106"/>
              <a:gd name="connsiteY2" fmla="*/ 150471 h 150471"/>
              <a:gd name="connsiteX3" fmla="*/ 0 w 3426106"/>
              <a:gd name="connsiteY3" fmla="*/ 150471 h 150471"/>
              <a:gd name="connsiteX4" fmla="*/ 0 w 3426106"/>
              <a:gd name="connsiteY4" fmla="*/ 0 h 150471"/>
              <a:gd name="connsiteX0-1" fmla="*/ 33337 w 3459443"/>
              <a:gd name="connsiteY0-2" fmla="*/ 0 h 150471"/>
              <a:gd name="connsiteX1-3" fmla="*/ 3459443 w 3459443"/>
              <a:gd name="connsiteY1-4" fmla="*/ 0 h 150471"/>
              <a:gd name="connsiteX2-5" fmla="*/ 3459443 w 3459443"/>
              <a:gd name="connsiteY2-6" fmla="*/ 150471 h 150471"/>
              <a:gd name="connsiteX3-7" fmla="*/ 0 w 3459443"/>
              <a:gd name="connsiteY3-8" fmla="*/ 150471 h 150471"/>
              <a:gd name="connsiteX4-9" fmla="*/ 33337 w 3459443"/>
              <a:gd name="connsiteY4-10" fmla="*/ 0 h 150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59443" h="150471">
                <a:moveTo>
                  <a:pt x="33337" y="0"/>
                </a:moveTo>
                <a:lnTo>
                  <a:pt x="3459443" y="0"/>
                </a:lnTo>
                <a:lnTo>
                  <a:pt x="3459443" y="150471"/>
                </a:lnTo>
                <a:lnTo>
                  <a:pt x="0" y="150471"/>
                </a:lnTo>
                <a:lnTo>
                  <a:pt x="33337" y="0"/>
                </a:lnTo>
                <a:close/>
              </a:path>
            </a:pathLst>
          </a:custGeom>
          <a:gradFill>
            <a:gsLst>
              <a:gs pos="0">
                <a:srgbClr val="01A6CB">
                  <a:alpha val="25000"/>
                </a:srgbClr>
              </a:gs>
              <a:gs pos="100000">
                <a:schemeClr val="bg1">
                  <a:alpha val="3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18"/>
          <p:cNvSpPr/>
          <p:nvPr/>
        </p:nvSpPr>
        <p:spPr>
          <a:xfrm>
            <a:off x="960819" y="4691978"/>
            <a:ext cx="4430331" cy="150471"/>
          </a:xfrm>
          <a:custGeom>
            <a:avLst/>
            <a:gdLst>
              <a:gd name="connsiteX0" fmla="*/ 0 w 3426106"/>
              <a:gd name="connsiteY0" fmla="*/ 0 h 150471"/>
              <a:gd name="connsiteX1" fmla="*/ 3426106 w 3426106"/>
              <a:gd name="connsiteY1" fmla="*/ 0 h 150471"/>
              <a:gd name="connsiteX2" fmla="*/ 3426106 w 3426106"/>
              <a:gd name="connsiteY2" fmla="*/ 150471 h 150471"/>
              <a:gd name="connsiteX3" fmla="*/ 0 w 3426106"/>
              <a:gd name="connsiteY3" fmla="*/ 150471 h 150471"/>
              <a:gd name="connsiteX4" fmla="*/ 0 w 3426106"/>
              <a:gd name="connsiteY4" fmla="*/ 0 h 150471"/>
              <a:gd name="connsiteX0-1" fmla="*/ 33337 w 3459443"/>
              <a:gd name="connsiteY0-2" fmla="*/ 0 h 150471"/>
              <a:gd name="connsiteX1-3" fmla="*/ 3459443 w 3459443"/>
              <a:gd name="connsiteY1-4" fmla="*/ 0 h 150471"/>
              <a:gd name="connsiteX2-5" fmla="*/ 3459443 w 3459443"/>
              <a:gd name="connsiteY2-6" fmla="*/ 150471 h 150471"/>
              <a:gd name="connsiteX3-7" fmla="*/ 0 w 3459443"/>
              <a:gd name="connsiteY3-8" fmla="*/ 150471 h 150471"/>
              <a:gd name="connsiteX4-9" fmla="*/ 33337 w 3459443"/>
              <a:gd name="connsiteY4-10" fmla="*/ 0 h 150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59443" h="150471">
                <a:moveTo>
                  <a:pt x="33337" y="0"/>
                </a:moveTo>
                <a:lnTo>
                  <a:pt x="3459443" y="0"/>
                </a:lnTo>
                <a:lnTo>
                  <a:pt x="3459443" y="150471"/>
                </a:lnTo>
                <a:lnTo>
                  <a:pt x="0" y="150471"/>
                </a:lnTo>
                <a:lnTo>
                  <a:pt x="33337" y="0"/>
                </a:lnTo>
                <a:close/>
              </a:path>
            </a:pathLst>
          </a:custGeom>
          <a:gradFill>
            <a:gsLst>
              <a:gs pos="0">
                <a:srgbClr val="01A6CB">
                  <a:alpha val="25000"/>
                </a:srgbClr>
              </a:gs>
              <a:gs pos="100000">
                <a:schemeClr val="bg1">
                  <a:alpha val="3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18"/>
          <p:cNvSpPr/>
          <p:nvPr/>
        </p:nvSpPr>
        <p:spPr>
          <a:xfrm>
            <a:off x="960819" y="5097092"/>
            <a:ext cx="4430331" cy="150471"/>
          </a:xfrm>
          <a:custGeom>
            <a:avLst/>
            <a:gdLst>
              <a:gd name="connsiteX0" fmla="*/ 0 w 3426106"/>
              <a:gd name="connsiteY0" fmla="*/ 0 h 150471"/>
              <a:gd name="connsiteX1" fmla="*/ 3426106 w 3426106"/>
              <a:gd name="connsiteY1" fmla="*/ 0 h 150471"/>
              <a:gd name="connsiteX2" fmla="*/ 3426106 w 3426106"/>
              <a:gd name="connsiteY2" fmla="*/ 150471 h 150471"/>
              <a:gd name="connsiteX3" fmla="*/ 0 w 3426106"/>
              <a:gd name="connsiteY3" fmla="*/ 150471 h 150471"/>
              <a:gd name="connsiteX4" fmla="*/ 0 w 3426106"/>
              <a:gd name="connsiteY4" fmla="*/ 0 h 150471"/>
              <a:gd name="connsiteX0-1" fmla="*/ 33337 w 3459443"/>
              <a:gd name="connsiteY0-2" fmla="*/ 0 h 150471"/>
              <a:gd name="connsiteX1-3" fmla="*/ 3459443 w 3459443"/>
              <a:gd name="connsiteY1-4" fmla="*/ 0 h 150471"/>
              <a:gd name="connsiteX2-5" fmla="*/ 3459443 w 3459443"/>
              <a:gd name="connsiteY2-6" fmla="*/ 150471 h 150471"/>
              <a:gd name="connsiteX3-7" fmla="*/ 0 w 3459443"/>
              <a:gd name="connsiteY3-8" fmla="*/ 150471 h 150471"/>
              <a:gd name="connsiteX4-9" fmla="*/ 33337 w 3459443"/>
              <a:gd name="connsiteY4-10" fmla="*/ 0 h 150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59443" h="150471">
                <a:moveTo>
                  <a:pt x="33337" y="0"/>
                </a:moveTo>
                <a:lnTo>
                  <a:pt x="3459443" y="0"/>
                </a:lnTo>
                <a:lnTo>
                  <a:pt x="3459443" y="150471"/>
                </a:lnTo>
                <a:lnTo>
                  <a:pt x="0" y="150471"/>
                </a:lnTo>
                <a:lnTo>
                  <a:pt x="33337" y="0"/>
                </a:lnTo>
                <a:close/>
              </a:path>
            </a:pathLst>
          </a:custGeom>
          <a:gradFill>
            <a:gsLst>
              <a:gs pos="0">
                <a:srgbClr val="01A6CB">
                  <a:alpha val="25000"/>
                </a:srgbClr>
              </a:gs>
              <a:gs pos="100000">
                <a:schemeClr val="bg1">
                  <a:alpha val="3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18"/>
          <p:cNvSpPr/>
          <p:nvPr/>
        </p:nvSpPr>
        <p:spPr>
          <a:xfrm>
            <a:off x="960819" y="5571654"/>
            <a:ext cx="4430331" cy="150471"/>
          </a:xfrm>
          <a:custGeom>
            <a:avLst/>
            <a:gdLst>
              <a:gd name="connsiteX0" fmla="*/ 0 w 3426106"/>
              <a:gd name="connsiteY0" fmla="*/ 0 h 150471"/>
              <a:gd name="connsiteX1" fmla="*/ 3426106 w 3426106"/>
              <a:gd name="connsiteY1" fmla="*/ 0 h 150471"/>
              <a:gd name="connsiteX2" fmla="*/ 3426106 w 3426106"/>
              <a:gd name="connsiteY2" fmla="*/ 150471 h 150471"/>
              <a:gd name="connsiteX3" fmla="*/ 0 w 3426106"/>
              <a:gd name="connsiteY3" fmla="*/ 150471 h 150471"/>
              <a:gd name="connsiteX4" fmla="*/ 0 w 3426106"/>
              <a:gd name="connsiteY4" fmla="*/ 0 h 150471"/>
              <a:gd name="connsiteX0-1" fmla="*/ 33337 w 3459443"/>
              <a:gd name="connsiteY0-2" fmla="*/ 0 h 150471"/>
              <a:gd name="connsiteX1-3" fmla="*/ 3459443 w 3459443"/>
              <a:gd name="connsiteY1-4" fmla="*/ 0 h 150471"/>
              <a:gd name="connsiteX2-5" fmla="*/ 3459443 w 3459443"/>
              <a:gd name="connsiteY2-6" fmla="*/ 150471 h 150471"/>
              <a:gd name="connsiteX3-7" fmla="*/ 0 w 3459443"/>
              <a:gd name="connsiteY3-8" fmla="*/ 150471 h 150471"/>
              <a:gd name="connsiteX4-9" fmla="*/ 33337 w 3459443"/>
              <a:gd name="connsiteY4-10" fmla="*/ 0 h 150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59443" h="150471">
                <a:moveTo>
                  <a:pt x="33337" y="0"/>
                </a:moveTo>
                <a:lnTo>
                  <a:pt x="3459443" y="0"/>
                </a:lnTo>
                <a:lnTo>
                  <a:pt x="3459443" y="150471"/>
                </a:lnTo>
                <a:lnTo>
                  <a:pt x="0" y="150471"/>
                </a:lnTo>
                <a:lnTo>
                  <a:pt x="33337" y="0"/>
                </a:lnTo>
                <a:close/>
              </a:path>
            </a:pathLst>
          </a:custGeom>
          <a:gradFill>
            <a:gsLst>
              <a:gs pos="0">
                <a:srgbClr val="01A6CB">
                  <a:alpha val="25000"/>
                </a:srgbClr>
              </a:gs>
              <a:gs pos="100000">
                <a:schemeClr val="bg1">
                  <a:alpha val="3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18"/>
          <p:cNvSpPr/>
          <p:nvPr/>
        </p:nvSpPr>
        <p:spPr>
          <a:xfrm>
            <a:off x="6748159" y="2565359"/>
            <a:ext cx="4430331" cy="150471"/>
          </a:xfrm>
          <a:custGeom>
            <a:avLst/>
            <a:gdLst>
              <a:gd name="connsiteX0" fmla="*/ 0 w 3426106"/>
              <a:gd name="connsiteY0" fmla="*/ 0 h 150471"/>
              <a:gd name="connsiteX1" fmla="*/ 3426106 w 3426106"/>
              <a:gd name="connsiteY1" fmla="*/ 0 h 150471"/>
              <a:gd name="connsiteX2" fmla="*/ 3426106 w 3426106"/>
              <a:gd name="connsiteY2" fmla="*/ 150471 h 150471"/>
              <a:gd name="connsiteX3" fmla="*/ 0 w 3426106"/>
              <a:gd name="connsiteY3" fmla="*/ 150471 h 150471"/>
              <a:gd name="connsiteX4" fmla="*/ 0 w 3426106"/>
              <a:gd name="connsiteY4" fmla="*/ 0 h 150471"/>
              <a:gd name="connsiteX0-1" fmla="*/ 33337 w 3459443"/>
              <a:gd name="connsiteY0-2" fmla="*/ 0 h 150471"/>
              <a:gd name="connsiteX1-3" fmla="*/ 3459443 w 3459443"/>
              <a:gd name="connsiteY1-4" fmla="*/ 0 h 150471"/>
              <a:gd name="connsiteX2-5" fmla="*/ 3459443 w 3459443"/>
              <a:gd name="connsiteY2-6" fmla="*/ 150471 h 150471"/>
              <a:gd name="connsiteX3-7" fmla="*/ 0 w 3459443"/>
              <a:gd name="connsiteY3-8" fmla="*/ 150471 h 150471"/>
              <a:gd name="connsiteX4-9" fmla="*/ 33337 w 3459443"/>
              <a:gd name="connsiteY4-10" fmla="*/ 0 h 150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59443" h="150471">
                <a:moveTo>
                  <a:pt x="33337" y="0"/>
                </a:moveTo>
                <a:lnTo>
                  <a:pt x="3459443" y="0"/>
                </a:lnTo>
                <a:lnTo>
                  <a:pt x="3459443" y="150471"/>
                </a:lnTo>
                <a:lnTo>
                  <a:pt x="0" y="150471"/>
                </a:lnTo>
                <a:lnTo>
                  <a:pt x="33337" y="0"/>
                </a:lnTo>
                <a:close/>
              </a:path>
            </a:pathLst>
          </a:custGeom>
          <a:gradFill>
            <a:gsLst>
              <a:gs pos="0">
                <a:srgbClr val="01A6CB">
                  <a:alpha val="25000"/>
                </a:srgbClr>
              </a:gs>
              <a:gs pos="100000">
                <a:schemeClr val="bg1">
                  <a:alpha val="3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18"/>
          <p:cNvSpPr/>
          <p:nvPr/>
        </p:nvSpPr>
        <p:spPr>
          <a:xfrm>
            <a:off x="6748159" y="2971759"/>
            <a:ext cx="4430331" cy="150471"/>
          </a:xfrm>
          <a:custGeom>
            <a:avLst/>
            <a:gdLst>
              <a:gd name="connsiteX0" fmla="*/ 0 w 3426106"/>
              <a:gd name="connsiteY0" fmla="*/ 0 h 150471"/>
              <a:gd name="connsiteX1" fmla="*/ 3426106 w 3426106"/>
              <a:gd name="connsiteY1" fmla="*/ 0 h 150471"/>
              <a:gd name="connsiteX2" fmla="*/ 3426106 w 3426106"/>
              <a:gd name="connsiteY2" fmla="*/ 150471 h 150471"/>
              <a:gd name="connsiteX3" fmla="*/ 0 w 3426106"/>
              <a:gd name="connsiteY3" fmla="*/ 150471 h 150471"/>
              <a:gd name="connsiteX4" fmla="*/ 0 w 3426106"/>
              <a:gd name="connsiteY4" fmla="*/ 0 h 150471"/>
              <a:gd name="connsiteX0-1" fmla="*/ 33337 w 3459443"/>
              <a:gd name="connsiteY0-2" fmla="*/ 0 h 150471"/>
              <a:gd name="connsiteX1-3" fmla="*/ 3459443 w 3459443"/>
              <a:gd name="connsiteY1-4" fmla="*/ 0 h 150471"/>
              <a:gd name="connsiteX2-5" fmla="*/ 3459443 w 3459443"/>
              <a:gd name="connsiteY2-6" fmla="*/ 150471 h 150471"/>
              <a:gd name="connsiteX3-7" fmla="*/ 0 w 3459443"/>
              <a:gd name="connsiteY3-8" fmla="*/ 150471 h 150471"/>
              <a:gd name="connsiteX4-9" fmla="*/ 33337 w 3459443"/>
              <a:gd name="connsiteY4-10" fmla="*/ 0 h 150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59443" h="150471">
                <a:moveTo>
                  <a:pt x="33337" y="0"/>
                </a:moveTo>
                <a:lnTo>
                  <a:pt x="3459443" y="0"/>
                </a:lnTo>
                <a:lnTo>
                  <a:pt x="3459443" y="150471"/>
                </a:lnTo>
                <a:lnTo>
                  <a:pt x="0" y="150471"/>
                </a:lnTo>
                <a:lnTo>
                  <a:pt x="33337" y="0"/>
                </a:lnTo>
                <a:close/>
              </a:path>
            </a:pathLst>
          </a:custGeom>
          <a:gradFill>
            <a:gsLst>
              <a:gs pos="0">
                <a:srgbClr val="01A6CB">
                  <a:alpha val="25000"/>
                </a:srgbClr>
              </a:gs>
              <a:gs pos="100000">
                <a:schemeClr val="bg1">
                  <a:alpha val="3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18"/>
          <p:cNvSpPr/>
          <p:nvPr/>
        </p:nvSpPr>
        <p:spPr>
          <a:xfrm>
            <a:off x="6748159" y="3407188"/>
            <a:ext cx="4430331" cy="150471"/>
          </a:xfrm>
          <a:custGeom>
            <a:avLst/>
            <a:gdLst>
              <a:gd name="connsiteX0" fmla="*/ 0 w 3426106"/>
              <a:gd name="connsiteY0" fmla="*/ 0 h 150471"/>
              <a:gd name="connsiteX1" fmla="*/ 3426106 w 3426106"/>
              <a:gd name="connsiteY1" fmla="*/ 0 h 150471"/>
              <a:gd name="connsiteX2" fmla="*/ 3426106 w 3426106"/>
              <a:gd name="connsiteY2" fmla="*/ 150471 h 150471"/>
              <a:gd name="connsiteX3" fmla="*/ 0 w 3426106"/>
              <a:gd name="connsiteY3" fmla="*/ 150471 h 150471"/>
              <a:gd name="connsiteX4" fmla="*/ 0 w 3426106"/>
              <a:gd name="connsiteY4" fmla="*/ 0 h 150471"/>
              <a:gd name="connsiteX0-1" fmla="*/ 33337 w 3459443"/>
              <a:gd name="connsiteY0-2" fmla="*/ 0 h 150471"/>
              <a:gd name="connsiteX1-3" fmla="*/ 3459443 w 3459443"/>
              <a:gd name="connsiteY1-4" fmla="*/ 0 h 150471"/>
              <a:gd name="connsiteX2-5" fmla="*/ 3459443 w 3459443"/>
              <a:gd name="connsiteY2-6" fmla="*/ 150471 h 150471"/>
              <a:gd name="connsiteX3-7" fmla="*/ 0 w 3459443"/>
              <a:gd name="connsiteY3-8" fmla="*/ 150471 h 150471"/>
              <a:gd name="connsiteX4-9" fmla="*/ 33337 w 3459443"/>
              <a:gd name="connsiteY4-10" fmla="*/ 0 h 150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59443" h="150471">
                <a:moveTo>
                  <a:pt x="33337" y="0"/>
                </a:moveTo>
                <a:lnTo>
                  <a:pt x="3459443" y="0"/>
                </a:lnTo>
                <a:lnTo>
                  <a:pt x="3459443" y="150471"/>
                </a:lnTo>
                <a:lnTo>
                  <a:pt x="0" y="150471"/>
                </a:lnTo>
                <a:lnTo>
                  <a:pt x="33337" y="0"/>
                </a:lnTo>
                <a:close/>
              </a:path>
            </a:pathLst>
          </a:custGeom>
          <a:gradFill>
            <a:gsLst>
              <a:gs pos="0">
                <a:srgbClr val="01A6CB">
                  <a:alpha val="25000"/>
                </a:srgbClr>
              </a:gs>
              <a:gs pos="100000">
                <a:schemeClr val="bg1">
                  <a:alpha val="3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8"/>
          <p:cNvSpPr/>
          <p:nvPr/>
        </p:nvSpPr>
        <p:spPr>
          <a:xfrm>
            <a:off x="6748159" y="4680403"/>
            <a:ext cx="4430331" cy="150471"/>
          </a:xfrm>
          <a:custGeom>
            <a:avLst/>
            <a:gdLst>
              <a:gd name="connsiteX0" fmla="*/ 0 w 3426106"/>
              <a:gd name="connsiteY0" fmla="*/ 0 h 150471"/>
              <a:gd name="connsiteX1" fmla="*/ 3426106 w 3426106"/>
              <a:gd name="connsiteY1" fmla="*/ 0 h 150471"/>
              <a:gd name="connsiteX2" fmla="*/ 3426106 w 3426106"/>
              <a:gd name="connsiteY2" fmla="*/ 150471 h 150471"/>
              <a:gd name="connsiteX3" fmla="*/ 0 w 3426106"/>
              <a:gd name="connsiteY3" fmla="*/ 150471 h 150471"/>
              <a:gd name="connsiteX4" fmla="*/ 0 w 3426106"/>
              <a:gd name="connsiteY4" fmla="*/ 0 h 150471"/>
              <a:gd name="connsiteX0-1" fmla="*/ 33337 w 3459443"/>
              <a:gd name="connsiteY0-2" fmla="*/ 0 h 150471"/>
              <a:gd name="connsiteX1-3" fmla="*/ 3459443 w 3459443"/>
              <a:gd name="connsiteY1-4" fmla="*/ 0 h 150471"/>
              <a:gd name="connsiteX2-5" fmla="*/ 3459443 w 3459443"/>
              <a:gd name="connsiteY2-6" fmla="*/ 150471 h 150471"/>
              <a:gd name="connsiteX3-7" fmla="*/ 0 w 3459443"/>
              <a:gd name="connsiteY3-8" fmla="*/ 150471 h 150471"/>
              <a:gd name="connsiteX4-9" fmla="*/ 33337 w 3459443"/>
              <a:gd name="connsiteY4-10" fmla="*/ 0 h 150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59443" h="150471">
                <a:moveTo>
                  <a:pt x="33337" y="0"/>
                </a:moveTo>
                <a:lnTo>
                  <a:pt x="3459443" y="0"/>
                </a:lnTo>
                <a:lnTo>
                  <a:pt x="3459443" y="150471"/>
                </a:lnTo>
                <a:lnTo>
                  <a:pt x="0" y="150471"/>
                </a:lnTo>
                <a:lnTo>
                  <a:pt x="33337" y="0"/>
                </a:lnTo>
                <a:close/>
              </a:path>
            </a:pathLst>
          </a:custGeom>
          <a:gradFill>
            <a:gsLst>
              <a:gs pos="0">
                <a:srgbClr val="01A6CB">
                  <a:alpha val="25000"/>
                </a:srgbClr>
              </a:gs>
              <a:gs pos="100000">
                <a:schemeClr val="bg1">
                  <a:alpha val="3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774083" y="2265770"/>
            <a:ext cx="4846900" cy="2989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022D8F"/>
              </a:buClr>
            </a:pPr>
            <a:r>
              <a:rPr lang="zh-CN" altLang="en-US" sz="1400" b="1" dirty="0">
                <a:solidFill>
                  <a:srgbClr val="07296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目前大陆地区同通用名药品的上市情况：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无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022D8F"/>
              </a:buClr>
            </a:pPr>
            <a:r>
              <a:rPr lang="zh-CN" altLang="en-US" sz="1400" b="1" dirty="0">
                <a:solidFill>
                  <a:srgbClr val="07296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是否为</a:t>
            </a:r>
            <a:r>
              <a:rPr lang="en-US" altLang="zh-CN" sz="1400" b="1" dirty="0">
                <a:solidFill>
                  <a:srgbClr val="07296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OTC </a:t>
            </a:r>
            <a:r>
              <a:rPr lang="zh-CN" altLang="en-US" sz="1400" b="1" dirty="0">
                <a:solidFill>
                  <a:srgbClr val="07296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药品：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否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022D8F"/>
              </a:buClr>
            </a:pPr>
            <a:r>
              <a:rPr lang="zh-CN" altLang="en-US" sz="1400" b="1" dirty="0">
                <a:solidFill>
                  <a:srgbClr val="07296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参照药品建议：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无（阿伐替尼是全球首个与激酶活性构象高效结合的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型抑制剂，也是首个根据基因分型批准上市的胃肠间质瘤靶向药物，既往目录内外均无同类产品）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022D8F"/>
              </a:buClr>
            </a:pPr>
            <a:r>
              <a:rPr lang="zh-CN" altLang="en-US" sz="1400" b="1" dirty="0">
                <a:solidFill>
                  <a:srgbClr val="07296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国内外上市日期：</a:t>
            </a:r>
            <a:endParaRPr lang="en-US" altLang="zh-CN" sz="1400" b="1" dirty="0">
              <a:solidFill>
                <a:srgbClr val="07296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4">
              <a:lnSpc>
                <a:spcPct val="200000"/>
              </a:lnSpc>
              <a:buClr>
                <a:srgbClr val="FFCC33"/>
              </a:buClr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9249" y="2277345"/>
            <a:ext cx="4845451" cy="433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22D8F"/>
              </a:buClr>
            </a:pPr>
            <a:r>
              <a:rPr lang="zh-CN" altLang="en-US" sz="1400" b="1" dirty="0">
                <a:solidFill>
                  <a:srgbClr val="07296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通用名：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阿伐替尼片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022D8F"/>
              </a:buClr>
            </a:pPr>
            <a:r>
              <a:rPr lang="zh-CN" altLang="en-US" sz="1400" b="1" dirty="0">
                <a:solidFill>
                  <a:srgbClr val="07296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注册规格：</a:t>
            </a:r>
            <a:r>
              <a:rPr lang="zh-CN" altLang="zh-CN" sz="140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140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r>
              <a:rPr lang="zh-CN" altLang="zh-CN" sz="140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r>
              <a:rPr lang="en-US" altLang="zh-CN" sz="140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100mg</a:t>
            </a:r>
            <a:r>
              <a:rPr lang="zh-CN" altLang="zh-CN" sz="140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140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zh-CN" altLang="zh-CN" sz="140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r>
              <a:rPr lang="en-US" altLang="zh-CN" sz="140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200mg</a:t>
            </a:r>
            <a:r>
              <a:rPr lang="zh-CN" altLang="zh-CN" sz="140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140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r>
              <a:rPr lang="zh-CN" altLang="zh-CN" sz="140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r>
              <a:rPr lang="en-US" altLang="zh-CN" sz="140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300mg</a:t>
            </a:r>
            <a:endParaRPr lang="zh-CN" altLang="zh-CN" sz="1400" kern="100" dirty="0"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022D8F"/>
              </a:buClr>
            </a:pPr>
            <a:r>
              <a:rPr lang="zh-CN" altLang="en-US" sz="1400" b="1" dirty="0">
                <a:solidFill>
                  <a:srgbClr val="07296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适应症：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本品适用于治疗携带血小板衍生生长因子受体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α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PDGFRA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）外显子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18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突变（包括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PDGFRA D842V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突变）的不可切除或转移性胃肠间质瘤（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GIST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）成人患者。</a:t>
            </a:r>
          </a:p>
          <a:p>
            <a:pPr>
              <a:lnSpc>
                <a:spcPct val="200000"/>
              </a:lnSpc>
              <a:buClr>
                <a:srgbClr val="022D8F"/>
              </a:buClr>
            </a:pPr>
            <a:r>
              <a:rPr lang="zh-CN" altLang="en-US" sz="1400" b="1" dirty="0">
                <a:solidFill>
                  <a:srgbClr val="07296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使用剂量：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300mg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，每天一次，口服（详见药品说明书）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022D8F"/>
              </a:buClr>
            </a:pPr>
            <a:r>
              <a:rPr lang="zh-CN" altLang="en-US" sz="1400" b="1" dirty="0">
                <a:solidFill>
                  <a:srgbClr val="07296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有效期：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36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个月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022D8F"/>
              </a:buClr>
            </a:pPr>
            <a:r>
              <a:rPr lang="zh-CN" altLang="en-US" sz="1400" b="1" dirty="0">
                <a:solidFill>
                  <a:srgbClr val="07296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专利期：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2034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022D8F"/>
              </a:buClr>
            </a:pP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022D8F"/>
              </a:buClr>
            </a:pP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: 圆角 31"/>
          <p:cNvSpPr/>
          <p:nvPr/>
        </p:nvSpPr>
        <p:spPr>
          <a:xfrm>
            <a:off x="6759615" y="5410683"/>
            <a:ext cx="4861367" cy="82068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7426447" y="5364384"/>
            <a:ext cx="206816" cy="206816"/>
          </a:xfrm>
          <a:prstGeom prst="ellipse">
            <a:avLst/>
          </a:prstGeom>
          <a:gradFill>
            <a:gsLst>
              <a:gs pos="0">
                <a:srgbClr val="013B9E"/>
              </a:gs>
              <a:gs pos="100000">
                <a:srgbClr val="0356B3"/>
              </a:gs>
            </a:gsLst>
            <a:lin ang="5400000" scaled="0"/>
          </a:gradFill>
          <a:ln w="25400">
            <a:solidFill>
              <a:schemeClr val="bg1"/>
            </a:solidFill>
          </a:ln>
          <a:effectLst>
            <a:outerShdw blurRad="50800" dist="38100" dir="2700000" sx="92000" sy="92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5" name="文本框 34"/>
          <p:cNvSpPr txBox="1"/>
          <p:nvPr/>
        </p:nvSpPr>
        <p:spPr>
          <a:xfrm>
            <a:off x="7303625" y="5006097"/>
            <a:ext cx="17564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美国</a:t>
            </a:r>
            <a:endParaRPr lang="zh-CN" altLang="en-US" sz="1400" dirty="0"/>
          </a:p>
        </p:txBody>
      </p:sp>
      <p:sp>
        <p:nvSpPr>
          <p:cNvPr id="37" name="文本框 36"/>
          <p:cNvSpPr txBox="1"/>
          <p:nvPr/>
        </p:nvSpPr>
        <p:spPr>
          <a:xfrm>
            <a:off x="7065420" y="5638799"/>
            <a:ext cx="13684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endParaRPr lang="zh-CN" altLang="en-US" sz="1400" dirty="0"/>
          </a:p>
        </p:txBody>
      </p:sp>
      <p:sp>
        <p:nvSpPr>
          <p:cNvPr id="38" name="椭圆 37"/>
          <p:cNvSpPr/>
          <p:nvPr/>
        </p:nvSpPr>
        <p:spPr>
          <a:xfrm>
            <a:off x="9050922" y="5364384"/>
            <a:ext cx="206816" cy="206816"/>
          </a:xfrm>
          <a:prstGeom prst="ellipse">
            <a:avLst/>
          </a:prstGeom>
          <a:gradFill>
            <a:gsLst>
              <a:gs pos="0">
                <a:srgbClr val="013B9E"/>
              </a:gs>
              <a:gs pos="100000">
                <a:srgbClr val="0356B3"/>
              </a:gs>
            </a:gsLst>
            <a:lin ang="5400000" scaled="0"/>
          </a:gradFill>
          <a:ln w="25400">
            <a:solidFill>
              <a:schemeClr val="bg1"/>
            </a:solidFill>
          </a:ln>
          <a:effectLst>
            <a:outerShdw blurRad="50800" dist="38100" dir="2700000" sx="92000" sy="92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9" name="文本框 38"/>
          <p:cNvSpPr txBox="1"/>
          <p:nvPr/>
        </p:nvSpPr>
        <p:spPr>
          <a:xfrm>
            <a:off x="8916525" y="5006097"/>
            <a:ext cx="17564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欧盟</a:t>
            </a:r>
            <a:endParaRPr lang="zh-CN" altLang="en-US" sz="1400" dirty="0"/>
          </a:p>
        </p:txBody>
      </p:sp>
      <p:sp>
        <p:nvSpPr>
          <p:cNvPr id="40" name="文本框 39"/>
          <p:cNvSpPr txBox="1"/>
          <p:nvPr/>
        </p:nvSpPr>
        <p:spPr>
          <a:xfrm>
            <a:off x="8678320" y="5638799"/>
            <a:ext cx="13684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endParaRPr lang="zh-CN" altLang="en-US" sz="1400" dirty="0"/>
          </a:p>
        </p:txBody>
      </p:sp>
      <p:sp>
        <p:nvSpPr>
          <p:cNvPr id="41" name="椭圆 40"/>
          <p:cNvSpPr/>
          <p:nvPr/>
        </p:nvSpPr>
        <p:spPr>
          <a:xfrm>
            <a:off x="10609847" y="5364384"/>
            <a:ext cx="206816" cy="206816"/>
          </a:xfrm>
          <a:prstGeom prst="ellipse">
            <a:avLst/>
          </a:prstGeom>
          <a:gradFill>
            <a:gsLst>
              <a:gs pos="0">
                <a:srgbClr val="013B9E"/>
              </a:gs>
              <a:gs pos="100000">
                <a:srgbClr val="0356B3"/>
              </a:gs>
            </a:gsLst>
            <a:lin ang="5400000" scaled="0"/>
          </a:gradFill>
          <a:ln w="25400">
            <a:solidFill>
              <a:schemeClr val="bg1"/>
            </a:solidFill>
          </a:ln>
          <a:effectLst>
            <a:outerShdw blurRad="50800" dist="38100" dir="2700000" sx="92000" sy="92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3" name="文本框 42"/>
          <p:cNvSpPr txBox="1"/>
          <p:nvPr/>
        </p:nvSpPr>
        <p:spPr>
          <a:xfrm>
            <a:off x="10237245" y="5638799"/>
            <a:ext cx="13684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2021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endParaRPr lang="zh-CN" altLang="en-US" sz="1400" dirty="0"/>
          </a:p>
        </p:txBody>
      </p:sp>
      <p:grpSp>
        <p:nvGrpSpPr>
          <p:cNvPr id="52" name="组合 51"/>
          <p:cNvGrpSpPr/>
          <p:nvPr/>
        </p:nvGrpSpPr>
        <p:grpSpPr>
          <a:xfrm>
            <a:off x="3492500" y="1211007"/>
            <a:ext cx="4775200" cy="919418"/>
            <a:chOff x="4762500" y="-1214693"/>
            <a:chExt cx="4775200" cy="919418"/>
          </a:xfrm>
        </p:grpSpPr>
        <p:sp>
          <p:nvSpPr>
            <p:cNvPr id="12" name="矩形: 圆角 11"/>
            <p:cNvSpPr/>
            <p:nvPr/>
          </p:nvSpPr>
          <p:spPr>
            <a:xfrm>
              <a:off x="4762500" y="-1214693"/>
              <a:ext cx="4775200" cy="681294"/>
            </a:xfrm>
            <a:prstGeom prst="roundRect">
              <a:avLst/>
            </a:prstGeom>
            <a:solidFill>
              <a:srgbClr val="013B9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标题 3"/>
            <p:cNvSpPr txBox="1"/>
            <p:nvPr/>
          </p:nvSpPr>
          <p:spPr>
            <a:xfrm>
              <a:off x="5295133" y="-1105003"/>
              <a:ext cx="3658368" cy="49247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accent1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28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基本信息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8959338" y="-805016"/>
              <a:ext cx="176981" cy="509741"/>
              <a:chOff x="2625213" y="757084"/>
              <a:chExt cx="176981" cy="50974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2625213" y="757084"/>
                <a:ext cx="176981" cy="176981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95AE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640883" y="855714"/>
                <a:ext cx="145641" cy="411111"/>
              </a:xfrm>
              <a:prstGeom prst="rect">
                <a:avLst/>
              </a:prstGeom>
              <a:gradFill>
                <a:gsLst>
                  <a:gs pos="1000">
                    <a:srgbClr val="013B9E"/>
                  </a:gs>
                  <a:gs pos="52000">
                    <a:srgbClr val="FFFFFF"/>
                  </a:gs>
                  <a:gs pos="100000">
                    <a:srgbClr val="013B9E"/>
                  </a:gs>
                </a:gsLst>
                <a:lin ang="5400000" scaled="0"/>
              </a:gradFill>
              <a:ln w="9525">
                <a:gradFill>
                  <a:gsLst>
                    <a:gs pos="0">
                      <a:srgbClr val="013B9E"/>
                    </a:gs>
                    <a:gs pos="88000">
                      <a:schemeClr val="bg1"/>
                    </a:gs>
                    <a:gs pos="14000">
                      <a:srgbClr val="FFFFFF"/>
                    </a:gs>
                    <a:gs pos="100000">
                      <a:srgbClr val="013B9E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5413378" y="-911224"/>
              <a:ext cx="3411538" cy="47628"/>
              <a:chOff x="5575300" y="-861063"/>
              <a:chExt cx="2739083" cy="45722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5575300" y="-861060"/>
                <a:ext cx="406400" cy="45719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 2"/>
              <p:cNvSpPr/>
              <p:nvPr/>
            </p:nvSpPr>
            <p:spPr>
              <a:xfrm flipH="1">
                <a:off x="7880043" y="-861063"/>
                <a:ext cx="434340" cy="45719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5092188" y="-805016"/>
              <a:ext cx="176981" cy="509741"/>
              <a:chOff x="2625213" y="757084"/>
              <a:chExt cx="176981" cy="509741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2625213" y="757084"/>
                <a:ext cx="176981" cy="176981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95AE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2640883" y="855714"/>
                <a:ext cx="145641" cy="411111"/>
              </a:xfrm>
              <a:prstGeom prst="rect">
                <a:avLst/>
              </a:prstGeom>
              <a:gradFill>
                <a:gsLst>
                  <a:gs pos="1000">
                    <a:srgbClr val="013B9E"/>
                  </a:gs>
                  <a:gs pos="52000">
                    <a:srgbClr val="FFFFFF"/>
                  </a:gs>
                  <a:gs pos="100000">
                    <a:srgbClr val="013B9E"/>
                  </a:gs>
                </a:gsLst>
                <a:lin ang="5400000" scaled="0"/>
              </a:gradFill>
              <a:ln w="9525">
                <a:gradFill>
                  <a:gsLst>
                    <a:gs pos="0">
                      <a:srgbClr val="013B9E"/>
                    </a:gs>
                    <a:gs pos="88000">
                      <a:schemeClr val="bg1"/>
                    </a:gs>
                    <a:gs pos="14000">
                      <a:srgbClr val="FFFFFF"/>
                    </a:gs>
                    <a:gs pos="100000">
                      <a:srgbClr val="013B9E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0" y="-34925"/>
            <a:ext cx="479047" cy="1512985"/>
            <a:chOff x="0" y="-34925"/>
            <a:chExt cx="479047" cy="1512985"/>
          </a:xfrm>
        </p:grpSpPr>
        <p:sp>
          <p:nvSpPr>
            <p:cNvPr id="67" name="Freeform 38"/>
            <p:cNvSpPr/>
            <p:nvPr/>
          </p:nvSpPr>
          <p:spPr bwMode="auto">
            <a:xfrm>
              <a:off x="0" y="186372"/>
              <a:ext cx="479047" cy="1291688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rgbClr val="013B9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grpSp>
          <p:nvGrpSpPr>
            <p:cNvPr id="56" name="Group 10"/>
            <p:cNvGrpSpPr/>
            <p:nvPr/>
          </p:nvGrpSpPr>
          <p:grpSpPr>
            <a:xfrm>
              <a:off x="0" y="0"/>
              <a:ext cx="479047" cy="262490"/>
              <a:chOff x="7584629" y="2002969"/>
              <a:chExt cx="1736828" cy="746981"/>
            </a:xfrm>
          </p:grpSpPr>
          <p:sp>
            <p:nvSpPr>
              <p:cNvPr id="61" name="Rectangle 39"/>
              <p:cNvSpPr>
                <a:spLocks noChangeArrowheads="1"/>
              </p:cNvSpPr>
              <p:nvPr/>
            </p:nvSpPr>
            <p:spPr bwMode="auto">
              <a:xfrm>
                <a:off x="7584629" y="2533338"/>
                <a:ext cx="1736828" cy="101086"/>
              </a:xfrm>
              <a:prstGeom prst="rect">
                <a:avLst/>
              </a:prstGeom>
              <a:solidFill>
                <a:srgbClr val="012B6F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 40"/>
              <p:cNvSpPr/>
              <p:nvPr/>
            </p:nvSpPr>
            <p:spPr bwMode="auto">
              <a:xfrm>
                <a:off x="8040169" y="2002969"/>
                <a:ext cx="824435" cy="746981"/>
              </a:xfrm>
              <a:custGeom>
                <a:avLst/>
                <a:gdLst>
                  <a:gd name="T0" fmla="*/ 414 w 414"/>
                  <a:gd name="T1" fmla="*/ 0 h 376"/>
                  <a:gd name="T2" fmla="*/ 0 w 414"/>
                  <a:gd name="T3" fmla="*/ 0 h 376"/>
                  <a:gd name="T4" fmla="*/ 0 w 414"/>
                  <a:gd name="T5" fmla="*/ 239 h 376"/>
                  <a:gd name="T6" fmla="*/ 136 w 414"/>
                  <a:gd name="T7" fmla="*/ 376 h 376"/>
                  <a:gd name="T8" fmla="*/ 278 w 414"/>
                  <a:gd name="T9" fmla="*/ 376 h 376"/>
                  <a:gd name="T10" fmla="*/ 414 w 414"/>
                  <a:gd name="T11" fmla="*/ 239 h 376"/>
                  <a:gd name="T12" fmla="*/ 414 w 414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376">
                    <a:moveTo>
                      <a:pt x="4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5"/>
                      <a:pt x="61" y="376"/>
                      <a:pt x="136" y="376"/>
                    </a:cubicBezTo>
                    <a:cubicBezTo>
                      <a:pt x="278" y="376"/>
                      <a:pt x="278" y="376"/>
                      <a:pt x="278" y="376"/>
                    </a:cubicBezTo>
                    <a:cubicBezTo>
                      <a:pt x="353" y="376"/>
                      <a:pt x="414" y="315"/>
                      <a:pt x="414" y="23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012B6F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Rectangle 41"/>
              <p:cNvSpPr>
                <a:spLocks noChangeArrowheads="1"/>
              </p:cNvSpPr>
              <p:nvPr/>
            </p:nvSpPr>
            <p:spPr bwMode="auto">
              <a:xfrm>
                <a:off x="7584629" y="2002969"/>
                <a:ext cx="1736828" cy="5303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Freeform 42"/>
              <p:cNvSpPr/>
              <p:nvPr/>
            </p:nvSpPr>
            <p:spPr bwMode="auto">
              <a:xfrm>
                <a:off x="7584629" y="2002969"/>
                <a:ext cx="1736828" cy="530369"/>
              </a:xfrm>
              <a:custGeom>
                <a:avLst/>
                <a:gdLst>
                  <a:gd name="connsiteX0" fmla="*/ 581025 w 2100263"/>
                  <a:gd name="connsiteY0" fmla="*/ 0 h 641350"/>
                  <a:gd name="connsiteX1" fmla="*/ 1519238 w 2100263"/>
                  <a:gd name="connsiteY1" fmla="*/ 0 h 641350"/>
                  <a:gd name="connsiteX2" fmla="*/ 1519238 w 2100263"/>
                  <a:gd name="connsiteY2" fmla="*/ 30274 h 641350"/>
                  <a:gd name="connsiteX3" fmla="*/ 1519238 w 2100263"/>
                  <a:gd name="connsiteY3" fmla="*/ 52388 h 641350"/>
                  <a:gd name="connsiteX4" fmla="*/ 2100263 w 2100263"/>
                  <a:gd name="connsiteY4" fmla="*/ 52388 h 641350"/>
                  <a:gd name="connsiteX5" fmla="*/ 2100263 w 2100263"/>
                  <a:gd name="connsiteY5" fmla="*/ 192088 h 641350"/>
                  <a:gd name="connsiteX6" fmla="*/ 1519238 w 2100263"/>
                  <a:gd name="connsiteY6" fmla="*/ 192088 h 641350"/>
                  <a:gd name="connsiteX7" fmla="*/ 1519238 w 2100263"/>
                  <a:gd name="connsiteY7" fmla="*/ 242195 h 641350"/>
                  <a:gd name="connsiteX8" fmla="*/ 1519238 w 2100263"/>
                  <a:gd name="connsiteY8" fmla="*/ 574092 h 641350"/>
                  <a:gd name="connsiteX9" fmla="*/ 1512021 w 2100263"/>
                  <a:gd name="connsiteY9" fmla="*/ 641350 h 641350"/>
                  <a:gd name="connsiteX10" fmla="*/ 588242 w 2100263"/>
                  <a:gd name="connsiteY10" fmla="*/ 641350 h 641350"/>
                  <a:gd name="connsiteX11" fmla="*/ 581025 w 2100263"/>
                  <a:gd name="connsiteY11" fmla="*/ 574092 h 641350"/>
                  <a:gd name="connsiteX12" fmla="*/ 581025 w 2100263"/>
                  <a:gd name="connsiteY12" fmla="*/ 266162 h 641350"/>
                  <a:gd name="connsiteX13" fmla="*/ 581025 w 2100263"/>
                  <a:gd name="connsiteY13" fmla="*/ 192088 h 641350"/>
                  <a:gd name="connsiteX14" fmla="*/ 0 w 2100263"/>
                  <a:gd name="connsiteY14" fmla="*/ 192088 h 641350"/>
                  <a:gd name="connsiteX15" fmla="*/ 0 w 2100263"/>
                  <a:gd name="connsiteY15" fmla="*/ 52388 h 641350"/>
                  <a:gd name="connsiteX16" fmla="*/ 581025 w 2100263"/>
                  <a:gd name="connsiteY16" fmla="*/ 52388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3" h="641350">
                    <a:moveTo>
                      <a:pt x="581025" y="0"/>
                    </a:moveTo>
                    <a:cubicBezTo>
                      <a:pt x="581025" y="0"/>
                      <a:pt x="581025" y="0"/>
                      <a:pt x="1519238" y="0"/>
                    </a:cubicBezTo>
                    <a:cubicBezTo>
                      <a:pt x="1519238" y="0"/>
                      <a:pt x="1519238" y="0"/>
                      <a:pt x="1519238" y="30274"/>
                    </a:cubicBezTo>
                    <a:lnTo>
                      <a:pt x="1519238" y="52388"/>
                    </a:lnTo>
                    <a:lnTo>
                      <a:pt x="2100263" y="52388"/>
                    </a:lnTo>
                    <a:lnTo>
                      <a:pt x="2100263" y="192088"/>
                    </a:lnTo>
                    <a:lnTo>
                      <a:pt x="1519238" y="192088"/>
                    </a:lnTo>
                    <a:lnTo>
                      <a:pt x="1519238" y="242195"/>
                    </a:lnTo>
                    <a:cubicBezTo>
                      <a:pt x="1519238" y="322927"/>
                      <a:pt x="1519238" y="430569"/>
                      <a:pt x="1519238" y="574092"/>
                    </a:cubicBezTo>
                    <a:cubicBezTo>
                      <a:pt x="1519238" y="598113"/>
                      <a:pt x="1516832" y="619732"/>
                      <a:pt x="1512021" y="641350"/>
                    </a:cubicBezTo>
                    <a:cubicBezTo>
                      <a:pt x="1512021" y="641350"/>
                      <a:pt x="1512021" y="641350"/>
                      <a:pt x="588242" y="641350"/>
                    </a:cubicBezTo>
                    <a:cubicBezTo>
                      <a:pt x="583431" y="619732"/>
                      <a:pt x="581025" y="598113"/>
                      <a:pt x="581025" y="574092"/>
                    </a:cubicBezTo>
                    <a:cubicBezTo>
                      <a:pt x="581025" y="574092"/>
                      <a:pt x="581025" y="574092"/>
                      <a:pt x="581025" y="266162"/>
                    </a:cubicBezTo>
                    <a:lnTo>
                      <a:pt x="581025" y="192088"/>
                    </a:lnTo>
                    <a:lnTo>
                      <a:pt x="0" y="192088"/>
                    </a:lnTo>
                    <a:lnTo>
                      <a:pt x="0" y="52388"/>
                    </a:lnTo>
                    <a:lnTo>
                      <a:pt x="581025" y="52388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noAutofit/>
              </a:bodyPr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Rectangle 43"/>
              <p:cNvSpPr>
                <a:spLocks noChangeArrowheads="1"/>
              </p:cNvSpPr>
              <p:nvPr/>
            </p:nvSpPr>
            <p:spPr bwMode="auto">
              <a:xfrm>
                <a:off x="7584629" y="2002969"/>
                <a:ext cx="1736828" cy="112900"/>
              </a:xfrm>
              <a:prstGeom prst="rect">
                <a:avLst/>
              </a:prstGeom>
              <a:solidFill>
                <a:srgbClr val="013B9E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44"/>
              <p:cNvSpPr/>
              <p:nvPr/>
            </p:nvSpPr>
            <p:spPr bwMode="auto">
              <a:xfrm>
                <a:off x="8097932" y="2002969"/>
                <a:ext cx="707597" cy="659023"/>
              </a:xfrm>
              <a:custGeom>
                <a:avLst/>
                <a:gdLst>
                  <a:gd name="T0" fmla="*/ 355 w 355"/>
                  <a:gd name="T1" fmla="*/ 0 h 332"/>
                  <a:gd name="T2" fmla="*/ 0 w 355"/>
                  <a:gd name="T3" fmla="*/ 0 h 332"/>
                  <a:gd name="T4" fmla="*/ 0 w 355"/>
                  <a:gd name="T5" fmla="*/ 225 h 332"/>
                  <a:gd name="T6" fmla="*/ 107 w 355"/>
                  <a:gd name="T7" fmla="*/ 332 h 332"/>
                  <a:gd name="T8" fmla="*/ 248 w 355"/>
                  <a:gd name="T9" fmla="*/ 332 h 332"/>
                  <a:gd name="T10" fmla="*/ 355 w 355"/>
                  <a:gd name="T11" fmla="*/ 225 h 332"/>
                  <a:gd name="T12" fmla="*/ 355 w 355"/>
                  <a:gd name="T1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332">
                    <a:moveTo>
                      <a:pt x="35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84"/>
                      <a:pt x="48" y="332"/>
                      <a:pt x="107" y="332"/>
                    </a:cubicBezTo>
                    <a:cubicBezTo>
                      <a:pt x="248" y="332"/>
                      <a:pt x="248" y="332"/>
                      <a:pt x="248" y="332"/>
                    </a:cubicBezTo>
                    <a:cubicBezTo>
                      <a:pt x="307" y="332"/>
                      <a:pt x="355" y="284"/>
                      <a:pt x="355" y="225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013B9E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9" name="文本框 68"/>
            <p:cNvSpPr txBox="1"/>
            <p:nvPr/>
          </p:nvSpPr>
          <p:spPr>
            <a:xfrm>
              <a:off x="50800" y="304762"/>
              <a:ext cx="360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基本信息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98425" y="-3492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</a:rPr>
                <a:t>1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597719" y="185243"/>
            <a:ext cx="101972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阿伐替尼（泰吉华</a:t>
            </a:r>
            <a:r>
              <a:rPr lang="en-US" altLang="zh-CN" sz="24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®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）是全球首个且唯一获批用于治疗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PDGFRA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外显子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18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突变不可切除或转移性胃肠间质瘤的精准靶向药物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1ACC96F-5E03-CEB2-ACCF-B846F695F8EA}"/>
              </a:ext>
            </a:extLst>
          </p:cNvPr>
          <p:cNvSpPr txBox="1"/>
          <p:nvPr/>
        </p:nvSpPr>
        <p:spPr>
          <a:xfrm>
            <a:off x="10435542" y="5015017"/>
            <a:ext cx="17564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中国</a:t>
            </a:r>
            <a:endParaRPr lang="zh-CN" altLang="en-US" sz="1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692150" y="1333500"/>
            <a:ext cx="3296787" cy="857250"/>
          </a:xfrm>
          <a:prstGeom prst="roundRect">
            <a:avLst>
              <a:gd name="adj" fmla="val 13334"/>
            </a:avLst>
          </a:prstGeom>
          <a:solidFill>
            <a:srgbClr val="012B6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: 圆角 53"/>
          <p:cNvSpPr/>
          <p:nvPr/>
        </p:nvSpPr>
        <p:spPr>
          <a:xfrm rot="5400000">
            <a:off x="4240762" y="1653229"/>
            <a:ext cx="373592" cy="7429910"/>
          </a:xfrm>
          <a:prstGeom prst="roundRect">
            <a:avLst>
              <a:gd name="adj" fmla="val 50000"/>
            </a:avLst>
          </a:prstGeom>
          <a:solidFill>
            <a:srgbClr val="DAE3F3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8" name="对象 5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5715" imgH="5715" progId="TCLayout.ActiveDocument.1">
                  <p:embed/>
                </p:oleObj>
              </mc:Choice>
              <mc:Fallback>
                <p:oleObj name="think-cell 幻灯片" r:id="rId3" imgW="5715" imgH="5715" progId="TCLayout.ActiveDocument.1">
                  <p:embed/>
                  <p:pic>
                    <p:nvPicPr>
                      <p:cNvPr id="0" name="对象 5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文本框 49"/>
          <p:cNvSpPr txBox="1"/>
          <p:nvPr/>
        </p:nvSpPr>
        <p:spPr>
          <a:xfrm>
            <a:off x="843337" y="5539416"/>
            <a:ext cx="10530420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2890" indent="-179705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阿伐替尼凭借其独特的作用机制，对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PDGFRA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外显子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18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突变的胃肠间质瘤表现出强效缓解，显著延长生存，长期使用安全可管理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104097" y="5198370"/>
            <a:ext cx="6245022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阿伐替尼填补晚期</a:t>
            </a:r>
            <a:r>
              <a:rPr lang="en-US" altLang="zh-CN" sz="16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PDGFRA</a:t>
            </a:r>
            <a:r>
              <a:rPr lang="zh-CN" altLang="en-US" sz="16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外显子</a:t>
            </a:r>
            <a:r>
              <a:rPr lang="en-US" altLang="zh-CN" sz="16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18</a:t>
            </a:r>
            <a:r>
              <a:rPr lang="zh-CN" altLang="en-US" sz="16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突变型胃肠间质瘤治疗的空白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692629" y="1517649"/>
            <a:ext cx="3294043" cy="3504457"/>
          </a:xfrm>
          <a:prstGeom prst="roundRect">
            <a:avLst>
              <a:gd name="adj" fmla="val 3884"/>
            </a:avLst>
          </a:prstGeom>
          <a:solidFill>
            <a:schemeClr val="bg1"/>
          </a:solidFill>
          <a:ln w="9525">
            <a:solidFill>
              <a:srgbClr val="072967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 55"/>
          <p:cNvSpPr/>
          <p:nvPr/>
        </p:nvSpPr>
        <p:spPr bwMode="auto">
          <a:xfrm>
            <a:off x="758500" y="1339750"/>
            <a:ext cx="3159450" cy="498575"/>
          </a:xfrm>
          <a:custGeom>
            <a:avLst/>
            <a:gdLst>
              <a:gd name="T0" fmla="*/ 716 w 719"/>
              <a:gd name="T1" fmla="*/ 0 h 216"/>
              <a:gd name="T2" fmla="*/ 362 w 719"/>
              <a:gd name="T3" fmla="*/ 0 h 216"/>
              <a:gd name="T4" fmla="*/ 359 w 719"/>
              <a:gd name="T5" fmla="*/ 0 h 216"/>
              <a:gd name="T6" fmla="*/ 359 w 719"/>
              <a:gd name="T7" fmla="*/ 0 h 216"/>
              <a:gd name="T8" fmla="*/ 356 w 719"/>
              <a:gd name="T9" fmla="*/ 0 h 216"/>
              <a:gd name="T10" fmla="*/ 2 w 719"/>
              <a:gd name="T11" fmla="*/ 0 h 216"/>
              <a:gd name="T12" fmla="*/ 0 w 719"/>
              <a:gd name="T13" fmla="*/ 0 h 216"/>
              <a:gd name="T14" fmla="*/ 39 w 719"/>
              <a:gd name="T15" fmla="*/ 9 h 216"/>
              <a:gd name="T16" fmla="*/ 46 w 719"/>
              <a:gd name="T17" fmla="*/ 13 h 216"/>
              <a:gd name="T18" fmla="*/ 49 w 719"/>
              <a:gd name="T19" fmla="*/ 14 h 216"/>
              <a:gd name="T20" fmla="*/ 53 w 719"/>
              <a:gd name="T21" fmla="*/ 17 h 216"/>
              <a:gd name="T22" fmla="*/ 56 w 719"/>
              <a:gd name="T23" fmla="*/ 19 h 216"/>
              <a:gd name="T24" fmla="*/ 59 w 719"/>
              <a:gd name="T25" fmla="*/ 22 h 216"/>
              <a:gd name="T26" fmla="*/ 63 w 719"/>
              <a:gd name="T27" fmla="*/ 25 h 216"/>
              <a:gd name="T28" fmla="*/ 64 w 719"/>
              <a:gd name="T29" fmla="*/ 27 h 216"/>
              <a:gd name="T30" fmla="*/ 70 w 719"/>
              <a:gd name="T31" fmla="*/ 33 h 216"/>
              <a:gd name="T32" fmla="*/ 71 w 719"/>
              <a:gd name="T33" fmla="*/ 34 h 216"/>
              <a:gd name="T34" fmla="*/ 75 w 719"/>
              <a:gd name="T35" fmla="*/ 38 h 216"/>
              <a:gd name="T36" fmla="*/ 76 w 719"/>
              <a:gd name="T37" fmla="*/ 40 h 216"/>
              <a:gd name="T38" fmla="*/ 77 w 719"/>
              <a:gd name="T39" fmla="*/ 41 h 216"/>
              <a:gd name="T40" fmla="*/ 78 w 719"/>
              <a:gd name="T41" fmla="*/ 43 h 216"/>
              <a:gd name="T42" fmla="*/ 81 w 719"/>
              <a:gd name="T43" fmla="*/ 47 h 216"/>
              <a:gd name="T44" fmla="*/ 81 w 719"/>
              <a:gd name="T45" fmla="*/ 48 h 216"/>
              <a:gd name="T46" fmla="*/ 81 w 719"/>
              <a:gd name="T47" fmla="*/ 48 h 216"/>
              <a:gd name="T48" fmla="*/ 81 w 719"/>
              <a:gd name="T49" fmla="*/ 48 h 216"/>
              <a:gd name="T50" fmla="*/ 86 w 719"/>
              <a:gd name="T51" fmla="*/ 59 h 216"/>
              <a:gd name="T52" fmla="*/ 86 w 719"/>
              <a:gd name="T53" fmla="*/ 59 h 216"/>
              <a:gd name="T54" fmla="*/ 96 w 719"/>
              <a:gd name="T55" fmla="*/ 95 h 216"/>
              <a:gd name="T56" fmla="*/ 96 w 719"/>
              <a:gd name="T57" fmla="*/ 98 h 216"/>
              <a:gd name="T58" fmla="*/ 111 w 719"/>
              <a:gd name="T59" fmla="*/ 166 h 216"/>
              <a:gd name="T60" fmla="*/ 192 w 719"/>
              <a:gd name="T61" fmla="*/ 216 h 216"/>
              <a:gd name="T62" fmla="*/ 356 w 719"/>
              <a:gd name="T63" fmla="*/ 216 h 216"/>
              <a:gd name="T64" fmla="*/ 359 w 719"/>
              <a:gd name="T65" fmla="*/ 216 h 216"/>
              <a:gd name="T66" fmla="*/ 359 w 719"/>
              <a:gd name="T67" fmla="*/ 216 h 216"/>
              <a:gd name="T68" fmla="*/ 362 w 719"/>
              <a:gd name="T69" fmla="*/ 216 h 216"/>
              <a:gd name="T70" fmla="*/ 526 w 719"/>
              <a:gd name="T71" fmla="*/ 216 h 216"/>
              <a:gd name="T72" fmla="*/ 607 w 719"/>
              <a:gd name="T73" fmla="*/ 166 h 216"/>
              <a:gd name="T74" fmla="*/ 622 w 719"/>
              <a:gd name="T75" fmla="*/ 98 h 216"/>
              <a:gd name="T76" fmla="*/ 622 w 719"/>
              <a:gd name="T77" fmla="*/ 96 h 216"/>
              <a:gd name="T78" fmla="*/ 632 w 719"/>
              <a:gd name="T79" fmla="*/ 59 h 216"/>
              <a:gd name="T80" fmla="*/ 637 w 719"/>
              <a:gd name="T81" fmla="*/ 48 h 216"/>
              <a:gd name="T82" fmla="*/ 654 w 719"/>
              <a:gd name="T83" fmla="*/ 27 h 216"/>
              <a:gd name="T84" fmla="*/ 656 w 719"/>
              <a:gd name="T85" fmla="*/ 25 h 216"/>
              <a:gd name="T86" fmla="*/ 659 w 719"/>
              <a:gd name="T87" fmla="*/ 22 h 216"/>
              <a:gd name="T88" fmla="*/ 662 w 719"/>
              <a:gd name="T89" fmla="*/ 19 h 216"/>
              <a:gd name="T90" fmla="*/ 665 w 719"/>
              <a:gd name="T91" fmla="*/ 17 h 216"/>
              <a:gd name="T92" fmla="*/ 669 w 719"/>
              <a:gd name="T93" fmla="*/ 14 h 216"/>
              <a:gd name="T94" fmla="*/ 672 w 719"/>
              <a:gd name="T95" fmla="*/ 13 h 216"/>
              <a:gd name="T96" fmla="*/ 679 w 719"/>
              <a:gd name="T97" fmla="*/ 9 h 216"/>
              <a:gd name="T98" fmla="*/ 719 w 719"/>
              <a:gd name="T99" fmla="*/ 0 h 216"/>
              <a:gd name="T100" fmla="*/ 716 w 719"/>
              <a:gd name="T101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9" h="216">
                <a:moveTo>
                  <a:pt x="716" y="0"/>
                </a:moveTo>
                <a:cubicBezTo>
                  <a:pt x="362" y="0"/>
                  <a:pt x="362" y="0"/>
                  <a:pt x="362" y="0"/>
                </a:cubicBezTo>
                <a:cubicBezTo>
                  <a:pt x="359" y="0"/>
                  <a:pt x="359" y="0"/>
                  <a:pt x="359" y="0"/>
                </a:cubicBezTo>
                <a:cubicBezTo>
                  <a:pt x="359" y="0"/>
                  <a:pt x="359" y="0"/>
                  <a:pt x="35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13" y="0"/>
                  <a:pt x="27" y="4"/>
                  <a:pt x="39" y="9"/>
                </a:cubicBezTo>
                <a:cubicBezTo>
                  <a:pt x="42" y="10"/>
                  <a:pt x="44" y="12"/>
                  <a:pt x="46" y="13"/>
                </a:cubicBezTo>
                <a:cubicBezTo>
                  <a:pt x="47" y="13"/>
                  <a:pt x="48" y="14"/>
                  <a:pt x="49" y="14"/>
                </a:cubicBezTo>
                <a:cubicBezTo>
                  <a:pt x="50" y="15"/>
                  <a:pt x="52" y="16"/>
                  <a:pt x="53" y="17"/>
                </a:cubicBezTo>
                <a:cubicBezTo>
                  <a:pt x="54" y="18"/>
                  <a:pt x="55" y="19"/>
                  <a:pt x="56" y="19"/>
                </a:cubicBezTo>
                <a:cubicBezTo>
                  <a:pt x="57" y="20"/>
                  <a:pt x="58" y="21"/>
                  <a:pt x="59" y="22"/>
                </a:cubicBezTo>
                <a:cubicBezTo>
                  <a:pt x="60" y="23"/>
                  <a:pt x="61" y="24"/>
                  <a:pt x="63" y="25"/>
                </a:cubicBezTo>
                <a:cubicBezTo>
                  <a:pt x="63" y="25"/>
                  <a:pt x="64" y="26"/>
                  <a:pt x="64" y="27"/>
                </a:cubicBezTo>
                <a:cubicBezTo>
                  <a:pt x="67" y="29"/>
                  <a:pt x="69" y="31"/>
                  <a:pt x="70" y="33"/>
                </a:cubicBezTo>
                <a:cubicBezTo>
                  <a:pt x="71" y="33"/>
                  <a:pt x="71" y="34"/>
                  <a:pt x="71" y="34"/>
                </a:cubicBezTo>
                <a:cubicBezTo>
                  <a:pt x="72" y="35"/>
                  <a:pt x="73" y="37"/>
                  <a:pt x="75" y="38"/>
                </a:cubicBezTo>
                <a:cubicBezTo>
                  <a:pt x="75" y="39"/>
                  <a:pt x="75" y="39"/>
                  <a:pt x="76" y="40"/>
                </a:cubicBezTo>
                <a:cubicBezTo>
                  <a:pt x="76" y="40"/>
                  <a:pt x="76" y="40"/>
                  <a:pt x="77" y="41"/>
                </a:cubicBezTo>
                <a:cubicBezTo>
                  <a:pt x="77" y="41"/>
                  <a:pt x="77" y="42"/>
                  <a:pt x="78" y="43"/>
                </a:cubicBezTo>
                <a:cubicBezTo>
                  <a:pt x="79" y="44"/>
                  <a:pt x="80" y="46"/>
                  <a:pt x="81" y="47"/>
                </a:cubicBezTo>
                <a:cubicBezTo>
                  <a:pt x="81" y="47"/>
                  <a:pt x="81" y="48"/>
                  <a:pt x="81" y="48"/>
                </a:cubicBezTo>
                <a:cubicBezTo>
                  <a:pt x="81" y="48"/>
                  <a:pt x="81" y="48"/>
                  <a:pt x="81" y="48"/>
                </a:cubicBezTo>
                <a:cubicBezTo>
                  <a:pt x="81" y="48"/>
                  <a:pt x="81" y="48"/>
                  <a:pt x="81" y="48"/>
                </a:cubicBezTo>
                <a:cubicBezTo>
                  <a:pt x="83" y="52"/>
                  <a:pt x="85" y="55"/>
                  <a:pt x="86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91" y="70"/>
                  <a:pt x="94" y="83"/>
                  <a:pt x="96" y="95"/>
                </a:cubicBezTo>
                <a:cubicBezTo>
                  <a:pt x="96" y="96"/>
                  <a:pt x="96" y="97"/>
                  <a:pt x="96" y="98"/>
                </a:cubicBezTo>
                <a:cubicBezTo>
                  <a:pt x="99" y="121"/>
                  <a:pt x="101" y="145"/>
                  <a:pt x="111" y="166"/>
                </a:cubicBezTo>
                <a:cubicBezTo>
                  <a:pt x="127" y="199"/>
                  <a:pt x="155" y="216"/>
                  <a:pt x="192" y="216"/>
                </a:cubicBezTo>
                <a:cubicBezTo>
                  <a:pt x="192" y="216"/>
                  <a:pt x="356" y="216"/>
                  <a:pt x="356" y="216"/>
                </a:cubicBezTo>
                <a:cubicBezTo>
                  <a:pt x="356" y="216"/>
                  <a:pt x="357" y="216"/>
                  <a:pt x="359" y="216"/>
                </a:cubicBezTo>
                <a:cubicBezTo>
                  <a:pt x="359" y="216"/>
                  <a:pt x="359" y="216"/>
                  <a:pt x="359" y="216"/>
                </a:cubicBezTo>
                <a:cubicBezTo>
                  <a:pt x="361" y="216"/>
                  <a:pt x="362" y="216"/>
                  <a:pt x="362" y="216"/>
                </a:cubicBezTo>
                <a:cubicBezTo>
                  <a:pt x="362" y="216"/>
                  <a:pt x="526" y="216"/>
                  <a:pt x="526" y="216"/>
                </a:cubicBezTo>
                <a:cubicBezTo>
                  <a:pt x="563" y="216"/>
                  <a:pt x="591" y="199"/>
                  <a:pt x="607" y="166"/>
                </a:cubicBezTo>
                <a:cubicBezTo>
                  <a:pt x="618" y="145"/>
                  <a:pt x="619" y="121"/>
                  <a:pt x="622" y="98"/>
                </a:cubicBezTo>
                <a:cubicBezTo>
                  <a:pt x="622" y="98"/>
                  <a:pt x="622" y="97"/>
                  <a:pt x="622" y="96"/>
                </a:cubicBezTo>
                <a:cubicBezTo>
                  <a:pt x="624" y="83"/>
                  <a:pt x="627" y="71"/>
                  <a:pt x="632" y="59"/>
                </a:cubicBezTo>
                <a:cubicBezTo>
                  <a:pt x="633" y="55"/>
                  <a:pt x="635" y="51"/>
                  <a:pt x="637" y="48"/>
                </a:cubicBezTo>
                <a:cubicBezTo>
                  <a:pt x="642" y="40"/>
                  <a:pt x="647" y="33"/>
                  <a:pt x="654" y="27"/>
                </a:cubicBezTo>
                <a:cubicBezTo>
                  <a:pt x="654" y="26"/>
                  <a:pt x="655" y="25"/>
                  <a:pt x="656" y="25"/>
                </a:cubicBezTo>
                <a:cubicBezTo>
                  <a:pt x="657" y="24"/>
                  <a:pt x="658" y="23"/>
                  <a:pt x="659" y="22"/>
                </a:cubicBezTo>
                <a:cubicBezTo>
                  <a:pt x="660" y="21"/>
                  <a:pt x="661" y="20"/>
                  <a:pt x="662" y="19"/>
                </a:cubicBezTo>
                <a:cubicBezTo>
                  <a:pt x="663" y="19"/>
                  <a:pt x="664" y="18"/>
                  <a:pt x="665" y="17"/>
                </a:cubicBezTo>
                <a:cubicBezTo>
                  <a:pt x="667" y="16"/>
                  <a:pt x="668" y="15"/>
                  <a:pt x="669" y="14"/>
                </a:cubicBezTo>
                <a:cubicBezTo>
                  <a:pt x="670" y="14"/>
                  <a:pt x="671" y="13"/>
                  <a:pt x="672" y="13"/>
                </a:cubicBezTo>
                <a:cubicBezTo>
                  <a:pt x="674" y="12"/>
                  <a:pt x="676" y="10"/>
                  <a:pt x="679" y="9"/>
                </a:cubicBezTo>
                <a:cubicBezTo>
                  <a:pt x="691" y="4"/>
                  <a:pt x="705" y="0"/>
                  <a:pt x="719" y="0"/>
                </a:cubicBezTo>
                <a:cubicBezTo>
                  <a:pt x="718" y="0"/>
                  <a:pt x="717" y="0"/>
                  <a:pt x="716" y="0"/>
                </a:cubicBezTo>
                <a:close/>
              </a:path>
            </a:pathLst>
          </a:custGeom>
          <a:solidFill>
            <a:srgbClr val="013B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77531" y="1411070"/>
            <a:ext cx="21115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疾病基本情况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70269" y="1912325"/>
            <a:ext cx="3134074" cy="2962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356B3"/>
              </a:buClr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胃肠间质瘤是一种罕见间叶源性肿瘤，发病率约为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1-1.5/10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万。新发患者中约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20%-30%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无手术切除机会，靶向药物是主要治疗手段。胃肠间质瘤中约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5%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由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PDGFRA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外显子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18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突变导致，</a:t>
            </a:r>
            <a:r>
              <a:rPr lang="zh-CN" altLang="en-US" sz="14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其中最为常见的是</a:t>
            </a:r>
            <a:r>
              <a:rPr lang="en-US" altLang="zh-CN" sz="14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D842V</a:t>
            </a:r>
            <a:r>
              <a:rPr lang="zh-CN" altLang="en-US" sz="14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突变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，该突变对既往靶向药物原发耐药，</a:t>
            </a:r>
            <a:r>
              <a:rPr lang="zh-CN" altLang="en-US" sz="14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存在未被满足的治疗需求。</a:t>
            </a:r>
            <a:endParaRPr lang="en-US" altLang="zh-CN" sz="1400" b="1" dirty="0">
              <a:solidFill>
                <a:srgbClr val="013B9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4200105" y="1396678"/>
            <a:ext cx="7745151" cy="3638309"/>
          </a:xfrm>
          <a:prstGeom prst="roundRect">
            <a:avLst>
              <a:gd name="adj" fmla="val 3884"/>
            </a:avLst>
          </a:prstGeom>
          <a:solidFill>
            <a:schemeClr val="bg1"/>
          </a:solidFill>
          <a:ln w="3175">
            <a:solidFill>
              <a:srgbClr val="013B9E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762500" y="1218879"/>
            <a:ext cx="670560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625454" y="1224135"/>
            <a:ext cx="6926080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阿伐替尼获批前，</a:t>
            </a:r>
            <a:r>
              <a:rPr lang="en-US" altLang="zh-CN" sz="16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PDGFRA</a:t>
            </a:r>
            <a:r>
              <a:rPr lang="zh-CN" altLang="en-US" sz="16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外显子</a:t>
            </a:r>
            <a:r>
              <a:rPr lang="en-US" altLang="zh-CN" sz="16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18</a:t>
            </a:r>
            <a:r>
              <a:rPr lang="zh-CN" altLang="en-US" sz="16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突变型胃肠间质瘤无有效治疗药物</a:t>
            </a:r>
          </a:p>
        </p:txBody>
      </p:sp>
      <p:sp>
        <p:nvSpPr>
          <p:cNvPr id="32" name="矩形: 圆角 31"/>
          <p:cNvSpPr/>
          <p:nvPr/>
        </p:nvSpPr>
        <p:spPr>
          <a:xfrm>
            <a:off x="4495800" y="1655180"/>
            <a:ext cx="7139940" cy="254643"/>
          </a:xfrm>
          <a:prstGeom prst="roundRect">
            <a:avLst>
              <a:gd name="adj" fmla="val 50000"/>
            </a:avLst>
          </a:prstGeom>
          <a:solidFill>
            <a:srgbClr val="DAE3F3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4687661" y="1266739"/>
            <a:ext cx="6823073" cy="275771"/>
            <a:chOff x="4560661" y="1133475"/>
            <a:chExt cx="6823073" cy="376010"/>
          </a:xfrm>
        </p:grpSpPr>
        <p:sp>
          <p:nvSpPr>
            <p:cNvPr id="25" name="箭头: 五边形 24"/>
            <p:cNvSpPr/>
            <p:nvPr/>
          </p:nvSpPr>
          <p:spPr>
            <a:xfrm>
              <a:off x="11278960" y="1133475"/>
              <a:ext cx="104774" cy="376010"/>
            </a:xfrm>
            <a:prstGeom prst="homePlate">
              <a:avLst/>
            </a:prstGeom>
            <a:solidFill>
              <a:srgbClr val="013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箭头: 五边形 25"/>
            <p:cNvSpPr/>
            <p:nvPr/>
          </p:nvSpPr>
          <p:spPr>
            <a:xfrm flipH="1">
              <a:off x="4560661" y="1133475"/>
              <a:ext cx="104774" cy="376010"/>
            </a:xfrm>
            <a:prstGeom prst="homePlate">
              <a:avLst/>
            </a:prstGeom>
            <a:solidFill>
              <a:srgbClr val="013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934559" y="2925035"/>
            <a:ext cx="3600000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*</a:t>
            </a:r>
            <a:r>
              <a:rPr lang="zh-CN" altLang="en-US" sz="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其他靶向药物用于</a:t>
            </a:r>
            <a:r>
              <a:rPr lang="en-US" altLang="zh-CN" sz="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PDGFRA </a:t>
            </a:r>
            <a:r>
              <a:rPr lang="zh-CN" altLang="en-US" sz="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外显子</a:t>
            </a:r>
            <a:r>
              <a:rPr lang="en-US" altLang="zh-CN" sz="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18</a:t>
            </a:r>
            <a:r>
              <a:rPr lang="zh-CN" altLang="en-US" sz="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突变的疗效数据十分有限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5093507" y="1640497"/>
            <a:ext cx="585026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PDGFRA</a:t>
            </a:r>
            <a:r>
              <a:rPr lang="zh-CN" altLang="en-US" sz="12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外显子</a:t>
            </a:r>
            <a:r>
              <a:rPr lang="en-US" altLang="zh-CN" sz="12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2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突变患者从既往标准治疗方案中获益极为有限</a:t>
            </a:r>
          </a:p>
        </p:txBody>
      </p:sp>
      <p:sp>
        <p:nvSpPr>
          <p:cNvPr id="34" name="矩形: 圆角 33"/>
          <p:cNvSpPr/>
          <p:nvPr/>
        </p:nvSpPr>
        <p:spPr>
          <a:xfrm>
            <a:off x="6939313" y="1929500"/>
            <a:ext cx="2303747" cy="987321"/>
          </a:xfrm>
          <a:prstGeom prst="roundRect">
            <a:avLst>
              <a:gd name="adj" fmla="val 8248"/>
            </a:avLst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: 圆角 37"/>
          <p:cNvSpPr/>
          <p:nvPr/>
        </p:nvSpPr>
        <p:spPr>
          <a:xfrm>
            <a:off x="9331993" y="1929500"/>
            <a:ext cx="2303747" cy="987321"/>
          </a:xfrm>
          <a:prstGeom prst="roundRect">
            <a:avLst>
              <a:gd name="adj" fmla="val 8248"/>
            </a:avLst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文本框 7"/>
          <p:cNvSpPr txBox="1"/>
          <p:nvPr/>
        </p:nvSpPr>
        <p:spPr>
          <a:xfrm>
            <a:off x="9612496" y="1952019"/>
            <a:ext cx="1719122" cy="4094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舒尼替尼治疗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PDGFRA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外显子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18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（含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D842V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）突变的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ORR</a:t>
            </a:r>
            <a:endParaRPr lang="en-US" altLang="zh-CN" sz="900" baseline="300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4523773" y="1929500"/>
            <a:ext cx="2303747" cy="987321"/>
          </a:xfrm>
          <a:prstGeom prst="roundRect">
            <a:avLst>
              <a:gd name="adj" fmla="val 8248"/>
            </a:avLst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文本框 105"/>
          <p:cNvSpPr txBox="1"/>
          <p:nvPr/>
        </p:nvSpPr>
        <p:spPr>
          <a:xfrm>
            <a:off x="7461188" y="2205128"/>
            <a:ext cx="14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50"/>
              </a:spcBef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%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4747297" y="1952019"/>
            <a:ext cx="1932903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5000"/>
              </a:lnSpc>
              <a:spcBef>
                <a:spcPts val="50"/>
              </a:spcBef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伊马替尼治疗</a:t>
            </a:r>
            <a:r>
              <a:rPr kumimoji="0" lang="en-US" altLang="zh-CN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PDGFRA</a:t>
            </a:r>
            <a:r>
              <a:rPr kumimoji="0" lang="zh-CN" alt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外显子</a:t>
            </a:r>
            <a:r>
              <a:rPr kumimoji="0" lang="en-US" altLang="zh-CN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18 </a:t>
            </a:r>
            <a:r>
              <a:rPr kumimoji="0" lang="zh-CN" alt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突变（含</a:t>
            </a:r>
            <a:r>
              <a:rPr kumimoji="0" lang="en-US" altLang="zh-CN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D842V</a:t>
            </a:r>
            <a:r>
              <a:rPr kumimoji="0" lang="zh-CN" alt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）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的</a:t>
            </a: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ORR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9815628" y="2178701"/>
            <a:ext cx="1431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50"/>
              </a:spcBef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%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7239000" y="1952019"/>
            <a:ext cx="1730581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5000"/>
              </a:lnSpc>
              <a:spcBef>
                <a:spcPts val="50"/>
              </a:spcBef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伊马替尼治疗</a:t>
            </a:r>
            <a:r>
              <a:rPr kumimoji="0" lang="en-US" altLang="zh-CN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PDGFRA</a:t>
            </a:r>
            <a:r>
              <a:rPr kumimoji="0" lang="zh-CN" alt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外显子</a:t>
            </a:r>
            <a:r>
              <a:rPr kumimoji="0" lang="en-US" altLang="zh-CN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18 D842V</a:t>
            </a:r>
            <a:r>
              <a:rPr kumimoji="0" lang="zh-CN" alt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突变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的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ORR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4909297" y="2205128"/>
            <a:ext cx="18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50"/>
              </a:spcBef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10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%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4495800" y="3139871"/>
            <a:ext cx="7139940" cy="254643"/>
          </a:xfrm>
          <a:prstGeom prst="roundRect">
            <a:avLst>
              <a:gd name="adj" fmla="val 50000"/>
            </a:avLst>
          </a:prstGeom>
          <a:gradFill>
            <a:gsLst>
              <a:gs pos="74000">
                <a:srgbClr val="2A60B5"/>
              </a:gs>
              <a:gs pos="22000">
                <a:srgbClr val="013B9E"/>
              </a:gs>
              <a:gs pos="0">
                <a:srgbClr val="A8D1FE">
                  <a:alpha val="0"/>
                </a:srgbClr>
              </a:gs>
              <a:gs pos="100000">
                <a:srgbClr val="A8D1F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5093507" y="3131066"/>
            <a:ext cx="585026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阿伐替尼显著改善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PDGFRA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外显子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18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突变的治疗现状</a:t>
            </a:r>
          </a:p>
        </p:txBody>
      </p:sp>
      <p:sp>
        <p:nvSpPr>
          <p:cNvPr id="41" name="矩形: 圆角 40"/>
          <p:cNvSpPr/>
          <p:nvPr/>
        </p:nvSpPr>
        <p:spPr>
          <a:xfrm>
            <a:off x="4581829" y="3425504"/>
            <a:ext cx="3473599" cy="1516886"/>
          </a:xfrm>
          <a:prstGeom prst="roundRect">
            <a:avLst>
              <a:gd name="adj" fmla="val 82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/>
          <p:cNvSpPr/>
          <p:nvPr/>
        </p:nvSpPr>
        <p:spPr>
          <a:xfrm>
            <a:off x="8137828" y="3425504"/>
            <a:ext cx="3473599" cy="1516886"/>
          </a:xfrm>
          <a:prstGeom prst="roundRect">
            <a:avLst>
              <a:gd name="adj" fmla="val 82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3B9E"/>
              </a:solidFill>
            </a:endParaRPr>
          </a:p>
        </p:txBody>
      </p:sp>
      <p:sp>
        <p:nvSpPr>
          <p:cNvPr id="116" name="文本框 7"/>
          <p:cNvSpPr txBox="1"/>
          <p:nvPr/>
        </p:nvSpPr>
        <p:spPr>
          <a:xfrm>
            <a:off x="4524582" y="3422444"/>
            <a:ext cx="3640363" cy="2779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阿伐替尼治疗</a:t>
            </a:r>
            <a:r>
              <a:rPr lang="en-US" altLang="zh-CN" sz="1050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PDGFRA</a:t>
            </a:r>
            <a:r>
              <a:rPr lang="zh-CN" altLang="en-US" sz="1050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外显子</a:t>
            </a:r>
            <a:r>
              <a:rPr lang="en-US" altLang="zh-CN" sz="1050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18</a:t>
            </a:r>
            <a:r>
              <a:rPr lang="zh-CN" altLang="en-US" sz="1050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突变</a:t>
            </a:r>
            <a:r>
              <a:rPr lang="en-US" altLang="zh-CN" sz="1050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</a:t>
            </a:r>
            <a:r>
              <a:rPr lang="zh-CN" altLang="en-US" sz="1050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含</a:t>
            </a:r>
            <a:r>
              <a:rPr lang="en-US" altLang="zh-CN" sz="1050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D842V)</a:t>
            </a:r>
            <a:r>
              <a:rPr lang="zh-CN" altLang="en-US" sz="1050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</a:t>
            </a:r>
            <a:r>
              <a:rPr lang="en-US" altLang="zh-CN" sz="1050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ORR</a:t>
            </a:r>
          </a:p>
        </p:txBody>
      </p:sp>
      <p:sp>
        <p:nvSpPr>
          <p:cNvPr id="44" name="文本框 7"/>
          <p:cNvSpPr txBox="1"/>
          <p:nvPr/>
        </p:nvSpPr>
        <p:spPr>
          <a:xfrm>
            <a:off x="8201977" y="3422444"/>
            <a:ext cx="3384383" cy="2779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阿伐替尼治疗</a:t>
            </a:r>
            <a:r>
              <a:rPr lang="en-US" altLang="zh-CN" sz="1050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PDGFRA</a:t>
            </a:r>
            <a:r>
              <a:rPr lang="zh-CN" altLang="en-US" sz="1050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外显子</a:t>
            </a:r>
            <a:r>
              <a:rPr lang="en-US" altLang="zh-CN" sz="1050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18 D842V</a:t>
            </a:r>
            <a:r>
              <a:rPr lang="zh-CN" altLang="en-US" sz="1050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突变的</a:t>
            </a:r>
            <a:r>
              <a:rPr lang="en-US" altLang="zh-CN" sz="1050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ORR</a:t>
            </a:r>
          </a:p>
        </p:txBody>
      </p:sp>
      <p:graphicFrame>
        <p:nvGraphicFramePr>
          <p:cNvPr id="49" name="图表 48"/>
          <p:cNvGraphicFramePr/>
          <p:nvPr/>
        </p:nvGraphicFramePr>
        <p:xfrm>
          <a:off x="5289551" y="3563085"/>
          <a:ext cx="1949449" cy="1364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8" name="文本框 117"/>
          <p:cNvSpPr txBox="1"/>
          <p:nvPr/>
        </p:nvSpPr>
        <p:spPr>
          <a:xfrm>
            <a:off x="5220245" y="3942798"/>
            <a:ext cx="21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50"/>
              </a:spcBef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srgbClr val="022D8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86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22D8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%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22D8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52" name="图表 51"/>
          <p:cNvGraphicFramePr/>
          <p:nvPr/>
        </p:nvGraphicFramePr>
        <p:xfrm>
          <a:off x="8934451" y="3563085"/>
          <a:ext cx="1949449" cy="1364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3" name="文本框 52"/>
          <p:cNvSpPr txBox="1"/>
          <p:nvPr/>
        </p:nvSpPr>
        <p:spPr>
          <a:xfrm>
            <a:off x="8865145" y="3942798"/>
            <a:ext cx="21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50"/>
              </a:spcBef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srgbClr val="022D8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91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22D8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%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22D8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tomach_160992"/>
          <p:cNvSpPr/>
          <p:nvPr/>
        </p:nvSpPr>
        <p:spPr>
          <a:xfrm>
            <a:off x="877378" y="5203092"/>
            <a:ext cx="231374" cy="303702"/>
          </a:xfrm>
          <a:custGeom>
            <a:avLst/>
            <a:gdLst>
              <a:gd name="T0" fmla="*/ 7331 w 9142"/>
              <a:gd name="T1" fmla="*/ 3286 h 12000"/>
              <a:gd name="T2" fmla="*/ 4087 w 9142"/>
              <a:gd name="T3" fmla="*/ 7251 h 12000"/>
              <a:gd name="T4" fmla="*/ 3312 w 9142"/>
              <a:gd name="T5" fmla="*/ 5788 h 12000"/>
              <a:gd name="T6" fmla="*/ 1714 w 9142"/>
              <a:gd name="T7" fmla="*/ 6732 h 12000"/>
              <a:gd name="T8" fmla="*/ 4184 w 9142"/>
              <a:gd name="T9" fmla="*/ 8714 h 12000"/>
              <a:gd name="T10" fmla="*/ 7428 w 9142"/>
              <a:gd name="T11" fmla="*/ 5363 h 12000"/>
              <a:gd name="T12" fmla="*/ 7331 w 9142"/>
              <a:gd name="T13" fmla="*/ 3286 h 12000"/>
              <a:gd name="T14" fmla="*/ 7857 w 9142"/>
              <a:gd name="T15" fmla="*/ 1429 h 12000"/>
              <a:gd name="T16" fmla="*/ 6571 w 9142"/>
              <a:gd name="T17" fmla="*/ 1286 h 12000"/>
              <a:gd name="T18" fmla="*/ 4571 w 9142"/>
              <a:gd name="T19" fmla="*/ 0 h 12000"/>
              <a:gd name="T20" fmla="*/ 2571 w 9142"/>
              <a:gd name="T21" fmla="*/ 1286 h 12000"/>
              <a:gd name="T22" fmla="*/ 1285 w 9142"/>
              <a:gd name="T23" fmla="*/ 1429 h 12000"/>
              <a:gd name="T24" fmla="*/ 0 w 9142"/>
              <a:gd name="T25" fmla="*/ 1429 h 12000"/>
              <a:gd name="T26" fmla="*/ 0 w 9142"/>
              <a:gd name="T27" fmla="*/ 7571 h 12000"/>
              <a:gd name="T28" fmla="*/ 1285 w 9142"/>
              <a:gd name="T29" fmla="*/ 10143 h 12000"/>
              <a:gd name="T30" fmla="*/ 4571 w 9142"/>
              <a:gd name="T31" fmla="*/ 12000 h 12000"/>
              <a:gd name="T32" fmla="*/ 7857 w 9142"/>
              <a:gd name="T33" fmla="*/ 10143 h 12000"/>
              <a:gd name="T34" fmla="*/ 9142 w 9142"/>
              <a:gd name="T35" fmla="*/ 7571 h 12000"/>
              <a:gd name="T36" fmla="*/ 9142 w 9142"/>
              <a:gd name="T37" fmla="*/ 1429 h 12000"/>
              <a:gd name="T38" fmla="*/ 7857 w 9142"/>
              <a:gd name="T39" fmla="*/ 1429 h 12000"/>
              <a:gd name="T40" fmla="*/ 8428 w 9142"/>
              <a:gd name="T41" fmla="*/ 7571 h 12000"/>
              <a:gd name="T42" fmla="*/ 6857 w 9142"/>
              <a:gd name="T43" fmla="*/ 9857 h 12000"/>
              <a:gd name="T44" fmla="*/ 4571 w 9142"/>
              <a:gd name="T45" fmla="*/ 11286 h 12000"/>
              <a:gd name="T46" fmla="*/ 2285 w 9142"/>
              <a:gd name="T47" fmla="*/ 9857 h 12000"/>
              <a:gd name="T48" fmla="*/ 714 w 9142"/>
              <a:gd name="T49" fmla="*/ 7571 h 12000"/>
              <a:gd name="T50" fmla="*/ 714 w 9142"/>
              <a:gd name="T51" fmla="*/ 2143 h 12000"/>
              <a:gd name="T52" fmla="*/ 1285 w 9142"/>
              <a:gd name="T53" fmla="*/ 2143 h 12000"/>
              <a:gd name="T54" fmla="*/ 2571 w 9142"/>
              <a:gd name="T55" fmla="*/ 2000 h 12000"/>
              <a:gd name="T56" fmla="*/ 4571 w 9142"/>
              <a:gd name="T57" fmla="*/ 1000 h 12000"/>
              <a:gd name="T58" fmla="*/ 6571 w 9142"/>
              <a:gd name="T59" fmla="*/ 2000 h 12000"/>
              <a:gd name="T60" fmla="*/ 7857 w 9142"/>
              <a:gd name="T61" fmla="*/ 2143 h 12000"/>
              <a:gd name="T62" fmla="*/ 8428 w 9142"/>
              <a:gd name="T63" fmla="*/ 2143 h 12000"/>
              <a:gd name="T64" fmla="*/ 8428 w 9142"/>
              <a:gd name="T65" fmla="*/ 7571 h 1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142" h="12000">
                <a:moveTo>
                  <a:pt x="7331" y="3286"/>
                </a:moveTo>
                <a:cubicBezTo>
                  <a:pt x="5346" y="4277"/>
                  <a:pt x="4087" y="7251"/>
                  <a:pt x="4087" y="7251"/>
                </a:cubicBezTo>
                <a:lnTo>
                  <a:pt x="3312" y="5788"/>
                </a:lnTo>
                <a:lnTo>
                  <a:pt x="1714" y="6732"/>
                </a:lnTo>
                <a:cubicBezTo>
                  <a:pt x="2392" y="6968"/>
                  <a:pt x="3360" y="7723"/>
                  <a:pt x="4184" y="8714"/>
                </a:cubicBezTo>
                <a:cubicBezTo>
                  <a:pt x="4765" y="7676"/>
                  <a:pt x="6556" y="5551"/>
                  <a:pt x="7428" y="5363"/>
                </a:cubicBezTo>
                <a:cubicBezTo>
                  <a:pt x="7089" y="4607"/>
                  <a:pt x="7283" y="3994"/>
                  <a:pt x="7331" y="3286"/>
                </a:cubicBezTo>
                <a:close/>
                <a:moveTo>
                  <a:pt x="7857" y="1429"/>
                </a:moveTo>
                <a:cubicBezTo>
                  <a:pt x="7433" y="1429"/>
                  <a:pt x="7125" y="1406"/>
                  <a:pt x="6571" y="1286"/>
                </a:cubicBezTo>
                <a:cubicBezTo>
                  <a:pt x="5512" y="1056"/>
                  <a:pt x="4571" y="0"/>
                  <a:pt x="4571" y="0"/>
                </a:cubicBezTo>
                <a:cubicBezTo>
                  <a:pt x="4571" y="0"/>
                  <a:pt x="3630" y="1056"/>
                  <a:pt x="2571" y="1286"/>
                </a:cubicBezTo>
                <a:cubicBezTo>
                  <a:pt x="2017" y="1406"/>
                  <a:pt x="1709" y="1429"/>
                  <a:pt x="1285" y="1429"/>
                </a:cubicBezTo>
                <a:lnTo>
                  <a:pt x="0" y="1429"/>
                </a:lnTo>
                <a:lnTo>
                  <a:pt x="0" y="7571"/>
                </a:lnTo>
                <a:cubicBezTo>
                  <a:pt x="0" y="7571"/>
                  <a:pt x="188" y="9123"/>
                  <a:pt x="1285" y="10143"/>
                </a:cubicBezTo>
                <a:cubicBezTo>
                  <a:pt x="2284" y="11072"/>
                  <a:pt x="4571" y="12000"/>
                  <a:pt x="4571" y="12000"/>
                </a:cubicBezTo>
                <a:cubicBezTo>
                  <a:pt x="4571" y="12000"/>
                  <a:pt x="6858" y="11072"/>
                  <a:pt x="7857" y="10143"/>
                </a:cubicBezTo>
                <a:cubicBezTo>
                  <a:pt x="8954" y="9123"/>
                  <a:pt x="9142" y="7571"/>
                  <a:pt x="9142" y="7571"/>
                </a:cubicBezTo>
                <a:lnTo>
                  <a:pt x="9142" y="1429"/>
                </a:lnTo>
                <a:lnTo>
                  <a:pt x="7857" y="1429"/>
                </a:lnTo>
                <a:close/>
                <a:moveTo>
                  <a:pt x="8428" y="7571"/>
                </a:moveTo>
                <a:cubicBezTo>
                  <a:pt x="8428" y="7571"/>
                  <a:pt x="8099" y="8955"/>
                  <a:pt x="6857" y="9857"/>
                </a:cubicBezTo>
                <a:cubicBezTo>
                  <a:pt x="5717" y="10685"/>
                  <a:pt x="4571" y="11286"/>
                  <a:pt x="4571" y="11286"/>
                </a:cubicBezTo>
                <a:cubicBezTo>
                  <a:pt x="4571" y="11286"/>
                  <a:pt x="3425" y="10685"/>
                  <a:pt x="2285" y="9857"/>
                </a:cubicBezTo>
                <a:cubicBezTo>
                  <a:pt x="1043" y="8955"/>
                  <a:pt x="714" y="7571"/>
                  <a:pt x="714" y="7571"/>
                </a:cubicBezTo>
                <a:lnTo>
                  <a:pt x="714" y="2143"/>
                </a:lnTo>
                <a:lnTo>
                  <a:pt x="1285" y="2143"/>
                </a:lnTo>
                <a:cubicBezTo>
                  <a:pt x="1611" y="2143"/>
                  <a:pt x="2275" y="2068"/>
                  <a:pt x="2571" y="2000"/>
                </a:cubicBezTo>
                <a:cubicBezTo>
                  <a:pt x="3659" y="1749"/>
                  <a:pt x="4571" y="1000"/>
                  <a:pt x="4571" y="1000"/>
                </a:cubicBezTo>
                <a:cubicBezTo>
                  <a:pt x="4571" y="1000"/>
                  <a:pt x="5483" y="1749"/>
                  <a:pt x="6571" y="2000"/>
                </a:cubicBezTo>
                <a:cubicBezTo>
                  <a:pt x="6867" y="2068"/>
                  <a:pt x="7531" y="2143"/>
                  <a:pt x="7857" y="2143"/>
                </a:cubicBezTo>
                <a:lnTo>
                  <a:pt x="8428" y="2143"/>
                </a:lnTo>
                <a:lnTo>
                  <a:pt x="8428" y="7571"/>
                </a:lnTo>
                <a:close/>
              </a:path>
            </a:pathLst>
          </a:custGeom>
          <a:solidFill>
            <a:srgbClr val="013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544285" y="6150114"/>
            <a:ext cx="594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Chandrajit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P. Raut, et al. Gastrointestinal Stromal Tumors : Bench to Bedside, ISBN 978-7-5433-4149-4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Jones RL, et al.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Eur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J Cancer. 2021 Mar;145:132-142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Cassier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PA, et al. Clin Cancer Res. 2012;18(16):4458-4464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 Heinrich MC, et al. J Clin Oncol. 2008 Nov 20;26(33)5352-9.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 Heinrich MC, et al. ASCO 2019. Abs 11022. 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0" y="-34925"/>
            <a:ext cx="479047" cy="1512985"/>
            <a:chOff x="0" y="-34925"/>
            <a:chExt cx="479047" cy="1512985"/>
          </a:xfrm>
        </p:grpSpPr>
        <p:sp>
          <p:nvSpPr>
            <p:cNvPr id="35" name="Freeform 38"/>
            <p:cNvSpPr/>
            <p:nvPr/>
          </p:nvSpPr>
          <p:spPr bwMode="auto">
            <a:xfrm>
              <a:off x="0" y="186372"/>
              <a:ext cx="479047" cy="1291688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rgbClr val="013B9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grpSp>
          <p:nvGrpSpPr>
            <p:cNvPr id="36" name="Group 10"/>
            <p:cNvGrpSpPr/>
            <p:nvPr/>
          </p:nvGrpSpPr>
          <p:grpSpPr>
            <a:xfrm>
              <a:off x="0" y="0"/>
              <a:ext cx="479047" cy="262490"/>
              <a:chOff x="7584629" y="2002969"/>
              <a:chExt cx="1736828" cy="746981"/>
            </a:xfrm>
          </p:grpSpPr>
          <p:sp>
            <p:nvSpPr>
              <p:cNvPr id="46" name="Rectangle 39"/>
              <p:cNvSpPr>
                <a:spLocks noChangeArrowheads="1"/>
              </p:cNvSpPr>
              <p:nvPr/>
            </p:nvSpPr>
            <p:spPr bwMode="auto">
              <a:xfrm>
                <a:off x="7584629" y="2533338"/>
                <a:ext cx="1736828" cy="101086"/>
              </a:xfrm>
              <a:prstGeom prst="rect">
                <a:avLst/>
              </a:prstGeom>
              <a:solidFill>
                <a:srgbClr val="012B6F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0"/>
              <p:cNvSpPr/>
              <p:nvPr/>
            </p:nvSpPr>
            <p:spPr bwMode="auto">
              <a:xfrm>
                <a:off x="8040169" y="2002969"/>
                <a:ext cx="824435" cy="746981"/>
              </a:xfrm>
              <a:custGeom>
                <a:avLst/>
                <a:gdLst>
                  <a:gd name="T0" fmla="*/ 414 w 414"/>
                  <a:gd name="T1" fmla="*/ 0 h 376"/>
                  <a:gd name="T2" fmla="*/ 0 w 414"/>
                  <a:gd name="T3" fmla="*/ 0 h 376"/>
                  <a:gd name="T4" fmla="*/ 0 w 414"/>
                  <a:gd name="T5" fmla="*/ 239 h 376"/>
                  <a:gd name="T6" fmla="*/ 136 w 414"/>
                  <a:gd name="T7" fmla="*/ 376 h 376"/>
                  <a:gd name="T8" fmla="*/ 278 w 414"/>
                  <a:gd name="T9" fmla="*/ 376 h 376"/>
                  <a:gd name="T10" fmla="*/ 414 w 414"/>
                  <a:gd name="T11" fmla="*/ 239 h 376"/>
                  <a:gd name="T12" fmla="*/ 414 w 414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376">
                    <a:moveTo>
                      <a:pt x="4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5"/>
                      <a:pt x="61" y="376"/>
                      <a:pt x="136" y="376"/>
                    </a:cubicBezTo>
                    <a:cubicBezTo>
                      <a:pt x="278" y="376"/>
                      <a:pt x="278" y="376"/>
                      <a:pt x="278" y="376"/>
                    </a:cubicBezTo>
                    <a:cubicBezTo>
                      <a:pt x="353" y="376"/>
                      <a:pt x="414" y="315"/>
                      <a:pt x="414" y="23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012B6F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41"/>
              <p:cNvSpPr>
                <a:spLocks noChangeArrowheads="1"/>
              </p:cNvSpPr>
              <p:nvPr/>
            </p:nvSpPr>
            <p:spPr bwMode="auto">
              <a:xfrm>
                <a:off x="7584629" y="2002969"/>
                <a:ext cx="1736828" cy="5303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 42"/>
              <p:cNvSpPr/>
              <p:nvPr/>
            </p:nvSpPr>
            <p:spPr bwMode="auto">
              <a:xfrm>
                <a:off x="7584629" y="2002969"/>
                <a:ext cx="1736828" cy="530369"/>
              </a:xfrm>
              <a:custGeom>
                <a:avLst/>
                <a:gdLst>
                  <a:gd name="connsiteX0" fmla="*/ 581025 w 2100263"/>
                  <a:gd name="connsiteY0" fmla="*/ 0 h 641350"/>
                  <a:gd name="connsiteX1" fmla="*/ 1519238 w 2100263"/>
                  <a:gd name="connsiteY1" fmla="*/ 0 h 641350"/>
                  <a:gd name="connsiteX2" fmla="*/ 1519238 w 2100263"/>
                  <a:gd name="connsiteY2" fmla="*/ 30274 h 641350"/>
                  <a:gd name="connsiteX3" fmla="*/ 1519238 w 2100263"/>
                  <a:gd name="connsiteY3" fmla="*/ 52388 h 641350"/>
                  <a:gd name="connsiteX4" fmla="*/ 2100263 w 2100263"/>
                  <a:gd name="connsiteY4" fmla="*/ 52388 h 641350"/>
                  <a:gd name="connsiteX5" fmla="*/ 2100263 w 2100263"/>
                  <a:gd name="connsiteY5" fmla="*/ 192088 h 641350"/>
                  <a:gd name="connsiteX6" fmla="*/ 1519238 w 2100263"/>
                  <a:gd name="connsiteY6" fmla="*/ 192088 h 641350"/>
                  <a:gd name="connsiteX7" fmla="*/ 1519238 w 2100263"/>
                  <a:gd name="connsiteY7" fmla="*/ 242195 h 641350"/>
                  <a:gd name="connsiteX8" fmla="*/ 1519238 w 2100263"/>
                  <a:gd name="connsiteY8" fmla="*/ 574092 h 641350"/>
                  <a:gd name="connsiteX9" fmla="*/ 1512021 w 2100263"/>
                  <a:gd name="connsiteY9" fmla="*/ 641350 h 641350"/>
                  <a:gd name="connsiteX10" fmla="*/ 588242 w 2100263"/>
                  <a:gd name="connsiteY10" fmla="*/ 641350 h 641350"/>
                  <a:gd name="connsiteX11" fmla="*/ 581025 w 2100263"/>
                  <a:gd name="connsiteY11" fmla="*/ 574092 h 641350"/>
                  <a:gd name="connsiteX12" fmla="*/ 581025 w 2100263"/>
                  <a:gd name="connsiteY12" fmla="*/ 266162 h 641350"/>
                  <a:gd name="connsiteX13" fmla="*/ 581025 w 2100263"/>
                  <a:gd name="connsiteY13" fmla="*/ 192088 h 641350"/>
                  <a:gd name="connsiteX14" fmla="*/ 0 w 2100263"/>
                  <a:gd name="connsiteY14" fmla="*/ 192088 h 641350"/>
                  <a:gd name="connsiteX15" fmla="*/ 0 w 2100263"/>
                  <a:gd name="connsiteY15" fmla="*/ 52388 h 641350"/>
                  <a:gd name="connsiteX16" fmla="*/ 581025 w 2100263"/>
                  <a:gd name="connsiteY16" fmla="*/ 52388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3" h="641350">
                    <a:moveTo>
                      <a:pt x="581025" y="0"/>
                    </a:moveTo>
                    <a:cubicBezTo>
                      <a:pt x="581025" y="0"/>
                      <a:pt x="581025" y="0"/>
                      <a:pt x="1519238" y="0"/>
                    </a:cubicBezTo>
                    <a:cubicBezTo>
                      <a:pt x="1519238" y="0"/>
                      <a:pt x="1519238" y="0"/>
                      <a:pt x="1519238" y="30274"/>
                    </a:cubicBezTo>
                    <a:lnTo>
                      <a:pt x="1519238" y="52388"/>
                    </a:lnTo>
                    <a:lnTo>
                      <a:pt x="2100263" y="52388"/>
                    </a:lnTo>
                    <a:lnTo>
                      <a:pt x="2100263" y="192088"/>
                    </a:lnTo>
                    <a:lnTo>
                      <a:pt x="1519238" y="192088"/>
                    </a:lnTo>
                    <a:lnTo>
                      <a:pt x="1519238" y="242195"/>
                    </a:lnTo>
                    <a:cubicBezTo>
                      <a:pt x="1519238" y="322927"/>
                      <a:pt x="1519238" y="430569"/>
                      <a:pt x="1519238" y="574092"/>
                    </a:cubicBezTo>
                    <a:cubicBezTo>
                      <a:pt x="1519238" y="598113"/>
                      <a:pt x="1516832" y="619732"/>
                      <a:pt x="1512021" y="641350"/>
                    </a:cubicBezTo>
                    <a:cubicBezTo>
                      <a:pt x="1512021" y="641350"/>
                      <a:pt x="1512021" y="641350"/>
                      <a:pt x="588242" y="641350"/>
                    </a:cubicBezTo>
                    <a:cubicBezTo>
                      <a:pt x="583431" y="619732"/>
                      <a:pt x="581025" y="598113"/>
                      <a:pt x="581025" y="574092"/>
                    </a:cubicBezTo>
                    <a:cubicBezTo>
                      <a:pt x="581025" y="574092"/>
                      <a:pt x="581025" y="574092"/>
                      <a:pt x="581025" y="266162"/>
                    </a:cubicBezTo>
                    <a:lnTo>
                      <a:pt x="581025" y="192088"/>
                    </a:lnTo>
                    <a:lnTo>
                      <a:pt x="0" y="192088"/>
                    </a:lnTo>
                    <a:lnTo>
                      <a:pt x="0" y="52388"/>
                    </a:lnTo>
                    <a:lnTo>
                      <a:pt x="581025" y="52388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noAutofit/>
              </a:bodyPr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Rectangle 43"/>
              <p:cNvSpPr>
                <a:spLocks noChangeArrowheads="1"/>
              </p:cNvSpPr>
              <p:nvPr/>
            </p:nvSpPr>
            <p:spPr bwMode="auto">
              <a:xfrm>
                <a:off x="7584629" y="2002969"/>
                <a:ext cx="1736828" cy="112900"/>
              </a:xfrm>
              <a:prstGeom prst="rect">
                <a:avLst/>
              </a:prstGeom>
              <a:solidFill>
                <a:srgbClr val="013B9E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reeform 44"/>
              <p:cNvSpPr/>
              <p:nvPr/>
            </p:nvSpPr>
            <p:spPr bwMode="auto">
              <a:xfrm>
                <a:off x="8097932" y="2002969"/>
                <a:ext cx="707597" cy="659023"/>
              </a:xfrm>
              <a:custGeom>
                <a:avLst/>
                <a:gdLst>
                  <a:gd name="T0" fmla="*/ 355 w 355"/>
                  <a:gd name="T1" fmla="*/ 0 h 332"/>
                  <a:gd name="T2" fmla="*/ 0 w 355"/>
                  <a:gd name="T3" fmla="*/ 0 h 332"/>
                  <a:gd name="T4" fmla="*/ 0 w 355"/>
                  <a:gd name="T5" fmla="*/ 225 h 332"/>
                  <a:gd name="T6" fmla="*/ 107 w 355"/>
                  <a:gd name="T7" fmla="*/ 332 h 332"/>
                  <a:gd name="T8" fmla="*/ 248 w 355"/>
                  <a:gd name="T9" fmla="*/ 332 h 332"/>
                  <a:gd name="T10" fmla="*/ 355 w 355"/>
                  <a:gd name="T11" fmla="*/ 225 h 332"/>
                  <a:gd name="T12" fmla="*/ 355 w 355"/>
                  <a:gd name="T1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332">
                    <a:moveTo>
                      <a:pt x="35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84"/>
                      <a:pt x="48" y="332"/>
                      <a:pt x="107" y="332"/>
                    </a:cubicBezTo>
                    <a:cubicBezTo>
                      <a:pt x="248" y="332"/>
                      <a:pt x="248" y="332"/>
                      <a:pt x="248" y="332"/>
                    </a:cubicBezTo>
                    <a:cubicBezTo>
                      <a:pt x="307" y="332"/>
                      <a:pt x="355" y="284"/>
                      <a:pt x="355" y="225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013B9E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50800" y="304762"/>
              <a:ext cx="360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基本信息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8425" y="-3492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</a:rPr>
                <a:t>1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597719" y="185243"/>
            <a:ext cx="101820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既往酪氨酸激酶抑制剂（靶向药物）对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PDGFRA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外显子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18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突变不敏感，疗效不佳，阿伐替尼弥补了未被满足的治疗需求、并填补该治疗领域的空白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: 圆角 92"/>
          <p:cNvSpPr/>
          <p:nvPr/>
        </p:nvSpPr>
        <p:spPr>
          <a:xfrm>
            <a:off x="4105404" y="3808187"/>
            <a:ext cx="7651167" cy="2530927"/>
          </a:xfrm>
          <a:prstGeom prst="roundRect">
            <a:avLst>
              <a:gd name="adj" fmla="val 4016"/>
            </a:avLst>
          </a:prstGeom>
          <a:solidFill>
            <a:schemeClr val="bg1"/>
          </a:solidFill>
          <a:ln w="6350">
            <a:solidFill>
              <a:srgbClr val="013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" name="矩形: 圆角 103"/>
          <p:cNvSpPr/>
          <p:nvPr/>
        </p:nvSpPr>
        <p:spPr>
          <a:xfrm>
            <a:off x="4297680" y="4572000"/>
            <a:ext cx="861060" cy="1379220"/>
          </a:xfrm>
          <a:prstGeom prst="roundRect">
            <a:avLst/>
          </a:prstGeom>
          <a:gradFill>
            <a:gsLst>
              <a:gs pos="100000">
                <a:srgbClr val="01349A">
                  <a:alpha val="16000"/>
                </a:srgbClr>
              </a:gs>
              <a:gs pos="87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: 圆角 104"/>
          <p:cNvSpPr/>
          <p:nvPr/>
        </p:nvSpPr>
        <p:spPr>
          <a:xfrm>
            <a:off x="5173980" y="4572000"/>
            <a:ext cx="861060" cy="1379220"/>
          </a:xfrm>
          <a:prstGeom prst="roundRect">
            <a:avLst/>
          </a:prstGeom>
          <a:gradFill>
            <a:gsLst>
              <a:gs pos="100000">
                <a:srgbClr val="01349A">
                  <a:alpha val="16000"/>
                </a:srgbClr>
              </a:gs>
              <a:gs pos="87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: 圆角 105"/>
          <p:cNvSpPr/>
          <p:nvPr/>
        </p:nvSpPr>
        <p:spPr>
          <a:xfrm>
            <a:off x="6073140" y="4572000"/>
            <a:ext cx="861060" cy="1379220"/>
          </a:xfrm>
          <a:prstGeom prst="roundRect">
            <a:avLst/>
          </a:prstGeom>
          <a:gradFill>
            <a:gsLst>
              <a:gs pos="100000">
                <a:srgbClr val="01349A">
                  <a:alpha val="16000"/>
                </a:srgbClr>
              </a:gs>
              <a:gs pos="87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: 圆角 106"/>
          <p:cNvSpPr/>
          <p:nvPr/>
        </p:nvSpPr>
        <p:spPr>
          <a:xfrm>
            <a:off x="7025640" y="4572000"/>
            <a:ext cx="861060" cy="1379220"/>
          </a:xfrm>
          <a:prstGeom prst="roundRect">
            <a:avLst/>
          </a:prstGeom>
          <a:gradFill>
            <a:gsLst>
              <a:gs pos="100000">
                <a:srgbClr val="01349A">
                  <a:alpha val="16000"/>
                </a:srgbClr>
              </a:gs>
              <a:gs pos="87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9" name="对象 3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5715" imgH="5715" progId="TCLayout.ActiveDocument.1">
                  <p:embed/>
                </p:oleObj>
              </mc:Choice>
              <mc:Fallback>
                <p:oleObj name="think-cell 幻灯片" r:id="rId4" imgW="5715" imgH="5715" progId="TCLayout.ActiveDocument.1">
                  <p:embed/>
                  <p:pic>
                    <p:nvPicPr>
                      <p:cNvPr id="0" name="对象 3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-1095" y="-44796"/>
            <a:ext cx="3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30389" y="1591576"/>
            <a:ext cx="2778411" cy="1839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3B9E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胃肠间质瘤中约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5%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由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PDGFRA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外显子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（活化环位置）突变导致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作为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I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型抑制剂，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阿伐替尼可与之高效结合，阻止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ATP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进入从而抑制肿瘤信号传导</a:t>
            </a: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3B9E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由于空间位阻效应，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伊马替尼等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II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型抑制剂无法与该活化环有效结合，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导致耐药的发生。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2" name="图片 31" descr="图示&#10;&#10;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668" y="1791054"/>
            <a:ext cx="2215907" cy="1593571"/>
          </a:xfrm>
          <a:prstGeom prst="rect">
            <a:avLst/>
          </a:prstGeom>
        </p:spPr>
      </p:pic>
      <p:sp>
        <p:nvSpPr>
          <p:cNvPr id="34" name="矩形: 圆角 33"/>
          <p:cNvSpPr/>
          <p:nvPr/>
        </p:nvSpPr>
        <p:spPr>
          <a:xfrm>
            <a:off x="4105404" y="1331687"/>
            <a:ext cx="7651167" cy="2238138"/>
          </a:xfrm>
          <a:prstGeom prst="roundRect">
            <a:avLst>
              <a:gd name="adj" fmla="val 4016"/>
            </a:avLst>
          </a:prstGeom>
          <a:noFill/>
          <a:ln w="6350">
            <a:solidFill>
              <a:srgbClr val="013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1983" y="1842724"/>
            <a:ext cx="2238167" cy="1437731"/>
          </a:xfrm>
          <a:prstGeom prst="rect">
            <a:avLst/>
          </a:prstGeom>
        </p:spPr>
      </p:pic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8211875" y="4611426"/>
          <a:ext cx="3256225" cy="443350"/>
        </p:xfrm>
        <a:graphic>
          <a:graphicData uri="http://schemas.openxmlformats.org/drawingml/2006/table">
            <a:tbl>
              <a:tblPr/>
              <a:tblGrid>
                <a:gridCol w="1461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89852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200" dirty="0">
                          <a:solidFill>
                            <a:srgbClr val="072967"/>
                          </a:solidFill>
                        </a:rPr>
                        <a:t>IC</a:t>
                      </a:r>
                      <a:r>
                        <a:rPr lang="en-US" altLang="zh-CN" sz="1100" b="0" kern="1200" baseline="-25000" dirty="0">
                          <a:solidFill>
                            <a:srgbClr val="072967"/>
                          </a:solidFill>
                        </a:rPr>
                        <a:t>50</a:t>
                      </a:r>
                      <a:r>
                        <a:rPr lang="en-US" altLang="zh-CN" sz="1100" b="0" kern="1200" dirty="0">
                          <a:solidFill>
                            <a:srgbClr val="072967"/>
                          </a:solidFill>
                        </a:rPr>
                        <a:t> </a:t>
                      </a:r>
                      <a:r>
                        <a:rPr lang="en-US" altLang="zh-CN" sz="1100" b="0" kern="1200" dirty="0" err="1">
                          <a:solidFill>
                            <a:srgbClr val="072967"/>
                          </a:solidFill>
                        </a:rPr>
                        <a:t>nM</a:t>
                      </a:r>
                      <a:endParaRPr lang="en-US" altLang="zh-CN" sz="1100" b="0" kern="1200" dirty="0">
                        <a:solidFill>
                          <a:srgbClr val="072967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285" marR="4285" marT="427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33000">
                          <a:srgbClr val="E7F2F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阿伐替尼</a:t>
                      </a:r>
                      <a:endParaRPr lang="en-US" altLang="zh-CN" sz="1100" b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285" marR="4285" marT="427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33000">
                          <a:srgbClr val="E7F2F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伊马替尼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285" marR="4285" marT="427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33000">
                          <a:srgbClr val="E7F2F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72967"/>
                          </a:solidFill>
                          <a:effectLst/>
                        </a:rPr>
                        <a:t>PDGFRA D842V</a:t>
                      </a:r>
                      <a:endParaRPr lang="en-US" altLang="zh-CN" sz="1100" b="0" u="none" strike="noStrike" dirty="0">
                        <a:solidFill>
                          <a:srgbClr val="072967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285" marR="4285" marT="42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33000">
                          <a:srgbClr val="E7F2F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0.24</a:t>
                      </a:r>
                      <a:endParaRPr lang="en-US" altLang="zh-CN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285" marR="4285" marT="42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33000">
                          <a:srgbClr val="E7F2F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759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285" marR="4285" marT="42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33000">
                          <a:srgbClr val="E7F2F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r="693" b="8038"/>
          <a:stretch>
            <a:fillRect/>
          </a:stretch>
        </p:blipFill>
        <p:spPr bwMode="auto">
          <a:xfrm>
            <a:off x="4285405" y="4695825"/>
            <a:ext cx="767162" cy="77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51"/>
          <p:cNvSpPr txBox="1">
            <a:spLocks noChangeArrowheads="1"/>
          </p:cNvSpPr>
          <p:nvPr/>
        </p:nvSpPr>
        <p:spPr bwMode="auto">
          <a:xfrm>
            <a:off x="4205349" y="5542609"/>
            <a:ext cx="944061" cy="22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4" rIns="68568" bIns="34284" anchor="ctr">
            <a:spAutoFit/>
          </a:bodyPr>
          <a:lstStyle>
            <a:lvl1pPr defTabSz="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13B9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阿伐替尼</a:t>
            </a: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rgbClr val="013B9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3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517" y="4650820"/>
            <a:ext cx="733764" cy="81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51"/>
          <p:cNvSpPr txBox="1">
            <a:spLocks noChangeArrowheads="1"/>
          </p:cNvSpPr>
          <p:nvPr/>
        </p:nvSpPr>
        <p:spPr bwMode="auto">
          <a:xfrm>
            <a:off x="6904178" y="5577972"/>
            <a:ext cx="94406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4" rIns="68568" bIns="34284" anchor="ctr">
            <a:spAutoFit/>
          </a:bodyPr>
          <a:lstStyle>
            <a:lvl1pPr defTabSz="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瑞戈非尼</a:t>
            </a: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9" name="Picture 3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61" y="4657282"/>
            <a:ext cx="725332" cy="81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51"/>
          <p:cNvSpPr txBox="1">
            <a:spLocks noChangeArrowheads="1"/>
          </p:cNvSpPr>
          <p:nvPr/>
        </p:nvSpPr>
        <p:spPr bwMode="auto">
          <a:xfrm>
            <a:off x="6020186" y="5577972"/>
            <a:ext cx="94406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4" rIns="68568" bIns="34284" anchor="ctr">
            <a:spAutoFit/>
          </a:bodyPr>
          <a:lstStyle>
            <a:lvl1pPr defTabSz="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舒尼替尼</a:t>
            </a: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02" y="4642465"/>
            <a:ext cx="733764" cy="81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51"/>
          <p:cNvSpPr txBox="1">
            <a:spLocks noChangeArrowheads="1"/>
          </p:cNvSpPr>
          <p:nvPr/>
        </p:nvSpPr>
        <p:spPr bwMode="auto">
          <a:xfrm>
            <a:off x="5107354" y="5577972"/>
            <a:ext cx="94406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4" rIns="68568" bIns="34284" anchor="ctr">
            <a:spAutoFit/>
          </a:bodyPr>
          <a:lstStyle>
            <a:lvl1pPr defTabSz="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伊马替尼</a:t>
            </a: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30640" y="6034787"/>
            <a:ext cx="414000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*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几种靶向药物的激酶树，圆圈位置表示其作用位点，圆圈大小表示结合效力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052000" y="6034787"/>
            <a:ext cx="414000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*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几种靶向药物抑制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PDGFRA D842V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突变的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IC</a:t>
            </a:r>
            <a:r>
              <a:rPr kumimoji="0" lang="en-US" altLang="zh-CN" sz="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值，值越小表示抑制作用越强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44285" y="6508234"/>
            <a:ext cx="594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</a:t>
            </a:r>
            <a:r>
              <a:rPr kumimoji="0" lang="da-DK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Klug LR, et al. Pharmacol Ther. 2018 Nov;191:123-134.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</a:t>
            </a:r>
            <a:r>
              <a:rPr kumimoji="0" lang="da-DK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Erica K Evans, et al. Sci Transl Med. 2017 Nov 1;9(414):eaao1690.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671332" y="1317426"/>
            <a:ext cx="3259559" cy="5007174"/>
          </a:xfrm>
          <a:prstGeom prst="roundRect">
            <a:avLst>
              <a:gd name="adj" fmla="val 4325"/>
            </a:avLst>
          </a:prstGeom>
          <a:solidFill>
            <a:schemeClr val="bg1"/>
          </a:solidFill>
          <a:ln w="3175">
            <a:solidFill>
              <a:srgbClr val="072967"/>
            </a:solidFill>
            <a:prstDash val="solid"/>
          </a:ln>
          <a:effectLst>
            <a:outerShdw blurRad="50800" dist="38100" dir="2700000" algn="tl" rotWithShape="0">
              <a:srgbClr val="013B9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710800" y="1544898"/>
            <a:ext cx="3182888" cy="863600"/>
            <a:chOff x="654050" y="1783834"/>
            <a:chExt cx="2927350" cy="794266"/>
          </a:xfrm>
        </p:grpSpPr>
        <p:sp>
          <p:nvSpPr>
            <p:cNvPr id="42" name="矩形 41"/>
            <p:cNvSpPr/>
            <p:nvPr/>
          </p:nvSpPr>
          <p:spPr>
            <a:xfrm>
              <a:off x="654050" y="2006600"/>
              <a:ext cx="2927350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69925" y="1783834"/>
              <a:ext cx="2873375" cy="594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13B9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阿伐替尼多次获得监管机构优先审评资格</a:t>
              </a: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719962" y="2190456"/>
              <a:ext cx="2707510" cy="67894"/>
              <a:chOff x="467477" y="1555456"/>
              <a:chExt cx="3176037" cy="67894"/>
            </a:xfrm>
          </p:grpSpPr>
          <p:sp>
            <p:nvSpPr>
              <p:cNvPr id="38" name="矩形: 圆角 37"/>
              <p:cNvSpPr/>
              <p:nvPr/>
            </p:nvSpPr>
            <p:spPr>
              <a:xfrm flipV="1">
                <a:off x="467477" y="1567801"/>
                <a:ext cx="795305" cy="5554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89000">
                    <a:srgbClr val="013B9E"/>
                  </a:gs>
                  <a:gs pos="0">
                    <a:srgbClr val="0356B3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/>
              </a:p>
            </p:txBody>
          </p:sp>
          <p:sp>
            <p:nvSpPr>
              <p:cNvPr id="44" name="矩形: 圆角 43"/>
              <p:cNvSpPr/>
              <p:nvPr/>
            </p:nvSpPr>
            <p:spPr>
              <a:xfrm flipH="1" flipV="1">
                <a:off x="2933023" y="1555456"/>
                <a:ext cx="710491" cy="611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89000">
                    <a:srgbClr val="013B9E"/>
                  </a:gs>
                  <a:gs pos="0">
                    <a:srgbClr val="0356B3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330818" y="2479050"/>
            <a:ext cx="3616632" cy="983848"/>
            <a:chOff x="29393" y="2511708"/>
            <a:chExt cx="3616632" cy="983848"/>
          </a:xfrm>
        </p:grpSpPr>
        <p:sp>
          <p:nvSpPr>
            <p:cNvPr id="47" name="矩形: 圆角 46"/>
            <p:cNvSpPr/>
            <p:nvPr/>
          </p:nvSpPr>
          <p:spPr>
            <a:xfrm>
              <a:off x="474562" y="2511708"/>
              <a:ext cx="3171463" cy="98384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349A">
                    <a:alpha val="18000"/>
                  </a:srgbClr>
                </a:gs>
                <a:gs pos="100000">
                  <a:srgbClr val="0356B3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99149" y="2654829"/>
              <a:ext cx="2522784" cy="397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6195">
                <a:lnSpc>
                  <a:spcPct val="150000"/>
                </a:lnSpc>
              </a:pPr>
              <a:r>
                <a:rPr lang="zh-CN" altLang="en-US" sz="1500" b="1" dirty="0">
                  <a:solidFill>
                    <a:srgbClr val="013B9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美国食品药品监督管理局</a:t>
              </a:r>
              <a:endParaRPr lang="en-US" altLang="zh-CN" sz="15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9" name="Group 44"/>
            <p:cNvGrpSpPr/>
            <p:nvPr/>
          </p:nvGrpSpPr>
          <p:grpSpPr>
            <a:xfrm>
              <a:off x="29393" y="2653806"/>
              <a:ext cx="701287" cy="701287"/>
              <a:chOff x="213360" y="1310640"/>
              <a:chExt cx="548640" cy="548640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213360" y="1310640"/>
                <a:ext cx="548640" cy="5486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13B9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51" name="stomach_160992"/>
              <p:cNvSpPr/>
              <p:nvPr/>
            </p:nvSpPr>
            <p:spPr>
              <a:xfrm>
                <a:off x="309346" y="1410101"/>
                <a:ext cx="373582" cy="352029"/>
              </a:xfrm>
              <a:custGeom>
                <a:avLst/>
                <a:gdLst>
                  <a:gd name="T0" fmla="*/ 5929 w 6981"/>
                  <a:gd name="T1" fmla="*/ 2080 h 6588"/>
                  <a:gd name="T2" fmla="*/ 2558 w 6981"/>
                  <a:gd name="T3" fmla="*/ 247 h 6588"/>
                  <a:gd name="T4" fmla="*/ 1356 w 6981"/>
                  <a:gd name="T5" fmla="*/ 121 h 6588"/>
                  <a:gd name="T6" fmla="*/ 413 w 6981"/>
                  <a:gd name="T7" fmla="*/ 889 h 6588"/>
                  <a:gd name="T8" fmla="*/ 1052 w 6981"/>
                  <a:gd name="T9" fmla="*/ 3041 h 6588"/>
                  <a:gd name="T10" fmla="*/ 1326 w 6981"/>
                  <a:gd name="T11" fmla="*/ 3191 h 6588"/>
                  <a:gd name="T12" fmla="*/ 1078 w 6981"/>
                  <a:gd name="T13" fmla="*/ 3653 h 6588"/>
                  <a:gd name="T14" fmla="*/ 2289 w 6981"/>
                  <a:gd name="T15" fmla="*/ 6439 h 6588"/>
                  <a:gd name="T16" fmla="*/ 3070 w 6981"/>
                  <a:gd name="T17" fmla="*/ 6588 h 6588"/>
                  <a:gd name="T18" fmla="*/ 5062 w 6981"/>
                  <a:gd name="T19" fmla="*/ 5223 h 6588"/>
                  <a:gd name="T20" fmla="*/ 5118 w 6981"/>
                  <a:gd name="T21" fmla="*/ 5063 h 6588"/>
                  <a:gd name="T22" fmla="*/ 5236 w 6981"/>
                  <a:gd name="T23" fmla="*/ 5068 h 6588"/>
                  <a:gd name="T24" fmla="*/ 6568 w 6981"/>
                  <a:gd name="T25" fmla="*/ 4235 h 6588"/>
                  <a:gd name="T26" fmla="*/ 5929 w 6981"/>
                  <a:gd name="T27" fmla="*/ 2080 h 6588"/>
                  <a:gd name="T28" fmla="*/ 1586 w 6981"/>
                  <a:gd name="T29" fmla="*/ 3852 h 6588"/>
                  <a:gd name="T30" fmla="*/ 3072 w 6981"/>
                  <a:gd name="T31" fmla="*/ 2833 h 6588"/>
                  <a:gd name="T32" fmla="*/ 3392 w 6981"/>
                  <a:gd name="T33" fmla="*/ 2867 h 6588"/>
                  <a:gd name="T34" fmla="*/ 2244 w 6981"/>
                  <a:gd name="T35" fmla="*/ 5811 h 6588"/>
                  <a:gd name="T36" fmla="*/ 1586 w 6981"/>
                  <a:gd name="T37" fmla="*/ 3852 h 6588"/>
                  <a:gd name="T38" fmla="*/ 4554 w 6981"/>
                  <a:gd name="T39" fmla="*/ 5024 h 6588"/>
                  <a:gd name="T40" fmla="*/ 3069 w 6981"/>
                  <a:gd name="T41" fmla="*/ 6043 h 6588"/>
                  <a:gd name="T42" fmla="*/ 2749 w 6981"/>
                  <a:gd name="T43" fmla="*/ 6009 h 6588"/>
                  <a:gd name="T44" fmla="*/ 3897 w 6981"/>
                  <a:gd name="T45" fmla="*/ 3065 h 6588"/>
                  <a:gd name="T46" fmla="*/ 4554 w 6981"/>
                  <a:gd name="T47" fmla="*/ 5024 h 6588"/>
                  <a:gd name="T48" fmla="*/ 6088 w 6981"/>
                  <a:gd name="T49" fmla="*/ 3976 h 6588"/>
                  <a:gd name="T50" fmla="*/ 5208 w 6981"/>
                  <a:gd name="T51" fmla="*/ 4523 h 6588"/>
                  <a:gd name="T52" fmla="*/ 3852 w 6981"/>
                  <a:gd name="T53" fmla="*/ 2439 h 6588"/>
                  <a:gd name="T54" fmla="*/ 3070 w 6981"/>
                  <a:gd name="T55" fmla="*/ 2289 h 6588"/>
                  <a:gd name="T56" fmla="*/ 1706 w 6981"/>
                  <a:gd name="T57" fmla="*/ 2779 h 6588"/>
                  <a:gd name="T58" fmla="*/ 1312 w 6981"/>
                  <a:gd name="T59" fmla="*/ 2564 h 6588"/>
                  <a:gd name="T60" fmla="*/ 893 w 6981"/>
                  <a:gd name="T61" fmla="*/ 1147 h 6588"/>
                  <a:gd name="T62" fmla="*/ 1510 w 6981"/>
                  <a:gd name="T63" fmla="*/ 643 h 6588"/>
                  <a:gd name="T64" fmla="*/ 2297 w 6981"/>
                  <a:gd name="T65" fmla="*/ 725 h 6588"/>
                  <a:gd name="T66" fmla="*/ 5666 w 6981"/>
                  <a:gd name="T67" fmla="*/ 2559 h 6588"/>
                  <a:gd name="T68" fmla="*/ 6088 w 6981"/>
                  <a:gd name="T69" fmla="*/ 3976 h 6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81" h="6588">
                    <a:moveTo>
                      <a:pt x="5929" y="2080"/>
                    </a:moveTo>
                    <a:lnTo>
                      <a:pt x="2558" y="247"/>
                    </a:lnTo>
                    <a:cubicBezTo>
                      <a:pt x="2188" y="45"/>
                      <a:pt x="1760" y="0"/>
                      <a:pt x="1356" y="121"/>
                    </a:cubicBezTo>
                    <a:cubicBezTo>
                      <a:pt x="949" y="241"/>
                      <a:pt x="614" y="515"/>
                      <a:pt x="413" y="889"/>
                    </a:cubicBezTo>
                    <a:cubicBezTo>
                      <a:pt x="0" y="1659"/>
                      <a:pt x="285" y="2625"/>
                      <a:pt x="1052" y="3041"/>
                    </a:cubicBezTo>
                    <a:lnTo>
                      <a:pt x="1326" y="3191"/>
                    </a:lnTo>
                    <a:cubicBezTo>
                      <a:pt x="1228" y="3332"/>
                      <a:pt x="1144" y="3487"/>
                      <a:pt x="1078" y="3653"/>
                    </a:cubicBezTo>
                    <a:cubicBezTo>
                      <a:pt x="648" y="4756"/>
                      <a:pt x="1190" y="6005"/>
                      <a:pt x="2289" y="6439"/>
                    </a:cubicBezTo>
                    <a:cubicBezTo>
                      <a:pt x="2540" y="6537"/>
                      <a:pt x="2802" y="6588"/>
                      <a:pt x="3070" y="6588"/>
                    </a:cubicBezTo>
                    <a:cubicBezTo>
                      <a:pt x="3957" y="6588"/>
                      <a:pt x="4740" y="6052"/>
                      <a:pt x="5062" y="5223"/>
                    </a:cubicBezTo>
                    <a:cubicBezTo>
                      <a:pt x="5084" y="5169"/>
                      <a:pt x="5101" y="5116"/>
                      <a:pt x="5118" y="5063"/>
                    </a:cubicBezTo>
                    <a:cubicBezTo>
                      <a:pt x="5158" y="5065"/>
                      <a:pt x="5197" y="5068"/>
                      <a:pt x="5236" y="5068"/>
                    </a:cubicBezTo>
                    <a:cubicBezTo>
                      <a:pt x="5784" y="5068"/>
                      <a:pt x="6284" y="4764"/>
                      <a:pt x="6568" y="4235"/>
                    </a:cubicBezTo>
                    <a:cubicBezTo>
                      <a:pt x="6981" y="3463"/>
                      <a:pt x="6696" y="2497"/>
                      <a:pt x="5929" y="2080"/>
                    </a:cubicBezTo>
                    <a:close/>
                    <a:moveTo>
                      <a:pt x="1586" y="3852"/>
                    </a:moveTo>
                    <a:cubicBezTo>
                      <a:pt x="1828" y="3233"/>
                      <a:pt x="2410" y="2833"/>
                      <a:pt x="3072" y="2833"/>
                    </a:cubicBezTo>
                    <a:cubicBezTo>
                      <a:pt x="3180" y="2833"/>
                      <a:pt x="3286" y="2844"/>
                      <a:pt x="3392" y="2867"/>
                    </a:cubicBezTo>
                    <a:lnTo>
                      <a:pt x="2244" y="5811"/>
                    </a:lnTo>
                    <a:cubicBezTo>
                      <a:pt x="1592" y="5413"/>
                      <a:pt x="1298" y="4589"/>
                      <a:pt x="1586" y="3852"/>
                    </a:cubicBezTo>
                    <a:close/>
                    <a:moveTo>
                      <a:pt x="4554" y="5024"/>
                    </a:moveTo>
                    <a:cubicBezTo>
                      <a:pt x="4313" y="5643"/>
                      <a:pt x="3730" y="6043"/>
                      <a:pt x="3069" y="6043"/>
                    </a:cubicBezTo>
                    <a:cubicBezTo>
                      <a:pt x="2961" y="6043"/>
                      <a:pt x="2854" y="6032"/>
                      <a:pt x="2749" y="6009"/>
                    </a:cubicBezTo>
                    <a:lnTo>
                      <a:pt x="3897" y="3065"/>
                    </a:lnTo>
                    <a:cubicBezTo>
                      <a:pt x="4549" y="3463"/>
                      <a:pt x="4842" y="4288"/>
                      <a:pt x="4554" y="5024"/>
                    </a:cubicBezTo>
                    <a:close/>
                    <a:moveTo>
                      <a:pt x="6088" y="3976"/>
                    </a:moveTo>
                    <a:cubicBezTo>
                      <a:pt x="5894" y="4335"/>
                      <a:pt x="5569" y="4533"/>
                      <a:pt x="5208" y="4523"/>
                    </a:cubicBezTo>
                    <a:cubicBezTo>
                      <a:pt x="5241" y="3635"/>
                      <a:pt x="4720" y="2780"/>
                      <a:pt x="3852" y="2439"/>
                    </a:cubicBezTo>
                    <a:cubicBezTo>
                      <a:pt x="3601" y="2340"/>
                      <a:pt x="3338" y="2289"/>
                      <a:pt x="3070" y="2289"/>
                    </a:cubicBezTo>
                    <a:cubicBezTo>
                      <a:pt x="2558" y="2289"/>
                      <a:pt x="2081" y="2468"/>
                      <a:pt x="1706" y="2779"/>
                    </a:cubicBezTo>
                    <a:lnTo>
                      <a:pt x="1312" y="2564"/>
                    </a:lnTo>
                    <a:cubicBezTo>
                      <a:pt x="808" y="2289"/>
                      <a:pt x="620" y="1655"/>
                      <a:pt x="893" y="1147"/>
                    </a:cubicBezTo>
                    <a:cubicBezTo>
                      <a:pt x="1025" y="901"/>
                      <a:pt x="1245" y="721"/>
                      <a:pt x="1510" y="643"/>
                    </a:cubicBezTo>
                    <a:cubicBezTo>
                      <a:pt x="1776" y="564"/>
                      <a:pt x="2054" y="593"/>
                      <a:pt x="2297" y="725"/>
                    </a:cubicBezTo>
                    <a:lnTo>
                      <a:pt x="5666" y="2559"/>
                    </a:lnTo>
                    <a:cubicBezTo>
                      <a:pt x="6173" y="2833"/>
                      <a:pt x="6361" y="3468"/>
                      <a:pt x="6088" y="3976"/>
                    </a:cubicBezTo>
                    <a:close/>
                  </a:path>
                </a:pathLst>
              </a:custGeom>
              <a:solidFill>
                <a:srgbClr val="013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817435" y="3013598"/>
              <a:ext cx="199521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07645" marR="0" lvl="1" indent="-17145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孤儿药资格</a:t>
              </a: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/</a:t>
              </a: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快速审批资格</a:t>
              </a: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/</a:t>
              </a: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突破性疗法认定</a:t>
              </a:r>
              <a:endPara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30818" y="3749509"/>
            <a:ext cx="3616632" cy="983848"/>
            <a:chOff x="29393" y="3727050"/>
            <a:chExt cx="3616632" cy="983848"/>
          </a:xfrm>
        </p:grpSpPr>
        <p:sp>
          <p:nvSpPr>
            <p:cNvPr id="71" name="矩形: 圆角 70"/>
            <p:cNvSpPr/>
            <p:nvPr/>
          </p:nvSpPr>
          <p:spPr>
            <a:xfrm>
              <a:off x="474562" y="3727050"/>
              <a:ext cx="3171463" cy="98384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349A">
                    <a:alpha val="18000"/>
                  </a:srgbClr>
                </a:gs>
                <a:gs pos="100000">
                  <a:srgbClr val="0356B3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799149" y="3870171"/>
              <a:ext cx="2522784" cy="397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6195">
                <a:lnSpc>
                  <a:spcPct val="150000"/>
                </a:lnSpc>
              </a:pPr>
              <a:r>
                <a:rPr lang="zh-CN" altLang="en-US" sz="1500" b="1" dirty="0">
                  <a:solidFill>
                    <a:srgbClr val="013B9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欧洲药品管理局</a:t>
              </a:r>
            </a:p>
          </p:txBody>
        </p:sp>
        <p:sp>
          <p:nvSpPr>
            <p:cNvPr id="74" name="椭圆 73"/>
            <p:cNvSpPr/>
            <p:nvPr/>
          </p:nvSpPr>
          <p:spPr>
            <a:xfrm>
              <a:off x="29393" y="3869148"/>
              <a:ext cx="701287" cy="7012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13B9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7" name="stomach_160992"/>
            <p:cNvSpPr/>
            <p:nvPr/>
          </p:nvSpPr>
          <p:spPr>
            <a:xfrm>
              <a:off x="236103" y="4047886"/>
              <a:ext cx="273182" cy="33937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8383" h="606722">
                  <a:moveTo>
                    <a:pt x="244156" y="318674"/>
                  </a:moveTo>
                  <a:cubicBezTo>
                    <a:pt x="255991" y="318674"/>
                    <a:pt x="265512" y="328183"/>
                    <a:pt x="265512" y="340003"/>
                  </a:cubicBezTo>
                  <a:lnTo>
                    <a:pt x="265512" y="382129"/>
                  </a:lnTo>
                  <a:lnTo>
                    <a:pt x="307779" y="382129"/>
                  </a:lnTo>
                  <a:cubicBezTo>
                    <a:pt x="319525" y="382129"/>
                    <a:pt x="329046" y="391727"/>
                    <a:pt x="329046" y="403459"/>
                  </a:cubicBezTo>
                  <a:cubicBezTo>
                    <a:pt x="329046" y="415190"/>
                    <a:pt x="319525" y="424788"/>
                    <a:pt x="307779" y="424788"/>
                  </a:cubicBezTo>
                  <a:lnTo>
                    <a:pt x="265512" y="424788"/>
                  </a:lnTo>
                  <a:lnTo>
                    <a:pt x="265512" y="466914"/>
                  </a:lnTo>
                  <a:cubicBezTo>
                    <a:pt x="265512" y="478734"/>
                    <a:pt x="255991" y="488243"/>
                    <a:pt x="244156" y="488243"/>
                  </a:cubicBezTo>
                  <a:cubicBezTo>
                    <a:pt x="232410" y="488243"/>
                    <a:pt x="222889" y="478734"/>
                    <a:pt x="222889" y="466914"/>
                  </a:cubicBezTo>
                  <a:lnTo>
                    <a:pt x="222889" y="424788"/>
                  </a:lnTo>
                  <a:lnTo>
                    <a:pt x="180622" y="424788"/>
                  </a:lnTo>
                  <a:cubicBezTo>
                    <a:pt x="168876" y="424788"/>
                    <a:pt x="159266" y="415190"/>
                    <a:pt x="159266" y="403459"/>
                  </a:cubicBezTo>
                  <a:cubicBezTo>
                    <a:pt x="159266" y="391727"/>
                    <a:pt x="168876" y="382129"/>
                    <a:pt x="180622" y="382129"/>
                  </a:cubicBezTo>
                  <a:lnTo>
                    <a:pt x="222889" y="382129"/>
                  </a:lnTo>
                  <a:lnTo>
                    <a:pt x="222889" y="340003"/>
                  </a:lnTo>
                  <a:cubicBezTo>
                    <a:pt x="222889" y="328183"/>
                    <a:pt x="232410" y="318674"/>
                    <a:pt x="244156" y="318674"/>
                  </a:cubicBezTo>
                  <a:close/>
                  <a:moveTo>
                    <a:pt x="119792" y="279949"/>
                  </a:moveTo>
                  <a:cubicBezTo>
                    <a:pt x="106884" y="279949"/>
                    <a:pt x="96470" y="290436"/>
                    <a:pt x="96470" y="303322"/>
                  </a:cubicBezTo>
                  <a:lnTo>
                    <a:pt x="96470" y="503634"/>
                  </a:lnTo>
                  <a:cubicBezTo>
                    <a:pt x="96470" y="516520"/>
                    <a:pt x="106884" y="527006"/>
                    <a:pt x="119792" y="527006"/>
                  </a:cubicBezTo>
                  <a:lnTo>
                    <a:pt x="368502" y="527006"/>
                  </a:lnTo>
                  <a:cubicBezTo>
                    <a:pt x="381410" y="527006"/>
                    <a:pt x="391913" y="516520"/>
                    <a:pt x="391913" y="503634"/>
                  </a:cubicBezTo>
                  <a:lnTo>
                    <a:pt x="391913" y="303322"/>
                  </a:lnTo>
                  <a:cubicBezTo>
                    <a:pt x="391913" y="290436"/>
                    <a:pt x="381410" y="279949"/>
                    <a:pt x="368502" y="279949"/>
                  </a:cubicBezTo>
                  <a:close/>
                  <a:moveTo>
                    <a:pt x="29708" y="197301"/>
                  </a:moveTo>
                  <a:lnTo>
                    <a:pt x="458675" y="197301"/>
                  </a:lnTo>
                  <a:lnTo>
                    <a:pt x="458675" y="515809"/>
                  </a:lnTo>
                  <a:cubicBezTo>
                    <a:pt x="458675" y="565931"/>
                    <a:pt x="417817" y="606722"/>
                    <a:pt x="367612" y="606722"/>
                  </a:cubicBezTo>
                  <a:lnTo>
                    <a:pt x="120682" y="606722"/>
                  </a:lnTo>
                  <a:cubicBezTo>
                    <a:pt x="70477" y="606722"/>
                    <a:pt x="29708" y="565931"/>
                    <a:pt x="29708" y="515809"/>
                  </a:cubicBezTo>
                  <a:close/>
                  <a:moveTo>
                    <a:pt x="20916" y="0"/>
                  </a:moveTo>
                  <a:lnTo>
                    <a:pt x="467467" y="0"/>
                  </a:lnTo>
                  <a:cubicBezTo>
                    <a:pt x="478948" y="0"/>
                    <a:pt x="488383" y="9332"/>
                    <a:pt x="488383" y="20886"/>
                  </a:cubicBezTo>
                  <a:lnTo>
                    <a:pt x="488383" y="129136"/>
                  </a:lnTo>
                  <a:cubicBezTo>
                    <a:pt x="488383" y="140690"/>
                    <a:pt x="478948" y="150022"/>
                    <a:pt x="467467" y="150022"/>
                  </a:cubicBezTo>
                  <a:lnTo>
                    <a:pt x="20916" y="150022"/>
                  </a:lnTo>
                  <a:cubicBezTo>
                    <a:pt x="9346" y="150022"/>
                    <a:pt x="0" y="140690"/>
                    <a:pt x="0" y="129136"/>
                  </a:cubicBezTo>
                  <a:lnTo>
                    <a:pt x="0" y="20886"/>
                  </a:lnTo>
                  <a:cubicBezTo>
                    <a:pt x="0" y="9332"/>
                    <a:pt x="9346" y="0"/>
                    <a:pt x="20916" y="0"/>
                  </a:cubicBezTo>
                  <a:close/>
                </a:path>
              </a:pathLst>
            </a:custGeom>
            <a:solidFill>
              <a:srgbClr val="013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782710" y="4194214"/>
              <a:ext cx="2076238" cy="316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45745" lvl="1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孤儿药资格</a:t>
              </a:r>
              <a:endParaRPr lang="en-US" altLang="zh-CN" sz="11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30818" y="5017029"/>
            <a:ext cx="3616632" cy="996749"/>
            <a:chOff x="29393" y="4919242"/>
            <a:chExt cx="3616632" cy="996749"/>
          </a:xfrm>
        </p:grpSpPr>
        <p:sp>
          <p:nvSpPr>
            <p:cNvPr id="76" name="矩形: 圆角 75"/>
            <p:cNvSpPr/>
            <p:nvPr/>
          </p:nvSpPr>
          <p:spPr>
            <a:xfrm>
              <a:off x="474562" y="4919242"/>
              <a:ext cx="3171463" cy="98384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349A">
                    <a:alpha val="18000"/>
                  </a:srgbClr>
                </a:gs>
                <a:gs pos="100000">
                  <a:srgbClr val="0356B3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799149" y="5062363"/>
              <a:ext cx="2522784" cy="397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6195">
                <a:lnSpc>
                  <a:spcPct val="150000"/>
                </a:lnSpc>
              </a:pPr>
              <a:r>
                <a:rPr lang="zh-CN" altLang="en-US" sz="1500" b="1" dirty="0">
                  <a:solidFill>
                    <a:srgbClr val="013B9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国家药品监督管理局</a:t>
              </a:r>
            </a:p>
          </p:txBody>
        </p:sp>
        <p:sp>
          <p:nvSpPr>
            <p:cNvPr id="79" name="椭圆 78"/>
            <p:cNvSpPr/>
            <p:nvPr/>
          </p:nvSpPr>
          <p:spPr>
            <a:xfrm>
              <a:off x="29393" y="5061340"/>
              <a:ext cx="701287" cy="7012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13B9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7" name="stomach_160992"/>
            <p:cNvSpPr/>
            <p:nvPr/>
          </p:nvSpPr>
          <p:spPr>
            <a:xfrm>
              <a:off x="180544" y="5217990"/>
              <a:ext cx="398191" cy="397344"/>
            </a:xfrm>
            <a:custGeom>
              <a:avLst/>
              <a:gdLst>
                <a:gd name="T0" fmla="*/ 12436 w 12765"/>
                <a:gd name="T1" fmla="*/ 0 h 12739"/>
                <a:gd name="T2" fmla="*/ 4469 w 12765"/>
                <a:gd name="T3" fmla="*/ 7970 h 12739"/>
                <a:gd name="T4" fmla="*/ 1369 w 12765"/>
                <a:gd name="T5" fmla="*/ 5163 h 12739"/>
                <a:gd name="T6" fmla="*/ 0 w 12765"/>
                <a:gd name="T7" fmla="*/ 6438 h 12739"/>
                <a:gd name="T8" fmla="*/ 5357 w 12765"/>
                <a:gd name="T9" fmla="*/ 12739 h 12739"/>
                <a:gd name="T10" fmla="*/ 12765 w 12765"/>
                <a:gd name="T11" fmla="*/ 877 h 12739"/>
                <a:gd name="T12" fmla="*/ 12436 w 12765"/>
                <a:gd name="T13" fmla="*/ 0 h 1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65" h="12739">
                  <a:moveTo>
                    <a:pt x="12436" y="0"/>
                  </a:moveTo>
                  <a:cubicBezTo>
                    <a:pt x="8552" y="2754"/>
                    <a:pt x="5734" y="6228"/>
                    <a:pt x="4469" y="7970"/>
                  </a:cubicBezTo>
                  <a:lnTo>
                    <a:pt x="1369" y="5163"/>
                  </a:lnTo>
                  <a:lnTo>
                    <a:pt x="0" y="6438"/>
                  </a:lnTo>
                  <a:lnTo>
                    <a:pt x="5357" y="12739"/>
                  </a:lnTo>
                  <a:cubicBezTo>
                    <a:pt x="6278" y="10010"/>
                    <a:pt x="9199" y="4669"/>
                    <a:pt x="12765" y="877"/>
                  </a:cubicBezTo>
                  <a:lnTo>
                    <a:pt x="12436" y="0"/>
                  </a:lnTo>
                  <a:close/>
                </a:path>
              </a:pathLst>
            </a:custGeom>
            <a:solidFill>
              <a:srgbClr val="013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782710" y="5347181"/>
              <a:ext cx="1902618" cy="5688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45745" lvl="1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优先审评审批 </a:t>
              </a:r>
              <a:endParaRPr lang="en-US" altLang="zh-CN" sz="11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45745" lvl="1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化药</a:t>
              </a:r>
              <a:r>
                <a:rPr lang="en-US" altLang="zh-CN" sz="11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5.1</a:t>
              </a:r>
              <a:r>
                <a:rPr lang="zh-CN" altLang="en-US" sz="11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类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445247" y="1175321"/>
            <a:ext cx="2862039" cy="323165"/>
            <a:chOff x="5962650" y="1381056"/>
            <a:chExt cx="3276600" cy="487650"/>
          </a:xfrm>
        </p:grpSpPr>
        <p:sp>
          <p:nvSpPr>
            <p:cNvPr id="43" name="矩形: 圆角 42"/>
            <p:cNvSpPr/>
            <p:nvPr/>
          </p:nvSpPr>
          <p:spPr>
            <a:xfrm>
              <a:off x="5962650" y="1384300"/>
              <a:ext cx="3276600" cy="457200"/>
            </a:xfrm>
            <a:prstGeom prst="roundRect">
              <a:avLst>
                <a:gd name="adj" fmla="val 50000"/>
              </a:avLst>
            </a:prstGeom>
            <a:solidFill>
              <a:srgbClr val="013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/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6191250" y="1381056"/>
              <a:ext cx="2819400" cy="487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阿伐替尼独特的作用机制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480175" y="3663396"/>
            <a:ext cx="2949575" cy="331661"/>
            <a:chOff x="6089874" y="1341030"/>
            <a:chExt cx="3376815" cy="500470"/>
          </a:xfrm>
        </p:grpSpPr>
        <p:sp>
          <p:nvSpPr>
            <p:cNvPr id="95" name="矩形: 圆角 94"/>
            <p:cNvSpPr/>
            <p:nvPr/>
          </p:nvSpPr>
          <p:spPr>
            <a:xfrm>
              <a:off x="6089874" y="1384300"/>
              <a:ext cx="3376815" cy="457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/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6285962" y="1341030"/>
              <a:ext cx="3100598" cy="487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13B9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阿伐替尼优异的临床前活性</a:t>
              </a:r>
            </a:p>
          </p:txBody>
        </p:sp>
      </p:grpSp>
      <p:sp>
        <p:nvSpPr>
          <p:cNvPr id="100" name="矩形: 圆角 99"/>
          <p:cNvSpPr/>
          <p:nvPr/>
        </p:nvSpPr>
        <p:spPr>
          <a:xfrm flipH="1" flipV="1">
            <a:off x="4281710" y="4039691"/>
            <a:ext cx="7286173" cy="33999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1349A">
                  <a:alpha val="16000"/>
                </a:srgbClr>
              </a:gs>
              <a:gs pos="0">
                <a:srgbClr val="0356B3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274099" y="4028622"/>
            <a:ext cx="7453444" cy="316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3B9E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阿伐替尼极其精准结合位点，其抑制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PDGFRA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外显子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 D842V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突变的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IC</a:t>
            </a:r>
            <a:r>
              <a:rPr kumimoji="0" lang="en-US" altLang="zh-CN" sz="11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值为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0.24nM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，具有极高的效价强度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</a:p>
        </p:txBody>
      </p:sp>
      <p:sp>
        <p:nvSpPr>
          <p:cNvPr id="101" name="矩形 100"/>
          <p:cNvSpPr/>
          <p:nvPr/>
        </p:nvSpPr>
        <p:spPr>
          <a:xfrm>
            <a:off x="6979534" y="1671575"/>
            <a:ext cx="2129742" cy="1770927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9329195" y="1671575"/>
            <a:ext cx="2129742" cy="1770927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3" name="表格 102"/>
          <p:cNvGraphicFramePr>
            <a:graphicFrameLocks noGrp="1"/>
          </p:cNvGraphicFramePr>
          <p:nvPr/>
        </p:nvGraphicFramePr>
        <p:xfrm>
          <a:off x="8220075" y="5319990"/>
          <a:ext cx="3278348" cy="443350"/>
        </p:xfrm>
        <a:graphic>
          <a:graphicData uri="http://schemas.openxmlformats.org/drawingml/2006/table">
            <a:tbl>
              <a:tblPr/>
              <a:tblGrid>
                <a:gridCol w="1430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89852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200" dirty="0">
                          <a:solidFill>
                            <a:srgbClr val="072967"/>
                          </a:solidFill>
                        </a:rPr>
                        <a:t>IC</a:t>
                      </a:r>
                      <a:r>
                        <a:rPr lang="en-US" altLang="zh-CN" sz="1100" b="0" kern="1200" baseline="-25000" dirty="0">
                          <a:solidFill>
                            <a:srgbClr val="072967"/>
                          </a:solidFill>
                        </a:rPr>
                        <a:t>50</a:t>
                      </a:r>
                      <a:r>
                        <a:rPr lang="en-US" altLang="zh-CN" sz="1100" b="0" kern="1200" dirty="0">
                          <a:solidFill>
                            <a:srgbClr val="072967"/>
                          </a:solidFill>
                        </a:rPr>
                        <a:t> </a:t>
                      </a:r>
                      <a:r>
                        <a:rPr lang="en-US" altLang="zh-CN" sz="1100" b="0" kern="1200" dirty="0" err="1">
                          <a:solidFill>
                            <a:srgbClr val="072967"/>
                          </a:solidFill>
                        </a:rPr>
                        <a:t>nM</a:t>
                      </a:r>
                      <a:endParaRPr lang="en-US" altLang="zh-CN" sz="1100" b="0" kern="1200" dirty="0">
                        <a:solidFill>
                          <a:srgbClr val="072967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285" marR="4285" marT="427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F2F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舒尼替尼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285" marR="4285" marT="427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F2F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瑞戈非尼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285" marR="4285" marT="427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F2F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72967"/>
                          </a:solidFill>
                          <a:effectLst/>
                        </a:rPr>
                        <a:t>PDGFRA D842V</a:t>
                      </a:r>
                      <a:endParaRPr lang="en-US" altLang="zh-CN" sz="1100" b="0" u="none" strike="noStrike" dirty="0">
                        <a:solidFill>
                          <a:srgbClr val="072967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285" marR="4285" marT="42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F2F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89852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/>
                        <a:t>120</a:t>
                      </a:r>
                      <a:endParaRPr lang="en-US" altLang="zh-CN" sz="11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285" marR="4285" marT="42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F2F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810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285" marR="4285" marT="42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F2F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8" name="等腰三角形 107"/>
          <p:cNvSpPr/>
          <p:nvPr/>
        </p:nvSpPr>
        <p:spPr>
          <a:xfrm rot="5400000">
            <a:off x="6418272" y="3716598"/>
            <a:ext cx="195209" cy="168284"/>
          </a:xfrm>
          <a:prstGeom prst="triangle">
            <a:avLst/>
          </a:prstGeom>
          <a:solidFill>
            <a:srgbClr val="013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等腰三角形 108"/>
          <p:cNvSpPr/>
          <p:nvPr/>
        </p:nvSpPr>
        <p:spPr>
          <a:xfrm rot="16200000">
            <a:off x="9390073" y="3716599"/>
            <a:ext cx="195209" cy="168284"/>
          </a:xfrm>
          <a:prstGeom prst="triangle">
            <a:avLst/>
          </a:prstGeom>
          <a:solidFill>
            <a:srgbClr val="013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0" y="-34925"/>
            <a:ext cx="479047" cy="1512985"/>
            <a:chOff x="0" y="-34925"/>
            <a:chExt cx="479047" cy="1512985"/>
          </a:xfrm>
        </p:grpSpPr>
        <p:sp>
          <p:nvSpPr>
            <p:cNvPr id="12" name="Freeform 38"/>
            <p:cNvSpPr/>
            <p:nvPr/>
          </p:nvSpPr>
          <p:spPr bwMode="auto">
            <a:xfrm>
              <a:off x="0" y="186372"/>
              <a:ext cx="479047" cy="1291688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rgbClr val="013B9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0" y="0"/>
              <a:ext cx="479047" cy="262490"/>
              <a:chOff x="7584629" y="2002969"/>
              <a:chExt cx="1736828" cy="746981"/>
            </a:xfrm>
          </p:grpSpPr>
          <p:sp>
            <p:nvSpPr>
              <p:cNvPr id="22" name="Rectangle 39"/>
              <p:cNvSpPr>
                <a:spLocks noChangeArrowheads="1"/>
              </p:cNvSpPr>
              <p:nvPr/>
            </p:nvSpPr>
            <p:spPr bwMode="auto">
              <a:xfrm>
                <a:off x="7584629" y="2533338"/>
                <a:ext cx="1736828" cy="101086"/>
              </a:xfrm>
              <a:prstGeom prst="rect">
                <a:avLst/>
              </a:prstGeom>
              <a:solidFill>
                <a:srgbClr val="012B6F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40"/>
              <p:cNvSpPr/>
              <p:nvPr/>
            </p:nvSpPr>
            <p:spPr bwMode="auto">
              <a:xfrm>
                <a:off x="8040169" y="2002969"/>
                <a:ext cx="824435" cy="746981"/>
              </a:xfrm>
              <a:custGeom>
                <a:avLst/>
                <a:gdLst>
                  <a:gd name="T0" fmla="*/ 414 w 414"/>
                  <a:gd name="T1" fmla="*/ 0 h 376"/>
                  <a:gd name="T2" fmla="*/ 0 w 414"/>
                  <a:gd name="T3" fmla="*/ 0 h 376"/>
                  <a:gd name="T4" fmla="*/ 0 w 414"/>
                  <a:gd name="T5" fmla="*/ 239 h 376"/>
                  <a:gd name="T6" fmla="*/ 136 w 414"/>
                  <a:gd name="T7" fmla="*/ 376 h 376"/>
                  <a:gd name="T8" fmla="*/ 278 w 414"/>
                  <a:gd name="T9" fmla="*/ 376 h 376"/>
                  <a:gd name="T10" fmla="*/ 414 w 414"/>
                  <a:gd name="T11" fmla="*/ 239 h 376"/>
                  <a:gd name="T12" fmla="*/ 414 w 414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376">
                    <a:moveTo>
                      <a:pt x="4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5"/>
                      <a:pt x="61" y="376"/>
                      <a:pt x="136" y="376"/>
                    </a:cubicBezTo>
                    <a:cubicBezTo>
                      <a:pt x="278" y="376"/>
                      <a:pt x="278" y="376"/>
                      <a:pt x="278" y="376"/>
                    </a:cubicBezTo>
                    <a:cubicBezTo>
                      <a:pt x="353" y="376"/>
                      <a:pt x="414" y="315"/>
                      <a:pt x="414" y="23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012B6F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41"/>
              <p:cNvSpPr>
                <a:spLocks noChangeArrowheads="1"/>
              </p:cNvSpPr>
              <p:nvPr/>
            </p:nvSpPr>
            <p:spPr bwMode="auto">
              <a:xfrm>
                <a:off x="7584629" y="2002969"/>
                <a:ext cx="1736828" cy="5303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42"/>
              <p:cNvSpPr/>
              <p:nvPr/>
            </p:nvSpPr>
            <p:spPr bwMode="auto">
              <a:xfrm>
                <a:off x="7584629" y="2002969"/>
                <a:ext cx="1736828" cy="530369"/>
              </a:xfrm>
              <a:custGeom>
                <a:avLst/>
                <a:gdLst>
                  <a:gd name="connsiteX0" fmla="*/ 581025 w 2100263"/>
                  <a:gd name="connsiteY0" fmla="*/ 0 h 641350"/>
                  <a:gd name="connsiteX1" fmla="*/ 1519238 w 2100263"/>
                  <a:gd name="connsiteY1" fmla="*/ 0 h 641350"/>
                  <a:gd name="connsiteX2" fmla="*/ 1519238 w 2100263"/>
                  <a:gd name="connsiteY2" fmla="*/ 30274 h 641350"/>
                  <a:gd name="connsiteX3" fmla="*/ 1519238 w 2100263"/>
                  <a:gd name="connsiteY3" fmla="*/ 52388 h 641350"/>
                  <a:gd name="connsiteX4" fmla="*/ 2100263 w 2100263"/>
                  <a:gd name="connsiteY4" fmla="*/ 52388 h 641350"/>
                  <a:gd name="connsiteX5" fmla="*/ 2100263 w 2100263"/>
                  <a:gd name="connsiteY5" fmla="*/ 192088 h 641350"/>
                  <a:gd name="connsiteX6" fmla="*/ 1519238 w 2100263"/>
                  <a:gd name="connsiteY6" fmla="*/ 192088 h 641350"/>
                  <a:gd name="connsiteX7" fmla="*/ 1519238 w 2100263"/>
                  <a:gd name="connsiteY7" fmla="*/ 242195 h 641350"/>
                  <a:gd name="connsiteX8" fmla="*/ 1519238 w 2100263"/>
                  <a:gd name="connsiteY8" fmla="*/ 574092 h 641350"/>
                  <a:gd name="connsiteX9" fmla="*/ 1512021 w 2100263"/>
                  <a:gd name="connsiteY9" fmla="*/ 641350 h 641350"/>
                  <a:gd name="connsiteX10" fmla="*/ 588242 w 2100263"/>
                  <a:gd name="connsiteY10" fmla="*/ 641350 h 641350"/>
                  <a:gd name="connsiteX11" fmla="*/ 581025 w 2100263"/>
                  <a:gd name="connsiteY11" fmla="*/ 574092 h 641350"/>
                  <a:gd name="connsiteX12" fmla="*/ 581025 w 2100263"/>
                  <a:gd name="connsiteY12" fmla="*/ 266162 h 641350"/>
                  <a:gd name="connsiteX13" fmla="*/ 581025 w 2100263"/>
                  <a:gd name="connsiteY13" fmla="*/ 192088 h 641350"/>
                  <a:gd name="connsiteX14" fmla="*/ 0 w 2100263"/>
                  <a:gd name="connsiteY14" fmla="*/ 192088 h 641350"/>
                  <a:gd name="connsiteX15" fmla="*/ 0 w 2100263"/>
                  <a:gd name="connsiteY15" fmla="*/ 52388 h 641350"/>
                  <a:gd name="connsiteX16" fmla="*/ 581025 w 2100263"/>
                  <a:gd name="connsiteY16" fmla="*/ 52388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3" h="641350">
                    <a:moveTo>
                      <a:pt x="581025" y="0"/>
                    </a:moveTo>
                    <a:cubicBezTo>
                      <a:pt x="581025" y="0"/>
                      <a:pt x="581025" y="0"/>
                      <a:pt x="1519238" y="0"/>
                    </a:cubicBezTo>
                    <a:cubicBezTo>
                      <a:pt x="1519238" y="0"/>
                      <a:pt x="1519238" y="0"/>
                      <a:pt x="1519238" y="30274"/>
                    </a:cubicBezTo>
                    <a:lnTo>
                      <a:pt x="1519238" y="52388"/>
                    </a:lnTo>
                    <a:lnTo>
                      <a:pt x="2100263" y="52388"/>
                    </a:lnTo>
                    <a:lnTo>
                      <a:pt x="2100263" y="192088"/>
                    </a:lnTo>
                    <a:lnTo>
                      <a:pt x="1519238" y="192088"/>
                    </a:lnTo>
                    <a:lnTo>
                      <a:pt x="1519238" y="242195"/>
                    </a:lnTo>
                    <a:cubicBezTo>
                      <a:pt x="1519238" y="322927"/>
                      <a:pt x="1519238" y="430569"/>
                      <a:pt x="1519238" y="574092"/>
                    </a:cubicBezTo>
                    <a:cubicBezTo>
                      <a:pt x="1519238" y="598113"/>
                      <a:pt x="1516832" y="619732"/>
                      <a:pt x="1512021" y="641350"/>
                    </a:cubicBezTo>
                    <a:cubicBezTo>
                      <a:pt x="1512021" y="641350"/>
                      <a:pt x="1512021" y="641350"/>
                      <a:pt x="588242" y="641350"/>
                    </a:cubicBezTo>
                    <a:cubicBezTo>
                      <a:pt x="583431" y="619732"/>
                      <a:pt x="581025" y="598113"/>
                      <a:pt x="581025" y="574092"/>
                    </a:cubicBezTo>
                    <a:cubicBezTo>
                      <a:pt x="581025" y="574092"/>
                      <a:pt x="581025" y="574092"/>
                      <a:pt x="581025" y="266162"/>
                    </a:cubicBezTo>
                    <a:lnTo>
                      <a:pt x="581025" y="192088"/>
                    </a:lnTo>
                    <a:lnTo>
                      <a:pt x="0" y="192088"/>
                    </a:lnTo>
                    <a:lnTo>
                      <a:pt x="0" y="52388"/>
                    </a:lnTo>
                    <a:lnTo>
                      <a:pt x="581025" y="52388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noAutofit/>
              </a:bodyPr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43"/>
              <p:cNvSpPr>
                <a:spLocks noChangeArrowheads="1"/>
              </p:cNvSpPr>
              <p:nvPr/>
            </p:nvSpPr>
            <p:spPr bwMode="auto">
              <a:xfrm>
                <a:off x="7584629" y="2002969"/>
                <a:ext cx="1736828" cy="112900"/>
              </a:xfrm>
              <a:prstGeom prst="rect">
                <a:avLst/>
              </a:prstGeom>
              <a:solidFill>
                <a:srgbClr val="013B9E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44"/>
              <p:cNvSpPr/>
              <p:nvPr/>
            </p:nvSpPr>
            <p:spPr bwMode="auto">
              <a:xfrm>
                <a:off x="8097932" y="2002969"/>
                <a:ext cx="707597" cy="659023"/>
              </a:xfrm>
              <a:custGeom>
                <a:avLst/>
                <a:gdLst>
                  <a:gd name="T0" fmla="*/ 355 w 355"/>
                  <a:gd name="T1" fmla="*/ 0 h 332"/>
                  <a:gd name="T2" fmla="*/ 0 w 355"/>
                  <a:gd name="T3" fmla="*/ 0 h 332"/>
                  <a:gd name="T4" fmla="*/ 0 w 355"/>
                  <a:gd name="T5" fmla="*/ 225 h 332"/>
                  <a:gd name="T6" fmla="*/ 107 w 355"/>
                  <a:gd name="T7" fmla="*/ 332 h 332"/>
                  <a:gd name="T8" fmla="*/ 248 w 355"/>
                  <a:gd name="T9" fmla="*/ 332 h 332"/>
                  <a:gd name="T10" fmla="*/ 355 w 355"/>
                  <a:gd name="T11" fmla="*/ 225 h 332"/>
                  <a:gd name="T12" fmla="*/ 355 w 355"/>
                  <a:gd name="T1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332">
                    <a:moveTo>
                      <a:pt x="35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84"/>
                      <a:pt x="48" y="332"/>
                      <a:pt x="107" y="332"/>
                    </a:cubicBezTo>
                    <a:cubicBezTo>
                      <a:pt x="248" y="332"/>
                      <a:pt x="248" y="332"/>
                      <a:pt x="248" y="332"/>
                    </a:cubicBezTo>
                    <a:cubicBezTo>
                      <a:pt x="307" y="332"/>
                      <a:pt x="355" y="284"/>
                      <a:pt x="355" y="225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013B9E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50800" y="419062"/>
              <a:ext cx="36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创新性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8425" y="-3492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</a:rPr>
                <a:t>2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597719" y="185243"/>
            <a:ext cx="108612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阿伐替尼是首个与激酶活性构象高效结合的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型抑制剂，精准靶向且高效抑制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PDGFRA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活化环突变，突破原发耐药瓶颈，多次获得国内外监管机构优先审评资格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: 圆顶角 66"/>
          <p:cNvSpPr/>
          <p:nvPr/>
        </p:nvSpPr>
        <p:spPr>
          <a:xfrm rot="10800000">
            <a:off x="697230" y="3977640"/>
            <a:ext cx="6503670" cy="2240280"/>
          </a:xfrm>
          <a:prstGeom prst="round2SameRect">
            <a:avLst>
              <a:gd name="adj1" fmla="val 7658"/>
              <a:gd name="adj2" fmla="val 0"/>
            </a:avLst>
          </a:prstGeom>
          <a:gradFill>
            <a:gsLst>
              <a:gs pos="29000">
                <a:srgbClr val="F1F4FA"/>
              </a:gs>
              <a:gs pos="0">
                <a:srgbClr val="D9E1F0"/>
              </a:gs>
              <a:gs pos="72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: 圆角 62"/>
          <p:cNvSpPr/>
          <p:nvPr/>
        </p:nvSpPr>
        <p:spPr>
          <a:xfrm>
            <a:off x="669472" y="1462356"/>
            <a:ext cx="6556828" cy="2417313"/>
          </a:xfrm>
          <a:prstGeom prst="roundRect">
            <a:avLst>
              <a:gd name="adj" fmla="val 213"/>
            </a:avLst>
          </a:prstGeom>
          <a:solidFill>
            <a:schemeClr val="bg1"/>
          </a:solidFill>
          <a:ln w="635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013B9E"/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srgbClr val="013B9E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4450443" y="2219325"/>
            <a:ext cx="2572657" cy="1495159"/>
          </a:xfrm>
          <a:prstGeom prst="rect">
            <a:avLst/>
          </a:prstGeom>
          <a:solidFill>
            <a:schemeClr val="bg1"/>
          </a:solidFill>
          <a:ln w="3175">
            <a:solidFill>
              <a:srgbClr val="013B9E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4" name="矩形 123"/>
          <p:cNvSpPr/>
          <p:nvPr/>
        </p:nvSpPr>
        <p:spPr>
          <a:xfrm>
            <a:off x="1047932" y="2217169"/>
            <a:ext cx="3008811" cy="1499940"/>
          </a:xfrm>
          <a:prstGeom prst="rect">
            <a:avLst/>
          </a:prstGeom>
          <a:solidFill>
            <a:schemeClr val="bg1"/>
          </a:solidFill>
          <a:ln w="3175">
            <a:solidFill>
              <a:srgbClr val="013B9E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: 圆角 91"/>
          <p:cNvSpPr/>
          <p:nvPr/>
        </p:nvSpPr>
        <p:spPr>
          <a:xfrm>
            <a:off x="7381240" y="1506220"/>
            <a:ext cx="4470400" cy="4677410"/>
          </a:xfrm>
          <a:prstGeom prst="roundRect">
            <a:avLst>
              <a:gd name="adj" fmla="val 2615"/>
            </a:avLst>
          </a:prstGeom>
          <a:solidFill>
            <a:schemeClr val="bg1"/>
          </a:solidFill>
          <a:ln w="6350">
            <a:solidFill>
              <a:srgbClr val="013B9E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: 圆角 61"/>
          <p:cNvSpPr/>
          <p:nvPr/>
        </p:nvSpPr>
        <p:spPr>
          <a:xfrm>
            <a:off x="669472" y="1238069"/>
            <a:ext cx="6569528" cy="406171"/>
          </a:xfrm>
          <a:prstGeom prst="roundRect">
            <a:avLst>
              <a:gd name="adj" fmla="val 50000"/>
            </a:avLst>
          </a:prstGeom>
          <a:gradFill>
            <a:gsLst>
              <a:gs pos="54000">
                <a:srgbClr val="95AED7"/>
              </a:gs>
              <a:gs pos="100000">
                <a:srgbClr val="013B9E"/>
              </a:gs>
              <a:gs pos="0">
                <a:srgbClr val="013B9E"/>
              </a:gs>
            </a:gsLst>
            <a:lin ang="0" scaled="0"/>
          </a:gra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4" name="对象 5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5715" imgH="5715" progId="TCLayout.ActiveDocument.1">
                  <p:embed/>
                </p:oleObj>
              </mc:Choice>
              <mc:Fallback>
                <p:oleObj name="think-cell 幻灯片" r:id="rId4" imgW="5715" imgH="5715" progId="TCLayout.ActiveDocument.1">
                  <p:embed/>
                  <p:pic>
                    <p:nvPicPr>
                      <p:cNvPr id="0" name="对象 5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999220" y="2028288"/>
            <a:ext cx="25646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在中国桥接研究中，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IRRC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评估的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ORR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，缩瘤率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，中位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DOR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PFS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未达到，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个月的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率为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92%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05440" y="2299934"/>
            <a:ext cx="2490046" cy="1346056"/>
            <a:chOff x="624289" y="3231017"/>
            <a:chExt cx="4894950" cy="299970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/>
            <a:srcRect b="6017"/>
            <a:stretch>
              <a:fillRect/>
            </a:stretch>
          </p:blipFill>
          <p:spPr>
            <a:xfrm>
              <a:off x="624289" y="3231017"/>
              <a:ext cx="4894950" cy="29997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275950" y="5132871"/>
              <a:ext cx="2476500" cy="602006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86% ORR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95%</a:t>
              </a:r>
              <a:r>
                <a:rPr kumimoji="0" lang="zh-CN" altLang="en-US" sz="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的患者肿瘤缩小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922335" y="1704124"/>
            <a:ext cx="32795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阿伐替尼对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PDGFRA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外显子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突变（含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D842V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）人群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ORR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86%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；对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D842V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突变人群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ORR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91%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05765" y="1689100"/>
            <a:ext cx="26173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mPFS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34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个月，中位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尚未达到，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率为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61%</a:t>
            </a:r>
            <a:endParaRPr lang="zh-CN" altLang="en-US" sz="1100" dirty="0"/>
          </a:p>
        </p:txBody>
      </p:sp>
      <p:sp>
        <p:nvSpPr>
          <p:cNvPr id="33" name="文本框 32"/>
          <p:cNvSpPr txBox="1"/>
          <p:nvPr/>
        </p:nvSpPr>
        <p:spPr>
          <a:xfrm>
            <a:off x="768096" y="1291033"/>
            <a:ext cx="63312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NAVIGATOR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研究奠定阿伐替尼在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PDGFRA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外显子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突变人群的治疗地位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736875" y="1726151"/>
            <a:ext cx="212409" cy="212409"/>
            <a:chOff x="9652001" y="-791134"/>
            <a:chExt cx="635162" cy="635162"/>
          </a:xfrm>
        </p:grpSpPr>
        <p:sp>
          <p:nvSpPr>
            <p:cNvPr id="52" name="椭圆 51"/>
            <p:cNvSpPr/>
            <p:nvPr/>
          </p:nvSpPr>
          <p:spPr>
            <a:xfrm>
              <a:off x="9652001" y="-791134"/>
              <a:ext cx="635162" cy="635162"/>
            </a:xfrm>
            <a:prstGeom prst="ellipse">
              <a:avLst/>
            </a:prstGeom>
            <a:solidFill>
              <a:srgbClr val="95AED7"/>
            </a:soli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58" name="iconfont-1054-809963"/>
            <p:cNvSpPr/>
            <p:nvPr/>
          </p:nvSpPr>
          <p:spPr>
            <a:xfrm>
              <a:off x="9803082" y="-700154"/>
              <a:ext cx="346033" cy="357297"/>
            </a:xfrm>
            <a:custGeom>
              <a:avLst/>
              <a:gdLst>
                <a:gd name="T0" fmla="*/ 10069 w 10816"/>
                <a:gd name="T1" fmla="*/ 4473 h 11168"/>
                <a:gd name="T2" fmla="*/ 7095 w 10816"/>
                <a:gd name="T3" fmla="*/ 4473 h 11168"/>
                <a:gd name="T4" fmla="*/ 6301 w 10816"/>
                <a:gd name="T5" fmla="*/ 0 h 11168"/>
                <a:gd name="T6" fmla="*/ 5585 w 10816"/>
                <a:gd name="T7" fmla="*/ 761 h 11168"/>
                <a:gd name="T8" fmla="*/ 3374 w 10816"/>
                <a:gd name="T9" fmla="*/ 4473 h 11168"/>
                <a:gd name="T10" fmla="*/ 3374 w 10816"/>
                <a:gd name="T11" fmla="*/ 10375 h 11168"/>
                <a:gd name="T12" fmla="*/ 4480 w 10816"/>
                <a:gd name="T13" fmla="*/ 11168 h 11168"/>
                <a:gd name="T14" fmla="*/ 8948 w 10816"/>
                <a:gd name="T15" fmla="*/ 11168 h 11168"/>
                <a:gd name="T16" fmla="*/ 9711 w 10816"/>
                <a:gd name="T17" fmla="*/ 10065 h 11168"/>
                <a:gd name="T18" fmla="*/ 10816 w 10816"/>
                <a:gd name="T19" fmla="*/ 5188 h 11168"/>
                <a:gd name="T20" fmla="*/ 10069 w 10816"/>
                <a:gd name="T21" fmla="*/ 4473 h 11168"/>
                <a:gd name="T22" fmla="*/ 10069 w 10816"/>
                <a:gd name="T23" fmla="*/ 4473 h 11168"/>
                <a:gd name="T24" fmla="*/ 2154 w 10816"/>
                <a:gd name="T25" fmla="*/ 4475 h 11168"/>
                <a:gd name="T26" fmla="*/ 373 w 10816"/>
                <a:gd name="T27" fmla="*/ 4475 h 11168"/>
                <a:gd name="T28" fmla="*/ 0 w 10816"/>
                <a:gd name="T29" fmla="*/ 4836 h 11168"/>
                <a:gd name="T30" fmla="*/ 368 w 10816"/>
                <a:gd name="T31" fmla="*/ 10789 h 11168"/>
                <a:gd name="T32" fmla="*/ 747 w 10816"/>
                <a:gd name="T33" fmla="*/ 11168 h 11168"/>
                <a:gd name="T34" fmla="*/ 2288 w 10816"/>
                <a:gd name="T35" fmla="*/ 11168 h 11168"/>
                <a:gd name="T36" fmla="*/ 2606 w 10816"/>
                <a:gd name="T37" fmla="*/ 10917 h 11168"/>
                <a:gd name="T38" fmla="*/ 2606 w 10816"/>
                <a:gd name="T39" fmla="*/ 4927 h 11168"/>
                <a:gd name="T40" fmla="*/ 2154 w 10816"/>
                <a:gd name="T41" fmla="*/ 4475 h 11168"/>
                <a:gd name="T42" fmla="*/ 2154 w 10816"/>
                <a:gd name="T43" fmla="*/ 4475 h 1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16" h="11168">
                  <a:moveTo>
                    <a:pt x="10069" y="4473"/>
                  </a:moveTo>
                  <a:lnTo>
                    <a:pt x="7095" y="4473"/>
                  </a:lnTo>
                  <a:cubicBezTo>
                    <a:pt x="8247" y="217"/>
                    <a:pt x="6301" y="0"/>
                    <a:pt x="6301" y="0"/>
                  </a:cubicBezTo>
                  <a:cubicBezTo>
                    <a:pt x="5476" y="0"/>
                    <a:pt x="5647" y="652"/>
                    <a:pt x="5585" y="761"/>
                  </a:cubicBezTo>
                  <a:cubicBezTo>
                    <a:pt x="5585" y="2842"/>
                    <a:pt x="3374" y="4473"/>
                    <a:pt x="3374" y="4473"/>
                  </a:cubicBezTo>
                  <a:lnTo>
                    <a:pt x="3374" y="10375"/>
                  </a:lnTo>
                  <a:cubicBezTo>
                    <a:pt x="3374" y="10958"/>
                    <a:pt x="4168" y="11168"/>
                    <a:pt x="4480" y="11168"/>
                  </a:cubicBezTo>
                  <a:lnTo>
                    <a:pt x="8948" y="11168"/>
                  </a:lnTo>
                  <a:cubicBezTo>
                    <a:pt x="9368" y="11168"/>
                    <a:pt x="9711" y="10065"/>
                    <a:pt x="9711" y="10065"/>
                  </a:cubicBezTo>
                  <a:cubicBezTo>
                    <a:pt x="10816" y="6306"/>
                    <a:pt x="10816" y="5188"/>
                    <a:pt x="10816" y="5188"/>
                  </a:cubicBezTo>
                  <a:cubicBezTo>
                    <a:pt x="10816" y="4411"/>
                    <a:pt x="10069" y="4473"/>
                    <a:pt x="10069" y="4473"/>
                  </a:cubicBezTo>
                  <a:close/>
                  <a:moveTo>
                    <a:pt x="10069" y="4473"/>
                  </a:moveTo>
                  <a:close/>
                  <a:moveTo>
                    <a:pt x="2154" y="4475"/>
                  </a:moveTo>
                  <a:lnTo>
                    <a:pt x="373" y="4475"/>
                  </a:lnTo>
                  <a:cubicBezTo>
                    <a:pt x="5" y="4475"/>
                    <a:pt x="0" y="4836"/>
                    <a:pt x="0" y="4836"/>
                  </a:cubicBezTo>
                  <a:lnTo>
                    <a:pt x="368" y="10789"/>
                  </a:lnTo>
                  <a:cubicBezTo>
                    <a:pt x="368" y="11168"/>
                    <a:pt x="747" y="11168"/>
                    <a:pt x="747" y="11168"/>
                  </a:cubicBezTo>
                  <a:lnTo>
                    <a:pt x="2288" y="11168"/>
                  </a:lnTo>
                  <a:cubicBezTo>
                    <a:pt x="2609" y="11168"/>
                    <a:pt x="2606" y="10917"/>
                    <a:pt x="2606" y="10917"/>
                  </a:cubicBezTo>
                  <a:lnTo>
                    <a:pt x="2606" y="4927"/>
                  </a:lnTo>
                  <a:cubicBezTo>
                    <a:pt x="2606" y="4469"/>
                    <a:pt x="2154" y="4475"/>
                    <a:pt x="2154" y="4475"/>
                  </a:cubicBezTo>
                  <a:close/>
                  <a:moveTo>
                    <a:pt x="2154" y="4475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230556" y="1726151"/>
            <a:ext cx="212409" cy="212409"/>
            <a:chOff x="9652001" y="-791134"/>
            <a:chExt cx="635162" cy="635162"/>
          </a:xfrm>
        </p:grpSpPr>
        <p:sp>
          <p:nvSpPr>
            <p:cNvPr id="69" name="椭圆 68"/>
            <p:cNvSpPr/>
            <p:nvPr/>
          </p:nvSpPr>
          <p:spPr>
            <a:xfrm>
              <a:off x="9652001" y="-791134"/>
              <a:ext cx="635162" cy="635162"/>
            </a:xfrm>
            <a:prstGeom prst="ellipse">
              <a:avLst/>
            </a:prstGeom>
            <a:solidFill>
              <a:srgbClr val="95AED7"/>
            </a:soli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70" name="iconfont-1054-809963"/>
            <p:cNvSpPr/>
            <p:nvPr/>
          </p:nvSpPr>
          <p:spPr>
            <a:xfrm>
              <a:off x="9803082" y="-700154"/>
              <a:ext cx="346033" cy="357297"/>
            </a:xfrm>
            <a:custGeom>
              <a:avLst/>
              <a:gdLst>
                <a:gd name="T0" fmla="*/ 10069 w 10816"/>
                <a:gd name="T1" fmla="*/ 4473 h 11168"/>
                <a:gd name="T2" fmla="*/ 7095 w 10816"/>
                <a:gd name="T3" fmla="*/ 4473 h 11168"/>
                <a:gd name="T4" fmla="*/ 6301 w 10816"/>
                <a:gd name="T5" fmla="*/ 0 h 11168"/>
                <a:gd name="T6" fmla="*/ 5585 w 10816"/>
                <a:gd name="T7" fmla="*/ 761 h 11168"/>
                <a:gd name="T8" fmla="*/ 3374 w 10816"/>
                <a:gd name="T9" fmla="*/ 4473 h 11168"/>
                <a:gd name="T10" fmla="*/ 3374 w 10816"/>
                <a:gd name="T11" fmla="*/ 10375 h 11168"/>
                <a:gd name="T12" fmla="*/ 4480 w 10816"/>
                <a:gd name="T13" fmla="*/ 11168 h 11168"/>
                <a:gd name="T14" fmla="*/ 8948 w 10816"/>
                <a:gd name="T15" fmla="*/ 11168 h 11168"/>
                <a:gd name="T16" fmla="*/ 9711 w 10816"/>
                <a:gd name="T17" fmla="*/ 10065 h 11168"/>
                <a:gd name="T18" fmla="*/ 10816 w 10816"/>
                <a:gd name="T19" fmla="*/ 5188 h 11168"/>
                <a:gd name="T20" fmla="*/ 10069 w 10816"/>
                <a:gd name="T21" fmla="*/ 4473 h 11168"/>
                <a:gd name="T22" fmla="*/ 10069 w 10816"/>
                <a:gd name="T23" fmla="*/ 4473 h 11168"/>
                <a:gd name="T24" fmla="*/ 2154 w 10816"/>
                <a:gd name="T25" fmla="*/ 4475 h 11168"/>
                <a:gd name="T26" fmla="*/ 373 w 10816"/>
                <a:gd name="T27" fmla="*/ 4475 h 11168"/>
                <a:gd name="T28" fmla="*/ 0 w 10816"/>
                <a:gd name="T29" fmla="*/ 4836 h 11168"/>
                <a:gd name="T30" fmla="*/ 368 w 10816"/>
                <a:gd name="T31" fmla="*/ 10789 h 11168"/>
                <a:gd name="T32" fmla="*/ 747 w 10816"/>
                <a:gd name="T33" fmla="*/ 11168 h 11168"/>
                <a:gd name="T34" fmla="*/ 2288 w 10816"/>
                <a:gd name="T35" fmla="*/ 11168 h 11168"/>
                <a:gd name="T36" fmla="*/ 2606 w 10816"/>
                <a:gd name="T37" fmla="*/ 10917 h 11168"/>
                <a:gd name="T38" fmla="*/ 2606 w 10816"/>
                <a:gd name="T39" fmla="*/ 4927 h 11168"/>
                <a:gd name="T40" fmla="*/ 2154 w 10816"/>
                <a:gd name="T41" fmla="*/ 4475 h 11168"/>
                <a:gd name="T42" fmla="*/ 2154 w 10816"/>
                <a:gd name="T43" fmla="*/ 4475 h 1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16" h="11168">
                  <a:moveTo>
                    <a:pt x="10069" y="4473"/>
                  </a:moveTo>
                  <a:lnTo>
                    <a:pt x="7095" y="4473"/>
                  </a:lnTo>
                  <a:cubicBezTo>
                    <a:pt x="8247" y="217"/>
                    <a:pt x="6301" y="0"/>
                    <a:pt x="6301" y="0"/>
                  </a:cubicBezTo>
                  <a:cubicBezTo>
                    <a:pt x="5476" y="0"/>
                    <a:pt x="5647" y="652"/>
                    <a:pt x="5585" y="761"/>
                  </a:cubicBezTo>
                  <a:cubicBezTo>
                    <a:pt x="5585" y="2842"/>
                    <a:pt x="3374" y="4473"/>
                    <a:pt x="3374" y="4473"/>
                  </a:cubicBezTo>
                  <a:lnTo>
                    <a:pt x="3374" y="10375"/>
                  </a:lnTo>
                  <a:cubicBezTo>
                    <a:pt x="3374" y="10958"/>
                    <a:pt x="4168" y="11168"/>
                    <a:pt x="4480" y="11168"/>
                  </a:cubicBezTo>
                  <a:lnTo>
                    <a:pt x="8948" y="11168"/>
                  </a:lnTo>
                  <a:cubicBezTo>
                    <a:pt x="9368" y="11168"/>
                    <a:pt x="9711" y="10065"/>
                    <a:pt x="9711" y="10065"/>
                  </a:cubicBezTo>
                  <a:cubicBezTo>
                    <a:pt x="10816" y="6306"/>
                    <a:pt x="10816" y="5188"/>
                    <a:pt x="10816" y="5188"/>
                  </a:cubicBezTo>
                  <a:cubicBezTo>
                    <a:pt x="10816" y="4411"/>
                    <a:pt x="10069" y="4473"/>
                    <a:pt x="10069" y="4473"/>
                  </a:cubicBezTo>
                  <a:close/>
                  <a:moveTo>
                    <a:pt x="10069" y="4473"/>
                  </a:moveTo>
                  <a:close/>
                  <a:moveTo>
                    <a:pt x="2154" y="4475"/>
                  </a:moveTo>
                  <a:lnTo>
                    <a:pt x="373" y="4475"/>
                  </a:lnTo>
                  <a:cubicBezTo>
                    <a:pt x="5" y="4475"/>
                    <a:pt x="0" y="4836"/>
                    <a:pt x="0" y="4836"/>
                  </a:cubicBezTo>
                  <a:lnTo>
                    <a:pt x="368" y="10789"/>
                  </a:lnTo>
                  <a:cubicBezTo>
                    <a:pt x="368" y="11168"/>
                    <a:pt x="747" y="11168"/>
                    <a:pt x="747" y="11168"/>
                  </a:cubicBezTo>
                  <a:lnTo>
                    <a:pt x="2288" y="11168"/>
                  </a:lnTo>
                  <a:cubicBezTo>
                    <a:pt x="2609" y="11168"/>
                    <a:pt x="2606" y="10917"/>
                    <a:pt x="2606" y="10917"/>
                  </a:cubicBezTo>
                  <a:lnTo>
                    <a:pt x="2606" y="4927"/>
                  </a:lnTo>
                  <a:cubicBezTo>
                    <a:pt x="2606" y="4469"/>
                    <a:pt x="2154" y="4475"/>
                    <a:pt x="2154" y="4475"/>
                  </a:cubicBezTo>
                  <a:close/>
                  <a:moveTo>
                    <a:pt x="2154" y="4475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1" name="直接连接符 80"/>
          <p:cNvCxnSpPr/>
          <p:nvPr/>
        </p:nvCxnSpPr>
        <p:spPr>
          <a:xfrm>
            <a:off x="675640" y="3963586"/>
            <a:ext cx="6479540" cy="0"/>
          </a:xfrm>
          <a:prstGeom prst="line">
            <a:avLst/>
          </a:prstGeom>
          <a:ln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: 圆角 31"/>
          <p:cNvSpPr/>
          <p:nvPr/>
        </p:nvSpPr>
        <p:spPr>
          <a:xfrm>
            <a:off x="1106170" y="4032916"/>
            <a:ext cx="5612130" cy="4672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与其他</a:t>
            </a:r>
            <a:r>
              <a:rPr lang="en-US" altLang="zh-CN" sz="12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TKI</a:t>
            </a:r>
            <a:r>
              <a:rPr lang="zh-CN" altLang="en-US" sz="12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治疗相比，携带</a:t>
            </a:r>
            <a:r>
              <a:rPr lang="en-US" altLang="zh-CN" sz="12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PDGFRA </a:t>
            </a:r>
            <a:r>
              <a:rPr lang="zh-CN" altLang="en-US" sz="12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外显子</a:t>
            </a:r>
            <a:r>
              <a:rPr lang="en-US" altLang="zh-CN" sz="12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 D842V</a:t>
            </a:r>
            <a:r>
              <a:rPr lang="zh-CN" altLang="en-US" sz="12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突变的患者接受阿伐替尼治疗的</a:t>
            </a:r>
            <a:r>
              <a:rPr lang="en-US" altLang="zh-CN" sz="12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PFS</a:t>
            </a:r>
            <a:r>
              <a:rPr lang="zh-CN" altLang="en-US" sz="12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2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显著更高</a:t>
            </a:r>
          </a:p>
        </p:txBody>
      </p:sp>
      <p:grpSp>
        <p:nvGrpSpPr>
          <p:cNvPr id="120" name="组合 119"/>
          <p:cNvGrpSpPr/>
          <p:nvPr/>
        </p:nvGrpSpPr>
        <p:grpSpPr>
          <a:xfrm>
            <a:off x="7600950" y="3150870"/>
            <a:ext cx="4103369" cy="2449830"/>
            <a:chOff x="6935057" y="1880939"/>
            <a:chExt cx="3102795" cy="1605746"/>
          </a:xfrm>
        </p:grpSpPr>
        <p:pic>
          <p:nvPicPr>
            <p:cNvPr id="30" name="图片 29" descr="图表, 条形图&#10;&#10;描述已自动生成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01" r="49742" b="6517"/>
            <a:stretch>
              <a:fillRect/>
            </a:stretch>
          </p:blipFill>
          <p:spPr>
            <a:xfrm>
              <a:off x="7014664" y="1956150"/>
              <a:ext cx="2855051" cy="1530535"/>
            </a:xfrm>
            <a:prstGeom prst="rect">
              <a:avLst/>
            </a:prstGeom>
          </p:spPr>
        </p:pic>
        <p:sp>
          <p:nvSpPr>
            <p:cNvPr id="112" name="矩形 111"/>
            <p:cNvSpPr/>
            <p:nvPr/>
          </p:nvSpPr>
          <p:spPr>
            <a:xfrm>
              <a:off x="6935057" y="1880939"/>
              <a:ext cx="3102795" cy="1591956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3710611" y="4766972"/>
            <a:ext cx="405829" cy="1109609"/>
            <a:chOff x="12632076" y="1957227"/>
            <a:chExt cx="1027416" cy="1109609"/>
          </a:xfrm>
        </p:grpSpPr>
        <p:sp>
          <p:nvSpPr>
            <p:cNvPr id="115" name="等腰三角形 114"/>
            <p:cNvSpPr/>
            <p:nvPr/>
          </p:nvSpPr>
          <p:spPr>
            <a:xfrm rot="5400000">
              <a:off x="12688584" y="2095928"/>
              <a:ext cx="1109609" cy="832207"/>
            </a:xfrm>
            <a:prstGeom prst="triangle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rgbClr val="0356B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等腰三角形 115"/>
            <p:cNvSpPr/>
            <p:nvPr/>
          </p:nvSpPr>
          <p:spPr>
            <a:xfrm rot="5400000">
              <a:off x="12493375" y="2095928"/>
              <a:ext cx="1109609" cy="832207"/>
            </a:xfrm>
            <a:prstGeom prst="triangle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rgbClr val="0356B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7" name="文本框 126"/>
          <p:cNvSpPr txBox="1"/>
          <p:nvPr/>
        </p:nvSpPr>
        <p:spPr>
          <a:xfrm>
            <a:off x="544285" y="6473944"/>
            <a:ext cx="31323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Heinrich MC, et al. ASCO 2019. Abs 11022.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Jones RL, et al.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Eur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J Cancer. 2021 Mar;145:132-142.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/>
          <a:srcRect t="1838"/>
          <a:stretch>
            <a:fillRect/>
          </a:stretch>
        </p:blipFill>
        <p:spPr>
          <a:xfrm>
            <a:off x="4599577" y="2253305"/>
            <a:ext cx="2377440" cy="1432870"/>
          </a:xfrm>
          <a:prstGeom prst="rect">
            <a:avLst/>
          </a:prstGeom>
        </p:spPr>
      </p:pic>
      <p:sp>
        <p:nvSpPr>
          <p:cNvPr id="128" name="文本框 127"/>
          <p:cNvSpPr txBox="1"/>
          <p:nvPr/>
        </p:nvSpPr>
        <p:spPr>
          <a:xfrm>
            <a:off x="3485605" y="6473944"/>
            <a:ext cx="31323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Li J, et al. Oncologist. 2022 Dec 7:oyac242.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defRPr/>
            </a:pP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Mehren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 et al. BMC Cancer. 2021 Mar 19;21(1):291.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6089650" y="2400301"/>
            <a:ext cx="974967" cy="369332"/>
            <a:chOff x="10642600" y="8724402"/>
            <a:chExt cx="1206183" cy="456920"/>
          </a:xfrm>
        </p:grpSpPr>
        <p:sp>
          <p:nvSpPr>
            <p:cNvPr id="26" name="矩形: 圆角 25"/>
            <p:cNvSpPr/>
            <p:nvPr/>
          </p:nvSpPr>
          <p:spPr>
            <a:xfrm>
              <a:off x="10642600" y="8753929"/>
              <a:ext cx="869950" cy="342900"/>
            </a:xfrm>
            <a:prstGeom prst="roundRect">
              <a:avLst/>
            </a:prstGeom>
            <a:solidFill>
              <a:srgbClr val="DA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731183" y="8724402"/>
              <a:ext cx="1117600" cy="45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729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34</a:t>
              </a:r>
              <a:r>
                <a:rPr lang="zh-CN" altLang="en-US" sz="900" dirty="0">
                  <a:solidFill>
                    <a:srgbClr val="0729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个月</a:t>
              </a:r>
              <a:endParaRPr lang="zh-CN" altLang="en-US" dirty="0">
                <a:solidFill>
                  <a:srgbClr val="0729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97719" y="185243"/>
            <a:ext cx="10529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阿伐替尼对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PDGFRA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外显子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18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突变的不可切除或转移性胃肠间质瘤疗效卓越，表现出强效缓解，显著延长生存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0" y="-34925"/>
            <a:ext cx="479047" cy="1531205"/>
            <a:chOff x="0" y="-34925"/>
            <a:chExt cx="479047" cy="1531205"/>
          </a:xfrm>
        </p:grpSpPr>
        <p:sp>
          <p:nvSpPr>
            <p:cNvPr id="15" name="Freeform 38"/>
            <p:cNvSpPr/>
            <p:nvPr/>
          </p:nvSpPr>
          <p:spPr bwMode="auto">
            <a:xfrm>
              <a:off x="0" y="186372"/>
              <a:ext cx="479047" cy="1291688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rgbClr val="013B9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grpSp>
          <p:nvGrpSpPr>
            <p:cNvPr id="28" name="Group 10"/>
            <p:cNvGrpSpPr/>
            <p:nvPr/>
          </p:nvGrpSpPr>
          <p:grpSpPr>
            <a:xfrm>
              <a:off x="0" y="0"/>
              <a:ext cx="479047" cy="262490"/>
              <a:chOff x="7584629" y="2002969"/>
              <a:chExt cx="1736828" cy="746981"/>
            </a:xfrm>
          </p:grpSpPr>
          <p:sp>
            <p:nvSpPr>
              <p:cNvPr id="34" name="Rectangle 39"/>
              <p:cNvSpPr>
                <a:spLocks noChangeArrowheads="1"/>
              </p:cNvSpPr>
              <p:nvPr/>
            </p:nvSpPr>
            <p:spPr bwMode="auto">
              <a:xfrm>
                <a:off x="7584629" y="2533338"/>
                <a:ext cx="1736828" cy="101086"/>
              </a:xfrm>
              <a:prstGeom prst="rect">
                <a:avLst/>
              </a:prstGeom>
              <a:solidFill>
                <a:srgbClr val="012B6F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8040169" y="2002969"/>
                <a:ext cx="824435" cy="746981"/>
              </a:xfrm>
              <a:custGeom>
                <a:avLst/>
                <a:gdLst>
                  <a:gd name="T0" fmla="*/ 414 w 414"/>
                  <a:gd name="T1" fmla="*/ 0 h 376"/>
                  <a:gd name="T2" fmla="*/ 0 w 414"/>
                  <a:gd name="T3" fmla="*/ 0 h 376"/>
                  <a:gd name="T4" fmla="*/ 0 w 414"/>
                  <a:gd name="T5" fmla="*/ 239 h 376"/>
                  <a:gd name="T6" fmla="*/ 136 w 414"/>
                  <a:gd name="T7" fmla="*/ 376 h 376"/>
                  <a:gd name="T8" fmla="*/ 278 w 414"/>
                  <a:gd name="T9" fmla="*/ 376 h 376"/>
                  <a:gd name="T10" fmla="*/ 414 w 414"/>
                  <a:gd name="T11" fmla="*/ 239 h 376"/>
                  <a:gd name="T12" fmla="*/ 414 w 414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376">
                    <a:moveTo>
                      <a:pt x="4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5"/>
                      <a:pt x="61" y="376"/>
                      <a:pt x="136" y="376"/>
                    </a:cubicBezTo>
                    <a:cubicBezTo>
                      <a:pt x="278" y="376"/>
                      <a:pt x="278" y="376"/>
                      <a:pt x="278" y="376"/>
                    </a:cubicBezTo>
                    <a:cubicBezTo>
                      <a:pt x="353" y="376"/>
                      <a:pt x="414" y="315"/>
                      <a:pt x="414" y="23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012B6F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41"/>
              <p:cNvSpPr>
                <a:spLocks noChangeArrowheads="1"/>
              </p:cNvSpPr>
              <p:nvPr/>
            </p:nvSpPr>
            <p:spPr bwMode="auto">
              <a:xfrm>
                <a:off x="7584629" y="2002969"/>
                <a:ext cx="1736828" cy="5303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7584629" y="2002969"/>
                <a:ext cx="1736828" cy="530369"/>
              </a:xfrm>
              <a:custGeom>
                <a:avLst/>
                <a:gdLst>
                  <a:gd name="connsiteX0" fmla="*/ 581025 w 2100263"/>
                  <a:gd name="connsiteY0" fmla="*/ 0 h 641350"/>
                  <a:gd name="connsiteX1" fmla="*/ 1519238 w 2100263"/>
                  <a:gd name="connsiteY1" fmla="*/ 0 h 641350"/>
                  <a:gd name="connsiteX2" fmla="*/ 1519238 w 2100263"/>
                  <a:gd name="connsiteY2" fmla="*/ 30274 h 641350"/>
                  <a:gd name="connsiteX3" fmla="*/ 1519238 w 2100263"/>
                  <a:gd name="connsiteY3" fmla="*/ 52388 h 641350"/>
                  <a:gd name="connsiteX4" fmla="*/ 2100263 w 2100263"/>
                  <a:gd name="connsiteY4" fmla="*/ 52388 h 641350"/>
                  <a:gd name="connsiteX5" fmla="*/ 2100263 w 2100263"/>
                  <a:gd name="connsiteY5" fmla="*/ 192088 h 641350"/>
                  <a:gd name="connsiteX6" fmla="*/ 1519238 w 2100263"/>
                  <a:gd name="connsiteY6" fmla="*/ 192088 h 641350"/>
                  <a:gd name="connsiteX7" fmla="*/ 1519238 w 2100263"/>
                  <a:gd name="connsiteY7" fmla="*/ 242195 h 641350"/>
                  <a:gd name="connsiteX8" fmla="*/ 1519238 w 2100263"/>
                  <a:gd name="connsiteY8" fmla="*/ 574092 h 641350"/>
                  <a:gd name="connsiteX9" fmla="*/ 1512021 w 2100263"/>
                  <a:gd name="connsiteY9" fmla="*/ 641350 h 641350"/>
                  <a:gd name="connsiteX10" fmla="*/ 588242 w 2100263"/>
                  <a:gd name="connsiteY10" fmla="*/ 641350 h 641350"/>
                  <a:gd name="connsiteX11" fmla="*/ 581025 w 2100263"/>
                  <a:gd name="connsiteY11" fmla="*/ 574092 h 641350"/>
                  <a:gd name="connsiteX12" fmla="*/ 581025 w 2100263"/>
                  <a:gd name="connsiteY12" fmla="*/ 266162 h 641350"/>
                  <a:gd name="connsiteX13" fmla="*/ 581025 w 2100263"/>
                  <a:gd name="connsiteY13" fmla="*/ 192088 h 641350"/>
                  <a:gd name="connsiteX14" fmla="*/ 0 w 2100263"/>
                  <a:gd name="connsiteY14" fmla="*/ 192088 h 641350"/>
                  <a:gd name="connsiteX15" fmla="*/ 0 w 2100263"/>
                  <a:gd name="connsiteY15" fmla="*/ 52388 h 641350"/>
                  <a:gd name="connsiteX16" fmla="*/ 581025 w 2100263"/>
                  <a:gd name="connsiteY16" fmla="*/ 52388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3" h="641350">
                    <a:moveTo>
                      <a:pt x="581025" y="0"/>
                    </a:moveTo>
                    <a:cubicBezTo>
                      <a:pt x="581025" y="0"/>
                      <a:pt x="581025" y="0"/>
                      <a:pt x="1519238" y="0"/>
                    </a:cubicBezTo>
                    <a:cubicBezTo>
                      <a:pt x="1519238" y="0"/>
                      <a:pt x="1519238" y="0"/>
                      <a:pt x="1519238" y="30274"/>
                    </a:cubicBezTo>
                    <a:lnTo>
                      <a:pt x="1519238" y="52388"/>
                    </a:lnTo>
                    <a:lnTo>
                      <a:pt x="2100263" y="52388"/>
                    </a:lnTo>
                    <a:lnTo>
                      <a:pt x="2100263" y="192088"/>
                    </a:lnTo>
                    <a:lnTo>
                      <a:pt x="1519238" y="192088"/>
                    </a:lnTo>
                    <a:lnTo>
                      <a:pt x="1519238" y="242195"/>
                    </a:lnTo>
                    <a:cubicBezTo>
                      <a:pt x="1519238" y="322927"/>
                      <a:pt x="1519238" y="430569"/>
                      <a:pt x="1519238" y="574092"/>
                    </a:cubicBezTo>
                    <a:cubicBezTo>
                      <a:pt x="1519238" y="598113"/>
                      <a:pt x="1516832" y="619732"/>
                      <a:pt x="1512021" y="641350"/>
                    </a:cubicBezTo>
                    <a:cubicBezTo>
                      <a:pt x="1512021" y="641350"/>
                      <a:pt x="1512021" y="641350"/>
                      <a:pt x="588242" y="641350"/>
                    </a:cubicBezTo>
                    <a:cubicBezTo>
                      <a:pt x="583431" y="619732"/>
                      <a:pt x="581025" y="598113"/>
                      <a:pt x="581025" y="574092"/>
                    </a:cubicBezTo>
                    <a:cubicBezTo>
                      <a:pt x="581025" y="574092"/>
                      <a:pt x="581025" y="574092"/>
                      <a:pt x="581025" y="266162"/>
                    </a:cubicBezTo>
                    <a:lnTo>
                      <a:pt x="581025" y="192088"/>
                    </a:lnTo>
                    <a:lnTo>
                      <a:pt x="0" y="192088"/>
                    </a:lnTo>
                    <a:lnTo>
                      <a:pt x="0" y="52388"/>
                    </a:lnTo>
                    <a:lnTo>
                      <a:pt x="581025" y="52388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noAutofit/>
              </a:bodyPr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43"/>
              <p:cNvSpPr>
                <a:spLocks noChangeArrowheads="1"/>
              </p:cNvSpPr>
              <p:nvPr/>
            </p:nvSpPr>
            <p:spPr bwMode="auto">
              <a:xfrm>
                <a:off x="7584629" y="2002969"/>
                <a:ext cx="1736828" cy="112900"/>
              </a:xfrm>
              <a:prstGeom prst="rect">
                <a:avLst/>
              </a:prstGeom>
              <a:solidFill>
                <a:srgbClr val="013B9E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8097932" y="2002969"/>
                <a:ext cx="707597" cy="659023"/>
              </a:xfrm>
              <a:custGeom>
                <a:avLst/>
                <a:gdLst>
                  <a:gd name="T0" fmla="*/ 355 w 355"/>
                  <a:gd name="T1" fmla="*/ 0 h 332"/>
                  <a:gd name="T2" fmla="*/ 0 w 355"/>
                  <a:gd name="T3" fmla="*/ 0 h 332"/>
                  <a:gd name="T4" fmla="*/ 0 w 355"/>
                  <a:gd name="T5" fmla="*/ 225 h 332"/>
                  <a:gd name="T6" fmla="*/ 107 w 355"/>
                  <a:gd name="T7" fmla="*/ 332 h 332"/>
                  <a:gd name="T8" fmla="*/ 248 w 355"/>
                  <a:gd name="T9" fmla="*/ 332 h 332"/>
                  <a:gd name="T10" fmla="*/ 355 w 355"/>
                  <a:gd name="T11" fmla="*/ 225 h 332"/>
                  <a:gd name="T12" fmla="*/ 355 w 355"/>
                  <a:gd name="T1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332">
                    <a:moveTo>
                      <a:pt x="35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84"/>
                      <a:pt x="48" y="332"/>
                      <a:pt x="107" y="332"/>
                    </a:cubicBezTo>
                    <a:cubicBezTo>
                      <a:pt x="248" y="332"/>
                      <a:pt x="248" y="332"/>
                      <a:pt x="248" y="332"/>
                    </a:cubicBezTo>
                    <a:cubicBezTo>
                      <a:pt x="307" y="332"/>
                      <a:pt x="355" y="284"/>
                      <a:pt x="355" y="225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013B9E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50800" y="419062"/>
              <a:ext cx="360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8425" y="-3492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</a:rPr>
                <a:t>3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568903" y="1333500"/>
            <a:ext cx="4191297" cy="290139"/>
            <a:chOff x="5448003" y="7459063"/>
            <a:chExt cx="5381075" cy="409801"/>
          </a:xfrm>
        </p:grpSpPr>
        <p:grpSp>
          <p:nvGrpSpPr>
            <p:cNvPr id="44" name="组合 43"/>
            <p:cNvGrpSpPr/>
            <p:nvPr/>
          </p:nvGrpSpPr>
          <p:grpSpPr>
            <a:xfrm>
              <a:off x="5448003" y="7459063"/>
              <a:ext cx="5381075" cy="409801"/>
              <a:chOff x="6166071" y="1028581"/>
              <a:chExt cx="4404224" cy="276344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6231081" y="1030146"/>
                <a:ext cx="4259483" cy="2747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6" name="组合 95"/>
              <p:cNvGrpSpPr/>
              <p:nvPr/>
            </p:nvGrpSpPr>
            <p:grpSpPr>
              <a:xfrm>
                <a:off x="6166071" y="1028581"/>
                <a:ext cx="4404224" cy="275771"/>
                <a:chOff x="5406577" y="1133475"/>
                <a:chExt cx="5101818" cy="376010"/>
              </a:xfrm>
            </p:grpSpPr>
            <p:sp>
              <p:nvSpPr>
                <p:cNvPr id="97" name="箭头: 五边形 96"/>
                <p:cNvSpPr/>
                <p:nvPr/>
              </p:nvSpPr>
              <p:spPr>
                <a:xfrm>
                  <a:off x="10403621" y="1133475"/>
                  <a:ext cx="104774" cy="376010"/>
                </a:xfrm>
                <a:prstGeom prst="homePlate">
                  <a:avLst>
                    <a:gd name="adj" fmla="val 75857"/>
                  </a:avLst>
                </a:prstGeom>
                <a:solidFill>
                  <a:srgbClr val="013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13B9E"/>
                    </a:solidFill>
                  </a:endParaRPr>
                </a:p>
              </p:txBody>
            </p:sp>
            <p:sp>
              <p:nvSpPr>
                <p:cNvPr id="98" name="箭头: 五边形 97"/>
                <p:cNvSpPr/>
                <p:nvPr/>
              </p:nvSpPr>
              <p:spPr>
                <a:xfrm flipH="1">
                  <a:off x="5406577" y="1133475"/>
                  <a:ext cx="104774" cy="376010"/>
                </a:xfrm>
                <a:prstGeom prst="homePlate">
                  <a:avLst>
                    <a:gd name="adj" fmla="val 60773"/>
                  </a:avLst>
                </a:prstGeom>
                <a:solidFill>
                  <a:srgbClr val="013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013B9E"/>
                    </a:solidFill>
                  </a:endParaRPr>
                </a:p>
              </p:txBody>
            </p:sp>
          </p:grpSp>
        </p:grpSp>
        <p:sp>
          <p:nvSpPr>
            <p:cNvPr id="45" name="箭头: V 形 44"/>
            <p:cNvSpPr/>
            <p:nvPr/>
          </p:nvSpPr>
          <p:spPr>
            <a:xfrm>
              <a:off x="10513880" y="7473951"/>
              <a:ext cx="150495" cy="381000"/>
            </a:xfrm>
            <a:prstGeom prst="chevron">
              <a:avLst>
                <a:gd name="adj" fmla="val 57034"/>
              </a:avLst>
            </a:prstGeom>
            <a:solidFill>
              <a:srgbClr val="95AED7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箭头: V 形 45"/>
            <p:cNvSpPr/>
            <p:nvPr/>
          </p:nvSpPr>
          <p:spPr>
            <a:xfrm flipH="1">
              <a:off x="5627554" y="7473951"/>
              <a:ext cx="150495" cy="381000"/>
            </a:xfrm>
            <a:prstGeom prst="chevron">
              <a:avLst>
                <a:gd name="adj" fmla="val 57034"/>
              </a:avLst>
            </a:prstGeom>
            <a:solidFill>
              <a:srgbClr val="95AED7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7789765" y="1315773"/>
            <a:ext cx="3680875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中国桥接研究证实其与全球研究一致的疗效</a:t>
            </a:r>
          </a:p>
        </p:txBody>
      </p:sp>
      <p:sp>
        <p:nvSpPr>
          <p:cNvPr id="74" name="矩形: 圆角 73"/>
          <p:cNvSpPr/>
          <p:nvPr/>
        </p:nvSpPr>
        <p:spPr>
          <a:xfrm flipV="1">
            <a:off x="781050" y="4356288"/>
            <a:ext cx="2103831" cy="45719"/>
          </a:xfrm>
          <a:prstGeom prst="roundRect">
            <a:avLst>
              <a:gd name="adj" fmla="val 50000"/>
            </a:avLst>
          </a:prstGeom>
          <a:gradFill>
            <a:gsLst>
              <a:gs pos="89000">
                <a:srgbClr val="013B9E"/>
              </a:gs>
              <a:gs pos="0">
                <a:srgbClr val="0356B3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75" name="矩形: 圆角 74"/>
          <p:cNvSpPr/>
          <p:nvPr/>
        </p:nvSpPr>
        <p:spPr>
          <a:xfrm flipH="1" flipV="1">
            <a:off x="4946650" y="4356288"/>
            <a:ext cx="2103831" cy="45719"/>
          </a:xfrm>
          <a:prstGeom prst="roundRect">
            <a:avLst>
              <a:gd name="adj" fmla="val 50000"/>
            </a:avLst>
          </a:prstGeom>
          <a:gradFill>
            <a:gsLst>
              <a:gs pos="89000">
                <a:srgbClr val="013B9E"/>
              </a:gs>
              <a:gs pos="0">
                <a:srgbClr val="0356B3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77" name="矩形: 圆角 76"/>
          <p:cNvSpPr/>
          <p:nvPr/>
        </p:nvSpPr>
        <p:spPr>
          <a:xfrm>
            <a:off x="1038225" y="4581525"/>
            <a:ext cx="2581275" cy="1514475"/>
          </a:xfrm>
          <a:prstGeom prst="roundRect">
            <a:avLst>
              <a:gd name="adj" fmla="val 6604"/>
            </a:avLst>
          </a:prstGeom>
          <a:solidFill>
            <a:schemeClr val="bg1"/>
          </a:solidFill>
          <a:ln w="63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145894" y="4680918"/>
            <a:ext cx="2340256" cy="1122207"/>
            <a:chOff x="7687801" y="2678043"/>
            <a:chExt cx="3938931" cy="1620412"/>
          </a:xfrm>
        </p:grpSpPr>
        <p:sp>
          <p:nvSpPr>
            <p:cNvPr id="16" name="文本框 15"/>
            <p:cNvSpPr txBox="1"/>
            <p:nvPr/>
          </p:nvSpPr>
          <p:spPr>
            <a:xfrm>
              <a:off x="10511731" y="3263040"/>
              <a:ext cx="924788" cy="277266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阿伐替尼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425191" y="3322423"/>
              <a:ext cx="1544900" cy="365103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</a:t>
              </a: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≤</a:t>
              </a: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0.00001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0400075" y="3662718"/>
              <a:ext cx="894620" cy="44979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对话气泡: 圆角矩形 19"/>
            <p:cNvSpPr/>
            <p:nvPr/>
          </p:nvSpPr>
          <p:spPr>
            <a:xfrm>
              <a:off x="10292010" y="2962869"/>
              <a:ext cx="1030728" cy="239371"/>
            </a:xfrm>
            <a:prstGeom prst="wedgeRoundRectCallout">
              <a:avLst>
                <a:gd name="adj1" fmla="val -44033"/>
                <a:gd name="adj2" fmla="val 87711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363250" y="2943993"/>
              <a:ext cx="985830" cy="296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7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29.5</a:t>
              </a:r>
              <a:r>
                <a:rPr lang="zh-CN" altLang="zh-CN" sz="7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个月</a:t>
              </a:r>
              <a:endPara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对话气泡: 圆角矩形 21"/>
            <p:cNvSpPr/>
            <p:nvPr/>
          </p:nvSpPr>
          <p:spPr>
            <a:xfrm>
              <a:off x="8691084" y="3691918"/>
              <a:ext cx="671993" cy="261611"/>
            </a:xfrm>
            <a:prstGeom prst="wedgeRoundRectCallout">
              <a:avLst>
                <a:gd name="adj1" fmla="val -44033"/>
                <a:gd name="adj2" fmla="val 87711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586542" y="3671182"/>
              <a:ext cx="879129" cy="296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7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3.4</a:t>
              </a:r>
              <a:r>
                <a:rPr lang="zh-CN" altLang="zh-CN" sz="7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个月</a:t>
              </a:r>
              <a:endPara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437161" y="3767713"/>
              <a:ext cx="1121677" cy="29664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其他</a:t>
              </a:r>
              <a:r>
                <a:rPr kumimoji="0" lang="en-US" altLang="zh-CN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TKI</a:t>
              </a:r>
              <a:endPara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87801" y="2678043"/>
              <a:ext cx="3938931" cy="1620412"/>
            </a:xfrm>
            <a:prstGeom prst="rect">
              <a:avLst/>
            </a:prstGeom>
          </p:spPr>
        </p:pic>
      </p:grpSp>
      <p:grpSp>
        <p:nvGrpSpPr>
          <p:cNvPr id="78" name="组合 77"/>
          <p:cNvGrpSpPr/>
          <p:nvPr/>
        </p:nvGrpSpPr>
        <p:grpSpPr>
          <a:xfrm>
            <a:off x="1360328" y="5828897"/>
            <a:ext cx="1927860" cy="213360"/>
            <a:chOff x="8056403" y="10210397"/>
            <a:chExt cx="1927860" cy="213360"/>
          </a:xfrm>
        </p:grpSpPr>
        <p:sp>
          <p:nvSpPr>
            <p:cNvPr id="109" name="矩形: 圆角 108"/>
            <p:cNvSpPr/>
            <p:nvPr/>
          </p:nvSpPr>
          <p:spPr>
            <a:xfrm flipH="1">
              <a:off x="8056403" y="10210397"/>
              <a:ext cx="1927860" cy="213360"/>
            </a:xfrm>
            <a:prstGeom prst="roundRect">
              <a:avLst>
                <a:gd name="adj" fmla="val 50000"/>
              </a:avLst>
            </a:prstGeom>
            <a:solidFill>
              <a:srgbClr val="E8E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8472911" y="10219435"/>
              <a:ext cx="1140821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700" b="1" dirty="0">
                  <a:solidFill>
                    <a:srgbClr val="013B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自第一次给药开始（月）</a:t>
              </a:r>
            </a:p>
          </p:txBody>
        </p:sp>
      </p:grpSp>
      <p:sp>
        <p:nvSpPr>
          <p:cNvPr id="79" name="矩形: 圆角 78"/>
          <p:cNvSpPr/>
          <p:nvPr/>
        </p:nvSpPr>
        <p:spPr>
          <a:xfrm>
            <a:off x="4286250" y="4581525"/>
            <a:ext cx="2581275" cy="1514475"/>
          </a:xfrm>
          <a:prstGeom prst="roundRect">
            <a:avLst>
              <a:gd name="adj" fmla="val 6604"/>
            </a:avLst>
          </a:prstGeom>
          <a:solidFill>
            <a:schemeClr val="bg1"/>
          </a:solidFill>
          <a:ln w="63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4608353" y="5828897"/>
            <a:ext cx="1927860" cy="213360"/>
            <a:chOff x="8056403" y="10210397"/>
            <a:chExt cx="1927860" cy="213360"/>
          </a:xfrm>
        </p:grpSpPr>
        <p:sp>
          <p:nvSpPr>
            <p:cNvPr id="93" name="矩形: 圆角 92"/>
            <p:cNvSpPr/>
            <p:nvPr/>
          </p:nvSpPr>
          <p:spPr>
            <a:xfrm flipH="1">
              <a:off x="8056403" y="10210397"/>
              <a:ext cx="1927860" cy="213360"/>
            </a:xfrm>
            <a:prstGeom prst="roundRect">
              <a:avLst>
                <a:gd name="adj" fmla="val 50000"/>
              </a:avLst>
            </a:prstGeom>
            <a:solidFill>
              <a:srgbClr val="E8E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8472911" y="10219435"/>
              <a:ext cx="1140821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700" b="1" dirty="0">
                  <a:solidFill>
                    <a:srgbClr val="013B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自第一次给药开始（月）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352313" y="4679949"/>
            <a:ext cx="2410437" cy="1158275"/>
            <a:chOff x="6791754" y="4493165"/>
            <a:chExt cx="4169788" cy="1620000"/>
          </a:xfrm>
        </p:grpSpPr>
        <p:pic>
          <p:nvPicPr>
            <p:cNvPr id="53" name="图片 52" descr="图表, 箱线图&#10;&#10;描述已自动生成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754" y="4493165"/>
              <a:ext cx="4169788" cy="1620000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8572141" y="4904924"/>
              <a:ext cx="2203205" cy="29298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阿伐替尼：未达到</a:t>
              </a:r>
              <a:endPara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379341" y="5487711"/>
              <a:ext cx="1456379" cy="258280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其他</a:t>
              </a:r>
              <a:r>
                <a:rPr kumimoji="0" lang="en-US" altLang="zh-CN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TKI</a:t>
              </a: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：</a:t>
              </a:r>
              <a:r>
                <a:rPr kumimoji="0" lang="en-US" altLang="zh-CN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12.6</a:t>
              </a: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个月</a:t>
              </a:r>
              <a:endPara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140952" y="5286963"/>
              <a:ext cx="1373672" cy="365010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P=0.001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1" name="图片 100"/>
          <p:cNvPicPr>
            <a:picLocks noChangeAspect="1"/>
          </p:cNvPicPr>
          <p:nvPr/>
        </p:nvPicPr>
        <p:blipFill>
          <a:blip r:embed="rId11">
            <a:alphaModFix amt="35000"/>
          </a:blip>
          <a:stretch>
            <a:fillRect/>
          </a:stretch>
        </p:blipFill>
        <p:spPr>
          <a:xfrm>
            <a:off x="7594601" y="1930424"/>
            <a:ext cx="1206500" cy="1033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/>
          <p:cNvSpPr/>
          <p:nvPr/>
        </p:nvSpPr>
        <p:spPr>
          <a:xfrm>
            <a:off x="507581" y="1597733"/>
            <a:ext cx="6628914" cy="111643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3B9E"/>
              </a:gs>
              <a:gs pos="39000">
                <a:schemeClr val="bg1"/>
              </a:gs>
              <a:gs pos="100000">
                <a:srgbClr val="013B9E"/>
              </a:gs>
              <a:gs pos="76000">
                <a:schemeClr val="bg1"/>
              </a:gs>
            </a:gsLst>
            <a:lin ang="5400000" scaled="0"/>
          </a:gra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箭头: 五边形 42"/>
          <p:cNvSpPr/>
          <p:nvPr/>
        </p:nvSpPr>
        <p:spPr>
          <a:xfrm rot="5400000">
            <a:off x="-1926" y="2812710"/>
            <a:ext cx="3366178" cy="2028825"/>
          </a:xfrm>
          <a:prstGeom prst="homePlate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75" y="2505981"/>
            <a:ext cx="1782152" cy="695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2" name="组合 51"/>
          <p:cNvGrpSpPr/>
          <p:nvPr/>
        </p:nvGrpSpPr>
        <p:grpSpPr>
          <a:xfrm>
            <a:off x="2184797" y="1389741"/>
            <a:ext cx="3298428" cy="508001"/>
            <a:chOff x="1797447" y="1104900"/>
            <a:chExt cx="3298428" cy="508001"/>
          </a:xfrm>
        </p:grpSpPr>
        <p:sp>
          <p:nvSpPr>
            <p:cNvPr id="21" name="矩形: 圆角 20"/>
            <p:cNvSpPr/>
            <p:nvPr/>
          </p:nvSpPr>
          <p:spPr>
            <a:xfrm>
              <a:off x="1803400" y="1104901"/>
              <a:ext cx="3292475" cy="508000"/>
            </a:xfrm>
            <a:prstGeom prst="roundRect">
              <a:avLst>
                <a:gd name="adj" fmla="val 50000"/>
              </a:avLst>
            </a:prstGeom>
            <a:solidFill>
              <a:srgbClr val="013B9E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797447" y="1104900"/>
              <a:ext cx="504428" cy="504428"/>
              <a:chOff x="9652001" y="-791134"/>
              <a:chExt cx="635162" cy="63516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9652001" y="-791134"/>
                <a:ext cx="635162" cy="635162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13B9E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17" name="iconfont-1054-809963"/>
              <p:cNvSpPr/>
              <p:nvPr/>
            </p:nvSpPr>
            <p:spPr>
              <a:xfrm>
                <a:off x="9803082" y="-700154"/>
                <a:ext cx="346033" cy="357297"/>
              </a:xfrm>
              <a:custGeom>
                <a:avLst/>
                <a:gdLst>
                  <a:gd name="T0" fmla="*/ 10069 w 10816"/>
                  <a:gd name="T1" fmla="*/ 4473 h 11168"/>
                  <a:gd name="T2" fmla="*/ 7095 w 10816"/>
                  <a:gd name="T3" fmla="*/ 4473 h 11168"/>
                  <a:gd name="T4" fmla="*/ 6301 w 10816"/>
                  <a:gd name="T5" fmla="*/ 0 h 11168"/>
                  <a:gd name="T6" fmla="*/ 5585 w 10816"/>
                  <a:gd name="T7" fmla="*/ 761 h 11168"/>
                  <a:gd name="T8" fmla="*/ 3374 w 10816"/>
                  <a:gd name="T9" fmla="*/ 4473 h 11168"/>
                  <a:gd name="T10" fmla="*/ 3374 w 10816"/>
                  <a:gd name="T11" fmla="*/ 10375 h 11168"/>
                  <a:gd name="T12" fmla="*/ 4480 w 10816"/>
                  <a:gd name="T13" fmla="*/ 11168 h 11168"/>
                  <a:gd name="T14" fmla="*/ 8948 w 10816"/>
                  <a:gd name="T15" fmla="*/ 11168 h 11168"/>
                  <a:gd name="T16" fmla="*/ 9711 w 10816"/>
                  <a:gd name="T17" fmla="*/ 10065 h 11168"/>
                  <a:gd name="T18" fmla="*/ 10816 w 10816"/>
                  <a:gd name="T19" fmla="*/ 5188 h 11168"/>
                  <a:gd name="T20" fmla="*/ 10069 w 10816"/>
                  <a:gd name="T21" fmla="*/ 4473 h 11168"/>
                  <a:gd name="T22" fmla="*/ 10069 w 10816"/>
                  <a:gd name="T23" fmla="*/ 4473 h 11168"/>
                  <a:gd name="T24" fmla="*/ 2154 w 10816"/>
                  <a:gd name="T25" fmla="*/ 4475 h 11168"/>
                  <a:gd name="T26" fmla="*/ 373 w 10816"/>
                  <a:gd name="T27" fmla="*/ 4475 h 11168"/>
                  <a:gd name="T28" fmla="*/ 0 w 10816"/>
                  <a:gd name="T29" fmla="*/ 4836 h 11168"/>
                  <a:gd name="T30" fmla="*/ 368 w 10816"/>
                  <a:gd name="T31" fmla="*/ 10789 h 11168"/>
                  <a:gd name="T32" fmla="*/ 747 w 10816"/>
                  <a:gd name="T33" fmla="*/ 11168 h 11168"/>
                  <a:gd name="T34" fmla="*/ 2288 w 10816"/>
                  <a:gd name="T35" fmla="*/ 11168 h 11168"/>
                  <a:gd name="T36" fmla="*/ 2606 w 10816"/>
                  <a:gd name="T37" fmla="*/ 10917 h 11168"/>
                  <a:gd name="T38" fmla="*/ 2606 w 10816"/>
                  <a:gd name="T39" fmla="*/ 4927 h 11168"/>
                  <a:gd name="T40" fmla="*/ 2154 w 10816"/>
                  <a:gd name="T41" fmla="*/ 4475 h 11168"/>
                  <a:gd name="T42" fmla="*/ 2154 w 10816"/>
                  <a:gd name="T43" fmla="*/ 4475 h 1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16" h="11168">
                    <a:moveTo>
                      <a:pt x="10069" y="4473"/>
                    </a:moveTo>
                    <a:lnTo>
                      <a:pt x="7095" y="4473"/>
                    </a:lnTo>
                    <a:cubicBezTo>
                      <a:pt x="8247" y="217"/>
                      <a:pt x="6301" y="0"/>
                      <a:pt x="6301" y="0"/>
                    </a:cubicBezTo>
                    <a:cubicBezTo>
                      <a:pt x="5476" y="0"/>
                      <a:pt x="5647" y="652"/>
                      <a:pt x="5585" y="761"/>
                    </a:cubicBezTo>
                    <a:cubicBezTo>
                      <a:pt x="5585" y="2842"/>
                      <a:pt x="3374" y="4473"/>
                      <a:pt x="3374" y="4473"/>
                    </a:cubicBezTo>
                    <a:lnTo>
                      <a:pt x="3374" y="10375"/>
                    </a:lnTo>
                    <a:cubicBezTo>
                      <a:pt x="3374" y="10958"/>
                      <a:pt x="4168" y="11168"/>
                      <a:pt x="4480" y="11168"/>
                    </a:cubicBezTo>
                    <a:lnTo>
                      <a:pt x="8948" y="11168"/>
                    </a:lnTo>
                    <a:cubicBezTo>
                      <a:pt x="9368" y="11168"/>
                      <a:pt x="9711" y="10065"/>
                      <a:pt x="9711" y="10065"/>
                    </a:cubicBezTo>
                    <a:cubicBezTo>
                      <a:pt x="10816" y="6306"/>
                      <a:pt x="10816" y="5188"/>
                      <a:pt x="10816" y="5188"/>
                    </a:cubicBezTo>
                    <a:cubicBezTo>
                      <a:pt x="10816" y="4411"/>
                      <a:pt x="10069" y="4473"/>
                      <a:pt x="10069" y="4473"/>
                    </a:cubicBezTo>
                    <a:close/>
                    <a:moveTo>
                      <a:pt x="10069" y="4473"/>
                    </a:moveTo>
                    <a:close/>
                    <a:moveTo>
                      <a:pt x="2154" y="4475"/>
                    </a:moveTo>
                    <a:lnTo>
                      <a:pt x="373" y="4475"/>
                    </a:lnTo>
                    <a:cubicBezTo>
                      <a:pt x="5" y="4475"/>
                      <a:pt x="0" y="4836"/>
                      <a:pt x="0" y="4836"/>
                    </a:cubicBezTo>
                    <a:lnTo>
                      <a:pt x="368" y="10789"/>
                    </a:lnTo>
                    <a:cubicBezTo>
                      <a:pt x="368" y="11168"/>
                      <a:pt x="747" y="11168"/>
                      <a:pt x="747" y="11168"/>
                    </a:cubicBezTo>
                    <a:lnTo>
                      <a:pt x="2288" y="11168"/>
                    </a:lnTo>
                    <a:cubicBezTo>
                      <a:pt x="2609" y="11168"/>
                      <a:pt x="2606" y="10917"/>
                      <a:pt x="2606" y="10917"/>
                    </a:cubicBezTo>
                    <a:lnTo>
                      <a:pt x="2606" y="4927"/>
                    </a:lnTo>
                    <a:cubicBezTo>
                      <a:pt x="2606" y="4469"/>
                      <a:pt x="2154" y="4475"/>
                      <a:pt x="2154" y="4475"/>
                    </a:cubicBezTo>
                    <a:close/>
                    <a:moveTo>
                      <a:pt x="2154" y="4475"/>
                    </a:moveTo>
                    <a:close/>
                  </a:path>
                </a:pathLst>
              </a:custGeom>
              <a:solidFill>
                <a:srgbClr val="013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矩形: 圆角 6"/>
            <p:cNvSpPr/>
            <p:nvPr/>
          </p:nvSpPr>
          <p:spPr>
            <a:xfrm>
              <a:off x="2402974" y="1175493"/>
              <a:ext cx="2160000" cy="36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国内外指南权威推荐</a:t>
              </a:r>
            </a:p>
          </p:txBody>
        </p:sp>
      </p:grpSp>
      <p:sp>
        <p:nvSpPr>
          <p:cNvPr id="24" name="矩形: 圆角 23"/>
          <p:cNvSpPr/>
          <p:nvPr/>
        </p:nvSpPr>
        <p:spPr>
          <a:xfrm>
            <a:off x="762000" y="3841626"/>
            <a:ext cx="1863726" cy="298450"/>
          </a:xfrm>
          <a:prstGeom prst="roundRect">
            <a:avLst>
              <a:gd name="adj" fmla="val 50000"/>
            </a:avLst>
          </a:prstGeom>
          <a:solidFill>
            <a:srgbClr val="CC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0" name="矩形: 圆角 39"/>
          <p:cNvSpPr/>
          <p:nvPr/>
        </p:nvSpPr>
        <p:spPr>
          <a:xfrm>
            <a:off x="1241149" y="3758593"/>
            <a:ext cx="1076510" cy="442839"/>
          </a:xfrm>
          <a:prstGeom prst="roundRect">
            <a:avLst>
              <a:gd name="adj" fmla="val 7848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首选方案</a:t>
            </a:r>
            <a:endParaRPr lang="en-US" altLang="zh-CN" sz="1400" b="1" dirty="0">
              <a:solidFill>
                <a:srgbClr val="013B9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40583" y="4321441"/>
            <a:ext cx="1769267" cy="89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携带对伊马替尼不敏感的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PDGFRA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外显子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18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突变（含 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D842V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突变）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828675" y="3544207"/>
            <a:ext cx="169545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013B9E"/>
                </a:gs>
                <a:gs pos="61000">
                  <a:srgbClr val="013B9E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箭头: 五边形 69"/>
          <p:cNvSpPr/>
          <p:nvPr/>
        </p:nvSpPr>
        <p:spPr>
          <a:xfrm rot="5400000">
            <a:off x="2141199" y="2812710"/>
            <a:ext cx="3366178" cy="2028825"/>
          </a:xfrm>
          <a:prstGeom prst="homePlate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: 圆角 72"/>
          <p:cNvSpPr/>
          <p:nvPr/>
        </p:nvSpPr>
        <p:spPr>
          <a:xfrm>
            <a:off x="2905125" y="3841626"/>
            <a:ext cx="1863726" cy="298450"/>
          </a:xfrm>
          <a:prstGeom prst="roundRect">
            <a:avLst>
              <a:gd name="adj" fmla="val 50000"/>
            </a:avLst>
          </a:prstGeom>
          <a:solidFill>
            <a:srgbClr val="CC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5" name="矩形: 圆角 74"/>
          <p:cNvSpPr/>
          <p:nvPr/>
        </p:nvSpPr>
        <p:spPr>
          <a:xfrm>
            <a:off x="3213100" y="3758593"/>
            <a:ext cx="1304925" cy="442839"/>
          </a:xfrm>
          <a:prstGeom prst="roundRect">
            <a:avLst>
              <a:gd name="adj" fmla="val 7848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标准一线治疗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3009108" y="4321441"/>
            <a:ext cx="1753391" cy="613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PDGFRA 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外显子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18 D842V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突变：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级推荐</a:t>
            </a:r>
          </a:p>
        </p:txBody>
      </p:sp>
      <p:cxnSp>
        <p:nvCxnSpPr>
          <p:cNvPr id="77" name="直接连接符 76"/>
          <p:cNvCxnSpPr/>
          <p:nvPr/>
        </p:nvCxnSpPr>
        <p:spPr>
          <a:xfrm>
            <a:off x="2971800" y="3544207"/>
            <a:ext cx="169545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013B9E"/>
                </a:gs>
                <a:gs pos="61000">
                  <a:srgbClr val="013B9E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箭头: 五边形 77"/>
          <p:cNvSpPr/>
          <p:nvPr/>
        </p:nvSpPr>
        <p:spPr>
          <a:xfrm rot="5400000">
            <a:off x="4284326" y="2812710"/>
            <a:ext cx="3366175" cy="2028825"/>
          </a:xfrm>
          <a:prstGeom prst="homePlate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: 圆角 80"/>
          <p:cNvSpPr/>
          <p:nvPr/>
        </p:nvSpPr>
        <p:spPr>
          <a:xfrm>
            <a:off x="5048252" y="3841627"/>
            <a:ext cx="1863726" cy="298450"/>
          </a:xfrm>
          <a:prstGeom prst="roundRect">
            <a:avLst>
              <a:gd name="adj" fmla="val 50000"/>
            </a:avLst>
          </a:prstGeom>
          <a:solidFill>
            <a:srgbClr val="CC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3" name="矩形: 圆角 82"/>
          <p:cNvSpPr/>
          <p:nvPr/>
        </p:nvSpPr>
        <p:spPr>
          <a:xfrm>
            <a:off x="5483042" y="3758594"/>
            <a:ext cx="1076510" cy="442839"/>
          </a:xfrm>
          <a:prstGeom prst="roundRect">
            <a:avLst>
              <a:gd name="adj" fmla="val 7848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022D8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一线治疗</a:t>
            </a:r>
            <a:endParaRPr lang="en-US" altLang="zh-CN" sz="1400" b="1" dirty="0">
              <a:solidFill>
                <a:srgbClr val="022D8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5126835" y="4321442"/>
            <a:ext cx="1629565" cy="613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PDGFRA 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外显子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18 D842V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突变：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级推荐</a:t>
            </a:r>
          </a:p>
        </p:txBody>
      </p:sp>
      <p:cxnSp>
        <p:nvCxnSpPr>
          <p:cNvPr id="85" name="直接连接符 84"/>
          <p:cNvCxnSpPr/>
          <p:nvPr/>
        </p:nvCxnSpPr>
        <p:spPr>
          <a:xfrm>
            <a:off x="5114927" y="3544208"/>
            <a:ext cx="169545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013B9E"/>
                </a:gs>
                <a:gs pos="61000">
                  <a:srgbClr val="013B9E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徽标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375" y="2466347"/>
            <a:ext cx="1552325" cy="60783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6904" y="2661557"/>
            <a:ext cx="1473776" cy="38598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4" name="矩形: 圆角 93"/>
          <p:cNvSpPr/>
          <p:nvPr/>
        </p:nvSpPr>
        <p:spPr>
          <a:xfrm>
            <a:off x="7371477" y="1636740"/>
            <a:ext cx="4298009" cy="3719031"/>
          </a:xfrm>
          <a:prstGeom prst="roundRect">
            <a:avLst>
              <a:gd name="adj" fmla="val 4325"/>
            </a:avLst>
          </a:prstGeom>
          <a:solidFill>
            <a:schemeClr val="bg1"/>
          </a:solidFill>
          <a:ln w="3175">
            <a:solidFill>
              <a:srgbClr val="072967"/>
            </a:solidFill>
            <a:prstDash val="solid"/>
          </a:ln>
          <a:effectLst>
            <a:outerShdw blurRad="50800" dist="38100" dir="2700000" algn="tl" rotWithShape="0">
              <a:srgbClr val="013B9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96"/>
          <p:cNvSpPr txBox="1"/>
          <p:nvPr/>
        </p:nvSpPr>
        <p:spPr>
          <a:xfrm>
            <a:off x="7943796" y="2026803"/>
            <a:ext cx="3124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13B9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CDE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3B9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积极评估获益</a:t>
            </a:r>
          </a:p>
        </p:txBody>
      </p:sp>
      <p:grpSp>
        <p:nvGrpSpPr>
          <p:cNvPr id="103" name="组合 102"/>
          <p:cNvGrpSpPr/>
          <p:nvPr/>
        </p:nvGrpSpPr>
        <p:grpSpPr>
          <a:xfrm>
            <a:off x="7918054" y="1351518"/>
            <a:ext cx="3182888" cy="621388"/>
            <a:chOff x="7936157" y="2019338"/>
            <a:chExt cx="3182888" cy="621388"/>
          </a:xfrm>
        </p:grpSpPr>
        <p:sp>
          <p:nvSpPr>
            <p:cNvPr id="96" name="矩形 95"/>
            <p:cNvSpPr/>
            <p:nvPr/>
          </p:nvSpPr>
          <p:spPr>
            <a:xfrm>
              <a:off x="7936157" y="2019338"/>
              <a:ext cx="3182888" cy="621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8007822" y="2282061"/>
              <a:ext cx="2943857" cy="69061"/>
              <a:chOff x="467476" y="1613230"/>
              <a:chExt cx="3176037" cy="63516"/>
            </a:xfrm>
          </p:grpSpPr>
          <p:sp>
            <p:nvSpPr>
              <p:cNvPr id="99" name="矩形: 圆角 98"/>
              <p:cNvSpPr/>
              <p:nvPr/>
            </p:nvSpPr>
            <p:spPr>
              <a:xfrm flipV="1">
                <a:off x="467476" y="1621197"/>
                <a:ext cx="1282308" cy="5554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89000">
                    <a:srgbClr val="01349A"/>
                  </a:gs>
                  <a:gs pos="0">
                    <a:srgbClr val="0356B3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/>
              </a:p>
            </p:txBody>
          </p:sp>
          <p:sp>
            <p:nvSpPr>
              <p:cNvPr id="100" name="矩形: 圆角 99"/>
              <p:cNvSpPr/>
              <p:nvPr/>
            </p:nvSpPr>
            <p:spPr>
              <a:xfrm flipH="1" flipV="1">
                <a:off x="2471688" y="1613230"/>
                <a:ext cx="1171825" cy="611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89000">
                    <a:srgbClr val="01349A"/>
                  </a:gs>
                  <a:gs pos="0">
                    <a:srgbClr val="0356B3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/>
              </a:p>
            </p:txBody>
          </p:sp>
        </p:grpSp>
        <p:sp>
          <p:nvSpPr>
            <p:cNvPr id="102" name="medal-with-star_14023"/>
            <p:cNvSpPr/>
            <p:nvPr/>
          </p:nvSpPr>
          <p:spPr>
            <a:xfrm>
              <a:off x="9267329" y="2133600"/>
              <a:ext cx="517021" cy="375776"/>
            </a:xfrm>
            <a:custGeom>
              <a:avLst/>
              <a:gdLst>
                <a:gd name="connsiteX0" fmla="*/ 289309 w 589077"/>
                <a:gd name="connsiteY0" fmla="*/ 102876 h 428147"/>
                <a:gd name="connsiteX1" fmla="*/ 285864 w 589077"/>
                <a:gd name="connsiteY1" fmla="*/ 107390 h 428147"/>
                <a:gd name="connsiteX2" fmla="*/ 279837 w 589077"/>
                <a:gd name="connsiteY2" fmla="*/ 127166 h 428147"/>
                <a:gd name="connsiteX3" fmla="*/ 264337 w 589077"/>
                <a:gd name="connsiteY3" fmla="*/ 171875 h 428147"/>
                <a:gd name="connsiteX4" fmla="*/ 249698 w 589077"/>
                <a:gd name="connsiteY4" fmla="*/ 183053 h 428147"/>
                <a:gd name="connsiteX5" fmla="*/ 182531 w 589077"/>
                <a:gd name="connsiteY5" fmla="*/ 183053 h 428147"/>
                <a:gd name="connsiteX6" fmla="*/ 179947 w 589077"/>
                <a:gd name="connsiteY6" fmla="*/ 189931 h 428147"/>
                <a:gd name="connsiteX7" fmla="*/ 235059 w 589077"/>
                <a:gd name="connsiteY7" fmla="*/ 229482 h 428147"/>
                <a:gd name="connsiteX8" fmla="*/ 240225 w 589077"/>
                <a:gd name="connsiteY8" fmla="*/ 246678 h 428147"/>
                <a:gd name="connsiteX9" fmla="*/ 219559 w 589077"/>
                <a:gd name="connsiteY9" fmla="*/ 310302 h 428147"/>
                <a:gd name="connsiteX10" fmla="*/ 219559 w 589077"/>
                <a:gd name="connsiteY10" fmla="*/ 311162 h 428147"/>
                <a:gd name="connsiteX11" fmla="*/ 225586 w 589077"/>
                <a:gd name="connsiteY11" fmla="*/ 315461 h 428147"/>
                <a:gd name="connsiteX12" fmla="*/ 231614 w 589077"/>
                <a:gd name="connsiteY12" fmla="*/ 310302 h 428147"/>
                <a:gd name="connsiteX13" fmla="*/ 279837 w 589077"/>
                <a:gd name="connsiteY13" fmla="*/ 275911 h 428147"/>
                <a:gd name="connsiteX14" fmla="*/ 298781 w 589077"/>
                <a:gd name="connsiteY14" fmla="*/ 275911 h 428147"/>
                <a:gd name="connsiteX15" fmla="*/ 346143 w 589077"/>
                <a:gd name="connsiteY15" fmla="*/ 310302 h 428147"/>
                <a:gd name="connsiteX16" fmla="*/ 353032 w 589077"/>
                <a:gd name="connsiteY16" fmla="*/ 315461 h 428147"/>
                <a:gd name="connsiteX17" fmla="*/ 359059 w 589077"/>
                <a:gd name="connsiteY17" fmla="*/ 311162 h 428147"/>
                <a:gd name="connsiteX18" fmla="*/ 359059 w 589077"/>
                <a:gd name="connsiteY18" fmla="*/ 310302 h 428147"/>
                <a:gd name="connsiteX19" fmla="*/ 338393 w 589077"/>
                <a:gd name="connsiteY19" fmla="*/ 246678 h 428147"/>
                <a:gd name="connsiteX20" fmla="*/ 343559 w 589077"/>
                <a:gd name="connsiteY20" fmla="*/ 229482 h 428147"/>
                <a:gd name="connsiteX21" fmla="*/ 398671 w 589077"/>
                <a:gd name="connsiteY21" fmla="*/ 189931 h 428147"/>
                <a:gd name="connsiteX22" fmla="*/ 396087 w 589077"/>
                <a:gd name="connsiteY22" fmla="*/ 183053 h 428147"/>
                <a:gd name="connsiteX23" fmla="*/ 328920 w 589077"/>
                <a:gd name="connsiteY23" fmla="*/ 183053 h 428147"/>
                <a:gd name="connsiteX24" fmla="*/ 313420 w 589077"/>
                <a:gd name="connsiteY24" fmla="*/ 171875 h 428147"/>
                <a:gd name="connsiteX25" fmla="*/ 298781 w 589077"/>
                <a:gd name="connsiteY25" fmla="*/ 127166 h 428147"/>
                <a:gd name="connsiteX26" fmla="*/ 292753 w 589077"/>
                <a:gd name="connsiteY26" fmla="*/ 107390 h 428147"/>
                <a:gd name="connsiteX27" fmla="*/ 289309 w 589077"/>
                <a:gd name="connsiteY27" fmla="*/ 102876 h 428147"/>
                <a:gd name="connsiteX28" fmla="*/ 291031 w 589077"/>
                <a:gd name="connsiteY28" fmla="*/ 44625 h 428147"/>
                <a:gd name="connsiteX29" fmla="*/ 436560 w 589077"/>
                <a:gd name="connsiteY29" fmla="*/ 127166 h 428147"/>
                <a:gd name="connsiteX30" fmla="*/ 460671 w 589077"/>
                <a:gd name="connsiteY30" fmla="*/ 214005 h 428147"/>
                <a:gd name="connsiteX31" fmla="*/ 430532 w 589077"/>
                <a:gd name="connsiteY31" fmla="*/ 310302 h 428147"/>
                <a:gd name="connsiteX32" fmla="*/ 291031 w 589077"/>
                <a:gd name="connsiteY32" fmla="*/ 383385 h 428147"/>
                <a:gd name="connsiteX33" fmla="*/ 151530 w 589077"/>
                <a:gd name="connsiteY33" fmla="*/ 310302 h 428147"/>
                <a:gd name="connsiteX34" fmla="*/ 120530 w 589077"/>
                <a:gd name="connsiteY34" fmla="*/ 214005 h 428147"/>
                <a:gd name="connsiteX35" fmla="*/ 145503 w 589077"/>
                <a:gd name="connsiteY35" fmla="*/ 127166 h 428147"/>
                <a:gd name="connsiteX36" fmla="*/ 291031 w 589077"/>
                <a:gd name="connsiteY36" fmla="*/ 44625 h 428147"/>
                <a:gd name="connsiteX37" fmla="*/ 291095 w 589077"/>
                <a:gd name="connsiteY37" fmla="*/ 12036 h 428147"/>
                <a:gd name="connsiteX38" fmla="*/ 108591 w 589077"/>
                <a:gd name="connsiteY38" fmla="*/ 127241 h 428147"/>
                <a:gd name="connsiteX39" fmla="*/ 88791 w 589077"/>
                <a:gd name="connsiteY39" fmla="*/ 214074 h 428147"/>
                <a:gd name="connsiteX40" fmla="*/ 112895 w 589077"/>
                <a:gd name="connsiteY40" fmla="*/ 310364 h 428147"/>
                <a:gd name="connsiteX41" fmla="*/ 291095 w 589077"/>
                <a:gd name="connsiteY41" fmla="*/ 416111 h 428147"/>
                <a:gd name="connsiteX42" fmla="*/ 468434 w 589077"/>
                <a:gd name="connsiteY42" fmla="*/ 310364 h 428147"/>
                <a:gd name="connsiteX43" fmla="*/ 493399 w 589077"/>
                <a:gd name="connsiteY43" fmla="*/ 214074 h 428147"/>
                <a:gd name="connsiteX44" fmla="*/ 473599 w 589077"/>
                <a:gd name="connsiteY44" fmla="*/ 127241 h 428147"/>
                <a:gd name="connsiteX45" fmla="*/ 291095 w 589077"/>
                <a:gd name="connsiteY45" fmla="*/ 12036 h 428147"/>
                <a:gd name="connsiteX46" fmla="*/ 291095 w 589077"/>
                <a:gd name="connsiteY46" fmla="*/ 0 h 428147"/>
                <a:gd name="connsiteX47" fmla="*/ 486512 w 589077"/>
                <a:gd name="connsiteY47" fmla="*/ 127241 h 428147"/>
                <a:gd name="connsiteX48" fmla="*/ 581208 w 589077"/>
                <a:gd name="connsiteY48" fmla="*/ 127241 h 428147"/>
                <a:gd name="connsiteX49" fmla="*/ 588095 w 589077"/>
                <a:gd name="connsiteY49" fmla="*/ 137558 h 428147"/>
                <a:gd name="connsiteX50" fmla="*/ 551938 w 589077"/>
                <a:gd name="connsiteY50" fmla="*/ 208915 h 428147"/>
                <a:gd name="connsiteX51" fmla="*/ 551938 w 589077"/>
                <a:gd name="connsiteY51" fmla="*/ 228689 h 428147"/>
                <a:gd name="connsiteX52" fmla="*/ 588095 w 589077"/>
                <a:gd name="connsiteY52" fmla="*/ 300047 h 428147"/>
                <a:gd name="connsiteX53" fmla="*/ 581208 w 589077"/>
                <a:gd name="connsiteY53" fmla="*/ 310364 h 428147"/>
                <a:gd name="connsiteX54" fmla="*/ 482208 w 589077"/>
                <a:gd name="connsiteY54" fmla="*/ 310364 h 428147"/>
                <a:gd name="connsiteX55" fmla="*/ 291095 w 589077"/>
                <a:gd name="connsiteY55" fmla="*/ 428147 h 428147"/>
                <a:gd name="connsiteX56" fmla="*/ 99121 w 589077"/>
                <a:gd name="connsiteY56" fmla="*/ 310364 h 428147"/>
                <a:gd name="connsiteX57" fmla="*/ 7869 w 589077"/>
                <a:gd name="connsiteY57" fmla="*/ 310364 h 428147"/>
                <a:gd name="connsiteX58" fmla="*/ 982 w 589077"/>
                <a:gd name="connsiteY58" fmla="*/ 300047 h 428147"/>
                <a:gd name="connsiteX59" fmla="*/ 37139 w 589077"/>
                <a:gd name="connsiteY59" fmla="*/ 228689 h 428147"/>
                <a:gd name="connsiteX60" fmla="*/ 37139 w 589077"/>
                <a:gd name="connsiteY60" fmla="*/ 208915 h 428147"/>
                <a:gd name="connsiteX61" fmla="*/ 982 w 589077"/>
                <a:gd name="connsiteY61" fmla="*/ 137558 h 428147"/>
                <a:gd name="connsiteX62" fmla="*/ 7869 w 589077"/>
                <a:gd name="connsiteY62" fmla="*/ 127241 h 428147"/>
                <a:gd name="connsiteX63" fmla="*/ 94817 w 589077"/>
                <a:gd name="connsiteY63" fmla="*/ 127241 h 428147"/>
                <a:gd name="connsiteX64" fmla="*/ 291095 w 589077"/>
                <a:gd name="connsiteY64" fmla="*/ 0 h 42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89077" h="428147">
                  <a:moveTo>
                    <a:pt x="289309" y="102876"/>
                  </a:moveTo>
                  <a:cubicBezTo>
                    <a:pt x="288017" y="102876"/>
                    <a:pt x="286726" y="104381"/>
                    <a:pt x="285864" y="107390"/>
                  </a:cubicBezTo>
                  <a:lnTo>
                    <a:pt x="279837" y="127166"/>
                  </a:lnTo>
                  <a:lnTo>
                    <a:pt x="264337" y="171875"/>
                  </a:lnTo>
                  <a:cubicBezTo>
                    <a:pt x="262614" y="177894"/>
                    <a:pt x="255725" y="183053"/>
                    <a:pt x="249698" y="183053"/>
                  </a:cubicBezTo>
                  <a:lnTo>
                    <a:pt x="182531" y="183053"/>
                  </a:lnTo>
                  <a:cubicBezTo>
                    <a:pt x="175642" y="183053"/>
                    <a:pt x="174780" y="185632"/>
                    <a:pt x="179947" y="189931"/>
                  </a:cubicBezTo>
                  <a:lnTo>
                    <a:pt x="235059" y="229482"/>
                  </a:lnTo>
                  <a:cubicBezTo>
                    <a:pt x="239364" y="232921"/>
                    <a:pt x="241948" y="240659"/>
                    <a:pt x="240225" y="246678"/>
                  </a:cubicBezTo>
                  <a:lnTo>
                    <a:pt x="219559" y="310302"/>
                  </a:lnTo>
                  <a:lnTo>
                    <a:pt x="219559" y="311162"/>
                  </a:lnTo>
                  <a:cubicBezTo>
                    <a:pt x="217836" y="317181"/>
                    <a:pt x="220420" y="318900"/>
                    <a:pt x="225586" y="315461"/>
                  </a:cubicBezTo>
                  <a:lnTo>
                    <a:pt x="231614" y="310302"/>
                  </a:lnTo>
                  <a:lnTo>
                    <a:pt x="279837" y="275911"/>
                  </a:lnTo>
                  <a:cubicBezTo>
                    <a:pt x="285003" y="271612"/>
                    <a:pt x="293615" y="271612"/>
                    <a:pt x="298781" y="275911"/>
                  </a:cubicBezTo>
                  <a:lnTo>
                    <a:pt x="346143" y="310302"/>
                  </a:lnTo>
                  <a:lnTo>
                    <a:pt x="353032" y="315461"/>
                  </a:lnTo>
                  <a:cubicBezTo>
                    <a:pt x="358198" y="318900"/>
                    <a:pt x="360782" y="317181"/>
                    <a:pt x="359059" y="311162"/>
                  </a:cubicBezTo>
                  <a:lnTo>
                    <a:pt x="359059" y="310302"/>
                  </a:lnTo>
                  <a:lnTo>
                    <a:pt x="338393" y="246678"/>
                  </a:lnTo>
                  <a:cubicBezTo>
                    <a:pt x="335809" y="240659"/>
                    <a:pt x="338393" y="232921"/>
                    <a:pt x="343559" y="229482"/>
                  </a:cubicBezTo>
                  <a:lnTo>
                    <a:pt x="398671" y="189931"/>
                  </a:lnTo>
                  <a:cubicBezTo>
                    <a:pt x="403837" y="185632"/>
                    <a:pt x="402976" y="183053"/>
                    <a:pt x="396087" y="183053"/>
                  </a:cubicBezTo>
                  <a:lnTo>
                    <a:pt x="328920" y="183053"/>
                  </a:lnTo>
                  <a:cubicBezTo>
                    <a:pt x="322031" y="183053"/>
                    <a:pt x="316004" y="177894"/>
                    <a:pt x="313420" y="171875"/>
                  </a:cubicBezTo>
                  <a:lnTo>
                    <a:pt x="298781" y="127166"/>
                  </a:lnTo>
                  <a:lnTo>
                    <a:pt x="292753" y="107390"/>
                  </a:lnTo>
                  <a:cubicBezTo>
                    <a:pt x="291892" y="104381"/>
                    <a:pt x="290601" y="102876"/>
                    <a:pt x="289309" y="102876"/>
                  </a:cubicBezTo>
                  <a:close/>
                  <a:moveTo>
                    <a:pt x="291031" y="44625"/>
                  </a:moveTo>
                  <a:cubicBezTo>
                    <a:pt x="353032" y="44625"/>
                    <a:pt x="407282" y="77298"/>
                    <a:pt x="436560" y="127166"/>
                  </a:cubicBezTo>
                  <a:cubicBezTo>
                    <a:pt x="452060" y="152100"/>
                    <a:pt x="460671" y="182193"/>
                    <a:pt x="460671" y="214005"/>
                  </a:cubicBezTo>
                  <a:cubicBezTo>
                    <a:pt x="460671" y="250117"/>
                    <a:pt x="449477" y="282789"/>
                    <a:pt x="430532" y="310302"/>
                  </a:cubicBezTo>
                  <a:cubicBezTo>
                    <a:pt x="399532" y="355012"/>
                    <a:pt x="348726" y="383385"/>
                    <a:pt x="291031" y="383385"/>
                  </a:cubicBezTo>
                  <a:cubicBezTo>
                    <a:pt x="233336" y="383385"/>
                    <a:pt x="181669" y="355012"/>
                    <a:pt x="151530" y="310302"/>
                  </a:cubicBezTo>
                  <a:cubicBezTo>
                    <a:pt x="131725" y="282789"/>
                    <a:pt x="120530" y="250117"/>
                    <a:pt x="120530" y="214005"/>
                  </a:cubicBezTo>
                  <a:cubicBezTo>
                    <a:pt x="120530" y="182193"/>
                    <a:pt x="130002" y="152100"/>
                    <a:pt x="145503" y="127166"/>
                  </a:cubicBezTo>
                  <a:cubicBezTo>
                    <a:pt x="174780" y="77298"/>
                    <a:pt x="229031" y="44625"/>
                    <a:pt x="291031" y="44625"/>
                  </a:cubicBezTo>
                  <a:close/>
                  <a:moveTo>
                    <a:pt x="291095" y="12036"/>
                  </a:moveTo>
                  <a:cubicBezTo>
                    <a:pt x="210174" y="12036"/>
                    <a:pt x="141304" y="59322"/>
                    <a:pt x="108591" y="127241"/>
                  </a:cubicBezTo>
                  <a:cubicBezTo>
                    <a:pt x="95678" y="153033"/>
                    <a:pt x="88791" y="183123"/>
                    <a:pt x="88791" y="214074"/>
                  </a:cubicBezTo>
                  <a:cubicBezTo>
                    <a:pt x="88791" y="249323"/>
                    <a:pt x="97400" y="281993"/>
                    <a:pt x="112895" y="310364"/>
                  </a:cubicBezTo>
                  <a:cubicBezTo>
                    <a:pt x="147330" y="373124"/>
                    <a:pt x="214478" y="416111"/>
                    <a:pt x="291095" y="416111"/>
                  </a:cubicBezTo>
                  <a:cubicBezTo>
                    <a:pt x="367712" y="416111"/>
                    <a:pt x="434860" y="373124"/>
                    <a:pt x="468434" y="310364"/>
                  </a:cubicBezTo>
                  <a:cubicBezTo>
                    <a:pt x="484790" y="281993"/>
                    <a:pt x="493399" y="249323"/>
                    <a:pt x="493399" y="214074"/>
                  </a:cubicBezTo>
                  <a:cubicBezTo>
                    <a:pt x="493399" y="183123"/>
                    <a:pt x="485651" y="153033"/>
                    <a:pt x="473599" y="127241"/>
                  </a:cubicBezTo>
                  <a:cubicBezTo>
                    <a:pt x="440886" y="59322"/>
                    <a:pt x="371156" y="12036"/>
                    <a:pt x="291095" y="12036"/>
                  </a:cubicBezTo>
                  <a:close/>
                  <a:moveTo>
                    <a:pt x="291095" y="0"/>
                  </a:moveTo>
                  <a:cubicBezTo>
                    <a:pt x="378043" y="0"/>
                    <a:pt x="453799" y="52444"/>
                    <a:pt x="486512" y="127241"/>
                  </a:cubicBezTo>
                  <a:lnTo>
                    <a:pt x="581208" y="127241"/>
                  </a:lnTo>
                  <a:cubicBezTo>
                    <a:pt x="588095" y="127241"/>
                    <a:pt x="590677" y="131539"/>
                    <a:pt x="588095" y="137558"/>
                  </a:cubicBezTo>
                  <a:lnTo>
                    <a:pt x="551938" y="208915"/>
                  </a:lnTo>
                  <a:cubicBezTo>
                    <a:pt x="549356" y="214074"/>
                    <a:pt x="549356" y="223531"/>
                    <a:pt x="551938" y="228689"/>
                  </a:cubicBezTo>
                  <a:lnTo>
                    <a:pt x="588095" y="300047"/>
                  </a:lnTo>
                  <a:cubicBezTo>
                    <a:pt x="590677" y="306065"/>
                    <a:pt x="588095" y="310364"/>
                    <a:pt x="581208" y="310364"/>
                  </a:cubicBezTo>
                  <a:lnTo>
                    <a:pt x="482208" y="310364"/>
                  </a:lnTo>
                  <a:cubicBezTo>
                    <a:pt x="446912" y="380002"/>
                    <a:pt x="374599" y="428147"/>
                    <a:pt x="291095" y="428147"/>
                  </a:cubicBezTo>
                  <a:cubicBezTo>
                    <a:pt x="207591" y="428147"/>
                    <a:pt x="135278" y="380002"/>
                    <a:pt x="99121" y="310364"/>
                  </a:cubicBezTo>
                  <a:lnTo>
                    <a:pt x="7869" y="310364"/>
                  </a:lnTo>
                  <a:cubicBezTo>
                    <a:pt x="982" y="310364"/>
                    <a:pt x="-1600" y="306065"/>
                    <a:pt x="982" y="300047"/>
                  </a:cubicBezTo>
                  <a:lnTo>
                    <a:pt x="37139" y="228689"/>
                  </a:lnTo>
                  <a:cubicBezTo>
                    <a:pt x="39722" y="223531"/>
                    <a:pt x="39722" y="214074"/>
                    <a:pt x="37139" y="208915"/>
                  </a:cubicBezTo>
                  <a:lnTo>
                    <a:pt x="982" y="137558"/>
                  </a:lnTo>
                  <a:cubicBezTo>
                    <a:pt x="-1600" y="131539"/>
                    <a:pt x="982" y="127241"/>
                    <a:pt x="7869" y="127241"/>
                  </a:cubicBezTo>
                  <a:lnTo>
                    <a:pt x="94817" y="127241"/>
                  </a:lnTo>
                  <a:cubicBezTo>
                    <a:pt x="128391" y="52444"/>
                    <a:pt x="203287" y="0"/>
                    <a:pt x="291095" y="0"/>
                  </a:cubicBezTo>
                  <a:close/>
                </a:path>
              </a:pathLst>
            </a:custGeom>
            <a:solidFill>
              <a:srgbClr val="013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564857" y="2641305"/>
            <a:ext cx="3928154" cy="21817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>
              <a:lnSpc>
                <a:spcPct val="200000"/>
              </a:lnSpc>
              <a:buClr>
                <a:srgbClr val="013B9E"/>
              </a:buClr>
              <a:buFont typeface="Wingdings" panose="05000000000000000000" pitchFamily="2" charset="2"/>
              <a:buChar char="ü"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CDE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技术审评报告：研究结果显示，阿伐替尼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 mg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PDGFRA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外显子突变（含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D842V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）的晚期 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GIST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患者具有突出的疗效，具有较高的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ORR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和持久的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DOR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，中国患者的疗效与全球一致。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544285" y="6266934"/>
            <a:ext cx="11406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NCCN Guidelines® : Gastrointestinal Stromal Tumors, Version 2.2022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Gastrointestinal stromal tumors : ESMO‒EURACAN-GENTURIS Clinical Practice Guidelines for diagnosis, treatment and follow-up.2021   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中国临床肿瘤学会（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CSCO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）胃肠间质瘤诊疗指南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.2022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阿伐替尼片（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JXHS2000050-52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）申请上市技术审评报告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-34925"/>
            <a:ext cx="479047" cy="1531205"/>
            <a:chOff x="0" y="-34925"/>
            <a:chExt cx="479047" cy="1531205"/>
          </a:xfrm>
        </p:grpSpPr>
        <p:sp>
          <p:nvSpPr>
            <p:cNvPr id="9" name="Freeform 38"/>
            <p:cNvSpPr/>
            <p:nvPr/>
          </p:nvSpPr>
          <p:spPr bwMode="auto">
            <a:xfrm>
              <a:off x="0" y="186372"/>
              <a:ext cx="479047" cy="1291688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rgbClr val="013B9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0"/>
              <a:ext cx="479047" cy="262490"/>
              <a:chOff x="7584629" y="2002969"/>
              <a:chExt cx="1736828" cy="746981"/>
            </a:xfrm>
          </p:grpSpPr>
          <p:sp>
            <p:nvSpPr>
              <p:cNvPr id="18" name="Rectangle 39"/>
              <p:cNvSpPr>
                <a:spLocks noChangeArrowheads="1"/>
              </p:cNvSpPr>
              <p:nvPr/>
            </p:nvSpPr>
            <p:spPr bwMode="auto">
              <a:xfrm>
                <a:off x="7584629" y="2533338"/>
                <a:ext cx="1736828" cy="101086"/>
              </a:xfrm>
              <a:prstGeom prst="rect">
                <a:avLst/>
              </a:prstGeom>
              <a:solidFill>
                <a:srgbClr val="012B6F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40"/>
              <p:cNvSpPr/>
              <p:nvPr/>
            </p:nvSpPr>
            <p:spPr bwMode="auto">
              <a:xfrm>
                <a:off x="8040169" y="2002969"/>
                <a:ext cx="824435" cy="746981"/>
              </a:xfrm>
              <a:custGeom>
                <a:avLst/>
                <a:gdLst>
                  <a:gd name="T0" fmla="*/ 414 w 414"/>
                  <a:gd name="T1" fmla="*/ 0 h 376"/>
                  <a:gd name="T2" fmla="*/ 0 w 414"/>
                  <a:gd name="T3" fmla="*/ 0 h 376"/>
                  <a:gd name="T4" fmla="*/ 0 w 414"/>
                  <a:gd name="T5" fmla="*/ 239 h 376"/>
                  <a:gd name="T6" fmla="*/ 136 w 414"/>
                  <a:gd name="T7" fmla="*/ 376 h 376"/>
                  <a:gd name="T8" fmla="*/ 278 w 414"/>
                  <a:gd name="T9" fmla="*/ 376 h 376"/>
                  <a:gd name="T10" fmla="*/ 414 w 414"/>
                  <a:gd name="T11" fmla="*/ 239 h 376"/>
                  <a:gd name="T12" fmla="*/ 414 w 414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376">
                    <a:moveTo>
                      <a:pt x="4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5"/>
                      <a:pt x="61" y="376"/>
                      <a:pt x="136" y="376"/>
                    </a:cubicBezTo>
                    <a:cubicBezTo>
                      <a:pt x="278" y="376"/>
                      <a:pt x="278" y="376"/>
                      <a:pt x="278" y="376"/>
                    </a:cubicBezTo>
                    <a:cubicBezTo>
                      <a:pt x="353" y="376"/>
                      <a:pt x="414" y="315"/>
                      <a:pt x="414" y="23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012B6F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41"/>
              <p:cNvSpPr>
                <a:spLocks noChangeArrowheads="1"/>
              </p:cNvSpPr>
              <p:nvPr/>
            </p:nvSpPr>
            <p:spPr bwMode="auto">
              <a:xfrm>
                <a:off x="7584629" y="2002969"/>
                <a:ext cx="1736828" cy="5303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42"/>
              <p:cNvSpPr/>
              <p:nvPr/>
            </p:nvSpPr>
            <p:spPr bwMode="auto">
              <a:xfrm>
                <a:off x="7584629" y="2002969"/>
                <a:ext cx="1736828" cy="530369"/>
              </a:xfrm>
              <a:custGeom>
                <a:avLst/>
                <a:gdLst>
                  <a:gd name="connsiteX0" fmla="*/ 581025 w 2100263"/>
                  <a:gd name="connsiteY0" fmla="*/ 0 h 641350"/>
                  <a:gd name="connsiteX1" fmla="*/ 1519238 w 2100263"/>
                  <a:gd name="connsiteY1" fmla="*/ 0 h 641350"/>
                  <a:gd name="connsiteX2" fmla="*/ 1519238 w 2100263"/>
                  <a:gd name="connsiteY2" fmla="*/ 30274 h 641350"/>
                  <a:gd name="connsiteX3" fmla="*/ 1519238 w 2100263"/>
                  <a:gd name="connsiteY3" fmla="*/ 52388 h 641350"/>
                  <a:gd name="connsiteX4" fmla="*/ 2100263 w 2100263"/>
                  <a:gd name="connsiteY4" fmla="*/ 52388 h 641350"/>
                  <a:gd name="connsiteX5" fmla="*/ 2100263 w 2100263"/>
                  <a:gd name="connsiteY5" fmla="*/ 192088 h 641350"/>
                  <a:gd name="connsiteX6" fmla="*/ 1519238 w 2100263"/>
                  <a:gd name="connsiteY6" fmla="*/ 192088 h 641350"/>
                  <a:gd name="connsiteX7" fmla="*/ 1519238 w 2100263"/>
                  <a:gd name="connsiteY7" fmla="*/ 242195 h 641350"/>
                  <a:gd name="connsiteX8" fmla="*/ 1519238 w 2100263"/>
                  <a:gd name="connsiteY8" fmla="*/ 574092 h 641350"/>
                  <a:gd name="connsiteX9" fmla="*/ 1512021 w 2100263"/>
                  <a:gd name="connsiteY9" fmla="*/ 641350 h 641350"/>
                  <a:gd name="connsiteX10" fmla="*/ 588242 w 2100263"/>
                  <a:gd name="connsiteY10" fmla="*/ 641350 h 641350"/>
                  <a:gd name="connsiteX11" fmla="*/ 581025 w 2100263"/>
                  <a:gd name="connsiteY11" fmla="*/ 574092 h 641350"/>
                  <a:gd name="connsiteX12" fmla="*/ 581025 w 2100263"/>
                  <a:gd name="connsiteY12" fmla="*/ 266162 h 641350"/>
                  <a:gd name="connsiteX13" fmla="*/ 581025 w 2100263"/>
                  <a:gd name="connsiteY13" fmla="*/ 192088 h 641350"/>
                  <a:gd name="connsiteX14" fmla="*/ 0 w 2100263"/>
                  <a:gd name="connsiteY14" fmla="*/ 192088 h 641350"/>
                  <a:gd name="connsiteX15" fmla="*/ 0 w 2100263"/>
                  <a:gd name="connsiteY15" fmla="*/ 52388 h 641350"/>
                  <a:gd name="connsiteX16" fmla="*/ 581025 w 2100263"/>
                  <a:gd name="connsiteY16" fmla="*/ 52388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3" h="641350">
                    <a:moveTo>
                      <a:pt x="581025" y="0"/>
                    </a:moveTo>
                    <a:cubicBezTo>
                      <a:pt x="581025" y="0"/>
                      <a:pt x="581025" y="0"/>
                      <a:pt x="1519238" y="0"/>
                    </a:cubicBezTo>
                    <a:cubicBezTo>
                      <a:pt x="1519238" y="0"/>
                      <a:pt x="1519238" y="0"/>
                      <a:pt x="1519238" y="30274"/>
                    </a:cubicBezTo>
                    <a:lnTo>
                      <a:pt x="1519238" y="52388"/>
                    </a:lnTo>
                    <a:lnTo>
                      <a:pt x="2100263" y="52388"/>
                    </a:lnTo>
                    <a:lnTo>
                      <a:pt x="2100263" y="192088"/>
                    </a:lnTo>
                    <a:lnTo>
                      <a:pt x="1519238" y="192088"/>
                    </a:lnTo>
                    <a:lnTo>
                      <a:pt x="1519238" y="242195"/>
                    </a:lnTo>
                    <a:cubicBezTo>
                      <a:pt x="1519238" y="322927"/>
                      <a:pt x="1519238" y="430569"/>
                      <a:pt x="1519238" y="574092"/>
                    </a:cubicBezTo>
                    <a:cubicBezTo>
                      <a:pt x="1519238" y="598113"/>
                      <a:pt x="1516832" y="619732"/>
                      <a:pt x="1512021" y="641350"/>
                    </a:cubicBezTo>
                    <a:cubicBezTo>
                      <a:pt x="1512021" y="641350"/>
                      <a:pt x="1512021" y="641350"/>
                      <a:pt x="588242" y="641350"/>
                    </a:cubicBezTo>
                    <a:cubicBezTo>
                      <a:pt x="583431" y="619732"/>
                      <a:pt x="581025" y="598113"/>
                      <a:pt x="581025" y="574092"/>
                    </a:cubicBezTo>
                    <a:cubicBezTo>
                      <a:pt x="581025" y="574092"/>
                      <a:pt x="581025" y="574092"/>
                      <a:pt x="581025" y="266162"/>
                    </a:cubicBezTo>
                    <a:lnTo>
                      <a:pt x="581025" y="192088"/>
                    </a:lnTo>
                    <a:lnTo>
                      <a:pt x="0" y="192088"/>
                    </a:lnTo>
                    <a:lnTo>
                      <a:pt x="0" y="52388"/>
                    </a:lnTo>
                    <a:lnTo>
                      <a:pt x="581025" y="52388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noAutofit/>
              </a:bodyPr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43"/>
              <p:cNvSpPr>
                <a:spLocks noChangeArrowheads="1"/>
              </p:cNvSpPr>
              <p:nvPr/>
            </p:nvSpPr>
            <p:spPr bwMode="auto">
              <a:xfrm>
                <a:off x="7584629" y="2002969"/>
                <a:ext cx="1736828" cy="112900"/>
              </a:xfrm>
              <a:prstGeom prst="rect">
                <a:avLst/>
              </a:prstGeom>
              <a:solidFill>
                <a:srgbClr val="013B9E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44"/>
              <p:cNvSpPr/>
              <p:nvPr/>
            </p:nvSpPr>
            <p:spPr bwMode="auto">
              <a:xfrm>
                <a:off x="8097932" y="2002969"/>
                <a:ext cx="707597" cy="659023"/>
              </a:xfrm>
              <a:custGeom>
                <a:avLst/>
                <a:gdLst>
                  <a:gd name="T0" fmla="*/ 355 w 355"/>
                  <a:gd name="T1" fmla="*/ 0 h 332"/>
                  <a:gd name="T2" fmla="*/ 0 w 355"/>
                  <a:gd name="T3" fmla="*/ 0 h 332"/>
                  <a:gd name="T4" fmla="*/ 0 w 355"/>
                  <a:gd name="T5" fmla="*/ 225 h 332"/>
                  <a:gd name="T6" fmla="*/ 107 w 355"/>
                  <a:gd name="T7" fmla="*/ 332 h 332"/>
                  <a:gd name="T8" fmla="*/ 248 w 355"/>
                  <a:gd name="T9" fmla="*/ 332 h 332"/>
                  <a:gd name="T10" fmla="*/ 355 w 355"/>
                  <a:gd name="T11" fmla="*/ 225 h 332"/>
                  <a:gd name="T12" fmla="*/ 355 w 355"/>
                  <a:gd name="T1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332">
                    <a:moveTo>
                      <a:pt x="35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84"/>
                      <a:pt x="48" y="332"/>
                      <a:pt x="107" y="332"/>
                    </a:cubicBezTo>
                    <a:cubicBezTo>
                      <a:pt x="248" y="332"/>
                      <a:pt x="248" y="332"/>
                      <a:pt x="248" y="332"/>
                    </a:cubicBezTo>
                    <a:cubicBezTo>
                      <a:pt x="307" y="332"/>
                      <a:pt x="355" y="284"/>
                      <a:pt x="355" y="225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013B9E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50800" y="419062"/>
              <a:ext cx="360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8425" y="-3492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</a:rPr>
                <a:t>3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597719" y="185243"/>
            <a:ext cx="91304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阿伐替尼获国内外权威指南一致推荐为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PDGFRA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外显子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18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（含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D842V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突变）不可切除或转移性患者的首选治疗方案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31"/>
          <p:cNvSpPr/>
          <p:nvPr/>
        </p:nvSpPr>
        <p:spPr>
          <a:xfrm>
            <a:off x="867733" y="3545840"/>
            <a:ext cx="5126668" cy="1178560"/>
          </a:xfrm>
          <a:prstGeom prst="roundRect">
            <a:avLst>
              <a:gd name="adj" fmla="val 8357"/>
            </a:avLst>
          </a:prstGeom>
          <a:solidFill>
            <a:schemeClr val="bg1"/>
          </a:solidFill>
          <a:ln w="6350">
            <a:solidFill>
              <a:srgbClr val="072967"/>
            </a:solidFill>
            <a:prstDash val="dash"/>
          </a:ln>
          <a:effectLst>
            <a:outerShdw blurRad="50800" dist="38100" dir="2700000" algn="tl" rotWithShape="0">
              <a:srgbClr val="013B9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/>
          <p:cNvSpPr/>
          <p:nvPr/>
        </p:nvSpPr>
        <p:spPr>
          <a:xfrm>
            <a:off x="876300" y="1225549"/>
            <a:ext cx="10922000" cy="2025651"/>
          </a:xfrm>
          <a:prstGeom prst="roundRect">
            <a:avLst>
              <a:gd name="adj" fmla="val 3884"/>
            </a:avLst>
          </a:prstGeom>
          <a:solidFill>
            <a:schemeClr val="bg1"/>
          </a:solidFill>
          <a:ln w="6350">
            <a:solidFill>
              <a:srgbClr val="072967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矩形: 圆角 24"/>
          <p:cNvSpPr/>
          <p:nvPr/>
        </p:nvSpPr>
        <p:spPr>
          <a:xfrm>
            <a:off x="6166792" y="1704340"/>
            <a:ext cx="5517209" cy="4491448"/>
          </a:xfrm>
          <a:prstGeom prst="roundRect">
            <a:avLst>
              <a:gd name="adj" fmla="val 4325"/>
            </a:avLst>
          </a:prstGeom>
          <a:solidFill>
            <a:schemeClr val="bg1"/>
          </a:solidFill>
          <a:ln w="3175">
            <a:noFill/>
            <a:prstDash val="solid"/>
          </a:ln>
          <a:effectLst>
            <a:outerShdw blurRad="50800" dist="38100" dir="2700000" algn="tl" rotWithShape="0">
              <a:srgbClr val="013B9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/>
          <p:cNvSpPr/>
          <p:nvPr/>
        </p:nvSpPr>
        <p:spPr>
          <a:xfrm>
            <a:off x="798291" y="3379687"/>
            <a:ext cx="5273756" cy="428216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E8EEF8"/>
              </a:gs>
              <a:gs pos="0">
                <a:srgbClr val="DAE3F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不良反应监测：无安全性黑框警告发布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96720" y="3806962"/>
            <a:ext cx="48511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buClr>
                <a:srgbClr val="0356B3"/>
              </a:buClr>
              <a:buFont typeface="Wingdings" panose="05000000000000000000" pitchFamily="2" charset="2"/>
              <a:buChar char="u"/>
              <a:defRPr sz="14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buClr>
                <a:srgbClr val="013B9E"/>
              </a:buClr>
            </a:pPr>
            <a:endParaRPr lang="en-US" altLang="zh-CN" dirty="0"/>
          </a:p>
          <a:p>
            <a:pPr>
              <a:buClr>
                <a:srgbClr val="013B9E"/>
              </a:buClr>
            </a:pPr>
            <a:r>
              <a:rPr lang="zh-CN" altLang="en-US" dirty="0"/>
              <a:t>上市后至今，各国家或地区药监部门未发布安全性警告、黑框警告、撤市信息。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84569" y="1665582"/>
            <a:ext cx="48195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356B3"/>
              </a:buClr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常见的不良反应：水肿、恶心、疲乏、贫血，多数为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级或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级；无手足综合征、高血压等多激酶抑制剂的不良反应。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84569" y="2511040"/>
            <a:ext cx="4819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356B3"/>
              </a:buClr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NAVIGATOR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研究中，阿伐替尼中位治疗持续时长为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23.2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月，其安全性满足长期治疗要求。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358709" y="2378939"/>
          <a:ext cx="2484334" cy="3431553"/>
        </p:xfrm>
        <a:graphic>
          <a:graphicData uri="http://schemas.openxmlformats.org/drawingml/2006/table">
            <a:tbl>
              <a:tblPr firstRow="1" firstCol="1" bandRow="1"/>
              <a:tblGrid>
                <a:gridCol w="969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234">
                <a:tc rowSpan="2">
                  <a:txBody>
                    <a:bodyPr/>
                    <a:lstStyle/>
                    <a:p>
                      <a:pPr algn="just"/>
                      <a:r>
                        <a:rPr lang="zh-CN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不良反应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阿伐替尼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en-US" altLang="zh-CN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550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6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所有级别</a:t>
                      </a:r>
                      <a:r>
                        <a:rPr lang="en-US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≥3</a:t>
                      </a:r>
                      <a:r>
                        <a:rPr lang="zh-CN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级</a:t>
                      </a:r>
                      <a:r>
                        <a:rPr lang="en-US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117">
                <a:tc>
                  <a:txBody>
                    <a:bodyPr/>
                    <a:lstStyle/>
                    <a:p>
                      <a:pPr algn="just"/>
                      <a:r>
                        <a:rPr lang="zh-CN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全身性疾病</a:t>
                      </a:r>
                      <a:r>
                        <a:rPr lang="zh-CN" altLang="en-US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及给药部位各种反应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664">
                <a:tc>
                  <a:txBody>
                    <a:bodyPr/>
                    <a:lstStyle/>
                    <a:p>
                      <a:pPr algn="just"/>
                      <a:r>
                        <a:rPr 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水肿</a:t>
                      </a: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70.2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4.7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664">
                <a:tc>
                  <a:txBody>
                    <a:bodyPr/>
                    <a:lstStyle/>
                    <a:p>
                      <a:pPr algn="just"/>
                      <a:r>
                        <a:rPr 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疲乏</a:t>
                      </a: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45.1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6.5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664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干燥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10.9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234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血液及淋巴系统疾病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664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贫血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39.6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0.4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234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中性粒细胞计数降低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15.8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8.9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430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白细胞计数降低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14.0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3.1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664">
                <a:tc>
                  <a:txBody>
                    <a:bodyPr/>
                    <a:lstStyle/>
                    <a:p>
                      <a:pPr algn="just"/>
                      <a:r>
                        <a:rPr lang="zh-CN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胃肠系统疾病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664">
                <a:tc>
                  <a:txBody>
                    <a:bodyPr/>
                    <a:lstStyle/>
                    <a:p>
                      <a:pPr algn="just"/>
                      <a:r>
                        <a:rPr 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恶心</a:t>
                      </a: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45.1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21.5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664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腹泻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26.4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2.7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664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呕吐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24.2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0.7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664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胃食管反流病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12.9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0.5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664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腹痛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10.9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1.1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9007360" y="2378938"/>
          <a:ext cx="2496444" cy="3431553"/>
        </p:xfrm>
        <a:graphic>
          <a:graphicData uri="http://schemas.openxmlformats.org/drawingml/2006/table">
            <a:tbl>
              <a:tblPr firstRow="1" firstCol="1" bandRow="1"/>
              <a:tblGrid>
                <a:gridCol w="1165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966">
                <a:tc rowSpan="2">
                  <a:txBody>
                    <a:bodyPr/>
                    <a:lstStyle/>
                    <a:p>
                      <a:pPr algn="just"/>
                      <a:r>
                        <a:rPr lang="zh-CN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不良反应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阿伐替尼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N=</a:t>
                      </a:r>
                      <a:r>
                        <a:rPr lang="en-US" altLang="zh-CN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550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7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所有级别</a:t>
                      </a:r>
                      <a:r>
                        <a:rPr lang="en-US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≥3</a:t>
                      </a:r>
                      <a:r>
                        <a:rPr lang="zh-CN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级</a:t>
                      </a:r>
                      <a:r>
                        <a:rPr lang="en-US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770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神经系统疾病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60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记忆受损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22.7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0.9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760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味觉障碍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12.7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760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认知障碍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11.8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0.9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56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头晕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10.5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760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代谢及营养类疾病</a:t>
                      </a:r>
                      <a:endParaRPr lang="zh-CN" sz="800" b="1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10.9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1.1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760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食欲下降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21.1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0.5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667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眼器官疾病</a:t>
                      </a:r>
                      <a:endParaRPr lang="zh-CN" alt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760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眼泪增加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22.2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760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肝胆系统疾病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760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高胆红素血症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27.5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5.8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614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皮肤及皮下组织类疾病</a:t>
                      </a:r>
                      <a:endParaRPr lang="zh-CN" sz="800" b="1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760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b="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毛发颜色改变</a:t>
                      </a:r>
                      <a:endParaRPr lang="zh-CN" sz="800" b="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15.3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4760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b="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皮疹</a:t>
                      </a:r>
                      <a:endParaRPr lang="zh-CN" sz="800" b="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12.7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1.6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760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b="1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各类检查</a:t>
                      </a:r>
                      <a:endParaRPr lang="zh-CN" sz="800" b="1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760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800" b="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转氨酶升高</a:t>
                      </a:r>
                      <a:endParaRPr lang="zh-CN" sz="800" b="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12.4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kern="100" dirty="0">
                          <a:effectLst/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0.9</a:t>
                      </a:r>
                      <a:endParaRPr lang="zh-CN" sz="800" kern="100" dirty="0">
                        <a:effectLst/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4401" marR="24401" marT="563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3B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1" name="矩形: 圆顶角 30"/>
          <p:cNvSpPr/>
          <p:nvPr/>
        </p:nvSpPr>
        <p:spPr>
          <a:xfrm>
            <a:off x="6156960" y="1699623"/>
            <a:ext cx="5524500" cy="464457"/>
          </a:xfrm>
          <a:prstGeom prst="round2SameRect">
            <a:avLst>
              <a:gd name="adj1" fmla="val 36354"/>
              <a:gd name="adj2" fmla="val 0"/>
            </a:avLst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6492323" y="1793338"/>
            <a:ext cx="4998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起始足剂量（</a:t>
            </a:r>
            <a:r>
              <a:rPr lang="en-US" altLang="zh-CN" sz="14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14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4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 mg</a:t>
            </a:r>
            <a:r>
              <a:rPr lang="zh-CN" altLang="en-US" sz="14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）的</a:t>
            </a:r>
            <a:r>
              <a:rPr lang="en-US" altLang="zh-CN" sz="14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550</a:t>
            </a:r>
            <a:r>
              <a:rPr lang="zh-CN" altLang="en-US" sz="14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14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GIST</a:t>
            </a:r>
            <a:r>
              <a:rPr lang="zh-CN" altLang="en-US" sz="14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患者的汇总数据</a:t>
            </a:r>
          </a:p>
        </p:txBody>
      </p:sp>
      <p:sp>
        <p:nvSpPr>
          <p:cNvPr id="38" name="矩形: 圆角 37"/>
          <p:cNvSpPr/>
          <p:nvPr/>
        </p:nvSpPr>
        <p:spPr>
          <a:xfrm>
            <a:off x="867733" y="5006340"/>
            <a:ext cx="5126668" cy="1178560"/>
          </a:xfrm>
          <a:prstGeom prst="roundRect">
            <a:avLst>
              <a:gd name="adj" fmla="val 8357"/>
            </a:avLst>
          </a:prstGeom>
          <a:solidFill>
            <a:schemeClr val="bg1"/>
          </a:solidFill>
          <a:ln w="6350">
            <a:solidFill>
              <a:srgbClr val="072967"/>
            </a:solidFill>
            <a:prstDash val="dash"/>
          </a:ln>
          <a:effectLst>
            <a:outerShdw blurRad="50800" dist="38100" dir="2700000" algn="tl" rotWithShape="0">
              <a:srgbClr val="013B9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: 圆角 38"/>
          <p:cNvSpPr/>
          <p:nvPr/>
        </p:nvSpPr>
        <p:spPr>
          <a:xfrm>
            <a:off x="812806" y="4869215"/>
            <a:ext cx="5210624" cy="428216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E8EEF8"/>
              </a:gs>
              <a:gs pos="0">
                <a:srgbClr val="DAE3F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CDE</a:t>
            </a:r>
            <a:r>
              <a:rPr lang="zh-CN" altLang="en-US" sz="1400" b="1" dirty="0">
                <a:solidFill>
                  <a:srgbClr val="013B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技术审评报告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96720" y="5267462"/>
            <a:ext cx="48511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buClr>
                <a:srgbClr val="0356B3"/>
              </a:buClr>
              <a:buFont typeface="Wingdings" panose="05000000000000000000" pitchFamily="2" charset="2"/>
              <a:buChar char="u"/>
              <a:defRPr sz="14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buClr>
                <a:srgbClr val="013B9E"/>
              </a:buClr>
            </a:pPr>
            <a:endParaRPr lang="en-US" altLang="zh-CN" dirty="0"/>
          </a:p>
          <a:p>
            <a:pPr>
              <a:buClr>
                <a:srgbClr val="013B9E"/>
              </a:buClr>
            </a:pPr>
            <a:r>
              <a:rPr lang="zh-CN" altLang="en-US" dirty="0"/>
              <a:t>整体而言，本品安全性可耐受，大部分不良反应通过对症支持治疗和剂量调整可以管理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44285" y="6355834"/>
            <a:ext cx="11406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阿伐替尼片说明书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Jones RL, et al.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Eur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J Cancer. 2021 Mar;145:132-142.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阿伐替尼片（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JXHS2000050-52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）申请上市技术审评报告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87857" y="1103087"/>
            <a:ext cx="11141469" cy="668500"/>
            <a:chOff x="1133473" y="1920249"/>
            <a:chExt cx="11141469" cy="668500"/>
          </a:xfrm>
        </p:grpSpPr>
        <p:sp>
          <p:nvSpPr>
            <p:cNvPr id="6" name="等腰三角形 5"/>
            <p:cNvSpPr/>
            <p:nvPr/>
          </p:nvSpPr>
          <p:spPr>
            <a:xfrm rot="16200000">
              <a:off x="1062502" y="2325225"/>
              <a:ext cx="342900" cy="184148"/>
            </a:xfrm>
            <a:prstGeom prst="triangle">
              <a:avLst/>
            </a:prstGeom>
            <a:solidFill>
              <a:srgbClr val="012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: 圆顶角 7"/>
            <p:cNvSpPr/>
            <p:nvPr/>
          </p:nvSpPr>
          <p:spPr>
            <a:xfrm rot="5400000">
              <a:off x="6457098" y="-3403376"/>
              <a:ext cx="494220" cy="11141469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DAE3F3"/>
                </a:gs>
                <a:gs pos="44000">
                  <a:srgbClr val="013B9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-34925"/>
            <a:ext cx="479047" cy="1531205"/>
            <a:chOff x="0" y="-34925"/>
            <a:chExt cx="479047" cy="1531205"/>
          </a:xfrm>
        </p:grpSpPr>
        <p:sp>
          <p:nvSpPr>
            <p:cNvPr id="10" name="Freeform 38"/>
            <p:cNvSpPr/>
            <p:nvPr/>
          </p:nvSpPr>
          <p:spPr bwMode="auto">
            <a:xfrm>
              <a:off x="0" y="186372"/>
              <a:ext cx="479047" cy="1291688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rgbClr val="013B9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0"/>
              <a:ext cx="479047" cy="262490"/>
              <a:chOff x="7584629" y="2002969"/>
              <a:chExt cx="1736828" cy="746981"/>
            </a:xfrm>
          </p:grpSpPr>
          <p:sp>
            <p:nvSpPr>
              <p:cNvPr id="17" name="Rectangle 39"/>
              <p:cNvSpPr>
                <a:spLocks noChangeArrowheads="1"/>
              </p:cNvSpPr>
              <p:nvPr/>
            </p:nvSpPr>
            <p:spPr bwMode="auto">
              <a:xfrm>
                <a:off x="7584629" y="2533338"/>
                <a:ext cx="1736828" cy="101086"/>
              </a:xfrm>
              <a:prstGeom prst="rect">
                <a:avLst/>
              </a:prstGeom>
              <a:solidFill>
                <a:srgbClr val="012B6F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40"/>
              <p:cNvSpPr/>
              <p:nvPr/>
            </p:nvSpPr>
            <p:spPr bwMode="auto">
              <a:xfrm>
                <a:off x="8040169" y="2002969"/>
                <a:ext cx="824435" cy="746981"/>
              </a:xfrm>
              <a:custGeom>
                <a:avLst/>
                <a:gdLst>
                  <a:gd name="T0" fmla="*/ 414 w 414"/>
                  <a:gd name="T1" fmla="*/ 0 h 376"/>
                  <a:gd name="T2" fmla="*/ 0 w 414"/>
                  <a:gd name="T3" fmla="*/ 0 h 376"/>
                  <a:gd name="T4" fmla="*/ 0 w 414"/>
                  <a:gd name="T5" fmla="*/ 239 h 376"/>
                  <a:gd name="T6" fmla="*/ 136 w 414"/>
                  <a:gd name="T7" fmla="*/ 376 h 376"/>
                  <a:gd name="T8" fmla="*/ 278 w 414"/>
                  <a:gd name="T9" fmla="*/ 376 h 376"/>
                  <a:gd name="T10" fmla="*/ 414 w 414"/>
                  <a:gd name="T11" fmla="*/ 239 h 376"/>
                  <a:gd name="T12" fmla="*/ 414 w 414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376">
                    <a:moveTo>
                      <a:pt x="4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5"/>
                      <a:pt x="61" y="376"/>
                      <a:pt x="136" y="376"/>
                    </a:cubicBezTo>
                    <a:cubicBezTo>
                      <a:pt x="278" y="376"/>
                      <a:pt x="278" y="376"/>
                      <a:pt x="278" y="376"/>
                    </a:cubicBezTo>
                    <a:cubicBezTo>
                      <a:pt x="353" y="376"/>
                      <a:pt x="414" y="315"/>
                      <a:pt x="414" y="23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012B6F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7584629" y="2002969"/>
                <a:ext cx="1736828" cy="5303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42"/>
              <p:cNvSpPr/>
              <p:nvPr/>
            </p:nvSpPr>
            <p:spPr bwMode="auto">
              <a:xfrm>
                <a:off x="7584629" y="2002969"/>
                <a:ext cx="1736828" cy="530369"/>
              </a:xfrm>
              <a:custGeom>
                <a:avLst/>
                <a:gdLst>
                  <a:gd name="connsiteX0" fmla="*/ 581025 w 2100263"/>
                  <a:gd name="connsiteY0" fmla="*/ 0 h 641350"/>
                  <a:gd name="connsiteX1" fmla="*/ 1519238 w 2100263"/>
                  <a:gd name="connsiteY1" fmla="*/ 0 h 641350"/>
                  <a:gd name="connsiteX2" fmla="*/ 1519238 w 2100263"/>
                  <a:gd name="connsiteY2" fmla="*/ 30274 h 641350"/>
                  <a:gd name="connsiteX3" fmla="*/ 1519238 w 2100263"/>
                  <a:gd name="connsiteY3" fmla="*/ 52388 h 641350"/>
                  <a:gd name="connsiteX4" fmla="*/ 2100263 w 2100263"/>
                  <a:gd name="connsiteY4" fmla="*/ 52388 h 641350"/>
                  <a:gd name="connsiteX5" fmla="*/ 2100263 w 2100263"/>
                  <a:gd name="connsiteY5" fmla="*/ 192088 h 641350"/>
                  <a:gd name="connsiteX6" fmla="*/ 1519238 w 2100263"/>
                  <a:gd name="connsiteY6" fmla="*/ 192088 h 641350"/>
                  <a:gd name="connsiteX7" fmla="*/ 1519238 w 2100263"/>
                  <a:gd name="connsiteY7" fmla="*/ 242195 h 641350"/>
                  <a:gd name="connsiteX8" fmla="*/ 1519238 w 2100263"/>
                  <a:gd name="connsiteY8" fmla="*/ 574092 h 641350"/>
                  <a:gd name="connsiteX9" fmla="*/ 1512021 w 2100263"/>
                  <a:gd name="connsiteY9" fmla="*/ 641350 h 641350"/>
                  <a:gd name="connsiteX10" fmla="*/ 588242 w 2100263"/>
                  <a:gd name="connsiteY10" fmla="*/ 641350 h 641350"/>
                  <a:gd name="connsiteX11" fmla="*/ 581025 w 2100263"/>
                  <a:gd name="connsiteY11" fmla="*/ 574092 h 641350"/>
                  <a:gd name="connsiteX12" fmla="*/ 581025 w 2100263"/>
                  <a:gd name="connsiteY12" fmla="*/ 266162 h 641350"/>
                  <a:gd name="connsiteX13" fmla="*/ 581025 w 2100263"/>
                  <a:gd name="connsiteY13" fmla="*/ 192088 h 641350"/>
                  <a:gd name="connsiteX14" fmla="*/ 0 w 2100263"/>
                  <a:gd name="connsiteY14" fmla="*/ 192088 h 641350"/>
                  <a:gd name="connsiteX15" fmla="*/ 0 w 2100263"/>
                  <a:gd name="connsiteY15" fmla="*/ 52388 h 641350"/>
                  <a:gd name="connsiteX16" fmla="*/ 581025 w 2100263"/>
                  <a:gd name="connsiteY16" fmla="*/ 52388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3" h="641350">
                    <a:moveTo>
                      <a:pt x="581025" y="0"/>
                    </a:moveTo>
                    <a:cubicBezTo>
                      <a:pt x="581025" y="0"/>
                      <a:pt x="581025" y="0"/>
                      <a:pt x="1519238" y="0"/>
                    </a:cubicBezTo>
                    <a:cubicBezTo>
                      <a:pt x="1519238" y="0"/>
                      <a:pt x="1519238" y="0"/>
                      <a:pt x="1519238" y="30274"/>
                    </a:cubicBezTo>
                    <a:lnTo>
                      <a:pt x="1519238" y="52388"/>
                    </a:lnTo>
                    <a:lnTo>
                      <a:pt x="2100263" y="52388"/>
                    </a:lnTo>
                    <a:lnTo>
                      <a:pt x="2100263" y="192088"/>
                    </a:lnTo>
                    <a:lnTo>
                      <a:pt x="1519238" y="192088"/>
                    </a:lnTo>
                    <a:lnTo>
                      <a:pt x="1519238" y="242195"/>
                    </a:lnTo>
                    <a:cubicBezTo>
                      <a:pt x="1519238" y="322927"/>
                      <a:pt x="1519238" y="430569"/>
                      <a:pt x="1519238" y="574092"/>
                    </a:cubicBezTo>
                    <a:cubicBezTo>
                      <a:pt x="1519238" y="598113"/>
                      <a:pt x="1516832" y="619732"/>
                      <a:pt x="1512021" y="641350"/>
                    </a:cubicBezTo>
                    <a:cubicBezTo>
                      <a:pt x="1512021" y="641350"/>
                      <a:pt x="1512021" y="641350"/>
                      <a:pt x="588242" y="641350"/>
                    </a:cubicBezTo>
                    <a:cubicBezTo>
                      <a:pt x="583431" y="619732"/>
                      <a:pt x="581025" y="598113"/>
                      <a:pt x="581025" y="574092"/>
                    </a:cubicBezTo>
                    <a:cubicBezTo>
                      <a:pt x="581025" y="574092"/>
                      <a:pt x="581025" y="574092"/>
                      <a:pt x="581025" y="266162"/>
                    </a:cubicBezTo>
                    <a:lnTo>
                      <a:pt x="581025" y="192088"/>
                    </a:lnTo>
                    <a:lnTo>
                      <a:pt x="0" y="192088"/>
                    </a:lnTo>
                    <a:lnTo>
                      <a:pt x="0" y="52388"/>
                    </a:lnTo>
                    <a:lnTo>
                      <a:pt x="581025" y="52388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noAutofit/>
              </a:bodyPr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43"/>
              <p:cNvSpPr>
                <a:spLocks noChangeArrowheads="1"/>
              </p:cNvSpPr>
              <p:nvPr/>
            </p:nvSpPr>
            <p:spPr bwMode="auto">
              <a:xfrm>
                <a:off x="7584629" y="2002969"/>
                <a:ext cx="1736828" cy="112900"/>
              </a:xfrm>
              <a:prstGeom prst="rect">
                <a:avLst/>
              </a:prstGeom>
              <a:solidFill>
                <a:srgbClr val="013B9E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44"/>
              <p:cNvSpPr/>
              <p:nvPr/>
            </p:nvSpPr>
            <p:spPr bwMode="auto">
              <a:xfrm>
                <a:off x="8097932" y="2002969"/>
                <a:ext cx="707597" cy="659023"/>
              </a:xfrm>
              <a:custGeom>
                <a:avLst/>
                <a:gdLst>
                  <a:gd name="T0" fmla="*/ 355 w 355"/>
                  <a:gd name="T1" fmla="*/ 0 h 332"/>
                  <a:gd name="T2" fmla="*/ 0 w 355"/>
                  <a:gd name="T3" fmla="*/ 0 h 332"/>
                  <a:gd name="T4" fmla="*/ 0 w 355"/>
                  <a:gd name="T5" fmla="*/ 225 h 332"/>
                  <a:gd name="T6" fmla="*/ 107 w 355"/>
                  <a:gd name="T7" fmla="*/ 332 h 332"/>
                  <a:gd name="T8" fmla="*/ 248 w 355"/>
                  <a:gd name="T9" fmla="*/ 332 h 332"/>
                  <a:gd name="T10" fmla="*/ 355 w 355"/>
                  <a:gd name="T11" fmla="*/ 225 h 332"/>
                  <a:gd name="T12" fmla="*/ 355 w 355"/>
                  <a:gd name="T1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332">
                    <a:moveTo>
                      <a:pt x="35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84"/>
                      <a:pt x="48" y="332"/>
                      <a:pt x="107" y="332"/>
                    </a:cubicBezTo>
                    <a:cubicBezTo>
                      <a:pt x="248" y="332"/>
                      <a:pt x="248" y="332"/>
                      <a:pt x="248" y="332"/>
                    </a:cubicBezTo>
                    <a:cubicBezTo>
                      <a:pt x="307" y="332"/>
                      <a:pt x="355" y="284"/>
                      <a:pt x="355" y="225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013B9E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50800" y="419062"/>
              <a:ext cx="360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8425" y="-3492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</a:rPr>
                <a:t>4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97719" y="185243"/>
            <a:ext cx="10997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阿伐替尼不良反应可控可管理，无安全性黑框警告，具有良好的获益风险比</a:t>
            </a:r>
          </a:p>
        </p:txBody>
      </p:sp>
      <p:sp>
        <p:nvSpPr>
          <p:cNvPr id="42" name="矩形: 圆角 41"/>
          <p:cNvSpPr/>
          <p:nvPr/>
        </p:nvSpPr>
        <p:spPr>
          <a:xfrm>
            <a:off x="3630491" y="1147498"/>
            <a:ext cx="4859599" cy="4286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阿伐替尼整体安全性可耐受，不良反应可控可管理</a:t>
            </a:r>
          </a:p>
        </p:txBody>
      </p:sp>
      <p:sp>
        <p:nvSpPr>
          <p:cNvPr id="29" name="iconfont-1054-809963"/>
          <p:cNvSpPr/>
          <p:nvPr/>
        </p:nvSpPr>
        <p:spPr>
          <a:xfrm>
            <a:off x="1562943" y="3479799"/>
            <a:ext cx="240490" cy="195299"/>
          </a:xfrm>
          <a:custGeom>
            <a:avLst/>
            <a:gdLst>
              <a:gd name="T0" fmla="*/ 6162 w 6283"/>
              <a:gd name="T1" fmla="*/ 4229 h 5110"/>
              <a:gd name="T2" fmla="*/ 3623 w 6283"/>
              <a:gd name="T3" fmla="*/ 264 h 5110"/>
              <a:gd name="T4" fmla="*/ 3141 w 6283"/>
              <a:gd name="T5" fmla="*/ 0 h 5110"/>
              <a:gd name="T6" fmla="*/ 2660 w 6283"/>
              <a:gd name="T7" fmla="*/ 264 h 5110"/>
              <a:gd name="T8" fmla="*/ 120 w 6283"/>
              <a:gd name="T9" fmla="*/ 4229 h 5110"/>
              <a:gd name="T10" fmla="*/ 100 w 6283"/>
              <a:gd name="T11" fmla="*/ 4813 h 5110"/>
              <a:gd name="T12" fmla="*/ 602 w 6283"/>
              <a:gd name="T13" fmla="*/ 5110 h 5110"/>
              <a:gd name="T14" fmla="*/ 5680 w 6283"/>
              <a:gd name="T15" fmla="*/ 5110 h 5110"/>
              <a:gd name="T16" fmla="*/ 6182 w 6283"/>
              <a:gd name="T17" fmla="*/ 4813 h 5110"/>
              <a:gd name="T18" fmla="*/ 6162 w 6283"/>
              <a:gd name="T19" fmla="*/ 4229 h 5110"/>
              <a:gd name="T20" fmla="*/ 2823 w 6283"/>
              <a:gd name="T21" fmla="*/ 1612 h 5110"/>
              <a:gd name="T22" fmla="*/ 3138 w 6283"/>
              <a:gd name="T23" fmla="*/ 1296 h 5110"/>
              <a:gd name="T24" fmla="*/ 3454 w 6283"/>
              <a:gd name="T25" fmla="*/ 1612 h 5110"/>
              <a:gd name="T26" fmla="*/ 3454 w 6283"/>
              <a:gd name="T27" fmla="*/ 2967 h 5110"/>
              <a:gd name="T28" fmla="*/ 3138 w 6283"/>
              <a:gd name="T29" fmla="*/ 3282 h 5110"/>
              <a:gd name="T30" fmla="*/ 2823 w 6283"/>
              <a:gd name="T31" fmla="*/ 2967 h 5110"/>
              <a:gd name="T32" fmla="*/ 2823 w 6283"/>
              <a:gd name="T33" fmla="*/ 1612 h 5110"/>
              <a:gd name="T34" fmla="*/ 3132 w 6283"/>
              <a:gd name="T35" fmla="*/ 4426 h 5110"/>
              <a:gd name="T36" fmla="*/ 2738 w 6283"/>
              <a:gd name="T37" fmla="*/ 4031 h 5110"/>
              <a:gd name="T38" fmla="*/ 3132 w 6283"/>
              <a:gd name="T39" fmla="*/ 3636 h 5110"/>
              <a:gd name="T40" fmla="*/ 3527 w 6283"/>
              <a:gd name="T41" fmla="*/ 4031 h 5110"/>
              <a:gd name="T42" fmla="*/ 3132 w 6283"/>
              <a:gd name="T43" fmla="*/ 4426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283" h="5110">
                <a:moveTo>
                  <a:pt x="6162" y="4229"/>
                </a:moveTo>
                <a:lnTo>
                  <a:pt x="3623" y="264"/>
                </a:lnTo>
                <a:cubicBezTo>
                  <a:pt x="3518" y="100"/>
                  <a:pt x="3336" y="0"/>
                  <a:pt x="3141" y="0"/>
                </a:cubicBezTo>
                <a:cubicBezTo>
                  <a:pt x="2946" y="0"/>
                  <a:pt x="2765" y="100"/>
                  <a:pt x="2660" y="264"/>
                </a:cubicBezTo>
                <a:lnTo>
                  <a:pt x="120" y="4229"/>
                </a:lnTo>
                <a:cubicBezTo>
                  <a:pt x="8" y="4406"/>
                  <a:pt x="0" y="4629"/>
                  <a:pt x="100" y="4813"/>
                </a:cubicBezTo>
                <a:cubicBezTo>
                  <a:pt x="201" y="4996"/>
                  <a:pt x="393" y="5110"/>
                  <a:pt x="602" y="5110"/>
                </a:cubicBezTo>
                <a:lnTo>
                  <a:pt x="5680" y="5110"/>
                </a:lnTo>
                <a:cubicBezTo>
                  <a:pt x="5890" y="5110"/>
                  <a:pt x="6082" y="4996"/>
                  <a:pt x="6182" y="4813"/>
                </a:cubicBezTo>
                <a:cubicBezTo>
                  <a:pt x="6283" y="4629"/>
                  <a:pt x="6275" y="4406"/>
                  <a:pt x="6162" y="4229"/>
                </a:cubicBezTo>
                <a:close/>
                <a:moveTo>
                  <a:pt x="2823" y="1612"/>
                </a:moveTo>
                <a:cubicBezTo>
                  <a:pt x="2823" y="1438"/>
                  <a:pt x="2964" y="1296"/>
                  <a:pt x="3138" y="1296"/>
                </a:cubicBezTo>
                <a:cubicBezTo>
                  <a:pt x="3313" y="1296"/>
                  <a:pt x="3454" y="1438"/>
                  <a:pt x="3454" y="1612"/>
                </a:cubicBezTo>
                <a:lnTo>
                  <a:pt x="3454" y="2967"/>
                </a:lnTo>
                <a:cubicBezTo>
                  <a:pt x="3454" y="3141"/>
                  <a:pt x="3313" y="3282"/>
                  <a:pt x="3138" y="3282"/>
                </a:cubicBezTo>
                <a:cubicBezTo>
                  <a:pt x="2964" y="3282"/>
                  <a:pt x="2823" y="3141"/>
                  <a:pt x="2823" y="2967"/>
                </a:cubicBezTo>
                <a:lnTo>
                  <a:pt x="2823" y="1612"/>
                </a:lnTo>
                <a:close/>
                <a:moveTo>
                  <a:pt x="3132" y="4426"/>
                </a:moveTo>
                <a:cubicBezTo>
                  <a:pt x="2915" y="4426"/>
                  <a:pt x="2738" y="4249"/>
                  <a:pt x="2738" y="4031"/>
                </a:cubicBezTo>
                <a:cubicBezTo>
                  <a:pt x="2738" y="3813"/>
                  <a:pt x="2915" y="3636"/>
                  <a:pt x="3132" y="3636"/>
                </a:cubicBezTo>
                <a:cubicBezTo>
                  <a:pt x="3350" y="3636"/>
                  <a:pt x="3527" y="3813"/>
                  <a:pt x="3527" y="4031"/>
                </a:cubicBezTo>
                <a:cubicBezTo>
                  <a:pt x="3527" y="4249"/>
                  <a:pt x="3350" y="4426"/>
                  <a:pt x="3132" y="4426"/>
                </a:cubicBezTo>
                <a:close/>
              </a:path>
            </a:pathLst>
          </a:custGeom>
          <a:solidFill>
            <a:srgbClr val="013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iconfont-1054-809963"/>
          <p:cNvSpPr/>
          <p:nvPr/>
        </p:nvSpPr>
        <p:spPr>
          <a:xfrm>
            <a:off x="2344628" y="4940300"/>
            <a:ext cx="217697" cy="285750"/>
          </a:xfrm>
          <a:custGeom>
            <a:avLst/>
            <a:gdLst>
              <a:gd name="T0" fmla="*/ 7331 w 9142"/>
              <a:gd name="T1" fmla="*/ 3286 h 12000"/>
              <a:gd name="T2" fmla="*/ 4087 w 9142"/>
              <a:gd name="T3" fmla="*/ 7251 h 12000"/>
              <a:gd name="T4" fmla="*/ 3312 w 9142"/>
              <a:gd name="T5" fmla="*/ 5788 h 12000"/>
              <a:gd name="T6" fmla="*/ 1714 w 9142"/>
              <a:gd name="T7" fmla="*/ 6732 h 12000"/>
              <a:gd name="T8" fmla="*/ 4184 w 9142"/>
              <a:gd name="T9" fmla="*/ 8714 h 12000"/>
              <a:gd name="T10" fmla="*/ 7428 w 9142"/>
              <a:gd name="T11" fmla="*/ 5363 h 12000"/>
              <a:gd name="T12" fmla="*/ 7331 w 9142"/>
              <a:gd name="T13" fmla="*/ 3286 h 12000"/>
              <a:gd name="T14" fmla="*/ 7857 w 9142"/>
              <a:gd name="T15" fmla="*/ 1429 h 12000"/>
              <a:gd name="T16" fmla="*/ 6571 w 9142"/>
              <a:gd name="T17" fmla="*/ 1286 h 12000"/>
              <a:gd name="T18" fmla="*/ 4571 w 9142"/>
              <a:gd name="T19" fmla="*/ 0 h 12000"/>
              <a:gd name="T20" fmla="*/ 2571 w 9142"/>
              <a:gd name="T21" fmla="*/ 1286 h 12000"/>
              <a:gd name="T22" fmla="*/ 1285 w 9142"/>
              <a:gd name="T23" fmla="*/ 1429 h 12000"/>
              <a:gd name="T24" fmla="*/ 0 w 9142"/>
              <a:gd name="T25" fmla="*/ 1429 h 12000"/>
              <a:gd name="T26" fmla="*/ 0 w 9142"/>
              <a:gd name="T27" fmla="*/ 7571 h 12000"/>
              <a:gd name="T28" fmla="*/ 1285 w 9142"/>
              <a:gd name="T29" fmla="*/ 10143 h 12000"/>
              <a:gd name="T30" fmla="*/ 4571 w 9142"/>
              <a:gd name="T31" fmla="*/ 12000 h 12000"/>
              <a:gd name="T32" fmla="*/ 7857 w 9142"/>
              <a:gd name="T33" fmla="*/ 10143 h 12000"/>
              <a:gd name="T34" fmla="*/ 9142 w 9142"/>
              <a:gd name="T35" fmla="*/ 7571 h 12000"/>
              <a:gd name="T36" fmla="*/ 9142 w 9142"/>
              <a:gd name="T37" fmla="*/ 1429 h 12000"/>
              <a:gd name="T38" fmla="*/ 7857 w 9142"/>
              <a:gd name="T39" fmla="*/ 1429 h 12000"/>
              <a:gd name="T40" fmla="*/ 8428 w 9142"/>
              <a:gd name="T41" fmla="*/ 7571 h 12000"/>
              <a:gd name="T42" fmla="*/ 6857 w 9142"/>
              <a:gd name="T43" fmla="*/ 9857 h 12000"/>
              <a:gd name="T44" fmla="*/ 4571 w 9142"/>
              <a:gd name="T45" fmla="*/ 11286 h 12000"/>
              <a:gd name="T46" fmla="*/ 2285 w 9142"/>
              <a:gd name="T47" fmla="*/ 9857 h 12000"/>
              <a:gd name="T48" fmla="*/ 714 w 9142"/>
              <a:gd name="T49" fmla="*/ 7571 h 12000"/>
              <a:gd name="T50" fmla="*/ 714 w 9142"/>
              <a:gd name="T51" fmla="*/ 2143 h 12000"/>
              <a:gd name="T52" fmla="*/ 1285 w 9142"/>
              <a:gd name="T53" fmla="*/ 2143 h 12000"/>
              <a:gd name="T54" fmla="*/ 2571 w 9142"/>
              <a:gd name="T55" fmla="*/ 2000 h 12000"/>
              <a:gd name="T56" fmla="*/ 4571 w 9142"/>
              <a:gd name="T57" fmla="*/ 1000 h 12000"/>
              <a:gd name="T58" fmla="*/ 6571 w 9142"/>
              <a:gd name="T59" fmla="*/ 2000 h 12000"/>
              <a:gd name="T60" fmla="*/ 7857 w 9142"/>
              <a:gd name="T61" fmla="*/ 2143 h 12000"/>
              <a:gd name="T62" fmla="*/ 8428 w 9142"/>
              <a:gd name="T63" fmla="*/ 2143 h 12000"/>
              <a:gd name="T64" fmla="*/ 8428 w 9142"/>
              <a:gd name="T65" fmla="*/ 7571 h 1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142" h="12000">
                <a:moveTo>
                  <a:pt x="7331" y="3286"/>
                </a:moveTo>
                <a:cubicBezTo>
                  <a:pt x="5346" y="4277"/>
                  <a:pt x="4087" y="7251"/>
                  <a:pt x="4087" y="7251"/>
                </a:cubicBezTo>
                <a:lnTo>
                  <a:pt x="3312" y="5788"/>
                </a:lnTo>
                <a:lnTo>
                  <a:pt x="1714" y="6732"/>
                </a:lnTo>
                <a:cubicBezTo>
                  <a:pt x="2392" y="6968"/>
                  <a:pt x="3360" y="7723"/>
                  <a:pt x="4184" y="8714"/>
                </a:cubicBezTo>
                <a:cubicBezTo>
                  <a:pt x="4765" y="7676"/>
                  <a:pt x="6556" y="5551"/>
                  <a:pt x="7428" y="5363"/>
                </a:cubicBezTo>
                <a:cubicBezTo>
                  <a:pt x="7089" y="4607"/>
                  <a:pt x="7283" y="3994"/>
                  <a:pt x="7331" y="3286"/>
                </a:cubicBezTo>
                <a:close/>
                <a:moveTo>
                  <a:pt x="7857" y="1429"/>
                </a:moveTo>
                <a:cubicBezTo>
                  <a:pt x="7433" y="1429"/>
                  <a:pt x="7125" y="1406"/>
                  <a:pt x="6571" y="1286"/>
                </a:cubicBezTo>
                <a:cubicBezTo>
                  <a:pt x="5512" y="1056"/>
                  <a:pt x="4571" y="0"/>
                  <a:pt x="4571" y="0"/>
                </a:cubicBezTo>
                <a:cubicBezTo>
                  <a:pt x="4571" y="0"/>
                  <a:pt x="3630" y="1056"/>
                  <a:pt x="2571" y="1286"/>
                </a:cubicBezTo>
                <a:cubicBezTo>
                  <a:pt x="2017" y="1406"/>
                  <a:pt x="1709" y="1429"/>
                  <a:pt x="1285" y="1429"/>
                </a:cubicBezTo>
                <a:lnTo>
                  <a:pt x="0" y="1429"/>
                </a:lnTo>
                <a:lnTo>
                  <a:pt x="0" y="7571"/>
                </a:lnTo>
                <a:cubicBezTo>
                  <a:pt x="0" y="7571"/>
                  <a:pt x="188" y="9123"/>
                  <a:pt x="1285" y="10143"/>
                </a:cubicBezTo>
                <a:cubicBezTo>
                  <a:pt x="2284" y="11072"/>
                  <a:pt x="4571" y="12000"/>
                  <a:pt x="4571" y="12000"/>
                </a:cubicBezTo>
                <a:cubicBezTo>
                  <a:pt x="4571" y="12000"/>
                  <a:pt x="6858" y="11072"/>
                  <a:pt x="7857" y="10143"/>
                </a:cubicBezTo>
                <a:cubicBezTo>
                  <a:pt x="8954" y="9123"/>
                  <a:pt x="9142" y="7571"/>
                  <a:pt x="9142" y="7571"/>
                </a:cubicBezTo>
                <a:lnTo>
                  <a:pt x="9142" y="1429"/>
                </a:lnTo>
                <a:lnTo>
                  <a:pt x="7857" y="1429"/>
                </a:lnTo>
                <a:close/>
                <a:moveTo>
                  <a:pt x="8428" y="7571"/>
                </a:moveTo>
                <a:cubicBezTo>
                  <a:pt x="8428" y="7571"/>
                  <a:pt x="8099" y="8955"/>
                  <a:pt x="6857" y="9857"/>
                </a:cubicBezTo>
                <a:cubicBezTo>
                  <a:pt x="5717" y="10685"/>
                  <a:pt x="4571" y="11286"/>
                  <a:pt x="4571" y="11286"/>
                </a:cubicBezTo>
                <a:cubicBezTo>
                  <a:pt x="4571" y="11286"/>
                  <a:pt x="3425" y="10685"/>
                  <a:pt x="2285" y="9857"/>
                </a:cubicBezTo>
                <a:cubicBezTo>
                  <a:pt x="1043" y="8955"/>
                  <a:pt x="714" y="7571"/>
                  <a:pt x="714" y="7571"/>
                </a:cubicBezTo>
                <a:lnTo>
                  <a:pt x="714" y="2143"/>
                </a:lnTo>
                <a:lnTo>
                  <a:pt x="1285" y="2143"/>
                </a:lnTo>
                <a:cubicBezTo>
                  <a:pt x="1611" y="2143"/>
                  <a:pt x="2275" y="2068"/>
                  <a:pt x="2571" y="2000"/>
                </a:cubicBezTo>
                <a:cubicBezTo>
                  <a:pt x="3659" y="1749"/>
                  <a:pt x="4571" y="1000"/>
                  <a:pt x="4571" y="1000"/>
                </a:cubicBezTo>
                <a:cubicBezTo>
                  <a:pt x="4571" y="1000"/>
                  <a:pt x="5483" y="1749"/>
                  <a:pt x="6571" y="2000"/>
                </a:cubicBezTo>
                <a:cubicBezTo>
                  <a:pt x="6867" y="2068"/>
                  <a:pt x="7531" y="2143"/>
                  <a:pt x="7857" y="2143"/>
                </a:cubicBezTo>
                <a:lnTo>
                  <a:pt x="8428" y="2143"/>
                </a:lnTo>
                <a:lnTo>
                  <a:pt x="8428" y="7571"/>
                </a:lnTo>
                <a:close/>
              </a:path>
            </a:pathLst>
          </a:custGeom>
          <a:solidFill>
            <a:srgbClr val="013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4000"/>
    </mc:Choice>
    <mc:Fallback xmlns="">
      <p:transition advTm="3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1531166" y="1092200"/>
            <a:ext cx="9869898" cy="5158129"/>
          </a:xfrm>
          <a:prstGeom prst="roundRect">
            <a:avLst>
              <a:gd name="adj" fmla="val 4325"/>
            </a:avLst>
          </a:prstGeom>
          <a:solidFill>
            <a:schemeClr val="bg1"/>
          </a:solidFill>
          <a:ln w="3175">
            <a:solidFill>
              <a:srgbClr val="072967"/>
            </a:solidFill>
            <a:prstDash val="solid"/>
          </a:ln>
          <a:effectLst>
            <a:outerShdw blurRad="50800" dist="38100" dir="2700000" algn="tl" rotWithShape="0">
              <a:srgbClr val="013B9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: 圆角 33"/>
          <p:cNvSpPr/>
          <p:nvPr/>
        </p:nvSpPr>
        <p:spPr>
          <a:xfrm>
            <a:off x="1561229" y="1407425"/>
            <a:ext cx="3171463" cy="6560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349A">
                  <a:alpha val="18000"/>
                </a:srgbClr>
              </a:gs>
              <a:gs pos="100000">
                <a:srgbClr val="0356B3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5" name="文本框 15"/>
          <p:cNvSpPr txBox="1"/>
          <p:nvPr/>
        </p:nvSpPr>
        <p:spPr>
          <a:xfrm>
            <a:off x="2016444" y="1434432"/>
            <a:ext cx="2522784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">
              <a:lnSpc>
                <a:spcPct val="150000"/>
              </a:lnSpc>
            </a:pPr>
            <a:r>
              <a:rPr lang="zh-CN" altLang="en-US" sz="20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填补目录空白</a:t>
            </a:r>
          </a:p>
        </p:txBody>
      </p:sp>
      <p:sp>
        <p:nvSpPr>
          <p:cNvPr id="37" name="文本框 17"/>
          <p:cNvSpPr txBox="1"/>
          <p:nvPr/>
        </p:nvSpPr>
        <p:spPr>
          <a:xfrm>
            <a:off x="1947645" y="2083486"/>
            <a:ext cx="88168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7645" marR="0" lvl="1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首个且唯一获批用于治疗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PDGFRA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外显子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突变的胃肠间质瘤的精准靶向药物，疗效卓越，显著提升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年生存率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目前医保目录内、外没有同类药物；阿伐替尼上市弥补了未被满足的治疗需求，同时填补了现有医保目录空白。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1124766" y="1271726"/>
            <a:ext cx="856344" cy="815927"/>
            <a:chOff x="184754" y="1574094"/>
            <a:chExt cx="990904" cy="944136"/>
          </a:xfrm>
        </p:grpSpPr>
        <p:grpSp>
          <p:nvGrpSpPr>
            <p:cNvPr id="44" name="组合 43"/>
            <p:cNvGrpSpPr/>
            <p:nvPr/>
          </p:nvGrpSpPr>
          <p:grpSpPr>
            <a:xfrm>
              <a:off x="184754" y="1574094"/>
              <a:ext cx="990904" cy="944136"/>
              <a:chOff x="11825210" y="2191657"/>
              <a:chExt cx="1774676" cy="1690916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11825210" y="2191657"/>
                <a:ext cx="1583381" cy="1690916"/>
                <a:chOff x="11680068" y="2503715"/>
                <a:chExt cx="1583381" cy="1262744"/>
              </a:xfrm>
            </p:grpSpPr>
            <p:sp>
              <p:nvSpPr>
                <p:cNvPr id="42" name="椭圆 41"/>
                <p:cNvSpPr/>
                <p:nvPr/>
              </p:nvSpPr>
              <p:spPr>
                <a:xfrm rot="1681981">
                  <a:off x="11680068" y="2894871"/>
                  <a:ext cx="1583381" cy="754743"/>
                </a:xfrm>
                <a:prstGeom prst="ellipse">
                  <a:avLst/>
                </a:prstGeom>
                <a:solidFill>
                  <a:srgbClr val="013B9E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 rot="3689602">
                  <a:off x="11829142" y="2757715"/>
                  <a:ext cx="1262744" cy="754743"/>
                </a:xfrm>
                <a:prstGeom prst="ellipse">
                  <a:avLst/>
                </a:prstGeom>
                <a:solidFill>
                  <a:srgbClr val="CCE4FE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41" name="椭圆 40"/>
              <p:cNvSpPr/>
              <p:nvPr/>
            </p:nvSpPr>
            <p:spPr>
              <a:xfrm>
                <a:off x="12192000" y="2380343"/>
                <a:ext cx="1407886" cy="14078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13B9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stomach_160992"/>
            <p:cNvSpPr/>
            <p:nvPr/>
          </p:nvSpPr>
          <p:spPr>
            <a:xfrm>
              <a:off x="544854" y="1843478"/>
              <a:ext cx="477523" cy="459809"/>
            </a:xfrm>
            <a:custGeom>
              <a:avLst/>
              <a:gdLst>
                <a:gd name="connsiteX0" fmla="*/ 351185 w 606862"/>
                <a:gd name="connsiteY0" fmla="*/ 410338 h 584352"/>
                <a:gd name="connsiteX1" fmla="*/ 518180 w 606862"/>
                <a:gd name="connsiteY1" fmla="*/ 410338 h 584352"/>
                <a:gd name="connsiteX2" fmla="*/ 531216 w 606862"/>
                <a:gd name="connsiteY2" fmla="*/ 423358 h 584352"/>
                <a:gd name="connsiteX3" fmla="*/ 518180 w 606862"/>
                <a:gd name="connsiteY3" fmla="*/ 436377 h 584352"/>
                <a:gd name="connsiteX4" fmla="*/ 351185 w 606862"/>
                <a:gd name="connsiteY4" fmla="*/ 436377 h 584352"/>
                <a:gd name="connsiteX5" fmla="*/ 338149 w 606862"/>
                <a:gd name="connsiteY5" fmla="*/ 423358 h 584352"/>
                <a:gd name="connsiteX6" fmla="*/ 351185 w 606862"/>
                <a:gd name="connsiteY6" fmla="*/ 410338 h 584352"/>
                <a:gd name="connsiteX7" fmla="*/ 311358 w 606862"/>
                <a:gd name="connsiteY7" fmla="*/ 363253 h 584352"/>
                <a:gd name="connsiteX8" fmla="*/ 320698 w 606862"/>
                <a:gd name="connsiteY8" fmla="*/ 366603 h 584352"/>
                <a:gd name="connsiteX9" fmla="*/ 321610 w 606862"/>
                <a:gd name="connsiteY9" fmla="*/ 384948 h 584352"/>
                <a:gd name="connsiteX10" fmla="*/ 249890 w 606862"/>
                <a:gd name="connsiteY10" fmla="*/ 463273 h 584352"/>
                <a:gd name="connsiteX11" fmla="*/ 240371 w 606862"/>
                <a:gd name="connsiteY11" fmla="*/ 467567 h 584352"/>
                <a:gd name="connsiteX12" fmla="*/ 230852 w 606862"/>
                <a:gd name="connsiteY12" fmla="*/ 463404 h 584352"/>
                <a:gd name="connsiteX13" fmla="*/ 201903 w 606862"/>
                <a:gd name="connsiteY13" fmla="*/ 432828 h 584352"/>
                <a:gd name="connsiteX14" fmla="*/ 202425 w 606862"/>
                <a:gd name="connsiteY14" fmla="*/ 414353 h 584352"/>
                <a:gd name="connsiteX15" fmla="*/ 220811 w 606862"/>
                <a:gd name="connsiteY15" fmla="*/ 414873 h 584352"/>
                <a:gd name="connsiteX16" fmla="*/ 240110 w 606862"/>
                <a:gd name="connsiteY16" fmla="*/ 435430 h 584352"/>
                <a:gd name="connsiteX17" fmla="*/ 302311 w 606862"/>
                <a:gd name="connsiteY17" fmla="*/ 367514 h 584352"/>
                <a:gd name="connsiteX18" fmla="*/ 311358 w 606862"/>
                <a:gd name="connsiteY18" fmla="*/ 363253 h 584352"/>
                <a:gd name="connsiteX19" fmla="*/ 26073 w 606862"/>
                <a:gd name="connsiteY19" fmla="*/ 297839 h 584352"/>
                <a:gd name="connsiteX20" fmla="*/ 26073 w 606862"/>
                <a:gd name="connsiteY20" fmla="*/ 505466 h 584352"/>
                <a:gd name="connsiteX21" fmla="*/ 79003 w 606862"/>
                <a:gd name="connsiteY21" fmla="*/ 558317 h 584352"/>
                <a:gd name="connsiteX22" fmla="*/ 132062 w 606862"/>
                <a:gd name="connsiteY22" fmla="*/ 505466 h 584352"/>
                <a:gd name="connsiteX23" fmla="*/ 132062 w 606862"/>
                <a:gd name="connsiteY23" fmla="*/ 297839 h 584352"/>
                <a:gd name="connsiteX24" fmla="*/ 351185 w 606862"/>
                <a:gd name="connsiteY24" fmla="*/ 267372 h 584352"/>
                <a:gd name="connsiteX25" fmla="*/ 518180 w 606862"/>
                <a:gd name="connsiteY25" fmla="*/ 267372 h 584352"/>
                <a:gd name="connsiteX26" fmla="*/ 531216 w 606862"/>
                <a:gd name="connsiteY26" fmla="*/ 280391 h 584352"/>
                <a:gd name="connsiteX27" fmla="*/ 518180 w 606862"/>
                <a:gd name="connsiteY27" fmla="*/ 293411 h 584352"/>
                <a:gd name="connsiteX28" fmla="*/ 351185 w 606862"/>
                <a:gd name="connsiteY28" fmla="*/ 293411 h 584352"/>
                <a:gd name="connsiteX29" fmla="*/ 338149 w 606862"/>
                <a:gd name="connsiteY29" fmla="*/ 280391 h 584352"/>
                <a:gd name="connsiteX30" fmla="*/ 351185 w 606862"/>
                <a:gd name="connsiteY30" fmla="*/ 267372 h 584352"/>
                <a:gd name="connsiteX31" fmla="*/ 311358 w 606862"/>
                <a:gd name="connsiteY31" fmla="*/ 213942 h 584352"/>
                <a:gd name="connsiteX32" fmla="*/ 320698 w 606862"/>
                <a:gd name="connsiteY32" fmla="*/ 217360 h 584352"/>
                <a:gd name="connsiteX33" fmla="*/ 321610 w 606862"/>
                <a:gd name="connsiteY33" fmla="*/ 235715 h 584352"/>
                <a:gd name="connsiteX34" fmla="*/ 249890 w 606862"/>
                <a:gd name="connsiteY34" fmla="*/ 314084 h 584352"/>
                <a:gd name="connsiteX35" fmla="*/ 240371 w 606862"/>
                <a:gd name="connsiteY35" fmla="*/ 318250 h 584352"/>
                <a:gd name="connsiteX36" fmla="*/ 230852 w 606862"/>
                <a:gd name="connsiteY36" fmla="*/ 314214 h 584352"/>
                <a:gd name="connsiteX37" fmla="*/ 201903 w 606862"/>
                <a:gd name="connsiteY37" fmla="*/ 283492 h 584352"/>
                <a:gd name="connsiteX38" fmla="*/ 202425 w 606862"/>
                <a:gd name="connsiteY38" fmla="*/ 265136 h 584352"/>
                <a:gd name="connsiteX39" fmla="*/ 220811 w 606862"/>
                <a:gd name="connsiteY39" fmla="*/ 265657 h 584352"/>
                <a:gd name="connsiteX40" fmla="*/ 240110 w 606862"/>
                <a:gd name="connsiteY40" fmla="*/ 286095 h 584352"/>
                <a:gd name="connsiteX41" fmla="*/ 302311 w 606862"/>
                <a:gd name="connsiteY41" fmla="*/ 218141 h 584352"/>
                <a:gd name="connsiteX42" fmla="*/ 311358 w 606862"/>
                <a:gd name="connsiteY42" fmla="*/ 213942 h 584352"/>
                <a:gd name="connsiteX43" fmla="*/ 351185 w 606862"/>
                <a:gd name="connsiteY43" fmla="*/ 124336 h 584352"/>
                <a:gd name="connsiteX44" fmla="*/ 518180 w 606862"/>
                <a:gd name="connsiteY44" fmla="*/ 124336 h 584352"/>
                <a:gd name="connsiteX45" fmla="*/ 531216 w 606862"/>
                <a:gd name="connsiteY45" fmla="*/ 137356 h 584352"/>
                <a:gd name="connsiteX46" fmla="*/ 518180 w 606862"/>
                <a:gd name="connsiteY46" fmla="*/ 150375 h 584352"/>
                <a:gd name="connsiteX47" fmla="*/ 351185 w 606862"/>
                <a:gd name="connsiteY47" fmla="*/ 150375 h 584352"/>
                <a:gd name="connsiteX48" fmla="*/ 338149 w 606862"/>
                <a:gd name="connsiteY48" fmla="*/ 137356 h 584352"/>
                <a:gd name="connsiteX49" fmla="*/ 351185 w 606862"/>
                <a:gd name="connsiteY49" fmla="*/ 124336 h 584352"/>
                <a:gd name="connsiteX50" fmla="*/ 311358 w 606862"/>
                <a:gd name="connsiteY50" fmla="*/ 64761 h 584352"/>
                <a:gd name="connsiteX51" fmla="*/ 320698 w 606862"/>
                <a:gd name="connsiteY51" fmla="*/ 68111 h 584352"/>
                <a:gd name="connsiteX52" fmla="*/ 321610 w 606862"/>
                <a:gd name="connsiteY52" fmla="*/ 86586 h 584352"/>
                <a:gd name="connsiteX53" fmla="*/ 249890 w 606862"/>
                <a:gd name="connsiteY53" fmla="*/ 164781 h 584352"/>
                <a:gd name="connsiteX54" fmla="*/ 240371 w 606862"/>
                <a:gd name="connsiteY54" fmla="*/ 169075 h 584352"/>
                <a:gd name="connsiteX55" fmla="*/ 230852 w 606862"/>
                <a:gd name="connsiteY55" fmla="*/ 165042 h 584352"/>
                <a:gd name="connsiteX56" fmla="*/ 201903 w 606862"/>
                <a:gd name="connsiteY56" fmla="*/ 134336 h 584352"/>
                <a:gd name="connsiteX57" fmla="*/ 202425 w 606862"/>
                <a:gd name="connsiteY57" fmla="*/ 115991 h 584352"/>
                <a:gd name="connsiteX58" fmla="*/ 220811 w 606862"/>
                <a:gd name="connsiteY58" fmla="*/ 116511 h 584352"/>
                <a:gd name="connsiteX59" fmla="*/ 240110 w 606862"/>
                <a:gd name="connsiteY59" fmla="*/ 136938 h 584352"/>
                <a:gd name="connsiteX60" fmla="*/ 302311 w 606862"/>
                <a:gd name="connsiteY60" fmla="*/ 69022 h 584352"/>
                <a:gd name="connsiteX61" fmla="*/ 311358 w 606862"/>
                <a:gd name="connsiteY61" fmla="*/ 64761 h 584352"/>
                <a:gd name="connsiteX62" fmla="*/ 158136 w 606862"/>
                <a:gd name="connsiteY62" fmla="*/ 26035 h 584352"/>
                <a:gd name="connsiteX63" fmla="*/ 158136 w 606862"/>
                <a:gd name="connsiteY63" fmla="*/ 505466 h 584352"/>
                <a:gd name="connsiteX64" fmla="*/ 137668 w 606862"/>
                <a:gd name="connsiteY64" fmla="*/ 558317 h 584352"/>
                <a:gd name="connsiteX65" fmla="*/ 527859 w 606862"/>
                <a:gd name="connsiteY65" fmla="*/ 558317 h 584352"/>
                <a:gd name="connsiteX66" fmla="*/ 580789 w 606862"/>
                <a:gd name="connsiteY66" fmla="*/ 505466 h 584352"/>
                <a:gd name="connsiteX67" fmla="*/ 580789 w 606862"/>
                <a:gd name="connsiteY67" fmla="*/ 26035 h 584352"/>
                <a:gd name="connsiteX68" fmla="*/ 145099 w 606862"/>
                <a:gd name="connsiteY68" fmla="*/ 0 h 584352"/>
                <a:gd name="connsiteX69" fmla="*/ 593825 w 606862"/>
                <a:gd name="connsiteY69" fmla="*/ 0 h 584352"/>
                <a:gd name="connsiteX70" fmla="*/ 606862 w 606862"/>
                <a:gd name="connsiteY70" fmla="*/ 13017 h 584352"/>
                <a:gd name="connsiteX71" fmla="*/ 606862 w 606862"/>
                <a:gd name="connsiteY71" fmla="*/ 505466 h 584352"/>
                <a:gd name="connsiteX72" fmla="*/ 527859 w 606862"/>
                <a:gd name="connsiteY72" fmla="*/ 584352 h 584352"/>
                <a:gd name="connsiteX73" fmla="*/ 79003 w 606862"/>
                <a:gd name="connsiteY73" fmla="*/ 584352 h 584352"/>
                <a:gd name="connsiteX74" fmla="*/ 0 w 606862"/>
                <a:gd name="connsiteY74" fmla="*/ 505466 h 584352"/>
                <a:gd name="connsiteX75" fmla="*/ 0 w 606862"/>
                <a:gd name="connsiteY75" fmla="*/ 284821 h 584352"/>
                <a:gd name="connsiteX76" fmla="*/ 13037 w 606862"/>
                <a:gd name="connsiteY76" fmla="*/ 271804 h 584352"/>
                <a:gd name="connsiteX77" fmla="*/ 132062 w 606862"/>
                <a:gd name="connsiteY77" fmla="*/ 271804 h 584352"/>
                <a:gd name="connsiteX78" fmla="*/ 132062 w 606862"/>
                <a:gd name="connsiteY78" fmla="*/ 13017 h 584352"/>
                <a:gd name="connsiteX79" fmla="*/ 145099 w 606862"/>
                <a:gd name="connsiteY79" fmla="*/ 0 h 58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606862" h="584352">
                  <a:moveTo>
                    <a:pt x="351185" y="410338"/>
                  </a:moveTo>
                  <a:lnTo>
                    <a:pt x="518180" y="410338"/>
                  </a:lnTo>
                  <a:cubicBezTo>
                    <a:pt x="525480" y="410338"/>
                    <a:pt x="531216" y="416197"/>
                    <a:pt x="531216" y="423358"/>
                  </a:cubicBezTo>
                  <a:cubicBezTo>
                    <a:pt x="531216" y="430518"/>
                    <a:pt x="525480" y="436377"/>
                    <a:pt x="518180" y="436377"/>
                  </a:cubicBezTo>
                  <a:lnTo>
                    <a:pt x="351185" y="436377"/>
                  </a:lnTo>
                  <a:cubicBezTo>
                    <a:pt x="343885" y="436377"/>
                    <a:pt x="338149" y="430518"/>
                    <a:pt x="338149" y="423358"/>
                  </a:cubicBezTo>
                  <a:cubicBezTo>
                    <a:pt x="338149" y="416197"/>
                    <a:pt x="343885" y="410338"/>
                    <a:pt x="351185" y="410338"/>
                  </a:cubicBezTo>
                  <a:close/>
                  <a:moveTo>
                    <a:pt x="311358" y="363253"/>
                  </a:moveTo>
                  <a:cubicBezTo>
                    <a:pt x="314699" y="363090"/>
                    <a:pt x="318090" y="364196"/>
                    <a:pt x="320698" y="366603"/>
                  </a:cubicBezTo>
                  <a:cubicBezTo>
                    <a:pt x="326044" y="371417"/>
                    <a:pt x="326435" y="379744"/>
                    <a:pt x="321610" y="384948"/>
                  </a:cubicBezTo>
                  <a:lnTo>
                    <a:pt x="249890" y="463273"/>
                  </a:lnTo>
                  <a:cubicBezTo>
                    <a:pt x="247543" y="466006"/>
                    <a:pt x="244022" y="467437"/>
                    <a:pt x="240371" y="467567"/>
                  </a:cubicBezTo>
                  <a:cubicBezTo>
                    <a:pt x="236720" y="467567"/>
                    <a:pt x="233330" y="466006"/>
                    <a:pt x="230852" y="463404"/>
                  </a:cubicBezTo>
                  <a:lnTo>
                    <a:pt x="201903" y="432828"/>
                  </a:lnTo>
                  <a:cubicBezTo>
                    <a:pt x="196948" y="427624"/>
                    <a:pt x="197079" y="419297"/>
                    <a:pt x="202425" y="414353"/>
                  </a:cubicBezTo>
                  <a:cubicBezTo>
                    <a:pt x="207641" y="409409"/>
                    <a:pt x="215856" y="409669"/>
                    <a:pt x="220811" y="414873"/>
                  </a:cubicBezTo>
                  <a:lnTo>
                    <a:pt x="240110" y="435430"/>
                  </a:lnTo>
                  <a:lnTo>
                    <a:pt x="302311" y="367514"/>
                  </a:lnTo>
                  <a:cubicBezTo>
                    <a:pt x="304724" y="364847"/>
                    <a:pt x="308016" y="363415"/>
                    <a:pt x="311358" y="363253"/>
                  </a:cubicBezTo>
                  <a:close/>
                  <a:moveTo>
                    <a:pt x="26073" y="297839"/>
                  </a:moveTo>
                  <a:lnTo>
                    <a:pt x="26073" y="505466"/>
                  </a:lnTo>
                  <a:cubicBezTo>
                    <a:pt x="26073" y="534625"/>
                    <a:pt x="49800" y="558317"/>
                    <a:pt x="79003" y="558317"/>
                  </a:cubicBezTo>
                  <a:cubicBezTo>
                    <a:pt x="108205" y="558317"/>
                    <a:pt x="132062" y="534625"/>
                    <a:pt x="132062" y="505466"/>
                  </a:cubicBezTo>
                  <a:lnTo>
                    <a:pt x="132062" y="297839"/>
                  </a:lnTo>
                  <a:close/>
                  <a:moveTo>
                    <a:pt x="351185" y="267372"/>
                  </a:moveTo>
                  <a:lnTo>
                    <a:pt x="518180" y="267372"/>
                  </a:lnTo>
                  <a:cubicBezTo>
                    <a:pt x="525480" y="267372"/>
                    <a:pt x="531216" y="273101"/>
                    <a:pt x="531216" y="280391"/>
                  </a:cubicBezTo>
                  <a:cubicBezTo>
                    <a:pt x="531216" y="287552"/>
                    <a:pt x="525480" y="293411"/>
                    <a:pt x="518180" y="293411"/>
                  </a:cubicBezTo>
                  <a:lnTo>
                    <a:pt x="351185" y="293411"/>
                  </a:lnTo>
                  <a:cubicBezTo>
                    <a:pt x="343885" y="293411"/>
                    <a:pt x="338149" y="287552"/>
                    <a:pt x="338149" y="280391"/>
                  </a:cubicBezTo>
                  <a:cubicBezTo>
                    <a:pt x="338149" y="273101"/>
                    <a:pt x="343885" y="267372"/>
                    <a:pt x="351185" y="267372"/>
                  </a:cubicBezTo>
                  <a:close/>
                  <a:moveTo>
                    <a:pt x="311358" y="213942"/>
                  </a:moveTo>
                  <a:cubicBezTo>
                    <a:pt x="314699" y="213812"/>
                    <a:pt x="318090" y="214951"/>
                    <a:pt x="320698" y="217360"/>
                  </a:cubicBezTo>
                  <a:cubicBezTo>
                    <a:pt x="326044" y="222176"/>
                    <a:pt x="326435" y="230378"/>
                    <a:pt x="321610" y="235715"/>
                  </a:cubicBezTo>
                  <a:lnTo>
                    <a:pt x="249890" y="314084"/>
                  </a:lnTo>
                  <a:cubicBezTo>
                    <a:pt x="247543" y="316688"/>
                    <a:pt x="244022" y="318250"/>
                    <a:pt x="240371" y="318250"/>
                  </a:cubicBezTo>
                  <a:cubicBezTo>
                    <a:pt x="236720" y="318250"/>
                    <a:pt x="233330" y="316818"/>
                    <a:pt x="230852" y="314214"/>
                  </a:cubicBezTo>
                  <a:lnTo>
                    <a:pt x="201903" y="283492"/>
                  </a:lnTo>
                  <a:cubicBezTo>
                    <a:pt x="196948" y="278284"/>
                    <a:pt x="197079" y="270083"/>
                    <a:pt x="202425" y="265136"/>
                  </a:cubicBezTo>
                  <a:cubicBezTo>
                    <a:pt x="207641" y="260189"/>
                    <a:pt x="215856" y="260450"/>
                    <a:pt x="220811" y="265657"/>
                  </a:cubicBezTo>
                  <a:lnTo>
                    <a:pt x="240110" y="286095"/>
                  </a:lnTo>
                  <a:lnTo>
                    <a:pt x="302311" y="218141"/>
                  </a:lnTo>
                  <a:cubicBezTo>
                    <a:pt x="304724" y="215472"/>
                    <a:pt x="308016" y="214073"/>
                    <a:pt x="311358" y="213942"/>
                  </a:cubicBezTo>
                  <a:close/>
                  <a:moveTo>
                    <a:pt x="351185" y="124336"/>
                  </a:moveTo>
                  <a:lnTo>
                    <a:pt x="518180" y="124336"/>
                  </a:lnTo>
                  <a:cubicBezTo>
                    <a:pt x="525480" y="124336"/>
                    <a:pt x="531216" y="130195"/>
                    <a:pt x="531216" y="137356"/>
                  </a:cubicBezTo>
                  <a:cubicBezTo>
                    <a:pt x="531216" y="144516"/>
                    <a:pt x="525480" y="150375"/>
                    <a:pt x="518180" y="150375"/>
                  </a:cubicBezTo>
                  <a:lnTo>
                    <a:pt x="351185" y="150375"/>
                  </a:lnTo>
                  <a:cubicBezTo>
                    <a:pt x="343885" y="150375"/>
                    <a:pt x="338149" y="144516"/>
                    <a:pt x="338149" y="137356"/>
                  </a:cubicBezTo>
                  <a:cubicBezTo>
                    <a:pt x="338149" y="130195"/>
                    <a:pt x="343885" y="124336"/>
                    <a:pt x="351185" y="124336"/>
                  </a:cubicBezTo>
                  <a:close/>
                  <a:moveTo>
                    <a:pt x="311358" y="64761"/>
                  </a:moveTo>
                  <a:cubicBezTo>
                    <a:pt x="314699" y="64598"/>
                    <a:pt x="318090" y="65704"/>
                    <a:pt x="320698" y="68111"/>
                  </a:cubicBezTo>
                  <a:cubicBezTo>
                    <a:pt x="326044" y="73055"/>
                    <a:pt x="326435" y="81252"/>
                    <a:pt x="321610" y="86586"/>
                  </a:cubicBezTo>
                  <a:lnTo>
                    <a:pt x="249890" y="164781"/>
                  </a:lnTo>
                  <a:cubicBezTo>
                    <a:pt x="247543" y="167514"/>
                    <a:pt x="244022" y="169075"/>
                    <a:pt x="240371" y="169075"/>
                  </a:cubicBezTo>
                  <a:cubicBezTo>
                    <a:pt x="236720" y="169075"/>
                    <a:pt x="233330" y="167644"/>
                    <a:pt x="230852" y="165042"/>
                  </a:cubicBezTo>
                  <a:lnTo>
                    <a:pt x="201903" y="134336"/>
                  </a:lnTo>
                  <a:cubicBezTo>
                    <a:pt x="196948" y="129132"/>
                    <a:pt x="197079" y="120935"/>
                    <a:pt x="202425" y="115991"/>
                  </a:cubicBezTo>
                  <a:cubicBezTo>
                    <a:pt x="207641" y="111047"/>
                    <a:pt x="215856" y="111307"/>
                    <a:pt x="220811" y="116511"/>
                  </a:cubicBezTo>
                  <a:lnTo>
                    <a:pt x="240110" y="136938"/>
                  </a:lnTo>
                  <a:lnTo>
                    <a:pt x="302311" y="69022"/>
                  </a:lnTo>
                  <a:cubicBezTo>
                    <a:pt x="304724" y="66355"/>
                    <a:pt x="308016" y="64923"/>
                    <a:pt x="311358" y="64761"/>
                  </a:cubicBezTo>
                  <a:close/>
                  <a:moveTo>
                    <a:pt x="158136" y="26035"/>
                  </a:moveTo>
                  <a:lnTo>
                    <a:pt x="158136" y="505466"/>
                  </a:lnTo>
                  <a:cubicBezTo>
                    <a:pt x="158136" y="525774"/>
                    <a:pt x="150314" y="544389"/>
                    <a:pt x="137668" y="558317"/>
                  </a:cubicBezTo>
                  <a:lnTo>
                    <a:pt x="527859" y="558317"/>
                  </a:lnTo>
                  <a:cubicBezTo>
                    <a:pt x="557062" y="558317"/>
                    <a:pt x="580789" y="534625"/>
                    <a:pt x="580789" y="505466"/>
                  </a:cubicBezTo>
                  <a:lnTo>
                    <a:pt x="580789" y="26035"/>
                  </a:lnTo>
                  <a:close/>
                  <a:moveTo>
                    <a:pt x="145099" y="0"/>
                  </a:moveTo>
                  <a:lnTo>
                    <a:pt x="593825" y="0"/>
                  </a:lnTo>
                  <a:cubicBezTo>
                    <a:pt x="601126" y="0"/>
                    <a:pt x="606862" y="5858"/>
                    <a:pt x="606862" y="13017"/>
                  </a:cubicBezTo>
                  <a:lnTo>
                    <a:pt x="606862" y="505466"/>
                  </a:lnTo>
                  <a:cubicBezTo>
                    <a:pt x="606862" y="548945"/>
                    <a:pt x="571402" y="584352"/>
                    <a:pt x="527859" y="584352"/>
                  </a:cubicBezTo>
                  <a:lnTo>
                    <a:pt x="79003" y="584352"/>
                  </a:lnTo>
                  <a:cubicBezTo>
                    <a:pt x="35460" y="584352"/>
                    <a:pt x="0" y="548945"/>
                    <a:pt x="0" y="505466"/>
                  </a:cubicBezTo>
                  <a:lnTo>
                    <a:pt x="0" y="284821"/>
                  </a:lnTo>
                  <a:cubicBezTo>
                    <a:pt x="0" y="277662"/>
                    <a:pt x="5866" y="271804"/>
                    <a:pt x="13037" y="271804"/>
                  </a:cubicBezTo>
                  <a:lnTo>
                    <a:pt x="132062" y="271804"/>
                  </a:lnTo>
                  <a:lnTo>
                    <a:pt x="132062" y="13017"/>
                  </a:lnTo>
                  <a:cubicBezTo>
                    <a:pt x="132062" y="5858"/>
                    <a:pt x="137799" y="0"/>
                    <a:pt x="145099" y="0"/>
                  </a:cubicBezTo>
                  <a:close/>
                </a:path>
              </a:pathLst>
            </a:custGeom>
            <a:solidFill>
              <a:srgbClr val="013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6" name="矩形: 圆角 45"/>
          <p:cNvSpPr/>
          <p:nvPr/>
        </p:nvSpPr>
        <p:spPr>
          <a:xfrm>
            <a:off x="1561229" y="2922354"/>
            <a:ext cx="3171463" cy="6560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349A">
                  <a:alpha val="18000"/>
                </a:srgbClr>
              </a:gs>
              <a:gs pos="100000">
                <a:srgbClr val="0356B3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7" name="文本框 15"/>
          <p:cNvSpPr txBox="1"/>
          <p:nvPr/>
        </p:nvSpPr>
        <p:spPr>
          <a:xfrm>
            <a:off x="2016444" y="2949361"/>
            <a:ext cx="2522784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">
              <a:lnSpc>
                <a:spcPct val="150000"/>
              </a:lnSpc>
            </a:pPr>
            <a:r>
              <a:rPr lang="zh-CN" altLang="en-US" sz="20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临床管理难度低</a:t>
            </a:r>
          </a:p>
        </p:txBody>
      </p:sp>
      <p:sp>
        <p:nvSpPr>
          <p:cNvPr id="48" name="文本框 17"/>
          <p:cNvSpPr txBox="1"/>
          <p:nvPr/>
        </p:nvSpPr>
        <p:spPr>
          <a:xfrm>
            <a:off x="1947645" y="3527339"/>
            <a:ext cx="88746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7645" marR="0" lvl="1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用药前需明确基因检测结果，适应症范围及使用人群精准，是临床精准治疗用药，⽆滥⽤或超说明书使⽤⻛险；</a:t>
            </a:r>
          </a:p>
          <a:p>
            <a:pPr marL="207645" marR="0" lvl="1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给药便利（口服，每日一次），同类药品中副作⽤较低且可控，轻度肝功能损害患者和⽼年患者也⽆需进⾏剂量调整；便于临床用药管理。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1124766" y="2799355"/>
            <a:ext cx="856344" cy="815927"/>
            <a:chOff x="11825210" y="2191657"/>
            <a:chExt cx="1774676" cy="1690916"/>
          </a:xfrm>
        </p:grpSpPr>
        <p:grpSp>
          <p:nvGrpSpPr>
            <p:cNvPr id="52" name="组合 51"/>
            <p:cNvGrpSpPr/>
            <p:nvPr/>
          </p:nvGrpSpPr>
          <p:grpSpPr>
            <a:xfrm>
              <a:off x="11825210" y="2191657"/>
              <a:ext cx="1583381" cy="1690916"/>
              <a:chOff x="11680068" y="2503715"/>
              <a:chExt cx="1583381" cy="1262744"/>
            </a:xfrm>
          </p:grpSpPr>
          <p:sp>
            <p:nvSpPr>
              <p:cNvPr id="54" name="椭圆 53"/>
              <p:cNvSpPr/>
              <p:nvPr/>
            </p:nvSpPr>
            <p:spPr>
              <a:xfrm rot="1681981">
                <a:off x="11680068" y="2894871"/>
                <a:ext cx="1583381" cy="754743"/>
              </a:xfrm>
              <a:prstGeom prst="ellipse">
                <a:avLst/>
              </a:prstGeom>
              <a:solidFill>
                <a:srgbClr val="013B9E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5" name="椭圆 54"/>
              <p:cNvSpPr/>
              <p:nvPr/>
            </p:nvSpPr>
            <p:spPr>
              <a:xfrm rot="3689602">
                <a:off x="11829142" y="2757715"/>
                <a:ext cx="1262744" cy="754743"/>
              </a:xfrm>
              <a:prstGeom prst="ellipse">
                <a:avLst/>
              </a:prstGeom>
              <a:solidFill>
                <a:srgbClr val="CCE4FE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53" name="椭圆 52"/>
            <p:cNvSpPr/>
            <p:nvPr/>
          </p:nvSpPr>
          <p:spPr>
            <a:xfrm>
              <a:off x="12192000" y="2380343"/>
              <a:ext cx="1407886" cy="14078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13B9E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矩形: 圆角 55"/>
          <p:cNvSpPr/>
          <p:nvPr/>
        </p:nvSpPr>
        <p:spPr>
          <a:xfrm>
            <a:off x="1561229" y="4448167"/>
            <a:ext cx="3171463" cy="6560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349A">
                  <a:alpha val="18000"/>
                </a:srgbClr>
              </a:gs>
              <a:gs pos="100000">
                <a:srgbClr val="0356B3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7" name="文本框 15"/>
          <p:cNvSpPr txBox="1"/>
          <p:nvPr/>
        </p:nvSpPr>
        <p:spPr>
          <a:xfrm>
            <a:off x="2016444" y="4475174"/>
            <a:ext cx="2522784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">
              <a:lnSpc>
                <a:spcPct val="150000"/>
              </a:lnSpc>
            </a:pPr>
            <a:r>
              <a:rPr lang="zh-CN" altLang="en-US" sz="20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符合医保基本原则</a:t>
            </a:r>
          </a:p>
        </p:txBody>
      </p:sp>
      <p:sp>
        <p:nvSpPr>
          <p:cNvPr id="58" name="文本框 17"/>
          <p:cNvSpPr txBox="1"/>
          <p:nvPr/>
        </p:nvSpPr>
        <p:spPr>
          <a:xfrm>
            <a:off x="1947645" y="5153256"/>
            <a:ext cx="94765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7645" marR="0" lvl="1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PDGFRA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外显子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突变的胃肠间质瘤患者罕见（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每年约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300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个新发患者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），对医保基金影响小</a:t>
            </a:r>
          </a:p>
          <a:p>
            <a:pPr marL="207645" marR="0" lvl="1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为提升药品可及性与可支付性，阿伐替尼已纳入全国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60+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城市商业保险；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2023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年主动降低全国各省挂网价格，国内挂网价格远低于国际价格，具有明显成本效益优势，纳入医保目录可显著提高患者的用药公平性和可及性。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1124766" y="4312468"/>
            <a:ext cx="856344" cy="815927"/>
            <a:chOff x="11825210" y="2191657"/>
            <a:chExt cx="1774676" cy="1690916"/>
          </a:xfrm>
        </p:grpSpPr>
        <p:grpSp>
          <p:nvGrpSpPr>
            <p:cNvPr id="62" name="组合 61"/>
            <p:cNvGrpSpPr/>
            <p:nvPr/>
          </p:nvGrpSpPr>
          <p:grpSpPr>
            <a:xfrm>
              <a:off x="11825210" y="2191657"/>
              <a:ext cx="1583381" cy="1690916"/>
              <a:chOff x="11680068" y="2503715"/>
              <a:chExt cx="1583381" cy="1262744"/>
            </a:xfrm>
          </p:grpSpPr>
          <p:sp>
            <p:nvSpPr>
              <p:cNvPr id="64" name="椭圆 63"/>
              <p:cNvSpPr/>
              <p:nvPr/>
            </p:nvSpPr>
            <p:spPr>
              <a:xfrm rot="1681981">
                <a:off x="11680068" y="2894871"/>
                <a:ext cx="1583381" cy="754743"/>
              </a:xfrm>
              <a:prstGeom prst="ellipse">
                <a:avLst/>
              </a:prstGeom>
              <a:solidFill>
                <a:srgbClr val="013B9E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5" name="椭圆 64"/>
              <p:cNvSpPr/>
              <p:nvPr/>
            </p:nvSpPr>
            <p:spPr>
              <a:xfrm rot="3689602">
                <a:off x="11829142" y="2757715"/>
                <a:ext cx="1262744" cy="754743"/>
              </a:xfrm>
              <a:prstGeom prst="ellipse">
                <a:avLst/>
              </a:prstGeom>
              <a:solidFill>
                <a:srgbClr val="CCE4FE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12192000" y="2380343"/>
              <a:ext cx="1407886" cy="14078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13B9E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stomach_160992"/>
          <p:cNvSpPr/>
          <p:nvPr/>
        </p:nvSpPr>
        <p:spPr>
          <a:xfrm>
            <a:off x="1456466" y="3070389"/>
            <a:ext cx="375095" cy="353455"/>
          </a:xfrm>
          <a:custGeom>
            <a:avLst/>
            <a:gdLst>
              <a:gd name="T0" fmla="*/ 5929 w 6981"/>
              <a:gd name="T1" fmla="*/ 2080 h 6588"/>
              <a:gd name="T2" fmla="*/ 2558 w 6981"/>
              <a:gd name="T3" fmla="*/ 247 h 6588"/>
              <a:gd name="T4" fmla="*/ 1356 w 6981"/>
              <a:gd name="T5" fmla="*/ 121 h 6588"/>
              <a:gd name="T6" fmla="*/ 413 w 6981"/>
              <a:gd name="T7" fmla="*/ 889 h 6588"/>
              <a:gd name="T8" fmla="*/ 1052 w 6981"/>
              <a:gd name="T9" fmla="*/ 3041 h 6588"/>
              <a:gd name="T10" fmla="*/ 1326 w 6981"/>
              <a:gd name="T11" fmla="*/ 3191 h 6588"/>
              <a:gd name="T12" fmla="*/ 1078 w 6981"/>
              <a:gd name="T13" fmla="*/ 3653 h 6588"/>
              <a:gd name="T14" fmla="*/ 2289 w 6981"/>
              <a:gd name="T15" fmla="*/ 6439 h 6588"/>
              <a:gd name="T16" fmla="*/ 3070 w 6981"/>
              <a:gd name="T17" fmla="*/ 6588 h 6588"/>
              <a:gd name="T18" fmla="*/ 5062 w 6981"/>
              <a:gd name="T19" fmla="*/ 5223 h 6588"/>
              <a:gd name="T20" fmla="*/ 5118 w 6981"/>
              <a:gd name="T21" fmla="*/ 5063 h 6588"/>
              <a:gd name="T22" fmla="*/ 5236 w 6981"/>
              <a:gd name="T23" fmla="*/ 5068 h 6588"/>
              <a:gd name="T24" fmla="*/ 6568 w 6981"/>
              <a:gd name="T25" fmla="*/ 4235 h 6588"/>
              <a:gd name="T26" fmla="*/ 5929 w 6981"/>
              <a:gd name="T27" fmla="*/ 2080 h 6588"/>
              <a:gd name="T28" fmla="*/ 1586 w 6981"/>
              <a:gd name="T29" fmla="*/ 3852 h 6588"/>
              <a:gd name="T30" fmla="*/ 3072 w 6981"/>
              <a:gd name="T31" fmla="*/ 2833 h 6588"/>
              <a:gd name="T32" fmla="*/ 3392 w 6981"/>
              <a:gd name="T33" fmla="*/ 2867 h 6588"/>
              <a:gd name="T34" fmla="*/ 2244 w 6981"/>
              <a:gd name="T35" fmla="*/ 5811 h 6588"/>
              <a:gd name="T36" fmla="*/ 1586 w 6981"/>
              <a:gd name="T37" fmla="*/ 3852 h 6588"/>
              <a:gd name="T38" fmla="*/ 4554 w 6981"/>
              <a:gd name="T39" fmla="*/ 5024 h 6588"/>
              <a:gd name="T40" fmla="*/ 3069 w 6981"/>
              <a:gd name="T41" fmla="*/ 6043 h 6588"/>
              <a:gd name="T42" fmla="*/ 2749 w 6981"/>
              <a:gd name="T43" fmla="*/ 6009 h 6588"/>
              <a:gd name="T44" fmla="*/ 3897 w 6981"/>
              <a:gd name="T45" fmla="*/ 3065 h 6588"/>
              <a:gd name="T46" fmla="*/ 4554 w 6981"/>
              <a:gd name="T47" fmla="*/ 5024 h 6588"/>
              <a:gd name="T48" fmla="*/ 6088 w 6981"/>
              <a:gd name="T49" fmla="*/ 3976 h 6588"/>
              <a:gd name="T50" fmla="*/ 5208 w 6981"/>
              <a:gd name="T51" fmla="*/ 4523 h 6588"/>
              <a:gd name="T52" fmla="*/ 3852 w 6981"/>
              <a:gd name="T53" fmla="*/ 2439 h 6588"/>
              <a:gd name="T54" fmla="*/ 3070 w 6981"/>
              <a:gd name="T55" fmla="*/ 2289 h 6588"/>
              <a:gd name="T56" fmla="*/ 1706 w 6981"/>
              <a:gd name="T57" fmla="*/ 2779 h 6588"/>
              <a:gd name="T58" fmla="*/ 1312 w 6981"/>
              <a:gd name="T59" fmla="*/ 2564 h 6588"/>
              <a:gd name="T60" fmla="*/ 893 w 6981"/>
              <a:gd name="T61" fmla="*/ 1147 h 6588"/>
              <a:gd name="T62" fmla="*/ 1510 w 6981"/>
              <a:gd name="T63" fmla="*/ 643 h 6588"/>
              <a:gd name="T64" fmla="*/ 2297 w 6981"/>
              <a:gd name="T65" fmla="*/ 725 h 6588"/>
              <a:gd name="T66" fmla="*/ 5666 w 6981"/>
              <a:gd name="T67" fmla="*/ 2559 h 6588"/>
              <a:gd name="T68" fmla="*/ 6088 w 6981"/>
              <a:gd name="T69" fmla="*/ 3976 h 6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981" h="6588">
                <a:moveTo>
                  <a:pt x="5929" y="2080"/>
                </a:moveTo>
                <a:lnTo>
                  <a:pt x="2558" y="247"/>
                </a:lnTo>
                <a:cubicBezTo>
                  <a:pt x="2188" y="45"/>
                  <a:pt x="1760" y="0"/>
                  <a:pt x="1356" y="121"/>
                </a:cubicBezTo>
                <a:cubicBezTo>
                  <a:pt x="949" y="241"/>
                  <a:pt x="614" y="515"/>
                  <a:pt x="413" y="889"/>
                </a:cubicBezTo>
                <a:cubicBezTo>
                  <a:pt x="0" y="1659"/>
                  <a:pt x="285" y="2625"/>
                  <a:pt x="1052" y="3041"/>
                </a:cubicBezTo>
                <a:lnTo>
                  <a:pt x="1326" y="3191"/>
                </a:lnTo>
                <a:cubicBezTo>
                  <a:pt x="1228" y="3332"/>
                  <a:pt x="1144" y="3487"/>
                  <a:pt x="1078" y="3653"/>
                </a:cubicBezTo>
                <a:cubicBezTo>
                  <a:pt x="648" y="4756"/>
                  <a:pt x="1190" y="6005"/>
                  <a:pt x="2289" y="6439"/>
                </a:cubicBezTo>
                <a:cubicBezTo>
                  <a:pt x="2540" y="6537"/>
                  <a:pt x="2802" y="6588"/>
                  <a:pt x="3070" y="6588"/>
                </a:cubicBezTo>
                <a:cubicBezTo>
                  <a:pt x="3957" y="6588"/>
                  <a:pt x="4740" y="6052"/>
                  <a:pt x="5062" y="5223"/>
                </a:cubicBezTo>
                <a:cubicBezTo>
                  <a:pt x="5084" y="5169"/>
                  <a:pt x="5101" y="5116"/>
                  <a:pt x="5118" y="5063"/>
                </a:cubicBezTo>
                <a:cubicBezTo>
                  <a:pt x="5158" y="5065"/>
                  <a:pt x="5197" y="5068"/>
                  <a:pt x="5236" y="5068"/>
                </a:cubicBezTo>
                <a:cubicBezTo>
                  <a:pt x="5784" y="5068"/>
                  <a:pt x="6284" y="4764"/>
                  <a:pt x="6568" y="4235"/>
                </a:cubicBezTo>
                <a:cubicBezTo>
                  <a:pt x="6981" y="3463"/>
                  <a:pt x="6696" y="2497"/>
                  <a:pt x="5929" y="2080"/>
                </a:cubicBezTo>
                <a:close/>
                <a:moveTo>
                  <a:pt x="1586" y="3852"/>
                </a:moveTo>
                <a:cubicBezTo>
                  <a:pt x="1828" y="3233"/>
                  <a:pt x="2410" y="2833"/>
                  <a:pt x="3072" y="2833"/>
                </a:cubicBezTo>
                <a:cubicBezTo>
                  <a:pt x="3180" y="2833"/>
                  <a:pt x="3286" y="2844"/>
                  <a:pt x="3392" y="2867"/>
                </a:cubicBezTo>
                <a:lnTo>
                  <a:pt x="2244" y="5811"/>
                </a:lnTo>
                <a:cubicBezTo>
                  <a:pt x="1592" y="5413"/>
                  <a:pt x="1298" y="4589"/>
                  <a:pt x="1586" y="3852"/>
                </a:cubicBezTo>
                <a:close/>
                <a:moveTo>
                  <a:pt x="4554" y="5024"/>
                </a:moveTo>
                <a:cubicBezTo>
                  <a:pt x="4313" y="5643"/>
                  <a:pt x="3730" y="6043"/>
                  <a:pt x="3069" y="6043"/>
                </a:cubicBezTo>
                <a:cubicBezTo>
                  <a:pt x="2961" y="6043"/>
                  <a:pt x="2854" y="6032"/>
                  <a:pt x="2749" y="6009"/>
                </a:cubicBezTo>
                <a:lnTo>
                  <a:pt x="3897" y="3065"/>
                </a:lnTo>
                <a:cubicBezTo>
                  <a:pt x="4549" y="3463"/>
                  <a:pt x="4842" y="4288"/>
                  <a:pt x="4554" y="5024"/>
                </a:cubicBezTo>
                <a:close/>
                <a:moveTo>
                  <a:pt x="6088" y="3976"/>
                </a:moveTo>
                <a:cubicBezTo>
                  <a:pt x="5894" y="4335"/>
                  <a:pt x="5569" y="4533"/>
                  <a:pt x="5208" y="4523"/>
                </a:cubicBezTo>
                <a:cubicBezTo>
                  <a:pt x="5241" y="3635"/>
                  <a:pt x="4720" y="2780"/>
                  <a:pt x="3852" y="2439"/>
                </a:cubicBezTo>
                <a:cubicBezTo>
                  <a:pt x="3601" y="2340"/>
                  <a:pt x="3338" y="2289"/>
                  <a:pt x="3070" y="2289"/>
                </a:cubicBezTo>
                <a:cubicBezTo>
                  <a:pt x="2558" y="2289"/>
                  <a:pt x="2081" y="2468"/>
                  <a:pt x="1706" y="2779"/>
                </a:cubicBezTo>
                <a:lnTo>
                  <a:pt x="1312" y="2564"/>
                </a:lnTo>
                <a:cubicBezTo>
                  <a:pt x="808" y="2289"/>
                  <a:pt x="620" y="1655"/>
                  <a:pt x="893" y="1147"/>
                </a:cubicBezTo>
                <a:cubicBezTo>
                  <a:pt x="1025" y="901"/>
                  <a:pt x="1245" y="721"/>
                  <a:pt x="1510" y="643"/>
                </a:cubicBezTo>
                <a:cubicBezTo>
                  <a:pt x="1776" y="564"/>
                  <a:pt x="2054" y="593"/>
                  <a:pt x="2297" y="725"/>
                </a:cubicBezTo>
                <a:lnTo>
                  <a:pt x="5666" y="2559"/>
                </a:lnTo>
                <a:cubicBezTo>
                  <a:pt x="6173" y="2833"/>
                  <a:pt x="6361" y="3468"/>
                  <a:pt x="6088" y="3976"/>
                </a:cubicBezTo>
                <a:close/>
              </a:path>
            </a:pathLst>
          </a:custGeom>
          <a:solidFill>
            <a:srgbClr val="013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7" name="customer_269047"/>
          <p:cNvSpPr/>
          <p:nvPr/>
        </p:nvSpPr>
        <p:spPr>
          <a:xfrm>
            <a:off x="1445853" y="4538146"/>
            <a:ext cx="398338" cy="355572"/>
          </a:xfrm>
          <a:custGeom>
            <a:avLst/>
            <a:gdLst>
              <a:gd name="connsiteX0" fmla="*/ 303781 w 607598"/>
              <a:gd name="connsiteY0" fmla="*/ 364485 h 542367"/>
              <a:gd name="connsiteX1" fmla="*/ 320777 w 607598"/>
              <a:gd name="connsiteY1" fmla="*/ 374981 h 542367"/>
              <a:gd name="connsiteX2" fmla="*/ 339196 w 607598"/>
              <a:gd name="connsiteY2" fmla="*/ 412211 h 542367"/>
              <a:gd name="connsiteX3" fmla="*/ 380305 w 607598"/>
              <a:gd name="connsiteY3" fmla="*/ 418164 h 542367"/>
              <a:gd name="connsiteX4" fmla="*/ 390716 w 607598"/>
              <a:gd name="connsiteY4" fmla="*/ 450418 h 542367"/>
              <a:gd name="connsiteX5" fmla="*/ 360996 w 607598"/>
              <a:gd name="connsiteY5" fmla="*/ 479385 h 542367"/>
              <a:gd name="connsiteX6" fmla="*/ 368026 w 607598"/>
              <a:gd name="connsiteY6" fmla="*/ 520258 h 542367"/>
              <a:gd name="connsiteX7" fmla="*/ 340531 w 607598"/>
              <a:gd name="connsiteY7" fmla="*/ 540161 h 542367"/>
              <a:gd name="connsiteX8" fmla="*/ 303781 w 607598"/>
              <a:gd name="connsiteY8" fmla="*/ 520880 h 542367"/>
              <a:gd name="connsiteX9" fmla="*/ 267031 w 607598"/>
              <a:gd name="connsiteY9" fmla="*/ 540161 h 542367"/>
              <a:gd name="connsiteX10" fmla="*/ 239536 w 607598"/>
              <a:gd name="connsiteY10" fmla="*/ 520258 h 542367"/>
              <a:gd name="connsiteX11" fmla="*/ 246566 w 607598"/>
              <a:gd name="connsiteY11" fmla="*/ 479385 h 542367"/>
              <a:gd name="connsiteX12" fmla="*/ 216846 w 607598"/>
              <a:gd name="connsiteY12" fmla="*/ 450418 h 542367"/>
              <a:gd name="connsiteX13" fmla="*/ 227346 w 607598"/>
              <a:gd name="connsiteY13" fmla="*/ 418164 h 542367"/>
              <a:gd name="connsiteX14" fmla="*/ 268455 w 607598"/>
              <a:gd name="connsiteY14" fmla="*/ 412211 h 542367"/>
              <a:gd name="connsiteX15" fmla="*/ 286785 w 607598"/>
              <a:gd name="connsiteY15" fmla="*/ 374981 h 542367"/>
              <a:gd name="connsiteX16" fmla="*/ 303781 w 607598"/>
              <a:gd name="connsiteY16" fmla="*/ 364485 h 542367"/>
              <a:gd name="connsiteX17" fmla="*/ 92694 w 607598"/>
              <a:gd name="connsiteY17" fmla="*/ 364485 h 542367"/>
              <a:gd name="connsiteX18" fmla="*/ 109645 w 607598"/>
              <a:gd name="connsiteY18" fmla="*/ 374981 h 542367"/>
              <a:gd name="connsiteX19" fmla="*/ 128064 w 607598"/>
              <a:gd name="connsiteY19" fmla="*/ 412211 h 542367"/>
              <a:gd name="connsiteX20" fmla="*/ 169173 w 607598"/>
              <a:gd name="connsiteY20" fmla="*/ 418164 h 542367"/>
              <a:gd name="connsiteX21" fmla="*/ 179673 w 607598"/>
              <a:gd name="connsiteY21" fmla="*/ 450418 h 542367"/>
              <a:gd name="connsiteX22" fmla="*/ 149953 w 607598"/>
              <a:gd name="connsiteY22" fmla="*/ 479385 h 542367"/>
              <a:gd name="connsiteX23" fmla="*/ 156894 w 607598"/>
              <a:gd name="connsiteY23" fmla="*/ 520258 h 542367"/>
              <a:gd name="connsiteX24" fmla="*/ 129488 w 607598"/>
              <a:gd name="connsiteY24" fmla="*/ 540161 h 542367"/>
              <a:gd name="connsiteX25" fmla="*/ 92649 w 607598"/>
              <a:gd name="connsiteY25" fmla="*/ 520880 h 542367"/>
              <a:gd name="connsiteX26" fmla="*/ 55899 w 607598"/>
              <a:gd name="connsiteY26" fmla="*/ 540161 h 542367"/>
              <a:gd name="connsiteX27" fmla="*/ 28493 w 607598"/>
              <a:gd name="connsiteY27" fmla="*/ 520258 h 542367"/>
              <a:gd name="connsiteX28" fmla="*/ 35434 w 607598"/>
              <a:gd name="connsiteY28" fmla="*/ 479385 h 542367"/>
              <a:gd name="connsiteX29" fmla="*/ 5714 w 607598"/>
              <a:gd name="connsiteY29" fmla="*/ 450418 h 542367"/>
              <a:gd name="connsiteX30" fmla="*/ 16214 w 607598"/>
              <a:gd name="connsiteY30" fmla="*/ 418164 h 542367"/>
              <a:gd name="connsiteX31" fmla="*/ 57323 w 607598"/>
              <a:gd name="connsiteY31" fmla="*/ 412211 h 542367"/>
              <a:gd name="connsiteX32" fmla="*/ 75742 w 607598"/>
              <a:gd name="connsiteY32" fmla="*/ 374981 h 542367"/>
              <a:gd name="connsiteX33" fmla="*/ 92694 w 607598"/>
              <a:gd name="connsiteY33" fmla="*/ 364485 h 542367"/>
              <a:gd name="connsiteX34" fmla="*/ 514886 w 607598"/>
              <a:gd name="connsiteY34" fmla="*/ 364461 h 542367"/>
              <a:gd name="connsiteX35" fmla="*/ 531890 w 607598"/>
              <a:gd name="connsiteY35" fmla="*/ 374948 h 542367"/>
              <a:gd name="connsiteX36" fmla="*/ 550317 w 607598"/>
              <a:gd name="connsiteY36" fmla="*/ 412185 h 542367"/>
              <a:gd name="connsiteX37" fmla="*/ 591357 w 607598"/>
              <a:gd name="connsiteY37" fmla="*/ 418139 h 542367"/>
              <a:gd name="connsiteX38" fmla="*/ 601861 w 607598"/>
              <a:gd name="connsiteY38" fmla="*/ 450400 h 542367"/>
              <a:gd name="connsiteX39" fmla="*/ 572128 w 607598"/>
              <a:gd name="connsiteY39" fmla="*/ 479372 h 542367"/>
              <a:gd name="connsiteX40" fmla="*/ 579161 w 607598"/>
              <a:gd name="connsiteY40" fmla="*/ 520253 h 542367"/>
              <a:gd name="connsiteX41" fmla="*/ 551653 w 607598"/>
              <a:gd name="connsiteY41" fmla="*/ 540160 h 542367"/>
              <a:gd name="connsiteX42" fmla="*/ 514886 w 607598"/>
              <a:gd name="connsiteY42" fmla="*/ 520875 h 542367"/>
              <a:gd name="connsiteX43" fmla="*/ 478120 w 607598"/>
              <a:gd name="connsiteY43" fmla="*/ 540160 h 542367"/>
              <a:gd name="connsiteX44" fmla="*/ 450612 w 607598"/>
              <a:gd name="connsiteY44" fmla="*/ 520253 h 542367"/>
              <a:gd name="connsiteX45" fmla="*/ 457645 w 607598"/>
              <a:gd name="connsiteY45" fmla="*/ 479372 h 542367"/>
              <a:gd name="connsiteX46" fmla="*/ 427912 w 607598"/>
              <a:gd name="connsiteY46" fmla="*/ 450400 h 542367"/>
              <a:gd name="connsiteX47" fmla="*/ 438416 w 607598"/>
              <a:gd name="connsiteY47" fmla="*/ 418139 h 542367"/>
              <a:gd name="connsiteX48" fmla="*/ 479545 w 607598"/>
              <a:gd name="connsiteY48" fmla="*/ 412185 h 542367"/>
              <a:gd name="connsiteX49" fmla="*/ 497883 w 607598"/>
              <a:gd name="connsiteY49" fmla="*/ 374948 h 542367"/>
              <a:gd name="connsiteX50" fmla="*/ 514886 w 607598"/>
              <a:gd name="connsiteY50" fmla="*/ 364461 h 542367"/>
              <a:gd name="connsiteX51" fmla="*/ 303790 w 607598"/>
              <a:gd name="connsiteY51" fmla="*/ 181283 h 542367"/>
              <a:gd name="connsiteX52" fmla="*/ 449296 w 607598"/>
              <a:gd name="connsiteY52" fmla="*/ 326624 h 542367"/>
              <a:gd name="connsiteX53" fmla="*/ 430429 w 607598"/>
              <a:gd name="connsiteY53" fmla="*/ 345559 h 542367"/>
              <a:gd name="connsiteX54" fmla="*/ 177240 w 607598"/>
              <a:gd name="connsiteY54" fmla="*/ 345559 h 542367"/>
              <a:gd name="connsiteX55" fmla="*/ 158284 w 607598"/>
              <a:gd name="connsiteY55" fmla="*/ 326624 h 542367"/>
              <a:gd name="connsiteX56" fmla="*/ 303790 w 607598"/>
              <a:gd name="connsiteY56" fmla="*/ 181283 h 542367"/>
              <a:gd name="connsiteX57" fmla="*/ 303755 w 607598"/>
              <a:gd name="connsiteY57" fmla="*/ 0 h 542367"/>
              <a:gd name="connsiteX58" fmla="*/ 382259 w 607598"/>
              <a:gd name="connsiteY58" fmla="*/ 78398 h 542367"/>
              <a:gd name="connsiteX59" fmla="*/ 303755 w 607598"/>
              <a:gd name="connsiteY59" fmla="*/ 156796 h 542367"/>
              <a:gd name="connsiteX60" fmla="*/ 225251 w 607598"/>
              <a:gd name="connsiteY60" fmla="*/ 78398 h 542367"/>
              <a:gd name="connsiteX61" fmla="*/ 303755 w 607598"/>
              <a:gd name="connsiteY61" fmla="*/ 0 h 54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07598" h="542367">
                <a:moveTo>
                  <a:pt x="303781" y="364485"/>
                </a:moveTo>
                <a:cubicBezTo>
                  <a:pt x="310544" y="364474"/>
                  <a:pt x="317306" y="367962"/>
                  <a:pt x="320777" y="374981"/>
                </a:cubicBezTo>
                <a:lnTo>
                  <a:pt x="339196" y="412211"/>
                </a:lnTo>
                <a:lnTo>
                  <a:pt x="380305" y="418164"/>
                </a:lnTo>
                <a:cubicBezTo>
                  <a:pt x="395788" y="420386"/>
                  <a:pt x="402017" y="439489"/>
                  <a:pt x="390716" y="450418"/>
                </a:cubicBezTo>
                <a:lnTo>
                  <a:pt x="360996" y="479385"/>
                </a:lnTo>
                <a:lnTo>
                  <a:pt x="368026" y="520258"/>
                </a:lnTo>
                <a:cubicBezTo>
                  <a:pt x="370695" y="535807"/>
                  <a:pt x="354323" y="547358"/>
                  <a:pt x="340531" y="540161"/>
                </a:cubicBezTo>
                <a:lnTo>
                  <a:pt x="303781" y="520880"/>
                </a:lnTo>
                <a:lnTo>
                  <a:pt x="267031" y="540161"/>
                </a:lnTo>
                <a:cubicBezTo>
                  <a:pt x="253150" y="547447"/>
                  <a:pt x="236956" y="535630"/>
                  <a:pt x="239536" y="520258"/>
                </a:cubicBezTo>
                <a:lnTo>
                  <a:pt x="246566" y="479385"/>
                </a:lnTo>
                <a:lnTo>
                  <a:pt x="216846" y="450418"/>
                </a:lnTo>
                <a:cubicBezTo>
                  <a:pt x="205634" y="439489"/>
                  <a:pt x="211863" y="420386"/>
                  <a:pt x="227346" y="418164"/>
                </a:cubicBezTo>
                <a:lnTo>
                  <a:pt x="268455" y="412211"/>
                </a:lnTo>
                <a:lnTo>
                  <a:pt x="286785" y="374981"/>
                </a:lnTo>
                <a:cubicBezTo>
                  <a:pt x="290256" y="368006"/>
                  <a:pt x="297018" y="364497"/>
                  <a:pt x="303781" y="364485"/>
                </a:cubicBezTo>
                <a:close/>
                <a:moveTo>
                  <a:pt x="92694" y="364485"/>
                </a:moveTo>
                <a:cubicBezTo>
                  <a:pt x="99434" y="364474"/>
                  <a:pt x="106175" y="367962"/>
                  <a:pt x="109645" y="374981"/>
                </a:cubicBezTo>
                <a:lnTo>
                  <a:pt x="128064" y="412211"/>
                </a:lnTo>
                <a:lnTo>
                  <a:pt x="169173" y="418164"/>
                </a:lnTo>
                <a:cubicBezTo>
                  <a:pt x="184656" y="420386"/>
                  <a:pt x="190885" y="439489"/>
                  <a:pt x="179673" y="450418"/>
                </a:cubicBezTo>
                <a:lnTo>
                  <a:pt x="149953" y="479385"/>
                </a:lnTo>
                <a:lnTo>
                  <a:pt x="156894" y="520258"/>
                </a:lnTo>
                <a:cubicBezTo>
                  <a:pt x="159563" y="535807"/>
                  <a:pt x="143191" y="547358"/>
                  <a:pt x="129488" y="540161"/>
                </a:cubicBezTo>
                <a:lnTo>
                  <a:pt x="92649" y="520880"/>
                </a:lnTo>
                <a:lnTo>
                  <a:pt x="55899" y="540161"/>
                </a:lnTo>
                <a:cubicBezTo>
                  <a:pt x="42107" y="547447"/>
                  <a:pt x="25824" y="535630"/>
                  <a:pt x="28493" y="520258"/>
                </a:cubicBezTo>
                <a:lnTo>
                  <a:pt x="35434" y="479385"/>
                </a:lnTo>
                <a:lnTo>
                  <a:pt x="5714" y="450418"/>
                </a:lnTo>
                <a:cubicBezTo>
                  <a:pt x="-5498" y="439489"/>
                  <a:pt x="731" y="420386"/>
                  <a:pt x="16214" y="418164"/>
                </a:cubicBezTo>
                <a:lnTo>
                  <a:pt x="57323" y="412211"/>
                </a:lnTo>
                <a:lnTo>
                  <a:pt x="75742" y="374981"/>
                </a:lnTo>
                <a:cubicBezTo>
                  <a:pt x="79213" y="368006"/>
                  <a:pt x="85953" y="364497"/>
                  <a:pt x="92694" y="364485"/>
                </a:cubicBezTo>
                <a:close/>
                <a:moveTo>
                  <a:pt x="514886" y="364461"/>
                </a:moveTo>
                <a:cubicBezTo>
                  <a:pt x="513640" y="364461"/>
                  <a:pt x="526192" y="363483"/>
                  <a:pt x="531890" y="374948"/>
                </a:cubicBezTo>
                <a:lnTo>
                  <a:pt x="550317" y="412185"/>
                </a:lnTo>
                <a:lnTo>
                  <a:pt x="591357" y="418139"/>
                </a:lnTo>
                <a:cubicBezTo>
                  <a:pt x="606935" y="420361"/>
                  <a:pt x="613078" y="439468"/>
                  <a:pt x="601861" y="450400"/>
                </a:cubicBezTo>
                <a:lnTo>
                  <a:pt x="572128" y="479372"/>
                </a:lnTo>
                <a:lnTo>
                  <a:pt x="579161" y="520253"/>
                </a:lnTo>
                <a:cubicBezTo>
                  <a:pt x="581831" y="535805"/>
                  <a:pt x="565451" y="547358"/>
                  <a:pt x="551653" y="540160"/>
                </a:cubicBezTo>
                <a:lnTo>
                  <a:pt x="514886" y="520875"/>
                </a:lnTo>
                <a:lnTo>
                  <a:pt x="478120" y="540160"/>
                </a:lnTo>
                <a:cubicBezTo>
                  <a:pt x="464233" y="547447"/>
                  <a:pt x="447942" y="535627"/>
                  <a:pt x="450612" y="520253"/>
                </a:cubicBezTo>
                <a:lnTo>
                  <a:pt x="457645" y="479372"/>
                </a:lnTo>
                <a:lnTo>
                  <a:pt x="427912" y="450400"/>
                </a:lnTo>
                <a:cubicBezTo>
                  <a:pt x="416695" y="439468"/>
                  <a:pt x="422927" y="420361"/>
                  <a:pt x="438416" y="418139"/>
                </a:cubicBezTo>
                <a:lnTo>
                  <a:pt x="479545" y="412185"/>
                </a:lnTo>
                <a:lnTo>
                  <a:pt x="497883" y="374948"/>
                </a:lnTo>
                <a:cubicBezTo>
                  <a:pt x="501088" y="368549"/>
                  <a:pt x="507676" y="364461"/>
                  <a:pt x="514886" y="364461"/>
                </a:cubicBezTo>
                <a:close/>
                <a:moveTo>
                  <a:pt x="303790" y="181283"/>
                </a:moveTo>
                <a:cubicBezTo>
                  <a:pt x="384063" y="181283"/>
                  <a:pt x="449296" y="246442"/>
                  <a:pt x="449296" y="326624"/>
                </a:cubicBezTo>
                <a:cubicBezTo>
                  <a:pt x="449296" y="337025"/>
                  <a:pt x="440842" y="345559"/>
                  <a:pt x="430429" y="345559"/>
                </a:cubicBezTo>
                <a:lnTo>
                  <a:pt x="177240" y="345559"/>
                </a:lnTo>
                <a:cubicBezTo>
                  <a:pt x="166738" y="345559"/>
                  <a:pt x="158284" y="337025"/>
                  <a:pt x="158284" y="326624"/>
                </a:cubicBezTo>
                <a:cubicBezTo>
                  <a:pt x="158284" y="246442"/>
                  <a:pt x="223606" y="181283"/>
                  <a:pt x="303790" y="181283"/>
                </a:cubicBezTo>
                <a:close/>
                <a:moveTo>
                  <a:pt x="303755" y="0"/>
                </a:moveTo>
                <a:cubicBezTo>
                  <a:pt x="347112" y="0"/>
                  <a:pt x="382259" y="35100"/>
                  <a:pt x="382259" y="78398"/>
                </a:cubicBezTo>
                <a:cubicBezTo>
                  <a:pt x="382259" y="121696"/>
                  <a:pt x="347112" y="156796"/>
                  <a:pt x="303755" y="156796"/>
                </a:cubicBezTo>
                <a:cubicBezTo>
                  <a:pt x="260398" y="156796"/>
                  <a:pt x="225251" y="121696"/>
                  <a:pt x="225251" y="78398"/>
                </a:cubicBezTo>
                <a:cubicBezTo>
                  <a:pt x="225251" y="35100"/>
                  <a:pt x="260398" y="0"/>
                  <a:pt x="303755" y="0"/>
                </a:cubicBezTo>
                <a:close/>
              </a:path>
            </a:pathLst>
          </a:custGeom>
          <a:solidFill>
            <a:srgbClr val="013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2"/>
          <p:cNvGrpSpPr/>
          <p:nvPr/>
        </p:nvGrpSpPr>
        <p:grpSpPr>
          <a:xfrm>
            <a:off x="0" y="-34925"/>
            <a:ext cx="479047" cy="1531205"/>
            <a:chOff x="0" y="-34925"/>
            <a:chExt cx="479047" cy="1531205"/>
          </a:xfrm>
        </p:grpSpPr>
        <p:sp>
          <p:nvSpPr>
            <p:cNvPr id="8" name="Freeform 38"/>
            <p:cNvSpPr/>
            <p:nvPr/>
          </p:nvSpPr>
          <p:spPr bwMode="auto">
            <a:xfrm>
              <a:off x="0" y="186372"/>
              <a:ext cx="479047" cy="1291688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rgbClr val="013B9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grpSp>
          <p:nvGrpSpPr>
            <p:cNvPr id="9" name="Group 10"/>
            <p:cNvGrpSpPr/>
            <p:nvPr/>
          </p:nvGrpSpPr>
          <p:grpSpPr>
            <a:xfrm>
              <a:off x="0" y="0"/>
              <a:ext cx="479047" cy="262490"/>
              <a:chOff x="7584629" y="2002969"/>
              <a:chExt cx="1736828" cy="746981"/>
            </a:xfrm>
          </p:grpSpPr>
          <p:sp>
            <p:nvSpPr>
              <p:cNvPr id="12" name="Rectangle 39"/>
              <p:cNvSpPr>
                <a:spLocks noChangeArrowheads="1"/>
              </p:cNvSpPr>
              <p:nvPr/>
            </p:nvSpPr>
            <p:spPr bwMode="auto">
              <a:xfrm>
                <a:off x="7584629" y="2533338"/>
                <a:ext cx="1736828" cy="101086"/>
              </a:xfrm>
              <a:prstGeom prst="rect">
                <a:avLst/>
              </a:prstGeom>
              <a:solidFill>
                <a:srgbClr val="012B6F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40"/>
              <p:cNvSpPr/>
              <p:nvPr/>
            </p:nvSpPr>
            <p:spPr bwMode="auto">
              <a:xfrm>
                <a:off x="8040169" y="2002969"/>
                <a:ext cx="824435" cy="746981"/>
              </a:xfrm>
              <a:custGeom>
                <a:avLst/>
                <a:gdLst>
                  <a:gd name="T0" fmla="*/ 414 w 414"/>
                  <a:gd name="T1" fmla="*/ 0 h 376"/>
                  <a:gd name="T2" fmla="*/ 0 w 414"/>
                  <a:gd name="T3" fmla="*/ 0 h 376"/>
                  <a:gd name="T4" fmla="*/ 0 w 414"/>
                  <a:gd name="T5" fmla="*/ 239 h 376"/>
                  <a:gd name="T6" fmla="*/ 136 w 414"/>
                  <a:gd name="T7" fmla="*/ 376 h 376"/>
                  <a:gd name="T8" fmla="*/ 278 w 414"/>
                  <a:gd name="T9" fmla="*/ 376 h 376"/>
                  <a:gd name="T10" fmla="*/ 414 w 414"/>
                  <a:gd name="T11" fmla="*/ 239 h 376"/>
                  <a:gd name="T12" fmla="*/ 414 w 414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376">
                    <a:moveTo>
                      <a:pt x="4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5"/>
                      <a:pt x="61" y="376"/>
                      <a:pt x="136" y="376"/>
                    </a:cubicBezTo>
                    <a:cubicBezTo>
                      <a:pt x="278" y="376"/>
                      <a:pt x="278" y="376"/>
                      <a:pt x="278" y="376"/>
                    </a:cubicBezTo>
                    <a:cubicBezTo>
                      <a:pt x="353" y="376"/>
                      <a:pt x="414" y="315"/>
                      <a:pt x="414" y="23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012B6F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 41"/>
              <p:cNvSpPr>
                <a:spLocks noChangeArrowheads="1"/>
              </p:cNvSpPr>
              <p:nvPr/>
            </p:nvSpPr>
            <p:spPr bwMode="auto">
              <a:xfrm>
                <a:off x="7584629" y="2002969"/>
                <a:ext cx="1736828" cy="5303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42"/>
              <p:cNvSpPr/>
              <p:nvPr/>
            </p:nvSpPr>
            <p:spPr bwMode="auto">
              <a:xfrm>
                <a:off x="7584629" y="2002969"/>
                <a:ext cx="1736828" cy="530369"/>
              </a:xfrm>
              <a:custGeom>
                <a:avLst/>
                <a:gdLst>
                  <a:gd name="connsiteX0" fmla="*/ 581025 w 2100263"/>
                  <a:gd name="connsiteY0" fmla="*/ 0 h 641350"/>
                  <a:gd name="connsiteX1" fmla="*/ 1519238 w 2100263"/>
                  <a:gd name="connsiteY1" fmla="*/ 0 h 641350"/>
                  <a:gd name="connsiteX2" fmla="*/ 1519238 w 2100263"/>
                  <a:gd name="connsiteY2" fmla="*/ 30274 h 641350"/>
                  <a:gd name="connsiteX3" fmla="*/ 1519238 w 2100263"/>
                  <a:gd name="connsiteY3" fmla="*/ 52388 h 641350"/>
                  <a:gd name="connsiteX4" fmla="*/ 2100263 w 2100263"/>
                  <a:gd name="connsiteY4" fmla="*/ 52388 h 641350"/>
                  <a:gd name="connsiteX5" fmla="*/ 2100263 w 2100263"/>
                  <a:gd name="connsiteY5" fmla="*/ 192088 h 641350"/>
                  <a:gd name="connsiteX6" fmla="*/ 1519238 w 2100263"/>
                  <a:gd name="connsiteY6" fmla="*/ 192088 h 641350"/>
                  <a:gd name="connsiteX7" fmla="*/ 1519238 w 2100263"/>
                  <a:gd name="connsiteY7" fmla="*/ 242195 h 641350"/>
                  <a:gd name="connsiteX8" fmla="*/ 1519238 w 2100263"/>
                  <a:gd name="connsiteY8" fmla="*/ 574092 h 641350"/>
                  <a:gd name="connsiteX9" fmla="*/ 1512021 w 2100263"/>
                  <a:gd name="connsiteY9" fmla="*/ 641350 h 641350"/>
                  <a:gd name="connsiteX10" fmla="*/ 588242 w 2100263"/>
                  <a:gd name="connsiteY10" fmla="*/ 641350 h 641350"/>
                  <a:gd name="connsiteX11" fmla="*/ 581025 w 2100263"/>
                  <a:gd name="connsiteY11" fmla="*/ 574092 h 641350"/>
                  <a:gd name="connsiteX12" fmla="*/ 581025 w 2100263"/>
                  <a:gd name="connsiteY12" fmla="*/ 266162 h 641350"/>
                  <a:gd name="connsiteX13" fmla="*/ 581025 w 2100263"/>
                  <a:gd name="connsiteY13" fmla="*/ 192088 h 641350"/>
                  <a:gd name="connsiteX14" fmla="*/ 0 w 2100263"/>
                  <a:gd name="connsiteY14" fmla="*/ 192088 h 641350"/>
                  <a:gd name="connsiteX15" fmla="*/ 0 w 2100263"/>
                  <a:gd name="connsiteY15" fmla="*/ 52388 h 641350"/>
                  <a:gd name="connsiteX16" fmla="*/ 581025 w 2100263"/>
                  <a:gd name="connsiteY16" fmla="*/ 52388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3" h="641350">
                    <a:moveTo>
                      <a:pt x="581025" y="0"/>
                    </a:moveTo>
                    <a:cubicBezTo>
                      <a:pt x="581025" y="0"/>
                      <a:pt x="581025" y="0"/>
                      <a:pt x="1519238" y="0"/>
                    </a:cubicBezTo>
                    <a:cubicBezTo>
                      <a:pt x="1519238" y="0"/>
                      <a:pt x="1519238" y="0"/>
                      <a:pt x="1519238" y="30274"/>
                    </a:cubicBezTo>
                    <a:lnTo>
                      <a:pt x="1519238" y="52388"/>
                    </a:lnTo>
                    <a:lnTo>
                      <a:pt x="2100263" y="52388"/>
                    </a:lnTo>
                    <a:lnTo>
                      <a:pt x="2100263" y="192088"/>
                    </a:lnTo>
                    <a:lnTo>
                      <a:pt x="1519238" y="192088"/>
                    </a:lnTo>
                    <a:lnTo>
                      <a:pt x="1519238" y="242195"/>
                    </a:lnTo>
                    <a:cubicBezTo>
                      <a:pt x="1519238" y="322927"/>
                      <a:pt x="1519238" y="430569"/>
                      <a:pt x="1519238" y="574092"/>
                    </a:cubicBezTo>
                    <a:cubicBezTo>
                      <a:pt x="1519238" y="598113"/>
                      <a:pt x="1516832" y="619732"/>
                      <a:pt x="1512021" y="641350"/>
                    </a:cubicBezTo>
                    <a:cubicBezTo>
                      <a:pt x="1512021" y="641350"/>
                      <a:pt x="1512021" y="641350"/>
                      <a:pt x="588242" y="641350"/>
                    </a:cubicBezTo>
                    <a:cubicBezTo>
                      <a:pt x="583431" y="619732"/>
                      <a:pt x="581025" y="598113"/>
                      <a:pt x="581025" y="574092"/>
                    </a:cubicBezTo>
                    <a:cubicBezTo>
                      <a:pt x="581025" y="574092"/>
                      <a:pt x="581025" y="574092"/>
                      <a:pt x="581025" y="266162"/>
                    </a:cubicBezTo>
                    <a:lnTo>
                      <a:pt x="581025" y="192088"/>
                    </a:lnTo>
                    <a:lnTo>
                      <a:pt x="0" y="192088"/>
                    </a:lnTo>
                    <a:lnTo>
                      <a:pt x="0" y="52388"/>
                    </a:lnTo>
                    <a:lnTo>
                      <a:pt x="581025" y="52388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noAutofit/>
              </a:bodyPr>
              <a:lstStyle/>
              <a:p>
                <a:pPr algn="ctr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ectangle 43"/>
              <p:cNvSpPr>
                <a:spLocks noChangeArrowheads="1"/>
              </p:cNvSpPr>
              <p:nvPr/>
            </p:nvSpPr>
            <p:spPr bwMode="auto">
              <a:xfrm>
                <a:off x="7584629" y="2002969"/>
                <a:ext cx="1736828" cy="112900"/>
              </a:xfrm>
              <a:prstGeom prst="rect">
                <a:avLst/>
              </a:prstGeom>
              <a:solidFill>
                <a:srgbClr val="013B9E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44"/>
              <p:cNvSpPr/>
              <p:nvPr/>
            </p:nvSpPr>
            <p:spPr bwMode="auto">
              <a:xfrm>
                <a:off x="8097932" y="2002969"/>
                <a:ext cx="707597" cy="659023"/>
              </a:xfrm>
              <a:custGeom>
                <a:avLst/>
                <a:gdLst>
                  <a:gd name="T0" fmla="*/ 355 w 355"/>
                  <a:gd name="T1" fmla="*/ 0 h 332"/>
                  <a:gd name="T2" fmla="*/ 0 w 355"/>
                  <a:gd name="T3" fmla="*/ 0 h 332"/>
                  <a:gd name="T4" fmla="*/ 0 w 355"/>
                  <a:gd name="T5" fmla="*/ 225 h 332"/>
                  <a:gd name="T6" fmla="*/ 107 w 355"/>
                  <a:gd name="T7" fmla="*/ 332 h 332"/>
                  <a:gd name="T8" fmla="*/ 248 w 355"/>
                  <a:gd name="T9" fmla="*/ 332 h 332"/>
                  <a:gd name="T10" fmla="*/ 355 w 355"/>
                  <a:gd name="T11" fmla="*/ 225 h 332"/>
                  <a:gd name="T12" fmla="*/ 355 w 355"/>
                  <a:gd name="T1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332">
                    <a:moveTo>
                      <a:pt x="35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84"/>
                      <a:pt x="48" y="332"/>
                      <a:pt x="107" y="332"/>
                    </a:cubicBezTo>
                    <a:cubicBezTo>
                      <a:pt x="248" y="332"/>
                      <a:pt x="248" y="332"/>
                      <a:pt x="248" y="332"/>
                    </a:cubicBezTo>
                    <a:cubicBezTo>
                      <a:pt x="307" y="332"/>
                      <a:pt x="355" y="284"/>
                      <a:pt x="355" y="225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013B9E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50800" y="419062"/>
              <a:ext cx="360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8425" y="-3492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</a:rPr>
                <a:t>5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97719" y="185243"/>
            <a:ext cx="98670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填补目录内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PDGFRA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外显子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18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突变的胃肠间质瘤治疗的空白，显著提升患者用药公平性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69c8370d-c251-4ec6-8a39-63fffc0bc247&quot;,&quot;Name&quot;:null,&quot;Kind&quot;:&quot;Custom&quot;,&quot;OldGuidesSetting&quot;:{&quot;HeaderHeight&quot;:0.0,&quot;FooterHeight&quot;:0.0,&quot;SideMargin&quot;:0.0,&quot;TopMargin&quot;:0.0,&quot;BottomMargin&quot;:0.0,&quot;IntervalMargin&quot;:0.0}}"/>
  <p:tag name="THINKCELLUNDODONOTDELETE" val="0"/>
  <p:tag name="KSO_WPP_MARK_KEY" val="59c67a9c-bf18-4708-919e-a1814db7ac88"/>
  <p:tag name="COMMONDATA" val="eyJoZGlkIjoiY2Y1NDQzOTlmMGMyYmE1MzNiNTU0MmU2Y2I1YjVhOG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5856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73425;#62617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3630;#384280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8036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5306;#384280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4094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6171d3-f95a-4c9a-9875-ddd70f53868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7A0699D3704E9C646F6D3074A0ED" ma:contentTypeVersion="12" ma:contentTypeDescription="Create a new document." ma:contentTypeScope="" ma:versionID="61d894ef2b732834b0d2eee7ea07b565">
  <xsd:schema xmlns:xsd="http://www.w3.org/2001/XMLSchema" xmlns:xs="http://www.w3.org/2001/XMLSchema" xmlns:p="http://schemas.microsoft.com/office/2006/metadata/properties" xmlns:ns3="576171d3-f95a-4c9a-9875-ddd70f538687" xmlns:ns4="eb6ba193-2b61-449c-867e-3add90765917" targetNamespace="http://schemas.microsoft.com/office/2006/metadata/properties" ma:root="true" ma:fieldsID="5dbd43b8895bd3e531a97cbe89b56491" ns3:_="" ns4:_="">
    <xsd:import namespace="576171d3-f95a-4c9a-9875-ddd70f538687"/>
    <xsd:import namespace="eb6ba193-2b61-449c-867e-3add907659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171d3-f95a-4c9a-9875-ddd70f5386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ba193-2b61-449c-867e-3add9076591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F70A29-A021-47D5-8444-BA4623FAF48A}">
  <ds:schemaRefs/>
</ds:datastoreItem>
</file>

<file path=customXml/itemProps2.xml><?xml version="1.0" encoding="utf-8"?>
<ds:datastoreItem xmlns:ds="http://schemas.openxmlformats.org/officeDocument/2006/customXml" ds:itemID="{AD087FA8-DC4F-4DF9-A4F5-E16E24B3F35A}">
  <ds:schemaRefs/>
</ds:datastoreItem>
</file>

<file path=customXml/itemProps3.xml><?xml version="1.0" encoding="utf-8"?>
<ds:datastoreItem xmlns:ds="http://schemas.openxmlformats.org/officeDocument/2006/customXml" ds:itemID="{3ED78AC9-2D7C-4091-962C-36D055C6FC1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2200</Words>
  <Application>Microsoft Office PowerPoint</Application>
  <PresentationFormat>宽屏</PresentationFormat>
  <Paragraphs>272</Paragraphs>
  <Slides>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-apple-system</vt:lpstr>
      <vt:lpstr>Microsoft YaHei Light</vt:lpstr>
      <vt:lpstr>等线</vt:lpstr>
      <vt:lpstr>等线 Light</vt:lpstr>
      <vt:lpstr>微软雅黑</vt:lpstr>
      <vt:lpstr>Arial</vt:lpstr>
      <vt:lpstr>Wingdings</vt:lpstr>
      <vt:lpstr>Office 主题​​</vt:lpstr>
      <vt:lpstr>think-cell 幻灯片</vt:lpstr>
      <vt:lpstr>申报企业：基石药业（苏州）有限公司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Minjie HAN</dc:creator>
  <cp:lastModifiedBy>Xiaoping Jing</cp:lastModifiedBy>
  <cp:revision>268</cp:revision>
  <dcterms:created xsi:type="dcterms:W3CDTF">2020-12-03T10:15:00Z</dcterms:created>
  <dcterms:modified xsi:type="dcterms:W3CDTF">2023-07-12T06:35:11Z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0x01010038FC7A0699D3704E9C646F6D3074A0ED</vt:lpwstr>
  </property>
  <property fmtid="{D5CDD505-2E9C-101B-9397-08002B2CF9AE}" pid="3" name="ICV">
    <vt:lpwstr>3FE403AA231E4590BB7EAE4BCD2C53FD_13</vt:lpwstr>
  </property>
  <property fmtid="{D5CDD505-2E9C-101B-9397-08002B2CF9AE}" pid="4" name="KSOProductBuildVer">
    <vt:lpwstr>2052-11.1.0.14036</vt:lpwstr>
  </property>
</Properties>
</file>