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4"/>
  </p:notesMasterIdLst>
  <p:sldIdLst>
    <p:sldId id="2147471815" r:id="rId3"/>
    <p:sldId id="2147471816" r:id="rId4"/>
    <p:sldId id="2147471823" r:id="rId5"/>
    <p:sldId id="2147471824" r:id="rId6"/>
    <p:sldId id="2147471817" r:id="rId7"/>
    <p:sldId id="2147471819" r:id="rId8"/>
    <p:sldId id="2147471820" r:id="rId9"/>
    <p:sldId id="2147471822" r:id="rId10"/>
    <p:sldId id="2147471821" r:id="rId11"/>
    <p:sldId id="2147471796" r:id="rId12"/>
    <p:sldId id="2147471818" r:id="rId13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45" autoAdjust="0"/>
  </p:normalViewPr>
  <p:slideViewPr>
    <p:cSldViewPr snapToGrid="0">
      <p:cViewPr varScale="1">
        <p:scale>
          <a:sx n="75" d="100"/>
          <a:sy n="75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, Chenyang" userId="9ccfe4bc-3da3-458d-8f9c-b27730a1d174" providerId="ADAL" clId="{AF2C4798-1BFC-4554-AAAE-AEF6BB0A306D}"/>
    <pc:docChg chg="delSld modSld">
      <pc:chgData name="Shi, Chenyang" userId="9ccfe4bc-3da3-458d-8f9c-b27730a1d174" providerId="ADAL" clId="{AF2C4798-1BFC-4554-AAAE-AEF6BB0A306D}" dt="2023-07-13T09:56:17.445" v="6" actId="20577"/>
      <pc:docMkLst>
        <pc:docMk/>
      </pc:docMkLst>
      <pc:sldChg chg="del">
        <pc:chgData name="Shi, Chenyang" userId="9ccfe4bc-3da3-458d-8f9c-b27730a1d174" providerId="ADAL" clId="{AF2C4798-1BFC-4554-AAAE-AEF6BB0A306D}" dt="2023-07-13T09:56:04.938" v="0" actId="47"/>
        <pc:sldMkLst>
          <pc:docMk/>
          <pc:sldMk cId="3036142147" sldId="2147471797"/>
        </pc:sldMkLst>
      </pc:sldChg>
      <pc:sldChg chg="modSp mod">
        <pc:chgData name="Shi, Chenyang" userId="9ccfe4bc-3da3-458d-8f9c-b27730a1d174" providerId="ADAL" clId="{AF2C4798-1BFC-4554-AAAE-AEF6BB0A306D}" dt="2023-07-13T09:56:17.445" v="6" actId="20577"/>
        <pc:sldMkLst>
          <pc:docMk/>
          <pc:sldMk cId="1194490107" sldId="2147471815"/>
        </pc:sldMkLst>
        <pc:spChg chg="mod">
          <ac:chgData name="Shi, Chenyang" userId="9ccfe4bc-3da3-458d-8f9c-b27730a1d174" providerId="ADAL" clId="{AF2C4798-1BFC-4554-AAAE-AEF6BB0A306D}" dt="2023-07-13T09:56:17.445" v="6" actId="20577"/>
          <ac:spMkLst>
            <pc:docMk/>
            <pc:sldMk cId="1194490107" sldId="2147471815"/>
            <ac:spMk id="2" creationId="{7D62CD4A-77AF-EBFC-8A8E-A404814C997F}"/>
          </ac:spMkLst>
        </pc:spChg>
      </pc:sldChg>
    </pc:docChg>
  </pc:docChgLst>
  <pc:docChgLst>
    <pc:chgData name="Ran, Mi" userId="cd772b89-c171-4610-ae6e-93a9b4487345" providerId="ADAL" clId="{9FFAB477-BC18-4059-934C-6FD45A275B10}"/>
    <pc:docChg chg="modSld">
      <pc:chgData name="Ran, Mi" userId="cd772b89-c171-4610-ae6e-93a9b4487345" providerId="ADAL" clId="{9FFAB477-BC18-4059-934C-6FD45A275B10}" dt="2023-07-14T03:06:25.741" v="12" actId="1076"/>
      <pc:docMkLst>
        <pc:docMk/>
      </pc:docMkLst>
      <pc:sldChg chg="modSp mod">
        <pc:chgData name="Ran, Mi" userId="cd772b89-c171-4610-ae6e-93a9b4487345" providerId="ADAL" clId="{9FFAB477-BC18-4059-934C-6FD45A275B10}" dt="2023-07-14T03:06:12.909" v="10" actId="20577"/>
        <pc:sldMkLst>
          <pc:docMk/>
          <pc:sldMk cId="2092682279" sldId="2147471796"/>
        </pc:sldMkLst>
        <pc:spChg chg="mod">
          <ac:chgData name="Ran, Mi" userId="cd772b89-c171-4610-ae6e-93a9b4487345" providerId="ADAL" clId="{9FFAB477-BC18-4059-934C-6FD45A275B10}" dt="2023-07-14T03:06:12.909" v="10" actId="20577"/>
          <ac:spMkLst>
            <pc:docMk/>
            <pc:sldMk cId="2092682279" sldId="2147471796"/>
            <ac:spMk id="39" creationId="{EEEFAF07-8FBA-34FE-DCF6-1DF71017EE2E}"/>
          </ac:spMkLst>
        </pc:spChg>
      </pc:sldChg>
      <pc:sldChg chg="modSp mod">
        <pc:chgData name="Ran, Mi" userId="cd772b89-c171-4610-ae6e-93a9b4487345" providerId="ADAL" clId="{9FFAB477-BC18-4059-934C-6FD45A275B10}" dt="2023-07-14T03:06:07.844" v="3" actId="20577"/>
        <pc:sldMkLst>
          <pc:docMk/>
          <pc:sldMk cId="4247018813" sldId="2147471821"/>
        </pc:sldMkLst>
        <pc:spChg chg="mod">
          <ac:chgData name="Ran, Mi" userId="cd772b89-c171-4610-ae6e-93a9b4487345" providerId="ADAL" clId="{9FFAB477-BC18-4059-934C-6FD45A275B10}" dt="2023-07-14T03:06:07.844" v="3" actId="20577"/>
          <ac:spMkLst>
            <pc:docMk/>
            <pc:sldMk cId="4247018813" sldId="2147471821"/>
            <ac:spMk id="27" creationId="{D01B5822-8AB9-EB20-61B0-5FF042CC945B}"/>
          </ac:spMkLst>
        </pc:spChg>
      </pc:sldChg>
      <pc:sldChg chg="modSp mod">
        <pc:chgData name="Ran, Mi" userId="cd772b89-c171-4610-ae6e-93a9b4487345" providerId="ADAL" clId="{9FFAB477-BC18-4059-934C-6FD45A275B10}" dt="2023-07-14T03:06:25.741" v="12" actId="1076"/>
        <pc:sldMkLst>
          <pc:docMk/>
          <pc:sldMk cId="432958383" sldId="2147471824"/>
        </pc:sldMkLst>
        <pc:spChg chg="mod">
          <ac:chgData name="Ran, Mi" userId="cd772b89-c171-4610-ae6e-93a9b4487345" providerId="ADAL" clId="{9FFAB477-BC18-4059-934C-6FD45A275B10}" dt="2023-07-14T03:06:25.741" v="12" actId="1076"/>
          <ac:spMkLst>
            <pc:docMk/>
            <pc:sldMk cId="432958383" sldId="2147471824"/>
            <ac:spMk id="5" creationId="{093C79C8-EF27-A65E-61C5-1AAEC6EDD29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7098829985179E-2"/>
          <c:y val="0.22094998414930092"/>
          <c:w val="0.87290234798441091"/>
          <c:h val="0.63317101914641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F4-43D6-8A1C-6EED54F78AD9}"/>
              </c:ext>
            </c:extLst>
          </c:dPt>
          <c:cat>
            <c:strRef>
              <c:f>Sheet1!$A$2:$A$3</c:f>
              <c:strCache>
                <c:ptCount val="2"/>
                <c:pt idx="0">
                  <c:v>舒格利单抗</c:v>
                </c:pt>
                <c:pt idx="1">
                  <c:v>安慰剂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15.7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4-43D6-8A1C-6EED54F78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"/>
        <c:axId val="1863982352"/>
        <c:axId val="1863969872"/>
      </c:barChart>
      <c:catAx>
        <c:axId val="186398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3969872"/>
        <c:crosses val="autoZero"/>
        <c:auto val="1"/>
        <c:lblAlgn val="ctr"/>
        <c:lblOffset val="100"/>
        <c:noMultiLvlLbl val="0"/>
      </c:catAx>
      <c:valAx>
        <c:axId val="1863969872"/>
        <c:scaling>
          <c:orientation val="minMax"/>
          <c:max val="18"/>
        </c:scaling>
        <c:delete val="1"/>
        <c:axPos val="l"/>
        <c:numFmt formatCode="General" sourceLinked="1"/>
        <c:majorTickMark val="out"/>
        <c:minorTickMark val="none"/>
        <c:tickLblPos val="nextTo"/>
        <c:crossAx val="186398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7098829985179E-2"/>
          <c:y val="0.22094998414930092"/>
          <c:w val="0.87290234798441091"/>
          <c:h val="0.63317101914641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舒格利单抗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B7-4157-A47A-F5F75BDBA3C4}"/>
              </c:ext>
            </c:extLst>
          </c:dPt>
          <c:cat>
            <c:strRef>
              <c:f>Sheet1!$A$2:$A$3</c:f>
              <c:strCache>
                <c:ptCount val="2"/>
                <c:pt idx="0">
                  <c:v>舒格利单抗</c:v>
                </c:pt>
                <c:pt idx="1">
                  <c:v>安慰剂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B7-4157-A47A-F5F75BDBA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"/>
        <c:axId val="1863982352"/>
        <c:axId val="1863969872"/>
      </c:barChart>
      <c:catAx>
        <c:axId val="186398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3969872"/>
        <c:crosses val="autoZero"/>
        <c:auto val="1"/>
        <c:lblAlgn val="ctr"/>
        <c:lblOffset val="100"/>
        <c:noMultiLvlLbl val="0"/>
      </c:catAx>
      <c:valAx>
        <c:axId val="1863969872"/>
        <c:scaling>
          <c:orientation val="minMax"/>
          <c:max val="18"/>
        </c:scaling>
        <c:delete val="1"/>
        <c:axPos val="l"/>
        <c:numFmt formatCode="General" sourceLinked="1"/>
        <c:majorTickMark val="out"/>
        <c:minorTickMark val="none"/>
        <c:tickLblPos val="nextTo"/>
        <c:crossAx val="1863982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0.63725</cdr:x>
      <cdr:y>0.60301</cdr:y>
    </cdr:from>
    <cdr:to>
      <cdr:x>0.8962</cdr:x>
      <cdr:y>0.71291</cdr:y>
    </cdr:to>
    <cdr:sp macro="" textlink="">
      <cdr:nvSpPr>
        <cdr:cNvPr id="2" name="文本框 32">
          <a:extLst xmlns:a="http://schemas.openxmlformats.org/drawingml/2006/main">
            <a:ext uri="{FF2B5EF4-FFF2-40B4-BE49-F238E27FC236}">
              <a16:creationId xmlns:a16="http://schemas.microsoft.com/office/drawing/2014/main" id="{566DA6E2-2C2D-DCC0-78DA-FE3B39073640}"/>
            </a:ext>
          </a:extLst>
        </cdr:cNvPr>
        <cdr:cNvSpPr txBox="1"/>
      </cdr:nvSpPr>
      <cdr:spPr bwMode="gray">
        <a:xfrm xmlns:a="http://schemas.openxmlformats.org/drawingml/2006/main">
          <a:off x="2299139" y="1407460"/>
          <a:ext cx="934279" cy="256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tIns="45720" rIns="45720" bIns="45720" rtlCol="0"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90000"/>
            </a:lnSpc>
            <a:spcBef>
              <a:spcPts val="1000"/>
            </a:spcBef>
          </a:pP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4.1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个月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C397B-B944-422B-99A7-18EBBC210A1F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133CF-2046-4BF0-9499-411DCB2BF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21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92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2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08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14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1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8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6712117-B280-0CBE-A706-B5BE82850D8B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0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62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11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29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00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3DCAFFD-E6A6-1C02-090B-152F6EFC0E1D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13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38E466-8307-0FF5-2697-42AF5F37F852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9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4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4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006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24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6C75747-CF37-FB65-DF0C-FEA353EC069B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1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77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77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562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65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163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279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66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1B71A71-9749-D962-E398-97FAEBC83EDE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885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887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1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10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305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659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67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650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32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340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62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853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759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9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083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867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589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393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CF8902B-18FD-CD70-91E6-74EF42C38912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86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129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458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889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37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29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7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6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33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1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ags" Target="../tags/tag18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tags" Target="../tags/tag17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40594422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" imgW="663" imgH="664" progId="TCLayout.ActiveDocument.1">
                  <p:embed/>
                </p:oleObj>
              </mc:Choice>
              <mc:Fallback>
                <p:oleObj name="think-cell 幻灯片" r:id="rId17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FE7EC5F-D8B3-4586-5EF0-B68EE29E5FBE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64075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90738545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D203EF8-BE44-D65D-77C6-3EF61B0029BE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21891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4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7">
            <a:extLst>
              <a:ext uri="{FF2B5EF4-FFF2-40B4-BE49-F238E27FC236}">
                <a16:creationId xmlns:a16="http://schemas.microsoft.com/office/drawing/2014/main" id="{3B1BD5AE-9FB7-B120-D8CD-18B94DAC71B2}"/>
              </a:ext>
            </a:extLst>
          </p:cNvPr>
          <p:cNvSpPr txBox="1">
            <a:spLocks/>
          </p:cNvSpPr>
          <p:nvPr/>
        </p:nvSpPr>
        <p:spPr bwMode="gray">
          <a:xfrm>
            <a:off x="2233879" y="1084729"/>
            <a:ext cx="7903536" cy="1779486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注射液（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择捷美</a:t>
            </a:r>
            <a:r>
              <a:rPr lang="en-US" altLang="zh-CN" sz="4400" b="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4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lang="zh-CN" altLang="en-US" sz="4800" dirty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089CDC1-D367-7ABD-2750-4E8CC21DEF75}"/>
              </a:ext>
            </a:extLst>
          </p:cNvPr>
          <p:cNvSpPr txBox="1">
            <a:spLocks/>
          </p:cNvSpPr>
          <p:nvPr/>
        </p:nvSpPr>
        <p:spPr>
          <a:xfrm>
            <a:off x="3826764" y="4622338"/>
            <a:ext cx="4233672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申报企业：辉瑞投资有限公司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62CD4A-77AF-EBFC-8A8E-A404814C997F}"/>
              </a:ext>
            </a:extLst>
          </p:cNvPr>
          <p:cNvSpPr txBox="1"/>
          <p:nvPr/>
        </p:nvSpPr>
        <p:spPr bwMode="gray">
          <a:xfrm>
            <a:off x="-1" y="0"/>
            <a:ext cx="2527070" cy="462012"/>
          </a:xfrm>
          <a:prstGeom prst="rect">
            <a:avLst/>
          </a:prstGeom>
          <a:solidFill>
            <a:srgbClr val="FFFF00"/>
          </a:solidFill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PPT-2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（不含公平性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948EFE-E89B-843A-EB63-78352C234107}"/>
              </a:ext>
            </a:extLst>
          </p:cNvPr>
          <p:cNvSpPr txBox="1"/>
          <p:nvPr/>
        </p:nvSpPr>
        <p:spPr bwMode="gray">
          <a:xfrm>
            <a:off x="772045" y="3429000"/>
            <a:ext cx="10343110" cy="46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舒格利单抗注射液是“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国家重大新药创制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项目，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新药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49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EEEFAF07-8FBA-34FE-DCF6-1DF71017EE2E}"/>
              </a:ext>
            </a:extLst>
          </p:cNvPr>
          <p:cNvSpPr txBox="1"/>
          <p:nvPr/>
        </p:nvSpPr>
        <p:spPr bwMode="gray">
          <a:xfrm>
            <a:off x="6233934" y="1939727"/>
            <a:ext cx="5558712" cy="2007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期患者亟需免疫巩固治疗延长生命的临床空白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更惠及≥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岁患者</a:t>
            </a:r>
            <a:r>
              <a:rPr lang="zh-CN" altLang="en-US" sz="1400" b="1" dirty="0">
                <a:solidFill>
                  <a:schemeClr val="accent1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舒格利单抗是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唯一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可同时覆盖同步和序贯放化疗后的免疫巩固治疗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≥65</a:t>
            </a:r>
            <a:r>
              <a:rPr lang="zh-CN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岁</a:t>
            </a:r>
            <a:r>
              <a:rPr lang="zh-CN" altLang="en-US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老人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患者因同步放化疗的毒副作用，</a:t>
            </a:r>
            <a:r>
              <a:rPr lang="zh-CN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更多选择序贯放化疗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安全性高，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IV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期鳞癌患者获益佳，增加临床用药选择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目录内无</a:t>
            </a:r>
            <a:r>
              <a:rPr lang="en-US" altLang="zh-CN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PD-L1</a:t>
            </a:r>
            <a:r>
              <a:rPr lang="zh-CN" altLang="en-US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免疫抑制剂。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较其他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PD-1/PD-L1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免疫抑制剂，舒格利单抗联合化疗一线治疗鳞癌患者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PFS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疗效排名第一的概率最高</a:t>
            </a:r>
            <a:r>
              <a:rPr lang="en-US" altLang="zh-CN" sz="1400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F7E203-5270-0101-E75B-E63580B253D4}"/>
              </a:ext>
            </a:extLst>
          </p:cNvPr>
          <p:cNvSpPr/>
          <p:nvPr/>
        </p:nvSpPr>
        <p:spPr bwMode="gray">
          <a:xfrm>
            <a:off x="6074118" y="1556453"/>
            <a:ext cx="5851831" cy="2686389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D10887F-6E69-68BA-2DB5-78E9A322446C}"/>
              </a:ext>
            </a:extLst>
          </p:cNvPr>
          <p:cNvSpPr/>
          <p:nvPr/>
        </p:nvSpPr>
        <p:spPr bwMode="gray">
          <a:xfrm>
            <a:off x="7391569" y="1240558"/>
            <a:ext cx="2923634" cy="50864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F6DACA5-3AB7-EB1F-5062-03210446CB61}"/>
              </a:ext>
            </a:extLst>
          </p:cNvPr>
          <p:cNvGrpSpPr/>
          <p:nvPr/>
        </p:nvGrpSpPr>
        <p:grpSpPr>
          <a:xfrm>
            <a:off x="7674722" y="1276820"/>
            <a:ext cx="2544886" cy="457671"/>
            <a:chOff x="1894806" y="3853335"/>
            <a:chExt cx="2544886" cy="45767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D9848D-6B58-5083-7D20-2F4F873A402A}"/>
                </a:ext>
              </a:extLst>
            </p:cNvPr>
            <p:cNvSpPr txBox="1"/>
            <p:nvPr/>
          </p:nvSpPr>
          <p:spPr bwMode="gray">
            <a:xfrm>
              <a:off x="2365448" y="3853335"/>
              <a:ext cx="2074244" cy="43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弥补目录短板</a:t>
              </a:r>
              <a:endPara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" name="图形 29" descr="文档 纯色填充">
              <a:extLst>
                <a:ext uri="{FF2B5EF4-FFF2-40B4-BE49-F238E27FC236}">
                  <a16:creationId xmlns:a16="http://schemas.microsoft.com/office/drawing/2014/main" id="{A553E1D8-BB4D-28C9-FFEA-DB091341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94806" y="3881266"/>
              <a:ext cx="429740" cy="429740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95668FBF-1EEF-2765-4468-8A6FA1DA342E}"/>
              </a:ext>
            </a:extLst>
          </p:cNvPr>
          <p:cNvSpPr/>
          <p:nvPr/>
        </p:nvSpPr>
        <p:spPr bwMode="gray">
          <a:xfrm>
            <a:off x="449580" y="1544463"/>
            <a:ext cx="5348834" cy="2686389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AC54FB4-019F-2AF8-C795-BA19868DED19}"/>
              </a:ext>
            </a:extLst>
          </p:cNvPr>
          <p:cNvSpPr/>
          <p:nvPr/>
        </p:nvSpPr>
        <p:spPr bwMode="gray">
          <a:xfrm>
            <a:off x="1672047" y="1337024"/>
            <a:ext cx="3387634" cy="60384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2225584-6063-7B9B-4C6D-E38A4F59A171}"/>
              </a:ext>
            </a:extLst>
          </p:cNvPr>
          <p:cNvGrpSpPr/>
          <p:nvPr/>
        </p:nvGrpSpPr>
        <p:grpSpPr>
          <a:xfrm>
            <a:off x="1661618" y="1290544"/>
            <a:ext cx="3114910" cy="472875"/>
            <a:chOff x="1450673" y="1245668"/>
            <a:chExt cx="3114910" cy="4728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2140B0D-0249-EA74-70F8-D2CC367E9A9C}"/>
                </a:ext>
              </a:extLst>
            </p:cNvPr>
            <p:cNvSpPr txBox="1"/>
            <p:nvPr/>
          </p:nvSpPr>
          <p:spPr bwMode="gray">
            <a:xfrm>
              <a:off x="1871579" y="1245668"/>
              <a:ext cx="2694004" cy="43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对公共健康的影响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图形 15" descr="医学 纯色填充">
              <a:extLst>
                <a:ext uri="{FF2B5EF4-FFF2-40B4-BE49-F238E27FC236}">
                  <a16:creationId xmlns:a16="http://schemas.microsoft.com/office/drawing/2014/main" id="{62AE6376-FB73-7C38-8C56-835446B59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0673" y="1246106"/>
              <a:ext cx="472437" cy="472437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2A86F263-CDAD-836F-D454-8375637E9164}"/>
              </a:ext>
            </a:extLst>
          </p:cNvPr>
          <p:cNvSpPr/>
          <p:nvPr/>
        </p:nvSpPr>
        <p:spPr bwMode="gray">
          <a:xfrm>
            <a:off x="6074118" y="4562911"/>
            <a:ext cx="5847852" cy="1705601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36116A2-7171-05BE-DB4F-FEB84392D9B3}"/>
              </a:ext>
            </a:extLst>
          </p:cNvPr>
          <p:cNvGrpSpPr/>
          <p:nvPr/>
        </p:nvGrpSpPr>
        <p:grpSpPr>
          <a:xfrm>
            <a:off x="7835982" y="4337150"/>
            <a:ext cx="2651633" cy="563986"/>
            <a:chOff x="7855131" y="3706034"/>
            <a:chExt cx="2651633" cy="56398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64DC406-008A-F86C-3DAB-AB27D080C261}"/>
                </a:ext>
              </a:extLst>
            </p:cNvPr>
            <p:cNvSpPr/>
            <p:nvPr/>
          </p:nvSpPr>
          <p:spPr bwMode="gray">
            <a:xfrm>
              <a:off x="7855131" y="3706034"/>
              <a:ext cx="2505624" cy="56398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latin typeface="+mj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131AFDA-5458-A193-E78F-BAC8469D9909}"/>
                </a:ext>
              </a:extLst>
            </p:cNvPr>
            <p:cNvGrpSpPr/>
            <p:nvPr/>
          </p:nvGrpSpPr>
          <p:grpSpPr>
            <a:xfrm>
              <a:off x="7918359" y="3706034"/>
              <a:ext cx="2588405" cy="497329"/>
              <a:chOff x="7483919" y="3656482"/>
              <a:chExt cx="2588405" cy="49732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47A94A8-4E63-7939-99AA-DEC6506B3A12}"/>
                  </a:ext>
                </a:extLst>
              </p:cNvPr>
              <p:cNvSpPr txBox="1"/>
              <p:nvPr/>
            </p:nvSpPr>
            <p:spPr bwMode="gray">
              <a:xfrm>
                <a:off x="7852937" y="3656482"/>
                <a:ext cx="2219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便于临床管理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9" name="图形 28" descr="药品 纯色填充">
                <a:extLst>
                  <a:ext uri="{FF2B5EF4-FFF2-40B4-BE49-F238E27FC236}">
                    <a16:creationId xmlns:a16="http://schemas.microsoft.com/office/drawing/2014/main" id="{3FD3D6C2-3893-A5E6-5217-A49F2BF63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83919" y="3696233"/>
                <a:ext cx="457578" cy="457578"/>
              </a:xfrm>
              <a:prstGeom prst="rect">
                <a:avLst/>
              </a:prstGeom>
            </p:spPr>
          </p:pic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9C43B16F-F99E-8B1E-720A-FF6C85254428}"/>
              </a:ext>
            </a:extLst>
          </p:cNvPr>
          <p:cNvSpPr txBox="1"/>
          <p:nvPr/>
        </p:nvSpPr>
        <p:spPr bwMode="gray">
          <a:xfrm>
            <a:off x="6206534" y="4886691"/>
            <a:ext cx="5583020" cy="1232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所有获批适应症的用药周期均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长达</a:t>
            </a:r>
            <a:r>
              <a:rPr lang="en-US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en-US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次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且为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固定剂量给药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依从性高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，临床使用方便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en-US" altLang="zh-CN" sz="1400" dirty="0"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纳入</a:t>
            </a:r>
            <a:r>
              <a:rPr lang="en-US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《2022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新型抗肿瘤药物临床应用指导原则</a:t>
            </a:r>
            <a:r>
              <a:rPr lang="en-US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en-US" altLang="zh-CN" sz="1400" baseline="300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23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，规范该产品的临床应用，</a:t>
            </a:r>
            <a:r>
              <a:rPr lang="zh-CN" altLang="en-US" sz="1400" b="1" dirty="0">
                <a:solidFill>
                  <a:srgbClr val="0047BB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临床滥用风险低</a:t>
            </a:r>
            <a:endParaRPr lang="en-US" altLang="zh-CN" sz="1400" b="1" dirty="0">
              <a:solidFill>
                <a:srgbClr val="0047BB"/>
              </a:solidFill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D12E429-271E-2D1B-C3C6-86B379D0E4D9}"/>
              </a:ext>
            </a:extLst>
          </p:cNvPr>
          <p:cNvSpPr/>
          <p:nvPr/>
        </p:nvSpPr>
        <p:spPr bwMode="gray">
          <a:xfrm>
            <a:off x="442099" y="4575506"/>
            <a:ext cx="5401683" cy="169300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7D08689-2C52-A876-AE80-1EF7210D406B}"/>
              </a:ext>
            </a:extLst>
          </p:cNvPr>
          <p:cNvGrpSpPr/>
          <p:nvPr/>
        </p:nvGrpSpPr>
        <p:grpSpPr>
          <a:xfrm>
            <a:off x="1244668" y="4385741"/>
            <a:ext cx="3527250" cy="603845"/>
            <a:chOff x="7376160" y="1167735"/>
            <a:chExt cx="3527250" cy="60384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A4C0780-1C3C-5B49-949F-B2ECC1661695}"/>
                </a:ext>
              </a:extLst>
            </p:cNvPr>
            <p:cNvSpPr/>
            <p:nvPr/>
          </p:nvSpPr>
          <p:spPr bwMode="gray">
            <a:xfrm>
              <a:off x="7376160" y="1167735"/>
              <a:ext cx="3387634" cy="60384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latin typeface="+mj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771E4BF-27EE-A4BF-E35D-A49D73F34F67}"/>
                </a:ext>
              </a:extLst>
            </p:cNvPr>
            <p:cNvSpPr txBox="1"/>
            <p:nvPr/>
          </p:nvSpPr>
          <p:spPr bwMode="gray">
            <a:xfrm>
              <a:off x="7728058" y="1209160"/>
              <a:ext cx="3175352" cy="430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符合“保基本”原则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Group 654">
              <a:extLst>
                <a:ext uri="{FF2B5EF4-FFF2-40B4-BE49-F238E27FC236}">
                  <a16:creationId xmlns:a16="http://schemas.microsoft.com/office/drawing/2014/main" id="{884C6F29-BBC5-6995-6DAF-D283A60F7332}"/>
                </a:ext>
              </a:extLst>
            </p:cNvPr>
            <p:cNvGrpSpPr/>
            <p:nvPr/>
          </p:nvGrpSpPr>
          <p:grpSpPr>
            <a:xfrm>
              <a:off x="7513290" y="1256810"/>
              <a:ext cx="429535" cy="359882"/>
              <a:chOff x="5083176" y="1931988"/>
              <a:chExt cx="382588" cy="304802"/>
            </a:xfrm>
            <a:solidFill>
              <a:srgbClr val="0047BB"/>
            </a:solidFill>
          </p:grpSpPr>
          <p:sp>
            <p:nvSpPr>
              <p:cNvPr id="18" name="Freeform 478">
                <a:extLst>
                  <a:ext uri="{FF2B5EF4-FFF2-40B4-BE49-F238E27FC236}">
                    <a16:creationId xmlns:a16="http://schemas.microsoft.com/office/drawing/2014/main" id="{60727179-FDD6-1A90-002A-0D8D32F6D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176" y="2082802"/>
                <a:ext cx="382588" cy="153988"/>
              </a:xfrm>
              <a:custGeom>
                <a:avLst/>
                <a:gdLst>
                  <a:gd name="T0" fmla="*/ 0 w 246"/>
                  <a:gd name="T1" fmla="*/ 69 h 99"/>
                  <a:gd name="T2" fmla="*/ 21 w 246"/>
                  <a:gd name="T3" fmla="*/ 63 h 99"/>
                  <a:gd name="T4" fmla="*/ 122 w 246"/>
                  <a:gd name="T5" fmla="*/ 99 h 99"/>
                  <a:gd name="T6" fmla="*/ 230 w 246"/>
                  <a:gd name="T7" fmla="*/ 57 h 99"/>
                  <a:gd name="T8" fmla="*/ 219 w 246"/>
                  <a:gd name="T9" fmla="*/ 31 h 99"/>
                  <a:gd name="T10" fmla="*/ 148 w 246"/>
                  <a:gd name="T11" fmla="*/ 54 h 99"/>
                  <a:gd name="T12" fmla="*/ 123 w 246"/>
                  <a:gd name="T13" fmla="*/ 75 h 99"/>
                  <a:gd name="T14" fmla="*/ 67 w 246"/>
                  <a:gd name="T15" fmla="*/ 54 h 99"/>
                  <a:gd name="T16" fmla="*/ 70 w 246"/>
                  <a:gd name="T17" fmla="*/ 47 h 99"/>
                  <a:gd name="T18" fmla="*/ 123 w 246"/>
                  <a:gd name="T19" fmla="*/ 68 h 99"/>
                  <a:gd name="T20" fmla="*/ 133 w 246"/>
                  <a:gd name="T21" fmla="*/ 42 h 99"/>
                  <a:gd name="T22" fmla="*/ 0 w 246"/>
                  <a:gd name="T23" fmla="*/ 9 h 99"/>
                  <a:gd name="T24" fmla="*/ 0 w 246"/>
                  <a:gd name="T2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99">
                    <a:moveTo>
                      <a:pt x="0" y="69"/>
                    </a:moveTo>
                    <a:cubicBezTo>
                      <a:pt x="10" y="65"/>
                      <a:pt x="18" y="63"/>
                      <a:pt x="21" y="63"/>
                    </a:cubicBezTo>
                    <a:cubicBezTo>
                      <a:pt x="31" y="63"/>
                      <a:pt x="100" y="99"/>
                      <a:pt x="122" y="99"/>
                    </a:cubicBezTo>
                    <a:cubicBezTo>
                      <a:pt x="141" y="99"/>
                      <a:pt x="230" y="57"/>
                      <a:pt x="230" y="57"/>
                    </a:cubicBezTo>
                    <a:cubicBezTo>
                      <a:pt x="246" y="51"/>
                      <a:pt x="235" y="25"/>
                      <a:pt x="219" y="31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146" y="70"/>
                      <a:pt x="133" y="77"/>
                      <a:pt x="123" y="75"/>
                    </a:cubicBezTo>
                    <a:cubicBezTo>
                      <a:pt x="115" y="73"/>
                      <a:pt x="67" y="54"/>
                      <a:pt x="67" y="54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37" y="71"/>
                      <a:pt x="149" y="50"/>
                      <a:pt x="133" y="42"/>
                    </a:cubicBezTo>
                    <a:cubicBezTo>
                      <a:pt x="67" y="11"/>
                      <a:pt x="43" y="0"/>
                      <a:pt x="0" y="9"/>
                    </a:cubicBezTo>
                    <a:cubicBezTo>
                      <a:pt x="0" y="21"/>
                      <a:pt x="0" y="64"/>
                      <a:pt x="0" y="69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479">
                <a:extLst>
                  <a:ext uri="{FF2B5EF4-FFF2-40B4-BE49-F238E27FC236}">
                    <a16:creationId xmlns:a16="http://schemas.microsoft.com/office/drawing/2014/main" id="{C9D9D491-DAA6-FCF3-7887-805013647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106614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1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480">
                <a:extLst>
                  <a:ext uri="{FF2B5EF4-FFF2-40B4-BE49-F238E27FC236}">
                    <a16:creationId xmlns:a16="http://schemas.microsoft.com/office/drawing/2014/main" id="{17B691D7-AA07-033E-BC7B-AB28BF97D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063751"/>
                <a:ext cx="76200" cy="11113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481">
                <a:extLst>
                  <a:ext uri="{FF2B5EF4-FFF2-40B4-BE49-F238E27FC236}">
                    <a16:creationId xmlns:a16="http://schemas.microsoft.com/office/drawing/2014/main" id="{467D8548-993B-F855-A26B-832302691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041526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482">
                <a:extLst>
                  <a:ext uri="{FF2B5EF4-FFF2-40B4-BE49-F238E27FC236}">
                    <a16:creationId xmlns:a16="http://schemas.microsoft.com/office/drawing/2014/main" id="{BF141C94-BBFC-AB35-2F9C-3B3DF4B5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213" y="2084389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483">
                <a:extLst>
                  <a:ext uri="{FF2B5EF4-FFF2-40B4-BE49-F238E27FC236}">
                    <a16:creationId xmlns:a16="http://schemas.microsoft.com/office/drawing/2014/main" id="{0109755E-4381-B672-EF71-8DA279DE5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6" y="2063751"/>
                <a:ext cx="76200" cy="11113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484">
                <a:extLst>
                  <a:ext uri="{FF2B5EF4-FFF2-40B4-BE49-F238E27FC236}">
                    <a16:creationId xmlns:a16="http://schemas.microsoft.com/office/drawing/2014/main" id="{210D8420-4950-8FE7-35FD-2D3334521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6" y="2084389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485">
                <a:extLst>
                  <a:ext uri="{FF2B5EF4-FFF2-40B4-BE49-F238E27FC236}">
                    <a16:creationId xmlns:a16="http://schemas.microsoft.com/office/drawing/2014/main" id="{BC2A9FB9-94EA-770E-2769-4F12A98D1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6" y="2106614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1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487">
                <a:extLst>
                  <a:ext uri="{FF2B5EF4-FFF2-40B4-BE49-F238E27FC236}">
                    <a16:creationId xmlns:a16="http://schemas.microsoft.com/office/drawing/2014/main" id="{DC66DB04-6299-1670-55AA-C943983C1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5" y="2019301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488">
                <a:extLst>
                  <a:ext uri="{FF2B5EF4-FFF2-40B4-BE49-F238E27FC236}">
                    <a16:creationId xmlns:a16="http://schemas.microsoft.com/office/drawing/2014/main" id="{085A81FB-4834-5C79-A00D-324D3EA07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525" y="2041526"/>
                <a:ext cx="76200" cy="12700"/>
              </a:xfrm>
              <a:custGeom>
                <a:avLst/>
                <a:gdLst>
                  <a:gd name="T0" fmla="*/ 45 w 49"/>
                  <a:gd name="T1" fmla="*/ 8 h 8"/>
                  <a:gd name="T2" fmla="*/ 49 w 49"/>
                  <a:gd name="T3" fmla="*/ 4 h 8"/>
                  <a:gd name="T4" fmla="*/ 45 w 49"/>
                  <a:gd name="T5" fmla="*/ 0 h 8"/>
                  <a:gd name="T6" fmla="*/ 4 w 49"/>
                  <a:gd name="T7" fmla="*/ 0 h 8"/>
                  <a:gd name="T8" fmla="*/ 0 w 49"/>
                  <a:gd name="T9" fmla="*/ 4 h 8"/>
                  <a:gd name="T10" fmla="*/ 4 w 49"/>
                  <a:gd name="T11" fmla="*/ 8 h 8"/>
                  <a:gd name="T12" fmla="*/ 45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45" y="8"/>
                    </a:moveTo>
                    <a:cubicBezTo>
                      <a:pt x="47" y="8"/>
                      <a:pt x="49" y="6"/>
                      <a:pt x="49" y="4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val 489">
                <a:extLst>
                  <a:ext uri="{FF2B5EF4-FFF2-40B4-BE49-F238E27FC236}">
                    <a16:creationId xmlns:a16="http://schemas.microsoft.com/office/drawing/2014/main" id="{9E78E9EA-169E-8DB4-9113-72621E068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5113" y="1931988"/>
                <a:ext cx="74613" cy="746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10FFFA20-A8BD-E260-899A-CB108FC18544}"/>
              </a:ext>
            </a:extLst>
          </p:cNvPr>
          <p:cNvSpPr txBox="1"/>
          <p:nvPr/>
        </p:nvSpPr>
        <p:spPr bwMode="gray">
          <a:xfrm>
            <a:off x="587492" y="5026627"/>
            <a:ext cx="5210922" cy="1258014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84400" indent="-28440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唯一同时覆盖同步和序贯放化疗后的免疫巩固治疗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4400" indent="-2844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期患者仅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替代部分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同适应症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PD-1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免疫抑制剂，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增加临床用药选择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带来更多患者获益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B6FEDF-DBAE-B2AF-9E81-B63F50B7389F}"/>
              </a:ext>
            </a:extLst>
          </p:cNvPr>
          <p:cNvSpPr txBox="1"/>
          <p:nvPr/>
        </p:nvSpPr>
        <p:spPr bwMode="gray">
          <a:xfrm>
            <a:off x="587492" y="1860295"/>
            <a:ext cx="5012120" cy="213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肺癌的发病率和死亡率居中国肿瘤首位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年生存率仅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5%-15%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对于不可切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期非小细胞肺癌患者，舒格利单抗是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同时覆盖同步和序贯放化疗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后的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免疫巩固治疗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率提高至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55.8%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21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期患者，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显著延长患者生命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，中位总生存期达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显著降低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死亡风险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3503761-F286-D7BF-E83C-C5DD92274975}"/>
              </a:ext>
            </a:extLst>
          </p:cNvPr>
          <p:cNvSpPr txBox="1"/>
          <p:nvPr/>
        </p:nvSpPr>
        <p:spPr bwMode="gray">
          <a:xfrm>
            <a:off x="3077126" y="396418"/>
            <a:ext cx="8256158" cy="475912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7053700-48C2-C0D6-C9AF-4B9996549440}"/>
              </a:ext>
            </a:extLst>
          </p:cNvPr>
          <p:cNvSpPr txBox="1"/>
          <p:nvPr/>
        </p:nvSpPr>
        <p:spPr bwMode="gray">
          <a:xfrm>
            <a:off x="2746896" y="650949"/>
            <a:ext cx="8701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期患者亟需免疫巩固治疗的临床空白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，增加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期患者临床用药选择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130F9EC-A96C-8E49-196B-0E7B887DFE1A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052B8623-F753-6926-6311-86673756361C}"/>
              </a:ext>
            </a:extLst>
          </p:cNvPr>
          <p:cNvSpPr txBox="1">
            <a:spLocks/>
          </p:cNvSpPr>
          <p:nvPr/>
        </p:nvSpPr>
        <p:spPr bwMode="gray">
          <a:xfrm>
            <a:off x="449580" y="616695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</a:p>
        </p:txBody>
      </p:sp>
    </p:spTree>
    <p:extLst>
      <p:ext uri="{BB962C8B-B14F-4D97-AF65-F5344CB8AC3E}">
        <p14:creationId xmlns:p14="http://schemas.microsoft.com/office/powerpoint/2010/main" val="209268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B39BD-D3F8-7C9F-6B40-B62083E5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807C28-D126-A248-396E-654CD7AA609E}"/>
              </a:ext>
            </a:extLst>
          </p:cNvPr>
          <p:cNvSpPr txBox="1"/>
          <p:nvPr/>
        </p:nvSpPr>
        <p:spPr bwMode="gray">
          <a:xfrm>
            <a:off x="387928" y="847075"/>
            <a:ext cx="1141375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Xia C, Dong X, Li H, Cao M, Sun D, He S, Yang F, Yan X, Zhang S, Li N, Chen W. Cancer statistics in China and United States, 2022: profiles, trends, and determinants. Chin Med J (</a:t>
            </a:r>
            <a:r>
              <a:rPr lang="en-US" altLang="zh-CN" sz="1000" baseline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Engl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). 2022 Feb 9;135(5):584-590</a:t>
            </a:r>
          </a:p>
          <a:p>
            <a:pPr marL="228600" indent="-228600">
              <a:buFontTx/>
              <a:buAutoNum type="arabicPeriod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中华人民共和国国家卫生和计划生育委员会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原发性肺癌诊疗规范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(2018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)》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中国临床肿瘤学会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(CSCO)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非小细胞肺癌诊疗指南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.》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/>
              <a:t>Anne </a:t>
            </a:r>
            <a:r>
              <a:rPr lang="en-US" altLang="zh-CN" sz="1000" dirty="0" err="1"/>
              <a:t>Aupérin</a:t>
            </a:r>
            <a:r>
              <a:rPr lang="en-US" altLang="zh-CN" sz="1000" dirty="0"/>
              <a:t>, et al,. J Clin Oncol. 2010 May 1;28(13):2181-90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prstClr val="black"/>
                </a:solidFill>
              </a:rPr>
              <a:t>Tao Zhang, J </a:t>
            </a:r>
            <a:r>
              <a:rPr lang="en-US" altLang="zh-CN" sz="1000" dirty="0" err="1">
                <a:solidFill>
                  <a:prstClr val="black"/>
                </a:solidFill>
              </a:rPr>
              <a:t>Thorac</a:t>
            </a:r>
            <a:r>
              <a:rPr lang="en-US" altLang="zh-CN" sz="1000" dirty="0">
                <a:solidFill>
                  <a:prstClr val="black"/>
                </a:solidFill>
              </a:rPr>
              <a:t> Dis. 2020 Aug;12(8):4347-4356</a:t>
            </a:r>
            <a:endParaRPr lang="en-US" altLang="zh-CN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da-DK" altLang="zh-CN" sz="1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Sun Xi, </a:t>
            </a:r>
            <a:r>
              <a:rPr lang="da-DK" altLang="zh-CN" sz="10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et </a:t>
            </a:r>
            <a:r>
              <a:rPr lang="da-DK" altLang="zh-CN" sz="1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al. BMC </a:t>
            </a:r>
            <a:r>
              <a:rPr lang="da-DK" altLang="zh-CN" sz="10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Cancer. </a:t>
            </a:r>
            <a:r>
              <a:rPr lang="da-DK" altLang="zh-CN" sz="10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2019 </a:t>
            </a:r>
            <a:r>
              <a:rPr lang="da-DK" altLang="zh-CN" sz="1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Jun</a:t>
            </a:r>
            <a:r>
              <a:rPr lang="da-DK" altLang="zh-CN" sz="1000" spc="1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lang="da-DK" altLang="zh-CN" sz="1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10;19(1):558</a:t>
            </a:r>
          </a:p>
          <a:p>
            <a:pPr marL="228600" indent="-228600">
              <a:buFontTx/>
              <a:buAutoNum type="arabicPeriod"/>
              <a:defRPr/>
            </a:pP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Khunger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M, et al. Chest . 2017;152(2):271-281.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baseline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Rongshou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000" baseline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Zheng,et,al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Cancer incidence and mortality in China, 2016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Journal of the National Cancer Center 2 (2022) 1–9</a:t>
            </a:r>
          </a:p>
          <a:p>
            <a:pPr marL="228600" indent="-228600">
              <a:buFontTx/>
              <a:buAutoNum type="arabicPeriod"/>
              <a:defRPr/>
            </a:pP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三代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EGFR-TKI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EGFR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治疗中应用的专家共识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(2022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年版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《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Ⅳ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期原发性肺癌中国治疗指南（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年版）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228600" indent="-228600">
              <a:buFontTx/>
              <a:buAutoNum type="arabicPeriod"/>
              <a:defRPr/>
            </a:pP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舒格利单抗注射液说明书，核准日期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r>
              <a:rPr lang="zh-CN" altLang="en-US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endParaRPr lang="en-US" altLang="zh-CN" sz="1000" baseline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baseline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Mingye</a:t>
            </a:r>
            <a:r>
              <a:rPr lang="en-US" altLang="zh-CN" sz="1000" baseline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Zhao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et,al,Identifying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optimal PD-1/PD-L1 inhibitors in first-line treatment of patients with advanced squamous non-small cell lung cancer in China: Updated systematic review and network meta-analysis, 2022</a:t>
            </a:r>
          </a:p>
          <a:p>
            <a:pPr marL="228600" indent="-228600">
              <a:buFontTx/>
              <a:buAutoNum type="arabicPeriod"/>
              <a:defRPr/>
            </a:pPr>
            <a:r>
              <a:rPr lang="fr-FR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Supplement</a:t>
            </a:r>
            <a:r>
              <a:rPr lang="fr-FR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to:Zhou</a:t>
            </a:r>
            <a:r>
              <a:rPr lang="fr-FR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fr-FR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C,et</a:t>
            </a:r>
            <a:r>
              <a:rPr lang="fr-FR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al. Lancet </a:t>
            </a:r>
            <a:r>
              <a:rPr lang="fr-FR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Oncol</a:t>
            </a:r>
            <a:r>
              <a:rPr lang="fr-FR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2022 Feb;23(2):220-233.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G. Gao, Y. Zhao, J. Zhou, et al. Safety and tolerability of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sintilimab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sint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combination therapy in patients with advanced or recurrent non-small cell lung cancer (NSCLC): Pooled safety analysis of ORIENT 11 and ORIENT 12 studies. ELCC 2022 17P.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da-DK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Shun Lu, et al. J Thorac Oncol. 2021 Sep;16(9):1512-1522.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nl-NL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Wang J, et al. JAMA Oncol. 2021 May 1;7(5):709-717.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nl-NL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upplementary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to: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nl-NL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Caicun Zhou et al. J Thorac Oncol. 2023 May;18(5):628-639.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Supplementary to: Ren S, et al. J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Thorac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Oncol. 2022 Apr;17(4):544-557.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Jifang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Gong,et,al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Safety, antitumor activity and biomarkers of sugemalimab in Chinese patients with advanced solid tumors or lymphomas: results from the first‑in‑human phase 1 trial, Cancer Immunology, Immunotherapy, 2021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Juan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Zhang,et,al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American Association for Cancer Research (AACR) Virtual Annual Meeting II –Jun. 22, 2020. #3260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/>
              <a:t>Yi-Long Wu </a:t>
            </a:r>
            <a:r>
              <a:rPr lang="fr-FR" altLang="zh-CN" sz="1000" dirty="0"/>
              <a:t>et al. 2022 </a:t>
            </a:r>
            <a:r>
              <a:rPr lang="en-US" altLang="zh-CN" sz="1000" dirty="0"/>
              <a:t>World Conference on Lung Cancer</a:t>
            </a:r>
            <a:endParaRPr lang="zh-CN" altLang="en-US" sz="800" dirty="0"/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s-E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Zhou C, et al. 2022 ASCO 9027#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《2022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新型抗肿瘤药物临床应用指导原则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lang="es-E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《2023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中国临床肿瘤学会免疫检查点抑制剂临床应用指南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《2022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中华医学会肺癌指南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228600" indent="-228600">
              <a:buFontTx/>
              <a:buAutoNum type="arabicPeriod"/>
              <a:defRPr/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国家“重大新药创制”项目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课题编号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2018ZX09301001-004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Caicun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Zhou, Sugemalimab versus placebo, in combination with platinum-based chemotherapy, as first-line treatment of metastatic non-small-cell lung cancer (GEMSTONE-302): interim and final analyses of a double-blind,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randomised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phase 3 clinical trial, Lancet Oncol 2022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Caicun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Zhou,et,al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Sintilimab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Plus Platinum and Gemcitabine as First-Line Treatment for Advanced or Metastatic Squamous NSCLC: Results From a Randomized, Double-Blind, Phase 3 Trial (ORIENT-12), Journal of Thoracic Oncology,2021</a:t>
            </a:r>
          </a:p>
          <a:p>
            <a:pPr>
              <a:defRPr/>
            </a:pPr>
            <a:endParaRPr lang="fr-FR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93DEAE-DF97-0C60-68F7-1F0EC39032BD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</p:spTree>
    <p:extLst>
      <p:ext uri="{BB962C8B-B14F-4D97-AF65-F5344CB8AC3E}">
        <p14:creationId xmlns:p14="http://schemas.microsoft.com/office/powerpoint/2010/main" val="264583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1EDAD53-2AF2-5DF9-82F8-063F5159E475}"/>
              </a:ext>
            </a:extLst>
          </p:cNvPr>
          <p:cNvSpPr txBox="1"/>
          <p:nvPr/>
        </p:nvSpPr>
        <p:spPr bwMode="gray">
          <a:xfrm>
            <a:off x="3026747" y="920664"/>
            <a:ext cx="60927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舒格利单抗注射液（择捷美</a:t>
            </a:r>
            <a:r>
              <a:rPr lang="en-US" altLang="zh-CN" sz="3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 </a:t>
            </a:r>
            <a:r>
              <a:rPr lang="zh-CN" altLang="en-US" sz="3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C117724-E9CE-B6A8-C833-4901CF6E92D3}"/>
              </a:ext>
            </a:extLst>
          </p:cNvPr>
          <p:cNvGrpSpPr/>
          <p:nvPr/>
        </p:nvGrpSpPr>
        <p:grpSpPr>
          <a:xfrm>
            <a:off x="3407735" y="1853685"/>
            <a:ext cx="5092995" cy="468000"/>
            <a:chOff x="2036135" y="1738423"/>
            <a:chExt cx="5092995" cy="4680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1DAD4E1-7C66-C367-3F7C-846AB9DF6A7C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DBE4648-2AFD-0032-ACBB-0BCAAB24EEE3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A390613-26DC-8B9B-C7C7-3AF34D0FAE76}"/>
              </a:ext>
            </a:extLst>
          </p:cNvPr>
          <p:cNvGrpSpPr/>
          <p:nvPr/>
        </p:nvGrpSpPr>
        <p:grpSpPr>
          <a:xfrm>
            <a:off x="3407735" y="2606825"/>
            <a:ext cx="5092995" cy="468000"/>
            <a:chOff x="2036135" y="1738423"/>
            <a:chExt cx="5092995" cy="4680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BD42CAF-8191-8B48-F69C-14E6EDA27219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90CDC1F5-F729-F779-5693-661FB38637B2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76F216C-F552-F267-CEFD-3D75579E7698}"/>
              </a:ext>
            </a:extLst>
          </p:cNvPr>
          <p:cNvGrpSpPr/>
          <p:nvPr/>
        </p:nvGrpSpPr>
        <p:grpSpPr>
          <a:xfrm>
            <a:off x="3407735" y="3359965"/>
            <a:ext cx="5092995" cy="468000"/>
            <a:chOff x="2036135" y="1738423"/>
            <a:chExt cx="5092995" cy="4680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C237EAA-CB6F-680B-1A43-598FB71B5C79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BFC9685-6262-5407-009F-B8C62FC6F55C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998D06-8DD0-7D82-BDD3-63BFCB0C877A}"/>
              </a:ext>
            </a:extLst>
          </p:cNvPr>
          <p:cNvGrpSpPr/>
          <p:nvPr/>
        </p:nvGrpSpPr>
        <p:grpSpPr>
          <a:xfrm>
            <a:off x="3407735" y="4109394"/>
            <a:ext cx="5092995" cy="468000"/>
            <a:chOff x="2036135" y="1738423"/>
            <a:chExt cx="5092995" cy="468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BF8C450-7E96-1EED-9707-7F58E97D8451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BB21CC9-2F6B-E3EF-4E4C-42CFE705624D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110763-BCF3-5AC3-3A25-03AA69645D13}"/>
              </a:ext>
            </a:extLst>
          </p:cNvPr>
          <p:cNvGrpSpPr/>
          <p:nvPr/>
        </p:nvGrpSpPr>
        <p:grpSpPr>
          <a:xfrm>
            <a:off x="3407735" y="4858823"/>
            <a:ext cx="5092995" cy="468000"/>
            <a:chOff x="2036135" y="1738423"/>
            <a:chExt cx="5092995" cy="4680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4938B79-C7E7-580C-73FD-05AE48457536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109F014-9F65-1B29-F1AA-E3F0A19A25D4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id="{9A33042C-ECEC-5B05-2FE8-41283D12F096}"/>
              </a:ext>
            </a:extLst>
          </p:cNvPr>
          <p:cNvSpPr txBox="1">
            <a:spLocks/>
          </p:cNvSpPr>
          <p:nvPr/>
        </p:nvSpPr>
        <p:spPr bwMode="gray">
          <a:xfrm>
            <a:off x="426722" y="624270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83379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664FF69-BCFA-1A29-B970-2D7BABCFC595}"/>
              </a:ext>
            </a:extLst>
          </p:cNvPr>
          <p:cNvSpPr/>
          <p:nvPr/>
        </p:nvSpPr>
        <p:spPr bwMode="gray">
          <a:xfrm>
            <a:off x="426722" y="2213187"/>
            <a:ext cx="11469443" cy="492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3F5F33-33D0-0A04-FFE4-5F9A6BB14CEA}"/>
              </a:ext>
            </a:extLst>
          </p:cNvPr>
          <p:cNvSpPr txBox="1"/>
          <p:nvPr/>
        </p:nvSpPr>
        <p:spPr bwMode="gray">
          <a:xfrm>
            <a:off x="1322826" y="1303055"/>
            <a:ext cx="10396736" cy="66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肺癌的发病率和死亡率居中国肿瘤首位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年生存率仅为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5-15%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驱动基因阴性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的患者能够接受的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治疗手段有限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患者生存时长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较驱动基因阳性患者接受靶向治疗或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更短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A5ED60-155A-708F-0FC8-FF1EFB935E85}"/>
              </a:ext>
            </a:extLst>
          </p:cNvPr>
          <p:cNvSpPr/>
          <p:nvPr/>
        </p:nvSpPr>
        <p:spPr bwMode="gray">
          <a:xfrm>
            <a:off x="426722" y="1188094"/>
            <a:ext cx="896103" cy="884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疾病危害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6F9489A-8699-5AF3-02DB-8F41EFFB4323}"/>
              </a:ext>
            </a:extLst>
          </p:cNvPr>
          <p:cNvSpPr/>
          <p:nvPr/>
        </p:nvSpPr>
        <p:spPr bwMode="gray">
          <a:xfrm>
            <a:off x="1322825" y="1188095"/>
            <a:ext cx="10546446" cy="876733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EC42B2-24CA-0783-6414-A2277B8A815A}"/>
              </a:ext>
            </a:extLst>
          </p:cNvPr>
          <p:cNvSpPr txBox="1"/>
          <p:nvPr/>
        </p:nvSpPr>
        <p:spPr bwMode="gray">
          <a:xfrm>
            <a:off x="4801918" y="2260924"/>
            <a:ext cx="2362683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未满足的临床需求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BD233B-5C65-52FA-173A-D7FA4E424ECB}"/>
              </a:ext>
            </a:extLst>
          </p:cNvPr>
          <p:cNvSpPr/>
          <p:nvPr/>
        </p:nvSpPr>
        <p:spPr bwMode="gray">
          <a:xfrm>
            <a:off x="426722" y="2705244"/>
            <a:ext cx="11460479" cy="2964661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FDD1125-A987-4181-F9A0-878DCF6A2776}"/>
              </a:ext>
            </a:extLst>
          </p:cNvPr>
          <p:cNvCxnSpPr>
            <a:cxnSpLocks/>
          </p:cNvCxnSpPr>
          <p:nvPr/>
        </p:nvCxnSpPr>
        <p:spPr bwMode="gray">
          <a:xfrm>
            <a:off x="6037049" y="2770094"/>
            <a:ext cx="0" cy="2899811"/>
          </a:xfrm>
          <a:prstGeom prst="line">
            <a:avLst/>
          </a:prstGeom>
          <a:noFill/>
          <a:ln w="19050" cap="rnd">
            <a:solidFill>
              <a:schemeClr val="accent2">
                <a:lumMod val="20000"/>
                <a:lumOff val="80000"/>
              </a:schemeClr>
            </a:solidFill>
            <a:prstDash val="lgDash"/>
            <a:round/>
            <a:headEnd/>
            <a:tailEnd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FA08E9D-7CAA-B058-D70E-1805AB62FDD4}"/>
              </a:ext>
            </a:extLst>
          </p:cNvPr>
          <p:cNvSpPr txBox="1"/>
          <p:nvPr/>
        </p:nvSpPr>
        <p:spPr bwMode="gray">
          <a:xfrm>
            <a:off x="1724272" y="2800718"/>
            <a:ext cx="3182467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不可切除、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期非小细胞肺癌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E99A0D9-7E0A-5E57-CCEE-041E402F3472}"/>
              </a:ext>
            </a:extLst>
          </p:cNvPr>
          <p:cNvSpPr txBox="1"/>
          <p:nvPr/>
        </p:nvSpPr>
        <p:spPr bwMode="gray">
          <a:xfrm>
            <a:off x="571188" y="4927635"/>
            <a:ext cx="5465861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无免疫巩固治疗方案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期非小细胞肺癌患者，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亟需免疫巩固治疗延缓疾病进展，延长生命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8117F65-919B-6B6D-E25C-4150E2744F9C}"/>
              </a:ext>
            </a:extLst>
          </p:cNvPr>
          <p:cNvSpPr txBox="1"/>
          <p:nvPr/>
        </p:nvSpPr>
        <p:spPr bwMode="gray">
          <a:xfrm>
            <a:off x="6154952" y="3302197"/>
            <a:ext cx="5687534" cy="95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医保目录内治疗该适应症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PD-1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免疫抑制剂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（信迪利单抗，替雷利珠单抗，卡瑞利珠单抗），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PD-1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免疫抑制剂较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PD-L1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免疫抑制剂免疫相关不良事件和免疫相关肺炎发生率更高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6,7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10DA9E1-0A57-5CE4-B939-8F62E1B7F321}"/>
              </a:ext>
            </a:extLst>
          </p:cNvPr>
          <p:cNvGrpSpPr/>
          <p:nvPr/>
        </p:nvGrpSpPr>
        <p:grpSpPr>
          <a:xfrm rot="5400000">
            <a:off x="2982491" y="4354259"/>
            <a:ext cx="329659" cy="769356"/>
            <a:chOff x="9085078" y="3305369"/>
            <a:chExt cx="329659" cy="769356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B70451B8-0286-C0D8-0A8D-C0CEE15C8ADB}"/>
                </a:ext>
              </a:extLst>
            </p:cNvPr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023BBBED-FC4A-2919-953B-ADA610EA42C5}"/>
                </a:ext>
              </a:extLst>
            </p:cNvPr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7867A02-226C-2AFB-A7A3-4F449F69E882}"/>
              </a:ext>
            </a:extLst>
          </p:cNvPr>
          <p:cNvGrpSpPr/>
          <p:nvPr/>
        </p:nvGrpSpPr>
        <p:grpSpPr>
          <a:xfrm rot="5400000">
            <a:off x="8873197" y="4331524"/>
            <a:ext cx="329659" cy="769356"/>
            <a:chOff x="9085078" y="3305369"/>
            <a:chExt cx="329659" cy="769356"/>
          </a:xfrm>
        </p:grpSpPr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A64B1A51-D857-B1D9-655C-2924349EED06}"/>
                </a:ext>
              </a:extLst>
            </p:cNvPr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86008A87-6386-6EF9-2392-73B1181CF999}"/>
                </a:ext>
              </a:extLst>
            </p:cNvPr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9D50070E-0273-809C-B47F-2AB721DDA385}"/>
              </a:ext>
            </a:extLst>
          </p:cNvPr>
          <p:cNvSpPr txBox="1"/>
          <p:nvPr/>
        </p:nvSpPr>
        <p:spPr bwMode="gray">
          <a:xfrm>
            <a:off x="6680310" y="4980214"/>
            <a:ext cx="4715435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PD-L1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免疫抑制剂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增加安全、强效的临床用药选择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0269C8C-07C4-6EFD-39EF-F06AFA0542B0}"/>
              </a:ext>
            </a:extLst>
          </p:cNvPr>
          <p:cNvSpPr txBox="1"/>
          <p:nvPr/>
        </p:nvSpPr>
        <p:spPr bwMode="gray">
          <a:xfrm>
            <a:off x="395917" y="5765379"/>
            <a:ext cx="11174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我国新发肺癌病例</a:t>
            </a:r>
            <a:r>
              <a:rPr lang="en-US" altLang="zh-CN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82.8</a:t>
            </a:r>
            <a:r>
              <a:rPr lang="zh-CN" altLang="en-US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万例，发病率</a:t>
            </a:r>
            <a:r>
              <a:rPr lang="en-US" altLang="zh-CN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59.89/10</a:t>
            </a:r>
            <a:r>
              <a:rPr lang="zh-CN" altLang="en-US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万，死亡率</a:t>
            </a:r>
            <a:r>
              <a:rPr lang="en-US" altLang="zh-CN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47.51/10</a:t>
            </a:r>
            <a:r>
              <a:rPr lang="zh-CN" altLang="en-US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b="0" i="0" u="none" strike="noStrike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驱动基因阴性</a:t>
            </a:r>
            <a:r>
              <a:rPr lang="zh-CN" altLang="en-US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年发病患者总数约为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9,10</a:t>
            </a:r>
            <a:r>
              <a:rPr lang="zh-CN" altLang="en-US" sz="1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057960-51A6-AB50-A84D-E86DAE8C0E3A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B180502-4168-68F2-CE11-0BA148D85573}"/>
              </a:ext>
            </a:extLst>
          </p:cNvPr>
          <p:cNvSpPr txBox="1">
            <a:spLocks/>
          </p:cNvSpPr>
          <p:nvPr/>
        </p:nvSpPr>
        <p:spPr bwMode="gray">
          <a:xfrm>
            <a:off x="426722" y="624270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196BEB4-6D5E-493B-461A-4C53FC4C60C9}"/>
              </a:ext>
            </a:extLst>
          </p:cNvPr>
          <p:cNvSpPr txBox="1"/>
          <p:nvPr/>
        </p:nvSpPr>
        <p:spPr bwMode="gray">
          <a:xfrm>
            <a:off x="571188" y="3245038"/>
            <a:ext cx="5298141" cy="124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同步和序贯放化疗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期不可切除的非小细胞肺癌的主要治疗模式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10.6%-15.1%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岁以上老人患者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，因同步放化疗的毒性高、副作用大、耐受性低而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更多选择序贯放化疗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。放化疗后可使用免疫巩固治疗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DAED70-6498-3DC5-854B-5CD808364785}"/>
              </a:ext>
            </a:extLst>
          </p:cNvPr>
          <p:cNvSpPr txBox="1"/>
          <p:nvPr/>
        </p:nvSpPr>
        <p:spPr bwMode="gray">
          <a:xfrm>
            <a:off x="6572734" y="2809738"/>
            <a:ext cx="4930588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驱动基因阴性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期鳞状和非鳞状非小细胞肺癌</a:t>
            </a:r>
          </a:p>
        </p:txBody>
      </p:sp>
    </p:spTree>
    <p:extLst>
      <p:ext uri="{BB962C8B-B14F-4D97-AF65-F5344CB8AC3E}">
        <p14:creationId xmlns:p14="http://schemas.microsoft.com/office/powerpoint/2010/main" val="13412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8110192-4FCB-B01C-93EC-AAEF584BE96D}"/>
              </a:ext>
            </a:extLst>
          </p:cNvPr>
          <p:cNvSpPr txBox="1">
            <a:spLocks/>
          </p:cNvSpPr>
          <p:nvPr/>
        </p:nvSpPr>
        <p:spPr bwMode="gray">
          <a:xfrm>
            <a:off x="426722" y="624270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8" name="表格 11">
            <a:extLst>
              <a:ext uri="{FF2B5EF4-FFF2-40B4-BE49-F238E27FC236}">
                <a16:creationId xmlns:a16="http://schemas.microsoft.com/office/drawing/2014/main" id="{FB6F8441-A2DA-F2CD-8BFE-9423483CB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18908"/>
              </p:ext>
            </p:extLst>
          </p:nvPr>
        </p:nvGraphicFramePr>
        <p:xfrm>
          <a:off x="4986816" y="1237651"/>
          <a:ext cx="6809246" cy="5157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907">
                  <a:extLst>
                    <a:ext uri="{9D8B030D-6E8A-4147-A177-3AD203B41FA5}">
                      <a16:colId xmlns:a16="http://schemas.microsoft.com/office/drawing/2014/main" val="756301843"/>
                    </a:ext>
                  </a:extLst>
                </a:gridCol>
                <a:gridCol w="1008988">
                  <a:extLst>
                    <a:ext uri="{9D8B030D-6E8A-4147-A177-3AD203B41FA5}">
                      <a16:colId xmlns:a16="http://schemas.microsoft.com/office/drawing/2014/main" val="3204250128"/>
                    </a:ext>
                  </a:extLst>
                </a:gridCol>
                <a:gridCol w="1574395">
                  <a:extLst>
                    <a:ext uri="{9D8B030D-6E8A-4147-A177-3AD203B41FA5}">
                      <a16:colId xmlns:a16="http://schemas.microsoft.com/office/drawing/2014/main" val="2368940298"/>
                    </a:ext>
                  </a:extLst>
                </a:gridCol>
                <a:gridCol w="1817543">
                  <a:extLst>
                    <a:ext uri="{9D8B030D-6E8A-4147-A177-3AD203B41FA5}">
                      <a16:colId xmlns:a16="http://schemas.microsoft.com/office/drawing/2014/main" val="3336348356"/>
                    </a:ext>
                  </a:extLst>
                </a:gridCol>
                <a:gridCol w="1581413">
                  <a:extLst>
                    <a:ext uri="{9D8B030D-6E8A-4147-A177-3AD203B41FA5}">
                      <a16:colId xmlns:a16="http://schemas.microsoft.com/office/drawing/2014/main" val="2345826370"/>
                    </a:ext>
                  </a:extLst>
                </a:gridCol>
              </a:tblGrid>
              <a:tr h="50549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舒格利单抗注射液</a:t>
                      </a:r>
                      <a:endParaRPr lang="zh-CN" altLang="en-US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3852588"/>
                  </a:ext>
                </a:extLst>
              </a:tr>
              <a:tr h="473794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 mg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20.0 ml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0052723"/>
                  </a:ext>
                </a:extLst>
              </a:tr>
              <a:tr h="1388501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联合治疗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①本品联合培美曲塞和卡铂用于表皮生长因子受体（</a:t>
                      </a:r>
                      <a:r>
                        <a:rPr kumimoji="0" lang="en-US" altLang="zh-CN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EGFR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基因突变阴性和间变性淋巴瘤激酶（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ALK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）阴性的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转移性非鳞状非小细胞肺癌（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NSCLC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）患者的一线治疗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②本品联合紫杉醇和卡铂用于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转移性鳞状非小细胞肺癌（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NSCLC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）患者的一线治疗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7494132"/>
                  </a:ext>
                </a:extLst>
              </a:tr>
              <a:tr h="6725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单药治疗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本品用于在接受铂类药物为基础的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同步或序贯放化疗后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未出现疾病进展的、不可切除、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III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期非小细胞肺癌（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NSCLC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7BB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）患者的治疗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en-US" altLang="zh-CN" sz="12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3763661"/>
                  </a:ext>
                </a:extLst>
              </a:tr>
              <a:tr h="7730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推荐剂量为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1200 mg /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次，静脉输注每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3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周给药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1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次，每次输注时间为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60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分钟或以上，直至出现疾病进展或产生不可耐受的毒性。如用于巩固治疗，本品治疗最长不超过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24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个月。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2569119"/>
                  </a:ext>
                </a:extLst>
              </a:tr>
              <a:tr h="672099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目前大陆地区同通用名药品上市情况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kumimoji="0" lang="en-US" altLang="zh-CN" sz="14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936505"/>
                  </a:ext>
                </a:extLst>
              </a:tr>
              <a:tr h="672099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kumimoji="0" lang="en-US" altLang="zh-CN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kumimoji="0" lang="en-US" altLang="zh-CN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en-US" altLang="zh-CN" sz="120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906926"/>
                  </a:ext>
                </a:extLst>
              </a:tr>
            </a:tbl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183060FF-DE62-0AF5-DF58-A105BDA1544C}"/>
              </a:ext>
            </a:extLst>
          </p:cNvPr>
          <p:cNvGrpSpPr/>
          <p:nvPr/>
        </p:nvGrpSpPr>
        <p:grpSpPr>
          <a:xfrm>
            <a:off x="393767" y="1228942"/>
            <a:ext cx="4428820" cy="5028082"/>
            <a:chOff x="7584141" y="1037211"/>
            <a:chExt cx="4491318" cy="502808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4E614D8-A61F-6693-C983-DE45518E02D2}"/>
                </a:ext>
              </a:extLst>
            </p:cNvPr>
            <p:cNvSpPr/>
            <p:nvPr/>
          </p:nvSpPr>
          <p:spPr bwMode="gray">
            <a:xfrm>
              <a:off x="7584141" y="1037211"/>
              <a:ext cx="4491318" cy="289017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7E3F792-F826-0020-C1C6-3B5415159C27}"/>
                </a:ext>
              </a:extLst>
            </p:cNvPr>
            <p:cNvGrpSpPr/>
            <p:nvPr/>
          </p:nvGrpSpPr>
          <p:grpSpPr>
            <a:xfrm>
              <a:off x="7671425" y="1126449"/>
              <a:ext cx="4282652" cy="2459333"/>
              <a:chOff x="1383861" y="1960331"/>
              <a:chExt cx="5817768" cy="1774152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BEB8A12-90E0-E5A0-EF58-831BCDCD9992}"/>
                  </a:ext>
                </a:extLst>
              </p:cNvPr>
              <p:cNvSpPr txBox="1"/>
              <p:nvPr/>
            </p:nvSpPr>
            <p:spPr bwMode="gray">
              <a:xfrm>
                <a:off x="1632294" y="1960331"/>
                <a:ext cx="5361740" cy="288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>
                  <a:spcAft>
                    <a:spcPts val="1200"/>
                  </a:spcAft>
                </a:pPr>
                <a:r>
                  <a:rPr lang="zh-CN" altLang="en-US" sz="2000" b="1" u="sng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建议</a:t>
                </a:r>
                <a:r>
                  <a:rPr lang="zh-CN" altLang="en-US" sz="2000" b="1" u="sng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无参照药</a:t>
                </a:r>
                <a:endParaRPr lang="en-US" altLang="zh-CN" sz="2000" b="1" u="sng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3C79C8-EF27-A65E-61C5-1AAEC6EDD293}"/>
                  </a:ext>
                </a:extLst>
              </p:cNvPr>
              <p:cNvSpPr txBox="1"/>
              <p:nvPr/>
            </p:nvSpPr>
            <p:spPr bwMode="gray">
              <a:xfrm>
                <a:off x="1383861" y="2197089"/>
                <a:ext cx="5817768" cy="1537394"/>
              </a:xfrm>
              <a:prstGeom prst="rect">
                <a:avLst/>
              </a:prstGeom>
            </p:spPr>
            <p:txBody>
              <a:bodyPr wrap="square" lIns="45720" tIns="45720" rIns="45720" bIns="45720" rtlCol="0">
                <a:noAutofit/>
              </a:bodyPr>
              <a:lstStyle/>
              <a:p>
                <a:pPr algn="l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理由：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>
                  <a:lnSpc>
                    <a:spcPct val="12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期非小细胞肺癌患者，舒格利单抗是目前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唯一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获批可同时覆盖同步和序贯放化疗后的免疫巩固治疗，</a:t>
                </a: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填补临床治疗空白，具有不可替代性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 algn="l">
                  <a:lnSpc>
                    <a:spcPct val="12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目前目录内仅有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PD-1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免疫抑制剂，舒格利单抗是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PD-L1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免疫抑制剂。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A817456-6838-EB47-2218-DCA696CECD64}"/>
                </a:ext>
              </a:extLst>
            </p:cNvPr>
            <p:cNvSpPr txBox="1"/>
            <p:nvPr/>
          </p:nvSpPr>
          <p:spPr bwMode="gray">
            <a:xfrm>
              <a:off x="7671425" y="4018742"/>
              <a:ext cx="4297682" cy="2046551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algn="l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与目录内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PD-1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抑制剂相比，舒格利单抗：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III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期非小细胞肺癌患者，是</a:t>
              </a:r>
              <a:r>
                <a:rPr lang="zh-CN" altLang="en-US" sz="16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全球唯一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获批可同时覆盖同步放化疗和序贯放化疗后的免疫巩固治疗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6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填补临床治疗空白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  <a:p>
              <a:pPr marL="285750" indent="-285750" algn="l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安全性高，</a:t>
              </a:r>
              <a:r>
                <a:rPr lang="en-US" altLang="zh-CN" sz="16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IV</a:t>
              </a:r>
              <a:r>
                <a:rPr lang="zh-CN" altLang="en-US" sz="16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期鳞癌患者获益更佳</a:t>
              </a:r>
              <a:r>
                <a:rPr lang="en-US" altLang="zh-CN" sz="16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endParaRPr lang="zh-CN" altLang="en-US" sz="1600" dirty="0" err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B1F6BB2-25C4-D673-F49D-2C68C68B521C}"/>
              </a:ext>
            </a:extLst>
          </p:cNvPr>
          <p:cNvSpPr txBox="1"/>
          <p:nvPr/>
        </p:nvSpPr>
        <p:spPr bwMode="gray">
          <a:xfrm>
            <a:off x="3535091" y="565790"/>
            <a:ext cx="5833026" cy="47591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1600" dirty="0">
              <a:highlight>
                <a:srgbClr val="FFFF00"/>
              </a:highlight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D1B700-A5B0-E602-DB75-8B12D2E46482}"/>
              </a:ext>
            </a:extLst>
          </p:cNvPr>
          <p:cNvSpPr txBox="1"/>
          <p:nvPr/>
        </p:nvSpPr>
        <p:spPr bwMode="gray">
          <a:xfrm>
            <a:off x="3331011" y="511966"/>
            <a:ext cx="8753413" cy="38360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367CC19-10C7-8DB1-765B-5C52CA34B290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</p:spTree>
    <p:extLst>
      <p:ext uri="{BB962C8B-B14F-4D97-AF65-F5344CB8AC3E}">
        <p14:creationId xmlns:p14="http://schemas.microsoft.com/office/powerpoint/2010/main" val="43295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0AEF10E2-A6CF-BFDB-33B0-72D1630CC04F}"/>
              </a:ext>
            </a:extLst>
          </p:cNvPr>
          <p:cNvSpPr/>
          <p:nvPr/>
        </p:nvSpPr>
        <p:spPr bwMode="gray">
          <a:xfrm>
            <a:off x="448386" y="1177360"/>
            <a:ext cx="1945526" cy="2464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0448D34-E4E0-60EC-E53F-9003DD346CA4}"/>
              </a:ext>
            </a:extLst>
          </p:cNvPr>
          <p:cNvSpPr/>
          <p:nvPr/>
        </p:nvSpPr>
        <p:spPr bwMode="gray">
          <a:xfrm>
            <a:off x="2393912" y="1179405"/>
            <a:ext cx="9239693" cy="2441207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5A0C22-D4A8-56E9-97F9-4522FDCB6A1E}"/>
              </a:ext>
            </a:extLst>
          </p:cNvPr>
          <p:cNvSpPr txBox="1"/>
          <p:nvPr/>
        </p:nvSpPr>
        <p:spPr bwMode="gray">
          <a:xfrm>
            <a:off x="3480093" y="1232581"/>
            <a:ext cx="7080775" cy="397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b="1" i="0" strike="noStrike" kern="1200" cap="none" spc="0" baseline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</a:t>
            </a:r>
            <a:r>
              <a:rPr lang="zh-CN" altLang="en-US" b="1" i="0" strike="noStrike" kern="1200" cap="none" spc="0" baseline="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免疫相关不良反应</a:t>
            </a:r>
            <a:r>
              <a:rPr lang="zh-CN" altLang="en-US" b="1" i="0" strike="noStrike" kern="1200" cap="none" spc="0" baseline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和</a:t>
            </a:r>
            <a:r>
              <a:rPr lang="zh-CN" altLang="en-US" b="1" i="0" strike="noStrike" kern="1200" cap="none" spc="0" baseline="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免疫相关肺炎</a:t>
            </a:r>
            <a:r>
              <a:rPr lang="zh-CN" altLang="en-US" b="1" i="0" strike="noStrike" kern="1200" cap="none" spc="0" baseline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</a:t>
            </a:r>
            <a:r>
              <a:rPr lang="zh-CN" altLang="en-US" b="1" i="0" strike="noStrike" kern="1200" cap="none" spc="0" baseline="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发生率低</a:t>
            </a:r>
            <a:endParaRPr lang="en-US" altLang="zh-CN" b="1" i="0" strike="noStrike" kern="1200" cap="none" spc="0" baseline="0" dirty="0">
              <a:solidFill>
                <a:srgbClr val="C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EE8343F5-424B-3CE7-CB2F-380D961BC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96841"/>
              </p:ext>
            </p:extLst>
          </p:nvPr>
        </p:nvGraphicFramePr>
        <p:xfrm>
          <a:off x="2920348" y="1695758"/>
          <a:ext cx="7954633" cy="1645920"/>
        </p:xfrm>
        <a:graphic>
          <a:graphicData uri="http://schemas.openxmlformats.org/drawingml/2006/table">
            <a:tbl>
              <a:tblPr firstRow="1" bandRow="1"/>
              <a:tblGrid>
                <a:gridCol w="1647620">
                  <a:extLst>
                    <a:ext uri="{9D8B030D-6E8A-4147-A177-3AD203B41FA5}">
                      <a16:colId xmlns:a16="http://schemas.microsoft.com/office/drawing/2014/main" val="1482811932"/>
                    </a:ext>
                  </a:extLst>
                </a:gridCol>
                <a:gridCol w="1656440">
                  <a:extLst>
                    <a:ext uri="{9D8B030D-6E8A-4147-A177-3AD203B41FA5}">
                      <a16:colId xmlns:a16="http://schemas.microsoft.com/office/drawing/2014/main" val="3654032263"/>
                    </a:ext>
                  </a:extLst>
                </a:gridCol>
                <a:gridCol w="1550191">
                  <a:extLst>
                    <a:ext uri="{9D8B030D-6E8A-4147-A177-3AD203B41FA5}">
                      <a16:colId xmlns:a16="http://schemas.microsoft.com/office/drawing/2014/main" val="2300925737"/>
                    </a:ext>
                  </a:extLst>
                </a:gridCol>
                <a:gridCol w="1550191">
                  <a:extLst>
                    <a:ext uri="{9D8B030D-6E8A-4147-A177-3AD203B41FA5}">
                      <a16:colId xmlns:a16="http://schemas.microsoft.com/office/drawing/2014/main" val="224095223"/>
                    </a:ext>
                  </a:extLst>
                </a:gridCol>
                <a:gridCol w="1550191">
                  <a:extLst>
                    <a:ext uri="{9D8B030D-6E8A-4147-A177-3AD203B41FA5}">
                      <a16:colId xmlns:a16="http://schemas.microsoft.com/office/drawing/2014/main" val="3966108301"/>
                    </a:ext>
                  </a:extLst>
                </a:gridCol>
              </a:tblGrid>
              <a:tr h="252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非鳞癌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舒格利单抗</a:t>
                      </a:r>
                      <a:r>
                        <a:rPr lang="en-US" altLang="zh-CN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13,27</a:t>
                      </a:r>
                      <a:endParaRPr lang="zh-CN" altLang="en-US" sz="1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信迪利单抗</a:t>
                      </a:r>
                      <a:r>
                        <a:rPr lang="en-US" altLang="zh-CN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替雷利珠单抗</a:t>
                      </a:r>
                      <a:r>
                        <a:rPr lang="en-US" altLang="zh-CN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卡瑞利珠单抗</a:t>
                      </a:r>
                      <a:r>
                        <a:rPr lang="en-US" altLang="zh-CN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altLang="en-US" sz="1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802911"/>
                  </a:ext>
                </a:extLst>
              </a:tr>
              <a:tr h="2528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免疫相关不良反应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25.0%</a:t>
                      </a:r>
                      <a:endParaRPr lang="zh-CN" altLang="en-US" sz="1200" b="1" kern="1200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42.5%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25.7%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88.8%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47173"/>
                  </a:ext>
                </a:extLst>
              </a:tr>
              <a:tr h="252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免疫相关肺炎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1.3%</a:t>
                      </a:r>
                      <a:endParaRPr lang="zh-CN" altLang="en-US" sz="1200" b="1" kern="1200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9.0%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8.8%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06755"/>
                  </a:ext>
                </a:extLst>
              </a:tr>
              <a:tr h="252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鳞癌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舒格利单抗</a:t>
                      </a:r>
                      <a:r>
                        <a:rPr lang="en-US" altLang="zh-CN" sz="12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13,27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信迪利单抗</a:t>
                      </a:r>
                      <a:r>
                        <a:rPr lang="en-US" altLang="zh-CN" sz="12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14,28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替雷利珠单抗</a:t>
                      </a:r>
                      <a:r>
                        <a:rPr lang="en-US" altLang="zh-CN" sz="12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卡瑞利珠单抗</a:t>
                      </a:r>
                      <a:r>
                        <a:rPr lang="en-US" altLang="zh-CN" sz="12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zh-CN" altLang="en-US" sz="12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60094"/>
                  </a:ext>
                </a:extLst>
              </a:tr>
              <a:tr h="2528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免疫相关不良反应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25.0%</a:t>
                      </a:r>
                      <a:endParaRPr lang="zh-CN" altLang="en-US" sz="1200" b="1" kern="1200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42.5%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76.7%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44380"/>
                  </a:ext>
                </a:extLst>
              </a:tr>
              <a:tr h="252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免疫相关肺炎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1.3%</a:t>
                      </a:r>
                      <a:endParaRPr lang="zh-CN" altLang="en-US" sz="1200" b="1" kern="1200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3.4%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1.7%-2.5%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2.1%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13100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17EAC467-7D4C-E2E6-8C26-94F3E794A603}"/>
              </a:ext>
            </a:extLst>
          </p:cNvPr>
          <p:cNvSpPr txBox="1"/>
          <p:nvPr/>
        </p:nvSpPr>
        <p:spPr bwMode="gray">
          <a:xfrm>
            <a:off x="8944842" y="3372165"/>
            <a:ext cx="2127365" cy="31367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非头对头比较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E0551F3-8049-2323-B0C7-E0CF35C00201}"/>
              </a:ext>
            </a:extLst>
          </p:cNvPr>
          <p:cNvSpPr/>
          <p:nvPr/>
        </p:nvSpPr>
        <p:spPr bwMode="gray">
          <a:xfrm>
            <a:off x="448386" y="3774139"/>
            <a:ext cx="1945526" cy="1586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</a:t>
            </a:r>
            <a:r>
              <a:rPr lang="en-US" altLang="zh-CN" sz="1600" b="0" i="0" strike="noStrike" kern="1200" cap="none" spc="0" baseline="30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11</a:t>
            </a:r>
            <a:endParaRPr lang="en-US" altLang="zh-CN" sz="1600" b="0" i="0" strike="noStrike" kern="1200" cap="none" spc="0" baseline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57D2476-CF32-BEE4-DA9C-17CFB61269BA}"/>
              </a:ext>
            </a:extLst>
          </p:cNvPr>
          <p:cNvSpPr/>
          <p:nvPr/>
        </p:nvSpPr>
        <p:spPr bwMode="gray">
          <a:xfrm>
            <a:off x="448386" y="5509571"/>
            <a:ext cx="1945526" cy="667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国内外不良反应发生情况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FDCDDFA-4308-6710-D711-4DB0A7873CFB}"/>
              </a:ext>
            </a:extLst>
          </p:cNvPr>
          <p:cNvSpPr/>
          <p:nvPr/>
        </p:nvSpPr>
        <p:spPr bwMode="gray">
          <a:xfrm>
            <a:off x="2407359" y="3774140"/>
            <a:ext cx="9226245" cy="1586753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40D0FB6-A749-A4E1-18B3-6027F0AD6003}"/>
              </a:ext>
            </a:extLst>
          </p:cNvPr>
          <p:cNvSpPr/>
          <p:nvPr/>
        </p:nvSpPr>
        <p:spPr bwMode="gray">
          <a:xfrm>
            <a:off x="2407359" y="5509570"/>
            <a:ext cx="9226245" cy="667111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8524826-C82B-63D8-6725-EF4627E96A9A}"/>
              </a:ext>
            </a:extLst>
          </p:cNvPr>
          <p:cNvSpPr txBox="1"/>
          <p:nvPr/>
        </p:nvSpPr>
        <p:spPr bwMode="gray">
          <a:xfrm>
            <a:off x="2550796" y="5662904"/>
            <a:ext cx="6096000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b="1" kern="1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未发布任何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安全性警告、黑框警告、撤市信息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6F89080-2342-9179-E26E-3FBF422033D3}"/>
              </a:ext>
            </a:extLst>
          </p:cNvPr>
          <p:cNvSpPr txBox="1"/>
          <p:nvPr/>
        </p:nvSpPr>
        <p:spPr bwMode="gray">
          <a:xfrm>
            <a:off x="2550796" y="3972621"/>
            <a:ext cx="886889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0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舒格利单抗是</a:t>
            </a:r>
            <a:r>
              <a:rPr lang="zh-CN" altLang="en-US" sz="1400" b="1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全人源全长</a:t>
            </a:r>
            <a:r>
              <a:rPr lang="zh-CN" altLang="en-US" sz="1400" b="0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</a:t>
            </a:r>
            <a:r>
              <a:rPr lang="en-US" altLang="zh-CN" sz="1400" b="0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PD-L1</a:t>
            </a:r>
            <a:r>
              <a:rPr lang="zh-CN" altLang="en-US" sz="1400" b="0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单克隆抗体，免疫原性风险低，安全性高</a:t>
            </a:r>
            <a:endParaRPr lang="en-US" altLang="zh-CN" sz="1400" b="0" i="0" strike="noStrike" kern="1200" cap="none" spc="0" baseline="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0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大多不良反应为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1-2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级</a:t>
            </a:r>
            <a:r>
              <a:rPr lang="zh-CN" altLang="en-US" sz="1400" b="0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，可控可管理</a:t>
            </a:r>
            <a:endParaRPr lang="en-US" altLang="zh-CN" sz="1400" b="0" i="0" strike="noStrike" kern="1200" cap="none" spc="0" baseline="3000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在轻度肝损、轻中度肾损、以及≥</a:t>
            </a:r>
            <a:r>
              <a:rPr lang="en-US" altLang="zh-CN" sz="1400" b="1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65</a:t>
            </a:r>
            <a:r>
              <a:rPr lang="zh-CN" altLang="en-US" sz="1400" b="1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岁的老人患者中无需调整剂量</a:t>
            </a:r>
            <a:endParaRPr lang="en-US" altLang="zh-CN" sz="1400" b="0" i="0" strike="noStrike" kern="1200" cap="none" spc="0" baseline="3000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大多数免疫相关不良反应可逆</a:t>
            </a:r>
            <a:r>
              <a:rPr lang="zh-CN" altLang="en-US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并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通过中断治疗、给予皮质类固醇治疗和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或支持治疗处理</a:t>
            </a:r>
            <a:endParaRPr lang="en-US" altLang="zh-CN" sz="1400" b="0" i="0" strike="noStrike" kern="1200" cap="none" spc="0" baseline="30000" dirty="0"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CACD95A-B905-977C-FF5F-ED85716535AC}"/>
              </a:ext>
            </a:extLst>
          </p:cNvPr>
          <p:cNvSpPr txBox="1"/>
          <p:nvPr/>
        </p:nvSpPr>
        <p:spPr bwMode="gray">
          <a:xfrm>
            <a:off x="2920348" y="3358558"/>
            <a:ext cx="5183746" cy="28354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舒格利单抗研究数据包含鳞癌和非鳞癌患者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C9A8CF-558E-D594-C6DB-B10E96624B58}"/>
              </a:ext>
            </a:extLst>
          </p:cNvPr>
          <p:cNvSpPr txBox="1"/>
          <p:nvPr/>
        </p:nvSpPr>
        <p:spPr bwMode="gray">
          <a:xfrm>
            <a:off x="1872592" y="613047"/>
            <a:ext cx="10275627" cy="475912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i="0" strike="noStrike" kern="1200" cap="none" spc="0" baseline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无安全性警告，免疫相关不良反应和免疫相关肺炎发生率低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DECC9C-9A3C-BF71-66CC-D90D668D5E57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  <p:sp>
        <p:nvSpPr>
          <p:cNvPr id="19" name="标题 4">
            <a:extLst>
              <a:ext uri="{FF2B5EF4-FFF2-40B4-BE49-F238E27FC236}">
                <a16:creationId xmlns:a16="http://schemas.microsoft.com/office/drawing/2014/main" id="{3D291C11-FB1F-18C8-2688-4020ABBF008B}"/>
              </a:ext>
            </a:extLst>
          </p:cNvPr>
          <p:cNvSpPr txBox="1">
            <a:spLocks/>
          </p:cNvSpPr>
          <p:nvPr/>
        </p:nvSpPr>
        <p:spPr bwMode="gray">
          <a:xfrm>
            <a:off x="449580" y="608277"/>
            <a:ext cx="1380414" cy="45634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9CEC86-5A75-7CCD-BF8C-499AE98E116A}"/>
              </a:ext>
            </a:extLst>
          </p:cNvPr>
          <p:cNvSpPr txBox="1"/>
          <p:nvPr/>
        </p:nvSpPr>
        <p:spPr bwMode="gray">
          <a:xfrm>
            <a:off x="369944" y="2070879"/>
            <a:ext cx="2102410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与目录内同治疗领域药品的安全性比较</a:t>
            </a:r>
          </a:p>
        </p:txBody>
      </p:sp>
    </p:spTree>
    <p:extLst>
      <p:ext uri="{BB962C8B-B14F-4D97-AF65-F5344CB8AC3E}">
        <p14:creationId xmlns:p14="http://schemas.microsoft.com/office/powerpoint/2010/main" val="66915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3B06A365-2364-7988-30D2-CE1AB8D11982}"/>
              </a:ext>
            </a:extLst>
          </p:cNvPr>
          <p:cNvSpPr txBox="1">
            <a:spLocks/>
          </p:cNvSpPr>
          <p:nvPr/>
        </p:nvSpPr>
        <p:spPr bwMode="gray">
          <a:xfrm>
            <a:off x="449580" y="616695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424046-96E1-BCB1-D7D7-FDCAFF0F9EC0}"/>
              </a:ext>
            </a:extLst>
          </p:cNvPr>
          <p:cNvSpPr/>
          <p:nvPr/>
        </p:nvSpPr>
        <p:spPr bwMode="gray">
          <a:xfrm>
            <a:off x="449581" y="1335741"/>
            <a:ext cx="11292840" cy="134676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F0AC81-BC23-89E6-46D4-FEA2AB90C336}"/>
              </a:ext>
            </a:extLst>
          </p:cNvPr>
          <p:cNvSpPr txBox="1"/>
          <p:nvPr/>
        </p:nvSpPr>
        <p:spPr bwMode="gray">
          <a:xfrm>
            <a:off x="569861" y="1413852"/>
            <a:ext cx="11172559" cy="114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b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对于</a:t>
            </a:r>
            <a:r>
              <a:rPr lang="zh-CN" altLang="en-US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不可切</a:t>
            </a:r>
            <a:r>
              <a:rPr lang="en-US" altLang="zh-CN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III</a:t>
            </a:r>
            <a:r>
              <a:rPr lang="zh-CN" altLang="en-US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期非小细胞肺癌患者</a:t>
            </a:r>
            <a:r>
              <a:rPr lang="zh-CN" altLang="en-US" b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，舒格利单抗是</a:t>
            </a:r>
            <a:r>
              <a:rPr lang="zh-CN" altLang="en-US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唯一同时覆盖同步和序贯放化疗后的免疫巩固治疗</a:t>
            </a:r>
            <a:endParaRPr lang="en-US" altLang="zh-CN" b="1" dirty="0">
              <a:solidFill>
                <a:srgbClr val="C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中位无进展生存期（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PFS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10.5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个月，显著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降低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疾病进展或死亡风险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21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年生存率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55.8%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，对照组仅为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29.5%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21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E3C5BFA-23C4-4104-5CA4-776B44F20AF7}"/>
              </a:ext>
            </a:extLst>
          </p:cNvPr>
          <p:cNvSpPr txBox="1"/>
          <p:nvPr/>
        </p:nvSpPr>
        <p:spPr bwMode="gray">
          <a:xfrm>
            <a:off x="1901256" y="2962691"/>
            <a:ext cx="3212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既往使用</a:t>
            </a:r>
            <a:r>
              <a:rPr lang="zh-CN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同步放化疗</a:t>
            </a:r>
            <a:r>
              <a:rPr lang="zh-CN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的患者</a:t>
            </a:r>
            <a:endParaRPr lang="zh-CN" altLang="en-US" dirty="0"/>
          </a:p>
        </p:txBody>
      </p:sp>
      <p:graphicFrame>
        <p:nvGraphicFramePr>
          <p:cNvPr id="23" name="图表 22">
            <a:extLst>
              <a:ext uri="{FF2B5EF4-FFF2-40B4-BE49-F238E27FC236}">
                <a16:creationId xmlns:a16="http://schemas.microsoft.com/office/drawing/2014/main" id="{B91CF7AB-2250-05D4-AC7C-545D78B4D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707031"/>
              </p:ext>
            </p:extLst>
          </p:nvPr>
        </p:nvGraphicFramePr>
        <p:xfrm>
          <a:off x="1453258" y="3831835"/>
          <a:ext cx="3607903" cy="233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B8B5EED6-4007-D807-4464-2256FDE7AFBF}"/>
              </a:ext>
            </a:extLst>
          </p:cNvPr>
          <p:cNvSpPr txBox="1"/>
          <p:nvPr/>
        </p:nvSpPr>
        <p:spPr bwMode="gray">
          <a:xfrm>
            <a:off x="2163418" y="4257322"/>
            <a:ext cx="934279" cy="35069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8FAB332-D7CD-607D-A2A0-46BB92862617}"/>
              </a:ext>
            </a:extLst>
          </p:cNvPr>
          <p:cNvSpPr txBox="1"/>
          <p:nvPr/>
        </p:nvSpPr>
        <p:spPr bwMode="gray">
          <a:xfrm>
            <a:off x="3794266" y="4876610"/>
            <a:ext cx="934279" cy="35069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BE5E8A1-2CB2-B1AD-37D0-949CCFD40BD7}"/>
              </a:ext>
            </a:extLst>
          </p:cNvPr>
          <p:cNvSpPr txBox="1"/>
          <p:nvPr/>
        </p:nvSpPr>
        <p:spPr bwMode="gray">
          <a:xfrm>
            <a:off x="975552" y="3440906"/>
            <a:ext cx="4647073" cy="804876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</a:t>
            </a:r>
            <a:r>
              <a:rPr lang="en-US" altLang="zh-CN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7.4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显著</a:t>
            </a:r>
            <a:r>
              <a:rPr lang="zh-CN" altLang="en-US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降低</a:t>
            </a:r>
            <a:r>
              <a:rPr lang="en-US" altLang="zh-CN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29%</a:t>
            </a: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疾病进展或死亡风险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1600" b="1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2350A4-2364-E993-7EA3-808867128BBA}"/>
              </a:ext>
            </a:extLst>
          </p:cNvPr>
          <p:cNvSpPr txBox="1"/>
          <p:nvPr/>
        </p:nvSpPr>
        <p:spPr bwMode="gray">
          <a:xfrm>
            <a:off x="2065817" y="5858136"/>
            <a:ext cx="1070136" cy="288318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BBBDD5F-6CFC-35F9-4C14-04F70F41D92F}"/>
              </a:ext>
            </a:extLst>
          </p:cNvPr>
          <p:cNvSpPr txBox="1"/>
          <p:nvPr/>
        </p:nvSpPr>
        <p:spPr bwMode="gray">
          <a:xfrm>
            <a:off x="3577991" y="5828878"/>
            <a:ext cx="1070136" cy="291074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安慰剂</a:t>
            </a:r>
          </a:p>
        </p:txBody>
      </p:sp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B549F310-AB3A-CE59-41B6-D8C0B6ED9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621578"/>
              </p:ext>
            </p:extLst>
          </p:nvPr>
        </p:nvGraphicFramePr>
        <p:xfrm>
          <a:off x="7069553" y="3807833"/>
          <a:ext cx="3607903" cy="233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文本框 29">
            <a:extLst>
              <a:ext uri="{FF2B5EF4-FFF2-40B4-BE49-F238E27FC236}">
                <a16:creationId xmlns:a16="http://schemas.microsoft.com/office/drawing/2014/main" id="{1E648A5D-0A85-FE71-0A20-0B3AA88B0EDF}"/>
              </a:ext>
            </a:extLst>
          </p:cNvPr>
          <p:cNvSpPr txBox="1"/>
          <p:nvPr/>
        </p:nvSpPr>
        <p:spPr bwMode="gray">
          <a:xfrm>
            <a:off x="7464632" y="2962691"/>
            <a:ext cx="3212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既往使用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序贯</a:t>
            </a:r>
            <a:r>
              <a:rPr lang="zh-CN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放化疗</a:t>
            </a:r>
            <a:r>
              <a:rPr lang="zh-CN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的患者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4B4383A-0304-E623-F634-98D80D099BAE}"/>
              </a:ext>
            </a:extLst>
          </p:cNvPr>
          <p:cNvSpPr txBox="1"/>
          <p:nvPr/>
        </p:nvSpPr>
        <p:spPr bwMode="gray">
          <a:xfrm>
            <a:off x="7820878" y="4836153"/>
            <a:ext cx="934279" cy="338672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A26D614-511E-C29B-A3EE-8D9AFA7F7ECB}"/>
              </a:ext>
            </a:extLst>
          </p:cNvPr>
          <p:cNvSpPr txBox="1"/>
          <p:nvPr/>
        </p:nvSpPr>
        <p:spPr bwMode="gray">
          <a:xfrm>
            <a:off x="6880667" y="3468613"/>
            <a:ext cx="4273825" cy="804876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</a:t>
            </a:r>
            <a:r>
              <a:rPr lang="en-US" altLang="zh-CN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显著</a:t>
            </a:r>
            <a:r>
              <a:rPr lang="zh-CN" altLang="en-US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降低</a:t>
            </a:r>
            <a:r>
              <a:rPr lang="en-US" altLang="zh-CN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43%</a:t>
            </a: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疾病进展或死亡风险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1600" b="1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730746B-6D17-8FB5-BE2A-31C14ABA182C}"/>
              </a:ext>
            </a:extLst>
          </p:cNvPr>
          <p:cNvSpPr txBox="1"/>
          <p:nvPr/>
        </p:nvSpPr>
        <p:spPr bwMode="gray">
          <a:xfrm>
            <a:off x="7685021" y="5842128"/>
            <a:ext cx="1070136" cy="232125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2B2C0B5-9033-B2F7-1FF2-194A1B978CB5}"/>
              </a:ext>
            </a:extLst>
          </p:cNvPr>
          <p:cNvSpPr txBox="1"/>
          <p:nvPr/>
        </p:nvSpPr>
        <p:spPr bwMode="gray">
          <a:xfrm>
            <a:off x="9220000" y="5812870"/>
            <a:ext cx="1070136" cy="291074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安慰剂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846A678-BEEA-7C59-39B8-4081B5966968}"/>
              </a:ext>
            </a:extLst>
          </p:cNvPr>
          <p:cNvSpPr txBox="1"/>
          <p:nvPr/>
        </p:nvSpPr>
        <p:spPr bwMode="gray">
          <a:xfrm>
            <a:off x="2728433" y="623496"/>
            <a:ext cx="9596128" cy="475912"/>
          </a:xfrm>
          <a:prstGeom prst="rect">
            <a:avLst/>
          </a:prstGeom>
        </p:spPr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期患者，是</a:t>
            </a:r>
            <a:r>
              <a:rPr lang="zh-CN" altLang="en-US" sz="20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唯一同时覆盖同步和序贯放化疗后的免疫巩固治疗，延长生命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87ACC1-EEC5-463B-D628-35C875DA7C9F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</p:spTree>
    <p:extLst>
      <p:ext uri="{BB962C8B-B14F-4D97-AF65-F5344CB8AC3E}">
        <p14:creationId xmlns:p14="http://schemas.microsoft.com/office/powerpoint/2010/main" val="366722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FB5AA7C4-4116-532E-D5F3-C952D8167B10}"/>
              </a:ext>
            </a:extLst>
          </p:cNvPr>
          <p:cNvSpPr txBox="1"/>
          <p:nvPr/>
        </p:nvSpPr>
        <p:spPr bwMode="gray">
          <a:xfrm>
            <a:off x="988005" y="3675577"/>
            <a:ext cx="10148047" cy="125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间接比较分析显示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舒格利单抗联合化疗一线治疗晚期鳞癌患者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无进展生存期（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获益：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优于帕博利珠单抗、卡瑞利珠单抗、信迪利单抗、替雷利珠单抗等</a:t>
            </a:r>
            <a:endParaRPr lang="en-US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总生存期（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获益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：舒格利单抗</a:t>
            </a:r>
            <a:r>
              <a:rPr lang="zh-CN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优于帕博利珠单抗、卡瑞利珠单抗、信迪利单抗、阿替利珠单抗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zh-CN" sz="14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</a:t>
            </a:r>
            <a:r>
              <a:rPr lang="en-US" altLang="zh-CN" sz="14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zh-CN" sz="14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zh-CN" sz="14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疗效排名第一的概率最高</a:t>
            </a:r>
            <a:endParaRPr lang="zh-CN" altLang="en-US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DF30A7-AD10-E93C-0409-48B0BDD7EA87}"/>
              </a:ext>
            </a:extLst>
          </p:cNvPr>
          <p:cNvSpPr/>
          <p:nvPr/>
        </p:nvSpPr>
        <p:spPr bwMode="gray">
          <a:xfrm>
            <a:off x="667544" y="3390282"/>
            <a:ext cx="10792161" cy="1608376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77FE65-2E77-29F5-9AAA-7C7F9D51EDE8}"/>
              </a:ext>
            </a:extLst>
          </p:cNvPr>
          <p:cNvSpPr txBox="1"/>
          <p:nvPr/>
        </p:nvSpPr>
        <p:spPr bwMode="gray">
          <a:xfrm>
            <a:off x="915212" y="3208346"/>
            <a:ext cx="1051572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600" b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较其他</a:t>
            </a:r>
            <a:r>
              <a:rPr lang="en-US" altLang="zh-CN" sz="1600" b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PD-1/PD-L1</a:t>
            </a:r>
            <a:r>
              <a:rPr lang="zh-CN" altLang="en-US" sz="1600" b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免疫抑制剂，</a:t>
            </a:r>
            <a:r>
              <a:rPr lang="zh-CN" altLang="en-US" sz="16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鳞癌患者中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600" b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</a:t>
            </a:r>
            <a:r>
              <a:rPr lang="en-US" altLang="zh-CN" sz="16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zh-CN" sz="16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zh-CN" sz="1600" b="1" kern="10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疗效排名第一的概率最高</a:t>
            </a:r>
            <a:endParaRPr lang="zh-CN" altLang="en-US" sz="16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14C07F-184F-2B78-C872-46B46BA55472}"/>
              </a:ext>
            </a:extLst>
          </p:cNvPr>
          <p:cNvSpPr/>
          <p:nvPr/>
        </p:nvSpPr>
        <p:spPr bwMode="gray">
          <a:xfrm>
            <a:off x="667544" y="1703278"/>
            <a:ext cx="10792161" cy="1268877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DDCB6AA-CCCC-09B4-B1A2-AFA42E5B0C8F}"/>
              </a:ext>
            </a:extLst>
          </p:cNvPr>
          <p:cNvSpPr txBox="1"/>
          <p:nvPr/>
        </p:nvSpPr>
        <p:spPr bwMode="gray">
          <a:xfrm>
            <a:off x="863699" y="1467087"/>
            <a:ext cx="10568441" cy="362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0000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舒格利单抗中位无进展生存期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延长近一倍</a:t>
            </a:r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中位总生存期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显著</a:t>
            </a:r>
            <a:r>
              <a:rPr lang="zh-CN" altLang="en-US" sz="16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降低</a:t>
            </a:r>
            <a:r>
              <a:rPr lang="en-US" altLang="zh-CN" sz="16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35%</a:t>
            </a: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死亡风险</a:t>
            </a:r>
            <a:endParaRPr lang="zh-CN" altLang="en-US" sz="16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D0B0C6D-3AFA-8B2A-08E2-4DB0FA0F4A55}"/>
              </a:ext>
            </a:extLst>
          </p:cNvPr>
          <p:cNvSpPr/>
          <p:nvPr/>
        </p:nvSpPr>
        <p:spPr bwMode="gray">
          <a:xfrm>
            <a:off x="504309" y="1465285"/>
            <a:ext cx="484094" cy="4572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47B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b="1" dirty="0">
                <a:solidFill>
                  <a:schemeClr val="accent1"/>
                </a:solidFill>
                <a:latin typeface="+mj-lt"/>
              </a:rPr>
              <a:t>1</a:t>
            </a: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3397071-25EC-CC87-E859-C50C395D2CFF}"/>
              </a:ext>
            </a:extLst>
          </p:cNvPr>
          <p:cNvSpPr txBox="1"/>
          <p:nvPr/>
        </p:nvSpPr>
        <p:spPr bwMode="gray">
          <a:xfrm>
            <a:off x="943977" y="2011472"/>
            <a:ext cx="10515728" cy="93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舒格利单抗联合化疗较安慰剂联合化疗组：</a:t>
            </a:r>
            <a:endParaRPr lang="en-US" altLang="zh-CN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中位无进展生存期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延长近一倍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/4.9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个月），</a:t>
            </a:r>
            <a:r>
              <a:rPr lang="zh-CN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显著</a:t>
            </a:r>
            <a:r>
              <a:rPr lang="zh-CN" altLang="en-US" sz="14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降低</a:t>
            </a:r>
            <a:r>
              <a:rPr lang="en-US" altLang="zh-CN" sz="14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51%</a:t>
            </a:r>
            <a:r>
              <a:rPr lang="zh-CN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疾病进展或死亡风险</a:t>
            </a:r>
            <a:r>
              <a:rPr lang="en-US" altLang="zh-CN" sz="1400" baseline="30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中位总生存期</a:t>
            </a:r>
            <a:r>
              <a:rPr lang="zh-CN" altLang="en-US" sz="14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延长</a:t>
            </a:r>
            <a:r>
              <a:rPr lang="en-US" altLang="zh-CN" sz="14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8.5</a:t>
            </a:r>
            <a:r>
              <a:rPr lang="zh-CN" altLang="en-US" sz="14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个月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/16.9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个月）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显著</a:t>
            </a:r>
            <a:r>
              <a:rPr lang="zh-CN" altLang="en-US" sz="14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降低</a:t>
            </a:r>
            <a:r>
              <a:rPr lang="en-US" altLang="zh-CN" sz="1400" b="1" dirty="0">
                <a:solidFill>
                  <a:srgbClr val="0047BB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35%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死亡风险</a:t>
            </a:r>
            <a:r>
              <a:rPr lang="en-US" altLang="zh-CN" sz="1400" baseline="30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22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01CF4D1-8F8A-F86A-4BB1-938DB6FFA369}"/>
              </a:ext>
            </a:extLst>
          </p:cNvPr>
          <p:cNvSpPr txBox="1"/>
          <p:nvPr/>
        </p:nvSpPr>
        <p:spPr bwMode="gray">
          <a:xfrm>
            <a:off x="822150" y="5235164"/>
            <a:ext cx="10651537" cy="3632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0000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舒格利单抗临床</a:t>
            </a:r>
            <a:r>
              <a:rPr lang="en-US" altLang="zh-CN" sz="1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III</a:t>
            </a:r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期</a:t>
            </a: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研究的</a:t>
            </a:r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基线患者肿瘤</a:t>
            </a:r>
            <a:r>
              <a:rPr lang="zh-CN" altLang="en-US" sz="1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分期晚、更严重，</a:t>
            </a:r>
            <a:r>
              <a:rPr lang="zh-CN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舒格利单抗仍可强效治疗，延长患者生命</a:t>
            </a:r>
            <a:r>
              <a:rPr lang="en-US" altLang="zh-CN" sz="1600" baseline="30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22</a:t>
            </a:r>
            <a:endParaRPr lang="zh-CN" altLang="en-US" sz="1600" b="1" dirty="0">
              <a:solidFill>
                <a:schemeClr val="tx1"/>
              </a:solidFill>
              <a:highlight>
                <a:srgbClr val="FFFF00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ACC936C-0A30-B923-6687-71452CC6E5C5}"/>
              </a:ext>
            </a:extLst>
          </p:cNvPr>
          <p:cNvSpPr/>
          <p:nvPr/>
        </p:nvSpPr>
        <p:spPr bwMode="gray">
          <a:xfrm>
            <a:off x="449580" y="5202781"/>
            <a:ext cx="484094" cy="4572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47B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b="1" dirty="0">
                <a:solidFill>
                  <a:schemeClr val="accent1"/>
                </a:solidFill>
                <a:latin typeface="+mj-lt"/>
              </a:rPr>
              <a:t>3</a:t>
            </a: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4F5B76B-2480-A38A-9E52-3BA07ED534CC}"/>
              </a:ext>
            </a:extLst>
          </p:cNvPr>
          <p:cNvSpPr/>
          <p:nvPr/>
        </p:nvSpPr>
        <p:spPr bwMode="gray">
          <a:xfrm>
            <a:off x="503911" y="3208346"/>
            <a:ext cx="484094" cy="4572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47B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b="1" dirty="0">
                <a:solidFill>
                  <a:schemeClr val="accent1"/>
                </a:solidFill>
                <a:latin typeface="+mj-lt"/>
              </a:rPr>
              <a:t>2</a:t>
            </a: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5AF8F2-23FC-B761-73D9-6479C5773828}"/>
              </a:ext>
            </a:extLst>
          </p:cNvPr>
          <p:cNvSpPr txBox="1"/>
          <p:nvPr/>
        </p:nvSpPr>
        <p:spPr bwMode="gray">
          <a:xfrm>
            <a:off x="2742690" y="653510"/>
            <a:ext cx="8711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期非小细胞肺癌患者，显著延长患者生命，鳞癌患者获益更佳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30B7D6-FB4B-D729-293D-7EFDCE703CCF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2138AC4-A321-268E-850A-6D13FDE96BA3}"/>
              </a:ext>
            </a:extLst>
          </p:cNvPr>
          <p:cNvSpPr txBox="1">
            <a:spLocks/>
          </p:cNvSpPr>
          <p:nvPr/>
        </p:nvSpPr>
        <p:spPr bwMode="gray">
          <a:xfrm>
            <a:off x="449580" y="616695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4508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F8B9E53-9998-F69D-9D58-0FA7AEF1E6A1}"/>
              </a:ext>
            </a:extLst>
          </p:cNvPr>
          <p:cNvSpPr/>
          <p:nvPr/>
        </p:nvSpPr>
        <p:spPr bwMode="gray">
          <a:xfrm>
            <a:off x="449580" y="1356892"/>
            <a:ext cx="1213757" cy="1428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F495E5-1F03-BEE4-9402-3CE017BBC5C2}"/>
              </a:ext>
            </a:extLst>
          </p:cNvPr>
          <p:cNvSpPr txBox="1"/>
          <p:nvPr/>
        </p:nvSpPr>
        <p:spPr bwMode="gray">
          <a:xfrm>
            <a:off x="479165" y="1776641"/>
            <a:ext cx="1079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权威指南一致推荐</a:t>
            </a:r>
            <a:endParaRPr lang="zh-CN" altLang="en-US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FCBE86-6D6C-B883-A238-2525CD34C6F8}"/>
              </a:ext>
            </a:extLst>
          </p:cNvPr>
          <p:cNvSpPr txBox="1"/>
          <p:nvPr/>
        </p:nvSpPr>
        <p:spPr bwMode="gray">
          <a:xfrm>
            <a:off x="1663337" y="1456191"/>
            <a:ext cx="10322858" cy="1329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2800" indent="-1728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期不可切非小细胞肺癌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同步和序贯放化疗后免疫巩固治疗，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唯一推荐用于序贯放化疗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后的免疫巩固治疗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《2023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中国临床肿瘤学会非小细胞肺癌诊疗指南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》《2023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中国临床肿瘤学会免疫检查点抑制剂临床应用指南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1200" i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3,24</a:t>
            </a:r>
            <a:endParaRPr lang="en-US" altLang="zh-CN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期无驱动基因、鳞癌以及非鳞癌非小细胞肺癌：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2800" indent="-172800">
              <a:lnSpc>
                <a:spcPct val="120000"/>
              </a:lnSpc>
              <a:spcAft>
                <a:spcPts val="600"/>
              </a:spcAft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《2023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中国临床肿瘤学会非小细胞肺癌诊疗指南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》《2023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中国临床肿瘤学会免疫检查点抑制剂临床应用指南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》《2022</a:t>
            </a:r>
            <a:r>
              <a:rPr lang="zh-CN" altLang="en-US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中华医学会肺癌指南</a:t>
            </a:r>
            <a:r>
              <a:rPr lang="en-US" altLang="zh-CN" sz="1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1200" i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3,24,25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57CA808-D0B6-DE91-46D6-50F69677722C}"/>
              </a:ext>
            </a:extLst>
          </p:cNvPr>
          <p:cNvSpPr/>
          <p:nvPr/>
        </p:nvSpPr>
        <p:spPr bwMode="gray">
          <a:xfrm>
            <a:off x="1663337" y="1356891"/>
            <a:ext cx="10137354" cy="1428510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52BE348-2238-9055-89FF-2A844E206C09}"/>
              </a:ext>
            </a:extLst>
          </p:cNvPr>
          <p:cNvSpPr/>
          <p:nvPr/>
        </p:nvSpPr>
        <p:spPr bwMode="gray">
          <a:xfrm>
            <a:off x="441738" y="3404510"/>
            <a:ext cx="11351109" cy="1877047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8C77CA9-7D1A-2AE6-8874-D950929A6BC4}"/>
              </a:ext>
            </a:extLst>
          </p:cNvPr>
          <p:cNvSpPr txBox="1"/>
          <p:nvPr/>
        </p:nvSpPr>
        <p:spPr bwMode="gray">
          <a:xfrm>
            <a:off x="510697" y="3463058"/>
            <a:ext cx="11083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国家药品审评中心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技术审评报告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证实舒格利单抗可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显著延长无进展生存期，降低疾病进展或死亡风险</a:t>
            </a:r>
            <a:endParaRPr lang="zh-CN" altLang="en-US" sz="1600" dirty="0">
              <a:solidFill>
                <a:srgbClr val="0047BB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930EC7-AB84-9D8D-CB5B-B4A8DA2D4C67}"/>
              </a:ext>
            </a:extLst>
          </p:cNvPr>
          <p:cNvSpPr txBox="1"/>
          <p:nvPr/>
        </p:nvSpPr>
        <p:spPr bwMode="gray">
          <a:xfrm>
            <a:off x="520272" y="3860160"/>
            <a:ext cx="11246448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对于经过同步或序贯放化疗后未发生疾病进展的、局部晚期 不可切除</a:t>
            </a:r>
            <a:r>
              <a:rPr lang="en-US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 III </a:t>
            </a:r>
            <a:r>
              <a:rPr lang="zh-CN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期非小细胞肺癌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患者</a:t>
            </a:r>
            <a:r>
              <a:rPr lang="zh-CN" altLang="en-US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截至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2021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日数据分析显示，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舒格利单抗的中位无进展生存期为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个月，较安慰剂组延长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个月，显著降低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36%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疾病进展或死亡风险。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个月的 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OS 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率为 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78%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，高于对照组（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50.7%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）。</a:t>
            </a: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CFC1C52-03A5-7362-FF84-D88BE4FF6C68}"/>
              </a:ext>
            </a:extLst>
          </p:cNvPr>
          <p:cNvSpPr txBox="1"/>
          <p:nvPr/>
        </p:nvSpPr>
        <p:spPr bwMode="gray">
          <a:xfrm>
            <a:off x="510697" y="4540788"/>
            <a:ext cx="11196020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对于</a:t>
            </a:r>
            <a:r>
              <a:rPr lang="en-US" altLang="zh-CN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IV</a:t>
            </a:r>
            <a:r>
              <a:rPr lang="zh-CN" altLang="en-US" sz="1400" b="1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期非小细胞肺癌患者</a:t>
            </a:r>
            <a:r>
              <a:rPr lang="zh-CN" altLang="en-US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截至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400" dirty="0">
                <a:ea typeface="微软雅黑" panose="020B0503020204020204" pitchFamily="34" charset="-122"/>
                <a:cs typeface="Times New Roman" panose="02020603050405020304" pitchFamily="18" charset="0"/>
              </a:rPr>
              <a:t>日数据分析显示，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舒格利单抗组的中位无进展生存期达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8.9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个月，较对照组延长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3.97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个月，显著降低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46%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疾病进展或死亡风险，截至该时间点，仍有约</a:t>
            </a:r>
            <a:r>
              <a:rPr lang="en-US" altLang="zh-CN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80%</a:t>
            </a:r>
            <a:r>
              <a:rPr lang="zh-CN" altLang="en-US" sz="1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的患者存活，舒格利单抗组较对照组有总生存期的获益趋势。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770A08-2F54-CBDC-8D92-ABA1BF3A4352}"/>
              </a:ext>
            </a:extLst>
          </p:cNvPr>
          <p:cNvSpPr txBox="1"/>
          <p:nvPr/>
        </p:nvSpPr>
        <p:spPr bwMode="gray">
          <a:xfrm>
            <a:off x="2723470" y="647227"/>
            <a:ext cx="8711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获权威指南一致推荐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1DD899B-5D48-859C-6008-C85654476F75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4EFC8AE-5268-FA9D-3088-53D9C5F82969}"/>
              </a:ext>
            </a:extLst>
          </p:cNvPr>
          <p:cNvSpPr txBox="1">
            <a:spLocks/>
          </p:cNvSpPr>
          <p:nvPr/>
        </p:nvSpPr>
        <p:spPr bwMode="gray">
          <a:xfrm>
            <a:off x="449580" y="616695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3/3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2774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814E429A-E195-334F-D84B-1F460FEC8029}"/>
              </a:ext>
            </a:extLst>
          </p:cNvPr>
          <p:cNvSpPr/>
          <p:nvPr/>
        </p:nvSpPr>
        <p:spPr bwMode="gray">
          <a:xfrm>
            <a:off x="7241090" y="3428922"/>
            <a:ext cx="4456168" cy="2665149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939129-AD46-8E08-80D8-013ED6A5C9CA}"/>
              </a:ext>
            </a:extLst>
          </p:cNvPr>
          <p:cNvSpPr/>
          <p:nvPr/>
        </p:nvSpPr>
        <p:spPr bwMode="gray">
          <a:xfrm>
            <a:off x="7233999" y="2398974"/>
            <a:ext cx="4456168" cy="743151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6F56067-0C0D-CA75-BC45-D8A7AAF8BADB}"/>
              </a:ext>
            </a:extLst>
          </p:cNvPr>
          <p:cNvSpPr/>
          <p:nvPr/>
        </p:nvSpPr>
        <p:spPr bwMode="gray">
          <a:xfrm>
            <a:off x="498454" y="5301808"/>
            <a:ext cx="6076822" cy="78117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125A8E1-72C1-C599-9D6A-7AAD1F63ABFD}"/>
              </a:ext>
            </a:extLst>
          </p:cNvPr>
          <p:cNvSpPr/>
          <p:nvPr/>
        </p:nvSpPr>
        <p:spPr bwMode="gray">
          <a:xfrm>
            <a:off x="507880" y="3349524"/>
            <a:ext cx="6058893" cy="17972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491E089-002E-1F9B-FEA1-3A789FEB3D63}"/>
              </a:ext>
            </a:extLst>
          </p:cNvPr>
          <p:cNvSpPr/>
          <p:nvPr/>
        </p:nvSpPr>
        <p:spPr bwMode="gray">
          <a:xfrm>
            <a:off x="489951" y="2413304"/>
            <a:ext cx="6076822" cy="78117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BE0BF5-DBBB-331D-FE3E-1F19F7774257}"/>
              </a:ext>
            </a:extLst>
          </p:cNvPr>
          <p:cNvSpPr/>
          <p:nvPr/>
        </p:nvSpPr>
        <p:spPr bwMode="gray">
          <a:xfrm>
            <a:off x="449580" y="1220224"/>
            <a:ext cx="11240587" cy="517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F72B7F-8331-DFC5-3D4F-A667E45983C1}"/>
              </a:ext>
            </a:extLst>
          </p:cNvPr>
          <p:cNvSpPr txBox="1"/>
          <p:nvPr/>
        </p:nvSpPr>
        <p:spPr bwMode="gray">
          <a:xfrm>
            <a:off x="1174109" y="1264047"/>
            <a:ext cx="10343110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舒格利单抗是“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国家重大新药创制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新药。物质专利至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2036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12A702-5CBC-DD52-57AB-3900F5536A78}"/>
              </a:ext>
            </a:extLst>
          </p:cNvPr>
          <p:cNvSpPr txBox="1"/>
          <p:nvPr/>
        </p:nvSpPr>
        <p:spPr bwMode="gray">
          <a:xfrm>
            <a:off x="562078" y="2600217"/>
            <a:ext cx="5600701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舒格利单抗是</a:t>
            </a:r>
            <a:r>
              <a:rPr lang="zh-CN" altLang="en-US" sz="1600" b="1" i="0" strike="noStrike" kern="1200" cap="none" spc="0" baseline="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全人源</a:t>
            </a:r>
            <a:r>
              <a:rPr lang="zh-CN" altLang="en-US" sz="16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全长</a:t>
            </a: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</a:t>
            </a:r>
            <a:r>
              <a:rPr lang="en-US" altLang="zh-CN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PD-L1</a:t>
            </a: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单克隆抗体</a:t>
            </a:r>
            <a:r>
              <a:rPr lang="en-US" altLang="zh-CN" sz="1600" b="0" i="0" strike="noStrike" kern="1200" cap="none" spc="0" baseline="30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11</a:t>
            </a:r>
            <a:endParaRPr lang="zh-CN" altLang="en-US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398184-6ECA-DFFA-930B-55313284BD4E}"/>
              </a:ext>
            </a:extLst>
          </p:cNvPr>
          <p:cNvSpPr txBox="1"/>
          <p:nvPr/>
        </p:nvSpPr>
        <p:spPr bwMode="gray">
          <a:xfrm>
            <a:off x="7260177" y="2424838"/>
            <a:ext cx="4456167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免疫原性风险低，安全性高</a:t>
            </a: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1600" b="1" i="0" strike="noStrike" kern="1200" cap="none" spc="0" baseline="0" dirty="0">
                <a:solidFill>
                  <a:srgbClr val="0047BB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免疫相关肺炎的发生率仅</a:t>
            </a:r>
            <a:r>
              <a:rPr lang="en-US" altLang="zh-CN" sz="1600" b="1" i="0" strike="noStrike" kern="1200" cap="none" spc="0" baseline="0" dirty="0">
                <a:solidFill>
                  <a:srgbClr val="0047BB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1.3%</a:t>
            </a:r>
            <a:r>
              <a:rPr lang="en-US" altLang="zh-CN" sz="1600" i="0" strike="noStrike" kern="1200" cap="none" spc="0" baseline="30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27</a:t>
            </a:r>
            <a:endParaRPr lang="zh-CN" altLang="en-US" sz="1600" baseline="30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4C541C-32D5-979D-75EA-18E1B76482A7}"/>
              </a:ext>
            </a:extLst>
          </p:cNvPr>
          <p:cNvSpPr txBox="1"/>
          <p:nvPr/>
        </p:nvSpPr>
        <p:spPr bwMode="gray">
          <a:xfrm>
            <a:off x="7345636" y="3600467"/>
            <a:ext cx="4132306" cy="1295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b="1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强效抑制肿瘤生长：</a:t>
            </a:r>
            <a:endParaRPr lang="en-US" altLang="zh-CN" sz="1600" b="1" i="0" strike="noStrike" kern="1200" cap="none" spc="0" baseline="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期患者，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率提高至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55.8%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21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期患者，中位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个月，显著降低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死亡风险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22</a:t>
            </a:r>
            <a:endParaRPr lang="en-US" altLang="zh-CN" sz="1400" i="0" strike="noStrike" kern="1200" cap="none" spc="0" baseline="30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0619FA-EEF2-FFDF-1C70-D4787F123220}"/>
              </a:ext>
            </a:extLst>
          </p:cNvPr>
          <p:cNvSpPr txBox="1"/>
          <p:nvPr/>
        </p:nvSpPr>
        <p:spPr bwMode="gray">
          <a:xfrm>
            <a:off x="525809" y="3338346"/>
            <a:ext cx="5970595" cy="95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拥有</a:t>
            </a:r>
            <a:r>
              <a:rPr lang="zh-CN" altLang="en-US" sz="16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区别于其他所有已上市</a:t>
            </a:r>
            <a:r>
              <a:rPr lang="en-US" altLang="zh-CN" sz="16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PD-1/PD-L1</a:t>
            </a:r>
            <a:r>
              <a:rPr lang="zh-CN" altLang="en-US" sz="16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免疫抑制剂的</a:t>
            </a:r>
            <a:r>
              <a:rPr lang="zh-CN" altLang="en-US" sz="1600" b="1" i="0" strike="noStrike" kern="1200" cap="none" spc="0" baseline="0" dirty="0">
                <a:solidFill>
                  <a:srgbClr val="0047B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独特双重抑制机制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19</a:t>
            </a:r>
            <a:endParaRPr lang="en-US" altLang="zh-CN" sz="1600" i="0" strike="noStrike" kern="1200" cap="none" spc="0" baseline="30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D3FA96-54B1-013B-9A57-20A9AAC5A776}"/>
              </a:ext>
            </a:extLst>
          </p:cNvPr>
          <p:cNvSpPr txBox="1"/>
          <p:nvPr/>
        </p:nvSpPr>
        <p:spPr bwMode="gray">
          <a:xfrm>
            <a:off x="1892977" y="1981434"/>
            <a:ext cx="3236258" cy="6742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主要创新机制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F35572-FAB1-DE5D-C133-4E75B2E2BB99}"/>
              </a:ext>
            </a:extLst>
          </p:cNvPr>
          <p:cNvSpPr txBox="1"/>
          <p:nvPr/>
        </p:nvSpPr>
        <p:spPr bwMode="gray">
          <a:xfrm>
            <a:off x="7793660" y="1994158"/>
            <a:ext cx="3236258" cy="6742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患者获益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BB3DD4F-80A5-2AE9-4F83-75D761BB817F}"/>
              </a:ext>
            </a:extLst>
          </p:cNvPr>
          <p:cNvGrpSpPr/>
          <p:nvPr/>
        </p:nvGrpSpPr>
        <p:grpSpPr>
          <a:xfrm>
            <a:off x="6760116" y="2384464"/>
            <a:ext cx="329659" cy="769356"/>
            <a:chOff x="9085078" y="3305369"/>
            <a:chExt cx="329659" cy="769356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714AD682-4EC6-4344-4CE8-71114C802F16}"/>
                </a:ext>
              </a:extLst>
            </p:cNvPr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5726A621-8FAA-48DC-9B9F-8267C3D4F509}"/>
                </a:ext>
              </a:extLst>
            </p:cNvPr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36E9C8E-C875-19CF-8BFB-208F5A2A2D15}"/>
              </a:ext>
            </a:extLst>
          </p:cNvPr>
          <p:cNvGrpSpPr/>
          <p:nvPr/>
        </p:nvGrpSpPr>
        <p:grpSpPr>
          <a:xfrm>
            <a:off x="6784651" y="3652475"/>
            <a:ext cx="329659" cy="769356"/>
            <a:chOff x="9085078" y="3305369"/>
            <a:chExt cx="329659" cy="769356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3B49BD71-69B0-B5D3-365C-CCEFB527E580}"/>
                </a:ext>
              </a:extLst>
            </p:cNvPr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0DD7FE43-A44E-DA32-64D4-7A0E22CB470B}"/>
                </a:ext>
              </a:extLst>
            </p:cNvPr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485AF24E-554A-8D45-923A-0B631F4AD9CF}"/>
              </a:ext>
            </a:extLst>
          </p:cNvPr>
          <p:cNvSpPr txBox="1"/>
          <p:nvPr/>
        </p:nvSpPr>
        <p:spPr bwMode="gray">
          <a:xfrm>
            <a:off x="583705" y="4129052"/>
            <a:ext cx="5970595" cy="92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：阻断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PD-1/PD-L1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相互作用，增强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细胞的杀伤肿瘤能力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机制②：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独特保留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ADCP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（抗体依赖性细胞介导的细胞吞噬作用），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介导巨噬细胞进一步杀伤肿瘤细胞。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1B5822-8AB9-EB20-61B0-5FF042CC945B}"/>
              </a:ext>
            </a:extLst>
          </p:cNvPr>
          <p:cNvSpPr txBox="1"/>
          <p:nvPr/>
        </p:nvSpPr>
        <p:spPr bwMode="gray">
          <a:xfrm>
            <a:off x="523111" y="5336628"/>
            <a:ext cx="5600701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潜在促进巨噬细胞从诱导肿瘤生长的</a:t>
            </a:r>
            <a:r>
              <a:rPr lang="en-US" altLang="zh-CN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M2</a:t>
            </a: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型转化为抑制肿瘤的</a:t>
            </a:r>
            <a:r>
              <a:rPr lang="en-US" altLang="zh-CN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M1</a:t>
            </a:r>
            <a:r>
              <a:rPr lang="zh-CN" altLang="en-US" sz="1600" b="0" i="0" strike="noStrike" kern="1200" cap="none" spc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型，</a:t>
            </a:r>
            <a:r>
              <a:rPr lang="zh-CN" altLang="en-US" sz="1600" b="1" i="0" strike="noStrike" kern="1200" cap="none" spc="0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增强巨噬细胞抑制肿瘤生长的作用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20</a:t>
            </a:r>
            <a:endParaRPr lang="en-US" altLang="zh-CN" sz="1600" i="0" strike="noStrike" kern="1200" cap="none" spc="0" baseline="300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D47DEE2-07C9-01A1-7D6A-54B55BE3E765}"/>
              </a:ext>
            </a:extLst>
          </p:cNvPr>
          <p:cNvGrpSpPr/>
          <p:nvPr/>
        </p:nvGrpSpPr>
        <p:grpSpPr>
          <a:xfrm>
            <a:off x="6760116" y="5324715"/>
            <a:ext cx="329659" cy="769356"/>
            <a:chOff x="9085078" y="3305369"/>
            <a:chExt cx="329659" cy="769356"/>
          </a:xfrm>
        </p:grpSpPr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66C2A606-1625-C80F-8DEA-40F521B7B561}"/>
                </a:ext>
              </a:extLst>
            </p:cNvPr>
            <p:cNvSpPr/>
            <p:nvPr/>
          </p:nvSpPr>
          <p:spPr bwMode="gray">
            <a:xfrm rot="5400000">
              <a:off x="8922979" y="3582967"/>
              <a:ext cx="769356" cy="21416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F8FA0471-3760-FE10-8892-24343CCAA5FA}"/>
                </a:ext>
              </a:extLst>
            </p:cNvPr>
            <p:cNvSpPr/>
            <p:nvPr/>
          </p:nvSpPr>
          <p:spPr bwMode="gray">
            <a:xfrm rot="5400000">
              <a:off x="8807480" y="3582967"/>
              <a:ext cx="769356" cy="214160"/>
            </a:xfrm>
            <a:prstGeom prst="triangl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16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3BBFB00-E01B-3878-F675-5DC8C8070756}"/>
              </a:ext>
            </a:extLst>
          </p:cNvPr>
          <p:cNvSpPr txBox="1"/>
          <p:nvPr/>
        </p:nvSpPr>
        <p:spPr bwMode="gray">
          <a:xfrm>
            <a:off x="1648600" y="649330"/>
            <a:ext cx="99318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国家重大新药创制项目，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类新药，独特创新机制带来高安全性和强效抑制肿瘤生长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F3D50E-64F2-DB09-8581-9CA696F8A252}"/>
              </a:ext>
            </a:extLst>
          </p:cNvPr>
          <p:cNvSpPr/>
          <p:nvPr/>
        </p:nvSpPr>
        <p:spPr bwMode="gray">
          <a:xfrm>
            <a:off x="9801693" y="14341"/>
            <a:ext cx="2390307" cy="558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舒格利单抗注射液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00D6787F-630D-8EF1-B605-DDDFAE7F9607}"/>
              </a:ext>
            </a:extLst>
          </p:cNvPr>
          <p:cNvSpPr txBox="1">
            <a:spLocks/>
          </p:cNvSpPr>
          <p:nvPr/>
        </p:nvSpPr>
        <p:spPr bwMode="gray">
          <a:xfrm>
            <a:off x="449580" y="616695"/>
            <a:ext cx="11292840" cy="45966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</p:spTree>
    <p:extLst>
      <p:ext uri="{BB962C8B-B14F-4D97-AF65-F5344CB8AC3E}">
        <p14:creationId xmlns:p14="http://schemas.microsoft.com/office/powerpoint/2010/main" val="424701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2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23655</TotalTime>
  <Words>2950</Words>
  <Application>Microsoft Office PowerPoint</Application>
  <PresentationFormat>宽屏</PresentationFormat>
  <Paragraphs>217</Paragraphs>
  <Slides>11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Microsoft YaHei UI</vt:lpstr>
      <vt:lpstr>等线</vt:lpstr>
      <vt:lpstr>微软雅黑</vt:lpstr>
      <vt:lpstr>Arial</vt:lpstr>
      <vt:lpstr>Arial Narrow</vt:lpstr>
      <vt:lpstr>1_Office Theme</vt:lpstr>
      <vt:lpstr>2_Office Theme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Shi, Chenyang</dc:creator>
  <cp:lastModifiedBy>Ran, Mi</cp:lastModifiedBy>
  <cp:revision>13</cp:revision>
  <cp:lastPrinted>2023-07-11T01:34:34Z</cp:lastPrinted>
  <dcterms:created xsi:type="dcterms:W3CDTF">2023-03-27T09:08:03Z</dcterms:created>
  <dcterms:modified xsi:type="dcterms:W3CDTF">2023-07-14T03:06:26Z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2023-03-27T09:08:59Z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c3cfaf4b-a4d1-405a-8d75-abcaa2d1a522</vt:lpwstr>
  </property>
  <property fmtid="{D5CDD505-2E9C-101B-9397-08002B2CF9AE}" pid="8" name="MSIP_Label_68f72598-90ab-4748-9618-88402b5e95d2_ContentBits">
    <vt:lpwstr>0</vt:lpwstr>
  </property>
</Properties>
</file>