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16" showSpecialPlsOnTitleSld="0" autoCompressPictures="0">
  <p:sldMasterIdLst>
    <p:sldMasterId id="2147483648" r:id="rId1"/>
  </p:sldMasterIdLst>
  <p:notesMasterIdLst>
    <p:notesMasterId r:id="rId5"/>
  </p:notesMasterIdLst>
  <p:handoutMasterIdLst>
    <p:handoutMasterId r:id="rId15"/>
  </p:handoutMasterIdLst>
  <p:sldIdLst>
    <p:sldId id="256" r:id="rId3"/>
    <p:sldId id="263" r:id="rId4"/>
    <p:sldId id="307" r:id="rId6"/>
    <p:sldId id="320" r:id="rId7"/>
    <p:sldId id="308" r:id="rId8"/>
    <p:sldId id="313" r:id="rId9"/>
    <p:sldId id="291" r:id="rId10"/>
    <p:sldId id="309" r:id="rId11"/>
    <p:sldId id="293" r:id="rId12"/>
    <p:sldId id="299" r:id="rId13"/>
    <p:sldId id="319" r:id="rId14"/>
  </p:sldIdLst>
  <p:sldSz cx="9144000" cy="5143500" type="screen16x9"/>
  <p:notesSz cx="6858000" cy="9144000"/>
  <p:custDataLst>
    <p:tags r:id="rId19"/>
  </p:custData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8" userDrawn="1">
          <p15:clr>
            <a:srgbClr val="A4A3A4"/>
          </p15:clr>
        </p15:guide>
        <p15:guide id="2" pos="28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093"/>
    <a:srgbClr val="C72C56"/>
    <a:srgbClr val="D77A97"/>
    <a:srgbClr val="C80E47"/>
    <a:srgbClr val="006600"/>
    <a:srgbClr val="FAE7E8"/>
    <a:srgbClr val="D0E8F4"/>
    <a:srgbClr val="3472A1"/>
    <a:srgbClr val="A22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256" autoAdjust="0"/>
  </p:normalViewPr>
  <p:slideViewPr>
    <p:cSldViewPr snapToGrid="0" snapToObjects="1" showGuides="1">
      <p:cViewPr varScale="1">
        <p:scale>
          <a:sx n="90" d="100"/>
          <a:sy n="90" d="100"/>
        </p:scale>
        <p:origin x="840" y="84"/>
      </p:cViewPr>
      <p:guideLst>
        <p:guide orient="horz" pos="1598"/>
        <p:guide pos="2849"/>
      </p:guideLst>
    </p:cSldViewPr>
  </p:slideViewPr>
  <p:notesTextViewPr>
    <p:cViewPr>
      <p:scale>
        <a:sx n="100" d="100"/>
        <a:sy n="100" d="100"/>
      </p:scale>
      <p:origin x="0" y="0"/>
    </p:cViewPr>
  </p:notesTextViewPr>
  <p:notesViewPr>
    <p:cSldViewPr snapToGrid="0" snapToObjects="1">
      <p:cViewPr varScale="1">
        <p:scale>
          <a:sx n="57" d="100"/>
          <a:sy n="57" d="100"/>
        </p:scale>
        <p:origin x="2808" y="3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37.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94F0A0-08F5-419D-B0CA-0B233803F4E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432EEF-C344-42C9-805F-416891979975}"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3D304-425D-4D58-B236-CF62D2D18D9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55C81-464B-4944-80EA-7CE8515C610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8D55C81-464B-4944-80EA-7CE8515C610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E8D55C81-464B-4944-80EA-7CE8515C61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E8D55C81-464B-4944-80EA-7CE8515C61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zh-CN" altLang="en-US" dirty="0"/>
          </a:p>
        </p:txBody>
      </p:sp>
      <p:sp>
        <p:nvSpPr>
          <p:cNvPr id="4" name="灯片编号占位符 3"/>
          <p:cNvSpPr>
            <a:spLocks noGrp="1"/>
          </p:cNvSpPr>
          <p:nvPr>
            <p:ph type="sldNum" sz="quarter" idx="5"/>
          </p:nvPr>
        </p:nvSpPr>
        <p:spPr/>
        <p:txBody>
          <a:bodyPr/>
          <a:lstStyle/>
          <a:p>
            <a:fld id="{E8D55C81-464B-4944-80EA-7CE8515C610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E8D55C81-464B-4944-80EA-7CE8515C610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E8D55C81-464B-4944-80EA-7CE8515C610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D55C81-464B-4944-80EA-7CE8515C610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D55C81-464B-4944-80EA-7CE8515C610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it-IT" altLang="zh-CN" sz="1200" dirty="0">
              <a:cs typeface="+mn-ea"/>
              <a:sym typeface="+mn-lt"/>
            </a:endParaRPr>
          </a:p>
        </p:txBody>
      </p:sp>
      <p:sp>
        <p:nvSpPr>
          <p:cNvPr id="4" name="灯片编号占位符 3"/>
          <p:cNvSpPr>
            <a:spLocks noGrp="1"/>
          </p:cNvSpPr>
          <p:nvPr>
            <p:ph type="sldNum" sz="quarter" idx="5"/>
          </p:nvPr>
        </p:nvSpPr>
        <p:spPr/>
        <p:txBody>
          <a:bodyPr/>
          <a:lstStyle/>
          <a:p>
            <a:fld id="{E8D55C81-464B-4944-80EA-7CE8515C610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矩形 7"/>
          <p:cNvSpPr/>
          <p:nvPr userDrawn="1"/>
        </p:nvSpPr>
        <p:spPr>
          <a:xfrm>
            <a:off x="644" y="-19777"/>
            <a:ext cx="9143999" cy="514349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 name="标题 1"/>
          <p:cNvSpPr>
            <a:spLocks noGrp="1"/>
          </p:cNvSpPr>
          <p:nvPr>
            <p:ph type="ctrTitle"/>
          </p:nvPr>
        </p:nvSpPr>
        <p:spPr>
          <a:xfrm>
            <a:off x="685800" y="2297077"/>
            <a:ext cx="7772400" cy="1102519"/>
          </a:xfrm>
        </p:spPr>
        <p:txBody>
          <a:bodyPr>
            <a:normAutofit/>
          </a:bodyPr>
          <a:lstStyle>
            <a:lvl1pPr algn="ctr">
              <a:defRPr sz="3200">
                <a:latin typeface="Arial" panose="020B0604020202020204" pitchFamily="34" charset="0"/>
                <a:ea typeface="微软雅黑" panose="020B0503020204020204" pitchFamily="34" charset="-122"/>
                <a:cs typeface="Arial" panose="020B0604020202020204" pitchFamily="34" charset="0"/>
              </a:defRPr>
            </a:lvl1pPr>
          </a:lstStyle>
          <a:p>
            <a:r>
              <a:rPr kumimoji="1" lang="zh-CN" altLang="en-US" dirty="0"/>
              <a:t>单击此处编辑母版标题样式</a:t>
            </a:r>
            <a:endParaRPr kumimoji="1" lang="zh-CN" altLang="en-US" dirty="0"/>
          </a:p>
        </p:txBody>
      </p:sp>
      <p:sp>
        <p:nvSpPr>
          <p:cNvPr id="3" name="副标题 2"/>
          <p:cNvSpPr>
            <a:spLocks noGrp="1"/>
          </p:cNvSpPr>
          <p:nvPr>
            <p:ph type="subTitle" idx="1"/>
          </p:nvPr>
        </p:nvSpPr>
        <p:spPr>
          <a:xfrm>
            <a:off x="1371600" y="3668249"/>
            <a:ext cx="6400800" cy="635561"/>
          </a:xfrm>
          <a:prstGeom prst="rect">
            <a:avLst/>
          </a:prstGeom>
        </p:spPr>
        <p:txBody>
          <a:bodyPr>
            <a:normAutofit/>
          </a:bodyPr>
          <a:lstStyle>
            <a:lvl1pPr marL="0" indent="0" algn="ctr">
              <a:buNone/>
              <a:defRPr sz="2400">
                <a:solidFill>
                  <a:schemeClr val="tx1">
                    <a:tint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dirty="0"/>
              <a:t>单击此处编辑母版副标题样式</a:t>
            </a:r>
            <a:endParaRPr kumimoji="1" lang="zh-CN" altLang="en-US" dirty="0"/>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EF62C02B-D3A2-4B17-8AF6-9EF10867BAE0}" type="datetime1">
              <a:rPr kumimoji="1" lang="zh-CN" altLang="en-US" smtClean="0"/>
            </a:fld>
            <a:endParaRPr kumimoji="1" lang="zh-CN" altLang="en-US"/>
          </a:p>
        </p:txBody>
      </p:sp>
      <p:sp>
        <p:nvSpPr>
          <p:cNvPr id="6" name="幻灯片编号占位符 5"/>
          <p:cNvSpPr>
            <a:spLocks noGrp="1"/>
          </p:cNvSpPr>
          <p:nvPr>
            <p:ph type="sldNum" sz="quarter" idx="12"/>
          </p:nvPr>
        </p:nvSpPr>
        <p:spPr>
          <a:xfrm>
            <a:off x="644" y="-28024"/>
            <a:ext cx="374741" cy="273844"/>
          </a:xfrm>
          <a:prstGeom prst="rect">
            <a:avLst/>
          </a:prstGeom>
          <a:solidFill>
            <a:srgbClr val="C72C56"/>
          </a:solidFill>
        </p:spPr>
        <p:txBody>
          <a:bodyPr/>
          <a:lstStyle>
            <a:lvl1pPr algn="ctr">
              <a:defRPr sz="1000" b="1">
                <a:solidFill>
                  <a:schemeClr val="bg1"/>
                </a:solidFill>
                <a:latin typeface="Arial" panose="020B0604020202020204" pitchFamily="34" charset="0"/>
                <a:ea typeface="Arial Unicode MS" panose="020B0604020202020204" pitchFamily="34" charset="-122"/>
                <a:cs typeface="Arial" panose="020B0604020202020204" pitchFamily="34" charset="0"/>
              </a:defRPr>
            </a:lvl1pPr>
          </a:lstStyle>
          <a:p>
            <a:fld id="{58E227A6-C5AB-4140-BB4D-120E9B89A66E}" type="slidenum">
              <a:rPr kumimoji="1" lang="zh-CN" altLang="en-US" smtClean="0"/>
            </a:fld>
            <a:endParaRPr kumimoji="1" lang="zh-CN" altLang="en-US" dirty="0"/>
          </a:p>
        </p:txBody>
      </p:sp>
      <p:pic>
        <p:nvPicPr>
          <p:cNvPr id="5" name="图片 4"/>
          <p:cNvPicPr>
            <a:picLocks noChangeAspect="1"/>
          </p:cNvPicPr>
          <p:nvPr userDrawn="1"/>
        </p:nvPicPr>
        <p:blipFill>
          <a:blip r:embed="rId2"/>
          <a:stretch>
            <a:fillRect/>
          </a:stretch>
        </p:blipFill>
        <p:spPr>
          <a:xfrm>
            <a:off x="7444260" y="6394"/>
            <a:ext cx="1770078" cy="53057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48056" y="477778"/>
            <a:ext cx="8229600" cy="566145"/>
          </a:xfrm>
        </p:spPr>
        <p:txBody>
          <a:bodyPr>
            <a:normAutofit/>
          </a:bodyPr>
          <a:lstStyle>
            <a:lvl1pPr>
              <a:defRPr sz="2800">
                <a:latin typeface="Arial" panose="020B0604020202020204" pitchFamily="34" charset="0"/>
                <a:cs typeface="Arial" panose="020B0604020202020204" pitchFamily="34" charset="0"/>
              </a:defRPr>
            </a:lvl1pPr>
          </a:lstStyle>
          <a:p>
            <a:r>
              <a:rPr kumimoji="1" lang="zh-CN" altLang="en-US" dirty="0"/>
              <a:t>单击此处编辑母版标题样式</a:t>
            </a:r>
            <a:endParaRPr kumimoji="1" lang="zh-CN" altLang="en-US" dirty="0"/>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E8A3CF9-B49E-45B4-AED2-81212401E5FF}" type="datetime1">
              <a:rPr kumimoji="1" lang="zh-CN" altLang="en-US" smtClean="0"/>
            </a:fld>
            <a:endParaRPr kumimoji="1" lang="zh-CN" altLang="en-US"/>
          </a:p>
        </p:txBody>
      </p:sp>
      <p:sp>
        <p:nvSpPr>
          <p:cNvPr id="6" name="幻灯片编号占位符 5"/>
          <p:cNvSpPr>
            <a:spLocks noGrp="1"/>
          </p:cNvSpPr>
          <p:nvPr>
            <p:ph type="sldNum" sz="quarter" idx="12"/>
          </p:nvPr>
        </p:nvSpPr>
        <p:spPr>
          <a:xfrm>
            <a:off x="-242" y="-3848"/>
            <a:ext cx="397322" cy="273844"/>
          </a:xfrm>
          <a:prstGeom prst="rect">
            <a:avLst/>
          </a:prstGeom>
        </p:spPr>
        <p:txBody>
          <a:bodyPr/>
          <a:lstStyle/>
          <a:p>
            <a:fld id="{58E227A6-C5AB-4140-BB4D-120E9B89A66E}" type="slidenum">
              <a:rPr kumimoji="1" lang="zh-CN" altLang="en-US" smtClean="0"/>
            </a:fld>
            <a:endParaRPr kumimoji="1" lang="zh-CN" altLang="en-US" dirty="0"/>
          </a:p>
        </p:txBody>
      </p:sp>
      <p:pic>
        <p:nvPicPr>
          <p:cNvPr id="9" name="图片 8"/>
          <p:cNvPicPr>
            <a:picLocks noChangeAspect="1"/>
          </p:cNvPicPr>
          <p:nvPr userDrawn="1">
            <p:custDataLst>
              <p:tags r:id="rId2"/>
            </p:custDataLst>
          </p:nvPr>
        </p:nvPicPr>
        <p:blipFill>
          <a:blip r:embed="rId3"/>
          <a:stretch>
            <a:fillRect/>
          </a:stretch>
        </p:blipFill>
        <p:spPr>
          <a:xfrm>
            <a:off x="-36195" y="3175000"/>
            <a:ext cx="9180195" cy="1968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E410BBB0-90EC-40CA-9007-A09E6B4CBB32}" type="datetime1">
              <a:rPr kumimoji="1" lang="zh-CN" altLang="en-US" smtClean="0"/>
            </a:fld>
            <a:endParaRPr kumimoji="1" lang="zh-CN" altLang="en-US"/>
          </a:p>
        </p:txBody>
      </p:sp>
      <p:sp>
        <p:nvSpPr>
          <p:cNvPr id="5" name="幻灯片编号占位符 4"/>
          <p:cNvSpPr>
            <a:spLocks noGrp="1"/>
          </p:cNvSpPr>
          <p:nvPr>
            <p:ph type="sldNum" sz="quarter" idx="12"/>
          </p:nvPr>
        </p:nvSpPr>
        <p:spPr>
          <a:xfrm>
            <a:off x="-242" y="-3848"/>
            <a:ext cx="397322" cy="273844"/>
          </a:xfrm>
          <a:prstGeom prst="rect">
            <a:avLst/>
          </a:prstGeom>
        </p:spPr>
        <p:txBody>
          <a:bodyPr/>
          <a:lstStyle/>
          <a:p>
            <a:fld id="{58E227A6-C5AB-4140-BB4D-120E9B89A66E}" type="slidenum">
              <a:rPr kumimoji="1" lang="zh-CN" altLang="en-US" smtClean="0"/>
            </a:fld>
            <a:endParaRPr kumimoji="1" lang="zh-CN" altLang="en-US" dirty="0"/>
          </a:p>
        </p:txBody>
      </p:sp>
      <p:pic>
        <p:nvPicPr>
          <p:cNvPr id="9" name="图片 8"/>
          <p:cNvPicPr>
            <a:picLocks noChangeAspect="1"/>
          </p:cNvPicPr>
          <p:nvPr userDrawn="1">
            <p:custDataLst>
              <p:tags r:id="rId2"/>
            </p:custDataLst>
          </p:nvPr>
        </p:nvPicPr>
        <p:blipFill>
          <a:blip r:embed="rId3"/>
          <a:stretch>
            <a:fillRect/>
          </a:stretch>
        </p:blipFill>
        <p:spPr>
          <a:xfrm>
            <a:off x="-36195" y="3175000"/>
            <a:ext cx="9180195" cy="1968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2_仅标题">
    <p:spTree>
      <p:nvGrpSpPr>
        <p:cNvPr id="1" name=""/>
        <p:cNvGrpSpPr/>
        <p:nvPr/>
      </p:nvGrpSpPr>
      <p:grpSpPr>
        <a:xfrm>
          <a:off x="0" y="0"/>
          <a:ext cx="0" cy="0"/>
          <a:chOff x="0" y="0"/>
          <a:chExt cx="0" cy="0"/>
        </a:xfrm>
      </p:grpSpPr>
      <p:pic>
        <p:nvPicPr>
          <p:cNvPr id="4" name="图片 3" descr="V7朗斯弗中文LOGO使用规范-19.jpg"/>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4792" b="83984"/>
          <a:stretch>
            <a:fillRect/>
          </a:stretch>
        </p:blipFill>
        <p:spPr>
          <a:xfrm>
            <a:off x="0" y="760851"/>
            <a:ext cx="9143758" cy="62934"/>
          </a:xfrm>
          <a:prstGeom prst="rect">
            <a:avLst/>
          </a:prstGeom>
        </p:spPr>
      </p:pic>
      <p:sp>
        <p:nvSpPr>
          <p:cNvPr id="6" name="标题占位符 1"/>
          <p:cNvSpPr>
            <a:spLocks noGrp="1"/>
          </p:cNvSpPr>
          <p:nvPr>
            <p:ph type="title"/>
          </p:nvPr>
        </p:nvSpPr>
        <p:spPr>
          <a:xfrm>
            <a:off x="397080" y="194706"/>
            <a:ext cx="8336810" cy="566145"/>
          </a:xfrm>
          <a:prstGeom prst="rect">
            <a:avLst/>
          </a:prstGeom>
        </p:spPr>
        <p:txBody>
          <a:bodyPr vert="horz" lIns="91440" tIns="45720" rIns="91440" bIns="45720" rtlCol="0" anchor="ctr">
            <a:noAutofit/>
          </a:bodyPr>
          <a:lstStyle>
            <a:lvl1pPr>
              <a:defRPr sz="1800">
                <a:solidFill>
                  <a:schemeClr val="tx1"/>
                </a:solidFill>
              </a:defRPr>
            </a:lvl1pPr>
          </a:lstStyle>
          <a:p>
            <a:r>
              <a:rPr kumimoji="1" lang="zh-CN" altLang="en-US" dirty="0"/>
              <a:t>单击此处编辑母版标题样式</a:t>
            </a:r>
            <a:endParaRPr kumimoji="1" lang="zh-CN" altLang="en-US" dirty="0"/>
          </a:p>
        </p:txBody>
      </p:sp>
      <p:pic>
        <p:nvPicPr>
          <p:cNvPr id="8" name="图片 7"/>
          <p:cNvPicPr>
            <a:picLocks noChangeAspect="1"/>
          </p:cNvPicPr>
          <p:nvPr userDrawn="1"/>
        </p:nvPicPr>
        <p:blipFill rotWithShape="1">
          <a:blip r:embed="rId3"/>
          <a:srcRect l="7126" r="7049"/>
          <a:stretch>
            <a:fillRect/>
          </a:stretch>
        </p:blipFill>
        <p:spPr>
          <a:xfrm>
            <a:off x="7886700" y="4391"/>
            <a:ext cx="1257300" cy="439116"/>
          </a:xfrm>
          <a:prstGeom prst="rect">
            <a:avLst/>
          </a:prstGeom>
        </p:spPr>
      </p:pic>
      <p:sp>
        <p:nvSpPr>
          <p:cNvPr id="10" name="矩形 9"/>
          <p:cNvSpPr/>
          <p:nvPr userDrawn="1"/>
        </p:nvSpPr>
        <p:spPr>
          <a:xfrm>
            <a:off x="-1388385" y="512926"/>
            <a:ext cx="1217371" cy="388245"/>
          </a:xfrm>
          <a:prstGeom prst="rect">
            <a:avLst/>
          </a:prstGeom>
          <a:solidFill>
            <a:srgbClr val="146EC8"/>
          </a:solidFill>
          <a:ln w="12700">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400" dirty="0">
                <a:solidFill>
                  <a:schemeClr val="bg1"/>
                </a:solidFill>
              </a:rPr>
              <a:t>20  110  200</a:t>
            </a:r>
            <a:endParaRPr lang="zh-CN" altLang="en-US" sz="1400" dirty="0" err="1">
              <a:solidFill>
                <a:schemeClr val="bg1"/>
              </a:solidFill>
            </a:endParaRPr>
          </a:p>
        </p:txBody>
      </p:sp>
      <p:sp>
        <p:nvSpPr>
          <p:cNvPr id="11" name="矩形 10"/>
          <p:cNvSpPr/>
          <p:nvPr userDrawn="1"/>
        </p:nvSpPr>
        <p:spPr>
          <a:xfrm>
            <a:off x="-1388385" y="1025269"/>
            <a:ext cx="1217371" cy="388245"/>
          </a:xfrm>
          <a:prstGeom prst="rect">
            <a:avLst/>
          </a:prstGeom>
          <a:solidFill>
            <a:srgbClr val="5BC8FF"/>
          </a:solidFill>
          <a:ln w="12700">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400" dirty="0"/>
              <a:t>91  200  255</a:t>
            </a:r>
            <a:endParaRPr lang="zh-CN" altLang="en-US" sz="1400" dirty="0" err="1"/>
          </a:p>
        </p:txBody>
      </p:sp>
      <p:sp>
        <p:nvSpPr>
          <p:cNvPr id="12" name="矩形 11"/>
          <p:cNvSpPr/>
          <p:nvPr userDrawn="1"/>
        </p:nvSpPr>
        <p:spPr>
          <a:xfrm>
            <a:off x="-1388385" y="1537611"/>
            <a:ext cx="1217371" cy="388245"/>
          </a:xfrm>
          <a:prstGeom prst="rect">
            <a:avLst/>
          </a:prstGeom>
          <a:solidFill>
            <a:srgbClr val="C2191F"/>
          </a:solidFill>
          <a:ln w="12700">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400" dirty="0">
                <a:solidFill>
                  <a:schemeClr val="bg1"/>
                </a:solidFill>
              </a:rPr>
              <a:t>194  25  31</a:t>
            </a:r>
            <a:endParaRPr lang="zh-CN" altLang="en-US" sz="1400" dirty="0" err="1">
              <a:solidFill>
                <a:schemeClr val="bg1"/>
              </a:solidFill>
            </a:endParaRPr>
          </a:p>
        </p:txBody>
      </p:sp>
      <p:sp>
        <p:nvSpPr>
          <p:cNvPr id="13" name="矩形 12"/>
          <p:cNvSpPr/>
          <p:nvPr userDrawn="1"/>
        </p:nvSpPr>
        <p:spPr>
          <a:xfrm>
            <a:off x="-1388385" y="583"/>
            <a:ext cx="1217371" cy="388245"/>
          </a:xfrm>
          <a:prstGeom prst="rect">
            <a:avLst/>
          </a:prstGeom>
          <a:solidFill>
            <a:srgbClr val="015093"/>
          </a:solidFill>
          <a:ln w="12700">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400" dirty="0">
                <a:solidFill>
                  <a:schemeClr val="bg1"/>
                </a:solidFill>
              </a:rPr>
              <a:t>1  80  147</a:t>
            </a:r>
            <a:endParaRPr lang="zh-CN" altLang="en-US" sz="1400" dirty="0" err="1">
              <a:solidFill>
                <a:schemeClr val="bg1"/>
              </a:solidFill>
            </a:endParaRPr>
          </a:p>
        </p:txBody>
      </p:sp>
      <p:grpSp>
        <p:nvGrpSpPr>
          <p:cNvPr id="14" name="组合 13"/>
          <p:cNvGrpSpPr>
            <a:grpSpLocks noChangeAspect="1"/>
          </p:cNvGrpSpPr>
          <p:nvPr userDrawn="1"/>
        </p:nvGrpSpPr>
        <p:grpSpPr>
          <a:xfrm>
            <a:off x="9228729" y="-31153"/>
            <a:ext cx="1345094" cy="3384000"/>
            <a:chOff x="5616058" y="317722"/>
            <a:chExt cx="1986910" cy="4998671"/>
          </a:xfrm>
        </p:grpSpPr>
        <p:sp>
          <p:nvSpPr>
            <p:cNvPr id="15" name="Rectangle 132"/>
            <p:cNvSpPr/>
            <p:nvPr/>
          </p:nvSpPr>
          <p:spPr bwMode="gray">
            <a:xfrm>
              <a:off x="5719926" y="1562551"/>
              <a:ext cx="409250" cy="4092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40"/>
            <p:cNvSpPr/>
            <p:nvPr/>
          </p:nvSpPr>
          <p:spPr bwMode="gray">
            <a:xfrm>
              <a:off x="5724267" y="604047"/>
              <a:ext cx="409250" cy="409250"/>
            </a:xfrm>
            <a:prstGeom prst="rect">
              <a:avLst/>
            </a:prstGeom>
            <a:solidFill>
              <a:srgbClr val="C80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48"/>
            <p:cNvSpPr/>
            <p:nvPr/>
          </p:nvSpPr>
          <p:spPr bwMode="gray">
            <a:xfrm>
              <a:off x="5719926" y="1084415"/>
              <a:ext cx="409250" cy="409250"/>
            </a:xfrm>
            <a:prstGeom prst="rect">
              <a:avLst/>
            </a:prstGeom>
            <a:solidFill>
              <a:srgbClr val="F3A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49"/>
            <p:cNvSpPr/>
            <p:nvPr/>
          </p:nvSpPr>
          <p:spPr bwMode="gray">
            <a:xfrm>
              <a:off x="5719926" y="2040687"/>
              <a:ext cx="409250" cy="409250"/>
            </a:xfrm>
            <a:prstGeom prst="rect">
              <a:avLst/>
            </a:prstGeom>
            <a:solidFill>
              <a:srgbClr val="B4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50"/>
            <p:cNvSpPr/>
            <p:nvPr/>
          </p:nvSpPr>
          <p:spPr bwMode="gray">
            <a:xfrm>
              <a:off x="5715585" y="2996648"/>
              <a:ext cx="409250" cy="409250"/>
            </a:xfrm>
            <a:prstGeom prst="rect">
              <a:avLst/>
            </a:prstGeom>
            <a:solidFill>
              <a:srgbClr val="93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51"/>
            <p:cNvSpPr/>
            <p:nvPr/>
          </p:nvSpPr>
          <p:spPr bwMode="gray">
            <a:xfrm>
              <a:off x="5719926" y="3473668"/>
              <a:ext cx="409250" cy="409250"/>
            </a:xfrm>
            <a:prstGeom prst="rect">
              <a:avLst/>
            </a:prstGeom>
            <a:solidFill>
              <a:srgbClr val="347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52"/>
            <p:cNvSpPr/>
            <p:nvPr/>
          </p:nvSpPr>
          <p:spPr bwMode="gray">
            <a:xfrm>
              <a:off x="5715585" y="2518823"/>
              <a:ext cx="409250" cy="409250"/>
            </a:xfrm>
            <a:prstGeom prst="rect">
              <a:avLst/>
            </a:prstGeom>
            <a:solidFill>
              <a:srgbClr val="E77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163"/>
            <p:cNvSpPr txBox="1"/>
            <p:nvPr/>
          </p:nvSpPr>
          <p:spPr>
            <a:xfrm>
              <a:off x="5616058" y="319718"/>
              <a:ext cx="587421" cy="272779"/>
            </a:xfrm>
            <a:prstGeom prst="rect">
              <a:avLst/>
            </a:prstGeom>
            <a:noFill/>
          </p:spPr>
          <p:txBody>
            <a:bodyPr wrap="square" rtlCol="0">
              <a:spAutoFit/>
            </a:bodyPr>
            <a:lstStyle/>
            <a:p>
              <a:pPr algn="ctr"/>
              <a:r>
                <a:rPr lang="en-US" sz="600" dirty="0"/>
                <a:t>100</a:t>
              </a:r>
              <a:r>
                <a:rPr lang="en-US" sz="600" dirty="0">
                  <a:solidFill>
                    <a:schemeClr val="tx1"/>
                  </a:solidFill>
                </a:rPr>
                <a:t>%</a:t>
              </a:r>
              <a:endParaRPr lang="en-US" sz="600" dirty="0">
                <a:solidFill>
                  <a:schemeClr val="tx1"/>
                </a:solidFill>
              </a:endParaRPr>
            </a:p>
          </p:txBody>
        </p:sp>
        <p:sp>
          <p:nvSpPr>
            <p:cNvPr id="23" name="TextBox 163"/>
            <p:cNvSpPr txBox="1"/>
            <p:nvPr/>
          </p:nvSpPr>
          <p:spPr>
            <a:xfrm>
              <a:off x="6160202" y="317722"/>
              <a:ext cx="483472" cy="272779"/>
            </a:xfrm>
            <a:prstGeom prst="rect">
              <a:avLst/>
            </a:prstGeom>
            <a:noFill/>
          </p:spPr>
          <p:txBody>
            <a:bodyPr wrap="square" rtlCol="0">
              <a:spAutoFit/>
            </a:bodyPr>
            <a:lstStyle/>
            <a:p>
              <a:pPr algn="ctr"/>
              <a:r>
                <a:rPr lang="en-US" sz="600" dirty="0"/>
                <a:t>7</a:t>
              </a:r>
              <a:r>
                <a:rPr lang="en-US" sz="600" dirty="0">
                  <a:solidFill>
                    <a:schemeClr val="tx1"/>
                  </a:solidFill>
                </a:rPr>
                <a:t>5%</a:t>
              </a:r>
              <a:endParaRPr lang="en-US" sz="600" dirty="0">
                <a:solidFill>
                  <a:schemeClr val="tx1"/>
                </a:solidFill>
              </a:endParaRPr>
            </a:p>
          </p:txBody>
        </p:sp>
        <p:sp>
          <p:nvSpPr>
            <p:cNvPr id="24" name="TextBox 163"/>
            <p:cNvSpPr txBox="1"/>
            <p:nvPr/>
          </p:nvSpPr>
          <p:spPr>
            <a:xfrm>
              <a:off x="6639849" y="317722"/>
              <a:ext cx="489245" cy="272779"/>
            </a:xfrm>
            <a:prstGeom prst="rect">
              <a:avLst/>
            </a:prstGeom>
            <a:noFill/>
          </p:spPr>
          <p:txBody>
            <a:bodyPr wrap="square" rtlCol="0">
              <a:spAutoFit/>
            </a:bodyPr>
            <a:lstStyle/>
            <a:p>
              <a:pPr algn="ctr"/>
              <a:r>
                <a:rPr lang="en-US" sz="600" dirty="0"/>
                <a:t>5</a:t>
              </a:r>
              <a:r>
                <a:rPr lang="en-US" sz="600" dirty="0">
                  <a:solidFill>
                    <a:schemeClr val="tx1"/>
                  </a:solidFill>
                </a:rPr>
                <a:t>0%</a:t>
              </a:r>
              <a:endParaRPr lang="en-US" sz="600" dirty="0">
                <a:solidFill>
                  <a:schemeClr val="tx1"/>
                </a:solidFill>
              </a:endParaRPr>
            </a:p>
          </p:txBody>
        </p:sp>
        <p:sp>
          <p:nvSpPr>
            <p:cNvPr id="25" name="TextBox 163"/>
            <p:cNvSpPr txBox="1"/>
            <p:nvPr/>
          </p:nvSpPr>
          <p:spPr>
            <a:xfrm>
              <a:off x="7112980" y="317722"/>
              <a:ext cx="489988" cy="272779"/>
            </a:xfrm>
            <a:prstGeom prst="rect">
              <a:avLst/>
            </a:prstGeom>
            <a:noFill/>
          </p:spPr>
          <p:txBody>
            <a:bodyPr wrap="square" rtlCol="0">
              <a:spAutoFit/>
            </a:bodyPr>
            <a:lstStyle/>
            <a:p>
              <a:pPr algn="ctr"/>
              <a:r>
                <a:rPr lang="en-US" sz="600" dirty="0"/>
                <a:t>2</a:t>
              </a:r>
              <a:r>
                <a:rPr lang="en-US" sz="600" dirty="0">
                  <a:solidFill>
                    <a:schemeClr val="tx1"/>
                  </a:solidFill>
                </a:rPr>
                <a:t>5%</a:t>
              </a:r>
              <a:endParaRPr lang="en-US" sz="600" dirty="0">
                <a:solidFill>
                  <a:schemeClr val="tx1"/>
                </a:solidFill>
              </a:endParaRPr>
            </a:p>
          </p:txBody>
        </p:sp>
        <p:sp>
          <p:nvSpPr>
            <p:cNvPr id="26" name="Rectangle 148"/>
            <p:cNvSpPr/>
            <p:nvPr/>
          </p:nvSpPr>
          <p:spPr bwMode="gray">
            <a:xfrm>
              <a:off x="5719926" y="3951493"/>
              <a:ext cx="409250" cy="409250"/>
            </a:xfrm>
            <a:prstGeom prst="rect">
              <a:avLst/>
            </a:prstGeom>
            <a:solidFill>
              <a:srgbClr val="5CB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48"/>
            <p:cNvSpPr/>
            <p:nvPr/>
          </p:nvSpPr>
          <p:spPr bwMode="gray">
            <a:xfrm>
              <a:off x="5719926" y="4429318"/>
              <a:ext cx="409250" cy="409250"/>
            </a:xfrm>
            <a:prstGeom prst="rect">
              <a:avLst/>
            </a:prstGeom>
            <a:solidFill>
              <a:srgbClr val="7C6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48"/>
            <p:cNvSpPr/>
            <p:nvPr/>
          </p:nvSpPr>
          <p:spPr bwMode="gray">
            <a:xfrm>
              <a:off x="5719926" y="4907143"/>
              <a:ext cx="409250" cy="409250"/>
            </a:xfrm>
            <a:prstGeom prst="rect">
              <a:avLst/>
            </a:prstGeom>
            <a:solidFill>
              <a:srgbClr val="C8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32"/>
            <p:cNvSpPr/>
            <p:nvPr/>
          </p:nvSpPr>
          <p:spPr bwMode="gray">
            <a:xfrm>
              <a:off x="6202074" y="1562551"/>
              <a:ext cx="409250" cy="409250"/>
            </a:xfrm>
            <a:prstGeom prst="rect">
              <a:avLst/>
            </a:prstGeom>
            <a:solidFill>
              <a:srgbClr val="FFDC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40"/>
            <p:cNvSpPr/>
            <p:nvPr/>
          </p:nvSpPr>
          <p:spPr bwMode="gray">
            <a:xfrm>
              <a:off x="6206415" y="604047"/>
              <a:ext cx="409250" cy="409250"/>
            </a:xfrm>
            <a:prstGeom prst="rect">
              <a:avLst/>
            </a:prstGeom>
            <a:solidFill>
              <a:srgbClr val="C80E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8"/>
            <p:cNvSpPr/>
            <p:nvPr/>
          </p:nvSpPr>
          <p:spPr bwMode="gray">
            <a:xfrm>
              <a:off x="6202074" y="1084415"/>
              <a:ext cx="409250" cy="409250"/>
            </a:xfrm>
            <a:prstGeom prst="rect">
              <a:avLst/>
            </a:prstGeom>
            <a:solidFill>
              <a:srgbClr val="F3A7A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149"/>
            <p:cNvSpPr/>
            <p:nvPr/>
          </p:nvSpPr>
          <p:spPr bwMode="gray">
            <a:xfrm>
              <a:off x="6202074" y="2040687"/>
              <a:ext cx="409250" cy="409250"/>
            </a:xfrm>
            <a:prstGeom prst="rect">
              <a:avLst/>
            </a:prstGeom>
            <a:solidFill>
              <a:srgbClr val="B4B4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50"/>
            <p:cNvSpPr/>
            <p:nvPr/>
          </p:nvSpPr>
          <p:spPr bwMode="gray">
            <a:xfrm>
              <a:off x="6197733" y="2996648"/>
              <a:ext cx="409250" cy="409250"/>
            </a:xfrm>
            <a:prstGeom prst="rect">
              <a:avLst/>
            </a:prstGeom>
            <a:solidFill>
              <a:srgbClr val="934B8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51"/>
            <p:cNvSpPr/>
            <p:nvPr/>
          </p:nvSpPr>
          <p:spPr bwMode="gray">
            <a:xfrm>
              <a:off x="6202074" y="3473668"/>
              <a:ext cx="409250" cy="409250"/>
            </a:xfrm>
            <a:prstGeom prst="rect">
              <a:avLst/>
            </a:prstGeom>
            <a:solidFill>
              <a:srgbClr val="3472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152"/>
            <p:cNvSpPr/>
            <p:nvPr/>
          </p:nvSpPr>
          <p:spPr bwMode="gray">
            <a:xfrm>
              <a:off x="6197733" y="2518823"/>
              <a:ext cx="409250" cy="409250"/>
            </a:xfrm>
            <a:prstGeom prst="rect">
              <a:avLst/>
            </a:prstGeom>
            <a:solidFill>
              <a:srgbClr val="E777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148"/>
            <p:cNvSpPr/>
            <p:nvPr/>
          </p:nvSpPr>
          <p:spPr bwMode="gray">
            <a:xfrm>
              <a:off x="6202074" y="3951493"/>
              <a:ext cx="409250" cy="409250"/>
            </a:xfrm>
            <a:prstGeom prst="rect">
              <a:avLst/>
            </a:prstGeom>
            <a:solidFill>
              <a:srgbClr val="5CBAE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148"/>
            <p:cNvSpPr/>
            <p:nvPr/>
          </p:nvSpPr>
          <p:spPr bwMode="gray">
            <a:xfrm>
              <a:off x="6202074" y="4429318"/>
              <a:ext cx="409250" cy="409250"/>
            </a:xfrm>
            <a:prstGeom prst="rect">
              <a:avLst/>
            </a:prstGeom>
            <a:solidFill>
              <a:srgbClr val="7C6C7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48"/>
            <p:cNvSpPr/>
            <p:nvPr/>
          </p:nvSpPr>
          <p:spPr bwMode="gray">
            <a:xfrm>
              <a:off x="6202074" y="4907143"/>
              <a:ext cx="409250" cy="409250"/>
            </a:xfrm>
            <a:prstGeom prst="rect">
              <a:avLst/>
            </a:prstGeom>
            <a:solidFill>
              <a:srgbClr val="C8BE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132"/>
            <p:cNvSpPr/>
            <p:nvPr/>
          </p:nvSpPr>
          <p:spPr bwMode="gray">
            <a:xfrm>
              <a:off x="6692060" y="1562551"/>
              <a:ext cx="409250" cy="409250"/>
            </a:xfrm>
            <a:prstGeom prst="rect">
              <a:avLst/>
            </a:prstGeom>
            <a:solidFill>
              <a:srgbClr val="FFDC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140"/>
            <p:cNvSpPr/>
            <p:nvPr/>
          </p:nvSpPr>
          <p:spPr bwMode="gray">
            <a:xfrm>
              <a:off x="6696401" y="604047"/>
              <a:ext cx="409250" cy="409250"/>
            </a:xfrm>
            <a:prstGeom prst="rect">
              <a:avLst/>
            </a:prstGeom>
            <a:solidFill>
              <a:srgbClr val="C80E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148"/>
            <p:cNvSpPr/>
            <p:nvPr/>
          </p:nvSpPr>
          <p:spPr bwMode="gray">
            <a:xfrm>
              <a:off x="6692060" y="1084415"/>
              <a:ext cx="409250" cy="409250"/>
            </a:xfrm>
            <a:prstGeom prst="rect">
              <a:avLst/>
            </a:prstGeom>
            <a:solidFill>
              <a:srgbClr val="F3A7A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149"/>
            <p:cNvSpPr/>
            <p:nvPr/>
          </p:nvSpPr>
          <p:spPr bwMode="gray">
            <a:xfrm>
              <a:off x="6692060" y="2040687"/>
              <a:ext cx="409250" cy="409250"/>
            </a:xfrm>
            <a:prstGeom prst="rect">
              <a:avLst/>
            </a:prstGeom>
            <a:solidFill>
              <a:srgbClr val="B4B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150"/>
            <p:cNvSpPr/>
            <p:nvPr/>
          </p:nvSpPr>
          <p:spPr bwMode="gray">
            <a:xfrm>
              <a:off x="6687719" y="2996648"/>
              <a:ext cx="409250" cy="409250"/>
            </a:xfrm>
            <a:prstGeom prst="rect">
              <a:avLst/>
            </a:prstGeom>
            <a:solidFill>
              <a:srgbClr val="934B8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151"/>
            <p:cNvSpPr/>
            <p:nvPr/>
          </p:nvSpPr>
          <p:spPr bwMode="gray">
            <a:xfrm>
              <a:off x="6692060" y="3473668"/>
              <a:ext cx="409250" cy="409250"/>
            </a:xfrm>
            <a:prstGeom prst="rect">
              <a:avLst/>
            </a:prstGeom>
            <a:solidFill>
              <a:srgbClr val="3472A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152"/>
            <p:cNvSpPr/>
            <p:nvPr/>
          </p:nvSpPr>
          <p:spPr bwMode="gray">
            <a:xfrm>
              <a:off x="6687719" y="2518823"/>
              <a:ext cx="409250" cy="409250"/>
            </a:xfrm>
            <a:prstGeom prst="rect">
              <a:avLst/>
            </a:prstGeom>
            <a:solidFill>
              <a:srgbClr val="E777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148"/>
            <p:cNvSpPr/>
            <p:nvPr/>
          </p:nvSpPr>
          <p:spPr bwMode="gray">
            <a:xfrm>
              <a:off x="6692060" y="3951493"/>
              <a:ext cx="409250" cy="409250"/>
            </a:xfrm>
            <a:prstGeom prst="rect">
              <a:avLst/>
            </a:prstGeom>
            <a:solidFill>
              <a:srgbClr val="5CBA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148"/>
            <p:cNvSpPr/>
            <p:nvPr/>
          </p:nvSpPr>
          <p:spPr bwMode="gray">
            <a:xfrm>
              <a:off x="6692060" y="4429318"/>
              <a:ext cx="409250" cy="409250"/>
            </a:xfrm>
            <a:prstGeom prst="rect">
              <a:avLst/>
            </a:prstGeom>
            <a:solidFill>
              <a:srgbClr val="7C6C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148"/>
            <p:cNvSpPr/>
            <p:nvPr/>
          </p:nvSpPr>
          <p:spPr bwMode="gray">
            <a:xfrm>
              <a:off x="6692060" y="4907143"/>
              <a:ext cx="409250" cy="409250"/>
            </a:xfrm>
            <a:prstGeom prst="rect">
              <a:avLst/>
            </a:prstGeom>
            <a:solidFill>
              <a:srgbClr val="C8BE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132"/>
            <p:cNvSpPr/>
            <p:nvPr/>
          </p:nvSpPr>
          <p:spPr bwMode="gray">
            <a:xfrm>
              <a:off x="7182046" y="1562551"/>
              <a:ext cx="409250" cy="409250"/>
            </a:xfrm>
            <a:prstGeom prst="rect">
              <a:avLst/>
            </a:prstGeom>
            <a:solidFill>
              <a:srgbClr val="FFDC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140"/>
            <p:cNvSpPr/>
            <p:nvPr/>
          </p:nvSpPr>
          <p:spPr bwMode="gray">
            <a:xfrm>
              <a:off x="7186387" y="604047"/>
              <a:ext cx="409250" cy="409250"/>
            </a:xfrm>
            <a:prstGeom prst="rect">
              <a:avLst/>
            </a:prstGeom>
            <a:solidFill>
              <a:srgbClr val="C80E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148"/>
            <p:cNvSpPr/>
            <p:nvPr/>
          </p:nvSpPr>
          <p:spPr bwMode="gray">
            <a:xfrm>
              <a:off x="7182046" y="1084415"/>
              <a:ext cx="409250" cy="409250"/>
            </a:xfrm>
            <a:prstGeom prst="rect">
              <a:avLst/>
            </a:prstGeom>
            <a:solidFill>
              <a:srgbClr val="F3A7A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149"/>
            <p:cNvSpPr/>
            <p:nvPr/>
          </p:nvSpPr>
          <p:spPr bwMode="gray">
            <a:xfrm>
              <a:off x="7182046" y="2040687"/>
              <a:ext cx="409250" cy="409250"/>
            </a:xfrm>
            <a:prstGeom prst="rect">
              <a:avLst/>
            </a:prstGeom>
            <a:solidFill>
              <a:srgbClr val="B4B4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150"/>
            <p:cNvSpPr/>
            <p:nvPr/>
          </p:nvSpPr>
          <p:spPr bwMode="gray">
            <a:xfrm>
              <a:off x="7177705" y="2996648"/>
              <a:ext cx="409250" cy="409250"/>
            </a:xfrm>
            <a:prstGeom prst="rect">
              <a:avLst/>
            </a:prstGeom>
            <a:solidFill>
              <a:srgbClr val="934B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151"/>
            <p:cNvSpPr/>
            <p:nvPr/>
          </p:nvSpPr>
          <p:spPr bwMode="gray">
            <a:xfrm>
              <a:off x="7182046" y="3473668"/>
              <a:ext cx="409250" cy="409250"/>
            </a:xfrm>
            <a:prstGeom prst="rect">
              <a:avLst/>
            </a:prstGeom>
            <a:solidFill>
              <a:srgbClr val="3472A1">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152"/>
            <p:cNvSpPr/>
            <p:nvPr/>
          </p:nvSpPr>
          <p:spPr bwMode="gray">
            <a:xfrm>
              <a:off x="7177705" y="2518823"/>
              <a:ext cx="409250" cy="409250"/>
            </a:xfrm>
            <a:prstGeom prst="rect">
              <a:avLst/>
            </a:prstGeom>
            <a:solidFill>
              <a:srgbClr val="E7773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148"/>
            <p:cNvSpPr/>
            <p:nvPr/>
          </p:nvSpPr>
          <p:spPr bwMode="gray">
            <a:xfrm>
              <a:off x="7182046" y="3951493"/>
              <a:ext cx="409250" cy="409250"/>
            </a:xfrm>
            <a:prstGeom prst="rect">
              <a:avLst/>
            </a:prstGeom>
            <a:solidFill>
              <a:srgbClr val="5CBA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148"/>
            <p:cNvSpPr/>
            <p:nvPr/>
          </p:nvSpPr>
          <p:spPr bwMode="gray">
            <a:xfrm>
              <a:off x="7182046" y="4429318"/>
              <a:ext cx="409250" cy="409250"/>
            </a:xfrm>
            <a:prstGeom prst="rect">
              <a:avLst/>
            </a:prstGeom>
            <a:solidFill>
              <a:srgbClr val="7C6C71">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148"/>
            <p:cNvSpPr/>
            <p:nvPr/>
          </p:nvSpPr>
          <p:spPr bwMode="gray">
            <a:xfrm>
              <a:off x="7182046" y="4907143"/>
              <a:ext cx="409250" cy="409250"/>
            </a:xfrm>
            <a:prstGeom prst="rect">
              <a:avLst/>
            </a:prstGeom>
            <a:solidFill>
              <a:srgbClr val="C8BE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2" name="幻灯片编号占位符 5"/>
          <p:cNvSpPr txBox="1"/>
          <p:nvPr userDrawn="1"/>
        </p:nvSpPr>
        <p:spPr>
          <a:xfrm>
            <a:off x="8738444" y="4860794"/>
            <a:ext cx="397322" cy="273844"/>
          </a:xfrm>
          <a:prstGeom prst="rect">
            <a:avLst/>
          </a:prstGeom>
          <a:solidFill>
            <a:schemeClr val="bg1"/>
          </a:solidFill>
        </p:spPr>
        <p:txBody>
          <a:bodyPr vert="horz" lIns="91440" tIns="45720" rIns="91440" bIns="45720" rtlCol="0" anchor="ctr"/>
          <a:lstStyle>
            <a:defPPr>
              <a:defRPr lang="zh-CN"/>
            </a:defPPr>
            <a:lvl1pPr marL="0" algn="ctr" defTabSz="457200" rtl="0" eaLnBrk="1" latinLnBrk="0" hangingPunct="1">
              <a:defRPr sz="1000" b="1"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E227A6-C5AB-4140-BB4D-120E9B89A66E}" type="slidenum">
              <a:rPr kumimoji="1" lang="zh-CN" altLang="en-US" smtClean="0"/>
            </a:fld>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1_仅标题">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image" Target="../media/image3.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V7朗斯弗中文LOGO使用规范-19.jpg"/>
          <p:cNvPicPr>
            <a:picLocks noChangeAspect="1"/>
          </p:cNvPicPr>
          <p:nvPr userDrawn="1"/>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t="14792" b="83984"/>
          <a:stretch>
            <a:fillRect/>
          </a:stretch>
        </p:blipFill>
        <p:spPr>
          <a:xfrm>
            <a:off x="0" y="760851"/>
            <a:ext cx="9143758" cy="62934"/>
          </a:xfrm>
          <a:prstGeom prst="rect">
            <a:avLst/>
          </a:prstGeom>
        </p:spPr>
      </p:pic>
      <p:sp>
        <p:nvSpPr>
          <p:cNvPr id="2" name="标题占位符 1"/>
          <p:cNvSpPr>
            <a:spLocks noGrp="1"/>
          </p:cNvSpPr>
          <p:nvPr>
            <p:ph type="title"/>
          </p:nvPr>
        </p:nvSpPr>
        <p:spPr>
          <a:xfrm>
            <a:off x="397080" y="194706"/>
            <a:ext cx="7003601" cy="566145"/>
          </a:xfrm>
          <a:prstGeom prst="rect">
            <a:avLst/>
          </a:prstGeom>
        </p:spPr>
        <p:txBody>
          <a:bodyPr vert="horz" lIns="91440" tIns="45720" rIns="91440" bIns="45720" rtlCol="0" anchor="ctr">
            <a:noAutofit/>
          </a:bodyPr>
          <a:lstStyle/>
          <a:p>
            <a:r>
              <a:rPr kumimoji="1" lang="zh-CN" altLang="en-US" dirty="0"/>
              <a:t>单击此处编辑母版标题样式</a:t>
            </a:r>
            <a:endParaRPr kumimoji="1" lang="zh-CN" altLang="en-US" dirty="0"/>
          </a:p>
        </p:txBody>
      </p:sp>
      <p:grpSp>
        <p:nvGrpSpPr>
          <p:cNvPr id="56" name="组合 55"/>
          <p:cNvGrpSpPr>
            <a:grpSpLocks noChangeAspect="1"/>
          </p:cNvGrpSpPr>
          <p:nvPr userDrawn="1"/>
        </p:nvGrpSpPr>
        <p:grpSpPr>
          <a:xfrm>
            <a:off x="9228729" y="-31153"/>
            <a:ext cx="1345094" cy="3384000"/>
            <a:chOff x="5616058" y="317722"/>
            <a:chExt cx="1986910" cy="4998671"/>
          </a:xfrm>
        </p:grpSpPr>
        <p:sp>
          <p:nvSpPr>
            <p:cNvPr id="57" name="Rectangle 132"/>
            <p:cNvSpPr/>
            <p:nvPr/>
          </p:nvSpPr>
          <p:spPr bwMode="gray">
            <a:xfrm>
              <a:off x="5719926" y="1562551"/>
              <a:ext cx="409250" cy="4092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140"/>
            <p:cNvSpPr/>
            <p:nvPr/>
          </p:nvSpPr>
          <p:spPr bwMode="gray">
            <a:xfrm>
              <a:off x="5724267" y="604047"/>
              <a:ext cx="409250" cy="409250"/>
            </a:xfrm>
            <a:prstGeom prst="rect">
              <a:avLst/>
            </a:prstGeom>
            <a:solidFill>
              <a:srgbClr val="C80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148"/>
            <p:cNvSpPr/>
            <p:nvPr/>
          </p:nvSpPr>
          <p:spPr bwMode="gray">
            <a:xfrm>
              <a:off x="5719926" y="1084415"/>
              <a:ext cx="409250" cy="409250"/>
            </a:xfrm>
            <a:prstGeom prst="rect">
              <a:avLst/>
            </a:prstGeom>
            <a:solidFill>
              <a:srgbClr val="F3A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149"/>
            <p:cNvSpPr/>
            <p:nvPr/>
          </p:nvSpPr>
          <p:spPr bwMode="gray">
            <a:xfrm>
              <a:off x="5719926" y="2040687"/>
              <a:ext cx="409250" cy="409250"/>
            </a:xfrm>
            <a:prstGeom prst="rect">
              <a:avLst/>
            </a:prstGeom>
            <a:solidFill>
              <a:srgbClr val="B4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150"/>
            <p:cNvSpPr/>
            <p:nvPr/>
          </p:nvSpPr>
          <p:spPr bwMode="gray">
            <a:xfrm>
              <a:off x="5715585" y="2996648"/>
              <a:ext cx="409250" cy="409250"/>
            </a:xfrm>
            <a:prstGeom prst="rect">
              <a:avLst/>
            </a:prstGeom>
            <a:solidFill>
              <a:srgbClr val="93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151"/>
            <p:cNvSpPr/>
            <p:nvPr/>
          </p:nvSpPr>
          <p:spPr bwMode="gray">
            <a:xfrm>
              <a:off x="5719926" y="3473668"/>
              <a:ext cx="409250" cy="409250"/>
            </a:xfrm>
            <a:prstGeom prst="rect">
              <a:avLst/>
            </a:prstGeom>
            <a:solidFill>
              <a:srgbClr val="347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152"/>
            <p:cNvSpPr/>
            <p:nvPr/>
          </p:nvSpPr>
          <p:spPr bwMode="gray">
            <a:xfrm>
              <a:off x="5715585" y="2518823"/>
              <a:ext cx="409250" cy="409250"/>
            </a:xfrm>
            <a:prstGeom prst="rect">
              <a:avLst/>
            </a:prstGeom>
            <a:solidFill>
              <a:srgbClr val="E77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163"/>
            <p:cNvSpPr txBox="1"/>
            <p:nvPr/>
          </p:nvSpPr>
          <p:spPr>
            <a:xfrm>
              <a:off x="5616058" y="319718"/>
              <a:ext cx="587421" cy="272779"/>
            </a:xfrm>
            <a:prstGeom prst="rect">
              <a:avLst/>
            </a:prstGeom>
            <a:noFill/>
          </p:spPr>
          <p:txBody>
            <a:bodyPr wrap="square" rtlCol="0">
              <a:spAutoFit/>
            </a:bodyPr>
            <a:lstStyle/>
            <a:p>
              <a:pPr algn="ctr"/>
              <a:r>
                <a:rPr lang="en-US" sz="600" dirty="0"/>
                <a:t>100</a:t>
              </a:r>
              <a:r>
                <a:rPr lang="en-US" sz="600" dirty="0">
                  <a:solidFill>
                    <a:schemeClr val="tx1"/>
                  </a:solidFill>
                </a:rPr>
                <a:t>%</a:t>
              </a:r>
              <a:endParaRPr lang="en-US" sz="600" dirty="0">
                <a:solidFill>
                  <a:schemeClr val="tx1"/>
                </a:solidFill>
              </a:endParaRPr>
            </a:p>
          </p:txBody>
        </p:sp>
        <p:sp>
          <p:nvSpPr>
            <p:cNvPr id="65" name="TextBox 163"/>
            <p:cNvSpPr txBox="1"/>
            <p:nvPr/>
          </p:nvSpPr>
          <p:spPr>
            <a:xfrm>
              <a:off x="6160202" y="317722"/>
              <a:ext cx="483472" cy="272779"/>
            </a:xfrm>
            <a:prstGeom prst="rect">
              <a:avLst/>
            </a:prstGeom>
            <a:noFill/>
          </p:spPr>
          <p:txBody>
            <a:bodyPr wrap="square" rtlCol="0">
              <a:spAutoFit/>
            </a:bodyPr>
            <a:lstStyle/>
            <a:p>
              <a:pPr algn="ctr"/>
              <a:r>
                <a:rPr lang="en-US" sz="600" dirty="0"/>
                <a:t>7</a:t>
              </a:r>
              <a:r>
                <a:rPr lang="en-US" sz="600" dirty="0">
                  <a:solidFill>
                    <a:schemeClr val="tx1"/>
                  </a:solidFill>
                </a:rPr>
                <a:t>5%</a:t>
              </a:r>
              <a:endParaRPr lang="en-US" sz="600" dirty="0">
                <a:solidFill>
                  <a:schemeClr val="tx1"/>
                </a:solidFill>
              </a:endParaRPr>
            </a:p>
          </p:txBody>
        </p:sp>
        <p:sp>
          <p:nvSpPr>
            <p:cNvPr id="66" name="TextBox 163"/>
            <p:cNvSpPr txBox="1"/>
            <p:nvPr/>
          </p:nvSpPr>
          <p:spPr>
            <a:xfrm>
              <a:off x="6639849" y="317722"/>
              <a:ext cx="489245" cy="272779"/>
            </a:xfrm>
            <a:prstGeom prst="rect">
              <a:avLst/>
            </a:prstGeom>
            <a:noFill/>
          </p:spPr>
          <p:txBody>
            <a:bodyPr wrap="square" rtlCol="0">
              <a:spAutoFit/>
            </a:bodyPr>
            <a:lstStyle/>
            <a:p>
              <a:pPr algn="ctr"/>
              <a:r>
                <a:rPr lang="en-US" sz="600" dirty="0"/>
                <a:t>5</a:t>
              </a:r>
              <a:r>
                <a:rPr lang="en-US" sz="600" dirty="0">
                  <a:solidFill>
                    <a:schemeClr val="tx1"/>
                  </a:solidFill>
                </a:rPr>
                <a:t>0%</a:t>
              </a:r>
              <a:endParaRPr lang="en-US" sz="600" dirty="0">
                <a:solidFill>
                  <a:schemeClr val="tx1"/>
                </a:solidFill>
              </a:endParaRPr>
            </a:p>
          </p:txBody>
        </p:sp>
        <p:sp>
          <p:nvSpPr>
            <p:cNvPr id="67" name="TextBox 163"/>
            <p:cNvSpPr txBox="1"/>
            <p:nvPr/>
          </p:nvSpPr>
          <p:spPr>
            <a:xfrm>
              <a:off x="7112980" y="317722"/>
              <a:ext cx="489988" cy="272779"/>
            </a:xfrm>
            <a:prstGeom prst="rect">
              <a:avLst/>
            </a:prstGeom>
            <a:noFill/>
          </p:spPr>
          <p:txBody>
            <a:bodyPr wrap="square" rtlCol="0">
              <a:spAutoFit/>
            </a:bodyPr>
            <a:lstStyle/>
            <a:p>
              <a:pPr algn="ctr"/>
              <a:r>
                <a:rPr lang="en-US" sz="600" dirty="0"/>
                <a:t>2</a:t>
              </a:r>
              <a:r>
                <a:rPr lang="en-US" sz="600" dirty="0">
                  <a:solidFill>
                    <a:schemeClr val="tx1"/>
                  </a:solidFill>
                </a:rPr>
                <a:t>5%</a:t>
              </a:r>
              <a:endParaRPr lang="en-US" sz="600" dirty="0">
                <a:solidFill>
                  <a:schemeClr val="tx1"/>
                </a:solidFill>
              </a:endParaRPr>
            </a:p>
          </p:txBody>
        </p:sp>
        <p:sp>
          <p:nvSpPr>
            <p:cNvPr id="68" name="Rectangle 148"/>
            <p:cNvSpPr/>
            <p:nvPr/>
          </p:nvSpPr>
          <p:spPr bwMode="gray">
            <a:xfrm>
              <a:off x="5719926" y="3951493"/>
              <a:ext cx="409250" cy="409250"/>
            </a:xfrm>
            <a:prstGeom prst="rect">
              <a:avLst/>
            </a:prstGeom>
            <a:solidFill>
              <a:srgbClr val="5CB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148"/>
            <p:cNvSpPr/>
            <p:nvPr/>
          </p:nvSpPr>
          <p:spPr bwMode="gray">
            <a:xfrm>
              <a:off x="5719926" y="4429318"/>
              <a:ext cx="409250" cy="409250"/>
            </a:xfrm>
            <a:prstGeom prst="rect">
              <a:avLst/>
            </a:prstGeom>
            <a:solidFill>
              <a:srgbClr val="7C6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148"/>
            <p:cNvSpPr/>
            <p:nvPr/>
          </p:nvSpPr>
          <p:spPr bwMode="gray">
            <a:xfrm>
              <a:off x="5719926" y="4907143"/>
              <a:ext cx="409250" cy="409250"/>
            </a:xfrm>
            <a:prstGeom prst="rect">
              <a:avLst/>
            </a:prstGeom>
            <a:solidFill>
              <a:srgbClr val="C8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132"/>
            <p:cNvSpPr/>
            <p:nvPr/>
          </p:nvSpPr>
          <p:spPr bwMode="gray">
            <a:xfrm>
              <a:off x="6202074" y="1562551"/>
              <a:ext cx="409250" cy="409250"/>
            </a:xfrm>
            <a:prstGeom prst="rect">
              <a:avLst/>
            </a:prstGeom>
            <a:solidFill>
              <a:srgbClr val="FFDC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140"/>
            <p:cNvSpPr/>
            <p:nvPr/>
          </p:nvSpPr>
          <p:spPr bwMode="gray">
            <a:xfrm>
              <a:off x="6206415" y="604047"/>
              <a:ext cx="409250" cy="409250"/>
            </a:xfrm>
            <a:prstGeom prst="rect">
              <a:avLst/>
            </a:prstGeom>
            <a:solidFill>
              <a:srgbClr val="C80E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148"/>
            <p:cNvSpPr/>
            <p:nvPr/>
          </p:nvSpPr>
          <p:spPr bwMode="gray">
            <a:xfrm>
              <a:off x="6202074" y="1084415"/>
              <a:ext cx="409250" cy="409250"/>
            </a:xfrm>
            <a:prstGeom prst="rect">
              <a:avLst/>
            </a:prstGeom>
            <a:solidFill>
              <a:srgbClr val="F3A7A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149"/>
            <p:cNvSpPr/>
            <p:nvPr/>
          </p:nvSpPr>
          <p:spPr bwMode="gray">
            <a:xfrm>
              <a:off x="6202074" y="2040687"/>
              <a:ext cx="409250" cy="409250"/>
            </a:xfrm>
            <a:prstGeom prst="rect">
              <a:avLst/>
            </a:prstGeom>
            <a:solidFill>
              <a:srgbClr val="B4B4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150"/>
            <p:cNvSpPr/>
            <p:nvPr/>
          </p:nvSpPr>
          <p:spPr bwMode="gray">
            <a:xfrm>
              <a:off x="6197733" y="2996648"/>
              <a:ext cx="409250" cy="409250"/>
            </a:xfrm>
            <a:prstGeom prst="rect">
              <a:avLst/>
            </a:prstGeom>
            <a:solidFill>
              <a:srgbClr val="934B8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151"/>
            <p:cNvSpPr/>
            <p:nvPr/>
          </p:nvSpPr>
          <p:spPr bwMode="gray">
            <a:xfrm>
              <a:off x="6202074" y="3473668"/>
              <a:ext cx="409250" cy="409250"/>
            </a:xfrm>
            <a:prstGeom prst="rect">
              <a:avLst/>
            </a:prstGeom>
            <a:solidFill>
              <a:srgbClr val="3472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152"/>
            <p:cNvSpPr/>
            <p:nvPr/>
          </p:nvSpPr>
          <p:spPr bwMode="gray">
            <a:xfrm>
              <a:off x="6197733" y="2518823"/>
              <a:ext cx="409250" cy="409250"/>
            </a:xfrm>
            <a:prstGeom prst="rect">
              <a:avLst/>
            </a:prstGeom>
            <a:solidFill>
              <a:srgbClr val="E777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148"/>
            <p:cNvSpPr/>
            <p:nvPr/>
          </p:nvSpPr>
          <p:spPr bwMode="gray">
            <a:xfrm>
              <a:off x="6202074" y="3951493"/>
              <a:ext cx="409250" cy="409250"/>
            </a:xfrm>
            <a:prstGeom prst="rect">
              <a:avLst/>
            </a:prstGeom>
            <a:solidFill>
              <a:srgbClr val="5CBAE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148"/>
            <p:cNvSpPr/>
            <p:nvPr/>
          </p:nvSpPr>
          <p:spPr bwMode="gray">
            <a:xfrm>
              <a:off x="6202074" y="4429318"/>
              <a:ext cx="409250" cy="409250"/>
            </a:xfrm>
            <a:prstGeom prst="rect">
              <a:avLst/>
            </a:prstGeom>
            <a:solidFill>
              <a:srgbClr val="7C6C7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148"/>
            <p:cNvSpPr/>
            <p:nvPr/>
          </p:nvSpPr>
          <p:spPr bwMode="gray">
            <a:xfrm>
              <a:off x="6202074" y="4907143"/>
              <a:ext cx="409250" cy="409250"/>
            </a:xfrm>
            <a:prstGeom prst="rect">
              <a:avLst/>
            </a:prstGeom>
            <a:solidFill>
              <a:srgbClr val="C8BE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132"/>
            <p:cNvSpPr/>
            <p:nvPr/>
          </p:nvSpPr>
          <p:spPr bwMode="gray">
            <a:xfrm>
              <a:off x="6692060" y="1562551"/>
              <a:ext cx="409250" cy="409250"/>
            </a:xfrm>
            <a:prstGeom prst="rect">
              <a:avLst/>
            </a:prstGeom>
            <a:solidFill>
              <a:srgbClr val="FFDC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140"/>
            <p:cNvSpPr/>
            <p:nvPr/>
          </p:nvSpPr>
          <p:spPr bwMode="gray">
            <a:xfrm>
              <a:off x="6696401" y="604047"/>
              <a:ext cx="409250" cy="409250"/>
            </a:xfrm>
            <a:prstGeom prst="rect">
              <a:avLst/>
            </a:prstGeom>
            <a:solidFill>
              <a:srgbClr val="C80E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148"/>
            <p:cNvSpPr/>
            <p:nvPr/>
          </p:nvSpPr>
          <p:spPr bwMode="gray">
            <a:xfrm>
              <a:off x="6692060" y="1084415"/>
              <a:ext cx="409250" cy="409250"/>
            </a:xfrm>
            <a:prstGeom prst="rect">
              <a:avLst/>
            </a:prstGeom>
            <a:solidFill>
              <a:srgbClr val="F3A7A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149"/>
            <p:cNvSpPr/>
            <p:nvPr/>
          </p:nvSpPr>
          <p:spPr bwMode="gray">
            <a:xfrm>
              <a:off x="6692060" y="2040687"/>
              <a:ext cx="409250" cy="409250"/>
            </a:xfrm>
            <a:prstGeom prst="rect">
              <a:avLst/>
            </a:prstGeom>
            <a:solidFill>
              <a:srgbClr val="B4B4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150"/>
            <p:cNvSpPr/>
            <p:nvPr/>
          </p:nvSpPr>
          <p:spPr bwMode="gray">
            <a:xfrm>
              <a:off x="6687719" y="2996648"/>
              <a:ext cx="409250" cy="409250"/>
            </a:xfrm>
            <a:prstGeom prst="rect">
              <a:avLst/>
            </a:prstGeom>
            <a:solidFill>
              <a:srgbClr val="934B8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151"/>
            <p:cNvSpPr/>
            <p:nvPr/>
          </p:nvSpPr>
          <p:spPr bwMode="gray">
            <a:xfrm>
              <a:off x="6692060" y="3473668"/>
              <a:ext cx="409250" cy="409250"/>
            </a:xfrm>
            <a:prstGeom prst="rect">
              <a:avLst/>
            </a:prstGeom>
            <a:solidFill>
              <a:srgbClr val="3472A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152"/>
            <p:cNvSpPr/>
            <p:nvPr/>
          </p:nvSpPr>
          <p:spPr bwMode="gray">
            <a:xfrm>
              <a:off x="6687719" y="2518823"/>
              <a:ext cx="409250" cy="409250"/>
            </a:xfrm>
            <a:prstGeom prst="rect">
              <a:avLst/>
            </a:prstGeom>
            <a:solidFill>
              <a:srgbClr val="E777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148"/>
            <p:cNvSpPr/>
            <p:nvPr/>
          </p:nvSpPr>
          <p:spPr bwMode="gray">
            <a:xfrm>
              <a:off x="6692060" y="3951493"/>
              <a:ext cx="409250" cy="409250"/>
            </a:xfrm>
            <a:prstGeom prst="rect">
              <a:avLst/>
            </a:prstGeom>
            <a:solidFill>
              <a:srgbClr val="5CBA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148"/>
            <p:cNvSpPr/>
            <p:nvPr/>
          </p:nvSpPr>
          <p:spPr bwMode="gray">
            <a:xfrm>
              <a:off x="6692060" y="4429318"/>
              <a:ext cx="409250" cy="409250"/>
            </a:xfrm>
            <a:prstGeom prst="rect">
              <a:avLst/>
            </a:prstGeom>
            <a:solidFill>
              <a:srgbClr val="7C6C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148"/>
            <p:cNvSpPr/>
            <p:nvPr/>
          </p:nvSpPr>
          <p:spPr bwMode="gray">
            <a:xfrm>
              <a:off x="6692060" y="4907143"/>
              <a:ext cx="409250" cy="409250"/>
            </a:xfrm>
            <a:prstGeom prst="rect">
              <a:avLst/>
            </a:prstGeom>
            <a:solidFill>
              <a:srgbClr val="C8BE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132"/>
            <p:cNvSpPr/>
            <p:nvPr/>
          </p:nvSpPr>
          <p:spPr bwMode="gray">
            <a:xfrm>
              <a:off x="7182046" y="1562551"/>
              <a:ext cx="409250" cy="409250"/>
            </a:xfrm>
            <a:prstGeom prst="rect">
              <a:avLst/>
            </a:prstGeom>
            <a:solidFill>
              <a:srgbClr val="FFDC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140"/>
            <p:cNvSpPr/>
            <p:nvPr/>
          </p:nvSpPr>
          <p:spPr bwMode="gray">
            <a:xfrm>
              <a:off x="7186387" y="604047"/>
              <a:ext cx="409250" cy="409250"/>
            </a:xfrm>
            <a:prstGeom prst="rect">
              <a:avLst/>
            </a:prstGeom>
            <a:solidFill>
              <a:srgbClr val="C80E4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148"/>
            <p:cNvSpPr/>
            <p:nvPr/>
          </p:nvSpPr>
          <p:spPr bwMode="gray">
            <a:xfrm>
              <a:off x="7182046" y="1084415"/>
              <a:ext cx="409250" cy="409250"/>
            </a:xfrm>
            <a:prstGeom prst="rect">
              <a:avLst/>
            </a:prstGeom>
            <a:solidFill>
              <a:srgbClr val="F3A7A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149"/>
            <p:cNvSpPr/>
            <p:nvPr/>
          </p:nvSpPr>
          <p:spPr bwMode="gray">
            <a:xfrm>
              <a:off x="7182046" y="2040687"/>
              <a:ext cx="409250" cy="409250"/>
            </a:xfrm>
            <a:prstGeom prst="rect">
              <a:avLst/>
            </a:prstGeom>
            <a:solidFill>
              <a:srgbClr val="B4B4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150"/>
            <p:cNvSpPr/>
            <p:nvPr/>
          </p:nvSpPr>
          <p:spPr bwMode="gray">
            <a:xfrm>
              <a:off x="7177705" y="2996648"/>
              <a:ext cx="409250" cy="409250"/>
            </a:xfrm>
            <a:prstGeom prst="rect">
              <a:avLst/>
            </a:prstGeom>
            <a:solidFill>
              <a:srgbClr val="934B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151"/>
            <p:cNvSpPr/>
            <p:nvPr/>
          </p:nvSpPr>
          <p:spPr bwMode="gray">
            <a:xfrm>
              <a:off x="7182046" y="3473668"/>
              <a:ext cx="409250" cy="409250"/>
            </a:xfrm>
            <a:prstGeom prst="rect">
              <a:avLst/>
            </a:prstGeom>
            <a:solidFill>
              <a:srgbClr val="3472A1">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152"/>
            <p:cNvSpPr/>
            <p:nvPr/>
          </p:nvSpPr>
          <p:spPr bwMode="gray">
            <a:xfrm>
              <a:off x="7177705" y="2518823"/>
              <a:ext cx="409250" cy="409250"/>
            </a:xfrm>
            <a:prstGeom prst="rect">
              <a:avLst/>
            </a:prstGeom>
            <a:solidFill>
              <a:srgbClr val="E7773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148"/>
            <p:cNvSpPr/>
            <p:nvPr/>
          </p:nvSpPr>
          <p:spPr bwMode="gray">
            <a:xfrm>
              <a:off x="7182046" y="3951493"/>
              <a:ext cx="409250" cy="409250"/>
            </a:xfrm>
            <a:prstGeom prst="rect">
              <a:avLst/>
            </a:prstGeom>
            <a:solidFill>
              <a:srgbClr val="5CBA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148"/>
            <p:cNvSpPr/>
            <p:nvPr/>
          </p:nvSpPr>
          <p:spPr bwMode="gray">
            <a:xfrm>
              <a:off x="7182046" y="4429318"/>
              <a:ext cx="409250" cy="409250"/>
            </a:xfrm>
            <a:prstGeom prst="rect">
              <a:avLst/>
            </a:prstGeom>
            <a:solidFill>
              <a:srgbClr val="7C6C71">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148"/>
            <p:cNvSpPr/>
            <p:nvPr/>
          </p:nvSpPr>
          <p:spPr bwMode="gray">
            <a:xfrm>
              <a:off x="7182046" y="4907143"/>
              <a:ext cx="409250" cy="409250"/>
            </a:xfrm>
            <a:prstGeom prst="rect">
              <a:avLst/>
            </a:prstGeom>
            <a:solidFill>
              <a:srgbClr val="C8BE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图片 4"/>
          <p:cNvPicPr>
            <a:picLocks noChangeAspect="1"/>
          </p:cNvPicPr>
          <p:nvPr userDrawn="1"/>
        </p:nvPicPr>
        <p:blipFill>
          <a:blip r:embed="rId7"/>
          <a:stretch>
            <a:fillRect/>
          </a:stretch>
        </p:blipFill>
        <p:spPr>
          <a:xfrm>
            <a:off x="7671469" y="621"/>
            <a:ext cx="1464960" cy="439116"/>
          </a:xfrm>
          <a:prstGeom prst="rect">
            <a:avLst/>
          </a:prstGeom>
        </p:spPr>
      </p:pic>
      <p:sp>
        <p:nvSpPr>
          <p:cNvPr id="7" name="矩形 6"/>
          <p:cNvSpPr/>
          <p:nvPr userDrawn="1"/>
        </p:nvSpPr>
        <p:spPr>
          <a:xfrm>
            <a:off x="-1388385" y="512926"/>
            <a:ext cx="1217371" cy="388245"/>
          </a:xfrm>
          <a:prstGeom prst="rect">
            <a:avLst/>
          </a:prstGeom>
          <a:solidFill>
            <a:srgbClr val="146EC8"/>
          </a:solidFill>
          <a:ln w="12700">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400" dirty="0">
                <a:solidFill>
                  <a:schemeClr val="bg1"/>
                </a:solidFill>
              </a:rPr>
              <a:t>20  110  200</a:t>
            </a:r>
            <a:endParaRPr lang="zh-CN" altLang="en-US" sz="1400" dirty="0" err="1">
              <a:solidFill>
                <a:schemeClr val="bg1"/>
              </a:solidFill>
            </a:endParaRPr>
          </a:p>
        </p:txBody>
      </p:sp>
      <p:sp>
        <p:nvSpPr>
          <p:cNvPr id="10" name="矩形 9"/>
          <p:cNvSpPr/>
          <p:nvPr userDrawn="1"/>
        </p:nvSpPr>
        <p:spPr>
          <a:xfrm>
            <a:off x="-1388385" y="1025269"/>
            <a:ext cx="1217371" cy="388245"/>
          </a:xfrm>
          <a:prstGeom prst="rect">
            <a:avLst/>
          </a:prstGeom>
          <a:solidFill>
            <a:srgbClr val="5BC8FF"/>
          </a:solidFill>
          <a:ln w="12700">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400" dirty="0"/>
              <a:t>91  200  255</a:t>
            </a:r>
            <a:endParaRPr lang="zh-CN" altLang="en-US" sz="1400" dirty="0" err="1"/>
          </a:p>
        </p:txBody>
      </p:sp>
      <p:sp>
        <p:nvSpPr>
          <p:cNvPr id="11" name="矩形 10"/>
          <p:cNvSpPr/>
          <p:nvPr userDrawn="1"/>
        </p:nvSpPr>
        <p:spPr>
          <a:xfrm>
            <a:off x="-1388385" y="1537611"/>
            <a:ext cx="1217371" cy="388245"/>
          </a:xfrm>
          <a:prstGeom prst="rect">
            <a:avLst/>
          </a:prstGeom>
          <a:solidFill>
            <a:srgbClr val="C72C56"/>
          </a:solidFill>
          <a:ln w="12700">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400" dirty="0">
                <a:solidFill>
                  <a:schemeClr val="bg1"/>
                </a:solidFill>
              </a:rPr>
              <a:t>199  44  86</a:t>
            </a:r>
            <a:endParaRPr lang="zh-CN" altLang="en-US" sz="1400" dirty="0" err="1">
              <a:solidFill>
                <a:schemeClr val="bg1"/>
              </a:solidFill>
            </a:endParaRPr>
          </a:p>
        </p:txBody>
      </p:sp>
      <p:sp>
        <p:nvSpPr>
          <p:cNvPr id="12" name="矩形 11"/>
          <p:cNvSpPr/>
          <p:nvPr userDrawn="1"/>
        </p:nvSpPr>
        <p:spPr>
          <a:xfrm>
            <a:off x="-1388385" y="583"/>
            <a:ext cx="1217371" cy="388245"/>
          </a:xfrm>
          <a:prstGeom prst="rect">
            <a:avLst/>
          </a:prstGeom>
          <a:solidFill>
            <a:srgbClr val="015093"/>
          </a:solidFill>
          <a:ln w="12700">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400" dirty="0">
                <a:solidFill>
                  <a:schemeClr val="bg1"/>
                </a:solidFill>
              </a:rPr>
              <a:t>1  80  147</a:t>
            </a:r>
            <a:endParaRPr lang="zh-CN" altLang="en-US" sz="1400" dirty="0" err="1">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l" defTabSz="457200" rtl="0" eaLnBrk="1" latinLnBrk="0" hangingPunct="1">
        <a:spcBef>
          <a:spcPct val="0"/>
        </a:spcBef>
        <a:buNone/>
        <a:defRPr sz="2400" b="1" kern="1200">
          <a:solidFill>
            <a:schemeClr val="bg2"/>
          </a:solidFill>
          <a:latin typeface="微软雅黑" panose="020B0503020204020204" pitchFamily="34" charset="-122"/>
          <a:ea typeface="微软雅黑" panose="020B0503020204020204" pitchFamily="34" charset="-122"/>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1" Type="http://schemas.openxmlformats.org/officeDocument/2006/relationships/notesSlide" Target="../notesSlides/notesSlide9.xml"/><Relationship Id="rId10" Type="http://schemas.openxmlformats.org/officeDocument/2006/relationships/slideLayout" Target="../slideLayouts/slideLayout4.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4" Type="http://schemas.openxmlformats.org/officeDocument/2006/relationships/slideLayout" Target="../slideLayouts/slideLayout4.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4.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9144000" cy="5143500"/>
            <a:chOff x="0" y="0"/>
            <a:chExt cx="9144000" cy="5143500"/>
          </a:xfrm>
        </p:grpSpPr>
        <p:pic>
          <p:nvPicPr>
            <p:cNvPr id="4" name="图片 3"/>
            <p:cNvPicPr>
              <a:picLocks noChangeAspect="1"/>
            </p:cNvPicPr>
            <p:nvPr/>
          </p:nvPicPr>
          <p:blipFill>
            <a:blip r:embed="rId1">
              <a:alphaModFix amt="50000"/>
            </a:blip>
            <a:stretch>
              <a:fillRect/>
            </a:stretch>
          </p:blipFill>
          <p:spPr>
            <a:xfrm>
              <a:off x="0" y="0"/>
              <a:ext cx="7715250" cy="5143500"/>
            </a:xfrm>
            <a:prstGeom prst="rect">
              <a:avLst/>
            </a:prstGeom>
          </p:spPr>
        </p:pic>
        <p:pic>
          <p:nvPicPr>
            <p:cNvPr id="15" name="图片 14" descr="图片包含 室内, 桌子, 照片, 笔记本&#10;&#10;描述已自动生成"/>
            <p:cNvPicPr>
              <a:picLocks noChangeAspect="1"/>
            </p:cNvPicPr>
            <p:nvPr/>
          </p:nvPicPr>
          <p:blipFill rotWithShape="1">
            <a:blip r:embed="rId2">
              <a:alphaModFix amt="50000"/>
            </a:blip>
            <a:srcRect l="48487" r="-1"/>
            <a:stretch>
              <a:fillRect/>
            </a:stretch>
          </p:blipFill>
          <p:spPr>
            <a:xfrm>
              <a:off x="2500131" y="0"/>
              <a:ext cx="6643869" cy="5143500"/>
            </a:xfrm>
            <a:prstGeom prst="rect">
              <a:avLst/>
            </a:prstGeom>
          </p:spPr>
        </p:pic>
      </p:grpSp>
      <p:sp>
        <p:nvSpPr>
          <p:cNvPr id="17" name="矩形 16"/>
          <p:cNvSpPr/>
          <p:nvPr/>
        </p:nvSpPr>
        <p:spPr>
          <a:xfrm>
            <a:off x="0" y="1675098"/>
            <a:ext cx="9144000" cy="1793304"/>
          </a:xfrm>
          <a:prstGeom prst="rect">
            <a:avLst/>
          </a:prstGeom>
          <a:solidFill>
            <a:schemeClr val="tx2">
              <a:lumMod val="20000"/>
              <a:lumOff val="8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Arial" panose="020B0604020202020204" pitchFamily="34" charset="0"/>
              <a:ea typeface="楷体" panose="02010609060101010101" pitchFamily="49" charset="-122"/>
            </a:endParaRPr>
          </a:p>
        </p:txBody>
      </p:sp>
      <p:sp>
        <p:nvSpPr>
          <p:cNvPr id="2" name="标题 1"/>
          <p:cNvSpPr>
            <a:spLocks noGrp="1"/>
          </p:cNvSpPr>
          <p:nvPr>
            <p:ph type="ctrTitle" idx="4294967295"/>
          </p:nvPr>
        </p:nvSpPr>
        <p:spPr>
          <a:xfrm>
            <a:off x="1774162" y="1848475"/>
            <a:ext cx="5595677" cy="1446550"/>
          </a:xfrm>
        </p:spPr>
        <p:txBody>
          <a:bodyPr wrap="square">
            <a:spAutoFit/>
          </a:bodyPr>
          <a:lstStyle/>
          <a:p>
            <a:pPr algn="ctr">
              <a:spcBef>
                <a:spcPts val="0"/>
              </a:spcBef>
            </a:pPr>
            <a:r>
              <a:rPr lang="zh-CN" altLang="en-US" sz="4400" dirty="0">
                <a:solidFill>
                  <a:schemeClr val="tx2"/>
                </a:solidFill>
                <a:effectLst>
                  <a:outerShdw blurRad="177800" dist="38100" dir="2700000" algn="tl" rotWithShape="0">
                    <a:schemeClr val="tx2">
                      <a:alpha val="32000"/>
                    </a:schemeClr>
                  </a:outerShdw>
                </a:effectLst>
                <a:latin typeface="黑体" panose="02010609060101010101" pitchFamily="49" charset="-122"/>
                <a:ea typeface="黑体" panose="02010609060101010101" pitchFamily="49" charset="-122"/>
              </a:rPr>
              <a:t>奥氮平氟西汀胶囊</a:t>
            </a:r>
            <a:br>
              <a:rPr lang="en-US" altLang="zh-CN" sz="4400" dirty="0">
                <a:solidFill>
                  <a:schemeClr val="tx2"/>
                </a:solidFill>
                <a:effectLst>
                  <a:outerShdw blurRad="177800" dist="38100" dir="2700000" algn="tl" rotWithShape="0">
                    <a:schemeClr val="tx2">
                      <a:alpha val="32000"/>
                    </a:schemeClr>
                  </a:outerShdw>
                </a:effectLst>
                <a:latin typeface="黑体" panose="02010609060101010101" pitchFamily="49" charset="-122"/>
                <a:ea typeface="黑体" panose="02010609060101010101" pitchFamily="49" charset="-122"/>
              </a:rPr>
            </a:br>
            <a:r>
              <a:rPr lang="zh-CN" altLang="en-US" sz="4400" dirty="0">
                <a:solidFill>
                  <a:schemeClr val="tx2"/>
                </a:solidFill>
                <a:effectLst>
                  <a:outerShdw blurRad="177800" dist="38100" dir="2700000" algn="tl" rotWithShape="0">
                    <a:schemeClr val="tx2">
                      <a:alpha val="32000"/>
                    </a:schemeClr>
                  </a:outerShdw>
                </a:effectLst>
                <a:latin typeface="黑体" panose="02010609060101010101" pitchFamily="49" charset="-122"/>
                <a:ea typeface="黑体" panose="02010609060101010101" pitchFamily="49" charset="-122"/>
              </a:rPr>
              <a:t>（</a:t>
            </a:r>
            <a:r>
              <a:rPr lang="zh-CN" altLang="en-US" sz="4400" kern="100" dirty="0">
                <a:solidFill>
                  <a:schemeClr val="tx2"/>
                </a:solidFill>
                <a:effectLst>
                  <a:outerShdw blurRad="177800" dist="38100" dir="2700000" algn="tl" rotWithShape="0">
                    <a:schemeClr val="tx2">
                      <a:alpha val="32000"/>
                    </a:schemeClr>
                  </a:outerShdw>
                </a:effectLst>
                <a:latin typeface="黑体" panose="02010609060101010101" pitchFamily="49" charset="-122"/>
                <a:ea typeface="黑体" panose="02010609060101010101" pitchFamily="49" charset="-122"/>
                <a:cs typeface="Times New Roman" panose="02020603050405020304" pitchFamily="18" charset="0"/>
              </a:rPr>
              <a:t>恩奥汀</a:t>
            </a:r>
            <a:r>
              <a:rPr lang="en-US" altLang="zh-CN" sz="4400" kern="100" baseline="30000" dirty="0">
                <a:solidFill>
                  <a:schemeClr val="tx2"/>
                </a:solidFill>
                <a:effectLst>
                  <a:outerShdw blurRad="177800" dist="38100" dir="2700000" algn="tl" rotWithShape="0">
                    <a:schemeClr val="tx2">
                      <a:alpha val="32000"/>
                    </a:scheme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4400" dirty="0">
                <a:solidFill>
                  <a:schemeClr val="tx2"/>
                </a:solidFill>
                <a:effectLst>
                  <a:outerShdw blurRad="177800" dist="38100" dir="2700000" algn="tl" rotWithShape="0">
                    <a:schemeClr val="tx2">
                      <a:alpha val="32000"/>
                    </a:schemeClr>
                  </a:outerShdw>
                </a:effectLst>
                <a:latin typeface="黑体" panose="02010609060101010101" pitchFamily="49" charset="-122"/>
                <a:ea typeface="黑体" panose="02010609060101010101" pitchFamily="49" charset="-122"/>
              </a:rPr>
              <a:t>）</a:t>
            </a:r>
            <a:endParaRPr lang="zh-CN" altLang="en-US" sz="4400" dirty="0">
              <a:solidFill>
                <a:schemeClr val="tx2"/>
              </a:solidFill>
              <a:effectLst>
                <a:outerShdw blurRad="177800" dist="38100" dir="2700000" algn="tl" rotWithShape="0">
                  <a:schemeClr val="tx2">
                    <a:alpha val="32000"/>
                  </a:schemeClr>
                </a:outerShdw>
              </a:effectLst>
              <a:latin typeface="黑体" panose="02010609060101010101" pitchFamily="49" charset="-122"/>
              <a:ea typeface="黑体" panose="02010609060101010101" pitchFamily="49" charset="-122"/>
            </a:endParaRPr>
          </a:p>
        </p:txBody>
      </p:sp>
      <p:sp>
        <p:nvSpPr>
          <p:cNvPr id="13" name="矩形 12"/>
          <p:cNvSpPr/>
          <p:nvPr/>
        </p:nvSpPr>
        <p:spPr>
          <a:xfrm>
            <a:off x="3469640" y="4112137"/>
            <a:ext cx="2204720" cy="8309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r>
              <a:rPr lang="zh-CN" altLang="en-US"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通用名称：奥氮平氟西汀胶囊</a:t>
            </a:r>
            <a:endParaRPr lang="en-US" altLang="zh-CN"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a:p>
            <a:r>
              <a:rPr lang="zh-CN" altLang="en-US"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全球简称：</a:t>
            </a:r>
            <a:r>
              <a:rPr lang="en-US" altLang="zh-CN"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OFC</a:t>
            </a:r>
            <a:endParaRPr lang="en-US" altLang="zh-CN"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a:p>
            <a:r>
              <a:rPr lang="zh-CN" altLang="en-US"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研发代号：</a:t>
            </a:r>
            <a:r>
              <a:rPr lang="en-US" altLang="zh-CN"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PC-0017</a:t>
            </a:r>
            <a:endParaRPr lang="en-US" altLang="zh-CN"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a:p>
            <a:r>
              <a:rPr lang="zh-CN" altLang="en-US" sz="1200" dirty="0">
                <a:solidFill>
                  <a:schemeClr val="tx1">
                    <a:lumMod val="65000"/>
                    <a:lumOff val="3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注册商标：恩奥汀</a:t>
            </a:r>
            <a:r>
              <a:rPr lang="en-US" altLang="zh-CN" sz="1200" kern="100" baseline="30000" dirty="0">
                <a:solidFill>
                  <a:schemeClr val="bg1">
                    <a:lumMod val="50000"/>
                  </a:schemeClr>
                </a:solidFill>
                <a:effectLst>
                  <a:outerShdw blurRad="177800" dist="38100" dir="2700000" algn="tl" rotWithShape="0">
                    <a:schemeClr val="tx2">
                      <a:alpha val="32000"/>
                    </a:schemeClr>
                  </a:outerShdw>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200" dirty="0">
              <a:solidFill>
                <a:schemeClr val="bg1">
                  <a:lumMod val="50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endParaRPr>
          </a:p>
        </p:txBody>
      </p:sp>
      <p:sp>
        <p:nvSpPr>
          <p:cNvPr id="6" name="文本框 5"/>
          <p:cNvSpPr txBox="1"/>
          <p:nvPr/>
        </p:nvSpPr>
        <p:spPr>
          <a:xfrm>
            <a:off x="3248561" y="3735778"/>
            <a:ext cx="2646878" cy="338554"/>
          </a:xfrm>
          <a:prstGeom prst="rect">
            <a:avLst/>
          </a:prstGeom>
          <a:noFill/>
        </p:spPr>
        <p:txBody>
          <a:bodyPr wrap="none" rtlCol="0">
            <a:spAutoFit/>
          </a:bodyPr>
          <a:lstStyle/>
          <a:p>
            <a:r>
              <a:rPr lang="zh-CN" altLang="en-US" sz="1600" b="1" dirty="0">
                <a:solidFill>
                  <a:schemeClr val="tx1">
                    <a:lumMod val="65000"/>
                    <a:lumOff val="35000"/>
                  </a:schemeClr>
                </a:solidFill>
                <a:latin typeface="黑体" panose="02010609060101010101" pitchFamily="49" charset="-122"/>
                <a:ea typeface="黑体" panose="02010609060101010101" pitchFamily="49" charset="-122"/>
              </a:rPr>
              <a:t>江苏长泰药业股份有限公司</a:t>
            </a:r>
            <a:endParaRPr lang="zh-CN" altLang="en-US" sz="1600" b="1" dirty="0">
              <a:solidFill>
                <a:schemeClr val="tx1">
                  <a:lumMod val="65000"/>
                  <a:lumOff val="35000"/>
                </a:schemeClr>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rotWithShape="1">
          <a:blip r:embed="rId3"/>
          <a:srcRect l="7071" t="8089" r="7659" b="8375"/>
          <a:stretch>
            <a:fillRect/>
          </a:stretch>
        </p:blipFill>
        <p:spPr>
          <a:xfrm>
            <a:off x="3462020" y="552780"/>
            <a:ext cx="2219960" cy="6518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737"/>
            <a:ext cx="5465135" cy="176990"/>
            <a:chOff x="0" y="36216"/>
            <a:chExt cx="5587662" cy="216000"/>
          </a:xfrm>
          <a:solidFill>
            <a:schemeClr val="accent1"/>
          </a:solidFill>
        </p:grpSpPr>
        <p:sp>
          <p:nvSpPr>
            <p:cNvPr id="21" name="五边形 20"/>
            <p:cNvSpPr/>
            <p:nvPr/>
          </p:nvSpPr>
          <p:spPr>
            <a:xfrm>
              <a:off x="0" y="36216"/>
              <a:ext cx="1440000" cy="21600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01 </a:t>
              </a:r>
              <a:r>
                <a:rPr lang="zh-CN" altLang="en-US" sz="1200" b="1" dirty="0">
                  <a:latin typeface="黑体" panose="02010609060101010101" pitchFamily="49" charset="-122"/>
                  <a:ea typeface="黑体" panose="02010609060101010101" pitchFamily="49" charset="-122"/>
                  <a:cs typeface="Arial" panose="020B0604020202020204" pitchFamily="34" charset="0"/>
                </a:rPr>
                <a:t>基本信息</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22" name="燕尾形 21"/>
            <p:cNvSpPr/>
            <p:nvPr/>
          </p:nvSpPr>
          <p:spPr>
            <a:xfrm>
              <a:off x="1394914"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02 </a:t>
              </a:r>
              <a:r>
                <a:rPr lang="zh-CN" altLang="en-US" sz="1200" b="1" dirty="0">
                  <a:latin typeface="黑体" panose="02010609060101010101" pitchFamily="49" charset="-122"/>
                  <a:ea typeface="黑体" panose="02010609060101010101" pitchFamily="49" charset="-122"/>
                  <a:cs typeface="Arial" panose="020B0604020202020204" pitchFamily="34" charset="0"/>
                </a:rPr>
                <a:t>安全性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23" name="燕尾形 22"/>
            <p:cNvSpPr/>
            <p:nvPr/>
          </p:nvSpPr>
          <p:spPr>
            <a:xfrm>
              <a:off x="2429828"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03 </a:t>
              </a:r>
              <a:r>
                <a:rPr lang="zh-CN" altLang="en-US" sz="1200" b="1" dirty="0">
                  <a:latin typeface="黑体" panose="02010609060101010101" pitchFamily="49" charset="-122"/>
                  <a:ea typeface="黑体" panose="02010609060101010101" pitchFamily="49" charset="-122"/>
                  <a:cs typeface="Arial" panose="020B0604020202020204" pitchFamily="34" charset="0"/>
                </a:rPr>
                <a:t>有效性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25" name="燕尾形 24"/>
            <p:cNvSpPr/>
            <p:nvPr/>
          </p:nvSpPr>
          <p:spPr>
            <a:xfrm>
              <a:off x="3464742" y="36216"/>
              <a:ext cx="1080000" cy="216000"/>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04 </a:t>
              </a:r>
              <a:r>
                <a:rPr lang="zh-CN" altLang="en-US" sz="1200" b="1" dirty="0">
                  <a:latin typeface="黑体" panose="02010609060101010101" pitchFamily="49" charset="-122"/>
                  <a:ea typeface="黑体" panose="02010609060101010101" pitchFamily="49" charset="-122"/>
                  <a:cs typeface="Arial" panose="020B0604020202020204" pitchFamily="34" charset="0"/>
                </a:rPr>
                <a:t>创新性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26" name="燕尾形 25"/>
            <p:cNvSpPr/>
            <p:nvPr/>
          </p:nvSpPr>
          <p:spPr>
            <a:xfrm>
              <a:off x="4507662"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05 </a:t>
              </a:r>
              <a:r>
                <a:rPr lang="zh-CN" altLang="en-US" sz="1200" b="1" dirty="0">
                  <a:latin typeface="黑体" panose="02010609060101010101" pitchFamily="49" charset="-122"/>
                  <a:ea typeface="黑体" panose="02010609060101010101" pitchFamily="49" charset="-122"/>
                  <a:cs typeface="Arial" panose="020B0604020202020204" pitchFamily="34" charset="0"/>
                </a:rPr>
                <a:t>公平性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grpSp>
      <p:sp>
        <p:nvSpPr>
          <p:cNvPr id="2" name="文本框 1"/>
          <p:cNvSpPr txBox="1"/>
          <p:nvPr>
            <p:custDataLst>
              <p:tags r:id="rId1"/>
            </p:custDataLst>
          </p:nvPr>
        </p:nvSpPr>
        <p:spPr>
          <a:xfrm>
            <a:off x="291120" y="877818"/>
            <a:ext cx="8620760" cy="307777"/>
          </a:xfrm>
          <a:prstGeom prst="rect">
            <a:avLst/>
          </a:prstGeom>
          <a:gradFill flip="none" rotWithShape="1">
            <a:gsLst>
              <a:gs pos="0">
                <a:schemeClr val="tx2">
                  <a:lumMod val="20000"/>
                  <a:lumOff val="80000"/>
                </a:schemeClr>
              </a:gs>
              <a:gs pos="100000">
                <a:schemeClr val="tx2">
                  <a:lumMod val="20000"/>
                  <a:lumOff val="80000"/>
                  <a:alpha val="0"/>
                </a:schemeClr>
              </a:gs>
            </a:gsLst>
            <a:lin ang="0" scaled="1"/>
            <a:tileRect/>
          </a:gradFill>
        </p:spPr>
        <p:txBody>
          <a:bodyPr wrap="square">
            <a:spAutoFit/>
          </a:bodyPr>
          <a:lstStyle/>
          <a:p>
            <a:pPr>
              <a:buSzPct val="80000"/>
            </a:pPr>
            <a:r>
              <a:rPr lang="zh-CN" altLang="en-US" sz="1400" b="1" dirty="0">
                <a:latin typeface="黑体" panose="02010609060101010101" pitchFamily="49" charset="-122"/>
                <a:ea typeface="黑体" panose="02010609060101010101" pitchFamily="49" charset="-122"/>
                <a:cs typeface="Arial" panose="020B0604020202020204" pitchFamily="34" charset="0"/>
              </a:rPr>
              <a:t>治疗方案创新</a:t>
            </a:r>
            <a:endParaRPr lang="zh-CN" altLang="en-US" sz="1400" dirty="0">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3" name="文本框 2"/>
          <p:cNvSpPr txBox="1"/>
          <p:nvPr>
            <p:custDataLst>
              <p:tags r:id="rId2"/>
            </p:custDataLst>
          </p:nvPr>
        </p:nvSpPr>
        <p:spPr>
          <a:xfrm>
            <a:off x="291120" y="1172145"/>
            <a:ext cx="8620760" cy="953135"/>
          </a:xfrm>
          <a:prstGeom prst="rect">
            <a:avLst/>
          </a:prstGeom>
          <a:noFill/>
        </p:spPr>
        <p:txBody>
          <a:bodyPr wrap="square">
            <a:spAutoFit/>
          </a:bodyPr>
          <a:lstStyle/>
          <a:p>
            <a:pPr marL="177800" indent="-177800" algn="just">
              <a:buSzPct val="80000"/>
              <a:buFont typeface="Wingdings" panose="05000000000000000000" pitchFamily="2" charset="2"/>
              <a:buChar char="n"/>
            </a:pPr>
            <a:r>
              <a:rPr lang="zh-CN" altLang="en-US" sz="1400"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本品上市前，</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lt"/>
              </a:rPr>
              <a:t>双相Ⅰ型情感障碍抑郁发作推荐</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联合用药（情绪稳定剂</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非典型抗精分药</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/SSRIs</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kern="1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本品</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是国内首个</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复方制剂</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（情绪稳定剂</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非典型抗精分药</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/SSRIs</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每天一粒，治疗方案极大简化</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抑郁患者</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病情晨重暮轻</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本品每晚服用</a:t>
            </a:r>
            <a:r>
              <a:rPr lang="en-US" altLang="zh-CN"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粒依从性好</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，对于特别抗拒用药的部分患者还可掰开本品胶囊壳将药物散在食物上服用， 提高了用药依从性和疗效。</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3" name="文本框 12"/>
          <p:cNvSpPr txBox="1"/>
          <p:nvPr>
            <p:custDataLst>
              <p:tags r:id="rId3"/>
            </p:custDataLst>
          </p:nvPr>
        </p:nvSpPr>
        <p:spPr>
          <a:xfrm>
            <a:off x="291120" y="2209070"/>
            <a:ext cx="8620760" cy="307777"/>
          </a:xfrm>
          <a:prstGeom prst="rect">
            <a:avLst/>
          </a:prstGeom>
          <a:gradFill flip="none" rotWithShape="1">
            <a:gsLst>
              <a:gs pos="0">
                <a:schemeClr val="tx2">
                  <a:lumMod val="20000"/>
                  <a:lumOff val="80000"/>
                </a:schemeClr>
              </a:gs>
              <a:gs pos="100000">
                <a:schemeClr val="tx2">
                  <a:lumMod val="20000"/>
                  <a:lumOff val="80000"/>
                  <a:alpha val="0"/>
                </a:schemeClr>
              </a:gs>
            </a:gsLst>
            <a:lin ang="0" scaled="1"/>
            <a:tileRect/>
          </a:gradFill>
        </p:spPr>
        <p:txBody>
          <a:bodyPr wrap="square">
            <a:spAutoFit/>
          </a:bodyPr>
          <a:lstStyle/>
          <a:p>
            <a:pPr algn="just">
              <a:buSzPct val="80000"/>
            </a:pPr>
            <a:r>
              <a:rPr lang="zh-CN" altLang="en-US" sz="1400" b="1" dirty="0">
                <a:latin typeface="黑体" panose="02010609060101010101" pitchFamily="49" charset="-122"/>
                <a:ea typeface="黑体" panose="02010609060101010101" pitchFamily="49" charset="-122"/>
                <a:cs typeface="Arial" panose="020B0604020202020204" pitchFamily="34" charset="0"/>
                <a:sym typeface="+mn-ea"/>
              </a:rPr>
              <a:t>作用机制创新</a:t>
            </a:r>
            <a:endParaRPr lang="zh-CN" altLang="en-US" sz="1400" dirty="0">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14" name="文本框 13"/>
          <p:cNvSpPr txBox="1"/>
          <p:nvPr>
            <p:custDataLst>
              <p:tags r:id="rId4"/>
            </p:custDataLst>
          </p:nvPr>
        </p:nvSpPr>
        <p:spPr>
          <a:xfrm>
            <a:off x="291120" y="2482137"/>
            <a:ext cx="8620760" cy="737235"/>
          </a:xfrm>
          <a:prstGeom prst="rect">
            <a:avLst/>
          </a:prstGeom>
          <a:noFill/>
        </p:spPr>
        <p:txBody>
          <a:bodyPr wrap="square">
            <a:spAutoFit/>
          </a:bodyPr>
          <a:lstStyle/>
          <a:p>
            <a:pPr marL="177800" indent="-177800">
              <a:buSzPct val="80000"/>
              <a:buFont typeface="Wingdings" panose="05000000000000000000" pitchFamily="2" charset="2"/>
              <a:buChar char="n"/>
            </a:pPr>
            <a:r>
              <a:rPr lang="zh-CN" altLang="en-US" sz="1400" dirty="0">
                <a:latin typeface="黑体" panose="02010609060101010101" pitchFamily="49" charset="-122"/>
                <a:ea typeface="黑体" panose="02010609060101010101" pitchFamily="49" charset="-122"/>
                <a:cs typeface="Arial" panose="020B0604020202020204" pitchFamily="34" charset="0"/>
                <a:sym typeface="+mn-ea"/>
              </a:rPr>
              <a:t>本品</a:t>
            </a:r>
            <a:r>
              <a:rPr lang="zh-CN" altLang="en-US" sz="1400" b="1"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同时具有情绪稳定和抗抑郁作用</a:t>
            </a:r>
            <a:r>
              <a:rPr lang="en-US" altLang="zh-CN" sz="1400" dirty="0">
                <a:latin typeface="黑体" panose="02010609060101010101" pitchFamily="49" charset="-122"/>
                <a:ea typeface="黑体" panose="02010609060101010101" pitchFamily="49" charset="-122"/>
                <a:cs typeface="Arial" panose="020B0604020202020204" pitchFamily="34" charset="0"/>
                <a:sym typeface="+mn-ea"/>
              </a:rPr>
              <a:t>，</a:t>
            </a:r>
            <a:r>
              <a:rPr lang="zh-CN" altLang="en-US" sz="1400" dirty="0">
                <a:latin typeface="黑体" panose="02010609060101010101" pitchFamily="49" charset="-122"/>
                <a:ea typeface="黑体" panose="02010609060101010101" pitchFamily="49" charset="-122"/>
                <a:cs typeface="Arial" panose="020B0604020202020204" pitchFamily="34" charset="0"/>
                <a:sym typeface="+mn-lt"/>
              </a:rPr>
              <a:t>一</a:t>
            </a:r>
            <a:r>
              <a:rPr lang="en-US" altLang="zh-CN" sz="1400" dirty="0" err="1">
                <a:latin typeface="黑体" panose="02010609060101010101" pitchFamily="49" charset="-122"/>
                <a:ea typeface="黑体" panose="02010609060101010101" pitchFamily="49" charset="-122"/>
                <a:cs typeface="Arial" panose="020B0604020202020204" pitchFamily="34" charset="0"/>
                <a:sym typeface="+mn-lt"/>
              </a:rPr>
              <a:t>周内迅速改善患者抑郁和焦虑症状</a:t>
            </a:r>
            <a:r>
              <a:rPr lang="zh-CN" altLang="en-US" sz="1400" dirty="0">
                <a:latin typeface="黑体" panose="02010609060101010101" pitchFamily="49" charset="-122"/>
                <a:ea typeface="黑体" panose="02010609060101010101" pitchFamily="49" charset="-122"/>
                <a:cs typeface="Arial" panose="020B0604020202020204" pitchFamily="34" charset="0"/>
                <a:sym typeface="+mn-lt"/>
              </a:rPr>
              <a:t>，优势显著；</a:t>
            </a:r>
            <a:r>
              <a:rPr lang="en-US" altLang="zh-CN" sz="1400" dirty="0">
                <a:latin typeface="黑体" panose="02010609060101010101" pitchFamily="49" charset="-122"/>
                <a:ea typeface="黑体" panose="02010609060101010101" pitchFamily="49" charset="-122"/>
                <a:cs typeface="Arial" panose="020B0604020202020204" pitchFamily="34" charset="0"/>
                <a:sym typeface="+mn-lt"/>
              </a:rPr>
              <a:t>奥氮平</a:t>
            </a:r>
            <a:r>
              <a:rPr lang="zh-CN" altLang="en-US" sz="1400" dirty="0">
                <a:latin typeface="黑体" panose="02010609060101010101" pitchFamily="49" charset="-122"/>
                <a:ea typeface="黑体" panose="02010609060101010101" pitchFamily="49" charset="-122"/>
                <a:cs typeface="Arial" panose="020B0604020202020204" pitchFamily="34" charset="0"/>
                <a:sym typeface="+mn-lt"/>
              </a:rPr>
              <a:t>使</a:t>
            </a:r>
            <a:r>
              <a:rPr lang="en-US" altLang="zh-CN" sz="1400" dirty="0">
                <a:latin typeface="黑体" panose="02010609060101010101" pitchFamily="49" charset="-122"/>
                <a:ea typeface="黑体" panose="02010609060101010101" pitchFamily="49" charset="-122"/>
                <a:cs typeface="Arial" panose="020B0604020202020204" pitchFamily="34" charset="0"/>
                <a:sym typeface="+mn-lt"/>
              </a:rPr>
              <a:t>食欲增加</a:t>
            </a:r>
            <a:r>
              <a:rPr lang="zh-CN" altLang="en-US" sz="1400" dirty="0">
                <a:latin typeface="黑体" panose="02010609060101010101" pitchFamily="49" charset="-122"/>
                <a:ea typeface="黑体" panose="02010609060101010101" pitchFamily="49" charset="-122"/>
                <a:cs typeface="Arial" panose="020B0604020202020204" pitchFamily="34" charset="0"/>
                <a:sym typeface="+mn-lt"/>
              </a:rPr>
              <a:t>，而</a:t>
            </a:r>
            <a:r>
              <a:rPr lang="en-US" altLang="zh-CN" sz="1400" dirty="0">
                <a:latin typeface="黑体" panose="02010609060101010101" pitchFamily="49" charset="-122"/>
                <a:ea typeface="黑体" panose="02010609060101010101" pitchFamily="49" charset="-122"/>
                <a:cs typeface="Arial" panose="020B0604020202020204" pitchFamily="34" charset="0"/>
                <a:sym typeface="+mn-lt"/>
              </a:rPr>
              <a:t>氟西汀</a:t>
            </a:r>
            <a:r>
              <a:rPr lang="zh-CN" altLang="en-US" sz="1400" dirty="0">
                <a:latin typeface="黑体" panose="02010609060101010101" pitchFamily="49" charset="-122"/>
                <a:ea typeface="黑体" panose="02010609060101010101" pitchFamily="49" charset="-122"/>
                <a:cs typeface="Arial" panose="020B0604020202020204" pitchFamily="34" charset="0"/>
                <a:sym typeface="+mn-lt"/>
              </a:rPr>
              <a:t>引起厌食等胃肠道反应</a:t>
            </a:r>
            <a:r>
              <a:rPr lang="en-US" altLang="zh-CN" sz="1400" dirty="0">
                <a:latin typeface="黑体" panose="02010609060101010101" pitchFamily="49" charset="-122"/>
                <a:ea typeface="黑体" panose="02010609060101010101" pitchFamily="49" charset="-122"/>
                <a:cs typeface="Arial" panose="020B0604020202020204" pitchFamily="34" charset="0"/>
                <a:sym typeface="+mn-lt"/>
              </a:rPr>
              <a:t>，</a:t>
            </a:r>
            <a:r>
              <a:rPr lang="zh-CN" altLang="en-US" sz="1400" dirty="0">
                <a:latin typeface="黑体" panose="02010609060101010101" pitchFamily="49" charset="-122"/>
                <a:ea typeface="黑体" panose="02010609060101010101" pitchFamily="49" charset="-122"/>
                <a:cs typeface="Arial" panose="020B0604020202020204" pitchFamily="34" charset="0"/>
                <a:sym typeface="+mn-lt"/>
              </a:rPr>
              <a:t>临床研究证实</a:t>
            </a:r>
            <a:r>
              <a:rPr lang="zh-CN" altLang="en-US" sz="1400" b="1" dirty="0">
                <a:solidFill>
                  <a:srgbClr val="FF0000"/>
                </a:solidFill>
                <a:latin typeface="黑体" panose="02010609060101010101" pitchFamily="49" charset="-122"/>
                <a:ea typeface="黑体" panose="02010609060101010101" pitchFamily="49" charset="-122"/>
                <a:cs typeface="Arial" panose="020B0604020202020204" pitchFamily="34" charset="0"/>
                <a:sym typeface="+mn-lt"/>
              </a:rPr>
              <a:t>本品</a:t>
            </a:r>
            <a:r>
              <a:rPr lang="en-US" altLang="zh-CN" sz="1400" b="1"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的体重增加、腹泻、口干、头痛等不良反应</a:t>
            </a:r>
            <a:r>
              <a:rPr lang="zh-CN" altLang="en-US" sz="1400" b="1"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明显</a:t>
            </a:r>
            <a:r>
              <a:rPr lang="en-US" altLang="zh-CN" sz="1400" b="1" dirty="0" err="1">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比单药轻</a:t>
            </a:r>
            <a:r>
              <a:rPr lang="en-US" altLang="zh-CN" sz="1400" b="1"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a:t>
            </a:r>
            <a:endParaRPr lang="en-US" altLang="zh-CN" sz="1400" b="1"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15" name="文本框 14"/>
          <p:cNvSpPr txBox="1"/>
          <p:nvPr>
            <p:custDataLst>
              <p:tags r:id="rId5"/>
            </p:custDataLst>
          </p:nvPr>
        </p:nvSpPr>
        <p:spPr>
          <a:xfrm>
            <a:off x="291120" y="3334392"/>
            <a:ext cx="8620760" cy="307777"/>
          </a:xfrm>
          <a:prstGeom prst="rect">
            <a:avLst/>
          </a:prstGeom>
          <a:gradFill flip="none" rotWithShape="1">
            <a:gsLst>
              <a:gs pos="0">
                <a:schemeClr val="tx2">
                  <a:lumMod val="20000"/>
                  <a:lumOff val="80000"/>
                </a:schemeClr>
              </a:gs>
              <a:gs pos="100000">
                <a:schemeClr val="tx2">
                  <a:lumMod val="20000"/>
                  <a:lumOff val="80000"/>
                  <a:alpha val="0"/>
                </a:schemeClr>
              </a:gs>
            </a:gsLst>
            <a:lin ang="0" scaled="1"/>
            <a:tileRect/>
          </a:gradFill>
        </p:spPr>
        <p:txBody>
          <a:bodyPr wrap="square">
            <a:spAutoFit/>
          </a:bodyPr>
          <a:lstStyle/>
          <a:p>
            <a:pPr>
              <a:buSzPct val="80000"/>
            </a:pPr>
            <a:r>
              <a:rPr lang="zh-CN" altLang="en-US" sz="1400" b="1" dirty="0">
                <a:latin typeface="黑体" panose="02010609060101010101" pitchFamily="49" charset="-122"/>
                <a:ea typeface="黑体" panose="02010609060101010101" pitchFamily="49" charset="-122"/>
                <a:cs typeface="Arial" panose="020B0604020202020204" pitchFamily="34" charset="0"/>
              </a:rPr>
              <a:t>复方配比创新</a:t>
            </a:r>
            <a:endParaRPr lang="zh-CN" altLang="en-US" sz="1400" dirty="0">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16" name="文本框 15"/>
          <p:cNvSpPr txBox="1"/>
          <p:nvPr>
            <p:custDataLst>
              <p:tags r:id="rId6"/>
            </p:custDataLst>
          </p:nvPr>
        </p:nvSpPr>
        <p:spPr>
          <a:xfrm>
            <a:off x="291120" y="3607461"/>
            <a:ext cx="8620760" cy="521970"/>
          </a:xfrm>
          <a:prstGeom prst="rect">
            <a:avLst/>
          </a:prstGeom>
          <a:noFill/>
        </p:spPr>
        <p:txBody>
          <a:bodyPr wrap="square">
            <a:spAutoFit/>
          </a:bodyPr>
          <a:lstStyle/>
          <a:p>
            <a:pPr marL="177800" indent="-177800">
              <a:buSzPct val="80000"/>
              <a:buFont typeface="Wingdings" panose="05000000000000000000" pitchFamily="2" charset="2"/>
              <a:buChar char="n"/>
            </a:pPr>
            <a:r>
              <a:rPr lang="zh-CN" altLang="en-US" sz="1400" dirty="0">
                <a:solidFill>
                  <a:schemeClr val="tx1"/>
                </a:solidFill>
                <a:latin typeface="黑体" panose="02010609060101010101" pitchFamily="49" charset="-122"/>
                <a:ea typeface="黑体" panose="02010609060101010101" pitchFamily="49" charset="-122"/>
                <a:cs typeface="Arial" panose="020B0604020202020204" pitchFamily="34" charset="0"/>
              </a:rPr>
              <a:t>本品未上市前，奥氮平与氟西汀单药联用剂量不宜控制，临床管理难度大，本品</a:t>
            </a:r>
            <a:r>
              <a:rPr lang="zh-CN" altLang="en-US" sz="1400" dirty="0">
                <a:latin typeface="黑体" panose="02010609060101010101" pitchFamily="49" charset="-122"/>
                <a:ea typeface="黑体" panose="02010609060101010101" pitchFamily="49" charset="-122"/>
                <a:cs typeface="Arial" panose="020B0604020202020204" pitchFamily="34" charset="0"/>
              </a:rPr>
              <a:t>中</a:t>
            </a:r>
            <a:r>
              <a:rPr lang="zh-CN" altLang="en-US" sz="1400" b="1" dirty="0">
                <a:solidFill>
                  <a:srgbClr val="FF0000"/>
                </a:solidFill>
                <a:latin typeface="黑体" panose="02010609060101010101" pitchFamily="49" charset="-122"/>
                <a:ea typeface="黑体" panose="02010609060101010101" pitchFamily="49" charset="-122"/>
                <a:cs typeface="Arial" panose="020B0604020202020204" pitchFamily="34" charset="0"/>
              </a:rPr>
              <a:t>奥氮平和氟西汀的配比经科学验证，安全有效</a:t>
            </a:r>
            <a:r>
              <a:rPr lang="zh-CN" altLang="en-US" sz="1400" dirty="0">
                <a:solidFill>
                  <a:schemeClr val="tx1"/>
                </a:solidFill>
                <a:latin typeface="黑体" panose="02010609060101010101" pitchFamily="49" charset="-122"/>
                <a:ea typeface="黑体" panose="02010609060101010101" pitchFamily="49" charset="-122"/>
                <a:cs typeface="Arial" panose="020B0604020202020204" pitchFamily="34" charset="0"/>
              </a:rPr>
              <a:t>。</a:t>
            </a:r>
            <a:endParaRPr lang="zh-CN" altLang="en-US" sz="1400" dirty="0">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17" name="文本框 16"/>
          <p:cNvSpPr txBox="1"/>
          <p:nvPr>
            <p:custDataLst>
              <p:tags r:id="rId7"/>
            </p:custDataLst>
          </p:nvPr>
        </p:nvSpPr>
        <p:spPr>
          <a:xfrm>
            <a:off x="291120" y="4215172"/>
            <a:ext cx="8620760" cy="307777"/>
          </a:xfrm>
          <a:prstGeom prst="rect">
            <a:avLst/>
          </a:prstGeom>
          <a:gradFill flip="none" rotWithShape="1">
            <a:gsLst>
              <a:gs pos="0">
                <a:schemeClr val="tx2">
                  <a:lumMod val="20000"/>
                  <a:lumOff val="80000"/>
                </a:schemeClr>
              </a:gs>
              <a:gs pos="100000">
                <a:schemeClr val="tx2">
                  <a:lumMod val="20000"/>
                  <a:lumOff val="80000"/>
                  <a:alpha val="0"/>
                </a:schemeClr>
              </a:gs>
            </a:gsLst>
            <a:lin ang="0" scaled="1"/>
            <a:tileRect/>
          </a:gradFill>
        </p:spPr>
        <p:txBody>
          <a:bodyPr wrap="square">
            <a:spAutoFit/>
          </a:bodyPr>
          <a:lstStyle/>
          <a:p>
            <a:pPr>
              <a:buSzPct val="80000"/>
            </a:pPr>
            <a:r>
              <a:rPr lang="zh-CN" altLang="en-US" sz="1400" b="1" dirty="0">
                <a:latin typeface="黑体" panose="02010609060101010101" pitchFamily="49" charset="-122"/>
                <a:ea typeface="黑体" panose="02010609060101010101" pitchFamily="49" charset="-122"/>
                <a:cs typeface="Arial" panose="020B0604020202020204" pitchFamily="34" charset="0"/>
              </a:rPr>
              <a:t>制剂技术创新</a:t>
            </a:r>
            <a:endParaRPr lang="zh-CN" altLang="en-US" sz="1400" dirty="0">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18" name="文本框 17"/>
          <p:cNvSpPr txBox="1"/>
          <p:nvPr>
            <p:custDataLst>
              <p:tags r:id="rId8"/>
            </p:custDataLst>
          </p:nvPr>
        </p:nvSpPr>
        <p:spPr>
          <a:xfrm>
            <a:off x="291120" y="4530766"/>
            <a:ext cx="8620760" cy="521970"/>
          </a:xfrm>
          <a:prstGeom prst="rect">
            <a:avLst/>
          </a:prstGeom>
          <a:noFill/>
        </p:spPr>
        <p:txBody>
          <a:bodyPr wrap="square">
            <a:spAutoFit/>
          </a:bodyPr>
          <a:lstStyle/>
          <a:p>
            <a:pPr marL="177800" indent="-177800">
              <a:buSzPct val="80000"/>
              <a:buFont typeface="Wingdings" panose="05000000000000000000" pitchFamily="2" charset="2"/>
              <a:buChar char="n"/>
            </a:pP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晶型及低剂量药品质量控制技术</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确保餐前餐后生物等效，</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授权2项发明专利</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：专利号：</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ZL</a:t>
            </a:r>
            <a:r>
              <a:rPr lang="en-US" altLang="zh-CN"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2020102224750</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，ZL</a:t>
            </a:r>
            <a:r>
              <a:rPr lang="en-US" altLang="zh-CN"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2014101685311</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 name="标题 5"/>
          <p:cNvSpPr>
            <a:spLocks noGrp="1"/>
          </p:cNvSpPr>
          <p:nvPr>
            <p:ph type="title"/>
            <p:custDataLst>
              <p:tags r:id="rId9"/>
            </p:custDataLst>
          </p:nvPr>
        </p:nvSpPr>
        <p:spPr>
          <a:xfrm>
            <a:off x="397080" y="255666"/>
            <a:ext cx="8336810" cy="566145"/>
          </a:xfrm>
        </p:spPr>
        <p:txBody>
          <a:bodyPr/>
          <a:p>
            <a:r>
              <a:rPr lang="zh-CN" altLang="en-US" dirty="0">
                <a:latin typeface="黑体" panose="02010609060101010101" pitchFamily="49" charset="-122"/>
                <a:ea typeface="黑体" panose="02010609060101010101" pitchFamily="49" charset="-122"/>
              </a:rPr>
              <a:t>奥氮平氟西汀胶囊</a:t>
            </a:r>
            <a:r>
              <a:rPr lang="zh-CN" altLang="en-US" dirty="0">
                <a:solidFill>
                  <a:srgbClr val="FF0000"/>
                </a:solidFill>
                <a:latin typeface="黑体" panose="02010609060101010101" pitchFamily="49" charset="-122"/>
                <a:ea typeface="黑体" panose="02010609060101010101" pitchFamily="49" charset="-122"/>
              </a:rPr>
              <a:t>创新性优化了</a:t>
            </a:r>
            <a:r>
              <a:rPr lang="zh-CN" altLang="en-US" dirty="0">
                <a:latin typeface="黑体" panose="02010609060101010101" pitchFamily="49" charset="-122"/>
                <a:ea typeface="黑体" panose="02010609060101010101" pitchFamily="49" charset="-122"/>
              </a:rPr>
              <a:t>国内双相</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Ⅰ</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型情感障碍</a:t>
            </a:r>
            <a:r>
              <a:rPr lang="zh-CN" altLang="en-US" sz="1800" dirty="0">
                <a:latin typeface="黑体" panose="02010609060101010101" pitchFamily="49" charset="-122"/>
                <a:ea typeface="黑体" panose="02010609060101010101" pitchFamily="49" charset="-122"/>
              </a:rPr>
              <a:t>抑郁发作的</a:t>
            </a:r>
            <a:r>
              <a:rPr lang="zh-CN" altLang="en-US" sz="1800" dirty="0">
                <a:solidFill>
                  <a:srgbClr val="FF0000"/>
                </a:solidFill>
                <a:latin typeface="黑体" panose="02010609060101010101" pitchFamily="49" charset="-122"/>
                <a:ea typeface="黑体" panose="02010609060101010101" pitchFamily="49" charset="-122"/>
              </a:rPr>
              <a:t>治疗方案</a:t>
            </a:r>
            <a:endParaRPr lang="zh-CN" altLang="en-US" sz="1800"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737"/>
            <a:ext cx="5579656" cy="195443"/>
            <a:chOff x="0" y="36216"/>
            <a:chExt cx="5579656" cy="216000"/>
          </a:xfrm>
          <a:solidFill>
            <a:schemeClr val="accent1"/>
          </a:solidFill>
        </p:grpSpPr>
        <p:sp>
          <p:nvSpPr>
            <p:cNvPr id="6" name="五边形 5"/>
            <p:cNvSpPr/>
            <p:nvPr>
              <p:custDataLst>
                <p:tags r:id="rId1"/>
              </p:custDataLst>
            </p:nvPr>
          </p:nvSpPr>
          <p:spPr>
            <a:xfrm>
              <a:off x="0" y="36216"/>
              <a:ext cx="1440000" cy="21600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01 </a:t>
              </a:r>
              <a:r>
                <a:rPr lang="zh-CN" altLang="en-US" sz="1200" b="1" dirty="0">
                  <a:latin typeface="黑体" panose="02010609060101010101" pitchFamily="49" charset="-122"/>
                  <a:ea typeface="黑体" panose="02010609060101010101" pitchFamily="49" charset="-122"/>
                  <a:cs typeface="Arial" panose="020B0604020202020204" pitchFamily="34" charset="0"/>
                </a:rPr>
                <a:t>基本信息</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7" name="燕尾形 6"/>
            <p:cNvSpPr/>
            <p:nvPr>
              <p:custDataLst>
                <p:tags r:id="rId2"/>
              </p:custDataLst>
            </p:nvPr>
          </p:nvSpPr>
          <p:spPr>
            <a:xfrm>
              <a:off x="1394914"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02 </a:t>
              </a:r>
              <a:r>
                <a:rPr lang="zh-CN" altLang="en-US" sz="1200" b="1" dirty="0">
                  <a:latin typeface="黑体" panose="02010609060101010101" pitchFamily="49" charset="-122"/>
                  <a:ea typeface="黑体" panose="02010609060101010101" pitchFamily="49" charset="-122"/>
                  <a:cs typeface="Arial" panose="020B0604020202020204" pitchFamily="34" charset="0"/>
                </a:rPr>
                <a:t>安全性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8" name="燕尾形 7"/>
            <p:cNvSpPr/>
            <p:nvPr>
              <p:custDataLst>
                <p:tags r:id="rId3"/>
              </p:custDataLst>
            </p:nvPr>
          </p:nvSpPr>
          <p:spPr>
            <a:xfrm>
              <a:off x="2429828"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03 </a:t>
              </a:r>
              <a:r>
                <a:rPr lang="zh-CN" altLang="en-US" sz="1200" b="1" dirty="0">
                  <a:latin typeface="黑体" panose="02010609060101010101" pitchFamily="49" charset="-122"/>
                  <a:ea typeface="黑体" panose="02010609060101010101" pitchFamily="49" charset="-122"/>
                  <a:cs typeface="Arial" panose="020B0604020202020204" pitchFamily="34" charset="0"/>
                </a:rPr>
                <a:t>有效性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9" name="燕尾形 8"/>
            <p:cNvSpPr/>
            <p:nvPr>
              <p:custDataLst>
                <p:tags r:id="rId4"/>
              </p:custDataLst>
            </p:nvPr>
          </p:nvSpPr>
          <p:spPr>
            <a:xfrm>
              <a:off x="3464742"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04 </a:t>
              </a:r>
              <a:r>
                <a:rPr lang="zh-CN" altLang="en-US" sz="1200" b="1" dirty="0">
                  <a:latin typeface="黑体" panose="02010609060101010101" pitchFamily="49" charset="-122"/>
                  <a:ea typeface="黑体" panose="02010609060101010101" pitchFamily="49" charset="-122"/>
                  <a:cs typeface="Arial" panose="020B0604020202020204" pitchFamily="34" charset="0"/>
                </a:rPr>
                <a:t>创新性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0" name="燕尾形 9"/>
            <p:cNvSpPr/>
            <p:nvPr>
              <p:custDataLst>
                <p:tags r:id="rId5"/>
              </p:custDataLst>
            </p:nvPr>
          </p:nvSpPr>
          <p:spPr>
            <a:xfrm>
              <a:off x="4499656" y="36216"/>
              <a:ext cx="1080000" cy="216000"/>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05 </a:t>
              </a:r>
              <a:r>
                <a:rPr lang="zh-CN" altLang="en-US" sz="1200" b="1" dirty="0">
                  <a:latin typeface="黑体" panose="02010609060101010101" pitchFamily="49" charset="-122"/>
                  <a:ea typeface="黑体" panose="02010609060101010101" pitchFamily="49" charset="-122"/>
                  <a:cs typeface="Arial" panose="020B0604020202020204" pitchFamily="34" charset="0"/>
                </a:rPr>
                <a:t>公平性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grpSp>
      <p:sp>
        <p:nvSpPr>
          <p:cNvPr id="3" name="标题 2"/>
          <p:cNvSpPr>
            <a:spLocks noGrp="1"/>
          </p:cNvSpPr>
          <p:nvPr>
            <p:ph type="title"/>
          </p:nvPr>
        </p:nvSpPr>
        <p:spPr>
          <a:xfrm>
            <a:off x="397080" y="245506"/>
            <a:ext cx="8336810" cy="566145"/>
          </a:xfrm>
        </p:spPr>
        <p:txBody>
          <a:bodyPr/>
          <a:lstStyle/>
          <a:p>
            <a:r>
              <a:rPr lang="zh-CN" altLang="en-US" dirty="0">
                <a:latin typeface="黑体" panose="02010609060101010101" pitchFamily="49" charset="-122"/>
                <a:ea typeface="黑体" panose="02010609060101010101" pitchFamily="49" charset="-122"/>
              </a:rPr>
              <a:t>奥氮平氟西汀胶囊价格合理，能降低医保负担</a:t>
            </a:r>
            <a:endParaRPr lang="zh-CN" altLang="en-US" dirty="0">
              <a:latin typeface="黑体" panose="02010609060101010101" pitchFamily="49" charset="-122"/>
              <a:ea typeface="黑体" panose="02010609060101010101" pitchFamily="49" charset="-122"/>
            </a:endParaRPr>
          </a:p>
        </p:txBody>
      </p:sp>
      <p:sp>
        <p:nvSpPr>
          <p:cNvPr id="24" name="文本框 23"/>
          <p:cNvSpPr txBox="1"/>
          <p:nvPr>
            <p:custDataLst>
              <p:tags r:id="rId6"/>
            </p:custDataLst>
          </p:nvPr>
        </p:nvSpPr>
        <p:spPr>
          <a:xfrm>
            <a:off x="350254" y="837447"/>
            <a:ext cx="8414385" cy="340542"/>
          </a:xfrm>
          <a:prstGeom prst="rect">
            <a:avLst/>
          </a:prstGeom>
          <a:gradFill flip="none" rotWithShape="1">
            <a:gsLst>
              <a:gs pos="0">
                <a:schemeClr val="tx2">
                  <a:lumMod val="20000"/>
                  <a:lumOff val="80000"/>
                </a:schemeClr>
              </a:gs>
              <a:gs pos="100000">
                <a:schemeClr val="tx2">
                  <a:lumMod val="20000"/>
                  <a:lumOff val="80000"/>
                  <a:alpha val="0"/>
                </a:schemeClr>
              </a:gs>
            </a:gsLst>
            <a:lin ang="0" scaled="1"/>
            <a:tileRect/>
          </a:gradFill>
        </p:spPr>
        <p:txBody>
          <a:bodyPr wrap="square" rtlCol="0" anchor="ctr">
            <a:noAutofit/>
          </a:bodyPr>
          <a:lstStyle/>
          <a:p>
            <a:pPr>
              <a:buClr>
                <a:srgbClr val="C72C56"/>
              </a:buClr>
              <a:defRPr/>
            </a:pPr>
            <a:r>
              <a:rPr lang="zh-CN" altLang="en-US" sz="1400" b="1" kern="0" dirty="0">
                <a:latin typeface="黑体" panose="02010609060101010101" pitchFamily="49" charset="-122"/>
                <a:ea typeface="黑体" panose="02010609060101010101" pitchFamily="49" charset="-122"/>
                <a:cs typeface="Arial" panose="020B0604020202020204" pitchFamily="34" charset="0"/>
                <a:sym typeface="+mn-ea"/>
              </a:rPr>
              <a:t>符合保基本原则</a:t>
            </a:r>
            <a:endParaRPr lang="zh-CN" altLang="en-US" sz="1400" kern="0" dirty="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5" name="文本框 24"/>
          <p:cNvSpPr txBox="1"/>
          <p:nvPr>
            <p:custDataLst>
              <p:tags r:id="rId7"/>
            </p:custDataLst>
          </p:nvPr>
        </p:nvSpPr>
        <p:spPr>
          <a:xfrm>
            <a:off x="350254" y="1143289"/>
            <a:ext cx="8414385" cy="491490"/>
          </a:xfrm>
          <a:prstGeom prst="rect">
            <a:avLst/>
          </a:prstGeom>
          <a:noFill/>
        </p:spPr>
        <p:txBody>
          <a:bodyPr wrap="square" rtlCol="0" anchor="t">
            <a:spAutoFit/>
          </a:bodyPr>
          <a:lstStyle/>
          <a:p>
            <a:pPr marL="177800" indent="-177800" algn="just">
              <a:buSzPct val="80000"/>
              <a:buFont typeface="Wingdings" panose="05000000000000000000" pitchFamily="2" charset="2"/>
              <a:buChar char="n"/>
              <a:defRPr/>
            </a:pP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可</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替代临床联合用药方案</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，保障双相</a:t>
            </a:r>
            <a:r>
              <a:rPr lang="en-US" altLang="zh-CN" sz="1300" kern="0" dirty="0">
                <a:latin typeface="Times New Roman" panose="02020603050405020304" pitchFamily="18" charset="0"/>
                <a:ea typeface="黑体" panose="02010609060101010101" pitchFamily="49" charset="-122"/>
                <a:cs typeface="Times New Roman" panose="02020603050405020304" pitchFamily="18" charset="0"/>
                <a:sym typeface="+mn-ea"/>
              </a:rPr>
              <a:t>Ⅰ</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型情感障碍抑郁发作患者的基本用药需求。</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日治疗费</a:t>
            </a:r>
            <a:r>
              <a:rPr lang="zh-CN" altLang="en-US" sz="1300" b="1" ker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用低</a:t>
            </a:r>
            <a:r>
              <a:rPr lang="zh-CN" altLang="en-US" sz="1300" kern="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患者长期使用可负担，基金支出影响小，未来三年基金影响可控。</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由于疗效</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优，长期可降低医保支出。</a:t>
            </a:r>
            <a:endPar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6" name="文本框 25"/>
          <p:cNvSpPr txBox="1"/>
          <p:nvPr>
            <p:custDataLst>
              <p:tags r:id="rId8"/>
            </p:custDataLst>
          </p:nvPr>
        </p:nvSpPr>
        <p:spPr>
          <a:xfrm>
            <a:off x="350254" y="1857340"/>
            <a:ext cx="8414385" cy="340542"/>
          </a:xfrm>
          <a:prstGeom prst="rect">
            <a:avLst/>
          </a:prstGeom>
          <a:gradFill flip="none" rotWithShape="1">
            <a:gsLst>
              <a:gs pos="0">
                <a:schemeClr val="tx2">
                  <a:lumMod val="20000"/>
                  <a:lumOff val="80000"/>
                </a:schemeClr>
              </a:gs>
              <a:gs pos="100000">
                <a:schemeClr val="tx2">
                  <a:lumMod val="20000"/>
                  <a:lumOff val="80000"/>
                  <a:alpha val="0"/>
                </a:schemeClr>
              </a:gs>
            </a:gsLst>
            <a:lin ang="0" scaled="1"/>
            <a:tileRect/>
          </a:gradFill>
        </p:spPr>
        <p:txBody>
          <a:bodyPr wrap="square" rtlCol="0" anchor="ctr">
            <a:noAutofit/>
          </a:bodyPr>
          <a:lstStyle/>
          <a:p>
            <a:pPr lvl="0">
              <a:buClr>
                <a:srgbClr val="C72C56"/>
              </a:buClr>
              <a:defRPr/>
            </a:pPr>
            <a:r>
              <a:rPr lang="zh-CN" altLang="en-US" sz="1400" b="1" kern="0" dirty="0">
                <a:latin typeface="黑体" panose="02010609060101010101" pitchFamily="49" charset="-122"/>
                <a:ea typeface="黑体" panose="02010609060101010101" pitchFamily="49" charset="-122"/>
                <a:cs typeface="Arial" panose="020B0604020202020204" pitchFamily="34" charset="0"/>
                <a:sym typeface="+mn-ea"/>
              </a:rPr>
              <a:t>弥补药品目录短板</a:t>
            </a:r>
            <a:endParaRPr lang="zh-CN" altLang="en-US" sz="1400" kern="0" dirty="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7" name="文本框 26"/>
          <p:cNvSpPr txBox="1"/>
          <p:nvPr>
            <p:custDataLst>
              <p:tags r:id="rId9"/>
            </p:custDataLst>
          </p:nvPr>
        </p:nvSpPr>
        <p:spPr>
          <a:xfrm>
            <a:off x="350254" y="2184450"/>
            <a:ext cx="8414385" cy="691515"/>
          </a:xfrm>
          <a:prstGeom prst="rect">
            <a:avLst/>
          </a:prstGeom>
          <a:noFill/>
        </p:spPr>
        <p:txBody>
          <a:bodyPr wrap="square" rtlCol="0" anchor="t">
            <a:spAutoFit/>
          </a:bodyPr>
          <a:lstStyle/>
          <a:p>
            <a:pPr marL="177800" indent="-177800" algn="just">
              <a:buSzPct val="80000"/>
              <a:buFont typeface="Wingdings" panose="05000000000000000000" pitchFamily="2" charset="2"/>
              <a:buChar char="n"/>
              <a:defRPr/>
            </a:pP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全球广泛应用的情绪稳定剂联合非典型抗精分药/SSRIs治疗方案，</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国内首个</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上市且目前</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唯一</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的</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双相I型</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情感障碍</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抑郁发作复方制剂</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弥补目录内</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仅有的喹硫平临床应用为双相抑郁发作的</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不足短板</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，解决精神疾病患者用药依从性差的痛点，</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填补单粒复方制剂需求空白</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8" name="文本框 27"/>
          <p:cNvSpPr txBox="1"/>
          <p:nvPr>
            <p:custDataLst>
              <p:tags r:id="rId10"/>
            </p:custDataLst>
          </p:nvPr>
        </p:nvSpPr>
        <p:spPr>
          <a:xfrm>
            <a:off x="350254" y="2976833"/>
            <a:ext cx="8414385" cy="340542"/>
          </a:xfrm>
          <a:prstGeom prst="rect">
            <a:avLst/>
          </a:prstGeom>
          <a:gradFill flip="none" rotWithShape="1">
            <a:gsLst>
              <a:gs pos="0">
                <a:schemeClr val="tx2">
                  <a:lumMod val="20000"/>
                  <a:lumOff val="80000"/>
                </a:schemeClr>
              </a:gs>
              <a:gs pos="100000">
                <a:schemeClr val="tx2">
                  <a:lumMod val="20000"/>
                  <a:lumOff val="80000"/>
                  <a:alpha val="0"/>
                </a:schemeClr>
              </a:gs>
            </a:gsLst>
            <a:lin ang="0" scaled="1"/>
            <a:tileRect/>
          </a:gradFill>
        </p:spPr>
        <p:txBody>
          <a:bodyPr wrap="square" rtlCol="0" anchor="ctr">
            <a:noAutofit/>
          </a:bodyPr>
          <a:lstStyle/>
          <a:p>
            <a:pPr>
              <a:buClr>
                <a:srgbClr val="C72C56"/>
              </a:buClr>
              <a:defRPr/>
            </a:pPr>
            <a:r>
              <a:rPr lang="zh-CN" altLang="en-US" sz="1400" b="1" kern="0" dirty="0">
                <a:latin typeface="黑体" panose="02010609060101010101" pitchFamily="49" charset="-122"/>
                <a:ea typeface="黑体" panose="02010609060101010101" pitchFamily="49" charset="-122"/>
                <a:cs typeface="Times New Roman" panose="02020603050405020304" pitchFamily="18" charset="0"/>
                <a:sym typeface="+mn-ea"/>
              </a:rPr>
              <a:t>降低临床管理难度</a:t>
            </a:r>
            <a:endParaRPr lang="zh-CN" altLang="en-US" sz="1400" kern="0" dirty="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9" name="文本框 28"/>
          <p:cNvSpPr txBox="1"/>
          <p:nvPr>
            <p:custDataLst>
              <p:tags r:id="rId11"/>
            </p:custDataLst>
          </p:nvPr>
        </p:nvSpPr>
        <p:spPr>
          <a:xfrm>
            <a:off x="350254" y="3282666"/>
            <a:ext cx="8414385" cy="491490"/>
          </a:xfrm>
          <a:prstGeom prst="rect">
            <a:avLst/>
          </a:prstGeom>
          <a:noFill/>
        </p:spPr>
        <p:txBody>
          <a:bodyPr wrap="square" rtlCol="0" anchor="t">
            <a:spAutoFit/>
          </a:bodyPr>
          <a:lstStyle/>
          <a:p>
            <a:pPr marL="177800" indent="-177800" algn="just">
              <a:buSzPct val="80000"/>
              <a:buFont typeface="Wingdings" panose="05000000000000000000" pitchFamily="2" charset="2"/>
              <a:buChar char="n"/>
              <a:defRPr/>
            </a:pPr>
            <a:r>
              <a:rPr lang="zh-CN" altLang="en-US" sz="1300" kern="0" dirty="0">
                <a:latin typeface="黑体" panose="02010609060101010101" pitchFamily="49" charset="-122"/>
                <a:ea typeface="黑体" panose="02010609060101010101" pitchFamily="49" charset="-122"/>
                <a:cs typeface="Arial" panose="020B0604020202020204" pitchFamily="34" charset="0"/>
                <a:sym typeface="+mn-ea"/>
              </a:rPr>
              <a:t>有利于解决临床可及性，满足临床需求，</a:t>
            </a:r>
            <a:r>
              <a:rPr lang="zh-CN" altLang="en-US" sz="1300" b="1" kern="0"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每日一次用药，</a:t>
            </a:r>
            <a:r>
              <a:rPr lang="zh-CN" altLang="en-US" sz="1300" kern="0" dirty="0">
                <a:latin typeface="黑体" panose="02010609060101010101" pitchFamily="49" charset="-122"/>
                <a:ea typeface="黑体" panose="02010609060101010101" pitchFamily="49" charset="-122"/>
                <a:cs typeface="Arial" panose="020B0604020202020204" pitchFamily="34" charset="0"/>
                <a:sym typeface="+mn-ea"/>
              </a:rPr>
              <a:t>提高患者依从性，</a:t>
            </a:r>
            <a:r>
              <a:rPr lang="zh-CN" altLang="en-US" sz="1300" b="1" kern="0"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临床管理难度低</a:t>
            </a:r>
            <a:r>
              <a:rPr lang="zh-CN" altLang="en-US" sz="1300" kern="0" dirty="0">
                <a:latin typeface="黑体" panose="02010609060101010101" pitchFamily="49" charset="-122"/>
                <a:ea typeface="黑体" panose="02010609060101010101" pitchFamily="49" charset="-122"/>
                <a:cs typeface="Arial" panose="020B0604020202020204" pitchFamily="34" charset="0"/>
                <a:sym typeface="+mn-ea"/>
              </a:rPr>
              <a:t>，避免临床超说明书使用风险。</a:t>
            </a:r>
            <a:endParaRPr lang="zh-CN" altLang="en-US" sz="1300" kern="0" dirty="0">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30" name="文本框 29"/>
          <p:cNvSpPr txBox="1"/>
          <p:nvPr>
            <p:custDataLst>
              <p:tags r:id="rId12"/>
            </p:custDataLst>
          </p:nvPr>
        </p:nvSpPr>
        <p:spPr>
          <a:xfrm>
            <a:off x="350254" y="3869133"/>
            <a:ext cx="8414385" cy="340542"/>
          </a:xfrm>
          <a:prstGeom prst="rect">
            <a:avLst/>
          </a:prstGeom>
          <a:gradFill flip="none" rotWithShape="1">
            <a:gsLst>
              <a:gs pos="0">
                <a:schemeClr val="tx2">
                  <a:lumMod val="20000"/>
                  <a:lumOff val="80000"/>
                </a:schemeClr>
              </a:gs>
              <a:gs pos="100000">
                <a:schemeClr val="tx2">
                  <a:lumMod val="20000"/>
                  <a:lumOff val="80000"/>
                  <a:alpha val="0"/>
                </a:schemeClr>
              </a:gs>
            </a:gsLst>
            <a:lin ang="0" scaled="1"/>
            <a:tileRect/>
          </a:gradFill>
        </p:spPr>
        <p:txBody>
          <a:bodyPr wrap="square" rtlCol="0" anchor="ctr">
            <a:noAutofit/>
          </a:bodyPr>
          <a:lstStyle/>
          <a:p>
            <a:pPr>
              <a:buClr>
                <a:srgbClr val="C72C56"/>
              </a:buClr>
            </a:pPr>
            <a:r>
              <a:rPr lang="zh-CN" altLang="en-US" sz="1400" b="1" kern="0" dirty="0">
                <a:latin typeface="黑体" panose="02010609060101010101" pitchFamily="49" charset="-122"/>
                <a:ea typeface="黑体" panose="02010609060101010101" pitchFamily="49" charset="-122"/>
                <a:cs typeface="Times New Roman" panose="02020603050405020304" pitchFamily="18" charset="0"/>
                <a:sym typeface="+mn-ea"/>
              </a:rPr>
              <a:t>疾病对公共健康的影响</a:t>
            </a:r>
            <a:endParaRPr lang="zh-CN" altLang="en-US" sz="1400" kern="0" dirty="0">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1" name="文本框 30"/>
          <p:cNvSpPr txBox="1"/>
          <p:nvPr>
            <p:custDataLst>
              <p:tags r:id="rId13"/>
            </p:custDataLst>
          </p:nvPr>
        </p:nvSpPr>
        <p:spPr>
          <a:xfrm>
            <a:off x="350254" y="4206874"/>
            <a:ext cx="8414385" cy="891540"/>
          </a:xfrm>
          <a:prstGeom prst="rect">
            <a:avLst/>
          </a:prstGeom>
          <a:noFill/>
        </p:spPr>
        <p:txBody>
          <a:bodyPr wrap="square" rtlCol="0" anchor="t">
            <a:spAutoFit/>
          </a:bodyPr>
          <a:lstStyle/>
          <a:p>
            <a:pPr marL="177800" indent="-177800" algn="just">
              <a:buSzPct val="80000"/>
              <a:buFont typeface="Wingdings" panose="05000000000000000000" pitchFamily="2" charset="2"/>
              <a:buChar char="n"/>
              <a:defRPr/>
            </a:pP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我国双相I型情感障碍抑郁发病率高达0.35%，是最高发且难治的精神类疾病之一。具有病程长、易反复发作等特点，对患者及其家庭、社会稳定产生严重的生活质量和经济负担。作为国外权威指南</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高等级推荐一线治疗</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国内</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获批适应症为双相</a:t>
            </a:r>
            <a:r>
              <a:rPr lang="en-US" altLang="zh-CN" sz="1300" kern="0" dirty="0">
                <a:latin typeface="Times New Roman" panose="02020603050405020304" pitchFamily="18" charset="0"/>
                <a:ea typeface="黑体" panose="02010609060101010101" pitchFamily="49" charset="-122"/>
                <a:cs typeface="Times New Roman" panose="02020603050405020304" pitchFamily="18" charset="0"/>
                <a:sym typeface="+mn-ea"/>
              </a:rPr>
              <a:t>Ⅰ</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型情感障碍抑郁发作的</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唯一复方制剂</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，本品可有效改善患者抑郁和焦虑症状，</a:t>
            </a:r>
            <a:r>
              <a:rPr lang="zh-CN" altLang="en-US" sz="13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帮助患者回归工作和社会，助力健康中国战略目标顺利实现</a:t>
            </a:r>
            <a:r>
              <a:rPr lang="zh-CN" altLang="en-US" sz="1300" kern="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1300" kern="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latin typeface="黑体" panose="02010609060101010101" pitchFamily="49" charset="-122"/>
                <a:ea typeface="黑体" panose="02010609060101010101" pitchFamily="49" charset="-122"/>
              </a:rPr>
              <a:t>目录</a:t>
            </a:r>
            <a:endParaRPr lang="zh-CN" altLang="en-US" dirty="0">
              <a:latin typeface="黑体" panose="02010609060101010101" pitchFamily="49" charset="-122"/>
              <a:ea typeface="黑体" panose="02010609060101010101" pitchFamily="49" charset="-122"/>
            </a:endParaRPr>
          </a:p>
        </p:txBody>
      </p:sp>
      <p:sp>
        <p:nvSpPr>
          <p:cNvPr id="10" name="椭圆 9"/>
          <p:cNvSpPr>
            <a:spLocks noChangeAspect="1"/>
          </p:cNvSpPr>
          <p:nvPr/>
        </p:nvSpPr>
        <p:spPr>
          <a:xfrm>
            <a:off x="882613" y="976456"/>
            <a:ext cx="700277" cy="70027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黑体" panose="02010609060101010101" pitchFamily="49" charset="-122"/>
                <a:ea typeface="黑体" panose="02010609060101010101" pitchFamily="49" charset="-122"/>
                <a:cs typeface="Arial" panose="020B0604020202020204" pitchFamily="34" charset="0"/>
              </a:rPr>
              <a:t>01</a:t>
            </a:r>
            <a:endParaRPr lang="zh-CN" altLang="en-US" b="1" dirty="0">
              <a:latin typeface="黑体" panose="02010609060101010101" pitchFamily="49" charset="-122"/>
              <a:ea typeface="黑体" panose="02010609060101010101" pitchFamily="49" charset="-122"/>
              <a:cs typeface="Arial" panose="020B0604020202020204" pitchFamily="34" charset="0"/>
            </a:endParaRPr>
          </a:p>
        </p:txBody>
      </p:sp>
      <p:grpSp>
        <p:nvGrpSpPr>
          <p:cNvPr id="98" name="组合 97"/>
          <p:cNvGrpSpPr/>
          <p:nvPr/>
        </p:nvGrpSpPr>
        <p:grpSpPr>
          <a:xfrm>
            <a:off x="457201" y="1352866"/>
            <a:ext cx="1551100" cy="2942318"/>
            <a:chOff x="344931" y="2204864"/>
            <a:chExt cx="2160000" cy="4097355"/>
          </a:xfrm>
        </p:grpSpPr>
        <p:sp>
          <p:nvSpPr>
            <p:cNvPr id="99" name="任意多边形: 形状 98"/>
            <p:cNvSpPr/>
            <p:nvPr/>
          </p:nvSpPr>
          <p:spPr>
            <a:xfrm>
              <a:off x="344931" y="2204864"/>
              <a:ext cx="2160000" cy="4097355"/>
            </a:xfrm>
            <a:custGeom>
              <a:avLst/>
              <a:gdLst>
                <a:gd name="connsiteX0" fmla="*/ 213365 w 2160000"/>
                <a:gd name="connsiteY0" fmla="*/ 0 h 4097355"/>
                <a:gd name="connsiteX1" fmla="*/ 525648 w 2160000"/>
                <a:gd name="connsiteY1" fmla="*/ 0 h 4097355"/>
                <a:gd name="connsiteX2" fmla="*/ 533680 w 2160000"/>
                <a:gd name="connsiteY2" fmla="*/ 79481 h 4097355"/>
                <a:gd name="connsiteX3" fmla="*/ 1080001 w 2160000"/>
                <a:gd name="connsiteY3" fmla="*/ 523668 h 4097355"/>
                <a:gd name="connsiteX4" fmla="*/ 1626322 w 2160000"/>
                <a:gd name="connsiteY4" fmla="*/ 79481 h 4097355"/>
                <a:gd name="connsiteX5" fmla="*/ 1634353 w 2160000"/>
                <a:gd name="connsiteY5" fmla="*/ 0 h 4097355"/>
                <a:gd name="connsiteX6" fmla="*/ 1946635 w 2160000"/>
                <a:gd name="connsiteY6" fmla="*/ 0 h 4097355"/>
                <a:gd name="connsiteX7" fmla="*/ 2160000 w 2160000"/>
                <a:gd name="connsiteY7" fmla="*/ 212848 h 4097355"/>
                <a:gd name="connsiteX8" fmla="*/ 2160000 w 2160000"/>
                <a:gd name="connsiteY8" fmla="*/ 638204 h 4097355"/>
                <a:gd name="connsiteX9" fmla="*/ 2160000 w 2160000"/>
                <a:gd name="connsiteY9" fmla="*/ 3459152 h 4097355"/>
                <a:gd name="connsiteX10" fmla="*/ 2160000 w 2160000"/>
                <a:gd name="connsiteY10" fmla="*/ 3884507 h 4097355"/>
                <a:gd name="connsiteX11" fmla="*/ 1946635 w 2160000"/>
                <a:gd name="connsiteY11" fmla="*/ 4097355 h 4097355"/>
                <a:gd name="connsiteX12" fmla="*/ 213365 w 2160000"/>
                <a:gd name="connsiteY12" fmla="*/ 4097355 h 4097355"/>
                <a:gd name="connsiteX13" fmla="*/ 0 w 2160000"/>
                <a:gd name="connsiteY13" fmla="*/ 3884507 h 4097355"/>
                <a:gd name="connsiteX14" fmla="*/ 0 w 2160000"/>
                <a:gd name="connsiteY14" fmla="*/ 3459152 h 4097355"/>
                <a:gd name="connsiteX15" fmla="*/ 0 w 2160000"/>
                <a:gd name="connsiteY15" fmla="*/ 638204 h 4097355"/>
                <a:gd name="connsiteX16" fmla="*/ 0 w 2160000"/>
                <a:gd name="connsiteY16" fmla="*/ 212848 h 4097355"/>
                <a:gd name="connsiteX17" fmla="*/ 213365 w 2160000"/>
                <a:gd name="connsiteY17" fmla="*/ 0 h 40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0000" h="4097355">
                  <a:moveTo>
                    <a:pt x="213365" y="0"/>
                  </a:moveTo>
                  <a:lnTo>
                    <a:pt x="525648" y="0"/>
                  </a:lnTo>
                  <a:lnTo>
                    <a:pt x="533680" y="79481"/>
                  </a:lnTo>
                  <a:cubicBezTo>
                    <a:pt x="585679" y="332977"/>
                    <a:pt x="810517" y="523668"/>
                    <a:pt x="1080001" y="523668"/>
                  </a:cubicBezTo>
                  <a:cubicBezTo>
                    <a:pt x="1349484" y="523668"/>
                    <a:pt x="1574323" y="332977"/>
                    <a:pt x="1626322" y="79481"/>
                  </a:cubicBezTo>
                  <a:lnTo>
                    <a:pt x="1634353" y="0"/>
                  </a:lnTo>
                  <a:lnTo>
                    <a:pt x="1946635" y="0"/>
                  </a:lnTo>
                  <a:cubicBezTo>
                    <a:pt x="2064474" y="0"/>
                    <a:pt x="2160000" y="95295"/>
                    <a:pt x="2160000" y="212848"/>
                  </a:cubicBezTo>
                  <a:lnTo>
                    <a:pt x="2160000" y="638204"/>
                  </a:lnTo>
                  <a:lnTo>
                    <a:pt x="2160000" y="3459152"/>
                  </a:lnTo>
                  <a:lnTo>
                    <a:pt x="2160000" y="3884507"/>
                  </a:lnTo>
                  <a:cubicBezTo>
                    <a:pt x="2160000" y="4002060"/>
                    <a:pt x="2064474" y="4097355"/>
                    <a:pt x="1946635" y="4097355"/>
                  </a:cubicBezTo>
                  <a:lnTo>
                    <a:pt x="213365" y="4097355"/>
                  </a:lnTo>
                  <a:cubicBezTo>
                    <a:pt x="95527" y="4097355"/>
                    <a:pt x="0" y="4002060"/>
                    <a:pt x="0" y="3884507"/>
                  </a:cubicBezTo>
                  <a:lnTo>
                    <a:pt x="0" y="3459152"/>
                  </a:lnTo>
                  <a:lnTo>
                    <a:pt x="0" y="638204"/>
                  </a:lnTo>
                  <a:lnTo>
                    <a:pt x="0" y="212848"/>
                  </a:lnTo>
                  <a:cubicBezTo>
                    <a:pt x="0" y="95295"/>
                    <a:pt x="95527" y="0"/>
                    <a:pt x="213365" y="0"/>
                  </a:cubicBezTo>
                  <a:close/>
                </a:path>
              </a:pathLst>
            </a:custGeom>
            <a:gradFill>
              <a:gsLst>
                <a:gs pos="0">
                  <a:srgbClr val="D5DDFB">
                    <a:alpha val="94000"/>
                  </a:srgbClr>
                </a:gs>
                <a:gs pos="100000">
                  <a:schemeClr val="bg1">
                    <a:alpha val="0"/>
                  </a:schemeClr>
                </a:gs>
              </a:gsLst>
              <a:lin ang="5400000" scaled="1"/>
            </a:gradFill>
            <a:ln w="12700">
              <a:gradFill>
                <a:gsLst>
                  <a:gs pos="0">
                    <a:schemeClr val="tx2"/>
                  </a:gs>
                  <a:gs pos="74000">
                    <a:schemeClr val="accent1">
                      <a:lumMod val="45000"/>
                      <a:lumOff val="55000"/>
                    </a:schemeClr>
                  </a:gs>
                  <a:gs pos="100000">
                    <a:schemeClr val="accent1">
                      <a:lumMod val="45000"/>
                      <a:lumOff val="55000"/>
                      <a:alpha val="0"/>
                    </a:schemeClr>
                  </a:gs>
                </a:gsLst>
                <a:lin ang="5400000" scaled="1"/>
              </a:gradFill>
            </a:ln>
            <a:effectLst>
              <a:outerShdw blurRad="76200" sx="101000" sy="101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sp>
          <p:nvSpPr>
            <p:cNvPr id="100" name="任意多边形: 形状 177"/>
            <p:cNvSpPr/>
            <p:nvPr/>
          </p:nvSpPr>
          <p:spPr>
            <a:xfrm>
              <a:off x="344931" y="6194219"/>
              <a:ext cx="2160000" cy="108000"/>
            </a:xfrm>
            <a:custGeom>
              <a:avLst/>
              <a:gdLst>
                <a:gd name="connsiteX0" fmla="*/ 0 w 2405232"/>
                <a:gd name="connsiteY0" fmla="*/ 0 h 89755"/>
                <a:gd name="connsiteX1" fmla="*/ 2405232 w 2405232"/>
                <a:gd name="connsiteY1" fmla="*/ 0 h 89755"/>
                <a:gd name="connsiteX2" fmla="*/ 2401973 w 2405232"/>
                <a:gd name="connsiteY2" fmla="*/ 16989 h 89755"/>
                <a:gd name="connsiteX3" fmla="*/ 2297679 w 2405232"/>
                <a:gd name="connsiteY3" fmla="*/ 89755 h 89755"/>
                <a:gd name="connsiteX4" fmla="*/ 107553 w 2405232"/>
                <a:gd name="connsiteY4" fmla="*/ 89755 h 89755"/>
                <a:gd name="connsiteX5" fmla="*/ 3259 w 2405232"/>
                <a:gd name="connsiteY5" fmla="*/ 16989 h 8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232" h="89755">
                  <a:moveTo>
                    <a:pt x="0" y="0"/>
                  </a:moveTo>
                  <a:lnTo>
                    <a:pt x="2405232" y="0"/>
                  </a:lnTo>
                  <a:lnTo>
                    <a:pt x="2401973" y="16989"/>
                  </a:lnTo>
                  <a:cubicBezTo>
                    <a:pt x="2384790" y="59751"/>
                    <a:pt x="2344564" y="89755"/>
                    <a:pt x="2297679" y="89755"/>
                  </a:cubicBezTo>
                  <a:lnTo>
                    <a:pt x="107553" y="89755"/>
                  </a:lnTo>
                  <a:cubicBezTo>
                    <a:pt x="60668" y="89755"/>
                    <a:pt x="20442" y="59751"/>
                    <a:pt x="3259" y="1698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grpSp>
      <p:grpSp>
        <p:nvGrpSpPr>
          <p:cNvPr id="101" name="组合 100"/>
          <p:cNvGrpSpPr/>
          <p:nvPr/>
        </p:nvGrpSpPr>
        <p:grpSpPr>
          <a:xfrm>
            <a:off x="2130978" y="1352866"/>
            <a:ext cx="1551100" cy="2942318"/>
            <a:chOff x="344931" y="2204864"/>
            <a:chExt cx="2160000" cy="4097355"/>
          </a:xfrm>
        </p:grpSpPr>
        <p:sp>
          <p:nvSpPr>
            <p:cNvPr id="102" name="任意多边形: 形状 101"/>
            <p:cNvSpPr/>
            <p:nvPr/>
          </p:nvSpPr>
          <p:spPr>
            <a:xfrm>
              <a:off x="344931" y="2204864"/>
              <a:ext cx="2160000" cy="4097355"/>
            </a:xfrm>
            <a:custGeom>
              <a:avLst/>
              <a:gdLst>
                <a:gd name="connsiteX0" fmla="*/ 213365 w 2160000"/>
                <a:gd name="connsiteY0" fmla="*/ 0 h 4097355"/>
                <a:gd name="connsiteX1" fmla="*/ 525648 w 2160000"/>
                <a:gd name="connsiteY1" fmla="*/ 0 h 4097355"/>
                <a:gd name="connsiteX2" fmla="*/ 533680 w 2160000"/>
                <a:gd name="connsiteY2" fmla="*/ 79481 h 4097355"/>
                <a:gd name="connsiteX3" fmla="*/ 1080001 w 2160000"/>
                <a:gd name="connsiteY3" fmla="*/ 523668 h 4097355"/>
                <a:gd name="connsiteX4" fmla="*/ 1626322 w 2160000"/>
                <a:gd name="connsiteY4" fmla="*/ 79481 h 4097355"/>
                <a:gd name="connsiteX5" fmla="*/ 1634353 w 2160000"/>
                <a:gd name="connsiteY5" fmla="*/ 0 h 4097355"/>
                <a:gd name="connsiteX6" fmla="*/ 1946635 w 2160000"/>
                <a:gd name="connsiteY6" fmla="*/ 0 h 4097355"/>
                <a:gd name="connsiteX7" fmla="*/ 2160000 w 2160000"/>
                <a:gd name="connsiteY7" fmla="*/ 212848 h 4097355"/>
                <a:gd name="connsiteX8" fmla="*/ 2160000 w 2160000"/>
                <a:gd name="connsiteY8" fmla="*/ 638204 h 4097355"/>
                <a:gd name="connsiteX9" fmla="*/ 2160000 w 2160000"/>
                <a:gd name="connsiteY9" fmla="*/ 3459152 h 4097355"/>
                <a:gd name="connsiteX10" fmla="*/ 2160000 w 2160000"/>
                <a:gd name="connsiteY10" fmla="*/ 3884507 h 4097355"/>
                <a:gd name="connsiteX11" fmla="*/ 1946635 w 2160000"/>
                <a:gd name="connsiteY11" fmla="*/ 4097355 h 4097355"/>
                <a:gd name="connsiteX12" fmla="*/ 213365 w 2160000"/>
                <a:gd name="connsiteY12" fmla="*/ 4097355 h 4097355"/>
                <a:gd name="connsiteX13" fmla="*/ 0 w 2160000"/>
                <a:gd name="connsiteY13" fmla="*/ 3884507 h 4097355"/>
                <a:gd name="connsiteX14" fmla="*/ 0 w 2160000"/>
                <a:gd name="connsiteY14" fmla="*/ 3459152 h 4097355"/>
                <a:gd name="connsiteX15" fmla="*/ 0 w 2160000"/>
                <a:gd name="connsiteY15" fmla="*/ 638204 h 4097355"/>
                <a:gd name="connsiteX16" fmla="*/ 0 w 2160000"/>
                <a:gd name="connsiteY16" fmla="*/ 212848 h 4097355"/>
                <a:gd name="connsiteX17" fmla="*/ 213365 w 2160000"/>
                <a:gd name="connsiteY17" fmla="*/ 0 h 40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0000" h="4097355">
                  <a:moveTo>
                    <a:pt x="213365" y="0"/>
                  </a:moveTo>
                  <a:lnTo>
                    <a:pt x="525648" y="0"/>
                  </a:lnTo>
                  <a:lnTo>
                    <a:pt x="533680" y="79481"/>
                  </a:lnTo>
                  <a:cubicBezTo>
                    <a:pt x="585679" y="332977"/>
                    <a:pt x="810517" y="523668"/>
                    <a:pt x="1080001" y="523668"/>
                  </a:cubicBezTo>
                  <a:cubicBezTo>
                    <a:pt x="1349484" y="523668"/>
                    <a:pt x="1574323" y="332977"/>
                    <a:pt x="1626322" y="79481"/>
                  </a:cubicBezTo>
                  <a:lnTo>
                    <a:pt x="1634353" y="0"/>
                  </a:lnTo>
                  <a:lnTo>
                    <a:pt x="1946635" y="0"/>
                  </a:lnTo>
                  <a:cubicBezTo>
                    <a:pt x="2064474" y="0"/>
                    <a:pt x="2160000" y="95295"/>
                    <a:pt x="2160000" y="212848"/>
                  </a:cubicBezTo>
                  <a:lnTo>
                    <a:pt x="2160000" y="638204"/>
                  </a:lnTo>
                  <a:lnTo>
                    <a:pt x="2160000" y="3459152"/>
                  </a:lnTo>
                  <a:lnTo>
                    <a:pt x="2160000" y="3884507"/>
                  </a:lnTo>
                  <a:cubicBezTo>
                    <a:pt x="2160000" y="4002060"/>
                    <a:pt x="2064474" y="4097355"/>
                    <a:pt x="1946635" y="4097355"/>
                  </a:cubicBezTo>
                  <a:lnTo>
                    <a:pt x="213365" y="4097355"/>
                  </a:lnTo>
                  <a:cubicBezTo>
                    <a:pt x="95527" y="4097355"/>
                    <a:pt x="0" y="4002060"/>
                    <a:pt x="0" y="3884507"/>
                  </a:cubicBezTo>
                  <a:lnTo>
                    <a:pt x="0" y="3459152"/>
                  </a:lnTo>
                  <a:lnTo>
                    <a:pt x="0" y="638204"/>
                  </a:lnTo>
                  <a:lnTo>
                    <a:pt x="0" y="212848"/>
                  </a:lnTo>
                  <a:cubicBezTo>
                    <a:pt x="0" y="95295"/>
                    <a:pt x="95527" y="0"/>
                    <a:pt x="213365" y="0"/>
                  </a:cubicBezTo>
                  <a:close/>
                </a:path>
              </a:pathLst>
            </a:custGeom>
            <a:gradFill>
              <a:gsLst>
                <a:gs pos="0">
                  <a:srgbClr val="D5DDFB">
                    <a:alpha val="94000"/>
                  </a:srgbClr>
                </a:gs>
                <a:gs pos="100000">
                  <a:schemeClr val="bg1">
                    <a:alpha val="0"/>
                  </a:schemeClr>
                </a:gs>
              </a:gsLst>
              <a:lin ang="5400000" scaled="1"/>
            </a:gradFill>
            <a:ln w="12700">
              <a:gradFill>
                <a:gsLst>
                  <a:gs pos="0">
                    <a:schemeClr val="tx2"/>
                  </a:gs>
                  <a:gs pos="74000">
                    <a:schemeClr val="accent1">
                      <a:lumMod val="45000"/>
                      <a:lumOff val="55000"/>
                    </a:schemeClr>
                  </a:gs>
                  <a:gs pos="100000">
                    <a:schemeClr val="accent1">
                      <a:lumMod val="45000"/>
                      <a:lumOff val="55000"/>
                      <a:alpha val="0"/>
                    </a:schemeClr>
                  </a:gs>
                </a:gsLst>
                <a:lin ang="5400000" scaled="1"/>
              </a:gradFill>
            </a:ln>
            <a:effectLst>
              <a:outerShdw blurRad="76200" sx="101000" sy="101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sp>
          <p:nvSpPr>
            <p:cNvPr id="103" name="任意多边形: 形状 177"/>
            <p:cNvSpPr/>
            <p:nvPr/>
          </p:nvSpPr>
          <p:spPr>
            <a:xfrm>
              <a:off x="344931" y="6194219"/>
              <a:ext cx="2160000" cy="108000"/>
            </a:xfrm>
            <a:custGeom>
              <a:avLst/>
              <a:gdLst>
                <a:gd name="connsiteX0" fmla="*/ 0 w 2405232"/>
                <a:gd name="connsiteY0" fmla="*/ 0 h 89755"/>
                <a:gd name="connsiteX1" fmla="*/ 2405232 w 2405232"/>
                <a:gd name="connsiteY1" fmla="*/ 0 h 89755"/>
                <a:gd name="connsiteX2" fmla="*/ 2401973 w 2405232"/>
                <a:gd name="connsiteY2" fmla="*/ 16989 h 89755"/>
                <a:gd name="connsiteX3" fmla="*/ 2297679 w 2405232"/>
                <a:gd name="connsiteY3" fmla="*/ 89755 h 89755"/>
                <a:gd name="connsiteX4" fmla="*/ 107553 w 2405232"/>
                <a:gd name="connsiteY4" fmla="*/ 89755 h 89755"/>
                <a:gd name="connsiteX5" fmla="*/ 3259 w 2405232"/>
                <a:gd name="connsiteY5" fmla="*/ 16989 h 8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232" h="89755">
                  <a:moveTo>
                    <a:pt x="0" y="0"/>
                  </a:moveTo>
                  <a:lnTo>
                    <a:pt x="2405232" y="0"/>
                  </a:lnTo>
                  <a:lnTo>
                    <a:pt x="2401973" y="16989"/>
                  </a:lnTo>
                  <a:cubicBezTo>
                    <a:pt x="2384790" y="59751"/>
                    <a:pt x="2344564" y="89755"/>
                    <a:pt x="2297679" y="89755"/>
                  </a:cubicBezTo>
                  <a:lnTo>
                    <a:pt x="107553" y="89755"/>
                  </a:lnTo>
                  <a:cubicBezTo>
                    <a:pt x="60668" y="89755"/>
                    <a:pt x="20442" y="59751"/>
                    <a:pt x="3259" y="1698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grpSp>
      <p:grpSp>
        <p:nvGrpSpPr>
          <p:cNvPr id="104" name="组合 103"/>
          <p:cNvGrpSpPr/>
          <p:nvPr/>
        </p:nvGrpSpPr>
        <p:grpSpPr>
          <a:xfrm>
            <a:off x="3804756" y="1352866"/>
            <a:ext cx="1551100" cy="2942318"/>
            <a:chOff x="344931" y="2204864"/>
            <a:chExt cx="2160000" cy="4097355"/>
          </a:xfrm>
        </p:grpSpPr>
        <p:sp>
          <p:nvSpPr>
            <p:cNvPr id="105" name="任意多边形: 形状 104"/>
            <p:cNvSpPr/>
            <p:nvPr/>
          </p:nvSpPr>
          <p:spPr>
            <a:xfrm>
              <a:off x="344931" y="2204864"/>
              <a:ext cx="2160000" cy="4097355"/>
            </a:xfrm>
            <a:custGeom>
              <a:avLst/>
              <a:gdLst>
                <a:gd name="connsiteX0" fmla="*/ 213365 w 2160000"/>
                <a:gd name="connsiteY0" fmla="*/ 0 h 4097355"/>
                <a:gd name="connsiteX1" fmla="*/ 525648 w 2160000"/>
                <a:gd name="connsiteY1" fmla="*/ 0 h 4097355"/>
                <a:gd name="connsiteX2" fmla="*/ 533680 w 2160000"/>
                <a:gd name="connsiteY2" fmla="*/ 79481 h 4097355"/>
                <a:gd name="connsiteX3" fmla="*/ 1080001 w 2160000"/>
                <a:gd name="connsiteY3" fmla="*/ 523668 h 4097355"/>
                <a:gd name="connsiteX4" fmla="*/ 1626322 w 2160000"/>
                <a:gd name="connsiteY4" fmla="*/ 79481 h 4097355"/>
                <a:gd name="connsiteX5" fmla="*/ 1634353 w 2160000"/>
                <a:gd name="connsiteY5" fmla="*/ 0 h 4097355"/>
                <a:gd name="connsiteX6" fmla="*/ 1946635 w 2160000"/>
                <a:gd name="connsiteY6" fmla="*/ 0 h 4097355"/>
                <a:gd name="connsiteX7" fmla="*/ 2160000 w 2160000"/>
                <a:gd name="connsiteY7" fmla="*/ 212848 h 4097355"/>
                <a:gd name="connsiteX8" fmla="*/ 2160000 w 2160000"/>
                <a:gd name="connsiteY8" fmla="*/ 638204 h 4097355"/>
                <a:gd name="connsiteX9" fmla="*/ 2160000 w 2160000"/>
                <a:gd name="connsiteY9" fmla="*/ 3459152 h 4097355"/>
                <a:gd name="connsiteX10" fmla="*/ 2160000 w 2160000"/>
                <a:gd name="connsiteY10" fmla="*/ 3884507 h 4097355"/>
                <a:gd name="connsiteX11" fmla="*/ 1946635 w 2160000"/>
                <a:gd name="connsiteY11" fmla="*/ 4097355 h 4097355"/>
                <a:gd name="connsiteX12" fmla="*/ 213365 w 2160000"/>
                <a:gd name="connsiteY12" fmla="*/ 4097355 h 4097355"/>
                <a:gd name="connsiteX13" fmla="*/ 0 w 2160000"/>
                <a:gd name="connsiteY13" fmla="*/ 3884507 h 4097355"/>
                <a:gd name="connsiteX14" fmla="*/ 0 w 2160000"/>
                <a:gd name="connsiteY14" fmla="*/ 3459152 h 4097355"/>
                <a:gd name="connsiteX15" fmla="*/ 0 w 2160000"/>
                <a:gd name="connsiteY15" fmla="*/ 638204 h 4097355"/>
                <a:gd name="connsiteX16" fmla="*/ 0 w 2160000"/>
                <a:gd name="connsiteY16" fmla="*/ 212848 h 4097355"/>
                <a:gd name="connsiteX17" fmla="*/ 213365 w 2160000"/>
                <a:gd name="connsiteY17" fmla="*/ 0 h 40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0000" h="4097355">
                  <a:moveTo>
                    <a:pt x="213365" y="0"/>
                  </a:moveTo>
                  <a:lnTo>
                    <a:pt x="525648" y="0"/>
                  </a:lnTo>
                  <a:lnTo>
                    <a:pt x="533680" y="79481"/>
                  </a:lnTo>
                  <a:cubicBezTo>
                    <a:pt x="585679" y="332977"/>
                    <a:pt x="810517" y="523668"/>
                    <a:pt x="1080001" y="523668"/>
                  </a:cubicBezTo>
                  <a:cubicBezTo>
                    <a:pt x="1349484" y="523668"/>
                    <a:pt x="1574323" y="332977"/>
                    <a:pt x="1626322" y="79481"/>
                  </a:cubicBezTo>
                  <a:lnTo>
                    <a:pt x="1634353" y="0"/>
                  </a:lnTo>
                  <a:lnTo>
                    <a:pt x="1946635" y="0"/>
                  </a:lnTo>
                  <a:cubicBezTo>
                    <a:pt x="2064474" y="0"/>
                    <a:pt x="2160000" y="95295"/>
                    <a:pt x="2160000" y="212848"/>
                  </a:cubicBezTo>
                  <a:lnTo>
                    <a:pt x="2160000" y="638204"/>
                  </a:lnTo>
                  <a:lnTo>
                    <a:pt x="2160000" y="3459152"/>
                  </a:lnTo>
                  <a:lnTo>
                    <a:pt x="2160000" y="3884507"/>
                  </a:lnTo>
                  <a:cubicBezTo>
                    <a:pt x="2160000" y="4002060"/>
                    <a:pt x="2064474" y="4097355"/>
                    <a:pt x="1946635" y="4097355"/>
                  </a:cubicBezTo>
                  <a:lnTo>
                    <a:pt x="213365" y="4097355"/>
                  </a:lnTo>
                  <a:cubicBezTo>
                    <a:pt x="95527" y="4097355"/>
                    <a:pt x="0" y="4002060"/>
                    <a:pt x="0" y="3884507"/>
                  </a:cubicBezTo>
                  <a:lnTo>
                    <a:pt x="0" y="3459152"/>
                  </a:lnTo>
                  <a:lnTo>
                    <a:pt x="0" y="638204"/>
                  </a:lnTo>
                  <a:lnTo>
                    <a:pt x="0" y="212848"/>
                  </a:lnTo>
                  <a:cubicBezTo>
                    <a:pt x="0" y="95295"/>
                    <a:pt x="95527" y="0"/>
                    <a:pt x="213365" y="0"/>
                  </a:cubicBezTo>
                  <a:close/>
                </a:path>
              </a:pathLst>
            </a:custGeom>
            <a:gradFill>
              <a:gsLst>
                <a:gs pos="0">
                  <a:srgbClr val="D5DDFB">
                    <a:alpha val="94000"/>
                  </a:srgbClr>
                </a:gs>
                <a:gs pos="100000">
                  <a:schemeClr val="bg1">
                    <a:alpha val="0"/>
                  </a:schemeClr>
                </a:gs>
              </a:gsLst>
              <a:lin ang="5400000" scaled="1"/>
            </a:gradFill>
            <a:ln w="12700">
              <a:gradFill>
                <a:gsLst>
                  <a:gs pos="0">
                    <a:schemeClr val="tx2"/>
                  </a:gs>
                  <a:gs pos="74000">
                    <a:schemeClr val="accent1">
                      <a:lumMod val="45000"/>
                      <a:lumOff val="55000"/>
                    </a:schemeClr>
                  </a:gs>
                  <a:gs pos="100000">
                    <a:schemeClr val="accent1">
                      <a:lumMod val="45000"/>
                      <a:lumOff val="55000"/>
                      <a:alpha val="0"/>
                    </a:schemeClr>
                  </a:gs>
                </a:gsLst>
                <a:lin ang="5400000" scaled="1"/>
              </a:gradFill>
            </a:ln>
            <a:effectLst>
              <a:outerShdw blurRad="76200" sx="101000" sy="101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sp>
          <p:nvSpPr>
            <p:cNvPr id="106" name="任意多边形: 形状 177"/>
            <p:cNvSpPr/>
            <p:nvPr/>
          </p:nvSpPr>
          <p:spPr>
            <a:xfrm>
              <a:off x="344931" y="6194219"/>
              <a:ext cx="2160000" cy="108000"/>
            </a:xfrm>
            <a:custGeom>
              <a:avLst/>
              <a:gdLst>
                <a:gd name="connsiteX0" fmla="*/ 0 w 2405232"/>
                <a:gd name="connsiteY0" fmla="*/ 0 h 89755"/>
                <a:gd name="connsiteX1" fmla="*/ 2405232 w 2405232"/>
                <a:gd name="connsiteY1" fmla="*/ 0 h 89755"/>
                <a:gd name="connsiteX2" fmla="*/ 2401973 w 2405232"/>
                <a:gd name="connsiteY2" fmla="*/ 16989 h 89755"/>
                <a:gd name="connsiteX3" fmla="*/ 2297679 w 2405232"/>
                <a:gd name="connsiteY3" fmla="*/ 89755 h 89755"/>
                <a:gd name="connsiteX4" fmla="*/ 107553 w 2405232"/>
                <a:gd name="connsiteY4" fmla="*/ 89755 h 89755"/>
                <a:gd name="connsiteX5" fmla="*/ 3259 w 2405232"/>
                <a:gd name="connsiteY5" fmla="*/ 16989 h 8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232" h="89755">
                  <a:moveTo>
                    <a:pt x="0" y="0"/>
                  </a:moveTo>
                  <a:lnTo>
                    <a:pt x="2405232" y="0"/>
                  </a:lnTo>
                  <a:lnTo>
                    <a:pt x="2401973" y="16989"/>
                  </a:lnTo>
                  <a:cubicBezTo>
                    <a:pt x="2384790" y="59751"/>
                    <a:pt x="2344564" y="89755"/>
                    <a:pt x="2297679" y="89755"/>
                  </a:cubicBezTo>
                  <a:lnTo>
                    <a:pt x="107553" y="89755"/>
                  </a:lnTo>
                  <a:cubicBezTo>
                    <a:pt x="60668" y="89755"/>
                    <a:pt x="20442" y="59751"/>
                    <a:pt x="3259" y="1698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grpSp>
      <p:grpSp>
        <p:nvGrpSpPr>
          <p:cNvPr id="107" name="组合 106"/>
          <p:cNvGrpSpPr/>
          <p:nvPr/>
        </p:nvGrpSpPr>
        <p:grpSpPr>
          <a:xfrm>
            <a:off x="5478534" y="1352866"/>
            <a:ext cx="1551100" cy="2942318"/>
            <a:chOff x="344931" y="2204864"/>
            <a:chExt cx="2160000" cy="4097355"/>
          </a:xfrm>
        </p:grpSpPr>
        <p:sp>
          <p:nvSpPr>
            <p:cNvPr id="108" name="任意多边形: 形状 107"/>
            <p:cNvSpPr/>
            <p:nvPr/>
          </p:nvSpPr>
          <p:spPr>
            <a:xfrm>
              <a:off x="344931" y="2204864"/>
              <a:ext cx="2160000" cy="4097355"/>
            </a:xfrm>
            <a:custGeom>
              <a:avLst/>
              <a:gdLst>
                <a:gd name="connsiteX0" fmla="*/ 213365 w 2160000"/>
                <a:gd name="connsiteY0" fmla="*/ 0 h 4097355"/>
                <a:gd name="connsiteX1" fmla="*/ 525648 w 2160000"/>
                <a:gd name="connsiteY1" fmla="*/ 0 h 4097355"/>
                <a:gd name="connsiteX2" fmla="*/ 533680 w 2160000"/>
                <a:gd name="connsiteY2" fmla="*/ 79481 h 4097355"/>
                <a:gd name="connsiteX3" fmla="*/ 1080001 w 2160000"/>
                <a:gd name="connsiteY3" fmla="*/ 523668 h 4097355"/>
                <a:gd name="connsiteX4" fmla="*/ 1626322 w 2160000"/>
                <a:gd name="connsiteY4" fmla="*/ 79481 h 4097355"/>
                <a:gd name="connsiteX5" fmla="*/ 1634353 w 2160000"/>
                <a:gd name="connsiteY5" fmla="*/ 0 h 4097355"/>
                <a:gd name="connsiteX6" fmla="*/ 1946635 w 2160000"/>
                <a:gd name="connsiteY6" fmla="*/ 0 h 4097355"/>
                <a:gd name="connsiteX7" fmla="*/ 2160000 w 2160000"/>
                <a:gd name="connsiteY7" fmla="*/ 212848 h 4097355"/>
                <a:gd name="connsiteX8" fmla="*/ 2160000 w 2160000"/>
                <a:gd name="connsiteY8" fmla="*/ 638204 h 4097355"/>
                <a:gd name="connsiteX9" fmla="*/ 2160000 w 2160000"/>
                <a:gd name="connsiteY9" fmla="*/ 3459152 h 4097355"/>
                <a:gd name="connsiteX10" fmla="*/ 2160000 w 2160000"/>
                <a:gd name="connsiteY10" fmla="*/ 3884507 h 4097355"/>
                <a:gd name="connsiteX11" fmla="*/ 1946635 w 2160000"/>
                <a:gd name="connsiteY11" fmla="*/ 4097355 h 4097355"/>
                <a:gd name="connsiteX12" fmla="*/ 213365 w 2160000"/>
                <a:gd name="connsiteY12" fmla="*/ 4097355 h 4097355"/>
                <a:gd name="connsiteX13" fmla="*/ 0 w 2160000"/>
                <a:gd name="connsiteY13" fmla="*/ 3884507 h 4097355"/>
                <a:gd name="connsiteX14" fmla="*/ 0 w 2160000"/>
                <a:gd name="connsiteY14" fmla="*/ 3459152 h 4097355"/>
                <a:gd name="connsiteX15" fmla="*/ 0 w 2160000"/>
                <a:gd name="connsiteY15" fmla="*/ 638204 h 4097355"/>
                <a:gd name="connsiteX16" fmla="*/ 0 w 2160000"/>
                <a:gd name="connsiteY16" fmla="*/ 212848 h 4097355"/>
                <a:gd name="connsiteX17" fmla="*/ 213365 w 2160000"/>
                <a:gd name="connsiteY17" fmla="*/ 0 h 40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0000" h="4097355">
                  <a:moveTo>
                    <a:pt x="213365" y="0"/>
                  </a:moveTo>
                  <a:lnTo>
                    <a:pt x="525648" y="0"/>
                  </a:lnTo>
                  <a:lnTo>
                    <a:pt x="533680" y="79481"/>
                  </a:lnTo>
                  <a:cubicBezTo>
                    <a:pt x="585679" y="332977"/>
                    <a:pt x="810517" y="523668"/>
                    <a:pt x="1080001" y="523668"/>
                  </a:cubicBezTo>
                  <a:cubicBezTo>
                    <a:pt x="1349484" y="523668"/>
                    <a:pt x="1574323" y="332977"/>
                    <a:pt x="1626322" y="79481"/>
                  </a:cubicBezTo>
                  <a:lnTo>
                    <a:pt x="1634353" y="0"/>
                  </a:lnTo>
                  <a:lnTo>
                    <a:pt x="1946635" y="0"/>
                  </a:lnTo>
                  <a:cubicBezTo>
                    <a:pt x="2064474" y="0"/>
                    <a:pt x="2160000" y="95295"/>
                    <a:pt x="2160000" y="212848"/>
                  </a:cubicBezTo>
                  <a:lnTo>
                    <a:pt x="2160000" y="638204"/>
                  </a:lnTo>
                  <a:lnTo>
                    <a:pt x="2160000" y="3459152"/>
                  </a:lnTo>
                  <a:lnTo>
                    <a:pt x="2160000" y="3884507"/>
                  </a:lnTo>
                  <a:cubicBezTo>
                    <a:pt x="2160000" y="4002060"/>
                    <a:pt x="2064474" y="4097355"/>
                    <a:pt x="1946635" y="4097355"/>
                  </a:cubicBezTo>
                  <a:lnTo>
                    <a:pt x="213365" y="4097355"/>
                  </a:lnTo>
                  <a:cubicBezTo>
                    <a:pt x="95527" y="4097355"/>
                    <a:pt x="0" y="4002060"/>
                    <a:pt x="0" y="3884507"/>
                  </a:cubicBezTo>
                  <a:lnTo>
                    <a:pt x="0" y="3459152"/>
                  </a:lnTo>
                  <a:lnTo>
                    <a:pt x="0" y="638204"/>
                  </a:lnTo>
                  <a:lnTo>
                    <a:pt x="0" y="212848"/>
                  </a:lnTo>
                  <a:cubicBezTo>
                    <a:pt x="0" y="95295"/>
                    <a:pt x="95527" y="0"/>
                    <a:pt x="213365" y="0"/>
                  </a:cubicBezTo>
                  <a:close/>
                </a:path>
              </a:pathLst>
            </a:custGeom>
            <a:gradFill>
              <a:gsLst>
                <a:gs pos="0">
                  <a:srgbClr val="D5DDFB">
                    <a:alpha val="94000"/>
                  </a:srgbClr>
                </a:gs>
                <a:gs pos="100000">
                  <a:schemeClr val="bg1">
                    <a:alpha val="0"/>
                  </a:schemeClr>
                </a:gs>
              </a:gsLst>
              <a:lin ang="5400000" scaled="1"/>
            </a:gradFill>
            <a:ln w="12700">
              <a:gradFill>
                <a:gsLst>
                  <a:gs pos="0">
                    <a:schemeClr val="tx2"/>
                  </a:gs>
                  <a:gs pos="74000">
                    <a:schemeClr val="accent1">
                      <a:lumMod val="45000"/>
                      <a:lumOff val="55000"/>
                    </a:schemeClr>
                  </a:gs>
                  <a:gs pos="100000">
                    <a:schemeClr val="accent1">
                      <a:lumMod val="45000"/>
                      <a:lumOff val="55000"/>
                      <a:alpha val="0"/>
                    </a:schemeClr>
                  </a:gs>
                </a:gsLst>
                <a:lin ang="5400000" scaled="1"/>
              </a:gradFill>
            </a:ln>
            <a:effectLst>
              <a:outerShdw blurRad="76200" sx="101000" sy="101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sp>
          <p:nvSpPr>
            <p:cNvPr id="109" name="任意多边形: 形状 177"/>
            <p:cNvSpPr/>
            <p:nvPr/>
          </p:nvSpPr>
          <p:spPr>
            <a:xfrm>
              <a:off x="344931" y="6194219"/>
              <a:ext cx="2160000" cy="108000"/>
            </a:xfrm>
            <a:custGeom>
              <a:avLst/>
              <a:gdLst>
                <a:gd name="connsiteX0" fmla="*/ 0 w 2405232"/>
                <a:gd name="connsiteY0" fmla="*/ 0 h 89755"/>
                <a:gd name="connsiteX1" fmla="*/ 2405232 w 2405232"/>
                <a:gd name="connsiteY1" fmla="*/ 0 h 89755"/>
                <a:gd name="connsiteX2" fmla="*/ 2401973 w 2405232"/>
                <a:gd name="connsiteY2" fmla="*/ 16989 h 89755"/>
                <a:gd name="connsiteX3" fmla="*/ 2297679 w 2405232"/>
                <a:gd name="connsiteY3" fmla="*/ 89755 h 89755"/>
                <a:gd name="connsiteX4" fmla="*/ 107553 w 2405232"/>
                <a:gd name="connsiteY4" fmla="*/ 89755 h 89755"/>
                <a:gd name="connsiteX5" fmla="*/ 3259 w 2405232"/>
                <a:gd name="connsiteY5" fmla="*/ 16989 h 8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232" h="89755">
                  <a:moveTo>
                    <a:pt x="0" y="0"/>
                  </a:moveTo>
                  <a:lnTo>
                    <a:pt x="2405232" y="0"/>
                  </a:lnTo>
                  <a:lnTo>
                    <a:pt x="2401973" y="16989"/>
                  </a:lnTo>
                  <a:cubicBezTo>
                    <a:pt x="2384790" y="59751"/>
                    <a:pt x="2344564" y="89755"/>
                    <a:pt x="2297679" y="89755"/>
                  </a:cubicBezTo>
                  <a:lnTo>
                    <a:pt x="107553" y="89755"/>
                  </a:lnTo>
                  <a:cubicBezTo>
                    <a:pt x="60668" y="89755"/>
                    <a:pt x="20442" y="59751"/>
                    <a:pt x="3259" y="1698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grpSp>
      <p:grpSp>
        <p:nvGrpSpPr>
          <p:cNvPr id="110" name="组合 109"/>
          <p:cNvGrpSpPr/>
          <p:nvPr/>
        </p:nvGrpSpPr>
        <p:grpSpPr>
          <a:xfrm>
            <a:off x="7152311" y="1352866"/>
            <a:ext cx="1556180" cy="2942318"/>
            <a:chOff x="344931" y="2204864"/>
            <a:chExt cx="2167074" cy="4097355"/>
          </a:xfrm>
        </p:grpSpPr>
        <p:sp>
          <p:nvSpPr>
            <p:cNvPr id="111" name="任意多边形: 形状 110"/>
            <p:cNvSpPr/>
            <p:nvPr/>
          </p:nvSpPr>
          <p:spPr>
            <a:xfrm>
              <a:off x="352005" y="2204864"/>
              <a:ext cx="2160000" cy="4097355"/>
            </a:xfrm>
            <a:custGeom>
              <a:avLst/>
              <a:gdLst>
                <a:gd name="connsiteX0" fmla="*/ 213365 w 2160000"/>
                <a:gd name="connsiteY0" fmla="*/ 0 h 4097355"/>
                <a:gd name="connsiteX1" fmla="*/ 525648 w 2160000"/>
                <a:gd name="connsiteY1" fmla="*/ 0 h 4097355"/>
                <a:gd name="connsiteX2" fmla="*/ 533680 w 2160000"/>
                <a:gd name="connsiteY2" fmla="*/ 79481 h 4097355"/>
                <a:gd name="connsiteX3" fmla="*/ 1080001 w 2160000"/>
                <a:gd name="connsiteY3" fmla="*/ 523668 h 4097355"/>
                <a:gd name="connsiteX4" fmla="*/ 1626322 w 2160000"/>
                <a:gd name="connsiteY4" fmla="*/ 79481 h 4097355"/>
                <a:gd name="connsiteX5" fmla="*/ 1634353 w 2160000"/>
                <a:gd name="connsiteY5" fmla="*/ 0 h 4097355"/>
                <a:gd name="connsiteX6" fmla="*/ 1946635 w 2160000"/>
                <a:gd name="connsiteY6" fmla="*/ 0 h 4097355"/>
                <a:gd name="connsiteX7" fmla="*/ 2160000 w 2160000"/>
                <a:gd name="connsiteY7" fmla="*/ 212848 h 4097355"/>
                <a:gd name="connsiteX8" fmla="*/ 2160000 w 2160000"/>
                <a:gd name="connsiteY8" fmla="*/ 638204 h 4097355"/>
                <a:gd name="connsiteX9" fmla="*/ 2160000 w 2160000"/>
                <a:gd name="connsiteY9" fmla="*/ 3459152 h 4097355"/>
                <a:gd name="connsiteX10" fmla="*/ 2160000 w 2160000"/>
                <a:gd name="connsiteY10" fmla="*/ 3884507 h 4097355"/>
                <a:gd name="connsiteX11" fmla="*/ 1946635 w 2160000"/>
                <a:gd name="connsiteY11" fmla="*/ 4097355 h 4097355"/>
                <a:gd name="connsiteX12" fmla="*/ 213365 w 2160000"/>
                <a:gd name="connsiteY12" fmla="*/ 4097355 h 4097355"/>
                <a:gd name="connsiteX13" fmla="*/ 0 w 2160000"/>
                <a:gd name="connsiteY13" fmla="*/ 3884507 h 4097355"/>
                <a:gd name="connsiteX14" fmla="*/ 0 w 2160000"/>
                <a:gd name="connsiteY14" fmla="*/ 3459152 h 4097355"/>
                <a:gd name="connsiteX15" fmla="*/ 0 w 2160000"/>
                <a:gd name="connsiteY15" fmla="*/ 638204 h 4097355"/>
                <a:gd name="connsiteX16" fmla="*/ 0 w 2160000"/>
                <a:gd name="connsiteY16" fmla="*/ 212848 h 4097355"/>
                <a:gd name="connsiteX17" fmla="*/ 213365 w 2160000"/>
                <a:gd name="connsiteY17" fmla="*/ 0 h 40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0000" h="4097355">
                  <a:moveTo>
                    <a:pt x="213365" y="0"/>
                  </a:moveTo>
                  <a:lnTo>
                    <a:pt x="525648" y="0"/>
                  </a:lnTo>
                  <a:lnTo>
                    <a:pt x="533680" y="79481"/>
                  </a:lnTo>
                  <a:cubicBezTo>
                    <a:pt x="585679" y="332977"/>
                    <a:pt x="810517" y="523668"/>
                    <a:pt x="1080001" y="523668"/>
                  </a:cubicBezTo>
                  <a:cubicBezTo>
                    <a:pt x="1349484" y="523668"/>
                    <a:pt x="1574323" y="332977"/>
                    <a:pt x="1626322" y="79481"/>
                  </a:cubicBezTo>
                  <a:lnTo>
                    <a:pt x="1634353" y="0"/>
                  </a:lnTo>
                  <a:lnTo>
                    <a:pt x="1946635" y="0"/>
                  </a:lnTo>
                  <a:cubicBezTo>
                    <a:pt x="2064474" y="0"/>
                    <a:pt x="2160000" y="95295"/>
                    <a:pt x="2160000" y="212848"/>
                  </a:cubicBezTo>
                  <a:lnTo>
                    <a:pt x="2160000" y="638204"/>
                  </a:lnTo>
                  <a:lnTo>
                    <a:pt x="2160000" y="3459152"/>
                  </a:lnTo>
                  <a:lnTo>
                    <a:pt x="2160000" y="3884507"/>
                  </a:lnTo>
                  <a:cubicBezTo>
                    <a:pt x="2160000" y="4002060"/>
                    <a:pt x="2064474" y="4097355"/>
                    <a:pt x="1946635" y="4097355"/>
                  </a:cubicBezTo>
                  <a:lnTo>
                    <a:pt x="213365" y="4097355"/>
                  </a:lnTo>
                  <a:cubicBezTo>
                    <a:pt x="95527" y="4097355"/>
                    <a:pt x="0" y="4002060"/>
                    <a:pt x="0" y="3884507"/>
                  </a:cubicBezTo>
                  <a:lnTo>
                    <a:pt x="0" y="3459152"/>
                  </a:lnTo>
                  <a:lnTo>
                    <a:pt x="0" y="638204"/>
                  </a:lnTo>
                  <a:lnTo>
                    <a:pt x="0" y="212848"/>
                  </a:lnTo>
                  <a:cubicBezTo>
                    <a:pt x="0" y="95295"/>
                    <a:pt x="95527" y="0"/>
                    <a:pt x="213365" y="0"/>
                  </a:cubicBezTo>
                  <a:close/>
                </a:path>
              </a:pathLst>
            </a:custGeom>
            <a:gradFill>
              <a:gsLst>
                <a:gs pos="0">
                  <a:srgbClr val="D5DDFB">
                    <a:alpha val="94000"/>
                  </a:srgbClr>
                </a:gs>
                <a:gs pos="100000">
                  <a:schemeClr val="bg1">
                    <a:alpha val="0"/>
                  </a:schemeClr>
                </a:gs>
              </a:gsLst>
              <a:lin ang="5400000" scaled="1"/>
            </a:gradFill>
            <a:ln w="12700">
              <a:gradFill>
                <a:gsLst>
                  <a:gs pos="0">
                    <a:schemeClr val="tx2"/>
                  </a:gs>
                  <a:gs pos="74000">
                    <a:schemeClr val="accent1">
                      <a:lumMod val="45000"/>
                      <a:lumOff val="55000"/>
                    </a:schemeClr>
                  </a:gs>
                  <a:gs pos="100000">
                    <a:schemeClr val="accent1">
                      <a:lumMod val="45000"/>
                      <a:lumOff val="55000"/>
                      <a:alpha val="0"/>
                    </a:schemeClr>
                  </a:gs>
                </a:gsLst>
                <a:lin ang="5400000" scaled="1"/>
              </a:gradFill>
            </a:ln>
            <a:effectLst>
              <a:outerShdw blurRad="76200" sx="101000" sy="101000" algn="ctr"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sp>
          <p:nvSpPr>
            <p:cNvPr id="112" name="任意多边形: 形状 177"/>
            <p:cNvSpPr/>
            <p:nvPr/>
          </p:nvSpPr>
          <p:spPr>
            <a:xfrm>
              <a:off x="344931" y="6194219"/>
              <a:ext cx="2160000" cy="108000"/>
            </a:xfrm>
            <a:custGeom>
              <a:avLst/>
              <a:gdLst>
                <a:gd name="connsiteX0" fmla="*/ 0 w 2405232"/>
                <a:gd name="connsiteY0" fmla="*/ 0 h 89755"/>
                <a:gd name="connsiteX1" fmla="*/ 2405232 w 2405232"/>
                <a:gd name="connsiteY1" fmla="*/ 0 h 89755"/>
                <a:gd name="connsiteX2" fmla="*/ 2401973 w 2405232"/>
                <a:gd name="connsiteY2" fmla="*/ 16989 h 89755"/>
                <a:gd name="connsiteX3" fmla="*/ 2297679 w 2405232"/>
                <a:gd name="connsiteY3" fmla="*/ 89755 h 89755"/>
                <a:gd name="connsiteX4" fmla="*/ 107553 w 2405232"/>
                <a:gd name="connsiteY4" fmla="*/ 89755 h 89755"/>
                <a:gd name="connsiteX5" fmla="*/ 3259 w 2405232"/>
                <a:gd name="connsiteY5" fmla="*/ 16989 h 8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232" h="89755">
                  <a:moveTo>
                    <a:pt x="0" y="0"/>
                  </a:moveTo>
                  <a:lnTo>
                    <a:pt x="2405232" y="0"/>
                  </a:lnTo>
                  <a:lnTo>
                    <a:pt x="2401973" y="16989"/>
                  </a:lnTo>
                  <a:cubicBezTo>
                    <a:pt x="2384790" y="59751"/>
                    <a:pt x="2344564" y="89755"/>
                    <a:pt x="2297679" y="89755"/>
                  </a:cubicBezTo>
                  <a:lnTo>
                    <a:pt x="107553" y="89755"/>
                  </a:lnTo>
                  <a:cubicBezTo>
                    <a:pt x="60668" y="89755"/>
                    <a:pt x="20442" y="59751"/>
                    <a:pt x="3259" y="1698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1917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mn-cs"/>
              </a:endParaRPr>
            </a:p>
          </p:txBody>
        </p:sp>
      </p:grpSp>
      <p:sp>
        <p:nvSpPr>
          <p:cNvPr id="113" name="椭圆 112"/>
          <p:cNvSpPr>
            <a:spLocks noChangeAspect="1"/>
          </p:cNvSpPr>
          <p:nvPr/>
        </p:nvSpPr>
        <p:spPr>
          <a:xfrm>
            <a:off x="2556391" y="976456"/>
            <a:ext cx="700277" cy="70027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黑体" panose="02010609060101010101" pitchFamily="49" charset="-122"/>
                <a:ea typeface="黑体" panose="02010609060101010101" pitchFamily="49" charset="-122"/>
                <a:cs typeface="Arial" panose="020B0604020202020204" pitchFamily="34" charset="0"/>
              </a:rPr>
              <a:t>02</a:t>
            </a:r>
            <a:endParaRPr lang="zh-CN" altLang="en-US" b="1" dirty="0">
              <a:latin typeface="黑体" panose="02010609060101010101" pitchFamily="49" charset="-122"/>
              <a:ea typeface="黑体" panose="02010609060101010101" pitchFamily="49" charset="-122"/>
              <a:cs typeface="Arial" panose="020B0604020202020204" pitchFamily="34" charset="0"/>
            </a:endParaRPr>
          </a:p>
        </p:txBody>
      </p:sp>
      <p:sp>
        <p:nvSpPr>
          <p:cNvPr id="114" name="椭圆 113"/>
          <p:cNvSpPr>
            <a:spLocks noChangeAspect="1"/>
          </p:cNvSpPr>
          <p:nvPr/>
        </p:nvSpPr>
        <p:spPr>
          <a:xfrm>
            <a:off x="4230169" y="976456"/>
            <a:ext cx="700277" cy="70027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黑体" panose="02010609060101010101" pitchFamily="49" charset="-122"/>
                <a:ea typeface="黑体" panose="02010609060101010101" pitchFamily="49" charset="-122"/>
                <a:cs typeface="Arial" panose="020B0604020202020204" pitchFamily="34" charset="0"/>
              </a:rPr>
              <a:t>03</a:t>
            </a:r>
            <a:endParaRPr lang="zh-CN" altLang="en-US" b="1" dirty="0">
              <a:latin typeface="黑体" panose="02010609060101010101" pitchFamily="49" charset="-122"/>
              <a:ea typeface="黑体" panose="02010609060101010101" pitchFamily="49" charset="-122"/>
              <a:cs typeface="Arial" panose="020B0604020202020204" pitchFamily="34" charset="0"/>
            </a:endParaRPr>
          </a:p>
        </p:txBody>
      </p:sp>
      <p:sp>
        <p:nvSpPr>
          <p:cNvPr id="115" name="椭圆 114"/>
          <p:cNvSpPr>
            <a:spLocks noChangeAspect="1"/>
          </p:cNvSpPr>
          <p:nvPr/>
        </p:nvSpPr>
        <p:spPr>
          <a:xfrm>
            <a:off x="5903947" y="976456"/>
            <a:ext cx="700277" cy="70027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黑体" panose="02010609060101010101" pitchFamily="49" charset="-122"/>
                <a:ea typeface="黑体" panose="02010609060101010101" pitchFamily="49" charset="-122"/>
                <a:cs typeface="Arial" panose="020B0604020202020204" pitchFamily="34" charset="0"/>
              </a:rPr>
              <a:t>04</a:t>
            </a:r>
            <a:endParaRPr lang="zh-CN" altLang="en-US" b="1" dirty="0">
              <a:latin typeface="黑体" panose="02010609060101010101" pitchFamily="49" charset="-122"/>
              <a:ea typeface="黑体" panose="02010609060101010101" pitchFamily="49" charset="-122"/>
              <a:cs typeface="Arial" panose="020B0604020202020204" pitchFamily="34" charset="0"/>
            </a:endParaRPr>
          </a:p>
        </p:txBody>
      </p:sp>
      <p:sp>
        <p:nvSpPr>
          <p:cNvPr id="116" name="椭圆 115"/>
          <p:cNvSpPr>
            <a:spLocks noChangeAspect="1"/>
          </p:cNvSpPr>
          <p:nvPr/>
        </p:nvSpPr>
        <p:spPr>
          <a:xfrm>
            <a:off x="7577723" y="976456"/>
            <a:ext cx="700277" cy="70027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latin typeface="黑体" panose="02010609060101010101" pitchFamily="49" charset="-122"/>
                <a:ea typeface="黑体" panose="02010609060101010101" pitchFamily="49" charset="-122"/>
                <a:cs typeface="Arial" panose="020B0604020202020204" pitchFamily="34" charset="0"/>
              </a:rPr>
              <a:t>05</a:t>
            </a:r>
            <a:endParaRPr lang="zh-CN" altLang="en-US" b="1" dirty="0">
              <a:latin typeface="黑体" panose="02010609060101010101" pitchFamily="49" charset="-122"/>
              <a:ea typeface="黑体" panose="02010609060101010101" pitchFamily="49" charset="-122"/>
              <a:cs typeface="Arial" panose="020B0604020202020204" pitchFamily="34" charset="0"/>
            </a:endParaRPr>
          </a:p>
        </p:txBody>
      </p:sp>
      <p:sp>
        <p:nvSpPr>
          <p:cNvPr id="7" name="文本框 6"/>
          <p:cNvSpPr txBox="1"/>
          <p:nvPr/>
        </p:nvSpPr>
        <p:spPr>
          <a:xfrm>
            <a:off x="638227" y="2330800"/>
            <a:ext cx="1189049" cy="677108"/>
          </a:xfrm>
          <a:prstGeom prst="rect">
            <a:avLst/>
          </a:prstGeom>
          <a:noFill/>
        </p:spPr>
        <p:txBody>
          <a:bodyPr wrap="square" lIns="0" tIns="0" rIns="0" bIns="0" anchor="ctr">
            <a:spAutoFit/>
          </a:bodyPr>
          <a:lstStyle/>
          <a:p>
            <a:pPr lvl="0" algn="ctr">
              <a:lnSpc>
                <a:spcPct val="100000"/>
              </a:lnSpc>
              <a:spcBef>
                <a:spcPts val="1200"/>
              </a:spcBef>
            </a:pPr>
            <a:r>
              <a:rPr lang="zh-CN" altLang="en-US" sz="2000" b="1" dirty="0">
                <a:solidFill>
                  <a:schemeClr val="tx2"/>
                </a:solidFill>
                <a:latin typeface="黑体" panose="02010609060101010101" pitchFamily="49" charset="-122"/>
                <a:ea typeface="黑体" panose="02010609060101010101" pitchFamily="49" charset="-122"/>
              </a:rPr>
              <a:t>基本信息</a:t>
            </a:r>
            <a:endParaRPr lang="zh-CN" altLang="en-US" sz="2000" b="1" dirty="0">
              <a:solidFill>
                <a:schemeClr val="tx2"/>
              </a:solidFill>
              <a:latin typeface="黑体" panose="02010609060101010101" pitchFamily="49" charset="-122"/>
              <a:ea typeface="黑体" panose="02010609060101010101" pitchFamily="49" charset="-122"/>
            </a:endParaRPr>
          </a:p>
          <a:p>
            <a:pPr lvl="0" algn="ctr">
              <a:lnSpc>
                <a:spcPct val="100000"/>
              </a:lnSpc>
              <a:spcBef>
                <a:spcPts val="1200"/>
              </a:spcBef>
            </a:pPr>
            <a:r>
              <a:rPr lang="zh-CN" altLang="en-US" sz="1400" b="1" dirty="0">
                <a:solidFill>
                  <a:schemeClr val="tx1"/>
                </a:solidFill>
                <a:effectLst/>
                <a:latin typeface="黑体" panose="02010609060101010101" pitchFamily="49" charset="-122"/>
                <a:ea typeface="黑体" panose="02010609060101010101" pitchFamily="49" charset="-122"/>
              </a:rPr>
              <a:t>国内</a:t>
            </a:r>
            <a:r>
              <a:rPr lang="zh-CN" altLang="en-US" sz="1400" b="1" dirty="0">
                <a:solidFill>
                  <a:srgbClr val="FF0000"/>
                </a:solidFill>
                <a:effectLst/>
                <a:latin typeface="黑体" panose="02010609060101010101" pitchFamily="49" charset="-122"/>
                <a:ea typeface="黑体" panose="02010609060101010101" pitchFamily="49" charset="-122"/>
              </a:rPr>
              <a:t>独家</a:t>
            </a:r>
            <a:r>
              <a:rPr lang="zh-CN" altLang="en-US" sz="1400" b="1" dirty="0">
                <a:solidFill>
                  <a:schemeClr val="tx1"/>
                </a:solidFill>
                <a:effectLst/>
                <a:latin typeface="黑体" panose="02010609060101010101" pitchFamily="49" charset="-122"/>
                <a:ea typeface="黑体" panose="02010609060101010101" pitchFamily="49" charset="-122"/>
              </a:rPr>
              <a:t>品种</a:t>
            </a:r>
            <a:endParaRPr lang="zh-CN" altLang="en-US" sz="1400" b="1" dirty="0">
              <a:solidFill>
                <a:schemeClr val="tx1"/>
              </a:solidFill>
              <a:effectLst/>
              <a:latin typeface="黑体" panose="02010609060101010101" pitchFamily="49" charset="-122"/>
              <a:ea typeface="黑体" panose="02010609060101010101" pitchFamily="49" charset="-122"/>
            </a:endParaRPr>
          </a:p>
        </p:txBody>
      </p:sp>
      <p:sp>
        <p:nvSpPr>
          <p:cNvPr id="15" name="文本框 14"/>
          <p:cNvSpPr txBox="1"/>
          <p:nvPr/>
        </p:nvSpPr>
        <p:spPr>
          <a:xfrm>
            <a:off x="3985781" y="2299941"/>
            <a:ext cx="1189049" cy="892175"/>
          </a:xfrm>
          <a:prstGeom prst="rect">
            <a:avLst/>
          </a:prstGeom>
          <a:noFill/>
        </p:spPr>
        <p:txBody>
          <a:bodyPr wrap="square" lIns="0" tIns="0" rIns="0" bIns="0" anchor="ctr">
            <a:spAutoFit/>
          </a:bodyPr>
          <a:lstStyle/>
          <a:p>
            <a:pPr lvl="0" algn="ctr">
              <a:lnSpc>
                <a:spcPct val="100000"/>
              </a:lnSpc>
              <a:spcBef>
                <a:spcPts val="1200"/>
              </a:spcBef>
            </a:pPr>
            <a:r>
              <a:rPr lang="zh-CN" altLang="en-US" sz="2000" b="1" dirty="0">
                <a:solidFill>
                  <a:schemeClr val="tx2"/>
                </a:solidFill>
                <a:latin typeface="黑体" panose="02010609060101010101" pitchFamily="49" charset="-122"/>
                <a:ea typeface="黑体" panose="02010609060101010101" pitchFamily="49" charset="-122"/>
              </a:rPr>
              <a:t>有效性</a:t>
            </a:r>
            <a:endParaRPr lang="zh-CN" altLang="en-US" sz="2000" b="1" dirty="0">
              <a:solidFill>
                <a:schemeClr val="tx2"/>
              </a:solidFill>
              <a:latin typeface="黑体" panose="02010609060101010101" pitchFamily="49" charset="-122"/>
              <a:ea typeface="黑体" panose="02010609060101010101" pitchFamily="49" charset="-122"/>
            </a:endParaRPr>
          </a:p>
          <a:p>
            <a:pPr lvl="0" algn="ctr">
              <a:lnSpc>
                <a:spcPct val="100000"/>
              </a:lnSpc>
              <a:spcBef>
                <a:spcPts val="1200"/>
              </a:spcBef>
            </a:pPr>
            <a:r>
              <a:rPr lang="zh-CN" altLang="en-US" sz="1400" b="1" dirty="0">
                <a:solidFill>
                  <a:schemeClr val="tx1"/>
                </a:solidFill>
                <a:latin typeface="黑体" panose="02010609060101010101" pitchFamily="49" charset="-122"/>
                <a:ea typeface="黑体" panose="02010609060101010101" pitchFamily="49" charset="-122"/>
              </a:rPr>
              <a:t>起效</a:t>
            </a:r>
            <a:r>
              <a:rPr lang="zh-CN" altLang="en-US" sz="1400" b="1" dirty="0">
                <a:solidFill>
                  <a:srgbClr val="FF0000"/>
                </a:solidFill>
                <a:latin typeface="黑体" panose="02010609060101010101" pitchFamily="49" charset="-122"/>
                <a:ea typeface="黑体" panose="02010609060101010101" pitchFamily="49" charset="-122"/>
              </a:rPr>
              <a:t>快，</a:t>
            </a:r>
            <a:r>
              <a:rPr lang="zh-CN" altLang="en-US" sz="1400" b="1" dirty="0">
                <a:solidFill>
                  <a:schemeClr val="tx1"/>
                </a:solidFill>
                <a:latin typeface="黑体" panose="02010609060101010101" pitchFamily="49" charset="-122"/>
                <a:ea typeface="黑体" panose="02010609060101010101" pitchFamily="49" charset="-122"/>
              </a:rPr>
              <a:t>疗效</a:t>
            </a:r>
            <a:r>
              <a:rPr lang="zh-CN" altLang="en-US" sz="1400" b="1" dirty="0">
                <a:solidFill>
                  <a:srgbClr val="FF0000"/>
                </a:solidFill>
                <a:latin typeface="黑体" panose="02010609060101010101" pitchFamily="49" charset="-122"/>
                <a:ea typeface="黑体" panose="02010609060101010101" pitchFamily="49" charset="-122"/>
              </a:rPr>
              <a:t>优，</a:t>
            </a:r>
            <a:r>
              <a:rPr lang="zh-CN" altLang="en-US" sz="1400" b="1" dirty="0">
                <a:solidFill>
                  <a:schemeClr val="tx1"/>
                </a:solidFill>
                <a:latin typeface="黑体" panose="02010609060101010101" pitchFamily="49" charset="-122"/>
                <a:ea typeface="黑体" panose="02010609060101010101" pitchFamily="49" charset="-122"/>
              </a:rPr>
              <a:t>依从性</a:t>
            </a:r>
            <a:r>
              <a:rPr lang="zh-CN" altLang="en-US" sz="1400" b="1" dirty="0">
                <a:solidFill>
                  <a:srgbClr val="FF0000"/>
                </a:solidFill>
                <a:latin typeface="黑体" panose="02010609060101010101" pitchFamily="49" charset="-122"/>
                <a:ea typeface="黑体" panose="02010609060101010101" pitchFamily="49" charset="-122"/>
              </a:rPr>
              <a:t>好</a:t>
            </a:r>
            <a:endParaRPr lang="zh-CN" altLang="en-US" sz="1400" b="1" dirty="0">
              <a:solidFill>
                <a:srgbClr val="FF0000"/>
              </a:solidFill>
              <a:latin typeface="黑体" panose="02010609060101010101" pitchFamily="49" charset="-122"/>
              <a:ea typeface="黑体" panose="02010609060101010101" pitchFamily="49" charset="-122"/>
            </a:endParaRPr>
          </a:p>
        </p:txBody>
      </p:sp>
      <p:sp>
        <p:nvSpPr>
          <p:cNvPr id="17" name="文本框 16"/>
          <p:cNvSpPr txBox="1"/>
          <p:nvPr/>
        </p:nvSpPr>
        <p:spPr>
          <a:xfrm>
            <a:off x="2312004" y="2314228"/>
            <a:ext cx="1189049" cy="1107440"/>
          </a:xfrm>
          <a:prstGeom prst="rect">
            <a:avLst/>
          </a:prstGeom>
          <a:noFill/>
        </p:spPr>
        <p:txBody>
          <a:bodyPr wrap="square" lIns="0" tIns="0" rIns="0" bIns="0" anchor="ctr">
            <a:spAutoFit/>
          </a:bodyPr>
          <a:lstStyle/>
          <a:p>
            <a:pPr lvl="0" algn="ctr">
              <a:lnSpc>
                <a:spcPct val="100000"/>
              </a:lnSpc>
              <a:spcBef>
                <a:spcPts val="1200"/>
              </a:spcBef>
            </a:pPr>
            <a:r>
              <a:rPr lang="zh-CN" altLang="en-US" sz="2000" b="1" dirty="0">
                <a:solidFill>
                  <a:schemeClr val="tx2"/>
                </a:solidFill>
                <a:latin typeface="黑体" panose="02010609060101010101" pitchFamily="49" charset="-122"/>
                <a:ea typeface="黑体" panose="02010609060101010101" pitchFamily="49" charset="-122"/>
              </a:rPr>
              <a:t>安全性</a:t>
            </a:r>
            <a:endParaRPr lang="zh-CN" altLang="en-US" sz="2000" b="1" dirty="0">
              <a:solidFill>
                <a:schemeClr val="tx2"/>
              </a:solidFill>
              <a:latin typeface="黑体" panose="02010609060101010101" pitchFamily="49" charset="-122"/>
              <a:ea typeface="黑体" panose="02010609060101010101" pitchFamily="49" charset="-122"/>
            </a:endParaRPr>
          </a:p>
          <a:p>
            <a:pPr lvl="0" algn="ctr">
              <a:lnSpc>
                <a:spcPct val="100000"/>
              </a:lnSpc>
              <a:spcBef>
                <a:spcPts val="1200"/>
              </a:spcBef>
            </a:pP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未发生</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级以上不良事件，安全可控</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文本框 18"/>
          <p:cNvSpPr txBox="1"/>
          <p:nvPr/>
        </p:nvSpPr>
        <p:spPr>
          <a:xfrm>
            <a:off x="5659559" y="2294153"/>
            <a:ext cx="1189049" cy="1107440"/>
          </a:xfrm>
          <a:prstGeom prst="rect">
            <a:avLst/>
          </a:prstGeom>
          <a:noFill/>
        </p:spPr>
        <p:txBody>
          <a:bodyPr wrap="square" lIns="0" tIns="0" rIns="0" bIns="0" anchor="ctr">
            <a:spAutoFit/>
          </a:bodyPr>
          <a:lstStyle/>
          <a:p>
            <a:pPr lvl="0" algn="ctr">
              <a:lnSpc>
                <a:spcPct val="100000"/>
              </a:lnSpc>
              <a:spcBef>
                <a:spcPts val="1200"/>
              </a:spcBef>
            </a:pPr>
            <a:r>
              <a:rPr lang="zh-CN" altLang="en-US" sz="2000" b="1" dirty="0">
                <a:solidFill>
                  <a:schemeClr val="tx2"/>
                </a:solidFill>
                <a:latin typeface="黑体" panose="02010609060101010101" pitchFamily="49" charset="-122"/>
                <a:ea typeface="黑体" panose="02010609060101010101" pitchFamily="49" charset="-122"/>
              </a:rPr>
              <a:t>创新性</a:t>
            </a:r>
            <a:endParaRPr lang="zh-CN" altLang="en-US" sz="2000" b="1" dirty="0">
              <a:solidFill>
                <a:schemeClr val="tx2"/>
              </a:solidFill>
              <a:latin typeface="黑体" panose="02010609060101010101" pitchFamily="49" charset="-122"/>
              <a:ea typeface="黑体" panose="02010609060101010101" pitchFamily="49" charset="-122"/>
            </a:endParaRPr>
          </a:p>
          <a:p>
            <a:pPr lvl="0" algn="ctr">
              <a:lnSpc>
                <a:spcPct val="100000"/>
              </a:lnSpc>
              <a:spcBef>
                <a:spcPts val="1200"/>
              </a:spcBef>
            </a:pPr>
            <a:r>
              <a:rPr lang="zh-CN" altLang="en-US" sz="1400" b="1" dirty="0">
                <a:solidFill>
                  <a:srgbClr val="FF0000"/>
                </a:solidFill>
                <a:latin typeface="黑体" panose="02010609060101010101" pitchFamily="49" charset="-122"/>
                <a:ea typeface="黑体" panose="02010609060101010101" pitchFamily="49" charset="-122"/>
              </a:rPr>
              <a:t>国内</a:t>
            </a:r>
            <a:r>
              <a:rPr lang="zh-CN" altLang="en-US" sz="1400" b="1" dirty="0">
                <a:solidFill>
                  <a:schemeClr val="tx1"/>
                </a:solidFill>
                <a:latin typeface="黑体" panose="02010609060101010101" pitchFamily="49" charset="-122"/>
                <a:ea typeface="黑体" panose="02010609060101010101" pitchFamily="49" charset="-122"/>
              </a:rPr>
              <a:t>双相</a:t>
            </a:r>
            <a:r>
              <a:rPr lang="en-US" altLang="zh-CN" sz="1400" b="1" kern="1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lt"/>
              </a:rPr>
              <a:t>Ⅰ</a:t>
            </a:r>
            <a:r>
              <a:rPr lang="zh-CN" altLang="en-US" sz="1400" b="1" kern="100" dirty="0">
                <a:solidFill>
                  <a:schemeClr val="tx1"/>
                </a:solidFill>
                <a:effectLst/>
                <a:latin typeface="黑体" panose="02010609060101010101" pitchFamily="49" charset="-122"/>
                <a:ea typeface="黑体" panose="02010609060101010101" pitchFamily="49" charset="-122"/>
                <a:cs typeface="微软雅黑" panose="020B0503020204020204" pitchFamily="34" charset="-122"/>
                <a:sym typeface="+mn-lt"/>
              </a:rPr>
              <a:t>型</a:t>
            </a:r>
            <a:r>
              <a:rPr lang="zh-CN" altLang="en-US" sz="1400" b="1" dirty="0">
                <a:solidFill>
                  <a:schemeClr val="tx1"/>
                </a:solidFill>
                <a:latin typeface="黑体" panose="02010609060101010101" pitchFamily="49" charset="-122"/>
                <a:ea typeface="黑体" panose="02010609060101010101" pitchFamily="49" charset="-122"/>
              </a:rPr>
              <a:t>抑郁</a:t>
            </a:r>
            <a:r>
              <a:rPr lang="zh-CN" altLang="en-US" sz="1400" b="1" dirty="0">
                <a:solidFill>
                  <a:schemeClr val="tx1"/>
                </a:solidFill>
                <a:latin typeface="黑体" panose="02010609060101010101" pitchFamily="49" charset="-122"/>
                <a:ea typeface="黑体" panose="02010609060101010101" pitchFamily="49" charset="-122"/>
              </a:rPr>
              <a:t>发作治疗</a:t>
            </a:r>
            <a:r>
              <a:rPr lang="zh-CN" altLang="en-US" sz="1400" b="1" dirty="0">
                <a:solidFill>
                  <a:srgbClr val="FF0000"/>
                </a:solidFill>
                <a:latin typeface="黑体" panose="02010609060101010101" pitchFamily="49" charset="-122"/>
                <a:ea typeface="黑体" panose="02010609060101010101" pitchFamily="49" charset="-122"/>
              </a:rPr>
              <a:t>首个</a:t>
            </a:r>
            <a:r>
              <a:rPr lang="zh-CN" altLang="en-US" sz="1400" b="1" dirty="0">
                <a:solidFill>
                  <a:schemeClr val="tx1"/>
                </a:solidFill>
                <a:latin typeface="黑体" panose="02010609060101010101" pitchFamily="49" charset="-122"/>
                <a:ea typeface="黑体" panose="02010609060101010101" pitchFamily="49" charset="-122"/>
              </a:rPr>
              <a:t>复方制剂</a:t>
            </a:r>
            <a:endParaRPr lang="zh-CN" altLang="en-US" sz="1400" b="1" dirty="0">
              <a:solidFill>
                <a:schemeClr val="tx1"/>
              </a:solidFill>
              <a:latin typeface="黑体" panose="02010609060101010101" pitchFamily="49" charset="-122"/>
              <a:ea typeface="黑体" panose="02010609060101010101" pitchFamily="49" charset="-122"/>
            </a:endParaRPr>
          </a:p>
        </p:txBody>
      </p:sp>
      <p:sp>
        <p:nvSpPr>
          <p:cNvPr id="21" name="文本框 20"/>
          <p:cNvSpPr txBox="1"/>
          <p:nvPr/>
        </p:nvSpPr>
        <p:spPr>
          <a:xfrm>
            <a:off x="7333337" y="2284641"/>
            <a:ext cx="1189049" cy="1107440"/>
          </a:xfrm>
          <a:prstGeom prst="rect">
            <a:avLst/>
          </a:prstGeom>
          <a:noFill/>
        </p:spPr>
        <p:txBody>
          <a:bodyPr wrap="square" lIns="0" tIns="0" rIns="0" bIns="0" anchor="ctr">
            <a:spAutoFit/>
          </a:bodyPr>
          <a:lstStyle/>
          <a:p>
            <a:pPr lvl="0" algn="ctr">
              <a:lnSpc>
                <a:spcPct val="100000"/>
              </a:lnSpc>
              <a:spcBef>
                <a:spcPts val="1200"/>
              </a:spcBef>
            </a:pPr>
            <a:r>
              <a:rPr lang="zh-CN" altLang="en-US" sz="2000" b="1" dirty="0">
                <a:solidFill>
                  <a:schemeClr val="tx2"/>
                </a:solidFill>
                <a:latin typeface="黑体" panose="02010609060101010101" pitchFamily="49" charset="-122"/>
                <a:ea typeface="黑体" panose="02010609060101010101" pitchFamily="49" charset="-122"/>
              </a:rPr>
              <a:t>公平性</a:t>
            </a:r>
            <a:endParaRPr lang="zh-CN" altLang="en-US" sz="2000" b="1" dirty="0">
              <a:solidFill>
                <a:schemeClr val="tx2"/>
              </a:solidFill>
              <a:latin typeface="黑体" panose="02010609060101010101" pitchFamily="49" charset="-122"/>
              <a:ea typeface="黑体" panose="02010609060101010101" pitchFamily="49" charset="-122"/>
            </a:endParaRPr>
          </a:p>
          <a:p>
            <a:pPr lvl="0" algn="ctr">
              <a:lnSpc>
                <a:spcPct val="100000"/>
              </a:lnSpc>
              <a:spcBef>
                <a:spcPts val="1200"/>
              </a:spcBef>
            </a:pPr>
            <a:r>
              <a:rPr lang="zh-CN" altLang="en-US" sz="1400" b="1" dirty="0">
                <a:solidFill>
                  <a:srgbClr val="FF0000"/>
                </a:solidFill>
                <a:latin typeface="黑体" panose="02010609060101010101" pitchFamily="49" charset="-122"/>
                <a:ea typeface="黑体" panose="02010609060101010101" pitchFamily="49" charset="-122"/>
              </a:rPr>
              <a:t>填补目录空白，</a:t>
            </a:r>
            <a:r>
              <a:rPr lang="zh-CN" altLang="en-US" sz="1400" dirty="0">
                <a:latin typeface="黑体" panose="02010609060101010101" pitchFamily="49" charset="-122"/>
                <a:ea typeface="黑体" panose="02010609060101010101" pitchFamily="49" charset="-122"/>
              </a:rPr>
              <a:t>降低临床管理难度</a:t>
            </a:r>
            <a:endParaRPr lang="zh-CN" altLang="en-US" sz="1400" dirty="0">
              <a:latin typeface="黑体" panose="02010609060101010101" pitchFamily="49" charset="-122"/>
              <a:ea typeface="黑体" panose="0201060906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359356" y="822671"/>
          <a:ext cx="8399532" cy="4297680"/>
        </p:xfrm>
        <a:graphic>
          <a:graphicData uri="http://schemas.openxmlformats.org/drawingml/2006/table">
            <a:tbl>
              <a:tblPr firstRow="1" bandRow="1">
                <a:tableStyleId>{5C22544A-7EE6-4342-B048-85BDC9FD1C3A}</a:tableStyleId>
              </a:tblPr>
              <a:tblGrid>
                <a:gridCol w="1804296"/>
                <a:gridCol w="6595236"/>
              </a:tblGrid>
              <a:tr h="394217">
                <a:tc>
                  <a:txBody>
                    <a:bodyPr/>
                    <a:lstStyle/>
                    <a:p>
                      <a:pPr>
                        <a:lnSpc>
                          <a:spcPct val="100000"/>
                        </a:lnSpc>
                      </a:pPr>
                      <a:r>
                        <a:rPr lang="zh-CN" altLang="en-US"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药品通用名称</a:t>
                      </a:r>
                      <a:endParaRPr lang="zh-CN" altLang="en-US" sz="12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a:lnSpc>
                          <a:spcPct val="100000"/>
                        </a:lnSpc>
                      </a:pP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奥氮平氟西汀胶囊</a:t>
                      </a:r>
                      <a:endPar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00000"/>
                        </a:lnSpc>
                      </a:pPr>
                      <a:r>
                        <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Olanzapine and Fluoxetine Capsules</a:t>
                      </a: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OFC</a:t>
                      </a: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r h="394217">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注册规格</a:t>
                      </a:r>
                      <a:endParaRPr lang="zh-CN" altLang="en-US" sz="12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marL="0" algn="just" defTabSz="457200" rtl="0" eaLnBrk="1" latinLnBrk="0" hangingPunct="1">
                        <a:lnSpc>
                          <a:spcPct val="100000"/>
                        </a:lnSpc>
                      </a:pP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奥氮平</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与氟西汀</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25mg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；奥氮平</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6mg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与氟西汀</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25mg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；奥氮平</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12mg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与氟西汀</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25mg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；奥氮平</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6mg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与氟西汀</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50mg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；奥氮平</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12mg</a:t>
                      </a:r>
                      <a:r>
                        <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与氟西汀</a:t>
                      </a:r>
                      <a:r>
                        <a:rPr lang="en-US" altLang="zh-CN"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50mg</a:t>
                      </a:r>
                      <a:endParaRPr lang="zh-CN" altLang="en-US" sz="120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r h="240910">
                <a:tc>
                  <a:txBody>
                    <a:bodyPr/>
                    <a:lstStyle/>
                    <a:p>
                      <a:pPr>
                        <a:lnSpc>
                          <a:spcPct val="100000"/>
                        </a:lnSpc>
                      </a:pPr>
                      <a:r>
                        <a:rPr lang="zh-CN" altLang="en-US"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说明书适应症</a:t>
                      </a:r>
                      <a:r>
                        <a:rPr lang="en-US" altLang="zh-CN"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功能主治（概述）</a:t>
                      </a:r>
                      <a:endParaRPr lang="zh-CN" altLang="en-US"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a:lnSpc>
                          <a:spcPct val="100000"/>
                        </a:lnSpc>
                      </a:pPr>
                      <a:r>
                        <a:rPr lang="zh-CN"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治疗双相Ⅰ型情感障碍的抑郁发作</a:t>
                      </a:r>
                      <a:endPar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r h="1007442">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用法用量</a:t>
                      </a:r>
                      <a:endParaRPr lang="zh-CN" altLang="en-US"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marL="0" algn="just" defTabSz="457200" rtl="0" eaLnBrk="1" latinLnBrk="0" hangingPunct="1">
                        <a:lnSpc>
                          <a:spcPct val="100000"/>
                        </a:lnSpc>
                      </a:pPr>
                      <a:r>
                        <a:rPr lang="zh-CN"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本品每晚服用一次</a:t>
                      </a: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通常初始剂量为</a:t>
                      </a:r>
                      <a:r>
                        <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6mg/25mg</a:t>
                      </a:r>
                      <a:r>
                        <a:rPr lang="zh-CN"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（奥氮平</a:t>
                      </a:r>
                      <a:r>
                        <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氟西汀）。必要时</a:t>
                      </a: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可根据有效性和耐受性对剂量进行调整。</a:t>
                      </a:r>
                      <a:endPar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endParaRPr>
                    </a:p>
                    <a:p>
                      <a:pPr marL="0" algn="just" defTabSz="457200" rtl="0" eaLnBrk="1" latinLnBrk="0" hangingPunct="1">
                        <a:lnSpc>
                          <a:spcPct val="100000"/>
                        </a:lnSpc>
                      </a:pP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rPr>
                        <a:t>有低血压反应倾向的患者，肝损伤患者，表现出可能减慢本品代谢的综合因素（女性、老年、非吸烟）或可能对奥氮平药效敏感的患者，使用本品的初始剂量为</a:t>
                      </a:r>
                      <a:r>
                        <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rPr>
                        <a:t>3mg/25mg</a:t>
                      </a: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rPr>
                        <a:t>或者</a:t>
                      </a:r>
                      <a:r>
                        <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rPr>
                        <a:t>6mg/25mg</a:t>
                      </a: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rPr>
                        <a:t>。</a:t>
                      </a:r>
                      <a:endPar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endParaRPr>
                    </a:p>
                    <a:p>
                      <a:pPr marL="0" algn="just" defTabSz="457200" rtl="0" eaLnBrk="1" latinLnBrk="0" hangingPunct="1">
                        <a:lnSpc>
                          <a:spcPct val="100000"/>
                        </a:lnSpc>
                      </a:pP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rPr>
                        <a:t>对于多种因素影响可能使代谢减慢的患者，使用本品需要进行缓慢滴定和剂量调整。本品尚未在</a:t>
                      </a:r>
                      <a:r>
                        <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rPr>
                        <a:t>65</a:t>
                      </a:r>
                      <a:r>
                        <a:rPr lang="zh-CN" altLang="en-US"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lt"/>
                        </a:rPr>
                        <a:t>岁以上患者中进行系统性研究。</a:t>
                      </a:r>
                      <a:endParaRPr lang="en-US" altLang="zh-CN" sz="12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r h="394217">
                <a:tc>
                  <a:txBody>
                    <a:bodyPr/>
                    <a:lstStyle/>
                    <a:p>
                      <a:pPr>
                        <a:lnSpc>
                          <a:spcPct val="100000"/>
                        </a:lnSpc>
                      </a:pPr>
                      <a:r>
                        <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全球首个上市国家</a:t>
                      </a:r>
                      <a:r>
                        <a:rPr lang="en-US" altLang="zh-CN"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地区及上市时间</a:t>
                      </a:r>
                      <a:endPar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a:lnSpc>
                          <a:spcPct val="100000"/>
                        </a:lnSpc>
                      </a:pP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美国，</a:t>
                      </a:r>
                      <a:r>
                        <a:rPr lang="en-US" altLang="zh-CN"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2003</a:t>
                      </a: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12</a:t>
                      </a: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月</a:t>
                      </a:r>
                      <a:r>
                        <a:rPr lang="en-US" altLang="zh-CN"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24</a:t>
                      </a: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日</a:t>
                      </a:r>
                      <a:endPar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r h="240910">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中国大陆首次上市时间</a:t>
                      </a:r>
                      <a:endPar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a:lnSpc>
                          <a:spcPct val="100000"/>
                        </a:lnSpc>
                      </a:pPr>
                      <a:r>
                        <a:rPr lang="en-US" altLang="zh-CN"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2023</a:t>
                      </a: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6</a:t>
                      </a: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月</a:t>
                      </a:r>
                      <a:r>
                        <a:rPr lang="en-US" altLang="zh-CN"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30</a:t>
                      </a: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日</a:t>
                      </a:r>
                      <a:endParaRPr lang="en-US" altLang="zh-CN"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r h="394217">
                <a:tc>
                  <a:txBody>
                    <a:bodyPr/>
                    <a:lstStyle/>
                    <a:p>
                      <a:pPr>
                        <a:lnSpc>
                          <a:spcPct val="100000"/>
                        </a:lnSpc>
                      </a:pPr>
                      <a:r>
                        <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目前大陆地区同通用名药品的上市情况</a:t>
                      </a:r>
                      <a:endPar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a:lnSpc>
                          <a:spcPct val="100000"/>
                        </a:lnSpc>
                      </a:pPr>
                      <a:r>
                        <a:rPr lang="zh-CN" altLang="en-US" sz="1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独家产品</a:t>
                      </a:r>
                      <a:endParaRPr lang="zh-CN" altLang="en-US" sz="1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r h="240910">
                <a:tc>
                  <a:txBody>
                    <a:bodyPr/>
                    <a:lstStyle/>
                    <a:p>
                      <a:pPr>
                        <a:lnSpc>
                          <a:spcPct val="100000"/>
                        </a:lnSpc>
                        <a:buNone/>
                      </a:pPr>
                      <a:r>
                        <a:rPr lang="zh-CN" altLang="en-US" sz="1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药品上市许可持有人</a:t>
                      </a:r>
                      <a:endPar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a:lnSpc>
                          <a:spcPct val="100000"/>
                        </a:lnSpc>
                      </a:pP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江苏长泰药业股份有限公司</a:t>
                      </a:r>
                      <a:endPar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r h="240910">
                <a:tc>
                  <a:txBody>
                    <a:bodyPr/>
                    <a:lstStyle/>
                    <a:p>
                      <a:pPr>
                        <a:lnSpc>
                          <a:spcPct val="100000"/>
                        </a:lnSpc>
                        <a:buNone/>
                      </a:pPr>
                      <a:r>
                        <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是否为</a:t>
                      </a:r>
                      <a:r>
                        <a:rPr lang="en-US" altLang="zh-CN"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OTC</a:t>
                      </a:r>
                      <a:r>
                        <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药品</a:t>
                      </a:r>
                      <a:endParaRPr lang="zh-CN" altLang="en-US" sz="1200" b="1"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15093"/>
                    </a:solidFill>
                  </a:tcPr>
                </a:tc>
                <a:tc>
                  <a:txBody>
                    <a:bodyPr/>
                    <a:lstStyle/>
                    <a:p>
                      <a:pPr>
                        <a:lnSpc>
                          <a:spcPct val="100000"/>
                        </a:lnSpc>
                        <a:buNone/>
                      </a:pPr>
                      <a:r>
                        <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否</a:t>
                      </a:r>
                      <a:endParaRPr lang="zh-CN" altLang="en-US" sz="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9525" cap="flat" cmpd="sng" algn="ctr">
                      <a:solidFill>
                        <a:srgbClr val="015093"/>
                      </a:solidFill>
                      <a:prstDash val="solid"/>
                      <a:round/>
                      <a:headEnd type="none" w="med" len="med"/>
                      <a:tailEnd type="none" w="med" len="med"/>
                    </a:lnL>
                    <a:lnR w="9525" cap="flat" cmpd="sng" algn="ctr">
                      <a:solidFill>
                        <a:srgbClr val="015093"/>
                      </a:solidFill>
                      <a:prstDash val="solid"/>
                      <a:round/>
                      <a:headEnd type="none" w="med" len="med"/>
                      <a:tailEnd type="none" w="med" len="med"/>
                    </a:lnR>
                    <a:lnT w="9525" cap="flat" cmpd="sng" algn="ctr">
                      <a:solidFill>
                        <a:srgbClr val="015093"/>
                      </a:solidFill>
                      <a:prstDash val="solid"/>
                      <a:round/>
                      <a:headEnd type="none" w="med" len="med"/>
                      <a:tailEnd type="none" w="med" len="med"/>
                    </a:lnT>
                    <a:lnB w="9525" cap="flat" cmpd="sng" algn="ctr">
                      <a:solidFill>
                        <a:srgbClr val="015093"/>
                      </a:solidFill>
                      <a:prstDash val="solid"/>
                      <a:round/>
                      <a:headEnd type="none" w="med" len="med"/>
                      <a:tailEnd type="none" w="med" len="med"/>
                    </a:lnB>
                    <a:solidFill>
                      <a:schemeClr val="bg1"/>
                    </a:solidFill>
                  </a:tcPr>
                </a:tc>
              </a:tr>
            </a:tbl>
          </a:graphicData>
        </a:graphic>
      </p:graphicFrame>
      <p:grpSp>
        <p:nvGrpSpPr>
          <p:cNvPr id="5" name="组合 4"/>
          <p:cNvGrpSpPr/>
          <p:nvPr/>
        </p:nvGrpSpPr>
        <p:grpSpPr>
          <a:xfrm>
            <a:off x="0" y="4973"/>
            <a:ext cx="5699051" cy="216000"/>
            <a:chOff x="0" y="4973"/>
            <a:chExt cx="5595645" cy="216000"/>
          </a:xfrm>
        </p:grpSpPr>
        <p:sp>
          <p:nvSpPr>
            <p:cNvPr id="21" name="五边形 20"/>
            <p:cNvSpPr/>
            <p:nvPr/>
          </p:nvSpPr>
          <p:spPr>
            <a:xfrm>
              <a:off x="0" y="4973"/>
              <a:ext cx="1440000" cy="216000"/>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01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基本信息</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22" name="燕尾形 21"/>
            <p:cNvSpPr/>
            <p:nvPr/>
          </p:nvSpPr>
          <p:spPr>
            <a:xfrm>
              <a:off x="1394914" y="4973"/>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02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安全性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3" name="燕尾形 22"/>
            <p:cNvSpPr/>
            <p:nvPr/>
          </p:nvSpPr>
          <p:spPr>
            <a:xfrm>
              <a:off x="2429828" y="4973"/>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03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有效性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5" name="燕尾形 24"/>
            <p:cNvSpPr/>
            <p:nvPr/>
          </p:nvSpPr>
          <p:spPr>
            <a:xfrm>
              <a:off x="3464742" y="4973"/>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04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创新性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6" name="燕尾形 25"/>
            <p:cNvSpPr/>
            <p:nvPr/>
          </p:nvSpPr>
          <p:spPr>
            <a:xfrm>
              <a:off x="4515645" y="4973"/>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05</a:t>
              </a:r>
              <a:r>
                <a:rPr kumimoji="0" lang="en-US" altLang="zh-CN" sz="1200" b="1" i="0" u="none" strike="noStrike" kern="1200" cap="none" spc="0" normalizeH="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公平性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grpSp>
      <p:sp>
        <p:nvSpPr>
          <p:cNvPr id="4" name="标题 3"/>
          <p:cNvSpPr>
            <a:spLocks noGrp="1"/>
          </p:cNvSpPr>
          <p:nvPr>
            <p:ph type="title"/>
          </p:nvPr>
        </p:nvSpPr>
        <p:spPr>
          <a:xfrm>
            <a:off x="397080" y="275986"/>
            <a:ext cx="8336810" cy="566145"/>
          </a:xfrm>
        </p:spPr>
        <p:txBody>
          <a:bodyPr/>
          <a:lstStyle/>
          <a:p>
            <a:r>
              <a:rPr lang="zh-CN" altLang="en-US" dirty="0">
                <a:latin typeface="黑体" panose="02010609060101010101" pitchFamily="49" charset="-122"/>
                <a:ea typeface="黑体" panose="02010609060101010101" pitchFamily="49" charset="-122"/>
                <a:cs typeface="黑体" panose="02010609060101010101" pitchFamily="49" charset="-122"/>
              </a:rPr>
              <a:t>奥氮平氟西汀胶囊是</a:t>
            </a: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国内</a:t>
            </a:r>
            <a:r>
              <a:rPr lang="zh-CN" altLang="en-US" dirty="0">
                <a:latin typeface="黑体" panose="02010609060101010101" pitchFamily="49" charset="-122"/>
                <a:ea typeface="黑体" panose="02010609060101010101" pitchFamily="49" charset="-122"/>
                <a:cs typeface="黑体" panose="02010609060101010101" pitchFamily="49" charset="-122"/>
              </a:rPr>
              <a:t>获批用于双相</a:t>
            </a:r>
            <a:r>
              <a:rPr lang="en-US" altLang="zh-CN" dirty="0">
                <a:latin typeface="Times New Roman" panose="02020603050405020304" pitchFamily="18" charset="0"/>
                <a:ea typeface="黑体" panose="02010609060101010101" pitchFamily="49" charset="-122"/>
                <a:cs typeface="Times New Roman" panose="02020603050405020304" pitchFamily="18" charset="0"/>
              </a:rPr>
              <a:t>Ⅰ</a:t>
            </a:r>
            <a:r>
              <a:rPr lang="zh-CN" altLang="en-US" dirty="0">
                <a:latin typeface="黑体" panose="02010609060101010101" pitchFamily="49" charset="-122"/>
                <a:ea typeface="黑体" panose="02010609060101010101" pitchFamily="49" charset="-122"/>
                <a:cs typeface="黑体" panose="02010609060101010101" pitchFamily="49" charset="-122"/>
              </a:rPr>
              <a:t>型情感障碍抑郁发作的</a:t>
            </a: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唯一</a:t>
            </a: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复方制剂</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4973"/>
            <a:ext cx="5709684" cy="216000"/>
            <a:chOff x="0" y="4973"/>
            <a:chExt cx="5595645" cy="216000"/>
          </a:xfrm>
        </p:grpSpPr>
        <p:sp>
          <p:nvSpPr>
            <p:cNvPr id="21" name="五边形 20"/>
            <p:cNvSpPr/>
            <p:nvPr/>
          </p:nvSpPr>
          <p:spPr>
            <a:xfrm>
              <a:off x="0" y="4973"/>
              <a:ext cx="1440000" cy="216000"/>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01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基本信息</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22" name="燕尾形 21"/>
            <p:cNvSpPr/>
            <p:nvPr/>
          </p:nvSpPr>
          <p:spPr>
            <a:xfrm>
              <a:off x="1394914" y="4973"/>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02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安全性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3" name="燕尾形 22"/>
            <p:cNvSpPr/>
            <p:nvPr/>
          </p:nvSpPr>
          <p:spPr>
            <a:xfrm>
              <a:off x="2429828" y="4973"/>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03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有效性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5" name="燕尾形 24"/>
            <p:cNvSpPr/>
            <p:nvPr/>
          </p:nvSpPr>
          <p:spPr>
            <a:xfrm>
              <a:off x="3464742" y="4973"/>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04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创新性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6" name="燕尾形 25"/>
            <p:cNvSpPr/>
            <p:nvPr/>
          </p:nvSpPr>
          <p:spPr>
            <a:xfrm>
              <a:off x="4515645" y="4973"/>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05</a:t>
              </a:r>
              <a:r>
                <a:rPr kumimoji="0" lang="en-US" altLang="zh-CN" sz="1200" b="1" i="0" u="none" strike="noStrike" kern="1200" cap="none" spc="0" normalizeH="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公平性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grpSp>
      <p:graphicFrame>
        <p:nvGraphicFramePr>
          <p:cNvPr id="2" name="表格 1"/>
          <p:cNvGraphicFramePr>
            <a:graphicFrameLocks noGrp="1"/>
          </p:cNvGraphicFramePr>
          <p:nvPr>
            <p:custDataLst>
              <p:tags r:id="rId1"/>
            </p:custDataLst>
          </p:nvPr>
        </p:nvGraphicFramePr>
        <p:xfrm>
          <a:off x="388418" y="822707"/>
          <a:ext cx="8375444" cy="579120"/>
        </p:xfrm>
        <a:graphic>
          <a:graphicData uri="http://schemas.openxmlformats.org/drawingml/2006/table">
            <a:tbl>
              <a:tblPr firstRow="1" bandRow="1">
                <a:tableStyleId>{5C22544A-7EE6-4342-B048-85BDC9FD1C3A}</a:tableStyleId>
              </a:tblPr>
              <a:tblGrid>
                <a:gridCol w="2313738"/>
                <a:gridCol w="2617021"/>
                <a:gridCol w="2088573"/>
                <a:gridCol w="1356112"/>
              </a:tblGrid>
              <a:tr h="322960">
                <a:tc>
                  <a:txBody>
                    <a:bodyPr/>
                    <a:lstStyle/>
                    <a:p>
                      <a:pPr algn="ctr"/>
                      <a:r>
                        <a:rPr lang="zh-CN" altLang="en-US" sz="1600" dirty="0">
                          <a:latin typeface="黑体" panose="02010609060101010101" pitchFamily="49" charset="-122"/>
                          <a:ea typeface="黑体" panose="02010609060101010101" pitchFamily="49" charset="-122"/>
                          <a:cs typeface="Arial" panose="020B0604020202020204" pitchFamily="34" charset="0"/>
                        </a:rPr>
                        <a:t>参照药品建议</a:t>
                      </a:r>
                      <a:endParaRPr lang="zh-CN" altLang="en-US" sz="1600" dirty="0">
                        <a:latin typeface="黑体" panose="02010609060101010101" pitchFamily="49" charset="-122"/>
                        <a:ea typeface="黑体" panose="02010609060101010101" pitchFamily="49" charset="-122"/>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zh-CN" altLang="en-US" sz="1600" b="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奥氮平片（</a:t>
                      </a:r>
                      <a:r>
                        <a:rPr lang="en-US" altLang="zh-CN" sz="1600" b="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10mg</a:t>
                      </a:r>
                      <a:r>
                        <a:rPr lang="zh-CN" altLang="en-US" sz="1600" b="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b="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600" b="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1600" b="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盐酸氟西汀胶囊（</a:t>
                      </a:r>
                      <a:r>
                        <a:rPr lang="en-US" altLang="zh-CN" sz="1600" b="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20mg</a:t>
                      </a:r>
                      <a:r>
                        <a:rPr lang="zh-CN" altLang="en-US" sz="1600" b="0" dirty="0">
                          <a:solidFill>
                            <a:schemeClr val="accent2"/>
                          </a:solidFill>
                          <a:latin typeface="黑体" panose="02010609060101010101" pitchFamily="49" charset="-122"/>
                          <a:ea typeface="黑体" panose="02010609060101010101" pitchFamily="49" charset="-122"/>
                          <a:cs typeface="Arial" panose="020B0604020202020204" pitchFamily="34" charset="0"/>
                        </a:rPr>
                        <a:t>）</a:t>
                      </a:r>
                      <a:endParaRPr lang="zh-CN" altLang="en-US" sz="1600" b="0" dirty="0">
                        <a:solidFill>
                          <a:schemeClr val="accent2"/>
                        </a:solidFill>
                        <a:latin typeface="黑体" panose="02010609060101010101" pitchFamily="49" charset="-122"/>
                        <a:ea typeface="黑体" panose="02010609060101010101" pitchFamily="49" charset="-122"/>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latin typeface="黑体" panose="02010609060101010101" pitchFamily="49" charset="-122"/>
                          <a:ea typeface="黑体" panose="02010609060101010101" pitchFamily="49" charset="-122"/>
                          <a:cs typeface="Arial" panose="020B0604020202020204" pitchFamily="34" charset="0"/>
                        </a:rPr>
                        <a:t>是否医保目录内</a:t>
                      </a:r>
                      <a:endParaRPr lang="zh-CN" altLang="en-US" sz="1600" dirty="0">
                        <a:latin typeface="黑体" panose="02010609060101010101" pitchFamily="49" charset="-122"/>
                        <a:ea typeface="黑体" panose="02010609060101010101" pitchFamily="49" charset="-122"/>
                        <a:cs typeface="Arial" panose="020B0604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zh-CN" altLang="en-US" sz="1600" dirty="0">
                          <a:solidFill>
                            <a:schemeClr val="accent2"/>
                          </a:solidFill>
                          <a:latin typeface="黑体" panose="02010609060101010101" pitchFamily="49" charset="-122"/>
                          <a:ea typeface="黑体" panose="02010609060101010101" pitchFamily="49" charset="-122"/>
                          <a:cs typeface="Arial" panose="020B0604020202020204" pitchFamily="34" charset="0"/>
                        </a:rPr>
                        <a:t>是</a:t>
                      </a:r>
                      <a:endParaRPr lang="zh-CN" altLang="en-US" sz="1600" dirty="0">
                        <a:solidFill>
                          <a:schemeClr val="accent2"/>
                        </a:solidFill>
                        <a:latin typeface="黑体" panose="02010609060101010101" pitchFamily="49" charset="-122"/>
                        <a:ea typeface="黑体" panose="02010609060101010101" pitchFamily="49" charset="-122"/>
                        <a:cs typeface="Arial" panose="020B0604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 name="表格 3"/>
          <p:cNvGraphicFramePr>
            <a:graphicFrameLocks noGrp="1"/>
          </p:cNvGraphicFramePr>
          <p:nvPr>
            <p:custDataLst>
              <p:tags r:id="rId2"/>
            </p:custDataLst>
          </p:nvPr>
        </p:nvGraphicFramePr>
        <p:xfrm>
          <a:off x="141763" y="1850788"/>
          <a:ext cx="4326255" cy="3103673"/>
        </p:xfrm>
        <a:graphic>
          <a:graphicData uri="http://schemas.openxmlformats.org/drawingml/2006/table">
            <a:tbl>
              <a:tblPr firstRow="1" bandRow="1">
                <a:tableStyleId>{5C22544A-7EE6-4342-B048-85BDC9FD1C3A}</a:tableStyleId>
              </a:tblPr>
              <a:tblGrid>
                <a:gridCol w="872490"/>
                <a:gridCol w="3453765"/>
              </a:tblGrid>
              <a:tr h="249097">
                <a:tc>
                  <a:txBody>
                    <a:bodyPr/>
                    <a:lstStyle/>
                    <a:p>
                      <a:pPr algn="ctr">
                        <a:lnSpc>
                          <a:spcPct val="100000"/>
                        </a:lnSpc>
                        <a:spcBef>
                          <a:spcPts val="0"/>
                        </a:spcBef>
                        <a:spcAft>
                          <a:spcPts val="0"/>
                        </a:spcAft>
                      </a:pPr>
                      <a:endParaRPr lang="zh-CN" altLang="en-US" sz="1400" b="1" dirty="0">
                        <a:solidFill>
                          <a:srgbClr val="FFFFFF"/>
                        </a:solidFill>
                        <a:latin typeface="Arial" panose="020B0604020202020204" pitchFamily="34" charset="0"/>
                        <a:ea typeface="楷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400" b="1" kern="1200" dirty="0">
                          <a:solidFill>
                            <a:srgbClr val="FFFFFF"/>
                          </a:solidFill>
                          <a:latin typeface="Arial" panose="020B0604020202020204" pitchFamily="34" charset="0"/>
                          <a:ea typeface="楷体" panose="02010609060101010101" pitchFamily="49" charset="-122"/>
                          <a:cs typeface="Arial" panose="020B0604020202020204" pitchFamily="34" charset="0"/>
                        </a:rPr>
                        <a:t>优势</a:t>
                      </a:r>
                      <a:endParaRPr lang="en-US" altLang="zh-CN" sz="1400" b="1" kern="1200" dirty="0">
                        <a:solidFill>
                          <a:srgbClr val="FFFFFF"/>
                        </a:solidFill>
                        <a:latin typeface="Arial" panose="020B0604020202020204" pitchFamily="34" charset="0"/>
                        <a:ea typeface="楷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1100515">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400" b="1" kern="1200" dirty="0">
                          <a:solidFill>
                            <a:schemeClr val="tx1"/>
                          </a:solidFill>
                          <a:latin typeface="黑体" panose="02010609060101010101" pitchFamily="49" charset="-122"/>
                          <a:ea typeface="黑体" panose="02010609060101010101" pitchFamily="49" charset="-122"/>
                          <a:cs typeface="Arial" panose="020B0604020202020204" pitchFamily="34" charset="0"/>
                        </a:rPr>
                        <a:t>使用方法比较</a:t>
                      </a:r>
                      <a:endParaRPr lang="zh-CN" altLang="en-US" sz="1400" b="1" kern="1200" dirty="0">
                        <a:solidFill>
                          <a:schemeClr val="tx1"/>
                        </a:solidFill>
                        <a:latin typeface="黑体" panose="02010609060101010101" pitchFamily="49" charset="-122"/>
                        <a:ea typeface="黑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ts val="2000"/>
                        </a:lnSpc>
                        <a:spcBef>
                          <a:spcPts val="0"/>
                        </a:spcBef>
                        <a:spcAft>
                          <a:spcPts val="0"/>
                        </a:spcAft>
                        <a:buClrTx/>
                        <a:buSzTx/>
                        <a:buFont typeface="Wingdings" panose="05000000000000000000" pitchFamily="2" charset="2"/>
                        <a:buNone/>
                        <a:defRPr/>
                      </a:pPr>
                      <a:r>
                        <a:rPr sz="1400" b="1" kern="1200" dirty="0">
                          <a:solidFill>
                            <a:schemeClr val="tx1"/>
                          </a:solidFill>
                          <a:latin typeface="黑体" panose="02010609060101010101" pitchFamily="49" charset="-122"/>
                          <a:ea typeface="黑体" panose="02010609060101010101" pitchFamily="49" charset="-122"/>
                        </a:rPr>
                        <a:t>单药联合治疗：</a:t>
                      </a:r>
                      <a:r>
                        <a:rPr sz="1400" kern="1200" dirty="0">
                          <a:latin typeface="黑体" panose="02010609060101010101" pitchFamily="49" charset="-122"/>
                          <a:ea typeface="黑体" panose="02010609060101010101" pitchFamily="49" charset="-122"/>
                        </a:rPr>
                        <a:t>早上使用奥氮平，晚上使用氟西汀，用药依从性</a:t>
                      </a:r>
                      <a:r>
                        <a:rPr lang="zh-CN" sz="1400" kern="1200" dirty="0">
                          <a:latin typeface="黑体" panose="02010609060101010101" pitchFamily="49" charset="-122"/>
                          <a:ea typeface="黑体" panose="02010609060101010101" pitchFamily="49" charset="-122"/>
                        </a:rPr>
                        <a:t>差。</a:t>
                      </a:r>
                      <a:endParaRPr sz="1400" kern="1200" dirty="0">
                        <a:latin typeface="黑体" panose="02010609060101010101" pitchFamily="49" charset="-122"/>
                        <a:ea typeface="黑体" panose="02010609060101010101" pitchFamily="49" charset="-122"/>
                      </a:endParaRPr>
                    </a:p>
                    <a:p>
                      <a:pPr marL="0" marR="0" lvl="0" indent="0" algn="l" defTabSz="457200" rtl="0" eaLnBrk="1" fontAlgn="auto" latinLnBrk="0" hangingPunct="1">
                        <a:lnSpc>
                          <a:spcPts val="2000"/>
                        </a:lnSpc>
                        <a:spcBef>
                          <a:spcPts val="0"/>
                        </a:spcBef>
                        <a:spcAft>
                          <a:spcPts val="0"/>
                        </a:spcAft>
                        <a:buClrTx/>
                        <a:buSzTx/>
                        <a:buFont typeface="Wingdings" panose="05000000000000000000" pitchFamily="2" charset="2"/>
                        <a:buNone/>
                        <a:defRPr/>
                      </a:pPr>
                      <a:r>
                        <a:rPr lang="zh-CN" sz="1400" b="1" kern="1200" dirty="0">
                          <a:solidFill>
                            <a:schemeClr val="tx1"/>
                          </a:solidFill>
                          <a:latin typeface="黑体" panose="02010609060101010101" pitchFamily="49" charset="-122"/>
                          <a:ea typeface="黑体" panose="02010609060101010101" pitchFamily="49" charset="-122"/>
                        </a:rPr>
                        <a:t>本品治疗</a:t>
                      </a:r>
                      <a:r>
                        <a:rPr sz="1400" b="1" kern="1200" dirty="0">
                          <a:solidFill>
                            <a:schemeClr val="tx1"/>
                          </a:solidFill>
                          <a:latin typeface="黑体" panose="02010609060101010101" pitchFamily="49" charset="-122"/>
                          <a:ea typeface="黑体" panose="02010609060101010101" pitchFamily="49" charset="-122"/>
                        </a:rPr>
                        <a:t>：</a:t>
                      </a:r>
                      <a:r>
                        <a:rPr sz="1400" b="1" kern="1200" dirty="0">
                          <a:solidFill>
                            <a:srgbClr val="FF0000"/>
                          </a:solidFill>
                          <a:latin typeface="黑体" panose="02010609060101010101" pitchFamily="49" charset="-122"/>
                          <a:ea typeface="黑体" panose="02010609060101010101" pitchFamily="49" charset="-122"/>
                        </a:rPr>
                        <a:t>每日一次，</a:t>
                      </a:r>
                      <a:r>
                        <a:rPr sz="1400" kern="1200" dirty="0">
                          <a:latin typeface="黑体" panose="02010609060101010101" pitchFamily="49" charset="-122"/>
                          <a:ea typeface="黑体" panose="02010609060101010101" pitchFamily="49" charset="-122"/>
                        </a:rPr>
                        <a:t>仅晚上使用，治疗方案创新，可</a:t>
                      </a:r>
                      <a:r>
                        <a:rPr sz="1400" b="1" kern="1200" dirty="0">
                          <a:solidFill>
                            <a:srgbClr val="FF0000"/>
                          </a:solidFill>
                          <a:latin typeface="黑体" panose="02010609060101010101" pitchFamily="49" charset="-122"/>
                          <a:ea typeface="黑体" panose="02010609060101010101" pitchFamily="49" charset="-122"/>
                        </a:rPr>
                        <a:t>显著改善依从性</a:t>
                      </a:r>
                      <a:r>
                        <a:rPr lang="zh-CN" sz="1400" b="1" kern="1200" dirty="0">
                          <a:solidFill>
                            <a:srgbClr val="FF0000"/>
                          </a:solidFill>
                          <a:latin typeface="黑体" panose="02010609060101010101" pitchFamily="49" charset="-122"/>
                          <a:ea typeface="黑体" panose="02010609060101010101" pitchFamily="49" charset="-122"/>
                        </a:rPr>
                        <a:t>。</a:t>
                      </a:r>
                      <a:endParaRPr lang="zh-CN" sz="1400" b="1" kern="1200" dirty="0">
                        <a:solidFill>
                          <a:srgbClr val="FF0000"/>
                        </a:solidFill>
                        <a:latin typeface="黑体" panose="02010609060101010101" pitchFamily="49" charset="-122"/>
                        <a:ea typeface="黑体" panose="02010609060101010101" pitchFamily="49" charset="-122"/>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324695">
                <a:tc>
                  <a:txBody>
                    <a:bodyPr/>
                    <a:lstStyle/>
                    <a:p>
                      <a:pPr marL="0" marR="0" lvl="0" indent="0" algn="ctr" defTabSz="457200" rtl="0" eaLnBrk="1" fontAlgn="auto" latinLnBrk="0" hangingPunct="1">
                        <a:lnSpc>
                          <a:spcPct val="150000"/>
                        </a:lnSpc>
                        <a:spcBef>
                          <a:spcPts val="0"/>
                        </a:spcBef>
                        <a:spcAft>
                          <a:spcPts val="0"/>
                        </a:spcAft>
                        <a:buClrTx/>
                        <a:buSzTx/>
                        <a:buFont typeface="Wingdings" panose="05000000000000000000" pitchFamily="2" charset="2"/>
                        <a:buNone/>
                        <a:defRPr/>
                      </a:pPr>
                      <a:r>
                        <a:rPr lang="zh-CN" altLang="en-US" sz="1400" b="1" dirty="0">
                          <a:latin typeface="黑体" panose="02010609060101010101" pitchFamily="49" charset="-122"/>
                          <a:ea typeface="黑体" panose="02010609060101010101" pitchFamily="49" charset="-122"/>
                          <a:cs typeface="Arial" panose="020B0604020202020204" pitchFamily="34" charset="0"/>
                          <a:sym typeface="+mn-ea"/>
                        </a:rPr>
                        <a:t>使用剂量比较</a:t>
                      </a:r>
                      <a:endParaRPr lang="zh-CN" altLang="en-US" sz="1400" b="1" kern="1200" dirty="0">
                        <a:solidFill>
                          <a:schemeClr val="tx1"/>
                        </a:solidFill>
                        <a:latin typeface="黑体" panose="02010609060101010101" pitchFamily="49" charset="-122"/>
                        <a:ea typeface="黑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ts val="2000"/>
                        </a:lnSpc>
                        <a:spcBef>
                          <a:spcPts val="0"/>
                        </a:spcBef>
                        <a:spcAft>
                          <a:spcPts val="0"/>
                        </a:spcAft>
                        <a:buClrTx/>
                        <a:buSzTx/>
                        <a:buFont typeface="Wingdings" panose="05000000000000000000" pitchFamily="2" charset="2"/>
                        <a:buNone/>
                        <a:defRPr/>
                      </a:pPr>
                      <a:r>
                        <a:rPr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单药联合治疗：</a:t>
                      </a:r>
                      <a:r>
                        <a:rPr lang="zh-CN" altLang="en-US" sz="1400" kern="1200" dirty="0">
                          <a:latin typeface="Times New Roman" panose="02020603050405020304" pitchFamily="18" charset="0"/>
                          <a:ea typeface="黑体" panose="02010609060101010101" pitchFamily="49" charset="-122"/>
                          <a:cs typeface="Times New Roman" panose="02020603050405020304" pitchFamily="18" charset="0"/>
                        </a:rPr>
                        <a:t>奥氮平10mg+氟西汀20mg，为</a:t>
                      </a:r>
                      <a:r>
                        <a:rPr lang="zh-CN" altLang="en-US"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治疗精分</a:t>
                      </a:r>
                      <a:r>
                        <a:rPr lang="zh-CN" altLang="en-US" sz="1400" kern="1200" dirty="0">
                          <a:latin typeface="Times New Roman" panose="02020603050405020304" pitchFamily="18" charset="0"/>
                          <a:ea typeface="黑体" panose="02010609060101010101" pitchFamily="49" charset="-122"/>
                          <a:cs typeface="Times New Roman" panose="02020603050405020304" pitchFamily="18" charset="0"/>
                        </a:rPr>
                        <a:t>与</a:t>
                      </a:r>
                      <a:r>
                        <a:rPr lang="zh-CN" altLang="en-US" sz="1400"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单相抑郁</a:t>
                      </a:r>
                      <a:r>
                        <a:rPr lang="zh-CN" altLang="en-US" sz="1400" kern="1200" dirty="0">
                          <a:latin typeface="Times New Roman" panose="02020603050405020304" pitchFamily="18" charset="0"/>
                          <a:ea typeface="黑体" panose="02010609060101010101" pitchFamily="49" charset="-122"/>
                          <a:cs typeface="Times New Roman" panose="02020603050405020304" pitchFamily="18" charset="0"/>
                        </a:rPr>
                        <a:t>的剂量，</a:t>
                      </a:r>
                      <a:r>
                        <a:rPr lang="zh-CN" altLang="en-US"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未</a:t>
                      </a:r>
                      <a:r>
                        <a:rPr lang="zh-CN" altLang="en-US" sz="1400" kern="1200" dirty="0">
                          <a:latin typeface="Times New Roman" panose="02020603050405020304" pitchFamily="18" charset="0"/>
                          <a:ea typeface="黑体" panose="02010609060101010101" pitchFamily="49" charset="-122"/>
                          <a:cs typeface="Times New Roman" panose="02020603050405020304" pitchFamily="18" charset="0"/>
                        </a:rPr>
                        <a:t>经研究用于双相</a:t>
                      </a:r>
                      <a:r>
                        <a:rPr lang="zh-CN"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Ⅰ型抑郁发作</a:t>
                      </a:r>
                      <a:r>
                        <a:rPr lang="zh-CN" altLang="en-US" sz="1400" kern="1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未被</a:t>
                      </a:r>
                      <a:r>
                        <a:rPr lang="en-US" altLang="zh-CN"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NMPA</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批准</a:t>
                      </a:r>
                      <a:endParaRPr lang="zh-CN" altLang="en-US" sz="1400" kern="1200" dirty="0">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ts val="2000"/>
                        </a:lnSpc>
                        <a:spcBef>
                          <a:spcPts val="0"/>
                        </a:spcBef>
                        <a:spcAft>
                          <a:spcPts val="0"/>
                        </a:spcAft>
                        <a:buClrTx/>
                        <a:buSzTx/>
                        <a:buFont typeface="Wingdings" panose="05000000000000000000" pitchFamily="2" charset="2"/>
                        <a:buNone/>
                        <a:defRPr/>
                      </a:pPr>
                      <a:r>
                        <a:rPr lang="zh-CN"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本品治疗</a:t>
                      </a:r>
                      <a:r>
                        <a:rPr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kern="1200" dirty="0">
                          <a:latin typeface="Times New Roman" panose="02020603050405020304" pitchFamily="18" charset="0"/>
                          <a:ea typeface="黑体" panose="02010609060101010101" pitchFamily="49" charset="-122"/>
                          <a:cs typeface="Times New Roman" panose="02020603050405020304" pitchFamily="18" charset="0"/>
                        </a:rPr>
                        <a:t>6mg：25mg，</a:t>
                      </a:r>
                      <a:r>
                        <a:rPr lang="zh-CN" altLang="en-US"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配比优化，科学合理，安全性更高</a:t>
                      </a:r>
                      <a:r>
                        <a:rPr lang="zh-CN" altLang="en-US" sz="14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获批适应症用药</a:t>
                      </a:r>
                      <a:r>
                        <a:rPr lang="zh-CN" altLang="en-US" sz="14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经过严格剂量探索临床试验验证</a:t>
                      </a:r>
                      <a:r>
                        <a:rPr lang="zh-CN" altLang="en-US" sz="1400" kern="1200" dirty="0">
                          <a:latin typeface="Times New Roman" panose="02020603050405020304" pitchFamily="18" charset="0"/>
                          <a:ea typeface="黑体" panose="02010609060101010101" pitchFamily="49" charset="-122"/>
                          <a:cs typeface="Times New Roman" panose="02020603050405020304" pitchFamily="18" charset="0"/>
                        </a:rPr>
                        <a:t>此配比为疗效和安全的最优化</a:t>
                      </a:r>
                      <a:r>
                        <a:rPr lang="zh-CN" altLang="en-US" sz="14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获得</a:t>
                      </a:r>
                      <a:r>
                        <a:rPr lang="en-US" altLang="zh-CN"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NMPA</a:t>
                      </a:r>
                      <a:r>
                        <a:rPr lang="zh-CN" altLang="en-US" sz="1400" b="1" kern="1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批准</a:t>
                      </a:r>
                      <a:r>
                        <a:rPr lang="zh-CN" altLang="en-US" sz="14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400" b="0"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6" name="文本框 5"/>
          <p:cNvSpPr txBox="1"/>
          <p:nvPr>
            <p:custDataLst>
              <p:tags r:id="rId3"/>
            </p:custDataLst>
          </p:nvPr>
        </p:nvSpPr>
        <p:spPr>
          <a:xfrm>
            <a:off x="866775" y="1464310"/>
            <a:ext cx="2871470" cy="434975"/>
          </a:xfrm>
          <a:prstGeom prst="rect">
            <a:avLst/>
          </a:prstGeom>
          <a:noFill/>
        </p:spPr>
        <p:txBody>
          <a:bodyPr wrap="square" lIns="108000" rIns="108000" rtlCol="0" anchor="ctr">
            <a:noAutofit/>
          </a:bodyPr>
          <a:lstStyle/>
          <a:p>
            <a:pPr algn="ctr"/>
            <a:r>
              <a:rPr lang="zh-CN" altLang="en-US" sz="1600" b="1" dirty="0">
                <a:latin typeface="黑体" panose="02010609060101010101" pitchFamily="49" charset="-122"/>
                <a:ea typeface="黑体" panose="02010609060101010101" pitchFamily="49" charset="-122"/>
                <a:cs typeface="微软雅黑" panose="020B0503020204020204" pitchFamily="34" charset="-122"/>
                <a:sym typeface="+mn-ea"/>
              </a:rPr>
              <a:t>本品与参照药品相比的优势</a:t>
            </a:r>
            <a:endParaRPr lang="zh-CN" altLang="en-US" sz="1600" b="1" dirty="0">
              <a:latin typeface="黑体" panose="02010609060101010101" pitchFamily="49" charset="-122"/>
              <a:ea typeface="黑体" panose="02010609060101010101" pitchFamily="49" charset="-122"/>
              <a:cs typeface="微软雅黑" panose="020B0503020204020204" pitchFamily="34" charset="-122"/>
              <a:sym typeface="+mn-ea"/>
            </a:endParaRPr>
          </a:p>
        </p:txBody>
      </p:sp>
      <p:sp>
        <p:nvSpPr>
          <p:cNvPr id="7" name="文本框 6"/>
          <p:cNvSpPr txBox="1"/>
          <p:nvPr>
            <p:custDataLst>
              <p:tags r:id="rId4"/>
            </p:custDataLst>
          </p:nvPr>
        </p:nvSpPr>
        <p:spPr>
          <a:xfrm>
            <a:off x="3637280" y="1464310"/>
            <a:ext cx="5903595" cy="434975"/>
          </a:xfrm>
          <a:prstGeom prst="rect">
            <a:avLst/>
          </a:prstGeom>
          <a:noFill/>
        </p:spPr>
        <p:txBody>
          <a:bodyPr wrap="square" lIns="108000" rIns="108000" rtlCol="0" anchor="ctr">
            <a:noAutofit/>
          </a:bodyPr>
          <a:lstStyle/>
          <a:p>
            <a:pPr algn="ctr"/>
            <a:r>
              <a:rPr lang="zh-CN" altLang="en-US" sz="1600" b="1" dirty="0">
                <a:latin typeface="黑体" panose="02010609060101010101" pitchFamily="49" charset="-122"/>
                <a:ea typeface="黑体" panose="02010609060101010101" pitchFamily="49" charset="-122"/>
                <a:cs typeface="微软雅黑" panose="020B0503020204020204" pitchFamily="34" charset="-122"/>
                <a:sym typeface="+mn-ea"/>
              </a:rPr>
              <a:t>本品与已上市的同治疗领域药品相比的优势</a:t>
            </a:r>
            <a:endParaRPr lang="zh-CN" altLang="en-US" sz="1600" b="1" dirty="0">
              <a:latin typeface="黑体" panose="02010609060101010101" pitchFamily="49" charset="-122"/>
              <a:ea typeface="黑体" panose="02010609060101010101" pitchFamily="49" charset="-122"/>
              <a:cs typeface="微软雅黑" panose="020B0503020204020204" pitchFamily="34" charset="-122"/>
              <a:sym typeface="+mn-ea"/>
            </a:endParaRPr>
          </a:p>
        </p:txBody>
      </p:sp>
      <p:graphicFrame>
        <p:nvGraphicFramePr>
          <p:cNvPr id="9" name="表格 8"/>
          <p:cNvGraphicFramePr>
            <a:graphicFrameLocks noGrp="1"/>
          </p:cNvGraphicFramePr>
          <p:nvPr>
            <p:custDataLst>
              <p:tags r:id="rId5"/>
            </p:custDataLst>
          </p:nvPr>
        </p:nvGraphicFramePr>
        <p:xfrm>
          <a:off x="4523429" y="1851026"/>
          <a:ext cx="4378325" cy="3098954"/>
        </p:xfrm>
        <a:graphic>
          <a:graphicData uri="http://schemas.openxmlformats.org/drawingml/2006/table">
            <a:tbl>
              <a:tblPr firstRow="1" bandRow="1">
                <a:tableStyleId>{5C22544A-7EE6-4342-B048-85BDC9FD1C3A}</a:tableStyleId>
              </a:tblPr>
              <a:tblGrid>
                <a:gridCol w="938530"/>
                <a:gridCol w="3439795"/>
              </a:tblGrid>
              <a:tr h="259353">
                <a:tc>
                  <a:txBody>
                    <a:bodyPr/>
                    <a:lstStyle/>
                    <a:p>
                      <a:pPr algn="ctr">
                        <a:lnSpc>
                          <a:spcPct val="100000"/>
                        </a:lnSpc>
                        <a:spcBef>
                          <a:spcPts val="0"/>
                        </a:spcBef>
                        <a:spcAft>
                          <a:spcPts val="0"/>
                        </a:spcAft>
                      </a:pPr>
                      <a:endParaRPr lang="zh-CN" altLang="en-US" sz="1400" b="1" dirty="0">
                        <a:solidFill>
                          <a:srgbClr val="FFFFFF"/>
                        </a:solidFill>
                        <a:latin typeface="Arial" panose="020B0604020202020204" pitchFamily="34" charset="0"/>
                        <a:ea typeface="楷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400" b="1" kern="1200" dirty="0">
                          <a:solidFill>
                            <a:srgbClr val="FFFFFF"/>
                          </a:solidFill>
                          <a:latin typeface="Arial" panose="020B0604020202020204" pitchFamily="34" charset="0"/>
                          <a:ea typeface="楷体" panose="02010609060101010101" pitchFamily="49" charset="-122"/>
                          <a:cs typeface="Arial" panose="020B0604020202020204" pitchFamily="34" charset="0"/>
                        </a:rPr>
                        <a:t>优势</a:t>
                      </a:r>
                      <a:endParaRPr lang="en-US" altLang="zh-CN" sz="1400" b="1" kern="1200" dirty="0">
                        <a:solidFill>
                          <a:srgbClr val="FFFFFF"/>
                        </a:solidFill>
                        <a:latin typeface="Arial" panose="020B0604020202020204" pitchFamily="34" charset="0"/>
                        <a:ea typeface="楷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151943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1400" b="1" kern="1200" dirty="0">
                          <a:solidFill>
                            <a:schemeClr val="tx1"/>
                          </a:solidFill>
                          <a:latin typeface="黑体" panose="02010609060101010101" pitchFamily="49" charset="-122"/>
                          <a:ea typeface="黑体" panose="02010609060101010101" pitchFamily="49" charset="-122"/>
                          <a:cs typeface="Arial" panose="020B0604020202020204" pitchFamily="34" charset="0"/>
                        </a:rPr>
                        <a:t>起效时间</a:t>
                      </a:r>
                      <a:endParaRPr lang="zh-CN" altLang="en-US" sz="1400" b="1" kern="1200" dirty="0">
                        <a:solidFill>
                          <a:schemeClr val="tx1"/>
                        </a:solidFill>
                        <a:latin typeface="黑体" panose="02010609060101010101" pitchFamily="49" charset="-122"/>
                        <a:ea typeface="黑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50000"/>
                        </a:lnSpc>
                        <a:spcBef>
                          <a:spcPts val="0"/>
                        </a:spcBef>
                        <a:spcAft>
                          <a:spcPts val="0"/>
                        </a:spcAft>
                        <a:buClrTx/>
                        <a:buSzTx/>
                        <a:buFont typeface="Wingdings" panose="05000000000000000000" pitchFamily="2" charset="2"/>
                        <a:buNone/>
                        <a:defRPr/>
                      </a:pPr>
                      <a:r>
                        <a:rPr lang="zh-CN" altLang="en-US" sz="1400" kern="1200" dirty="0">
                          <a:solidFill>
                            <a:schemeClr val="tx1"/>
                          </a:solidFill>
                          <a:latin typeface="黑体" panose="02010609060101010101" pitchFamily="49" charset="-122"/>
                          <a:ea typeface="黑体" panose="02010609060101010101" pitchFamily="49" charset="-122"/>
                          <a:cs typeface="Arial" panose="020B0604020202020204" pitchFamily="34" charset="0"/>
                          <a:sym typeface="+mn-ea"/>
                        </a:rPr>
                        <a:t>同时具有情绪稳定和抗抑郁作用的</a:t>
                      </a:r>
                      <a:r>
                        <a:rPr lang="en-US" altLang="zh-CN" sz="1400" b="1" kern="1200"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双重作用</a:t>
                      </a:r>
                      <a:r>
                        <a:rPr lang="zh-CN" altLang="en-US" sz="1400" dirty="0">
                          <a:solidFill>
                            <a:schemeClr val="tx1"/>
                          </a:solidFill>
                          <a:latin typeface="黑体" panose="02010609060101010101" pitchFamily="49" charset="-122"/>
                          <a:ea typeface="黑体" panose="02010609060101010101" pitchFamily="49" charset="-122"/>
                          <a:cs typeface="Arial" panose="020B0604020202020204" pitchFamily="34" charset="0"/>
                          <a:sym typeface="+mn-ea"/>
                        </a:rPr>
                        <a:t>，</a:t>
                      </a:r>
                      <a:r>
                        <a:rPr lang="zh-CN" altLang="en-US" sz="1400" b="1"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一周内迅速</a:t>
                      </a:r>
                      <a:r>
                        <a:rPr lang="zh-CN" altLang="en-US" sz="1400" dirty="0">
                          <a:solidFill>
                            <a:schemeClr val="tx1"/>
                          </a:solidFill>
                          <a:latin typeface="黑体" panose="02010609060101010101" pitchFamily="49" charset="-122"/>
                          <a:ea typeface="黑体" panose="02010609060101010101" pitchFamily="49" charset="-122"/>
                          <a:cs typeface="Arial" panose="020B0604020202020204" pitchFamily="34" charset="0"/>
                          <a:sym typeface="+mn-ea"/>
                        </a:rPr>
                        <a:t>改善患者抑郁和焦虑</a:t>
                      </a:r>
                      <a:r>
                        <a:rPr lang="zh-CN" altLang="en-US" sz="1400" b="1" dirty="0">
                          <a:solidFill>
                            <a:srgbClr val="FF0000"/>
                          </a:solidFill>
                          <a:latin typeface="黑体" panose="02010609060101010101" pitchFamily="49" charset="-122"/>
                          <a:ea typeface="黑体" panose="02010609060101010101" pitchFamily="49" charset="-122"/>
                          <a:cs typeface="Arial" panose="020B0604020202020204" pitchFamily="34" charset="0"/>
                          <a:sym typeface="+mn-ea"/>
                        </a:rPr>
                        <a:t>症状</a:t>
                      </a:r>
                      <a:r>
                        <a:rPr lang="zh-CN" altLang="en-US" sz="1400" dirty="0">
                          <a:solidFill>
                            <a:schemeClr val="tx1"/>
                          </a:solidFill>
                          <a:latin typeface="黑体" panose="02010609060101010101" pitchFamily="49" charset="-122"/>
                          <a:ea typeface="黑体" panose="02010609060101010101" pitchFamily="49" charset="-122"/>
                          <a:cs typeface="Arial" panose="020B0604020202020204" pitchFamily="34" charset="0"/>
                          <a:sym typeface="+mn-ea"/>
                        </a:rPr>
                        <a:t>。</a:t>
                      </a:r>
                      <a:endParaRPr lang="en-US" altLang="zh-CN" sz="1400" b="1" kern="1200" dirty="0">
                        <a:solidFill>
                          <a:schemeClr val="accent2"/>
                        </a:solidFill>
                        <a:latin typeface="黑体" panose="02010609060101010101" pitchFamily="49" charset="-122"/>
                        <a:ea typeface="黑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320171">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1400" b="1" kern="1200" dirty="0">
                          <a:solidFill>
                            <a:schemeClr val="tx1"/>
                          </a:solidFill>
                          <a:latin typeface="黑体" panose="02010609060101010101" pitchFamily="49" charset="-122"/>
                          <a:ea typeface="黑体" panose="02010609060101010101" pitchFamily="49" charset="-122"/>
                          <a:cs typeface="Arial" panose="020B0604020202020204" pitchFamily="34" charset="0"/>
                        </a:rPr>
                        <a:t>临床疗效</a:t>
                      </a:r>
                      <a:endParaRPr lang="zh-CN" altLang="en-US" sz="1400" b="1" kern="1200" dirty="0">
                        <a:solidFill>
                          <a:schemeClr val="tx1"/>
                        </a:solidFill>
                        <a:latin typeface="黑体" panose="02010609060101010101" pitchFamily="49" charset="-122"/>
                        <a:ea typeface="黑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5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黑体" panose="02010609060101010101" pitchFamily="49" charset="-122"/>
                          <a:ea typeface="黑体" panose="02010609060101010101" pitchFamily="49" charset="-122"/>
                          <a:cs typeface="Arial" panose="020B0604020202020204" pitchFamily="34" charset="0"/>
                        </a:rPr>
                        <a:t>临床试验证明</a:t>
                      </a:r>
                      <a:r>
                        <a:rPr lang="zh-CN" altLang="en-US" sz="1400" b="1" kern="1200" dirty="0">
                          <a:solidFill>
                            <a:srgbClr val="FF0000"/>
                          </a:solidFill>
                          <a:latin typeface="黑体" panose="02010609060101010101" pitchFamily="49" charset="-122"/>
                          <a:ea typeface="黑体" panose="02010609060101010101" pitchFamily="49" charset="-122"/>
                          <a:cs typeface="Arial" panose="020B0604020202020204" pitchFamily="34" charset="0"/>
                        </a:rPr>
                        <a:t>疗效明显优于喹硫平</a:t>
                      </a:r>
                      <a:r>
                        <a:rPr lang="zh-CN" altLang="en-US" sz="1400" b="0" kern="1200" dirty="0">
                          <a:solidFill>
                            <a:schemeClr val="tx1"/>
                          </a:solidFill>
                          <a:latin typeface="黑体" panose="02010609060101010101" pitchFamily="49" charset="-122"/>
                          <a:ea typeface="黑体" panose="02010609060101010101" pitchFamily="49" charset="-122"/>
                          <a:cs typeface="Arial" panose="020B0604020202020204" pitchFamily="34" charset="0"/>
                        </a:rPr>
                        <a:t>，同时</a:t>
                      </a:r>
                      <a:r>
                        <a:rPr lang="zh-CN" altLang="en-US" sz="1400" b="1" kern="1200" dirty="0">
                          <a:solidFill>
                            <a:srgbClr val="FF0000"/>
                          </a:solidFill>
                          <a:latin typeface="黑体" panose="02010609060101010101" pitchFamily="49" charset="-122"/>
                          <a:ea typeface="黑体" panose="02010609060101010101" pitchFamily="49" charset="-122"/>
                          <a:cs typeface="Arial" panose="020B0604020202020204" pitchFamily="34" charset="0"/>
                        </a:rPr>
                        <a:t>优于奥氮平单药</a:t>
                      </a:r>
                      <a:r>
                        <a:rPr lang="zh-CN" altLang="en-US" sz="1400" b="0" kern="1200" dirty="0">
                          <a:solidFill>
                            <a:schemeClr val="tx1"/>
                          </a:solidFill>
                          <a:latin typeface="黑体" panose="02010609060101010101" pitchFamily="49" charset="-122"/>
                          <a:ea typeface="黑体" panose="02010609060101010101" pitchFamily="49" charset="-122"/>
                          <a:cs typeface="Arial" panose="020B0604020202020204" pitchFamily="34" charset="0"/>
                        </a:rPr>
                        <a:t>治疗、</a:t>
                      </a:r>
                      <a:r>
                        <a:rPr lang="zh-CN" altLang="en-US" sz="1400" b="1" kern="1200" dirty="0">
                          <a:solidFill>
                            <a:srgbClr val="FF0000"/>
                          </a:solidFill>
                          <a:latin typeface="黑体" panose="02010609060101010101" pitchFamily="49" charset="-122"/>
                          <a:ea typeface="黑体" panose="02010609060101010101" pitchFamily="49" charset="-122"/>
                          <a:cs typeface="Arial" panose="020B0604020202020204" pitchFamily="34" charset="0"/>
                        </a:rPr>
                        <a:t>碳酸锂联合帕罗西汀等</a:t>
                      </a:r>
                      <a:r>
                        <a:rPr lang="zh-CN" altLang="en-US" sz="1400" b="0" kern="1200" dirty="0">
                          <a:solidFill>
                            <a:schemeClr val="tx1"/>
                          </a:solidFill>
                          <a:latin typeface="黑体" panose="02010609060101010101" pitchFamily="49" charset="-122"/>
                          <a:ea typeface="黑体" panose="02010609060101010101" pitchFamily="49" charset="-122"/>
                          <a:cs typeface="Arial" panose="020B0604020202020204" pitchFamily="34" charset="0"/>
                        </a:rPr>
                        <a:t>超适应症治疗药物。</a:t>
                      </a:r>
                      <a:endParaRPr lang="en-US" altLang="zh-CN" sz="1400" b="0" kern="1200" dirty="0">
                        <a:solidFill>
                          <a:schemeClr val="tx1"/>
                        </a:solidFill>
                        <a:latin typeface="黑体" panose="02010609060101010101" pitchFamily="49" charset="-122"/>
                        <a:ea typeface="黑体" panose="02010609060101010101" pitchFamily="49" charset="-122"/>
                        <a:cs typeface="Arial" panose="020B0604020202020204" pitchFamily="34"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10" name="标题 3"/>
          <p:cNvSpPr>
            <a:spLocks noGrp="1"/>
          </p:cNvSpPr>
          <p:nvPr>
            <p:ph type="title"/>
            <p:custDataLst>
              <p:tags r:id="rId6"/>
            </p:custDataLst>
          </p:nvPr>
        </p:nvSpPr>
        <p:spPr>
          <a:xfrm>
            <a:off x="209550" y="266065"/>
            <a:ext cx="8962390" cy="566420"/>
          </a:xfrm>
        </p:spPr>
        <p:txBody>
          <a:bodyPr/>
          <a:p>
            <a:r>
              <a:rPr lang="zh-CN" altLang="en-US" dirty="0">
                <a:latin typeface="黑体" panose="02010609060101010101" pitchFamily="49" charset="-122"/>
                <a:ea typeface="黑体" panose="02010609060101010101" pitchFamily="49" charset="-122"/>
                <a:cs typeface="黑体" panose="02010609060101010101" pitchFamily="49" charset="-122"/>
              </a:rPr>
              <a:t>奥氮平氟西汀胶囊较参照药品和同治疗领域药品</a:t>
            </a: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更安全</a:t>
            </a:r>
            <a:r>
              <a:rPr lang="zh-CN" altLang="en-US" dirty="0">
                <a:latin typeface="黑体" panose="02010609060101010101" pitchFamily="49" charset="-122"/>
                <a:ea typeface="黑体" panose="02010609060101010101" pitchFamily="49" charset="-122"/>
                <a:cs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更有效</a:t>
            </a:r>
            <a:r>
              <a:rPr lang="zh-CN" altLang="en-US" dirty="0">
                <a:latin typeface="黑体" panose="02010609060101010101" pitchFamily="49" charset="-122"/>
                <a:ea typeface="黑体" panose="02010609060101010101" pitchFamily="49" charset="-122"/>
                <a:cs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用药依从性更佳</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56870" y="915683"/>
            <a:ext cx="8375650" cy="3748405"/>
          </a:xfrm>
          <a:prstGeom prst="rect">
            <a:avLst/>
          </a:prstGeom>
        </p:spPr>
        <p:txBody>
          <a:bodyPr wrap="square">
            <a:noAutofit/>
          </a:bodyPr>
          <a:lstStyle/>
          <a:p>
            <a:pPr marL="0" marR="0" lvl="0" indent="0" algn="l" defTabSz="457200" rtl="0" eaLnBrk="1" fontAlgn="auto" latinLnBrk="0" hangingPunct="1">
              <a:spcBef>
                <a:spcPts val="1200"/>
              </a:spcBef>
              <a:spcAft>
                <a:spcPts val="0"/>
              </a:spcAft>
              <a:buClrTx/>
              <a:buSzTx/>
              <a:buFontTx/>
              <a:buNone/>
              <a:defRPr/>
            </a:pPr>
            <a:r>
              <a:rPr lang="zh-CN" altLang="en-US" sz="1400" b="1" kern="0" dirty="0">
                <a:solidFill>
                  <a:schemeClr val="tx2"/>
                </a:solidFill>
                <a:latin typeface="黑体" panose="02010609060101010101" pitchFamily="49" charset="-122"/>
                <a:ea typeface="黑体" panose="02010609060101010101" pitchFamily="49" charset="-122"/>
                <a:cs typeface="微软雅黑" panose="020B0503020204020204" pitchFamily="34" charset="-122"/>
                <a:sym typeface="+mn-ea"/>
              </a:rPr>
              <a:t>双相</a:t>
            </a:r>
            <a:r>
              <a:rPr lang="en-US" altLang="zh-CN" sz="14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Ⅰ</a:t>
            </a:r>
            <a:r>
              <a:rPr lang="zh-CN" altLang="en-US" sz="1400" b="1" kern="0" dirty="0">
                <a:solidFill>
                  <a:schemeClr val="tx2"/>
                </a:solidFill>
                <a:latin typeface="黑体" panose="02010609060101010101" pitchFamily="49" charset="-122"/>
                <a:ea typeface="黑体" panose="02010609060101010101" pitchFamily="49" charset="-122"/>
                <a:cs typeface="微软雅黑" panose="020B0503020204020204" pitchFamily="34" charset="-122"/>
                <a:sym typeface="+mn-ea"/>
              </a:rPr>
              <a:t>型情感障碍抑郁发作的</a:t>
            </a:r>
            <a:r>
              <a:rPr lang="zh-CN" altLang="zh-CN" sz="1400" b="1" noProof="0" dirty="0">
                <a:ln>
                  <a:noFill/>
                </a:ln>
                <a:solidFill>
                  <a:schemeClr val="tx2"/>
                </a:solidFill>
                <a:effectLst/>
                <a:uLnTx/>
                <a:uFillTx/>
                <a:latin typeface="黑体" panose="02010609060101010101" pitchFamily="49" charset="-122"/>
                <a:ea typeface="黑体" panose="02010609060101010101" pitchFamily="49" charset="-122"/>
                <a:cs typeface="微软雅黑" panose="020B0503020204020204" pitchFamily="34" charset="-122"/>
                <a:sym typeface="+mn-ea"/>
              </a:rPr>
              <a:t>治疗方案选择有限，未满足需求显著且迫切</a:t>
            </a:r>
            <a:endParaRPr kumimoji="0" lang="en-US" altLang="zh-CN" sz="1400" b="1" i="0" u="none" strike="noStrike" kern="1200" cap="none" spc="0" normalizeH="0" baseline="0" noProof="0" dirty="0">
              <a:ln>
                <a:noFill/>
              </a:ln>
              <a:solidFill>
                <a:schemeClr val="tx2"/>
              </a:solidFill>
              <a:effectLst/>
              <a:uLnTx/>
              <a:uFillTx/>
              <a:latin typeface="黑体" panose="02010609060101010101" pitchFamily="49" charset="-122"/>
              <a:ea typeface="黑体" panose="02010609060101010101" pitchFamily="49" charset="-122"/>
              <a:cs typeface="微软雅黑" panose="020B0503020204020204" pitchFamily="34" charset="-122"/>
            </a:endParaRPr>
          </a:p>
          <a:p>
            <a:pPr marL="285750" indent="-285750" algn="just">
              <a:spcBef>
                <a:spcPts val="600"/>
              </a:spcBef>
              <a:buClr>
                <a:schemeClr val="bg2"/>
              </a:buClr>
              <a:buFont typeface="Wingdings" panose="05000000000000000000" pitchFamily="2" charset="2"/>
              <a:buChar char="l"/>
            </a:pPr>
            <a:r>
              <a:rPr lang="zh-CN" altLang="en-US" sz="14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国内已上市品种中</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有双相Ⅰ型情感障碍抑郁发作适应症的药物仅喹硫平</a:t>
            </a:r>
            <a:r>
              <a:rPr lang="zh-CN" altLang="en-US" sz="14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，多为超适应症用药，</a:t>
            </a:r>
            <a:r>
              <a:rPr lang="zh-CN" altLang="en-US" sz="1400" b="1"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诊疗</a:t>
            </a:r>
            <a:r>
              <a:rPr lang="en-US" altLang="zh-CN" sz="1400" b="1"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指南推荐</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联合情绪稳定剂</a:t>
            </a:r>
            <a:r>
              <a:rPr lang="en-US" altLang="zh-CN"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非典型抗精分药</a:t>
            </a:r>
            <a:r>
              <a:rPr lang="en-US" altLang="zh-CN"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/SSRIs</a:t>
            </a:r>
            <a:r>
              <a:rPr lang="zh-CN" altLang="en-US" sz="14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国内尚无相关复方制剂上市</a:t>
            </a:r>
            <a:r>
              <a:rPr lang="zh-CN" altLang="en-US" sz="14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，治疗方案依从性差。</a:t>
            </a:r>
            <a:endParaRPr lang="zh-CN" altLang="en-US" sz="14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indent="0" algn="just">
              <a:spcBef>
                <a:spcPts val="600"/>
              </a:spcBef>
              <a:buClr>
                <a:schemeClr val="bg2"/>
              </a:buClr>
              <a:buFont typeface="Wingdings" panose="05000000000000000000" pitchFamily="2" charset="2"/>
              <a:buNone/>
            </a:pPr>
            <a:endParaRPr lang="en-US" altLang="zh-CN" sz="6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endParaRPr>
          </a:p>
          <a:p>
            <a:pPr indent="0" algn="just">
              <a:spcBef>
                <a:spcPts val="600"/>
              </a:spcBef>
              <a:buClr>
                <a:schemeClr val="bg2"/>
              </a:buClr>
              <a:buFont typeface="Wingdings" panose="05000000000000000000" pitchFamily="2" charset="2"/>
              <a:buNone/>
            </a:pPr>
            <a:r>
              <a:rPr lang="zh-CN" altLang="en-US" sz="14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rPr>
              <a:t>双相Ⅰ型情感障碍的抑郁</a:t>
            </a:r>
            <a:r>
              <a:rPr kumimoji="0" lang="zh-CN" altLang="en-US" sz="1400" b="1" i="0" u="none" strike="noStrike" kern="0" cap="none" spc="0" normalizeH="0" baseline="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rPr>
              <a:t>发病率突出，疾病负担严重</a:t>
            </a:r>
            <a:endParaRPr kumimoji="0" lang="zh-CN" altLang="en-US" sz="1400" b="1" i="0" u="none" strike="noStrike" kern="0" cap="none" spc="0" normalizeH="0" baseline="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lgn="just">
              <a:spcBef>
                <a:spcPts val="600"/>
              </a:spcBef>
              <a:buClr>
                <a:schemeClr val="bg2"/>
              </a:buClr>
              <a:buFont typeface="Wingdings" panose="05000000000000000000" pitchFamily="2" charset="2"/>
              <a:buChar char="l"/>
              <a:defRPr/>
            </a:pPr>
            <a:r>
              <a:rPr lang="zh-CN"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2018年，权威数据显示</a:t>
            </a:r>
            <a:r>
              <a:rPr lang="zh-CN" altLang="en-US" sz="1400" b="1"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我国</a:t>
            </a:r>
            <a:r>
              <a:rPr lang="zh-CN"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双相障碍患病率</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为</a:t>
            </a:r>
            <a:r>
              <a:rPr lang="en-US"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0.46%</a:t>
            </a:r>
            <a:r>
              <a:rPr lang="zh-CN"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，其中双相</a:t>
            </a:r>
            <a:r>
              <a:rPr lang="en-US"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a:t>
            </a:r>
            <a:r>
              <a:rPr lang="zh-CN"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型</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情感</a:t>
            </a:r>
            <a:r>
              <a:rPr lang="zh-CN"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障碍</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抑郁</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患病率为0.35%</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。我国双相</a:t>
            </a:r>
            <a:r>
              <a:rPr lang="en-US"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型情感障碍抑郁</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患者总数约494.2万人</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。普遍认为</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双相抑郁被漏诊和误诊为单相抑郁几率较高，</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近年双相患者呈增长趋势，且</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青少年患者增多</a:t>
            </a:r>
            <a:r>
              <a:rPr lang="en-US" altLang="zh-CN" sz="1400" baseline="30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marR="0" lvl="0" algn="just" defTabSz="457200" rtl="0" eaLnBrk="1" fontAlgn="auto" latinLnBrk="0" hangingPunct="1">
              <a:spcBef>
                <a:spcPts val="600"/>
              </a:spcBef>
              <a:buClr>
                <a:schemeClr val="bg2"/>
              </a:buClr>
              <a:buSzTx/>
              <a:buFont typeface="Wingdings" panose="05000000000000000000" pitchFamily="2" charset="2"/>
            </a:pPr>
            <a:endParaRPr lang="en-US" altLang="zh-CN" sz="6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R="0" lvl="0" algn="just" defTabSz="457200" rtl="0" eaLnBrk="1" fontAlgn="auto" latinLnBrk="0" hangingPunct="1">
              <a:spcBef>
                <a:spcPts val="600"/>
              </a:spcBef>
              <a:buClr>
                <a:schemeClr val="bg2"/>
              </a:buClr>
              <a:buSzTx/>
              <a:buFont typeface="Wingdings" panose="05000000000000000000" pitchFamily="2" charset="2"/>
            </a:pPr>
            <a:r>
              <a:rPr lang="zh-CN" altLang="en-US" sz="14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双相Ⅰ型情感障碍的经济影响</a:t>
            </a:r>
            <a:endParaRPr lang="zh-CN" altLang="en-US" sz="14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marR="0" lvl="0" indent="-285750" algn="just" fontAlgn="auto">
              <a:spcBef>
                <a:spcPts val="600"/>
              </a:spcBef>
              <a:spcAft>
                <a:spcPts val="0"/>
              </a:spcAft>
              <a:buClr>
                <a:schemeClr val="bg2"/>
              </a:buClr>
              <a:buSzTx/>
              <a:buFont typeface="Wingdings" panose="05000000000000000000" pitchFamily="2" charset="2"/>
              <a:buChar char="l"/>
              <a:defRPr/>
            </a:pP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2015</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年亚太精神科学高峰会上发表的调查报告显示：抑郁症在我国造成的直接经济负担约为</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141</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亿元，间接经济损失约</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481</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亿元，</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总经济负担达到622亿人民币</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，假如不采取有效措施，损失还将继续加剧。</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R="0" lvl="0" algn="just" fontAlgn="auto">
              <a:spcBef>
                <a:spcPts val="600"/>
              </a:spcBef>
              <a:buClr>
                <a:schemeClr val="bg2"/>
              </a:buClr>
              <a:buSzTx/>
              <a:buFont typeface="Wingdings" panose="05000000000000000000" pitchFamily="2" charset="2"/>
              <a:buNone/>
            </a:pPr>
            <a:endParaRPr lang="en-US" altLang="zh-CN" sz="6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R="0" lvl="0" algn="just" fontAlgn="auto">
              <a:spcBef>
                <a:spcPts val="600"/>
              </a:spcBef>
              <a:buClr>
                <a:schemeClr val="bg2"/>
              </a:buClr>
              <a:buSzTx/>
              <a:buFont typeface="Wingdings" panose="05000000000000000000" pitchFamily="2" charset="2"/>
              <a:buNone/>
            </a:pPr>
            <a:r>
              <a:rPr lang="zh-CN" altLang="en-US" sz="14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双相Ⅰ型情感障碍的社会影响</a:t>
            </a:r>
            <a:endParaRPr lang="zh-CN" altLang="en-US" sz="1400" b="1" kern="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just">
              <a:spcBef>
                <a:spcPts val="600"/>
              </a:spcBef>
              <a:buClr>
                <a:schemeClr val="bg2"/>
              </a:buClr>
              <a:buFont typeface="Wingdings" panose="05000000000000000000" pitchFamily="2" charset="2"/>
              <a:buChar char="l"/>
              <a:defRP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双相情感障碍具有</a:t>
            </a:r>
            <a:r>
              <a:rPr lang="zh-CN" altLang="en-US" sz="1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高患病率、高复发率、高致残率、高自杀率、低龄化和慢性化</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等特点，首次发作常在</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20</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岁之前，严重影响患者的生活，同时影响社会安定。</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4" name="组合 3"/>
          <p:cNvGrpSpPr/>
          <p:nvPr/>
        </p:nvGrpSpPr>
        <p:grpSpPr>
          <a:xfrm>
            <a:off x="0" y="0"/>
            <a:ext cx="5699051" cy="216000"/>
            <a:chOff x="0" y="9952"/>
            <a:chExt cx="5595645" cy="216000"/>
          </a:xfrm>
        </p:grpSpPr>
        <p:sp>
          <p:nvSpPr>
            <p:cNvPr id="18" name="五边形 17"/>
            <p:cNvSpPr/>
            <p:nvPr/>
          </p:nvSpPr>
          <p:spPr>
            <a:xfrm>
              <a:off x="0" y="9952"/>
              <a:ext cx="1440000" cy="216000"/>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01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基本信息</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26" name="燕尾形 25"/>
            <p:cNvSpPr/>
            <p:nvPr/>
          </p:nvSpPr>
          <p:spPr>
            <a:xfrm>
              <a:off x="1394914" y="9952"/>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02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安全性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7" name="燕尾形 26"/>
            <p:cNvSpPr/>
            <p:nvPr/>
          </p:nvSpPr>
          <p:spPr>
            <a:xfrm>
              <a:off x="2429828" y="9952"/>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03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有效性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8" name="燕尾形 27"/>
            <p:cNvSpPr/>
            <p:nvPr/>
          </p:nvSpPr>
          <p:spPr>
            <a:xfrm>
              <a:off x="3464742" y="9952"/>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04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创新性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9" name="燕尾形 28"/>
            <p:cNvSpPr/>
            <p:nvPr/>
          </p:nvSpPr>
          <p:spPr>
            <a:xfrm>
              <a:off x="4515645" y="9952"/>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05</a:t>
              </a:r>
              <a:r>
                <a:rPr kumimoji="0" lang="en-US" altLang="zh-CN" sz="1200" b="1" i="0" u="none" strike="noStrike" kern="1200" cap="none" spc="0" normalizeH="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公平性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grpSp>
      <p:sp>
        <p:nvSpPr>
          <p:cNvPr id="5" name="文本框 4"/>
          <p:cNvSpPr txBox="1"/>
          <p:nvPr/>
        </p:nvSpPr>
        <p:spPr>
          <a:xfrm>
            <a:off x="333286" y="4884051"/>
            <a:ext cx="8746920" cy="184666"/>
          </a:xfrm>
          <a:prstGeom prst="rect">
            <a:avLst/>
          </a:prstGeom>
          <a:noFill/>
        </p:spPr>
        <p:txBody>
          <a:bodyPr wrap="square">
            <a:spAutoFit/>
          </a:bodyPr>
          <a:lstStyle/>
          <a:p>
            <a:r>
              <a:rPr lang="en-US" altLang="zh-CN"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1.</a:t>
            </a:r>
            <a:r>
              <a:rPr lang="en-US" altLang="zh-CN" sz="600" kern="100" dirty="0">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 Prof </a:t>
            </a:r>
            <a:r>
              <a:rPr lang="en-US" altLang="zh-CN" sz="600" kern="100" dirty="0" err="1">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Yueqin</a:t>
            </a:r>
            <a:r>
              <a:rPr lang="en-US" altLang="zh-CN" sz="600" kern="100" dirty="0">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 Huang</a:t>
            </a:r>
            <a:r>
              <a:rPr lang="zh-CN" altLang="zh-CN" sz="600" kern="100" dirty="0">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600" kern="100" dirty="0">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Prof Yu Wang</a:t>
            </a:r>
            <a:r>
              <a:rPr lang="zh-CN" altLang="zh-CN" sz="600" kern="100" dirty="0">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600" kern="100" dirty="0">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Prof Hong Wang</a:t>
            </a:r>
            <a:r>
              <a:rPr lang="zh-CN" altLang="zh-CN" sz="600" kern="100" dirty="0">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600" kern="100" dirty="0">
                <a:solidFill>
                  <a:srgbClr val="191919"/>
                </a:solidFill>
                <a:effectLst/>
                <a:latin typeface="Times New Roman" panose="02020603050405020304" pitchFamily="18" charset="0"/>
                <a:ea typeface="黑体" panose="02010609060101010101" pitchFamily="49" charset="-122"/>
                <a:cs typeface="Times New Roman" panose="02020603050405020304" pitchFamily="18" charset="0"/>
              </a:rPr>
              <a:t>et al. Prevalence of mental disorders in China: a cross-sectional epidemiological study. Lancet Psychiatry. Feb 2019</a:t>
            </a:r>
            <a:r>
              <a:rPr lang="en-US" altLang="zh-CN" sz="600" kern="100" dirty="0">
                <a:solidFill>
                  <a:srgbClr val="191919"/>
                </a:solidFill>
                <a:effectLst/>
                <a:latin typeface="Times New Roman" panose="02020603050405020304" pitchFamily="18" charset="0"/>
                <a:ea typeface="楷体" panose="02010609060101010101" pitchFamily="49" charset="-122"/>
                <a:cs typeface="Times New Roman" panose="02020603050405020304" pitchFamily="18" charset="0"/>
              </a:rPr>
              <a:t>.</a:t>
            </a:r>
            <a:endParaRPr lang="en-US" altLang="zh-CN" sz="600" kern="100" dirty="0">
              <a:solidFill>
                <a:srgbClr val="191919"/>
              </a:solidFill>
              <a:effectLst/>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标题 2"/>
          <p:cNvSpPr>
            <a:spLocks noGrp="1"/>
          </p:cNvSpPr>
          <p:nvPr>
            <p:ph type="title"/>
          </p:nvPr>
        </p:nvSpPr>
        <p:spPr>
          <a:xfrm>
            <a:off x="397080" y="291226"/>
            <a:ext cx="8336810" cy="566145"/>
          </a:xfrm>
        </p:spPr>
        <p:txBody>
          <a:bodyPr/>
          <a:lstStyle/>
          <a:p>
            <a:r>
              <a:rPr lang="zh-CN" altLang="en-US" dirty="0">
                <a:latin typeface="黑体" panose="02010609060101010101" pitchFamily="49" charset="-122"/>
                <a:ea typeface="黑体" panose="02010609060101010101" pitchFamily="49" charset="-122"/>
                <a:cs typeface="黑体" panose="02010609060101010101" pitchFamily="49" charset="-122"/>
              </a:rPr>
              <a:t>国内双相</a:t>
            </a:r>
            <a:r>
              <a:rPr lang="zh-CN" altLang="en-US" dirty="0">
                <a:latin typeface="+mn-lt"/>
                <a:ea typeface="黑体" panose="02010609060101010101" pitchFamily="49" charset="-122"/>
                <a:cs typeface="Times New Roman" panose="02020603050405020304" pitchFamily="18" charset="0"/>
                <a:sym typeface="+mn-ea"/>
              </a:rPr>
              <a:t>Ⅰ</a:t>
            </a:r>
            <a:r>
              <a:rPr lang="zh-CN" altLang="en-US" dirty="0">
                <a:latin typeface="黑体" panose="02010609060101010101" pitchFamily="49" charset="-122"/>
                <a:ea typeface="黑体" panose="02010609060101010101" pitchFamily="49" charset="-122"/>
                <a:cs typeface="黑体" panose="02010609060101010101" pitchFamily="49" charset="-122"/>
                <a:sym typeface="+mn-ea"/>
              </a:rPr>
              <a:t>型情感障碍</a:t>
            </a:r>
            <a:r>
              <a:rPr lang="zh-CN" altLang="en-US" dirty="0">
                <a:latin typeface="黑体" panose="02010609060101010101" pitchFamily="49" charset="-122"/>
                <a:ea typeface="黑体" panose="02010609060101010101" pitchFamily="49" charset="-122"/>
                <a:cs typeface="黑体" panose="02010609060101010101" pitchFamily="49" charset="-122"/>
              </a:rPr>
              <a:t>抑郁发作的药物治疗现状：</a:t>
            </a: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有效治疗药物稀缺，依从性差</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5497033" cy="194706"/>
            <a:chOff x="0" y="327"/>
            <a:chExt cx="5579656" cy="216000"/>
          </a:xfrm>
        </p:grpSpPr>
        <p:sp>
          <p:nvSpPr>
            <p:cNvPr id="10" name="五边形 9"/>
            <p:cNvSpPr/>
            <p:nvPr/>
          </p:nvSpPr>
          <p:spPr>
            <a:xfrm>
              <a:off x="0" y="327"/>
              <a:ext cx="1440000" cy="216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01 </a:t>
              </a:r>
              <a:r>
                <a:rPr lang="zh-CN" altLang="en-US" sz="1200" b="1" dirty="0">
                  <a:latin typeface="黑体" panose="02010609060101010101" pitchFamily="49" charset="-122"/>
                  <a:ea typeface="黑体" panose="02010609060101010101" pitchFamily="49" charset="-122"/>
                  <a:cs typeface="Arial" panose="020B0604020202020204" pitchFamily="34" charset="0"/>
                </a:rPr>
                <a:t>基本信息</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1" name="燕尾形 10"/>
            <p:cNvSpPr/>
            <p:nvPr/>
          </p:nvSpPr>
          <p:spPr>
            <a:xfrm>
              <a:off x="1394914" y="327"/>
              <a:ext cx="1080000" cy="216000"/>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02 </a:t>
              </a:r>
              <a:r>
                <a:rPr lang="zh-CN" altLang="en-US" sz="1200" b="1" dirty="0">
                  <a:latin typeface="黑体" panose="02010609060101010101" pitchFamily="49" charset="-122"/>
                  <a:ea typeface="黑体" panose="02010609060101010101" pitchFamily="49" charset="-122"/>
                  <a:cs typeface="Arial" panose="020B0604020202020204" pitchFamily="34" charset="0"/>
                </a:rPr>
                <a:t>安全性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2" name="燕尾形 11"/>
            <p:cNvSpPr/>
            <p:nvPr/>
          </p:nvSpPr>
          <p:spPr>
            <a:xfrm>
              <a:off x="2429828" y="327"/>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03 </a:t>
              </a:r>
              <a:r>
                <a:rPr lang="zh-CN" altLang="en-US" sz="1200" b="1" dirty="0">
                  <a:latin typeface="黑体" panose="02010609060101010101" pitchFamily="49" charset="-122"/>
                  <a:ea typeface="黑体" panose="02010609060101010101" pitchFamily="49" charset="-122"/>
                  <a:cs typeface="Arial" panose="020B0604020202020204" pitchFamily="34" charset="0"/>
                </a:rPr>
                <a:t>有效性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7" name="燕尾形 16"/>
            <p:cNvSpPr/>
            <p:nvPr/>
          </p:nvSpPr>
          <p:spPr>
            <a:xfrm>
              <a:off x="3464742" y="327"/>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04 </a:t>
              </a:r>
              <a:r>
                <a:rPr lang="zh-CN" altLang="en-US" sz="1200" b="1" dirty="0">
                  <a:latin typeface="黑体" panose="02010609060101010101" pitchFamily="49" charset="-122"/>
                  <a:ea typeface="黑体" panose="02010609060101010101" pitchFamily="49" charset="-122"/>
                  <a:cs typeface="Arial" panose="020B0604020202020204" pitchFamily="34" charset="0"/>
                </a:rPr>
                <a:t>创新性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9" name="燕尾形 18"/>
            <p:cNvSpPr/>
            <p:nvPr/>
          </p:nvSpPr>
          <p:spPr>
            <a:xfrm>
              <a:off x="4499656" y="327"/>
              <a:ext cx="1080000" cy="216000"/>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05 </a:t>
              </a:r>
              <a:r>
                <a:rPr lang="zh-CN" altLang="en-US" sz="1200" b="1" dirty="0">
                  <a:latin typeface="黑体" panose="02010609060101010101" pitchFamily="49" charset="-122"/>
                  <a:ea typeface="黑体" panose="02010609060101010101" pitchFamily="49" charset="-122"/>
                  <a:cs typeface="Arial" panose="020B0604020202020204" pitchFamily="34" charset="0"/>
                </a:rPr>
                <a:t>公平性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grpSp>
      <p:grpSp>
        <p:nvGrpSpPr>
          <p:cNvPr id="20" name="组合 19"/>
          <p:cNvGrpSpPr/>
          <p:nvPr/>
        </p:nvGrpSpPr>
        <p:grpSpPr>
          <a:xfrm>
            <a:off x="3574424" y="735965"/>
            <a:ext cx="5000626" cy="3708400"/>
            <a:chOff x="-884284" y="-1096432"/>
            <a:chExt cx="3824773" cy="3857066"/>
          </a:xfrm>
        </p:grpSpPr>
        <p:pic>
          <p:nvPicPr>
            <p:cNvPr id="16" name="图片 15"/>
            <p:cNvPicPr>
              <a:picLocks noChangeAspect="1"/>
            </p:cNvPicPr>
            <p:nvPr/>
          </p:nvPicPr>
          <p:blipFill>
            <a:blip r:embed="rId1"/>
            <a:stretch>
              <a:fillRect/>
            </a:stretch>
          </p:blipFill>
          <p:spPr>
            <a:xfrm>
              <a:off x="169168" y="-1096432"/>
              <a:ext cx="2771321" cy="3857066"/>
            </a:xfrm>
            <a:prstGeom prst="rect">
              <a:avLst/>
            </a:prstGeom>
          </p:spPr>
        </p:pic>
        <p:sp>
          <p:nvSpPr>
            <p:cNvPr id="25" name="文本框 24"/>
            <p:cNvSpPr txBox="1"/>
            <p:nvPr/>
          </p:nvSpPr>
          <p:spPr>
            <a:xfrm>
              <a:off x="-884284" y="-689603"/>
              <a:ext cx="1084050" cy="3043384"/>
            </a:xfrm>
            <a:prstGeom prst="rect">
              <a:avLst/>
            </a:prstGeom>
            <a:noFill/>
          </p:spPr>
          <p:txBody>
            <a:bodyPr wrap="square">
              <a:noAutofit/>
            </a:bodyPr>
            <a:lstStyle/>
            <a:p>
              <a:pPr algn="r"/>
              <a:r>
                <a:rPr lang="zh-CN" altLang="en-US" sz="1300" dirty="0">
                  <a:latin typeface="黑体" panose="02010609060101010101" pitchFamily="49" charset="-122"/>
                  <a:ea typeface="黑体" panose="02010609060101010101" pitchFamily="49" charset="-122"/>
                </a:rPr>
                <a:t>体重增加</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增加食欲</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口干</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嗜睡</a:t>
              </a:r>
              <a:endParaRPr lang="en-US" altLang="zh-CN"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乏力</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头疼</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外周水肿</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震颤</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头晕</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镇静</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过度睡眠</a:t>
              </a:r>
              <a:endParaRPr lang="en-US" altLang="zh-CN"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腹泻</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注意力分散</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焦虑</a:t>
              </a:r>
              <a:endParaRPr lang="zh-CN" altLang="en-US" sz="1300" dirty="0">
                <a:latin typeface="黑体" panose="02010609060101010101" pitchFamily="49" charset="-122"/>
                <a:ea typeface="黑体" panose="02010609060101010101" pitchFamily="49" charset="-122"/>
              </a:endParaRPr>
            </a:p>
            <a:p>
              <a:pPr algn="r"/>
              <a:r>
                <a:rPr lang="zh-CN" altLang="en-US" sz="1300" dirty="0">
                  <a:latin typeface="黑体" panose="02010609060101010101" pitchFamily="49" charset="-122"/>
                  <a:ea typeface="黑体" panose="02010609060101010101" pitchFamily="49" charset="-122"/>
                </a:rPr>
                <a:t>消化不良</a:t>
              </a:r>
              <a:endParaRPr lang="zh-CN" altLang="en-US" sz="1300" dirty="0">
                <a:latin typeface="黑体" panose="02010609060101010101" pitchFamily="49" charset="-122"/>
                <a:ea typeface="黑体" panose="02010609060101010101" pitchFamily="49" charset="-122"/>
              </a:endParaRPr>
            </a:p>
          </p:txBody>
        </p:sp>
      </p:grpSp>
      <p:sp>
        <p:nvSpPr>
          <p:cNvPr id="8" name="文本框 7"/>
          <p:cNvSpPr txBox="1"/>
          <p:nvPr/>
        </p:nvSpPr>
        <p:spPr>
          <a:xfrm>
            <a:off x="4441663" y="4442564"/>
            <a:ext cx="4243470" cy="276999"/>
          </a:xfrm>
          <a:prstGeom prst="rect">
            <a:avLst/>
          </a:prstGeom>
          <a:noFill/>
        </p:spPr>
        <p:txBody>
          <a:bodyPr wrap="none" rtlCol="0" anchor="ctr">
            <a:spAutoFit/>
          </a:bodyPr>
          <a:lstStyle/>
          <a:p>
            <a:pPr algn="ctr"/>
            <a:r>
              <a:rPr lang="zh-CN" altLang="en-US" sz="1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奥氮平氟西汀胶囊</a:t>
            </a:r>
            <a:r>
              <a:rPr lang="zh-CN" altLang="en-US" sz="1200" b="1" dirty="0">
                <a:latin typeface="Times New Roman" panose="02020603050405020304" pitchFamily="18" charset="0"/>
                <a:ea typeface="黑体" panose="02010609060101010101" pitchFamily="49" charset="-122"/>
                <a:cs typeface="Times New Roman" panose="02020603050405020304" pitchFamily="18" charset="0"/>
              </a:rPr>
              <a:t>与单药主要</a:t>
            </a:r>
            <a:r>
              <a:rPr lang="zh-CN" altLang="en-US" sz="1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不良反应类型及发生率</a:t>
            </a:r>
            <a:r>
              <a:rPr lang="zh-CN" altLang="en-US" sz="1200" b="1" dirty="0">
                <a:latin typeface="Times New Roman" panose="02020603050405020304" pitchFamily="18" charset="0"/>
                <a:ea typeface="黑体" panose="02010609060101010101" pitchFamily="49" charset="-122"/>
                <a:cs typeface="Times New Roman" panose="02020603050405020304" pitchFamily="18" charset="0"/>
              </a:rPr>
              <a:t>的比较</a:t>
            </a:r>
            <a:r>
              <a:rPr lang="en-US" altLang="zh-CN" sz="1200" b="1" baseline="30000" dirty="0">
                <a:latin typeface="Times New Roman" panose="02020603050405020304" pitchFamily="18" charset="0"/>
                <a:ea typeface="黑体" panose="02010609060101010101" pitchFamily="49" charset="-122"/>
                <a:cs typeface="Times New Roman" panose="02020603050405020304" pitchFamily="18" charset="0"/>
              </a:rPr>
              <a:t>1</a:t>
            </a:r>
            <a:endParaRPr lang="zh-CN" altLang="en-US" sz="12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文本框 13"/>
          <p:cNvSpPr txBox="1"/>
          <p:nvPr/>
        </p:nvSpPr>
        <p:spPr>
          <a:xfrm>
            <a:off x="343890" y="916594"/>
            <a:ext cx="3182048" cy="3523325"/>
          </a:xfrm>
          <a:prstGeom prst="rect">
            <a:avLst/>
          </a:prstGeom>
          <a:solidFill>
            <a:schemeClr val="accent1">
              <a:lumMod val="20000"/>
              <a:lumOff val="80000"/>
            </a:schemeClr>
          </a:solidFill>
        </p:spPr>
        <p:txBody>
          <a:bodyPr wrap="square" anchor="ctr">
            <a:noAutofit/>
          </a:bodyPr>
          <a:lstStyle/>
          <a:p>
            <a:pPr marL="177800" indent="-177800" algn="l">
              <a:buSzPct val="80000"/>
              <a:buFont typeface="Wingdings" panose="05000000000000000000" pitchFamily="2" charset="2"/>
              <a:buChar char="n"/>
            </a:pPr>
            <a:r>
              <a:rPr lang="zh-CN" alt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奥氮平氟西汀胶囊说明书中常见不良反应类型有</a:t>
            </a:r>
            <a:r>
              <a:rPr lang="zh-CN" altLang="en-US" sz="16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体重增加、食欲增加、口干、嗜睡、乏力、头疼、外周水肿等</a:t>
            </a:r>
            <a:r>
              <a:rPr lang="en-US" altLang="zh-CN" sz="1600" b="1" baseline="30000" dirty="0">
                <a:latin typeface="Times New Roman" panose="02020603050405020304" pitchFamily="18" charset="0"/>
                <a:ea typeface="黑体" panose="02010609060101010101" pitchFamily="49" charset="-122"/>
                <a:cs typeface="Times New Roman" panose="02020603050405020304" pitchFamily="18" charset="0"/>
                <a:sym typeface="+mn-ea"/>
              </a:rPr>
              <a:t>1 </a:t>
            </a:r>
            <a:r>
              <a:rPr lang="zh-CN" altLang="en-US" sz="16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，详见右图。</a:t>
            </a:r>
            <a:r>
              <a:rPr lang="en-US" altLang="zh-CN" sz="16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a:t>
            </a:r>
            <a:endParaRPr lang="zh-CN" alt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177800" indent="-177800" algn="l">
              <a:buSzPct val="80000"/>
              <a:buFont typeface="Wingdings" panose="05000000000000000000" pitchFamily="2" charset="2"/>
              <a:buChar char="n"/>
            </a:pPr>
            <a:endParaRPr lang="zh-CN" alt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177800" indent="-177800" algn="l">
              <a:buSzPct val="80000"/>
              <a:buFont typeface="Wingdings" panose="05000000000000000000" pitchFamily="2" charset="2"/>
              <a:buChar char="n"/>
            </a:pPr>
            <a:r>
              <a:rPr lang="zh-CN" alt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奥氮平氟西汀胶囊</a:t>
            </a:r>
            <a:r>
              <a:rPr lang="zh-CN" altLang="en-US" sz="16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与奥氮平或氟西汀单药治疗引起的不良反应基本一致，</a:t>
            </a:r>
            <a:r>
              <a:rPr lang="zh-CN" alt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无新增不良反应类型</a:t>
            </a:r>
            <a:endParaRPr lang="zh-CN" alt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177800" indent="-177800" algn="l">
              <a:buSzPct val="80000"/>
              <a:buFont typeface="Wingdings" panose="05000000000000000000" pitchFamily="2" charset="2"/>
              <a:buChar char="n"/>
            </a:pPr>
            <a:endParaRPr lang="zh-CN" altLang="en-US" sz="16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177800" indent="-177800" algn="l">
              <a:buSzPct val="80000"/>
              <a:buFont typeface="Wingdings" panose="05000000000000000000" pitchFamily="2" charset="2"/>
              <a:buChar char="n"/>
            </a:pPr>
            <a:r>
              <a:rPr lang="zh-CN" altLang="en-US" sz="1600" b="1" dirty="0">
                <a:latin typeface="Times New Roman" panose="02020603050405020304" pitchFamily="18" charset="0"/>
                <a:ea typeface="黑体" panose="02010609060101010101" pitchFamily="49" charset="-122"/>
                <a:cs typeface="Times New Roman" panose="02020603050405020304" pitchFamily="18" charset="0"/>
                <a:sym typeface="+mn-ea"/>
              </a:rPr>
              <a:t>相对于单药，奥氮平氟西汀胶囊</a:t>
            </a:r>
            <a:r>
              <a:rPr lang="zh-CN" alt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体重增加、食欲增加、头疼</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sym typeface="+mn-ea"/>
              </a:rPr>
              <a:t>等主要不良反应的发生率</a:t>
            </a:r>
            <a:r>
              <a:rPr lang="zh-CN" altLang="en-US" sz="1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显著降低</a:t>
            </a:r>
            <a:r>
              <a:rPr lang="en-US" altLang="zh-CN" sz="1600" b="1" baseline="30000"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16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4"/>
          <p:cNvSpPr>
            <a:spLocks noGrp="1"/>
          </p:cNvSpPr>
          <p:nvPr>
            <p:ph type="title"/>
          </p:nvPr>
        </p:nvSpPr>
        <p:spPr>
          <a:xfrm>
            <a:off x="397080" y="255666"/>
            <a:ext cx="8336810" cy="566145"/>
          </a:xfrm>
        </p:spPr>
        <p:txBody>
          <a:bodyPr/>
          <a:lstStyle/>
          <a:p>
            <a:r>
              <a:rPr lang="zh-CN" altLang="en-US" dirty="0">
                <a:latin typeface="黑体" panose="02010609060101010101" pitchFamily="49" charset="-122"/>
                <a:ea typeface="黑体" panose="02010609060101010101" pitchFamily="49" charset="-122"/>
              </a:rPr>
              <a:t>奥氮平氟西汀胶囊</a:t>
            </a:r>
            <a:r>
              <a:rPr lang="zh-CN" altLang="en-US" dirty="0">
                <a:solidFill>
                  <a:srgbClr val="FF0000"/>
                </a:solidFill>
                <a:latin typeface="黑体" panose="02010609060101010101" pitchFamily="49" charset="-122"/>
                <a:ea typeface="黑体" panose="02010609060101010101" pitchFamily="49" charset="-122"/>
              </a:rPr>
              <a:t>科学性的优化配比，安全性较单药更高</a:t>
            </a:r>
            <a:endParaRPr lang="zh-CN" altLang="en-US" dirty="0">
              <a:solidFill>
                <a:srgbClr val="FF0000"/>
              </a:solidFill>
              <a:latin typeface="黑体" panose="02010609060101010101" pitchFamily="49" charset="-122"/>
              <a:ea typeface="黑体" panose="02010609060101010101" pitchFamily="49" charset="-122"/>
            </a:endParaRPr>
          </a:p>
        </p:txBody>
      </p:sp>
      <p:sp>
        <p:nvSpPr>
          <p:cNvPr id="6" name="文本框 5"/>
          <p:cNvSpPr txBox="1"/>
          <p:nvPr/>
        </p:nvSpPr>
        <p:spPr>
          <a:xfrm>
            <a:off x="334576" y="4806181"/>
            <a:ext cx="8399313" cy="276999"/>
          </a:xfrm>
          <a:prstGeom prst="rect">
            <a:avLst/>
          </a:prstGeom>
          <a:noFill/>
        </p:spPr>
        <p:txBody>
          <a:bodyPr wrap="square">
            <a:spAutoFit/>
          </a:bodyPr>
          <a:lstStyle/>
          <a:p>
            <a:r>
              <a:rPr lang="en-US" altLang="zh-CN"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1.</a:t>
            </a:r>
            <a:r>
              <a:rPr lang="zh-CN" altLang="en-US"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奥氮平氟西汀胶囊说明书</a:t>
            </a:r>
            <a:r>
              <a:rPr lang="en-US" altLang="zh-CN"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600" dirty="0">
                <a:solidFill>
                  <a:srgbClr val="212121"/>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600" b="0" i="0" dirty="0" err="1">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Croxtall</a:t>
            </a:r>
            <a:r>
              <a:rPr lang="en-US" altLang="zh-CN"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 JD, Scott LJ. Olanzapine/fluoxetine: a review of its use in patients with treatment-resistant major depressive disorder. CNS Drugs. 2010 Mar;24(3):245-62. </a:t>
            </a:r>
            <a:r>
              <a:rPr lang="en-US" altLang="zh-CN" sz="600" b="0" i="0" dirty="0" err="1">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doi</a:t>
            </a:r>
            <a:r>
              <a:rPr lang="en-US" altLang="zh-CN"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rPr>
              <a:t>: 10.2165/11203830-000000000-00000. PMID: 20155998.</a:t>
            </a:r>
            <a:endParaRPr lang="en-US" altLang="zh-CN" sz="600" b="0" i="0" dirty="0">
              <a:solidFill>
                <a:srgbClr val="21212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5709684" cy="219667"/>
            <a:chOff x="0" y="35848"/>
            <a:chExt cx="5579656" cy="219667"/>
          </a:xfrm>
          <a:solidFill>
            <a:schemeClr val="accent1"/>
          </a:solidFill>
        </p:grpSpPr>
        <p:sp>
          <p:nvSpPr>
            <p:cNvPr id="10" name="五边形 9"/>
            <p:cNvSpPr/>
            <p:nvPr/>
          </p:nvSpPr>
          <p:spPr>
            <a:xfrm>
              <a:off x="0" y="36216"/>
              <a:ext cx="1440000" cy="21600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01 </a:t>
              </a:r>
              <a:r>
                <a:rPr lang="zh-CN" altLang="en-US" sz="1200" b="1" dirty="0">
                  <a:latin typeface="黑体" panose="02010609060101010101" pitchFamily="49" charset="-122"/>
                  <a:ea typeface="黑体" panose="02010609060101010101" pitchFamily="49" charset="-122"/>
                  <a:cs typeface="Arial" panose="020B0604020202020204" pitchFamily="34" charset="0"/>
                </a:rPr>
                <a:t>基本信息</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1" name="燕尾形 10"/>
            <p:cNvSpPr/>
            <p:nvPr/>
          </p:nvSpPr>
          <p:spPr>
            <a:xfrm>
              <a:off x="1394914" y="36216"/>
              <a:ext cx="1080000" cy="216000"/>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02 </a:t>
              </a:r>
              <a:r>
                <a:rPr lang="zh-CN" altLang="en-US" sz="1200" b="1" dirty="0">
                  <a:latin typeface="黑体" panose="02010609060101010101" pitchFamily="49" charset="-122"/>
                  <a:ea typeface="黑体" panose="02010609060101010101" pitchFamily="49" charset="-122"/>
                  <a:cs typeface="Arial" panose="020B0604020202020204" pitchFamily="34" charset="0"/>
                </a:rPr>
                <a:t>安全性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2" name="燕尾形 11"/>
            <p:cNvSpPr/>
            <p:nvPr/>
          </p:nvSpPr>
          <p:spPr>
            <a:xfrm>
              <a:off x="2429828"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03 </a:t>
              </a:r>
              <a:r>
                <a:rPr lang="zh-CN" altLang="en-US" sz="1200" b="1" dirty="0">
                  <a:latin typeface="黑体" panose="02010609060101010101" pitchFamily="49" charset="-122"/>
                  <a:ea typeface="黑体" panose="02010609060101010101" pitchFamily="49" charset="-122"/>
                  <a:cs typeface="Arial" panose="020B0604020202020204" pitchFamily="34" charset="0"/>
                </a:rPr>
                <a:t>有效性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7" name="燕尾形 16"/>
            <p:cNvSpPr/>
            <p:nvPr/>
          </p:nvSpPr>
          <p:spPr>
            <a:xfrm>
              <a:off x="3464742" y="39515"/>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04 </a:t>
              </a:r>
              <a:r>
                <a:rPr lang="zh-CN" altLang="en-US" sz="1200" b="1" dirty="0">
                  <a:latin typeface="黑体" panose="02010609060101010101" pitchFamily="49" charset="-122"/>
                  <a:ea typeface="黑体" panose="02010609060101010101" pitchFamily="49" charset="-122"/>
                  <a:cs typeface="Arial" panose="020B0604020202020204" pitchFamily="34" charset="0"/>
                </a:rPr>
                <a:t>创新性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sp>
          <p:nvSpPr>
            <p:cNvPr id="19" name="燕尾形 18"/>
            <p:cNvSpPr/>
            <p:nvPr/>
          </p:nvSpPr>
          <p:spPr>
            <a:xfrm>
              <a:off x="4499656" y="35848"/>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latin typeface="黑体" panose="02010609060101010101" pitchFamily="49" charset="-122"/>
                  <a:ea typeface="黑体" panose="02010609060101010101" pitchFamily="49" charset="-122"/>
                  <a:cs typeface="Arial" panose="020B0604020202020204" pitchFamily="34" charset="0"/>
                </a:rPr>
                <a:t>05 </a:t>
              </a:r>
              <a:r>
                <a:rPr lang="zh-CN" altLang="en-US" sz="1200" b="1" dirty="0">
                  <a:latin typeface="黑体" panose="02010609060101010101" pitchFamily="49" charset="-122"/>
                  <a:ea typeface="黑体" panose="02010609060101010101" pitchFamily="49" charset="-122"/>
                  <a:cs typeface="Arial" panose="020B0604020202020204" pitchFamily="34" charset="0"/>
                </a:rPr>
                <a:t>公平性</a:t>
              </a:r>
              <a:endParaRPr lang="zh-CN" altLang="en-US" sz="1200" b="1" dirty="0">
                <a:latin typeface="黑体" panose="02010609060101010101" pitchFamily="49" charset="-122"/>
                <a:ea typeface="黑体" panose="02010609060101010101" pitchFamily="49" charset="-122"/>
                <a:cs typeface="Arial" panose="020B0604020202020204" pitchFamily="34" charset="0"/>
              </a:endParaRPr>
            </a:p>
          </p:txBody>
        </p:sp>
      </p:grpSp>
      <p:graphicFrame>
        <p:nvGraphicFramePr>
          <p:cNvPr id="14" name="表格 13"/>
          <p:cNvGraphicFramePr>
            <a:graphicFrameLocks noGrp="1"/>
          </p:cNvGraphicFramePr>
          <p:nvPr>
            <p:custDataLst>
              <p:tags r:id="rId1"/>
            </p:custDataLst>
          </p:nvPr>
        </p:nvGraphicFramePr>
        <p:xfrm>
          <a:off x="345440" y="1778006"/>
          <a:ext cx="8453121" cy="2571114"/>
        </p:xfrm>
        <a:graphic>
          <a:graphicData uri="http://schemas.openxmlformats.org/drawingml/2006/table">
            <a:tbl>
              <a:tblPr firstRow="1" bandRow="1">
                <a:tableStyleId>{5C22544A-7EE6-4342-B048-85BDC9FD1C3A}</a:tableStyleId>
              </a:tblPr>
              <a:tblGrid>
                <a:gridCol w="3167539"/>
                <a:gridCol w="2642791"/>
                <a:gridCol w="2642791"/>
              </a:tblGrid>
              <a:tr h="428519">
                <a:tc>
                  <a:txBody>
                    <a:bodyPr/>
                    <a:lstStyle/>
                    <a:p>
                      <a:pPr algn="ctr">
                        <a:lnSpc>
                          <a:spcPct val="100000"/>
                        </a:lnSpc>
                        <a:spcBef>
                          <a:spcPts val="0"/>
                        </a:spcBef>
                        <a:spcAft>
                          <a:spcPts val="0"/>
                        </a:spcAft>
                      </a:pPr>
                      <a:endPar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0" cap="flat" cmpd="sng" algn="ctr">
                      <a:solidFill>
                        <a:srgbClr val="FFFFFF"/>
                      </a:solidFill>
                      <a:prstDash val="solid"/>
                      <a:round/>
                      <a:headEnd type="none" w="med" len="med"/>
                      <a:tailEnd type="none" w="med" len="med"/>
                    </a:lnL>
                    <a:lnR w="9525" cap="flat" cmpd="sng" algn="ctr">
                      <a:solidFill>
                        <a:srgbClr val="BFBFB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400" b="1" kern="1200"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奥氮平氟西汀胶囊</a:t>
                      </a:r>
                      <a:endParaRPr lang="zh-CN" altLang="en-US" sz="1400" b="1" kern="1200"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400" b="1" kern="1200"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安慰剂</a:t>
                      </a:r>
                      <a:endParaRPr lang="zh-CN" altLang="en-US" sz="1400" b="1" kern="1200"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chemeClr val="tx2"/>
                    </a:solidFill>
                  </a:tcPr>
                </a:tc>
              </a:tr>
              <a:tr h="428519">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严重不良事件发生率</a:t>
                      </a:r>
                      <a:endPar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0" cap="flat" cmpd="sng" algn="ctr">
                      <a:solidFill>
                        <a:srgbClr val="FFFFFF"/>
                      </a:solidFill>
                      <a:prstDash val="solid"/>
                      <a:round/>
                      <a:headEnd type="none" w="med" len="med"/>
                      <a:tailEnd type="none" w="med" len="med"/>
                    </a:lnL>
                    <a:lnR w="9525" cap="flat" cmpd="sng" algn="ctr">
                      <a:solidFill>
                        <a:srgbClr val="BFBFBF"/>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marL="0" algn="ctr" defTabSz="457200" rtl="0" eaLnBrk="1" latinLnBrk="0" hangingPunct="1">
                        <a:lnSpc>
                          <a:spcPct val="100000"/>
                        </a:lnSpc>
                        <a:spcBef>
                          <a:spcPts val="0"/>
                        </a:spcBef>
                        <a:spcAft>
                          <a:spcPts val="0"/>
                        </a:spcAft>
                      </a:pP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1.2%</a:t>
                      </a:r>
                      <a:endPar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marL="0" algn="ctr" defTabSz="457200" rtl="0" eaLnBrk="1" latinLnBrk="0" hangingPunct="1">
                        <a:lnSpc>
                          <a:spcPct val="100000"/>
                        </a:lnSpc>
                        <a:spcBef>
                          <a:spcPts val="0"/>
                        </a:spcBef>
                        <a:spcAft>
                          <a:spcPts val="0"/>
                        </a:spcAft>
                      </a:pPr>
                      <a:r>
                        <a:rPr lang="en-US"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1.2</a:t>
                      </a: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r>
              <a:tr h="428519">
                <a:tc>
                  <a:txBody>
                    <a:bodyPr/>
                    <a:lstStyle/>
                    <a:p>
                      <a:pPr marL="0" algn="l" defTabSz="457200" rtl="0" eaLnBrk="1" latinLnBrk="0" hangingPunct="1">
                        <a:lnSpc>
                          <a:spcPct val="100000"/>
                        </a:lnSpc>
                        <a:spcBef>
                          <a:spcPts val="0"/>
                        </a:spcBef>
                        <a:spcAft>
                          <a:spcPts val="0"/>
                        </a:spcAft>
                      </a:pPr>
                      <a:r>
                        <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导致退出试验的不良事件</a:t>
                      </a:r>
                      <a:endPar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0" cap="flat" cmpd="sng" algn="ctr">
                      <a:solidFill>
                        <a:srgbClr val="FFFF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marL="0" algn="ctr" defTabSz="457200" rtl="0" eaLnBrk="1" latinLnBrk="0" hangingPunct="1">
                        <a:lnSpc>
                          <a:spcPct val="100000"/>
                        </a:lnSpc>
                        <a:spcBef>
                          <a:spcPts val="0"/>
                        </a:spcBef>
                        <a:spcAft>
                          <a:spcPts val="0"/>
                        </a:spcAft>
                      </a:pP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5.9%</a:t>
                      </a:r>
                      <a:endPar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marL="0" algn="ctr" defTabSz="457200" rtl="0" eaLnBrk="1" latinLnBrk="0" hangingPunct="1">
                        <a:lnSpc>
                          <a:spcPct val="100000"/>
                        </a:lnSpc>
                        <a:spcBef>
                          <a:spcPts val="0"/>
                        </a:spcBef>
                        <a:spcAft>
                          <a:spcPts val="0"/>
                        </a:spcAft>
                      </a:pP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5.8%</a:t>
                      </a:r>
                      <a:endPar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r>
              <a:tr h="428519">
                <a:tc>
                  <a:txBody>
                    <a:bodyPr/>
                    <a:lstStyle/>
                    <a:p>
                      <a:pPr marL="0" algn="l" defTabSz="457200" rtl="0" eaLnBrk="1" latinLnBrk="0" hangingPunct="1">
                        <a:lnSpc>
                          <a:spcPct val="100000"/>
                        </a:lnSpc>
                        <a:spcBef>
                          <a:spcPts val="0"/>
                        </a:spcBef>
                        <a:spcAft>
                          <a:spcPts val="0"/>
                        </a:spcAft>
                      </a:pPr>
                      <a:r>
                        <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导致停止研究用药的不良事件</a:t>
                      </a:r>
                      <a:endPar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marL="35941" marR="35941" marT="0" marB="0" anchor="ctr">
                    <a:lnL w="0" cap="flat" cmpd="sng" algn="ctr">
                      <a:solidFill>
                        <a:srgbClr val="FFFF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marL="0" algn="ctr" defTabSz="457200" rtl="0" eaLnBrk="1" latinLnBrk="0" hangingPunct="1">
                        <a:lnSpc>
                          <a:spcPct val="100000"/>
                        </a:lnSpc>
                        <a:spcBef>
                          <a:spcPts val="0"/>
                        </a:spcBef>
                        <a:spcAft>
                          <a:spcPts val="0"/>
                        </a:spcAft>
                      </a:pP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4.7%</a:t>
                      </a:r>
                      <a:endPar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marL="0" algn="ctr" defTabSz="457200" rtl="0" eaLnBrk="1" latinLnBrk="0" hangingPunct="1">
                        <a:lnSpc>
                          <a:spcPct val="100000"/>
                        </a:lnSpc>
                        <a:spcBef>
                          <a:spcPts val="0"/>
                        </a:spcBef>
                        <a:spcAft>
                          <a:spcPts val="0"/>
                        </a:spcAft>
                      </a:pPr>
                      <a:r>
                        <a:rPr lang="en-US"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5.8</a:t>
                      </a: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r>
              <a:tr h="428519">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altLang="zh-CN"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级和</a:t>
                      </a:r>
                      <a:r>
                        <a:rPr lang="en-US" altLang="zh-CN"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级不良事件发生率</a:t>
                      </a:r>
                      <a:endPar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0" cap="flat" cmpd="sng" algn="ctr">
                      <a:solidFill>
                        <a:srgbClr val="FFFF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marL="0" algn="ctr" defTabSz="457200" rtl="0" eaLnBrk="1" latinLnBrk="0" hangingPunct="1">
                        <a:lnSpc>
                          <a:spcPct val="100000"/>
                        </a:lnSpc>
                        <a:spcBef>
                          <a:spcPts val="0"/>
                        </a:spcBef>
                        <a:spcAft>
                          <a:spcPts val="0"/>
                        </a:spcAft>
                      </a:pP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0</a:t>
                      </a:r>
                      <a:endPar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marL="0" algn="ctr" defTabSz="457200" rtl="0" eaLnBrk="1" latinLnBrk="0" hangingPunct="1">
                        <a:lnSpc>
                          <a:spcPct val="100000"/>
                        </a:lnSpc>
                        <a:spcBef>
                          <a:spcPts val="0"/>
                        </a:spcBef>
                        <a:spcAft>
                          <a:spcPts val="0"/>
                        </a:spcAft>
                      </a:pPr>
                      <a:r>
                        <a:rPr lang="en-US"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0</a:t>
                      </a:r>
                      <a:endParaRPr lang="en-US"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r>
              <a:tr h="428519">
                <a:tc>
                  <a:txBody>
                    <a:bodyPr/>
                    <a:lstStyle/>
                    <a:p>
                      <a:pPr marR="0" lvl="0" indent="0" algn="l" defTabSz="457200" rtl="0" fontAlgn="auto">
                        <a:lnSpc>
                          <a:spcPct val="100000"/>
                        </a:lnSpc>
                        <a:spcBef>
                          <a:spcPts val="0"/>
                        </a:spcBef>
                        <a:spcAft>
                          <a:spcPts val="0"/>
                        </a:spcAft>
                        <a:buClrTx/>
                        <a:buSzTx/>
                        <a:buFontTx/>
                        <a:buNone/>
                        <a:defRPr/>
                      </a:pPr>
                      <a:r>
                        <a:rPr lang="en-US" altLang="zh-CN"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级不良事件所占比例及发生情况</a:t>
                      </a:r>
                      <a:endParaRPr lang="zh-CN" altLang="en-US" sz="1400" b="1" kern="1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0" cap="flat" cmpd="sng" algn="ctr">
                      <a:solidFill>
                        <a:srgbClr val="FFFF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0.86%</a:t>
                      </a:r>
                      <a:endParaRPr lang="zh-CN" altLang="en-US"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0.34%</a:t>
                      </a:r>
                      <a:endParaRPr lang="zh-CN" altLang="en-US" sz="1400" b="1" kern="12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9525" cap="flat" cmpd="sng" algn="ctr">
                      <a:solidFill>
                        <a:srgbClr val="BFBFBF"/>
                      </a:solidFill>
                      <a:prstDash val="solid"/>
                      <a:round/>
                      <a:headEnd type="none" w="med" len="med"/>
                      <a:tailEnd type="none" w="med" len="med"/>
                    </a:lnL>
                    <a:lnR w="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文本框 4"/>
          <p:cNvSpPr txBox="1"/>
          <p:nvPr/>
        </p:nvSpPr>
        <p:spPr>
          <a:xfrm>
            <a:off x="1591945" y="1332230"/>
            <a:ext cx="1083945" cy="368300"/>
          </a:xfrm>
          <a:prstGeom prst="rect">
            <a:avLst/>
          </a:prstGeom>
          <a:noFill/>
        </p:spPr>
        <p:txBody>
          <a:bodyPr wrap="square" rtlCol="0">
            <a:spAutoFit/>
          </a:bodyPr>
          <a:lstStyle/>
          <a:p>
            <a:endParaRPr lang="zh-CN" altLang="en-US">
              <a:latin typeface="Arial" panose="020B0604020202020204" pitchFamily="34" charset="0"/>
              <a:ea typeface="楷体" panose="02010609060101010101" pitchFamily="49" charset="-122"/>
            </a:endParaRPr>
          </a:p>
        </p:txBody>
      </p:sp>
      <p:sp>
        <p:nvSpPr>
          <p:cNvPr id="6" name="标题 5"/>
          <p:cNvSpPr>
            <a:spLocks noGrp="1"/>
          </p:cNvSpPr>
          <p:nvPr>
            <p:ph type="title"/>
          </p:nvPr>
        </p:nvSpPr>
        <p:spPr>
          <a:xfrm>
            <a:off x="396875" y="296545"/>
            <a:ext cx="8630920" cy="566420"/>
          </a:xfrm>
        </p:spPr>
        <p:txBody>
          <a:bodyPr/>
          <a:lstStyle/>
          <a:p>
            <a:r>
              <a:rPr lang="zh-CN" altLang="en-US" dirty="0">
                <a:latin typeface="黑体" panose="02010609060101010101" pitchFamily="49" charset="-122"/>
                <a:ea typeface="黑体" panose="02010609060101010101" pitchFamily="49" charset="-122"/>
              </a:rPr>
              <a:t>奥氮平氟西汀胶囊</a:t>
            </a:r>
            <a:r>
              <a:rPr lang="zh-CN" altLang="en-US" dirty="0">
                <a:solidFill>
                  <a:srgbClr val="FF0000"/>
                </a:solidFill>
                <a:latin typeface="黑体" panose="02010609060101010101" pitchFamily="49" charset="-122"/>
                <a:ea typeface="黑体" panose="02010609060101010101" pitchFamily="49" charset="-122"/>
              </a:rPr>
              <a:t>严重、导致停药等不良事件发生率与</a:t>
            </a:r>
            <a:r>
              <a:rPr lang="zh-CN" altLang="en-US" dirty="0">
                <a:solidFill>
                  <a:schemeClr val="tx1"/>
                </a:solidFill>
                <a:latin typeface="黑体" panose="02010609060101010101" pitchFamily="49" charset="-122"/>
                <a:ea typeface="黑体" panose="02010609060101010101" pitchFamily="49" charset="-122"/>
              </a:rPr>
              <a:t>安慰剂</a:t>
            </a:r>
            <a:r>
              <a:rPr lang="zh-CN" altLang="en-US" dirty="0">
                <a:solidFill>
                  <a:srgbClr val="FF0000"/>
                </a:solidFill>
                <a:latin typeface="黑体" panose="02010609060101010101" pitchFamily="49" charset="-122"/>
                <a:ea typeface="黑体" panose="02010609060101010101" pitchFamily="49" charset="-122"/>
              </a:rPr>
              <a:t>相近</a:t>
            </a:r>
            <a:r>
              <a:rPr lang="zh-CN" altLang="en-US" dirty="0">
                <a:latin typeface="黑体" panose="02010609060101010101" pitchFamily="49" charset="-122"/>
                <a:ea typeface="黑体" panose="02010609060101010101" pitchFamily="49" charset="-122"/>
              </a:rPr>
              <a:t>，安全可控</a:t>
            </a:r>
            <a:endParaRPr lang="zh-CN" altLang="en-US" dirty="0">
              <a:latin typeface="黑体" panose="02010609060101010101" pitchFamily="49" charset="-122"/>
              <a:ea typeface="黑体" panose="02010609060101010101" pitchFamily="49" charset="-122"/>
            </a:endParaRPr>
          </a:p>
        </p:txBody>
      </p:sp>
      <p:sp>
        <p:nvSpPr>
          <p:cNvPr id="7" name="文本框 6"/>
          <p:cNvSpPr txBox="1"/>
          <p:nvPr/>
        </p:nvSpPr>
        <p:spPr>
          <a:xfrm>
            <a:off x="588265" y="1010285"/>
            <a:ext cx="7899400" cy="650875"/>
          </a:xfrm>
          <a:prstGeom prst="rect">
            <a:avLst/>
          </a:prstGeom>
          <a:solidFill>
            <a:schemeClr val="bg1"/>
          </a:solidFill>
        </p:spPr>
        <p:txBody>
          <a:bodyPr wrap="square" lIns="108000" rIns="108000" rtlCol="0" anchor="ctr">
            <a:noAutofit/>
          </a:bodyPr>
          <a:lstStyle/>
          <a:p>
            <a:pPr algn="ctr"/>
            <a:r>
              <a:rPr lang="zh-CN" sz="1600" b="1" dirty="0" err="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我司开展</a:t>
            </a:r>
            <a:r>
              <a:rPr lang="zh-CN" sz="1600" b="1" dirty="0" err="1">
                <a:latin typeface="Times New Roman" panose="02020603050405020304" pitchFamily="18" charset="0"/>
                <a:ea typeface="黑体" panose="02010609060101010101" pitchFamily="49" charset="-122"/>
                <a:cs typeface="Times New Roman" panose="02020603050405020304" pitchFamily="18" charset="0"/>
                <a:sym typeface="+mn-ea"/>
              </a:rPr>
              <a:t>的</a:t>
            </a:r>
            <a:r>
              <a:rPr sz="1600" b="1" dirty="0" err="1">
                <a:latin typeface="Times New Roman" panose="02020603050405020304" pitchFamily="18" charset="0"/>
                <a:ea typeface="黑体" panose="02010609060101010101" pitchFamily="49" charset="-122"/>
                <a:cs typeface="Times New Roman" panose="02020603050405020304" pitchFamily="18" charset="0"/>
                <a:sym typeface="+mn-ea"/>
              </a:rPr>
              <a:t>评价</a:t>
            </a:r>
            <a:r>
              <a:rPr lang="zh-CN" sz="1600" b="1" dirty="0">
                <a:latin typeface="Times New Roman" panose="02020603050405020304" pitchFamily="18" charset="0"/>
                <a:ea typeface="黑体" panose="02010609060101010101" pitchFamily="49" charset="-122"/>
                <a:cs typeface="Times New Roman" panose="02020603050405020304" pitchFamily="18" charset="0"/>
                <a:sym typeface="+mn-ea"/>
              </a:rPr>
              <a:t>奥氮平氟西汀胶囊</a:t>
            </a:r>
            <a:r>
              <a:rPr sz="1600" b="1" dirty="0" err="1">
                <a:latin typeface="Times New Roman" panose="02020603050405020304" pitchFamily="18" charset="0"/>
                <a:ea typeface="黑体" panose="02010609060101010101" pitchFamily="49" charset="-122"/>
                <a:cs typeface="Times New Roman" panose="02020603050405020304" pitchFamily="18" charset="0"/>
                <a:sym typeface="+mn-ea"/>
              </a:rPr>
              <a:t>治疗</a:t>
            </a:r>
            <a:r>
              <a:rPr lang="en-US" altLang="zh-CN" sz="1600" b="1" dirty="0" err="1">
                <a:solidFill>
                  <a:srgbClr val="015093"/>
                </a:solidFill>
                <a:latin typeface="Times New Roman" panose="02020603050405020304" pitchFamily="18" charset="0"/>
                <a:ea typeface="黑体" panose="02010609060101010101" pitchFamily="49" charset="-122"/>
                <a:cs typeface="Times New Roman" panose="02020603050405020304" pitchFamily="18" charset="0"/>
                <a:sym typeface="+mn-ea"/>
              </a:rPr>
              <a:t>Ⅰ</a:t>
            </a:r>
            <a:r>
              <a:rPr sz="1600" b="1" dirty="0" err="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型双相</a:t>
            </a:r>
            <a:r>
              <a:rPr lang="zh-CN" altLang="en-US" sz="16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情感</a:t>
            </a:r>
            <a:r>
              <a:rPr sz="1600" b="1" dirty="0" err="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障碍抑郁发作安全性及有效性的</a:t>
            </a:r>
            <a:endParaRPr lang="en-US" sz="16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algn="ctr"/>
            <a:r>
              <a:rPr sz="1600" b="1" dirty="0" err="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随机、双盲、安慰剂平行对照、多中心</a:t>
            </a:r>
            <a:r>
              <a:rPr sz="1600" b="1" dirty="0" err="1">
                <a:latin typeface="Times New Roman" panose="02020603050405020304" pitchFamily="18" charset="0"/>
                <a:ea typeface="黑体" panose="02010609060101010101" pitchFamily="49" charset="-122"/>
                <a:cs typeface="Times New Roman" panose="02020603050405020304" pitchFamily="18" charset="0"/>
                <a:sym typeface="+mn-ea"/>
              </a:rPr>
              <a:t>临床研究</a:t>
            </a:r>
            <a:r>
              <a:rPr lang="zh-CN" sz="1600" b="1" dirty="0">
                <a:latin typeface="Times New Roman" panose="02020603050405020304" pitchFamily="18" charset="0"/>
                <a:ea typeface="黑体" panose="02010609060101010101" pitchFamily="49" charset="-122"/>
                <a:cs typeface="Times New Roman" panose="02020603050405020304" pitchFamily="18" charset="0"/>
                <a:sym typeface="+mn-ea"/>
              </a:rPr>
              <a:t>的安全性结果（</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sym typeface="+mn-ea"/>
              </a:rPr>
              <a:t>N=172</a:t>
            </a:r>
            <a:r>
              <a:rPr lang="zh-CN" sz="1600" b="1"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 y="0"/>
            <a:ext cx="5667153" cy="231774"/>
            <a:chOff x="0" y="28548"/>
            <a:chExt cx="5579656" cy="223668"/>
          </a:xfrm>
          <a:solidFill>
            <a:schemeClr val="accent1"/>
          </a:solidFill>
        </p:grpSpPr>
        <p:sp>
          <p:nvSpPr>
            <p:cNvPr id="8" name="五边形 7"/>
            <p:cNvSpPr/>
            <p:nvPr/>
          </p:nvSpPr>
          <p:spPr>
            <a:xfrm>
              <a:off x="0" y="36216"/>
              <a:ext cx="1440000" cy="21600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01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基本信息</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9" name="燕尾形 8"/>
            <p:cNvSpPr/>
            <p:nvPr/>
          </p:nvSpPr>
          <p:spPr>
            <a:xfrm>
              <a:off x="1394914"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02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安全性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10" name="燕尾形 9"/>
            <p:cNvSpPr/>
            <p:nvPr/>
          </p:nvSpPr>
          <p:spPr>
            <a:xfrm>
              <a:off x="2429828" y="36216"/>
              <a:ext cx="1080000" cy="216000"/>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03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有效性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16" name="燕尾形 15"/>
            <p:cNvSpPr/>
            <p:nvPr/>
          </p:nvSpPr>
          <p:spPr>
            <a:xfrm>
              <a:off x="3468444"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04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创新性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17" name="燕尾形 16"/>
            <p:cNvSpPr/>
            <p:nvPr/>
          </p:nvSpPr>
          <p:spPr>
            <a:xfrm>
              <a:off x="4499656" y="28548"/>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05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公平性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grpSp>
      <p:sp>
        <p:nvSpPr>
          <p:cNvPr id="14" name="文本框 13"/>
          <p:cNvSpPr txBox="1"/>
          <p:nvPr/>
        </p:nvSpPr>
        <p:spPr>
          <a:xfrm>
            <a:off x="5358765" y="553720"/>
            <a:ext cx="4747260" cy="231775"/>
          </a:xfrm>
          <a:prstGeom prst="rect">
            <a:avLst/>
          </a:prstGeom>
          <a:noFill/>
        </p:spPr>
        <p:txBody>
          <a:bodyPr wrap="square" rtlCol="0">
            <a:noAutofit/>
            <a:scene3d>
              <a:camera prst="orthographicFront"/>
              <a:lightRig rig="threePt" dir="t"/>
            </a:scene3d>
          </a:bodyPr>
          <a:lstStyle/>
          <a:p>
            <a:r>
              <a:rPr lang="zh-CN" altLang="en-US" sz="1000" b="1" dirty="0">
                <a:solidFill>
                  <a:schemeClr val="accent2"/>
                </a:solidFill>
                <a:latin typeface="微软雅黑" panose="020B0503020204020204" pitchFamily="34" charset="-122"/>
                <a:ea typeface="微软雅黑" panose="020B0503020204020204" pitchFamily="34" charset="-122"/>
              </a:rPr>
              <a:t>注：除本品和喹硫平外，其他治疗方案均为超适应症用药</a:t>
            </a:r>
            <a:endParaRPr lang="zh-CN" altLang="en-US" sz="1000" b="1" dirty="0">
              <a:solidFill>
                <a:schemeClr val="accent2"/>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a:xfrm>
            <a:off x="397080" y="130316"/>
            <a:ext cx="8746920" cy="566145"/>
          </a:xfrm>
        </p:spPr>
        <p:txBody>
          <a:bodyPr/>
          <a:lstStyle/>
          <a:p>
            <a:r>
              <a:rPr lang="zh-CN" altLang="en-US" dirty="0">
                <a:latin typeface="黑体" panose="02010609060101010101" pitchFamily="49" charset="-122"/>
                <a:ea typeface="黑体" panose="02010609060101010101" pitchFamily="49" charset="-122"/>
              </a:rPr>
              <a:t>国内外临床研究均证实：奥氮平氟西汀胶囊疗效明显优于其他药物</a:t>
            </a:r>
            <a:endParaRPr lang="zh-CN" altLang="en-US" dirty="0">
              <a:latin typeface="黑体" panose="02010609060101010101" pitchFamily="49" charset="-122"/>
              <a:ea typeface="黑体" panose="02010609060101010101" pitchFamily="49" charset="-122"/>
            </a:endParaRPr>
          </a:p>
        </p:txBody>
      </p:sp>
      <p:sp>
        <p:nvSpPr>
          <p:cNvPr id="32" name="文本框 31"/>
          <p:cNvSpPr txBox="1"/>
          <p:nvPr/>
        </p:nvSpPr>
        <p:spPr>
          <a:xfrm>
            <a:off x="291203" y="4796305"/>
            <a:ext cx="8198748" cy="400110"/>
          </a:xfrm>
          <a:prstGeom prst="rect">
            <a:avLst/>
          </a:prstGeom>
          <a:noFill/>
        </p:spPr>
        <p:txBody>
          <a:bodyPr wrap="square">
            <a:spAutoFit/>
          </a:bodyPr>
          <a:lstStyle/>
          <a:p>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1. Pinto JV, Saraf G, Vigo D, et al. </a:t>
            </a:r>
            <a:r>
              <a:rPr lang="en-US" altLang="zh-CN" sz="500" dirty="0" err="1">
                <a:latin typeface="Times New Roman" panose="02020603050405020304" pitchFamily="18" charset="0"/>
                <a:ea typeface="黑体" panose="02010609060101010101" pitchFamily="49" charset="-122"/>
                <a:cs typeface="Times New Roman" panose="02020603050405020304" pitchFamily="18" charset="0"/>
              </a:rPr>
              <a:t>Cariprazine</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 in the treatment of bipolar disorder: a systematic review and meta-analysis. Bipolar </a:t>
            </a:r>
            <a:r>
              <a:rPr lang="en-US" altLang="zh-CN" sz="500" dirty="0" err="1">
                <a:latin typeface="Times New Roman" panose="02020603050405020304" pitchFamily="18" charset="0"/>
                <a:ea typeface="黑体" panose="02010609060101010101" pitchFamily="49" charset="-122"/>
                <a:cs typeface="Times New Roman" panose="02020603050405020304" pitchFamily="18" charset="0"/>
              </a:rPr>
              <a:t>Disord</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 Oct 16, 2019.                    2.</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朱永红，谢怀波，周巍</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探讨奥氮平联合氟西汀治疗双相抑郁的疗效及安全性</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[J].</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海峡药学，</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2019</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31(02):243-244.</a:t>
            </a:r>
            <a:endParaRPr lang="en-US" altLang="zh-CN" sz="500"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3.DelBello MP, et al. Systematic Review and Network Meta-analysis: Efficacy and Safety of Second-Generation Antipsychotics in Youths With Bipolar Depression. J Am </a:t>
            </a:r>
            <a:r>
              <a:rPr lang="en-US" altLang="zh-CN" sz="500" dirty="0" err="1">
                <a:latin typeface="Times New Roman" panose="02020603050405020304" pitchFamily="18" charset="0"/>
                <a:ea typeface="黑体" panose="02010609060101010101" pitchFamily="49" charset="-122"/>
                <a:cs typeface="Times New Roman" panose="02020603050405020304" pitchFamily="18" charset="0"/>
              </a:rPr>
              <a:t>Acad</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 Child </a:t>
            </a:r>
            <a:r>
              <a:rPr lang="en-US" altLang="zh-CN" sz="500" dirty="0" err="1">
                <a:latin typeface="Times New Roman" panose="02020603050405020304" pitchFamily="18" charset="0"/>
                <a:ea typeface="黑体" panose="02010609060101010101" pitchFamily="49" charset="-122"/>
                <a:cs typeface="Times New Roman" panose="02020603050405020304" pitchFamily="18" charset="0"/>
              </a:rPr>
              <a:t>Adolesc</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 Psychiatry. 2022 Feb;61(2):243-254.</a:t>
            </a:r>
            <a:endParaRPr lang="en-US" altLang="zh-CN" sz="500"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王辉蓉</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氟西汀联合奥氮平治疗双相抑郁的疗效及安全性</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[J].</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临床合理用药，</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2023</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16(04):55-57.                                                                                                  5.</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刘亚丽，孟庆丰</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国产奥氮平联用氟西汀治疗双相抑郁症的疗效分析</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[J].</a:t>
            </a:r>
            <a:r>
              <a:rPr lang="zh-CN" altLang="en-US" sz="500" dirty="0">
                <a:latin typeface="Times New Roman" panose="02020603050405020304" pitchFamily="18" charset="0"/>
                <a:ea typeface="黑体" panose="02010609060101010101" pitchFamily="49" charset="-122"/>
                <a:cs typeface="Times New Roman" panose="02020603050405020304" pitchFamily="18" charset="0"/>
              </a:rPr>
              <a:t>中国神经免疫学和神经病学杂志，</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2008(02):123.</a:t>
            </a:r>
            <a:endParaRPr lang="en-US" altLang="zh-CN" sz="500"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6.Tohen M, et al. Efficacy of olanzapine and olanzapine-fluoxetine combination in the treatment of bipolar I depression. Arch Gen Psychiatry. 2003 Nov;60(11):1079-88. </a:t>
            </a:r>
            <a:r>
              <a:rPr lang="en-US" altLang="zh-CN" sz="500" dirty="0" err="1">
                <a:latin typeface="Times New Roman" panose="02020603050405020304" pitchFamily="18" charset="0"/>
                <a:ea typeface="黑体" panose="02010609060101010101" pitchFamily="49" charset="-122"/>
                <a:cs typeface="Times New Roman" panose="02020603050405020304" pitchFamily="18" charset="0"/>
              </a:rPr>
              <a:t>doi</a:t>
            </a:r>
            <a:r>
              <a:rPr lang="en-US" altLang="zh-CN" sz="500" dirty="0">
                <a:latin typeface="Times New Roman" panose="02020603050405020304" pitchFamily="18" charset="0"/>
                <a:ea typeface="黑体" panose="02010609060101010101" pitchFamily="49" charset="-122"/>
                <a:cs typeface="Times New Roman" panose="02020603050405020304" pitchFamily="18" charset="0"/>
              </a:rPr>
              <a:t>: 10.1001/archpsyc.60.11.1079. Erratum in: Arch Gen Psychiatry. 2004 Feb;61(2):176.</a:t>
            </a:r>
            <a:endParaRPr lang="en-US" altLang="zh-CN" sz="500"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4" name="内容占位符 5"/>
          <p:cNvGraphicFramePr/>
          <p:nvPr>
            <p:custDataLst>
              <p:tags r:id="rId1"/>
            </p:custDataLst>
          </p:nvPr>
        </p:nvGraphicFramePr>
        <p:xfrm>
          <a:off x="372894" y="826777"/>
          <a:ext cx="8288148" cy="3947160"/>
        </p:xfrm>
        <a:graphic>
          <a:graphicData uri="http://schemas.openxmlformats.org/drawingml/2006/table">
            <a:tbl>
              <a:tblPr firstRow="1">
                <a:tableStyleId>{21E4AEA4-8DFA-4A89-87EB-49C32662AFE0}</a:tableStyleId>
              </a:tblPr>
              <a:tblGrid>
                <a:gridCol w="783090"/>
                <a:gridCol w="3285384"/>
                <a:gridCol w="860363"/>
                <a:gridCol w="3359311"/>
              </a:tblGrid>
              <a:tr h="238693">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000" b="1" kern="1200" dirty="0">
                          <a:solidFill>
                            <a:schemeClr val="bg1"/>
                          </a:solidFill>
                          <a:latin typeface="黑体" panose="02010609060101010101" pitchFamily="49" charset="-122"/>
                          <a:ea typeface="黑体" panose="02010609060101010101" pitchFamily="49" charset="-122"/>
                          <a:cs typeface="Arial" panose="020B0604020202020204" pitchFamily="34" charset="0"/>
                        </a:rPr>
                        <a:t>研究</a:t>
                      </a:r>
                      <a:endParaRPr lang="en-US" altLang="zh-CN" sz="1000" b="1" kern="1200" dirty="0">
                        <a:solidFill>
                          <a:schemeClr val="bg1"/>
                        </a:solidFill>
                        <a:latin typeface="黑体" panose="02010609060101010101" pitchFamily="49" charset="-122"/>
                        <a:ea typeface="黑体" panose="02010609060101010101" pitchFamily="49"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09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000" b="1" kern="1200" dirty="0">
                          <a:solidFill>
                            <a:schemeClr val="bg1"/>
                          </a:solidFill>
                          <a:latin typeface="黑体" panose="02010609060101010101" pitchFamily="49" charset="-122"/>
                          <a:ea typeface="黑体" panose="02010609060101010101" pitchFamily="49" charset="-122"/>
                          <a:cs typeface="Arial" panose="020B0604020202020204" pitchFamily="34" charset="0"/>
                        </a:rPr>
                        <a:t>主要结果</a:t>
                      </a:r>
                      <a:endParaRPr lang="zh-CN" altLang="en-US" sz="1000" b="1" kern="1200" dirty="0">
                        <a:solidFill>
                          <a:schemeClr val="bg1"/>
                        </a:solidFill>
                        <a:latin typeface="黑体" panose="02010609060101010101" pitchFamily="49" charset="-122"/>
                        <a:ea typeface="黑体" panose="02010609060101010101" pitchFamily="49"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09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000" b="1" kern="1200" dirty="0">
                          <a:solidFill>
                            <a:schemeClr val="bg1"/>
                          </a:solidFill>
                          <a:latin typeface="黑体" panose="02010609060101010101" pitchFamily="49" charset="-122"/>
                          <a:ea typeface="黑体" panose="02010609060101010101" pitchFamily="49" charset="-122"/>
                          <a:cs typeface="Arial" panose="020B0604020202020204" pitchFamily="34" charset="0"/>
                        </a:rPr>
                        <a:t>研究</a:t>
                      </a:r>
                      <a:endParaRPr lang="en-US" altLang="zh-CN" sz="1000" b="1" kern="1200" dirty="0">
                        <a:solidFill>
                          <a:schemeClr val="bg1"/>
                        </a:solidFill>
                        <a:latin typeface="黑体" panose="02010609060101010101" pitchFamily="49" charset="-122"/>
                        <a:ea typeface="黑体" panose="02010609060101010101" pitchFamily="49"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09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000" b="1" kern="1200" dirty="0">
                          <a:solidFill>
                            <a:schemeClr val="bg1"/>
                          </a:solidFill>
                          <a:latin typeface="黑体" panose="02010609060101010101" pitchFamily="49" charset="-122"/>
                          <a:ea typeface="黑体" panose="02010609060101010101" pitchFamily="49" charset="-122"/>
                          <a:cs typeface="Arial" panose="020B0604020202020204" pitchFamily="34" charset="0"/>
                        </a:rPr>
                        <a:t>主要结果</a:t>
                      </a:r>
                      <a:endParaRPr lang="zh-CN" altLang="en-US" sz="1000" b="1" kern="1200" dirty="0">
                        <a:solidFill>
                          <a:schemeClr val="bg1"/>
                        </a:solidFill>
                        <a:latin typeface="黑体" panose="02010609060101010101" pitchFamily="49" charset="-122"/>
                        <a:ea typeface="黑体" panose="02010609060101010101" pitchFamily="49"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093"/>
                    </a:solidFill>
                  </a:tcPr>
                </a:tc>
              </a:tr>
              <a:tr h="1205070">
                <a:tc>
                  <a:txBody>
                    <a:bodyPr/>
                    <a:lstStyle/>
                    <a:p>
                      <a:pPr marL="0" marR="0" lvl="0" indent="0" algn="ctr" defTabSz="457200" rtl="0" eaLnBrk="1" fontAlgn="ctr" latinLnBrk="0" hangingPunct="1">
                        <a:lnSpc>
                          <a:spcPct val="100000"/>
                        </a:lnSpc>
                        <a:spcBef>
                          <a:spcPts val="0"/>
                        </a:spcBef>
                        <a:spcAft>
                          <a:spcPts val="0"/>
                        </a:spcAft>
                        <a:buClrTx/>
                        <a:buSzTx/>
                        <a:buFontTx/>
                        <a:buNone/>
                        <a:defRPr/>
                      </a:pPr>
                      <a:r>
                        <a:rPr lang="en-US" altLang="zh-CN" sz="1000" b="0" i="0" u="none" strike="noStrike" kern="1200" baseline="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Pinto JV</a:t>
                      </a:r>
                      <a:r>
                        <a:rPr lang="en-US" altLang="zh-CN" sz="1000" b="0" i="0" u="none" strike="noStrike"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a:t>
                      </a:r>
                      <a:r>
                        <a:rPr lang="en-US" altLang="zh-CN" sz="1000" b="0" i="0" u="none" strike="noStrike" kern="1200" baseline="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1000" b="0" i="0" u="none" strike="noStrike" kern="1200" baseline="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03" marR="3503" marT="3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endParaRPr lang="en-US" altLang="zh-CN" sz="7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endParaRPr lang="en-US" altLang="zh-CN" sz="7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endParaRPr lang="en-US" altLang="zh-CN" sz="7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endParaRPr lang="en-US" altLang="zh-CN" sz="7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endParaRPr lang="en-US" altLang="zh-CN" sz="7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endParaRPr lang="en-US" altLang="zh-CN" sz="7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endParaRPr lang="en-US" altLang="zh-CN" sz="7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endParaRPr lang="en-US" altLang="zh-CN" sz="7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algn="l"/>
                      <a:r>
                        <a:rPr lang="en-US" altLang="zh-CN"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NNT</a:t>
                      </a:r>
                      <a:r>
                        <a:rPr lang="zh-CN" altLang="en-US"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：达到有效或治愈的需治数  </a:t>
                      </a:r>
                      <a:r>
                        <a:rPr lang="en-US" altLang="zh-CN" sz="900" b="1" i="0" u="none" strike="noStrike" kern="12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NNT</a:t>
                      </a:r>
                      <a:r>
                        <a:rPr lang="zh-CN" altLang="en-US" sz="900" b="1" i="0" u="none" strike="noStrike" kern="12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数值越小提示疗效越好</a:t>
                      </a:r>
                      <a:endParaRPr lang="zh-CN" altLang="en-US" sz="700" b="1" i="0" u="none" strike="noStrike" kern="12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1000" b="0" i="0" u="none" strike="noStrike"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王辉蓉</a:t>
                      </a:r>
                      <a:r>
                        <a:rPr lang="en-US" altLang="zh-CN" sz="1000" b="0" i="0" u="none" strike="noStrike"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endParaRPr lang="en-US" altLang="zh-CN" sz="1000" b="0" i="0" u="none" strike="noStrike" baseline="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03" marR="3503" marT="3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82974">
                <a:tc>
                  <a:txBody>
                    <a:bodyPr/>
                    <a:lstStyle/>
                    <a:p>
                      <a:pPr algn="ctr" rtl="0" fontAlgn="ctr"/>
                      <a:r>
                        <a:rPr lang="zh-CN" altLang="en-US" sz="1000" b="0" i="0" u="none" strike="noStrike"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朱永红</a:t>
                      </a:r>
                      <a:r>
                        <a:rPr lang="en-US" altLang="zh-CN" sz="1000" b="0" i="0" u="none" strike="noStrike"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endParaRPr lang="en-US" altLang="zh-CN" sz="1000" b="0" i="0" u="none" strike="noStrike" baseline="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03" marR="3503" marT="3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r>
                        <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HAMD/HAMA</a:t>
                      </a:r>
                      <a:r>
                        <a:rPr lang="zh-CN" altLang="en-US"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：汉密顿抑郁</a:t>
                      </a:r>
                      <a:r>
                        <a:rPr lang="en-US" altLang="zh-CN"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焦虑量表</a:t>
                      </a:r>
                      <a:endParaRPr lang="en-US" altLang="zh-CN"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defRPr/>
                      </a:pPr>
                      <a:r>
                        <a:rPr lang="zh-CN" altLang="en-US"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刘亚丽</a:t>
                      </a:r>
                      <a:r>
                        <a:rPr lang="en-US" altLang="zh-CN" sz="1000" b="0" i="0" u="none" strike="noStrike" kern="12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5</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marL="3503" marR="3503" marT="3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r>
                        <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HAMD</a:t>
                      </a:r>
                      <a:r>
                        <a:rPr lang="zh-CN" altLang="en-US"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：汉密顿抑郁量表</a:t>
                      </a: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40896">
                <a:tc>
                  <a:txBody>
                    <a:bodyPr/>
                    <a:lstStyle/>
                    <a:p>
                      <a:pPr algn="ctr" rtl="0" fontAlgn="ctr"/>
                      <a:r>
                        <a:rPr lang="en-US" altLang="zh-CN" sz="1000" b="0" i="0" u="none" strike="noStrike" baseline="0" dirty="0" err="1">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DelBello</a:t>
                      </a:r>
                      <a:r>
                        <a:rPr lang="en-US" altLang="zh-CN" sz="1000" b="0" i="0" u="none" strike="noStrike" baseline="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MP</a:t>
                      </a:r>
                      <a:r>
                        <a:rPr lang="en-US" altLang="zh-CN" sz="1000" b="0" i="0" u="none" strike="noStrike"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000" b="0" i="0" u="none" strike="noStrike"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03" marR="3503" marT="3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r>
                        <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CDRS-R</a:t>
                      </a:r>
                      <a:r>
                        <a:rPr lang="zh-CN" altLang="en-US"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儿童抑郁症评价量表</a:t>
                      </a:r>
                      <a:endParaRPr lang="zh-CN" altLang="en-US"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1000" b="0" i="0" u="none" strike="noStrike" dirty="0" err="1">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Tohen</a:t>
                      </a:r>
                      <a:r>
                        <a:rPr lang="en-US" altLang="zh-CN" sz="1000" b="0" i="0" u="none" strike="noStrike"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M</a:t>
                      </a:r>
                      <a:r>
                        <a:rPr lang="en-US" altLang="zh-CN" sz="1000" b="0" i="0" u="none" strike="noStrike"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6</a:t>
                      </a:r>
                      <a:endParaRPr lang="en-US" altLang="zh-CN" sz="1000" b="0" i="0" u="none" strike="noStrike" dirty="0">
                        <a:solidFill>
                          <a:schemeClr val="tx1"/>
                        </a:solidFill>
                        <a:effectLst/>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a:txBody>
                  <a:tcPr marL="3503" marR="3503" marT="3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r>
                        <a:rPr lang="en-US" altLang="zh-CN"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MADRS</a:t>
                      </a:r>
                      <a:r>
                        <a:rPr lang="zh-CN" altLang="en-US" sz="10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蒙哥马利抑郁评定量表</a:t>
                      </a:r>
                      <a:endParaRPr lang="zh-CN" altLang="en-US" sz="900" b="0" i="0" u="none" strike="noStrike"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5" name="图片 4"/>
          <p:cNvPicPr>
            <a:picLocks noChangeAspect="1"/>
          </p:cNvPicPr>
          <p:nvPr/>
        </p:nvPicPr>
        <p:blipFill>
          <a:blip r:embed="rId2"/>
          <a:stretch>
            <a:fillRect/>
          </a:stretch>
        </p:blipFill>
        <p:spPr>
          <a:xfrm>
            <a:off x="1389921" y="1141466"/>
            <a:ext cx="2439559" cy="956791"/>
          </a:xfrm>
          <a:prstGeom prst="rect">
            <a:avLst/>
          </a:prstGeom>
        </p:spPr>
      </p:pic>
      <p:pic>
        <p:nvPicPr>
          <p:cNvPr id="6" name="图片 5"/>
          <p:cNvPicPr>
            <a:picLocks noChangeAspect="1"/>
          </p:cNvPicPr>
          <p:nvPr/>
        </p:nvPicPr>
        <p:blipFill>
          <a:blip r:embed="rId3"/>
          <a:stretch>
            <a:fillRect/>
          </a:stretch>
        </p:blipFill>
        <p:spPr>
          <a:xfrm>
            <a:off x="1440000" y="2320110"/>
            <a:ext cx="2439559" cy="1092664"/>
          </a:xfrm>
          <a:prstGeom prst="rect">
            <a:avLst/>
          </a:prstGeom>
        </p:spPr>
      </p:pic>
      <p:pic>
        <p:nvPicPr>
          <p:cNvPr id="11" name="图片 10"/>
          <p:cNvPicPr>
            <a:picLocks noChangeAspect="1"/>
          </p:cNvPicPr>
          <p:nvPr/>
        </p:nvPicPr>
        <p:blipFill>
          <a:blip r:embed="rId4"/>
          <a:stretch>
            <a:fillRect/>
          </a:stretch>
        </p:blipFill>
        <p:spPr>
          <a:xfrm>
            <a:off x="1376833" y="3642520"/>
            <a:ext cx="2706859" cy="956790"/>
          </a:xfrm>
          <a:prstGeom prst="rect">
            <a:avLst/>
          </a:prstGeom>
        </p:spPr>
      </p:pic>
      <p:pic>
        <p:nvPicPr>
          <p:cNvPr id="12" name="图片 11"/>
          <p:cNvPicPr>
            <a:picLocks noChangeAspect="1"/>
          </p:cNvPicPr>
          <p:nvPr/>
        </p:nvPicPr>
        <p:blipFill>
          <a:blip r:embed="rId5"/>
          <a:stretch>
            <a:fillRect/>
          </a:stretch>
        </p:blipFill>
        <p:spPr>
          <a:xfrm>
            <a:off x="5548102" y="1104137"/>
            <a:ext cx="2616626" cy="1170036"/>
          </a:xfrm>
          <a:prstGeom prst="rect">
            <a:avLst/>
          </a:prstGeom>
        </p:spPr>
      </p:pic>
      <p:pic>
        <p:nvPicPr>
          <p:cNvPr id="13" name="图片 12"/>
          <p:cNvPicPr>
            <a:picLocks noChangeAspect="1"/>
          </p:cNvPicPr>
          <p:nvPr/>
        </p:nvPicPr>
        <p:blipFill>
          <a:blip r:embed="rId6"/>
          <a:stretch>
            <a:fillRect/>
          </a:stretch>
        </p:blipFill>
        <p:spPr>
          <a:xfrm>
            <a:off x="5454845" y="2330985"/>
            <a:ext cx="2919535" cy="1081789"/>
          </a:xfrm>
          <a:prstGeom prst="rect">
            <a:avLst/>
          </a:prstGeom>
        </p:spPr>
      </p:pic>
      <p:pic>
        <p:nvPicPr>
          <p:cNvPr id="15" name="图片 14"/>
          <p:cNvPicPr>
            <a:picLocks noChangeAspect="1"/>
          </p:cNvPicPr>
          <p:nvPr/>
        </p:nvPicPr>
        <p:blipFill>
          <a:blip r:embed="rId7"/>
          <a:stretch>
            <a:fillRect/>
          </a:stretch>
        </p:blipFill>
        <p:spPr>
          <a:xfrm>
            <a:off x="5548102" y="3625938"/>
            <a:ext cx="2826278" cy="9567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952900" y="176985"/>
            <a:ext cx="7132321" cy="56614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C72C56"/>
                </a:solidFill>
                <a:latin typeface="微软雅黑" panose="020B0503020204020204" pitchFamily="34" charset="-122"/>
                <a:ea typeface="微软雅黑" panose="020B0503020204020204" pitchFamily="34" charset="-122"/>
                <a:cs typeface="+mj-cs"/>
              </a:defRPr>
            </a:lvl1pPr>
          </a:lstStyle>
          <a:p>
            <a:endParaRPr lang="zh-CN" altLang="en-US" sz="2400" dirty="0">
              <a:latin typeface="Arial" panose="020B0604020202020204" pitchFamily="34" charset="0"/>
              <a:ea typeface="楷体" panose="02010609060101010101" pitchFamily="49" charset="-122"/>
            </a:endParaRPr>
          </a:p>
        </p:txBody>
      </p:sp>
      <p:grpSp>
        <p:nvGrpSpPr>
          <p:cNvPr id="19" name="组合 18"/>
          <p:cNvGrpSpPr/>
          <p:nvPr/>
        </p:nvGrpSpPr>
        <p:grpSpPr>
          <a:xfrm>
            <a:off x="0" y="0"/>
            <a:ext cx="5752214" cy="223668"/>
            <a:chOff x="0" y="28548"/>
            <a:chExt cx="5579656" cy="223668"/>
          </a:xfrm>
          <a:solidFill>
            <a:schemeClr val="accent1"/>
          </a:solidFill>
        </p:grpSpPr>
        <p:sp>
          <p:nvSpPr>
            <p:cNvPr id="20" name="五边形 19"/>
            <p:cNvSpPr/>
            <p:nvPr/>
          </p:nvSpPr>
          <p:spPr>
            <a:xfrm>
              <a:off x="0" y="36216"/>
              <a:ext cx="1440000" cy="21600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01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基本信息</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1" name="燕尾形 20"/>
            <p:cNvSpPr/>
            <p:nvPr/>
          </p:nvSpPr>
          <p:spPr>
            <a:xfrm>
              <a:off x="1394914"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02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安全性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2" name="燕尾形 21"/>
            <p:cNvSpPr/>
            <p:nvPr/>
          </p:nvSpPr>
          <p:spPr>
            <a:xfrm>
              <a:off x="2429828" y="36216"/>
              <a:ext cx="1080000" cy="216000"/>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03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有效性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3" name="燕尾形 22"/>
            <p:cNvSpPr/>
            <p:nvPr/>
          </p:nvSpPr>
          <p:spPr>
            <a:xfrm>
              <a:off x="3468444" y="36216"/>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04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创新性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4" name="燕尾形 23"/>
            <p:cNvSpPr/>
            <p:nvPr/>
          </p:nvSpPr>
          <p:spPr>
            <a:xfrm>
              <a:off x="4499656" y="28548"/>
              <a:ext cx="1080000" cy="216000"/>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05 </a:t>
              </a:r>
              <a:r>
                <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rPr>
                <a:t>公平性</a:t>
              </a:r>
              <a:endParaRPr kumimoji="0" lang="zh-CN" altLang="en-US" sz="12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grpSp>
      <p:sp>
        <p:nvSpPr>
          <p:cNvPr id="8" name="文本框 7"/>
          <p:cNvSpPr txBox="1"/>
          <p:nvPr/>
        </p:nvSpPr>
        <p:spPr>
          <a:xfrm>
            <a:off x="283838" y="4537843"/>
            <a:ext cx="8470443" cy="553998"/>
          </a:xfrm>
          <a:prstGeom prst="rect">
            <a:avLst/>
          </a:prstGeom>
          <a:noFill/>
        </p:spPr>
        <p:txBody>
          <a:bodyPr wrap="square">
            <a:spAutoFit/>
          </a:bodyPr>
          <a:lstStyle>
            <a:defPPr>
              <a:defRPr lang="zh-CN"/>
            </a:defPPr>
            <a:lvl1pPr>
              <a:defRPr sz="500">
                <a:latin typeface="Times New Roman" panose="02020603050405020304" pitchFamily="18" charset="0"/>
                <a:cs typeface="Times New Roman" panose="02020603050405020304" pitchFamily="18" charset="0"/>
              </a:defRPr>
            </a:lvl1pPr>
          </a:lstStyle>
          <a:p>
            <a:r>
              <a:rPr lang="en-US" altLang="zh-CN" sz="600" dirty="0">
                <a:ea typeface="黑体" panose="02010609060101010101" pitchFamily="49" charset="-122"/>
              </a:rPr>
              <a:t>1.Canadian Network for Mood and Anxiety Treatments (CANMAT) and International Society for Bipolar Disorders (ISBD) 2018 guidelines for the management of patients with bipolar disorder.</a:t>
            </a:r>
            <a:endParaRPr lang="en-US" altLang="zh-CN" sz="600" dirty="0">
              <a:ea typeface="黑体" panose="02010609060101010101" pitchFamily="49" charset="-122"/>
            </a:endParaRPr>
          </a:p>
          <a:p>
            <a:r>
              <a:rPr lang="en-US" altLang="zh-CN" sz="600" dirty="0">
                <a:ea typeface="黑体" panose="02010609060101010101" pitchFamily="49" charset="-122"/>
              </a:rPr>
              <a:t>2.International College of Neuropsychopharmacology(CINP)</a:t>
            </a:r>
            <a:r>
              <a:rPr lang="zh-CN" altLang="zh-CN" sz="600" dirty="0">
                <a:ea typeface="黑体" panose="02010609060101010101" pitchFamily="49" charset="-122"/>
              </a:rPr>
              <a:t>：</a:t>
            </a:r>
            <a:r>
              <a:rPr lang="en-US" altLang="zh-CN" sz="600" dirty="0">
                <a:ea typeface="黑体" panose="02010609060101010101" pitchFamily="49" charset="-122"/>
              </a:rPr>
              <a:t>Treatment Guidelines in Bipolar Disorders.(2017)</a:t>
            </a:r>
            <a:endParaRPr lang="en-US" altLang="zh-CN" sz="600" dirty="0">
              <a:ea typeface="黑体" panose="02010609060101010101" pitchFamily="49" charset="-122"/>
            </a:endParaRPr>
          </a:p>
          <a:p>
            <a:r>
              <a:rPr lang="en-US" altLang="zh-CN" sz="600" dirty="0">
                <a:ea typeface="黑体" panose="02010609060101010101" pitchFamily="49" charset="-122"/>
              </a:rPr>
              <a:t>3.Evidence-based guidelines for treating bipolar disorder</a:t>
            </a:r>
            <a:r>
              <a:rPr lang="zh-CN" altLang="zh-CN" sz="600" dirty="0">
                <a:ea typeface="黑体" panose="02010609060101010101" pitchFamily="49" charset="-122"/>
              </a:rPr>
              <a:t>：</a:t>
            </a:r>
            <a:r>
              <a:rPr lang="en-US" altLang="zh-CN" sz="600" dirty="0">
                <a:ea typeface="黑体" panose="02010609060101010101" pitchFamily="49" charset="-122"/>
              </a:rPr>
              <a:t> Revised third edition recommendations from the British Association for Psychopharmacology (BAP).(2016) </a:t>
            </a:r>
            <a:endParaRPr lang="en-US" altLang="zh-CN" sz="600" dirty="0">
              <a:ea typeface="黑体" panose="02010609060101010101" pitchFamily="49" charset="-122"/>
            </a:endParaRPr>
          </a:p>
          <a:p>
            <a:r>
              <a:rPr lang="en-US" altLang="zh-CN" sz="600" dirty="0">
                <a:ea typeface="黑体" panose="02010609060101010101" pitchFamily="49" charset="-122"/>
              </a:rPr>
              <a:t>4.</a:t>
            </a:r>
            <a:r>
              <a:rPr lang="zh-CN" altLang="en-US" sz="600" dirty="0">
                <a:ea typeface="黑体" panose="02010609060101010101" pitchFamily="49" charset="-122"/>
              </a:rPr>
              <a:t>中国双相障碍防治指南</a:t>
            </a:r>
            <a:r>
              <a:rPr lang="en-US" altLang="zh-CN" sz="600" dirty="0">
                <a:ea typeface="黑体" panose="02010609060101010101" pitchFamily="49" charset="-122"/>
              </a:rPr>
              <a:t>.</a:t>
            </a:r>
            <a:r>
              <a:rPr lang="zh-CN" altLang="en-US" sz="600" dirty="0">
                <a:ea typeface="黑体" panose="02010609060101010101" pitchFamily="49" charset="-122"/>
              </a:rPr>
              <a:t>中华医学会精神医学分会</a:t>
            </a:r>
            <a:r>
              <a:rPr lang="en-US" altLang="zh-CN" sz="600" dirty="0">
                <a:ea typeface="黑体" panose="02010609060101010101" pitchFamily="49" charset="-122"/>
              </a:rPr>
              <a:t>.(2015)</a:t>
            </a:r>
            <a:endParaRPr lang="zh-CN" altLang="en-US" sz="600" dirty="0">
              <a:ea typeface="黑体" panose="02010609060101010101" pitchFamily="49" charset="-122"/>
            </a:endParaRPr>
          </a:p>
          <a:p>
            <a:r>
              <a:rPr lang="en-US" altLang="zh-CN" sz="600" dirty="0">
                <a:ea typeface="黑体" panose="02010609060101010101" pitchFamily="49" charset="-122"/>
              </a:rPr>
              <a:t>5.National Institute for Health and Care Excellence</a:t>
            </a:r>
            <a:r>
              <a:rPr lang="zh-CN" altLang="zh-CN" sz="600" dirty="0">
                <a:ea typeface="黑体" panose="02010609060101010101" pitchFamily="49" charset="-122"/>
              </a:rPr>
              <a:t>（</a:t>
            </a:r>
            <a:r>
              <a:rPr lang="en-US" altLang="zh-CN" sz="600" dirty="0">
                <a:ea typeface="黑体" panose="02010609060101010101" pitchFamily="49" charset="-122"/>
              </a:rPr>
              <a:t>NICE</a:t>
            </a:r>
            <a:r>
              <a:rPr lang="zh-CN" altLang="zh-CN" sz="600" dirty="0">
                <a:ea typeface="黑体" panose="02010609060101010101" pitchFamily="49" charset="-122"/>
              </a:rPr>
              <a:t>）：</a:t>
            </a:r>
            <a:r>
              <a:rPr lang="en-US" altLang="zh-CN" sz="600" dirty="0">
                <a:ea typeface="黑体" panose="02010609060101010101" pitchFamily="49" charset="-122"/>
              </a:rPr>
              <a:t>Bipolar disorder</a:t>
            </a:r>
            <a:r>
              <a:rPr lang="zh-CN" altLang="zh-CN" sz="600" dirty="0">
                <a:ea typeface="黑体" panose="02010609060101010101" pitchFamily="49" charset="-122"/>
              </a:rPr>
              <a:t>：</a:t>
            </a:r>
            <a:r>
              <a:rPr lang="en-US" altLang="zh-CN" sz="600" dirty="0">
                <a:ea typeface="黑体" panose="02010609060101010101" pitchFamily="49" charset="-122"/>
              </a:rPr>
              <a:t> assessment and Management.(2014)</a:t>
            </a:r>
            <a:endParaRPr lang="en-US" altLang="zh-CN" sz="600" dirty="0">
              <a:ea typeface="黑体" panose="02010609060101010101" pitchFamily="49" charset="-122"/>
            </a:endParaRPr>
          </a:p>
        </p:txBody>
      </p:sp>
      <p:sp>
        <p:nvSpPr>
          <p:cNvPr id="2" name="矩形 1"/>
          <p:cNvSpPr/>
          <p:nvPr>
            <p:custDataLst>
              <p:tags r:id="rId1"/>
            </p:custDataLst>
          </p:nvPr>
        </p:nvSpPr>
        <p:spPr>
          <a:xfrm>
            <a:off x="1387787" y="3234248"/>
            <a:ext cx="1003291" cy="240225"/>
          </a:xfrm>
          <a:prstGeom prst="rect">
            <a:avLst/>
          </a:prstGeom>
          <a:solidFill>
            <a:srgbClr val="01509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楷体" panose="02010609060101010101" pitchFamily="49" charset="-122"/>
            </a:endParaRPr>
          </a:p>
        </p:txBody>
      </p:sp>
      <p:graphicFrame>
        <p:nvGraphicFramePr>
          <p:cNvPr id="3" name="表格 2"/>
          <p:cNvGraphicFramePr/>
          <p:nvPr>
            <p:custDataLst>
              <p:tags r:id="rId2"/>
            </p:custDataLst>
          </p:nvPr>
        </p:nvGraphicFramePr>
        <p:xfrm>
          <a:off x="297712" y="1008144"/>
          <a:ext cx="8559178" cy="3351205"/>
        </p:xfrm>
        <a:graphic>
          <a:graphicData uri="http://schemas.openxmlformats.org/drawingml/2006/table">
            <a:tbl>
              <a:tblPr firstRow="1" bandRow="1">
                <a:effectLst/>
              </a:tblPr>
              <a:tblGrid>
                <a:gridCol w="3511385"/>
                <a:gridCol w="3300078"/>
                <a:gridCol w="861651"/>
                <a:gridCol w="886064"/>
              </a:tblGrid>
              <a:tr h="554842">
                <a:tc>
                  <a:txBody>
                    <a:bodyPr/>
                    <a:lstStyle/>
                    <a:p>
                      <a:pPr algn="ctr">
                        <a:lnSpc>
                          <a:spcPct val="100000"/>
                        </a:lnSpc>
                        <a:spcBef>
                          <a:spcPts val="0"/>
                        </a:spcBef>
                        <a:spcAft>
                          <a:spcPts val="0"/>
                        </a:spcAft>
                        <a:buNone/>
                      </a:pPr>
                      <a:r>
                        <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指南</a:t>
                      </a:r>
                      <a:r>
                        <a:rPr lang="en-US" altLang="zh-CN"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共识</a:t>
                      </a:r>
                      <a:endPar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00000"/>
                        </a:lnSpc>
                        <a:spcBef>
                          <a:spcPts val="0"/>
                        </a:spcBef>
                        <a:spcAft>
                          <a:spcPts val="0"/>
                        </a:spcAft>
                        <a:buNone/>
                      </a:pPr>
                      <a:r>
                        <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单位</a:t>
                      </a:r>
                      <a:r>
                        <a:rPr lang="en-US" altLang="zh-CN"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机构</a:t>
                      </a:r>
                      <a:endPar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00000"/>
                        </a:lnSpc>
                        <a:spcBef>
                          <a:spcPts val="0"/>
                        </a:spcBef>
                        <a:spcAft>
                          <a:spcPts val="0"/>
                        </a:spcAft>
                        <a:buNone/>
                      </a:pPr>
                      <a:r>
                        <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推荐情况</a:t>
                      </a:r>
                      <a:endPar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00000"/>
                        </a:lnSpc>
                        <a:spcBef>
                          <a:spcPts val="0"/>
                        </a:spcBef>
                        <a:spcAft>
                          <a:spcPts val="0"/>
                        </a:spcAft>
                        <a:buNone/>
                      </a:pPr>
                      <a:r>
                        <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rPr>
                        <a:t>证据等级</a:t>
                      </a:r>
                      <a:endParaRPr lang="zh-CN" altLang="en-US" sz="1400" b="1"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691116">
                <a:tc>
                  <a:txBody>
                    <a:bodyPr/>
                    <a:lstStyle/>
                    <a:p>
                      <a:pPr algn="l">
                        <a:lnSpc>
                          <a:spcPct val="100000"/>
                        </a:lnSpc>
                        <a:spcBef>
                          <a:spcPts val="0"/>
                        </a:spcBef>
                        <a:spcAft>
                          <a:spcPts val="0"/>
                        </a:spcAft>
                        <a:buNone/>
                      </a:pPr>
                      <a:r>
                        <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双相情感障碍患者管理指南</a:t>
                      </a:r>
                      <a:r>
                        <a:rPr lang="zh-CN" altLang="en-US"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（最新版，</a:t>
                      </a:r>
                      <a:r>
                        <a:rPr lang="en-US"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2018</a:t>
                      </a:r>
                      <a:r>
                        <a:rPr lang="zh-CN" altLang="en-US"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300" b="0" kern="12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lt"/>
                        </a:rPr>
                        <a:t>1</a:t>
                      </a:r>
                      <a:endParaRPr lang="zh-CN" altLang="en-US"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lnSpc>
                          <a:spcPct val="100000"/>
                        </a:lnSpc>
                        <a:spcBef>
                          <a:spcPts val="0"/>
                        </a:spcBef>
                        <a:spcAft>
                          <a:spcPts val="0"/>
                        </a:spcAft>
                        <a:buNone/>
                      </a:pP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加拿大情绪和焦虑治疗网络（</a:t>
                      </a:r>
                      <a:r>
                        <a:rPr lang="en-US"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CANMAT</a:t>
                      </a: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）和国际社会双相情感障碍（</a:t>
                      </a:r>
                      <a:r>
                        <a:rPr lang="en-US"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ISBD</a:t>
                      </a: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endPar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buNone/>
                      </a:pP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B</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级</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buNone/>
                      </a:pP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Ⅱ</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级</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20996">
                <a:tc>
                  <a:txBody>
                    <a:bodyPr/>
                    <a:lstStyle/>
                    <a:p>
                      <a:pPr algn="l">
                        <a:lnSpc>
                          <a:spcPct val="100000"/>
                        </a:lnSpc>
                        <a:spcBef>
                          <a:spcPts val="0"/>
                        </a:spcBef>
                        <a:spcAft>
                          <a:spcPts val="0"/>
                        </a:spcAft>
                        <a:buNone/>
                      </a:pPr>
                      <a:r>
                        <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双相情感障碍治疗指南（最新版，</a:t>
                      </a:r>
                      <a:r>
                        <a:rPr lang="en-US"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2017</a:t>
                      </a:r>
                      <a:r>
                        <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300" b="0" kern="12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endPar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lnSpc>
                          <a:spcPct val="100000"/>
                        </a:lnSpc>
                        <a:spcBef>
                          <a:spcPts val="0"/>
                        </a:spcBef>
                        <a:spcAft>
                          <a:spcPts val="0"/>
                        </a:spcAft>
                        <a:buNone/>
                      </a:pP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国际神经精神药理学学院（</a:t>
                      </a:r>
                      <a:r>
                        <a:rPr lang="en-US"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CINP</a:t>
                      </a: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buNone/>
                      </a:pPr>
                      <a:r>
                        <a:rPr lang="en-US" altLang="zh-CN" sz="1400" b="0" dirty="0">
                          <a:latin typeface="Times New Roman" panose="02020603050405020304" pitchFamily="18" charset="0"/>
                          <a:ea typeface="黑体" panose="02010609060101010101" pitchFamily="49" charset="-122"/>
                          <a:cs typeface="Times New Roman" panose="02020603050405020304" pitchFamily="18" charset="0"/>
                        </a:rPr>
                        <a:t>A</a:t>
                      </a:r>
                      <a:r>
                        <a:rPr lang="zh-CN" altLang="en-US" sz="1400" b="0" dirty="0">
                          <a:latin typeface="Times New Roman" panose="02020603050405020304" pitchFamily="18" charset="0"/>
                          <a:ea typeface="黑体" panose="02010609060101010101" pitchFamily="49" charset="-122"/>
                          <a:cs typeface="Times New Roman" panose="02020603050405020304" pitchFamily="18" charset="0"/>
                        </a:rPr>
                        <a:t>级</a:t>
                      </a:r>
                      <a:endParaRPr lang="zh-CN" altLang="en-US" sz="1400" b="0" dirty="0">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400" b="0" dirty="0">
                          <a:latin typeface="Times New Roman" panose="02020603050405020304" pitchFamily="18" charset="0"/>
                          <a:ea typeface="黑体" panose="02010609060101010101" pitchFamily="49" charset="-122"/>
                          <a:cs typeface="Times New Roman" panose="02020603050405020304" pitchFamily="18" charset="0"/>
                          <a:sym typeface="+mn-ea"/>
                        </a:rPr>
                        <a:t>Ⅰ</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级</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42260">
                <a:tc>
                  <a:txBody>
                    <a:bodyPr/>
                    <a:lstStyle/>
                    <a:p>
                      <a:pPr algn="l">
                        <a:lnSpc>
                          <a:spcPct val="100000"/>
                        </a:lnSpc>
                        <a:spcBef>
                          <a:spcPts val="0"/>
                        </a:spcBef>
                        <a:spcAft>
                          <a:spcPts val="0"/>
                        </a:spcAft>
                        <a:buNone/>
                      </a:pPr>
                      <a:r>
                        <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治疗双相情感障碍的循证指南（最新版</a:t>
                      </a:r>
                      <a:r>
                        <a:rPr lang="en-US"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2016</a:t>
                      </a:r>
                      <a:r>
                        <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300" b="0" kern="12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lt"/>
                        </a:rPr>
                        <a:t>3</a:t>
                      </a:r>
                      <a:endPar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lnSpc>
                          <a:spcPct val="100000"/>
                        </a:lnSpc>
                        <a:spcBef>
                          <a:spcPts val="0"/>
                        </a:spcBef>
                        <a:spcAft>
                          <a:spcPts val="0"/>
                        </a:spcAft>
                        <a:buNone/>
                      </a:pP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英国精神药理学协会（</a:t>
                      </a:r>
                      <a:r>
                        <a:rPr lang="en-US"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BAP</a:t>
                      </a: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buNone/>
                      </a:pP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B</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级</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Ⅰ</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级</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20995">
                <a:tc>
                  <a:txBody>
                    <a:bodyPr/>
                    <a:lstStyle/>
                    <a:p>
                      <a:pPr algn="l">
                        <a:lnSpc>
                          <a:spcPct val="100000"/>
                        </a:lnSpc>
                        <a:spcBef>
                          <a:spcPts val="0"/>
                        </a:spcBef>
                        <a:spcAft>
                          <a:spcPts val="0"/>
                        </a:spcAft>
                      </a:pPr>
                      <a:r>
                        <a:rPr lang="zh-CN" altLang="en-US" sz="1300" b="0" dirty="0">
                          <a:latin typeface="Times New Roman" panose="02020603050405020304" pitchFamily="18" charset="0"/>
                          <a:ea typeface="黑体" panose="02010609060101010101" pitchFamily="49" charset="-122"/>
                          <a:cs typeface="Times New Roman" panose="02020603050405020304" pitchFamily="18" charset="0"/>
                        </a:rPr>
                        <a:t>中国双相障碍防治指南（最新版，</a:t>
                      </a:r>
                      <a:r>
                        <a:rPr lang="en-US" altLang="zh-CN" sz="1300" b="0" dirty="0">
                          <a:latin typeface="Times New Roman" panose="02020603050405020304" pitchFamily="18" charset="0"/>
                          <a:ea typeface="黑体" panose="02010609060101010101" pitchFamily="49" charset="-122"/>
                          <a:cs typeface="Times New Roman" panose="02020603050405020304" pitchFamily="18" charset="0"/>
                        </a:rPr>
                        <a:t>2015</a:t>
                      </a:r>
                      <a:r>
                        <a:rPr lang="zh-CN" altLang="en-US" sz="1300" b="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300" b="0" baseline="30000" dirty="0">
                          <a:latin typeface="Times New Roman" panose="02020603050405020304" pitchFamily="18" charset="0"/>
                          <a:ea typeface="黑体" panose="02010609060101010101" pitchFamily="49" charset="-122"/>
                          <a:cs typeface="Times New Roman" panose="02020603050405020304" pitchFamily="18" charset="0"/>
                        </a:rPr>
                        <a:t>4</a:t>
                      </a:r>
                      <a:endParaRPr lang="zh-CN" altLang="en-US" sz="1300" b="0" dirty="0">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中华医学会精神医学分会</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B</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级</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400" b="0" dirty="0">
                          <a:latin typeface="Times New Roman" panose="02020603050405020304" pitchFamily="18" charset="0"/>
                          <a:ea typeface="黑体" panose="02010609060101010101" pitchFamily="49" charset="-122"/>
                          <a:cs typeface="Times New Roman" panose="02020603050405020304" pitchFamily="18" charset="0"/>
                          <a:sym typeface="+mn-ea"/>
                        </a:rPr>
                        <a:t>Ⅰ</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级</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20996">
                <a:tc>
                  <a:txBody>
                    <a:bodyPr/>
                    <a:lstStyle/>
                    <a:p>
                      <a:pPr algn="l">
                        <a:lnSpc>
                          <a:spcPct val="100000"/>
                        </a:lnSpc>
                        <a:spcBef>
                          <a:spcPts val="0"/>
                        </a:spcBef>
                        <a:spcAft>
                          <a:spcPts val="0"/>
                        </a:spcAft>
                        <a:buNone/>
                      </a:pPr>
                      <a:r>
                        <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双相情感障碍</a:t>
                      </a:r>
                      <a:r>
                        <a:rPr lang="zh-CN" altLang="zh-CN" sz="1300" b="0" dirty="0">
                          <a:effectLst/>
                          <a:latin typeface="Times New Roman" panose="02020603050405020304" pitchFamily="18" charset="0"/>
                          <a:ea typeface="黑体" panose="02010609060101010101" pitchFamily="49" charset="-122"/>
                          <a:cs typeface="Times New Roman" panose="02020603050405020304" pitchFamily="18" charset="0"/>
                          <a:sym typeface="+mn-ea"/>
                        </a:rPr>
                        <a:t>指南</a:t>
                      </a:r>
                      <a:r>
                        <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（最新版，</a:t>
                      </a:r>
                      <a:r>
                        <a:rPr lang="en-US"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2014</a:t>
                      </a:r>
                      <a:r>
                        <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300" b="0" kern="12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lt"/>
                        </a:rPr>
                        <a:t>5</a:t>
                      </a:r>
                      <a:endParaRPr lang="zh-CN" altLang="zh-CN" sz="13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lnSpc>
                          <a:spcPct val="100000"/>
                        </a:lnSpc>
                        <a:spcBef>
                          <a:spcPts val="0"/>
                        </a:spcBef>
                        <a:spcAft>
                          <a:spcPts val="0"/>
                        </a:spcAft>
                        <a:buNone/>
                      </a:pP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国家健康和护理卓越研究所（</a:t>
                      </a:r>
                      <a:r>
                        <a:rPr lang="en-US"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NICE</a:t>
                      </a:r>
                      <a:r>
                        <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zh-CN" sz="1400" b="0" kern="1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buNone/>
                      </a:pPr>
                      <a:r>
                        <a:rPr lang="en-US" altLang="zh-CN" sz="1400" b="0" dirty="0">
                          <a:latin typeface="Times New Roman" panose="02020603050405020304" pitchFamily="18" charset="0"/>
                          <a:ea typeface="黑体" panose="02010609060101010101" pitchFamily="49" charset="-122"/>
                          <a:cs typeface="Times New Roman" panose="02020603050405020304" pitchFamily="18" charset="0"/>
                        </a:rPr>
                        <a:t>A</a:t>
                      </a:r>
                      <a:r>
                        <a:rPr lang="zh-CN" altLang="en-US" sz="1400" b="0" dirty="0">
                          <a:latin typeface="Times New Roman" panose="02020603050405020304" pitchFamily="18" charset="0"/>
                          <a:ea typeface="黑体" panose="02010609060101010101" pitchFamily="49" charset="-122"/>
                          <a:cs typeface="Times New Roman" panose="02020603050405020304" pitchFamily="18" charset="0"/>
                        </a:rPr>
                        <a:t>级</a:t>
                      </a:r>
                      <a:endParaRPr lang="zh-CN" altLang="en-US" sz="1400" b="0" dirty="0">
                        <a:latin typeface="Times New Roman" panose="02020603050405020304" pitchFamily="18" charset="0"/>
                        <a:ea typeface="黑体" panose="02010609060101010101" pitchFamily="49" charset="-122"/>
                        <a:cs typeface="Times New Roman" panose="02020603050405020304" pitchFamily="18" charset="0"/>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buNone/>
                      </a:pPr>
                      <a:r>
                        <a:rPr lang="en-US" altLang="zh-CN"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Ⅰ</a:t>
                      </a:r>
                      <a:r>
                        <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级</a:t>
                      </a:r>
                      <a:endParaRPr lang="zh-CN" altLang="en-US" sz="1400" b="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marL="35941" marR="359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5" name="标题 4"/>
          <p:cNvSpPr>
            <a:spLocks noGrp="1"/>
          </p:cNvSpPr>
          <p:nvPr>
            <p:ph type="title"/>
            <p:custDataLst>
              <p:tags r:id="rId3"/>
            </p:custDataLst>
          </p:nvPr>
        </p:nvSpPr>
        <p:spPr>
          <a:xfrm>
            <a:off x="127635" y="276225"/>
            <a:ext cx="8968740" cy="566420"/>
          </a:xfrm>
        </p:spPr>
        <p:txBody>
          <a:bodyPr/>
          <a:p>
            <a:r>
              <a:rPr lang="zh-CN" altLang="en-US" sz="1800" dirty="0">
                <a:latin typeface="黑体" panose="02010609060101010101" pitchFamily="49" charset="-122"/>
                <a:ea typeface="黑体" panose="02010609060101010101" pitchFamily="49" charset="-122"/>
              </a:rPr>
              <a:t>国内外权威指南均推荐奥氮平氟西汀胶囊为</a:t>
            </a:r>
            <a:r>
              <a:rPr lang="zh-CN" altLang="en-US" sz="1800" dirty="0">
                <a:solidFill>
                  <a:srgbClr val="FF0000"/>
                </a:solidFill>
                <a:latin typeface="黑体" panose="02010609060101010101" pitchFamily="49" charset="-122"/>
                <a:ea typeface="黑体" panose="02010609060101010101" pitchFamily="49" charset="-122"/>
              </a:rPr>
              <a:t>双相</a:t>
            </a:r>
            <a:r>
              <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Ⅰ</a:t>
            </a:r>
            <a:r>
              <a:rPr lang="zh-CN" altLang="en-US"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型情感障碍</a:t>
            </a:r>
            <a:r>
              <a:rPr lang="zh-CN" altLang="en-US" sz="1800" dirty="0">
                <a:solidFill>
                  <a:srgbClr val="FF0000"/>
                </a:solidFill>
                <a:latin typeface="黑体" panose="02010609060101010101" pitchFamily="49" charset="-122"/>
                <a:ea typeface="黑体" panose="02010609060101010101" pitchFamily="49" charset="-122"/>
              </a:rPr>
              <a:t>抑郁急性发作一线</a:t>
            </a:r>
            <a:r>
              <a:rPr lang="zh-CN" altLang="en-US" sz="1800" dirty="0">
                <a:latin typeface="黑体" panose="02010609060101010101" pitchFamily="49" charset="-122"/>
                <a:ea typeface="黑体" panose="02010609060101010101" pitchFamily="49" charset="-122"/>
              </a:rPr>
              <a:t>用药</a:t>
            </a:r>
            <a:endParaRPr lang="zh-CN" altLang="en-US" sz="1800" dirty="0">
              <a:latin typeface="黑体" panose="02010609060101010101" pitchFamily="49" charset="-122"/>
              <a:ea typeface="黑体" panose="02010609060101010101" pitchFamily="49"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TABLE_BEAUTIFY" val="smartTable{789be259-f0dc-4949-8319-aa4e22357d69}"/>
  <p:tag name="TABLE_ENDDRAG_ORIGIN_RECT" val="643*180"/>
  <p:tag name="TABLE_ENDDRAG_RECT" val="27*118*643*180"/>
</p:tagLst>
</file>

<file path=ppt/tags/tag11.xml><?xml version="1.0" encoding="utf-8"?>
<p:tagLst xmlns:p="http://schemas.openxmlformats.org/presentationml/2006/main">
  <p:tag name="KSO_WM_UNIT_TABLE_BEAUTIFY" val="smartTable{10cee9e4-cc85-4e0e-8fa2-8ff2ab938be6}"/>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TABLE_BEAUTIFY" val="smartTable{6c787815-ec17-43fc-8b0c-d2706e6b3baf}"/>
  <p:tag name="TABLE_ENDDRAG_ORIGIN_RECT" val="639*239"/>
  <p:tag name="TABLE_ENDDRAG_RECT" val="29*105*639*239"/>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TABLE_BEAUTIFY" val="smartTable{38fecf32-fcec-4158-8506-ce41772cf3f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PP_MARK_KEY" val="84ac121e-afa6-4f3b-add0-cf3f48b186c9"/>
  <p:tag name="COMMONDATA" val="eyJoZGlkIjoiMjFmOWVkMzAwYjcwMDc2MzYwMjQ3N2U1ODAzZjM1NDE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TABLE_BEAUTIFY" val="smartTable{789be259-f0dc-4949-8319-aa4e22357d69}"/>
  <p:tag name="TABLE_ENDDRAG_ORIGIN_RECT" val="643*180"/>
  <p:tag name="TABLE_ENDDRAG_RECT" val="27*118*643*180"/>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UNIT_TABLE_BEAUTIFY" val="smartTable{82a18898-cd96-4714-adb6-fa7c46a538a9}"/>
  <p:tag name="TABLE_ENDDRAG_ORIGIN_RECT" val="344*241"/>
  <p:tag name="TABLE_ENDDRAG_RECT" val="357*145*344*241"/>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695">
      <a:dk1>
        <a:sysClr val="windowText" lastClr="000000"/>
      </a:dk1>
      <a:lt1>
        <a:sysClr val="window" lastClr="FFFFFF"/>
      </a:lt1>
      <a:dk2>
        <a:srgbClr val="015093"/>
      </a:dk2>
      <a:lt2>
        <a:srgbClr val="146EC8"/>
      </a:lt2>
      <a:accent1>
        <a:srgbClr val="5BC8FF"/>
      </a:accent1>
      <a:accent2>
        <a:srgbClr val="C2191F"/>
      </a:accent2>
      <a:accent3>
        <a:srgbClr val="9BBB59"/>
      </a:accent3>
      <a:accent4>
        <a:srgbClr val="8064A2"/>
      </a:accent4>
      <a:accent5>
        <a:srgbClr val="4BACC6"/>
      </a:accent5>
      <a:accent6>
        <a:srgbClr val="F79646"/>
      </a:accent6>
      <a:hlink>
        <a:srgbClr val="0000FF"/>
      </a:hlink>
      <a:folHlink>
        <a:srgbClr val="800080"/>
      </a:folHlink>
    </a:clrScheme>
    <a:fontScheme name="自定义 6">
      <a:majorFont>
        <a:latin typeface="Arial"/>
        <a:ea typeface="楷体"/>
        <a:cs typeface=""/>
      </a:majorFont>
      <a:minorFont>
        <a:latin typeface="Arial"/>
        <a:ea typeface="楷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5640</Words>
  <Application>WPS 演示</Application>
  <PresentationFormat>全屏显示(16:9)</PresentationFormat>
  <Paragraphs>449</Paragraphs>
  <Slides>11</Slides>
  <Notes>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11</vt:i4>
      </vt:variant>
    </vt:vector>
  </HeadingPairs>
  <TitlesOfParts>
    <vt:vector size="23" baseType="lpstr">
      <vt:lpstr>Arial</vt:lpstr>
      <vt:lpstr>宋体</vt:lpstr>
      <vt:lpstr>Wingdings</vt:lpstr>
      <vt:lpstr>微软雅黑</vt:lpstr>
      <vt:lpstr>Arial</vt:lpstr>
      <vt:lpstr>Arial Unicode MS</vt:lpstr>
      <vt:lpstr>楷体</vt:lpstr>
      <vt:lpstr>黑体</vt:lpstr>
      <vt:lpstr>Times New Roman</vt:lpstr>
      <vt:lpstr>Calibri</vt:lpstr>
      <vt:lpstr>Arial Unicode MS</vt:lpstr>
      <vt:lpstr>Office 主题</vt:lpstr>
      <vt:lpstr>奥氮平氟西汀胶囊 （恩奥汀®）</vt:lpstr>
      <vt:lpstr>目录</vt:lpstr>
      <vt:lpstr>奥氮平氟西汀胶囊是国内获批用于双相Ⅰ型情感障碍抑郁发作的唯一复方制剂</vt:lpstr>
      <vt:lpstr>奥氮平氟西汀胶囊较参照药品和同治疗领域药品更安全、更有效、用药依从性更佳</vt:lpstr>
      <vt:lpstr>国内双相Ⅰ型情感障碍抑郁发作的药物治疗现状：有效治疗药物稀缺，依从性差</vt:lpstr>
      <vt:lpstr>奥氮平氟西汀胶囊科学性的优化配比，安全性较单药更高</vt:lpstr>
      <vt:lpstr>奥氮平氟西汀胶囊严重、导致停药等不良事件发生率与安慰剂相近，安全可控</vt:lpstr>
      <vt:lpstr>国内外临床研究均证实：奥氮平氟西汀胶囊疗效明显优于其他药物</vt:lpstr>
      <vt:lpstr>国内外权威指南均推荐奥氮平氟西汀胶囊为双相Ⅰ型情感障碍抑郁急性发作一线用药</vt:lpstr>
      <vt:lpstr>奥氮平氟西汀胶囊创新性优化了国内双相Ⅰ型情感障碍抑郁发作的治疗方案</vt:lpstr>
      <vt:lpstr>奥氮平氟西汀胶囊价格合理，能降低医保负担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Hera</cp:lastModifiedBy>
  <cp:revision>679</cp:revision>
  <dcterms:created xsi:type="dcterms:W3CDTF">2018-04-12T08:03:00Z</dcterms:created>
  <dcterms:modified xsi:type="dcterms:W3CDTF">2023-07-14T02:35:13Z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64F1BAFE29594F3D8BAEBB174AA9CB04_13</vt:lpwstr>
  </property>
  <property fmtid="{D5CDD505-2E9C-101B-9397-08002B2CF9AE}" pid="3" name="KSOProductBuildVer">
    <vt:lpwstr>2052-12.1.0.15066</vt:lpwstr>
  </property>
</Properties>
</file>