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3652" r:id="rId2"/>
  </p:sldMasterIdLst>
  <p:notesMasterIdLst>
    <p:notesMasterId r:id="rId14"/>
  </p:notesMasterIdLst>
  <p:sldIdLst>
    <p:sldId id="270" r:id="rId3"/>
    <p:sldId id="423" r:id="rId4"/>
    <p:sldId id="424" r:id="rId5"/>
    <p:sldId id="446" r:id="rId6"/>
    <p:sldId id="437" r:id="rId7"/>
    <p:sldId id="440" r:id="rId8"/>
    <p:sldId id="443" r:id="rId9"/>
    <p:sldId id="449" r:id="rId10"/>
    <p:sldId id="448" r:id="rId11"/>
    <p:sldId id="447" r:id="rId12"/>
    <p:sldId id="436" r:id="rId13"/>
  </p:sldIdLst>
  <p:sldSz cx="12192000" cy="6858000"/>
  <p:notesSz cx="6858000" cy="9144000"/>
  <p:custDataLst>
    <p:tags r:id="rId15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作者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141D"/>
    <a:srgbClr val="D1E6F5"/>
    <a:srgbClr val="FF3300"/>
    <a:srgbClr val="FFFFFF"/>
    <a:srgbClr val="ACE2DC"/>
    <a:srgbClr val="ED7D31"/>
    <a:srgbClr val="2AB4A4"/>
    <a:srgbClr val="007457"/>
    <a:srgbClr val="FEDDC6"/>
    <a:srgbClr val="E4F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05" autoAdjust="0"/>
    <p:restoredTop sz="92383" autoAdjust="0"/>
  </p:normalViewPr>
  <p:slideViewPr>
    <p:cSldViewPr snapToGrid="0">
      <p:cViewPr varScale="1">
        <p:scale>
          <a:sx n="92" d="100"/>
          <a:sy n="92" d="100"/>
        </p:scale>
        <p:origin x="48" y="1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3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gs" Target="tags/tag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38F70F-92E3-460A-BBEF-0442800D1E4E}" type="datetimeFigureOut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F1E69B-5CCB-471E-BB87-DE90021F5EE5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F1E69B-5CCB-471E-BB87-DE90021F5EE5}" type="slidenum">
              <a:rPr lang="zh-CN" altLang="en-US" smtClean="0"/>
              <a:t>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649C8-B3EE-4AFD-9E7D-699D84A42C03}" type="slidenum">
              <a:rPr lang="zh-CN" altLang="en-US" smtClean="0"/>
              <a:t>10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F1E69B-5CCB-471E-BB87-DE90021F5EE5}" type="slidenum">
              <a:rPr lang="zh-CN" altLang="en-US" smtClean="0"/>
              <a:t>11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649C8-B3EE-4AFD-9E7D-699D84A42C03}" type="slidenum">
              <a:rPr lang="zh-CN" altLang="en-US" smtClean="0"/>
              <a:t>3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649C8-B3EE-4AFD-9E7D-699D84A42C03}" type="slidenum">
              <a:rPr lang="zh-CN" altLang="en-US" smtClean="0"/>
              <a:t>4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649C8-B3EE-4AFD-9E7D-699D84A42C0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649C8-B3EE-4AFD-9E7D-699D84A42C03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649C8-B3EE-4AFD-9E7D-699D84A42C03}" type="slidenum">
              <a:rPr lang="zh-CN" altLang="en-US" smtClean="0"/>
              <a:t>7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E649C8-B3EE-4AFD-9E7D-699D84A42C03}" type="slidenum">
              <a:rPr lang="zh-CN" altLang="en-US" smtClean="0"/>
              <a:t>8</a:t>
            </a:fld>
            <a:endParaRPr lang="zh-CN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CF1E69B-5CCB-471E-BB87-DE90021F5EE5}" type="slidenum">
              <a:rPr lang="zh-CN" altLang="en-US" smtClean="0"/>
              <a:t>9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131BD9-FB1C-477D-8090-45453E75EECE}" type="datetime1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8572-2B02-4735-B765-B5FA43B32C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378EAD-548F-4575-904E-167E426EC415}" type="datetime1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8572-2B02-4735-B765-B5FA43B32C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D6493-5EB9-4D01-9336-6ACFF3413D0B}" type="datetime1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8572-2B02-4735-B765-B5FA43B32C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6C6CCA-EA65-49D6-A419-B086C3F74042}" type="datetime1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8572-2B02-4735-B765-B5FA43B32C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477246-CC34-4D52-B04B-727A554CEC40}" type="datetime1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8572-2B02-4735-B765-B5FA43B32C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532" y="341526"/>
            <a:ext cx="1293668" cy="34339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6341C-0717-4563-8A3D-A59F780A234D}" type="datetime1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95C7FF-0237-4A60-8B09-99B99272B66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0A7C4-05DD-4665-9F08-673C3F6BE38A}" type="datetime1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8572-2B02-4735-B765-B5FA43B32C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72F88-BE29-4212-BF33-86E3D2C2E7DA}" type="datetime1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8572-2B02-4735-B765-B5FA43B32C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4194B-0A92-44A8-B7D6-46F443494531}" type="datetime1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8572-2B02-4735-B765-B5FA43B32C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1AFC2A-323E-4C4C-A1C1-D603029938E2}" type="datetime1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8572-2B02-4735-B765-B5FA43B32C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42122D-6C3E-48AB-9A65-4881A12682DC}" type="datetime1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8572-2B02-4735-B765-B5FA43B32C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9ADA-636A-447D-8A40-6D4BA113D6D9}" type="datetime1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28572-2B02-4735-B765-B5FA43B32CA1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90168-3E8F-43CD-97EC-63E56711AA45}" type="datetime1">
              <a:rPr lang="zh-CN" altLang="en-US" smtClean="0"/>
              <a:t>2023/7/14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28572-2B02-4735-B765-B5FA43B32CA1}" type="slidenum">
              <a:rPr lang="zh-CN" altLang="en-US" smtClean="0"/>
              <a:t>‹#›</a:t>
            </a:fld>
            <a:endParaRPr lang="zh-CN" altLang="en-US" dirty="0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532" y="341526"/>
            <a:ext cx="1293668" cy="34339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15341" y="567752"/>
            <a:ext cx="10161319" cy="1206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琥珀酸</a:t>
            </a:r>
            <a:r>
              <a:rPr lang="zh-CN" altLang="en-US" sz="5400" b="1" dirty="0">
                <a:solidFill>
                  <a:srgbClr val="CA14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</a:t>
            </a:r>
            <a:r>
              <a:rPr lang="zh-CN" altLang="en-US" sz="5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缓释片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015341" y="1851673"/>
            <a:ext cx="10161319" cy="8353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3600" b="1" dirty="0">
                <a:solidFill>
                  <a:srgbClr val="CA141D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（欧悦欣）</a:t>
            </a:r>
            <a:endParaRPr lang="en-US" altLang="zh-CN" sz="3600" b="1" dirty="0">
              <a:solidFill>
                <a:srgbClr val="CA141D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028" y="5339379"/>
            <a:ext cx="4375944" cy="1110315"/>
          </a:xfrm>
          <a:prstGeom prst="rect">
            <a:avLst/>
          </a:prstGeom>
        </p:spPr>
      </p:pic>
      <p:grpSp>
        <p:nvGrpSpPr>
          <p:cNvPr id="8" name="组合 7"/>
          <p:cNvGrpSpPr/>
          <p:nvPr/>
        </p:nvGrpSpPr>
        <p:grpSpPr>
          <a:xfrm>
            <a:off x="4339765" y="3182011"/>
            <a:ext cx="3512470" cy="1977920"/>
            <a:chOff x="3928809" y="3151544"/>
            <a:chExt cx="3640969" cy="2207068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 rotWithShape="1">
            <a:blip r:embed="rId4"/>
            <a:srcRect l="11878" t="15958" r="11998" b="16632"/>
            <a:stretch>
              <a:fillRect/>
            </a:stretch>
          </p:blipFill>
          <p:spPr>
            <a:xfrm>
              <a:off x="4017132" y="3210791"/>
              <a:ext cx="3464323" cy="2088573"/>
            </a:xfrm>
            <a:prstGeom prst="rect">
              <a:avLst/>
            </a:prstGeom>
          </p:spPr>
        </p:pic>
        <p:sp>
          <p:nvSpPr>
            <p:cNvPr id="6" name="直角三角形 5"/>
            <p:cNvSpPr/>
            <p:nvPr/>
          </p:nvSpPr>
          <p:spPr>
            <a:xfrm rot="5400000">
              <a:off x="4024420" y="3055933"/>
              <a:ext cx="314774" cy="50599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7" name="直角三角形 6"/>
            <p:cNvSpPr/>
            <p:nvPr/>
          </p:nvSpPr>
          <p:spPr>
            <a:xfrm rot="16200000">
              <a:off x="7159394" y="4948227"/>
              <a:ext cx="314774" cy="50599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02377" y="4861768"/>
            <a:ext cx="10889965" cy="124623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8" name="任意多边形 43"/>
          <p:cNvSpPr/>
          <p:nvPr/>
        </p:nvSpPr>
        <p:spPr>
          <a:xfrm>
            <a:off x="624154" y="4880039"/>
            <a:ext cx="6284380" cy="346588"/>
          </a:xfrm>
          <a:custGeom>
            <a:avLst/>
            <a:gdLst>
              <a:gd name="connsiteX0" fmla="*/ 0 w 3161201"/>
              <a:gd name="connsiteY0" fmla="*/ 0 h 768491"/>
              <a:gd name="connsiteX1" fmla="*/ 354694 w 3161201"/>
              <a:gd name="connsiteY1" fmla="*/ 0 h 768491"/>
              <a:gd name="connsiteX2" fmla="*/ 407839 w 3161201"/>
              <a:gd name="connsiteY2" fmla="*/ 0 h 768491"/>
              <a:gd name="connsiteX3" fmla="*/ 3161201 w 3161201"/>
              <a:gd name="connsiteY3" fmla="*/ 0 h 768491"/>
              <a:gd name="connsiteX4" fmla="*/ 2969078 w 3161201"/>
              <a:gd name="connsiteY4" fmla="*/ 768491 h 768491"/>
              <a:gd name="connsiteX5" fmla="*/ 407839 w 3161201"/>
              <a:gd name="connsiteY5" fmla="*/ 768491 h 768491"/>
              <a:gd name="connsiteX6" fmla="*/ 162571 w 3161201"/>
              <a:gd name="connsiteY6" fmla="*/ 768491 h 768491"/>
              <a:gd name="connsiteX7" fmla="*/ 0 w 3161201"/>
              <a:gd name="connsiteY7" fmla="*/ 768491 h 76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1201" h="768491">
                <a:moveTo>
                  <a:pt x="0" y="0"/>
                </a:moveTo>
                <a:lnTo>
                  <a:pt x="354694" y="0"/>
                </a:lnTo>
                <a:lnTo>
                  <a:pt x="407839" y="0"/>
                </a:lnTo>
                <a:lnTo>
                  <a:pt x="3161201" y="0"/>
                </a:lnTo>
                <a:lnTo>
                  <a:pt x="2969078" y="768491"/>
                </a:lnTo>
                <a:lnTo>
                  <a:pt x="407839" y="768491"/>
                </a:lnTo>
                <a:lnTo>
                  <a:pt x="162571" y="768491"/>
                </a:lnTo>
                <a:lnTo>
                  <a:pt x="0" y="768491"/>
                </a:lnTo>
                <a:close/>
              </a:path>
            </a:pathLst>
          </a:custGeom>
          <a:solidFill>
            <a:srgbClr val="D1E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临床管理难度</a:t>
            </a:r>
            <a:endParaRPr lang="zh-CN" altLang="zh-CN" sz="1600" b="1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矩形 9"/>
          <p:cNvSpPr/>
          <p:nvPr/>
        </p:nvSpPr>
        <p:spPr>
          <a:xfrm>
            <a:off x="612003" y="1380579"/>
            <a:ext cx="10880342" cy="1189511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任意多边形 43"/>
          <p:cNvSpPr/>
          <p:nvPr/>
        </p:nvSpPr>
        <p:spPr>
          <a:xfrm>
            <a:off x="632968" y="1401095"/>
            <a:ext cx="6937338" cy="345600"/>
          </a:xfrm>
          <a:custGeom>
            <a:avLst/>
            <a:gdLst>
              <a:gd name="connsiteX0" fmla="*/ 0 w 3161201"/>
              <a:gd name="connsiteY0" fmla="*/ 0 h 768491"/>
              <a:gd name="connsiteX1" fmla="*/ 354694 w 3161201"/>
              <a:gd name="connsiteY1" fmla="*/ 0 h 768491"/>
              <a:gd name="connsiteX2" fmla="*/ 407839 w 3161201"/>
              <a:gd name="connsiteY2" fmla="*/ 0 h 768491"/>
              <a:gd name="connsiteX3" fmla="*/ 3161201 w 3161201"/>
              <a:gd name="connsiteY3" fmla="*/ 0 h 768491"/>
              <a:gd name="connsiteX4" fmla="*/ 2969078 w 3161201"/>
              <a:gd name="connsiteY4" fmla="*/ 768491 h 768491"/>
              <a:gd name="connsiteX5" fmla="*/ 407839 w 3161201"/>
              <a:gd name="connsiteY5" fmla="*/ 768491 h 768491"/>
              <a:gd name="connsiteX6" fmla="*/ 162571 w 3161201"/>
              <a:gd name="connsiteY6" fmla="*/ 768491 h 768491"/>
              <a:gd name="connsiteX7" fmla="*/ 0 w 3161201"/>
              <a:gd name="connsiteY7" fmla="*/ 768491 h 76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1201" h="768491">
                <a:moveTo>
                  <a:pt x="0" y="0"/>
                </a:moveTo>
                <a:lnTo>
                  <a:pt x="354694" y="0"/>
                </a:lnTo>
                <a:lnTo>
                  <a:pt x="407839" y="0"/>
                </a:lnTo>
                <a:lnTo>
                  <a:pt x="3161201" y="0"/>
                </a:lnTo>
                <a:lnTo>
                  <a:pt x="2969078" y="768491"/>
                </a:lnTo>
                <a:lnTo>
                  <a:pt x="407839" y="768491"/>
                </a:lnTo>
                <a:lnTo>
                  <a:pt x="162571" y="768491"/>
                </a:lnTo>
                <a:lnTo>
                  <a:pt x="0" y="768491"/>
                </a:lnTo>
                <a:close/>
              </a:path>
            </a:pathLst>
          </a:custGeom>
          <a:solidFill>
            <a:srgbClr val="D1E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所治疗疾病对公共健康的影响</a:t>
            </a:r>
            <a:endParaRPr lang="zh-CN" altLang="en-US" sz="1600" b="1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文本框 11"/>
          <p:cNvSpPr txBox="1"/>
          <p:nvPr/>
        </p:nvSpPr>
        <p:spPr>
          <a:xfrm>
            <a:off x="765384" y="1760277"/>
            <a:ext cx="10248980" cy="792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抑郁症严重影响患者个人及家庭正常工作、生活，加重社会负担，甚至威胁公共安全；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地文拉法辛为</a:t>
            </a:r>
            <a:r>
              <a:rPr lang="en-US" altLang="zh-CN" sz="16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16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第二批鼓励仿制药品目录</a:t>
            </a:r>
            <a:r>
              <a:rPr lang="en-US" altLang="zh-CN" sz="16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品种，属于国家鼓励仿制临床必需、疗效确切、供应短缺的药品；</a:t>
            </a:r>
          </a:p>
        </p:txBody>
      </p:sp>
      <p:sp>
        <p:nvSpPr>
          <p:cNvPr id="13" name="矩形 12"/>
          <p:cNvSpPr/>
          <p:nvPr/>
        </p:nvSpPr>
        <p:spPr>
          <a:xfrm>
            <a:off x="602377" y="2705085"/>
            <a:ext cx="10889967" cy="903843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任意多边形 43"/>
          <p:cNvSpPr/>
          <p:nvPr/>
        </p:nvSpPr>
        <p:spPr>
          <a:xfrm>
            <a:off x="628381" y="2714565"/>
            <a:ext cx="6958307" cy="345600"/>
          </a:xfrm>
          <a:custGeom>
            <a:avLst/>
            <a:gdLst>
              <a:gd name="connsiteX0" fmla="*/ 0 w 3161201"/>
              <a:gd name="connsiteY0" fmla="*/ 0 h 768491"/>
              <a:gd name="connsiteX1" fmla="*/ 354694 w 3161201"/>
              <a:gd name="connsiteY1" fmla="*/ 0 h 768491"/>
              <a:gd name="connsiteX2" fmla="*/ 407839 w 3161201"/>
              <a:gd name="connsiteY2" fmla="*/ 0 h 768491"/>
              <a:gd name="connsiteX3" fmla="*/ 3161201 w 3161201"/>
              <a:gd name="connsiteY3" fmla="*/ 0 h 768491"/>
              <a:gd name="connsiteX4" fmla="*/ 2969078 w 3161201"/>
              <a:gd name="connsiteY4" fmla="*/ 768491 h 768491"/>
              <a:gd name="connsiteX5" fmla="*/ 407839 w 3161201"/>
              <a:gd name="connsiteY5" fmla="*/ 768491 h 768491"/>
              <a:gd name="connsiteX6" fmla="*/ 162571 w 3161201"/>
              <a:gd name="connsiteY6" fmla="*/ 768491 h 768491"/>
              <a:gd name="connsiteX7" fmla="*/ 0 w 3161201"/>
              <a:gd name="connsiteY7" fmla="*/ 768491 h 76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1201" h="768491">
                <a:moveTo>
                  <a:pt x="0" y="0"/>
                </a:moveTo>
                <a:lnTo>
                  <a:pt x="354694" y="0"/>
                </a:lnTo>
                <a:lnTo>
                  <a:pt x="407839" y="0"/>
                </a:lnTo>
                <a:lnTo>
                  <a:pt x="3161201" y="0"/>
                </a:lnTo>
                <a:lnTo>
                  <a:pt x="2969078" y="768491"/>
                </a:lnTo>
                <a:lnTo>
                  <a:pt x="407839" y="768491"/>
                </a:lnTo>
                <a:lnTo>
                  <a:pt x="162571" y="768491"/>
                </a:lnTo>
                <a:lnTo>
                  <a:pt x="0" y="768491"/>
                </a:lnTo>
                <a:close/>
              </a:path>
            </a:pathLst>
          </a:custGeom>
          <a:solidFill>
            <a:srgbClr val="D1E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符合“保基本”原则</a:t>
            </a:r>
            <a:endParaRPr lang="zh-CN" altLang="en-US" sz="1600" b="1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47222" y="5236994"/>
            <a:ext cx="10706576" cy="792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无需滴定，可</a:t>
            </a:r>
            <a:r>
              <a:rPr lang="zh-CN" altLang="en-US" sz="16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提高患者依从性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16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defRPr/>
            </a:pPr>
            <a:r>
              <a:rPr lang="zh-CN" altLang="zh-CN" sz="16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适应症明确，适用科室明确，易于监管</a:t>
            </a:r>
            <a:r>
              <a:rPr lang="zh-CN" altLang="zh-CN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，不易出现超适应症应用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，且</a:t>
            </a:r>
            <a:r>
              <a:rPr lang="zh-CN" altLang="zh-CN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患者主观性滥用精神疾病药物的可能性极低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zh-CN" altLang="zh-CN" sz="1600" kern="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8" name="矩形 3"/>
          <p:cNvSpPr/>
          <p:nvPr/>
        </p:nvSpPr>
        <p:spPr>
          <a:xfrm>
            <a:off x="0" y="121414"/>
            <a:ext cx="536775" cy="1109208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公平性</a:t>
            </a:r>
          </a:p>
        </p:txBody>
      </p:sp>
      <p:sp>
        <p:nvSpPr>
          <p:cNvPr id="22" name="标题 1"/>
          <p:cNvSpPr txBox="1"/>
          <p:nvPr/>
        </p:nvSpPr>
        <p:spPr>
          <a:xfrm>
            <a:off x="602378" y="177655"/>
            <a:ext cx="11440686" cy="1008021"/>
          </a:xfrm>
          <a:prstGeom prst="rect">
            <a:avLst/>
          </a:prstGeom>
        </p:spPr>
        <p:txBody>
          <a:bodyPr vert="horz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地文拉法辛为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《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第二批鼓励仿制药品目录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品种，属于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国家鼓励仿制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临床必需、疗效确切、供应短缺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的药品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765384" y="3122950"/>
            <a:ext cx="9667089" cy="423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地文拉法辛可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提高依从性及治愈率、降低复发率，</a:t>
            </a:r>
            <a:r>
              <a:rPr lang="zh-CN" altLang="en-US" sz="16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降低抑郁症疾病负担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，保障国民心理健康；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02377" y="3743923"/>
            <a:ext cx="10889967" cy="961482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50000"/>
              </a:scheme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任意多边形 43"/>
          <p:cNvSpPr/>
          <p:nvPr/>
        </p:nvSpPr>
        <p:spPr>
          <a:xfrm>
            <a:off x="628851" y="3765428"/>
            <a:ext cx="6507979" cy="345600"/>
          </a:xfrm>
          <a:custGeom>
            <a:avLst/>
            <a:gdLst>
              <a:gd name="connsiteX0" fmla="*/ 0 w 3161201"/>
              <a:gd name="connsiteY0" fmla="*/ 0 h 768491"/>
              <a:gd name="connsiteX1" fmla="*/ 354694 w 3161201"/>
              <a:gd name="connsiteY1" fmla="*/ 0 h 768491"/>
              <a:gd name="connsiteX2" fmla="*/ 407839 w 3161201"/>
              <a:gd name="connsiteY2" fmla="*/ 0 h 768491"/>
              <a:gd name="connsiteX3" fmla="*/ 3161201 w 3161201"/>
              <a:gd name="connsiteY3" fmla="*/ 0 h 768491"/>
              <a:gd name="connsiteX4" fmla="*/ 2969078 w 3161201"/>
              <a:gd name="connsiteY4" fmla="*/ 768491 h 768491"/>
              <a:gd name="connsiteX5" fmla="*/ 407839 w 3161201"/>
              <a:gd name="connsiteY5" fmla="*/ 768491 h 768491"/>
              <a:gd name="connsiteX6" fmla="*/ 162571 w 3161201"/>
              <a:gd name="connsiteY6" fmla="*/ 768491 h 768491"/>
              <a:gd name="connsiteX7" fmla="*/ 0 w 3161201"/>
              <a:gd name="connsiteY7" fmla="*/ 768491 h 7684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61201" h="768491">
                <a:moveTo>
                  <a:pt x="0" y="0"/>
                </a:moveTo>
                <a:lnTo>
                  <a:pt x="354694" y="0"/>
                </a:lnTo>
                <a:lnTo>
                  <a:pt x="407839" y="0"/>
                </a:lnTo>
                <a:lnTo>
                  <a:pt x="3161201" y="0"/>
                </a:lnTo>
                <a:lnTo>
                  <a:pt x="2969078" y="768491"/>
                </a:lnTo>
                <a:lnTo>
                  <a:pt x="407839" y="768491"/>
                </a:lnTo>
                <a:lnTo>
                  <a:pt x="162571" y="768491"/>
                </a:lnTo>
                <a:lnTo>
                  <a:pt x="0" y="768491"/>
                </a:lnTo>
                <a:close/>
              </a:path>
            </a:pathLst>
          </a:custGeom>
          <a:solidFill>
            <a:srgbClr val="D1E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zh-CN" altLang="en-US" sz="16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弥补目录短板</a:t>
            </a:r>
            <a:endParaRPr lang="zh-CN" altLang="en-US" sz="1600" b="1" kern="0" dirty="0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765384" y="4161047"/>
            <a:ext cx="10285348" cy="4231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 defTabSz="1626235">
              <a:lnSpc>
                <a:spcPct val="150000"/>
              </a:lnSpc>
              <a:defRPr/>
            </a:pP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地文拉法辛可</a:t>
            </a:r>
            <a:r>
              <a:rPr lang="zh-CN" altLang="en-US" sz="16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增加患者用药选择性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（现有医保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目录内药物</a:t>
            </a:r>
            <a:r>
              <a:rPr lang="zh-CN" altLang="en-US" sz="16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联合用药风险较大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、使用</a:t>
            </a:r>
            <a:r>
              <a:rPr lang="zh-CN" altLang="en-US" sz="16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不便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，肝损伤患者使用</a:t>
            </a:r>
            <a:r>
              <a:rPr lang="zh-CN" altLang="en-US" sz="1600" b="1" kern="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受限</a:t>
            </a:r>
            <a:r>
              <a:rPr lang="zh-CN" altLang="en-US" sz="1600" kern="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）；</a:t>
            </a: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8/8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33095" y="6206490"/>
            <a:ext cx="8890173" cy="414020"/>
          </a:xfrm>
          <a:prstGeom prst="rect">
            <a:avLst/>
          </a:prstGeom>
          <a:noFill/>
        </p:spPr>
        <p:txBody>
          <a:bodyPr wrap="square" lIns="0" tIns="45720" rIns="91440" bIns="45720" rtlCol="0" anchor="b">
            <a:spAutoFit/>
          </a:bodyPr>
          <a:lstStyle/>
          <a:p>
            <a:pPr>
              <a:defRPr/>
            </a:pP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备注：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2022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8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31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日，国家药典委员会核名函件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药典化函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(2022)134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号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要求，将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“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琥珀酸</a:t>
            </a:r>
            <a:r>
              <a:rPr lang="zh-CN" altLang="en-US" sz="105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去甲文拉法辛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"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的中文通用名</a:t>
            </a:r>
            <a:r>
              <a:rPr lang="zh-CN" altLang="en-US" sz="105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修订为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"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琥珀酸</a:t>
            </a:r>
            <a:r>
              <a:rPr lang="zh-CN" altLang="en-US" sz="105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</a:t>
            </a:r>
            <a:r>
              <a:rPr lang="en-US" altLang="zh-CN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"</a:t>
            </a:r>
            <a:r>
              <a:rPr lang="zh-CN" altLang="en-US" sz="105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，同时制剂更名为“琥珀酸地文拉法辛缓释片”。</a:t>
            </a:r>
            <a:endParaRPr lang="en-US" altLang="zh-CN" sz="105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365414" y="1759632"/>
            <a:ext cx="11461172" cy="16663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琥珀酸</a:t>
            </a:r>
            <a:r>
              <a:rPr lang="zh-CN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缓释片</a:t>
            </a:r>
            <a:endParaRPr lang="en-US" altLang="zh-C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>
              <a:lnSpc>
                <a:spcPct val="150000"/>
              </a:lnSpc>
            </a:pP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为抑郁症患者提供</a:t>
            </a:r>
            <a:r>
              <a:rPr lang="zh-CN" altLang="en-US" sz="36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更快速、更安全、更便捷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的治疗选择！</a:t>
            </a:r>
            <a:endParaRPr lang="en-US" altLang="zh-C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8028" y="5391329"/>
            <a:ext cx="4375944" cy="1110315"/>
          </a:xfrm>
          <a:prstGeom prst="rect">
            <a:avLst/>
          </a:prstGeom>
        </p:spPr>
      </p:pic>
      <p:grpSp>
        <p:nvGrpSpPr>
          <p:cNvPr id="5" name="组合 4"/>
          <p:cNvGrpSpPr/>
          <p:nvPr/>
        </p:nvGrpSpPr>
        <p:grpSpPr>
          <a:xfrm>
            <a:off x="4684740" y="3688773"/>
            <a:ext cx="2931795" cy="1748261"/>
            <a:chOff x="3928809" y="3151544"/>
            <a:chExt cx="3640969" cy="2207068"/>
          </a:xfrm>
        </p:grpSpPr>
        <p:pic>
          <p:nvPicPr>
            <p:cNvPr id="6" name="图片 5"/>
            <p:cNvPicPr>
              <a:picLocks noChangeAspect="1"/>
            </p:cNvPicPr>
            <p:nvPr/>
          </p:nvPicPr>
          <p:blipFill rotWithShape="1">
            <a:blip r:embed="rId4"/>
            <a:srcRect l="11878" t="15958" r="11998" b="16632"/>
            <a:stretch>
              <a:fillRect/>
            </a:stretch>
          </p:blipFill>
          <p:spPr>
            <a:xfrm>
              <a:off x="4017132" y="3210791"/>
              <a:ext cx="3464323" cy="2088572"/>
            </a:xfrm>
            <a:prstGeom prst="rect">
              <a:avLst/>
            </a:prstGeom>
          </p:spPr>
        </p:pic>
        <p:sp>
          <p:nvSpPr>
            <p:cNvPr id="7" name="直角三角形 6"/>
            <p:cNvSpPr/>
            <p:nvPr/>
          </p:nvSpPr>
          <p:spPr>
            <a:xfrm rot="5400000">
              <a:off x="4024420" y="3055933"/>
              <a:ext cx="314774" cy="50599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8" name="直角三角形 7"/>
            <p:cNvSpPr/>
            <p:nvPr/>
          </p:nvSpPr>
          <p:spPr>
            <a:xfrm rot="16200000">
              <a:off x="7159394" y="4948227"/>
              <a:ext cx="314774" cy="505995"/>
            </a:xfrm>
            <a:prstGeom prst="rtTriangl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10" name="文本框 9"/>
          <p:cNvSpPr txBox="1"/>
          <p:nvPr/>
        </p:nvSpPr>
        <p:spPr>
          <a:xfrm>
            <a:off x="1015341" y="368092"/>
            <a:ext cx="10161319" cy="1083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altLang="zh-CN" sz="2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感谢观看</a:t>
            </a:r>
            <a:endParaRPr lang="en-US" altLang="zh-CN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组合 5"/>
          <p:cNvGrpSpPr/>
          <p:nvPr/>
        </p:nvGrpSpPr>
        <p:grpSpPr>
          <a:xfrm>
            <a:off x="4169002" y="1097368"/>
            <a:ext cx="4837238" cy="4763957"/>
            <a:chOff x="6460809" y="506003"/>
            <a:chExt cx="4837238" cy="4763957"/>
          </a:xfrm>
        </p:grpSpPr>
        <p:sp>
          <p:nvSpPr>
            <p:cNvPr id="17" name="矩形: 圆角 16"/>
            <p:cNvSpPr>
              <a:spLocks noChangeAspect="1"/>
            </p:cNvSpPr>
            <p:nvPr/>
          </p:nvSpPr>
          <p:spPr bwMode="auto">
            <a:xfrm>
              <a:off x="6460809" y="4585960"/>
              <a:ext cx="719934" cy="684000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819" tIns="54409" rIns="108819" bIns="54409" numCol="1" rtlCol="0" anchor="t" anchorCtr="0" compatLnSpc="1"/>
            <a:lstStyle/>
            <a:p>
              <a:pPr defTabSz="1088390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6" name="矩形: 圆角 15"/>
            <p:cNvSpPr>
              <a:spLocks noChangeAspect="1"/>
            </p:cNvSpPr>
            <p:nvPr/>
          </p:nvSpPr>
          <p:spPr bwMode="auto">
            <a:xfrm>
              <a:off x="6460809" y="3530266"/>
              <a:ext cx="719934" cy="684000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819" tIns="54409" rIns="108819" bIns="54409" numCol="1" rtlCol="0" anchor="t" anchorCtr="0" compatLnSpc="1"/>
            <a:lstStyle/>
            <a:p>
              <a:pPr defTabSz="1088390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4" name="矩形: 圆角 13"/>
            <p:cNvSpPr>
              <a:spLocks noChangeAspect="1"/>
            </p:cNvSpPr>
            <p:nvPr/>
          </p:nvSpPr>
          <p:spPr bwMode="auto">
            <a:xfrm>
              <a:off x="6460809" y="2525447"/>
              <a:ext cx="719934" cy="684000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819" tIns="54409" rIns="108819" bIns="54409" numCol="1" rtlCol="0" anchor="t" anchorCtr="0" compatLnSpc="1"/>
            <a:lstStyle/>
            <a:p>
              <a:pPr defTabSz="1088390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3" name="矩形: 圆角 12"/>
            <p:cNvSpPr>
              <a:spLocks noChangeAspect="1"/>
            </p:cNvSpPr>
            <p:nvPr/>
          </p:nvSpPr>
          <p:spPr bwMode="auto">
            <a:xfrm>
              <a:off x="6460809" y="1500227"/>
              <a:ext cx="719934" cy="684000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819" tIns="54409" rIns="108819" bIns="54409" numCol="1" rtlCol="0" anchor="t" anchorCtr="0" compatLnSpc="1"/>
            <a:lstStyle/>
            <a:p>
              <a:pPr defTabSz="1088390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12" name="矩形: 圆角 11"/>
            <p:cNvSpPr>
              <a:spLocks noChangeAspect="1"/>
            </p:cNvSpPr>
            <p:nvPr/>
          </p:nvSpPr>
          <p:spPr bwMode="auto">
            <a:xfrm>
              <a:off x="6460809" y="506003"/>
              <a:ext cx="719934" cy="684000"/>
            </a:xfrm>
            <a:prstGeom prst="roundRect">
              <a:avLst>
                <a:gd name="adj" fmla="val 50000"/>
              </a:avLst>
            </a:prstGeom>
            <a:solidFill>
              <a:srgbClr val="C000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819" tIns="54409" rIns="108819" bIns="54409" numCol="1" rtlCol="0" anchor="t" anchorCtr="0" compatLnSpc="1"/>
            <a:lstStyle/>
            <a:p>
              <a:pPr defTabSz="1088390"/>
              <a:endParaRPr lang="zh-CN" altLang="en-US" sz="240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3" name="圆角矩形 62"/>
            <p:cNvSpPr/>
            <p:nvPr/>
          </p:nvSpPr>
          <p:spPr bwMode="auto">
            <a:xfrm>
              <a:off x="7607316" y="563742"/>
              <a:ext cx="3690000" cy="608493"/>
            </a:xfrm>
            <a:prstGeom prst="roundRect">
              <a:avLst>
                <a:gd name="adj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819" tIns="54409" rIns="108819" bIns="54409" numCol="1" rtlCol="0" anchor="t" anchorCtr="0" compatLnSpc="1"/>
            <a:lstStyle/>
            <a:p>
              <a:pPr defTabSz="1088390"/>
              <a:endParaRPr lang="zh-CN" altLang="en-US" sz="2400" dirty="0">
                <a:solidFill>
                  <a:schemeClr val="bg2">
                    <a:lumMod val="2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4" name="圆角矩形 63"/>
            <p:cNvSpPr/>
            <p:nvPr/>
          </p:nvSpPr>
          <p:spPr bwMode="auto">
            <a:xfrm>
              <a:off x="7607316" y="1561355"/>
              <a:ext cx="3690000" cy="608493"/>
            </a:xfrm>
            <a:prstGeom prst="roundRect">
              <a:avLst>
                <a:gd name="adj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819" tIns="54409" rIns="108819" bIns="54409" numCol="1" rtlCol="0" anchor="t" anchorCtr="0" compatLnSpc="1"/>
            <a:lstStyle/>
            <a:p>
              <a:pPr defTabSz="1088390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5" name="圆角矩形 64"/>
            <p:cNvSpPr/>
            <p:nvPr/>
          </p:nvSpPr>
          <p:spPr bwMode="auto">
            <a:xfrm>
              <a:off x="7615250" y="2580086"/>
              <a:ext cx="3674133" cy="608493"/>
            </a:xfrm>
            <a:prstGeom prst="roundRect">
              <a:avLst>
                <a:gd name="adj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819" tIns="54409" rIns="108819" bIns="54409" numCol="1" rtlCol="0" anchor="t" anchorCtr="0" compatLnSpc="1"/>
            <a:lstStyle/>
            <a:p>
              <a:pPr defTabSz="1088390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7" name="TextBox 66"/>
            <p:cNvSpPr txBox="1"/>
            <p:nvPr/>
          </p:nvSpPr>
          <p:spPr>
            <a:xfrm>
              <a:off x="8265217" y="606323"/>
              <a:ext cx="2374199" cy="540768"/>
            </a:xfrm>
            <a:prstGeom prst="rect">
              <a:avLst/>
            </a:prstGeom>
            <a:noFill/>
          </p:spPr>
          <p:txBody>
            <a:bodyPr wrap="none" lIns="108819" tIns="54409" rIns="108819" bIns="54409" rtlCol="0">
              <a:spAutoFit/>
            </a:bodyPr>
            <a:lstStyle/>
            <a:p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药品基本信息</a:t>
              </a:r>
            </a:p>
          </p:txBody>
        </p:sp>
        <p:sp>
          <p:nvSpPr>
            <p:cNvPr id="48" name="TextBox 67"/>
            <p:cNvSpPr txBox="1"/>
            <p:nvPr/>
          </p:nvSpPr>
          <p:spPr>
            <a:xfrm>
              <a:off x="8803826" y="1586261"/>
              <a:ext cx="1296981" cy="540768"/>
            </a:xfrm>
            <a:prstGeom prst="rect">
              <a:avLst/>
            </a:prstGeom>
            <a:noFill/>
          </p:spPr>
          <p:txBody>
            <a:bodyPr wrap="none" lIns="108819" tIns="54409" rIns="108819" bIns="54409" rtlCol="0">
              <a:spAutoFit/>
            </a:bodyPr>
            <a:lstStyle/>
            <a:p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安全性</a:t>
              </a:r>
            </a:p>
          </p:txBody>
        </p:sp>
        <p:sp>
          <p:nvSpPr>
            <p:cNvPr id="49" name="TextBox 68"/>
            <p:cNvSpPr txBox="1"/>
            <p:nvPr/>
          </p:nvSpPr>
          <p:spPr>
            <a:xfrm>
              <a:off x="8803826" y="2615589"/>
              <a:ext cx="1296981" cy="540768"/>
            </a:xfrm>
            <a:prstGeom prst="rect">
              <a:avLst/>
            </a:prstGeom>
            <a:noFill/>
          </p:spPr>
          <p:txBody>
            <a:bodyPr wrap="none" lIns="108819" tIns="54409" rIns="108819" bIns="54409" rtlCol="0">
              <a:spAutoFit/>
            </a:bodyPr>
            <a:lstStyle/>
            <a:p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有效性</a:t>
              </a:r>
            </a:p>
          </p:txBody>
        </p:sp>
        <p:sp>
          <p:nvSpPr>
            <p:cNvPr id="51" name="TextBox 70"/>
            <p:cNvSpPr txBox="1"/>
            <p:nvPr/>
          </p:nvSpPr>
          <p:spPr>
            <a:xfrm>
              <a:off x="6574639" y="517772"/>
              <a:ext cx="505098" cy="663878"/>
            </a:xfrm>
            <a:prstGeom prst="rect">
              <a:avLst/>
            </a:prstGeom>
            <a:noFill/>
          </p:spPr>
          <p:txBody>
            <a:bodyPr wrap="none" lIns="108819" tIns="54409" rIns="108819" bIns="54409" rtlCol="0">
              <a:spAutoFit/>
            </a:bodyPr>
            <a:lstStyle/>
            <a:p>
              <a:r>
                <a:rPr lang="en-US" altLang="zh-CN" sz="3600" b="1" dirty="0">
                  <a:solidFill>
                    <a:schemeClr val="bg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1</a:t>
              </a:r>
              <a:endParaRPr lang="zh-CN" altLang="en-US" sz="3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52" name="TextBox 71"/>
            <p:cNvSpPr txBox="1"/>
            <p:nvPr/>
          </p:nvSpPr>
          <p:spPr>
            <a:xfrm>
              <a:off x="6574639" y="1527088"/>
              <a:ext cx="505098" cy="663878"/>
            </a:xfrm>
            <a:prstGeom prst="rect">
              <a:avLst/>
            </a:prstGeom>
            <a:noFill/>
          </p:spPr>
          <p:txBody>
            <a:bodyPr wrap="none" lIns="108819" tIns="54409" rIns="108819" bIns="54409" rtlCol="0">
              <a:spAutoFit/>
            </a:bodyPr>
            <a:lstStyle/>
            <a:p>
              <a:r>
                <a:rPr lang="en-US" altLang="zh-CN" sz="3600" b="1" dirty="0">
                  <a:solidFill>
                    <a:srgbClr val="F8F8F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2</a:t>
              </a:r>
              <a:endParaRPr lang="zh-CN" altLang="en-US" sz="36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53" name="TextBox 72"/>
            <p:cNvSpPr txBox="1"/>
            <p:nvPr/>
          </p:nvSpPr>
          <p:spPr>
            <a:xfrm>
              <a:off x="6574639" y="2545569"/>
              <a:ext cx="505098" cy="663878"/>
            </a:xfrm>
            <a:prstGeom prst="rect">
              <a:avLst/>
            </a:prstGeom>
            <a:noFill/>
          </p:spPr>
          <p:txBody>
            <a:bodyPr wrap="none" lIns="108819" tIns="54409" rIns="108819" bIns="54409" rtlCol="0">
              <a:spAutoFit/>
            </a:bodyPr>
            <a:lstStyle/>
            <a:p>
              <a:r>
                <a:rPr lang="en-US" altLang="zh-CN" sz="3600" b="1" dirty="0">
                  <a:solidFill>
                    <a:srgbClr val="F8F8F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3</a:t>
              </a:r>
              <a:endParaRPr lang="zh-CN" altLang="en-US" sz="36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3" name="圆角矩形 65"/>
            <p:cNvSpPr/>
            <p:nvPr/>
          </p:nvSpPr>
          <p:spPr bwMode="auto">
            <a:xfrm>
              <a:off x="7606585" y="3566624"/>
              <a:ext cx="3691462" cy="608493"/>
            </a:xfrm>
            <a:prstGeom prst="roundRect">
              <a:avLst>
                <a:gd name="adj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819" tIns="54409" rIns="108819" bIns="54409" numCol="1" rtlCol="0" anchor="t" anchorCtr="0" compatLnSpc="1"/>
            <a:lstStyle/>
            <a:p>
              <a:pPr defTabSz="1088390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4" name="TextBox 69"/>
            <p:cNvSpPr txBox="1"/>
            <p:nvPr/>
          </p:nvSpPr>
          <p:spPr>
            <a:xfrm>
              <a:off x="8803826" y="3600487"/>
              <a:ext cx="1296981" cy="540768"/>
            </a:xfrm>
            <a:prstGeom prst="rect">
              <a:avLst/>
            </a:prstGeom>
            <a:noFill/>
          </p:spPr>
          <p:txBody>
            <a:bodyPr wrap="none" lIns="108819" tIns="54409" rIns="108819" bIns="54409" rtlCol="0">
              <a:spAutoFit/>
            </a:bodyPr>
            <a:lstStyle/>
            <a:p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创新性</a:t>
              </a:r>
            </a:p>
          </p:txBody>
        </p:sp>
        <p:sp>
          <p:nvSpPr>
            <p:cNvPr id="5" name="TextBox 73"/>
            <p:cNvSpPr txBox="1"/>
            <p:nvPr/>
          </p:nvSpPr>
          <p:spPr>
            <a:xfrm>
              <a:off x="6568227" y="3551727"/>
              <a:ext cx="505098" cy="663878"/>
            </a:xfrm>
            <a:prstGeom prst="rect">
              <a:avLst/>
            </a:prstGeom>
            <a:noFill/>
          </p:spPr>
          <p:txBody>
            <a:bodyPr wrap="none" lIns="108819" tIns="54409" rIns="108819" bIns="54409" rtlCol="0">
              <a:spAutoFit/>
            </a:bodyPr>
            <a:lstStyle/>
            <a:p>
              <a:r>
                <a:rPr lang="en-US" altLang="zh-CN" sz="3600" b="1" dirty="0">
                  <a:solidFill>
                    <a:srgbClr val="F8F8F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4</a:t>
              </a:r>
              <a:endParaRPr lang="zh-CN" altLang="en-US" sz="36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7" name="圆角矩形 65"/>
            <p:cNvSpPr/>
            <p:nvPr/>
          </p:nvSpPr>
          <p:spPr bwMode="auto">
            <a:xfrm>
              <a:off x="7607316" y="4606827"/>
              <a:ext cx="3690000" cy="608493"/>
            </a:xfrm>
            <a:prstGeom prst="roundRect">
              <a:avLst>
                <a:gd name="adj" fmla="val 50000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108819" tIns="54409" rIns="108819" bIns="54409" numCol="1" rtlCol="0" anchor="t" anchorCtr="0" compatLnSpc="1"/>
            <a:lstStyle/>
            <a:p>
              <a:pPr defTabSz="1088390"/>
              <a:endParaRPr lang="zh-CN" altLang="en-US" sz="2400" dirty="0"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  <p:sp>
          <p:nvSpPr>
            <p:cNvPr id="8" name="TextBox 69"/>
            <p:cNvSpPr txBox="1"/>
            <p:nvPr/>
          </p:nvSpPr>
          <p:spPr>
            <a:xfrm>
              <a:off x="8803826" y="4627895"/>
              <a:ext cx="1296981" cy="540768"/>
            </a:xfrm>
            <a:prstGeom prst="rect">
              <a:avLst/>
            </a:prstGeom>
            <a:noFill/>
          </p:spPr>
          <p:txBody>
            <a:bodyPr wrap="none" lIns="108819" tIns="54409" rIns="108819" bIns="54409" rtlCol="0">
              <a:spAutoFit/>
            </a:bodyPr>
            <a:lstStyle/>
            <a:p>
              <a:r>
                <a:rPr lang="zh-CN" altLang="en-US" sz="2800" dirty="0"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公平性</a:t>
              </a:r>
            </a:p>
          </p:txBody>
        </p:sp>
        <p:sp>
          <p:nvSpPr>
            <p:cNvPr id="9" name="TextBox 73"/>
            <p:cNvSpPr txBox="1"/>
            <p:nvPr/>
          </p:nvSpPr>
          <p:spPr>
            <a:xfrm>
              <a:off x="6568227" y="4579135"/>
              <a:ext cx="505098" cy="663878"/>
            </a:xfrm>
            <a:prstGeom prst="rect">
              <a:avLst/>
            </a:prstGeom>
            <a:noFill/>
          </p:spPr>
          <p:txBody>
            <a:bodyPr wrap="none" lIns="108819" tIns="54409" rIns="108819" bIns="54409" rtlCol="0">
              <a:spAutoFit/>
            </a:bodyPr>
            <a:lstStyle/>
            <a:p>
              <a:r>
                <a:rPr lang="en-US" altLang="zh-CN" sz="3600" b="1" dirty="0">
                  <a:solidFill>
                    <a:srgbClr val="F8F8F8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思源黑体" panose="020B0500000000000000" pitchFamily="34" charset="-122"/>
                </a:rPr>
                <a:t>5</a:t>
              </a:r>
              <a:endParaRPr lang="zh-CN" altLang="en-US" sz="3600" b="1" dirty="0">
                <a:solidFill>
                  <a:srgbClr val="F8F8F8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endParaRPr>
            </a:p>
          </p:txBody>
        </p:sp>
      </p:grpSp>
      <p:sp>
        <p:nvSpPr>
          <p:cNvPr id="10" name="Text Box 18"/>
          <p:cNvSpPr txBox="1">
            <a:spLocks noChangeArrowheads="1"/>
          </p:cNvSpPr>
          <p:nvPr/>
        </p:nvSpPr>
        <p:spPr bwMode="gray">
          <a:xfrm>
            <a:off x="1115704" y="908571"/>
            <a:ext cx="2167980" cy="11079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/>
            <a:r>
              <a:rPr lang="zh-CN" altLang="en-US" sz="6600" b="1" dirty="0">
                <a:solidFill>
                  <a:srgbClr val="C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目录</a:t>
            </a:r>
            <a:endParaRPr lang="zh-CN" altLang="en-US" sz="4000" b="1" dirty="0">
              <a:solidFill>
                <a:srgbClr val="C0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468780"/>
              </p:ext>
            </p:extLst>
          </p:nvPr>
        </p:nvGraphicFramePr>
        <p:xfrm>
          <a:off x="896377" y="978943"/>
          <a:ext cx="10399246" cy="570290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29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609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683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8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860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通用名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zh-CN" altLang="en-US" sz="1400" b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琥珀酸地文拉法辛缓释片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860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注册规格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50mg</a:t>
                      </a:r>
                      <a:endParaRPr lang="zh-CN" altLang="en-US" sz="14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注册分类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化药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类</a:t>
                      </a:r>
                      <a:endParaRPr lang="zh-CN" altLang="en-US" sz="1600" b="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946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适应症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6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用于成人抑郁症（</a:t>
                      </a:r>
                      <a:r>
                        <a:rPr lang="en-US" altLang="zh-CN" sz="16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MDD</a:t>
                      </a:r>
                      <a:r>
                        <a:rPr lang="zh-CN" altLang="en-US" sz="16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）的治疗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0181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用法用量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常规用药，推荐剂量：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50mg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，每天一次，空腹或进餐时服用；超过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50mg/d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，再增加服药剂量不能进一步缓解病症；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491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中国大陆首次上市时间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2023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是否独家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独家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2346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全球首个上市国家</a:t>
                      </a:r>
                      <a:r>
                        <a:rPr lang="en-US" altLang="zh-CN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/</a:t>
                      </a:r>
                      <a:r>
                        <a:rPr lang="zh-CN" altLang="en-US" sz="14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地区及上市时间</a:t>
                      </a:r>
                      <a:endParaRPr lang="zh-CN" altLang="en-US" sz="14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美国，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2008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年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是否为</a:t>
                      </a: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OTC</a:t>
                      </a:r>
                      <a:r>
                        <a:rPr lang="zh-CN" altLang="en-US" sz="14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药物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否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827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是否在鼓励仿制药清单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《</a:t>
                      </a:r>
                      <a:r>
                        <a:rPr lang="zh-CN" altLang="en-US" sz="14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第二批鼓励仿制药品目录</a:t>
                      </a: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》</a:t>
                      </a:r>
                      <a:r>
                        <a:rPr lang="zh-CN" altLang="en-US" sz="14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品种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99780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参照药品建议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盐酸文拉法辛缓释胶囊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131112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参照药品选择理由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360045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defRPr/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从分子、机制层面看，地文拉法辛与文拉法辛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最为相似</a:t>
                      </a:r>
                      <a:endParaRPr lang="en-US" altLang="zh-CN" sz="14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360045" indent="-342900" algn="l" defTabSz="914400" rtl="0" eaLnBrk="1" latinLnBrk="0" hangingPunct="1">
                        <a:lnSpc>
                          <a:spcPct val="150000"/>
                        </a:lnSpc>
                        <a:buFont typeface="+mj-ea"/>
                        <a:buAutoNum type="circleNumDbPlain"/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文拉法辛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临床使用广泛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，亦是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指南推荐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的</a:t>
                      </a:r>
                      <a:r>
                        <a:rPr lang="en-US" altLang="zh-CN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A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级抗抑郁药</a:t>
                      </a:r>
                      <a:endParaRPr lang="en-US" altLang="zh-CN" sz="14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360045" marR="0" lvl="0" indent="-34290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ea"/>
                        <a:buAutoNum type="circleNumDbPlain"/>
                        <a:defRPr/>
                      </a:pP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地文拉法辛是文拉法辛的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主要活性代谢产物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，是文拉法辛的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升级换代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产品</a:t>
                      </a:r>
                      <a:endParaRPr lang="en-US" altLang="zh-CN" sz="14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337649"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zh-CN" altLang="en-US" sz="140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与参照药品或已上市的同治疗领域药品相比的优势</a:t>
                      </a: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较盐酸文拉法辛，琥珀酸地文拉法辛具有 </a:t>
                      </a:r>
                      <a:r>
                        <a:rPr lang="en-US" altLang="zh-CN" sz="16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</a:t>
                      </a: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 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大优势：</a:t>
                      </a:r>
                      <a:endParaRPr lang="en-US" altLang="zh-CN" sz="14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l" defTabSz="914400" rtl="0" eaLnBrk="1" latinLnBrk="0" hangingPunct="1"/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1. </a:t>
                      </a:r>
                      <a:r>
                        <a:rPr lang="zh-CN" altLang="en-US" sz="14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代谢简单，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药物间相互作用小，共病患者联合用药更加安全</a:t>
                      </a:r>
                      <a:endParaRPr lang="en-US" altLang="zh-CN" sz="14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2. </a:t>
                      </a:r>
                      <a:r>
                        <a:rPr lang="zh-CN" altLang="en-US" sz="14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受众广泛，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肝功能损伤患者可使用推荐剂量，保证疗效</a:t>
                      </a:r>
                      <a:endParaRPr lang="en-US" altLang="zh-CN" sz="14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3. </a:t>
                      </a:r>
                      <a:r>
                        <a:rPr lang="zh-CN" altLang="en-US" sz="1400" b="1" kern="120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使用便捷，</a:t>
                      </a:r>
                      <a:r>
                        <a:rPr lang="zh-CN" altLang="en-US" sz="1400" b="0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无需滴定给药，提高患者依从性，减少医疗资源占用</a:t>
                      </a:r>
                      <a:endParaRPr lang="en-US" altLang="zh-CN" sz="14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kern="1200" noProof="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4. </a:t>
                      </a:r>
                      <a:r>
                        <a:rPr lang="zh-CN" altLang="en-US" sz="1400" b="1" kern="1200" noProof="0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疗效稳定，</a:t>
                      </a:r>
                      <a:r>
                        <a:rPr lang="zh-CN" altLang="en-US" sz="1400" b="0" kern="1200" noProof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代谢不受</a:t>
                      </a:r>
                      <a:r>
                        <a:rPr lang="en-US" altLang="zh-CN" sz="1400" b="0" kern="1200" noProof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CYP2D6</a:t>
                      </a:r>
                      <a:r>
                        <a:rPr lang="zh-CN" altLang="en-US" sz="1400" b="0" kern="1200" noProof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基因型影响，保证超快、中速、弱代谢各种基因分型患者</a:t>
                      </a:r>
                      <a:endParaRPr lang="en-US" altLang="zh-CN" sz="1400" b="0" kern="1200" noProof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111600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0" kern="1200" noProof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疗效一致</a:t>
                      </a:r>
                      <a:endParaRPr lang="en-US" altLang="zh-CN" sz="1400" b="0" kern="1200" noProof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635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9" name="文本框 8"/>
          <p:cNvSpPr txBox="1"/>
          <p:nvPr/>
        </p:nvSpPr>
        <p:spPr>
          <a:xfrm>
            <a:off x="826358" y="240579"/>
            <a:ext cx="9097571" cy="645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3600" b="1" dirty="0"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思源黑体" panose="020B0500000000000000" pitchFamily="34" charset="-122"/>
              </a:rPr>
              <a:t>琥珀酸地文拉法辛缓释片基本信息</a:t>
            </a:r>
            <a:endParaRPr lang="zh-CN" altLang="en-US" sz="3600" b="1" dirty="0">
              <a:latin typeface="微软雅黑" panose="020B0503020204020204" pitchFamily="34" charset="-122"/>
              <a:ea typeface="微软雅黑" panose="020B0503020204020204" pitchFamily="34" charset="-122"/>
              <a:cs typeface="+mj-cs"/>
            </a:endParaRPr>
          </a:p>
        </p:txBody>
      </p:sp>
      <p:sp>
        <p:nvSpPr>
          <p:cNvPr id="6" name="矩形 3"/>
          <p:cNvSpPr/>
          <p:nvPr/>
        </p:nvSpPr>
        <p:spPr>
          <a:xfrm>
            <a:off x="0" y="132737"/>
            <a:ext cx="536775" cy="1405118"/>
          </a:xfrm>
          <a:prstGeom prst="rect">
            <a:avLst/>
          </a:prstGeom>
          <a:solidFill>
            <a:srgbClr val="CA141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基本信息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1/2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9182100" y="6344327"/>
            <a:ext cx="2743200" cy="365125"/>
          </a:xfrm>
        </p:spPr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1/8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476518" y="3247197"/>
            <a:ext cx="4197814" cy="4033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476518" y="3180808"/>
            <a:ext cx="8236259" cy="4641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抑郁症治疗存在临床未满足需求</a:t>
            </a:r>
            <a:endParaRPr lang="en-GB" altLang="zh-CN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476518" y="3252479"/>
            <a:ext cx="11197618" cy="3065797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443097" y="1593626"/>
            <a:ext cx="4197814" cy="40330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459808" y="1551063"/>
            <a:ext cx="11180908" cy="16697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抑郁症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复发率高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，疾病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负担重</a:t>
            </a:r>
            <a:endParaRPr lang="en-US" altLang="zh-CN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思源黑体 CN Bold" panose="020B0800000000000000" pitchFamily="34" charset="-122"/>
              <a:buChar char="▪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抑郁症是一种常见且严重的精神障碍，中国抑郁症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(MDD)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患者总体发病率为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3.84%</a:t>
            </a:r>
            <a:r>
              <a:rPr lang="en-US" altLang="zh-CN" sz="1100" baseline="8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[1]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，患病人群约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5300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万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，总体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复发率高达</a:t>
            </a:r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～</a:t>
            </a:r>
            <a:r>
              <a:rPr lang="en-US" altLang="zh-CN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85%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，其中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50%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的患者在疾病发生后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年内复发</a:t>
            </a:r>
            <a:r>
              <a:rPr lang="en-US" altLang="zh-CN" sz="1100" baseline="8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[2] 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285750" indent="-285750">
              <a:lnSpc>
                <a:spcPct val="150000"/>
              </a:lnSpc>
              <a:buFont typeface="思源黑体 CN Bold" panose="020B0800000000000000" pitchFamily="34" charset="-122"/>
              <a:buChar char="▪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MDD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与患者功能和生活质量严重损害相关，在中国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MDD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是所有疾病中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伤残损失寿命年排名第二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的疾病。</a:t>
            </a:r>
            <a:endParaRPr lang="en-US" altLang="zh-CN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标题 1"/>
          <p:cNvSpPr txBox="1"/>
          <p:nvPr/>
        </p:nvSpPr>
        <p:spPr>
          <a:xfrm>
            <a:off x="627408" y="374088"/>
            <a:ext cx="11415656" cy="1291089"/>
          </a:xfrm>
          <a:prstGeom prst="rect">
            <a:avLst/>
          </a:prstGeom>
        </p:spPr>
        <p:txBody>
          <a:bodyPr vert="horz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抑郁症负担较重，目录内药物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起效慢、联合用药风险大、</a:t>
            </a:r>
            <a:endParaRPr lang="en-US" altLang="zh-CN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特殊人群使用受限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，地文拉法辛可提供用药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新选择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790836" y="6493676"/>
            <a:ext cx="10001075" cy="215444"/>
          </a:xfrm>
          <a:prstGeom prst="rect">
            <a:avLst/>
          </a:prstGeom>
          <a:noFill/>
        </p:spPr>
        <p:txBody>
          <a:bodyPr wrap="square" lIns="0" tIns="45720" rIns="91440" bIns="45720" rtlCol="0" anchor="b">
            <a:spAutoFit/>
          </a:bodyPr>
          <a:lstStyle/>
          <a:p>
            <a:pPr algn="l"/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[1] J Affect </a:t>
            </a:r>
            <a:r>
              <a:rPr lang="en-US" altLang="zh-CN" sz="8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Disord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 2021 Jun 1;288:10-16.      [2]</a:t>
            </a:r>
            <a:r>
              <a:rPr lang="pl-PL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中国抑郁障碍防治指南（第二版）    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[3]</a:t>
            </a:r>
            <a:r>
              <a:rPr lang="pl-PL" altLang="zh-CN" sz="800" b="0" i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Am J Psychiatry</a:t>
            </a:r>
            <a:r>
              <a:rPr lang="en-US" altLang="zh-CN" sz="800" cap="small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pl-PL" altLang="zh-CN" sz="800" b="0" i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 2006 Jan;163(1):28-40.</a:t>
            </a:r>
            <a:r>
              <a:rPr lang="en-US" altLang="zh-CN" sz="800" b="0" i="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[4]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中国肝脏病杂志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电子版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2018, 10(3):6. </a:t>
            </a:r>
            <a:endParaRPr lang="zh-CN" altLang="en-US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443097" y="1599014"/>
            <a:ext cx="11197618" cy="154123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2" name="组合 21"/>
          <p:cNvGrpSpPr/>
          <p:nvPr/>
        </p:nvGrpSpPr>
        <p:grpSpPr>
          <a:xfrm>
            <a:off x="533673" y="3539918"/>
            <a:ext cx="11055287" cy="2731582"/>
            <a:chOff x="533673" y="3580558"/>
            <a:chExt cx="11055287" cy="2731582"/>
          </a:xfrm>
        </p:grpSpPr>
        <p:sp>
          <p:nvSpPr>
            <p:cNvPr id="20" name="文本框 19"/>
            <p:cNvSpPr txBox="1"/>
            <p:nvPr/>
          </p:nvSpPr>
          <p:spPr>
            <a:xfrm>
              <a:off x="627408" y="3672891"/>
              <a:ext cx="6511980" cy="263924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>
                <a:lnSpc>
                  <a:spcPct val="150000"/>
                </a:lnSpc>
                <a:buFont typeface="思源黑体 CN Bold" panose="020B0800000000000000" pitchFamily="34" charset="-122"/>
                <a:buChar char="▪"/>
              </a:pPr>
              <a:r>
                <a:rPr lang="zh-CN" altLang="en-US" sz="1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起效慢</a:t>
              </a:r>
              <a:r>
                <a:rPr lang="zh-CN" altLang="en-US" sz="16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美国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STAR*D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研究显示，抗抑郁药平均起效时间为</a:t>
              </a:r>
              <a:r>
                <a:rPr lang="en-US" altLang="zh-CN" sz="1600" b="1" dirty="0">
                  <a:solidFill>
                    <a:srgbClr val="FF33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5.7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周</a:t>
              </a:r>
              <a:r>
                <a:rPr lang="en-US" altLang="zh-CN" sz="1100" baseline="80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[3] 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；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思源黑体 CN Bold" panose="020B0800000000000000" pitchFamily="34" charset="-122"/>
                <a:buChar char="▪"/>
              </a:pPr>
              <a:r>
                <a:rPr lang="zh-CN" altLang="en-US" sz="1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联合用药风险大</a:t>
              </a:r>
              <a:r>
                <a:rPr lang="zh-CN" altLang="en-US" sz="1600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：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对于躯体共病患者（此类患者占比约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72%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），临床常需联合用药，药物间相互作用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(DDI)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风险较大；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思源黑体 CN Bold" panose="020B0800000000000000" pitchFamily="34" charset="-122"/>
                <a:buChar char="▪"/>
              </a:pPr>
              <a:r>
                <a:rPr lang="zh-CN" altLang="en-US" sz="1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特殊人群使用受限：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抑郁症对肝病患者的生活质量、病死率有较大影响</a:t>
              </a:r>
              <a:r>
                <a:rPr lang="en-US" altLang="zh-CN" sz="1100" baseline="80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[4] 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，目前肝损患者服用常用抗抑郁药需减量甚至禁用；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>
                <a:lnSpc>
                  <a:spcPct val="150000"/>
                </a:lnSpc>
                <a:buFont typeface="思源黑体 CN Bold" panose="020B0800000000000000" pitchFamily="34" charset="-122"/>
                <a:buChar char="▪"/>
              </a:pPr>
              <a:r>
                <a:rPr lang="zh-CN" altLang="en-US" sz="1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使用不便：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目录内抗抑郁药均需滴定，增加患者就诊频率，加重医疗机构及患者负担；</a:t>
              </a:r>
              <a:r>
                <a:rPr lang="zh-CN" altLang="en-US" sz="1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低依从性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是抗抑郁长期治疗的一个主要问题。</a:t>
              </a:r>
            </a:p>
          </p:txBody>
        </p:sp>
        <p:sp>
          <p:nvSpPr>
            <p:cNvPr id="9" name="圆角矩形 8"/>
            <p:cNvSpPr/>
            <p:nvPr/>
          </p:nvSpPr>
          <p:spPr>
            <a:xfrm>
              <a:off x="7548880" y="3763156"/>
              <a:ext cx="4015712" cy="2495064"/>
            </a:xfrm>
            <a:prstGeom prst="roundRect">
              <a:avLst>
                <a:gd name="adj" fmla="val 6931"/>
              </a:avLst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8" name="圆角矩形 17"/>
            <p:cNvSpPr/>
            <p:nvPr/>
          </p:nvSpPr>
          <p:spPr>
            <a:xfrm>
              <a:off x="533673" y="3763156"/>
              <a:ext cx="6283144" cy="2495064"/>
            </a:xfrm>
            <a:prstGeom prst="roundRect">
              <a:avLst>
                <a:gd name="adj" fmla="val 6931"/>
              </a:avLst>
            </a:prstGeom>
            <a:noFill/>
            <a:ln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21" name="文本框 20"/>
            <p:cNvSpPr txBox="1"/>
            <p:nvPr/>
          </p:nvSpPr>
          <p:spPr>
            <a:xfrm>
              <a:off x="7605265" y="3580558"/>
              <a:ext cx="3983695" cy="2731582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marL="285750" indent="-285750" algn="just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地文拉法辛可 </a:t>
              </a:r>
              <a:r>
                <a:rPr lang="en-US" altLang="zh-CN" sz="20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 </a:t>
              </a:r>
              <a:r>
                <a:rPr lang="zh-CN" altLang="en-US" sz="1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周快速起效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；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just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地文拉法辛不经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CYP2D6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途径代谢，</a:t>
              </a:r>
              <a:r>
                <a:rPr lang="en-US" altLang="zh-CN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DDI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风险小，</a:t>
              </a:r>
              <a:r>
                <a:rPr lang="zh-CN" altLang="en-US" sz="1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联合用药更安全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；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just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肝损患者使用地文拉法辛</a:t>
              </a:r>
              <a:r>
                <a:rPr lang="zh-CN" altLang="en-US" sz="1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不需减少剂量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，可足剂量给药保证疗效；</a:t>
              </a:r>
              <a:endPara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 marL="285750" indent="-285750" algn="just">
                <a:lnSpc>
                  <a:spcPct val="150000"/>
                </a:lnSpc>
                <a:buFont typeface="Wingdings" panose="05000000000000000000" pitchFamily="2" charset="2"/>
                <a:buChar char="ü"/>
              </a:pP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地文拉法辛</a:t>
              </a:r>
              <a:r>
                <a:rPr lang="zh-CN" altLang="en-US" sz="16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无需滴定</a:t>
              </a:r>
              <a:r>
                <a:rPr lang="zh-CN" altLang="en-US" sz="16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，减少医疗资源占用，提高患者依从性。</a:t>
              </a:r>
            </a:p>
          </p:txBody>
        </p:sp>
      </p:grpSp>
      <p:sp>
        <p:nvSpPr>
          <p:cNvPr id="14" name="矩形 3"/>
          <p:cNvSpPr/>
          <p:nvPr/>
        </p:nvSpPr>
        <p:spPr>
          <a:xfrm>
            <a:off x="0" y="132737"/>
            <a:ext cx="536775" cy="1405118"/>
          </a:xfrm>
          <a:prstGeom prst="rect">
            <a:avLst/>
          </a:prstGeom>
          <a:solidFill>
            <a:srgbClr val="CA141D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基本信息</a:t>
            </a:r>
            <a:r>
              <a:rPr lang="en-US" altLang="zh-CN" sz="1600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2/2</a:t>
            </a:r>
            <a:endParaRPr lang="zh-CN" altLang="en-US" sz="1600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9057409" y="6361370"/>
            <a:ext cx="2743200" cy="365125"/>
          </a:xfrm>
        </p:spPr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2/8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cxnSp>
        <p:nvCxnSpPr>
          <p:cNvPr id="10" name="直接连接符 9"/>
          <p:cNvCxnSpPr/>
          <p:nvPr/>
        </p:nvCxnSpPr>
        <p:spPr>
          <a:xfrm>
            <a:off x="740262" y="4042063"/>
            <a:ext cx="1062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786000" y="4785377"/>
            <a:ext cx="1062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接连接符 18"/>
          <p:cNvCxnSpPr/>
          <p:nvPr/>
        </p:nvCxnSpPr>
        <p:spPr>
          <a:xfrm>
            <a:off x="856106" y="5530059"/>
            <a:ext cx="10620000" cy="0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箭头: V 形 22"/>
          <p:cNvSpPr/>
          <p:nvPr/>
        </p:nvSpPr>
        <p:spPr>
          <a:xfrm>
            <a:off x="7190152" y="3744341"/>
            <a:ext cx="181841" cy="241606"/>
          </a:xfrm>
          <a:prstGeom prst="chevron">
            <a:avLst/>
          </a:prstGeom>
          <a:solidFill>
            <a:srgbClr val="D1E6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4" name="箭头: V 形 23"/>
          <p:cNvSpPr/>
          <p:nvPr/>
        </p:nvSpPr>
        <p:spPr>
          <a:xfrm>
            <a:off x="7194754" y="4335268"/>
            <a:ext cx="181841" cy="241606"/>
          </a:xfrm>
          <a:prstGeom prst="chevron">
            <a:avLst/>
          </a:prstGeom>
          <a:solidFill>
            <a:srgbClr val="D1E6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箭头: V 形 24"/>
          <p:cNvSpPr/>
          <p:nvPr/>
        </p:nvSpPr>
        <p:spPr>
          <a:xfrm>
            <a:off x="7189778" y="5073233"/>
            <a:ext cx="181841" cy="241606"/>
          </a:xfrm>
          <a:prstGeom prst="chevron">
            <a:avLst/>
          </a:prstGeom>
          <a:solidFill>
            <a:srgbClr val="D1E6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箭头: V 形 25"/>
          <p:cNvSpPr/>
          <p:nvPr/>
        </p:nvSpPr>
        <p:spPr>
          <a:xfrm>
            <a:off x="7214147" y="5813933"/>
            <a:ext cx="181841" cy="241606"/>
          </a:xfrm>
          <a:prstGeom prst="chevron">
            <a:avLst/>
          </a:prstGeom>
          <a:solidFill>
            <a:srgbClr val="D1E6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382" y="3222438"/>
            <a:ext cx="10827434" cy="3084843"/>
          </a:xfrm>
          <a:prstGeom prst="rect">
            <a:avLst/>
          </a:prstGeom>
        </p:spPr>
      </p:pic>
      <p:sp>
        <p:nvSpPr>
          <p:cNvPr id="37" name="矩形 36"/>
          <p:cNvSpPr/>
          <p:nvPr/>
        </p:nvSpPr>
        <p:spPr>
          <a:xfrm>
            <a:off x="363681" y="1858075"/>
            <a:ext cx="11575473" cy="382110"/>
          </a:xfrm>
          <a:prstGeom prst="rect">
            <a:avLst/>
          </a:prstGeom>
          <a:solidFill>
            <a:srgbClr val="D1E6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" name="文本框 12"/>
          <p:cNvSpPr txBox="1"/>
          <p:nvPr/>
        </p:nvSpPr>
        <p:spPr>
          <a:xfrm>
            <a:off x="821930" y="1816928"/>
            <a:ext cx="10548140" cy="42325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2016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年加拿大成人抑郁症指南（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CANMAT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）显示：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较文拉法辛，地文拉法辛的不良反应发生较少且发生率更低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2876633" y="6102031"/>
            <a:ext cx="8167854" cy="200055"/>
          </a:xfrm>
          <a:prstGeom prst="rect">
            <a:avLst/>
          </a:prstGeom>
          <a:noFill/>
        </p:spPr>
        <p:txBody>
          <a:bodyPr wrap="square" lIns="0" tIns="45720" rIns="91440" bIns="45720" rtlCol="0" anchor="b">
            <a:spAutoFit/>
          </a:bodyPr>
          <a:lstStyle/>
          <a:p>
            <a:pPr algn="r">
              <a:defRPr/>
            </a:pPr>
            <a:r>
              <a:rPr lang="pl-PL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Can J Psychiatry. 2016 Sep;61(9):540-60.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" name="矩形 3"/>
          <p:cNvSpPr/>
          <p:nvPr/>
        </p:nvSpPr>
        <p:spPr>
          <a:xfrm>
            <a:off x="0" y="132737"/>
            <a:ext cx="536775" cy="119492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安全性</a:t>
            </a:r>
          </a:p>
        </p:txBody>
      </p:sp>
      <p:sp>
        <p:nvSpPr>
          <p:cNvPr id="15" name="标题 1"/>
          <p:cNvSpPr txBox="1"/>
          <p:nvPr/>
        </p:nvSpPr>
        <p:spPr>
          <a:xfrm>
            <a:off x="726302" y="192260"/>
            <a:ext cx="11212851" cy="1291089"/>
          </a:xfrm>
          <a:prstGeom prst="rect">
            <a:avLst/>
          </a:prstGeom>
        </p:spPr>
        <p:txBody>
          <a:bodyPr vert="horz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地文拉法辛全球上市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年，完成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百余项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临床研究，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较文拉法辛，整体不良反应发生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少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且发生率更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低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just">
              <a:spcBef>
                <a:spcPts val="0"/>
              </a:spcBef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具有更好的安全性和耐受性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363681" y="2355058"/>
            <a:ext cx="11828319" cy="66140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 algn="l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</a:t>
            </a:r>
            <a:r>
              <a:rPr lang="zh-CN" altLang="en-US" sz="1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不良反应发生率相对降低：嗜睡</a:t>
            </a:r>
            <a:r>
              <a:rPr lang="en-US" altLang="zh-CN" sz="1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(-76%)</a:t>
            </a:r>
            <a:r>
              <a:rPr lang="zh-CN" altLang="en-US" sz="1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、性功能障碍</a:t>
            </a:r>
            <a:r>
              <a:rPr lang="en-US" altLang="zh-CN" sz="1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(-63%)</a:t>
            </a:r>
            <a:r>
              <a:rPr lang="zh-CN" altLang="en-US" sz="1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、震颤</a:t>
            </a:r>
            <a:r>
              <a:rPr lang="en-US" altLang="zh-CN" sz="1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(-60%)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、失眠</a:t>
            </a:r>
            <a:r>
              <a:rPr lang="en-US" altLang="zh-CN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(-47%)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、头晕</a:t>
            </a:r>
            <a:r>
              <a:rPr lang="en-US" altLang="zh-CN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(-35%)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、恶心</a:t>
            </a:r>
            <a:r>
              <a:rPr lang="en-US" altLang="zh-CN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(-29%)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、出汗</a:t>
            </a:r>
            <a:r>
              <a:rPr lang="en-US" altLang="zh-CN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(-29%)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、口干</a:t>
            </a:r>
            <a:r>
              <a:rPr lang="en-US" altLang="zh-CN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(-8%)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；</a:t>
            </a:r>
            <a:endParaRPr lang="en-US" altLang="zh-CN" sz="1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171450" indent="-171450" algn="l">
              <a:lnSpc>
                <a:spcPct val="150000"/>
              </a:lnSpc>
              <a:buFont typeface="Wingdings" panose="05000000000000000000" pitchFamily="2" charset="2"/>
              <a:buChar char="p"/>
            </a:pP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</a:t>
            </a:r>
            <a:r>
              <a:rPr lang="zh-CN" altLang="en-US" sz="13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未发生的不良反应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头痛、紧张、无力、厌食、</a:t>
            </a:r>
            <a:r>
              <a:rPr lang="zh-CN" altLang="en-US" sz="13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腹泻、激动；</a:t>
            </a:r>
            <a:endParaRPr lang="en-US" altLang="zh-CN" sz="13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灯片编号占位符 1"/>
          <p:cNvSpPr>
            <a:spLocks noGrp="1"/>
          </p:cNvSpPr>
          <p:nvPr>
            <p:ph type="sldNum" sz="quarter" idx="12"/>
          </p:nvPr>
        </p:nvSpPr>
        <p:spPr>
          <a:xfrm>
            <a:off x="8943109" y="6324247"/>
            <a:ext cx="2743200" cy="365125"/>
          </a:xfrm>
        </p:spPr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3/8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矩形 12"/>
          <p:cNvSpPr/>
          <p:nvPr/>
        </p:nvSpPr>
        <p:spPr>
          <a:xfrm>
            <a:off x="627432" y="1227150"/>
            <a:ext cx="4197814" cy="813953"/>
          </a:xfrm>
          <a:prstGeom prst="rect">
            <a:avLst/>
          </a:prstGeom>
          <a:solidFill>
            <a:srgbClr val="D1E6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627432" y="6611084"/>
            <a:ext cx="5511771" cy="200055"/>
          </a:xfrm>
          <a:prstGeom prst="rect">
            <a:avLst/>
          </a:prstGeom>
          <a:noFill/>
        </p:spPr>
        <p:txBody>
          <a:bodyPr wrap="square" lIns="0" tIns="45720" rIns="91440" bIns="45720" rtlCol="0" anchor="b">
            <a:spAutoFit/>
          </a:bodyPr>
          <a:lstStyle/>
          <a:p>
            <a:pPr>
              <a:defRPr/>
            </a:pP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[1] J Clin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Psychopharmacol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 2017 Oct;37(5):555-561.  [2] J Affect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Disord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 2023 May 15;329:72-80.</a:t>
            </a:r>
          </a:p>
        </p:txBody>
      </p:sp>
      <p:sp>
        <p:nvSpPr>
          <p:cNvPr id="3" name="矩形 3"/>
          <p:cNvSpPr/>
          <p:nvPr/>
        </p:nvSpPr>
        <p:spPr>
          <a:xfrm>
            <a:off x="0" y="132737"/>
            <a:ext cx="536775" cy="119492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有效性</a:t>
            </a:r>
            <a:endParaRPr lang="en-US" altLang="zh-CN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  <a:p>
            <a:pPr algn="ctr">
              <a:defRPr/>
            </a:pPr>
            <a:r>
              <a:rPr lang="en-US" altLang="zh-CN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1/2</a:t>
            </a:r>
            <a:endParaRPr lang="zh-CN" altLang="en-US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40" name="文本框 39"/>
          <p:cNvSpPr txBox="1"/>
          <p:nvPr/>
        </p:nvSpPr>
        <p:spPr>
          <a:xfrm>
            <a:off x="605156" y="1342143"/>
            <a:ext cx="4309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9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项随机双盲、安慰剂对照研究事后分析：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一周起效，疗效持续</a:t>
            </a:r>
            <a:r>
              <a:rPr lang="en-US" altLang="zh-CN" sz="1100" baseline="8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[1] </a:t>
            </a:r>
            <a:endParaRPr lang="zh-CN" altLang="en-US" sz="1600" baseline="80000" dirty="0">
              <a:solidFill>
                <a:srgbClr val="ED7D3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660483" y="5902866"/>
            <a:ext cx="4160642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9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HAM-D</a:t>
            </a:r>
            <a:r>
              <a:rPr lang="en-US" altLang="zh-CN" sz="900" b="0" i="0" baseline="-2500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sz="900" baseline="-250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sz="9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汉密尔顿</a:t>
            </a:r>
            <a:r>
              <a:rPr lang="en-US" altLang="zh-CN" sz="9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17</a:t>
            </a:r>
            <a:r>
              <a:rPr lang="zh-CN" altLang="en-US" sz="9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项抑郁量表</a:t>
            </a:r>
            <a:endParaRPr lang="en-US" altLang="zh-CN" sz="9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*P = 0.013  </a:t>
            </a:r>
            <a:r>
              <a:rPr lang="zh-CN" altLang="en-US" sz="9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</a:t>
            </a:r>
            <a:r>
              <a:rPr lang="en-US" altLang="zh-CN" sz="9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50mg /d </a:t>
            </a:r>
            <a:r>
              <a:rPr lang="zh-CN" altLang="en-US" sz="9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9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vs.</a:t>
            </a:r>
            <a:r>
              <a:rPr lang="zh-CN" altLang="en-US" sz="9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安慰剂</a:t>
            </a:r>
            <a:endParaRPr lang="en-US" altLang="zh-CN" sz="9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**</a:t>
            </a:r>
            <a:r>
              <a:rPr lang="en-US" altLang="zh-CN" sz="9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P &lt; 0.001 </a:t>
            </a:r>
            <a:r>
              <a:rPr lang="zh-CN" altLang="en-US" sz="9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</a:t>
            </a:r>
            <a:r>
              <a:rPr lang="en-US" altLang="zh-CN" sz="9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50 mg/d </a:t>
            </a:r>
            <a:r>
              <a:rPr lang="en-US" altLang="zh-CN" sz="9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vs.</a:t>
            </a:r>
            <a:r>
              <a:rPr lang="zh-CN" altLang="en-US" sz="9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安慰剂</a:t>
            </a:r>
            <a:endParaRPr lang="zh-CN" altLang="en-US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9" name="标题 1"/>
          <p:cNvSpPr txBox="1"/>
          <p:nvPr/>
        </p:nvSpPr>
        <p:spPr>
          <a:xfrm>
            <a:off x="705520" y="192626"/>
            <a:ext cx="11254415" cy="813953"/>
          </a:xfrm>
          <a:prstGeom prst="rect">
            <a:avLst/>
          </a:prstGeom>
        </p:spPr>
        <p:txBody>
          <a:bodyPr vert="horz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地文拉法辛一周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快速起效、疗效持续，全面改善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抑郁、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焦虑、疼痛三大症状</a:t>
            </a:r>
            <a:endParaRPr lang="zh-CN" altLang="en-US" sz="3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6" name="矩形 105"/>
          <p:cNvSpPr/>
          <p:nvPr/>
        </p:nvSpPr>
        <p:spPr>
          <a:xfrm>
            <a:off x="627432" y="1227150"/>
            <a:ext cx="4193693" cy="52723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灯片编号占位符 16"/>
          <p:cNvSpPr>
            <a:spLocks noGrp="1"/>
          </p:cNvSpPr>
          <p:nvPr>
            <p:ph type="sldNum" sz="quarter" idx="12"/>
          </p:nvPr>
        </p:nvSpPr>
        <p:spPr>
          <a:xfrm>
            <a:off x="9364367" y="6492875"/>
            <a:ext cx="2743200" cy="365125"/>
          </a:xfrm>
        </p:spPr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4/8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4985484" y="1227845"/>
            <a:ext cx="6648324" cy="813953"/>
          </a:xfrm>
          <a:prstGeom prst="rect">
            <a:avLst/>
          </a:prstGeom>
          <a:solidFill>
            <a:srgbClr val="D1E6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8" name="文本框 57"/>
          <p:cNvSpPr txBox="1"/>
          <p:nvPr/>
        </p:nvSpPr>
        <p:spPr>
          <a:xfrm>
            <a:off x="4985484" y="1325973"/>
            <a:ext cx="66483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在中国开展的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多中心、</a:t>
            </a:r>
            <a:r>
              <a:rPr lang="zh-CN" altLang="zh-CN" sz="1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随机双盲、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双模拟、</a:t>
            </a:r>
            <a:r>
              <a:rPr lang="zh-CN" altLang="en-US" sz="1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阳性</a:t>
            </a:r>
            <a:r>
              <a:rPr lang="zh-CN" altLang="zh-CN" sz="1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对照</a:t>
            </a:r>
            <a:r>
              <a:rPr lang="en-US" altLang="zh-CN" sz="1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III</a:t>
            </a:r>
            <a:r>
              <a:rPr lang="zh-CN" altLang="en-US" sz="1600" dirty="0">
                <a:effectLst/>
                <a:latin typeface="微软雅黑" panose="020B0503020204020204" pitchFamily="34" charset="-122"/>
                <a:ea typeface="微软雅黑" panose="020B0503020204020204" pitchFamily="34" charset="-122"/>
                <a:cs typeface="Times New Roman" panose="02020603050405020304" pitchFamily="18" charset="0"/>
              </a:rPr>
              <a:t>期研究证实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</a:t>
            </a:r>
            <a:r>
              <a:rPr lang="zh-CN" altLang="en-US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全面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改善抑郁、焦虑、疼痛症状</a:t>
            </a:r>
            <a:r>
              <a:rPr lang="en-US" altLang="zh-CN" sz="1100" baseline="8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[2] </a:t>
            </a:r>
            <a:endParaRPr lang="zh-CN" altLang="en-US" sz="1600" baseline="80000" dirty="0">
              <a:solidFill>
                <a:srgbClr val="ED7D3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7" name="矩形 106"/>
          <p:cNvSpPr/>
          <p:nvPr/>
        </p:nvSpPr>
        <p:spPr>
          <a:xfrm>
            <a:off x="4988885" y="1227150"/>
            <a:ext cx="6644923" cy="527236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43" name="图片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942" y="2117347"/>
            <a:ext cx="4102964" cy="3639627"/>
          </a:xfrm>
          <a:prstGeom prst="rect">
            <a:avLst/>
          </a:prstGeom>
        </p:spPr>
      </p:pic>
      <p:pic>
        <p:nvPicPr>
          <p:cNvPr id="47" name="图片 4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4811" y="2048321"/>
            <a:ext cx="6486706" cy="471871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矩形 55"/>
          <p:cNvSpPr/>
          <p:nvPr/>
        </p:nvSpPr>
        <p:spPr>
          <a:xfrm>
            <a:off x="8288123" y="1250749"/>
            <a:ext cx="3418600" cy="988722"/>
          </a:xfrm>
          <a:prstGeom prst="rect">
            <a:avLst/>
          </a:prstGeom>
          <a:solidFill>
            <a:srgbClr val="D1E6F5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8" name="文本框 97"/>
          <p:cNvSpPr txBox="1"/>
          <p:nvPr/>
        </p:nvSpPr>
        <p:spPr>
          <a:xfrm>
            <a:off x="632183" y="6153660"/>
            <a:ext cx="2808423" cy="307777"/>
          </a:xfrm>
          <a:prstGeom prst="rect">
            <a:avLst/>
          </a:prstGeom>
          <a:noFill/>
        </p:spPr>
        <p:txBody>
          <a:bodyPr wrap="square" lIns="0" tIns="45720" rIns="91440" bIns="45720" rtlCol="0" anchor="b">
            <a:spAutoFit/>
          </a:bodyPr>
          <a:lstStyle/>
          <a:p>
            <a:pPr>
              <a:defRPr/>
            </a:pP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[1] Clin Drug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Investig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 2021 Dec;41(12):1055-1066</a:t>
            </a:r>
            <a:r>
              <a:rPr lang="pl-PL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[2]</a:t>
            </a:r>
            <a:r>
              <a:rPr lang="pl-PL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J Clin Psychiatry. 2013 Feb;74(2):158-66.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" name="矩形 3"/>
          <p:cNvSpPr/>
          <p:nvPr/>
        </p:nvSpPr>
        <p:spPr>
          <a:xfrm>
            <a:off x="0" y="132737"/>
            <a:ext cx="536775" cy="119492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有效性</a:t>
            </a:r>
            <a:endParaRPr lang="en-US" altLang="zh-CN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  <a:p>
            <a:pPr algn="ctr">
              <a:defRPr/>
            </a:pPr>
            <a:r>
              <a:rPr lang="en-US" altLang="zh-CN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2/2</a:t>
            </a:r>
            <a:endParaRPr lang="zh-CN" altLang="en-US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sp>
        <p:nvSpPr>
          <p:cNvPr id="50" name="文本框 49"/>
          <p:cNvSpPr txBox="1"/>
          <p:nvPr/>
        </p:nvSpPr>
        <p:spPr>
          <a:xfrm>
            <a:off x="4440021" y="5566341"/>
            <a:ext cx="3735242" cy="4308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将接受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20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周地文拉法辛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50mg/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天治疗有效的患者随机双盲分为地文拉法辛或安慰剂观察</a:t>
            </a:r>
            <a:r>
              <a:rPr lang="en-US" altLang="zh-CN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个月内复发情况。</a:t>
            </a:r>
          </a:p>
        </p:txBody>
      </p:sp>
      <p:sp>
        <p:nvSpPr>
          <p:cNvPr id="54" name="文本框 53"/>
          <p:cNvSpPr txBox="1"/>
          <p:nvPr/>
        </p:nvSpPr>
        <p:spPr>
          <a:xfrm>
            <a:off x="8633849" y="1420146"/>
            <a:ext cx="2720003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ü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地文拉法辛获得</a:t>
            </a:r>
            <a:endParaRPr lang="en-US" altLang="zh-CN" sz="16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algn="ctr"/>
            <a:r>
              <a:rPr lang="en-US" altLang="zh-CN" sz="1600" b="1" dirty="0">
                <a:solidFill>
                  <a:srgbClr val="FF33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多国指南一线推荐</a:t>
            </a:r>
            <a:endParaRPr lang="en-US" altLang="zh-CN" sz="16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59" name="表格 5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733784"/>
              </p:ext>
            </p:extLst>
          </p:nvPr>
        </p:nvGraphicFramePr>
        <p:xfrm>
          <a:off x="8280980" y="2229539"/>
          <a:ext cx="3425742" cy="38335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5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17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9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7784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美国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APA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指南</a:t>
                      </a:r>
                      <a:r>
                        <a:rPr lang="en-US" altLang="zh-CN" sz="1100" b="0" baseline="800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[3]</a:t>
                      </a:r>
                      <a:r>
                        <a:rPr lang="en-US" altLang="zh-CN" sz="1100" b="0" baseline="80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 </a:t>
                      </a:r>
                      <a:endParaRPr lang="en-US" altLang="zh-CN" sz="1100" b="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（</a:t>
                      </a:r>
                      <a:r>
                        <a:rPr lang="en-US" altLang="zh-CN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2010</a:t>
                      </a:r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）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i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一线</a:t>
                      </a:r>
                      <a:endParaRPr lang="en-US" altLang="zh-CN" sz="1800" i="1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4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最高级别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784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加拿大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CANMAT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指南</a:t>
                      </a:r>
                      <a:r>
                        <a:rPr lang="en-US" altLang="zh-CN" sz="1100" b="0" baseline="80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[4] </a:t>
                      </a:r>
                      <a:endParaRPr lang="en-US" altLang="zh-CN" sz="11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ctr" defTabSz="914400" rtl="0" eaLnBrk="1" latinLnBrk="0" hangingPunct="1"/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</a:t>
                      </a:r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2016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i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一线</a:t>
                      </a:r>
                      <a:endParaRPr lang="en-US" altLang="zh-CN" sz="1800" b="1" i="1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4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最高级别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77843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4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澳大利亚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RANZCP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指南</a:t>
                      </a:r>
                      <a:r>
                        <a:rPr lang="en-US" altLang="zh-CN" sz="1100" b="0" baseline="80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[5] </a:t>
                      </a:r>
                      <a:endParaRPr lang="en-US" altLang="zh-CN" sz="1100" b="0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（</a:t>
                      </a:r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2020</a:t>
                      </a:r>
                      <a:r>
                        <a:rPr lang="zh-CN" altLang="en-US" sz="1400" b="1" kern="12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）</a:t>
                      </a:r>
                      <a:endParaRPr lang="en-US" altLang="zh-CN" sz="1400" b="1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800" b="1" i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一线</a:t>
                      </a:r>
                      <a:endParaRPr lang="en-US" altLang="zh-CN" sz="1800" b="1" i="1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4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最高级别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1" name="文本框 60"/>
          <p:cNvSpPr txBox="1"/>
          <p:nvPr/>
        </p:nvSpPr>
        <p:spPr>
          <a:xfrm>
            <a:off x="3121889" y="6154858"/>
            <a:ext cx="3697580" cy="4154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[3]《2010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美国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APA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重性抑郁障碍的治疗指南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第三版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)》</a:t>
            </a:r>
          </a:p>
          <a:p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[4]《2016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加拿大情绪和焦虑治疗网络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(CANMAT)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临床指南：成人抑郁症的管理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  <a:p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[5]《2020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皇家澳大利亚和新西兰精神科医师学会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(RANZCP)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情绪障碍临床实践指南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79290" y="1361803"/>
            <a:ext cx="365533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真实世界研究显示：使用地文拉法辛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个月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有效率相对提高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8.1%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，治愈率相对提高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11.6%</a:t>
            </a:r>
            <a:r>
              <a:rPr lang="en-US" altLang="zh-CN" sz="1100" baseline="8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[1] </a:t>
            </a:r>
            <a:endParaRPr lang="en-US" altLang="zh-CN" sz="1100" dirty="0">
              <a:solidFill>
                <a:srgbClr val="ED7D3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1" name="标题 1"/>
          <p:cNvSpPr txBox="1"/>
          <p:nvPr/>
        </p:nvSpPr>
        <p:spPr>
          <a:xfrm>
            <a:off x="695130" y="121413"/>
            <a:ext cx="11254415" cy="1291089"/>
          </a:xfrm>
          <a:prstGeom prst="rect">
            <a:avLst/>
          </a:prstGeom>
        </p:spPr>
        <p:txBody>
          <a:bodyPr vert="horz" anchor="t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真实世界证据及长期试验数据证实地文拉法辛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高治愈、</a:t>
            </a:r>
            <a:endParaRPr lang="en-US" altLang="zh-CN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低复发，多国权威指南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均为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最高级别推荐</a:t>
            </a:r>
            <a:endParaRPr lang="zh-CN" altLang="en-US" sz="32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2" name="矩形 21"/>
          <p:cNvSpPr/>
          <p:nvPr/>
        </p:nvSpPr>
        <p:spPr>
          <a:xfrm>
            <a:off x="632183" y="1241482"/>
            <a:ext cx="3655337" cy="4821585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6" name="矩形 25"/>
          <p:cNvSpPr/>
          <p:nvPr/>
        </p:nvSpPr>
        <p:spPr>
          <a:xfrm>
            <a:off x="8284575" y="1241482"/>
            <a:ext cx="3422147" cy="4821585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矩形 6"/>
          <p:cNvSpPr/>
          <p:nvPr/>
        </p:nvSpPr>
        <p:spPr>
          <a:xfrm>
            <a:off x="4431966" y="2296921"/>
            <a:ext cx="3735242" cy="276999"/>
          </a:xfrm>
          <a:prstGeom prst="rect">
            <a:avLst/>
          </a:prstGeom>
          <a:solidFill>
            <a:srgbClr val="D1E6F5"/>
          </a:solidFill>
        </p:spPr>
        <p:txBody>
          <a:bodyPr wrap="square">
            <a:spAutoFit/>
          </a:bodyPr>
          <a:lstStyle/>
          <a:p>
            <a:pPr algn="ctr"/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复发率</a:t>
            </a: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: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地文拉法辛</a:t>
            </a: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vs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安慰剂 </a:t>
            </a:r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14.3% vs. 30.2%</a:t>
            </a:r>
            <a:endParaRPr lang="zh-CN" altLang="en-US" sz="1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4517544" y="1328962"/>
            <a:ext cx="356408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长期试验证实：较安慰剂，使用地文拉法辛无抑郁天数更长，</a:t>
            </a:r>
            <a:r>
              <a:rPr lang="en-US" altLang="zh-CN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16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个月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复发率相对降低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53%</a:t>
            </a:r>
            <a:r>
              <a:rPr lang="en-US" altLang="zh-CN" sz="1100" baseline="8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[2] </a:t>
            </a:r>
            <a:endParaRPr lang="en-US" altLang="zh-CN" sz="1100" dirty="0">
              <a:solidFill>
                <a:srgbClr val="ED7D3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0" name="矩形 29"/>
          <p:cNvSpPr/>
          <p:nvPr/>
        </p:nvSpPr>
        <p:spPr>
          <a:xfrm>
            <a:off x="4440714" y="1241482"/>
            <a:ext cx="3735243" cy="4821585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6" name="文本框 35"/>
          <p:cNvSpPr txBox="1"/>
          <p:nvPr/>
        </p:nvSpPr>
        <p:spPr>
          <a:xfrm>
            <a:off x="6566498" y="3280149"/>
            <a:ext cx="950210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7" name="文本框 56"/>
          <p:cNvSpPr txBox="1"/>
          <p:nvPr/>
        </p:nvSpPr>
        <p:spPr>
          <a:xfrm>
            <a:off x="7063874" y="4242638"/>
            <a:ext cx="351826" cy="20005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95130" y="5469923"/>
            <a:ext cx="3469544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备注</a:t>
            </a:r>
            <a:endParaRPr lang="en-US" altLang="zh-CN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1.SSRI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：选择性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5-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羟色胺再摄取抑制剂，包括艾司他普兰、舍曲林、帕罗西汀、氟西汀、西酞普兰及氟伏沙明；</a:t>
            </a:r>
            <a:endParaRPr lang="en-US" altLang="zh-CN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</a:t>
            </a:r>
            <a:r>
              <a:rPr lang="en-US" altLang="zh-CN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SNRI</a:t>
            </a:r>
            <a:r>
              <a:rPr lang="zh-CN" altLang="en-US" sz="8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：文拉法辛、度洛西汀</a:t>
            </a:r>
            <a:endParaRPr lang="en-US" altLang="zh-CN" sz="8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865177" y="6232464"/>
            <a:ext cx="2743200" cy="365125"/>
          </a:xfrm>
        </p:spPr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5/8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4" name="图片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7079" y="2254355"/>
            <a:ext cx="3011685" cy="3279932"/>
          </a:xfrm>
          <a:prstGeom prst="rect">
            <a:avLst/>
          </a:prstGeom>
        </p:spPr>
      </p:pic>
      <p:grpSp>
        <p:nvGrpSpPr>
          <p:cNvPr id="2" name="组合 1"/>
          <p:cNvGrpSpPr/>
          <p:nvPr/>
        </p:nvGrpSpPr>
        <p:grpSpPr>
          <a:xfrm>
            <a:off x="4431966" y="2736828"/>
            <a:ext cx="3883489" cy="2792210"/>
            <a:chOff x="4431966" y="2736828"/>
            <a:chExt cx="3883489" cy="2792210"/>
          </a:xfrm>
        </p:grpSpPr>
        <p:pic>
          <p:nvPicPr>
            <p:cNvPr id="4" name="图片 3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1966" y="2736828"/>
              <a:ext cx="3883489" cy="2792210"/>
            </a:xfrm>
            <a:prstGeom prst="rect">
              <a:avLst/>
            </a:prstGeom>
          </p:spPr>
        </p:pic>
        <p:sp>
          <p:nvSpPr>
            <p:cNvPr id="8" name="文本框 7"/>
            <p:cNvSpPr txBox="1"/>
            <p:nvPr/>
          </p:nvSpPr>
          <p:spPr>
            <a:xfrm>
              <a:off x="7079460" y="4216660"/>
              <a:ext cx="351826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矩形 32"/>
          <p:cNvSpPr/>
          <p:nvPr/>
        </p:nvSpPr>
        <p:spPr>
          <a:xfrm>
            <a:off x="8666484" y="1798261"/>
            <a:ext cx="3227979" cy="183581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CN" altLang="en-US" sz="1600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8609712" y="1366911"/>
            <a:ext cx="3605028" cy="4213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地文拉法辛是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化学结构更优</a:t>
            </a: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</a:t>
            </a:r>
            <a:r>
              <a:rPr lang="en-US" altLang="zh-CN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SNRI</a:t>
            </a:r>
          </a:p>
        </p:txBody>
      </p:sp>
      <p:sp>
        <p:nvSpPr>
          <p:cNvPr id="36" name="文本框 35"/>
          <p:cNvSpPr txBox="1"/>
          <p:nvPr/>
        </p:nvSpPr>
        <p:spPr>
          <a:xfrm>
            <a:off x="4977988" y="6205739"/>
            <a:ext cx="5069032" cy="630942"/>
          </a:xfrm>
          <a:prstGeom prst="rect">
            <a:avLst/>
          </a:prstGeom>
          <a:noFill/>
        </p:spPr>
        <p:txBody>
          <a:bodyPr wrap="square" lIns="0" tIns="45720" rIns="91440" bIns="45720" rtlCol="0" anchor="b">
            <a:spAutoFit/>
          </a:bodyPr>
          <a:lstStyle/>
          <a:p>
            <a:pPr>
              <a:defRPr/>
            </a:pP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[1]Expert Rev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Neurother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8(12)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1787-1797 (2008)  </a:t>
            </a:r>
          </a:p>
          <a:p>
            <a:pPr>
              <a:defRPr/>
            </a:pP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[2]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琥珀酸地文拉法辛缓释片说明书</a:t>
            </a:r>
            <a:r>
              <a:rPr lang="pl-PL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>
              <a:defRPr/>
            </a:pP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[3]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盐酸文拉法辛缓释胶囊说明书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[4]Clin Drug Investig.2011;31(3):155-67   </a:t>
            </a:r>
          </a:p>
          <a:p>
            <a:pPr>
              <a:defRPr/>
            </a:pP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[5]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中国临床药理学杂志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, 2007, 23(003):223-226</a:t>
            </a:r>
          </a:p>
        </p:txBody>
      </p:sp>
      <p:sp>
        <p:nvSpPr>
          <p:cNvPr id="37" name="文本框 36"/>
          <p:cNvSpPr txBox="1"/>
          <p:nvPr/>
        </p:nvSpPr>
        <p:spPr>
          <a:xfrm>
            <a:off x="120906" y="3834791"/>
            <a:ext cx="5582548" cy="42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lnSpc>
                <a:spcPct val="150000"/>
              </a:lnSpc>
              <a:buFont typeface="Wingdings" panose="05000000000000000000" pitchFamily="2" charset="2"/>
              <a:buChar char="n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地文拉法辛与文拉法辛的选择性及药代动力学特性对比：</a:t>
            </a:r>
          </a:p>
        </p:txBody>
      </p:sp>
      <p:graphicFrame>
        <p:nvGraphicFramePr>
          <p:cNvPr id="7" name="表格 7"/>
          <p:cNvGraphicFramePr>
            <a:graphicFrameLocks noGrp="1"/>
          </p:cNvGraphicFramePr>
          <p:nvPr/>
        </p:nvGraphicFramePr>
        <p:xfrm>
          <a:off x="221219" y="4275912"/>
          <a:ext cx="8257973" cy="18733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27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1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369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991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3557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456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24109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546408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化合物</a:t>
                      </a:r>
                    </a:p>
                  </a:txBody>
                  <a:tcPr anchor="ctr">
                    <a:lnL w="12700" cmpd="sng">
                      <a:noFill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6F5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转运体选择性</a:t>
                      </a:r>
                      <a:r>
                        <a:rPr lang="en-US" altLang="zh-CN" sz="1200" b="1" kern="1200" noProof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(Ki, </a:t>
                      </a:r>
                      <a:r>
                        <a:rPr lang="en-US" altLang="zh-CN" sz="1200" b="1" kern="1200" noProof="0" dirty="0" err="1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nM</a:t>
                      </a:r>
                      <a:r>
                        <a:rPr lang="en-US" altLang="zh-CN" sz="1200" b="1" kern="1200" noProof="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)</a:t>
                      </a:r>
                      <a:endParaRPr lang="zh-CN" altLang="en-US" sz="1200" b="1" kern="1200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6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绝对生物利用度</a:t>
                      </a: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达峰</a:t>
                      </a:r>
                      <a:endParaRPr lang="en-US" altLang="zh-CN" sz="12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时间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代谢途径是否通过</a:t>
                      </a: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CYP2D6</a:t>
                      </a:r>
                      <a:endParaRPr lang="zh-CN" altLang="en-US" sz="1200" b="1" dirty="0">
                        <a:solidFill>
                          <a:schemeClr val="tx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6F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药物</a:t>
                      </a:r>
                      <a:r>
                        <a:rPr lang="en-US" altLang="zh-CN" sz="12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-</a:t>
                      </a:r>
                      <a:r>
                        <a:rPr lang="zh-CN" altLang="en-US" sz="12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药物间相互作用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1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747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1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地文拉法辛</a:t>
                      </a:r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NE</a:t>
                      </a:r>
                      <a:endParaRPr lang="zh-CN" altLang="en-US" sz="11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558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80%</a:t>
                      </a:r>
                      <a:endParaRPr lang="zh-CN" altLang="en-US" sz="1400" b="1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4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6h</a:t>
                      </a:r>
                      <a:endParaRPr lang="zh-CN" altLang="en-US" sz="1400" b="1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否</a:t>
                      </a:r>
                      <a:endParaRPr lang="en-US" altLang="zh-CN" sz="1400" b="1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2000" b="1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小</a:t>
                      </a:r>
                      <a:endParaRPr lang="en-US" altLang="zh-CN" sz="2000" b="1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zh-CN" altLang="en-US" sz="1000" b="0" i="0" u="none" strike="noStrike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联合用药更安全</a:t>
                      </a:r>
                      <a:endParaRPr lang="en-US" altLang="zh-CN" sz="1000" b="0" i="0" u="none" strike="noStrike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74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5-HT</a:t>
                      </a:r>
                      <a:endParaRPr lang="zh-CN" altLang="en-US" sz="11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40</a:t>
                      </a:r>
                      <a:endParaRPr lang="zh-CN" altLang="en-US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747"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1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文拉法辛</a:t>
                      </a:r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NE</a:t>
                      </a:r>
                      <a:endParaRPr lang="zh-CN" altLang="en-US" sz="11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2480</a:t>
                      </a:r>
                      <a:endParaRPr lang="zh-CN" altLang="en-US" sz="11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1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45%</a:t>
                      </a:r>
                      <a:endParaRPr lang="zh-CN" altLang="en-US" sz="11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altLang="zh-CN" sz="1100" b="1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10h*</a:t>
                      </a:r>
                      <a:endParaRPr lang="zh-CN" altLang="en-US" sz="1100" b="1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11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是，占</a:t>
                      </a:r>
                      <a:r>
                        <a:rPr lang="en-US" altLang="zh-CN" sz="1100" b="1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89%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zh-CN" altLang="en-US" sz="2000" b="1" dirty="0">
                          <a:solidFill>
                            <a:srgbClr val="FF0000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大</a:t>
                      </a:r>
                      <a:endParaRPr lang="en-US" altLang="zh-CN" sz="2000" b="1" dirty="0">
                        <a:solidFill>
                          <a:srgbClr val="FF0000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/>
                      <a:r>
                        <a:rPr lang="zh-CN" altLang="en-US" sz="9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与其他</a:t>
                      </a:r>
                      <a:r>
                        <a:rPr lang="zh-CN" altLang="en-US" sz="9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经</a:t>
                      </a:r>
                      <a:r>
                        <a:rPr lang="en-US" altLang="zh-CN" sz="9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CYP2D6</a:t>
                      </a:r>
                      <a:r>
                        <a:rPr lang="zh-CN" altLang="en-US" sz="900" dirty="0">
                          <a:solidFill>
                            <a:schemeClr val="tx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代谢药物相互作用风险大</a:t>
                      </a:r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747"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5-HT</a:t>
                      </a:r>
                      <a:endParaRPr lang="zh-CN" altLang="en-US" sz="11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US" altLang="zh-CN" sz="11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82</a:t>
                      </a:r>
                      <a:endParaRPr lang="zh-CN" altLang="en-US" sz="1100" dirty="0"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anchor="ctr"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pSp>
        <p:nvGrpSpPr>
          <p:cNvPr id="8" name="组合 7"/>
          <p:cNvGrpSpPr/>
          <p:nvPr/>
        </p:nvGrpSpPr>
        <p:grpSpPr>
          <a:xfrm>
            <a:off x="347817" y="1504979"/>
            <a:ext cx="8066979" cy="1967241"/>
            <a:chOff x="1766612" y="1516828"/>
            <a:chExt cx="8168077" cy="2136843"/>
          </a:xfrm>
        </p:grpSpPr>
        <p:sp>
          <p:nvSpPr>
            <p:cNvPr id="10" name="矩形 9"/>
            <p:cNvSpPr/>
            <p:nvPr/>
          </p:nvSpPr>
          <p:spPr>
            <a:xfrm>
              <a:off x="1810808" y="1516828"/>
              <a:ext cx="1744595" cy="3119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化合物</a:t>
              </a:r>
            </a:p>
          </p:txBody>
        </p:sp>
        <p:sp>
          <p:nvSpPr>
            <p:cNvPr id="15" name="矩形 14"/>
            <p:cNvSpPr/>
            <p:nvPr/>
          </p:nvSpPr>
          <p:spPr>
            <a:xfrm>
              <a:off x="3845859" y="1516828"/>
              <a:ext cx="2078021" cy="3119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化学结构</a:t>
              </a:r>
            </a:p>
          </p:txBody>
        </p:sp>
        <p:sp>
          <p:nvSpPr>
            <p:cNvPr id="17" name="矩形 16"/>
            <p:cNvSpPr/>
            <p:nvPr/>
          </p:nvSpPr>
          <p:spPr>
            <a:xfrm>
              <a:off x="6153375" y="1516828"/>
              <a:ext cx="1893690" cy="3119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分子式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8190094" y="1516828"/>
              <a:ext cx="1744595" cy="31197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分子量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1766612" y="2052681"/>
              <a:ext cx="1847675" cy="559931"/>
            </a:xfrm>
            <a:prstGeom prst="rect">
              <a:avLst/>
            </a:prstGeom>
            <a:solidFill>
              <a:srgbClr val="D1E6F5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琥珀酸地文拉法辛</a:t>
              </a:r>
            </a:p>
          </p:txBody>
        </p:sp>
        <p:sp>
          <p:nvSpPr>
            <p:cNvPr id="21" name="矩形 20"/>
            <p:cNvSpPr/>
            <p:nvPr/>
          </p:nvSpPr>
          <p:spPr>
            <a:xfrm>
              <a:off x="1766612" y="2943482"/>
              <a:ext cx="1847674" cy="559931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zh-CN" altLang="en-US" sz="1600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盐酸文拉法辛</a:t>
              </a:r>
            </a:p>
          </p:txBody>
        </p:sp>
        <p:pic>
          <p:nvPicPr>
            <p:cNvPr id="22" name="图片 21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232905" y="2776087"/>
              <a:ext cx="1381542" cy="877584"/>
            </a:xfrm>
            <a:prstGeom prst="rect">
              <a:avLst/>
            </a:prstGeom>
          </p:spPr>
        </p:pic>
        <p:pic>
          <p:nvPicPr>
            <p:cNvPr id="23" name="图片 2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297254" y="1927645"/>
              <a:ext cx="1252844" cy="810004"/>
            </a:xfrm>
            <a:prstGeom prst="rect">
              <a:avLst/>
            </a:prstGeom>
          </p:spPr>
        </p:pic>
        <p:sp>
          <p:nvSpPr>
            <p:cNvPr id="24" name="矩形 23"/>
            <p:cNvSpPr/>
            <p:nvPr/>
          </p:nvSpPr>
          <p:spPr>
            <a:xfrm>
              <a:off x="4247322" y="2537717"/>
              <a:ext cx="157934" cy="199931"/>
            </a:xfrm>
            <a:prstGeom prst="rect">
              <a:avLst/>
            </a:prstGeom>
            <a:noFill/>
            <a:ln>
              <a:prstDash val="sysDash"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30" name="文本框 29"/>
            <p:cNvSpPr txBox="1"/>
            <p:nvPr/>
          </p:nvSpPr>
          <p:spPr>
            <a:xfrm>
              <a:off x="3845859" y="2232791"/>
              <a:ext cx="661596" cy="300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1200" dirty="0">
                  <a:solidFill>
                    <a:srgbClr val="FF0000"/>
                  </a:solidFill>
                  <a:highlight>
                    <a:srgbClr val="D1E6F5"/>
                  </a:highlight>
                  <a:latin typeface="微软雅黑" panose="020B0503020204020204" pitchFamily="34" charset="-122"/>
                  <a:ea typeface="微软雅黑" panose="020B0503020204020204" pitchFamily="34" charset="-122"/>
                </a:rPr>
                <a:t>去甲基</a:t>
              </a:r>
            </a:p>
          </p:txBody>
        </p:sp>
        <p:sp>
          <p:nvSpPr>
            <p:cNvPr id="31" name="文本框 30"/>
            <p:cNvSpPr txBox="1"/>
            <p:nvPr/>
          </p:nvSpPr>
          <p:spPr>
            <a:xfrm>
              <a:off x="6078478" y="3144006"/>
              <a:ext cx="1715782" cy="300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r>
                <a:rPr lang="en-US" altLang="zh-CN" sz="1200" baseline="-25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17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H</a:t>
              </a:r>
              <a:r>
                <a:rPr lang="en-US" altLang="zh-CN" sz="1200" baseline="-25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27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NO</a:t>
              </a:r>
              <a:r>
                <a:rPr lang="en-US" altLang="zh-CN" sz="1200" baseline="-25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·HCI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0" name="文本框 39"/>
            <p:cNvSpPr txBox="1"/>
            <p:nvPr/>
          </p:nvSpPr>
          <p:spPr>
            <a:xfrm>
              <a:off x="5781670" y="2260718"/>
              <a:ext cx="2580104" cy="3008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C</a:t>
              </a:r>
              <a:r>
                <a:rPr lang="en-US" altLang="zh-CN" sz="1200" baseline="-25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16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H</a:t>
              </a:r>
              <a:r>
                <a:rPr lang="en-US" altLang="zh-CN" sz="1200" baseline="-25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25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NO</a:t>
              </a:r>
              <a:r>
                <a:rPr lang="en-US" altLang="zh-CN" sz="1200" baseline="-25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·C</a:t>
              </a:r>
              <a:r>
                <a:rPr lang="en-US" altLang="zh-CN" sz="1200" baseline="-25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H</a:t>
              </a:r>
              <a:r>
                <a:rPr lang="en-US" altLang="zh-CN" sz="1200" baseline="-25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6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O</a:t>
              </a:r>
              <a:r>
                <a:rPr lang="en-US" altLang="zh-CN" sz="1200" baseline="-25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4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·H</a:t>
              </a:r>
              <a:r>
                <a:rPr lang="en-US" altLang="zh-CN" sz="1200" baseline="-250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2</a:t>
              </a:r>
              <a:r>
                <a:rPr lang="en-US" altLang="zh-CN" sz="12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O</a:t>
              </a:r>
              <a:endPara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1" name="文本框 40"/>
            <p:cNvSpPr txBox="1"/>
            <p:nvPr/>
          </p:nvSpPr>
          <p:spPr>
            <a:xfrm>
              <a:off x="8190094" y="2217401"/>
              <a:ext cx="1661992" cy="334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399.48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42" name="文本框 41"/>
            <p:cNvSpPr txBox="1"/>
            <p:nvPr/>
          </p:nvSpPr>
          <p:spPr>
            <a:xfrm>
              <a:off x="8231395" y="3115439"/>
              <a:ext cx="1661992" cy="334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1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313.87</a:t>
              </a:r>
              <a:endPara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  <p:sp>
        <p:nvSpPr>
          <p:cNvPr id="44" name="文本框 43"/>
          <p:cNvSpPr txBox="1"/>
          <p:nvPr/>
        </p:nvSpPr>
        <p:spPr>
          <a:xfrm>
            <a:off x="179656" y="6190597"/>
            <a:ext cx="4896304" cy="63094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CN" altLang="en-US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备注：</a:t>
            </a:r>
            <a:endParaRPr lang="en-US" altLang="zh-CN" sz="7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7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7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7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ki</a:t>
            </a:r>
            <a:r>
              <a:rPr lang="zh-CN" altLang="en-US" sz="7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越小，对转运体的选择性越强</a:t>
            </a:r>
            <a:endParaRPr lang="en-US" altLang="zh-CN" sz="7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7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7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7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*</a:t>
            </a:r>
            <a:r>
              <a:rPr lang="zh-CN" altLang="en-US" sz="7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文拉法辛代谢成</a:t>
            </a:r>
            <a:r>
              <a:rPr lang="en-US" altLang="zh-CN" sz="7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O-</a:t>
            </a:r>
            <a:r>
              <a:rPr lang="zh-CN" altLang="en-US" sz="7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去甲基文拉法辛</a:t>
            </a:r>
            <a:r>
              <a:rPr lang="en-US" altLang="zh-CN" sz="7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zh-CN" altLang="en-US" sz="7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</a:t>
            </a:r>
            <a:r>
              <a:rPr lang="en-US" altLang="zh-CN" sz="7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)</a:t>
            </a:r>
            <a:r>
              <a:rPr lang="zh-CN" altLang="en-US" sz="7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后，</a:t>
            </a:r>
            <a:r>
              <a:rPr lang="en-US" altLang="zh-CN" sz="7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O-</a:t>
            </a:r>
            <a:r>
              <a:rPr lang="zh-CN" altLang="en-US" sz="700" b="0" i="0" dirty="0">
                <a:solidFill>
                  <a:srgbClr val="000000"/>
                </a:solidFill>
                <a:effectLst/>
                <a:latin typeface="微软雅黑" panose="020B0503020204020204" pitchFamily="34" charset="-122"/>
                <a:ea typeface="微软雅黑" panose="020B0503020204020204" pitchFamily="34" charset="-122"/>
              </a:rPr>
              <a:t>去甲基文拉法辛的达峰时间</a:t>
            </a:r>
            <a:endParaRPr lang="en-US" altLang="zh-CN" sz="700" b="0" i="0" dirty="0">
              <a:solidFill>
                <a:srgbClr val="000000"/>
              </a:solidFill>
              <a:effectLst/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75%</a:t>
            </a:r>
            <a:r>
              <a:rPr lang="zh-CN" altLang="en-US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药物由细胞色素</a:t>
            </a:r>
            <a:r>
              <a:rPr lang="en-US" altLang="zh-CN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CYP450</a:t>
            </a:r>
            <a:r>
              <a:rPr lang="zh-CN" altLang="en-US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酶进行代谢，其中</a:t>
            </a:r>
            <a:r>
              <a:rPr lang="en-US" altLang="zh-CN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CYP2D6</a:t>
            </a:r>
            <a:r>
              <a:rPr lang="zh-CN" altLang="en-US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是最主要亚型之一</a:t>
            </a:r>
            <a:endParaRPr lang="en-US" altLang="zh-CN" sz="7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、</a:t>
            </a:r>
            <a:r>
              <a:rPr lang="en-US" altLang="zh-CN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SNRI</a:t>
            </a:r>
            <a:r>
              <a:rPr lang="zh-CN" altLang="en-US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：选择性</a:t>
            </a:r>
            <a:r>
              <a:rPr lang="en-US" altLang="zh-CN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5-</a:t>
            </a:r>
            <a:r>
              <a:rPr lang="zh-CN" altLang="en-US" sz="7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羟色胺和去甲肾上腺素再摄取抑制剂</a:t>
            </a:r>
            <a:endParaRPr lang="en-US" altLang="zh-CN" sz="70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矩形 3"/>
          <p:cNvSpPr/>
          <p:nvPr/>
        </p:nvSpPr>
        <p:spPr>
          <a:xfrm>
            <a:off x="0" y="132737"/>
            <a:ext cx="536775" cy="119492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创新性</a:t>
            </a:r>
            <a:endParaRPr lang="en-US" altLang="zh-CN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  <a:p>
            <a:pPr algn="ctr">
              <a:defRPr/>
            </a:pPr>
            <a:r>
              <a:rPr lang="en-US" altLang="zh-CN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1/2</a:t>
            </a:r>
            <a:endParaRPr lang="zh-CN" altLang="en-US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8885593" y="4267324"/>
          <a:ext cx="3090724" cy="18819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93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014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524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分类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药物名称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5248">
                <a:tc>
                  <a:txBody>
                    <a:bodyPr/>
                    <a:lstStyle/>
                    <a:p>
                      <a:pPr algn="ctr" fontAlgn="b"/>
                      <a:r>
                        <a:rPr lang="el-GR" sz="1000" u="none" strike="noStrike" dirty="0">
                          <a:effectLst/>
                          <a:ea typeface="微软雅黑" panose="020B0503020204020204" pitchFamily="34" charset="-122"/>
                        </a:rPr>
                        <a:t>β</a:t>
                      </a:r>
                      <a:r>
                        <a:rPr lang="zh-CN" altLang="en-US" sz="10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受体阻滞剂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普萘洛尔、美托洛尔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524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抗心律失常药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普罗帕酮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3524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抗高血压药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异喹胍、吲哚拉明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24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抗心绞痛药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特罗地林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24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镇痛药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曲马多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3524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抗精神病药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利培酮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35248"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止咳平喘药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zh-CN" altLang="en-US" sz="10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可待因、右美沙芬</a:t>
                      </a:r>
                      <a:endParaRPr lang="zh-CN" alt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b"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4" name="文本框 3"/>
          <p:cNvSpPr txBox="1"/>
          <p:nvPr/>
        </p:nvSpPr>
        <p:spPr>
          <a:xfrm>
            <a:off x="9386167" y="3916181"/>
            <a:ext cx="1952513" cy="340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CYP2D6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代谢的药物</a:t>
            </a:r>
          </a:p>
        </p:txBody>
      </p:sp>
      <p:sp>
        <p:nvSpPr>
          <p:cNvPr id="26" name="标题 1"/>
          <p:cNvSpPr txBox="1"/>
          <p:nvPr/>
        </p:nvSpPr>
        <p:spPr>
          <a:xfrm>
            <a:off x="585689" y="251104"/>
            <a:ext cx="11369722" cy="1291089"/>
          </a:xfrm>
          <a:prstGeom prst="rect">
            <a:avLst/>
          </a:prstGeom>
        </p:spPr>
        <p:txBody>
          <a:bodyPr vert="horz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在文拉法辛基础上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去甲基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后，化学结构优化，绝对生物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利用度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高达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80%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zh-CN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小时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快速达峰，联合用药更安全</a:t>
            </a:r>
            <a:endParaRPr lang="zh-CN" altLang="en-US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8685206" y="1734095"/>
            <a:ext cx="3225355" cy="1900136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较文拉法辛，地文拉法辛：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对转运体的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选择性更强</a:t>
            </a:r>
            <a:r>
              <a:rPr lang="en-US" altLang="zh-CN" sz="1100" baseline="8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[1]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绝对生物利用度更高</a:t>
            </a:r>
            <a:r>
              <a:rPr lang="en-US" altLang="zh-CN" sz="1100" baseline="8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[2,3] </a:t>
            </a: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活性药物</a:t>
            </a: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达峰更快</a:t>
            </a:r>
            <a:r>
              <a:rPr lang="en-US" altLang="zh-CN" sz="1100" baseline="8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[4] 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 marL="742950" lvl="1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6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代谢途径更简单安全</a:t>
            </a:r>
            <a:r>
              <a:rPr lang="en-US" altLang="zh-CN" sz="1100" baseline="8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[2,3,5] </a:t>
            </a:r>
            <a:endParaRPr lang="en-US" altLang="zh-CN" sz="16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2" name="矩形 31"/>
          <p:cNvSpPr/>
          <p:nvPr/>
        </p:nvSpPr>
        <p:spPr>
          <a:xfrm>
            <a:off x="297537" y="1435574"/>
            <a:ext cx="11803876" cy="2263567"/>
          </a:xfrm>
          <a:prstGeom prst="rect">
            <a:avLst/>
          </a:prstGeom>
          <a:noFill/>
          <a:ln w="9525" cap="flat" cmpd="sng" algn="ctr">
            <a:solidFill>
              <a:schemeClr val="tx1">
                <a:lumMod val="50000"/>
                <a:lumOff val="50000"/>
              </a:schemeClr>
            </a:solidFill>
            <a:prstDash val="lg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4" name="下箭头 33"/>
          <p:cNvSpPr/>
          <p:nvPr/>
        </p:nvSpPr>
        <p:spPr>
          <a:xfrm>
            <a:off x="8237259" y="3755572"/>
            <a:ext cx="273491" cy="463909"/>
          </a:xfrm>
          <a:prstGeom prst="downArrow">
            <a:avLst/>
          </a:prstGeom>
          <a:solidFill>
            <a:srgbClr val="D1E6F5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38" name="等腰三角形 37"/>
          <p:cNvSpPr/>
          <p:nvPr/>
        </p:nvSpPr>
        <p:spPr>
          <a:xfrm rot="5400000">
            <a:off x="8040881" y="2387230"/>
            <a:ext cx="1068440" cy="483345"/>
          </a:xfrm>
          <a:prstGeom prst="triangle">
            <a:avLst>
              <a:gd name="adj" fmla="val 49682"/>
            </a:avLst>
          </a:prstGeom>
          <a:solidFill>
            <a:srgbClr val="D1E6F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9002790" y="6323506"/>
            <a:ext cx="2743200" cy="365125"/>
          </a:xfrm>
        </p:spPr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6/8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3"/>
          <p:cNvSpPr/>
          <p:nvPr/>
        </p:nvSpPr>
        <p:spPr>
          <a:xfrm>
            <a:off x="0" y="132737"/>
            <a:ext cx="536775" cy="1194929"/>
          </a:xfrm>
          <a:prstGeom prst="rect">
            <a:avLst/>
          </a:prstGeom>
          <a:solidFill>
            <a:srgbClr val="C000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zh-CN" altLang="en-US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创新性</a:t>
            </a:r>
            <a:endParaRPr lang="en-US" altLang="zh-CN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  <a:p>
            <a:pPr algn="ctr">
              <a:defRPr/>
            </a:pPr>
            <a:r>
              <a:rPr lang="en-US" altLang="zh-CN" sz="1600" b="1" dirty="0">
                <a:solidFill>
                  <a:srgbClr val="FFFF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思源黑体" panose="020B0500000000000000" pitchFamily="34" charset="-122"/>
              </a:rPr>
              <a:t>2/2</a:t>
            </a:r>
            <a:endParaRPr lang="zh-CN" altLang="en-US" sz="1600" b="1" dirty="0">
              <a:solidFill>
                <a:srgbClr val="FFFFFF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思源黑体" panose="020B0500000000000000" pitchFamily="34" charset="-122"/>
            </a:endParaRPr>
          </a:p>
        </p:txBody>
      </p:sp>
      <p:graphicFrame>
        <p:nvGraphicFramePr>
          <p:cNvPr id="3" name="表格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35889476"/>
              </p:ext>
            </p:extLst>
          </p:nvPr>
        </p:nvGraphicFramePr>
        <p:xfrm>
          <a:off x="493569" y="2739426"/>
          <a:ext cx="6845688" cy="32624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753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6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35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10027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名称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使用方法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6F5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6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肝损患者用法用量</a:t>
                      </a:r>
                      <a:endParaRPr lang="zh-CN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1E6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5079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琥珀酸</a:t>
                      </a:r>
                      <a:r>
                        <a:rPr lang="zh-CN" altLang="en-US" sz="1800" b="1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地文拉法辛</a:t>
                      </a:r>
                      <a:endParaRPr lang="en-US" altLang="zh-CN" sz="1600" b="1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/>
                      <a:r>
                        <a:rPr lang="zh-CN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缓释片</a:t>
                      </a: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400" b="1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固定剂量</a:t>
                      </a:r>
                      <a:endParaRPr lang="en-US" altLang="zh-CN" sz="1400" b="1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50mg/</a:t>
                      </a:r>
                      <a:r>
                        <a:rPr lang="zh-CN" altLang="en-US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天</a:t>
                      </a:r>
                      <a:r>
                        <a:rPr lang="en-US" altLang="zh-CN" sz="1100" baseline="80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[1]</a:t>
                      </a:r>
                      <a:endParaRPr lang="zh-CN" altLang="en-US" sz="1400" b="1" i="0" u="none" strike="noStrike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推荐剂量</a:t>
                      </a:r>
                      <a:r>
                        <a:rPr lang="en-US" altLang="zh-CN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50mg</a:t>
                      </a:r>
                      <a:r>
                        <a:rPr lang="zh-CN" altLang="en-US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，常规使用</a:t>
                      </a:r>
                      <a:r>
                        <a:rPr lang="en-US" altLang="zh-CN" sz="1100" baseline="80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[1]</a:t>
                      </a:r>
                      <a:endParaRPr lang="en-US" altLang="zh-CN" sz="1100" b="0" u="none" strike="noStrike" kern="1200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079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盐酸</a:t>
                      </a:r>
                      <a:r>
                        <a:rPr lang="zh-CN" alt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文拉法辛</a:t>
                      </a:r>
                      <a:endParaRPr lang="en-US" altLang="zh-CN" sz="1800" b="1" u="none" strike="noStrike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缓释胶囊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zh-CN" altLang="en-US" sz="1400" b="1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滴定</a:t>
                      </a:r>
                      <a:endParaRPr lang="en-US" altLang="zh-CN" sz="1400" b="1" u="none" strike="noStrike" dirty="0"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  <a:p>
                      <a:pPr algn="ctr" fontAlgn="ctr">
                        <a:lnSpc>
                          <a:spcPct val="150000"/>
                        </a:lnSpc>
                      </a:pPr>
                      <a:r>
                        <a:rPr lang="en-US" altLang="zh-C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75-225mg/</a:t>
                      </a:r>
                      <a:r>
                        <a:rPr lang="zh-CN" alt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天</a:t>
                      </a:r>
                      <a:r>
                        <a:rPr lang="en-US" altLang="zh-CN" sz="1100" baseline="80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[2]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总剂量必须减少</a:t>
                      </a:r>
                      <a:r>
                        <a:rPr lang="en-US" altLang="zh-CN" sz="18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50%</a:t>
                      </a:r>
                      <a:r>
                        <a:rPr lang="en-US" altLang="zh-CN" sz="1100" baseline="80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[2]</a:t>
                      </a:r>
                      <a:endParaRPr lang="zh-CN" altLang="en-US" sz="1400" b="1" u="none" strike="noStrike" kern="1200" dirty="0">
                        <a:solidFill>
                          <a:srgbClr val="FF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50791"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盐酸</a:t>
                      </a:r>
                      <a:r>
                        <a:rPr lang="zh-CN" altLang="en-US" sz="18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度洛西汀</a:t>
                      </a:r>
                      <a:endParaRPr lang="en-US" altLang="zh-CN" sz="1600" b="1" u="none" strike="noStrike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algn="ctr" fontAlgn="ctr"/>
                      <a:r>
                        <a:rPr lang="zh-CN" altLang="en-US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肠溶胶囊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zh-CN" altLang="en-US" sz="14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滴定</a:t>
                      </a:r>
                      <a:endParaRPr lang="en-US" altLang="zh-CN" sz="1400" b="1" u="none" strike="noStrike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  <a:p>
                      <a:pPr marL="0" algn="ctr" defTabSz="914400" rtl="0" eaLnBrk="1" fontAlgn="ctr" latinLnBrk="0" hangingPunct="1">
                        <a:lnSpc>
                          <a:spcPct val="150000"/>
                        </a:lnSpc>
                      </a:pPr>
                      <a:r>
                        <a:rPr lang="en-US" altLang="zh-CN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20-60mg/</a:t>
                      </a:r>
                      <a:r>
                        <a:rPr lang="zh-CN" altLang="en-US" sz="1400" u="none" strike="noStrike" kern="1200" dirty="0">
                          <a:solidFill>
                            <a:schemeClr val="dk1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天</a:t>
                      </a:r>
                      <a:r>
                        <a:rPr lang="en-US" altLang="zh-CN" sz="1100" baseline="80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[3]</a:t>
                      </a:r>
                      <a:endParaRPr lang="zh-CN" altLang="en-US" sz="1400" u="none" strike="noStrike" kern="1200" dirty="0">
                        <a:solidFill>
                          <a:schemeClr val="dk1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  <a:cs typeface="+mn-cs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CN" altLang="en-US" sz="1400" b="1" u="none" strike="noStrike" kern="1200" dirty="0">
                          <a:solidFill>
                            <a:srgbClr val="FF0000"/>
                          </a:solidFill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  <a:cs typeface="+mn-cs"/>
                        </a:rPr>
                        <a:t>不能</a:t>
                      </a:r>
                      <a:r>
                        <a:rPr lang="zh-CN" altLang="en-US" sz="1400" u="none" strike="noStrike" dirty="0">
                          <a:effectLst/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用于慢性肝病或者肝硬化的患者</a:t>
                      </a:r>
                      <a:r>
                        <a:rPr lang="en-US" altLang="zh-CN" sz="1100" baseline="80000" dirty="0"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[3]</a:t>
                      </a:r>
                      <a:endParaRPr lang="zh-CN" alt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marL="4763" marR="4763" marT="4763" marB="0" anchor="ctr">
                    <a:lnL w="12700" cmpd="sng"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379483" y="6202043"/>
            <a:ext cx="3165550" cy="523220"/>
          </a:xfrm>
          <a:prstGeom prst="rect">
            <a:avLst/>
          </a:prstGeom>
          <a:noFill/>
        </p:spPr>
        <p:txBody>
          <a:bodyPr wrap="square" lIns="0" tIns="45720" rIns="91440" bIns="45720" rtlCol="0" anchor="b">
            <a:spAutoFit/>
          </a:bodyPr>
          <a:lstStyle/>
          <a:p>
            <a:pPr>
              <a:defRPr/>
            </a:pP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[1]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琥珀酸地文拉法辛缓释片说明书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[2]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盐酸文拉法辛缓释胶囊说明书</a:t>
            </a:r>
            <a:endParaRPr lang="en-US" altLang="zh-CN" sz="7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defRPr/>
            </a:pP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[3]</a:t>
            </a:r>
            <a:r>
              <a:rPr lang="zh-CN" altLang="en-US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盐酸度洛西汀肠溶胶囊说明书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</a:p>
          <a:p>
            <a:pPr>
              <a:defRPr/>
            </a:pP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[4] Clin Drug </a:t>
            </a:r>
            <a:r>
              <a:rPr lang="en-US" altLang="zh-CN" sz="700" dirty="0" err="1">
                <a:latin typeface="微软雅黑" panose="020B0503020204020204" pitchFamily="34" charset="-122"/>
                <a:ea typeface="微软雅黑" panose="020B0503020204020204" pitchFamily="34" charset="-122"/>
              </a:rPr>
              <a:t>Investig</a:t>
            </a:r>
            <a:r>
              <a:rPr lang="en-US" altLang="zh-CN" sz="7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. 2021 Dec;41(12):1055-1066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8088861" y="5731633"/>
            <a:ext cx="31897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备注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1.SSRI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包括艾司他普兰、舍曲林、帕罗西汀、氟西汀、西酞普兰及氟伏沙明；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其他</a:t>
            </a:r>
            <a:r>
              <a:rPr lang="en-US" altLang="zh-CN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SNRI</a:t>
            </a:r>
            <a:r>
              <a:rPr lang="zh-CN" altLang="en-US" sz="9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900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包括文拉法辛、度洛西汀</a:t>
            </a:r>
            <a:endParaRPr lang="en-US" altLang="zh-CN" sz="9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7762229" y="1611804"/>
            <a:ext cx="3627939" cy="12440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依从率：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真实世界研究显示，较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SSRI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、文拉法辛及度洛西汀，使用地文拉法辛</a:t>
            </a:r>
            <a:r>
              <a:rPr lang="en-US" altLang="zh-CN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12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个月</a:t>
            </a:r>
            <a:r>
              <a:rPr lang="zh-CN" altLang="en-US" sz="14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服药依从率相对提高</a:t>
            </a:r>
            <a:r>
              <a:rPr lang="en-US" altLang="zh-CN" sz="20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13.4%</a:t>
            </a:r>
            <a:r>
              <a:rPr lang="en-US" altLang="zh-CN" sz="1100" baseline="800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[4]</a:t>
            </a:r>
            <a:endParaRPr lang="zh-CN" altLang="en-US" sz="1400" dirty="0">
              <a:solidFill>
                <a:srgbClr val="ED7D3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标题 1"/>
          <p:cNvSpPr txBox="1"/>
          <p:nvPr/>
        </p:nvSpPr>
        <p:spPr>
          <a:xfrm>
            <a:off x="747085" y="155578"/>
            <a:ext cx="11353128" cy="1291089"/>
          </a:xfrm>
          <a:prstGeom prst="rect">
            <a:avLst/>
          </a:prstGeom>
        </p:spPr>
        <p:txBody>
          <a:bodyPr vert="horz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地文拉法辛列入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“重大新药创制”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科技重大专项，</a:t>
            </a:r>
            <a:endParaRPr lang="en-US" altLang="zh-CN" sz="32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defRPr/>
            </a:pP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唯一无需滴定</a:t>
            </a:r>
            <a:r>
              <a:rPr lang="en-US" altLang="zh-CN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SNRI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提高依从性</a:t>
            </a:r>
            <a:r>
              <a:rPr lang="zh-CN" altLang="en-US" sz="3200" b="1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；</a:t>
            </a:r>
            <a:endParaRPr lang="en-US" altLang="zh-CN" sz="32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spcBef>
                <a:spcPts val="0"/>
              </a:spcBef>
              <a:defRPr/>
            </a:pP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肝损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患者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无需减少剂量</a:t>
            </a:r>
            <a:r>
              <a:rPr lang="zh-CN" altLang="en-US" sz="3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，足量用药</a:t>
            </a:r>
            <a:r>
              <a:rPr lang="zh-CN" altLang="en-US" sz="32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保证疗效</a:t>
            </a: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46968" y="6248936"/>
            <a:ext cx="2743200" cy="365125"/>
          </a:xfrm>
        </p:spPr>
        <p:txBody>
          <a:bodyPr/>
          <a:lstStyle/>
          <a:p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7/8</a:t>
            </a:r>
            <a:endParaRPr lang="zh-CN" altLang="en-US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16" name="图片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861" y="2937942"/>
            <a:ext cx="3078747" cy="2865368"/>
          </a:xfrm>
          <a:prstGeom prst="rect">
            <a:avLst/>
          </a:prstGeom>
        </p:spPr>
      </p:pic>
      <p:sp>
        <p:nvSpPr>
          <p:cNvPr id="4" name="文本框 3">
            <a:extLst>
              <a:ext uri="{FF2B5EF4-FFF2-40B4-BE49-F238E27FC236}">
                <a16:creationId xmlns:a16="http://schemas.microsoft.com/office/drawing/2014/main" id="{572DB118-C693-A7E6-1BF5-AA7EB0487918}"/>
              </a:ext>
            </a:extLst>
          </p:cNvPr>
          <p:cNvSpPr txBox="1"/>
          <p:nvPr/>
        </p:nvSpPr>
        <p:spPr>
          <a:xfrm>
            <a:off x="344873" y="1864501"/>
            <a:ext cx="71430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琥珀酸地文拉法辛缓释片被列入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“重大新药创制”</a:t>
            </a: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科技重大专项。</a:t>
            </a:r>
          </a:p>
        </p:txBody>
      </p:sp>
      <p:sp>
        <p:nvSpPr>
          <p:cNvPr id="7" name="文本框 6">
            <a:extLst>
              <a:ext uri="{FF2B5EF4-FFF2-40B4-BE49-F238E27FC236}">
                <a16:creationId xmlns:a16="http://schemas.microsoft.com/office/drawing/2014/main" id="{BB9BC217-2F60-5D52-0B7B-C1D4C630A901}"/>
              </a:ext>
            </a:extLst>
          </p:cNvPr>
          <p:cNvSpPr txBox="1"/>
          <p:nvPr/>
        </p:nvSpPr>
        <p:spPr>
          <a:xfrm>
            <a:off x="344873" y="2275636"/>
            <a:ext cx="6994384" cy="3820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zh-CN" altLang="en-US" sz="14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地文拉法辛、文拉法辛及度洛西汀的使用方法对比：</a:t>
            </a:r>
          </a:p>
        </p:txBody>
      </p:sp>
      <p:sp>
        <p:nvSpPr>
          <p:cNvPr id="9" name="文本框 8">
            <a:extLst>
              <a:ext uri="{FF2B5EF4-FFF2-40B4-BE49-F238E27FC236}">
                <a16:creationId xmlns:a16="http://schemas.microsoft.com/office/drawing/2014/main" id="{FE27E2D8-AC7A-7460-4554-7458A4CF717C}"/>
              </a:ext>
            </a:extLst>
          </p:cNvPr>
          <p:cNvSpPr txBox="1"/>
          <p:nvPr/>
        </p:nvSpPr>
        <p:spPr>
          <a:xfrm>
            <a:off x="3131897" y="6202043"/>
            <a:ext cx="40741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SSRI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选择性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5-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羟色胺再摄取抑制剂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r>
              <a:rPr lang="en-US" altLang="zh-CN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SNRI</a:t>
            </a:r>
            <a:r>
              <a:rPr lang="zh-CN" altLang="en-US" sz="12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选择性</a:t>
            </a:r>
            <a:r>
              <a:rPr lang="en-US" altLang="zh-CN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5-</a:t>
            </a:r>
            <a:r>
              <a:rPr lang="zh-CN" altLang="en-US" sz="12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羟色胺和去甲肾上腺素再摄取抑制剂</a:t>
            </a:r>
            <a:endParaRPr lang="en-US" altLang="zh-CN" sz="1200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fd9136e4-6001-484b-889f-48947b49472e"/>
  <p:tag name="COMMONDATA" val="eyJoZGlkIjoiZDIxNTFkZmM1MGMzN2NjZWVjYjdhM2EzMmY4NDU0NzUifQ=="/>
</p:tagLst>
</file>

<file path=ppt/theme/theme1.xml><?xml version="1.0" encoding="utf-8"?>
<a:theme xmlns:a="http://schemas.openxmlformats.org/drawingml/2006/main" name="Office 主题​​">
  <a:themeElements>
    <a:clrScheme name="自定义 238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7457"/>
      </a:accent1>
      <a:accent2>
        <a:srgbClr val="007457"/>
      </a:accent2>
      <a:accent3>
        <a:srgbClr val="007457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2121</Words>
  <Application>Microsoft Office PowerPoint</Application>
  <PresentationFormat>宽屏</PresentationFormat>
  <Paragraphs>263</Paragraphs>
  <Slides>11</Slides>
  <Notes>11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11</vt:i4>
      </vt:variant>
    </vt:vector>
  </HeadingPairs>
  <TitlesOfParts>
    <vt:vector size="19" baseType="lpstr">
      <vt:lpstr>等线</vt:lpstr>
      <vt:lpstr>等线 Light</vt:lpstr>
      <vt:lpstr>思源黑体 CN Bold</vt:lpstr>
      <vt:lpstr>微软雅黑</vt:lpstr>
      <vt:lpstr>Arial</vt:lpstr>
      <vt:lpstr>Wingdings</vt:lpstr>
      <vt:lpstr>Office 主题​​</vt:lpstr>
      <vt:lpstr>自定义设计方案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8</cp:revision>
  <dcterms:created xsi:type="dcterms:W3CDTF">2022-08-12T02:39:00Z</dcterms:created>
  <dcterms:modified xsi:type="dcterms:W3CDTF">2023-07-14T03:15:43Z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8825818212E84249A7F5374FCF2FE087_12</vt:lpwstr>
  </property>
  <property fmtid="{D5CDD505-2E9C-101B-9397-08002B2CF9AE}" pid="3" name="KSOProductBuildVer">
    <vt:lpwstr>2052-11.1.0.14650</vt:lpwstr>
  </property>
</Properties>
</file>