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700" r:id="rId4"/>
  </p:sldMasterIdLst>
  <p:notesMasterIdLst>
    <p:notesMasterId r:id="rId15"/>
  </p:notesMasterIdLst>
  <p:sldIdLst>
    <p:sldId id="256" r:id="rId5"/>
    <p:sldId id="270" r:id="rId6"/>
    <p:sldId id="323" r:id="rId7"/>
    <p:sldId id="320" r:id="rId8"/>
    <p:sldId id="321" r:id="rId9"/>
    <p:sldId id="322" r:id="rId10"/>
    <p:sldId id="324" r:id="rId11"/>
    <p:sldId id="301" r:id="rId12"/>
    <p:sldId id="327" r:id="rId13"/>
    <p:sldId id="266"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5E304"/>
    <a:srgbClr val="AEFBF8"/>
    <a:srgbClr val="80C0A6"/>
    <a:srgbClr val="D2FDFB"/>
    <a:srgbClr val="5CCCC6"/>
    <a:srgbClr val="52DDD7"/>
    <a:srgbClr val="13938F"/>
    <a:srgbClr val="B9FCFA"/>
    <a:srgbClr val="7EF8F5"/>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889" autoAdjust="0"/>
  </p:normalViewPr>
  <p:slideViewPr>
    <p:cSldViewPr snapToGrid="0" showGuides="1">
      <p:cViewPr varScale="1">
        <p:scale>
          <a:sx n="62" d="100"/>
          <a:sy n="62" d="100"/>
        </p:scale>
        <p:origin x="804" y="52"/>
      </p:cViewPr>
      <p:guideLst>
        <p:guide orient="horz" pos="2160"/>
        <p:guide pos="3840"/>
      </p:guideLst>
    </p:cSldViewPr>
  </p:slideViewPr>
  <p:notesTextViewPr>
    <p:cViewPr>
      <p:scale>
        <a:sx n="1" d="1"/>
        <a:sy n="1" d="1"/>
      </p:scale>
      <p:origin x="0" y="0"/>
    </p:cViewPr>
  </p:notesTextViewPr>
  <p:sorterViewPr>
    <p:cViewPr>
      <p:scale>
        <a:sx n="100" d="100"/>
        <a:sy n="100" d="100"/>
      </p:scale>
      <p:origin x="0" y="-1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奥马环素</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anchor="ctr" anchorCtr="1"/>
                <a:lstStyle/>
                <a:p>
                  <a:pPr>
                    <a:defRPr sz="1050" b="1" i="0" u="none" strike="noStrike" kern="1200" baseline="0">
                      <a:solidFill>
                        <a:srgbClr val="FF0000"/>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2-1F6A-4C3D-8B41-163B2FBCC658}"/>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早期2-3天</c:v>
                </c:pt>
                <c:pt idx="1">
                  <c:v>治疗结束时</c:v>
                </c:pt>
                <c:pt idx="2">
                  <c:v>结束后7-14天</c:v>
                </c:pt>
              </c:strCache>
            </c:strRef>
          </c:cat>
          <c:val>
            <c:numRef>
              <c:f>Sheet1!$B$2:$B$4</c:f>
              <c:numCache>
                <c:formatCode>General</c:formatCode>
                <c:ptCount val="3"/>
                <c:pt idx="0">
                  <c:v>87.5</c:v>
                </c:pt>
                <c:pt idx="1">
                  <c:v>89.4</c:v>
                </c:pt>
                <c:pt idx="2">
                  <c:v>97.9</c:v>
                </c:pt>
              </c:numCache>
            </c:numRef>
          </c:val>
          <c:extLst>
            <c:ext xmlns:c16="http://schemas.microsoft.com/office/drawing/2014/chart" uri="{C3380CC4-5D6E-409C-BE32-E72D297353CC}">
              <c16:uniqueId val="{00000000-1F6A-4C3D-8B41-163B2FBCC658}"/>
            </c:ext>
          </c:extLst>
        </c:ser>
        <c:ser>
          <c:idx val="1"/>
          <c:order val="1"/>
          <c:tx>
            <c:strRef>
              <c:f>Sheet1!$C$1</c:f>
              <c:strCache>
                <c:ptCount val="1"/>
                <c:pt idx="0">
                  <c:v>利奈唑胺</c:v>
                </c:pt>
              </c:strCache>
            </c:strRef>
          </c:tx>
          <c:spPr>
            <a:solidFill>
              <a:srgbClr val="52DDD7"/>
            </a:solidFill>
            <a:ln>
              <a:solidFill>
                <a:srgbClr val="52DDD7"/>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早期2-3天</c:v>
                </c:pt>
                <c:pt idx="1">
                  <c:v>治疗结束时</c:v>
                </c:pt>
                <c:pt idx="2">
                  <c:v>结束后7-14天</c:v>
                </c:pt>
              </c:strCache>
            </c:strRef>
          </c:cat>
          <c:val>
            <c:numRef>
              <c:f>Sheet1!$C$2:$C$4</c:f>
              <c:numCache>
                <c:formatCode>General</c:formatCode>
                <c:ptCount val="3"/>
                <c:pt idx="0">
                  <c:v>82.5</c:v>
                </c:pt>
                <c:pt idx="1">
                  <c:v>85</c:v>
                </c:pt>
                <c:pt idx="2">
                  <c:v>95.5</c:v>
                </c:pt>
              </c:numCache>
            </c:numRef>
          </c:val>
          <c:extLst>
            <c:ext xmlns:c16="http://schemas.microsoft.com/office/drawing/2014/chart" uri="{C3380CC4-5D6E-409C-BE32-E72D297353CC}">
              <c16:uniqueId val="{00000001-1F6A-4C3D-8B41-163B2FBCC658}"/>
            </c:ext>
          </c:extLst>
        </c:ser>
        <c:dLbls>
          <c:dLblPos val="outEnd"/>
          <c:showLegendKey val="0"/>
          <c:showVal val="1"/>
          <c:showCatName val="0"/>
          <c:showSerName val="0"/>
          <c:showPercent val="0"/>
          <c:showBubbleSize val="0"/>
        </c:dLbls>
        <c:gapWidth val="199"/>
        <c:overlap val="-27"/>
        <c:axId val="419173808"/>
        <c:axId val="1080636384"/>
      </c:barChart>
      <c:catAx>
        <c:axId val="41917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080636384"/>
        <c:crosses val="autoZero"/>
        <c:auto val="1"/>
        <c:lblAlgn val="ctr"/>
        <c:lblOffset val="100"/>
        <c:noMultiLvlLbl val="0"/>
      </c:catAx>
      <c:valAx>
        <c:axId val="1080636384"/>
        <c:scaling>
          <c:orientation val="minMax"/>
          <c:min val="0"/>
        </c:scaling>
        <c:delete val="1"/>
        <c:axPos val="l"/>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临床治愈率（</a:t>
                </a:r>
                <a:r>
                  <a:rPr lang="en-US"/>
                  <a:t>%</a:t>
                </a:r>
                <a:r>
                  <a:rPr lang="zh-CN"/>
                  <a:t>）</a:t>
                </a:r>
              </a:p>
            </c:rich>
          </c:tx>
          <c:layout>
            <c:manualLayout>
              <c:xMode val="edge"/>
              <c:yMode val="edge"/>
              <c:x val="0"/>
              <c:y val="0.18071805555555553"/>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none"/>
        <c:minorTickMark val="none"/>
        <c:tickLblPos val="nextTo"/>
        <c:crossAx val="419173808"/>
        <c:crosses val="autoZero"/>
        <c:crossBetween val="between"/>
      </c:valAx>
      <c:spPr>
        <a:noFill/>
        <a:ln>
          <a:noFill/>
        </a:ln>
        <a:effectLst/>
      </c:spPr>
    </c:plotArea>
    <c:legend>
      <c:legendPos val="t"/>
      <c:layout>
        <c:manualLayout>
          <c:xMode val="edge"/>
          <c:yMode val="edge"/>
          <c:x val="0.31498355555555557"/>
          <c:y val="0.17878333333333332"/>
          <c:w val="0.33665145985401462"/>
          <c:h val="0.1739305555555555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52DDD7"/>
      </a:solidFill>
    </a:ln>
    <a:effectLst/>
  </c:spPr>
  <c:txPr>
    <a:bodyPr/>
    <a:lstStyle/>
    <a:p>
      <a:pPr>
        <a:defRPr sz="105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809938712668358E-2"/>
          <c:y val="0.31503398965414509"/>
          <c:w val="0.87075109229040859"/>
          <c:h val="0.42702936186672613"/>
        </c:manualLayout>
      </c:layout>
      <c:barChart>
        <c:barDir val="col"/>
        <c:grouping val="clustered"/>
        <c:varyColors val="0"/>
        <c:ser>
          <c:idx val="0"/>
          <c:order val="0"/>
          <c:tx>
            <c:strRef>
              <c:f>Sheet1!$B$1</c:f>
              <c:strCache>
                <c:ptCount val="1"/>
                <c:pt idx="0">
                  <c:v>奥马环素</c:v>
                </c:pt>
              </c:strCache>
            </c:strRef>
          </c:tx>
          <c:spPr>
            <a:solidFill>
              <a:srgbClr val="ED7D31"/>
            </a:solidFill>
            <a:ln>
              <a:noFill/>
            </a:ln>
            <a:effectLst/>
          </c:spPr>
          <c:invertIfNegative val="0"/>
          <c:dLbls>
            <c:dLbl>
              <c:idx val="0"/>
              <c:spPr>
                <a:noFill/>
                <a:ln>
                  <a:noFill/>
                </a:ln>
                <a:effectLst/>
              </c:spPr>
              <c:txPr>
                <a:bodyPr rot="0" spcFirstLastPara="1" vertOverflow="ellipsis" vert="horz" wrap="square" anchor="ctr" anchorCtr="1"/>
                <a:lstStyle/>
                <a:p>
                  <a:pPr>
                    <a:defRPr sz="1050" b="1" i="0" u="none" strike="noStrike" kern="1200" baseline="0">
                      <a:solidFill>
                        <a:srgbClr val="FF0000"/>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extLst>
                <c:ext xmlns:c16="http://schemas.microsoft.com/office/drawing/2014/chart" uri="{C3380CC4-5D6E-409C-BE32-E72D297353CC}">
                  <c16:uniqueId val="{00000002-4AD8-415C-9ED9-1AB4A62D147E}"/>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早期2-3天</c:v>
                </c:pt>
                <c:pt idx="1">
                  <c:v>治疗结束时</c:v>
                </c:pt>
                <c:pt idx="2">
                  <c:v>结束后7-14天</c:v>
                </c:pt>
              </c:strCache>
            </c:strRef>
          </c:cat>
          <c:val>
            <c:numRef>
              <c:f>Sheet1!$B$2:$B$4</c:f>
              <c:numCache>
                <c:formatCode>General</c:formatCode>
                <c:ptCount val="3"/>
                <c:pt idx="0">
                  <c:v>84.8</c:v>
                </c:pt>
                <c:pt idx="1">
                  <c:v>88.9</c:v>
                </c:pt>
                <c:pt idx="2">
                  <c:v>96.3</c:v>
                </c:pt>
              </c:numCache>
            </c:numRef>
          </c:val>
          <c:extLst>
            <c:ext xmlns:c16="http://schemas.microsoft.com/office/drawing/2014/chart" uri="{C3380CC4-5D6E-409C-BE32-E72D297353CC}">
              <c16:uniqueId val="{00000000-4AD8-415C-9ED9-1AB4A62D147E}"/>
            </c:ext>
          </c:extLst>
        </c:ser>
        <c:ser>
          <c:idx val="1"/>
          <c:order val="1"/>
          <c:tx>
            <c:strRef>
              <c:f>Sheet1!$C$1</c:f>
              <c:strCache>
                <c:ptCount val="1"/>
                <c:pt idx="0">
                  <c:v>利奈唑胺</c:v>
                </c:pt>
              </c:strCache>
            </c:strRef>
          </c:tx>
          <c:spPr>
            <a:solidFill>
              <a:srgbClr val="52DDD7"/>
            </a:solidFill>
            <a:ln>
              <a:solidFill>
                <a:srgbClr val="52DDD7"/>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早期2-3天</c:v>
                </c:pt>
                <c:pt idx="1">
                  <c:v>治疗结束时</c:v>
                </c:pt>
                <c:pt idx="2">
                  <c:v>结束后7-14天</c:v>
                </c:pt>
              </c:strCache>
            </c:strRef>
          </c:cat>
          <c:val>
            <c:numRef>
              <c:f>Sheet1!$C$2:$C$4</c:f>
              <c:numCache>
                <c:formatCode>General</c:formatCode>
                <c:ptCount val="3"/>
                <c:pt idx="0">
                  <c:v>85.5</c:v>
                </c:pt>
                <c:pt idx="1">
                  <c:v>87.5</c:v>
                </c:pt>
                <c:pt idx="2">
                  <c:v>93.5</c:v>
                </c:pt>
              </c:numCache>
            </c:numRef>
          </c:val>
          <c:extLst>
            <c:ext xmlns:c16="http://schemas.microsoft.com/office/drawing/2014/chart" uri="{C3380CC4-5D6E-409C-BE32-E72D297353CC}">
              <c16:uniqueId val="{00000001-4AD8-415C-9ED9-1AB4A62D147E}"/>
            </c:ext>
          </c:extLst>
        </c:ser>
        <c:dLbls>
          <c:dLblPos val="outEnd"/>
          <c:showLegendKey val="0"/>
          <c:showVal val="1"/>
          <c:showCatName val="0"/>
          <c:showSerName val="0"/>
          <c:showPercent val="0"/>
          <c:showBubbleSize val="0"/>
        </c:dLbls>
        <c:gapWidth val="198"/>
        <c:overlap val="-27"/>
        <c:axId val="1257935039"/>
        <c:axId val="1261574895"/>
      </c:barChart>
      <c:catAx>
        <c:axId val="125793503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61574895"/>
        <c:crosses val="autoZero"/>
        <c:auto val="1"/>
        <c:lblAlgn val="ctr"/>
        <c:lblOffset val="100"/>
        <c:noMultiLvlLbl val="0"/>
      </c:catAx>
      <c:valAx>
        <c:axId val="1261574895"/>
        <c:scaling>
          <c:orientation val="minMax"/>
          <c:min val="0"/>
        </c:scaling>
        <c:delete val="1"/>
        <c:axPos val="r"/>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临床治愈率（</a:t>
                </a:r>
                <a:r>
                  <a:rPr lang="en-US"/>
                  <a:t>%</a:t>
                </a:r>
                <a:r>
                  <a:rPr lang="zh-CN"/>
                  <a:t>）</a:t>
                </a:r>
              </a:p>
            </c:rich>
          </c:tx>
          <c:layout>
            <c:manualLayout>
              <c:xMode val="edge"/>
              <c:yMode val="edge"/>
              <c:x val="4.776023391812865E-3"/>
              <c:y val="0.18071805555555553"/>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out"/>
        <c:minorTickMark val="none"/>
        <c:tickLblPos val="low"/>
        <c:crossAx val="1257935039"/>
        <c:crosses val="max"/>
        <c:crossBetween val="between"/>
      </c:valAx>
      <c:spPr>
        <a:noFill/>
        <a:ln>
          <a:noFill/>
        </a:ln>
        <a:effectLst/>
      </c:spPr>
    </c:plotArea>
    <c:legend>
      <c:legendPos val="t"/>
      <c:layout>
        <c:manualLayout>
          <c:xMode val="edge"/>
          <c:yMode val="edge"/>
          <c:x val="0.31825146198830412"/>
          <c:y val="0.15420934904725497"/>
          <c:w val="0.33665145985401462"/>
          <c:h val="0.1739309179116345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a:solidFill>
        <a:srgbClr val="52DDD7"/>
      </a:solidFill>
    </a:ln>
    <a:effectLst/>
  </c:spPr>
  <c:txPr>
    <a:bodyPr/>
    <a:lstStyle/>
    <a:p>
      <a:pPr>
        <a:defRPr sz="105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752631578947379E-2"/>
          <c:y val="0.52085625000000002"/>
          <c:w val="0.88028713450292395"/>
          <c:h val="0.24166597222222228"/>
        </c:manualLayout>
      </c:layout>
      <c:barChart>
        <c:barDir val="col"/>
        <c:grouping val="clustered"/>
        <c:varyColors val="0"/>
        <c:ser>
          <c:idx val="0"/>
          <c:order val="0"/>
          <c:tx>
            <c:strRef>
              <c:f>Sheet1!$B$1</c:f>
              <c:strCache>
                <c:ptCount val="1"/>
                <c:pt idx="0">
                  <c:v>奥马环素</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早期3-5天</c:v>
                </c:pt>
                <c:pt idx="1">
                  <c:v>治疗结束时</c:v>
                </c:pt>
                <c:pt idx="2">
                  <c:v>结束后5-10天</c:v>
                </c:pt>
              </c:strCache>
            </c:strRef>
          </c:cat>
          <c:val>
            <c:numRef>
              <c:f>Sheet1!$B$2:$B$4</c:f>
              <c:numCache>
                <c:formatCode>General</c:formatCode>
                <c:ptCount val="3"/>
                <c:pt idx="0">
                  <c:v>81.099999999999994</c:v>
                </c:pt>
                <c:pt idx="1">
                  <c:v>90.4</c:v>
                </c:pt>
                <c:pt idx="2">
                  <c:v>92.9</c:v>
                </c:pt>
              </c:numCache>
            </c:numRef>
          </c:val>
          <c:extLst>
            <c:ext xmlns:c16="http://schemas.microsoft.com/office/drawing/2014/chart" uri="{C3380CC4-5D6E-409C-BE32-E72D297353CC}">
              <c16:uniqueId val="{00000000-E97A-414C-9418-FCC938A798C4}"/>
            </c:ext>
          </c:extLst>
        </c:ser>
        <c:ser>
          <c:idx val="1"/>
          <c:order val="1"/>
          <c:tx>
            <c:strRef>
              <c:f>Sheet1!$C$1</c:f>
              <c:strCache>
                <c:ptCount val="1"/>
                <c:pt idx="0">
                  <c:v>莫西沙星</c:v>
                </c:pt>
              </c:strCache>
            </c:strRef>
          </c:tx>
          <c:spPr>
            <a:solidFill>
              <a:srgbClr val="5B9BD5"/>
            </a:solidFill>
            <a:ln>
              <a:solidFill>
                <a:srgbClr val="5B9BD5"/>
              </a:solid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早期3-5天</c:v>
                </c:pt>
                <c:pt idx="1">
                  <c:v>治疗结束时</c:v>
                </c:pt>
                <c:pt idx="2">
                  <c:v>结束后5-10天</c:v>
                </c:pt>
              </c:strCache>
            </c:strRef>
          </c:cat>
          <c:val>
            <c:numRef>
              <c:f>Sheet1!$C$2:$C$4</c:f>
              <c:numCache>
                <c:formatCode>General</c:formatCode>
                <c:ptCount val="3"/>
                <c:pt idx="0">
                  <c:v>82.7</c:v>
                </c:pt>
                <c:pt idx="1">
                  <c:v>87.9</c:v>
                </c:pt>
                <c:pt idx="2">
                  <c:v>90.4</c:v>
                </c:pt>
              </c:numCache>
            </c:numRef>
          </c:val>
          <c:extLst>
            <c:ext xmlns:c16="http://schemas.microsoft.com/office/drawing/2014/chart" uri="{C3380CC4-5D6E-409C-BE32-E72D297353CC}">
              <c16:uniqueId val="{00000001-E97A-414C-9418-FCC938A798C4}"/>
            </c:ext>
          </c:extLst>
        </c:ser>
        <c:dLbls>
          <c:dLblPos val="outEnd"/>
          <c:showLegendKey val="0"/>
          <c:showVal val="1"/>
          <c:showCatName val="0"/>
          <c:showSerName val="0"/>
          <c:showPercent val="0"/>
          <c:showBubbleSize val="0"/>
        </c:dLbls>
        <c:gapWidth val="198"/>
        <c:overlap val="-27"/>
        <c:axId val="1257935039"/>
        <c:axId val="1261574895"/>
      </c:barChart>
      <c:catAx>
        <c:axId val="125793503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61574895"/>
        <c:crosses val="autoZero"/>
        <c:auto val="1"/>
        <c:lblAlgn val="ctr"/>
        <c:lblOffset val="100"/>
        <c:noMultiLvlLbl val="0"/>
      </c:catAx>
      <c:valAx>
        <c:axId val="1261574895"/>
        <c:scaling>
          <c:orientation val="minMax"/>
          <c:min val="0"/>
        </c:scaling>
        <c:delete val="1"/>
        <c:axPos val="r"/>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临床治愈率（</a:t>
                </a:r>
                <a:r>
                  <a:rPr lang="en-US"/>
                  <a:t>%</a:t>
                </a:r>
                <a:r>
                  <a:rPr lang="zh-CN"/>
                  <a:t>）</a:t>
                </a:r>
              </a:p>
            </c:rich>
          </c:tx>
          <c:layout>
            <c:manualLayout>
              <c:xMode val="edge"/>
              <c:yMode val="edge"/>
              <c:x val="0"/>
              <c:y val="0.11214166666666667"/>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numFmt formatCode="General" sourceLinked="1"/>
        <c:majorTickMark val="out"/>
        <c:minorTickMark val="none"/>
        <c:tickLblPos val="low"/>
        <c:crossAx val="1257935039"/>
        <c:crosses val="max"/>
        <c:crossBetween val="between"/>
      </c:valAx>
      <c:spPr>
        <a:noFill/>
        <a:ln>
          <a:noFill/>
        </a:ln>
        <a:effectLst/>
      </c:spPr>
    </c:plotArea>
    <c:legend>
      <c:legendPos val="t"/>
      <c:layout>
        <c:manualLayout>
          <c:xMode val="edge"/>
          <c:yMode val="edge"/>
          <c:x val="0.31409244444444445"/>
          <c:y val="0.1774138888888889"/>
          <c:w val="0.33665145985401462"/>
          <c:h val="0.1739305555555555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52DDD7"/>
      </a:solidFill>
    </a:ln>
    <a:effectLst/>
  </c:spPr>
  <c:txPr>
    <a:bodyPr/>
    <a:lstStyle/>
    <a:p>
      <a:pPr>
        <a:defRPr sz="105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C884E-2E57-4B06-A6D4-DC22EA41B31A}" type="datetimeFigureOut">
              <a:rPr lang="zh-CN" altLang="en-US" smtClean="0"/>
              <a:t>2023/7/14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7274A-326B-4348-8898-059412A1A83D}" type="slidenum">
              <a:rPr lang="zh-CN" altLang="en-US" smtClean="0"/>
              <a:t>‹#›</a:t>
            </a:fld>
            <a:endParaRPr lang="zh-CN" altLang="en-US"/>
          </a:p>
        </p:txBody>
      </p:sp>
    </p:spTree>
    <p:extLst>
      <p:ext uri="{BB962C8B-B14F-4D97-AF65-F5344CB8AC3E}">
        <p14:creationId xmlns:p14="http://schemas.microsoft.com/office/powerpoint/2010/main" val="265585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FF7274A-326B-4348-8898-059412A1A83D}" type="slidenum">
              <a:rPr lang="zh-CN" altLang="en-US" smtClean="0"/>
              <a:t>3</a:t>
            </a:fld>
            <a:endParaRPr lang="zh-CN" altLang="en-US"/>
          </a:p>
        </p:txBody>
      </p:sp>
    </p:spTree>
    <p:extLst>
      <p:ext uri="{BB962C8B-B14F-4D97-AF65-F5344CB8AC3E}">
        <p14:creationId xmlns:p14="http://schemas.microsoft.com/office/powerpoint/2010/main" val="2157822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FF7274A-326B-4348-8898-059412A1A83D}" type="slidenum">
              <a:rPr lang="zh-CN" altLang="en-US" smtClean="0"/>
              <a:t>4</a:t>
            </a:fld>
            <a:endParaRPr lang="zh-CN" altLang="en-US"/>
          </a:p>
        </p:txBody>
      </p:sp>
    </p:spTree>
    <p:extLst>
      <p:ext uri="{BB962C8B-B14F-4D97-AF65-F5344CB8AC3E}">
        <p14:creationId xmlns:p14="http://schemas.microsoft.com/office/powerpoint/2010/main" val="105445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FF7274A-326B-4348-8898-059412A1A83D}" type="slidenum">
              <a:rPr lang="zh-CN" altLang="en-US" smtClean="0"/>
              <a:t>5</a:t>
            </a:fld>
            <a:endParaRPr lang="zh-CN" altLang="en-US"/>
          </a:p>
        </p:txBody>
      </p:sp>
    </p:spTree>
    <p:extLst>
      <p:ext uri="{BB962C8B-B14F-4D97-AF65-F5344CB8AC3E}">
        <p14:creationId xmlns:p14="http://schemas.microsoft.com/office/powerpoint/2010/main" val="37546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FF7274A-326B-4348-8898-059412A1A83D}" type="slidenum">
              <a:rPr lang="zh-CN" altLang="en-US" smtClean="0"/>
              <a:t>6</a:t>
            </a:fld>
            <a:endParaRPr lang="zh-CN" altLang="en-US"/>
          </a:p>
        </p:txBody>
      </p:sp>
    </p:spTree>
    <p:extLst>
      <p:ext uri="{BB962C8B-B14F-4D97-AF65-F5344CB8AC3E}">
        <p14:creationId xmlns:p14="http://schemas.microsoft.com/office/powerpoint/2010/main" val="311590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FF7274A-326B-4348-8898-059412A1A83D}" type="slidenum">
              <a:rPr lang="zh-CN" altLang="en-US" smtClean="0"/>
              <a:t>7</a:t>
            </a:fld>
            <a:endParaRPr lang="zh-CN" altLang="en-US"/>
          </a:p>
        </p:txBody>
      </p:sp>
    </p:spTree>
    <p:extLst>
      <p:ext uri="{BB962C8B-B14F-4D97-AF65-F5344CB8AC3E}">
        <p14:creationId xmlns:p14="http://schemas.microsoft.com/office/powerpoint/2010/main" val="396564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FF7274A-326B-4348-8898-059412A1A83D}" type="slidenum">
              <a:rPr lang="zh-CN" altLang="en-US" smtClean="0"/>
              <a:t>8</a:t>
            </a:fld>
            <a:endParaRPr lang="zh-CN" altLang="en-US"/>
          </a:p>
        </p:txBody>
      </p:sp>
    </p:spTree>
    <p:extLst>
      <p:ext uri="{BB962C8B-B14F-4D97-AF65-F5344CB8AC3E}">
        <p14:creationId xmlns:p14="http://schemas.microsoft.com/office/powerpoint/2010/main" val="29615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FF7274A-326B-4348-8898-059412A1A83D}" type="slidenum">
              <a:rPr lang="zh-CN" altLang="en-US" smtClean="0"/>
              <a:t>9</a:t>
            </a:fld>
            <a:endParaRPr lang="zh-CN" altLang="en-US"/>
          </a:p>
        </p:txBody>
      </p:sp>
    </p:spTree>
    <p:extLst>
      <p:ext uri="{BB962C8B-B14F-4D97-AF65-F5344CB8AC3E}">
        <p14:creationId xmlns:p14="http://schemas.microsoft.com/office/powerpoint/2010/main" val="185112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2B7101-80F6-DEC6-D6CD-AE03F38F5961}"/>
              </a:ext>
            </a:extLst>
          </p:cNvPr>
          <p:cNvSpPr>
            <a:spLocks noGrp="1"/>
          </p:cNvSpPr>
          <p:nvPr>
            <p:ph type="ctrTitle"/>
          </p:nvPr>
        </p:nvSpPr>
        <p:spPr>
          <a:xfrm>
            <a:off x="1524000" y="2339439"/>
            <a:ext cx="9520052" cy="1170524"/>
          </a:xfrm>
          <a:prstGeom prst="rect">
            <a:avLst/>
          </a:prstGeom>
        </p:spPr>
        <p:txBody>
          <a:bodyPr anchor="ctr"/>
          <a:lstStyle>
            <a:lvl1pPr algn="ctr">
              <a:lnSpc>
                <a:spcPct val="100000"/>
              </a:lnSpc>
              <a:defRPr sz="6000" b="1">
                <a:solidFill>
                  <a:srgbClr val="0070C0"/>
                </a:solidFill>
                <a:latin typeface="Microsoft YaHei" panose="020B0503020204020204" pitchFamily="34" charset="-122"/>
                <a:ea typeface="Microsoft YaHei" panose="020B0503020204020204" pitchFamily="34" charset="-122"/>
              </a:defRPr>
            </a:lvl1pPr>
          </a:lstStyle>
          <a:p>
            <a:r>
              <a:rPr kumimoji="1" lang="zh-CN" altLang="en-US" dirty="0"/>
              <a:t>单击此处编辑母版标题</a:t>
            </a:r>
          </a:p>
        </p:txBody>
      </p:sp>
      <p:sp>
        <p:nvSpPr>
          <p:cNvPr id="3" name="副标题 2">
            <a:extLst>
              <a:ext uri="{FF2B5EF4-FFF2-40B4-BE49-F238E27FC236}">
                <a16:creationId xmlns:a16="http://schemas.microsoft.com/office/drawing/2014/main" id="{9C5354D4-915A-DE16-A1F5-F3621DF03082}"/>
              </a:ext>
            </a:extLst>
          </p:cNvPr>
          <p:cNvSpPr>
            <a:spLocks noGrp="1"/>
          </p:cNvSpPr>
          <p:nvPr>
            <p:ph type="subTitle" idx="1" hasCustomPrompt="1"/>
          </p:nvPr>
        </p:nvSpPr>
        <p:spPr>
          <a:xfrm>
            <a:off x="1524000" y="3602038"/>
            <a:ext cx="9144000" cy="1655762"/>
          </a:xfrm>
          <a:prstGeom prst="rect">
            <a:avLst/>
          </a:prstGeom>
        </p:spPr>
        <p:txBody>
          <a:bodyPr anchor="ctr">
            <a:normAutofit/>
          </a:bodyPr>
          <a:lstStyle>
            <a:lvl1pPr marL="0" indent="0" algn="ctr">
              <a:lnSpc>
                <a:spcPct val="100000"/>
              </a:lnSpc>
              <a:buNone/>
              <a:defRPr sz="1800" b="0" i="0">
                <a:solidFill>
                  <a:schemeClr val="bg2">
                    <a:lumMod val="50000"/>
                  </a:schemeClr>
                </a:solidFill>
                <a:latin typeface="Microsoft YaHei Light" panose="020B0503020204020204" pitchFamily="34" charset="-122"/>
                <a:ea typeface="Microsoft YaHei Light"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zh-CN" dirty="0"/>
              <a:t>MKT.</a:t>
            </a:r>
          </a:p>
          <a:p>
            <a:r>
              <a:rPr kumimoji="1" lang="en-US" altLang="zh-CN" dirty="0"/>
              <a:t>2023.4</a:t>
            </a:r>
            <a:endParaRPr kumimoji="1" lang="zh-CN" altLang="en-US" dirty="0"/>
          </a:p>
        </p:txBody>
      </p:sp>
      <p:sp>
        <p:nvSpPr>
          <p:cNvPr id="4" name="日期占位符 3">
            <a:extLst>
              <a:ext uri="{FF2B5EF4-FFF2-40B4-BE49-F238E27FC236}">
                <a16:creationId xmlns:a16="http://schemas.microsoft.com/office/drawing/2014/main" id="{0105928F-DEE6-652D-5112-A2296435987C}"/>
              </a:ext>
            </a:extLst>
          </p:cNvPr>
          <p:cNvSpPr>
            <a:spLocks noGrp="1"/>
          </p:cNvSpPr>
          <p:nvPr>
            <p:ph type="dt" sz="half" idx="10"/>
          </p:nvPr>
        </p:nvSpPr>
        <p:spPr>
          <a:xfrm>
            <a:off x="838200" y="6356350"/>
            <a:ext cx="2743200" cy="365125"/>
          </a:xfrm>
          <a:prstGeom prst="rect">
            <a:avLst/>
          </a:prstGeom>
        </p:spPr>
        <p:txBody>
          <a:bodyPr/>
          <a:lstStyle/>
          <a:p>
            <a:fld id="{1296DE4A-652A-AE49-8BDC-7683034E3705}" type="datetimeFigureOut">
              <a:rPr kumimoji="1" lang="zh-CN" altLang="en-US" smtClean="0"/>
              <a:t>2023/7/14</a:t>
            </a:fld>
            <a:endParaRPr kumimoji="1" lang="zh-CN" altLang="en-US"/>
          </a:p>
        </p:txBody>
      </p:sp>
      <p:sp>
        <p:nvSpPr>
          <p:cNvPr id="5" name="页脚占位符 4">
            <a:extLst>
              <a:ext uri="{FF2B5EF4-FFF2-40B4-BE49-F238E27FC236}">
                <a16:creationId xmlns:a16="http://schemas.microsoft.com/office/drawing/2014/main" id="{E8E6FC52-E1A5-4355-5766-DE87F3C5B564}"/>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3129C8A-A33F-B56E-9895-2A23E83910ED}"/>
              </a:ext>
            </a:extLst>
          </p:cNvPr>
          <p:cNvSpPr>
            <a:spLocks noGrp="1"/>
          </p:cNvSpPr>
          <p:nvPr>
            <p:ph type="sldNum" sz="quarter" idx="12"/>
          </p:nvPr>
        </p:nvSpPr>
        <p:spPr>
          <a:xfrm>
            <a:off x="8610600" y="6356350"/>
            <a:ext cx="2743200" cy="365125"/>
          </a:xfrm>
          <a:prstGeom prst="rect">
            <a:avLst/>
          </a:prstGeom>
        </p:spPr>
        <p:txBody>
          <a:bodyPr/>
          <a:lstStyle/>
          <a:p>
            <a:fld id="{BE456A2E-36F7-E748-BA73-B6B03D44F254}" type="slidenum">
              <a:rPr kumimoji="1" lang="zh-CN" altLang="en-US" smtClean="0"/>
              <a:t>‹#›</a:t>
            </a:fld>
            <a:endParaRPr kumimoji="1" lang="zh-CN" altLang="en-US"/>
          </a:p>
        </p:txBody>
      </p:sp>
    </p:spTree>
    <p:extLst>
      <p:ext uri="{BB962C8B-B14F-4D97-AF65-F5344CB8AC3E}">
        <p14:creationId xmlns:p14="http://schemas.microsoft.com/office/powerpoint/2010/main" val="5263538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E03EF6-3407-454E-2121-D0B288CC8075}"/>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EE95A4FB-86FB-DAB8-DCDC-4B417CB696B9}"/>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5FFCAE9A-4329-33F3-6F72-131359E106E6}"/>
              </a:ext>
            </a:extLst>
          </p:cNvPr>
          <p:cNvSpPr>
            <a:spLocks noGrp="1"/>
          </p:cNvSpPr>
          <p:nvPr>
            <p:ph type="dt" sz="half" idx="10"/>
          </p:nvPr>
        </p:nvSpPr>
        <p:spPr/>
        <p:txBody>
          <a:bodyPr/>
          <a:lstStyle/>
          <a:p>
            <a:fld id="{B7328540-7737-EA43-99D9-CF4852A4C1DE}" type="datetimeFigureOut">
              <a:rPr kumimoji="1" lang="zh-CN" altLang="en-US" smtClean="0"/>
              <a:t>2023/7/14</a:t>
            </a:fld>
            <a:endParaRPr kumimoji="1" lang="zh-CN" altLang="en-US"/>
          </a:p>
        </p:txBody>
      </p:sp>
      <p:sp>
        <p:nvSpPr>
          <p:cNvPr id="5" name="页脚占位符 4">
            <a:extLst>
              <a:ext uri="{FF2B5EF4-FFF2-40B4-BE49-F238E27FC236}">
                <a16:creationId xmlns:a16="http://schemas.microsoft.com/office/drawing/2014/main" id="{FF6DC70C-A332-D310-BFEC-E479DA1FFE44}"/>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11FA9E3-BE02-6849-426D-1FAC84423052}"/>
              </a:ext>
            </a:extLst>
          </p:cNvPr>
          <p:cNvSpPr>
            <a:spLocks noGrp="1"/>
          </p:cNvSpPr>
          <p:nvPr>
            <p:ph type="sldNum" sz="quarter" idx="12"/>
          </p:nvPr>
        </p:nvSpPr>
        <p:spPr/>
        <p:txBody>
          <a:bodyPr/>
          <a:lstStyle/>
          <a:p>
            <a:fld id="{98E15388-B578-564F-AB25-633F4814A490}" type="slidenum">
              <a:rPr kumimoji="1" lang="zh-CN" altLang="en-US" smtClean="0"/>
              <a:t>‹#›</a:t>
            </a:fld>
            <a:endParaRPr kumimoji="1" lang="zh-CN" altLang="en-US"/>
          </a:p>
        </p:txBody>
      </p:sp>
    </p:spTree>
    <p:extLst>
      <p:ext uri="{BB962C8B-B14F-4D97-AF65-F5344CB8AC3E}">
        <p14:creationId xmlns:p14="http://schemas.microsoft.com/office/powerpoint/2010/main" val="136926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361D00-3106-5B3B-360B-8DB3F7040DB1}"/>
              </a:ext>
            </a:extLst>
          </p:cNvPr>
          <p:cNvSpPr>
            <a:spLocks noGrp="1"/>
          </p:cNvSpPr>
          <p:nvPr>
            <p:ph type="ctrTitle" hasCustomPrompt="1"/>
          </p:nvPr>
        </p:nvSpPr>
        <p:spPr>
          <a:xfrm>
            <a:off x="1524000" y="2220685"/>
            <a:ext cx="9144000" cy="1289277"/>
          </a:xfrm>
        </p:spPr>
        <p:txBody>
          <a:bodyPr anchor="ctr"/>
          <a:lstStyle>
            <a:lvl1pPr algn="ctr">
              <a:lnSpc>
                <a:spcPct val="100000"/>
              </a:lnSpc>
              <a:defRPr sz="6000" b="1">
                <a:solidFill>
                  <a:srgbClr val="0070C0"/>
                </a:solidFill>
                <a:latin typeface="Microsoft YaHei" panose="020B0503020204020204" pitchFamily="34" charset="-122"/>
                <a:ea typeface="Microsoft YaHei" panose="020B0503020204020204" pitchFamily="34" charset="-122"/>
              </a:defRPr>
            </a:lvl1pPr>
          </a:lstStyle>
          <a:p>
            <a:r>
              <a:rPr kumimoji="1" lang="en-US" altLang="zh-CN" dirty="0"/>
              <a:t>THANKS</a:t>
            </a:r>
            <a:endParaRPr kumimoji="1" lang="zh-CN" altLang="en-US" dirty="0"/>
          </a:p>
        </p:txBody>
      </p:sp>
      <p:sp>
        <p:nvSpPr>
          <p:cNvPr id="3" name="副标题 2">
            <a:extLst>
              <a:ext uri="{FF2B5EF4-FFF2-40B4-BE49-F238E27FC236}">
                <a16:creationId xmlns:a16="http://schemas.microsoft.com/office/drawing/2014/main" id="{5B039D49-79B7-F74B-4671-D83BC2EFD24F}"/>
              </a:ext>
            </a:extLst>
          </p:cNvPr>
          <p:cNvSpPr>
            <a:spLocks noGrp="1"/>
          </p:cNvSpPr>
          <p:nvPr>
            <p:ph type="subTitle" idx="1" hasCustomPrompt="1"/>
          </p:nvPr>
        </p:nvSpPr>
        <p:spPr>
          <a:xfrm>
            <a:off x="1524000" y="3602038"/>
            <a:ext cx="9144000" cy="1655762"/>
          </a:xfrm>
        </p:spPr>
        <p:txBody>
          <a:bodyPr anchor="ctr">
            <a:normAutofit/>
          </a:bodyPr>
          <a:lstStyle>
            <a:lvl1pPr marL="0" indent="0" algn="ctr">
              <a:lnSpc>
                <a:spcPct val="100000"/>
              </a:lnSpc>
              <a:buNone/>
              <a:defRPr sz="1800" b="0" i="0">
                <a:solidFill>
                  <a:schemeClr val="bg2">
                    <a:lumMod val="25000"/>
                  </a:schemeClr>
                </a:solidFill>
                <a:latin typeface="Microsoft YaHei Light" panose="020B0503020204020204" pitchFamily="34" charset="-122"/>
                <a:ea typeface="Microsoft YaHei Light"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zh-CN" dirty="0"/>
              <a:t>MKT</a:t>
            </a:r>
          </a:p>
          <a:p>
            <a:r>
              <a:rPr kumimoji="1" lang="en-US" altLang="zh-CN" dirty="0"/>
              <a:t>2023.4</a:t>
            </a:r>
            <a:endParaRPr kumimoji="1" lang="zh-CN" altLang="en-US" dirty="0"/>
          </a:p>
        </p:txBody>
      </p:sp>
      <p:sp>
        <p:nvSpPr>
          <p:cNvPr id="4" name="日期占位符 3">
            <a:extLst>
              <a:ext uri="{FF2B5EF4-FFF2-40B4-BE49-F238E27FC236}">
                <a16:creationId xmlns:a16="http://schemas.microsoft.com/office/drawing/2014/main" id="{6E093435-6C5B-6075-05F1-886FF416FF85}"/>
              </a:ext>
            </a:extLst>
          </p:cNvPr>
          <p:cNvSpPr>
            <a:spLocks noGrp="1"/>
          </p:cNvSpPr>
          <p:nvPr>
            <p:ph type="dt" sz="half" idx="10"/>
          </p:nvPr>
        </p:nvSpPr>
        <p:spPr/>
        <p:txBody>
          <a:bodyPr/>
          <a:lstStyle/>
          <a:p>
            <a:fld id="{39A30732-8FFE-0041-AFCB-E5ABB784DCFF}" type="datetimeFigureOut">
              <a:rPr kumimoji="1" lang="zh-CN" altLang="en-US" smtClean="0"/>
              <a:t>2023/7/14</a:t>
            </a:fld>
            <a:endParaRPr kumimoji="1" lang="zh-CN" altLang="en-US"/>
          </a:p>
        </p:txBody>
      </p:sp>
      <p:sp>
        <p:nvSpPr>
          <p:cNvPr id="5" name="页脚占位符 4">
            <a:extLst>
              <a:ext uri="{FF2B5EF4-FFF2-40B4-BE49-F238E27FC236}">
                <a16:creationId xmlns:a16="http://schemas.microsoft.com/office/drawing/2014/main" id="{1F41930D-6708-56B1-1211-2D7A522E605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0B1ABC4-4290-3AFC-DFFD-49F6A0C41D14}"/>
              </a:ext>
            </a:extLst>
          </p:cNvPr>
          <p:cNvSpPr>
            <a:spLocks noGrp="1"/>
          </p:cNvSpPr>
          <p:nvPr>
            <p:ph type="sldNum" sz="quarter" idx="12"/>
          </p:nvPr>
        </p:nvSpPr>
        <p:spPr/>
        <p:txBody>
          <a:bodyPr/>
          <a:lstStyle/>
          <a:p>
            <a:fld id="{A08B0607-C5AC-1549-A01B-09CE6C64ECDC}" type="slidenum">
              <a:rPr kumimoji="1" lang="zh-CN" altLang="en-US" smtClean="0"/>
              <a:t>‹#›</a:t>
            </a:fld>
            <a:endParaRPr kumimoji="1" lang="zh-CN" altLang="en-US"/>
          </a:p>
        </p:txBody>
      </p:sp>
    </p:spTree>
    <p:extLst>
      <p:ext uri="{BB962C8B-B14F-4D97-AF65-F5344CB8AC3E}">
        <p14:creationId xmlns:p14="http://schemas.microsoft.com/office/powerpoint/2010/main" val="3459561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F0A4ACF-E125-3B7B-48C8-F73A22E5DA5A}"/>
              </a:ext>
            </a:extLst>
          </p:cNvPr>
          <p:cNvSpPr>
            <a:spLocks noGrp="1"/>
          </p:cNvSpPr>
          <p:nvPr>
            <p:ph type="dt" sz="half" idx="10"/>
          </p:nvPr>
        </p:nvSpPr>
        <p:spPr/>
        <p:txBody>
          <a:bodyPr/>
          <a:lstStyle/>
          <a:p>
            <a:fld id="{39A30732-8FFE-0041-AFCB-E5ABB784DCFF}" type="datetimeFigureOut">
              <a:rPr kumimoji="1" lang="zh-CN" altLang="en-US" smtClean="0"/>
              <a:t>2023/7/14</a:t>
            </a:fld>
            <a:endParaRPr kumimoji="1" lang="zh-CN" altLang="en-US"/>
          </a:p>
        </p:txBody>
      </p:sp>
      <p:sp>
        <p:nvSpPr>
          <p:cNvPr id="3" name="页脚占位符 2">
            <a:extLst>
              <a:ext uri="{FF2B5EF4-FFF2-40B4-BE49-F238E27FC236}">
                <a16:creationId xmlns:a16="http://schemas.microsoft.com/office/drawing/2014/main" id="{4FD806AA-E5F0-6289-66C9-15A2CB096A9A}"/>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04E638AF-E8DB-06C3-88EB-C720AEB326C9}"/>
              </a:ext>
            </a:extLst>
          </p:cNvPr>
          <p:cNvSpPr>
            <a:spLocks noGrp="1"/>
          </p:cNvSpPr>
          <p:nvPr>
            <p:ph type="sldNum" sz="quarter" idx="12"/>
          </p:nvPr>
        </p:nvSpPr>
        <p:spPr/>
        <p:txBody>
          <a:bodyPr/>
          <a:lstStyle/>
          <a:p>
            <a:fld id="{A08B0607-C5AC-1549-A01B-09CE6C64ECDC}" type="slidenum">
              <a:rPr kumimoji="1" lang="zh-CN" altLang="en-US" smtClean="0"/>
              <a:t>‹#›</a:t>
            </a:fld>
            <a:endParaRPr kumimoji="1" lang="zh-CN" altLang="en-US"/>
          </a:p>
        </p:txBody>
      </p:sp>
    </p:spTree>
    <p:extLst>
      <p:ext uri="{BB962C8B-B14F-4D97-AF65-F5344CB8AC3E}">
        <p14:creationId xmlns:p14="http://schemas.microsoft.com/office/powerpoint/2010/main" val="4029215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7" name="图片 6" descr="形状, 矩形&#10;&#10;描述已自动生成"/>
          <p:cNvPicPr>
            <a:picLocks noChangeAspect="1"/>
          </p:cNvPicPr>
          <p:nvPr userDrawn="1"/>
        </p:nvPicPr>
        <p:blipFill>
          <a:blip r:embed="rId2"/>
          <a:stretch>
            <a:fillRect/>
          </a:stretch>
        </p:blipFill>
        <p:spPr>
          <a:xfrm>
            <a:off x="-11151" y="0"/>
            <a:ext cx="12192000" cy="6858000"/>
          </a:xfrm>
          <a:prstGeom prst="rect">
            <a:avLst/>
          </a:prstGeom>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pic>
        <p:nvPicPr>
          <p:cNvPr id="9" name="图片 8"/>
          <p:cNvPicPr>
            <a:picLocks noChangeAspect="1"/>
          </p:cNvPicPr>
          <p:nvPr userDrawn="1"/>
        </p:nvPicPr>
        <p:blipFill rotWithShape="1">
          <a:blip r:embed="rId3"/>
          <a:srcRect t="20746" r="11242" b="32002"/>
          <a:stretch>
            <a:fillRect/>
          </a:stretch>
        </p:blipFill>
        <p:spPr>
          <a:xfrm>
            <a:off x="10137600" y="324000"/>
            <a:ext cx="1812128" cy="529200"/>
          </a:xfrm>
          <a:prstGeom prst="rect">
            <a:avLst/>
          </a:prstGeom>
        </p:spPr>
      </p:pic>
    </p:spTree>
    <p:extLst>
      <p:ext uri="{BB962C8B-B14F-4D97-AF65-F5344CB8AC3E}">
        <p14:creationId xmlns:p14="http://schemas.microsoft.com/office/powerpoint/2010/main" val="3501512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5" name="灯片编号占位符 4"/>
          <p:cNvSpPr>
            <a:spLocks noGrp="1"/>
          </p:cNvSpPr>
          <p:nvPr>
            <p:ph type="sldNum" sz="quarter" idx="12"/>
          </p:nvPr>
        </p:nvSpPr>
        <p:spPr>
          <a:xfrm>
            <a:off x="9448800" y="6394093"/>
            <a:ext cx="2743200" cy="365125"/>
          </a:xfrm>
        </p:spPr>
        <p:txBody>
          <a:bodyPr/>
          <a:lstStyle/>
          <a:p>
            <a:fld id="{565CE74E-AB26-4998-AD42-012C4C1AD076}" type="slidenum">
              <a:rPr lang="zh-CN" altLang="en-US" smtClean="0"/>
              <a:t>‹#›</a:t>
            </a:fld>
            <a:endParaRPr lang="zh-CN" altLang="en-US" dirty="0"/>
          </a:p>
        </p:txBody>
      </p:sp>
    </p:spTree>
    <p:extLst>
      <p:ext uri="{BB962C8B-B14F-4D97-AF65-F5344CB8AC3E}">
        <p14:creationId xmlns:p14="http://schemas.microsoft.com/office/powerpoint/2010/main" val="3136096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extLst>
      <p:ext uri="{BB962C8B-B14F-4D97-AF65-F5344CB8AC3E}">
        <p14:creationId xmlns:p14="http://schemas.microsoft.com/office/powerpoint/2010/main" val="872888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lvl1pPr>
              <a:defRPr/>
            </a:lvl1pPr>
          </a:lstStyle>
          <a:p>
            <a:pPr>
              <a:defRPr/>
            </a:pPr>
            <a:fld id="{B5A02224-ECD0-487D-B7FD-BFC2542A17AC}" type="slidenum">
              <a:rPr lang="zh-CN" altLang="en-US"/>
              <a:t>‹#›</a:t>
            </a:fld>
            <a:endParaRPr lang="zh-CN" altLang="en-US"/>
          </a:p>
        </p:txBody>
      </p:sp>
      <p:sp>
        <p:nvSpPr>
          <p:cNvPr id="5" name="矩形 4"/>
          <p:cNvSpPr/>
          <p:nvPr userDrawn="1"/>
        </p:nvSpPr>
        <p:spPr>
          <a:xfrm flipV="1">
            <a:off x="622300" y="1209040"/>
            <a:ext cx="10945495" cy="76200"/>
          </a:xfrm>
          <a:prstGeom prst="rect">
            <a:avLst/>
          </a:prstGeom>
          <a:gradFill>
            <a:gsLst>
              <a:gs pos="0">
                <a:srgbClr val="F17EC8"/>
              </a:gs>
              <a:gs pos="33000">
                <a:srgbClr val="F47C58"/>
              </a:gs>
              <a:gs pos="56000">
                <a:srgbClr val="FCA817"/>
              </a:gs>
              <a:gs pos="83000">
                <a:srgbClr val="C1D539"/>
              </a:gs>
              <a:gs pos="100000">
                <a:srgbClr val="49D2C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a:spLocks noGrp="1"/>
          </p:cNvSpPr>
          <p:nvPr>
            <p:ph type="title"/>
          </p:nvPr>
        </p:nvSpPr>
        <p:spPr>
          <a:xfrm>
            <a:off x="622300" y="507261"/>
            <a:ext cx="10079503" cy="518160"/>
          </a:xfrm>
          <a:prstGeom prst="rect">
            <a:avLst/>
          </a:prstGeom>
        </p:spPr>
        <p:txBody>
          <a:bodyPr>
            <a:normAutofit/>
          </a:bodyPr>
          <a:lstStyle>
            <a:lvl1pPr>
              <a:defRPr sz="2800" b="1">
                <a:solidFill>
                  <a:schemeClr val="tx1"/>
                </a:solidFill>
                <a:latin typeface="微软雅黑" panose="020B0503020204020204" charset="-122"/>
                <a:ea typeface="微软雅黑" panose="020B0503020204020204" charset="-122"/>
              </a:defRPr>
            </a:lvl1pPr>
          </a:lstStyle>
          <a:p>
            <a:r>
              <a:rPr lang="zh-CN" altLang="en-US" noProof="1"/>
              <a:t>单击此处编辑母版标题样式</a:t>
            </a:r>
          </a:p>
        </p:txBody>
      </p:sp>
    </p:spTree>
    <p:extLst>
      <p:ext uri="{BB962C8B-B14F-4D97-AF65-F5344CB8AC3E}">
        <p14:creationId xmlns:p14="http://schemas.microsoft.com/office/powerpoint/2010/main" val="188416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空白">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lvl1pPr>
              <a:defRPr/>
            </a:lvl1pPr>
          </a:lstStyle>
          <a:p>
            <a:pPr>
              <a:defRPr/>
            </a:pPr>
            <a:fld id="{B5A02224-ECD0-487D-B7FD-BFC2542A17AC}" type="slidenum">
              <a:rPr lang="zh-CN" altLang="en-US"/>
              <a:t>‹#›</a:t>
            </a:fld>
            <a:endParaRPr lang="zh-CN" altLang="en-US"/>
          </a:p>
        </p:txBody>
      </p:sp>
      <p:sp>
        <p:nvSpPr>
          <p:cNvPr id="5" name="矩形 4"/>
          <p:cNvSpPr/>
          <p:nvPr userDrawn="1"/>
        </p:nvSpPr>
        <p:spPr>
          <a:xfrm flipV="1">
            <a:off x="622300" y="1209040"/>
            <a:ext cx="10945495" cy="76200"/>
          </a:xfrm>
          <a:prstGeom prst="rect">
            <a:avLst/>
          </a:prstGeom>
          <a:gradFill>
            <a:gsLst>
              <a:gs pos="0">
                <a:srgbClr val="F17EC8"/>
              </a:gs>
              <a:gs pos="33000">
                <a:srgbClr val="F47C58"/>
              </a:gs>
              <a:gs pos="56000">
                <a:srgbClr val="FCA817"/>
              </a:gs>
              <a:gs pos="83000">
                <a:srgbClr val="C1D539"/>
              </a:gs>
              <a:gs pos="100000">
                <a:srgbClr val="49D2C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a:blip r:embed="rId2"/>
          <a:stretch>
            <a:fillRect/>
          </a:stretch>
        </p:blipFill>
        <p:spPr>
          <a:xfrm>
            <a:off x="10119962" y="279492"/>
            <a:ext cx="1901096" cy="745929"/>
          </a:xfrm>
          <a:prstGeom prst="rect">
            <a:avLst/>
          </a:prstGeom>
        </p:spPr>
      </p:pic>
      <p:sp>
        <p:nvSpPr>
          <p:cNvPr id="7" name="标题 1"/>
          <p:cNvSpPr>
            <a:spLocks noGrp="1"/>
          </p:cNvSpPr>
          <p:nvPr>
            <p:ph type="title"/>
          </p:nvPr>
        </p:nvSpPr>
        <p:spPr>
          <a:xfrm>
            <a:off x="622300" y="507261"/>
            <a:ext cx="10079503" cy="518160"/>
          </a:xfrm>
          <a:prstGeom prst="rect">
            <a:avLst/>
          </a:prstGeom>
        </p:spPr>
        <p:txBody>
          <a:bodyPr>
            <a:normAutofit/>
          </a:bodyPr>
          <a:lstStyle>
            <a:lvl1pPr>
              <a:defRPr sz="2800" b="1">
                <a:solidFill>
                  <a:schemeClr val="tx1"/>
                </a:solidFill>
                <a:latin typeface="微软雅黑" panose="020B0503020204020204" charset="-122"/>
                <a:ea typeface="微软雅黑" panose="020B0503020204020204" charset="-122"/>
              </a:defRPr>
            </a:lvl1pPr>
          </a:lstStyle>
          <a:p>
            <a:r>
              <a:rPr lang="zh-CN" altLang="en-US" noProof="1"/>
              <a:t>单击此处编辑母版标题样式</a:t>
            </a:r>
          </a:p>
        </p:txBody>
      </p:sp>
    </p:spTree>
    <p:extLst>
      <p:ext uri="{BB962C8B-B14F-4D97-AF65-F5344CB8AC3E}">
        <p14:creationId xmlns:p14="http://schemas.microsoft.com/office/powerpoint/2010/main" val="975103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2800">
                <a:solidFill>
                  <a:schemeClr val="tx1"/>
                </a:solidFill>
              </a:defRPr>
            </a:lvl1pPr>
          </a:lstStyle>
          <a:p>
            <a:r>
              <a:rPr lang="zh-CN" altLang="en-US" dirty="0"/>
              <a:t>单击此处编辑母版标题样式</a:t>
            </a:r>
          </a:p>
        </p:txBody>
      </p:sp>
      <p:sp>
        <p:nvSpPr>
          <p:cNvPr id="15" name="内容占位符 14"/>
          <p:cNvSpPr>
            <a:spLocks noGrp="1"/>
          </p:cNvSpPr>
          <p:nvPr>
            <p:ph sz="quarter" idx="10"/>
          </p:nvPr>
        </p:nvSpPr>
        <p:spPr>
          <a:xfrm>
            <a:off x="762000" y="1504894"/>
            <a:ext cx="10668000" cy="5002231"/>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8" name="图片 7"/>
          <p:cNvPicPr>
            <a:picLocks noChangeAspect="1"/>
          </p:cNvPicPr>
          <p:nvPr userDrawn="1"/>
        </p:nvPicPr>
        <p:blipFill>
          <a:blip r:embed="rId2"/>
          <a:stretch>
            <a:fillRect/>
          </a:stretch>
        </p:blipFill>
        <p:spPr>
          <a:xfrm>
            <a:off x="12308840" y="78105"/>
            <a:ext cx="1356995" cy="463550"/>
          </a:xfrm>
          <a:prstGeom prst="rect">
            <a:avLst/>
          </a:prstGeom>
        </p:spPr>
      </p:pic>
      <p:sp>
        <p:nvSpPr>
          <p:cNvPr id="3" name="矩形 2"/>
          <p:cNvSpPr/>
          <p:nvPr userDrawn="1"/>
        </p:nvSpPr>
        <p:spPr>
          <a:xfrm flipV="1">
            <a:off x="622300" y="1209040"/>
            <a:ext cx="10945495" cy="76200"/>
          </a:xfrm>
          <a:prstGeom prst="rect">
            <a:avLst/>
          </a:prstGeom>
          <a:gradFill>
            <a:gsLst>
              <a:gs pos="0">
                <a:srgbClr val="F17EC8"/>
              </a:gs>
              <a:gs pos="33000">
                <a:srgbClr val="F47C58"/>
              </a:gs>
              <a:gs pos="56000">
                <a:srgbClr val="FCA817"/>
              </a:gs>
              <a:gs pos="83000">
                <a:srgbClr val="C1D539"/>
              </a:gs>
              <a:gs pos="100000">
                <a:srgbClr val="49D2C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1"/>
          <p:cNvSpPr>
            <a:spLocks noGrp="1" noChangeArrowheads="1"/>
          </p:cNvSpPr>
          <p:nvPr>
            <p:ph type="sldNum" sz="quarter" idx="12"/>
          </p:nvPr>
        </p:nvSpPr>
        <p:spPr>
          <a:xfrm>
            <a:off x="11819890" y="6619240"/>
            <a:ext cx="372110" cy="238760"/>
          </a:xfrm>
          <a:prstGeom prst="rect">
            <a:avLst/>
          </a:prstGeom>
        </p:spPr>
        <p:txBody>
          <a:bodyPr/>
          <a:lstStyle>
            <a:lvl1pPr>
              <a:defRPr kumimoji="1" lang="zh-CN" altLang="en-US" sz="1000" smtClean="0">
                <a:latin typeface="+mn-lt"/>
              </a:defRPr>
            </a:lvl1pPr>
          </a:lstStyle>
          <a:p>
            <a:fld id="{C9D72925-D289-9249-B662-18666BAEB90A}" type="slidenum">
              <a:rPr lang="en-US" altLang="zh-CN" smtClean="0"/>
              <a:t>‹#›</a:t>
            </a:fld>
            <a:endParaRPr lang="en-US" dirty="0"/>
          </a:p>
        </p:txBody>
      </p:sp>
    </p:spTree>
    <p:extLst>
      <p:ext uri="{BB962C8B-B14F-4D97-AF65-F5344CB8AC3E}">
        <p14:creationId xmlns:p14="http://schemas.microsoft.com/office/powerpoint/2010/main" val="4214762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2800">
                <a:solidFill>
                  <a:schemeClr val="tx1"/>
                </a:solidFill>
              </a:defRPr>
            </a:lvl1pPr>
          </a:lstStyle>
          <a:p>
            <a:r>
              <a:rPr lang="zh-CN" altLang="en-US" dirty="0"/>
              <a:t>单击此处编辑母版标题样式</a:t>
            </a:r>
          </a:p>
        </p:txBody>
      </p:sp>
      <p:sp>
        <p:nvSpPr>
          <p:cNvPr id="15" name="内容占位符 14"/>
          <p:cNvSpPr>
            <a:spLocks noGrp="1"/>
          </p:cNvSpPr>
          <p:nvPr>
            <p:ph sz="quarter" idx="10"/>
          </p:nvPr>
        </p:nvSpPr>
        <p:spPr>
          <a:xfrm>
            <a:off x="762000" y="1504894"/>
            <a:ext cx="10668000" cy="5002231"/>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8" name="图片 7"/>
          <p:cNvPicPr>
            <a:picLocks noChangeAspect="1"/>
          </p:cNvPicPr>
          <p:nvPr userDrawn="1"/>
        </p:nvPicPr>
        <p:blipFill>
          <a:blip r:embed="rId2"/>
          <a:stretch>
            <a:fillRect/>
          </a:stretch>
        </p:blipFill>
        <p:spPr>
          <a:xfrm>
            <a:off x="12308840" y="78105"/>
            <a:ext cx="1356995" cy="463550"/>
          </a:xfrm>
          <a:prstGeom prst="rect">
            <a:avLst/>
          </a:prstGeom>
        </p:spPr>
      </p:pic>
      <p:sp>
        <p:nvSpPr>
          <p:cNvPr id="3" name="矩形 2"/>
          <p:cNvSpPr/>
          <p:nvPr userDrawn="1"/>
        </p:nvSpPr>
        <p:spPr>
          <a:xfrm flipV="1">
            <a:off x="622300" y="1209040"/>
            <a:ext cx="10945495" cy="76200"/>
          </a:xfrm>
          <a:prstGeom prst="rect">
            <a:avLst/>
          </a:prstGeom>
          <a:gradFill>
            <a:gsLst>
              <a:gs pos="0">
                <a:srgbClr val="F17EC8"/>
              </a:gs>
              <a:gs pos="33000">
                <a:srgbClr val="F47C58"/>
              </a:gs>
              <a:gs pos="56000">
                <a:srgbClr val="FCA817"/>
              </a:gs>
              <a:gs pos="83000">
                <a:srgbClr val="C1D539"/>
              </a:gs>
              <a:gs pos="100000">
                <a:srgbClr val="49D2C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1"/>
          <p:cNvSpPr>
            <a:spLocks noGrp="1" noChangeArrowheads="1"/>
          </p:cNvSpPr>
          <p:nvPr>
            <p:ph type="sldNum" sz="quarter" idx="12"/>
          </p:nvPr>
        </p:nvSpPr>
        <p:spPr>
          <a:xfrm>
            <a:off x="11819890" y="6619240"/>
            <a:ext cx="372110" cy="238760"/>
          </a:xfrm>
          <a:prstGeom prst="rect">
            <a:avLst/>
          </a:prstGeom>
        </p:spPr>
        <p:txBody>
          <a:bodyPr/>
          <a:lstStyle>
            <a:lvl1pPr>
              <a:defRPr kumimoji="1" lang="zh-CN" altLang="en-US" sz="1000" smtClean="0">
                <a:latin typeface="+mn-lt"/>
              </a:defRPr>
            </a:lvl1pPr>
          </a:lstStyle>
          <a:p>
            <a:fld id="{C9D72925-D289-9249-B662-18666BAEB90A}" type="slidenum">
              <a:rPr lang="en-US" altLang="zh-CN" smtClean="0"/>
              <a:t>‹#›</a:t>
            </a:fld>
            <a:endParaRPr lang="en-US" dirty="0"/>
          </a:p>
        </p:txBody>
      </p:sp>
    </p:spTree>
    <p:extLst>
      <p:ext uri="{BB962C8B-B14F-4D97-AF65-F5344CB8AC3E}">
        <p14:creationId xmlns:p14="http://schemas.microsoft.com/office/powerpoint/2010/main" val="177483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8F6753-26E2-DAA6-4AAF-E18FDC0B3D7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97214302-15D8-2637-B3E8-EC237D4A38E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BE356386-EFA5-51A4-4683-AB4B8D1AD18D}"/>
              </a:ext>
            </a:extLst>
          </p:cNvPr>
          <p:cNvSpPr>
            <a:spLocks noGrp="1"/>
          </p:cNvSpPr>
          <p:nvPr>
            <p:ph type="dt" sz="half" idx="10"/>
          </p:nvPr>
        </p:nvSpPr>
        <p:spPr>
          <a:xfrm>
            <a:off x="838200" y="6356350"/>
            <a:ext cx="2743200" cy="365125"/>
          </a:xfrm>
          <a:prstGeom prst="rect">
            <a:avLst/>
          </a:prstGeom>
        </p:spPr>
        <p:txBody>
          <a:bodyPr/>
          <a:lstStyle/>
          <a:p>
            <a:fld id="{1296DE4A-652A-AE49-8BDC-7683034E3705}" type="datetimeFigureOut">
              <a:rPr kumimoji="1" lang="zh-CN" altLang="en-US" smtClean="0"/>
              <a:t>2023/7/14</a:t>
            </a:fld>
            <a:endParaRPr kumimoji="1" lang="zh-CN" altLang="en-US"/>
          </a:p>
        </p:txBody>
      </p:sp>
      <p:sp>
        <p:nvSpPr>
          <p:cNvPr id="5" name="页脚占位符 4">
            <a:extLst>
              <a:ext uri="{FF2B5EF4-FFF2-40B4-BE49-F238E27FC236}">
                <a16:creationId xmlns:a16="http://schemas.microsoft.com/office/drawing/2014/main" id="{0533AC84-5B38-1D10-EBDF-7DC680B2B252}"/>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86B3C8D6-206B-AFAA-2961-D51463B004A7}"/>
              </a:ext>
            </a:extLst>
          </p:cNvPr>
          <p:cNvSpPr>
            <a:spLocks noGrp="1"/>
          </p:cNvSpPr>
          <p:nvPr>
            <p:ph type="sldNum" sz="quarter" idx="12"/>
          </p:nvPr>
        </p:nvSpPr>
        <p:spPr>
          <a:xfrm>
            <a:off x="8610600" y="6356350"/>
            <a:ext cx="2743200" cy="365125"/>
          </a:xfrm>
          <a:prstGeom prst="rect">
            <a:avLst/>
          </a:prstGeom>
        </p:spPr>
        <p:txBody>
          <a:bodyPr/>
          <a:lstStyle/>
          <a:p>
            <a:fld id="{BE456A2E-36F7-E748-BA73-B6B03D44F254}" type="slidenum">
              <a:rPr kumimoji="1" lang="zh-CN" altLang="en-US" smtClean="0"/>
              <a:t>‹#›</a:t>
            </a:fld>
            <a:endParaRPr kumimoji="1" lang="zh-CN" altLang="en-US"/>
          </a:p>
        </p:txBody>
      </p:sp>
    </p:spTree>
    <p:extLst>
      <p:ext uri="{BB962C8B-B14F-4D97-AF65-F5344CB8AC3E}">
        <p14:creationId xmlns:p14="http://schemas.microsoft.com/office/powerpoint/2010/main" val="13922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2800">
                <a:solidFill>
                  <a:schemeClr val="tx1"/>
                </a:solidFill>
              </a:defRPr>
            </a:lvl1pPr>
          </a:lstStyle>
          <a:p>
            <a:r>
              <a:rPr lang="zh-CN" altLang="en-US" dirty="0"/>
              <a:t>单击此处编辑母版标题样式</a:t>
            </a:r>
          </a:p>
        </p:txBody>
      </p:sp>
      <p:sp>
        <p:nvSpPr>
          <p:cNvPr id="15" name="内容占位符 14"/>
          <p:cNvSpPr>
            <a:spLocks noGrp="1"/>
          </p:cNvSpPr>
          <p:nvPr>
            <p:ph sz="quarter" idx="10"/>
          </p:nvPr>
        </p:nvSpPr>
        <p:spPr>
          <a:xfrm>
            <a:off x="762000" y="1504894"/>
            <a:ext cx="10668000" cy="5002231"/>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8" name="图片 7"/>
          <p:cNvPicPr>
            <a:picLocks noChangeAspect="1"/>
          </p:cNvPicPr>
          <p:nvPr userDrawn="1"/>
        </p:nvPicPr>
        <p:blipFill>
          <a:blip r:embed="rId2"/>
          <a:stretch>
            <a:fillRect/>
          </a:stretch>
        </p:blipFill>
        <p:spPr>
          <a:xfrm>
            <a:off x="12308840" y="78105"/>
            <a:ext cx="1356995" cy="463550"/>
          </a:xfrm>
          <a:prstGeom prst="rect">
            <a:avLst/>
          </a:prstGeom>
        </p:spPr>
      </p:pic>
      <p:sp>
        <p:nvSpPr>
          <p:cNvPr id="3" name="矩形 2"/>
          <p:cNvSpPr/>
          <p:nvPr userDrawn="1"/>
        </p:nvSpPr>
        <p:spPr>
          <a:xfrm flipV="1">
            <a:off x="622300" y="1209040"/>
            <a:ext cx="10945495" cy="76200"/>
          </a:xfrm>
          <a:prstGeom prst="rect">
            <a:avLst/>
          </a:prstGeom>
          <a:gradFill>
            <a:gsLst>
              <a:gs pos="0">
                <a:srgbClr val="F17EC8"/>
              </a:gs>
              <a:gs pos="33000">
                <a:srgbClr val="F47C58"/>
              </a:gs>
              <a:gs pos="56000">
                <a:srgbClr val="FCA817"/>
              </a:gs>
              <a:gs pos="83000">
                <a:srgbClr val="C1D539"/>
              </a:gs>
              <a:gs pos="100000">
                <a:srgbClr val="49D2C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1"/>
          <p:cNvSpPr>
            <a:spLocks noGrp="1" noChangeArrowheads="1"/>
          </p:cNvSpPr>
          <p:nvPr>
            <p:ph type="sldNum" sz="quarter" idx="12"/>
          </p:nvPr>
        </p:nvSpPr>
        <p:spPr>
          <a:xfrm>
            <a:off x="11819890" y="6619240"/>
            <a:ext cx="372110" cy="238760"/>
          </a:xfrm>
          <a:prstGeom prst="rect">
            <a:avLst/>
          </a:prstGeom>
        </p:spPr>
        <p:txBody>
          <a:bodyPr/>
          <a:lstStyle>
            <a:lvl1pPr>
              <a:defRPr kumimoji="1" lang="zh-CN" altLang="en-US" sz="1000" smtClean="0">
                <a:latin typeface="+mn-lt"/>
              </a:defRPr>
            </a:lvl1pPr>
          </a:lstStyle>
          <a:p>
            <a:fld id="{C9D72925-D289-9249-B662-18666BAEB90A}" type="slidenum">
              <a:rPr lang="en-US" altLang="zh-CN" smtClean="0"/>
              <a:t>‹#›</a:t>
            </a:fld>
            <a:endParaRPr lang="en-US" dirty="0"/>
          </a:p>
        </p:txBody>
      </p:sp>
    </p:spTree>
    <p:extLst>
      <p:ext uri="{BB962C8B-B14F-4D97-AF65-F5344CB8AC3E}">
        <p14:creationId xmlns:p14="http://schemas.microsoft.com/office/powerpoint/2010/main" val="1163162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2800">
                <a:solidFill>
                  <a:schemeClr val="tx1"/>
                </a:solidFill>
              </a:defRPr>
            </a:lvl1pPr>
          </a:lstStyle>
          <a:p>
            <a:r>
              <a:rPr lang="zh-CN" altLang="en-US" dirty="0"/>
              <a:t>单击此处编辑母版标题样式</a:t>
            </a:r>
          </a:p>
        </p:txBody>
      </p:sp>
      <p:sp>
        <p:nvSpPr>
          <p:cNvPr id="15" name="内容占位符 14"/>
          <p:cNvSpPr>
            <a:spLocks noGrp="1"/>
          </p:cNvSpPr>
          <p:nvPr>
            <p:ph sz="quarter" idx="10"/>
          </p:nvPr>
        </p:nvSpPr>
        <p:spPr>
          <a:xfrm>
            <a:off x="762000" y="1504894"/>
            <a:ext cx="10668000" cy="5002231"/>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8" name="图片 7"/>
          <p:cNvPicPr>
            <a:picLocks noChangeAspect="1"/>
          </p:cNvPicPr>
          <p:nvPr userDrawn="1"/>
        </p:nvPicPr>
        <p:blipFill>
          <a:blip r:embed="rId2"/>
          <a:stretch>
            <a:fillRect/>
          </a:stretch>
        </p:blipFill>
        <p:spPr>
          <a:xfrm>
            <a:off x="12308840" y="78105"/>
            <a:ext cx="1356995" cy="463550"/>
          </a:xfrm>
          <a:prstGeom prst="rect">
            <a:avLst/>
          </a:prstGeom>
        </p:spPr>
      </p:pic>
      <p:sp>
        <p:nvSpPr>
          <p:cNvPr id="3" name="矩形 2"/>
          <p:cNvSpPr/>
          <p:nvPr userDrawn="1"/>
        </p:nvSpPr>
        <p:spPr>
          <a:xfrm flipV="1">
            <a:off x="622300" y="1209040"/>
            <a:ext cx="10945495" cy="76200"/>
          </a:xfrm>
          <a:prstGeom prst="rect">
            <a:avLst/>
          </a:prstGeom>
          <a:gradFill>
            <a:gsLst>
              <a:gs pos="0">
                <a:srgbClr val="F17EC8"/>
              </a:gs>
              <a:gs pos="33000">
                <a:srgbClr val="F47C58"/>
              </a:gs>
              <a:gs pos="56000">
                <a:srgbClr val="FCA817"/>
              </a:gs>
              <a:gs pos="83000">
                <a:srgbClr val="C1D539"/>
              </a:gs>
              <a:gs pos="100000">
                <a:srgbClr val="49D2C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1"/>
          <p:cNvSpPr>
            <a:spLocks noGrp="1" noChangeArrowheads="1"/>
          </p:cNvSpPr>
          <p:nvPr>
            <p:ph type="sldNum" sz="quarter" idx="12"/>
          </p:nvPr>
        </p:nvSpPr>
        <p:spPr>
          <a:xfrm>
            <a:off x="11819890" y="6619240"/>
            <a:ext cx="372110" cy="238760"/>
          </a:xfrm>
          <a:prstGeom prst="rect">
            <a:avLst/>
          </a:prstGeom>
        </p:spPr>
        <p:txBody>
          <a:bodyPr/>
          <a:lstStyle>
            <a:lvl1pPr>
              <a:defRPr kumimoji="1" lang="zh-CN" altLang="en-US" sz="1000" smtClean="0">
                <a:latin typeface="+mn-lt"/>
              </a:defRPr>
            </a:lvl1pPr>
          </a:lstStyle>
          <a:p>
            <a:fld id="{C9D72925-D289-9249-B662-18666BAEB90A}" type="slidenum">
              <a:rPr lang="en-US" altLang="zh-CN" smtClean="0"/>
              <a:t>‹#›</a:t>
            </a:fld>
            <a:endParaRPr lang="en-US" dirty="0"/>
          </a:p>
        </p:txBody>
      </p:sp>
    </p:spTree>
    <p:extLst>
      <p:ext uri="{BB962C8B-B14F-4D97-AF65-F5344CB8AC3E}">
        <p14:creationId xmlns:p14="http://schemas.microsoft.com/office/powerpoint/2010/main" val="2641639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2800">
                <a:solidFill>
                  <a:schemeClr val="tx1"/>
                </a:solidFill>
              </a:defRPr>
            </a:lvl1pPr>
          </a:lstStyle>
          <a:p>
            <a:r>
              <a:rPr lang="zh-CN" altLang="en-US" dirty="0"/>
              <a:t>单击此处编辑母版标题样式</a:t>
            </a:r>
          </a:p>
        </p:txBody>
      </p:sp>
      <p:sp>
        <p:nvSpPr>
          <p:cNvPr id="15" name="内容占位符 14"/>
          <p:cNvSpPr>
            <a:spLocks noGrp="1"/>
          </p:cNvSpPr>
          <p:nvPr>
            <p:ph sz="quarter" idx="10"/>
          </p:nvPr>
        </p:nvSpPr>
        <p:spPr>
          <a:xfrm>
            <a:off x="762000" y="1504894"/>
            <a:ext cx="10668000" cy="5002231"/>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8" name="图片 7"/>
          <p:cNvPicPr>
            <a:picLocks noChangeAspect="1"/>
          </p:cNvPicPr>
          <p:nvPr userDrawn="1"/>
        </p:nvPicPr>
        <p:blipFill>
          <a:blip r:embed="rId2"/>
          <a:stretch>
            <a:fillRect/>
          </a:stretch>
        </p:blipFill>
        <p:spPr>
          <a:xfrm>
            <a:off x="12308840" y="78105"/>
            <a:ext cx="1356995" cy="463550"/>
          </a:xfrm>
          <a:prstGeom prst="rect">
            <a:avLst/>
          </a:prstGeom>
        </p:spPr>
      </p:pic>
      <p:sp>
        <p:nvSpPr>
          <p:cNvPr id="3" name="矩形 2"/>
          <p:cNvSpPr/>
          <p:nvPr userDrawn="1"/>
        </p:nvSpPr>
        <p:spPr>
          <a:xfrm flipV="1">
            <a:off x="622300" y="1209040"/>
            <a:ext cx="10945495" cy="76200"/>
          </a:xfrm>
          <a:prstGeom prst="rect">
            <a:avLst/>
          </a:prstGeom>
          <a:gradFill>
            <a:gsLst>
              <a:gs pos="0">
                <a:srgbClr val="F17EC8"/>
              </a:gs>
              <a:gs pos="33000">
                <a:srgbClr val="F47C58"/>
              </a:gs>
              <a:gs pos="56000">
                <a:srgbClr val="FCA817"/>
              </a:gs>
              <a:gs pos="83000">
                <a:srgbClr val="C1D539"/>
              </a:gs>
              <a:gs pos="100000">
                <a:srgbClr val="49D2C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1"/>
          <p:cNvSpPr>
            <a:spLocks noGrp="1" noChangeArrowheads="1"/>
          </p:cNvSpPr>
          <p:nvPr>
            <p:ph type="sldNum" sz="quarter" idx="12"/>
          </p:nvPr>
        </p:nvSpPr>
        <p:spPr>
          <a:xfrm>
            <a:off x="11819890" y="6619240"/>
            <a:ext cx="372110" cy="238760"/>
          </a:xfrm>
          <a:prstGeom prst="rect">
            <a:avLst/>
          </a:prstGeom>
        </p:spPr>
        <p:txBody>
          <a:bodyPr/>
          <a:lstStyle>
            <a:lvl1pPr>
              <a:defRPr kumimoji="1" lang="zh-CN" altLang="en-US" sz="1000" smtClean="0">
                <a:latin typeface="+mn-lt"/>
              </a:defRPr>
            </a:lvl1pPr>
          </a:lstStyle>
          <a:p>
            <a:fld id="{C9D72925-D289-9249-B662-18666BAEB90A}" type="slidenum">
              <a:rPr lang="en-US" altLang="zh-CN" smtClean="0"/>
              <a:t>‹#›</a:t>
            </a:fld>
            <a:endParaRPr lang="en-US" dirty="0"/>
          </a:p>
        </p:txBody>
      </p:sp>
    </p:spTree>
    <p:extLst>
      <p:ext uri="{BB962C8B-B14F-4D97-AF65-F5344CB8AC3E}">
        <p14:creationId xmlns:p14="http://schemas.microsoft.com/office/powerpoint/2010/main" val="374240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2800">
                <a:solidFill>
                  <a:schemeClr val="tx1"/>
                </a:solidFill>
              </a:defRPr>
            </a:lvl1pPr>
          </a:lstStyle>
          <a:p>
            <a:r>
              <a:rPr lang="zh-CN" altLang="en-US" dirty="0"/>
              <a:t>单击此处编辑母版标题样式</a:t>
            </a:r>
          </a:p>
        </p:txBody>
      </p:sp>
      <p:sp>
        <p:nvSpPr>
          <p:cNvPr id="15" name="内容占位符 14"/>
          <p:cNvSpPr>
            <a:spLocks noGrp="1"/>
          </p:cNvSpPr>
          <p:nvPr>
            <p:ph sz="quarter" idx="10"/>
          </p:nvPr>
        </p:nvSpPr>
        <p:spPr>
          <a:xfrm>
            <a:off x="762000" y="1504894"/>
            <a:ext cx="10668000" cy="5002231"/>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8" name="图片 7"/>
          <p:cNvPicPr>
            <a:picLocks noChangeAspect="1"/>
          </p:cNvPicPr>
          <p:nvPr userDrawn="1"/>
        </p:nvPicPr>
        <p:blipFill>
          <a:blip r:embed="rId2"/>
          <a:stretch>
            <a:fillRect/>
          </a:stretch>
        </p:blipFill>
        <p:spPr>
          <a:xfrm>
            <a:off x="12308840" y="78105"/>
            <a:ext cx="1356995" cy="463550"/>
          </a:xfrm>
          <a:prstGeom prst="rect">
            <a:avLst/>
          </a:prstGeom>
        </p:spPr>
      </p:pic>
      <p:sp>
        <p:nvSpPr>
          <p:cNvPr id="3" name="矩形 2"/>
          <p:cNvSpPr/>
          <p:nvPr userDrawn="1"/>
        </p:nvSpPr>
        <p:spPr>
          <a:xfrm flipV="1">
            <a:off x="622300" y="1209040"/>
            <a:ext cx="10945495" cy="76200"/>
          </a:xfrm>
          <a:prstGeom prst="rect">
            <a:avLst/>
          </a:prstGeom>
          <a:gradFill>
            <a:gsLst>
              <a:gs pos="0">
                <a:srgbClr val="F17EC8"/>
              </a:gs>
              <a:gs pos="33000">
                <a:srgbClr val="F47C58"/>
              </a:gs>
              <a:gs pos="56000">
                <a:srgbClr val="FCA817"/>
              </a:gs>
              <a:gs pos="83000">
                <a:srgbClr val="C1D539"/>
              </a:gs>
              <a:gs pos="100000">
                <a:srgbClr val="49D2C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1"/>
          <p:cNvSpPr>
            <a:spLocks noGrp="1" noChangeArrowheads="1"/>
          </p:cNvSpPr>
          <p:nvPr>
            <p:ph type="sldNum" sz="quarter" idx="12"/>
          </p:nvPr>
        </p:nvSpPr>
        <p:spPr>
          <a:xfrm>
            <a:off x="11819890" y="6619240"/>
            <a:ext cx="372110" cy="238760"/>
          </a:xfrm>
          <a:prstGeom prst="rect">
            <a:avLst/>
          </a:prstGeom>
        </p:spPr>
        <p:txBody>
          <a:bodyPr/>
          <a:lstStyle>
            <a:lvl1pPr>
              <a:defRPr kumimoji="1" lang="zh-CN" altLang="en-US" sz="1000" smtClean="0">
                <a:latin typeface="+mn-lt"/>
              </a:defRPr>
            </a:lvl1pPr>
          </a:lstStyle>
          <a:p>
            <a:fld id="{C9D72925-D289-9249-B662-18666BAEB90A}" type="slidenum">
              <a:rPr lang="en-US" altLang="zh-CN" smtClean="0"/>
              <a:t>‹#›</a:t>
            </a:fld>
            <a:endParaRPr lang="en-US" dirty="0"/>
          </a:p>
        </p:txBody>
      </p:sp>
    </p:spTree>
    <p:extLst>
      <p:ext uri="{BB962C8B-B14F-4D97-AF65-F5344CB8AC3E}">
        <p14:creationId xmlns:p14="http://schemas.microsoft.com/office/powerpoint/2010/main" val="3944524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2800">
                <a:solidFill>
                  <a:schemeClr val="tx1"/>
                </a:solidFill>
              </a:defRPr>
            </a:lvl1pPr>
          </a:lstStyle>
          <a:p>
            <a:r>
              <a:rPr lang="zh-CN" altLang="en-US" dirty="0"/>
              <a:t>单击此处编辑母版标题样式</a:t>
            </a:r>
          </a:p>
        </p:txBody>
      </p:sp>
      <p:sp>
        <p:nvSpPr>
          <p:cNvPr id="15" name="内容占位符 14"/>
          <p:cNvSpPr>
            <a:spLocks noGrp="1"/>
          </p:cNvSpPr>
          <p:nvPr>
            <p:ph sz="quarter" idx="10"/>
          </p:nvPr>
        </p:nvSpPr>
        <p:spPr>
          <a:xfrm>
            <a:off x="762000" y="1504894"/>
            <a:ext cx="10668000" cy="5002231"/>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8" name="图片 7"/>
          <p:cNvPicPr>
            <a:picLocks noChangeAspect="1"/>
          </p:cNvPicPr>
          <p:nvPr userDrawn="1"/>
        </p:nvPicPr>
        <p:blipFill>
          <a:blip r:embed="rId2"/>
          <a:stretch>
            <a:fillRect/>
          </a:stretch>
        </p:blipFill>
        <p:spPr>
          <a:xfrm>
            <a:off x="12308840" y="78105"/>
            <a:ext cx="1356995" cy="463550"/>
          </a:xfrm>
          <a:prstGeom prst="rect">
            <a:avLst/>
          </a:prstGeom>
        </p:spPr>
      </p:pic>
      <p:sp>
        <p:nvSpPr>
          <p:cNvPr id="3" name="矩形 2"/>
          <p:cNvSpPr/>
          <p:nvPr userDrawn="1"/>
        </p:nvSpPr>
        <p:spPr>
          <a:xfrm flipV="1">
            <a:off x="622300" y="1209040"/>
            <a:ext cx="10945495" cy="76200"/>
          </a:xfrm>
          <a:prstGeom prst="rect">
            <a:avLst/>
          </a:prstGeom>
          <a:gradFill>
            <a:gsLst>
              <a:gs pos="0">
                <a:srgbClr val="F17EC8"/>
              </a:gs>
              <a:gs pos="33000">
                <a:srgbClr val="F47C58"/>
              </a:gs>
              <a:gs pos="56000">
                <a:srgbClr val="FCA817"/>
              </a:gs>
              <a:gs pos="83000">
                <a:srgbClr val="C1D539"/>
              </a:gs>
              <a:gs pos="100000">
                <a:srgbClr val="49D2C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1"/>
          <p:cNvSpPr>
            <a:spLocks noGrp="1" noChangeArrowheads="1"/>
          </p:cNvSpPr>
          <p:nvPr>
            <p:ph type="sldNum" sz="quarter" idx="12"/>
          </p:nvPr>
        </p:nvSpPr>
        <p:spPr>
          <a:xfrm>
            <a:off x="11819890" y="6619240"/>
            <a:ext cx="372110" cy="238760"/>
          </a:xfrm>
          <a:prstGeom prst="rect">
            <a:avLst/>
          </a:prstGeom>
        </p:spPr>
        <p:txBody>
          <a:bodyPr/>
          <a:lstStyle>
            <a:lvl1pPr>
              <a:defRPr kumimoji="1" lang="zh-CN" altLang="en-US" sz="1000" smtClean="0">
                <a:latin typeface="+mn-lt"/>
              </a:defRPr>
            </a:lvl1pPr>
          </a:lstStyle>
          <a:p>
            <a:fld id="{C9D72925-D289-9249-B662-18666BAEB90A}" type="slidenum">
              <a:rPr lang="en-US" altLang="zh-CN" smtClean="0"/>
              <a:t>‹#›</a:t>
            </a:fld>
            <a:endParaRPr lang="en-US" dirty="0"/>
          </a:p>
        </p:txBody>
      </p:sp>
    </p:spTree>
    <p:extLst>
      <p:ext uri="{BB962C8B-B14F-4D97-AF65-F5344CB8AC3E}">
        <p14:creationId xmlns:p14="http://schemas.microsoft.com/office/powerpoint/2010/main" val="1942435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2800">
                <a:solidFill>
                  <a:schemeClr val="tx1"/>
                </a:solidFill>
              </a:defRPr>
            </a:lvl1pPr>
          </a:lstStyle>
          <a:p>
            <a:r>
              <a:rPr lang="zh-CN" altLang="en-US" dirty="0"/>
              <a:t>单击此处编辑母版标题样式</a:t>
            </a:r>
          </a:p>
        </p:txBody>
      </p:sp>
      <p:sp>
        <p:nvSpPr>
          <p:cNvPr id="15" name="内容占位符 14"/>
          <p:cNvSpPr>
            <a:spLocks noGrp="1"/>
          </p:cNvSpPr>
          <p:nvPr>
            <p:ph sz="quarter" idx="10"/>
          </p:nvPr>
        </p:nvSpPr>
        <p:spPr>
          <a:xfrm>
            <a:off x="762000" y="1504894"/>
            <a:ext cx="10668000" cy="5002231"/>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8" name="图片 7"/>
          <p:cNvPicPr>
            <a:picLocks noChangeAspect="1"/>
          </p:cNvPicPr>
          <p:nvPr userDrawn="1"/>
        </p:nvPicPr>
        <p:blipFill>
          <a:blip r:embed="rId2"/>
          <a:stretch>
            <a:fillRect/>
          </a:stretch>
        </p:blipFill>
        <p:spPr>
          <a:xfrm>
            <a:off x="12308840" y="78105"/>
            <a:ext cx="1356995" cy="463550"/>
          </a:xfrm>
          <a:prstGeom prst="rect">
            <a:avLst/>
          </a:prstGeom>
        </p:spPr>
      </p:pic>
      <p:sp>
        <p:nvSpPr>
          <p:cNvPr id="3" name="矩形 2"/>
          <p:cNvSpPr/>
          <p:nvPr userDrawn="1"/>
        </p:nvSpPr>
        <p:spPr>
          <a:xfrm flipV="1">
            <a:off x="622300" y="1209040"/>
            <a:ext cx="10945495" cy="76200"/>
          </a:xfrm>
          <a:prstGeom prst="rect">
            <a:avLst/>
          </a:prstGeom>
          <a:gradFill>
            <a:gsLst>
              <a:gs pos="0">
                <a:srgbClr val="F17EC8"/>
              </a:gs>
              <a:gs pos="33000">
                <a:srgbClr val="F47C58"/>
              </a:gs>
              <a:gs pos="56000">
                <a:srgbClr val="FCA817"/>
              </a:gs>
              <a:gs pos="83000">
                <a:srgbClr val="C1D539"/>
              </a:gs>
              <a:gs pos="100000">
                <a:srgbClr val="49D2C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1"/>
          <p:cNvSpPr>
            <a:spLocks noGrp="1" noChangeArrowheads="1"/>
          </p:cNvSpPr>
          <p:nvPr>
            <p:ph type="sldNum" sz="quarter" idx="12"/>
          </p:nvPr>
        </p:nvSpPr>
        <p:spPr>
          <a:xfrm>
            <a:off x="11819890" y="6619240"/>
            <a:ext cx="372110" cy="238760"/>
          </a:xfrm>
          <a:prstGeom prst="rect">
            <a:avLst/>
          </a:prstGeom>
        </p:spPr>
        <p:txBody>
          <a:bodyPr/>
          <a:lstStyle>
            <a:lvl1pPr>
              <a:defRPr kumimoji="1" lang="zh-CN" altLang="en-US" sz="1000" smtClean="0">
                <a:latin typeface="+mn-lt"/>
              </a:defRPr>
            </a:lvl1pPr>
          </a:lstStyle>
          <a:p>
            <a:fld id="{C9D72925-D289-9249-B662-18666BAEB90A}" type="slidenum">
              <a:rPr lang="en-US" altLang="zh-CN" smtClean="0"/>
              <a:t>‹#›</a:t>
            </a:fld>
            <a:endParaRPr lang="en-US" dirty="0"/>
          </a:p>
        </p:txBody>
      </p:sp>
    </p:spTree>
    <p:extLst>
      <p:ext uri="{BB962C8B-B14F-4D97-AF65-F5344CB8AC3E}">
        <p14:creationId xmlns:p14="http://schemas.microsoft.com/office/powerpoint/2010/main" val="1865657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2800">
                <a:solidFill>
                  <a:schemeClr val="tx1"/>
                </a:solidFill>
              </a:defRPr>
            </a:lvl1pPr>
          </a:lstStyle>
          <a:p>
            <a:r>
              <a:rPr lang="zh-CN" altLang="en-US" dirty="0"/>
              <a:t>单击此处编辑母版标题样式</a:t>
            </a:r>
          </a:p>
        </p:txBody>
      </p:sp>
      <p:sp>
        <p:nvSpPr>
          <p:cNvPr id="15" name="内容占位符 14"/>
          <p:cNvSpPr>
            <a:spLocks noGrp="1"/>
          </p:cNvSpPr>
          <p:nvPr>
            <p:ph sz="quarter" idx="10"/>
          </p:nvPr>
        </p:nvSpPr>
        <p:spPr>
          <a:xfrm>
            <a:off x="762000" y="1504894"/>
            <a:ext cx="10668000" cy="5002231"/>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8" name="图片 7"/>
          <p:cNvPicPr>
            <a:picLocks noChangeAspect="1"/>
          </p:cNvPicPr>
          <p:nvPr userDrawn="1"/>
        </p:nvPicPr>
        <p:blipFill>
          <a:blip r:embed="rId2"/>
          <a:stretch>
            <a:fillRect/>
          </a:stretch>
        </p:blipFill>
        <p:spPr>
          <a:xfrm>
            <a:off x="12308840" y="78105"/>
            <a:ext cx="1356995" cy="463550"/>
          </a:xfrm>
          <a:prstGeom prst="rect">
            <a:avLst/>
          </a:prstGeom>
        </p:spPr>
      </p:pic>
      <p:sp>
        <p:nvSpPr>
          <p:cNvPr id="3" name="矩形 2"/>
          <p:cNvSpPr/>
          <p:nvPr userDrawn="1"/>
        </p:nvSpPr>
        <p:spPr>
          <a:xfrm flipV="1">
            <a:off x="622300" y="1209040"/>
            <a:ext cx="10945495" cy="76200"/>
          </a:xfrm>
          <a:prstGeom prst="rect">
            <a:avLst/>
          </a:prstGeom>
          <a:gradFill>
            <a:gsLst>
              <a:gs pos="0">
                <a:srgbClr val="F17EC8"/>
              </a:gs>
              <a:gs pos="33000">
                <a:srgbClr val="F47C58"/>
              </a:gs>
              <a:gs pos="56000">
                <a:srgbClr val="FCA817"/>
              </a:gs>
              <a:gs pos="83000">
                <a:srgbClr val="C1D539"/>
              </a:gs>
              <a:gs pos="100000">
                <a:srgbClr val="49D2C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1"/>
          <p:cNvSpPr>
            <a:spLocks noGrp="1" noChangeArrowheads="1"/>
          </p:cNvSpPr>
          <p:nvPr>
            <p:ph type="sldNum" sz="quarter" idx="12"/>
          </p:nvPr>
        </p:nvSpPr>
        <p:spPr>
          <a:xfrm>
            <a:off x="11819890" y="6619240"/>
            <a:ext cx="372110" cy="238760"/>
          </a:xfrm>
          <a:prstGeom prst="rect">
            <a:avLst/>
          </a:prstGeom>
        </p:spPr>
        <p:txBody>
          <a:bodyPr/>
          <a:lstStyle>
            <a:lvl1pPr>
              <a:defRPr kumimoji="1" lang="zh-CN" altLang="en-US" sz="1000" smtClean="0">
                <a:latin typeface="+mn-lt"/>
              </a:defRPr>
            </a:lvl1pPr>
          </a:lstStyle>
          <a:p>
            <a:fld id="{C9D72925-D289-9249-B662-18666BAEB90A}" type="slidenum">
              <a:rPr lang="en-US" altLang="zh-CN" smtClean="0"/>
              <a:t>‹#›</a:t>
            </a:fld>
            <a:endParaRPr lang="en-US" dirty="0"/>
          </a:p>
        </p:txBody>
      </p:sp>
    </p:spTree>
    <p:extLst>
      <p:ext uri="{BB962C8B-B14F-4D97-AF65-F5344CB8AC3E}">
        <p14:creationId xmlns:p14="http://schemas.microsoft.com/office/powerpoint/2010/main" val="2100442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2800">
                <a:solidFill>
                  <a:schemeClr val="tx1"/>
                </a:solidFill>
              </a:defRPr>
            </a:lvl1pPr>
          </a:lstStyle>
          <a:p>
            <a:r>
              <a:rPr lang="zh-CN" altLang="en-US" dirty="0"/>
              <a:t>单击此处编辑母版标题样式</a:t>
            </a:r>
          </a:p>
        </p:txBody>
      </p:sp>
      <p:sp>
        <p:nvSpPr>
          <p:cNvPr id="15" name="内容占位符 14"/>
          <p:cNvSpPr>
            <a:spLocks noGrp="1"/>
          </p:cNvSpPr>
          <p:nvPr>
            <p:ph sz="quarter" idx="10"/>
          </p:nvPr>
        </p:nvSpPr>
        <p:spPr>
          <a:xfrm>
            <a:off x="762000" y="1504894"/>
            <a:ext cx="10668000" cy="5002231"/>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8" name="图片 7"/>
          <p:cNvPicPr>
            <a:picLocks noChangeAspect="1"/>
          </p:cNvPicPr>
          <p:nvPr userDrawn="1"/>
        </p:nvPicPr>
        <p:blipFill>
          <a:blip r:embed="rId2"/>
          <a:stretch>
            <a:fillRect/>
          </a:stretch>
        </p:blipFill>
        <p:spPr>
          <a:xfrm>
            <a:off x="12308840" y="78105"/>
            <a:ext cx="1356995" cy="463550"/>
          </a:xfrm>
          <a:prstGeom prst="rect">
            <a:avLst/>
          </a:prstGeom>
        </p:spPr>
      </p:pic>
      <p:sp>
        <p:nvSpPr>
          <p:cNvPr id="3" name="矩形 2"/>
          <p:cNvSpPr/>
          <p:nvPr userDrawn="1"/>
        </p:nvSpPr>
        <p:spPr>
          <a:xfrm flipV="1">
            <a:off x="622300" y="1209040"/>
            <a:ext cx="10945495" cy="76200"/>
          </a:xfrm>
          <a:prstGeom prst="rect">
            <a:avLst/>
          </a:prstGeom>
          <a:gradFill>
            <a:gsLst>
              <a:gs pos="0">
                <a:srgbClr val="F17EC8"/>
              </a:gs>
              <a:gs pos="33000">
                <a:srgbClr val="F47C58"/>
              </a:gs>
              <a:gs pos="56000">
                <a:srgbClr val="FCA817"/>
              </a:gs>
              <a:gs pos="83000">
                <a:srgbClr val="C1D539"/>
              </a:gs>
              <a:gs pos="100000">
                <a:srgbClr val="49D2C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1"/>
          <p:cNvSpPr>
            <a:spLocks noGrp="1" noChangeArrowheads="1"/>
          </p:cNvSpPr>
          <p:nvPr>
            <p:ph type="sldNum" sz="quarter" idx="12"/>
          </p:nvPr>
        </p:nvSpPr>
        <p:spPr>
          <a:xfrm>
            <a:off x="11819890" y="6619240"/>
            <a:ext cx="372110" cy="238760"/>
          </a:xfrm>
          <a:prstGeom prst="rect">
            <a:avLst/>
          </a:prstGeom>
        </p:spPr>
        <p:txBody>
          <a:bodyPr/>
          <a:lstStyle>
            <a:lvl1pPr>
              <a:defRPr kumimoji="1" lang="zh-CN" altLang="en-US" sz="1000" smtClean="0">
                <a:latin typeface="+mn-lt"/>
              </a:defRPr>
            </a:lvl1pPr>
          </a:lstStyle>
          <a:p>
            <a:fld id="{C9D72925-D289-9249-B662-18666BAEB90A}" type="slidenum">
              <a:rPr lang="en-US" altLang="zh-CN" smtClean="0"/>
              <a:t>‹#›</a:t>
            </a:fld>
            <a:endParaRPr lang="en-US" dirty="0"/>
          </a:p>
        </p:txBody>
      </p:sp>
    </p:spTree>
    <p:extLst>
      <p:ext uri="{BB962C8B-B14F-4D97-AF65-F5344CB8AC3E}">
        <p14:creationId xmlns:p14="http://schemas.microsoft.com/office/powerpoint/2010/main" val="1635511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2800">
                <a:solidFill>
                  <a:schemeClr val="tx1"/>
                </a:solidFill>
              </a:defRPr>
            </a:lvl1pPr>
          </a:lstStyle>
          <a:p>
            <a:r>
              <a:rPr lang="zh-CN" altLang="en-US" dirty="0"/>
              <a:t>单击此处编辑母版标题样式</a:t>
            </a:r>
          </a:p>
        </p:txBody>
      </p:sp>
      <p:sp>
        <p:nvSpPr>
          <p:cNvPr id="15" name="内容占位符 14"/>
          <p:cNvSpPr>
            <a:spLocks noGrp="1"/>
          </p:cNvSpPr>
          <p:nvPr>
            <p:ph sz="quarter" idx="10"/>
          </p:nvPr>
        </p:nvSpPr>
        <p:spPr>
          <a:xfrm>
            <a:off x="762000" y="1504894"/>
            <a:ext cx="10668000" cy="5002231"/>
          </a:xfrm>
        </p:spPr>
        <p:txBody>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pic>
        <p:nvPicPr>
          <p:cNvPr id="8" name="图片 7"/>
          <p:cNvPicPr>
            <a:picLocks noChangeAspect="1"/>
          </p:cNvPicPr>
          <p:nvPr userDrawn="1"/>
        </p:nvPicPr>
        <p:blipFill>
          <a:blip r:embed="rId2"/>
          <a:stretch>
            <a:fillRect/>
          </a:stretch>
        </p:blipFill>
        <p:spPr>
          <a:xfrm>
            <a:off x="12308840" y="78105"/>
            <a:ext cx="1356995" cy="463550"/>
          </a:xfrm>
          <a:prstGeom prst="rect">
            <a:avLst/>
          </a:prstGeom>
        </p:spPr>
      </p:pic>
      <p:sp>
        <p:nvSpPr>
          <p:cNvPr id="3" name="矩形 2"/>
          <p:cNvSpPr/>
          <p:nvPr userDrawn="1"/>
        </p:nvSpPr>
        <p:spPr>
          <a:xfrm flipV="1">
            <a:off x="622300" y="1209040"/>
            <a:ext cx="10945495" cy="76200"/>
          </a:xfrm>
          <a:prstGeom prst="rect">
            <a:avLst/>
          </a:prstGeom>
          <a:gradFill>
            <a:gsLst>
              <a:gs pos="0">
                <a:srgbClr val="F17EC8"/>
              </a:gs>
              <a:gs pos="33000">
                <a:srgbClr val="F47C58"/>
              </a:gs>
              <a:gs pos="56000">
                <a:srgbClr val="FCA817"/>
              </a:gs>
              <a:gs pos="83000">
                <a:srgbClr val="C1D539"/>
              </a:gs>
              <a:gs pos="100000">
                <a:srgbClr val="49D2C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1"/>
          <p:cNvSpPr>
            <a:spLocks noGrp="1" noChangeArrowheads="1"/>
          </p:cNvSpPr>
          <p:nvPr>
            <p:ph type="sldNum" sz="quarter" idx="12"/>
          </p:nvPr>
        </p:nvSpPr>
        <p:spPr>
          <a:xfrm>
            <a:off x="11819890" y="6619240"/>
            <a:ext cx="372110" cy="238760"/>
          </a:xfrm>
          <a:prstGeom prst="rect">
            <a:avLst/>
          </a:prstGeom>
        </p:spPr>
        <p:txBody>
          <a:bodyPr/>
          <a:lstStyle>
            <a:lvl1pPr>
              <a:defRPr kumimoji="1" lang="zh-CN" altLang="en-US" sz="1000" smtClean="0">
                <a:latin typeface="+mn-lt"/>
              </a:defRPr>
            </a:lvl1pPr>
          </a:lstStyle>
          <a:p>
            <a:fld id="{C9D72925-D289-9249-B662-18666BAEB90A}" type="slidenum">
              <a:rPr lang="en-US" altLang="zh-CN" smtClean="0"/>
              <a:t>‹#›</a:t>
            </a:fld>
            <a:endParaRPr lang="en-US" dirty="0"/>
          </a:p>
        </p:txBody>
      </p:sp>
    </p:spTree>
    <p:extLst>
      <p:ext uri="{BB962C8B-B14F-4D97-AF65-F5344CB8AC3E}">
        <p14:creationId xmlns:p14="http://schemas.microsoft.com/office/powerpoint/2010/main" val="57916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39EF40-5098-6650-BDDB-D6A4712E85F4}"/>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DB2C494D-49C8-934F-E98E-D772FEF4D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72CF4A44-355E-D252-FDD1-3C6B1CBBBC4D}"/>
              </a:ext>
            </a:extLst>
          </p:cNvPr>
          <p:cNvSpPr>
            <a:spLocks noGrp="1"/>
          </p:cNvSpPr>
          <p:nvPr>
            <p:ph type="dt" sz="half" idx="10"/>
          </p:nvPr>
        </p:nvSpPr>
        <p:spPr/>
        <p:txBody>
          <a:bodyPr/>
          <a:lstStyle/>
          <a:p>
            <a:fld id="{B7328540-7737-EA43-99D9-CF4852A4C1DE}" type="datetimeFigureOut">
              <a:rPr kumimoji="1" lang="zh-CN" altLang="en-US" smtClean="0"/>
              <a:t>2023/7/14</a:t>
            </a:fld>
            <a:endParaRPr kumimoji="1" lang="zh-CN" altLang="en-US"/>
          </a:p>
        </p:txBody>
      </p:sp>
      <p:sp>
        <p:nvSpPr>
          <p:cNvPr id="5" name="页脚占位符 4">
            <a:extLst>
              <a:ext uri="{FF2B5EF4-FFF2-40B4-BE49-F238E27FC236}">
                <a16:creationId xmlns:a16="http://schemas.microsoft.com/office/drawing/2014/main" id="{7905E63E-9DB0-3C7D-5A8A-E9D74B057304}"/>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6586EAA-7A25-C969-A96F-CD2C4474251B}"/>
              </a:ext>
            </a:extLst>
          </p:cNvPr>
          <p:cNvSpPr>
            <a:spLocks noGrp="1"/>
          </p:cNvSpPr>
          <p:nvPr>
            <p:ph type="sldNum" sz="quarter" idx="12"/>
          </p:nvPr>
        </p:nvSpPr>
        <p:spPr/>
        <p:txBody>
          <a:bodyPr/>
          <a:lstStyle/>
          <a:p>
            <a:fld id="{98E15388-B578-564F-AB25-633F4814A490}" type="slidenum">
              <a:rPr kumimoji="1" lang="zh-CN" altLang="en-US" smtClean="0"/>
              <a:t>‹#›</a:t>
            </a:fld>
            <a:endParaRPr kumimoji="1" lang="zh-CN" altLang="en-US"/>
          </a:p>
        </p:txBody>
      </p:sp>
    </p:spTree>
    <p:extLst>
      <p:ext uri="{BB962C8B-B14F-4D97-AF65-F5344CB8AC3E}">
        <p14:creationId xmlns:p14="http://schemas.microsoft.com/office/powerpoint/2010/main" val="325150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081487-F98C-FFD0-76F2-D31498F890B8}"/>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509F5108-9290-2BC9-A418-5EAF4B395C05}"/>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6D272AA-20A0-16D2-16DE-3E373A20E668}"/>
              </a:ext>
            </a:extLst>
          </p:cNvPr>
          <p:cNvSpPr>
            <a:spLocks noGrp="1"/>
          </p:cNvSpPr>
          <p:nvPr>
            <p:ph type="dt" sz="half" idx="10"/>
          </p:nvPr>
        </p:nvSpPr>
        <p:spPr/>
        <p:txBody>
          <a:bodyPr/>
          <a:lstStyle/>
          <a:p>
            <a:fld id="{B7328540-7737-EA43-99D9-CF4852A4C1DE}" type="datetimeFigureOut">
              <a:rPr kumimoji="1" lang="zh-CN" altLang="en-US" smtClean="0"/>
              <a:t>2023/7/14</a:t>
            </a:fld>
            <a:endParaRPr kumimoji="1" lang="zh-CN" altLang="en-US"/>
          </a:p>
        </p:txBody>
      </p:sp>
      <p:sp>
        <p:nvSpPr>
          <p:cNvPr id="5" name="页脚占位符 4">
            <a:extLst>
              <a:ext uri="{FF2B5EF4-FFF2-40B4-BE49-F238E27FC236}">
                <a16:creationId xmlns:a16="http://schemas.microsoft.com/office/drawing/2014/main" id="{79EAD04C-2DFD-857A-0604-6A91C56F1C2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7F2876D-D9A7-2D89-87C4-2C283A140F32}"/>
              </a:ext>
            </a:extLst>
          </p:cNvPr>
          <p:cNvSpPr>
            <a:spLocks noGrp="1"/>
          </p:cNvSpPr>
          <p:nvPr>
            <p:ph type="sldNum" sz="quarter" idx="12"/>
          </p:nvPr>
        </p:nvSpPr>
        <p:spPr/>
        <p:txBody>
          <a:bodyPr/>
          <a:lstStyle/>
          <a:p>
            <a:fld id="{98E15388-B578-564F-AB25-633F4814A490}" type="slidenum">
              <a:rPr kumimoji="1" lang="zh-CN" altLang="en-US" smtClean="0"/>
              <a:t>‹#›</a:t>
            </a:fld>
            <a:endParaRPr kumimoji="1" lang="zh-CN" altLang="en-US"/>
          </a:p>
        </p:txBody>
      </p:sp>
    </p:spTree>
    <p:extLst>
      <p:ext uri="{BB962C8B-B14F-4D97-AF65-F5344CB8AC3E}">
        <p14:creationId xmlns:p14="http://schemas.microsoft.com/office/powerpoint/2010/main" val="35716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DE3E80-A7EE-DA7A-C151-5AD956AF0B09}"/>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89C75664-8BE5-2646-5068-999023336B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2C2299D0-6FEA-1CEE-EF2D-4D40AD772C75}"/>
              </a:ext>
            </a:extLst>
          </p:cNvPr>
          <p:cNvSpPr>
            <a:spLocks noGrp="1"/>
          </p:cNvSpPr>
          <p:nvPr>
            <p:ph type="dt" sz="half" idx="10"/>
          </p:nvPr>
        </p:nvSpPr>
        <p:spPr/>
        <p:txBody>
          <a:bodyPr/>
          <a:lstStyle/>
          <a:p>
            <a:fld id="{B7328540-7737-EA43-99D9-CF4852A4C1DE}" type="datetimeFigureOut">
              <a:rPr kumimoji="1" lang="zh-CN" altLang="en-US" smtClean="0"/>
              <a:t>2023/7/14</a:t>
            </a:fld>
            <a:endParaRPr kumimoji="1" lang="zh-CN" altLang="en-US"/>
          </a:p>
        </p:txBody>
      </p:sp>
      <p:sp>
        <p:nvSpPr>
          <p:cNvPr id="5" name="页脚占位符 4">
            <a:extLst>
              <a:ext uri="{FF2B5EF4-FFF2-40B4-BE49-F238E27FC236}">
                <a16:creationId xmlns:a16="http://schemas.microsoft.com/office/drawing/2014/main" id="{0E27B148-0C8E-0627-2AC5-05D71E034EE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1F3FCB55-8E6B-D2B1-15D2-B8AF2D9184F3}"/>
              </a:ext>
            </a:extLst>
          </p:cNvPr>
          <p:cNvSpPr>
            <a:spLocks noGrp="1"/>
          </p:cNvSpPr>
          <p:nvPr>
            <p:ph type="sldNum" sz="quarter" idx="12"/>
          </p:nvPr>
        </p:nvSpPr>
        <p:spPr/>
        <p:txBody>
          <a:bodyPr/>
          <a:lstStyle/>
          <a:p>
            <a:fld id="{98E15388-B578-564F-AB25-633F4814A490}" type="slidenum">
              <a:rPr kumimoji="1" lang="zh-CN" altLang="en-US" smtClean="0"/>
              <a:t>‹#›</a:t>
            </a:fld>
            <a:endParaRPr kumimoji="1" lang="zh-CN" altLang="en-US"/>
          </a:p>
        </p:txBody>
      </p:sp>
    </p:spTree>
    <p:extLst>
      <p:ext uri="{BB962C8B-B14F-4D97-AF65-F5344CB8AC3E}">
        <p14:creationId xmlns:p14="http://schemas.microsoft.com/office/powerpoint/2010/main" val="292557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B5D23B-BFA8-7EE5-B490-0E6AFFA8E1BC}"/>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DC0E31FD-ACD4-D883-5A6C-AB4CD4C9B606}"/>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6AE134F6-5A05-1C2A-27DB-43D3871DE399}"/>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1B4F4EA5-99CE-C50F-E6C3-3D364F620771}"/>
              </a:ext>
            </a:extLst>
          </p:cNvPr>
          <p:cNvSpPr>
            <a:spLocks noGrp="1"/>
          </p:cNvSpPr>
          <p:nvPr>
            <p:ph type="dt" sz="half" idx="10"/>
          </p:nvPr>
        </p:nvSpPr>
        <p:spPr/>
        <p:txBody>
          <a:bodyPr/>
          <a:lstStyle/>
          <a:p>
            <a:fld id="{B7328540-7737-EA43-99D9-CF4852A4C1DE}" type="datetimeFigureOut">
              <a:rPr kumimoji="1" lang="zh-CN" altLang="en-US" smtClean="0"/>
              <a:t>2023/7/14</a:t>
            </a:fld>
            <a:endParaRPr kumimoji="1" lang="zh-CN" altLang="en-US"/>
          </a:p>
        </p:txBody>
      </p:sp>
      <p:sp>
        <p:nvSpPr>
          <p:cNvPr id="6" name="页脚占位符 5">
            <a:extLst>
              <a:ext uri="{FF2B5EF4-FFF2-40B4-BE49-F238E27FC236}">
                <a16:creationId xmlns:a16="http://schemas.microsoft.com/office/drawing/2014/main" id="{7297EF86-9819-B642-4323-0D3EDF32730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F799DD8B-D11A-9C79-295D-8C036C8BDF81}"/>
              </a:ext>
            </a:extLst>
          </p:cNvPr>
          <p:cNvSpPr>
            <a:spLocks noGrp="1"/>
          </p:cNvSpPr>
          <p:nvPr>
            <p:ph type="sldNum" sz="quarter" idx="12"/>
          </p:nvPr>
        </p:nvSpPr>
        <p:spPr/>
        <p:txBody>
          <a:bodyPr/>
          <a:lstStyle/>
          <a:p>
            <a:fld id="{98E15388-B578-564F-AB25-633F4814A490}" type="slidenum">
              <a:rPr kumimoji="1" lang="zh-CN" altLang="en-US" smtClean="0"/>
              <a:t>‹#›</a:t>
            </a:fld>
            <a:endParaRPr kumimoji="1" lang="zh-CN" altLang="en-US"/>
          </a:p>
        </p:txBody>
      </p:sp>
    </p:spTree>
    <p:extLst>
      <p:ext uri="{BB962C8B-B14F-4D97-AF65-F5344CB8AC3E}">
        <p14:creationId xmlns:p14="http://schemas.microsoft.com/office/powerpoint/2010/main" val="267084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CAD33E-B995-72BC-93E8-E74256B54807}"/>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67110EEB-1155-1C9A-38EC-089C646569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813C6838-8170-B857-06E6-9C929636EB04}"/>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E31A346E-0FE7-F46D-8008-F267C39ABB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97CE23CA-C94F-3518-A45B-913F4BF53188}"/>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56FB6C13-582C-638F-A80C-E1FF2C78D638}"/>
              </a:ext>
            </a:extLst>
          </p:cNvPr>
          <p:cNvSpPr>
            <a:spLocks noGrp="1"/>
          </p:cNvSpPr>
          <p:nvPr>
            <p:ph type="dt" sz="half" idx="10"/>
          </p:nvPr>
        </p:nvSpPr>
        <p:spPr/>
        <p:txBody>
          <a:bodyPr/>
          <a:lstStyle/>
          <a:p>
            <a:fld id="{B7328540-7737-EA43-99D9-CF4852A4C1DE}" type="datetimeFigureOut">
              <a:rPr kumimoji="1" lang="zh-CN" altLang="en-US" smtClean="0"/>
              <a:t>2023/7/14</a:t>
            </a:fld>
            <a:endParaRPr kumimoji="1" lang="zh-CN" altLang="en-US"/>
          </a:p>
        </p:txBody>
      </p:sp>
      <p:sp>
        <p:nvSpPr>
          <p:cNvPr id="8" name="页脚占位符 7">
            <a:extLst>
              <a:ext uri="{FF2B5EF4-FFF2-40B4-BE49-F238E27FC236}">
                <a16:creationId xmlns:a16="http://schemas.microsoft.com/office/drawing/2014/main" id="{C6B79E83-1CBB-E418-E66F-4AC5355BF19A}"/>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A28B9935-9350-5479-E3F2-A74C81E5C5E2}"/>
              </a:ext>
            </a:extLst>
          </p:cNvPr>
          <p:cNvSpPr>
            <a:spLocks noGrp="1"/>
          </p:cNvSpPr>
          <p:nvPr>
            <p:ph type="sldNum" sz="quarter" idx="12"/>
          </p:nvPr>
        </p:nvSpPr>
        <p:spPr/>
        <p:txBody>
          <a:bodyPr/>
          <a:lstStyle/>
          <a:p>
            <a:fld id="{98E15388-B578-564F-AB25-633F4814A490}" type="slidenum">
              <a:rPr kumimoji="1" lang="zh-CN" altLang="en-US" smtClean="0"/>
              <a:t>‹#›</a:t>
            </a:fld>
            <a:endParaRPr kumimoji="1" lang="zh-CN" altLang="en-US"/>
          </a:p>
        </p:txBody>
      </p:sp>
    </p:spTree>
    <p:extLst>
      <p:ext uri="{BB962C8B-B14F-4D97-AF65-F5344CB8AC3E}">
        <p14:creationId xmlns:p14="http://schemas.microsoft.com/office/powerpoint/2010/main" val="284982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981807-63A4-42C4-A699-B2C6300E93B6}"/>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120A2430-9D16-63BA-E838-EC1A5DDAC610}"/>
              </a:ext>
            </a:extLst>
          </p:cNvPr>
          <p:cNvSpPr>
            <a:spLocks noGrp="1"/>
          </p:cNvSpPr>
          <p:nvPr>
            <p:ph type="dt" sz="half" idx="10"/>
          </p:nvPr>
        </p:nvSpPr>
        <p:spPr/>
        <p:txBody>
          <a:bodyPr/>
          <a:lstStyle/>
          <a:p>
            <a:fld id="{B7328540-7737-EA43-99D9-CF4852A4C1DE}" type="datetimeFigureOut">
              <a:rPr kumimoji="1" lang="zh-CN" altLang="en-US" smtClean="0"/>
              <a:t>2023/7/14</a:t>
            </a:fld>
            <a:endParaRPr kumimoji="1" lang="zh-CN" altLang="en-US"/>
          </a:p>
        </p:txBody>
      </p:sp>
      <p:sp>
        <p:nvSpPr>
          <p:cNvPr id="4" name="页脚占位符 3">
            <a:extLst>
              <a:ext uri="{FF2B5EF4-FFF2-40B4-BE49-F238E27FC236}">
                <a16:creationId xmlns:a16="http://schemas.microsoft.com/office/drawing/2014/main" id="{573F8287-967E-01E2-4BF2-0DDB38C6548B}"/>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8D646312-2DE1-C53E-86FB-67DD005B6870}"/>
              </a:ext>
            </a:extLst>
          </p:cNvPr>
          <p:cNvSpPr>
            <a:spLocks noGrp="1"/>
          </p:cNvSpPr>
          <p:nvPr>
            <p:ph type="sldNum" sz="quarter" idx="12"/>
          </p:nvPr>
        </p:nvSpPr>
        <p:spPr/>
        <p:txBody>
          <a:bodyPr/>
          <a:lstStyle/>
          <a:p>
            <a:fld id="{98E15388-B578-564F-AB25-633F4814A490}" type="slidenum">
              <a:rPr kumimoji="1" lang="zh-CN" altLang="en-US" smtClean="0"/>
              <a:t>‹#›</a:t>
            </a:fld>
            <a:endParaRPr kumimoji="1" lang="zh-CN" altLang="en-US"/>
          </a:p>
        </p:txBody>
      </p:sp>
    </p:spTree>
    <p:extLst>
      <p:ext uri="{BB962C8B-B14F-4D97-AF65-F5344CB8AC3E}">
        <p14:creationId xmlns:p14="http://schemas.microsoft.com/office/powerpoint/2010/main" val="3111102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CE3EFD1-50DD-332F-A51A-121E0BD8938A}"/>
              </a:ext>
            </a:extLst>
          </p:cNvPr>
          <p:cNvSpPr>
            <a:spLocks noGrp="1"/>
          </p:cNvSpPr>
          <p:nvPr>
            <p:ph type="dt" sz="half" idx="10"/>
          </p:nvPr>
        </p:nvSpPr>
        <p:spPr/>
        <p:txBody>
          <a:bodyPr/>
          <a:lstStyle/>
          <a:p>
            <a:fld id="{B7328540-7737-EA43-99D9-CF4852A4C1DE}" type="datetimeFigureOut">
              <a:rPr kumimoji="1" lang="zh-CN" altLang="en-US" smtClean="0"/>
              <a:t>2023/7/14</a:t>
            </a:fld>
            <a:endParaRPr kumimoji="1" lang="zh-CN" altLang="en-US"/>
          </a:p>
        </p:txBody>
      </p:sp>
      <p:sp>
        <p:nvSpPr>
          <p:cNvPr id="3" name="页脚占位符 2">
            <a:extLst>
              <a:ext uri="{FF2B5EF4-FFF2-40B4-BE49-F238E27FC236}">
                <a16:creationId xmlns:a16="http://schemas.microsoft.com/office/drawing/2014/main" id="{03BFC392-0A9B-24E5-2ED6-6C2F44196554}"/>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FDC9A628-56C5-1F44-3E5D-BBC51B4A5073}"/>
              </a:ext>
            </a:extLst>
          </p:cNvPr>
          <p:cNvSpPr>
            <a:spLocks noGrp="1"/>
          </p:cNvSpPr>
          <p:nvPr>
            <p:ph type="sldNum" sz="quarter" idx="12"/>
          </p:nvPr>
        </p:nvSpPr>
        <p:spPr/>
        <p:txBody>
          <a:bodyPr/>
          <a:lstStyle/>
          <a:p>
            <a:fld id="{98E15388-B578-564F-AB25-633F4814A490}" type="slidenum">
              <a:rPr kumimoji="1" lang="zh-CN" altLang="en-US" smtClean="0"/>
              <a:t>‹#›</a:t>
            </a:fld>
            <a:endParaRPr kumimoji="1" lang="zh-CN" altLang="en-US"/>
          </a:p>
        </p:txBody>
      </p:sp>
    </p:spTree>
    <p:extLst>
      <p:ext uri="{BB962C8B-B14F-4D97-AF65-F5344CB8AC3E}">
        <p14:creationId xmlns:p14="http://schemas.microsoft.com/office/powerpoint/2010/main" val="297733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png"/><Relationship Id="rId5" Type="http://schemas.openxmlformats.org/officeDocument/2006/relationships/slideLayout" Target="../slideLayouts/slideLayout7.xml"/><Relationship Id="rId10" Type="http://schemas.openxmlformats.org/officeDocument/2006/relationships/image" Target="../media/image4.jpe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ags" Target="../tags/tag1.xml"/><Relationship Id="rId3" Type="http://schemas.openxmlformats.org/officeDocument/2006/relationships/slideLayout" Target="../slideLayouts/slideLayout15.xml"/><Relationship Id="rId21" Type="http://schemas.openxmlformats.org/officeDocument/2006/relationships/image" Target="../media/image9.jpe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4.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8.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oleObject" Target="../embeddings/oleObject1.bin"/><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图片 10" descr="封面">
            <a:extLst>
              <a:ext uri="{FF2B5EF4-FFF2-40B4-BE49-F238E27FC236}">
                <a16:creationId xmlns:a16="http://schemas.microsoft.com/office/drawing/2014/main" id="{EC5DEC76-8FB5-EC0C-4E5B-2AC48731DB63}"/>
              </a:ext>
            </a:extLst>
          </p:cNvPr>
          <p:cNvPicPr>
            <a:picLocks noChangeAspect="1"/>
          </p:cNvPicPr>
          <p:nvPr userDrawn="1"/>
        </p:nvPicPr>
        <p:blipFill>
          <a:blip r:embed="rId4"/>
          <a:stretch>
            <a:fillRect/>
          </a:stretch>
        </p:blipFill>
        <p:spPr>
          <a:xfrm>
            <a:off x="1905" y="0"/>
            <a:ext cx="12189460" cy="6858000"/>
          </a:xfrm>
          <a:prstGeom prst="rect">
            <a:avLst/>
          </a:prstGeom>
        </p:spPr>
      </p:pic>
      <p:sp>
        <p:nvSpPr>
          <p:cNvPr id="2" name="标题占位符 1">
            <a:extLst>
              <a:ext uri="{FF2B5EF4-FFF2-40B4-BE49-F238E27FC236}">
                <a16:creationId xmlns:a16="http://schemas.microsoft.com/office/drawing/2014/main" id="{9A22BD5E-85E2-DDD0-7A3E-214328F12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6E99FF3-CD6B-2C49-C3DA-692E05A873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029F5BD0-7CB0-C659-0D59-C541A512C7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6DE4A-652A-AE49-8BDC-7683034E3705}" type="datetimeFigureOut">
              <a:rPr kumimoji="1" lang="zh-CN" altLang="en-US" smtClean="0"/>
              <a:t>2023/7/14</a:t>
            </a:fld>
            <a:endParaRPr kumimoji="1" lang="zh-CN" altLang="en-US"/>
          </a:p>
        </p:txBody>
      </p:sp>
      <p:sp>
        <p:nvSpPr>
          <p:cNvPr id="5" name="页脚占位符 4">
            <a:extLst>
              <a:ext uri="{FF2B5EF4-FFF2-40B4-BE49-F238E27FC236}">
                <a16:creationId xmlns:a16="http://schemas.microsoft.com/office/drawing/2014/main" id="{E62B38EA-539D-55E0-E199-5D0A795609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3C06806-4E89-A006-2D2D-BBA89B5E8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56A2E-36F7-E748-BA73-B6B03D44F254}" type="slidenum">
              <a:rPr kumimoji="1" lang="zh-CN" altLang="en-US" smtClean="0"/>
              <a:t>‹#›</a:t>
            </a:fld>
            <a:endParaRPr kumimoji="1" lang="zh-CN" altLang="en-US"/>
          </a:p>
        </p:txBody>
      </p:sp>
      <p:pic>
        <p:nvPicPr>
          <p:cNvPr id="12" name="图片 11" descr="卡通人物&#10;&#10;低可信度描述已自动生成">
            <a:extLst>
              <a:ext uri="{FF2B5EF4-FFF2-40B4-BE49-F238E27FC236}">
                <a16:creationId xmlns:a16="http://schemas.microsoft.com/office/drawing/2014/main" id="{511A23CD-72A0-D314-D55F-9D085957F10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28876" y="6033020"/>
            <a:ext cx="1442852" cy="599554"/>
          </a:xfrm>
          <a:prstGeom prst="rect">
            <a:avLst/>
          </a:prstGeom>
        </p:spPr>
      </p:pic>
      <p:pic>
        <p:nvPicPr>
          <p:cNvPr id="14" name="图片 13">
            <a:extLst>
              <a:ext uri="{FF2B5EF4-FFF2-40B4-BE49-F238E27FC236}">
                <a16:creationId xmlns:a16="http://schemas.microsoft.com/office/drawing/2014/main" id="{CE4D2F51-66ED-EDB6-D5EA-C4701D6FB12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652245" y="181825"/>
            <a:ext cx="1440000" cy="503999"/>
          </a:xfrm>
          <a:prstGeom prst="rect">
            <a:avLst/>
          </a:prstGeom>
        </p:spPr>
      </p:pic>
    </p:spTree>
    <p:extLst>
      <p:ext uri="{BB962C8B-B14F-4D97-AF65-F5344CB8AC3E}">
        <p14:creationId xmlns:p14="http://schemas.microsoft.com/office/powerpoint/2010/main" val="118475422"/>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内页">
            <a:extLst>
              <a:ext uri="{FF2B5EF4-FFF2-40B4-BE49-F238E27FC236}">
                <a16:creationId xmlns:a16="http://schemas.microsoft.com/office/drawing/2014/main" id="{E4F99CFC-EFF3-B3D9-CA5C-BCF9A50DABEA}"/>
              </a:ext>
            </a:extLst>
          </p:cNvPr>
          <p:cNvPicPr>
            <a:picLocks noChangeAspect="1"/>
          </p:cNvPicPr>
          <p:nvPr userDrawn="1"/>
        </p:nvPicPr>
        <p:blipFill>
          <a:blip r:embed="rId10"/>
          <a:stretch>
            <a:fillRect/>
          </a:stretch>
        </p:blipFill>
        <p:spPr>
          <a:xfrm>
            <a:off x="1905" y="0"/>
            <a:ext cx="12222480" cy="6875145"/>
          </a:xfrm>
          <a:prstGeom prst="rect">
            <a:avLst/>
          </a:prstGeom>
        </p:spPr>
      </p:pic>
      <p:sp>
        <p:nvSpPr>
          <p:cNvPr id="2" name="标题占位符 1">
            <a:extLst>
              <a:ext uri="{FF2B5EF4-FFF2-40B4-BE49-F238E27FC236}">
                <a16:creationId xmlns:a16="http://schemas.microsoft.com/office/drawing/2014/main" id="{0A2FCAB7-C6B0-6D2D-7975-091C6479F18A}"/>
              </a:ext>
            </a:extLst>
          </p:cNvPr>
          <p:cNvSpPr>
            <a:spLocks noGrp="1"/>
          </p:cNvSpPr>
          <p:nvPr>
            <p:ph type="title"/>
          </p:nvPr>
        </p:nvSpPr>
        <p:spPr>
          <a:xfrm>
            <a:off x="334963" y="1"/>
            <a:ext cx="11522075" cy="836612"/>
          </a:xfrm>
          <a:prstGeom prst="rect">
            <a:avLst/>
          </a:prstGeom>
        </p:spPr>
        <p:txBody>
          <a:bodyPr vert="horz" lIns="91440" tIns="45720" rIns="91440" bIns="45720" rtlCol="0" anchor="ctr">
            <a:normAutofit/>
          </a:bodyPr>
          <a:lstStyle/>
          <a:p>
            <a:r>
              <a:rPr kumimoji="1" lang="zh-CN" altLang="en-US" dirty="0"/>
              <a:t>单击此处编辑母版标题样式</a:t>
            </a:r>
          </a:p>
        </p:txBody>
      </p:sp>
      <p:sp>
        <p:nvSpPr>
          <p:cNvPr id="3" name="文本占位符 2">
            <a:extLst>
              <a:ext uri="{FF2B5EF4-FFF2-40B4-BE49-F238E27FC236}">
                <a16:creationId xmlns:a16="http://schemas.microsoft.com/office/drawing/2014/main" id="{693825B8-5AF8-F91D-B00F-7D2FF90EFA36}"/>
              </a:ext>
            </a:extLst>
          </p:cNvPr>
          <p:cNvSpPr>
            <a:spLocks noGrp="1"/>
          </p:cNvSpPr>
          <p:nvPr>
            <p:ph type="body" idx="1"/>
          </p:nvPr>
        </p:nvSpPr>
        <p:spPr>
          <a:xfrm>
            <a:off x="334963" y="908050"/>
            <a:ext cx="11490091" cy="5268913"/>
          </a:xfrm>
          <a:prstGeom prst="rect">
            <a:avLst/>
          </a:prstGeom>
        </p:spPr>
        <p:txBody>
          <a:bodyPr vert="horz" lIns="91440" tIns="45720" rIns="91440" bIns="45720" rtlCol="0">
            <a:normAutofit/>
          </a:bodyPr>
          <a:lstStyle/>
          <a:p>
            <a:pPr lvl="0"/>
            <a:r>
              <a:rPr kumimoji="1" lang="zh-CN" altLang="en-US" dirty="0"/>
              <a:t>单击此处编辑母版文本样式</a:t>
            </a:r>
          </a:p>
          <a:p>
            <a:pPr lvl="1"/>
            <a:r>
              <a:rPr kumimoji="1" lang="zh-CN" altLang="en-US" dirty="0"/>
              <a:t>二级</a:t>
            </a:r>
          </a:p>
          <a:p>
            <a:pPr lvl="2"/>
            <a:r>
              <a:rPr kumimoji="1" lang="zh-CN" altLang="en-US" dirty="0"/>
              <a:t>三级</a:t>
            </a:r>
          </a:p>
          <a:p>
            <a:pPr lvl="3"/>
            <a:r>
              <a:rPr kumimoji="1" lang="zh-CN" altLang="en-US" dirty="0"/>
              <a:t>四级</a:t>
            </a:r>
          </a:p>
          <a:p>
            <a:pPr lvl="4"/>
            <a:r>
              <a:rPr kumimoji="1" lang="zh-CN" altLang="en-US" dirty="0"/>
              <a:t>五级</a:t>
            </a:r>
          </a:p>
        </p:txBody>
      </p:sp>
      <p:sp>
        <p:nvSpPr>
          <p:cNvPr id="4" name="日期占位符 3">
            <a:extLst>
              <a:ext uri="{FF2B5EF4-FFF2-40B4-BE49-F238E27FC236}">
                <a16:creationId xmlns:a16="http://schemas.microsoft.com/office/drawing/2014/main" id="{0E9CAA7D-A61F-FA25-7FE1-1EE8E6A98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28540-7737-EA43-99D9-CF4852A4C1DE}" type="datetimeFigureOut">
              <a:rPr kumimoji="1" lang="zh-CN" altLang="en-US" smtClean="0"/>
              <a:t>2023/7/14</a:t>
            </a:fld>
            <a:endParaRPr kumimoji="1" lang="zh-CN" altLang="en-US"/>
          </a:p>
        </p:txBody>
      </p:sp>
      <p:sp>
        <p:nvSpPr>
          <p:cNvPr id="5" name="页脚占位符 4">
            <a:extLst>
              <a:ext uri="{FF2B5EF4-FFF2-40B4-BE49-F238E27FC236}">
                <a16:creationId xmlns:a16="http://schemas.microsoft.com/office/drawing/2014/main" id="{DBA139A5-9828-6745-8830-51C977CAB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3554D8EC-84BF-2C66-B34D-C509698027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15388-B578-564F-AB25-633F4814A490}" type="slidenum">
              <a:rPr kumimoji="1" lang="zh-CN" altLang="en-US" smtClean="0"/>
              <a:t>‹#›</a:t>
            </a:fld>
            <a:endParaRPr kumimoji="1" lang="zh-CN" altLang="en-US"/>
          </a:p>
        </p:txBody>
      </p:sp>
      <p:pic>
        <p:nvPicPr>
          <p:cNvPr id="8" name="图片 7" descr="图片包含 文本&#10;&#10;描述已自动生成">
            <a:extLst>
              <a:ext uri="{FF2B5EF4-FFF2-40B4-BE49-F238E27FC236}">
                <a16:creationId xmlns:a16="http://schemas.microsoft.com/office/drawing/2014/main" id="{C1D340B6-949E-D5D1-D16A-759699FA7B1C}"/>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258372" y="134534"/>
            <a:ext cx="1566682" cy="548339"/>
          </a:xfrm>
          <a:prstGeom prst="rect">
            <a:avLst/>
          </a:prstGeom>
        </p:spPr>
      </p:pic>
      <p:pic>
        <p:nvPicPr>
          <p:cNvPr id="9" name="图片 8" descr="卡通人物&#10;&#10;低可信度描述已自动生成">
            <a:extLst>
              <a:ext uri="{FF2B5EF4-FFF2-40B4-BE49-F238E27FC236}">
                <a16:creationId xmlns:a16="http://schemas.microsoft.com/office/drawing/2014/main" id="{D37766F6-9A99-E733-9F29-225A06978DE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528876" y="6033020"/>
            <a:ext cx="1442852" cy="599554"/>
          </a:xfrm>
          <a:prstGeom prst="rect">
            <a:avLst/>
          </a:prstGeom>
        </p:spPr>
      </p:pic>
    </p:spTree>
    <p:extLst>
      <p:ext uri="{BB962C8B-B14F-4D97-AF65-F5344CB8AC3E}">
        <p14:creationId xmlns:p14="http://schemas.microsoft.com/office/powerpoint/2010/main" val="3086323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Lst>
  <p:txStyles>
    <p:titleStyle>
      <a:lvl1pPr algn="l" defTabSz="914400" rtl="0" eaLnBrk="1" latinLnBrk="0" hangingPunct="1">
        <a:lnSpc>
          <a:spcPct val="90000"/>
        </a:lnSpc>
        <a:spcBef>
          <a:spcPct val="0"/>
        </a:spcBef>
        <a:buNone/>
        <a:defRPr sz="3200" b="1" kern="1200">
          <a:solidFill>
            <a:srgbClr val="0070C0"/>
          </a:solidFill>
          <a:latin typeface="Microsoft YaHei" panose="020B0503020204020204" pitchFamily="34" charset="-122"/>
          <a:ea typeface="Microsoft YaHei"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icrosoft YaHei" panose="020B0503020204020204" pitchFamily="34" charset="-122"/>
          <a:ea typeface="Microsoft YaHe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pos="7469" userDrawn="1">
          <p15:clr>
            <a:srgbClr val="F26B43"/>
          </p15:clr>
        </p15:guide>
        <p15:guide id="3" orient="horz" pos="527" userDrawn="1">
          <p15:clr>
            <a:srgbClr val="F26B43"/>
          </p15:clr>
        </p15:guide>
        <p15:guide id="4" orient="horz" pos="572" userDrawn="1">
          <p15:clr>
            <a:srgbClr val="F26B43"/>
          </p15:clr>
        </p15:guide>
        <p15:guide id="5" orient="horz" pos="3974" userDrawn="1">
          <p15:clr>
            <a:srgbClr val="F26B43"/>
          </p15:clr>
        </p15:guide>
        <p15:guide id="6" orient="horz" pos="390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内页">
            <a:extLst>
              <a:ext uri="{FF2B5EF4-FFF2-40B4-BE49-F238E27FC236}">
                <a16:creationId xmlns:a16="http://schemas.microsoft.com/office/drawing/2014/main" id="{6AD55BD5-B377-51C1-E916-719494AB3BA1}"/>
              </a:ext>
            </a:extLst>
          </p:cNvPr>
          <p:cNvPicPr>
            <a:picLocks noChangeAspect="1"/>
          </p:cNvPicPr>
          <p:nvPr userDrawn="1"/>
        </p:nvPicPr>
        <p:blipFill>
          <a:blip r:embed="rId4"/>
          <a:stretch>
            <a:fillRect/>
          </a:stretch>
        </p:blipFill>
        <p:spPr>
          <a:xfrm>
            <a:off x="0" y="0"/>
            <a:ext cx="12222480" cy="6875145"/>
          </a:xfrm>
          <a:prstGeom prst="rect">
            <a:avLst/>
          </a:prstGeom>
        </p:spPr>
      </p:pic>
      <p:sp>
        <p:nvSpPr>
          <p:cNvPr id="2" name="标题占位符 1">
            <a:extLst>
              <a:ext uri="{FF2B5EF4-FFF2-40B4-BE49-F238E27FC236}">
                <a16:creationId xmlns:a16="http://schemas.microsoft.com/office/drawing/2014/main" id="{E09D727B-7B72-6D84-E670-43F4F74578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D010FFA0-70A1-10C6-495A-5848DD90C1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F660552A-9BD3-8AF6-69F9-CEF4B3F806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30732-8FFE-0041-AFCB-E5ABB784DCFF}" type="datetimeFigureOut">
              <a:rPr kumimoji="1" lang="zh-CN" altLang="en-US" smtClean="0"/>
              <a:t>2023/7/14</a:t>
            </a:fld>
            <a:endParaRPr kumimoji="1" lang="zh-CN" altLang="en-US"/>
          </a:p>
        </p:txBody>
      </p:sp>
      <p:sp>
        <p:nvSpPr>
          <p:cNvPr id="5" name="页脚占位符 4">
            <a:extLst>
              <a:ext uri="{FF2B5EF4-FFF2-40B4-BE49-F238E27FC236}">
                <a16:creationId xmlns:a16="http://schemas.microsoft.com/office/drawing/2014/main" id="{0122E663-7A55-4896-AAC7-0F48D0CB1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B731D375-8EDA-F422-5BD9-02499C876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B0607-C5AC-1549-A01B-09CE6C64ECDC}" type="slidenum">
              <a:rPr kumimoji="1" lang="zh-CN" altLang="en-US" smtClean="0"/>
              <a:t>‹#›</a:t>
            </a:fld>
            <a:endParaRPr kumimoji="1" lang="zh-CN" altLang="en-US"/>
          </a:p>
        </p:txBody>
      </p:sp>
      <p:pic>
        <p:nvPicPr>
          <p:cNvPr id="8" name="图片 7" descr="图片包含 文本&#10;&#10;描述已自动生成">
            <a:extLst>
              <a:ext uri="{FF2B5EF4-FFF2-40B4-BE49-F238E27FC236}">
                <a16:creationId xmlns:a16="http://schemas.microsoft.com/office/drawing/2014/main" id="{B4C209EE-C4C8-8758-F169-5CE741974FD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38299" y="364703"/>
            <a:ext cx="1645714" cy="576000"/>
          </a:xfrm>
          <a:prstGeom prst="rect">
            <a:avLst/>
          </a:prstGeom>
        </p:spPr>
      </p:pic>
    </p:spTree>
    <p:extLst>
      <p:ext uri="{BB962C8B-B14F-4D97-AF65-F5344CB8AC3E}">
        <p14:creationId xmlns:p14="http://schemas.microsoft.com/office/powerpoint/2010/main" val="175638909"/>
      </p:ext>
    </p:extLst>
  </p:cSld>
  <p:clrMap bg1="lt1" tx1="dk1" bg2="lt2" tx2="dk2" accent1="accent1" accent2="accent2" accent3="accent3" accent4="accent4" accent5="accent5" accent6="accent6" hlink="hlink" folHlink="folHlink"/>
  <p:sldLayoutIdLst>
    <p:sldLayoutId id="2147483673" r:id="rId1"/>
    <p:sldLayoutId id="214748367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对象 3" hidden="1"/>
          <p:cNvGraphicFramePr>
            <a:graphicFrameLocks noChangeAspect="1"/>
          </p:cNvGraphicFramePr>
          <p:nvPr userDrawn="1">
            <p:custDataLst>
              <p:tags r:id="rId18"/>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9" imgW="5715" imgH="5715" progId="TCLayout.ActiveDocument.1">
                  <p:embed/>
                </p:oleObj>
              </mc:Choice>
              <mc:Fallback>
                <p:oleObj name="think-cell 幻灯片" r:id="rId19" imgW="5715" imgH="5715" progId="TCLayout.ActiveDocument.1">
                  <p:embed/>
                  <p:pic>
                    <p:nvPicPr>
                      <p:cNvPr id="4" name="对象 3" hidden="1"/>
                      <p:cNvPicPr/>
                      <p:nvPr/>
                    </p:nvPicPr>
                    <p:blipFill>
                      <a:blip r:embed="rId20"/>
                      <a:stretch>
                        <a:fillRect/>
                      </a:stretch>
                    </p:blipFill>
                    <p:spPr>
                      <a:xfrm>
                        <a:off x="1588" y="1588"/>
                        <a:ext cx="1588" cy="1588"/>
                      </a:xfrm>
                      <a:prstGeom prst="rect">
                        <a:avLst/>
                      </a:prstGeom>
                    </p:spPr>
                  </p:pic>
                </p:oleObj>
              </mc:Fallback>
            </mc:AlternateContent>
          </a:graphicData>
        </a:graphic>
      </p:graphicFrame>
      <p:pic>
        <p:nvPicPr>
          <p:cNvPr id="7" name="图片 6" descr="图片包含 游戏机, 伞&#10;&#10;描述已自动生成"/>
          <p:cNvPicPr>
            <a:picLocks noChangeAspect="1"/>
          </p:cNvPicPr>
          <p:nvPr userDrawn="1"/>
        </p:nvPicPr>
        <p:blipFill>
          <a:blip r:embed="rId21"/>
          <a:stretch>
            <a:fillRect/>
          </a:stretch>
        </p:blipFill>
        <p:spPr>
          <a:xfrm rot="10800000">
            <a:off x="-79899" y="0"/>
            <a:ext cx="12192000" cy="6853695"/>
          </a:xfrm>
          <a:prstGeom prst="rect">
            <a:avLst/>
          </a:prstGeom>
        </p:spPr>
      </p:pic>
      <p:sp>
        <p:nvSpPr>
          <p:cNvPr id="6" name="灯片编号占位符 5"/>
          <p:cNvSpPr>
            <a:spLocks noGrp="1"/>
          </p:cNvSpPr>
          <p:nvPr>
            <p:ph type="sldNum" sz="quarter" idx="4"/>
          </p:nvPr>
        </p:nvSpPr>
        <p:spPr>
          <a:xfrm>
            <a:off x="9448800" y="6417995"/>
            <a:ext cx="2743200" cy="365125"/>
          </a:xfrm>
        </p:spPr>
        <p:txBody>
          <a:bodyPr/>
          <a:lstStyle>
            <a:lvl1pPr algn="r">
              <a:defRPr sz="1000"/>
            </a:lvl1pPr>
          </a:lstStyle>
          <a:p>
            <a:fld id="{565CE74E-AB26-4998-AD42-012C4C1AD076}" type="slidenum">
              <a:rPr lang="zh-CN" altLang="en-US" smtClean="0"/>
              <a:t>‹#›</a:t>
            </a:fld>
            <a:endParaRPr lang="zh-CN" altLang="en-US" dirty="0"/>
          </a:p>
        </p:txBody>
      </p:sp>
      <p:pic>
        <p:nvPicPr>
          <p:cNvPr id="5" name="图片 4"/>
          <p:cNvPicPr>
            <a:picLocks noChangeAspect="1"/>
          </p:cNvPicPr>
          <p:nvPr userDrawn="1"/>
        </p:nvPicPr>
        <p:blipFill rotWithShape="1">
          <a:blip r:embed="rId22"/>
          <a:srcRect t="20746" r="11242" b="32002"/>
          <a:stretch>
            <a:fillRect/>
          </a:stretch>
        </p:blipFill>
        <p:spPr>
          <a:xfrm>
            <a:off x="10137600" y="324000"/>
            <a:ext cx="1812128" cy="529200"/>
          </a:xfrm>
          <a:prstGeom prst="rect">
            <a:avLst/>
          </a:prstGeom>
        </p:spPr>
      </p:pic>
      <p:sp>
        <p:nvSpPr>
          <p:cNvPr id="3" name="标题占位符 1"/>
          <p:cNvSpPr>
            <a:spLocks noGrp="1"/>
          </p:cNvSpPr>
          <p:nvPr>
            <p:ph type="title"/>
          </p:nvPr>
        </p:nvSpPr>
        <p:spPr>
          <a:xfrm>
            <a:off x="838200" y="365125"/>
            <a:ext cx="10515600" cy="485140"/>
          </a:xfrm>
          <a:prstGeom prst="rect">
            <a:avLst/>
          </a:prstGeom>
        </p:spPr>
        <p:txBody>
          <a:bodyPr vert="horz" lIns="91440" tIns="45720" rIns="91440" bIns="45720" rtlCol="0" anchor="ctr">
            <a:noAutofit/>
          </a:bodyPr>
          <a:lstStyle/>
          <a:p>
            <a:r>
              <a:rPr lang="zh-CN" altLang="en-US" dirty="0"/>
              <a:t>单击此处编辑母版标题样式</a:t>
            </a:r>
          </a:p>
        </p:txBody>
      </p:sp>
      <p:sp>
        <p:nvSpPr>
          <p:cNvPr id="8" name="文本占位符 7"/>
          <p:cNvSpPr>
            <a:spLocks noGrp="1"/>
          </p:cNvSpPr>
          <p:nvPr>
            <p:ph type="body" idx="1"/>
          </p:nvPr>
        </p:nvSpPr>
        <p:spPr>
          <a:xfrm>
            <a:off x="838200" y="850265"/>
            <a:ext cx="10515600" cy="5650230"/>
          </a:xfrm>
          <a:prstGeom prst="rect">
            <a:avLst/>
          </a:prstGeom>
        </p:spPr>
        <p:txBody>
          <a:bodyPr vert="horz" lIns="91440" tIns="45720" rIns="91440" bIns="45720" rtlCol="0">
            <a:normAutofit/>
          </a:bodyPr>
          <a:lstStyle/>
          <a:p>
            <a:pPr lvl="0"/>
            <a:r>
              <a:rPr lang="zh-CN" altLang="en-US" dirty="0"/>
              <a:t>单击此处编辑母版文本样</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0784618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hf hdr="0" ftr="0" dt="0"/>
  <p:txStyles>
    <p:titleStyle>
      <a:lvl1pPr algn="l" defTabSz="914400" rtl="0" eaLnBrk="1" latinLnBrk="0" hangingPunct="1">
        <a:lnSpc>
          <a:spcPct val="100000"/>
        </a:lnSpc>
        <a:spcBef>
          <a:spcPct val="0"/>
        </a:spcBef>
        <a:buNone/>
        <a:defRPr sz="2400" b="1" kern="1200">
          <a:solidFill>
            <a:schemeClr val="tx1"/>
          </a:solidFill>
          <a:latin typeface="Times New Roman" panose="02020603050405020304" charset="0"/>
          <a:ea typeface="微软雅黑" panose="020B0503020204020204" charset="-122"/>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Times New Roman" panose="02020603050405020304" charset="0"/>
          <a:ea typeface="微软雅黑" panose="020B0503020204020204" charset="-122"/>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Times New Roman" panose="02020603050405020304" charset="0"/>
          <a:ea typeface="微软雅黑" panose="020B0503020204020204" charset="-122"/>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Times New Roman" panose="02020603050405020304" charset="0"/>
          <a:ea typeface="微软雅黑" panose="020B0503020204020204" charset="-122"/>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000" kern="1200">
          <a:solidFill>
            <a:schemeClr val="tx1"/>
          </a:solidFill>
          <a:latin typeface="Times New Roman" panose="02020603050405020304" charset="0"/>
          <a:ea typeface="微软雅黑" panose="020B0503020204020204" charset="-122"/>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Times New Roman" panose="0202060305040502030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tmp"/></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3FCAFE-9141-1826-EE0B-25A8807DEFF4}"/>
              </a:ext>
            </a:extLst>
          </p:cNvPr>
          <p:cNvSpPr>
            <a:spLocks noGrp="1"/>
          </p:cNvSpPr>
          <p:nvPr>
            <p:ph type="ctrTitle"/>
          </p:nvPr>
        </p:nvSpPr>
        <p:spPr>
          <a:xfrm>
            <a:off x="0" y="2181372"/>
            <a:ext cx="12192000" cy="1502744"/>
          </a:xfrm>
        </p:spPr>
        <p:txBody>
          <a:bodyPr>
            <a:noAutofit/>
          </a:bodyPr>
          <a:lstStyle/>
          <a:p>
            <a:r>
              <a:rPr kumimoji="1" lang="zh-CN" altLang="en-US" sz="5000" dirty="0"/>
              <a:t>甲苯磺酸奥马环素片</a:t>
            </a:r>
            <a:br>
              <a:rPr kumimoji="1" lang="en-US" altLang="zh-CN" sz="5000" dirty="0"/>
            </a:br>
            <a:r>
              <a:rPr kumimoji="1" lang="zh-CN" altLang="en-US" sz="4000" dirty="0"/>
              <a:t>（纽再乐</a:t>
            </a:r>
            <a:r>
              <a:rPr kumimoji="1" lang="en-US" altLang="zh-CN" sz="4000" baseline="30000" dirty="0"/>
              <a:t>®</a:t>
            </a:r>
            <a:r>
              <a:rPr kumimoji="1" lang="zh-CN" altLang="en-US" sz="4000" dirty="0"/>
              <a:t>）</a:t>
            </a:r>
            <a:endParaRPr kumimoji="1" lang="zh-CN" altLang="en-US" sz="5400" dirty="0"/>
          </a:p>
        </p:txBody>
      </p:sp>
      <p:sp>
        <p:nvSpPr>
          <p:cNvPr id="3" name="副标题 2">
            <a:extLst>
              <a:ext uri="{FF2B5EF4-FFF2-40B4-BE49-F238E27FC236}">
                <a16:creationId xmlns:a16="http://schemas.microsoft.com/office/drawing/2014/main" id="{1788166B-B57D-F9DE-0F57-E4CDFC692B98}"/>
              </a:ext>
            </a:extLst>
          </p:cNvPr>
          <p:cNvSpPr>
            <a:spLocks noGrp="1"/>
          </p:cNvSpPr>
          <p:nvPr>
            <p:ph type="subTitle" idx="1"/>
          </p:nvPr>
        </p:nvSpPr>
        <p:spPr>
          <a:xfrm>
            <a:off x="1524000" y="4623344"/>
            <a:ext cx="9144000" cy="503276"/>
          </a:xfrm>
        </p:spPr>
        <p:txBody>
          <a:bodyPr>
            <a:noAutofit/>
          </a:bodyPr>
          <a:lstStyle/>
          <a:p>
            <a:r>
              <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rPr>
              <a:t>再鼎医药（上海）有限公司</a:t>
            </a:r>
          </a:p>
        </p:txBody>
      </p:sp>
    </p:spTree>
    <p:extLst>
      <p:ext uri="{BB962C8B-B14F-4D97-AF65-F5344CB8AC3E}">
        <p14:creationId xmlns:p14="http://schemas.microsoft.com/office/powerpoint/2010/main" val="2225334275"/>
      </p:ext>
    </p:extLst>
  </p:cSld>
  <p:clrMapOvr>
    <a:masterClrMapping/>
  </p:clrMapOvr>
  <mc:AlternateContent xmlns:mc="http://schemas.openxmlformats.org/markup-compatibility/2006" xmlns:p14="http://schemas.microsoft.com/office/powerpoint/2010/main">
    <mc:Choice Requires="p14">
      <p:transition spd="slow" p14:dur="2000" advTm="2527"/>
    </mc:Choice>
    <mc:Fallback xmlns="">
      <p:transition spd="slow" advTm="252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AA2680-9ADA-C89C-D612-31105A879F9A}"/>
              </a:ext>
            </a:extLst>
          </p:cNvPr>
          <p:cNvSpPr>
            <a:spLocks noGrp="1"/>
          </p:cNvSpPr>
          <p:nvPr>
            <p:ph type="ctrTitle"/>
          </p:nvPr>
        </p:nvSpPr>
        <p:spPr>
          <a:xfrm>
            <a:off x="3854505" y="2368087"/>
            <a:ext cx="7223953" cy="1289277"/>
          </a:xfrm>
        </p:spPr>
        <p:txBody>
          <a:bodyPr>
            <a:noAutofit/>
          </a:bodyPr>
          <a:lstStyle/>
          <a:p>
            <a:pPr>
              <a:lnSpc>
                <a:spcPct val="125000"/>
              </a:lnSpc>
            </a:pPr>
            <a:r>
              <a:rPr kumimoji="1" lang="zh-CN" altLang="en-US" sz="4000" dirty="0"/>
              <a:t>感谢您对甲苯磺酸奥马环素片的审阅和支持！</a:t>
            </a:r>
          </a:p>
        </p:txBody>
      </p:sp>
      <p:grpSp>
        <p:nvGrpSpPr>
          <p:cNvPr id="3" name="组合 2"/>
          <p:cNvGrpSpPr/>
          <p:nvPr/>
        </p:nvGrpSpPr>
        <p:grpSpPr>
          <a:xfrm>
            <a:off x="737355" y="1882037"/>
            <a:ext cx="3060000" cy="3060000"/>
            <a:chOff x="720396" y="2085693"/>
            <a:chExt cx="3060000" cy="3060000"/>
          </a:xfrm>
        </p:grpSpPr>
        <p:sp>
          <p:nvSpPr>
            <p:cNvPr id="4" name="椭圆 3"/>
            <p:cNvSpPr/>
            <p:nvPr/>
          </p:nvSpPr>
          <p:spPr>
            <a:xfrm>
              <a:off x="720396" y="2085693"/>
              <a:ext cx="3060000" cy="3060000"/>
            </a:xfrm>
            <a:prstGeom prst="ellipse">
              <a:avLst/>
            </a:prstGeom>
            <a:gradFill flip="none" rotWithShape="1">
              <a:gsLst>
                <a:gs pos="0">
                  <a:srgbClr val="A1FBF9"/>
                </a:gs>
                <a:gs pos="50000">
                  <a:srgbClr val="A1FBF9"/>
                </a:gs>
                <a:gs pos="100000">
                  <a:srgbClr val="A1FBF9"/>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preferRelativeResize="0">
              <a:picLocks/>
            </p:cNvPicPr>
            <p:nvPr/>
          </p:nvPicPr>
          <p:blipFill rotWithShape="1">
            <a:blip r:embed="rId2">
              <a:extLst>
                <a:ext uri="{28A0092B-C50C-407E-A947-70E740481C1C}">
                  <a14:useLocalDpi xmlns:a14="http://schemas.microsoft.com/office/drawing/2010/main" val="0"/>
                </a:ext>
              </a:extLst>
            </a:blip>
            <a:srcRect t="4591" b="16530"/>
            <a:stretch/>
          </p:blipFill>
          <p:spPr>
            <a:xfrm>
              <a:off x="777546" y="2175693"/>
              <a:ext cx="2880000" cy="2880000"/>
            </a:xfrm>
            <a:prstGeom prst="ellipse">
              <a:avLst/>
            </a:prstGeom>
          </p:spPr>
        </p:pic>
      </p:grpSp>
      <p:sp>
        <p:nvSpPr>
          <p:cNvPr id="6" name="文本框 5"/>
          <p:cNvSpPr txBox="1"/>
          <p:nvPr/>
        </p:nvSpPr>
        <p:spPr>
          <a:xfrm>
            <a:off x="5135876" y="3868351"/>
            <a:ext cx="4661210" cy="369332"/>
          </a:xfrm>
          <a:prstGeom prst="rect">
            <a:avLst/>
          </a:prstGeom>
          <a:noFill/>
        </p:spPr>
        <p:txBody>
          <a:bodyPr wrap="square" rtlCol="0">
            <a:spAutoFit/>
          </a:bodyPr>
          <a:lstStyle/>
          <a:p>
            <a:pPr algn="ctr"/>
            <a:r>
              <a:rPr lang="zh-CN" altLang="en-US" b="1" dirty="0">
                <a:solidFill>
                  <a:srgbClr val="13938F"/>
                </a:solidFill>
                <a:latin typeface="微软雅黑" panose="020B0503020204020204" pitchFamily="34" charset="-122"/>
                <a:ea typeface="微软雅黑" panose="020B0503020204020204" pitchFamily="34" charset="-122"/>
              </a:rPr>
              <a:t>广谱高效、安全序贯、指南推荐</a:t>
            </a:r>
          </a:p>
        </p:txBody>
      </p:sp>
    </p:spTree>
    <p:extLst>
      <p:ext uri="{BB962C8B-B14F-4D97-AF65-F5344CB8AC3E}">
        <p14:creationId xmlns:p14="http://schemas.microsoft.com/office/powerpoint/2010/main" val="287051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566000" y="1315784"/>
            <a:ext cx="10800000" cy="108000"/>
          </a:xfrm>
          <a:prstGeom prst="ellipse">
            <a:avLst/>
          </a:prstGeom>
          <a:gradFill flip="none" rotWithShape="0">
            <a:gsLst>
              <a:gs pos="27000">
                <a:schemeClr val="accent1">
                  <a:lumMod val="60000"/>
                  <a:lumOff val="40000"/>
                </a:schemeClr>
              </a:gs>
              <a:gs pos="0">
                <a:srgbClr val="187EC6"/>
              </a:gs>
              <a:gs pos="74000">
                <a:sysClr val="window" lastClr="FFFFFF"/>
              </a:gs>
              <a:gs pos="83000">
                <a:sysClr val="window" lastClr="FFFFFF"/>
              </a:gs>
              <a:gs pos="100000">
                <a:sysClr val="window" lastClr="FFFFFF"/>
              </a:gs>
            </a:gsLst>
            <a:path path="shape">
              <a:fillToRect l="50000" t="50000" r="50000" b="50000"/>
            </a:path>
            <a:tileRect/>
          </a:gradFill>
          <a:ln w="25400" cap="flat">
            <a:noFill/>
            <a:prstDash val="solid"/>
            <a:round/>
          </a:ln>
          <a:effectLst/>
          <a:sp3d/>
        </p:spPr>
        <p:txBody>
          <a:bodyPr rot="0" spcFirstLastPara="1" vertOverflow="overflow" horzOverflow="overflow" vert="horz" wrap="square" lIns="45719" tIns="45719" rIns="45719" bIns="45719" numCol="1" spcCol="38100" rtlCol="0" fromWordArt="0" anchor="ctr" anchorCtr="0" forceAA="0" compatLnSpc="1">
            <a:prstTxWarp prst="textNoShape">
              <a:avLst/>
            </a:prstTxWarp>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Calibri" panose="020F0502020204030204"/>
            </a:endParaRPr>
          </a:p>
        </p:txBody>
      </p:sp>
      <p:sp>
        <p:nvSpPr>
          <p:cNvPr id="7" name="文本框 6"/>
          <p:cNvSpPr txBox="1"/>
          <p:nvPr/>
        </p:nvSpPr>
        <p:spPr>
          <a:xfrm>
            <a:off x="4841420" y="712728"/>
            <a:ext cx="2555421" cy="523220"/>
          </a:xfrm>
          <a:prstGeom prst="rect">
            <a:avLst/>
          </a:prstGeom>
          <a:noFill/>
        </p:spPr>
        <p:txBody>
          <a:bodyPr wrap="square" rtlCol="0">
            <a:spAutoFit/>
          </a:bodyPr>
          <a:lstStyle/>
          <a:p>
            <a:r>
              <a:rPr kumimoji="1" lang="zh-CN" altLang="en-US" sz="2800" b="1" dirty="0">
                <a:latin typeface="微软雅黑" panose="020B0503020204020204" pitchFamily="34" charset="-122"/>
                <a:ea typeface="微软雅黑" panose="020B0503020204020204" pitchFamily="34" charset="-122"/>
                <a:cs typeface="+mj-cs"/>
              </a:rPr>
              <a:t>目录</a:t>
            </a:r>
            <a:r>
              <a:rPr kumimoji="1" lang="zh-CN" altLang="en-US" sz="2800" b="1" dirty="0">
                <a:latin typeface="楷体" panose="02010609060101010101" pitchFamily="49" charset="-122"/>
                <a:ea typeface="楷体" panose="02010609060101010101" pitchFamily="49" charset="-122"/>
                <a:cs typeface="+mj-cs"/>
              </a:rPr>
              <a:t> </a:t>
            </a:r>
            <a:r>
              <a:rPr kumimoji="1" lang="en-US" altLang="zh-CN" sz="2800" b="1" dirty="0">
                <a:latin typeface="微软雅黑" panose="020B0503020204020204" pitchFamily="34" charset="-122"/>
                <a:ea typeface="微软雅黑" panose="020B0503020204020204" pitchFamily="34" charset="-122"/>
                <a:cs typeface="+mj-cs"/>
              </a:rPr>
              <a:t>|</a:t>
            </a:r>
            <a:r>
              <a:rPr kumimoji="1" lang="en-US" altLang="zh-CN" sz="2800" b="1" dirty="0">
                <a:latin typeface="楷体" panose="02010609060101010101" pitchFamily="49" charset="-122"/>
                <a:ea typeface="楷体" panose="02010609060101010101" pitchFamily="49" charset="-122"/>
                <a:cs typeface="+mj-cs"/>
              </a:rPr>
              <a:t> </a:t>
            </a:r>
            <a:r>
              <a:rPr kumimoji="1" lang="en-US" altLang="zh-CN" sz="2800" b="1" dirty="0">
                <a:latin typeface="Agency FB" panose="020B0503020202020204" pitchFamily="34" charset="0"/>
                <a:ea typeface="楷体" panose="02010609060101010101" pitchFamily="49" charset="-122"/>
                <a:cs typeface="+mj-cs"/>
              </a:rPr>
              <a:t>Content</a:t>
            </a:r>
            <a:endParaRPr kumimoji="1" lang="zh-CN" altLang="en-US" sz="2800" b="1" dirty="0">
              <a:latin typeface="Agency FB" panose="020B0503020202020204" pitchFamily="34" charset="0"/>
              <a:ea typeface="楷体" panose="02010609060101010101" pitchFamily="49" charset="-122"/>
              <a:cs typeface="+mj-cs"/>
            </a:endParaRPr>
          </a:p>
        </p:txBody>
      </p:sp>
      <p:grpSp>
        <p:nvGrpSpPr>
          <p:cNvPr id="14" name="组合 13"/>
          <p:cNvGrpSpPr/>
          <p:nvPr/>
        </p:nvGrpSpPr>
        <p:grpSpPr>
          <a:xfrm>
            <a:off x="655580" y="2176513"/>
            <a:ext cx="3060000" cy="3060000"/>
            <a:chOff x="720396" y="2085693"/>
            <a:chExt cx="3060000" cy="3060000"/>
          </a:xfrm>
        </p:grpSpPr>
        <p:sp>
          <p:nvSpPr>
            <p:cNvPr id="6" name="椭圆 5"/>
            <p:cNvSpPr/>
            <p:nvPr/>
          </p:nvSpPr>
          <p:spPr>
            <a:xfrm>
              <a:off x="720396" y="2085693"/>
              <a:ext cx="3060000" cy="3060000"/>
            </a:xfrm>
            <a:prstGeom prst="ellipse">
              <a:avLst/>
            </a:prstGeom>
            <a:gradFill flip="none" rotWithShape="1">
              <a:gsLst>
                <a:gs pos="0">
                  <a:srgbClr val="A1FBF9"/>
                </a:gs>
                <a:gs pos="50000">
                  <a:srgbClr val="A1FBF9"/>
                </a:gs>
                <a:gs pos="100000">
                  <a:srgbClr val="A1FBF9"/>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preferRelativeResize="0">
              <a:picLocks/>
            </p:cNvPicPr>
            <p:nvPr/>
          </p:nvPicPr>
          <p:blipFill rotWithShape="1">
            <a:blip r:embed="rId2">
              <a:extLst>
                <a:ext uri="{28A0092B-C50C-407E-A947-70E740481C1C}">
                  <a14:useLocalDpi xmlns:a14="http://schemas.microsoft.com/office/drawing/2010/main" val="0"/>
                </a:ext>
              </a:extLst>
            </a:blip>
            <a:srcRect t="4591" b="16530"/>
            <a:stretch/>
          </p:blipFill>
          <p:spPr>
            <a:xfrm>
              <a:off x="777546" y="2175693"/>
              <a:ext cx="2880000" cy="2880000"/>
            </a:xfrm>
            <a:prstGeom prst="ellipse">
              <a:avLst/>
            </a:prstGeom>
          </p:spPr>
        </p:pic>
      </p:grpSp>
      <p:grpSp>
        <p:nvGrpSpPr>
          <p:cNvPr id="5" name="组合 4"/>
          <p:cNvGrpSpPr/>
          <p:nvPr/>
        </p:nvGrpSpPr>
        <p:grpSpPr>
          <a:xfrm>
            <a:off x="4351200" y="3500590"/>
            <a:ext cx="1909353" cy="540000"/>
            <a:chOff x="4351200" y="3646145"/>
            <a:chExt cx="1909353" cy="540000"/>
          </a:xfrm>
        </p:grpSpPr>
        <p:sp>
          <p:nvSpPr>
            <p:cNvPr id="34" name="iṣļiďé">
              <a:extLst>
                <a:ext uri="{FF2B5EF4-FFF2-40B4-BE49-F238E27FC236}">
                  <a16:creationId xmlns:a16="http://schemas.microsoft.com/office/drawing/2014/main" id="{3F86BF3D-EAEF-413F-80A4-24841C977E3E}"/>
                </a:ext>
              </a:extLst>
            </p:cNvPr>
            <p:cNvSpPr/>
            <p:nvPr/>
          </p:nvSpPr>
          <p:spPr>
            <a:xfrm>
              <a:off x="5080950" y="3685313"/>
              <a:ext cx="1179603" cy="461665"/>
            </a:xfrm>
            <a:prstGeom prst="rect">
              <a:avLst/>
            </a:prstGeom>
            <a:noFill/>
            <a:ln w="12700" cap="flat" cmpd="sng" algn="ctr">
              <a:noFill/>
              <a:prstDash val="solid"/>
              <a:miter lim="800000"/>
            </a:ln>
            <a:effectLst/>
          </p:spPr>
          <p:txBody>
            <a:bodyPr wrap="squar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dirty="0">
                  <a:solidFill>
                    <a:prstClr val="black"/>
                  </a:solidFill>
                  <a:latin typeface="Arial"/>
                  <a:ea typeface="微软雅黑"/>
                  <a:cs typeface="+mn-ea"/>
                  <a:sym typeface="+mn-lt"/>
                </a:rPr>
                <a:t>有效</a:t>
              </a:r>
              <a:r>
                <a:rPr kumimoji="1" lang="zh-CN" altLang="en-US" sz="2400" b="1" i="0" u="none" strike="noStrike" kern="1200" cap="none" spc="0" normalizeH="0" baseline="0" noProof="0" dirty="0">
                  <a:ln>
                    <a:noFill/>
                  </a:ln>
                  <a:solidFill>
                    <a:prstClr val="black"/>
                  </a:solidFill>
                  <a:effectLst/>
                  <a:uLnTx/>
                  <a:uFillTx/>
                  <a:latin typeface="Arial"/>
                  <a:ea typeface="微软雅黑"/>
                  <a:cs typeface="+mn-ea"/>
                  <a:sym typeface="+mn-lt"/>
                </a:rPr>
                <a:t>性</a:t>
              </a:r>
              <a:endParaRPr kumimoji="1" lang="en-US" altLang="zh-CN" sz="2000" b="0" i="0" u="none" strike="noStrike" kern="1200" cap="none" spc="0" normalizeH="0" baseline="0" noProof="0" dirty="0">
                <a:ln>
                  <a:noFill/>
                </a:ln>
                <a:solidFill>
                  <a:prstClr val="black"/>
                </a:solidFill>
                <a:effectLst/>
                <a:uLnTx/>
                <a:uFillTx/>
                <a:latin typeface="Arial"/>
                <a:ea typeface="微软雅黑"/>
                <a:cs typeface="+mn-ea"/>
                <a:sym typeface="+mn-lt"/>
              </a:endParaRPr>
            </a:p>
          </p:txBody>
        </p:sp>
        <p:sp>
          <p:nvSpPr>
            <p:cNvPr id="35" name="îs1íḋè">
              <a:extLst>
                <a:ext uri="{FF2B5EF4-FFF2-40B4-BE49-F238E27FC236}">
                  <a16:creationId xmlns:a16="http://schemas.microsoft.com/office/drawing/2014/main" id="{021E7FF7-30F7-415E-B102-E1293DBB8680}"/>
                </a:ext>
              </a:extLst>
            </p:cNvPr>
            <p:cNvSpPr txBox="1"/>
            <p:nvPr/>
          </p:nvSpPr>
          <p:spPr>
            <a:xfrm>
              <a:off x="4351200" y="3646145"/>
              <a:ext cx="540000" cy="540000"/>
            </a:xfrm>
            <a:prstGeom prst="roundRect">
              <a:avLst/>
            </a:prstGeom>
            <a:solidFill>
              <a:srgbClr val="129A93"/>
            </a:solidFill>
          </p:spPr>
          <p:txBody>
            <a:bodyPr wrap="none" lIns="91440" tIns="45720" rIns="91440" bIns="4572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000" b="1" i="0" u="none" strike="noStrike" kern="0" cap="none" spc="0" normalizeH="0" baseline="0" noProof="0" dirty="0">
                  <a:ln>
                    <a:noFill/>
                  </a:ln>
                  <a:solidFill>
                    <a:srgbClr val="FFFFFF"/>
                  </a:solidFill>
                  <a:effectLst/>
                  <a:uLnTx/>
                  <a:uFillTx/>
                  <a:latin typeface="Arial"/>
                  <a:ea typeface="微软雅黑"/>
                  <a:cs typeface="+mn-ea"/>
                  <a:sym typeface="+mn-lt"/>
                </a:rPr>
                <a:t>03</a:t>
              </a:r>
              <a:endParaRPr kumimoji="1" lang="zh-CN" altLang="en-US" sz="2000" b="1" i="0" u="none" strike="noStrike" kern="0" cap="none" spc="0" normalizeH="0" baseline="0" noProof="0" dirty="0">
                <a:ln>
                  <a:noFill/>
                </a:ln>
                <a:solidFill>
                  <a:srgbClr val="FFFFFF"/>
                </a:solidFill>
                <a:effectLst/>
                <a:uLnTx/>
                <a:uFillTx/>
                <a:latin typeface="Arial"/>
                <a:ea typeface="微软雅黑"/>
                <a:cs typeface="+mn-ea"/>
                <a:sym typeface="+mn-lt"/>
              </a:endParaRPr>
            </a:p>
          </p:txBody>
        </p:sp>
      </p:grpSp>
      <p:grpSp>
        <p:nvGrpSpPr>
          <p:cNvPr id="62" name="组合 61"/>
          <p:cNvGrpSpPr/>
          <p:nvPr/>
        </p:nvGrpSpPr>
        <p:grpSpPr>
          <a:xfrm>
            <a:off x="7883159" y="3500590"/>
            <a:ext cx="1851618" cy="540000"/>
            <a:chOff x="7885920" y="3646145"/>
            <a:chExt cx="1851618" cy="540000"/>
          </a:xfrm>
        </p:grpSpPr>
        <p:sp>
          <p:nvSpPr>
            <p:cNvPr id="38" name="ís1ïdé">
              <a:extLst>
                <a:ext uri="{FF2B5EF4-FFF2-40B4-BE49-F238E27FC236}">
                  <a16:creationId xmlns:a16="http://schemas.microsoft.com/office/drawing/2014/main" id="{D243197D-051C-4B7A-82CB-61528BF3EC72}"/>
                </a:ext>
              </a:extLst>
            </p:cNvPr>
            <p:cNvSpPr/>
            <p:nvPr/>
          </p:nvSpPr>
          <p:spPr>
            <a:xfrm>
              <a:off x="8584218" y="3685313"/>
              <a:ext cx="1153320" cy="461665"/>
            </a:xfrm>
            <a:prstGeom prst="rect">
              <a:avLst/>
            </a:prstGeom>
            <a:noFill/>
            <a:ln w="12700" cap="flat" cmpd="sng" algn="ctr">
              <a:noFill/>
              <a:prstDash val="solid"/>
              <a:miter lim="800000"/>
            </a:ln>
            <a:effectLst/>
          </p:spPr>
          <p:txBody>
            <a:bodyPr wrap="squar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spc="0" normalizeH="0" baseline="0" noProof="0" dirty="0">
                  <a:ln>
                    <a:noFill/>
                  </a:ln>
                  <a:solidFill>
                    <a:prstClr val="black"/>
                  </a:solidFill>
                  <a:effectLst/>
                  <a:uLnTx/>
                  <a:uFillTx/>
                  <a:latin typeface="Arial"/>
                  <a:ea typeface="微软雅黑"/>
                  <a:cs typeface="+mn-ea"/>
                  <a:sym typeface="+mn-lt"/>
                </a:rPr>
                <a:t>创新性</a:t>
              </a:r>
              <a:endParaRPr kumimoji="1" lang="en-US" altLang="zh-CN" sz="2400" b="1" i="0" u="none" strike="noStrike" kern="1200" cap="none" spc="0" normalizeH="0" baseline="0" noProof="0" dirty="0">
                <a:ln>
                  <a:noFill/>
                </a:ln>
                <a:solidFill>
                  <a:prstClr val="black"/>
                </a:solidFill>
                <a:effectLst/>
                <a:uLnTx/>
                <a:uFillTx/>
                <a:latin typeface="Arial"/>
                <a:ea typeface="微软雅黑"/>
                <a:cs typeface="+mn-ea"/>
                <a:sym typeface="+mn-lt"/>
              </a:endParaRPr>
            </a:p>
          </p:txBody>
        </p:sp>
        <p:sp>
          <p:nvSpPr>
            <p:cNvPr id="39" name="îśḻiḍè">
              <a:extLst>
                <a:ext uri="{FF2B5EF4-FFF2-40B4-BE49-F238E27FC236}">
                  <a16:creationId xmlns:a16="http://schemas.microsoft.com/office/drawing/2014/main" id="{509E4799-DBF7-4473-A017-B160A51AD4A4}"/>
                </a:ext>
              </a:extLst>
            </p:cNvPr>
            <p:cNvSpPr txBox="1"/>
            <p:nvPr/>
          </p:nvSpPr>
          <p:spPr>
            <a:xfrm>
              <a:off x="7885920" y="3646145"/>
              <a:ext cx="540000" cy="540000"/>
            </a:xfrm>
            <a:prstGeom prst="roundRect">
              <a:avLst/>
            </a:prstGeom>
            <a:solidFill>
              <a:srgbClr val="129A93"/>
            </a:solidFill>
          </p:spPr>
          <p:txBody>
            <a:bodyPr wrap="none" lIns="91440" tIns="45720" rIns="91440" bIns="4572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000" b="1" i="0" u="none" strike="noStrike" kern="0" cap="none" spc="0" normalizeH="0" baseline="0" noProof="0" dirty="0">
                  <a:ln>
                    <a:noFill/>
                  </a:ln>
                  <a:solidFill>
                    <a:srgbClr val="FFFFFF"/>
                  </a:solidFill>
                  <a:effectLst/>
                  <a:uLnTx/>
                  <a:uFillTx/>
                  <a:latin typeface="Arial"/>
                  <a:ea typeface="微软雅黑"/>
                  <a:cs typeface="+mn-ea"/>
                  <a:sym typeface="+mn-lt"/>
                </a:rPr>
                <a:t>04</a:t>
              </a:r>
              <a:endParaRPr kumimoji="1" lang="zh-CN" altLang="en-US" sz="2000" b="1" i="0" u="none" strike="noStrike" kern="0" cap="none" spc="0" normalizeH="0" baseline="0" noProof="0" dirty="0">
                <a:ln>
                  <a:noFill/>
                </a:ln>
                <a:solidFill>
                  <a:srgbClr val="FFFFFF"/>
                </a:solidFill>
                <a:effectLst/>
                <a:uLnTx/>
                <a:uFillTx/>
                <a:latin typeface="Arial"/>
                <a:ea typeface="微软雅黑"/>
                <a:cs typeface="+mn-ea"/>
                <a:sym typeface="+mn-lt"/>
              </a:endParaRPr>
            </a:p>
          </p:txBody>
        </p:sp>
      </p:grpSp>
      <p:grpSp>
        <p:nvGrpSpPr>
          <p:cNvPr id="2" name="组合 1"/>
          <p:cNvGrpSpPr/>
          <p:nvPr/>
        </p:nvGrpSpPr>
        <p:grpSpPr>
          <a:xfrm>
            <a:off x="4351200" y="2176513"/>
            <a:ext cx="2044425" cy="540000"/>
            <a:chOff x="4351200" y="2170258"/>
            <a:chExt cx="2044425" cy="540000"/>
          </a:xfrm>
        </p:grpSpPr>
        <p:sp>
          <p:nvSpPr>
            <p:cNvPr id="26" name="îṩḷîḍè">
              <a:extLst>
                <a:ext uri="{FF2B5EF4-FFF2-40B4-BE49-F238E27FC236}">
                  <a16:creationId xmlns:a16="http://schemas.microsoft.com/office/drawing/2014/main" id="{F08E2298-B4F9-46D9-ACBA-547CA99AE67C}"/>
                </a:ext>
              </a:extLst>
            </p:cNvPr>
            <p:cNvSpPr/>
            <p:nvPr/>
          </p:nvSpPr>
          <p:spPr>
            <a:xfrm>
              <a:off x="4945877" y="2209426"/>
              <a:ext cx="1449748" cy="461665"/>
            </a:xfrm>
            <a:prstGeom prst="rect">
              <a:avLst/>
            </a:prstGeom>
            <a:noFill/>
            <a:ln w="12700" cap="flat" cmpd="sng" algn="ctr">
              <a:noFill/>
              <a:prstDash val="solid"/>
              <a:miter lim="800000"/>
            </a:ln>
            <a:effectLst/>
          </p:spPr>
          <p:txBody>
            <a:bodyPr wrap="squar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spc="0" normalizeH="0" baseline="0" noProof="0" dirty="0">
                  <a:ln>
                    <a:noFill/>
                  </a:ln>
                  <a:solidFill>
                    <a:prstClr val="black"/>
                  </a:solidFill>
                  <a:effectLst/>
                  <a:uLnTx/>
                  <a:uFillTx/>
                  <a:latin typeface="Arial"/>
                  <a:ea typeface="微软雅黑"/>
                  <a:cs typeface="+mn-ea"/>
                  <a:sym typeface="+mn-lt"/>
                </a:rPr>
                <a:t>基本信息</a:t>
              </a:r>
              <a:endParaRPr kumimoji="1" lang="en-US" altLang="zh-CN" sz="2400" b="1" i="0" u="none" strike="noStrike" kern="1200" cap="none" spc="0" normalizeH="0" baseline="0" noProof="0" dirty="0">
                <a:ln>
                  <a:noFill/>
                </a:ln>
                <a:solidFill>
                  <a:prstClr val="black"/>
                </a:solidFill>
                <a:effectLst/>
                <a:uLnTx/>
                <a:uFillTx/>
                <a:latin typeface="Arial"/>
                <a:ea typeface="微软雅黑"/>
                <a:cs typeface="+mn-ea"/>
                <a:sym typeface="+mn-lt"/>
              </a:endParaRPr>
            </a:p>
          </p:txBody>
        </p:sp>
        <p:sp>
          <p:nvSpPr>
            <p:cNvPr id="27" name="íṩḷiḋe">
              <a:extLst>
                <a:ext uri="{FF2B5EF4-FFF2-40B4-BE49-F238E27FC236}">
                  <a16:creationId xmlns:a16="http://schemas.microsoft.com/office/drawing/2014/main" id="{C91AFDFE-3BD5-4471-AFBA-343D9D9573BC}"/>
                </a:ext>
              </a:extLst>
            </p:cNvPr>
            <p:cNvSpPr txBox="1"/>
            <p:nvPr/>
          </p:nvSpPr>
          <p:spPr>
            <a:xfrm>
              <a:off x="4351200" y="2170258"/>
              <a:ext cx="540000" cy="540000"/>
            </a:xfrm>
            <a:prstGeom prst="roundRect">
              <a:avLst/>
            </a:prstGeom>
            <a:solidFill>
              <a:srgbClr val="129A93"/>
            </a:solidFill>
          </p:spPr>
          <p:txBody>
            <a:bodyPr wrap="none" lIns="91440" tIns="45720" rIns="91440" bIns="4572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000" b="1" i="0" u="none" strike="noStrike" kern="0" cap="none" spc="0" normalizeH="0" baseline="0" noProof="0" dirty="0">
                  <a:ln>
                    <a:noFill/>
                  </a:ln>
                  <a:solidFill>
                    <a:srgbClr val="FFFFFF"/>
                  </a:solidFill>
                  <a:effectLst/>
                  <a:uLnTx/>
                  <a:uFillTx/>
                  <a:latin typeface="Arial"/>
                  <a:ea typeface="微软雅黑"/>
                  <a:cs typeface="+mn-ea"/>
                  <a:sym typeface="+mn-lt"/>
                </a:rPr>
                <a:t>01</a:t>
              </a:r>
              <a:endParaRPr kumimoji="1" lang="zh-CN" altLang="en-US" sz="2000" b="1" i="0" u="none" strike="noStrike" kern="0" cap="none" spc="0" normalizeH="0" baseline="0" noProof="0" dirty="0">
                <a:ln>
                  <a:noFill/>
                </a:ln>
                <a:solidFill>
                  <a:srgbClr val="FFFFFF"/>
                </a:solidFill>
                <a:effectLst/>
                <a:uLnTx/>
                <a:uFillTx/>
                <a:latin typeface="Arial"/>
                <a:ea typeface="微软雅黑"/>
                <a:cs typeface="+mn-ea"/>
                <a:sym typeface="+mn-lt"/>
              </a:endParaRPr>
            </a:p>
          </p:txBody>
        </p:sp>
      </p:grpSp>
      <p:grpSp>
        <p:nvGrpSpPr>
          <p:cNvPr id="65" name="组合 64"/>
          <p:cNvGrpSpPr/>
          <p:nvPr/>
        </p:nvGrpSpPr>
        <p:grpSpPr>
          <a:xfrm>
            <a:off x="7883159" y="2176513"/>
            <a:ext cx="1825187" cy="540000"/>
            <a:chOff x="7885920" y="2170258"/>
            <a:chExt cx="1825187" cy="540000"/>
          </a:xfrm>
        </p:grpSpPr>
        <p:sp>
          <p:nvSpPr>
            <p:cNvPr id="30" name="ï$1ïḍè">
              <a:extLst>
                <a:ext uri="{FF2B5EF4-FFF2-40B4-BE49-F238E27FC236}">
                  <a16:creationId xmlns:a16="http://schemas.microsoft.com/office/drawing/2014/main" id="{12759895-A186-489E-A671-60565BC3F12A}"/>
                </a:ext>
              </a:extLst>
            </p:cNvPr>
            <p:cNvSpPr/>
            <p:nvPr/>
          </p:nvSpPr>
          <p:spPr>
            <a:xfrm>
              <a:off x="8610650" y="2209426"/>
              <a:ext cx="1100457" cy="461665"/>
            </a:xfrm>
            <a:prstGeom prst="rect">
              <a:avLst/>
            </a:prstGeom>
            <a:noFill/>
            <a:ln w="12700" cap="flat" cmpd="sng" algn="ctr">
              <a:noFill/>
              <a:prstDash val="solid"/>
              <a:miter lim="800000"/>
            </a:ln>
            <a:effectLst/>
          </p:spPr>
          <p:txBody>
            <a:bodyPr wrap="squar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noProof="0" dirty="0">
                  <a:solidFill>
                    <a:prstClr val="black"/>
                  </a:solidFill>
                  <a:latin typeface="Arial"/>
                  <a:ea typeface="微软雅黑"/>
                  <a:cs typeface="+mn-ea"/>
                  <a:sym typeface="+mn-lt"/>
                </a:rPr>
                <a:t>安全</a:t>
              </a:r>
              <a:r>
                <a:rPr kumimoji="1" lang="zh-CN" altLang="en-US" sz="2400" b="1" i="0" u="none" strike="noStrike" kern="1200" cap="none" spc="0" normalizeH="0" baseline="0" noProof="0" dirty="0">
                  <a:ln>
                    <a:noFill/>
                  </a:ln>
                  <a:solidFill>
                    <a:prstClr val="black"/>
                  </a:solidFill>
                  <a:effectLst/>
                  <a:uLnTx/>
                  <a:uFillTx/>
                  <a:latin typeface="Arial"/>
                  <a:ea typeface="微软雅黑"/>
                  <a:cs typeface="+mn-ea"/>
                  <a:sym typeface="+mn-lt"/>
                </a:rPr>
                <a:t>性</a:t>
              </a:r>
              <a:endParaRPr kumimoji="1" lang="en-US" altLang="zh-CN" sz="2400" b="1" i="0" u="none" strike="noStrike" kern="1200" cap="none" spc="0" normalizeH="0" baseline="0" noProof="0" dirty="0">
                <a:ln>
                  <a:noFill/>
                </a:ln>
                <a:solidFill>
                  <a:prstClr val="black"/>
                </a:solidFill>
                <a:effectLst/>
                <a:uLnTx/>
                <a:uFillTx/>
                <a:latin typeface="Arial"/>
                <a:ea typeface="微软雅黑"/>
                <a:cs typeface="+mn-ea"/>
                <a:sym typeface="+mn-lt"/>
              </a:endParaRPr>
            </a:p>
          </p:txBody>
        </p:sp>
        <p:sp>
          <p:nvSpPr>
            <p:cNvPr id="31" name="işḻidê">
              <a:extLst>
                <a:ext uri="{FF2B5EF4-FFF2-40B4-BE49-F238E27FC236}">
                  <a16:creationId xmlns:a16="http://schemas.microsoft.com/office/drawing/2014/main" id="{942F4C40-D700-4756-9EDE-76EE0B43495D}"/>
                </a:ext>
              </a:extLst>
            </p:cNvPr>
            <p:cNvSpPr txBox="1"/>
            <p:nvPr/>
          </p:nvSpPr>
          <p:spPr>
            <a:xfrm>
              <a:off x="7885920" y="2170258"/>
              <a:ext cx="540000" cy="540000"/>
            </a:xfrm>
            <a:prstGeom prst="roundRect">
              <a:avLst/>
            </a:prstGeom>
            <a:solidFill>
              <a:srgbClr val="129A93"/>
            </a:solidFill>
          </p:spPr>
          <p:txBody>
            <a:bodyPr wrap="none" lIns="91440" tIns="45720" rIns="91440" bIns="4572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000" b="1" i="0" u="none" strike="noStrike" kern="0" cap="none" spc="0" normalizeH="0" baseline="0" noProof="0" dirty="0">
                  <a:ln>
                    <a:noFill/>
                  </a:ln>
                  <a:solidFill>
                    <a:srgbClr val="FFFFFF"/>
                  </a:solidFill>
                  <a:effectLst/>
                  <a:uLnTx/>
                  <a:uFillTx/>
                  <a:latin typeface="Arial"/>
                  <a:ea typeface="微软雅黑"/>
                  <a:cs typeface="+mn-ea"/>
                  <a:sym typeface="+mn-lt"/>
                </a:rPr>
                <a:t>02</a:t>
              </a:r>
              <a:endParaRPr kumimoji="1" lang="zh-CN" altLang="en-US" sz="2000" b="1" i="0" u="none" strike="noStrike" kern="0" cap="none" spc="0" normalizeH="0" baseline="0" noProof="0" dirty="0">
                <a:ln>
                  <a:noFill/>
                </a:ln>
                <a:solidFill>
                  <a:srgbClr val="FFFFFF"/>
                </a:solidFill>
                <a:effectLst/>
                <a:uLnTx/>
                <a:uFillTx/>
                <a:latin typeface="Arial"/>
                <a:ea typeface="微软雅黑"/>
                <a:cs typeface="+mn-ea"/>
                <a:sym typeface="+mn-lt"/>
              </a:endParaRPr>
            </a:p>
          </p:txBody>
        </p:sp>
      </p:grpSp>
      <p:grpSp>
        <p:nvGrpSpPr>
          <p:cNvPr id="63" name="组合 62"/>
          <p:cNvGrpSpPr/>
          <p:nvPr/>
        </p:nvGrpSpPr>
        <p:grpSpPr>
          <a:xfrm>
            <a:off x="4351200" y="4824666"/>
            <a:ext cx="2785581" cy="540000"/>
            <a:chOff x="4351200" y="5122032"/>
            <a:chExt cx="2785581" cy="540000"/>
          </a:xfrm>
        </p:grpSpPr>
        <p:sp>
          <p:nvSpPr>
            <p:cNvPr id="46" name="iṡľïḑê">
              <a:extLst>
                <a:ext uri="{FF2B5EF4-FFF2-40B4-BE49-F238E27FC236}">
                  <a16:creationId xmlns:a16="http://schemas.microsoft.com/office/drawing/2014/main" id="{F65DF10A-6F80-45A6-BA0B-6A2E4E962BD1}"/>
                </a:ext>
              </a:extLst>
            </p:cNvPr>
            <p:cNvSpPr/>
            <p:nvPr/>
          </p:nvSpPr>
          <p:spPr>
            <a:xfrm>
              <a:off x="5075931" y="5161200"/>
              <a:ext cx="2060850" cy="461665"/>
            </a:xfrm>
            <a:prstGeom prst="rect">
              <a:avLst/>
            </a:prstGeom>
            <a:noFill/>
            <a:ln w="12700" cap="flat" cmpd="sng" algn="ctr">
              <a:noFill/>
              <a:prstDash val="solid"/>
              <a:miter lim="800000"/>
            </a:ln>
            <a:effectLst/>
          </p:spPr>
          <p:txBody>
            <a:bodyPr wrap="square" lIns="91440" tIns="45720" rIns="91440" bIns="45720" rtlCol="0" anchor="b" anchorCtr="0">
              <a:sp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2400" b="1" i="0" u="none" strike="noStrike" kern="1200" cap="none" spc="0" normalizeH="0" baseline="0" noProof="0" dirty="0">
                  <a:ln>
                    <a:noFill/>
                  </a:ln>
                  <a:solidFill>
                    <a:prstClr val="black"/>
                  </a:solidFill>
                  <a:effectLst/>
                  <a:uLnTx/>
                  <a:uFillTx/>
                  <a:latin typeface="Arial"/>
                  <a:ea typeface="微软雅黑"/>
                  <a:cs typeface="+mn-ea"/>
                  <a:sym typeface="+mn-lt"/>
                </a:rPr>
                <a:t>公平性（一）</a:t>
              </a:r>
              <a:endParaRPr kumimoji="1" lang="en-US" altLang="zh-CN" sz="2400" b="1" i="0" u="none" strike="noStrike" kern="1200" cap="none" spc="0" normalizeH="0" baseline="0" noProof="0" dirty="0">
                <a:ln>
                  <a:noFill/>
                </a:ln>
                <a:solidFill>
                  <a:prstClr val="black"/>
                </a:solidFill>
                <a:effectLst/>
                <a:uLnTx/>
                <a:uFillTx/>
                <a:latin typeface="Arial"/>
                <a:ea typeface="微软雅黑"/>
                <a:cs typeface="+mn-ea"/>
                <a:sym typeface="+mn-lt"/>
              </a:endParaRPr>
            </a:p>
          </p:txBody>
        </p:sp>
        <p:sp>
          <p:nvSpPr>
            <p:cNvPr id="47" name="îŝļíḍê">
              <a:extLst>
                <a:ext uri="{FF2B5EF4-FFF2-40B4-BE49-F238E27FC236}">
                  <a16:creationId xmlns:a16="http://schemas.microsoft.com/office/drawing/2014/main" id="{42AF7044-AC1E-44C9-ADCF-13A3D5920EA7}"/>
                </a:ext>
              </a:extLst>
            </p:cNvPr>
            <p:cNvSpPr txBox="1"/>
            <p:nvPr/>
          </p:nvSpPr>
          <p:spPr>
            <a:xfrm>
              <a:off x="4351200" y="5122032"/>
              <a:ext cx="540000" cy="540000"/>
            </a:xfrm>
            <a:prstGeom prst="roundRect">
              <a:avLst/>
            </a:prstGeom>
            <a:solidFill>
              <a:srgbClr val="129A93"/>
            </a:solidFill>
          </p:spPr>
          <p:txBody>
            <a:bodyPr wrap="none" lIns="91440" tIns="45720" rIns="91440" bIns="4572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zh-CN" sz="2000" b="1" i="0" u="none" strike="noStrike" kern="0" cap="none" spc="0" normalizeH="0" baseline="0" noProof="0" dirty="0">
                  <a:ln>
                    <a:noFill/>
                  </a:ln>
                  <a:solidFill>
                    <a:srgbClr val="FFFFFF"/>
                  </a:solidFill>
                  <a:effectLst/>
                  <a:uLnTx/>
                  <a:uFillTx/>
                  <a:latin typeface="Arial"/>
                  <a:ea typeface="微软雅黑"/>
                  <a:cs typeface="+mn-ea"/>
                  <a:sym typeface="+mn-lt"/>
                </a:rPr>
                <a:t>05</a:t>
              </a:r>
              <a:endParaRPr kumimoji="1" lang="zh-CN" altLang="en-US" sz="2000" b="1" i="0" u="none" strike="noStrike" kern="0" cap="none" spc="0" normalizeH="0" baseline="0" noProof="0" dirty="0">
                <a:ln>
                  <a:noFill/>
                </a:ln>
                <a:solidFill>
                  <a:srgbClr val="FFFFFF"/>
                </a:solidFill>
                <a:effectLst/>
                <a:uLnTx/>
                <a:uFillTx/>
                <a:latin typeface="Arial"/>
                <a:ea typeface="微软雅黑"/>
                <a:cs typeface="+mn-ea"/>
                <a:sym typeface="+mn-lt"/>
              </a:endParaRPr>
            </a:p>
          </p:txBody>
        </p:sp>
      </p:grpSp>
    </p:spTree>
    <p:extLst>
      <p:ext uri="{BB962C8B-B14F-4D97-AF65-F5344CB8AC3E}">
        <p14:creationId xmlns:p14="http://schemas.microsoft.com/office/powerpoint/2010/main" val="3397398725"/>
      </p:ext>
    </p:extLst>
  </p:cSld>
  <p:clrMapOvr>
    <a:masterClrMapping/>
  </p:clrMapOvr>
  <mc:AlternateContent xmlns:mc="http://schemas.openxmlformats.org/markup-compatibility/2006" xmlns:p14="http://schemas.microsoft.com/office/powerpoint/2010/main">
    <mc:Choice Requires="p14">
      <p:transition spd="slow" p14:dur="2000" advTm="2218"/>
    </mc:Choice>
    <mc:Fallback xmlns="">
      <p:transition spd="slow" advTm="221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43835" y="188540"/>
            <a:ext cx="847670" cy="586214"/>
            <a:chOff x="1876408" y="2319546"/>
            <a:chExt cx="1033384" cy="714646"/>
          </a:xfrm>
        </p:grpSpPr>
        <p:sp>
          <p:nvSpPr>
            <p:cNvPr id="44" name="任意多边形: 形状 9"/>
            <p:cNvSpPr/>
            <p:nvPr/>
          </p:nvSpPr>
          <p:spPr>
            <a:xfrm>
              <a:off x="1876408" y="2343150"/>
              <a:ext cx="1033384" cy="615950"/>
            </a:xfrm>
            <a:custGeom>
              <a:avLst/>
              <a:gdLst>
                <a:gd name="connsiteX0" fmla="*/ 295798 w 1033384"/>
                <a:gd name="connsiteY0" fmla="*/ 0 h 615950"/>
                <a:gd name="connsiteX1" fmla="*/ 1033384 w 1033384"/>
                <a:gd name="connsiteY1" fmla="*/ 0 h 615950"/>
                <a:gd name="connsiteX2" fmla="*/ 737587 w 1033384"/>
                <a:gd name="connsiteY2" fmla="*/ 615950 h 615950"/>
                <a:gd name="connsiteX3" fmla="*/ 0 w 1033384"/>
                <a:gd name="connsiteY3" fmla="*/ 615950 h 615950"/>
              </a:gdLst>
              <a:ahLst/>
              <a:cxnLst>
                <a:cxn ang="0">
                  <a:pos x="connsiteX0" y="connsiteY0"/>
                </a:cxn>
                <a:cxn ang="0">
                  <a:pos x="connsiteX1" y="connsiteY1"/>
                </a:cxn>
                <a:cxn ang="0">
                  <a:pos x="connsiteX2" y="connsiteY2"/>
                </a:cxn>
                <a:cxn ang="0">
                  <a:pos x="connsiteX3" y="connsiteY3"/>
                </a:cxn>
              </a:cxnLst>
              <a:rect l="l" t="t" r="r" b="b"/>
              <a:pathLst>
                <a:path w="1033384" h="615950">
                  <a:moveTo>
                    <a:pt x="295798" y="0"/>
                  </a:moveTo>
                  <a:lnTo>
                    <a:pt x="1033384" y="0"/>
                  </a:lnTo>
                  <a:lnTo>
                    <a:pt x="737587" y="615950"/>
                  </a:lnTo>
                  <a:lnTo>
                    <a:pt x="0" y="615950"/>
                  </a:lnTo>
                  <a:close/>
                </a:path>
              </a:pathLst>
            </a:custGeom>
            <a:solidFill>
              <a:srgbClr val="5CCCC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5" name="任意多边形: 形状 15"/>
            <p:cNvSpPr/>
            <p:nvPr/>
          </p:nvSpPr>
          <p:spPr>
            <a:xfrm>
              <a:off x="2261791" y="2647950"/>
              <a:ext cx="648001" cy="386242"/>
            </a:xfrm>
            <a:custGeom>
              <a:avLst/>
              <a:gdLst>
                <a:gd name="connsiteX0" fmla="*/ 295798 w 1033384"/>
                <a:gd name="connsiteY0" fmla="*/ 0 h 615950"/>
                <a:gd name="connsiteX1" fmla="*/ 1033384 w 1033384"/>
                <a:gd name="connsiteY1" fmla="*/ 0 h 615950"/>
                <a:gd name="connsiteX2" fmla="*/ 737587 w 1033384"/>
                <a:gd name="connsiteY2" fmla="*/ 615950 h 615950"/>
                <a:gd name="connsiteX3" fmla="*/ 0 w 1033384"/>
                <a:gd name="connsiteY3" fmla="*/ 615950 h 615950"/>
              </a:gdLst>
              <a:ahLst/>
              <a:cxnLst>
                <a:cxn ang="0">
                  <a:pos x="connsiteX0" y="connsiteY0"/>
                </a:cxn>
                <a:cxn ang="0">
                  <a:pos x="connsiteX1" y="connsiteY1"/>
                </a:cxn>
                <a:cxn ang="0">
                  <a:pos x="connsiteX2" y="connsiteY2"/>
                </a:cxn>
                <a:cxn ang="0">
                  <a:pos x="connsiteX3" y="connsiteY3"/>
                </a:cxn>
              </a:cxnLst>
              <a:rect l="l" t="t" r="r" b="b"/>
              <a:pathLst>
                <a:path w="1033384" h="615950">
                  <a:moveTo>
                    <a:pt x="295798" y="0"/>
                  </a:moveTo>
                  <a:lnTo>
                    <a:pt x="1033384" y="0"/>
                  </a:lnTo>
                  <a:lnTo>
                    <a:pt x="737587" y="615950"/>
                  </a:lnTo>
                  <a:lnTo>
                    <a:pt x="0" y="615950"/>
                  </a:lnTo>
                  <a:close/>
                </a:path>
              </a:pathLst>
            </a:custGeom>
            <a:solidFill>
              <a:srgbClr val="5CCCC6">
                <a:alpha val="5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6" name="文本框 45"/>
            <p:cNvSpPr txBox="1"/>
            <p:nvPr/>
          </p:nvSpPr>
          <p:spPr>
            <a:xfrm>
              <a:off x="2080232" y="2319546"/>
              <a:ext cx="625736" cy="637851"/>
            </a:xfrm>
            <a:prstGeom prst="rect">
              <a:avLst/>
            </a:prstGeom>
            <a:noFill/>
          </p:spPr>
          <p:txBody>
            <a:bodyPr wrap="non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latin typeface="Impact" panose="020B0806030902050204" pitchFamily="34" charset="0"/>
                  <a:ea typeface="微软雅黑"/>
                </a:rPr>
                <a:t>01</a:t>
              </a:r>
              <a:endParaRPr kumimoji="0" lang="zh-CN" altLang="en-US" sz="2800" b="0" i="0" u="none" strike="noStrike" kern="0" cap="none" spc="0" normalizeH="0" baseline="0" noProof="0" dirty="0">
                <a:ln>
                  <a:noFill/>
                </a:ln>
                <a:solidFill>
                  <a:prstClr val="white"/>
                </a:solidFill>
                <a:effectLst/>
                <a:uLnTx/>
                <a:uFillTx/>
                <a:latin typeface="Impact" panose="020B0806030902050204" pitchFamily="34" charset="0"/>
                <a:ea typeface="微软雅黑"/>
              </a:endParaRPr>
            </a:p>
          </p:txBody>
        </p:sp>
      </p:grpSp>
      <p:sp>
        <p:nvSpPr>
          <p:cNvPr id="47" name="矩形 46"/>
          <p:cNvSpPr/>
          <p:nvPr/>
        </p:nvSpPr>
        <p:spPr>
          <a:xfrm>
            <a:off x="1291505" y="207902"/>
            <a:ext cx="10961356" cy="511807"/>
          </a:xfrm>
          <a:prstGeom prst="rect">
            <a:avLst/>
          </a:prstGeom>
        </p:spPr>
        <p:txBody>
          <a:bodyPr wrap="square">
            <a:spAutoFit/>
          </a:bodyPr>
          <a:lstStyle/>
          <a:p>
            <a:pPr>
              <a:lnSpc>
                <a:spcPct val="125000"/>
              </a:lnSpc>
            </a:pPr>
            <a:r>
              <a:rPr kumimoji="1" lang="zh-CN" altLang="en-US" sz="2400" b="1" dirty="0">
                <a:latin typeface="微软雅黑" panose="020B0503020204020204" pitchFamily="34" charset="-122"/>
                <a:ea typeface="微软雅黑" panose="020B0503020204020204" pitchFamily="34" charset="-122"/>
                <a:cs typeface="+mj-cs"/>
              </a:rPr>
              <a:t>基本信息（</a:t>
            </a:r>
            <a:r>
              <a:rPr kumimoji="1" lang="en-US" altLang="zh-CN" sz="2400" b="1" dirty="0">
                <a:latin typeface="微软雅黑" panose="020B0503020204020204" pitchFamily="34" charset="-122"/>
                <a:ea typeface="微软雅黑" panose="020B0503020204020204" pitchFamily="34" charset="-122"/>
                <a:cs typeface="+mj-cs"/>
              </a:rPr>
              <a:t>1/2</a:t>
            </a:r>
            <a:r>
              <a:rPr kumimoji="1" lang="zh-CN" altLang="en-US" sz="2400" b="1" dirty="0">
                <a:latin typeface="微软雅黑" panose="020B0503020204020204" pitchFamily="34" charset="-122"/>
                <a:ea typeface="微软雅黑" panose="020B0503020204020204" pitchFamily="34" charset="-122"/>
                <a:cs typeface="+mj-cs"/>
              </a:rPr>
              <a:t>）</a:t>
            </a:r>
          </a:p>
        </p:txBody>
      </p:sp>
      <p:graphicFrame>
        <p:nvGraphicFramePr>
          <p:cNvPr id="2" name="表格 1"/>
          <p:cNvGraphicFramePr>
            <a:graphicFrameLocks noGrp="1"/>
          </p:cNvGraphicFramePr>
          <p:nvPr>
            <p:extLst>
              <p:ext uri="{D42A27DB-BD31-4B8C-83A1-F6EECF244321}">
                <p14:modId xmlns:p14="http://schemas.microsoft.com/office/powerpoint/2010/main" val="2625130846"/>
              </p:ext>
            </p:extLst>
          </p:nvPr>
        </p:nvGraphicFramePr>
        <p:xfrm>
          <a:off x="298594" y="946360"/>
          <a:ext cx="6433377" cy="5607315"/>
        </p:xfrm>
        <a:graphic>
          <a:graphicData uri="http://schemas.openxmlformats.org/drawingml/2006/table">
            <a:tbl>
              <a:tblPr bandRow="1">
                <a:tableStyleId>{5940675A-B579-460E-94D1-54222C63F5DA}</a:tableStyleId>
              </a:tblPr>
              <a:tblGrid>
                <a:gridCol w="1426706">
                  <a:extLst>
                    <a:ext uri="{9D8B030D-6E8A-4147-A177-3AD203B41FA5}">
                      <a16:colId xmlns:a16="http://schemas.microsoft.com/office/drawing/2014/main" val="3124646347"/>
                    </a:ext>
                  </a:extLst>
                </a:gridCol>
                <a:gridCol w="2470939">
                  <a:extLst>
                    <a:ext uri="{9D8B030D-6E8A-4147-A177-3AD203B41FA5}">
                      <a16:colId xmlns:a16="http://schemas.microsoft.com/office/drawing/2014/main" val="3796107632"/>
                    </a:ext>
                  </a:extLst>
                </a:gridCol>
                <a:gridCol w="1252497">
                  <a:extLst>
                    <a:ext uri="{9D8B030D-6E8A-4147-A177-3AD203B41FA5}">
                      <a16:colId xmlns:a16="http://schemas.microsoft.com/office/drawing/2014/main" val="3133735874"/>
                    </a:ext>
                  </a:extLst>
                </a:gridCol>
                <a:gridCol w="1283235">
                  <a:extLst>
                    <a:ext uri="{9D8B030D-6E8A-4147-A177-3AD203B41FA5}">
                      <a16:colId xmlns:a16="http://schemas.microsoft.com/office/drawing/2014/main" val="956283580"/>
                    </a:ext>
                  </a:extLst>
                </a:gridCol>
              </a:tblGrid>
              <a:tr h="414292">
                <a:tc>
                  <a:txBody>
                    <a:bodyPr/>
                    <a:lstStyle/>
                    <a:p>
                      <a:r>
                        <a:rPr lang="zh-CN" altLang="en-US" sz="1600" b="1" dirty="0">
                          <a:latin typeface="+mn-ea"/>
                          <a:ea typeface="+mn-ea"/>
                        </a:rPr>
                        <a:t>药品通用名</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solidFill>
                      <a:srgbClr val="AEFBF8">
                        <a:alpha val="50000"/>
                      </a:srgbClr>
                    </a:solidFill>
                  </a:tcPr>
                </a:tc>
                <a:tc>
                  <a:txBody>
                    <a:bodyPr/>
                    <a:lstStyle/>
                    <a:p>
                      <a:r>
                        <a:rPr lang="zh-CN" altLang="en-US" sz="1600" b="1" dirty="0">
                          <a:latin typeface="+mn-ea"/>
                          <a:ea typeface="+mn-ea"/>
                        </a:rPr>
                        <a:t>甲苯磺酸奥马环素片</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b="1" dirty="0">
                          <a:latin typeface="+mn-ea"/>
                          <a:ea typeface="+mn-ea"/>
                        </a:rPr>
                        <a:t>商品名</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solidFill>
                      <a:srgbClr val="D2FDFB"/>
                    </a:solidFill>
                  </a:tcPr>
                </a:tc>
                <a:tc>
                  <a:txBody>
                    <a:bodyPr/>
                    <a:lstStyle/>
                    <a:p>
                      <a:r>
                        <a:rPr lang="zh-CN" altLang="en-US" sz="1600" b="1" dirty="0">
                          <a:latin typeface="+mn-ea"/>
                          <a:ea typeface="+mn-ea"/>
                        </a:rPr>
                        <a:t>纽再乐</a:t>
                      </a:r>
                      <a:r>
                        <a:rPr lang="en-US" altLang="zh-CN" sz="1600" b="1" baseline="30000" dirty="0">
                          <a:latin typeface="+mn-ea"/>
                          <a:ea typeface="+mn-ea"/>
                        </a:rPr>
                        <a:t>®</a:t>
                      </a:r>
                      <a:endParaRPr lang="zh-CN" altLang="en-US" sz="1600" b="1" baseline="30000" dirty="0">
                        <a:latin typeface="+mn-ea"/>
                        <a:ea typeface="+mn-ea"/>
                      </a:endParaRP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6034420"/>
                  </a:ext>
                </a:extLst>
              </a:tr>
              <a:tr h="415473">
                <a:tc>
                  <a:txBody>
                    <a:bodyPr/>
                    <a:lstStyle/>
                    <a:p>
                      <a:r>
                        <a:rPr lang="zh-CN" altLang="en-US" sz="1600" b="1" dirty="0">
                          <a:latin typeface="+mn-ea"/>
                          <a:ea typeface="+mn-ea"/>
                        </a:rPr>
                        <a:t>注册规格</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solidFill>
                      <a:srgbClr val="AEFBF8">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latin typeface="+mn-ea"/>
                          <a:ea typeface="+mn-ea"/>
                        </a:rPr>
                        <a:t>0.15g</a:t>
                      </a:r>
                      <a:r>
                        <a:rPr lang="zh-CN" altLang="en-US" sz="1600" dirty="0">
                          <a:latin typeface="+mn-ea"/>
                          <a:ea typeface="+mn-ea"/>
                        </a:rPr>
                        <a:t>（按</a:t>
                      </a:r>
                      <a:r>
                        <a:rPr lang="en-US" altLang="zh-CN" sz="1600" dirty="0">
                          <a:latin typeface="+mn-ea"/>
                          <a:ea typeface="+mn-ea"/>
                        </a:rPr>
                        <a:t>C</a:t>
                      </a:r>
                      <a:r>
                        <a:rPr lang="en-US" altLang="zh-CN" sz="1600" baseline="-25000" dirty="0">
                          <a:latin typeface="+mn-ea"/>
                          <a:ea typeface="+mn-ea"/>
                        </a:rPr>
                        <a:t>29</a:t>
                      </a:r>
                      <a:r>
                        <a:rPr lang="en-US" altLang="zh-CN" sz="1600" dirty="0">
                          <a:latin typeface="+mn-ea"/>
                          <a:ea typeface="+mn-ea"/>
                        </a:rPr>
                        <a:t>H</a:t>
                      </a:r>
                      <a:r>
                        <a:rPr lang="en-US" altLang="zh-CN" sz="1600" baseline="-25000" dirty="0">
                          <a:latin typeface="+mn-ea"/>
                          <a:ea typeface="+mn-ea"/>
                        </a:rPr>
                        <a:t>40</a:t>
                      </a:r>
                      <a:r>
                        <a:rPr lang="en-US" altLang="zh-CN" sz="1600" dirty="0">
                          <a:latin typeface="+mn-ea"/>
                          <a:ea typeface="+mn-ea"/>
                        </a:rPr>
                        <a:t>N</a:t>
                      </a:r>
                      <a:r>
                        <a:rPr lang="en-US" altLang="zh-CN" sz="1600" baseline="-25000" dirty="0">
                          <a:latin typeface="+mn-ea"/>
                          <a:ea typeface="+mn-ea"/>
                        </a:rPr>
                        <a:t>4</a:t>
                      </a:r>
                      <a:r>
                        <a:rPr lang="en-US" altLang="zh-CN" sz="1600" dirty="0">
                          <a:latin typeface="+mn-ea"/>
                          <a:ea typeface="+mn-ea"/>
                        </a:rPr>
                        <a:t>O</a:t>
                      </a:r>
                      <a:r>
                        <a:rPr lang="en-US" altLang="zh-CN" sz="1600" baseline="-25000" dirty="0">
                          <a:latin typeface="+mn-ea"/>
                          <a:ea typeface="+mn-ea"/>
                        </a:rPr>
                        <a:t>7</a:t>
                      </a:r>
                      <a:r>
                        <a:rPr lang="zh-CN" altLang="en-US" sz="1600" dirty="0">
                          <a:latin typeface="+mn-ea"/>
                          <a:ea typeface="+mn-ea"/>
                        </a:rPr>
                        <a:t>计）</a:t>
                      </a:r>
                      <a:endParaRPr lang="en-US" altLang="zh-CN" sz="1600" dirty="0">
                        <a:latin typeface="+mn-ea"/>
                        <a:ea typeface="+mn-ea"/>
                      </a:endParaRP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dirty="0">
                          <a:latin typeface="+mn-ea"/>
                          <a:ea typeface="+mn-ea"/>
                        </a:rPr>
                        <a:t>注册分类</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solidFill>
                      <a:srgbClr val="D2FDFB"/>
                    </a:solidFill>
                  </a:tcPr>
                </a:tc>
                <a:tc>
                  <a:txBody>
                    <a:bodyPr/>
                    <a:lstStyle/>
                    <a:p>
                      <a:pPr marL="0" lvl="1" indent="0">
                        <a:lnSpc>
                          <a:spcPct val="114000"/>
                        </a:lnSpc>
                        <a:spcBef>
                          <a:spcPts val="600"/>
                        </a:spcBef>
                        <a:buFont typeface="Arial" panose="020B0604020202020204" pitchFamily="34" charset="0"/>
                        <a:buNone/>
                      </a:pPr>
                      <a:r>
                        <a:rPr lang="zh-CN" altLang="en-US" sz="1600" b="1" dirty="0">
                          <a:solidFill>
                            <a:srgbClr val="FF0000"/>
                          </a:solidFill>
                          <a:latin typeface="+mn-ea"/>
                          <a:ea typeface="+mn-ea"/>
                        </a:rPr>
                        <a:t>化药</a:t>
                      </a:r>
                      <a:r>
                        <a:rPr lang="en-US" altLang="zh-CN" sz="1600" b="1" baseline="0" dirty="0">
                          <a:solidFill>
                            <a:srgbClr val="FF0000"/>
                          </a:solidFill>
                          <a:latin typeface="+mn-ea"/>
                          <a:ea typeface="+mn-ea"/>
                        </a:rPr>
                        <a:t> 1 </a:t>
                      </a:r>
                      <a:r>
                        <a:rPr lang="zh-CN" altLang="en-US" sz="1600" b="1" baseline="0" dirty="0">
                          <a:solidFill>
                            <a:srgbClr val="FF0000"/>
                          </a:solidFill>
                          <a:latin typeface="+mn-ea"/>
                          <a:ea typeface="+mn-ea"/>
                        </a:rPr>
                        <a:t>类</a:t>
                      </a:r>
                      <a:endParaRPr lang="zh-CN" altLang="en-US" sz="1600" b="1" dirty="0">
                        <a:solidFill>
                          <a:srgbClr val="FF0000"/>
                        </a:solidFill>
                        <a:latin typeface="+mn-ea"/>
                        <a:ea typeface="+mn-ea"/>
                      </a:endParaRP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836312"/>
                  </a:ext>
                </a:extLst>
              </a:tr>
              <a:tr h="927525">
                <a:tc>
                  <a:txBody>
                    <a:bodyPr/>
                    <a:lstStyle/>
                    <a:p>
                      <a:r>
                        <a:rPr lang="zh-CN" altLang="en-US" sz="1600" b="1" dirty="0">
                          <a:latin typeface="+mn-ea"/>
                          <a:ea typeface="+mn-ea"/>
                        </a:rPr>
                        <a:t>适应症</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solidFill>
                      <a:srgbClr val="AEFBF8">
                        <a:alpha val="50000"/>
                      </a:srgbClr>
                    </a:solidFill>
                  </a:tcPr>
                </a:tc>
                <a:tc gridSpan="3">
                  <a:txBody>
                    <a:bodyPr/>
                    <a:lstStyle/>
                    <a:p>
                      <a:pPr marL="0" indent="0">
                        <a:lnSpc>
                          <a:spcPct val="125000"/>
                        </a:lnSpc>
                        <a:spcBef>
                          <a:spcPts val="0"/>
                        </a:spcBef>
                        <a:buNone/>
                      </a:pPr>
                      <a:r>
                        <a:rPr lang="zh-CN" altLang="en-US" sz="1600" dirty="0">
                          <a:latin typeface="+mn-ea"/>
                          <a:ea typeface="+mn-ea"/>
                        </a:rPr>
                        <a:t>奥马环素适用于治疗敏感微生物引起的：</a:t>
                      </a:r>
                    </a:p>
                    <a:p>
                      <a:pPr marL="285750" lvl="1" indent="-285750">
                        <a:lnSpc>
                          <a:spcPct val="114000"/>
                        </a:lnSpc>
                        <a:spcBef>
                          <a:spcPts val="0"/>
                        </a:spcBef>
                        <a:buFont typeface="Arial" panose="020B0604020202020204" pitchFamily="34" charset="0"/>
                        <a:buChar char="•"/>
                      </a:pPr>
                      <a:r>
                        <a:rPr lang="zh-CN" altLang="en-US" sz="1600" b="1" dirty="0">
                          <a:solidFill>
                            <a:srgbClr val="FF0000"/>
                          </a:solidFill>
                          <a:latin typeface="+mn-ea"/>
                          <a:ea typeface="+mn-ea"/>
                        </a:rPr>
                        <a:t>成人社区获得性细菌性肺炎（</a:t>
                      </a:r>
                      <a:r>
                        <a:rPr lang="en-US" altLang="zh-CN" sz="1600" b="1" dirty="0">
                          <a:solidFill>
                            <a:srgbClr val="FF0000"/>
                          </a:solidFill>
                          <a:latin typeface="+mn-ea"/>
                          <a:ea typeface="+mn-ea"/>
                        </a:rPr>
                        <a:t>CABP</a:t>
                      </a:r>
                      <a:r>
                        <a:rPr lang="zh-CN" altLang="en-US" sz="1600" b="1" dirty="0">
                          <a:solidFill>
                            <a:srgbClr val="FF0000"/>
                          </a:solidFill>
                          <a:latin typeface="+mn-ea"/>
                          <a:ea typeface="+mn-ea"/>
                        </a:rPr>
                        <a:t>）</a:t>
                      </a:r>
                      <a:endParaRPr lang="en-US" altLang="zh-CN" sz="1600" b="1" dirty="0">
                        <a:solidFill>
                          <a:srgbClr val="FF0000"/>
                        </a:solidFill>
                        <a:latin typeface="+mn-ea"/>
                        <a:ea typeface="+mn-ea"/>
                      </a:endParaRPr>
                    </a:p>
                    <a:p>
                      <a:pPr marL="285750" lvl="1" indent="-285750">
                        <a:lnSpc>
                          <a:spcPct val="114000"/>
                        </a:lnSpc>
                        <a:spcBef>
                          <a:spcPts val="0"/>
                        </a:spcBef>
                        <a:buFont typeface="Arial" panose="020B0604020202020204" pitchFamily="34" charset="0"/>
                        <a:buChar char="•"/>
                      </a:pPr>
                      <a:r>
                        <a:rPr lang="zh-CN" altLang="en-US" sz="1600" b="1" dirty="0">
                          <a:solidFill>
                            <a:srgbClr val="FF0000"/>
                          </a:solidFill>
                          <a:latin typeface="+mn-ea"/>
                          <a:ea typeface="+mn-ea"/>
                        </a:rPr>
                        <a:t>成人急性细菌性皮肤和皮肤结构感染（</a:t>
                      </a:r>
                      <a:r>
                        <a:rPr lang="en-US" altLang="zh-CN" sz="1600" b="1" dirty="0">
                          <a:solidFill>
                            <a:srgbClr val="FF0000"/>
                          </a:solidFill>
                          <a:latin typeface="+mn-ea"/>
                          <a:ea typeface="+mn-ea"/>
                        </a:rPr>
                        <a:t>ABSSSI</a:t>
                      </a:r>
                      <a:r>
                        <a:rPr lang="zh-CN" altLang="en-US" sz="1600" b="1" dirty="0">
                          <a:solidFill>
                            <a:srgbClr val="FF0000"/>
                          </a:solidFill>
                          <a:latin typeface="+mn-ea"/>
                          <a:ea typeface="+mn-ea"/>
                        </a:rPr>
                        <a:t>）</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31919475"/>
                  </a:ext>
                </a:extLst>
              </a:tr>
              <a:tr h="1930850">
                <a:tc>
                  <a:txBody>
                    <a:bodyPr/>
                    <a:lstStyle/>
                    <a:p>
                      <a:r>
                        <a:rPr lang="zh-CN" altLang="en-US" sz="1600" b="1" dirty="0">
                          <a:latin typeface="+mn-ea"/>
                          <a:ea typeface="+mn-ea"/>
                        </a:rPr>
                        <a:t>用法用量</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solidFill>
                      <a:srgbClr val="AEFBF8">
                        <a:alpha val="50000"/>
                      </a:srgbClr>
                    </a:solidFill>
                  </a:tcPr>
                </a:tc>
                <a:tc gridSpan="3">
                  <a:txBody>
                    <a:bodyPr/>
                    <a:lstStyle/>
                    <a:p>
                      <a:pPr>
                        <a:spcAft>
                          <a:spcPts val="600"/>
                        </a:spcAft>
                      </a:pPr>
                      <a:r>
                        <a:rPr lang="zh-CN" altLang="en-US" sz="1600" b="1" dirty="0">
                          <a:latin typeface="+mn-ea"/>
                          <a:ea typeface="+mn-ea"/>
                        </a:rPr>
                        <a:t>起始负荷剂量：</a:t>
                      </a:r>
                      <a:r>
                        <a:rPr lang="zh-CN" altLang="en-US" sz="1600" b="0" dirty="0">
                          <a:latin typeface="+mn-ea"/>
                          <a:ea typeface="+mn-ea"/>
                        </a:rPr>
                        <a:t>第</a:t>
                      </a:r>
                      <a:r>
                        <a:rPr lang="en-US" altLang="zh-CN" sz="1600" b="0" dirty="0">
                          <a:latin typeface="+mn-ea"/>
                          <a:ea typeface="+mn-ea"/>
                        </a:rPr>
                        <a:t>1</a:t>
                      </a:r>
                      <a:r>
                        <a:rPr lang="zh-CN" altLang="en-US" sz="1600" b="0" dirty="0">
                          <a:latin typeface="+mn-ea"/>
                          <a:ea typeface="+mn-ea"/>
                        </a:rPr>
                        <a:t>天，</a:t>
                      </a:r>
                      <a:r>
                        <a:rPr lang="en-US" altLang="zh-CN" sz="1600" b="0" dirty="0">
                          <a:latin typeface="+mn-ea"/>
                          <a:ea typeface="+mn-ea"/>
                        </a:rPr>
                        <a:t>200mg</a:t>
                      </a:r>
                      <a:r>
                        <a:rPr lang="zh-CN" altLang="en-US" sz="1600" b="0" dirty="0">
                          <a:latin typeface="+mn-ea"/>
                          <a:ea typeface="+mn-ea"/>
                        </a:rPr>
                        <a:t>静脉输注</a:t>
                      </a:r>
                      <a:r>
                        <a:rPr lang="en-US" altLang="zh-CN" sz="1600" b="0" dirty="0">
                          <a:latin typeface="+mn-ea"/>
                          <a:ea typeface="+mn-ea"/>
                        </a:rPr>
                        <a:t>60</a:t>
                      </a:r>
                      <a:r>
                        <a:rPr lang="zh-CN" altLang="en-US" sz="1600" b="0" dirty="0">
                          <a:latin typeface="+mn-ea"/>
                          <a:ea typeface="+mn-ea"/>
                        </a:rPr>
                        <a:t>分钟。或第</a:t>
                      </a:r>
                      <a:r>
                        <a:rPr lang="en-US" altLang="zh-CN" sz="1600" b="0" dirty="0">
                          <a:latin typeface="+mn-ea"/>
                          <a:ea typeface="+mn-ea"/>
                        </a:rPr>
                        <a:t>1</a:t>
                      </a:r>
                      <a:r>
                        <a:rPr lang="zh-CN" altLang="en-US" sz="1600" b="0" dirty="0">
                          <a:latin typeface="+mn-ea"/>
                          <a:ea typeface="+mn-ea"/>
                        </a:rPr>
                        <a:t>天，</a:t>
                      </a:r>
                      <a:r>
                        <a:rPr lang="en-US" altLang="zh-CN" sz="1600" b="0" dirty="0">
                          <a:latin typeface="+mn-ea"/>
                          <a:ea typeface="+mn-ea"/>
                        </a:rPr>
                        <a:t>100mg</a:t>
                      </a:r>
                      <a:r>
                        <a:rPr lang="zh-CN" altLang="en-US" sz="1600" b="0" dirty="0">
                          <a:latin typeface="+mn-ea"/>
                          <a:ea typeface="+mn-ea"/>
                        </a:rPr>
                        <a:t>静脉输注</a:t>
                      </a:r>
                      <a:r>
                        <a:rPr lang="en-US" altLang="zh-CN" sz="1600" b="0" dirty="0">
                          <a:latin typeface="+mn-ea"/>
                          <a:ea typeface="+mn-ea"/>
                        </a:rPr>
                        <a:t>30</a:t>
                      </a:r>
                      <a:r>
                        <a:rPr lang="zh-CN" altLang="en-US" sz="1600" b="0" dirty="0">
                          <a:latin typeface="+mn-ea"/>
                          <a:ea typeface="+mn-ea"/>
                        </a:rPr>
                        <a:t>分钟，共两次。</a:t>
                      </a:r>
                    </a:p>
                    <a:p>
                      <a:pPr>
                        <a:spcAft>
                          <a:spcPts val="600"/>
                        </a:spcAft>
                      </a:pPr>
                      <a:r>
                        <a:rPr lang="zh-CN" altLang="en-US" sz="1600" b="1" dirty="0">
                          <a:latin typeface="+mn-ea"/>
                          <a:ea typeface="+mn-ea"/>
                        </a:rPr>
                        <a:t>维持剂量：</a:t>
                      </a:r>
                      <a:r>
                        <a:rPr lang="en-US" altLang="zh-CN" sz="1600" b="0" dirty="0">
                          <a:latin typeface="+mn-ea"/>
                          <a:ea typeface="+mn-ea"/>
                        </a:rPr>
                        <a:t>100mg</a:t>
                      </a:r>
                      <a:r>
                        <a:rPr lang="zh-CN" altLang="en-US" sz="1600" b="0" dirty="0">
                          <a:latin typeface="+mn-ea"/>
                          <a:ea typeface="+mn-ea"/>
                        </a:rPr>
                        <a:t>静脉输注</a:t>
                      </a:r>
                      <a:r>
                        <a:rPr lang="en-US" altLang="zh-CN" sz="1600" b="0" dirty="0">
                          <a:latin typeface="+mn-ea"/>
                          <a:ea typeface="+mn-ea"/>
                        </a:rPr>
                        <a:t>30</a:t>
                      </a:r>
                      <a:r>
                        <a:rPr lang="zh-CN" altLang="en-US" sz="1600" b="0" dirty="0">
                          <a:latin typeface="+mn-ea"/>
                          <a:ea typeface="+mn-ea"/>
                        </a:rPr>
                        <a:t>分钟，每日</a:t>
                      </a:r>
                      <a:r>
                        <a:rPr lang="en-US" altLang="zh-CN" sz="1600" b="0" dirty="0">
                          <a:latin typeface="+mn-ea"/>
                          <a:ea typeface="+mn-ea"/>
                        </a:rPr>
                        <a:t>1</a:t>
                      </a:r>
                      <a:r>
                        <a:rPr lang="zh-CN" altLang="en-US" sz="1600" b="0" dirty="0">
                          <a:latin typeface="+mn-ea"/>
                          <a:ea typeface="+mn-ea"/>
                        </a:rPr>
                        <a:t>次。</a:t>
                      </a:r>
                      <a:r>
                        <a:rPr lang="zh-CN" altLang="en-US" sz="1600" b="1" dirty="0">
                          <a:latin typeface="+mn-ea"/>
                          <a:ea typeface="+mn-ea"/>
                        </a:rPr>
                        <a:t>或</a:t>
                      </a:r>
                      <a:r>
                        <a:rPr lang="en-US" altLang="zh-CN" sz="1600" b="1" dirty="0">
                          <a:latin typeface="+mn-ea"/>
                          <a:ea typeface="+mn-ea"/>
                        </a:rPr>
                        <a:t>300mg</a:t>
                      </a:r>
                      <a:r>
                        <a:rPr lang="zh-CN" altLang="en-US" sz="1600" b="1" dirty="0">
                          <a:latin typeface="+mn-ea"/>
                          <a:ea typeface="+mn-ea"/>
                        </a:rPr>
                        <a:t>口服，每日</a:t>
                      </a:r>
                      <a:r>
                        <a:rPr lang="en-US" altLang="zh-CN" sz="1600" b="1" dirty="0">
                          <a:latin typeface="+mn-ea"/>
                          <a:ea typeface="+mn-ea"/>
                        </a:rPr>
                        <a:t>1</a:t>
                      </a:r>
                      <a:r>
                        <a:rPr lang="zh-CN" altLang="en-US" sz="1600" b="1" dirty="0">
                          <a:latin typeface="+mn-ea"/>
                          <a:ea typeface="+mn-ea"/>
                        </a:rPr>
                        <a:t>次。</a:t>
                      </a:r>
                    </a:p>
                    <a:p>
                      <a:pPr>
                        <a:spcAft>
                          <a:spcPts val="600"/>
                        </a:spcAft>
                      </a:pPr>
                      <a:r>
                        <a:rPr lang="zh-CN" altLang="en-US" sz="1600" b="1" dirty="0">
                          <a:latin typeface="+mn-ea"/>
                          <a:ea typeface="+mn-ea"/>
                        </a:rPr>
                        <a:t>治疗持续时间：</a:t>
                      </a:r>
                      <a:r>
                        <a:rPr lang="en-US" altLang="zh-CN" sz="1600" b="0" dirty="0">
                          <a:latin typeface="+mn-ea"/>
                          <a:ea typeface="+mn-ea"/>
                        </a:rPr>
                        <a:t>7</a:t>
                      </a:r>
                      <a:r>
                        <a:rPr lang="zh-CN" altLang="en-US" sz="1600" b="0" dirty="0">
                          <a:latin typeface="+mn-ea"/>
                          <a:ea typeface="+mn-ea"/>
                        </a:rPr>
                        <a:t>至</a:t>
                      </a:r>
                      <a:r>
                        <a:rPr lang="en-US" altLang="zh-CN" sz="1600" b="0" dirty="0">
                          <a:latin typeface="+mn-ea"/>
                          <a:ea typeface="+mn-ea"/>
                        </a:rPr>
                        <a:t>14</a:t>
                      </a:r>
                      <a:r>
                        <a:rPr lang="zh-CN" altLang="en-US" sz="1600" b="0" dirty="0">
                          <a:latin typeface="+mn-ea"/>
                          <a:ea typeface="+mn-ea"/>
                        </a:rPr>
                        <a:t>天。</a:t>
                      </a:r>
                      <a:r>
                        <a:rPr lang="en-US" altLang="zh-CN" sz="1600" b="0" dirty="0">
                          <a:latin typeface="+mn-ea"/>
                          <a:ea typeface="+mn-ea"/>
                        </a:rPr>
                        <a:t>CABP III</a:t>
                      </a:r>
                      <a:r>
                        <a:rPr lang="zh-CN" altLang="en-US" sz="1600" b="0" dirty="0">
                          <a:latin typeface="+mn-ea"/>
                          <a:ea typeface="+mn-ea"/>
                        </a:rPr>
                        <a:t>期试验：</a:t>
                      </a:r>
                      <a:r>
                        <a:rPr lang="en-US" altLang="zh-CN" sz="1600" b="0" dirty="0">
                          <a:latin typeface="+mn-ea"/>
                          <a:ea typeface="+mn-ea"/>
                        </a:rPr>
                        <a:t>9.6</a:t>
                      </a:r>
                      <a:r>
                        <a:rPr lang="zh-CN" altLang="en-US" sz="1600" b="0" dirty="0">
                          <a:latin typeface="+mn-ea"/>
                          <a:ea typeface="+mn-ea"/>
                        </a:rPr>
                        <a:t>天（静脉</a:t>
                      </a:r>
                      <a:r>
                        <a:rPr lang="en-US" altLang="zh-CN" sz="1600" b="0" dirty="0">
                          <a:latin typeface="+mn-ea"/>
                          <a:ea typeface="+mn-ea"/>
                        </a:rPr>
                        <a:t>5.7</a:t>
                      </a:r>
                      <a:r>
                        <a:rPr lang="zh-CN" altLang="en-US" sz="1600" b="0" dirty="0">
                          <a:latin typeface="+mn-ea"/>
                          <a:ea typeface="+mn-ea"/>
                        </a:rPr>
                        <a:t>天，序贯口服</a:t>
                      </a:r>
                      <a:r>
                        <a:rPr lang="en-US" altLang="zh-CN" sz="1600" b="0" dirty="0">
                          <a:latin typeface="+mn-ea"/>
                          <a:ea typeface="+mn-ea"/>
                        </a:rPr>
                        <a:t>3.9</a:t>
                      </a:r>
                      <a:r>
                        <a:rPr lang="zh-CN" altLang="en-US" sz="1600" b="0" dirty="0">
                          <a:latin typeface="+mn-ea"/>
                          <a:ea typeface="+mn-ea"/>
                        </a:rPr>
                        <a:t>天）；</a:t>
                      </a:r>
                      <a:r>
                        <a:rPr lang="en-US" altLang="zh-CN" sz="1600" b="0" dirty="0">
                          <a:latin typeface="+mn-ea"/>
                          <a:ea typeface="+mn-ea"/>
                        </a:rPr>
                        <a:t>ABSSSI III</a:t>
                      </a:r>
                      <a:r>
                        <a:rPr lang="zh-CN" altLang="en-US" sz="1600" b="0" dirty="0">
                          <a:latin typeface="+mn-ea"/>
                          <a:ea typeface="+mn-ea"/>
                        </a:rPr>
                        <a:t>期试验</a:t>
                      </a:r>
                      <a:r>
                        <a:rPr lang="en-US" altLang="zh-CN" sz="1600" b="0" dirty="0">
                          <a:latin typeface="+mn-ea"/>
                          <a:ea typeface="+mn-ea"/>
                        </a:rPr>
                        <a:t>1</a:t>
                      </a:r>
                      <a:r>
                        <a:rPr lang="zh-CN" altLang="en-US" sz="1600" b="0" dirty="0">
                          <a:latin typeface="+mn-ea"/>
                          <a:ea typeface="+mn-ea"/>
                        </a:rPr>
                        <a:t>：静脉</a:t>
                      </a:r>
                      <a:r>
                        <a:rPr lang="en-US" altLang="zh-CN" sz="1600" b="0" dirty="0">
                          <a:latin typeface="+mn-ea"/>
                          <a:ea typeface="+mn-ea"/>
                        </a:rPr>
                        <a:t>4.4</a:t>
                      </a:r>
                      <a:r>
                        <a:rPr lang="zh-CN" altLang="en-US" sz="1600" b="0" dirty="0">
                          <a:latin typeface="+mn-ea"/>
                          <a:ea typeface="+mn-ea"/>
                        </a:rPr>
                        <a:t>天，序贯口服</a:t>
                      </a:r>
                      <a:r>
                        <a:rPr lang="en-US" altLang="zh-CN" sz="1600" b="0" dirty="0">
                          <a:latin typeface="+mn-ea"/>
                          <a:ea typeface="+mn-ea"/>
                        </a:rPr>
                        <a:t>5.5</a:t>
                      </a:r>
                      <a:r>
                        <a:rPr lang="zh-CN" altLang="en-US" sz="1600" b="0" dirty="0">
                          <a:latin typeface="+mn-ea"/>
                          <a:ea typeface="+mn-ea"/>
                        </a:rPr>
                        <a:t>天；</a:t>
                      </a:r>
                      <a:r>
                        <a:rPr lang="en-US" altLang="zh-CN" sz="1600" b="0" dirty="0">
                          <a:latin typeface="+mn-ea"/>
                          <a:ea typeface="+mn-ea"/>
                        </a:rPr>
                        <a:t>ABSSSI III</a:t>
                      </a:r>
                      <a:r>
                        <a:rPr lang="zh-CN" altLang="en-US" sz="1600" b="0" dirty="0">
                          <a:latin typeface="+mn-ea"/>
                          <a:ea typeface="+mn-ea"/>
                        </a:rPr>
                        <a:t>期试验</a:t>
                      </a:r>
                      <a:r>
                        <a:rPr lang="en-US" altLang="zh-CN" sz="1600" b="0" dirty="0">
                          <a:latin typeface="+mn-ea"/>
                          <a:ea typeface="+mn-ea"/>
                        </a:rPr>
                        <a:t>2</a:t>
                      </a:r>
                      <a:r>
                        <a:rPr lang="zh-CN" altLang="en-US" sz="1600" b="0" dirty="0">
                          <a:latin typeface="+mn-ea"/>
                          <a:ea typeface="+mn-ea"/>
                        </a:rPr>
                        <a:t>：</a:t>
                      </a:r>
                      <a:r>
                        <a:rPr lang="zh-CN" altLang="en-US" sz="1600" b="1" dirty="0">
                          <a:solidFill>
                            <a:srgbClr val="FF0000"/>
                          </a:solidFill>
                          <a:latin typeface="+mn-ea"/>
                          <a:ea typeface="+mn-ea"/>
                        </a:rPr>
                        <a:t>单独口服</a:t>
                      </a:r>
                      <a:r>
                        <a:rPr lang="en-US" altLang="zh-CN" sz="1600" b="1" dirty="0">
                          <a:solidFill>
                            <a:srgbClr val="FF0000"/>
                          </a:solidFill>
                          <a:latin typeface="+mn-ea"/>
                          <a:ea typeface="+mn-ea"/>
                        </a:rPr>
                        <a:t>8.2</a:t>
                      </a:r>
                      <a:r>
                        <a:rPr lang="zh-CN" altLang="en-US" sz="1600" b="1" dirty="0">
                          <a:solidFill>
                            <a:srgbClr val="FF0000"/>
                          </a:solidFill>
                          <a:latin typeface="+mn-ea"/>
                          <a:ea typeface="+mn-ea"/>
                        </a:rPr>
                        <a:t>天</a:t>
                      </a:r>
                      <a:r>
                        <a:rPr lang="zh-CN" altLang="en-US" sz="1600" b="0" dirty="0">
                          <a:latin typeface="+mn-ea"/>
                          <a:ea typeface="+mn-ea"/>
                        </a:rPr>
                        <a:t>。</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780912863"/>
                  </a:ext>
                </a:extLst>
              </a:tr>
              <a:tr h="814577">
                <a:tc>
                  <a:txBody>
                    <a:bodyPr/>
                    <a:lstStyle/>
                    <a:p>
                      <a:r>
                        <a:rPr lang="zh-CN" altLang="en-US" sz="1600" b="1" dirty="0">
                          <a:latin typeface="+mn-ea"/>
                          <a:ea typeface="+mn-ea"/>
                        </a:rPr>
                        <a:t>中国大陆首次上市时间</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solidFill>
                      <a:srgbClr val="AEFBF8">
                        <a:alpha val="50000"/>
                      </a:srgbClr>
                    </a:solidFill>
                  </a:tcPr>
                </a:tc>
                <a:tc>
                  <a:txBody>
                    <a:bodyPr/>
                    <a:lstStyle/>
                    <a:p>
                      <a:r>
                        <a:rPr lang="en-US" altLang="zh-CN" sz="1600" dirty="0">
                          <a:latin typeface="+mn-ea"/>
                          <a:ea typeface="+mn-ea"/>
                        </a:rPr>
                        <a:t>2021</a:t>
                      </a:r>
                      <a:r>
                        <a:rPr lang="zh-CN" altLang="en-US" sz="1600" dirty="0">
                          <a:latin typeface="+mn-ea"/>
                          <a:ea typeface="+mn-ea"/>
                        </a:rPr>
                        <a:t>年</a:t>
                      </a:r>
                      <a:r>
                        <a:rPr lang="en-US" altLang="zh-CN" sz="1600" dirty="0">
                          <a:latin typeface="+mn-ea"/>
                          <a:ea typeface="+mn-ea"/>
                        </a:rPr>
                        <a:t>12</a:t>
                      </a:r>
                      <a:r>
                        <a:rPr lang="zh-CN" altLang="en-US" sz="1600" dirty="0">
                          <a:latin typeface="+mn-ea"/>
                          <a:ea typeface="+mn-ea"/>
                        </a:rPr>
                        <a:t>月</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1600" b="1" dirty="0">
                          <a:latin typeface="+mn-ea"/>
                          <a:ea typeface="+mn-ea"/>
                        </a:rPr>
                        <a:t>目前大陆地区同通用名药品</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solidFill>
                      <a:srgbClr val="D2FDFB"/>
                    </a:solidFill>
                  </a:tcPr>
                </a:tc>
                <a:tc>
                  <a:txBody>
                    <a:bodyPr/>
                    <a:lstStyle/>
                    <a:p>
                      <a:pPr marL="0" lvl="1" indent="0" algn="l" defTabSz="914400" rtl="0" eaLnBrk="1" latinLnBrk="0" hangingPunct="1">
                        <a:lnSpc>
                          <a:spcPct val="114000"/>
                        </a:lnSpc>
                        <a:spcBef>
                          <a:spcPts val="600"/>
                        </a:spcBef>
                        <a:spcAft>
                          <a:spcPts val="600"/>
                        </a:spcAft>
                        <a:buFont typeface="Arial" panose="020B0604020202020204" pitchFamily="34" charset="0"/>
                        <a:buNone/>
                      </a:pPr>
                      <a:r>
                        <a:rPr lang="zh-CN" altLang="en-US" sz="1600" b="1" kern="1200" dirty="0">
                          <a:solidFill>
                            <a:srgbClr val="FF0000"/>
                          </a:solidFill>
                          <a:latin typeface="+mn-ea"/>
                          <a:ea typeface="+mn-ea"/>
                          <a:cs typeface="+mn-cs"/>
                        </a:rPr>
                        <a:t>本品为独家</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2355949"/>
                  </a:ext>
                </a:extLst>
              </a:tr>
              <a:tr h="8145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dirty="0">
                          <a:latin typeface="+mn-ea"/>
                          <a:ea typeface="+mn-ea"/>
                        </a:rPr>
                        <a:t>全球首个上市国家</a:t>
                      </a:r>
                      <a:r>
                        <a:rPr lang="en-US" altLang="zh-CN" sz="1600" b="1" dirty="0">
                          <a:latin typeface="+mn-ea"/>
                          <a:ea typeface="+mn-ea"/>
                        </a:rPr>
                        <a:t>/</a:t>
                      </a:r>
                      <a:r>
                        <a:rPr lang="zh-CN" altLang="en-US" sz="1600" b="1" dirty="0">
                          <a:latin typeface="+mn-ea"/>
                          <a:ea typeface="+mn-ea"/>
                        </a:rPr>
                        <a:t>地区及上市时间</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solidFill>
                      <a:srgbClr val="AEFBF8">
                        <a:alpha val="5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latin typeface="+mn-ea"/>
                          <a:ea typeface="+mn-ea"/>
                        </a:rPr>
                        <a:t>美国，</a:t>
                      </a:r>
                      <a:r>
                        <a:rPr lang="en-US" altLang="zh-CN" sz="1600" dirty="0">
                          <a:latin typeface="+mn-ea"/>
                          <a:ea typeface="+mn-ea"/>
                        </a:rPr>
                        <a:t>2018</a:t>
                      </a:r>
                      <a:r>
                        <a:rPr lang="zh-CN" altLang="en-US" sz="1600" dirty="0">
                          <a:latin typeface="+mn-ea"/>
                          <a:ea typeface="+mn-ea"/>
                        </a:rPr>
                        <a:t>年</a:t>
                      </a:r>
                      <a:r>
                        <a:rPr lang="en-US" altLang="zh-CN" sz="1600" dirty="0">
                          <a:latin typeface="+mn-ea"/>
                          <a:ea typeface="+mn-ea"/>
                        </a:rPr>
                        <a:t>10</a:t>
                      </a:r>
                      <a:r>
                        <a:rPr lang="zh-CN" altLang="en-US" sz="1600" dirty="0">
                          <a:latin typeface="+mn-ea"/>
                          <a:ea typeface="+mn-ea"/>
                        </a:rPr>
                        <a:t>月</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14000"/>
                        </a:lnSpc>
                        <a:spcBef>
                          <a:spcPts val="600"/>
                        </a:spcBef>
                        <a:spcAft>
                          <a:spcPts val="600"/>
                        </a:spcAft>
                        <a:buClrTx/>
                        <a:buSzTx/>
                        <a:buFont typeface="Arial" panose="020B0604020202020204" pitchFamily="34" charset="0"/>
                        <a:buNone/>
                        <a:tabLst/>
                        <a:defRPr/>
                      </a:pPr>
                      <a:r>
                        <a:rPr lang="zh-CN" altLang="en-US" sz="1600" b="1" dirty="0">
                          <a:latin typeface="+mn-ea"/>
                          <a:ea typeface="+mn-ea"/>
                        </a:rPr>
                        <a:t>是否为 </a:t>
                      </a:r>
                      <a:r>
                        <a:rPr lang="en-US" altLang="zh-CN" sz="1600" b="1" dirty="0">
                          <a:latin typeface="+mn-ea"/>
                          <a:ea typeface="+mn-ea"/>
                        </a:rPr>
                        <a:t>OTC </a:t>
                      </a:r>
                      <a:r>
                        <a:rPr lang="zh-CN" altLang="en-US" sz="1600" b="1" dirty="0">
                          <a:latin typeface="+mn-ea"/>
                          <a:ea typeface="+mn-ea"/>
                        </a:rPr>
                        <a:t>药品</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solidFill>
                      <a:srgbClr val="D2FDFB"/>
                    </a:solidFill>
                  </a:tcPr>
                </a:tc>
                <a:tc>
                  <a:txBody>
                    <a:bodyPr/>
                    <a:lstStyle/>
                    <a:p>
                      <a:pPr marL="0" marR="0" lvl="1" indent="0" algn="l" defTabSz="914400" rtl="0" eaLnBrk="1" fontAlgn="auto" latinLnBrk="0" hangingPunct="1">
                        <a:lnSpc>
                          <a:spcPct val="114000"/>
                        </a:lnSpc>
                        <a:spcBef>
                          <a:spcPts val="600"/>
                        </a:spcBef>
                        <a:spcAft>
                          <a:spcPts val="600"/>
                        </a:spcAft>
                        <a:buClrTx/>
                        <a:buSzTx/>
                        <a:buFont typeface="Arial" panose="020B0604020202020204" pitchFamily="34" charset="0"/>
                        <a:buNone/>
                        <a:tabLst/>
                        <a:defRPr/>
                      </a:pPr>
                      <a:r>
                        <a:rPr lang="zh-CN" altLang="en-US" sz="1600" dirty="0">
                          <a:latin typeface="+mn-ea"/>
                          <a:ea typeface="+mn-ea"/>
                        </a:rPr>
                        <a:t>否</a:t>
                      </a:r>
                    </a:p>
                  </a:txBody>
                  <a:tcPr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3535536"/>
                  </a:ext>
                </a:extLst>
              </a:tr>
            </a:tbl>
          </a:graphicData>
        </a:graphic>
      </p:graphicFrame>
      <p:grpSp>
        <p:nvGrpSpPr>
          <p:cNvPr id="4" name="组合 3"/>
          <p:cNvGrpSpPr/>
          <p:nvPr/>
        </p:nvGrpSpPr>
        <p:grpSpPr>
          <a:xfrm>
            <a:off x="6876841" y="946360"/>
            <a:ext cx="5049535" cy="5363474"/>
            <a:chOff x="7151913" y="961783"/>
            <a:chExt cx="4545638" cy="5363474"/>
          </a:xfrm>
        </p:grpSpPr>
        <p:sp>
          <p:nvSpPr>
            <p:cNvPr id="22" name="矩形 21"/>
            <p:cNvSpPr/>
            <p:nvPr/>
          </p:nvSpPr>
          <p:spPr>
            <a:xfrm>
              <a:off x="7290707" y="2136383"/>
              <a:ext cx="4330756" cy="3797995"/>
            </a:xfrm>
            <a:prstGeom prst="rect">
              <a:avLst/>
            </a:prstGeom>
            <a:noFill/>
          </p:spPr>
          <p:txBody>
            <a:bodyPr wrap="square">
              <a:noAutofit/>
            </a:bodyPr>
            <a:lstStyle/>
            <a:p>
              <a:pPr marL="17100" lvl="1">
                <a:lnSpc>
                  <a:spcPts val="2160"/>
                </a:lnSpc>
                <a:spcBef>
                  <a:spcPts val="600"/>
                </a:spcBef>
                <a:spcAft>
                  <a:spcPts val="600"/>
                </a:spcAft>
                <a:buClr>
                  <a:srgbClr val="F36C3A"/>
                </a:buClr>
              </a:pPr>
              <a:r>
                <a:rPr lang="zh-CN" altLang="en-US" sz="1600" dirty="0">
                  <a:latin typeface="等线" panose="02010600030101010101" pitchFamily="2" charset="-122"/>
                  <a:ea typeface="等线" panose="02010600030101010101" pitchFamily="2" charset="-122"/>
                </a:rPr>
                <a:t>参照药品选择理由：</a:t>
              </a:r>
              <a:endParaRPr lang="en-US" altLang="zh-CN" sz="1600" dirty="0">
                <a:latin typeface="等线" panose="02010600030101010101" pitchFamily="2" charset="-122"/>
                <a:ea typeface="等线" panose="02010600030101010101" pitchFamily="2" charset="-122"/>
              </a:endParaRPr>
            </a:p>
            <a:p>
              <a:pPr marL="360000" lvl="1" indent="-342900">
                <a:lnSpc>
                  <a:spcPct val="125000"/>
                </a:lnSpc>
                <a:spcBef>
                  <a:spcPts val="600"/>
                </a:spcBef>
                <a:buClr>
                  <a:srgbClr val="F36C3A"/>
                </a:buClr>
                <a:buBlip>
                  <a:blip r:embed="rId3"/>
                </a:buBlip>
              </a:pPr>
              <a:r>
                <a:rPr lang="zh-CN" altLang="en-US" sz="1600" b="1" dirty="0">
                  <a:solidFill>
                    <a:srgbClr val="FF0000"/>
                  </a:solidFill>
                  <a:latin typeface="等线" panose="02010600030101010101" pitchFamily="2" charset="-122"/>
                  <a:ea typeface="等线" panose="02010600030101010101" pitchFamily="2" charset="-122"/>
                </a:rPr>
                <a:t>同分子式、适应症完全一致：奥马针剂</a:t>
              </a:r>
              <a:r>
                <a:rPr lang="en-US" altLang="zh-CN" sz="1600" b="1" dirty="0">
                  <a:solidFill>
                    <a:srgbClr val="FF0000"/>
                  </a:solidFill>
                  <a:latin typeface="等线" panose="02010600030101010101" pitchFamily="2" charset="-122"/>
                  <a:ea typeface="等线" panose="02010600030101010101" pitchFamily="2" charset="-122"/>
                </a:rPr>
                <a:t>2022</a:t>
              </a:r>
              <a:r>
                <a:rPr lang="zh-CN" altLang="en-US" sz="1600" b="1" dirty="0">
                  <a:solidFill>
                    <a:srgbClr val="FF0000"/>
                  </a:solidFill>
                  <a:latin typeface="等线" panose="02010600030101010101" pitchFamily="2" charset="-122"/>
                  <a:ea typeface="等线" panose="02010600030101010101" pitchFamily="2" charset="-122"/>
                </a:rPr>
                <a:t>年谈判成功，</a:t>
              </a:r>
              <a:r>
                <a:rPr lang="zh-CN" altLang="en-US" sz="1600" dirty="0">
                  <a:latin typeface="等线" panose="02010600030101010101" pitchFamily="2" charset="-122"/>
                  <a:ea typeface="等线" panose="02010600030101010101" pitchFamily="2" charset="-122"/>
                </a:rPr>
                <a:t>奥马环素是</a:t>
              </a:r>
              <a:r>
                <a:rPr lang="zh-CN" altLang="en-US" sz="1600" b="1" dirty="0">
                  <a:solidFill>
                    <a:srgbClr val="FF0000"/>
                  </a:solidFill>
                  <a:latin typeface="等线" panose="02010600030101010101" pitchFamily="2" charset="-122"/>
                  <a:ea typeface="等线" panose="02010600030101010101" pitchFamily="2" charset="-122"/>
                </a:rPr>
                <a:t>唯一</a:t>
              </a:r>
              <a:r>
                <a:rPr lang="zh-CN" altLang="en-US" sz="1600" dirty="0">
                  <a:latin typeface="等线" panose="02010600030101010101" pitchFamily="2" charset="-122"/>
                  <a:ea typeface="等线" panose="02010600030101010101" pitchFamily="2" charset="-122"/>
                </a:rPr>
                <a:t>同时具有口服和静脉输注</a:t>
              </a:r>
              <a:r>
                <a:rPr lang="zh-CN" altLang="en-US" sz="1600" b="1" dirty="0">
                  <a:solidFill>
                    <a:srgbClr val="FF0000"/>
                  </a:solidFill>
                  <a:latin typeface="等线" panose="02010600030101010101" pitchFamily="2" charset="-122"/>
                  <a:ea typeface="等线" panose="02010600030101010101" pitchFamily="2" charset="-122"/>
                </a:rPr>
                <a:t>两种剂型</a:t>
              </a:r>
              <a:r>
                <a:rPr lang="zh-CN" altLang="en-US" sz="1600" dirty="0">
                  <a:latin typeface="等线" panose="02010600030101010101" pitchFamily="2" charset="-122"/>
                  <a:ea typeface="等线" panose="02010600030101010101" pitchFamily="2" charset="-122"/>
                </a:rPr>
                <a:t>的第三代四环素；</a:t>
              </a:r>
              <a:endParaRPr lang="en-US" altLang="zh-CN" sz="1600" dirty="0">
                <a:latin typeface="等线" panose="02010600030101010101" pitchFamily="2" charset="-122"/>
                <a:ea typeface="等线" panose="02010600030101010101" pitchFamily="2" charset="-122"/>
              </a:endParaRPr>
            </a:p>
            <a:p>
              <a:pPr marL="360000" lvl="1" indent="-342900">
                <a:lnSpc>
                  <a:spcPct val="125000"/>
                </a:lnSpc>
                <a:spcBef>
                  <a:spcPts val="600"/>
                </a:spcBef>
                <a:buClr>
                  <a:srgbClr val="F36C3A"/>
                </a:buClr>
                <a:buBlip>
                  <a:blip r:embed="rId3"/>
                </a:buBlip>
              </a:pPr>
              <a:r>
                <a:rPr lang="zh-CN" altLang="en-US" sz="1600" dirty="0">
                  <a:latin typeface="等线" panose="02010600030101010101" pitchFamily="2" charset="-122"/>
                  <a:ea typeface="等线" panose="02010600030101010101" pitchFamily="2" charset="-122"/>
                </a:rPr>
                <a:t>奥马环素片的生物利用度高，即</a:t>
              </a:r>
              <a:r>
                <a:rPr lang="en-US" altLang="zh-CN" sz="1600" dirty="0">
                  <a:latin typeface="等线" panose="02010600030101010101" pitchFamily="2" charset="-122"/>
                  <a:ea typeface="等线" panose="02010600030101010101" pitchFamily="2" charset="-122"/>
                </a:rPr>
                <a:t>300mg</a:t>
              </a:r>
              <a:r>
                <a:rPr lang="zh-CN" altLang="en-US" sz="1600" dirty="0">
                  <a:latin typeface="等线" panose="02010600030101010101" pitchFamily="2" charset="-122"/>
                  <a:ea typeface="等线" panose="02010600030101010101" pitchFamily="2" charset="-122"/>
                </a:rPr>
                <a:t>口服与</a:t>
              </a:r>
              <a:r>
                <a:rPr lang="en-US" altLang="zh-CN" sz="1600" dirty="0">
                  <a:latin typeface="等线" panose="02010600030101010101" pitchFamily="2" charset="-122"/>
                  <a:ea typeface="等线" panose="02010600030101010101" pitchFamily="2" charset="-122"/>
                </a:rPr>
                <a:t>100mg</a:t>
              </a:r>
              <a:r>
                <a:rPr lang="zh-CN" altLang="en-US" sz="1600" dirty="0">
                  <a:latin typeface="等线" panose="02010600030101010101" pitchFamily="2" charset="-122"/>
                  <a:ea typeface="等线" panose="02010600030101010101" pitchFamily="2" charset="-122"/>
                </a:rPr>
                <a:t>静注的</a:t>
              </a:r>
              <a:r>
                <a:rPr lang="zh-CN" altLang="en-US" sz="1600" b="1" dirty="0">
                  <a:solidFill>
                    <a:srgbClr val="FF0000"/>
                  </a:solidFill>
                  <a:latin typeface="等线" panose="02010600030101010101" pitchFamily="2" charset="-122"/>
                  <a:ea typeface="等线" panose="02010600030101010101" pitchFamily="2" charset="-122"/>
                </a:rPr>
                <a:t>血药浓度相当，静注可替换为口服给药</a:t>
              </a:r>
              <a:r>
                <a:rPr lang="zh-CN" altLang="en-US" sz="1600" dirty="0">
                  <a:latin typeface="等线" panose="02010600030101010101" pitchFamily="2" charset="-122"/>
                  <a:ea typeface="等线" panose="02010600030101010101" pitchFamily="2" charset="-122"/>
                </a:rPr>
                <a:t>；</a:t>
              </a:r>
              <a:endParaRPr lang="en-US" altLang="zh-CN" sz="1600" dirty="0">
                <a:latin typeface="等线" panose="02010600030101010101" pitchFamily="2" charset="-122"/>
                <a:ea typeface="等线" panose="02010600030101010101" pitchFamily="2" charset="-122"/>
              </a:endParaRPr>
            </a:p>
            <a:p>
              <a:pPr marL="360000" lvl="1" indent="-342900">
                <a:lnSpc>
                  <a:spcPct val="125000"/>
                </a:lnSpc>
                <a:spcBef>
                  <a:spcPts val="600"/>
                </a:spcBef>
                <a:buClr>
                  <a:srgbClr val="F36C3A"/>
                </a:buClr>
                <a:buBlip>
                  <a:blip r:embed="rId3"/>
                </a:buBlip>
              </a:pPr>
              <a:r>
                <a:rPr lang="zh-CN" altLang="en-US" sz="1600" dirty="0">
                  <a:latin typeface="等线" panose="02010600030101010101" pitchFamily="2" charset="-122"/>
                  <a:ea typeface="等线" panose="02010600030101010101" pitchFamily="2" charset="-122"/>
                </a:rPr>
                <a:t>患者可以静脉</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口服序贯治疗；</a:t>
              </a:r>
              <a:endParaRPr lang="en-US" altLang="zh-CN" sz="1600" dirty="0">
                <a:latin typeface="等线" panose="02010600030101010101" pitchFamily="2" charset="-122"/>
                <a:ea typeface="等线" panose="02010600030101010101" pitchFamily="2" charset="-122"/>
              </a:endParaRPr>
            </a:p>
            <a:p>
              <a:pPr marL="360000" lvl="1" indent="-342900">
                <a:lnSpc>
                  <a:spcPct val="125000"/>
                </a:lnSpc>
                <a:spcBef>
                  <a:spcPts val="600"/>
                </a:spcBef>
                <a:buClr>
                  <a:srgbClr val="F36C3A"/>
                </a:buClr>
                <a:buBlip>
                  <a:blip r:embed="rId3"/>
                </a:buBlip>
              </a:pPr>
              <a:r>
                <a:rPr lang="zh-CN" altLang="en-US" sz="1600" b="1" dirty="0">
                  <a:solidFill>
                    <a:srgbClr val="FF0000"/>
                  </a:solidFill>
                  <a:latin typeface="等线" panose="02010600030101010101" pitchFamily="2" charset="-122"/>
                </a:rPr>
                <a:t>其他抗菌药不适合</a:t>
              </a:r>
              <a:r>
                <a:rPr lang="zh-CN" altLang="en-US" sz="1600" dirty="0">
                  <a:latin typeface="等线" panose="02010600030101010101" pitchFamily="2" charset="-122"/>
                </a:rPr>
                <a:t>做参照药，不能体现奥马环素的价值：奥马环素在抗耐药、安全性、抗菌谱等方面优于其他抗菌药</a:t>
              </a:r>
              <a:r>
                <a:rPr lang="zh-CN" altLang="en-US" sz="1600" dirty="0">
                  <a:solidFill>
                    <a:prstClr val="black">
                      <a:lumMod val="75000"/>
                      <a:lumOff val="25000"/>
                    </a:prstClr>
                  </a:solidFill>
                  <a:latin typeface="等线" panose="02010600030101010101" pitchFamily="2" charset="-122"/>
                </a:rPr>
                <a:t>。</a:t>
              </a:r>
              <a:endParaRPr lang="zh-CN" altLang="en-US" sz="1600" dirty="0">
                <a:solidFill>
                  <a:prstClr val="black">
                    <a:lumMod val="75000"/>
                    <a:lumOff val="25000"/>
                  </a:prstClr>
                </a:solidFill>
                <a:latin typeface="等线" panose="02010600030101010101" pitchFamily="2" charset="-122"/>
                <a:ea typeface="等线" panose="02010600030101010101" pitchFamily="2" charset="-122"/>
              </a:endParaRPr>
            </a:p>
          </p:txBody>
        </p:sp>
        <p:sp>
          <p:nvSpPr>
            <p:cNvPr id="23" name="矩形 22"/>
            <p:cNvSpPr/>
            <p:nvPr/>
          </p:nvSpPr>
          <p:spPr>
            <a:xfrm>
              <a:off x="7151913" y="1748008"/>
              <a:ext cx="4545638" cy="4577249"/>
            </a:xfrm>
            <a:prstGeom prst="rect">
              <a:avLst/>
            </a:prstGeom>
            <a:noFill/>
            <a:ln>
              <a:solidFill>
                <a:srgbClr val="AEFB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151914" y="961783"/>
              <a:ext cx="4545637" cy="829902"/>
            </a:xfrm>
            <a:prstGeom prst="rect">
              <a:avLst/>
            </a:prstGeom>
            <a:solidFill>
              <a:srgbClr val="F5E304"/>
            </a:solidFill>
            <a:ln>
              <a:solidFill>
                <a:srgbClr val="AEFB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zh-CN" altLang="en-US" b="1" dirty="0">
                  <a:solidFill>
                    <a:schemeClr val="tx1"/>
                  </a:solidFill>
                </a:rPr>
                <a:t>参照药品建议：</a:t>
              </a:r>
              <a:endParaRPr lang="en-US" altLang="zh-CN" b="1" dirty="0">
                <a:solidFill>
                  <a:schemeClr val="tx1"/>
                </a:solidFill>
              </a:endParaRPr>
            </a:p>
            <a:p>
              <a:pPr algn="ctr">
                <a:spcBef>
                  <a:spcPts val="600"/>
                </a:spcBef>
              </a:pPr>
              <a:r>
                <a:rPr lang="zh-CN" altLang="en-US" b="1" dirty="0">
                  <a:solidFill>
                    <a:srgbClr val="FF0000"/>
                  </a:solidFill>
                  <a:latin typeface="等线" panose="02010600030101010101" pitchFamily="2" charset="-122"/>
                </a:rPr>
                <a:t>注射用甲苯磺酸奥马环素</a:t>
              </a:r>
              <a:r>
                <a:rPr lang="zh-CN" altLang="en-US" b="1" dirty="0">
                  <a:solidFill>
                    <a:schemeClr val="tx1"/>
                  </a:solidFill>
                  <a:latin typeface="等线" panose="02010600030101010101" pitchFamily="2" charset="-122"/>
                </a:rPr>
                <a:t>（纽再乐</a:t>
              </a:r>
              <a:r>
                <a:rPr lang="en-US" altLang="zh-CN" b="1" baseline="30000" dirty="0">
                  <a:solidFill>
                    <a:schemeClr val="tx1"/>
                  </a:solidFill>
                  <a:latin typeface="等线" panose="02010600030101010101" pitchFamily="2" charset="-122"/>
                </a:rPr>
                <a:t>®</a:t>
              </a:r>
              <a:r>
                <a:rPr lang="zh-CN" altLang="en-US" b="1" dirty="0">
                  <a:solidFill>
                    <a:schemeClr val="tx1"/>
                  </a:solidFill>
                  <a:latin typeface="等线" panose="02010600030101010101" pitchFamily="2" charset="-122"/>
                </a:rPr>
                <a:t>）</a:t>
              </a:r>
            </a:p>
          </p:txBody>
        </p:sp>
      </p:grpSp>
    </p:spTree>
    <p:extLst>
      <p:ext uri="{BB962C8B-B14F-4D97-AF65-F5344CB8AC3E}">
        <p14:creationId xmlns:p14="http://schemas.microsoft.com/office/powerpoint/2010/main" val="2634219895"/>
      </p:ext>
    </p:extLst>
  </p:cSld>
  <p:clrMapOvr>
    <a:masterClrMapping/>
  </p:clrMapOvr>
  <mc:AlternateContent xmlns:mc="http://schemas.openxmlformats.org/markup-compatibility/2006" xmlns:p14="http://schemas.microsoft.com/office/powerpoint/2010/main">
    <mc:Choice Requires="p14">
      <p:transition spd="slow" p14:dur="2000" advTm="114812"/>
    </mc:Choice>
    <mc:Fallback xmlns="">
      <p:transition spd="slow" advTm="11481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4631473"/>
            <a:ext cx="12252861" cy="2226527"/>
          </a:xfrm>
          <a:prstGeom prst="rect">
            <a:avLst/>
          </a:prstGeom>
          <a:solidFill>
            <a:srgbClr val="AEF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43835" y="188540"/>
            <a:ext cx="847670" cy="586214"/>
            <a:chOff x="1876408" y="2319546"/>
            <a:chExt cx="1033384" cy="714646"/>
          </a:xfrm>
        </p:grpSpPr>
        <p:sp>
          <p:nvSpPr>
            <p:cNvPr id="44" name="任意多边形: 形状 9"/>
            <p:cNvSpPr/>
            <p:nvPr/>
          </p:nvSpPr>
          <p:spPr>
            <a:xfrm>
              <a:off x="1876408" y="2343150"/>
              <a:ext cx="1033384" cy="615950"/>
            </a:xfrm>
            <a:custGeom>
              <a:avLst/>
              <a:gdLst>
                <a:gd name="connsiteX0" fmla="*/ 295798 w 1033384"/>
                <a:gd name="connsiteY0" fmla="*/ 0 h 615950"/>
                <a:gd name="connsiteX1" fmla="*/ 1033384 w 1033384"/>
                <a:gd name="connsiteY1" fmla="*/ 0 h 615950"/>
                <a:gd name="connsiteX2" fmla="*/ 737587 w 1033384"/>
                <a:gd name="connsiteY2" fmla="*/ 615950 h 615950"/>
                <a:gd name="connsiteX3" fmla="*/ 0 w 1033384"/>
                <a:gd name="connsiteY3" fmla="*/ 615950 h 615950"/>
              </a:gdLst>
              <a:ahLst/>
              <a:cxnLst>
                <a:cxn ang="0">
                  <a:pos x="connsiteX0" y="connsiteY0"/>
                </a:cxn>
                <a:cxn ang="0">
                  <a:pos x="connsiteX1" y="connsiteY1"/>
                </a:cxn>
                <a:cxn ang="0">
                  <a:pos x="connsiteX2" y="connsiteY2"/>
                </a:cxn>
                <a:cxn ang="0">
                  <a:pos x="connsiteX3" y="connsiteY3"/>
                </a:cxn>
              </a:cxnLst>
              <a:rect l="l" t="t" r="r" b="b"/>
              <a:pathLst>
                <a:path w="1033384" h="615950">
                  <a:moveTo>
                    <a:pt x="295798" y="0"/>
                  </a:moveTo>
                  <a:lnTo>
                    <a:pt x="1033384" y="0"/>
                  </a:lnTo>
                  <a:lnTo>
                    <a:pt x="737587" y="615950"/>
                  </a:lnTo>
                  <a:lnTo>
                    <a:pt x="0" y="615950"/>
                  </a:lnTo>
                  <a:close/>
                </a:path>
              </a:pathLst>
            </a:custGeom>
            <a:solidFill>
              <a:srgbClr val="5CCCC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5" name="任意多边形: 形状 15"/>
            <p:cNvSpPr/>
            <p:nvPr/>
          </p:nvSpPr>
          <p:spPr>
            <a:xfrm>
              <a:off x="2261791" y="2647950"/>
              <a:ext cx="648001" cy="386242"/>
            </a:xfrm>
            <a:custGeom>
              <a:avLst/>
              <a:gdLst>
                <a:gd name="connsiteX0" fmla="*/ 295798 w 1033384"/>
                <a:gd name="connsiteY0" fmla="*/ 0 h 615950"/>
                <a:gd name="connsiteX1" fmla="*/ 1033384 w 1033384"/>
                <a:gd name="connsiteY1" fmla="*/ 0 h 615950"/>
                <a:gd name="connsiteX2" fmla="*/ 737587 w 1033384"/>
                <a:gd name="connsiteY2" fmla="*/ 615950 h 615950"/>
                <a:gd name="connsiteX3" fmla="*/ 0 w 1033384"/>
                <a:gd name="connsiteY3" fmla="*/ 615950 h 615950"/>
              </a:gdLst>
              <a:ahLst/>
              <a:cxnLst>
                <a:cxn ang="0">
                  <a:pos x="connsiteX0" y="connsiteY0"/>
                </a:cxn>
                <a:cxn ang="0">
                  <a:pos x="connsiteX1" y="connsiteY1"/>
                </a:cxn>
                <a:cxn ang="0">
                  <a:pos x="connsiteX2" y="connsiteY2"/>
                </a:cxn>
                <a:cxn ang="0">
                  <a:pos x="connsiteX3" y="connsiteY3"/>
                </a:cxn>
              </a:cxnLst>
              <a:rect l="l" t="t" r="r" b="b"/>
              <a:pathLst>
                <a:path w="1033384" h="615950">
                  <a:moveTo>
                    <a:pt x="295798" y="0"/>
                  </a:moveTo>
                  <a:lnTo>
                    <a:pt x="1033384" y="0"/>
                  </a:lnTo>
                  <a:lnTo>
                    <a:pt x="737587" y="615950"/>
                  </a:lnTo>
                  <a:lnTo>
                    <a:pt x="0" y="615950"/>
                  </a:lnTo>
                  <a:close/>
                </a:path>
              </a:pathLst>
            </a:custGeom>
            <a:solidFill>
              <a:srgbClr val="5CCCC6">
                <a:alpha val="5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6" name="文本框 45"/>
            <p:cNvSpPr txBox="1"/>
            <p:nvPr/>
          </p:nvSpPr>
          <p:spPr>
            <a:xfrm>
              <a:off x="2080232" y="2319546"/>
              <a:ext cx="625736" cy="637851"/>
            </a:xfrm>
            <a:prstGeom prst="rect">
              <a:avLst/>
            </a:prstGeom>
            <a:noFill/>
          </p:spPr>
          <p:txBody>
            <a:bodyPr wrap="non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latin typeface="Impact" panose="020B0806030902050204" pitchFamily="34" charset="0"/>
                  <a:ea typeface="微软雅黑"/>
                </a:rPr>
                <a:t>01</a:t>
              </a:r>
              <a:endParaRPr kumimoji="0" lang="zh-CN" altLang="en-US" sz="2800" b="0" i="0" u="none" strike="noStrike" kern="0" cap="none" spc="0" normalizeH="0" baseline="0" noProof="0" dirty="0">
                <a:ln>
                  <a:noFill/>
                </a:ln>
                <a:solidFill>
                  <a:prstClr val="white"/>
                </a:solidFill>
                <a:effectLst/>
                <a:uLnTx/>
                <a:uFillTx/>
                <a:latin typeface="Impact" panose="020B0806030902050204" pitchFamily="34" charset="0"/>
                <a:ea typeface="微软雅黑"/>
              </a:endParaRPr>
            </a:p>
          </p:txBody>
        </p:sp>
      </p:grpSp>
      <p:sp>
        <p:nvSpPr>
          <p:cNvPr id="47" name="矩形 46"/>
          <p:cNvSpPr/>
          <p:nvPr/>
        </p:nvSpPr>
        <p:spPr>
          <a:xfrm>
            <a:off x="1291505" y="207902"/>
            <a:ext cx="10961356" cy="511807"/>
          </a:xfrm>
          <a:prstGeom prst="rect">
            <a:avLst/>
          </a:prstGeom>
        </p:spPr>
        <p:txBody>
          <a:bodyPr wrap="square">
            <a:spAutoFit/>
          </a:bodyPr>
          <a:lstStyle/>
          <a:p>
            <a:pPr>
              <a:lnSpc>
                <a:spcPct val="125000"/>
              </a:lnSpc>
            </a:pPr>
            <a:r>
              <a:rPr kumimoji="1" lang="zh-CN" altLang="en-US" sz="2400" b="1" dirty="0">
                <a:latin typeface="微软雅黑" panose="020B0503020204020204" pitchFamily="34" charset="-122"/>
                <a:ea typeface="微软雅黑" panose="020B0503020204020204" pitchFamily="34" charset="-122"/>
                <a:cs typeface="+mj-cs"/>
              </a:rPr>
              <a:t>基本信息（</a:t>
            </a:r>
            <a:r>
              <a:rPr kumimoji="1" lang="en-US" altLang="zh-CN" sz="2400" b="1" dirty="0">
                <a:latin typeface="微软雅黑" panose="020B0503020204020204" pitchFamily="34" charset="-122"/>
                <a:ea typeface="微软雅黑" panose="020B0503020204020204" pitchFamily="34" charset="-122"/>
                <a:cs typeface="+mj-cs"/>
              </a:rPr>
              <a:t>2/2</a:t>
            </a:r>
            <a:r>
              <a:rPr kumimoji="1" lang="zh-CN" altLang="en-US" sz="2400" b="1" dirty="0">
                <a:latin typeface="微软雅黑" panose="020B0503020204020204" pitchFamily="34" charset="-122"/>
                <a:ea typeface="微软雅黑" panose="020B0503020204020204" pitchFamily="34" charset="-122"/>
                <a:cs typeface="+mj-cs"/>
              </a:rPr>
              <a:t>）</a:t>
            </a:r>
          </a:p>
        </p:txBody>
      </p:sp>
      <p:grpSp>
        <p:nvGrpSpPr>
          <p:cNvPr id="14" name="组合 13"/>
          <p:cNvGrpSpPr/>
          <p:nvPr/>
        </p:nvGrpSpPr>
        <p:grpSpPr>
          <a:xfrm>
            <a:off x="460919" y="976311"/>
            <a:ext cx="5449228" cy="5350922"/>
            <a:chOff x="512957" y="1144471"/>
            <a:chExt cx="5449228" cy="5350922"/>
          </a:xfrm>
        </p:grpSpPr>
        <p:grpSp>
          <p:nvGrpSpPr>
            <p:cNvPr id="12" name="组合 11"/>
            <p:cNvGrpSpPr/>
            <p:nvPr/>
          </p:nvGrpSpPr>
          <p:grpSpPr>
            <a:xfrm>
              <a:off x="512957" y="1592977"/>
              <a:ext cx="5449228" cy="4902416"/>
              <a:chOff x="512957" y="1592977"/>
              <a:chExt cx="5449228" cy="4902416"/>
            </a:xfrm>
          </p:grpSpPr>
          <p:sp>
            <p:nvSpPr>
              <p:cNvPr id="18" name="文本框 17"/>
              <p:cNvSpPr txBox="1"/>
              <p:nvPr/>
            </p:nvSpPr>
            <p:spPr>
              <a:xfrm>
                <a:off x="512957" y="1592977"/>
                <a:ext cx="5449228" cy="228385"/>
              </a:xfrm>
              <a:prstGeom prst="roundRect">
                <a:avLst>
                  <a:gd name="adj" fmla="val 50000"/>
                </a:avLst>
              </a:prstGeom>
              <a:solidFill>
                <a:srgbClr val="80C0A6"/>
              </a:solidFill>
              <a:ln>
                <a:noFill/>
              </a:ln>
            </p:spPr>
            <p:txBody>
              <a:bodyPr wrap="square" rtlCol="0" anchor="ctr">
                <a:noAutofit/>
              </a:bodyPr>
              <a:lstStyle/>
              <a:p>
                <a:pPr algn="ctr"/>
                <a:endParaRPr lang="zh-CN" altLang="en-US" b="1" dirty="0"/>
              </a:p>
            </p:txBody>
          </p:sp>
          <p:sp>
            <p:nvSpPr>
              <p:cNvPr id="20" name="圆角矩形 19"/>
              <p:cNvSpPr/>
              <p:nvPr/>
            </p:nvSpPr>
            <p:spPr>
              <a:xfrm>
                <a:off x="584511" y="1756567"/>
                <a:ext cx="5306121" cy="4738826"/>
              </a:xfrm>
              <a:prstGeom prst="roundRect">
                <a:avLst>
                  <a:gd name="adj" fmla="val 138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65356" y="2030971"/>
                <a:ext cx="5144429" cy="3496342"/>
              </a:xfrm>
              <a:prstGeom prst="rect">
                <a:avLst/>
              </a:prstGeom>
            </p:spPr>
            <p:txBody>
              <a:bodyPr wrap="square">
                <a:spAutoFit/>
              </a:bodyPr>
              <a:lstStyle/>
              <a:p>
                <a:pPr marL="285750" indent="-285750">
                  <a:lnSpc>
                    <a:spcPct val="120000"/>
                  </a:lnSpc>
                  <a:spcBef>
                    <a:spcPts val="600"/>
                  </a:spcBef>
                  <a:spcAft>
                    <a:spcPts val="600"/>
                  </a:spcAft>
                  <a:buBlip>
                    <a:blip r:embed="rId3"/>
                  </a:buBlip>
                </a:pPr>
                <a:r>
                  <a:rPr lang="zh-CN" altLang="en-US" sz="1600" b="1" dirty="0"/>
                  <a:t>社区获得性肺炎（</a:t>
                </a:r>
                <a:r>
                  <a:rPr lang="en-US" altLang="zh-CN" sz="1600" b="1" dirty="0"/>
                  <a:t>CAP</a:t>
                </a:r>
                <a:r>
                  <a:rPr lang="zh-CN" altLang="en-US" sz="1600" b="1" dirty="0"/>
                  <a:t>）：</a:t>
                </a:r>
                <a:r>
                  <a:rPr lang="zh-CN" altLang="en-US" sz="1600" dirty="0"/>
                  <a:t>我国</a:t>
                </a:r>
                <a:r>
                  <a:rPr lang="en-US" altLang="zh-CN" sz="1600" dirty="0"/>
                  <a:t>CAP</a:t>
                </a:r>
                <a:r>
                  <a:rPr lang="zh-CN" altLang="en-US" sz="1600" dirty="0"/>
                  <a:t>的发病率为</a:t>
                </a:r>
                <a:r>
                  <a:rPr lang="en-US" altLang="zh-CN" sz="1600" b="1" dirty="0">
                    <a:solidFill>
                      <a:srgbClr val="FF0000"/>
                    </a:solidFill>
                  </a:rPr>
                  <a:t>7.13/1000</a:t>
                </a:r>
                <a:r>
                  <a:rPr lang="zh-CN" altLang="en-US" sz="1600" b="1" dirty="0">
                    <a:solidFill>
                      <a:srgbClr val="FF0000"/>
                    </a:solidFill>
                  </a:rPr>
                  <a:t>人</a:t>
                </a:r>
                <a:r>
                  <a:rPr lang="en-US" altLang="zh-CN" sz="1600" b="1" dirty="0">
                    <a:solidFill>
                      <a:srgbClr val="FF0000"/>
                    </a:solidFill>
                  </a:rPr>
                  <a:t>/</a:t>
                </a:r>
                <a:r>
                  <a:rPr lang="zh-CN" altLang="en-US" sz="1600" b="1" dirty="0">
                    <a:solidFill>
                      <a:srgbClr val="FF0000"/>
                    </a:solidFill>
                  </a:rPr>
                  <a:t>年，以低年龄组儿童与高年龄组老年人发病率最高。住院患者</a:t>
                </a:r>
                <a:r>
                  <a:rPr lang="en-US" altLang="zh-CN" sz="1600" b="1" dirty="0">
                    <a:solidFill>
                      <a:srgbClr val="FF0000"/>
                    </a:solidFill>
                  </a:rPr>
                  <a:t>30</a:t>
                </a:r>
                <a:r>
                  <a:rPr lang="zh-CN" altLang="en-US" sz="1600" b="1" dirty="0">
                    <a:solidFill>
                      <a:srgbClr val="FF0000"/>
                    </a:solidFill>
                  </a:rPr>
                  <a:t>天死亡率</a:t>
                </a:r>
                <a:r>
                  <a:rPr lang="en-US" altLang="zh-CN" sz="1600" b="1" dirty="0">
                    <a:solidFill>
                      <a:srgbClr val="FF0000"/>
                    </a:solidFill>
                  </a:rPr>
                  <a:t>4.2%</a:t>
                </a:r>
                <a:r>
                  <a:rPr lang="zh-CN" altLang="en-US" sz="1600" dirty="0"/>
                  <a:t>，病死率随年龄和疾病严重程度增加而升高。主要致病原包括肺炎链球菌、金黄色葡萄球菌、非典型病原体、肠杆菌科细菌等多种病原体，常因无法第一时间获取病原学结果而</a:t>
                </a:r>
                <a:r>
                  <a:rPr lang="zh-CN" altLang="en-US" sz="1600" b="1" dirty="0">
                    <a:solidFill>
                      <a:srgbClr val="FF0000"/>
                    </a:solidFill>
                  </a:rPr>
                  <a:t>采取经验性治疗</a:t>
                </a:r>
                <a:r>
                  <a:rPr lang="zh-CN" altLang="en-US" sz="1600" dirty="0"/>
                  <a:t>。</a:t>
                </a:r>
              </a:p>
              <a:p>
                <a:pPr marL="285750" indent="-285750">
                  <a:lnSpc>
                    <a:spcPct val="120000"/>
                  </a:lnSpc>
                  <a:spcBef>
                    <a:spcPts val="600"/>
                  </a:spcBef>
                  <a:spcAft>
                    <a:spcPts val="600"/>
                  </a:spcAft>
                  <a:buBlip>
                    <a:blip r:embed="rId3"/>
                  </a:buBlip>
                </a:pPr>
                <a:r>
                  <a:rPr lang="zh-CN" altLang="en-US" sz="1600" b="1" dirty="0"/>
                  <a:t>急性细菌性皮肤和皮肤结构感染（</a:t>
                </a:r>
                <a:r>
                  <a:rPr lang="en-US" altLang="zh-CN" sz="1600" b="1" dirty="0"/>
                  <a:t>ABSSSI</a:t>
                </a:r>
                <a:r>
                  <a:rPr lang="zh-CN" altLang="en-US" sz="1600" b="1" dirty="0"/>
                  <a:t>）：</a:t>
                </a:r>
                <a:r>
                  <a:rPr lang="zh-CN" altLang="en-US" sz="1600" dirty="0"/>
                  <a:t>一种病灶面积至少达</a:t>
                </a:r>
                <a:r>
                  <a:rPr lang="en-US" altLang="zh-CN" sz="1600" dirty="0"/>
                  <a:t>75cm²</a:t>
                </a:r>
                <a:r>
                  <a:rPr lang="zh-CN" altLang="en-US" sz="1600" dirty="0"/>
                  <a:t>的细菌性感染，病原体以金葡菌为主，多种病原菌并存，</a:t>
                </a:r>
                <a:r>
                  <a:rPr lang="zh-CN" altLang="en-US" sz="1600" b="1" dirty="0">
                    <a:solidFill>
                      <a:srgbClr val="FF0000"/>
                    </a:solidFill>
                  </a:rPr>
                  <a:t>经验性用药需要覆盖</a:t>
                </a:r>
                <a:r>
                  <a:rPr lang="en-US" altLang="zh-CN" sz="1600" b="1" dirty="0">
                    <a:solidFill>
                      <a:srgbClr val="FF0000"/>
                    </a:solidFill>
                  </a:rPr>
                  <a:t>MRSA</a:t>
                </a:r>
                <a:r>
                  <a:rPr lang="zh-CN" altLang="en-US" sz="1600" dirty="0"/>
                  <a:t>。我国</a:t>
                </a:r>
                <a:r>
                  <a:rPr lang="en-US" altLang="zh-CN" sz="1600" dirty="0"/>
                  <a:t>ABSSSI</a:t>
                </a:r>
                <a:r>
                  <a:rPr lang="zh-CN" altLang="en-US" sz="1600" dirty="0"/>
                  <a:t>的</a:t>
                </a:r>
                <a:r>
                  <a:rPr lang="zh-CN" altLang="en-US" sz="1600" b="1" dirty="0">
                    <a:solidFill>
                      <a:srgbClr val="FF0000"/>
                    </a:solidFill>
                  </a:rPr>
                  <a:t>发病率</a:t>
                </a:r>
                <a:r>
                  <a:rPr lang="en-US" altLang="zh-CN" sz="1600" b="1" dirty="0">
                    <a:solidFill>
                      <a:srgbClr val="FF0000"/>
                    </a:solidFill>
                  </a:rPr>
                  <a:t>200/10</a:t>
                </a:r>
                <a:r>
                  <a:rPr lang="zh-CN" altLang="en-US" sz="1600" b="1" dirty="0">
                    <a:solidFill>
                      <a:srgbClr val="FF0000"/>
                    </a:solidFill>
                  </a:rPr>
                  <a:t>万人</a:t>
                </a:r>
                <a:r>
                  <a:rPr lang="zh-CN" altLang="en-US" sz="1600" dirty="0"/>
                  <a:t>。</a:t>
                </a:r>
              </a:p>
            </p:txBody>
          </p:sp>
        </p:grpSp>
        <p:sp>
          <p:nvSpPr>
            <p:cNvPr id="11" name="文本框 10"/>
            <p:cNvSpPr txBox="1"/>
            <p:nvPr/>
          </p:nvSpPr>
          <p:spPr>
            <a:xfrm>
              <a:off x="584511" y="1144471"/>
              <a:ext cx="5306121" cy="379141"/>
            </a:xfrm>
            <a:prstGeom prst="rect">
              <a:avLst/>
            </a:prstGeom>
            <a:noFill/>
          </p:spPr>
          <p:txBody>
            <a:bodyPr wrap="square" rtlCol="0">
              <a:spAutoFit/>
            </a:bodyPr>
            <a:lstStyle/>
            <a:p>
              <a:pPr algn="ctr"/>
              <a:r>
                <a:rPr lang="zh-CN" altLang="en-US" b="1" dirty="0"/>
                <a:t>疾病的基本情况</a:t>
              </a:r>
            </a:p>
          </p:txBody>
        </p:sp>
      </p:grpSp>
      <p:grpSp>
        <p:nvGrpSpPr>
          <p:cNvPr id="30" name="组合 29"/>
          <p:cNvGrpSpPr/>
          <p:nvPr/>
        </p:nvGrpSpPr>
        <p:grpSpPr>
          <a:xfrm>
            <a:off x="6237939" y="976311"/>
            <a:ext cx="5449228" cy="5350922"/>
            <a:chOff x="512957" y="1144471"/>
            <a:chExt cx="5449228" cy="5350922"/>
          </a:xfrm>
        </p:grpSpPr>
        <p:grpSp>
          <p:nvGrpSpPr>
            <p:cNvPr id="31" name="组合 30"/>
            <p:cNvGrpSpPr/>
            <p:nvPr/>
          </p:nvGrpSpPr>
          <p:grpSpPr>
            <a:xfrm>
              <a:off x="512957" y="1592977"/>
              <a:ext cx="5449228" cy="4902416"/>
              <a:chOff x="512957" y="1592977"/>
              <a:chExt cx="5449228" cy="4902416"/>
            </a:xfrm>
          </p:grpSpPr>
          <p:sp>
            <p:nvSpPr>
              <p:cNvPr id="33" name="文本框 32"/>
              <p:cNvSpPr txBox="1"/>
              <p:nvPr/>
            </p:nvSpPr>
            <p:spPr>
              <a:xfrm>
                <a:off x="512957" y="1592977"/>
                <a:ext cx="5449228" cy="228385"/>
              </a:xfrm>
              <a:prstGeom prst="roundRect">
                <a:avLst>
                  <a:gd name="adj" fmla="val 50000"/>
                </a:avLst>
              </a:prstGeom>
              <a:solidFill>
                <a:srgbClr val="13938F"/>
              </a:solidFill>
              <a:ln>
                <a:noFill/>
              </a:ln>
            </p:spPr>
            <p:txBody>
              <a:bodyPr wrap="square" rtlCol="0" anchor="ctr">
                <a:noAutofit/>
              </a:bodyPr>
              <a:lstStyle/>
              <a:p>
                <a:pPr algn="ctr"/>
                <a:endParaRPr lang="zh-CN" altLang="en-US" b="1" dirty="0"/>
              </a:p>
            </p:txBody>
          </p:sp>
          <p:sp>
            <p:nvSpPr>
              <p:cNvPr id="34" name="圆角矩形 33"/>
              <p:cNvSpPr/>
              <p:nvPr/>
            </p:nvSpPr>
            <p:spPr>
              <a:xfrm>
                <a:off x="584511" y="1698697"/>
                <a:ext cx="5306121" cy="4796696"/>
              </a:xfrm>
              <a:prstGeom prst="roundRect">
                <a:avLst>
                  <a:gd name="adj" fmla="val 1384"/>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65356" y="2030970"/>
                <a:ext cx="5144429" cy="2677807"/>
              </a:xfrm>
              <a:prstGeom prst="rect">
                <a:avLst/>
              </a:prstGeom>
            </p:spPr>
            <p:txBody>
              <a:bodyPr wrap="square">
                <a:noAutofit/>
              </a:bodyPr>
              <a:lstStyle/>
              <a:p>
                <a:pPr marL="285750" indent="-285750">
                  <a:spcBef>
                    <a:spcPts val="600"/>
                  </a:spcBef>
                  <a:buBlip>
                    <a:blip r:embed="rId3"/>
                  </a:buBlip>
                </a:pPr>
                <a:r>
                  <a:rPr lang="zh-CN" altLang="en-US" sz="1600" dirty="0">
                    <a:latin typeface="等线" panose="02010600030101010101" pitchFamily="2" charset="-122"/>
                    <a:ea typeface="等线" panose="02010600030101010101" pitchFamily="2" charset="-122"/>
                  </a:rPr>
                  <a:t>目录中</a:t>
                </a:r>
                <a:r>
                  <a:rPr lang="zh-CN" altLang="en-US" sz="1600" b="1" dirty="0">
                    <a:solidFill>
                      <a:srgbClr val="FF0000"/>
                    </a:solidFill>
                    <a:latin typeface="等线" panose="02010600030101010101" pitchFamily="2" charset="-122"/>
                    <a:ea typeface="等线" panose="02010600030101010101" pitchFamily="2" charset="-122"/>
                  </a:rPr>
                  <a:t>第三代四环素无口服剂型</a:t>
                </a:r>
                <a:r>
                  <a:rPr lang="zh-CN" altLang="en-US" sz="1600" dirty="0">
                    <a:latin typeface="等线" panose="02010600030101010101" pitchFamily="2" charset="-122"/>
                    <a:ea typeface="等线" panose="02010600030101010101" pitchFamily="2" charset="-122"/>
                  </a:rPr>
                  <a:t>；</a:t>
                </a:r>
              </a:p>
              <a:p>
                <a:pPr marL="285750" indent="-285750">
                  <a:spcBef>
                    <a:spcPts val="600"/>
                  </a:spcBef>
                  <a:buBlip>
                    <a:blip r:embed="rId3"/>
                  </a:buBlip>
                </a:pPr>
                <a:r>
                  <a:rPr lang="zh-CN" altLang="en-US" sz="1600" dirty="0">
                    <a:latin typeface="等线" panose="02010600030101010101" pitchFamily="2" charset="-122"/>
                    <a:ea typeface="等线" panose="02010600030101010101" pitchFamily="2" charset="-122"/>
                  </a:rPr>
                  <a:t>目录中尚</a:t>
                </a:r>
                <a:r>
                  <a:rPr lang="zh-CN" altLang="en-US" sz="1600" b="1" dirty="0">
                    <a:solidFill>
                      <a:srgbClr val="FF0000"/>
                    </a:solidFill>
                    <a:latin typeface="等线" panose="02010600030101010101" pitchFamily="2" charset="-122"/>
                    <a:ea typeface="等线" panose="02010600030101010101" pitchFamily="2" charset="-122"/>
                  </a:rPr>
                  <a:t>无对各类多重耐药、泛耐药菌有抗菌活性</a:t>
                </a:r>
                <a:r>
                  <a:rPr lang="zh-CN" altLang="en-US" sz="1600" dirty="0">
                    <a:latin typeface="等线" panose="02010600030101010101" pitchFamily="2" charset="-122"/>
                    <a:ea typeface="等线" panose="02010600030101010101" pitchFamily="2" charset="-122"/>
                  </a:rPr>
                  <a:t>的口服抗菌药；</a:t>
                </a:r>
                <a:endParaRPr lang="en-US" altLang="zh-CN" sz="1600" dirty="0">
                  <a:latin typeface="等线" panose="02010600030101010101" pitchFamily="2" charset="-122"/>
                  <a:ea typeface="等线" panose="02010600030101010101" pitchFamily="2" charset="-122"/>
                </a:endParaRPr>
              </a:p>
              <a:p>
                <a:pPr marL="285750" indent="-285750">
                  <a:spcBef>
                    <a:spcPts val="600"/>
                  </a:spcBef>
                  <a:buBlip>
                    <a:blip r:embed="rId3"/>
                  </a:buBlip>
                </a:pPr>
                <a:r>
                  <a:rPr lang="zh-CN" altLang="en-US" sz="1600" dirty="0">
                    <a:latin typeface="等线" panose="02010600030101010101" pitchFamily="2" charset="-122"/>
                  </a:rPr>
                  <a:t>对部分</a:t>
                </a:r>
                <a:r>
                  <a:rPr lang="zh-CN" altLang="en-US" sz="1600" b="1" dirty="0">
                    <a:solidFill>
                      <a:srgbClr val="FF0000"/>
                    </a:solidFill>
                    <a:latin typeface="等线" panose="02010600030101010101" pitchFamily="2" charset="-122"/>
                  </a:rPr>
                  <a:t>特殊非典型病原体</a:t>
                </a:r>
                <a:r>
                  <a:rPr lang="zh-CN" altLang="en-US" sz="1600" dirty="0">
                    <a:latin typeface="等线" panose="02010600030101010101" pitchFamily="2" charset="-122"/>
                  </a:rPr>
                  <a:t>感染、且</a:t>
                </a:r>
                <a:r>
                  <a:rPr lang="zh-CN" altLang="en-US" sz="1600" b="1" dirty="0">
                    <a:solidFill>
                      <a:srgbClr val="FF0000"/>
                    </a:solidFill>
                    <a:latin typeface="等线" panose="02010600030101010101" pitchFamily="2" charset="-122"/>
                  </a:rPr>
                  <a:t>需要长期治疗</a:t>
                </a:r>
                <a:r>
                  <a:rPr lang="zh-CN" altLang="en-US" sz="1600" dirty="0">
                    <a:latin typeface="等线" panose="02010600030101010101" pitchFamily="2" charset="-122"/>
                  </a:rPr>
                  <a:t>的患者尚无口服抗菌药</a:t>
                </a:r>
                <a:endParaRPr lang="en-US" altLang="zh-CN" sz="1600" dirty="0">
                  <a:latin typeface="等线" panose="02010600030101010101" pitchFamily="2" charset="-122"/>
                </a:endParaRPr>
              </a:p>
              <a:p>
                <a:pPr marL="285750" indent="-285750">
                  <a:spcBef>
                    <a:spcPts val="600"/>
                  </a:spcBef>
                  <a:buBlip>
                    <a:blip r:embed="rId3"/>
                  </a:buBlip>
                </a:pPr>
                <a:r>
                  <a:rPr lang="zh-CN" altLang="en-US" sz="1600" dirty="0">
                    <a:latin typeface="等线" panose="02010600030101010101" pitchFamily="2" charset="-122"/>
                    <a:ea typeface="等线" panose="02010600030101010101" pitchFamily="2" charset="-122"/>
                  </a:rPr>
                  <a:t>缺乏对未明确病原体的经验性抗感染治疗效果显著的抗生素，尤其对老年人、肝肾功能不全、合并基础疾病等特殊人群；</a:t>
                </a:r>
              </a:p>
              <a:p>
                <a:pPr marL="285750" indent="-285750">
                  <a:lnSpc>
                    <a:spcPct val="114000"/>
                  </a:lnSpc>
                  <a:spcBef>
                    <a:spcPts val="600"/>
                  </a:spcBef>
                  <a:buBlip>
                    <a:blip r:embed="rId3"/>
                  </a:buBlip>
                </a:pPr>
                <a:r>
                  <a:rPr lang="zh-CN" altLang="en-US" sz="1600" dirty="0">
                    <a:latin typeface="等线" panose="02010600030101010101" pitchFamily="2" charset="-122"/>
                    <a:ea typeface="等线" panose="02010600030101010101" pitchFamily="2" charset="-122"/>
                  </a:rPr>
                  <a:t>耐药、抗菌活性、安全性、抗菌谱等方面不足：</a:t>
                </a:r>
              </a:p>
            </p:txBody>
          </p:sp>
        </p:grpSp>
        <p:sp>
          <p:nvSpPr>
            <p:cNvPr id="32" name="文本框 31"/>
            <p:cNvSpPr txBox="1"/>
            <p:nvPr/>
          </p:nvSpPr>
          <p:spPr>
            <a:xfrm>
              <a:off x="584511" y="1144471"/>
              <a:ext cx="5306121" cy="379141"/>
            </a:xfrm>
            <a:prstGeom prst="rect">
              <a:avLst/>
            </a:prstGeom>
            <a:noFill/>
          </p:spPr>
          <p:txBody>
            <a:bodyPr wrap="square" rtlCol="0">
              <a:spAutoFit/>
            </a:bodyPr>
            <a:lstStyle/>
            <a:p>
              <a:pPr algn="ctr"/>
              <a:r>
                <a:rPr lang="zh-CN" altLang="en-US" b="1" dirty="0"/>
                <a:t>未满足的临床需求</a:t>
              </a:r>
            </a:p>
          </p:txBody>
        </p:sp>
      </p:grpSp>
      <p:graphicFrame>
        <p:nvGraphicFramePr>
          <p:cNvPr id="15" name="表格 14"/>
          <p:cNvGraphicFramePr>
            <a:graphicFrameLocks noGrp="1"/>
          </p:cNvGraphicFramePr>
          <p:nvPr>
            <p:extLst>
              <p:ext uri="{D42A27DB-BD31-4B8C-83A1-F6EECF244321}">
                <p14:modId xmlns:p14="http://schemas.microsoft.com/office/powerpoint/2010/main" val="3988483068"/>
              </p:ext>
            </p:extLst>
          </p:nvPr>
        </p:nvGraphicFramePr>
        <p:xfrm>
          <a:off x="6694614" y="4540618"/>
          <a:ext cx="4765288" cy="1522903"/>
        </p:xfrm>
        <a:graphic>
          <a:graphicData uri="http://schemas.openxmlformats.org/drawingml/2006/table">
            <a:tbl>
              <a:tblPr/>
              <a:tblGrid>
                <a:gridCol w="1609937">
                  <a:extLst>
                    <a:ext uri="{9D8B030D-6E8A-4147-A177-3AD203B41FA5}">
                      <a16:colId xmlns:a16="http://schemas.microsoft.com/office/drawing/2014/main" val="1109859652"/>
                    </a:ext>
                  </a:extLst>
                </a:gridCol>
                <a:gridCol w="3155351">
                  <a:extLst>
                    <a:ext uri="{9D8B030D-6E8A-4147-A177-3AD203B41FA5}">
                      <a16:colId xmlns:a16="http://schemas.microsoft.com/office/drawing/2014/main" val="2053462613"/>
                    </a:ext>
                  </a:extLst>
                </a:gridCol>
              </a:tblGrid>
              <a:tr h="357007">
                <a:tc>
                  <a:txBody>
                    <a:bodyPr/>
                    <a:lstStyle/>
                    <a:p>
                      <a:pPr algn="l" fontAlgn="ctr"/>
                      <a:r>
                        <a:rPr lang="zh-CN" altLang="en-US" sz="1200" b="1" i="0" u="none" strike="noStrike" dirty="0">
                          <a:solidFill>
                            <a:srgbClr val="000000"/>
                          </a:solidFill>
                          <a:effectLst/>
                          <a:latin typeface="等线" panose="02010600030101010101" pitchFamily="2" charset="-122"/>
                          <a:ea typeface="等线" panose="02010600030101010101" pitchFamily="2" charset="-122"/>
                        </a:rPr>
                        <a:t>抗菌药</a:t>
                      </a:r>
                    </a:p>
                  </a:txBody>
                  <a:tcPr marL="46800" marR="46800" marT="6350" marB="0"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solidFill>
                      <a:srgbClr val="AEFBF8"/>
                    </a:solidFill>
                  </a:tcPr>
                </a:tc>
                <a:tc>
                  <a:txBody>
                    <a:bodyPr/>
                    <a:lstStyle/>
                    <a:p>
                      <a:pPr algn="l" fontAlgn="ctr"/>
                      <a:r>
                        <a:rPr lang="zh-CN" altLang="en-US" sz="1200" b="1" i="0" u="none" strike="noStrike" dirty="0">
                          <a:solidFill>
                            <a:srgbClr val="000000"/>
                          </a:solidFill>
                          <a:effectLst/>
                          <a:latin typeface="等线" panose="02010600030101010101" pitchFamily="2" charset="-122"/>
                          <a:ea typeface="等线" panose="02010600030101010101" pitchFamily="2" charset="-122"/>
                        </a:rPr>
                        <a:t>主要未满足需求</a:t>
                      </a:r>
                    </a:p>
                  </a:txBody>
                  <a:tcPr marL="46800" marR="46800" marT="6350" marB="0"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solidFill>
                      <a:srgbClr val="AEFBF8"/>
                    </a:solidFill>
                  </a:tcPr>
                </a:tc>
                <a:extLst>
                  <a:ext uri="{0D108BD9-81ED-4DB2-BD59-A6C34878D82A}">
                    <a16:rowId xmlns:a16="http://schemas.microsoft.com/office/drawing/2014/main" val="2262887856"/>
                  </a:ext>
                </a:extLst>
              </a:tr>
              <a:tr h="241043">
                <a:tc>
                  <a:txBody>
                    <a:bodyPr/>
                    <a:lstStyle/>
                    <a:p>
                      <a:pPr algn="l" fontAlgn="ctr"/>
                      <a:r>
                        <a:rPr lang="zh-CN" altLang="en-US" sz="1200" b="1" i="0" u="none" strike="noStrike" dirty="0">
                          <a:solidFill>
                            <a:srgbClr val="000000"/>
                          </a:solidFill>
                          <a:effectLst/>
                          <a:latin typeface="等线" panose="02010600030101010101" pitchFamily="2" charset="-122"/>
                          <a:ea typeface="等线" panose="02010600030101010101" pitchFamily="2" charset="-122"/>
                        </a:rPr>
                        <a:t>奥马环素注射剂</a:t>
                      </a:r>
                    </a:p>
                  </a:txBody>
                  <a:tcPr marL="46800" marR="46800" marT="6350" marB="0"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effectLst/>
                          <a:latin typeface="等线" panose="02010600030101010101" pitchFamily="2" charset="-122"/>
                          <a:ea typeface="等线" panose="02010600030101010101" pitchFamily="2" charset="-122"/>
                        </a:rPr>
                        <a:t>无口服制剂，使用不方便</a:t>
                      </a:r>
                    </a:p>
                  </a:txBody>
                  <a:tcPr marL="46800" marR="46800" marT="6350" marB="0"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tcPr>
                </a:tc>
                <a:extLst>
                  <a:ext uri="{0D108BD9-81ED-4DB2-BD59-A6C34878D82A}">
                    <a16:rowId xmlns:a16="http://schemas.microsoft.com/office/drawing/2014/main" val="3764982318"/>
                  </a:ext>
                </a:extLst>
              </a:tr>
              <a:tr h="450855">
                <a:tc>
                  <a:txBody>
                    <a:bodyPr/>
                    <a:lstStyle/>
                    <a:p>
                      <a:pPr algn="l" fontAlgn="ctr"/>
                      <a:r>
                        <a:rPr lang="zh-CN" altLang="en-US" sz="1200" b="1" i="0" u="none" strike="noStrike" dirty="0">
                          <a:solidFill>
                            <a:srgbClr val="000000"/>
                          </a:solidFill>
                          <a:effectLst/>
                          <a:latin typeface="等线" panose="02010600030101010101" pitchFamily="2" charset="-122"/>
                          <a:ea typeface="等线" panose="02010600030101010101" pitchFamily="2" charset="-122"/>
                        </a:rPr>
                        <a:t>喹诺酮类</a:t>
                      </a:r>
                    </a:p>
                  </a:txBody>
                  <a:tcPr marL="46800" marR="46800" marT="6350" marB="0"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effectLst/>
                          <a:latin typeface="等线" panose="02010600030101010101" pitchFamily="2" charset="-122"/>
                          <a:ea typeface="等线" panose="02010600030101010101" pitchFamily="2" charset="-122"/>
                        </a:rPr>
                        <a:t>黑框警告，</a:t>
                      </a:r>
                      <a:r>
                        <a:rPr lang="en-US" altLang="zh-CN" sz="1200" b="1" i="0" u="none" strike="noStrike" dirty="0">
                          <a:solidFill>
                            <a:srgbClr val="000000"/>
                          </a:solidFill>
                          <a:effectLst/>
                          <a:latin typeface="等线" panose="02010600030101010101" pitchFamily="2" charset="-122"/>
                          <a:ea typeface="等线" panose="02010600030101010101" pitchFamily="2" charset="-122"/>
                        </a:rPr>
                        <a:t>QT</a:t>
                      </a:r>
                      <a:r>
                        <a:rPr lang="zh-CN" altLang="en-US" sz="1200" b="1" i="0" u="none" strike="noStrike" dirty="0">
                          <a:solidFill>
                            <a:srgbClr val="000000"/>
                          </a:solidFill>
                          <a:effectLst/>
                          <a:latin typeface="等线" panose="02010600030101010101" pitchFamily="2" charset="-122"/>
                          <a:ea typeface="等线" panose="02010600030101010101" pitchFamily="2" charset="-122"/>
                        </a:rPr>
                        <a:t>间期延长，抗菌活性尤其对耐药菌活性低</a:t>
                      </a:r>
                    </a:p>
                  </a:txBody>
                  <a:tcPr marL="46800" marR="46800" marT="6350" marB="0"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tcPr>
                </a:tc>
                <a:extLst>
                  <a:ext uri="{0D108BD9-81ED-4DB2-BD59-A6C34878D82A}">
                    <a16:rowId xmlns:a16="http://schemas.microsoft.com/office/drawing/2014/main" val="696915723"/>
                  </a:ext>
                </a:extLst>
              </a:tr>
              <a:tr h="473998">
                <a:tc>
                  <a:txBody>
                    <a:bodyPr/>
                    <a:lstStyle/>
                    <a:p>
                      <a:pPr algn="l" fontAlgn="ctr"/>
                      <a:r>
                        <a:rPr lang="zh-CN" altLang="en-US" sz="1200" b="1" i="0" u="none" strike="noStrike" dirty="0">
                          <a:solidFill>
                            <a:srgbClr val="000000"/>
                          </a:solidFill>
                          <a:effectLst/>
                          <a:latin typeface="等线" panose="02010600030101010101" pitchFamily="2" charset="-122"/>
                          <a:ea typeface="等线" panose="02010600030101010101" pitchFamily="2" charset="-122"/>
                        </a:rPr>
                        <a:t>噁唑烷酮类</a:t>
                      </a:r>
                    </a:p>
                  </a:txBody>
                  <a:tcPr marL="46800" marR="46800" marT="6350" marB="0"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tcPr>
                </a:tc>
                <a:tc>
                  <a:txBody>
                    <a:bodyPr/>
                    <a:lstStyle/>
                    <a:p>
                      <a:pPr algn="l" fontAlgn="ctr"/>
                      <a:r>
                        <a:rPr lang="zh-CN" altLang="en-US" sz="1200" b="1" i="0" u="none" strike="noStrike" dirty="0">
                          <a:solidFill>
                            <a:srgbClr val="000000"/>
                          </a:solidFill>
                          <a:effectLst/>
                          <a:latin typeface="等线" panose="02010600030101010101" pitchFamily="2" charset="-122"/>
                          <a:ea typeface="等线" panose="02010600030101010101" pitchFamily="2" charset="-122"/>
                        </a:rPr>
                        <a:t>单药无法覆盖革兰氏阴性菌；</a:t>
                      </a:r>
                      <a:endParaRPr lang="en-US" altLang="zh-CN" sz="1200" b="1" i="0" u="none" strike="noStrike" dirty="0">
                        <a:solidFill>
                          <a:srgbClr val="000000"/>
                        </a:solidFill>
                        <a:effectLst/>
                        <a:latin typeface="等线" panose="02010600030101010101" pitchFamily="2" charset="-122"/>
                        <a:ea typeface="等线" panose="02010600030101010101" pitchFamily="2" charset="-122"/>
                      </a:endParaRPr>
                    </a:p>
                    <a:p>
                      <a:pPr algn="l" fontAlgn="ctr"/>
                      <a:r>
                        <a:rPr lang="zh-CN" altLang="en-US" sz="1200" b="1" i="0" u="none" strike="noStrike" dirty="0">
                          <a:solidFill>
                            <a:srgbClr val="000000"/>
                          </a:solidFill>
                          <a:effectLst/>
                          <a:latin typeface="等线" panose="02010600030101010101" pitchFamily="2" charset="-122"/>
                          <a:ea typeface="等线" panose="02010600030101010101" pitchFamily="2" charset="-122"/>
                        </a:rPr>
                        <a:t>常见血液学不良反应</a:t>
                      </a:r>
                    </a:p>
                  </a:txBody>
                  <a:tcPr marL="46800" marR="46800" marT="6350" marB="0" anchor="ctr">
                    <a:lnL w="12700" cap="flat" cmpd="sng" algn="ctr">
                      <a:solidFill>
                        <a:srgbClr val="AEFBF8"/>
                      </a:solidFill>
                      <a:prstDash val="solid"/>
                      <a:round/>
                      <a:headEnd type="none" w="med" len="med"/>
                      <a:tailEnd type="none" w="med" len="med"/>
                    </a:lnL>
                    <a:lnR w="12700" cap="flat" cmpd="sng" algn="ctr">
                      <a:solidFill>
                        <a:srgbClr val="AEFBF8"/>
                      </a:solidFill>
                      <a:prstDash val="solid"/>
                      <a:round/>
                      <a:headEnd type="none" w="med" len="med"/>
                      <a:tailEnd type="none" w="med" len="med"/>
                    </a:lnR>
                    <a:lnT w="12700" cap="flat" cmpd="sng" algn="ctr">
                      <a:solidFill>
                        <a:srgbClr val="AEFBF8"/>
                      </a:solidFill>
                      <a:prstDash val="solid"/>
                      <a:round/>
                      <a:headEnd type="none" w="med" len="med"/>
                      <a:tailEnd type="none" w="med" len="med"/>
                    </a:lnT>
                    <a:lnB w="12700" cap="flat" cmpd="sng" algn="ctr">
                      <a:solidFill>
                        <a:srgbClr val="AEFBF8"/>
                      </a:solidFill>
                      <a:prstDash val="solid"/>
                      <a:round/>
                      <a:headEnd type="none" w="med" len="med"/>
                      <a:tailEnd type="none" w="med" len="med"/>
                    </a:lnB>
                  </a:tcPr>
                </a:tc>
                <a:extLst>
                  <a:ext uri="{0D108BD9-81ED-4DB2-BD59-A6C34878D82A}">
                    <a16:rowId xmlns:a16="http://schemas.microsoft.com/office/drawing/2014/main" val="2477212008"/>
                  </a:ext>
                </a:extLst>
              </a:tr>
            </a:tbl>
          </a:graphicData>
        </a:graphic>
      </p:graphicFrame>
    </p:spTree>
    <p:extLst>
      <p:ext uri="{BB962C8B-B14F-4D97-AF65-F5344CB8AC3E}">
        <p14:creationId xmlns:p14="http://schemas.microsoft.com/office/powerpoint/2010/main" val="783324307"/>
      </p:ext>
    </p:extLst>
  </p:cSld>
  <p:clrMapOvr>
    <a:masterClrMapping/>
  </p:clrMapOvr>
  <mc:AlternateContent xmlns:mc="http://schemas.openxmlformats.org/markup-compatibility/2006" xmlns:p14="http://schemas.microsoft.com/office/powerpoint/2010/main">
    <mc:Choice Requires="p14">
      <p:transition spd="slow" p14:dur="2000" advTm="114812"/>
    </mc:Choice>
    <mc:Fallback xmlns="">
      <p:transition spd="slow" advTm="11481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43835" y="188540"/>
            <a:ext cx="847670" cy="586214"/>
            <a:chOff x="1876408" y="2319546"/>
            <a:chExt cx="1033384" cy="714646"/>
          </a:xfrm>
        </p:grpSpPr>
        <p:sp>
          <p:nvSpPr>
            <p:cNvPr id="44" name="任意多边形: 形状 9"/>
            <p:cNvSpPr/>
            <p:nvPr/>
          </p:nvSpPr>
          <p:spPr>
            <a:xfrm>
              <a:off x="1876408" y="2343150"/>
              <a:ext cx="1033384" cy="615950"/>
            </a:xfrm>
            <a:custGeom>
              <a:avLst/>
              <a:gdLst>
                <a:gd name="connsiteX0" fmla="*/ 295798 w 1033384"/>
                <a:gd name="connsiteY0" fmla="*/ 0 h 615950"/>
                <a:gd name="connsiteX1" fmla="*/ 1033384 w 1033384"/>
                <a:gd name="connsiteY1" fmla="*/ 0 h 615950"/>
                <a:gd name="connsiteX2" fmla="*/ 737587 w 1033384"/>
                <a:gd name="connsiteY2" fmla="*/ 615950 h 615950"/>
                <a:gd name="connsiteX3" fmla="*/ 0 w 1033384"/>
                <a:gd name="connsiteY3" fmla="*/ 615950 h 615950"/>
              </a:gdLst>
              <a:ahLst/>
              <a:cxnLst>
                <a:cxn ang="0">
                  <a:pos x="connsiteX0" y="connsiteY0"/>
                </a:cxn>
                <a:cxn ang="0">
                  <a:pos x="connsiteX1" y="connsiteY1"/>
                </a:cxn>
                <a:cxn ang="0">
                  <a:pos x="connsiteX2" y="connsiteY2"/>
                </a:cxn>
                <a:cxn ang="0">
                  <a:pos x="connsiteX3" y="connsiteY3"/>
                </a:cxn>
              </a:cxnLst>
              <a:rect l="l" t="t" r="r" b="b"/>
              <a:pathLst>
                <a:path w="1033384" h="615950">
                  <a:moveTo>
                    <a:pt x="295798" y="0"/>
                  </a:moveTo>
                  <a:lnTo>
                    <a:pt x="1033384" y="0"/>
                  </a:lnTo>
                  <a:lnTo>
                    <a:pt x="737587" y="615950"/>
                  </a:lnTo>
                  <a:lnTo>
                    <a:pt x="0" y="615950"/>
                  </a:lnTo>
                  <a:close/>
                </a:path>
              </a:pathLst>
            </a:custGeom>
            <a:solidFill>
              <a:srgbClr val="5CCCC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5" name="任意多边形: 形状 15"/>
            <p:cNvSpPr/>
            <p:nvPr/>
          </p:nvSpPr>
          <p:spPr>
            <a:xfrm>
              <a:off x="2261791" y="2647950"/>
              <a:ext cx="648001" cy="386242"/>
            </a:xfrm>
            <a:custGeom>
              <a:avLst/>
              <a:gdLst>
                <a:gd name="connsiteX0" fmla="*/ 295798 w 1033384"/>
                <a:gd name="connsiteY0" fmla="*/ 0 h 615950"/>
                <a:gd name="connsiteX1" fmla="*/ 1033384 w 1033384"/>
                <a:gd name="connsiteY1" fmla="*/ 0 h 615950"/>
                <a:gd name="connsiteX2" fmla="*/ 737587 w 1033384"/>
                <a:gd name="connsiteY2" fmla="*/ 615950 h 615950"/>
                <a:gd name="connsiteX3" fmla="*/ 0 w 1033384"/>
                <a:gd name="connsiteY3" fmla="*/ 615950 h 615950"/>
              </a:gdLst>
              <a:ahLst/>
              <a:cxnLst>
                <a:cxn ang="0">
                  <a:pos x="connsiteX0" y="connsiteY0"/>
                </a:cxn>
                <a:cxn ang="0">
                  <a:pos x="connsiteX1" y="connsiteY1"/>
                </a:cxn>
                <a:cxn ang="0">
                  <a:pos x="connsiteX2" y="connsiteY2"/>
                </a:cxn>
                <a:cxn ang="0">
                  <a:pos x="connsiteX3" y="connsiteY3"/>
                </a:cxn>
              </a:cxnLst>
              <a:rect l="l" t="t" r="r" b="b"/>
              <a:pathLst>
                <a:path w="1033384" h="615950">
                  <a:moveTo>
                    <a:pt x="295798" y="0"/>
                  </a:moveTo>
                  <a:lnTo>
                    <a:pt x="1033384" y="0"/>
                  </a:lnTo>
                  <a:lnTo>
                    <a:pt x="737587" y="615950"/>
                  </a:lnTo>
                  <a:lnTo>
                    <a:pt x="0" y="615950"/>
                  </a:lnTo>
                  <a:close/>
                </a:path>
              </a:pathLst>
            </a:custGeom>
            <a:solidFill>
              <a:srgbClr val="5CCCC6">
                <a:alpha val="5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6" name="文本框 45"/>
            <p:cNvSpPr txBox="1"/>
            <p:nvPr/>
          </p:nvSpPr>
          <p:spPr>
            <a:xfrm>
              <a:off x="2053850" y="2319546"/>
              <a:ext cx="678500" cy="637851"/>
            </a:xfrm>
            <a:prstGeom prst="rect">
              <a:avLst/>
            </a:prstGeom>
            <a:noFill/>
          </p:spPr>
          <p:txBody>
            <a:bodyPr wrap="non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latin typeface="Impact" panose="020B0806030902050204" pitchFamily="34" charset="0"/>
                  <a:ea typeface="微软雅黑"/>
                </a:rPr>
                <a:t>02</a:t>
              </a:r>
              <a:endParaRPr kumimoji="0" lang="zh-CN" altLang="en-US" sz="2800" b="0" i="0" u="none" strike="noStrike" kern="0" cap="none" spc="0" normalizeH="0" baseline="0" noProof="0" dirty="0">
                <a:ln>
                  <a:noFill/>
                </a:ln>
                <a:solidFill>
                  <a:prstClr val="white"/>
                </a:solidFill>
                <a:effectLst/>
                <a:uLnTx/>
                <a:uFillTx/>
                <a:latin typeface="Impact" panose="020B0806030902050204" pitchFamily="34" charset="0"/>
                <a:ea typeface="微软雅黑"/>
              </a:endParaRPr>
            </a:p>
          </p:txBody>
        </p:sp>
      </p:grpSp>
      <p:sp>
        <p:nvSpPr>
          <p:cNvPr id="47" name="矩形 46"/>
          <p:cNvSpPr/>
          <p:nvPr/>
        </p:nvSpPr>
        <p:spPr>
          <a:xfrm>
            <a:off x="1291505" y="207902"/>
            <a:ext cx="10961356" cy="553998"/>
          </a:xfrm>
          <a:prstGeom prst="rect">
            <a:avLst/>
          </a:prstGeom>
        </p:spPr>
        <p:txBody>
          <a:bodyPr wrap="square">
            <a:spAutoFit/>
          </a:bodyPr>
          <a:lstStyle/>
          <a:p>
            <a:pPr>
              <a:lnSpc>
                <a:spcPct val="125000"/>
              </a:lnSpc>
            </a:pPr>
            <a:r>
              <a:rPr kumimoji="1" lang="zh-CN" altLang="en-US" sz="2400" b="1" dirty="0">
                <a:latin typeface="微软雅黑" panose="020B0503020204020204" pitchFamily="34" charset="-122"/>
                <a:ea typeface="微软雅黑" panose="020B0503020204020204" pitchFamily="34" charset="-122"/>
                <a:cs typeface="+mj-cs"/>
              </a:rPr>
              <a:t>安全性信息</a:t>
            </a:r>
          </a:p>
        </p:txBody>
      </p:sp>
      <p:grpSp>
        <p:nvGrpSpPr>
          <p:cNvPr id="7" name="组合 6"/>
          <p:cNvGrpSpPr/>
          <p:nvPr/>
        </p:nvGrpSpPr>
        <p:grpSpPr>
          <a:xfrm>
            <a:off x="589388" y="2446473"/>
            <a:ext cx="10987668" cy="1369094"/>
            <a:chOff x="230459" y="3126664"/>
            <a:chExt cx="10987668" cy="1369094"/>
          </a:xfrm>
        </p:grpSpPr>
        <p:sp>
          <p:nvSpPr>
            <p:cNvPr id="21" name="矩形 20"/>
            <p:cNvSpPr/>
            <p:nvPr/>
          </p:nvSpPr>
          <p:spPr>
            <a:xfrm>
              <a:off x="2050692" y="3126665"/>
              <a:ext cx="9167435" cy="1369093"/>
            </a:xfrm>
            <a:prstGeom prst="rect">
              <a:avLst/>
            </a:prstGeom>
            <a:ln>
              <a:solidFill>
                <a:srgbClr val="52DDD7"/>
              </a:solidFill>
            </a:ln>
          </p:spPr>
          <p:txBody>
            <a:bodyPr wrap="square">
              <a:spAutoFit/>
            </a:bodyPr>
            <a:lstStyle/>
            <a:p>
              <a:pPr marL="285750" indent="-285750">
                <a:lnSpc>
                  <a:spcPct val="114000"/>
                </a:lnSpc>
                <a:spcAft>
                  <a:spcPts val="600"/>
                </a:spcAft>
                <a:buBlip>
                  <a:blip r:embed="rId3"/>
                </a:buBlip>
              </a:pPr>
              <a:r>
                <a:rPr lang="zh-CN" altLang="en-US" sz="1600" dirty="0"/>
                <a:t>药品上市后，各国家或地区</a:t>
              </a:r>
              <a:r>
                <a:rPr lang="zh-CN" altLang="en-US" sz="1600" b="1" dirty="0">
                  <a:solidFill>
                    <a:srgbClr val="FF0000"/>
                  </a:solidFill>
                </a:rPr>
                <a:t>未发布安全性警告、黑框警告及撤市消息；</a:t>
              </a:r>
            </a:p>
            <a:p>
              <a:pPr marL="285750" indent="-285750">
                <a:lnSpc>
                  <a:spcPct val="114000"/>
                </a:lnSpc>
                <a:spcAft>
                  <a:spcPts val="600"/>
                </a:spcAft>
                <a:buBlip>
                  <a:blip r:embed="rId3"/>
                </a:buBlip>
              </a:pPr>
              <a:r>
                <a:rPr lang="zh-CN" altLang="en-US" sz="1600" dirty="0"/>
                <a:t>奥马环素现正在开展药品上市后不良反应监测；</a:t>
              </a:r>
            </a:p>
            <a:p>
              <a:pPr marL="285750" indent="-285750">
                <a:lnSpc>
                  <a:spcPct val="114000"/>
                </a:lnSpc>
                <a:spcAft>
                  <a:spcPts val="600"/>
                </a:spcAft>
                <a:buBlip>
                  <a:blip r:embed="rId3"/>
                </a:buBlip>
              </a:pPr>
              <a:r>
                <a:rPr lang="zh-CN" altLang="en-US" sz="1600" dirty="0"/>
                <a:t>目前的不良反应数据主要来源于</a:t>
              </a:r>
              <a:r>
                <a:rPr lang="en-US" altLang="zh-CN" sz="1600" dirty="0"/>
                <a:t>3</a:t>
              </a:r>
              <a:r>
                <a:rPr lang="zh-CN" altLang="en-US" sz="1600" dirty="0"/>
                <a:t>项三期临床研究，主要为</a:t>
              </a:r>
              <a:r>
                <a:rPr lang="zh-CN" altLang="en-US" sz="1600" b="1" dirty="0">
                  <a:solidFill>
                    <a:srgbClr val="FF0000"/>
                  </a:solidFill>
                </a:rPr>
                <a:t>轻度的</a:t>
              </a:r>
              <a:r>
                <a:rPr lang="zh-CN" altLang="en-US" sz="1600" dirty="0"/>
                <a:t>胃肠道不良反应及肝酶的升高，发生的均为</a:t>
              </a:r>
              <a:r>
                <a:rPr lang="zh-CN" altLang="en-US" sz="1600" b="1" dirty="0">
                  <a:solidFill>
                    <a:srgbClr val="FF0000"/>
                  </a:solidFill>
                </a:rPr>
                <a:t>一过性</a:t>
              </a:r>
              <a:r>
                <a:rPr lang="zh-CN" altLang="en-US" sz="1600" dirty="0"/>
                <a:t>不良反应，很少有患者因为不良反应而导致治疗中断。</a:t>
              </a:r>
            </a:p>
          </p:txBody>
        </p:sp>
        <p:sp>
          <p:nvSpPr>
            <p:cNvPr id="3" name="矩形 2"/>
            <p:cNvSpPr/>
            <p:nvPr/>
          </p:nvSpPr>
          <p:spPr>
            <a:xfrm>
              <a:off x="230459" y="3126664"/>
              <a:ext cx="1820233" cy="1369093"/>
            </a:xfrm>
            <a:prstGeom prst="rect">
              <a:avLst/>
            </a:prstGeom>
            <a:solidFill>
              <a:srgbClr val="52DDD7"/>
            </a:solidFill>
            <a:ln>
              <a:solidFill>
                <a:srgbClr val="52DDD7"/>
              </a:solidFill>
            </a:ln>
            <a:effectLst>
              <a:outerShdw blurRad="50800" dist="38100" dir="2700000" algn="tl" rotWithShape="0">
                <a:prstClr val="black">
                  <a:alpha val="40000"/>
                </a:prstClr>
              </a:outerShdw>
            </a:effectLst>
          </p:spPr>
          <p:txBody>
            <a:bodyPr wrap="square" anchor="ctr">
              <a:noAutofit/>
            </a:bodyPr>
            <a:lstStyle/>
            <a:p>
              <a:pPr algn="ctr"/>
              <a:r>
                <a:rPr lang="zh-CN" altLang="en-US" b="1" dirty="0"/>
                <a:t>国内外不良反应发生情况</a:t>
              </a:r>
            </a:p>
          </p:txBody>
        </p:sp>
      </p:grpSp>
      <p:grpSp>
        <p:nvGrpSpPr>
          <p:cNvPr id="6" name="组合 5"/>
          <p:cNvGrpSpPr/>
          <p:nvPr/>
        </p:nvGrpSpPr>
        <p:grpSpPr>
          <a:xfrm>
            <a:off x="589388" y="981903"/>
            <a:ext cx="10987668" cy="1292150"/>
            <a:chOff x="230459" y="1388239"/>
            <a:chExt cx="10987668" cy="1292150"/>
          </a:xfrm>
        </p:grpSpPr>
        <p:sp>
          <p:nvSpPr>
            <p:cNvPr id="5" name="矩形 4"/>
            <p:cNvSpPr/>
            <p:nvPr/>
          </p:nvSpPr>
          <p:spPr>
            <a:xfrm>
              <a:off x="2050692" y="1388240"/>
              <a:ext cx="9167435" cy="1292149"/>
            </a:xfrm>
            <a:prstGeom prst="rect">
              <a:avLst/>
            </a:prstGeom>
            <a:ln>
              <a:solidFill>
                <a:srgbClr val="5CCCC6"/>
              </a:solidFill>
            </a:ln>
          </p:spPr>
          <p:txBody>
            <a:bodyPr wrap="square">
              <a:spAutoFit/>
            </a:bodyPr>
            <a:lstStyle/>
            <a:p>
              <a:pPr marL="285750" indent="-285750">
                <a:lnSpc>
                  <a:spcPct val="114000"/>
                </a:lnSpc>
                <a:spcAft>
                  <a:spcPts val="600"/>
                </a:spcAft>
                <a:buBlip>
                  <a:blip r:embed="rId3"/>
                </a:buBlip>
              </a:pPr>
              <a:r>
                <a:rPr lang="zh-CN" altLang="en-US" sz="1600" dirty="0"/>
                <a:t>最常见的不良反应（发生率≥</a:t>
              </a:r>
              <a:r>
                <a:rPr lang="en-US" altLang="zh-CN" sz="1600" dirty="0"/>
                <a:t>2%</a:t>
              </a:r>
              <a:r>
                <a:rPr lang="zh-CN" altLang="en-US" sz="1600" dirty="0"/>
                <a:t>）：丙氨酸氨基转移酶升高、高血压、</a:t>
              </a:r>
              <a:r>
                <a:rPr lang="en-US" altLang="zh-CN" sz="1600" dirty="0"/>
                <a:t>γ-</a:t>
              </a:r>
              <a:r>
                <a:rPr lang="zh-CN" altLang="en-US" sz="1600" dirty="0"/>
                <a:t>谷氨酰转移酶升高、失眠、呕吐、便秘、恶心、天门冬氨酸氨基转移酶升高、头痛等。不良反应</a:t>
              </a:r>
              <a:r>
                <a:rPr lang="zh-CN" altLang="en-US" sz="1600" b="1" dirty="0">
                  <a:solidFill>
                    <a:srgbClr val="FF0000"/>
                  </a:solidFill>
                </a:rPr>
                <a:t>发生率低且轻微</a:t>
              </a:r>
              <a:r>
                <a:rPr lang="zh-CN" altLang="en-US" sz="1600" dirty="0"/>
                <a:t>，多数治疗相关不良反应</a:t>
              </a:r>
              <a:r>
                <a:rPr lang="zh-CN" altLang="en-US" sz="1600" b="1" dirty="0">
                  <a:solidFill>
                    <a:srgbClr val="FF0000"/>
                  </a:solidFill>
                </a:rPr>
                <a:t>均可解决</a:t>
              </a:r>
              <a:r>
                <a:rPr lang="zh-CN" altLang="en-US" sz="1600" dirty="0"/>
                <a:t>，未导致治疗中断。</a:t>
              </a:r>
            </a:p>
            <a:p>
              <a:pPr marL="285750" indent="-285750">
                <a:lnSpc>
                  <a:spcPct val="114000"/>
                </a:lnSpc>
                <a:spcAft>
                  <a:spcPts val="600"/>
                </a:spcAft>
                <a:buBlip>
                  <a:blip r:embed="rId3"/>
                </a:buBlip>
              </a:pPr>
              <a:r>
                <a:rPr lang="zh-CN" altLang="en-US" sz="1600" dirty="0"/>
                <a:t>特殊人群：</a:t>
              </a:r>
              <a:r>
                <a:rPr lang="zh-CN" altLang="en-US" sz="1600" b="1" dirty="0">
                  <a:solidFill>
                    <a:srgbClr val="FF0000"/>
                  </a:solidFill>
                </a:rPr>
                <a:t>肝肾功能不全和老年患者等特殊人群不需要调整剂量</a:t>
              </a:r>
              <a:r>
                <a:rPr lang="zh-CN" altLang="en-US" sz="1600" dirty="0"/>
                <a:t>。</a:t>
              </a:r>
            </a:p>
          </p:txBody>
        </p:sp>
        <p:sp>
          <p:nvSpPr>
            <p:cNvPr id="2" name="矩形 1"/>
            <p:cNvSpPr/>
            <p:nvPr/>
          </p:nvSpPr>
          <p:spPr>
            <a:xfrm>
              <a:off x="230459" y="1388239"/>
              <a:ext cx="1820233" cy="1292149"/>
            </a:xfrm>
            <a:prstGeom prst="rect">
              <a:avLst/>
            </a:prstGeom>
            <a:solidFill>
              <a:srgbClr val="5CCCC6"/>
            </a:solidFill>
            <a:ln>
              <a:solidFill>
                <a:srgbClr val="5CCCC6"/>
              </a:solidFill>
            </a:ln>
            <a:effectLst>
              <a:outerShdw blurRad="50800" dist="38100" dir="2700000" algn="tl" rotWithShape="0">
                <a:prstClr val="black">
                  <a:alpha val="40000"/>
                </a:prstClr>
              </a:outerShdw>
            </a:effectLst>
          </p:spPr>
          <p:txBody>
            <a:bodyPr wrap="square" anchor="ctr">
              <a:noAutofit/>
            </a:bodyPr>
            <a:lstStyle/>
            <a:p>
              <a:pPr algn="ctr"/>
              <a:r>
                <a:rPr lang="zh-CN" altLang="en-US" b="1" dirty="0"/>
                <a:t>药品说明书收载的安全性信息</a:t>
              </a:r>
            </a:p>
          </p:txBody>
        </p:sp>
      </p:grpSp>
      <p:grpSp>
        <p:nvGrpSpPr>
          <p:cNvPr id="28" name="组合 27"/>
          <p:cNvGrpSpPr/>
          <p:nvPr/>
        </p:nvGrpSpPr>
        <p:grpSpPr>
          <a:xfrm>
            <a:off x="589388" y="3979596"/>
            <a:ext cx="10987668" cy="2219868"/>
            <a:chOff x="230459" y="3126663"/>
            <a:chExt cx="10987668" cy="1899798"/>
          </a:xfrm>
        </p:grpSpPr>
        <p:sp>
          <p:nvSpPr>
            <p:cNvPr id="29" name="矩形 28"/>
            <p:cNvSpPr/>
            <p:nvPr/>
          </p:nvSpPr>
          <p:spPr>
            <a:xfrm>
              <a:off x="2050692" y="3126664"/>
              <a:ext cx="9167435" cy="1899797"/>
            </a:xfrm>
            <a:prstGeom prst="rect">
              <a:avLst/>
            </a:prstGeom>
            <a:ln>
              <a:solidFill>
                <a:srgbClr val="52DDD7"/>
              </a:solidFill>
            </a:ln>
          </p:spPr>
          <p:txBody>
            <a:bodyPr wrap="square">
              <a:noAutofit/>
            </a:bodyPr>
            <a:lstStyle/>
            <a:p>
              <a:pPr marL="285750" indent="-285750">
                <a:spcAft>
                  <a:spcPts val="600"/>
                </a:spcAft>
                <a:buBlip>
                  <a:blip r:embed="rId3"/>
                </a:buBlip>
              </a:pPr>
              <a:r>
                <a:rPr lang="zh-CN" altLang="en-US" sz="1600" dirty="0"/>
                <a:t>与奥马环素注射剂相比，</a:t>
              </a:r>
              <a:r>
                <a:rPr lang="zh-CN" altLang="en-US" sz="1600" b="1" dirty="0">
                  <a:solidFill>
                    <a:srgbClr val="FF0000"/>
                  </a:solidFill>
                </a:rPr>
                <a:t>给药方便</a:t>
              </a:r>
              <a:r>
                <a:rPr lang="zh-CN" altLang="en-US" sz="1600" dirty="0"/>
                <a:t>，无注射部位反应；</a:t>
              </a:r>
              <a:endParaRPr lang="en-US" altLang="zh-CN" sz="1600" dirty="0"/>
            </a:p>
            <a:p>
              <a:pPr marL="285750" indent="-285750">
                <a:spcAft>
                  <a:spcPts val="600"/>
                </a:spcAft>
                <a:buBlip>
                  <a:blip r:embed="rId3"/>
                </a:buBlip>
              </a:pPr>
              <a:r>
                <a:rPr lang="zh-CN" altLang="en-US" sz="1600" dirty="0"/>
                <a:t>与喹诺酮类药品相比，不影响</a:t>
              </a:r>
              <a:r>
                <a:rPr lang="en-US" altLang="zh-CN" sz="1600" dirty="0"/>
                <a:t>QT</a:t>
              </a:r>
              <a:r>
                <a:rPr lang="zh-CN" altLang="en-US" sz="1600" dirty="0"/>
                <a:t>间期，</a:t>
              </a:r>
              <a:r>
                <a:rPr lang="zh-CN" altLang="en-US" sz="1600" b="1" dirty="0">
                  <a:solidFill>
                    <a:srgbClr val="FF0000"/>
                  </a:solidFill>
                </a:rPr>
                <a:t>无致残等黑框警告</a:t>
              </a:r>
              <a:r>
                <a:rPr lang="zh-CN" altLang="en-US" sz="1600" dirty="0"/>
                <a:t>；</a:t>
              </a:r>
            </a:p>
            <a:p>
              <a:pPr marL="285750" indent="-285750">
                <a:spcAft>
                  <a:spcPts val="600"/>
                </a:spcAft>
                <a:buBlip>
                  <a:blip r:embed="rId3"/>
                </a:buBlip>
              </a:pPr>
              <a:r>
                <a:rPr lang="zh-CN" altLang="en-US" sz="1600" dirty="0"/>
                <a:t>与噁唑烷酮类药品相比，</a:t>
              </a:r>
              <a:r>
                <a:rPr lang="zh-CN" altLang="en-US" sz="1600" b="1" dirty="0">
                  <a:solidFill>
                    <a:srgbClr val="FF0000"/>
                  </a:solidFill>
                </a:rPr>
                <a:t>无骨髓抑制等血液学不良反应</a:t>
              </a:r>
              <a:r>
                <a:rPr lang="zh-CN" altLang="en-US" sz="1600" dirty="0"/>
                <a:t>；</a:t>
              </a:r>
              <a:endParaRPr lang="en-US" altLang="zh-CN" sz="1600" dirty="0"/>
            </a:p>
            <a:p>
              <a:pPr marL="285750" indent="-285750">
                <a:spcAft>
                  <a:spcPts val="600"/>
                </a:spcAft>
                <a:buBlip>
                  <a:blip r:embed="rId3"/>
                </a:buBlip>
              </a:pPr>
              <a:r>
                <a:rPr lang="zh-CN" altLang="en-US" sz="1600" dirty="0"/>
                <a:t>奥马环素无需进行青霉素皮试；</a:t>
              </a:r>
              <a:endParaRPr lang="en-US" altLang="zh-CN" sz="1600" dirty="0"/>
            </a:p>
            <a:p>
              <a:pPr marL="285750" indent="-285750">
                <a:spcAft>
                  <a:spcPts val="600"/>
                </a:spcAft>
                <a:buBlip>
                  <a:blip r:embed="rId3"/>
                </a:buBlip>
              </a:pPr>
              <a:r>
                <a:rPr lang="zh-CN" altLang="en-US" sz="1600" dirty="0"/>
                <a:t>注意：与所有四环素类药物相似，奥马环素可能会导致牙齿变色和牙釉质发育不全、抑制骨骼生长等不良反应，因此对于妊娠后期、婴儿期和</a:t>
              </a:r>
              <a:r>
                <a:rPr lang="en-US" altLang="zh-CN" sz="1600" dirty="0"/>
                <a:t>8</a:t>
              </a:r>
              <a:r>
                <a:rPr lang="zh-CN" altLang="en-US" sz="1600" dirty="0"/>
                <a:t>岁以下的儿童禁用。</a:t>
              </a:r>
            </a:p>
          </p:txBody>
        </p:sp>
        <p:sp>
          <p:nvSpPr>
            <p:cNvPr id="36" name="矩形 35"/>
            <p:cNvSpPr/>
            <p:nvPr/>
          </p:nvSpPr>
          <p:spPr>
            <a:xfrm>
              <a:off x="230459" y="3126663"/>
              <a:ext cx="1820233" cy="1899797"/>
            </a:xfrm>
            <a:prstGeom prst="rect">
              <a:avLst/>
            </a:prstGeom>
            <a:solidFill>
              <a:srgbClr val="AEFBF8"/>
            </a:solidFill>
            <a:ln>
              <a:solidFill>
                <a:srgbClr val="AEFBF8"/>
              </a:solidFill>
            </a:ln>
            <a:effectLst>
              <a:outerShdw blurRad="50800" dist="38100" dir="2700000" algn="tl" rotWithShape="0">
                <a:prstClr val="black">
                  <a:alpha val="40000"/>
                </a:prstClr>
              </a:outerShdw>
            </a:effectLst>
          </p:spPr>
          <p:txBody>
            <a:bodyPr wrap="square" anchor="ctr">
              <a:noAutofit/>
            </a:bodyPr>
            <a:lstStyle/>
            <a:p>
              <a:pPr algn="ctr"/>
              <a:r>
                <a:rPr lang="zh-CN" altLang="en-US" b="1" dirty="0"/>
                <a:t>与目录内同治疗领域药品的比较</a:t>
              </a:r>
            </a:p>
          </p:txBody>
        </p:sp>
      </p:grpSp>
    </p:spTree>
    <p:extLst>
      <p:ext uri="{BB962C8B-B14F-4D97-AF65-F5344CB8AC3E}">
        <p14:creationId xmlns:p14="http://schemas.microsoft.com/office/powerpoint/2010/main" val="2944547020"/>
      </p:ext>
    </p:extLst>
  </p:cSld>
  <p:clrMapOvr>
    <a:masterClrMapping/>
  </p:clrMapOvr>
  <mc:AlternateContent xmlns:mc="http://schemas.openxmlformats.org/markup-compatibility/2006" xmlns:p14="http://schemas.microsoft.com/office/powerpoint/2010/main">
    <mc:Choice Requires="p14">
      <p:transition spd="slow" p14:dur="2000" advTm="114812"/>
    </mc:Choice>
    <mc:Fallback xmlns="">
      <p:transition spd="slow" advTm="11481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8C0C1CAF-4005-43A8-A438-A836F103B069}"/>
              </a:ext>
            </a:extLst>
          </p:cNvPr>
          <p:cNvSpPr txBox="1"/>
          <p:nvPr/>
        </p:nvSpPr>
        <p:spPr>
          <a:xfrm>
            <a:off x="6660510" y="1064841"/>
            <a:ext cx="5431315" cy="4964822"/>
          </a:xfrm>
          <a:prstGeom prst="rect">
            <a:avLst/>
          </a:prstGeom>
          <a:solidFill>
            <a:srgbClr val="52DDD7">
              <a:alpha val="20000"/>
            </a:srgbClr>
          </a:solidFill>
          <a:effectLst/>
        </p:spPr>
        <p:txBody>
          <a:bodyPr wrap="square" lIns="180000" tIns="90000" rIns="180000">
            <a:noAutofit/>
          </a:bodyPr>
          <a:lstStyle/>
          <a:p>
            <a:pPr algn="ctr" fontAlgn="auto">
              <a:lnSpc>
                <a:spcPct val="120000"/>
              </a:lnSpc>
              <a:defRPr/>
            </a:pPr>
            <a:r>
              <a:rPr lang="zh-CN" altLang="en-US" sz="1600" b="1" noProof="1">
                <a:latin typeface="等线" panose="02010600030101010101" pitchFamily="2" charset="-122"/>
                <a:ea typeface="等线" panose="02010600030101010101" pitchFamily="2" charset="-122"/>
              </a:rPr>
              <a:t>奥马环素片是具有</a:t>
            </a:r>
            <a:r>
              <a:rPr lang="zh-CN" altLang="en-US" sz="1600" b="1" noProof="1">
                <a:solidFill>
                  <a:srgbClr val="FF0000"/>
                </a:solidFill>
                <a:latin typeface="等线" panose="02010600030101010101" pitchFamily="2" charset="-122"/>
                <a:ea typeface="等线" panose="02010600030101010101" pitchFamily="2" charset="-122"/>
              </a:rPr>
              <a:t>抗多重耐（</a:t>
            </a:r>
            <a:r>
              <a:rPr lang="en-US" altLang="zh-CN" sz="1600" b="1" noProof="1">
                <a:solidFill>
                  <a:srgbClr val="FF0000"/>
                </a:solidFill>
                <a:latin typeface="等线" panose="02010600030101010101" pitchFamily="2" charset="-122"/>
                <a:ea typeface="等线" panose="02010600030101010101" pitchFamily="2" charset="-122"/>
              </a:rPr>
              <a:t>MDR</a:t>
            </a:r>
            <a:r>
              <a:rPr lang="zh-CN" altLang="en-US" sz="1600" b="1" noProof="1">
                <a:solidFill>
                  <a:srgbClr val="FF0000"/>
                </a:solidFill>
                <a:latin typeface="等线" panose="02010600030101010101" pitchFamily="2" charset="-122"/>
                <a:ea typeface="等线" panose="02010600030101010101" pitchFamily="2" charset="-122"/>
              </a:rPr>
              <a:t>）</a:t>
            </a:r>
            <a:r>
              <a:rPr lang="en-US" altLang="zh-CN" sz="1600" b="1" noProof="1">
                <a:solidFill>
                  <a:srgbClr val="FF0000"/>
                </a:solidFill>
                <a:latin typeface="等线" panose="02010600030101010101" pitchFamily="2" charset="-122"/>
                <a:ea typeface="等线" panose="02010600030101010101" pitchFamily="2" charset="-122"/>
              </a:rPr>
              <a:t>/</a:t>
            </a:r>
            <a:r>
              <a:rPr lang="zh-CN" altLang="en-US" sz="1600" b="1" noProof="1">
                <a:solidFill>
                  <a:srgbClr val="FF0000"/>
                </a:solidFill>
                <a:latin typeface="等线" panose="02010600030101010101" pitchFamily="2" charset="-122"/>
                <a:ea typeface="等线" panose="02010600030101010101" pitchFamily="2" charset="-122"/>
              </a:rPr>
              <a:t>泛耐药（</a:t>
            </a:r>
            <a:r>
              <a:rPr lang="en-US" altLang="zh-CN" sz="1600" b="1" noProof="1">
                <a:solidFill>
                  <a:srgbClr val="FF0000"/>
                </a:solidFill>
                <a:latin typeface="等线" panose="02010600030101010101" pitchFamily="2" charset="-122"/>
                <a:ea typeface="等线" panose="02010600030101010101" pitchFamily="2" charset="-122"/>
              </a:rPr>
              <a:t>XDR</a:t>
            </a:r>
            <a:r>
              <a:rPr lang="zh-CN" altLang="en-US" sz="1600" b="1" noProof="1">
                <a:solidFill>
                  <a:srgbClr val="FF0000"/>
                </a:solidFill>
                <a:latin typeface="等线" panose="02010600030101010101" pitchFamily="2" charset="-122"/>
                <a:ea typeface="等线" panose="02010600030101010101" pitchFamily="2" charset="-122"/>
              </a:rPr>
              <a:t>）革兰氏阴性菌活性</a:t>
            </a:r>
            <a:r>
              <a:rPr lang="zh-CN" altLang="en-US" sz="1600" b="1" noProof="1">
                <a:latin typeface="等线" panose="02010600030101010101" pitchFamily="2" charset="-122"/>
                <a:ea typeface="等线" panose="02010600030101010101" pitchFamily="2" charset="-122"/>
              </a:rPr>
              <a:t>的口服抗菌药物</a:t>
            </a:r>
          </a:p>
        </p:txBody>
      </p:sp>
      <p:grpSp>
        <p:nvGrpSpPr>
          <p:cNvPr id="43" name="组合 42"/>
          <p:cNvGrpSpPr/>
          <p:nvPr/>
        </p:nvGrpSpPr>
        <p:grpSpPr>
          <a:xfrm>
            <a:off x="443835" y="188540"/>
            <a:ext cx="847670" cy="586214"/>
            <a:chOff x="1876408" y="2319546"/>
            <a:chExt cx="1033384" cy="714646"/>
          </a:xfrm>
        </p:grpSpPr>
        <p:sp>
          <p:nvSpPr>
            <p:cNvPr id="44" name="任意多边形: 形状 9"/>
            <p:cNvSpPr/>
            <p:nvPr/>
          </p:nvSpPr>
          <p:spPr>
            <a:xfrm>
              <a:off x="1876408" y="2343150"/>
              <a:ext cx="1033384" cy="615950"/>
            </a:xfrm>
            <a:custGeom>
              <a:avLst/>
              <a:gdLst>
                <a:gd name="connsiteX0" fmla="*/ 295798 w 1033384"/>
                <a:gd name="connsiteY0" fmla="*/ 0 h 615950"/>
                <a:gd name="connsiteX1" fmla="*/ 1033384 w 1033384"/>
                <a:gd name="connsiteY1" fmla="*/ 0 h 615950"/>
                <a:gd name="connsiteX2" fmla="*/ 737587 w 1033384"/>
                <a:gd name="connsiteY2" fmla="*/ 615950 h 615950"/>
                <a:gd name="connsiteX3" fmla="*/ 0 w 1033384"/>
                <a:gd name="connsiteY3" fmla="*/ 615950 h 615950"/>
              </a:gdLst>
              <a:ahLst/>
              <a:cxnLst>
                <a:cxn ang="0">
                  <a:pos x="connsiteX0" y="connsiteY0"/>
                </a:cxn>
                <a:cxn ang="0">
                  <a:pos x="connsiteX1" y="connsiteY1"/>
                </a:cxn>
                <a:cxn ang="0">
                  <a:pos x="connsiteX2" y="connsiteY2"/>
                </a:cxn>
                <a:cxn ang="0">
                  <a:pos x="connsiteX3" y="connsiteY3"/>
                </a:cxn>
              </a:cxnLst>
              <a:rect l="l" t="t" r="r" b="b"/>
              <a:pathLst>
                <a:path w="1033384" h="615950">
                  <a:moveTo>
                    <a:pt x="295798" y="0"/>
                  </a:moveTo>
                  <a:lnTo>
                    <a:pt x="1033384" y="0"/>
                  </a:lnTo>
                  <a:lnTo>
                    <a:pt x="737587" y="615950"/>
                  </a:lnTo>
                  <a:lnTo>
                    <a:pt x="0" y="615950"/>
                  </a:lnTo>
                  <a:close/>
                </a:path>
              </a:pathLst>
            </a:custGeom>
            <a:solidFill>
              <a:srgbClr val="5CCCC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5" name="任意多边形: 形状 15"/>
            <p:cNvSpPr/>
            <p:nvPr/>
          </p:nvSpPr>
          <p:spPr>
            <a:xfrm>
              <a:off x="2261791" y="2647950"/>
              <a:ext cx="648001" cy="386242"/>
            </a:xfrm>
            <a:custGeom>
              <a:avLst/>
              <a:gdLst>
                <a:gd name="connsiteX0" fmla="*/ 295798 w 1033384"/>
                <a:gd name="connsiteY0" fmla="*/ 0 h 615950"/>
                <a:gd name="connsiteX1" fmla="*/ 1033384 w 1033384"/>
                <a:gd name="connsiteY1" fmla="*/ 0 h 615950"/>
                <a:gd name="connsiteX2" fmla="*/ 737587 w 1033384"/>
                <a:gd name="connsiteY2" fmla="*/ 615950 h 615950"/>
                <a:gd name="connsiteX3" fmla="*/ 0 w 1033384"/>
                <a:gd name="connsiteY3" fmla="*/ 615950 h 615950"/>
              </a:gdLst>
              <a:ahLst/>
              <a:cxnLst>
                <a:cxn ang="0">
                  <a:pos x="connsiteX0" y="connsiteY0"/>
                </a:cxn>
                <a:cxn ang="0">
                  <a:pos x="connsiteX1" y="connsiteY1"/>
                </a:cxn>
                <a:cxn ang="0">
                  <a:pos x="connsiteX2" y="connsiteY2"/>
                </a:cxn>
                <a:cxn ang="0">
                  <a:pos x="connsiteX3" y="connsiteY3"/>
                </a:cxn>
              </a:cxnLst>
              <a:rect l="l" t="t" r="r" b="b"/>
              <a:pathLst>
                <a:path w="1033384" h="615950">
                  <a:moveTo>
                    <a:pt x="295798" y="0"/>
                  </a:moveTo>
                  <a:lnTo>
                    <a:pt x="1033384" y="0"/>
                  </a:lnTo>
                  <a:lnTo>
                    <a:pt x="737587" y="615950"/>
                  </a:lnTo>
                  <a:lnTo>
                    <a:pt x="0" y="615950"/>
                  </a:lnTo>
                  <a:close/>
                </a:path>
              </a:pathLst>
            </a:custGeom>
            <a:solidFill>
              <a:srgbClr val="5CCCC6">
                <a:alpha val="5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6" name="文本框 45"/>
            <p:cNvSpPr txBox="1"/>
            <p:nvPr/>
          </p:nvSpPr>
          <p:spPr>
            <a:xfrm>
              <a:off x="2047011" y="2319546"/>
              <a:ext cx="692178" cy="637851"/>
            </a:xfrm>
            <a:prstGeom prst="rect">
              <a:avLst/>
            </a:prstGeom>
            <a:noFill/>
          </p:spPr>
          <p:txBody>
            <a:bodyPr wrap="non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latin typeface="Impact" panose="020B0806030902050204" pitchFamily="34" charset="0"/>
                  <a:ea typeface="微软雅黑"/>
                </a:rPr>
                <a:t>03</a:t>
              </a:r>
              <a:endParaRPr kumimoji="0" lang="zh-CN" altLang="en-US" sz="2800" b="0" i="0" u="none" strike="noStrike" kern="0" cap="none" spc="0" normalizeH="0" baseline="0" noProof="0" dirty="0">
                <a:ln>
                  <a:noFill/>
                </a:ln>
                <a:solidFill>
                  <a:prstClr val="white"/>
                </a:solidFill>
                <a:effectLst/>
                <a:uLnTx/>
                <a:uFillTx/>
                <a:latin typeface="Impact" panose="020B0806030902050204" pitchFamily="34" charset="0"/>
                <a:ea typeface="微软雅黑"/>
              </a:endParaRPr>
            </a:p>
          </p:txBody>
        </p:sp>
      </p:grpSp>
      <p:sp>
        <p:nvSpPr>
          <p:cNvPr id="47" name="矩形 46"/>
          <p:cNvSpPr/>
          <p:nvPr/>
        </p:nvSpPr>
        <p:spPr>
          <a:xfrm>
            <a:off x="1291505" y="207902"/>
            <a:ext cx="10961356" cy="511807"/>
          </a:xfrm>
          <a:prstGeom prst="rect">
            <a:avLst/>
          </a:prstGeom>
        </p:spPr>
        <p:txBody>
          <a:bodyPr wrap="square">
            <a:spAutoFit/>
          </a:bodyPr>
          <a:lstStyle/>
          <a:p>
            <a:pPr>
              <a:lnSpc>
                <a:spcPct val="125000"/>
              </a:lnSpc>
            </a:pPr>
            <a:r>
              <a:rPr kumimoji="1" lang="zh-CN" altLang="en-US" sz="2400" b="1" dirty="0">
                <a:latin typeface="微软雅黑" panose="020B0503020204020204" pitchFamily="34" charset="-122"/>
                <a:ea typeface="微软雅黑" panose="020B0503020204020204" pitchFamily="34" charset="-122"/>
                <a:cs typeface="+mj-cs"/>
              </a:rPr>
              <a:t>有效性信息（</a:t>
            </a:r>
            <a:r>
              <a:rPr kumimoji="1" lang="en-US" altLang="zh-CN" sz="2400" b="1" dirty="0">
                <a:latin typeface="微软雅黑" panose="020B0503020204020204" pitchFamily="34" charset="-122"/>
                <a:ea typeface="微软雅黑" panose="020B0503020204020204" pitchFamily="34" charset="-122"/>
                <a:cs typeface="+mj-cs"/>
              </a:rPr>
              <a:t>1/2</a:t>
            </a:r>
            <a:r>
              <a:rPr kumimoji="1" lang="zh-CN" altLang="en-US" sz="2400" b="1" dirty="0">
                <a:latin typeface="微软雅黑" panose="020B0503020204020204" pitchFamily="34" charset="-122"/>
                <a:ea typeface="微软雅黑" panose="020B0503020204020204" pitchFamily="34" charset="-122"/>
                <a:cs typeface="+mj-cs"/>
              </a:rPr>
              <a:t>）</a:t>
            </a:r>
          </a:p>
        </p:txBody>
      </p:sp>
      <p:grpSp>
        <p:nvGrpSpPr>
          <p:cNvPr id="6" name="组合 5"/>
          <p:cNvGrpSpPr/>
          <p:nvPr/>
        </p:nvGrpSpPr>
        <p:grpSpPr>
          <a:xfrm>
            <a:off x="278512" y="1064841"/>
            <a:ext cx="6179199" cy="4964822"/>
            <a:chOff x="284352" y="1469571"/>
            <a:chExt cx="6135965" cy="4964822"/>
          </a:xfrm>
        </p:grpSpPr>
        <p:sp>
          <p:nvSpPr>
            <p:cNvPr id="2" name="文本框 1"/>
            <p:cNvSpPr txBox="1"/>
            <p:nvPr/>
          </p:nvSpPr>
          <p:spPr>
            <a:xfrm>
              <a:off x="284352" y="1469571"/>
              <a:ext cx="6135965" cy="4964822"/>
            </a:xfrm>
            <a:prstGeom prst="rect">
              <a:avLst/>
            </a:prstGeom>
            <a:solidFill>
              <a:srgbClr val="AEFBF8">
                <a:alpha val="30000"/>
              </a:srgbClr>
            </a:solidFill>
            <a:ln>
              <a:noFill/>
            </a:ln>
          </p:spPr>
          <p:txBody>
            <a:bodyPr wrap="square" tIns="90000" rtlCol="0" anchor="t">
              <a:noAutofit/>
            </a:bodyPr>
            <a:lstStyle/>
            <a:p>
              <a:pPr algn="ctr">
                <a:spcBef>
                  <a:spcPts val="600"/>
                </a:spcBef>
              </a:pPr>
              <a:r>
                <a:rPr lang="zh-CN" altLang="en-US" sz="1600" b="1" dirty="0">
                  <a:solidFill>
                    <a:srgbClr val="FF0000"/>
                  </a:solidFill>
                </a:rPr>
                <a:t>广谱覆盖</a:t>
              </a:r>
              <a:r>
                <a:rPr lang="zh-CN" altLang="en-US" sz="1600" b="1" dirty="0"/>
                <a:t>多种常见病原体及</a:t>
              </a:r>
              <a:r>
                <a:rPr lang="zh-CN" altLang="en-US" sz="1600" b="1" dirty="0">
                  <a:solidFill>
                    <a:srgbClr val="FF0000"/>
                  </a:solidFill>
                </a:rPr>
                <a:t>多种耐药菌</a:t>
              </a:r>
            </a:p>
          </p:txBody>
        </p:sp>
        <p:grpSp>
          <p:nvGrpSpPr>
            <p:cNvPr id="5" name="组合 4"/>
            <p:cNvGrpSpPr/>
            <p:nvPr/>
          </p:nvGrpSpPr>
          <p:grpSpPr>
            <a:xfrm>
              <a:off x="368885" y="2097128"/>
              <a:ext cx="5920494" cy="3294647"/>
              <a:chOff x="368884" y="1642417"/>
              <a:chExt cx="5920494" cy="3294647"/>
            </a:xfrm>
          </p:grpSpPr>
          <p:sp>
            <p:nvSpPr>
              <p:cNvPr id="3" name="矩形 2"/>
              <p:cNvSpPr/>
              <p:nvPr/>
            </p:nvSpPr>
            <p:spPr>
              <a:xfrm>
                <a:off x="368885" y="1642417"/>
                <a:ext cx="3096399" cy="892552"/>
              </a:xfrm>
              <a:prstGeom prst="rect">
                <a:avLst/>
              </a:prstGeom>
              <a:noFill/>
              <a:ln>
                <a:solidFill>
                  <a:srgbClr val="13938F"/>
                </a:solidFill>
              </a:ln>
            </p:spPr>
            <p:txBody>
              <a:bodyPr wrap="square">
                <a:noAutofit/>
              </a:bodyPr>
              <a:lstStyle/>
              <a:p>
                <a:pPr>
                  <a:spcAft>
                    <a:spcPts val="600"/>
                  </a:spcAft>
                </a:pPr>
                <a:r>
                  <a:rPr lang="zh-CN" altLang="en-US" sz="1400" b="1" dirty="0"/>
                  <a:t>革兰氏阳性菌（</a:t>
                </a:r>
                <a:r>
                  <a:rPr lang="en-US" altLang="zh-CN" sz="1400" b="1" dirty="0"/>
                  <a:t>G+</a:t>
                </a:r>
                <a:r>
                  <a:rPr lang="zh-CN" altLang="en-US" sz="1400" b="1" dirty="0"/>
                  <a:t>）</a:t>
                </a:r>
              </a:p>
              <a:p>
                <a:pPr marL="285750" indent="-285750">
                  <a:spcAft>
                    <a:spcPts val="600"/>
                  </a:spcAft>
                  <a:buBlip>
                    <a:blip r:embed="rId3"/>
                  </a:buBlip>
                </a:pPr>
                <a:r>
                  <a:rPr lang="zh-CN" altLang="en-US" sz="1400" dirty="0"/>
                  <a:t>葡萄球菌、链球菌、肠球菌等</a:t>
                </a:r>
              </a:p>
              <a:p>
                <a:pPr marL="285750" indent="-285750">
                  <a:spcAft>
                    <a:spcPts val="600"/>
                  </a:spcAft>
                  <a:buBlip>
                    <a:blip r:embed="rId3"/>
                  </a:buBlip>
                </a:pPr>
                <a:r>
                  <a:rPr lang="zh-CN" altLang="en-US" sz="1400" dirty="0"/>
                  <a:t>包括</a:t>
                </a:r>
                <a:r>
                  <a:rPr lang="en-US" altLang="zh-CN" sz="1400" b="1" dirty="0">
                    <a:solidFill>
                      <a:srgbClr val="FF0000"/>
                    </a:solidFill>
                  </a:rPr>
                  <a:t>PRSP</a:t>
                </a:r>
                <a:r>
                  <a:rPr lang="zh-CN" altLang="en-US" sz="1400" b="1" dirty="0">
                    <a:solidFill>
                      <a:srgbClr val="FF0000"/>
                    </a:solidFill>
                  </a:rPr>
                  <a:t>、</a:t>
                </a:r>
                <a:r>
                  <a:rPr lang="en-US" altLang="zh-CN" sz="1400" b="1" dirty="0">
                    <a:solidFill>
                      <a:srgbClr val="FF0000"/>
                    </a:solidFill>
                  </a:rPr>
                  <a:t>MRSA</a:t>
                </a:r>
                <a:r>
                  <a:rPr lang="zh-CN" altLang="en-US" sz="1400" b="1" dirty="0">
                    <a:solidFill>
                      <a:srgbClr val="FF0000"/>
                    </a:solidFill>
                  </a:rPr>
                  <a:t>、</a:t>
                </a:r>
                <a:r>
                  <a:rPr lang="en-US" altLang="zh-CN" sz="1400" b="1" dirty="0">
                    <a:solidFill>
                      <a:srgbClr val="FF0000"/>
                    </a:solidFill>
                  </a:rPr>
                  <a:t>VRE</a:t>
                </a:r>
                <a:r>
                  <a:rPr lang="zh-CN" altLang="en-US" sz="1400" b="1" dirty="0">
                    <a:solidFill>
                      <a:srgbClr val="FF0000"/>
                    </a:solidFill>
                  </a:rPr>
                  <a:t>等耐药菌</a:t>
                </a:r>
              </a:p>
            </p:txBody>
          </p:sp>
          <p:sp>
            <p:nvSpPr>
              <p:cNvPr id="4" name="矩形 3"/>
              <p:cNvSpPr/>
              <p:nvPr/>
            </p:nvSpPr>
            <p:spPr>
              <a:xfrm>
                <a:off x="3540235" y="1642417"/>
                <a:ext cx="2749141" cy="1825785"/>
              </a:xfrm>
              <a:prstGeom prst="rect">
                <a:avLst/>
              </a:prstGeom>
              <a:noFill/>
              <a:ln>
                <a:solidFill>
                  <a:srgbClr val="13938F"/>
                </a:solidFill>
              </a:ln>
            </p:spPr>
            <p:txBody>
              <a:bodyPr wrap="square" anchor="t">
                <a:noAutofit/>
              </a:bodyPr>
              <a:lstStyle/>
              <a:p>
                <a:pPr>
                  <a:spcAft>
                    <a:spcPts val="600"/>
                  </a:spcAft>
                </a:pPr>
                <a:r>
                  <a:rPr lang="zh-CN" altLang="en-US" sz="1400" b="1" dirty="0"/>
                  <a:t>革兰氏阴性菌（</a:t>
                </a:r>
                <a:r>
                  <a:rPr lang="en-US" altLang="zh-CN" sz="1400" b="1" dirty="0"/>
                  <a:t>G-</a:t>
                </a:r>
                <a:r>
                  <a:rPr lang="zh-CN" altLang="en-US" sz="1400" b="1" dirty="0"/>
                  <a:t>）</a:t>
                </a:r>
              </a:p>
              <a:p>
                <a:pPr marL="285750" indent="-285750">
                  <a:spcAft>
                    <a:spcPts val="600"/>
                  </a:spcAft>
                  <a:buBlip>
                    <a:blip r:embed="rId3"/>
                  </a:buBlip>
                </a:pPr>
                <a:r>
                  <a:rPr lang="zh-CN" altLang="en-US" sz="1400" dirty="0"/>
                  <a:t>大肠埃希菌、克雷伯杆菌、柠檬酸杆菌、肠杆菌属</a:t>
                </a:r>
              </a:p>
              <a:p>
                <a:pPr marL="285750" indent="-285750">
                  <a:spcAft>
                    <a:spcPts val="600"/>
                  </a:spcAft>
                  <a:buBlip>
                    <a:blip r:embed="rId3"/>
                  </a:buBlip>
                </a:pPr>
                <a:r>
                  <a:rPr lang="zh-CN" altLang="en-US" sz="1400" dirty="0"/>
                  <a:t>流感嗜血杆菌、卡他莫拉菌、奈瑟菌属及部分不动杆菌属</a:t>
                </a:r>
              </a:p>
              <a:p>
                <a:pPr marL="285750" indent="-285750">
                  <a:spcAft>
                    <a:spcPts val="600"/>
                  </a:spcAft>
                  <a:buBlip>
                    <a:blip r:embed="rId3"/>
                  </a:buBlip>
                </a:pPr>
                <a:r>
                  <a:rPr lang="zh-CN" altLang="en-US" sz="1400" dirty="0"/>
                  <a:t>包括</a:t>
                </a:r>
                <a:r>
                  <a:rPr lang="en-US" altLang="zh-CN" sz="1400" b="1" dirty="0">
                    <a:solidFill>
                      <a:srgbClr val="FF0000"/>
                    </a:solidFill>
                  </a:rPr>
                  <a:t>ESBLs</a:t>
                </a:r>
                <a:r>
                  <a:rPr lang="zh-CN" altLang="en-US" sz="1400" b="1" dirty="0">
                    <a:solidFill>
                      <a:srgbClr val="FF0000"/>
                    </a:solidFill>
                  </a:rPr>
                  <a:t>、</a:t>
                </a:r>
                <a:r>
                  <a:rPr lang="en-US" altLang="zh-CN" sz="1400" b="1" dirty="0">
                    <a:solidFill>
                      <a:srgbClr val="FF0000"/>
                    </a:solidFill>
                  </a:rPr>
                  <a:t>CRE</a:t>
                </a:r>
                <a:r>
                  <a:rPr lang="zh-CN" altLang="en-US" sz="1400" b="1" dirty="0">
                    <a:solidFill>
                      <a:srgbClr val="FF0000"/>
                    </a:solidFill>
                  </a:rPr>
                  <a:t>等耐药菌</a:t>
                </a:r>
              </a:p>
            </p:txBody>
          </p:sp>
          <p:sp>
            <p:nvSpPr>
              <p:cNvPr id="11" name="矩形 10"/>
              <p:cNvSpPr/>
              <p:nvPr/>
            </p:nvSpPr>
            <p:spPr>
              <a:xfrm>
                <a:off x="368885" y="2625593"/>
                <a:ext cx="3096399" cy="815608"/>
              </a:xfrm>
              <a:prstGeom prst="rect">
                <a:avLst/>
              </a:prstGeom>
              <a:noFill/>
              <a:ln>
                <a:solidFill>
                  <a:srgbClr val="13938F"/>
                </a:solidFill>
              </a:ln>
            </p:spPr>
            <p:txBody>
              <a:bodyPr wrap="square">
                <a:noAutofit/>
              </a:bodyPr>
              <a:lstStyle/>
              <a:p>
                <a:pPr>
                  <a:spcAft>
                    <a:spcPts val="600"/>
                  </a:spcAft>
                </a:pPr>
                <a:r>
                  <a:rPr lang="zh-CN" altLang="en-US" sz="1400" b="1" dirty="0"/>
                  <a:t>非典型病原体</a:t>
                </a:r>
              </a:p>
              <a:p>
                <a:pPr marL="285750" indent="-285750">
                  <a:spcAft>
                    <a:spcPts val="600"/>
                  </a:spcAft>
                  <a:buBlip>
                    <a:blip r:embed="rId3"/>
                  </a:buBlip>
                </a:pPr>
                <a:r>
                  <a:rPr lang="zh-CN" altLang="en-US" sz="1400" dirty="0"/>
                  <a:t>支原体、衣原体、军团菌、脲原体等</a:t>
                </a:r>
              </a:p>
            </p:txBody>
          </p:sp>
          <p:sp>
            <p:nvSpPr>
              <p:cNvPr id="12" name="矩形 11"/>
              <p:cNvSpPr/>
              <p:nvPr/>
            </p:nvSpPr>
            <p:spPr>
              <a:xfrm>
                <a:off x="368884" y="3536681"/>
                <a:ext cx="3096400" cy="1400383"/>
              </a:xfrm>
              <a:prstGeom prst="rect">
                <a:avLst/>
              </a:prstGeom>
              <a:noFill/>
              <a:ln>
                <a:solidFill>
                  <a:srgbClr val="13938F"/>
                </a:solidFill>
              </a:ln>
            </p:spPr>
            <p:txBody>
              <a:bodyPr wrap="square" anchor="t">
                <a:noAutofit/>
              </a:bodyPr>
              <a:lstStyle/>
              <a:p>
                <a:pPr>
                  <a:spcAft>
                    <a:spcPts val="600"/>
                  </a:spcAft>
                </a:pPr>
                <a:r>
                  <a:rPr lang="zh-CN" altLang="en-US" sz="1400" b="1" dirty="0"/>
                  <a:t>厌氧菌</a:t>
                </a:r>
              </a:p>
              <a:p>
                <a:pPr marL="285750" indent="-285750">
                  <a:spcAft>
                    <a:spcPts val="600"/>
                  </a:spcAft>
                  <a:buBlip>
                    <a:blip r:embed="rId3"/>
                  </a:buBlip>
                </a:pPr>
                <a:r>
                  <a:rPr lang="zh-CN" altLang="en-US" sz="1400" dirty="0"/>
                  <a:t>抗菌活性与替加环素相似，包括艰难梭菌、脆弱拟杆菌、产气荚膜梭菌、丙酸杆菌等</a:t>
                </a:r>
              </a:p>
            </p:txBody>
          </p:sp>
          <p:sp>
            <p:nvSpPr>
              <p:cNvPr id="13" name="矩形 12"/>
              <p:cNvSpPr/>
              <p:nvPr/>
            </p:nvSpPr>
            <p:spPr>
              <a:xfrm>
                <a:off x="3540237" y="3536681"/>
                <a:ext cx="2749141" cy="1400383"/>
              </a:xfrm>
              <a:prstGeom prst="rect">
                <a:avLst/>
              </a:prstGeom>
              <a:noFill/>
              <a:ln>
                <a:solidFill>
                  <a:srgbClr val="13938F"/>
                </a:solidFill>
              </a:ln>
            </p:spPr>
            <p:txBody>
              <a:bodyPr wrap="square">
                <a:noAutofit/>
              </a:bodyPr>
              <a:lstStyle/>
              <a:p>
                <a:pPr>
                  <a:spcAft>
                    <a:spcPts val="600"/>
                  </a:spcAft>
                </a:pPr>
                <a:r>
                  <a:rPr lang="zh-CN" altLang="en-US" sz="1400" b="1" dirty="0"/>
                  <a:t>特殊病原体</a:t>
                </a:r>
              </a:p>
              <a:p>
                <a:pPr marL="285750" indent="-285750">
                  <a:spcAft>
                    <a:spcPts val="600"/>
                  </a:spcAft>
                  <a:buBlip>
                    <a:blip r:embed="rId3"/>
                  </a:buBlip>
                </a:pPr>
                <a:r>
                  <a:rPr lang="zh-CN" altLang="en-US" sz="1400" dirty="0"/>
                  <a:t>非结核分枝杆菌（</a:t>
                </a:r>
                <a:r>
                  <a:rPr lang="en-US" altLang="zh-CN" sz="1400" dirty="0"/>
                  <a:t>NTM</a:t>
                </a:r>
                <a:r>
                  <a:rPr lang="zh-CN" altLang="en-US" sz="1400" dirty="0"/>
                  <a:t>）</a:t>
                </a:r>
              </a:p>
              <a:p>
                <a:pPr marL="285750" indent="-285750">
                  <a:spcAft>
                    <a:spcPts val="600"/>
                  </a:spcAft>
                  <a:buBlip>
                    <a:blip r:embed="rId3"/>
                  </a:buBlip>
                </a:pPr>
                <a:r>
                  <a:rPr lang="zh-CN" altLang="en-US" sz="1400" dirty="0"/>
                  <a:t>立克次体、鹦鹉热衣原体、布鲁氏菌</a:t>
                </a:r>
              </a:p>
              <a:p>
                <a:pPr marL="285750" indent="-285750">
                  <a:spcAft>
                    <a:spcPts val="600"/>
                  </a:spcAft>
                  <a:buBlip>
                    <a:blip r:embed="rId3"/>
                  </a:buBlip>
                </a:pPr>
                <a:r>
                  <a:rPr lang="zh-CN" altLang="en-US" sz="1400" dirty="0"/>
                  <a:t>炭疽、鼠疫、阿米巴等</a:t>
                </a:r>
              </a:p>
            </p:txBody>
          </p:sp>
        </p:grpSp>
      </p:grpSp>
      <p:sp>
        <p:nvSpPr>
          <p:cNvPr id="7" name="文本框 6"/>
          <p:cNvSpPr txBox="1"/>
          <p:nvPr/>
        </p:nvSpPr>
        <p:spPr>
          <a:xfrm>
            <a:off x="481311" y="5191969"/>
            <a:ext cx="5976400" cy="800219"/>
          </a:xfrm>
          <a:prstGeom prst="rect">
            <a:avLst/>
          </a:prstGeom>
          <a:noFill/>
          <a:ln>
            <a:solidFill>
              <a:srgbClr val="AEFBF8"/>
            </a:solidFill>
            <a:prstDash val="dash"/>
          </a:ln>
        </p:spPr>
        <p:txBody>
          <a:bodyPr wrap="square" rtlCol="0">
            <a:spAutoFit/>
          </a:bodyPr>
          <a:lstStyle/>
          <a:p>
            <a:pPr>
              <a:spcAft>
                <a:spcPts val="600"/>
              </a:spcAft>
            </a:pPr>
            <a:r>
              <a:rPr lang="en-US" altLang="zh-CN" sz="1200" dirty="0"/>
              <a:t>PRSP</a:t>
            </a:r>
            <a:r>
              <a:rPr lang="zh-CN" altLang="en-US" sz="1200" dirty="0"/>
              <a:t>：耐青霉素肺炎链球菌；</a:t>
            </a:r>
            <a:r>
              <a:rPr lang="en-US" altLang="zh-CN" sz="1200" dirty="0"/>
              <a:t>MRSA</a:t>
            </a:r>
            <a:r>
              <a:rPr lang="zh-CN" altLang="en-US" sz="1200" dirty="0"/>
              <a:t>：耐甲氧西林金黄色葡萄球菌；</a:t>
            </a:r>
            <a:endParaRPr lang="en-US" altLang="zh-CN" sz="1200" dirty="0"/>
          </a:p>
          <a:p>
            <a:pPr>
              <a:spcAft>
                <a:spcPts val="600"/>
              </a:spcAft>
            </a:pPr>
            <a:r>
              <a:rPr lang="en-US" altLang="zh-CN" sz="1200" dirty="0"/>
              <a:t>VRE</a:t>
            </a:r>
            <a:r>
              <a:rPr lang="zh-CN" altLang="en-US" sz="1200" dirty="0"/>
              <a:t>：耐万古霉素肠球菌；</a:t>
            </a:r>
            <a:r>
              <a:rPr lang="en-US" altLang="zh-CN" sz="1200" dirty="0"/>
              <a:t>ESBLs</a:t>
            </a:r>
            <a:r>
              <a:rPr lang="zh-CN" altLang="en-US" sz="1200" dirty="0"/>
              <a:t>：产超广谱</a:t>
            </a:r>
            <a:r>
              <a:rPr lang="en-US" altLang="zh-CN" sz="1200" dirty="0"/>
              <a:t>β-</a:t>
            </a:r>
            <a:r>
              <a:rPr lang="zh-CN" altLang="en-US" sz="1200" dirty="0"/>
              <a:t>内酰胺酶；</a:t>
            </a:r>
            <a:endParaRPr lang="en-US" altLang="zh-CN" sz="1200" dirty="0"/>
          </a:p>
          <a:p>
            <a:pPr>
              <a:spcAft>
                <a:spcPts val="600"/>
              </a:spcAft>
            </a:pPr>
            <a:r>
              <a:rPr lang="en-US" altLang="zh-CN" sz="1200" dirty="0"/>
              <a:t>CRE</a:t>
            </a:r>
            <a:r>
              <a:rPr lang="zh-CN" altLang="en-US" sz="1200" dirty="0"/>
              <a:t>：耐碳青霉烯类肠杆菌；</a:t>
            </a:r>
            <a:r>
              <a:rPr lang="en-US" altLang="zh-CN" sz="1200" dirty="0"/>
              <a:t>NTM</a:t>
            </a:r>
            <a:r>
              <a:rPr lang="zh-CN" altLang="en-US" sz="1200" dirty="0"/>
              <a:t>：非结核性分枝杆菌</a:t>
            </a:r>
          </a:p>
        </p:txBody>
      </p:sp>
      <p:sp>
        <p:nvSpPr>
          <p:cNvPr id="18" name="内容占位符 3">
            <a:extLst>
              <a:ext uri="{FF2B5EF4-FFF2-40B4-BE49-F238E27FC236}">
                <a16:creationId xmlns:a16="http://schemas.microsoft.com/office/drawing/2014/main" id="{DC8446E1-9EE8-4653-B21B-5D49F2C27E84}"/>
              </a:ext>
            </a:extLst>
          </p:cNvPr>
          <p:cNvSpPr txBox="1">
            <a:spLocks noGrp="1"/>
          </p:cNvSpPr>
          <p:nvPr>
            <p:ph idx="1"/>
          </p:nvPr>
        </p:nvSpPr>
        <p:spPr>
          <a:xfrm>
            <a:off x="7073875" y="1844422"/>
            <a:ext cx="4604584" cy="4146275"/>
          </a:xfrm>
          <a:prstGeom prst="rect">
            <a:avLst/>
          </a:prstGeom>
          <a:noFill/>
          <a:ln w="12700">
            <a:solidFill>
              <a:srgbClr val="AEFBF8"/>
            </a:solidFill>
          </a:ln>
        </p:spPr>
        <p:txBody>
          <a:bodyPr wrap="square" rtlCol="0">
            <a:noAutofit/>
          </a:bodyPr>
          <a:lstStyle/>
          <a:p>
            <a:pPr>
              <a:lnSpc>
                <a:spcPct val="114000"/>
              </a:lnSpc>
              <a:spcBef>
                <a:spcPts val="600"/>
              </a:spcBef>
              <a:spcAft>
                <a:spcPts val="600"/>
              </a:spcAft>
              <a:buBlip>
                <a:blip r:embed="rId3"/>
              </a:buBlip>
            </a:pPr>
            <a:r>
              <a:rPr lang="zh-CN" altLang="en-US" sz="1400" b="1" dirty="0">
                <a:solidFill>
                  <a:schemeClr val="tx1"/>
                </a:solidFill>
                <a:latin typeface="等线" panose="02010600030101010101" pitchFamily="2" charset="-122"/>
                <a:ea typeface="等线" panose="02010600030101010101" pitchFamily="2" charset="-122"/>
              </a:rPr>
              <a:t>研究类型：</a:t>
            </a:r>
            <a:r>
              <a:rPr lang="zh-CN" altLang="en-US" sz="1400" dirty="0">
                <a:solidFill>
                  <a:schemeClr val="tx1"/>
                </a:solidFill>
                <a:latin typeface="等线" panose="02010600030101010101" pitchFamily="2" charset="-122"/>
                <a:ea typeface="等线" panose="02010600030101010101" pitchFamily="2" charset="-122"/>
              </a:rPr>
              <a:t>美国一项真实世界、多中心、观察性研究</a:t>
            </a:r>
            <a:endParaRPr lang="en-US" altLang="zh-CN" sz="1400" dirty="0">
              <a:solidFill>
                <a:schemeClr val="tx1"/>
              </a:solidFill>
              <a:latin typeface="等线" panose="02010600030101010101" pitchFamily="2" charset="-122"/>
              <a:ea typeface="等线" panose="02010600030101010101" pitchFamily="2" charset="-122"/>
            </a:endParaRPr>
          </a:p>
          <a:p>
            <a:pPr>
              <a:lnSpc>
                <a:spcPct val="114000"/>
              </a:lnSpc>
              <a:spcBef>
                <a:spcPts val="600"/>
              </a:spcBef>
              <a:spcAft>
                <a:spcPts val="600"/>
              </a:spcAft>
              <a:buBlip>
                <a:blip r:embed="rId3"/>
              </a:buBlip>
            </a:pPr>
            <a:r>
              <a:rPr lang="zh-CN" altLang="en-US" sz="1400" b="1" dirty="0">
                <a:solidFill>
                  <a:schemeClr val="tx1"/>
                </a:solidFill>
                <a:latin typeface="等线" panose="02010600030101010101" pitchFamily="2" charset="-122"/>
                <a:ea typeface="等线" panose="02010600030101010101" pitchFamily="2" charset="-122"/>
              </a:rPr>
              <a:t>纳入人群：</a:t>
            </a:r>
            <a:r>
              <a:rPr lang="zh-CN" altLang="en-US" sz="1400" dirty="0">
                <a:solidFill>
                  <a:schemeClr val="tx1"/>
                </a:solidFill>
                <a:latin typeface="等线" panose="02010600030101010101" pitchFamily="2" charset="-122"/>
                <a:ea typeface="等线" panose="02010600030101010101" pitchFamily="2" charset="-122"/>
              </a:rPr>
              <a:t>纳入</a:t>
            </a:r>
            <a:r>
              <a:rPr lang="en-US" altLang="zh-CN" sz="1400" dirty="0">
                <a:solidFill>
                  <a:schemeClr val="tx1"/>
                </a:solidFill>
                <a:latin typeface="等线" panose="02010600030101010101" pitchFamily="2" charset="-122"/>
                <a:ea typeface="等线" panose="02010600030101010101" pitchFamily="2" charset="-122"/>
              </a:rPr>
              <a:t>9</a:t>
            </a:r>
            <a:r>
              <a:rPr lang="zh-CN" altLang="en-US" sz="1400" dirty="0">
                <a:solidFill>
                  <a:schemeClr val="tx1"/>
                </a:solidFill>
                <a:latin typeface="等线" panose="02010600030101010101" pitchFamily="2" charset="-122"/>
                <a:ea typeface="等线" panose="02010600030101010101" pitchFamily="2" charset="-122"/>
              </a:rPr>
              <a:t>例 </a:t>
            </a:r>
            <a:r>
              <a:rPr lang="en-US" altLang="zh-CN" sz="1400" dirty="0">
                <a:solidFill>
                  <a:schemeClr val="tx1"/>
                </a:solidFill>
                <a:latin typeface="等线" panose="02010600030101010101" pitchFamily="2" charset="-122"/>
                <a:ea typeface="等线" panose="02010600030101010101" pitchFamily="2" charset="-122"/>
              </a:rPr>
              <a:t>MDR/XDR</a:t>
            </a:r>
            <a:r>
              <a:rPr lang="zh-CN" altLang="en-US" sz="1400" dirty="0">
                <a:solidFill>
                  <a:schemeClr val="tx1"/>
                </a:solidFill>
                <a:latin typeface="等线" panose="02010600030101010101" pitchFamily="2" charset="-122"/>
                <a:ea typeface="等线" panose="02010600030101010101" pitchFamily="2" charset="-122"/>
              </a:rPr>
              <a:t>革兰氏阴性菌患者</a:t>
            </a:r>
            <a:endParaRPr lang="en-US" altLang="zh-CN" sz="1400" dirty="0">
              <a:solidFill>
                <a:schemeClr val="tx1"/>
              </a:solidFill>
              <a:latin typeface="等线" panose="02010600030101010101" pitchFamily="2" charset="-122"/>
              <a:ea typeface="等线" panose="02010600030101010101" pitchFamily="2" charset="-122"/>
            </a:endParaRPr>
          </a:p>
          <a:p>
            <a:pPr>
              <a:lnSpc>
                <a:spcPct val="114000"/>
              </a:lnSpc>
              <a:spcBef>
                <a:spcPts val="600"/>
              </a:spcBef>
              <a:spcAft>
                <a:spcPts val="600"/>
              </a:spcAft>
              <a:buBlip>
                <a:blip r:embed="rId3"/>
              </a:buBlip>
            </a:pPr>
            <a:r>
              <a:rPr lang="zh-CN" altLang="en-US" sz="1400" b="1" dirty="0">
                <a:solidFill>
                  <a:schemeClr val="tx1"/>
                </a:solidFill>
                <a:latin typeface="等线" panose="02010600030101010101" pitchFamily="2" charset="-122"/>
                <a:ea typeface="等线" panose="02010600030101010101" pitchFamily="2" charset="-122"/>
              </a:rPr>
              <a:t>临床成功定义为：</a:t>
            </a:r>
            <a:r>
              <a:rPr lang="zh-CN" altLang="en-US" sz="1400" dirty="0">
                <a:solidFill>
                  <a:schemeClr val="tx1"/>
                </a:solidFill>
                <a:latin typeface="等线" panose="02010600030101010101" pitchFamily="2" charset="-122"/>
                <a:ea typeface="等线" panose="02010600030101010101" pitchFamily="2" charset="-122"/>
              </a:rPr>
              <a:t>奥马环素起始治疗后</a:t>
            </a:r>
            <a:r>
              <a:rPr lang="en-US" altLang="zh-CN" sz="1400" dirty="0">
                <a:solidFill>
                  <a:schemeClr val="tx1"/>
                </a:solidFill>
                <a:latin typeface="等线" panose="02010600030101010101" pitchFamily="2" charset="-122"/>
                <a:ea typeface="等线" panose="02010600030101010101" pitchFamily="2" charset="-122"/>
              </a:rPr>
              <a:t>90</a:t>
            </a:r>
            <a:r>
              <a:rPr lang="zh-CN" altLang="en-US" sz="1400" dirty="0">
                <a:solidFill>
                  <a:schemeClr val="tx1"/>
                </a:solidFill>
                <a:latin typeface="等线" panose="02010600030101010101" pitchFamily="2" charset="-122"/>
                <a:ea typeface="等线" panose="02010600030101010101" pitchFamily="2" charset="-122"/>
              </a:rPr>
              <a:t>天内患者存活、未发生治疗方案改变</a:t>
            </a:r>
            <a:r>
              <a:rPr lang="en-US" altLang="zh-CN" sz="1400" dirty="0">
                <a:solidFill>
                  <a:schemeClr val="tx1"/>
                </a:solidFill>
                <a:latin typeface="等线" panose="02010600030101010101" pitchFamily="2" charset="-122"/>
                <a:ea typeface="等线" panose="02010600030101010101" pitchFamily="2" charset="-122"/>
              </a:rPr>
              <a:t>/</a:t>
            </a:r>
            <a:r>
              <a:rPr lang="zh-CN" altLang="en-US" sz="1400" dirty="0">
                <a:solidFill>
                  <a:schemeClr val="tx1"/>
                </a:solidFill>
                <a:latin typeface="等线" panose="02010600030101010101" pitchFamily="2" charset="-122"/>
                <a:ea typeface="等线" panose="02010600030101010101" pitchFamily="2" charset="-122"/>
              </a:rPr>
              <a:t>担心奥马环素治疗失败而添加其他抗生素、治疗结束后</a:t>
            </a:r>
            <a:r>
              <a:rPr lang="en-US" altLang="zh-CN" sz="1400" dirty="0">
                <a:solidFill>
                  <a:schemeClr val="tx1"/>
                </a:solidFill>
                <a:latin typeface="等线" panose="02010600030101010101" pitchFamily="2" charset="-122"/>
                <a:ea typeface="等线" panose="02010600030101010101" pitchFamily="2" charset="-122"/>
              </a:rPr>
              <a:t>30</a:t>
            </a:r>
            <a:r>
              <a:rPr lang="zh-CN" altLang="en-US" sz="1400" dirty="0">
                <a:solidFill>
                  <a:schemeClr val="tx1"/>
                </a:solidFill>
                <a:latin typeface="等线" panose="02010600030101010101" pitchFamily="2" charset="-122"/>
                <a:ea typeface="等线" panose="02010600030101010101" pitchFamily="2" charset="-122"/>
              </a:rPr>
              <a:t>天内微生物学不复发</a:t>
            </a:r>
            <a:endParaRPr lang="en-US" altLang="zh-CN" sz="1400" dirty="0">
              <a:solidFill>
                <a:schemeClr val="tx1"/>
              </a:solidFill>
              <a:latin typeface="等线" panose="02010600030101010101" pitchFamily="2" charset="-122"/>
              <a:ea typeface="等线" panose="02010600030101010101" pitchFamily="2" charset="-122"/>
            </a:endParaRPr>
          </a:p>
          <a:p>
            <a:pPr>
              <a:lnSpc>
                <a:spcPct val="114000"/>
              </a:lnSpc>
              <a:spcBef>
                <a:spcPts val="600"/>
              </a:spcBef>
              <a:spcAft>
                <a:spcPts val="600"/>
              </a:spcAft>
              <a:buBlip>
                <a:blip r:embed="rId3"/>
              </a:buBlip>
            </a:pPr>
            <a:r>
              <a:rPr lang="zh-CN" altLang="en-US" sz="1400" b="1" dirty="0">
                <a:solidFill>
                  <a:schemeClr val="tx1"/>
                </a:solidFill>
                <a:latin typeface="等线" panose="02010600030101010101" pitchFamily="2" charset="-122"/>
                <a:ea typeface="等线" panose="02010600030101010101" pitchFamily="2" charset="-122"/>
              </a:rPr>
              <a:t>结果：奥马环素片对</a:t>
            </a:r>
            <a:r>
              <a:rPr lang="en-US" altLang="zh-CN" sz="1400" b="1" dirty="0">
                <a:solidFill>
                  <a:schemeClr val="tx1"/>
                </a:solidFill>
                <a:latin typeface="等线" panose="02010600030101010101" pitchFamily="2" charset="-122"/>
                <a:ea typeface="等线" panose="02010600030101010101" pitchFamily="2" charset="-122"/>
              </a:rPr>
              <a:t>MDR/XDR</a:t>
            </a:r>
            <a:r>
              <a:rPr lang="zh-CN" altLang="en-US" sz="1400" b="1" dirty="0">
                <a:solidFill>
                  <a:schemeClr val="tx1"/>
                </a:solidFill>
                <a:latin typeface="等线" panose="02010600030101010101" pitchFamily="2" charset="-122"/>
                <a:ea typeface="等线" panose="02010600030101010101" pitchFamily="2" charset="-122"/>
              </a:rPr>
              <a:t>革兰氏阴性菌感染的</a:t>
            </a:r>
            <a:r>
              <a:rPr lang="zh-CN" altLang="en-US" sz="1400" b="1" dirty="0">
                <a:solidFill>
                  <a:srgbClr val="FF0000"/>
                </a:solidFill>
                <a:latin typeface="等线" panose="02010600030101010101" pitchFamily="2" charset="-122"/>
                <a:ea typeface="等线" panose="02010600030101010101" pitchFamily="2" charset="-122"/>
              </a:rPr>
              <a:t>总临床成功率为</a:t>
            </a:r>
            <a:r>
              <a:rPr lang="en-US" altLang="zh-CN" sz="1400" b="1" dirty="0">
                <a:solidFill>
                  <a:srgbClr val="FF0000"/>
                </a:solidFill>
                <a:latin typeface="等线" panose="02010600030101010101" pitchFamily="2" charset="-122"/>
                <a:ea typeface="等线" panose="02010600030101010101" pitchFamily="2" charset="-122"/>
              </a:rPr>
              <a:t>66.7%</a:t>
            </a:r>
          </a:p>
          <a:p>
            <a:pPr marL="285750" indent="-285750">
              <a:lnSpc>
                <a:spcPct val="100000"/>
              </a:lnSpc>
              <a:spcBef>
                <a:spcPts val="0"/>
              </a:spcBef>
              <a:spcAft>
                <a:spcPts val="600"/>
              </a:spcAft>
              <a:buFont typeface="Wingdings" panose="05000000000000000000" pitchFamily="2" charset="2"/>
              <a:buChar char="n"/>
            </a:pPr>
            <a:endParaRPr lang="en-US" altLang="zh-CN" sz="1400" b="1" dirty="0">
              <a:solidFill>
                <a:schemeClr val="tx1"/>
              </a:solidFill>
              <a:latin typeface="等线" panose="02010600030101010101" pitchFamily="2" charset="-122"/>
              <a:ea typeface="等线" panose="02010600030101010101" pitchFamily="2" charset="-122"/>
            </a:endParaRPr>
          </a:p>
        </p:txBody>
      </p:sp>
      <p:pic>
        <p:nvPicPr>
          <p:cNvPr id="19" name="图片 18">
            <a:extLst>
              <a:ext uri="{FF2B5EF4-FFF2-40B4-BE49-F238E27FC236}">
                <a16:creationId xmlns:a16="http://schemas.microsoft.com/office/drawing/2014/main" id="{1DF4EBF7-8EF5-4E35-8206-747FD2C2F6B8}"/>
              </a:ext>
            </a:extLst>
          </p:cNvPr>
          <p:cNvPicPr/>
          <p:nvPr/>
        </p:nvPicPr>
        <p:blipFill>
          <a:blip r:embed="rId4">
            <a:extLst>
              <a:ext uri="{28A0092B-C50C-407E-A947-70E740481C1C}">
                <a14:useLocalDpi xmlns:a14="http://schemas.microsoft.com/office/drawing/2010/main" val="0"/>
              </a:ext>
            </a:extLst>
          </a:blip>
          <a:stretch>
            <a:fillRect/>
          </a:stretch>
        </p:blipFill>
        <p:spPr>
          <a:xfrm>
            <a:off x="7326697" y="4154651"/>
            <a:ext cx="4098939" cy="16647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3731326"/>
      </p:ext>
    </p:extLst>
  </p:cSld>
  <p:clrMapOvr>
    <a:masterClrMapping/>
  </p:clrMapOvr>
  <mc:AlternateContent xmlns:mc="http://schemas.openxmlformats.org/markup-compatibility/2006" xmlns:p14="http://schemas.microsoft.com/office/powerpoint/2010/main">
    <mc:Choice Requires="p14">
      <p:transition spd="slow" p14:dur="2000" advTm="114812"/>
    </mc:Choice>
    <mc:Fallback xmlns="">
      <p:transition spd="slow" advTm="11481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圆角矩形 86"/>
          <p:cNvSpPr/>
          <p:nvPr/>
        </p:nvSpPr>
        <p:spPr>
          <a:xfrm>
            <a:off x="443835" y="856235"/>
            <a:ext cx="5490532" cy="5769418"/>
          </a:xfrm>
          <a:prstGeom prst="roundRect">
            <a:avLst>
              <a:gd name="adj" fmla="val 2926"/>
            </a:avLst>
          </a:prstGeom>
          <a:solidFill>
            <a:srgbClr val="AEFBF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圆角矩形 87"/>
          <p:cNvSpPr/>
          <p:nvPr/>
        </p:nvSpPr>
        <p:spPr>
          <a:xfrm>
            <a:off x="6155149" y="856234"/>
            <a:ext cx="5400000" cy="5769418"/>
          </a:xfrm>
          <a:prstGeom prst="roundRect">
            <a:avLst>
              <a:gd name="adj" fmla="val 1677"/>
            </a:avLst>
          </a:prstGeom>
          <a:solidFill>
            <a:srgbClr val="80C0A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43835" y="188540"/>
            <a:ext cx="847670" cy="586214"/>
            <a:chOff x="1876408" y="2319546"/>
            <a:chExt cx="1033384" cy="714646"/>
          </a:xfrm>
        </p:grpSpPr>
        <p:sp>
          <p:nvSpPr>
            <p:cNvPr id="44" name="任意多边形: 形状 9"/>
            <p:cNvSpPr/>
            <p:nvPr/>
          </p:nvSpPr>
          <p:spPr>
            <a:xfrm>
              <a:off x="1876408" y="2343150"/>
              <a:ext cx="1033384" cy="615950"/>
            </a:xfrm>
            <a:custGeom>
              <a:avLst/>
              <a:gdLst>
                <a:gd name="connsiteX0" fmla="*/ 295798 w 1033384"/>
                <a:gd name="connsiteY0" fmla="*/ 0 h 615950"/>
                <a:gd name="connsiteX1" fmla="*/ 1033384 w 1033384"/>
                <a:gd name="connsiteY1" fmla="*/ 0 h 615950"/>
                <a:gd name="connsiteX2" fmla="*/ 737587 w 1033384"/>
                <a:gd name="connsiteY2" fmla="*/ 615950 h 615950"/>
                <a:gd name="connsiteX3" fmla="*/ 0 w 1033384"/>
                <a:gd name="connsiteY3" fmla="*/ 615950 h 615950"/>
              </a:gdLst>
              <a:ahLst/>
              <a:cxnLst>
                <a:cxn ang="0">
                  <a:pos x="connsiteX0" y="connsiteY0"/>
                </a:cxn>
                <a:cxn ang="0">
                  <a:pos x="connsiteX1" y="connsiteY1"/>
                </a:cxn>
                <a:cxn ang="0">
                  <a:pos x="connsiteX2" y="connsiteY2"/>
                </a:cxn>
                <a:cxn ang="0">
                  <a:pos x="connsiteX3" y="connsiteY3"/>
                </a:cxn>
              </a:cxnLst>
              <a:rect l="l" t="t" r="r" b="b"/>
              <a:pathLst>
                <a:path w="1033384" h="615950">
                  <a:moveTo>
                    <a:pt x="295798" y="0"/>
                  </a:moveTo>
                  <a:lnTo>
                    <a:pt x="1033384" y="0"/>
                  </a:lnTo>
                  <a:lnTo>
                    <a:pt x="737587" y="615950"/>
                  </a:lnTo>
                  <a:lnTo>
                    <a:pt x="0" y="615950"/>
                  </a:lnTo>
                  <a:close/>
                </a:path>
              </a:pathLst>
            </a:custGeom>
            <a:solidFill>
              <a:srgbClr val="5CCCC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5" name="任意多边形: 形状 15"/>
            <p:cNvSpPr/>
            <p:nvPr/>
          </p:nvSpPr>
          <p:spPr>
            <a:xfrm>
              <a:off x="2261791" y="2647950"/>
              <a:ext cx="648001" cy="386242"/>
            </a:xfrm>
            <a:custGeom>
              <a:avLst/>
              <a:gdLst>
                <a:gd name="connsiteX0" fmla="*/ 295798 w 1033384"/>
                <a:gd name="connsiteY0" fmla="*/ 0 h 615950"/>
                <a:gd name="connsiteX1" fmla="*/ 1033384 w 1033384"/>
                <a:gd name="connsiteY1" fmla="*/ 0 h 615950"/>
                <a:gd name="connsiteX2" fmla="*/ 737587 w 1033384"/>
                <a:gd name="connsiteY2" fmla="*/ 615950 h 615950"/>
                <a:gd name="connsiteX3" fmla="*/ 0 w 1033384"/>
                <a:gd name="connsiteY3" fmla="*/ 615950 h 615950"/>
              </a:gdLst>
              <a:ahLst/>
              <a:cxnLst>
                <a:cxn ang="0">
                  <a:pos x="connsiteX0" y="connsiteY0"/>
                </a:cxn>
                <a:cxn ang="0">
                  <a:pos x="connsiteX1" y="connsiteY1"/>
                </a:cxn>
                <a:cxn ang="0">
                  <a:pos x="connsiteX2" y="connsiteY2"/>
                </a:cxn>
                <a:cxn ang="0">
                  <a:pos x="connsiteX3" y="connsiteY3"/>
                </a:cxn>
              </a:cxnLst>
              <a:rect l="l" t="t" r="r" b="b"/>
              <a:pathLst>
                <a:path w="1033384" h="615950">
                  <a:moveTo>
                    <a:pt x="295798" y="0"/>
                  </a:moveTo>
                  <a:lnTo>
                    <a:pt x="1033384" y="0"/>
                  </a:lnTo>
                  <a:lnTo>
                    <a:pt x="737587" y="615950"/>
                  </a:lnTo>
                  <a:lnTo>
                    <a:pt x="0" y="615950"/>
                  </a:lnTo>
                  <a:close/>
                </a:path>
              </a:pathLst>
            </a:custGeom>
            <a:solidFill>
              <a:srgbClr val="5CCCC6">
                <a:alpha val="5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6" name="文本框 45"/>
            <p:cNvSpPr txBox="1"/>
            <p:nvPr/>
          </p:nvSpPr>
          <p:spPr>
            <a:xfrm>
              <a:off x="2047011" y="2319546"/>
              <a:ext cx="692178" cy="637851"/>
            </a:xfrm>
            <a:prstGeom prst="rect">
              <a:avLst/>
            </a:prstGeom>
            <a:noFill/>
          </p:spPr>
          <p:txBody>
            <a:bodyPr wrap="non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latin typeface="Impact" panose="020B0806030902050204" pitchFamily="34" charset="0"/>
                  <a:ea typeface="微软雅黑"/>
                </a:rPr>
                <a:t>03</a:t>
              </a:r>
              <a:endParaRPr kumimoji="0" lang="zh-CN" altLang="en-US" sz="2800" b="0" i="0" u="none" strike="noStrike" kern="0" cap="none" spc="0" normalizeH="0" baseline="0" noProof="0" dirty="0">
                <a:ln>
                  <a:noFill/>
                </a:ln>
                <a:solidFill>
                  <a:prstClr val="white"/>
                </a:solidFill>
                <a:effectLst/>
                <a:uLnTx/>
                <a:uFillTx/>
                <a:latin typeface="Impact" panose="020B0806030902050204" pitchFamily="34" charset="0"/>
                <a:ea typeface="微软雅黑"/>
              </a:endParaRPr>
            </a:p>
          </p:txBody>
        </p:sp>
      </p:grpSp>
      <p:sp>
        <p:nvSpPr>
          <p:cNvPr id="47" name="矩形 46"/>
          <p:cNvSpPr/>
          <p:nvPr/>
        </p:nvSpPr>
        <p:spPr>
          <a:xfrm>
            <a:off x="1291505" y="207902"/>
            <a:ext cx="10961356" cy="511807"/>
          </a:xfrm>
          <a:prstGeom prst="rect">
            <a:avLst/>
          </a:prstGeom>
        </p:spPr>
        <p:txBody>
          <a:bodyPr wrap="square">
            <a:spAutoFit/>
          </a:bodyPr>
          <a:lstStyle/>
          <a:p>
            <a:pPr>
              <a:lnSpc>
                <a:spcPct val="125000"/>
              </a:lnSpc>
            </a:pPr>
            <a:r>
              <a:rPr kumimoji="1" lang="zh-CN" altLang="en-US" sz="2400" b="1" dirty="0">
                <a:latin typeface="微软雅黑" panose="020B0503020204020204" pitchFamily="34" charset="-122"/>
                <a:ea typeface="微软雅黑" panose="020B0503020204020204" pitchFamily="34" charset="-122"/>
                <a:cs typeface="+mj-cs"/>
              </a:rPr>
              <a:t>有效性信息（</a:t>
            </a:r>
            <a:r>
              <a:rPr kumimoji="1" lang="en-US" altLang="zh-CN" sz="2400" b="1" dirty="0">
                <a:latin typeface="微软雅黑" panose="020B0503020204020204" pitchFamily="34" charset="-122"/>
                <a:ea typeface="微软雅黑" panose="020B0503020204020204" pitchFamily="34" charset="-122"/>
                <a:cs typeface="+mj-cs"/>
              </a:rPr>
              <a:t>2/2</a:t>
            </a:r>
            <a:r>
              <a:rPr kumimoji="1" lang="zh-CN" altLang="en-US" sz="2400" b="1" dirty="0">
                <a:latin typeface="微软雅黑" panose="020B0503020204020204" pitchFamily="34" charset="-122"/>
                <a:ea typeface="微软雅黑" panose="020B0503020204020204" pitchFamily="34" charset="-122"/>
                <a:cs typeface="+mj-cs"/>
              </a:rPr>
              <a:t>）</a:t>
            </a:r>
          </a:p>
        </p:txBody>
      </p:sp>
      <p:sp>
        <p:nvSpPr>
          <p:cNvPr id="13" name="文本框 12"/>
          <p:cNvSpPr txBox="1"/>
          <p:nvPr/>
        </p:nvSpPr>
        <p:spPr>
          <a:xfrm>
            <a:off x="518753" y="949086"/>
            <a:ext cx="5437141" cy="907941"/>
          </a:xfrm>
          <a:prstGeom prst="rect">
            <a:avLst/>
          </a:prstGeom>
          <a:noFill/>
        </p:spPr>
        <p:txBody>
          <a:bodyPr wrap="square" rtlCol="0">
            <a:spAutoFit/>
          </a:bodyPr>
          <a:lstStyle/>
          <a:p>
            <a:pPr marL="285750" indent="-285750">
              <a:spcAft>
                <a:spcPts val="600"/>
              </a:spcAft>
              <a:buBlip>
                <a:blip r:embed="rId3"/>
              </a:buBlip>
            </a:pPr>
            <a:r>
              <a:rPr lang="en-US" altLang="zh-CN" sz="1600" dirty="0"/>
              <a:t>III </a:t>
            </a:r>
            <a:r>
              <a:rPr lang="zh-CN" altLang="en-US" sz="1600" dirty="0"/>
              <a:t>期临床表明奥马环素</a:t>
            </a:r>
            <a:r>
              <a:rPr lang="zh-CN" altLang="en-US" sz="1600" b="1" dirty="0">
                <a:solidFill>
                  <a:srgbClr val="FF0000"/>
                </a:solidFill>
              </a:rPr>
              <a:t>口服 </a:t>
            </a:r>
            <a:r>
              <a:rPr lang="en-US" altLang="zh-CN" sz="1600" b="1" dirty="0">
                <a:solidFill>
                  <a:srgbClr val="FF0000"/>
                </a:solidFill>
              </a:rPr>
              <a:t>vs. </a:t>
            </a:r>
            <a:r>
              <a:rPr lang="zh-CN" altLang="en-US" sz="1600" b="1" dirty="0">
                <a:solidFill>
                  <a:srgbClr val="FF0000"/>
                </a:solidFill>
              </a:rPr>
              <a:t>静注</a:t>
            </a:r>
            <a:r>
              <a:rPr lang="en-US" altLang="zh-CN" sz="1600" b="1" dirty="0">
                <a:solidFill>
                  <a:srgbClr val="FF0000"/>
                </a:solidFill>
              </a:rPr>
              <a:t>-</a:t>
            </a:r>
            <a:r>
              <a:rPr lang="zh-CN" altLang="en-US" sz="1600" b="1" dirty="0">
                <a:solidFill>
                  <a:srgbClr val="FF0000"/>
                </a:solidFill>
              </a:rPr>
              <a:t>口服序贯治疗临床疗效相当</a:t>
            </a:r>
            <a:r>
              <a:rPr lang="zh-CN" altLang="en-US" sz="1600" dirty="0"/>
              <a:t>（</a:t>
            </a:r>
            <a:r>
              <a:rPr lang="en-US" altLang="zh-CN" sz="1600" dirty="0"/>
              <a:t>ABSSSI </a:t>
            </a:r>
            <a:r>
              <a:rPr lang="zh-CN" altLang="en-US" sz="1600" dirty="0"/>
              <a:t>早期临床治愈率：</a:t>
            </a:r>
            <a:r>
              <a:rPr lang="en-US" altLang="zh-CN" sz="1600" b="1" dirty="0">
                <a:solidFill>
                  <a:srgbClr val="FF0000"/>
                </a:solidFill>
              </a:rPr>
              <a:t>87.5% vs. 84.8%</a:t>
            </a:r>
            <a:r>
              <a:rPr lang="zh-CN" altLang="en-US" sz="1600" dirty="0"/>
              <a:t>）</a:t>
            </a:r>
            <a:endParaRPr lang="en-US" altLang="zh-CN" sz="1600" dirty="0"/>
          </a:p>
          <a:p>
            <a:pPr marL="285750" indent="-285750">
              <a:spcAft>
                <a:spcPts val="600"/>
              </a:spcAft>
              <a:buBlip>
                <a:blip r:embed="rId3"/>
              </a:buBlip>
            </a:pPr>
            <a:r>
              <a:rPr lang="zh-CN" altLang="en-US" sz="1600" dirty="0">
                <a:solidFill>
                  <a:prstClr val="black"/>
                </a:solidFill>
              </a:rPr>
              <a:t>奥马环素治疗非劣效于莫西沙星、利奈唑胺</a:t>
            </a:r>
            <a:endParaRPr lang="en-US" altLang="zh-CN" sz="1600" dirty="0"/>
          </a:p>
        </p:txBody>
      </p:sp>
      <p:grpSp>
        <p:nvGrpSpPr>
          <p:cNvPr id="23" name="组合 22"/>
          <p:cNvGrpSpPr/>
          <p:nvPr/>
        </p:nvGrpSpPr>
        <p:grpSpPr>
          <a:xfrm>
            <a:off x="771325" y="1956510"/>
            <a:ext cx="4932000" cy="1446632"/>
            <a:chOff x="759960" y="2197724"/>
            <a:chExt cx="3581358" cy="1446632"/>
          </a:xfrm>
        </p:grpSpPr>
        <p:graphicFrame>
          <p:nvGraphicFramePr>
            <p:cNvPr id="37" name="内容占位符 5">
              <a:extLst>
                <a:ext uri="{FF2B5EF4-FFF2-40B4-BE49-F238E27FC236}">
                  <a16:creationId xmlns:a16="http://schemas.microsoft.com/office/drawing/2014/main" id="{076F43C0-FA17-46F9-A546-04DF96615E88}"/>
                </a:ext>
              </a:extLst>
            </p:cNvPr>
            <p:cNvGraphicFramePr>
              <a:graphicFrameLocks/>
            </p:cNvGraphicFramePr>
            <p:nvPr>
              <p:extLst>
                <p:ext uri="{D42A27DB-BD31-4B8C-83A1-F6EECF244321}">
                  <p14:modId xmlns:p14="http://schemas.microsoft.com/office/powerpoint/2010/main" val="1503316736"/>
                </p:ext>
              </p:extLst>
            </p:nvPr>
          </p:nvGraphicFramePr>
          <p:xfrm>
            <a:off x="759960" y="2204356"/>
            <a:ext cx="3581358" cy="1440000"/>
          </p:xfrm>
          <a:graphic>
            <a:graphicData uri="http://schemas.openxmlformats.org/drawingml/2006/chart">
              <c:chart xmlns:c="http://schemas.openxmlformats.org/drawingml/2006/chart" xmlns:r="http://schemas.openxmlformats.org/officeDocument/2006/relationships" r:id="rId4"/>
            </a:graphicData>
          </a:graphic>
        </p:graphicFrame>
        <p:sp>
          <p:nvSpPr>
            <p:cNvPr id="38" name="圆角矩形 37">
              <a:extLst>
                <a:ext uri="{FF2B5EF4-FFF2-40B4-BE49-F238E27FC236}">
                  <a16:creationId xmlns:a16="http://schemas.microsoft.com/office/drawing/2014/main" id="{14AFC835-B5B3-434D-B8DE-0E840AE044BD}"/>
                </a:ext>
              </a:extLst>
            </p:cNvPr>
            <p:cNvSpPr/>
            <p:nvPr/>
          </p:nvSpPr>
          <p:spPr>
            <a:xfrm>
              <a:off x="1555828" y="2197724"/>
              <a:ext cx="1989623" cy="246539"/>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effectLst/>
                  <a:uLnTx/>
                  <a:uFillTx/>
                  <a:latin typeface="等线" panose="02010600030101010101" pitchFamily="2" charset="-122"/>
                  <a:ea typeface="等线" panose="02010600030101010101" pitchFamily="2" charset="-122"/>
                </a:rPr>
                <a:t>ABSSSI</a:t>
              </a:r>
              <a:r>
                <a:rPr kumimoji="0" lang="zh-CN" altLang="en-US" sz="1400" b="1" i="0" u="none" strike="noStrike" kern="0" cap="none" spc="0" normalizeH="0" baseline="0" noProof="0" dirty="0">
                  <a:ln>
                    <a:noFill/>
                  </a:ln>
                  <a:effectLst/>
                  <a:uLnTx/>
                  <a:uFillTx/>
                  <a:latin typeface="等线" panose="02010600030101010101" pitchFamily="2" charset="-122"/>
                  <a:ea typeface="等线" panose="02010600030101010101" pitchFamily="2" charset="-122"/>
                </a:rPr>
                <a:t>：口服用药</a:t>
              </a:r>
              <a:endParaRPr kumimoji="0" lang="zh-CN" altLang="en-US" sz="1400" b="1" i="0" u="none" strike="noStrike" kern="0" cap="none" spc="0" normalizeH="0" baseline="30000" noProof="0" dirty="0">
                <a:ln>
                  <a:noFill/>
                </a:ln>
                <a:effectLst/>
                <a:uLnTx/>
                <a:uFillTx/>
                <a:latin typeface="等线" panose="02010600030101010101" pitchFamily="2" charset="-122"/>
                <a:ea typeface="等线" panose="02010600030101010101" pitchFamily="2" charset="-122"/>
              </a:endParaRPr>
            </a:p>
          </p:txBody>
        </p:sp>
      </p:grpSp>
      <p:grpSp>
        <p:nvGrpSpPr>
          <p:cNvPr id="25" name="组合 24"/>
          <p:cNvGrpSpPr/>
          <p:nvPr/>
        </p:nvGrpSpPr>
        <p:grpSpPr>
          <a:xfrm>
            <a:off x="771325" y="3506139"/>
            <a:ext cx="4932000" cy="1445218"/>
            <a:chOff x="759958" y="4399098"/>
            <a:chExt cx="3499891" cy="1512183"/>
          </a:xfrm>
        </p:grpSpPr>
        <p:graphicFrame>
          <p:nvGraphicFramePr>
            <p:cNvPr id="39" name="内容占位符 5">
              <a:extLst>
                <a:ext uri="{FF2B5EF4-FFF2-40B4-BE49-F238E27FC236}">
                  <a16:creationId xmlns:a16="http://schemas.microsoft.com/office/drawing/2014/main" id="{4FF4E8FA-6AA0-4D60-972B-31D376753C00}"/>
                </a:ext>
              </a:extLst>
            </p:cNvPr>
            <p:cNvGraphicFramePr>
              <a:graphicFrameLocks/>
            </p:cNvGraphicFramePr>
            <p:nvPr>
              <p:extLst>
                <p:ext uri="{D42A27DB-BD31-4B8C-83A1-F6EECF244321}">
                  <p14:modId xmlns:p14="http://schemas.microsoft.com/office/powerpoint/2010/main" val="3934244858"/>
                </p:ext>
              </p:extLst>
            </p:nvPr>
          </p:nvGraphicFramePr>
          <p:xfrm>
            <a:off x="759958" y="4404561"/>
            <a:ext cx="3499891" cy="1506720"/>
          </p:xfrm>
          <a:graphic>
            <a:graphicData uri="http://schemas.openxmlformats.org/drawingml/2006/chart">
              <c:chart xmlns:c="http://schemas.openxmlformats.org/drawingml/2006/chart" xmlns:r="http://schemas.openxmlformats.org/officeDocument/2006/relationships" r:id="rId5"/>
            </a:graphicData>
          </a:graphic>
        </p:graphicFrame>
        <p:sp>
          <p:nvSpPr>
            <p:cNvPr id="40" name="圆角矩形 39">
              <a:extLst>
                <a:ext uri="{FF2B5EF4-FFF2-40B4-BE49-F238E27FC236}">
                  <a16:creationId xmlns:a16="http://schemas.microsoft.com/office/drawing/2014/main" id="{14AFC835-B5B3-434D-B8DE-0E840AE044BD}"/>
                </a:ext>
              </a:extLst>
            </p:cNvPr>
            <p:cNvSpPr/>
            <p:nvPr/>
          </p:nvSpPr>
          <p:spPr>
            <a:xfrm>
              <a:off x="1217096" y="4399098"/>
              <a:ext cx="2585616" cy="248401"/>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effectLst/>
                  <a:uLnTx/>
                  <a:uFillTx/>
                  <a:latin typeface="等线" panose="02010600030101010101" pitchFamily="2" charset="-122"/>
                  <a:ea typeface="等线" panose="02010600030101010101" pitchFamily="2" charset="-122"/>
                </a:rPr>
                <a:t>ABSSSI</a:t>
              </a:r>
              <a:r>
                <a:rPr kumimoji="0" lang="zh-CN" altLang="en-US" sz="1400" b="1" i="0" u="none" strike="noStrike" kern="0" cap="none" spc="0" normalizeH="0" baseline="0" noProof="0" dirty="0">
                  <a:ln>
                    <a:noFill/>
                  </a:ln>
                  <a:effectLst/>
                  <a:uLnTx/>
                  <a:uFillTx/>
                  <a:latin typeface="等线" panose="02010600030101010101" pitchFamily="2" charset="-122"/>
                  <a:ea typeface="等线" panose="02010600030101010101" pitchFamily="2" charset="-122"/>
                </a:rPr>
                <a:t>：静脉</a:t>
              </a:r>
              <a:r>
                <a:rPr kumimoji="0" lang="en-US" altLang="zh-CN" sz="1400" b="1" i="0" u="none" strike="noStrike" kern="0" cap="none" spc="0" normalizeH="0" baseline="0" noProof="0" dirty="0">
                  <a:ln>
                    <a:noFill/>
                  </a:ln>
                  <a:effectLst/>
                  <a:uLnTx/>
                  <a:uFillTx/>
                  <a:latin typeface="等线" panose="02010600030101010101" pitchFamily="2" charset="-122"/>
                  <a:ea typeface="等线" panose="02010600030101010101" pitchFamily="2" charset="-122"/>
                </a:rPr>
                <a:t>-</a:t>
              </a:r>
              <a:r>
                <a:rPr kumimoji="0" lang="zh-CN" altLang="en-US" sz="1400" b="1" i="0" u="none" strike="noStrike" kern="0" cap="none" spc="0" normalizeH="0" baseline="0" noProof="0" dirty="0">
                  <a:ln>
                    <a:noFill/>
                  </a:ln>
                  <a:effectLst/>
                  <a:uLnTx/>
                  <a:uFillTx/>
                  <a:latin typeface="等线" panose="02010600030101010101" pitchFamily="2" charset="-122"/>
                  <a:ea typeface="等线" panose="02010600030101010101" pitchFamily="2" charset="-122"/>
                </a:rPr>
                <a:t>口服序贯用药</a:t>
              </a:r>
              <a:endParaRPr kumimoji="0" lang="zh-CN" altLang="en-US" sz="1400" b="1" i="0" u="none" strike="noStrike" kern="0" cap="none" spc="0" normalizeH="0" baseline="30000" noProof="0" dirty="0">
                <a:ln>
                  <a:noFill/>
                </a:ln>
                <a:effectLst/>
                <a:uLnTx/>
                <a:uFillTx/>
                <a:latin typeface="等线" panose="02010600030101010101" pitchFamily="2" charset="-122"/>
                <a:ea typeface="等线" panose="02010600030101010101" pitchFamily="2" charset="-122"/>
              </a:endParaRPr>
            </a:p>
          </p:txBody>
        </p:sp>
      </p:grpSp>
      <p:grpSp>
        <p:nvGrpSpPr>
          <p:cNvPr id="24" name="组合 23"/>
          <p:cNvGrpSpPr/>
          <p:nvPr/>
        </p:nvGrpSpPr>
        <p:grpSpPr>
          <a:xfrm>
            <a:off x="771325" y="5054354"/>
            <a:ext cx="4932000" cy="1440000"/>
            <a:chOff x="5454422" y="2212325"/>
            <a:chExt cx="3420000" cy="1440000"/>
          </a:xfrm>
        </p:grpSpPr>
        <p:graphicFrame>
          <p:nvGraphicFramePr>
            <p:cNvPr id="42" name="内容占位符 5">
              <a:extLst>
                <a:ext uri="{FF2B5EF4-FFF2-40B4-BE49-F238E27FC236}">
                  <a16:creationId xmlns:a16="http://schemas.microsoft.com/office/drawing/2014/main" id="{914D2CFD-389C-4A9E-A6F0-45F447CF99A1}"/>
                </a:ext>
              </a:extLst>
            </p:cNvPr>
            <p:cNvGraphicFramePr>
              <a:graphicFrameLocks/>
            </p:cNvGraphicFramePr>
            <p:nvPr>
              <p:extLst>
                <p:ext uri="{D42A27DB-BD31-4B8C-83A1-F6EECF244321}">
                  <p14:modId xmlns:p14="http://schemas.microsoft.com/office/powerpoint/2010/main" val="631369511"/>
                </p:ext>
              </p:extLst>
            </p:nvPr>
          </p:nvGraphicFramePr>
          <p:xfrm>
            <a:off x="5454422" y="2212325"/>
            <a:ext cx="3420000" cy="1440000"/>
          </p:xfrm>
          <a:graphic>
            <a:graphicData uri="http://schemas.openxmlformats.org/drawingml/2006/chart">
              <c:chart xmlns:c="http://schemas.openxmlformats.org/drawingml/2006/chart" xmlns:r="http://schemas.openxmlformats.org/officeDocument/2006/relationships" r:id="rId6"/>
            </a:graphicData>
          </a:graphic>
        </p:graphicFrame>
        <p:sp>
          <p:nvSpPr>
            <p:cNvPr id="48" name="圆角矩形 47">
              <a:extLst>
                <a:ext uri="{FF2B5EF4-FFF2-40B4-BE49-F238E27FC236}">
                  <a16:creationId xmlns:a16="http://schemas.microsoft.com/office/drawing/2014/main" id="{14AFC835-B5B3-434D-B8DE-0E840AE044BD}"/>
                </a:ext>
              </a:extLst>
            </p:cNvPr>
            <p:cNvSpPr/>
            <p:nvPr/>
          </p:nvSpPr>
          <p:spPr>
            <a:xfrm>
              <a:off x="5926995" y="2226233"/>
              <a:ext cx="2474853" cy="246539"/>
            </a:xfrm>
            <a:prstGeom prst="round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400" b="1" kern="0" dirty="0">
                  <a:latin typeface="等线" panose="02010600030101010101" pitchFamily="2" charset="-122"/>
                  <a:ea typeface="等线" panose="02010600030101010101" pitchFamily="2" charset="-122"/>
                </a:rPr>
                <a:t>CABP</a:t>
              </a:r>
              <a:r>
                <a:rPr lang="zh-CN" altLang="en-US" sz="1400" b="1" kern="0" dirty="0">
                  <a:latin typeface="等线" panose="02010600030101010101" pitchFamily="2" charset="-122"/>
                  <a:ea typeface="等线" panose="02010600030101010101" pitchFamily="2" charset="-122"/>
                </a:rPr>
                <a:t>：静脉</a:t>
              </a:r>
              <a:r>
                <a:rPr lang="en-US" altLang="zh-CN" sz="1400" b="1" kern="0" dirty="0">
                  <a:latin typeface="等线" panose="02010600030101010101" pitchFamily="2" charset="-122"/>
                  <a:ea typeface="等线" panose="02010600030101010101" pitchFamily="2" charset="-122"/>
                </a:rPr>
                <a:t>-</a:t>
              </a:r>
              <a:r>
                <a:rPr lang="zh-CN" altLang="en-US" sz="1400" b="1" kern="0" dirty="0">
                  <a:latin typeface="等线" panose="02010600030101010101" pitchFamily="2" charset="-122"/>
                  <a:ea typeface="等线" panose="02010600030101010101" pitchFamily="2" charset="-122"/>
                </a:rPr>
                <a:t>口服序贯用药</a:t>
              </a:r>
              <a:endParaRPr kumimoji="0" lang="zh-CN" altLang="en-US" sz="1400" b="1" i="0" u="none" strike="noStrike" kern="0" cap="none" spc="0" normalizeH="0" baseline="30000" noProof="0" dirty="0">
                <a:ln>
                  <a:noFill/>
                </a:ln>
                <a:effectLst/>
                <a:uLnTx/>
                <a:uFillTx/>
                <a:latin typeface="等线" panose="02010600030101010101" pitchFamily="2" charset="-122"/>
                <a:ea typeface="等线" panose="02010600030101010101" pitchFamily="2" charset="-122"/>
              </a:endParaRPr>
            </a:p>
          </p:txBody>
        </p:sp>
      </p:grpSp>
      <p:grpSp>
        <p:nvGrpSpPr>
          <p:cNvPr id="93" name="组合 92"/>
          <p:cNvGrpSpPr/>
          <p:nvPr/>
        </p:nvGrpSpPr>
        <p:grpSpPr>
          <a:xfrm>
            <a:off x="6454063" y="1048358"/>
            <a:ext cx="4774625" cy="5444258"/>
            <a:chOff x="6454063" y="1048358"/>
            <a:chExt cx="4774625" cy="5444258"/>
          </a:xfrm>
        </p:grpSpPr>
        <p:sp>
          <p:nvSpPr>
            <p:cNvPr id="74" name="文本框 73"/>
            <p:cNvSpPr txBox="1"/>
            <p:nvPr/>
          </p:nvSpPr>
          <p:spPr>
            <a:xfrm>
              <a:off x="6462286" y="1048358"/>
              <a:ext cx="4766400" cy="338554"/>
            </a:xfrm>
            <a:prstGeom prst="rect">
              <a:avLst/>
            </a:prstGeom>
            <a:noFill/>
          </p:spPr>
          <p:txBody>
            <a:bodyPr wrap="square" rtlCol="0">
              <a:spAutoFit/>
            </a:bodyPr>
            <a:lstStyle/>
            <a:p>
              <a:pPr algn="ctr"/>
              <a:r>
                <a:rPr lang="zh-CN" altLang="en-US" sz="1600" b="1" dirty="0"/>
                <a:t>国内外权威指南推荐</a:t>
              </a:r>
            </a:p>
          </p:txBody>
        </p:sp>
        <p:grpSp>
          <p:nvGrpSpPr>
            <p:cNvPr id="90" name="组合 89"/>
            <p:cNvGrpSpPr/>
            <p:nvPr/>
          </p:nvGrpSpPr>
          <p:grpSpPr>
            <a:xfrm>
              <a:off x="6454063" y="3022741"/>
              <a:ext cx="4774625" cy="1002718"/>
              <a:chOff x="6384825" y="3022741"/>
              <a:chExt cx="4774625" cy="1002718"/>
            </a:xfrm>
          </p:grpSpPr>
          <p:grpSp>
            <p:nvGrpSpPr>
              <p:cNvPr id="71" name="组合 70"/>
              <p:cNvGrpSpPr/>
              <p:nvPr/>
            </p:nvGrpSpPr>
            <p:grpSpPr>
              <a:xfrm>
                <a:off x="6384825" y="3165564"/>
                <a:ext cx="4774625" cy="859895"/>
                <a:chOff x="443833" y="1191985"/>
                <a:chExt cx="5538755" cy="859895"/>
              </a:xfrm>
            </p:grpSpPr>
            <p:sp>
              <p:nvSpPr>
                <p:cNvPr id="83" name="矩形 82"/>
                <p:cNvSpPr/>
                <p:nvPr/>
              </p:nvSpPr>
              <p:spPr>
                <a:xfrm>
                  <a:off x="443835" y="1191985"/>
                  <a:ext cx="5538753" cy="396000"/>
                </a:xfrm>
                <a:prstGeom prst="rect">
                  <a:avLst/>
                </a:prstGeom>
                <a:solidFill>
                  <a:srgbClr val="AEFBF8">
                    <a:alpha val="30000"/>
                  </a:srgbClr>
                </a:solidFill>
                <a:ln>
                  <a:solidFill>
                    <a:srgbClr val="D2FDFB"/>
                  </a:solidFill>
                </a:ln>
              </p:spPr>
              <p:txBody>
                <a:bodyPr wrap="square" anchor="ctr">
                  <a:noAutofit/>
                </a:bodyPr>
                <a:lstStyle/>
                <a:p>
                  <a:r>
                    <a:rPr lang="zh-CN" altLang="en-US" sz="1400" b="1" dirty="0"/>
                    <a:t>中国成人社区获得性肺炎诊断和治疗指南（</a:t>
                  </a:r>
                  <a:r>
                    <a:rPr lang="en-US" altLang="zh-CN" sz="1400" b="1" dirty="0"/>
                    <a:t>2016</a:t>
                  </a:r>
                  <a:r>
                    <a:rPr lang="zh-CN" altLang="en-US" sz="1400" b="1" dirty="0"/>
                    <a:t>版）</a:t>
                  </a:r>
                  <a:endParaRPr lang="en-US" altLang="zh-CN" sz="1400" b="1" dirty="0"/>
                </a:p>
              </p:txBody>
            </p:sp>
            <p:sp>
              <p:nvSpPr>
                <p:cNvPr id="84" name="矩形 83"/>
                <p:cNvSpPr/>
                <p:nvPr/>
              </p:nvSpPr>
              <p:spPr>
                <a:xfrm>
                  <a:off x="443833" y="1582080"/>
                  <a:ext cx="5538753" cy="469800"/>
                </a:xfrm>
                <a:prstGeom prst="rect">
                  <a:avLst/>
                </a:prstGeom>
                <a:ln>
                  <a:solidFill>
                    <a:srgbClr val="AEFBF8"/>
                  </a:solidFill>
                </a:ln>
              </p:spPr>
              <p:txBody>
                <a:bodyPr wrap="square" anchor="ctr">
                  <a:noAutofit/>
                </a:bodyPr>
                <a:lstStyle/>
                <a:p>
                  <a:r>
                    <a:rPr lang="zh-CN" altLang="en-US" sz="1400" dirty="0"/>
                    <a:t>推荐四环素类药物用于非典型病原体的单药或联合治疗</a:t>
                  </a:r>
                </a:p>
              </p:txBody>
            </p:sp>
          </p:grpSp>
          <p:pic>
            <p:nvPicPr>
              <p:cNvPr id="75" name="图片 74"/>
              <p:cNvPicPr>
                <a:picLocks noChangeAspect="1"/>
              </p:cNvPicPr>
              <p:nvPr/>
            </p:nvPicPr>
            <p:blipFill>
              <a:blip r:embed="rId7"/>
              <a:stretch>
                <a:fillRect/>
              </a:stretch>
            </p:blipFill>
            <p:spPr>
              <a:xfrm>
                <a:off x="6384825" y="3022741"/>
                <a:ext cx="320445" cy="239776"/>
              </a:xfrm>
              <a:prstGeom prst="rect">
                <a:avLst/>
              </a:prstGeom>
            </p:spPr>
          </p:pic>
        </p:grpSp>
        <p:grpSp>
          <p:nvGrpSpPr>
            <p:cNvPr id="89" name="组合 88"/>
            <p:cNvGrpSpPr/>
            <p:nvPr/>
          </p:nvGrpSpPr>
          <p:grpSpPr>
            <a:xfrm>
              <a:off x="6454063" y="1863487"/>
              <a:ext cx="4774625" cy="1030875"/>
              <a:chOff x="6384825" y="1863487"/>
              <a:chExt cx="4774625" cy="1030875"/>
            </a:xfrm>
          </p:grpSpPr>
          <p:grpSp>
            <p:nvGrpSpPr>
              <p:cNvPr id="70" name="组合 69"/>
              <p:cNvGrpSpPr/>
              <p:nvPr/>
            </p:nvGrpSpPr>
            <p:grpSpPr>
              <a:xfrm>
                <a:off x="6384825" y="1955968"/>
                <a:ext cx="4774625" cy="938394"/>
                <a:chOff x="443833" y="1191985"/>
                <a:chExt cx="5538755" cy="938394"/>
              </a:xfrm>
            </p:grpSpPr>
            <p:sp>
              <p:nvSpPr>
                <p:cNvPr id="85" name="矩形 84"/>
                <p:cNvSpPr/>
                <p:nvPr/>
              </p:nvSpPr>
              <p:spPr>
                <a:xfrm>
                  <a:off x="443835" y="1191985"/>
                  <a:ext cx="5538753" cy="396000"/>
                </a:xfrm>
                <a:prstGeom prst="rect">
                  <a:avLst/>
                </a:prstGeom>
                <a:solidFill>
                  <a:srgbClr val="AEFBF8">
                    <a:alpha val="30000"/>
                  </a:srgbClr>
                </a:solidFill>
                <a:ln>
                  <a:solidFill>
                    <a:srgbClr val="D2FDFB"/>
                  </a:solidFill>
                </a:ln>
              </p:spPr>
              <p:txBody>
                <a:bodyPr wrap="square" anchor="ctr">
                  <a:noAutofit/>
                </a:bodyPr>
                <a:lstStyle/>
                <a:p>
                  <a:r>
                    <a:rPr lang="en-US" altLang="zh-CN" sz="1400" b="1" dirty="0"/>
                    <a:t>2020</a:t>
                  </a:r>
                  <a:r>
                    <a:rPr lang="zh-CN" altLang="en-US" sz="1400" b="1" dirty="0"/>
                    <a:t>年美国外科感染学会复杂皮肤与软组织感染管理指南</a:t>
                  </a:r>
                  <a:endParaRPr lang="en-US" altLang="zh-CN" sz="1400" b="1" dirty="0"/>
                </a:p>
              </p:txBody>
            </p:sp>
            <p:sp>
              <p:nvSpPr>
                <p:cNvPr id="86" name="矩形 85"/>
                <p:cNvSpPr/>
                <p:nvPr/>
              </p:nvSpPr>
              <p:spPr>
                <a:xfrm>
                  <a:off x="443833" y="1590379"/>
                  <a:ext cx="5538753" cy="540000"/>
                </a:xfrm>
                <a:prstGeom prst="rect">
                  <a:avLst/>
                </a:prstGeom>
                <a:ln>
                  <a:solidFill>
                    <a:srgbClr val="AEFBF8"/>
                  </a:solidFill>
                </a:ln>
              </p:spPr>
              <p:txBody>
                <a:bodyPr wrap="square" anchor="ctr">
                  <a:noAutofit/>
                </a:bodyPr>
                <a:lstStyle/>
                <a:p>
                  <a:r>
                    <a:rPr lang="zh-CN" altLang="en-US" sz="1400" dirty="0"/>
                    <a:t>推荐奥马环素用于：耐甲氧西林金黄色葡萄球菌的静脉、口服用抗菌药物（</a:t>
                  </a:r>
                  <a:r>
                    <a:rPr lang="en-US" altLang="zh-CN" sz="1400" dirty="0"/>
                    <a:t>IA</a:t>
                  </a:r>
                  <a:r>
                    <a:rPr lang="zh-CN" altLang="en-US" sz="1400" dirty="0"/>
                    <a:t>类推荐）</a:t>
                  </a:r>
                </a:p>
              </p:txBody>
            </p:sp>
          </p:grpSp>
          <p:pic>
            <p:nvPicPr>
              <p:cNvPr id="76" name="图片 75"/>
              <p:cNvPicPr>
                <a:picLocks noChangeAspect="1"/>
              </p:cNvPicPr>
              <p:nvPr/>
            </p:nvPicPr>
            <p:blipFill>
              <a:blip r:embed="rId8"/>
              <a:stretch>
                <a:fillRect/>
              </a:stretch>
            </p:blipFill>
            <p:spPr>
              <a:xfrm>
                <a:off x="6393048" y="1863487"/>
                <a:ext cx="320445" cy="189403"/>
              </a:xfrm>
              <a:prstGeom prst="rect">
                <a:avLst/>
              </a:prstGeom>
            </p:spPr>
          </p:pic>
        </p:grpSp>
        <p:grpSp>
          <p:nvGrpSpPr>
            <p:cNvPr id="91" name="组合 90"/>
            <p:cNvGrpSpPr/>
            <p:nvPr/>
          </p:nvGrpSpPr>
          <p:grpSpPr>
            <a:xfrm>
              <a:off x="6454064" y="4129491"/>
              <a:ext cx="4774623" cy="1091050"/>
              <a:chOff x="6384825" y="4129491"/>
              <a:chExt cx="4774623" cy="1091050"/>
            </a:xfrm>
          </p:grpSpPr>
          <p:grpSp>
            <p:nvGrpSpPr>
              <p:cNvPr id="72" name="组合 71"/>
              <p:cNvGrpSpPr/>
              <p:nvPr/>
            </p:nvGrpSpPr>
            <p:grpSpPr>
              <a:xfrm>
                <a:off x="6384825" y="4296661"/>
                <a:ext cx="4774623" cy="923880"/>
                <a:chOff x="443833" y="1327047"/>
                <a:chExt cx="5538753" cy="923880"/>
              </a:xfrm>
            </p:grpSpPr>
            <p:sp>
              <p:nvSpPr>
                <p:cNvPr id="81" name="矩形 80"/>
                <p:cNvSpPr/>
                <p:nvPr/>
              </p:nvSpPr>
              <p:spPr>
                <a:xfrm>
                  <a:off x="443833" y="1327047"/>
                  <a:ext cx="5538753" cy="396000"/>
                </a:xfrm>
                <a:prstGeom prst="rect">
                  <a:avLst/>
                </a:prstGeom>
                <a:solidFill>
                  <a:srgbClr val="AEFBF8">
                    <a:alpha val="30000"/>
                  </a:srgbClr>
                </a:solidFill>
                <a:ln>
                  <a:solidFill>
                    <a:srgbClr val="D2FDFB"/>
                  </a:solidFill>
                </a:ln>
              </p:spPr>
              <p:txBody>
                <a:bodyPr wrap="square" anchor="ctr">
                  <a:noAutofit/>
                </a:bodyPr>
                <a:lstStyle/>
                <a:p>
                  <a:r>
                    <a:rPr lang="zh-CN" altLang="en-US" sz="1400" b="1" dirty="0"/>
                    <a:t>耐药革兰氏阳性菌</a:t>
                  </a:r>
                  <a:r>
                    <a:rPr lang="en-US" altLang="zh-CN" sz="1400" b="1" dirty="0"/>
                    <a:t>/</a:t>
                  </a:r>
                  <a:r>
                    <a:rPr lang="zh-CN" altLang="en-US" sz="1400" b="1" dirty="0"/>
                    <a:t>阴性菌感染诊疗手册</a:t>
                  </a:r>
                  <a:endParaRPr lang="en-US" altLang="zh-CN" sz="1400" b="1" dirty="0"/>
                </a:p>
              </p:txBody>
            </p:sp>
            <p:sp>
              <p:nvSpPr>
                <p:cNvPr id="82" name="矩形 81"/>
                <p:cNvSpPr/>
                <p:nvPr/>
              </p:nvSpPr>
              <p:spPr>
                <a:xfrm>
                  <a:off x="443833" y="1717541"/>
                  <a:ext cx="5538753" cy="533386"/>
                </a:xfrm>
                <a:prstGeom prst="rect">
                  <a:avLst/>
                </a:prstGeom>
                <a:ln>
                  <a:solidFill>
                    <a:srgbClr val="AEFBF8"/>
                  </a:solidFill>
                </a:ln>
              </p:spPr>
              <p:txBody>
                <a:bodyPr wrap="square" anchor="ctr">
                  <a:noAutofit/>
                </a:bodyPr>
                <a:lstStyle/>
                <a:p>
                  <a:r>
                    <a:rPr lang="zh-CN" altLang="en-US" sz="1400" dirty="0"/>
                    <a:t>推荐奥马环素用于治疗社区获得性肺炎和皮肤软组织感染</a:t>
                  </a:r>
                </a:p>
              </p:txBody>
            </p:sp>
          </p:grpSp>
          <p:pic>
            <p:nvPicPr>
              <p:cNvPr id="77" name="图片 76"/>
              <p:cNvPicPr>
                <a:picLocks noChangeAspect="1"/>
              </p:cNvPicPr>
              <p:nvPr/>
            </p:nvPicPr>
            <p:blipFill>
              <a:blip r:embed="rId7"/>
              <a:stretch>
                <a:fillRect/>
              </a:stretch>
            </p:blipFill>
            <p:spPr>
              <a:xfrm>
                <a:off x="6393048" y="4129491"/>
                <a:ext cx="320445" cy="239776"/>
              </a:xfrm>
              <a:prstGeom prst="rect">
                <a:avLst/>
              </a:prstGeom>
            </p:spPr>
          </p:pic>
        </p:grpSp>
        <p:grpSp>
          <p:nvGrpSpPr>
            <p:cNvPr id="73" name="组合 72"/>
            <p:cNvGrpSpPr/>
            <p:nvPr/>
          </p:nvGrpSpPr>
          <p:grpSpPr>
            <a:xfrm>
              <a:off x="6454063" y="5491744"/>
              <a:ext cx="4774624" cy="1000872"/>
              <a:chOff x="443834" y="1191986"/>
              <a:chExt cx="5538754" cy="1000872"/>
            </a:xfrm>
          </p:grpSpPr>
          <p:sp>
            <p:nvSpPr>
              <p:cNvPr id="79" name="矩形 78"/>
              <p:cNvSpPr/>
              <p:nvPr/>
            </p:nvSpPr>
            <p:spPr>
              <a:xfrm>
                <a:off x="443835" y="1191986"/>
                <a:ext cx="5538753" cy="396000"/>
              </a:xfrm>
              <a:prstGeom prst="rect">
                <a:avLst/>
              </a:prstGeom>
              <a:solidFill>
                <a:srgbClr val="AEFBF8">
                  <a:alpha val="30000"/>
                </a:srgbClr>
              </a:solidFill>
              <a:ln>
                <a:solidFill>
                  <a:srgbClr val="D2FDFB"/>
                </a:solidFill>
              </a:ln>
            </p:spPr>
            <p:txBody>
              <a:bodyPr wrap="square" anchor="ctr">
                <a:noAutofit/>
              </a:bodyPr>
              <a:lstStyle/>
              <a:p>
                <a:r>
                  <a:rPr lang="zh-CN" altLang="en-US" sz="1400" b="1" dirty="0"/>
                  <a:t>桑福德热病手册</a:t>
                </a:r>
                <a:endParaRPr lang="en-US" altLang="zh-CN" sz="1400" b="1" dirty="0"/>
              </a:p>
            </p:txBody>
          </p:sp>
          <p:sp>
            <p:nvSpPr>
              <p:cNvPr id="80" name="矩形 79"/>
              <p:cNvSpPr/>
              <p:nvPr/>
            </p:nvSpPr>
            <p:spPr>
              <a:xfrm>
                <a:off x="443834" y="1587986"/>
                <a:ext cx="5538753" cy="604872"/>
              </a:xfrm>
              <a:prstGeom prst="rect">
                <a:avLst/>
              </a:prstGeom>
              <a:ln>
                <a:solidFill>
                  <a:srgbClr val="AEFBF8"/>
                </a:solidFill>
              </a:ln>
            </p:spPr>
            <p:txBody>
              <a:bodyPr wrap="square" anchor="ctr">
                <a:noAutofit/>
              </a:bodyPr>
              <a:lstStyle/>
              <a:p>
                <a:r>
                  <a:rPr lang="zh-CN" altLang="en-US" sz="1400" dirty="0"/>
                  <a:t>推荐奥马环素用于治疗社区获得性肺炎和急性细菌性皮肤和皮肤结构感染</a:t>
                </a:r>
              </a:p>
            </p:txBody>
          </p:sp>
        </p:grpSp>
      </p:grpSp>
      <p:pic>
        <p:nvPicPr>
          <p:cNvPr id="41" name="图片 40"/>
          <p:cNvPicPr>
            <a:picLocks noChangeAspect="1"/>
          </p:cNvPicPr>
          <p:nvPr/>
        </p:nvPicPr>
        <p:blipFill>
          <a:blip r:embed="rId8"/>
          <a:stretch>
            <a:fillRect/>
          </a:stretch>
        </p:blipFill>
        <p:spPr>
          <a:xfrm>
            <a:off x="6464519" y="5388704"/>
            <a:ext cx="320445" cy="189403"/>
          </a:xfrm>
          <a:prstGeom prst="rect">
            <a:avLst/>
          </a:prstGeom>
        </p:spPr>
      </p:pic>
      <p:sp>
        <p:nvSpPr>
          <p:cNvPr id="2" name="矩形 1"/>
          <p:cNvSpPr/>
          <p:nvPr/>
        </p:nvSpPr>
        <p:spPr>
          <a:xfrm>
            <a:off x="1291505" y="2351968"/>
            <a:ext cx="705461" cy="25993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35376656"/>
      </p:ext>
    </p:extLst>
  </p:cSld>
  <p:clrMapOvr>
    <a:masterClrMapping/>
  </p:clrMapOvr>
  <mc:AlternateContent xmlns:mc="http://schemas.openxmlformats.org/markup-compatibility/2006" xmlns:p14="http://schemas.microsoft.com/office/powerpoint/2010/main">
    <mc:Choice Requires="p14">
      <p:transition spd="slow" p14:dur="2000" advTm="114812"/>
    </mc:Choice>
    <mc:Fallback xmlns="">
      <p:transition spd="slow" advTm="11481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0" y="4631473"/>
            <a:ext cx="12252861" cy="2226527"/>
          </a:xfrm>
          <a:prstGeom prst="rect">
            <a:avLst/>
          </a:prstGeom>
          <a:solidFill>
            <a:srgbClr val="AEF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组合 42"/>
          <p:cNvGrpSpPr/>
          <p:nvPr/>
        </p:nvGrpSpPr>
        <p:grpSpPr>
          <a:xfrm>
            <a:off x="443835" y="188540"/>
            <a:ext cx="847670" cy="586214"/>
            <a:chOff x="1876408" y="2319546"/>
            <a:chExt cx="1033384" cy="714646"/>
          </a:xfrm>
        </p:grpSpPr>
        <p:sp>
          <p:nvSpPr>
            <p:cNvPr id="44" name="任意多边形: 形状 9"/>
            <p:cNvSpPr/>
            <p:nvPr/>
          </p:nvSpPr>
          <p:spPr>
            <a:xfrm>
              <a:off x="1876408" y="2343150"/>
              <a:ext cx="1033384" cy="615950"/>
            </a:xfrm>
            <a:custGeom>
              <a:avLst/>
              <a:gdLst>
                <a:gd name="connsiteX0" fmla="*/ 295798 w 1033384"/>
                <a:gd name="connsiteY0" fmla="*/ 0 h 615950"/>
                <a:gd name="connsiteX1" fmla="*/ 1033384 w 1033384"/>
                <a:gd name="connsiteY1" fmla="*/ 0 h 615950"/>
                <a:gd name="connsiteX2" fmla="*/ 737587 w 1033384"/>
                <a:gd name="connsiteY2" fmla="*/ 615950 h 615950"/>
                <a:gd name="connsiteX3" fmla="*/ 0 w 1033384"/>
                <a:gd name="connsiteY3" fmla="*/ 615950 h 615950"/>
              </a:gdLst>
              <a:ahLst/>
              <a:cxnLst>
                <a:cxn ang="0">
                  <a:pos x="connsiteX0" y="connsiteY0"/>
                </a:cxn>
                <a:cxn ang="0">
                  <a:pos x="connsiteX1" y="connsiteY1"/>
                </a:cxn>
                <a:cxn ang="0">
                  <a:pos x="connsiteX2" y="connsiteY2"/>
                </a:cxn>
                <a:cxn ang="0">
                  <a:pos x="connsiteX3" y="connsiteY3"/>
                </a:cxn>
              </a:cxnLst>
              <a:rect l="l" t="t" r="r" b="b"/>
              <a:pathLst>
                <a:path w="1033384" h="615950">
                  <a:moveTo>
                    <a:pt x="295798" y="0"/>
                  </a:moveTo>
                  <a:lnTo>
                    <a:pt x="1033384" y="0"/>
                  </a:lnTo>
                  <a:lnTo>
                    <a:pt x="737587" y="615950"/>
                  </a:lnTo>
                  <a:lnTo>
                    <a:pt x="0" y="615950"/>
                  </a:lnTo>
                  <a:close/>
                </a:path>
              </a:pathLst>
            </a:custGeom>
            <a:solidFill>
              <a:srgbClr val="5CCCC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5" name="任意多边形: 形状 15"/>
            <p:cNvSpPr/>
            <p:nvPr/>
          </p:nvSpPr>
          <p:spPr>
            <a:xfrm>
              <a:off x="2261791" y="2647950"/>
              <a:ext cx="648001" cy="386242"/>
            </a:xfrm>
            <a:custGeom>
              <a:avLst/>
              <a:gdLst>
                <a:gd name="connsiteX0" fmla="*/ 295798 w 1033384"/>
                <a:gd name="connsiteY0" fmla="*/ 0 h 615950"/>
                <a:gd name="connsiteX1" fmla="*/ 1033384 w 1033384"/>
                <a:gd name="connsiteY1" fmla="*/ 0 h 615950"/>
                <a:gd name="connsiteX2" fmla="*/ 737587 w 1033384"/>
                <a:gd name="connsiteY2" fmla="*/ 615950 h 615950"/>
                <a:gd name="connsiteX3" fmla="*/ 0 w 1033384"/>
                <a:gd name="connsiteY3" fmla="*/ 615950 h 615950"/>
              </a:gdLst>
              <a:ahLst/>
              <a:cxnLst>
                <a:cxn ang="0">
                  <a:pos x="connsiteX0" y="connsiteY0"/>
                </a:cxn>
                <a:cxn ang="0">
                  <a:pos x="connsiteX1" y="connsiteY1"/>
                </a:cxn>
                <a:cxn ang="0">
                  <a:pos x="connsiteX2" y="connsiteY2"/>
                </a:cxn>
                <a:cxn ang="0">
                  <a:pos x="connsiteX3" y="connsiteY3"/>
                </a:cxn>
              </a:cxnLst>
              <a:rect l="l" t="t" r="r" b="b"/>
              <a:pathLst>
                <a:path w="1033384" h="615950">
                  <a:moveTo>
                    <a:pt x="295798" y="0"/>
                  </a:moveTo>
                  <a:lnTo>
                    <a:pt x="1033384" y="0"/>
                  </a:lnTo>
                  <a:lnTo>
                    <a:pt x="737587" y="615950"/>
                  </a:lnTo>
                  <a:lnTo>
                    <a:pt x="0" y="615950"/>
                  </a:lnTo>
                  <a:close/>
                </a:path>
              </a:pathLst>
            </a:custGeom>
            <a:solidFill>
              <a:srgbClr val="5CCCC6">
                <a:alpha val="5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6" name="文本框 45"/>
            <p:cNvSpPr txBox="1"/>
            <p:nvPr/>
          </p:nvSpPr>
          <p:spPr>
            <a:xfrm>
              <a:off x="2053850" y="2319546"/>
              <a:ext cx="678500" cy="637851"/>
            </a:xfrm>
            <a:prstGeom prst="rect">
              <a:avLst/>
            </a:prstGeom>
            <a:noFill/>
          </p:spPr>
          <p:txBody>
            <a:bodyPr wrap="non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latin typeface="Impact" panose="020B0806030902050204" pitchFamily="34" charset="0"/>
                  <a:ea typeface="微软雅黑"/>
                </a:rPr>
                <a:t>04</a:t>
              </a:r>
              <a:endParaRPr kumimoji="0" lang="zh-CN" altLang="en-US" sz="2800" b="0" i="0" u="none" strike="noStrike" kern="0" cap="none" spc="0" normalizeH="0" baseline="0" noProof="0" dirty="0">
                <a:ln>
                  <a:noFill/>
                </a:ln>
                <a:solidFill>
                  <a:prstClr val="white"/>
                </a:solidFill>
                <a:effectLst/>
                <a:uLnTx/>
                <a:uFillTx/>
                <a:latin typeface="Impact" panose="020B0806030902050204" pitchFamily="34" charset="0"/>
                <a:ea typeface="微软雅黑"/>
              </a:endParaRPr>
            </a:p>
          </p:txBody>
        </p:sp>
      </p:grpSp>
      <p:sp>
        <p:nvSpPr>
          <p:cNvPr id="47" name="矩形 46"/>
          <p:cNvSpPr/>
          <p:nvPr/>
        </p:nvSpPr>
        <p:spPr>
          <a:xfrm>
            <a:off x="1291505" y="207902"/>
            <a:ext cx="10961356" cy="511807"/>
          </a:xfrm>
          <a:prstGeom prst="rect">
            <a:avLst/>
          </a:prstGeom>
        </p:spPr>
        <p:txBody>
          <a:bodyPr wrap="square">
            <a:spAutoFit/>
          </a:bodyPr>
          <a:lstStyle/>
          <a:p>
            <a:pPr>
              <a:lnSpc>
                <a:spcPct val="125000"/>
              </a:lnSpc>
            </a:pPr>
            <a:r>
              <a:rPr kumimoji="1" lang="zh-CN" altLang="en-US" sz="2400" b="1" dirty="0">
                <a:latin typeface="微软雅黑" panose="020B0503020204020204" pitchFamily="34" charset="-122"/>
                <a:ea typeface="微软雅黑" panose="020B0503020204020204" pitchFamily="34" charset="-122"/>
                <a:cs typeface="+mj-cs"/>
              </a:rPr>
              <a:t>创新性</a:t>
            </a:r>
          </a:p>
        </p:txBody>
      </p:sp>
      <p:grpSp>
        <p:nvGrpSpPr>
          <p:cNvPr id="2" name="组合 1"/>
          <p:cNvGrpSpPr/>
          <p:nvPr/>
        </p:nvGrpSpPr>
        <p:grpSpPr>
          <a:xfrm>
            <a:off x="1663975" y="1860326"/>
            <a:ext cx="4248000" cy="4218185"/>
            <a:chOff x="1663975" y="1860326"/>
            <a:chExt cx="4248000" cy="4218185"/>
          </a:xfrm>
        </p:grpSpPr>
        <p:sp>
          <p:nvSpPr>
            <p:cNvPr id="39" name="文本框 38"/>
            <p:cNvSpPr txBox="1"/>
            <p:nvPr/>
          </p:nvSpPr>
          <p:spPr>
            <a:xfrm>
              <a:off x="1663975" y="2400223"/>
              <a:ext cx="4248000" cy="228385"/>
            </a:xfrm>
            <a:prstGeom prst="roundRect">
              <a:avLst>
                <a:gd name="adj" fmla="val 50000"/>
              </a:avLst>
            </a:prstGeom>
            <a:solidFill>
              <a:srgbClr val="80C0A6"/>
            </a:solidFill>
            <a:ln>
              <a:noFill/>
            </a:ln>
          </p:spPr>
          <p:txBody>
            <a:bodyPr wrap="square" rtlCol="0" anchor="ctr">
              <a:noAutofit/>
            </a:bodyPr>
            <a:lstStyle/>
            <a:p>
              <a:pPr algn="ctr"/>
              <a:endParaRPr lang="zh-CN" altLang="en-US" b="1" dirty="0"/>
            </a:p>
          </p:txBody>
        </p:sp>
        <p:sp>
          <p:nvSpPr>
            <p:cNvPr id="53" name="文本框 52"/>
            <p:cNvSpPr txBox="1"/>
            <p:nvPr/>
          </p:nvSpPr>
          <p:spPr>
            <a:xfrm>
              <a:off x="1746775" y="2510523"/>
              <a:ext cx="4082400" cy="3567988"/>
            </a:xfrm>
            <a:prstGeom prst="roundRect">
              <a:avLst>
                <a:gd name="adj" fmla="val 1675"/>
              </a:avLst>
            </a:prstGeom>
            <a:solidFill>
              <a:schemeClr val="bg1"/>
            </a:solidFill>
            <a:effectLst>
              <a:outerShdw blurRad="50800" dist="38100" dir="2700000" algn="tl" rotWithShape="0">
                <a:prstClr val="black">
                  <a:alpha val="40000"/>
                </a:prstClr>
              </a:outerShdw>
            </a:effectLst>
          </p:spPr>
          <p:txBody>
            <a:bodyPr wrap="square" tIns="90000" bIns="90000" rtlCol="0">
              <a:noAutofit/>
            </a:bodyPr>
            <a:lstStyle/>
            <a:p>
              <a:pPr marL="285750" indent="-285750">
                <a:lnSpc>
                  <a:spcPct val="114000"/>
                </a:lnSpc>
                <a:spcAft>
                  <a:spcPts val="600"/>
                </a:spcAft>
                <a:buBlip>
                  <a:blip r:embed="rId3"/>
                </a:buBlip>
              </a:pPr>
              <a:r>
                <a:rPr lang="zh-CN" altLang="en-US" sz="1600" b="1" dirty="0">
                  <a:solidFill>
                    <a:srgbClr val="FF0000"/>
                  </a:solidFill>
                  <a:latin typeface="等线" panose="02010600030101010101" pitchFamily="2" charset="-122"/>
                  <a:ea typeface="等线" panose="02010600030101010101" pitchFamily="2" charset="-122"/>
                </a:rPr>
                <a:t>克服</a:t>
              </a:r>
              <a:r>
                <a:rPr lang="zh-CN" altLang="en-US" sz="1600" dirty="0">
                  <a:latin typeface="等线" panose="02010600030101010101" pitchFamily="2" charset="-122"/>
                  <a:ea typeface="等线" panose="02010600030101010101" pitchFamily="2" charset="-122"/>
                </a:rPr>
                <a:t>传统四环素核糖体保护、细菌外排泵</a:t>
              </a:r>
              <a:r>
                <a:rPr lang="zh-CN" altLang="en-US" sz="1600" b="1" dirty="0">
                  <a:solidFill>
                    <a:srgbClr val="FF0000"/>
                  </a:solidFill>
                  <a:latin typeface="等线" panose="02010600030101010101" pitchFamily="2" charset="-122"/>
                  <a:ea typeface="等线" panose="02010600030101010101" pitchFamily="2" charset="-122"/>
                </a:rPr>
                <a:t>双重耐药机制</a:t>
              </a:r>
              <a:r>
                <a:rPr lang="zh-CN" altLang="en-US" sz="1600" dirty="0">
                  <a:latin typeface="等线" panose="02010600030101010101" pitchFamily="2" charset="-122"/>
                  <a:ea typeface="等线" panose="02010600030101010101" pitchFamily="2" charset="-122"/>
                </a:rPr>
                <a:t>，扩大抗菌谱</a:t>
              </a:r>
              <a:endParaRPr lang="en-US" altLang="zh-CN" sz="1600" dirty="0">
                <a:latin typeface="等线" panose="02010600030101010101" pitchFamily="2" charset="-122"/>
                <a:ea typeface="等线" panose="02010600030101010101" pitchFamily="2" charset="-122"/>
              </a:endParaRPr>
            </a:p>
            <a:p>
              <a:pPr marL="285750" indent="-285750">
                <a:lnSpc>
                  <a:spcPct val="114000"/>
                </a:lnSpc>
                <a:spcAft>
                  <a:spcPts val="600"/>
                </a:spcAft>
                <a:buBlip>
                  <a:blip r:embed="rId3"/>
                </a:buBlip>
              </a:pPr>
              <a:r>
                <a:rPr lang="zh-CN" altLang="en-US" sz="1600" b="1" dirty="0">
                  <a:latin typeface="等线" panose="02010600030101010101" pitchFamily="2" charset="-122"/>
                  <a:ea typeface="等线" panose="02010600030101010101" pitchFamily="2" charset="-122"/>
                </a:rPr>
                <a:t>化学结构创新带来的药学优势：</a:t>
              </a:r>
              <a:endParaRPr lang="en-US" altLang="zh-CN" sz="1600" b="1" dirty="0">
                <a:latin typeface="等线" panose="02010600030101010101" pitchFamily="2" charset="-122"/>
                <a:ea typeface="等线" panose="02010600030101010101" pitchFamily="2" charset="-122"/>
              </a:endParaRPr>
            </a:p>
            <a:p>
              <a:pPr marL="612000" lvl="1" indent="-285750">
                <a:lnSpc>
                  <a:spcPct val="114000"/>
                </a:lnSpc>
                <a:spcAft>
                  <a:spcPts val="600"/>
                </a:spcAft>
                <a:buFont typeface="Wingdings" panose="05000000000000000000" pitchFamily="2" charset="2"/>
                <a:buChar char="ü"/>
              </a:pPr>
              <a:r>
                <a:rPr lang="zh-CN" altLang="en-US" sz="1600" b="1" dirty="0">
                  <a:solidFill>
                    <a:srgbClr val="FF0000"/>
                  </a:solidFill>
                  <a:latin typeface="等线" panose="02010600030101010101" pitchFamily="2" charset="-122"/>
                  <a:ea typeface="等线" panose="02010600030101010101" pitchFamily="2" charset="-122"/>
                </a:rPr>
                <a:t>唯一蛋白结合率低且稳定</a:t>
              </a:r>
              <a:r>
                <a:rPr lang="zh-CN" altLang="en-US" sz="1600" dirty="0">
                  <a:latin typeface="等线" panose="02010600030101010101" pitchFamily="2" charset="-122"/>
                  <a:ea typeface="等线" panose="02010600030101010101" pitchFamily="2" charset="-122"/>
                </a:rPr>
                <a:t>的四环素，更快分布至靶效器官</a:t>
              </a:r>
              <a:endParaRPr lang="en-US" altLang="zh-CN" sz="1600" dirty="0">
                <a:latin typeface="等线" panose="02010600030101010101" pitchFamily="2" charset="-122"/>
                <a:ea typeface="等线" panose="02010600030101010101" pitchFamily="2" charset="-122"/>
              </a:endParaRPr>
            </a:p>
            <a:p>
              <a:pPr marL="612000" lvl="1" indent="-285750">
                <a:lnSpc>
                  <a:spcPct val="114000"/>
                </a:lnSpc>
                <a:spcAft>
                  <a:spcPts val="600"/>
                </a:spcAft>
                <a:buFont typeface="Wingdings" panose="05000000000000000000" pitchFamily="2" charset="2"/>
                <a:buChar char="ü"/>
              </a:pPr>
              <a:r>
                <a:rPr lang="zh-CN" altLang="en-US" sz="1600" dirty="0">
                  <a:latin typeface="等线" panose="02010600030101010101" pitchFamily="2" charset="-122"/>
                  <a:ea typeface="等线" panose="02010600030101010101" pitchFamily="2" charset="-122"/>
                </a:rPr>
                <a:t>增强口服生物利用度；组织浓度高，肺和皮肤浓度高于血液浓度</a:t>
              </a:r>
              <a:endParaRPr lang="en-US" altLang="zh-CN" sz="1600" dirty="0">
                <a:latin typeface="等线" panose="02010600030101010101" pitchFamily="2" charset="-122"/>
                <a:ea typeface="等线" panose="02010600030101010101" pitchFamily="2" charset="-122"/>
              </a:endParaRPr>
            </a:p>
            <a:p>
              <a:pPr marL="612000" lvl="1" indent="-285750">
                <a:lnSpc>
                  <a:spcPct val="114000"/>
                </a:lnSpc>
                <a:spcAft>
                  <a:spcPts val="600"/>
                </a:spcAft>
                <a:buFont typeface="Wingdings" panose="05000000000000000000" pitchFamily="2" charset="2"/>
                <a:buChar char="ü"/>
              </a:pPr>
              <a:r>
                <a:rPr lang="zh-CN" altLang="en-US" sz="1600" dirty="0">
                  <a:latin typeface="等线" panose="02010600030101010101" pitchFamily="2" charset="-122"/>
                  <a:ea typeface="等线" panose="02010600030101010101" pitchFamily="2" charset="-122"/>
                </a:rPr>
                <a:t>对</a:t>
              </a:r>
              <a:r>
                <a:rPr lang="en-US" altLang="zh-CN" sz="1600" dirty="0">
                  <a:latin typeface="等线" panose="02010600030101010101" pitchFamily="2" charset="-122"/>
                  <a:ea typeface="等线" panose="02010600030101010101" pitchFamily="2" charset="-122"/>
                </a:rPr>
                <a:t>CYP450</a:t>
              </a:r>
              <a:r>
                <a:rPr lang="zh-CN" altLang="en-US" sz="1600" dirty="0">
                  <a:latin typeface="等线" panose="02010600030101010101" pitchFamily="2" charset="-122"/>
                  <a:ea typeface="等线" panose="02010600030101010101" pitchFamily="2" charset="-122"/>
                </a:rPr>
                <a:t>酶及常见转运体无作用，药物相互作用小，更安全</a:t>
              </a:r>
            </a:p>
            <a:p>
              <a:pPr marL="285750" indent="-285750">
                <a:buBlip>
                  <a:blip r:embed="rId3"/>
                </a:buBlip>
              </a:pPr>
              <a:endParaRPr lang="zh-CN" altLang="en-US" sz="1600" dirty="0">
                <a:latin typeface="等线" panose="02010600030101010101" pitchFamily="2" charset="-122"/>
                <a:ea typeface="等线" panose="02010600030101010101" pitchFamily="2" charset="-122"/>
              </a:endParaRPr>
            </a:p>
            <a:p>
              <a:endParaRPr lang="zh-CN" altLang="en-US" sz="1600" dirty="0">
                <a:latin typeface="等线" panose="02010600030101010101" pitchFamily="2" charset="-122"/>
                <a:ea typeface="等线" panose="02010600030101010101" pitchFamily="2" charset="-122"/>
              </a:endParaRPr>
            </a:p>
          </p:txBody>
        </p:sp>
        <p:sp>
          <p:nvSpPr>
            <p:cNvPr id="9" name="文本框 8"/>
            <p:cNvSpPr txBox="1"/>
            <p:nvPr/>
          </p:nvSpPr>
          <p:spPr>
            <a:xfrm>
              <a:off x="1746775" y="1860326"/>
              <a:ext cx="4082400" cy="539897"/>
            </a:xfrm>
            <a:prstGeom prst="rect">
              <a:avLst/>
            </a:prstGeom>
            <a:noFill/>
            <a:ln>
              <a:noFill/>
            </a:ln>
          </p:spPr>
          <p:txBody>
            <a:bodyPr wrap="square" rtlCol="0" anchor="ctr">
              <a:noAutofit/>
            </a:bodyPr>
            <a:lstStyle/>
            <a:p>
              <a:pPr algn="ctr"/>
              <a:r>
                <a:rPr lang="zh-CN" altLang="en-US" sz="1600" b="1" dirty="0">
                  <a:solidFill>
                    <a:srgbClr val="FF0000"/>
                  </a:solidFill>
                  <a:latin typeface="等线" panose="02010600030101010101" pitchFamily="2" charset="-122"/>
                  <a:ea typeface="等线" panose="02010600030101010101" pitchFamily="2" charset="-122"/>
                </a:rPr>
                <a:t>首个</a:t>
              </a:r>
              <a:r>
                <a:rPr lang="zh-CN" altLang="en-US" sz="1600" b="1" dirty="0">
                  <a:latin typeface="等线" panose="02010600030101010101" pitchFamily="2" charset="-122"/>
                  <a:ea typeface="等线" panose="02010600030101010101" pitchFamily="2" charset="-122"/>
                </a:rPr>
                <a:t>用于临床的新型氨甲基环素类抗菌药</a:t>
              </a:r>
            </a:p>
          </p:txBody>
        </p:sp>
      </p:grpSp>
      <p:sp>
        <p:nvSpPr>
          <p:cNvPr id="35" name="矩形 34"/>
          <p:cNvSpPr/>
          <p:nvPr/>
        </p:nvSpPr>
        <p:spPr>
          <a:xfrm>
            <a:off x="1722841" y="953044"/>
            <a:ext cx="8996866" cy="661720"/>
          </a:xfrm>
          <a:prstGeom prst="rect">
            <a:avLst/>
          </a:prstGeom>
        </p:spPr>
        <p:txBody>
          <a:bodyPr wrap="square">
            <a:spAutoFit/>
          </a:bodyPr>
          <a:lstStyle/>
          <a:p>
            <a:pPr marL="285750" indent="-285750">
              <a:spcAft>
                <a:spcPts val="600"/>
              </a:spcAft>
              <a:buBlip>
                <a:blip r:embed="rId3"/>
              </a:buBlip>
            </a:pPr>
            <a:r>
              <a:rPr lang="zh-CN" altLang="en-US" sz="1600" b="1" dirty="0">
                <a:latin typeface="等线" panose="02010600030101010101" pitchFamily="2" charset="-122"/>
                <a:ea typeface="等线" panose="02010600030101010101" pitchFamily="2" charset="-122"/>
              </a:rPr>
              <a:t>奥马环素是以“明显治疗优势”获</a:t>
            </a:r>
            <a:r>
              <a:rPr lang="zh-CN" altLang="en-US" sz="1600" b="1" dirty="0">
                <a:solidFill>
                  <a:srgbClr val="FF0000"/>
                </a:solidFill>
                <a:latin typeface="等线" panose="02010600030101010101" pitchFamily="2" charset="-122"/>
                <a:ea typeface="等线" panose="02010600030101010101" pitchFamily="2" charset="-122"/>
              </a:rPr>
              <a:t>优先审批</a:t>
            </a:r>
            <a:r>
              <a:rPr lang="zh-CN" altLang="en-US" sz="1600" b="1" dirty="0">
                <a:latin typeface="等线" panose="02010600030101010101" pitchFamily="2" charset="-122"/>
                <a:ea typeface="等线" panose="02010600030101010101" pitchFamily="2" charset="-122"/>
              </a:rPr>
              <a:t>的、</a:t>
            </a:r>
            <a:r>
              <a:rPr lang="zh-CN" altLang="en-US" sz="1600" b="1" dirty="0">
                <a:solidFill>
                  <a:srgbClr val="FF0000"/>
                </a:solidFill>
                <a:latin typeface="等线" panose="02010600030101010101" pitchFamily="2" charset="-122"/>
                <a:ea typeface="等线" panose="02010600030101010101" pitchFamily="2" charset="-122"/>
              </a:rPr>
              <a:t>具有自主知识产权的国家</a:t>
            </a:r>
            <a:r>
              <a:rPr lang="en-US" altLang="zh-CN" sz="1600" b="1" dirty="0">
                <a:solidFill>
                  <a:srgbClr val="FF0000"/>
                </a:solidFill>
                <a:latin typeface="等线" panose="02010600030101010101" pitchFamily="2" charset="-122"/>
                <a:ea typeface="等线" panose="02010600030101010101" pitchFamily="2" charset="-122"/>
              </a:rPr>
              <a:t>1</a:t>
            </a:r>
            <a:r>
              <a:rPr lang="zh-CN" altLang="en-US" sz="1600" b="1" dirty="0">
                <a:solidFill>
                  <a:srgbClr val="FF0000"/>
                </a:solidFill>
                <a:latin typeface="等线" panose="02010600030101010101" pitchFamily="2" charset="-122"/>
                <a:ea typeface="等线" panose="02010600030101010101" pitchFamily="2" charset="-122"/>
              </a:rPr>
              <a:t>类新药</a:t>
            </a:r>
            <a:endParaRPr lang="en-US" altLang="zh-CN" sz="1600" b="1" dirty="0">
              <a:latin typeface="等线" panose="02010600030101010101" pitchFamily="2" charset="-122"/>
              <a:ea typeface="等线" panose="02010600030101010101" pitchFamily="2" charset="-122"/>
            </a:endParaRPr>
          </a:p>
          <a:p>
            <a:pPr marL="285750" indent="-285750">
              <a:spcAft>
                <a:spcPts val="600"/>
              </a:spcAft>
              <a:buBlip>
                <a:blip r:embed="rId3"/>
              </a:buBlip>
            </a:pPr>
            <a:r>
              <a:rPr lang="zh-CN" altLang="en-US" sz="1600" b="1" dirty="0">
                <a:latin typeface="等线" panose="02010600030101010101" pitchFamily="2" charset="-122"/>
                <a:ea typeface="等线" panose="02010600030101010101" pitchFamily="2" charset="-122"/>
              </a:rPr>
              <a:t>国家“十三五”“重大新药创制”</a:t>
            </a:r>
            <a:r>
              <a:rPr lang="zh-CN" altLang="en-US" sz="1600" b="1" dirty="0">
                <a:solidFill>
                  <a:srgbClr val="FF0000"/>
                </a:solidFill>
                <a:latin typeface="等线" panose="02010600030101010101" pitchFamily="2" charset="-122"/>
                <a:ea typeface="等线" panose="02010600030101010101" pitchFamily="2" charset="-122"/>
              </a:rPr>
              <a:t>科技重大专项</a:t>
            </a:r>
          </a:p>
        </p:txBody>
      </p:sp>
      <p:sp>
        <p:nvSpPr>
          <p:cNvPr id="40" name="文本框 39"/>
          <p:cNvSpPr txBox="1"/>
          <p:nvPr/>
        </p:nvSpPr>
        <p:spPr>
          <a:xfrm>
            <a:off x="6277786" y="2396330"/>
            <a:ext cx="4248000" cy="228385"/>
          </a:xfrm>
          <a:prstGeom prst="roundRect">
            <a:avLst>
              <a:gd name="adj" fmla="val 50000"/>
            </a:avLst>
          </a:prstGeom>
          <a:solidFill>
            <a:srgbClr val="13938F"/>
          </a:solidFill>
          <a:ln>
            <a:noFill/>
          </a:ln>
        </p:spPr>
        <p:txBody>
          <a:bodyPr wrap="square" rtlCol="0" anchor="ctr">
            <a:noAutofit/>
          </a:bodyPr>
          <a:lstStyle/>
          <a:p>
            <a:pPr algn="ctr"/>
            <a:endParaRPr lang="zh-CN" altLang="en-US" b="1" dirty="0"/>
          </a:p>
        </p:txBody>
      </p:sp>
      <p:grpSp>
        <p:nvGrpSpPr>
          <p:cNvPr id="3" name="组合 2"/>
          <p:cNvGrpSpPr/>
          <p:nvPr/>
        </p:nvGrpSpPr>
        <p:grpSpPr>
          <a:xfrm>
            <a:off x="6361451" y="1932785"/>
            <a:ext cx="4080670" cy="4145726"/>
            <a:chOff x="6361451" y="1932785"/>
            <a:chExt cx="4080670" cy="4145726"/>
          </a:xfrm>
        </p:grpSpPr>
        <p:sp>
          <p:nvSpPr>
            <p:cNvPr id="68" name="圆角矩形 67"/>
            <p:cNvSpPr/>
            <p:nvPr/>
          </p:nvSpPr>
          <p:spPr>
            <a:xfrm>
              <a:off x="6854352" y="1932785"/>
              <a:ext cx="3094867" cy="394978"/>
            </a:xfrm>
            <a:prstGeom prst="roundRect">
              <a:avLst>
                <a:gd name="adj" fmla="val 9374"/>
              </a:avLst>
            </a:prstGeom>
            <a:noFill/>
            <a:ln>
              <a:noFill/>
            </a:ln>
          </p:spPr>
          <p:txBody>
            <a:bodyPr wrap="square" anchor="ctr">
              <a:noAutofit/>
            </a:bodyPr>
            <a:lstStyle/>
            <a:p>
              <a:pPr algn="ctr">
                <a:spcAft>
                  <a:spcPts val="600"/>
                </a:spcAft>
              </a:pPr>
              <a:r>
                <a:rPr lang="zh-CN" altLang="en-US" sz="1600" b="1" dirty="0">
                  <a:latin typeface="等线" panose="02010600030101010101" pitchFamily="2" charset="-122"/>
                  <a:ea typeface="等线" panose="02010600030101010101" pitchFamily="2" charset="-122"/>
                </a:rPr>
                <a:t>应用创新，填补临床空白</a:t>
              </a:r>
            </a:p>
          </p:txBody>
        </p:sp>
        <p:sp>
          <p:nvSpPr>
            <p:cNvPr id="31" name="圆角矩形 30"/>
            <p:cNvSpPr/>
            <p:nvPr/>
          </p:nvSpPr>
          <p:spPr>
            <a:xfrm>
              <a:off x="6361451" y="2510522"/>
              <a:ext cx="4080670" cy="3567989"/>
            </a:xfrm>
            <a:prstGeom prst="roundRect">
              <a:avLst>
                <a:gd name="adj" fmla="val 2606"/>
              </a:avLst>
            </a:prstGeom>
            <a:solidFill>
              <a:schemeClr val="bg1"/>
            </a:solidFill>
            <a:effectLst>
              <a:outerShdw blurRad="50800" dist="38100" dir="2700000" algn="tl" rotWithShape="0">
                <a:prstClr val="black">
                  <a:alpha val="40000"/>
                </a:prstClr>
              </a:outerShdw>
            </a:effectLst>
          </p:spPr>
          <p:txBody>
            <a:bodyPr wrap="square" lIns="90000" tIns="90000" rIns="90000">
              <a:noAutofit/>
            </a:bodyPr>
            <a:lstStyle/>
            <a:p>
              <a:pPr marL="285750" indent="-285750">
                <a:lnSpc>
                  <a:spcPct val="114000"/>
                </a:lnSpc>
                <a:spcAft>
                  <a:spcPts val="600"/>
                </a:spcAft>
                <a:buBlip>
                  <a:blip r:embed="rId3"/>
                </a:buBlip>
              </a:pPr>
              <a:r>
                <a:rPr lang="zh-CN" altLang="en-US" sz="1600" b="1" dirty="0">
                  <a:solidFill>
                    <a:srgbClr val="FF0000"/>
                  </a:solidFill>
                  <a:latin typeface="等线" panose="02010600030101010101" pitchFamily="2" charset="-122"/>
                  <a:ea typeface="等线" panose="02010600030101010101" pitchFamily="2" charset="-122"/>
                </a:rPr>
                <a:t>唯一具有口服剂型</a:t>
              </a:r>
              <a:r>
                <a:rPr lang="zh-CN" altLang="en-US" sz="1600" dirty="0">
                  <a:latin typeface="等线" panose="02010600030101010101" pitchFamily="2" charset="-122"/>
                  <a:ea typeface="等线" panose="02010600030101010101" pitchFamily="2" charset="-122"/>
                </a:rPr>
                <a:t>的第三代四环素，可</a:t>
              </a:r>
              <a:r>
                <a:rPr lang="zh-CN" altLang="en-US" sz="1600" b="1" dirty="0">
                  <a:solidFill>
                    <a:srgbClr val="FF0000"/>
                  </a:solidFill>
                  <a:latin typeface="等线" panose="02010600030101010101" pitchFamily="2" charset="-122"/>
                  <a:ea typeface="等线" panose="02010600030101010101" pitchFamily="2" charset="-122"/>
                </a:rPr>
                <a:t>静注</a:t>
              </a:r>
              <a:r>
                <a:rPr lang="en-US" altLang="zh-CN" sz="1600" b="1" dirty="0">
                  <a:solidFill>
                    <a:srgbClr val="FF0000"/>
                  </a:solidFill>
                  <a:latin typeface="等线" panose="02010600030101010101" pitchFamily="2" charset="-122"/>
                  <a:ea typeface="等线" panose="02010600030101010101" pitchFamily="2" charset="-122"/>
                </a:rPr>
                <a:t>-</a:t>
              </a:r>
              <a:r>
                <a:rPr lang="zh-CN" altLang="en-US" sz="1600" b="1" dirty="0">
                  <a:solidFill>
                    <a:srgbClr val="FF0000"/>
                  </a:solidFill>
                  <a:latin typeface="等线" panose="02010600030101010101" pitchFamily="2" charset="-122"/>
                  <a:ea typeface="等线" panose="02010600030101010101" pitchFamily="2" charset="-122"/>
                </a:rPr>
                <a:t>口服序贯灵活给药</a:t>
              </a:r>
              <a:r>
                <a:rPr lang="zh-CN" altLang="en-US" sz="1600" dirty="0">
                  <a:latin typeface="等线" panose="02010600030101010101" pitchFamily="2" charset="-122"/>
                  <a:ea typeface="等线" panose="02010600030101010101" pitchFamily="2" charset="-122"/>
                </a:rPr>
                <a:t>，便于门诊治疗，减少潜在院感风险，降低住院成本</a:t>
              </a:r>
              <a:endParaRPr lang="en-US" altLang="zh-CN" sz="1600" dirty="0">
                <a:latin typeface="等线" panose="02010600030101010101" pitchFamily="2" charset="-122"/>
                <a:ea typeface="等线" panose="02010600030101010101" pitchFamily="2" charset="-122"/>
              </a:endParaRPr>
            </a:p>
            <a:p>
              <a:pPr marL="285750" indent="-285750">
                <a:lnSpc>
                  <a:spcPct val="114000"/>
                </a:lnSpc>
                <a:spcAft>
                  <a:spcPts val="600"/>
                </a:spcAft>
                <a:buBlip>
                  <a:blip r:embed="rId3"/>
                </a:buBlip>
              </a:pPr>
              <a:r>
                <a:rPr lang="zh-CN" altLang="en-US" sz="1600" b="1" dirty="0">
                  <a:solidFill>
                    <a:srgbClr val="FF0000"/>
                  </a:solidFill>
                  <a:latin typeface="等线" panose="02010600030101010101" pitchFamily="2" charset="-122"/>
                  <a:ea typeface="等线" panose="02010600030101010101" pitchFamily="2" charset="-122"/>
                </a:rPr>
                <a:t>肝肾功能不全和老年人等特殊人群</a:t>
              </a:r>
              <a:r>
                <a:rPr lang="zh-CN" altLang="en-US" sz="1600" dirty="0">
                  <a:latin typeface="等线" panose="02010600030101010101" pitchFamily="2" charset="-122"/>
                  <a:ea typeface="等线" panose="02010600030101010101" pitchFamily="2" charset="-122"/>
                </a:rPr>
                <a:t>无需调整剂量，方便管理</a:t>
              </a:r>
              <a:endParaRPr lang="en-US" altLang="zh-CN" sz="1600" dirty="0">
                <a:latin typeface="等线" panose="02010600030101010101" pitchFamily="2" charset="-122"/>
                <a:ea typeface="等线" panose="02010600030101010101" pitchFamily="2" charset="-122"/>
              </a:endParaRPr>
            </a:p>
            <a:p>
              <a:pPr marL="285750" indent="-285750">
                <a:lnSpc>
                  <a:spcPct val="114000"/>
                </a:lnSpc>
                <a:spcAft>
                  <a:spcPts val="600"/>
                </a:spcAft>
                <a:buBlip>
                  <a:blip r:embed="rId3"/>
                </a:buBlip>
              </a:pPr>
              <a:r>
                <a:rPr lang="zh-CN" altLang="en-US" sz="1600" b="1" dirty="0">
                  <a:solidFill>
                    <a:srgbClr val="FF0000"/>
                  </a:solidFill>
                  <a:latin typeface="等线" panose="02010600030101010101" pitchFamily="2" charset="-122"/>
                </a:rPr>
                <a:t>每日一次口服</a:t>
              </a:r>
              <a:r>
                <a:rPr lang="zh-CN" altLang="en-US" sz="1600" dirty="0">
                  <a:latin typeface="等线" panose="02010600030101010101" pitchFamily="2" charset="-122"/>
                </a:rPr>
                <a:t>给药，降低服药管理难度，提高患者依从性</a:t>
              </a:r>
              <a:endParaRPr lang="en-US" altLang="zh-CN" sz="1600" dirty="0">
                <a:latin typeface="等线" panose="02010600030101010101" pitchFamily="2" charset="-122"/>
                <a:ea typeface="等线" panose="02010600030101010101" pitchFamily="2" charset="-122"/>
              </a:endParaRPr>
            </a:p>
            <a:p>
              <a:pPr marL="285750" indent="-285750">
                <a:lnSpc>
                  <a:spcPct val="114000"/>
                </a:lnSpc>
                <a:spcAft>
                  <a:spcPts val="600"/>
                </a:spcAft>
                <a:buBlip>
                  <a:blip r:embed="rId3"/>
                </a:buBlip>
              </a:pPr>
              <a:r>
                <a:rPr lang="zh-CN" altLang="en-US" sz="1600" dirty="0">
                  <a:latin typeface="等线" panose="02010600030101010101" pitchFamily="2" charset="-122"/>
                </a:rPr>
                <a:t>广谱覆盖</a:t>
              </a:r>
              <a:r>
                <a:rPr lang="en-US" altLang="zh-CN" sz="1600" dirty="0">
                  <a:latin typeface="等线" panose="02010600030101010101" pitchFamily="2" charset="-122"/>
                </a:rPr>
                <a:t>G+</a:t>
              </a:r>
              <a:r>
                <a:rPr lang="zh-CN" altLang="en-US" sz="1600" dirty="0">
                  <a:latin typeface="等线" panose="02010600030101010101" pitchFamily="2" charset="-122"/>
                </a:rPr>
                <a:t>、</a:t>
              </a:r>
              <a:r>
                <a:rPr lang="en-US" altLang="zh-CN" sz="1600" dirty="0">
                  <a:latin typeface="等线" panose="02010600030101010101" pitchFamily="2" charset="-122"/>
                </a:rPr>
                <a:t>G-</a:t>
              </a:r>
              <a:r>
                <a:rPr lang="zh-CN" altLang="en-US" sz="1600" dirty="0">
                  <a:latin typeface="等线" panose="02010600030101010101" pitchFamily="2" charset="-122"/>
                </a:rPr>
                <a:t>及非典型病原体，甚至</a:t>
              </a:r>
              <a:r>
                <a:rPr lang="zh-CN" altLang="en-US" sz="1600" b="1" dirty="0">
                  <a:solidFill>
                    <a:srgbClr val="FF0000"/>
                  </a:solidFill>
                  <a:latin typeface="等线" panose="02010600030101010101" pitchFamily="2" charset="-122"/>
                </a:rPr>
                <a:t>难治特殊病原体</a:t>
              </a:r>
              <a:r>
                <a:rPr lang="zh-CN" altLang="en-US" sz="1600" dirty="0">
                  <a:latin typeface="等线" panose="02010600030101010101" pitchFamily="2" charset="-122"/>
                </a:rPr>
                <a:t>（如多重耐药阳性菌及阴性菌、非结核分枝杆菌、布鲁氏菌、鹦鹉热、立克次体等）</a:t>
              </a:r>
            </a:p>
            <a:p>
              <a:pPr marL="285750" indent="-285750">
                <a:lnSpc>
                  <a:spcPct val="114000"/>
                </a:lnSpc>
                <a:spcAft>
                  <a:spcPts val="600"/>
                </a:spcAft>
                <a:buBlip>
                  <a:blip r:embed="rId3"/>
                </a:buBlip>
              </a:pPr>
              <a:endParaRPr lang="zh-CN" altLang="en-US" sz="1600" dirty="0">
                <a:latin typeface="等线" panose="02010600030101010101" pitchFamily="2" charset="-122"/>
                <a:ea typeface="等线" panose="02010600030101010101" pitchFamily="2" charset="-122"/>
              </a:endParaRPr>
            </a:p>
          </p:txBody>
        </p:sp>
      </p:grpSp>
    </p:spTree>
    <p:extLst>
      <p:ext uri="{BB962C8B-B14F-4D97-AF65-F5344CB8AC3E}">
        <p14:creationId xmlns:p14="http://schemas.microsoft.com/office/powerpoint/2010/main" val="696116178"/>
      </p:ext>
    </p:extLst>
  </p:cSld>
  <p:clrMapOvr>
    <a:masterClrMapping/>
  </p:clrMapOvr>
  <mc:AlternateContent xmlns:mc="http://schemas.openxmlformats.org/markup-compatibility/2006" xmlns:p14="http://schemas.microsoft.com/office/powerpoint/2010/main">
    <mc:Choice Requires="p14">
      <p:transition spd="slow" p14:dur="2000" advTm="114812"/>
    </mc:Choice>
    <mc:Fallback xmlns="">
      <p:transition spd="slow" advTm="11481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443835" y="188540"/>
            <a:ext cx="847670" cy="586214"/>
            <a:chOff x="1876408" y="2319546"/>
            <a:chExt cx="1033384" cy="714646"/>
          </a:xfrm>
        </p:grpSpPr>
        <p:sp>
          <p:nvSpPr>
            <p:cNvPr id="44" name="任意多边形: 形状 9"/>
            <p:cNvSpPr/>
            <p:nvPr/>
          </p:nvSpPr>
          <p:spPr>
            <a:xfrm>
              <a:off x="1876408" y="2343150"/>
              <a:ext cx="1033384" cy="615950"/>
            </a:xfrm>
            <a:custGeom>
              <a:avLst/>
              <a:gdLst>
                <a:gd name="connsiteX0" fmla="*/ 295798 w 1033384"/>
                <a:gd name="connsiteY0" fmla="*/ 0 h 615950"/>
                <a:gd name="connsiteX1" fmla="*/ 1033384 w 1033384"/>
                <a:gd name="connsiteY1" fmla="*/ 0 h 615950"/>
                <a:gd name="connsiteX2" fmla="*/ 737587 w 1033384"/>
                <a:gd name="connsiteY2" fmla="*/ 615950 h 615950"/>
                <a:gd name="connsiteX3" fmla="*/ 0 w 1033384"/>
                <a:gd name="connsiteY3" fmla="*/ 615950 h 615950"/>
              </a:gdLst>
              <a:ahLst/>
              <a:cxnLst>
                <a:cxn ang="0">
                  <a:pos x="connsiteX0" y="connsiteY0"/>
                </a:cxn>
                <a:cxn ang="0">
                  <a:pos x="connsiteX1" y="connsiteY1"/>
                </a:cxn>
                <a:cxn ang="0">
                  <a:pos x="connsiteX2" y="connsiteY2"/>
                </a:cxn>
                <a:cxn ang="0">
                  <a:pos x="connsiteX3" y="connsiteY3"/>
                </a:cxn>
              </a:cxnLst>
              <a:rect l="l" t="t" r="r" b="b"/>
              <a:pathLst>
                <a:path w="1033384" h="615950">
                  <a:moveTo>
                    <a:pt x="295798" y="0"/>
                  </a:moveTo>
                  <a:lnTo>
                    <a:pt x="1033384" y="0"/>
                  </a:lnTo>
                  <a:lnTo>
                    <a:pt x="737587" y="615950"/>
                  </a:lnTo>
                  <a:lnTo>
                    <a:pt x="0" y="615950"/>
                  </a:lnTo>
                  <a:close/>
                </a:path>
              </a:pathLst>
            </a:custGeom>
            <a:solidFill>
              <a:srgbClr val="5CCCC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5" name="任意多边形: 形状 15"/>
            <p:cNvSpPr/>
            <p:nvPr/>
          </p:nvSpPr>
          <p:spPr>
            <a:xfrm>
              <a:off x="2261791" y="2647950"/>
              <a:ext cx="648001" cy="386242"/>
            </a:xfrm>
            <a:custGeom>
              <a:avLst/>
              <a:gdLst>
                <a:gd name="connsiteX0" fmla="*/ 295798 w 1033384"/>
                <a:gd name="connsiteY0" fmla="*/ 0 h 615950"/>
                <a:gd name="connsiteX1" fmla="*/ 1033384 w 1033384"/>
                <a:gd name="connsiteY1" fmla="*/ 0 h 615950"/>
                <a:gd name="connsiteX2" fmla="*/ 737587 w 1033384"/>
                <a:gd name="connsiteY2" fmla="*/ 615950 h 615950"/>
                <a:gd name="connsiteX3" fmla="*/ 0 w 1033384"/>
                <a:gd name="connsiteY3" fmla="*/ 615950 h 615950"/>
              </a:gdLst>
              <a:ahLst/>
              <a:cxnLst>
                <a:cxn ang="0">
                  <a:pos x="connsiteX0" y="connsiteY0"/>
                </a:cxn>
                <a:cxn ang="0">
                  <a:pos x="connsiteX1" y="connsiteY1"/>
                </a:cxn>
                <a:cxn ang="0">
                  <a:pos x="connsiteX2" y="connsiteY2"/>
                </a:cxn>
                <a:cxn ang="0">
                  <a:pos x="connsiteX3" y="connsiteY3"/>
                </a:cxn>
              </a:cxnLst>
              <a:rect l="l" t="t" r="r" b="b"/>
              <a:pathLst>
                <a:path w="1033384" h="615950">
                  <a:moveTo>
                    <a:pt x="295798" y="0"/>
                  </a:moveTo>
                  <a:lnTo>
                    <a:pt x="1033384" y="0"/>
                  </a:lnTo>
                  <a:lnTo>
                    <a:pt x="737587" y="615950"/>
                  </a:lnTo>
                  <a:lnTo>
                    <a:pt x="0" y="615950"/>
                  </a:lnTo>
                  <a:close/>
                </a:path>
              </a:pathLst>
            </a:custGeom>
            <a:solidFill>
              <a:srgbClr val="5CCCC6">
                <a:alpha val="50000"/>
              </a:srgb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prstClr val="white"/>
                </a:solidFill>
                <a:effectLst/>
                <a:uLnTx/>
                <a:uFillTx/>
                <a:latin typeface="Arial"/>
                <a:ea typeface="微软雅黑"/>
                <a:cs typeface="+mn-cs"/>
              </a:endParaRPr>
            </a:p>
          </p:txBody>
        </p:sp>
        <p:sp>
          <p:nvSpPr>
            <p:cNvPr id="46" name="文本框 45"/>
            <p:cNvSpPr txBox="1"/>
            <p:nvPr/>
          </p:nvSpPr>
          <p:spPr>
            <a:xfrm>
              <a:off x="2046033" y="2319546"/>
              <a:ext cx="694134" cy="637851"/>
            </a:xfrm>
            <a:prstGeom prst="rect">
              <a:avLst/>
            </a:prstGeom>
            <a:noFill/>
          </p:spPr>
          <p:txBody>
            <a:bodyPr wrap="none" rtlCol="0">
              <a:spAutoFit/>
              <a:scene3d>
                <a:camera prst="orthographicFront"/>
                <a:lightRig rig="threePt" dir="t"/>
              </a:scene3d>
              <a:sp3d contourW="127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prstClr val="white"/>
                  </a:solidFill>
                  <a:effectLst/>
                  <a:uLnTx/>
                  <a:uFillTx/>
                  <a:latin typeface="Impact" panose="020B0806030902050204" pitchFamily="34" charset="0"/>
                  <a:ea typeface="微软雅黑"/>
                </a:rPr>
                <a:t>05</a:t>
              </a:r>
              <a:endParaRPr kumimoji="0" lang="zh-CN" altLang="en-US" sz="2800" b="0" i="0" u="none" strike="noStrike" kern="0" cap="none" spc="0" normalizeH="0" baseline="0" noProof="0" dirty="0">
                <a:ln>
                  <a:noFill/>
                </a:ln>
                <a:solidFill>
                  <a:prstClr val="white"/>
                </a:solidFill>
                <a:effectLst/>
                <a:uLnTx/>
                <a:uFillTx/>
                <a:latin typeface="Impact" panose="020B0806030902050204" pitchFamily="34" charset="0"/>
                <a:ea typeface="微软雅黑"/>
              </a:endParaRPr>
            </a:p>
          </p:txBody>
        </p:sp>
      </p:grpSp>
      <p:sp>
        <p:nvSpPr>
          <p:cNvPr id="47" name="矩形 46"/>
          <p:cNvSpPr/>
          <p:nvPr/>
        </p:nvSpPr>
        <p:spPr>
          <a:xfrm>
            <a:off x="1291505" y="207902"/>
            <a:ext cx="10961356" cy="511807"/>
          </a:xfrm>
          <a:prstGeom prst="rect">
            <a:avLst/>
          </a:prstGeom>
        </p:spPr>
        <p:txBody>
          <a:bodyPr wrap="square">
            <a:spAutoFit/>
          </a:bodyPr>
          <a:lstStyle/>
          <a:p>
            <a:pPr>
              <a:lnSpc>
                <a:spcPct val="125000"/>
              </a:lnSpc>
            </a:pPr>
            <a:r>
              <a:rPr kumimoji="1" lang="zh-CN" altLang="en-US" sz="2400" b="1" dirty="0">
                <a:latin typeface="微软雅黑" panose="020B0503020204020204" pitchFamily="34" charset="-122"/>
                <a:ea typeface="微软雅黑" panose="020B0503020204020204" pitchFamily="34" charset="-122"/>
                <a:cs typeface="+mj-cs"/>
              </a:rPr>
              <a:t>公平性（一）</a:t>
            </a:r>
          </a:p>
        </p:txBody>
      </p:sp>
      <p:grpSp>
        <p:nvGrpSpPr>
          <p:cNvPr id="7" name="组合 6"/>
          <p:cNvGrpSpPr/>
          <p:nvPr/>
        </p:nvGrpSpPr>
        <p:grpSpPr>
          <a:xfrm>
            <a:off x="1324981" y="990684"/>
            <a:ext cx="4500000" cy="2645894"/>
            <a:chOff x="582976" y="1140754"/>
            <a:chExt cx="4056480" cy="2645894"/>
          </a:xfrm>
        </p:grpSpPr>
        <p:sp>
          <p:nvSpPr>
            <p:cNvPr id="5" name="文本框 4"/>
            <p:cNvSpPr txBox="1"/>
            <p:nvPr/>
          </p:nvSpPr>
          <p:spPr>
            <a:xfrm>
              <a:off x="582976" y="1140754"/>
              <a:ext cx="4056480" cy="338554"/>
            </a:xfrm>
            <a:prstGeom prst="rect">
              <a:avLst/>
            </a:prstGeom>
            <a:solidFill>
              <a:srgbClr val="52DDD7"/>
            </a:solidFill>
            <a:ln>
              <a:solidFill>
                <a:srgbClr val="52DDD7"/>
              </a:solidFill>
            </a:ln>
            <a:effectLst>
              <a:outerShdw blurRad="50800" dist="38100" dir="2700000" algn="tl" rotWithShape="0">
                <a:prstClr val="black">
                  <a:alpha val="40000"/>
                </a:prstClr>
              </a:outerShdw>
            </a:effectLst>
          </p:spPr>
          <p:txBody>
            <a:bodyPr wrap="square" rtlCol="0">
              <a:spAutoFit/>
            </a:bodyPr>
            <a:lstStyle/>
            <a:p>
              <a:pPr algn="ctr"/>
              <a:r>
                <a:rPr lang="zh-CN" altLang="en-US" sz="1600" b="1" dirty="0"/>
                <a:t>对公共健康的影响</a:t>
              </a:r>
            </a:p>
          </p:txBody>
        </p:sp>
        <p:sp>
          <p:nvSpPr>
            <p:cNvPr id="6" name="矩形 5"/>
            <p:cNvSpPr/>
            <p:nvPr/>
          </p:nvSpPr>
          <p:spPr>
            <a:xfrm>
              <a:off x="582976" y="1479307"/>
              <a:ext cx="4056480" cy="2307341"/>
            </a:xfrm>
            <a:prstGeom prst="rect">
              <a:avLst/>
            </a:prstGeom>
            <a:ln>
              <a:solidFill>
                <a:srgbClr val="52DDD7"/>
              </a:solidFill>
            </a:ln>
          </p:spPr>
          <p:txBody>
            <a:bodyPr wrap="square" anchor="ctr">
              <a:noAutofit/>
            </a:bodyPr>
            <a:lstStyle/>
            <a:p>
              <a:pPr marL="285750" indent="-285750">
                <a:lnSpc>
                  <a:spcPct val="114000"/>
                </a:lnSpc>
                <a:spcAft>
                  <a:spcPts val="600"/>
                </a:spcAft>
                <a:buBlip>
                  <a:blip r:embed="rId3"/>
                </a:buBlip>
              </a:pPr>
              <a:r>
                <a:rPr lang="zh-CN" altLang="en-US" sz="1400" dirty="0"/>
                <a:t>增加抗生素多样性，避免交叉耐药，</a:t>
              </a:r>
              <a:r>
                <a:rPr lang="zh-CN" altLang="en-US" sz="1400" b="1" dirty="0">
                  <a:solidFill>
                    <a:srgbClr val="FF0000"/>
                  </a:solidFill>
                </a:rPr>
                <a:t>延缓整体耐药</a:t>
              </a:r>
              <a:r>
                <a:rPr lang="zh-CN" altLang="en-US" sz="1400" dirty="0"/>
                <a:t>，提升全民健康水平</a:t>
              </a:r>
            </a:p>
            <a:p>
              <a:pPr marL="285750" indent="-285750">
                <a:lnSpc>
                  <a:spcPct val="114000"/>
                </a:lnSpc>
                <a:spcAft>
                  <a:spcPts val="600"/>
                </a:spcAft>
                <a:buBlip>
                  <a:blip r:embed="rId3"/>
                </a:buBlip>
              </a:pPr>
              <a:r>
                <a:rPr lang="zh-CN" altLang="en-US" sz="1400" dirty="0"/>
                <a:t>减少对喹诺酮类依赖及妥协性用药，减少严重不良反应风险</a:t>
              </a:r>
            </a:p>
            <a:p>
              <a:pPr marL="285750" indent="-285750">
                <a:lnSpc>
                  <a:spcPct val="114000"/>
                </a:lnSpc>
                <a:spcAft>
                  <a:spcPts val="600"/>
                </a:spcAft>
                <a:buBlip>
                  <a:blip r:embed="rId3"/>
                </a:buBlip>
              </a:pPr>
              <a:r>
                <a:rPr lang="zh-CN" altLang="en-US" sz="1400" dirty="0"/>
                <a:t>为抗微生物治疗添“新武器”</a:t>
              </a:r>
              <a:r>
                <a:rPr lang="zh-CN" altLang="en-US" sz="1400" b="1" dirty="0">
                  <a:solidFill>
                    <a:srgbClr val="FF0000"/>
                  </a:solidFill>
                </a:rPr>
                <a:t>对抗未来可能出现的公共卫生危机，缓解恐慌</a:t>
              </a:r>
              <a:endParaRPr lang="en-US" altLang="zh-CN" sz="1400" b="1" dirty="0">
                <a:solidFill>
                  <a:srgbClr val="FF0000"/>
                </a:solidFill>
              </a:endParaRPr>
            </a:p>
            <a:p>
              <a:pPr marL="285750" indent="-285750">
                <a:lnSpc>
                  <a:spcPct val="114000"/>
                </a:lnSpc>
                <a:spcAft>
                  <a:spcPts val="600"/>
                </a:spcAft>
                <a:buBlip>
                  <a:blip r:embed="rId3"/>
                </a:buBlip>
              </a:pPr>
              <a:r>
                <a:rPr lang="zh-CN" altLang="en-US" sz="1400" dirty="0"/>
                <a:t>奥马环素正在开展作为肺炭疽储备用药的临床试验，抵抗可能出现的肺炭疽公共卫生事件</a:t>
              </a:r>
            </a:p>
          </p:txBody>
        </p:sp>
      </p:grpSp>
      <p:grpSp>
        <p:nvGrpSpPr>
          <p:cNvPr id="8" name="组合 7"/>
          <p:cNvGrpSpPr/>
          <p:nvPr/>
        </p:nvGrpSpPr>
        <p:grpSpPr>
          <a:xfrm>
            <a:off x="6049385" y="990684"/>
            <a:ext cx="4500000" cy="2645894"/>
            <a:chOff x="5929465" y="1140754"/>
            <a:chExt cx="4500000" cy="2380780"/>
          </a:xfrm>
        </p:grpSpPr>
        <p:sp>
          <p:nvSpPr>
            <p:cNvPr id="23" name="文本框 22"/>
            <p:cNvSpPr txBox="1"/>
            <p:nvPr/>
          </p:nvSpPr>
          <p:spPr>
            <a:xfrm>
              <a:off x="5929465" y="1140754"/>
              <a:ext cx="4500000" cy="338554"/>
            </a:xfrm>
            <a:prstGeom prst="rect">
              <a:avLst/>
            </a:prstGeom>
            <a:solidFill>
              <a:srgbClr val="52DDD7"/>
            </a:solidFill>
            <a:ln>
              <a:solidFill>
                <a:srgbClr val="52DDD7"/>
              </a:solidFill>
            </a:ln>
            <a:effectLst>
              <a:outerShdw blurRad="50800" dist="38100" dir="8100000" algn="tr" rotWithShape="0">
                <a:prstClr val="black">
                  <a:alpha val="40000"/>
                </a:prstClr>
              </a:outerShdw>
            </a:effectLst>
          </p:spPr>
          <p:txBody>
            <a:bodyPr wrap="square" rtlCol="0">
              <a:spAutoFit/>
            </a:bodyPr>
            <a:lstStyle/>
            <a:p>
              <a:pPr algn="ctr"/>
              <a:r>
                <a:rPr lang="zh-CN" altLang="en-US" sz="1600" b="1" dirty="0"/>
                <a:t>符合“保基本”原则</a:t>
              </a:r>
            </a:p>
          </p:txBody>
        </p:sp>
        <p:sp>
          <p:nvSpPr>
            <p:cNvPr id="24" name="矩形 23"/>
            <p:cNvSpPr/>
            <p:nvPr/>
          </p:nvSpPr>
          <p:spPr>
            <a:xfrm>
              <a:off x="5929465" y="1479308"/>
              <a:ext cx="4500000" cy="2042226"/>
            </a:xfrm>
            <a:prstGeom prst="rect">
              <a:avLst/>
            </a:prstGeom>
            <a:ln>
              <a:solidFill>
                <a:srgbClr val="52DDD7"/>
              </a:solidFill>
            </a:ln>
          </p:spPr>
          <p:txBody>
            <a:bodyPr wrap="square" anchor="ctr">
              <a:noAutofit/>
            </a:bodyPr>
            <a:lstStyle/>
            <a:p>
              <a:pPr marL="285750" indent="-285750">
                <a:lnSpc>
                  <a:spcPct val="114000"/>
                </a:lnSpc>
                <a:spcAft>
                  <a:spcPts val="600"/>
                </a:spcAft>
                <a:buBlip>
                  <a:blip r:embed="rId3"/>
                </a:buBlip>
              </a:pPr>
              <a:r>
                <a:rPr lang="zh-CN" altLang="en-US" sz="1400" dirty="0"/>
                <a:t>社区获得性感染已成为主要的感染类型，易感人群广，发病率和致死率高，尤其对“一老一小”的威胁更大，又快又好的有效治疗及强有力的耐药克服，是最高效率的</a:t>
              </a:r>
              <a:r>
                <a:rPr lang="zh-CN" altLang="en-US" sz="1400" b="1" dirty="0">
                  <a:solidFill>
                    <a:srgbClr val="FF0000"/>
                  </a:solidFill>
                </a:rPr>
                <a:t>节约社会成本</a:t>
              </a:r>
              <a:endParaRPr lang="en-US" altLang="zh-CN" sz="1400" b="1" dirty="0">
                <a:solidFill>
                  <a:srgbClr val="FF0000"/>
                </a:solidFill>
              </a:endParaRPr>
            </a:p>
            <a:p>
              <a:pPr marL="285750" indent="-285750">
                <a:lnSpc>
                  <a:spcPct val="114000"/>
                </a:lnSpc>
                <a:spcAft>
                  <a:spcPts val="600"/>
                </a:spcAft>
                <a:buBlip>
                  <a:blip r:embed="rId3"/>
                </a:buBlip>
              </a:pPr>
              <a:r>
                <a:rPr lang="zh-CN" altLang="en-US" sz="1400" dirty="0"/>
                <a:t>奥马环素可静脉</a:t>
              </a:r>
              <a:r>
                <a:rPr lang="en-US" altLang="zh-CN" sz="1400" dirty="0"/>
                <a:t>-</a:t>
              </a:r>
              <a:r>
                <a:rPr lang="zh-CN" altLang="en-US" sz="1400" dirty="0"/>
                <a:t>口服序贯治疗，</a:t>
              </a:r>
              <a:r>
                <a:rPr lang="zh-CN" altLang="en-US" sz="1400" b="1" dirty="0">
                  <a:solidFill>
                    <a:srgbClr val="FF0000"/>
                  </a:solidFill>
                </a:rPr>
                <a:t>降低住院成本</a:t>
              </a:r>
              <a:endParaRPr lang="en-US" altLang="zh-CN" sz="1400" b="1" dirty="0">
                <a:solidFill>
                  <a:srgbClr val="FF0000"/>
                </a:solidFill>
              </a:endParaRPr>
            </a:p>
            <a:p>
              <a:pPr marL="285750" indent="-285750">
                <a:lnSpc>
                  <a:spcPct val="114000"/>
                </a:lnSpc>
                <a:spcAft>
                  <a:spcPts val="600"/>
                </a:spcAft>
                <a:buBlip>
                  <a:blip r:embed="rId3"/>
                </a:buBlip>
              </a:pPr>
              <a:r>
                <a:rPr lang="zh-CN" altLang="en-US" sz="1400" dirty="0"/>
                <a:t>本品符合“保基本”的原则，</a:t>
              </a:r>
              <a:r>
                <a:rPr lang="zh-CN" altLang="en-US" sz="1400" b="1" dirty="0">
                  <a:solidFill>
                    <a:srgbClr val="FF0000"/>
                  </a:solidFill>
                </a:rPr>
                <a:t>疗程短、可治愈</a:t>
              </a:r>
              <a:endParaRPr lang="zh-CN" altLang="en-US" sz="1400" b="1" dirty="0"/>
            </a:p>
          </p:txBody>
        </p:sp>
      </p:grpSp>
      <p:grpSp>
        <p:nvGrpSpPr>
          <p:cNvPr id="27" name="组合 26"/>
          <p:cNvGrpSpPr/>
          <p:nvPr/>
        </p:nvGrpSpPr>
        <p:grpSpPr>
          <a:xfrm>
            <a:off x="1324981" y="3790839"/>
            <a:ext cx="4500000" cy="2494345"/>
            <a:chOff x="582976" y="1140754"/>
            <a:chExt cx="4056480" cy="2335609"/>
          </a:xfrm>
        </p:grpSpPr>
        <p:sp>
          <p:nvSpPr>
            <p:cNvPr id="28" name="文本框 27"/>
            <p:cNvSpPr txBox="1"/>
            <p:nvPr/>
          </p:nvSpPr>
          <p:spPr>
            <a:xfrm>
              <a:off x="582976" y="1140754"/>
              <a:ext cx="4056480" cy="338554"/>
            </a:xfrm>
            <a:prstGeom prst="rect">
              <a:avLst/>
            </a:prstGeom>
            <a:solidFill>
              <a:srgbClr val="52DDD7"/>
            </a:solidFill>
            <a:ln>
              <a:solidFill>
                <a:srgbClr val="52DDD7"/>
              </a:solidFill>
            </a:ln>
            <a:effectLst>
              <a:outerShdw blurRad="50800" dist="38100" dir="2700000" algn="tl" rotWithShape="0">
                <a:prstClr val="black">
                  <a:alpha val="40000"/>
                </a:prstClr>
              </a:outerShdw>
            </a:effectLst>
          </p:spPr>
          <p:txBody>
            <a:bodyPr wrap="square" rtlCol="0">
              <a:spAutoFit/>
            </a:bodyPr>
            <a:lstStyle/>
            <a:p>
              <a:pPr algn="ctr"/>
              <a:r>
                <a:rPr lang="zh-CN" altLang="en-US" sz="1600" b="1" dirty="0"/>
                <a:t>弥补药品目录短板</a:t>
              </a:r>
            </a:p>
          </p:txBody>
        </p:sp>
        <p:sp>
          <p:nvSpPr>
            <p:cNvPr id="29" name="矩形 28"/>
            <p:cNvSpPr/>
            <p:nvPr/>
          </p:nvSpPr>
          <p:spPr>
            <a:xfrm>
              <a:off x="582976" y="1479309"/>
              <a:ext cx="4056480" cy="1997054"/>
            </a:xfrm>
            <a:prstGeom prst="rect">
              <a:avLst/>
            </a:prstGeom>
            <a:ln>
              <a:solidFill>
                <a:srgbClr val="52DDD7"/>
              </a:solidFill>
            </a:ln>
          </p:spPr>
          <p:txBody>
            <a:bodyPr wrap="square" anchor="ctr">
              <a:noAutofit/>
            </a:bodyPr>
            <a:lstStyle/>
            <a:p>
              <a:pPr marL="285750" indent="-285750">
                <a:lnSpc>
                  <a:spcPct val="114000"/>
                </a:lnSpc>
                <a:spcAft>
                  <a:spcPts val="600"/>
                </a:spcAft>
                <a:buBlip>
                  <a:blip r:embed="rId3"/>
                </a:buBlip>
              </a:pPr>
              <a:r>
                <a:rPr lang="zh-CN" altLang="en-US" sz="1400" dirty="0"/>
                <a:t>弥补</a:t>
              </a:r>
              <a:r>
                <a:rPr lang="zh-CN" altLang="en-US" sz="1400" b="1" dirty="0">
                  <a:solidFill>
                    <a:srgbClr val="FF0000"/>
                  </a:solidFill>
                </a:rPr>
                <a:t>第三代四环素无口服剂</a:t>
              </a:r>
              <a:r>
                <a:rPr lang="zh-CN" altLang="en-US" sz="1400" dirty="0"/>
                <a:t>的短板</a:t>
              </a:r>
            </a:p>
            <a:p>
              <a:pPr marL="285750" indent="-285750">
                <a:lnSpc>
                  <a:spcPct val="114000"/>
                </a:lnSpc>
                <a:spcAft>
                  <a:spcPts val="600"/>
                </a:spcAft>
                <a:buBlip>
                  <a:blip r:embed="rId3"/>
                </a:buBlip>
              </a:pPr>
              <a:r>
                <a:rPr lang="zh-CN" altLang="en-US" sz="1400" dirty="0"/>
                <a:t>弥补</a:t>
              </a:r>
              <a:r>
                <a:rPr lang="zh-CN" altLang="en-US" sz="1400" b="1" dirty="0">
                  <a:solidFill>
                    <a:srgbClr val="FF0000"/>
                  </a:solidFill>
                </a:rPr>
                <a:t>无对多重耐药</a:t>
              </a:r>
              <a:r>
                <a:rPr lang="en-US" altLang="zh-CN" sz="1400" b="1" dirty="0">
                  <a:solidFill>
                    <a:srgbClr val="FF0000"/>
                  </a:solidFill>
                </a:rPr>
                <a:t>/</a:t>
              </a:r>
              <a:r>
                <a:rPr lang="zh-CN" altLang="en-US" sz="1400" b="1" dirty="0">
                  <a:solidFill>
                    <a:srgbClr val="FF0000"/>
                  </a:solidFill>
                </a:rPr>
                <a:t>泛耐药革兰氏阴性菌、阳性菌及非典型病原体均具有抗菌活性</a:t>
              </a:r>
              <a:r>
                <a:rPr lang="zh-CN" altLang="en-US" sz="1400" dirty="0"/>
                <a:t>的口服抗菌药的短板</a:t>
              </a:r>
            </a:p>
            <a:p>
              <a:pPr marL="285750" indent="-285750">
                <a:lnSpc>
                  <a:spcPct val="114000"/>
                </a:lnSpc>
                <a:spcAft>
                  <a:spcPts val="600"/>
                </a:spcAft>
                <a:buBlip>
                  <a:blip r:embed="rId3"/>
                </a:buBlip>
              </a:pPr>
              <a:r>
                <a:rPr lang="zh-CN" altLang="en-US" sz="1400" dirty="0"/>
                <a:t>对未明确病原体的经验性抗感染治疗效果显著，尤其对老年人、肝肾功能不全、合并基础疾病等特殊人群</a:t>
              </a:r>
            </a:p>
          </p:txBody>
        </p:sp>
      </p:grpSp>
      <p:grpSp>
        <p:nvGrpSpPr>
          <p:cNvPr id="30" name="组合 29"/>
          <p:cNvGrpSpPr/>
          <p:nvPr/>
        </p:nvGrpSpPr>
        <p:grpSpPr>
          <a:xfrm>
            <a:off x="6049385" y="3790839"/>
            <a:ext cx="4500000" cy="2494345"/>
            <a:chOff x="582976" y="1140754"/>
            <a:chExt cx="4056480" cy="2494345"/>
          </a:xfrm>
        </p:grpSpPr>
        <p:sp>
          <p:nvSpPr>
            <p:cNvPr id="32" name="文本框 31"/>
            <p:cNvSpPr txBox="1"/>
            <p:nvPr/>
          </p:nvSpPr>
          <p:spPr>
            <a:xfrm>
              <a:off x="582976" y="1140754"/>
              <a:ext cx="4056480" cy="338554"/>
            </a:xfrm>
            <a:prstGeom prst="rect">
              <a:avLst/>
            </a:prstGeom>
            <a:solidFill>
              <a:srgbClr val="52DDD7"/>
            </a:solidFill>
            <a:ln>
              <a:solidFill>
                <a:srgbClr val="52DDD7"/>
              </a:solidFill>
            </a:ln>
            <a:effectLst>
              <a:outerShdw blurRad="50800" dist="38100" dir="8100000" algn="tr" rotWithShape="0">
                <a:prstClr val="black">
                  <a:alpha val="40000"/>
                </a:prstClr>
              </a:outerShdw>
            </a:effectLst>
          </p:spPr>
          <p:txBody>
            <a:bodyPr wrap="square" rtlCol="0">
              <a:spAutoFit/>
            </a:bodyPr>
            <a:lstStyle/>
            <a:p>
              <a:pPr algn="ctr"/>
              <a:r>
                <a:rPr lang="zh-CN" altLang="en-US" sz="1600" b="1" dirty="0"/>
                <a:t>临床管理便利</a:t>
              </a:r>
            </a:p>
          </p:txBody>
        </p:sp>
        <p:sp>
          <p:nvSpPr>
            <p:cNvPr id="33" name="矩形 32"/>
            <p:cNvSpPr/>
            <p:nvPr/>
          </p:nvSpPr>
          <p:spPr>
            <a:xfrm>
              <a:off x="582976" y="1479308"/>
              <a:ext cx="4056480" cy="2155791"/>
            </a:xfrm>
            <a:prstGeom prst="rect">
              <a:avLst/>
            </a:prstGeom>
            <a:ln>
              <a:solidFill>
                <a:srgbClr val="52DDD7"/>
              </a:solidFill>
            </a:ln>
          </p:spPr>
          <p:txBody>
            <a:bodyPr wrap="square" anchor="ctr">
              <a:noAutofit/>
            </a:bodyPr>
            <a:lstStyle/>
            <a:p>
              <a:pPr marL="285750" indent="-285750">
                <a:lnSpc>
                  <a:spcPct val="114000"/>
                </a:lnSpc>
                <a:spcAft>
                  <a:spcPts val="600"/>
                </a:spcAft>
                <a:buBlip>
                  <a:blip r:embed="rId3"/>
                </a:buBlip>
              </a:pPr>
              <a:r>
                <a:rPr lang="zh-CN" altLang="en-US" sz="1400" dirty="0"/>
                <a:t>适应症明确</a:t>
              </a:r>
              <a:r>
                <a:rPr lang="zh-CN" altLang="en-US" sz="1400" b="1" dirty="0">
                  <a:solidFill>
                    <a:srgbClr val="FF0000"/>
                  </a:solidFill>
                </a:rPr>
                <a:t>不存在滥用</a:t>
              </a:r>
              <a:r>
                <a:rPr lang="zh-CN" altLang="en-US" sz="1400" dirty="0"/>
                <a:t>或者超说明书使用的风险，依据标准诊疗流程使用，经办审核难度低</a:t>
              </a:r>
              <a:endParaRPr lang="en-US" altLang="zh-CN" sz="1400" dirty="0"/>
            </a:p>
            <a:p>
              <a:pPr marL="285750" indent="-285750">
                <a:lnSpc>
                  <a:spcPct val="114000"/>
                </a:lnSpc>
                <a:spcAft>
                  <a:spcPts val="600"/>
                </a:spcAft>
                <a:buBlip>
                  <a:blip r:embed="rId3"/>
                </a:buBlip>
              </a:pPr>
              <a:r>
                <a:rPr lang="zh-CN" altLang="en-US" sz="1400" dirty="0"/>
                <a:t>国家抗菌药管理政策不断完善，奥马片作为抗菌新药已在广东、四川、黑龙江等省纳入限制使用级管理，临床处方审核严格、滥用风险小</a:t>
              </a:r>
            </a:p>
            <a:p>
              <a:pPr marL="285750" indent="-285750">
                <a:lnSpc>
                  <a:spcPct val="114000"/>
                </a:lnSpc>
                <a:spcAft>
                  <a:spcPts val="600"/>
                </a:spcAft>
                <a:buBlip>
                  <a:blip r:embed="rId3"/>
                </a:buBlip>
              </a:pPr>
              <a:r>
                <a:rPr lang="zh-CN" altLang="en-US" sz="1400" dirty="0"/>
                <a:t>口服制剂应用方便、可门诊用药或出院带药、便于管理</a:t>
              </a:r>
            </a:p>
          </p:txBody>
        </p:sp>
      </p:grpSp>
    </p:spTree>
    <p:extLst>
      <p:ext uri="{BB962C8B-B14F-4D97-AF65-F5344CB8AC3E}">
        <p14:creationId xmlns:p14="http://schemas.microsoft.com/office/powerpoint/2010/main" val="3568165582"/>
      </p:ext>
    </p:extLst>
  </p:cSld>
  <p:clrMapOvr>
    <a:masterClrMapping/>
  </p:clrMapOvr>
  <mc:AlternateContent xmlns:mc="http://schemas.openxmlformats.org/markup-compatibility/2006" xmlns:p14="http://schemas.microsoft.com/office/powerpoint/2010/main">
    <mc:Choice Requires="p14">
      <p:transition spd="slow" p14:dur="2000" advTm="114812"/>
    </mc:Choice>
    <mc:Fallback xmlns="">
      <p:transition spd="slow" advTm="11481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就这个！">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自定义 3">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自定义 3">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3926</TotalTime>
  <Words>2035</Words>
  <Application>Microsoft Office PowerPoint</Application>
  <PresentationFormat>宽屏</PresentationFormat>
  <Paragraphs>171</Paragraphs>
  <Slides>10</Slides>
  <Notes>7</Notes>
  <HiddenSlides>0</HiddenSlides>
  <MMClips>0</MMClips>
  <ScaleCrop>false</ScaleCrop>
  <HeadingPairs>
    <vt:vector size="8" baseType="variant">
      <vt:variant>
        <vt:lpstr>已用的字体</vt:lpstr>
      </vt:variant>
      <vt:variant>
        <vt:i4>12</vt:i4>
      </vt:variant>
      <vt:variant>
        <vt:lpstr>主题</vt:lpstr>
      </vt:variant>
      <vt:variant>
        <vt:i4>4</vt:i4>
      </vt:variant>
      <vt:variant>
        <vt:lpstr>嵌入 OLE 服务器</vt:lpstr>
      </vt:variant>
      <vt:variant>
        <vt:i4>1</vt:i4>
      </vt:variant>
      <vt:variant>
        <vt:lpstr>幻灯片标题</vt:lpstr>
      </vt:variant>
      <vt:variant>
        <vt:i4>10</vt:i4>
      </vt:variant>
    </vt:vector>
  </HeadingPairs>
  <TitlesOfParts>
    <vt:vector size="27" baseType="lpstr">
      <vt:lpstr>Microsoft YaHei Light</vt:lpstr>
      <vt:lpstr>等线</vt:lpstr>
      <vt:lpstr>等线 Light</vt:lpstr>
      <vt:lpstr>楷体</vt:lpstr>
      <vt:lpstr>微软雅黑</vt:lpstr>
      <vt:lpstr>微软雅黑</vt:lpstr>
      <vt:lpstr>Agency FB</vt:lpstr>
      <vt:lpstr>Arial</vt:lpstr>
      <vt:lpstr>Calibri</vt:lpstr>
      <vt:lpstr>Impact</vt:lpstr>
      <vt:lpstr>Times New Roman</vt:lpstr>
      <vt:lpstr>Wingdings</vt:lpstr>
      <vt:lpstr>Office 主题​​</vt:lpstr>
      <vt:lpstr>自定义设计方案</vt:lpstr>
      <vt:lpstr>1_自定义设计方案</vt:lpstr>
      <vt:lpstr>2_Office 主题</vt:lpstr>
      <vt:lpstr>think-cell 幻灯片</vt:lpstr>
      <vt:lpstr>甲苯磺酸奥马环素片 （纽再乐®）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感谢您对甲苯磺酸奥马环素片的审阅和支持！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Ban lianlian 914</dc:creator>
  <cp:lastModifiedBy>Zhuangran Jiang</cp:lastModifiedBy>
  <cp:revision>285</cp:revision>
  <dcterms:created xsi:type="dcterms:W3CDTF">2023-05-30T02:01:30Z</dcterms:created>
  <dcterms:modified xsi:type="dcterms:W3CDTF">2023-07-14T06:09:45Z</dcterms:modified>
</cp:coreProperties>
</file>