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3"/>
  </p:sldMasterIdLst>
  <p:notesMasterIdLst>
    <p:notesMasterId r:id="rId13"/>
  </p:notesMasterIdLst>
  <p:handoutMasterIdLst>
    <p:handoutMasterId r:id="rId14"/>
  </p:handoutMasterIdLst>
  <p:sldIdLst>
    <p:sldId id="257" r:id="rId4"/>
    <p:sldId id="258" r:id="rId5"/>
    <p:sldId id="2640" r:id="rId6"/>
    <p:sldId id="2641" r:id="rId7"/>
    <p:sldId id="2642" r:id="rId8"/>
    <p:sldId id="2644" r:id="rId9"/>
    <p:sldId id="2645" r:id="rId10"/>
    <p:sldId id="2646" r:id="rId11"/>
    <p:sldId id="263" r:id="rId12"/>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ea typeface="黑体" panose="0201060906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ea typeface="黑体" panose="02010609060101010101" charset="-122"/>
              </a:rPr>
            </a:fld>
            <a:endParaRPr lang="zh-CN" altLang="en-US">
              <a:ea typeface="黑体" panose="0201060906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ea typeface="黑体" panose="0201060906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ea typeface="黑体" panose="02010609060101010101" charset="-122"/>
              </a:rPr>
            </a:fld>
            <a:endParaRPr lang="zh-CN" altLang="en-US">
              <a:ea typeface="黑体" panose="02010609060101010101"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黑体" panose="0201060906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黑体" panose="02010609060101010101" charset="-122"/>
              </a:defRPr>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黑体" panose="0201060906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黑体" panose="02010609060101010101" charset="-122"/>
              </a:defRPr>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黑体" panose="02010609060101010101" charset="-122"/>
        <a:cs typeface="+mn-cs"/>
      </a:defRPr>
    </a:lvl1pPr>
    <a:lvl2pPr marL="457200" algn="l" defTabSz="914400" rtl="0" eaLnBrk="1" latinLnBrk="0" hangingPunct="1">
      <a:defRPr sz="1200" kern="1200">
        <a:solidFill>
          <a:schemeClr val="tx1"/>
        </a:solidFill>
        <a:latin typeface="+mn-lt"/>
        <a:ea typeface="黑体" panose="02010609060101010101" charset="-122"/>
        <a:cs typeface="+mn-cs"/>
      </a:defRPr>
    </a:lvl2pPr>
    <a:lvl3pPr marL="914400" algn="l" defTabSz="914400" rtl="0" eaLnBrk="1" latinLnBrk="0" hangingPunct="1">
      <a:defRPr sz="1200" kern="1200">
        <a:solidFill>
          <a:schemeClr val="tx1"/>
        </a:solidFill>
        <a:latin typeface="+mn-lt"/>
        <a:ea typeface="黑体" panose="02010609060101010101" charset="-122"/>
        <a:cs typeface="+mn-cs"/>
      </a:defRPr>
    </a:lvl3pPr>
    <a:lvl4pPr marL="1371600" algn="l" defTabSz="914400" rtl="0" eaLnBrk="1" latinLnBrk="0" hangingPunct="1">
      <a:defRPr sz="1200" kern="1200">
        <a:solidFill>
          <a:schemeClr val="tx1"/>
        </a:solidFill>
        <a:latin typeface="+mn-lt"/>
        <a:ea typeface="黑体" panose="02010609060101010101" charset="-122"/>
        <a:cs typeface="+mn-cs"/>
      </a:defRPr>
    </a:lvl4pPr>
    <a:lvl5pPr marL="1828800" algn="l" defTabSz="914400" rtl="0" eaLnBrk="1" latinLnBrk="0" hangingPunct="1">
      <a:defRPr sz="1200" kern="1200">
        <a:solidFill>
          <a:schemeClr val="tx1"/>
        </a:solidFill>
        <a:latin typeface="+mn-lt"/>
        <a:ea typeface="黑体" panose="02010609060101010101"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61AED6D-ECE6-B44F-8DE4-8BE5D47AE277}" type="datetimeFigureOut">
              <a:rPr/>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61AED6D-ECE6-B44F-8DE4-8BE5D47AE277}" type="datetimeFigureOut">
              <a:rPr/>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AED6D-ECE6-B44F-8DE4-8BE5D47AE277}" type="datetimeFigureOut">
              <a:rPr/>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61AED6D-ECE6-B44F-8DE4-8BE5D47AE277}" type="datetimeFigureOut">
              <a:rPr/>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61AED6D-ECE6-B44F-8DE4-8BE5D47AE277}" type="datetimeFigureOut">
              <a:rPr/>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AED6D-ECE6-B44F-8DE4-8BE5D47AE277}" type="datetimeFigureOut">
              <a:rPr/>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AED6D-ECE6-B44F-8DE4-8BE5D47AE277}" type="datetimeFigureOut">
              <a:rPr/>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DBA56-5C4D-F64A-A57E-5CF1AD3C2F69}" type="slidenum">
              <a:rPr/>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AED6D-ECE6-B44F-8DE4-8BE5D47AE277}" type="datetimeFigureOut">
              <a:rPr/>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DBA56-5C4D-F64A-A57E-5CF1AD3C2F69}" type="slidenum">
              <a:rPr/>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度视觉·原创设计 https://www.docer.com/works?userid=22383862"/>
          <p:cNvSpPr txBox="1"/>
          <p:nvPr/>
        </p:nvSpPr>
        <p:spPr>
          <a:xfrm>
            <a:off x="2509792" y="2759455"/>
            <a:ext cx="2436860" cy="3154710"/>
          </a:xfrm>
          <a:prstGeom prst="rect">
            <a:avLst/>
          </a:prstGeom>
          <a:noFill/>
        </p:spPr>
        <p:txBody>
          <a:bodyPr wrap="square" rtlCol="0">
            <a:spAutoFit/>
          </a:bodyPr>
          <a:lstStyle/>
          <a:p>
            <a:r>
              <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rPr>
              <a:t>“</a:t>
            </a:r>
            <a:endPar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p:nvPr/>
        </p:nvSpPr>
        <p:spPr>
          <a:xfrm flipV="1">
            <a:off x="0" y="0"/>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4" name="深度视觉·原创设计 https://www.docer.com/works?userid=22383862"/>
          <p:cNvSpPr/>
          <p:nvPr/>
        </p:nvSpPr>
        <p:spPr>
          <a:xfrm flipH="1">
            <a:off x="4127096" y="4690853"/>
            <a:ext cx="8064904" cy="2167147"/>
          </a:xfrm>
          <a:prstGeom prst="rtTriangl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5" name="深度视觉·原创设计 https://www.docer.com/works?userid=22383862"/>
          <p:cNvSpPr/>
          <p:nvPr/>
        </p:nvSpPr>
        <p:spPr>
          <a:xfrm>
            <a:off x="733042" y="2033517"/>
            <a:ext cx="2790968" cy="2790966"/>
          </a:xfrm>
          <a:prstGeom prst="ellips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深度视觉·原创设计 https://www.docer.com/works?userid=22383862"/>
          <p:cNvSpPr txBox="1"/>
          <p:nvPr/>
        </p:nvSpPr>
        <p:spPr>
          <a:xfrm>
            <a:off x="662946" y="2967335"/>
            <a:ext cx="2931160" cy="922020"/>
          </a:xfrm>
          <a:prstGeom prst="rect">
            <a:avLst/>
          </a:prstGeom>
          <a:noFill/>
          <a:ln>
            <a:noFill/>
          </a:ln>
        </p:spPr>
        <p:txBody>
          <a:bodyPr wrap="none" rtlCol="0">
            <a:spAutoFit/>
          </a:bodyPr>
          <a:lstStyle/>
          <a:p>
            <a:pPr algn="ctr"/>
            <a:r>
              <a:rPr lang="zh-CN" altLang="en-US" sz="5400" b="1" dirty="0">
                <a:solidFill>
                  <a:schemeClr val="bg1"/>
                </a:solidFill>
                <a:latin typeface="黑体" panose="02010609060101010101" charset="-122"/>
                <a:ea typeface="黑体" panose="02010609060101010101" charset="-122"/>
                <a:sym typeface="黑体" panose="02010609060101010101" charset="-122"/>
              </a:rPr>
              <a:t>倍特药业</a:t>
            </a:r>
            <a:endParaRPr lang="zh-CN" altLang="en-US" sz="5400" b="1" dirty="0">
              <a:solidFill>
                <a:schemeClr val="bg1"/>
              </a:solidFill>
              <a:latin typeface="黑体" panose="02010609060101010101" charset="-122"/>
              <a:ea typeface="黑体" panose="02010609060101010101" charset="-122"/>
              <a:sym typeface="黑体" panose="02010609060101010101" charset="-122"/>
            </a:endParaRPr>
          </a:p>
        </p:txBody>
      </p:sp>
      <p:sp>
        <p:nvSpPr>
          <p:cNvPr id="11" name="深度视觉·原创设计 https://www.docer.com/works?userid=22383862"/>
          <p:cNvSpPr txBox="1"/>
          <p:nvPr/>
        </p:nvSpPr>
        <p:spPr>
          <a:xfrm>
            <a:off x="5699177" y="2167147"/>
            <a:ext cx="5642113" cy="82994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zh-CN"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rPr>
              <a:t>头孢地尼颗粒</a:t>
            </a:r>
            <a:endParaRPr lang="zh-CN" altLang="zh-CN"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endParaRPr>
          </a:p>
        </p:txBody>
      </p:sp>
      <p:sp>
        <p:nvSpPr>
          <p:cNvPr id="13" name="深度视觉·原创设计 https://www.docer.com/works?userid=22383862"/>
          <p:cNvSpPr/>
          <p:nvPr/>
        </p:nvSpPr>
        <p:spPr>
          <a:xfrm>
            <a:off x="5723188" y="4041115"/>
            <a:ext cx="2473876" cy="649738"/>
          </a:xfrm>
          <a:prstGeom prst="roundRect">
            <a:avLst>
              <a:gd name="adj" fmla="val 50000"/>
            </a:avLst>
          </a:prstGeom>
          <a:solidFill>
            <a:schemeClr val="accent2"/>
          </a:solidFill>
          <a:ln>
            <a:noFill/>
          </a:ln>
          <a:effectLst>
            <a:outerShdw blurRad="2159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i="1" dirty="0">
              <a:latin typeface="黑体" panose="02010609060101010101" charset="-122"/>
              <a:ea typeface="黑体" panose="02010609060101010101" charset="-122"/>
              <a:cs typeface="Arial" panose="020B0604020202020204" pitchFamily="34" charset="0"/>
              <a:sym typeface="黑体" panose="02010609060101010101" charset="-122"/>
            </a:endParaRPr>
          </a:p>
        </p:txBody>
      </p:sp>
      <p:sp>
        <p:nvSpPr>
          <p:cNvPr id="14" name="深度视觉·原创设计 https://www.docer.com/works?userid=22383862"/>
          <p:cNvSpPr/>
          <p:nvPr/>
        </p:nvSpPr>
        <p:spPr>
          <a:xfrm>
            <a:off x="6021561" y="4175715"/>
            <a:ext cx="1877130" cy="380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600" dirty="0">
                <a:solidFill>
                  <a:schemeClr val="bg1"/>
                </a:solidFill>
                <a:latin typeface="黑体" panose="02010609060101010101" charset="-122"/>
                <a:ea typeface="黑体" panose="02010609060101010101" charset="-122"/>
                <a:cs typeface="+mn-ea"/>
                <a:sym typeface="黑体" panose="02010609060101010101" charset="-122"/>
              </a:rPr>
              <a:t>商品名：博仕多安</a:t>
            </a:r>
            <a:endParaRPr lang="zh-CN" altLang="en-US" sz="1600" dirty="0">
              <a:solidFill>
                <a:schemeClr val="bg1"/>
              </a:solidFill>
              <a:latin typeface="黑体" panose="02010609060101010101" charset="-122"/>
              <a:ea typeface="黑体" panose="02010609060101010101" charset="-122"/>
              <a:cs typeface="+mn-ea"/>
              <a:sym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407282" y="-683946"/>
            <a:ext cx="1678672" cy="4493232"/>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352425" y="1212850"/>
            <a:ext cx="4104640" cy="8928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倍特药业</a:t>
            </a:r>
            <a:endPar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en-US" altLang="zh-CN"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a:t>
            </a:r>
            <a:r>
              <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博仕多安</a:t>
            </a:r>
            <a:endPar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4" name="深度视觉·原创设计 https://www.docer.com/works?userid=22383862"/>
          <p:cNvSpPr/>
          <p:nvPr/>
        </p:nvSpPr>
        <p:spPr>
          <a:xfrm>
            <a:off x="2691344" y="2880965"/>
            <a:ext cx="3077509"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药品基本</a:t>
            </a:r>
            <a:r>
              <a:rPr lang="zh-CN" altLang="en-US" sz="3200" b="1" dirty="0">
                <a:latin typeface="黑体" panose="02010609060101010101" charset="-122"/>
                <a:ea typeface="黑体" panose="02010609060101010101" charset="-122"/>
                <a:cs typeface="+mn-ea"/>
                <a:sym typeface="黑体" panose="02010609060101010101" charset="-122"/>
              </a:rPr>
              <a:t>信息</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6" name="深度视觉·原创设计 https://www.docer.com/works?userid=22383862"/>
          <p:cNvSpPr/>
          <p:nvPr/>
        </p:nvSpPr>
        <p:spPr>
          <a:xfrm>
            <a:off x="2691345" y="4101142"/>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有效性</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8" name="深度视觉·原创设计 https://www.docer.com/works?userid=22383862"/>
          <p:cNvSpPr/>
          <p:nvPr/>
        </p:nvSpPr>
        <p:spPr>
          <a:xfrm>
            <a:off x="7676253" y="2933409"/>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安全</a:t>
            </a:r>
            <a:r>
              <a:rPr lang="zh-CN" altLang="en-US" sz="3200" b="1" dirty="0">
                <a:latin typeface="黑体" panose="02010609060101010101" charset="-122"/>
                <a:ea typeface="黑体" panose="02010609060101010101" charset="-122"/>
                <a:cs typeface="+mn-ea"/>
                <a:sym typeface="黑体" panose="02010609060101010101" charset="-122"/>
              </a:rPr>
              <a:t>性</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10" name="深度视觉·原创设计 https://www.docer.com/works?userid=22383862"/>
          <p:cNvSpPr/>
          <p:nvPr/>
        </p:nvSpPr>
        <p:spPr>
          <a:xfrm>
            <a:off x="7676253" y="4153586"/>
            <a:ext cx="3092258"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创新</a:t>
            </a:r>
            <a:r>
              <a:rPr lang="zh-CN" altLang="en-US" sz="3200" b="1" dirty="0">
                <a:latin typeface="黑体" panose="02010609060101010101" charset="-122"/>
                <a:ea typeface="黑体" panose="02010609060101010101" charset="-122"/>
                <a:cs typeface="+mn-ea"/>
                <a:sym typeface="黑体" panose="02010609060101010101" charset="-122"/>
              </a:rPr>
              <a:t>性</a:t>
            </a:r>
            <a:endParaRPr lang="zh-CN" altLang="en-US" sz="3200" b="1" dirty="0">
              <a:latin typeface="黑体" panose="02010609060101010101" charset="-122"/>
              <a:ea typeface="黑体" panose="02010609060101010101" charset="-122"/>
              <a:cs typeface="+mn-ea"/>
              <a:sym typeface="黑体" panose="02010609060101010101" charset="-122"/>
            </a:endParaRPr>
          </a:p>
        </p:txBody>
      </p:sp>
      <p:grpSp>
        <p:nvGrpSpPr>
          <p:cNvPr id="12" name="深度视觉·原创设计 https://www.docer.com/works?userid=22383862"/>
          <p:cNvGrpSpPr/>
          <p:nvPr/>
        </p:nvGrpSpPr>
        <p:grpSpPr>
          <a:xfrm>
            <a:off x="1423489" y="2863001"/>
            <a:ext cx="793072" cy="772544"/>
            <a:chOff x="6258725" y="1261826"/>
            <a:chExt cx="793072" cy="772544"/>
          </a:xfrm>
        </p:grpSpPr>
        <p:sp>
          <p:nvSpPr>
            <p:cNvPr id="13" name="AutoShape 1"/>
            <p:cNvSpPr/>
            <p:nvPr/>
          </p:nvSpPr>
          <p:spPr bwMode="auto">
            <a:xfrm>
              <a:off x="6258725" y="12618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latin typeface="黑体" panose="02010609060101010101" charset="-122"/>
                <a:ea typeface="黑体" panose="02010609060101010101" charset="-122"/>
                <a:cs typeface="+mn-ea"/>
                <a:sym typeface="黑体" panose="02010609060101010101" charset="-122"/>
              </a:endParaRPr>
            </a:p>
          </p:txBody>
        </p:sp>
        <p:sp>
          <p:nvSpPr>
            <p:cNvPr id="14" name="文本框 14"/>
            <p:cNvSpPr txBox="1"/>
            <p:nvPr/>
          </p:nvSpPr>
          <p:spPr>
            <a:xfrm>
              <a:off x="6320875" y="13557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01</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15" name="深度视觉·原创设计 https://www.docer.com/works?userid=22383862"/>
          <p:cNvGrpSpPr/>
          <p:nvPr/>
        </p:nvGrpSpPr>
        <p:grpSpPr>
          <a:xfrm>
            <a:off x="1423489" y="4060101"/>
            <a:ext cx="793072" cy="772544"/>
            <a:chOff x="6258725" y="2458926"/>
            <a:chExt cx="793072" cy="772544"/>
          </a:xfrm>
        </p:grpSpPr>
        <p:sp>
          <p:nvSpPr>
            <p:cNvPr id="16" name="AutoShape 1"/>
            <p:cNvSpPr/>
            <p:nvPr/>
          </p:nvSpPr>
          <p:spPr bwMode="auto">
            <a:xfrm>
              <a:off x="6258725" y="24589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17" name="文本框 17"/>
            <p:cNvSpPr txBox="1"/>
            <p:nvPr/>
          </p:nvSpPr>
          <p:spPr>
            <a:xfrm>
              <a:off x="6320875" y="25528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02</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18" name="深度视觉·原创设计 https://www.docer.com/works?userid=22383862"/>
          <p:cNvGrpSpPr/>
          <p:nvPr/>
        </p:nvGrpSpPr>
        <p:grpSpPr>
          <a:xfrm>
            <a:off x="6408397" y="2869291"/>
            <a:ext cx="793072" cy="772544"/>
            <a:chOff x="6258725" y="3656026"/>
            <a:chExt cx="793072" cy="772544"/>
          </a:xfrm>
        </p:grpSpPr>
        <p:sp>
          <p:nvSpPr>
            <p:cNvPr id="19" name="AutoShape 1"/>
            <p:cNvSpPr/>
            <p:nvPr/>
          </p:nvSpPr>
          <p:spPr bwMode="auto">
            <a:xfrm>
              <a:off x="6258725" y="36560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0" name="文本框 20"/>
            <p:cNvSpPr txBox="1"/>
            <p:nvPr/>
          </p:nvSpPr>
          <p:spPr>
            <a:xfrm>
              <a:off x="6320875" y="37499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03</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21" name="深度视觉·原创设计 https://www.docer.com/works?userid=22383862"/>
          <p:cNvGrpSpPr/>
          <p:nvPr/>
        </p:nvGrpSpPr>
        <p:grpSpPr>
          <a:xfrm>
            <a:off x="6408397" y="4066391"/>
            <a:ext cx="793072" cy="772544"/>
            <a:chOff x="6258725" y="4853126"/>
            <a:chExt cx="793072" cy="772544"/>
          </a:xfrm>
        </p:grpSpPr>
        <p:sp>
          <p:nvSpPr>
            <p:cNvPr id="22" name="AutoShape 1"/>
            <p:cNvSpPr/>
            <p:nvPr/>
          </p:nvSpPr>
          <p:spPr bwMode="auto">
            <a:xfrm>
              <a:off x="6258725" y="48531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3" name="文本框 23"/>
            <p:cNvSpPr txBox="1"/>
            <p:nvPr/>
          </p:nvSpPr>
          <p:spPr>
            <a:xfrm>
              <a:off x="6320875" y="49470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04</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sp>
        <p:nvSpPr>
          <p:cNvPr id="25" name="深度视觉·原创设计 https://www.docer.com/works?userid=22383862"/>
          <p:cNvSpPr/>
          <p:nvPr/>
        </p:nvSpPr>
        <p:spPr>
          <a:xfrm>
            <a:off x="2691345" y="5298117"/>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公平性</a:t>
            </a:r>
            <a:endParaRPr lang="zh-CN" altLang="en-US" sz="3200" b="1" dirty="0">
              <a:latin typeface="黑体" panose="02010609060101010101" charset="-122"/>
              <a:ea typeface="黑体" panose="02010609060101010101" charset="-122"/>
              <a:cs typeface="+mn-ea"/>
              <a:sym typeface="黑体" panose="02010609060101010101" charset="-122"/>
            </a:endParaRPr>
          </a:p>
        </p:txBody>
      </p:sp>
      <p:grpSp>
        <p:nvGrpSpPr>
          <p:cNvPr id="26" name="深度视觉·原创设计 https://www.docer.com/works?userid=22383862"/>
          <p:cNvGrpSpPr/>
          <p:nvPr/>
        </p:nvGrpSpPr>
        <p:grpSpPr>
          <a:xfrm>
            <a:off x="1423489" y="5257076"/>
            <a:ext cx="793072" cy="772544"/>
            <a:chOff x="6258725" y="2458926"/>
            <a:chExt cx="793072" cy="772544"/>
          </a:xfrm>
        </p:grpSpPr>
        <p:sp>
          <p:nvSpPr>
            <p:cNvPr id="27" name="AutoShape 1"/>
            <p:cNvSpPr/>
            <p:nvPr/>
          </p:nvSpPr>
          <p:spPr bwMode="auto">
            <a:xfrm>
              <a:off x="6258725" y="24589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8" name="文本框 17"/>
            <p:cNvSpPr txBox="1"/>
            <p:nvPr/>
          </p:nvSpPr>
          <p:spPr>
            <a:xfrm>
              <a:off x="6358717" y="2552811"/>
              <a:ext cx="593090" cy="58356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05</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01</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药品基本信息</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250315" y="1478915"/>
            <a:ext cx="9805670" cy="3691255"/>
          </a:xfrm>
          <a:prstGeom prst="rect">
            <a:avLst/>
          </a:prstGeom>
        </p:spPr>
        <p:txBody>
          <a:bodyPr wrap="square" lIns="91433" tIns="45716" rIns="91433" bIns="45716">
            <a:spAutoFit/>
          </a:bodyPr>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通用名：</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头孢地尼颗粒</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注册规格：</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50mg</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6/12</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袋 </a:t>
            </a: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中国大陆首次上市时间：</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2020</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目前大陆地区同通用名药品的上市情况：</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共</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6</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家</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全球首个上市国家</a:t>
            </a:r>
            <a:r>
              <a:rPr lang="en-US" altLang="zh-CN"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地区及上市时间：</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日本</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1991</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是否为</a:t>
            </a:r>
            <a:r>
              <a:rPr lang="en-US" altLang="zh-CN"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OTC</a:t>
            </a: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药品：</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否</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参照药品建议：</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头孢克肟颗粒</a:t>
            </a:r>
            <a:endParaRPr lang="zh-CN" altLang="en-US" dirty="0">
              <a:latin typeface="黑体" panose="02010609060101010101" charset="-122"/>
              <a:ea typeface="黑体" panose="02010609060101010101" charset="-122"/>
            </a:endParaRPr>
          </a:p>
          <a:p>
            <a:pPr marL="0" marR="0" lvl="0" indent="0" algn="l" defTabSz="914400" rtl="0" eaLnBrk="1" fontAlgn="auto" latinLnBrk="0" hangingPunct="1">
              <a:lnSpc>
                <a:spcPct val="150000"/>
              </a:lnSpc>
              <a:spcBef>
                <a:spcPts val="0"/>
              </a:spcBef>
              <a:spcAft>
                <a:spcPts val="0"/>
              </a:spcAft>
              <a:buClrTx/>
              <a:buSzTx/>
              <a:buFontTx/>
              <a:buNone/>
              <a:defRPr/>
            </a:pP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01</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药品基本信息</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031875" y="1503680"/>
            <a:ext cx="10548620" cy="5245100"/>
          </a:xfrm>
          <a:prstGeom prst="rect">
            <a:avLst/>
          </a:prstGeom>
        </p:spPr>
        <p:txBody>
          <a:bodyPr wrap="square" lIns="91433" tIns="45716" rIns="91433" bIns="45716">
            <a:spAutoFit/>
          </a:bodyPr>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适应症：</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对头孢地尼敏感的葡萄球菌属、链球菌属、肺炎球菌、大肠杆菌、克雷白氏菌、奇异变形杆菌、流感嗜血杆菌等菌株所引起的下列感染：毛囊炎、疖、疖肿、痈、传染性脓痂疹、丹毒、蜂窝组织炎、淋巴管炎、炭疽、化脓性甲沟炎、皮下脓肿、汗腺炎、粉瘤感染、慢性脓皮症。咽喉炎、急性支气管炎、扁桃腺炎症、肺炎。肾盂肾炎、膀胱炎。猩红热。中耳炎、副鼻窦炎。</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疾病基本情况：</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查阅近年来出版的医学文献期刊上公开发表的有关论文报道归纳表明：1.引起临床感染的细菌在数最上不断增加，呈上升趋势。2.治病菌的耐药率逐年不断升高，多重耐药菌株增多。多重耐药菌株（对≥3种抗菌素耐药）肺炎链球菌检出率达到63.2%（151/239）；各群β溶血性链球菌对红霉素、克林霉素的耐药率大多超过60%，对四环素的耐药率高达77.8%。3．条件致病菌引发的感染增多多重感染上升。</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头孢地尼具有均衡的抗菌谱，对常见的革兰氏阳性菌和阴性菌均敏感，覆盖临床常见感染致病菌。</a:t>
            </a:r>
            <a:endParaRPr lang="zh-CN" altLang="en-US" sz="1860" dirty="0">
              <a:latin typeface="黑体" panose="02010609060101010101" charset="-122"/>
              <a:ea typeface="黑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用法用量：</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a:lnSpc>
                <a:spcPts val="2250"/>
              </a:lnSpc>
              <a:spcBef>
                <a:spcPts val="0"/>
              </a:spcBef>
              <a:spcAft>
                <a:spcPts val="0"/>
              </a:spcAft>
              <a:buClrTx/>
              <a:buSzTx/>
              <a:buNone/>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成人服用的常规剂量为一次2袋（100mg效价），一日3次。</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endParaRPr>
          </a:p>
          <a:p>
            <a:pPr>
              <a:lnSpc>
                <a:spcPts val="2250"/>
              </a:lnSpc>
              <a:spcBef>
                <a:spcPts val="0"/>
              </a:spcBef>
              <a:spcAft>
                <a:spcPts val="0"/>
              </a:spcAft>
              <a:buClrTx/>
              <a:buSzTx/>
              <a:buNone/>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儿童服用的常规剂量为每日9~18mg（效价）/kg，分3次口服。</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endParaRPr>
          </a:p>
          <a:p>
            <a:pPr>
              <a:lnSpc>
                <a:spcPts val="2250"/>
              </a:lnSpc>
              <a:spcBef>
                <a:spcPts val="0"/>
              </a:spcBef>
              <a:spcAft>
                <a:spcPts val="0"/>
              </a:spcAft>
              <a:buClrTx/>
              <a:buSzTx/>
              <a:buNone/>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可依年龄、症状进行适量增减。</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02</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安全性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100" name="文本框 99"/>
          <p:cNvSpPr txBox="1"/>
          <p:nvPr/>
        </p:nvSpPr>
        <p:spPr>
          <a:xfrm>
            <a:off x="773430" y="1657985"/>
            <a:ext cx="10109835" cy="4523105"/>
          </a:xfrm>
          <a:prstGeom prst="rect">
            <a:avLst/>
          </a:prstGeom>
          <a:noFill/>
          <a:ln w="9525">
            <a:noFill/>
          </a:ln>
        </p:spPr>
        <p:txBody>
          <a:bodyPr wrap="square">
            <a:spAutoFit/>
          </a:bodyPr>
          <a:p>
            <a:pPr marL="0" indent="266700" algn="l"/>
            <a:r>
              <a:rPr lang="zh-CN" b="0">
                <a:latin typeface="黑体" panose="02010609060101010101" charset="-122"/>
                <a:ea typeface="黑体" panose="02010609060101010101" charset="-122"/>
                <a:cs typeface="黑体" panose="02010609060101010101" charset="-122"/>
              </a:rPr>
              <a:t>在使用本品治疗的13,715名患者中，有354例(2.58%)不良反应。</a:t>
            </a:r>
            <a:endParaRPr lang="zh-CN" b="0">
              <a:latin typeface="黑体" panose="02010609060101010101" charset="-122"/>
              <a:ea typeface="黑体" panose="02010609060101010101" charset="-122"/>
              <a:cs typeface="黑体" panose="02010609060101010101" charset="-122"/>
            </a:endParaRPr>
          </a:p>
          <a:p>
            <a:pPr marL="0" indent="266700" algn="l"/>
            <a:r>
              <a:rPr lang="zh-CN" b="0">
                <a:latin typeface="黑体" panose="02010609060101010101" charset="-122"/>
                <a:ea typeface="黑体" panose="02010609060101010101" charset="-122"/>
                <a:cs typeface="黑体" panose="02010609060101010101" charset="-122"/>
              </a:rPr>
              <a:t>(包括实验室数据异常)的报告。主要不良反应为消化道症状(110例， 0.80%),如腹泻或腹痛；皮肤症状(31例，0.23%),如皮疹或瘙痒。主要的实验室数据异常包括谷丙转氨酶(126例，0.92%)和谷草转氨酶(89例， 0.65%)升高；嗜酸性粒细胞增多(41例，0.30%)。</a:t>
            </a:r>
            <a:endParaRPr lang="zh-CN" b="0">
              <a:latin typeface="黑体" panose="02010609060101010101" charset="-122"/>
              <a:ea typeface="黑体" panose="02010609060101010101" charset="-122"/>
              <a:cs typeface="黑体" panose="02010609060101010101" charset="-122"/>
            </a:endParaRPr>
          </a:p>
          <a:p>
            <a:pPr marL="0" indent="266700" algn="l"/>
            <a:r>
              <a:rPr lang="zh-CN" altLang="en-US" b="1">
                <a:latin typeface="黑体" panose="02010609060101010101" charset="-122"/>
                <a:ea typeface="黑体" panose="02010609060101010101" charset="-122"/>
                <a:cs typeface="黑体" panose="02010609060101010101" charset="-122"/>
              </a:rPr>
              <a:t>安全性方面优势：</a:t>
            </a:r>
            <a:endParaRPr lang="zh-CN" altLang="en-US" b="1">
              <a:latin typeface="黑体" panose="02010609060101010101" charset="-122"/>
              <a:ea typeface="黑体" panose="02010609060101010101" charset="-122"/>
              <a:cs typeface="黑体" panose="02010609060101010101" charset="-122"/>
            </a:endParaRPr>
          </a:p>
          <a:p>
            <a:pPr indent="0" algn="l">
              <a:buNone/>
            </a:pPr>
            <a:r>
              <a:rPr lang="en-US" altLang="zh-CN">
                <a:solidFill>
                  <a:schemeClr val="tx1"/>
                </a:solidFill>
                <a:latin typeface="黑体" panose="02010609060101010101" charset="-122"/>
                <a:ea typeface="黑体" panose="02010609060101010101" charset="-122"/>
                <a:cs typeface="黑体" panose="02010609060101010101" charset="-122"/>
              </a:rPr>
              <a:t>  1</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）总体不良反应轻微。</a:t>
            </a:r>
            <a:b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2</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a:t>
            </a:r>
            <a:r>
              <a:rPr lang="zh-CN" altLang="en-US" dirty="0">
                <a:latin typeface="黑体" panose="02010609060101010101" charset="-122"/>
                <a:ea typeface="黑体" panose="02010609060101010101" charset="-122"/>
                <a:sym typeface="Calibri" panose="020F0502020204030204" charset="0"/>
              </a:rPr>
              <a:t>自主开发原料精制技术，并严控高分子杂质含量，标准高于国家药典和一致性评价要求，最大限度降低致敏风险。</a:t>
            </a:r>
            <a:endParaRPr lang="zh-CN" altLang="en-US" dirty="0">
              <a:latin typeface="黑体" panose="02010609060101010101" charset="-122"/>
              <a:ea typeface="黑体" panose="02010609060101010101" charset="-122"/>
              <a:sym typeface="Calibri" panose="020F0502020204030204" charset="0"/>
            </a:endParaRPr>
          </a:p>
          <a:p>
            <a:pPr indent="0" algn="l">
              <a:buNone/>
            </a:pP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3</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a:t>
            </a:r>
            <a:r>
              <a:rPr lang="zh-CN" dirty="0" smtClean="0">
                <a:solidFill>
                  <a:schemeClr val="tx1"/>
                </a:solidFill>
                <a:effectLst/>
                <a:latin typeface="黑体" panose="02010609060101010101" charset="-122"/>
                <a:ea typeface="黑体" panose="02010609060101010101" charset="-122"/>
                <a:cs typeface="黑体" panose="02010609060101010101" charset="-122"/>
                <a:sym typeface="+mn-ea"/>
              </a:rPr>
              <a:t>耐药率低。</a:t>
            </a:r>
            <a:endParaRPr lang="zh-CN" dirty="0" smtClean="0">
              <a:solidFill>
                <a:schemeClr val="tx1"/>
              </a:solidFill>
              <a:effectLst/>
              <a:latin typeface="黑体" panose="02010609060101010101" charset="-122"/>
              <a:ea typeface="黑体" panose="02010609060101010101" charset="-122"/>
              <a:cs typeface="黑体" panose="02010609060101010101" charset="-122"/>
              <a:sym typeface="+mn-ea"/>
            </a:endParaRPr>
          </a:p>
          <a:p>
            <a:pPr marL="0" indent="266700" algn="l"/>
            <a:r>
              <a:rPr lang="zh-CN" altLang="en-US" b="1">
                <a:latin typeface="黑体" panose="02010609060101010101" charset="-122"/>
                <a:ea typeface="黑体" panose="02010609060101010101" charset="-122"/>
                <a:cs typeface="黑体" panose="02010609060101010101" charset="-122"/>
              </a:rPr>
              <a:t>安全性方面的不足：</a:t>
            </a:r>
            <a:b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dk1"/>
                </a:solidFill>
                <a:effectLst/>
                <a:latin typeface="黑体" panose="02010609060101010101" charset="-122"/>
                <a:ea typeface="黑体" panose="02010609060101010101" charset="-122"/>
                <a:cs typeface="黑体" panose="02010609060101010101" charset="-122"/>
                <a:sym typeface="+mn-ea"/>
              </a:rPr>
              <a:t>  </a:t>
            </a:r>
            <a: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t>有严重的不良反应：1)休克：偶有休克发生(发生率低于0.1%)</a:t>
            </a:r>
            <a:r>
              <a:rPr lang="en-US" altLang="zh-CN" dirty="0" smtClean="0">
                <a:solidFill>
                  <a:schemeClr val="dk1"/>
                </a:solidFill>
                <a:effectLst/>
                <a:latin typeface="黑体" panose="02010609060101010101" charset="-122"/>
                <a:ea typeface="黑体" panose="02010609060101010101" charset="-122"/>
                <a:cs typeface="黑体" panose="02010609060101010101" charset="-122"/>
                <a:sym typeface="+mn-ea"/>
              </a:rPr>
              <a:t> </a:t>
            </a:r>
            <a: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t>2)过敏反应：可能会出现过敏(呼吸困难、红斑、血管性水肿、荨麻疹等 )(低于0.1%）3)皮肤科：可能发生史-约综合征(低于0.1%)或毒性表皮坏死松解症(低于0.1%)。4)血液学：可能发生全血细胞减少症(低于0.1%)、粒细胞缺乏症(低于 0</a:t>
            </a:r>
            <a:r>
              <a:rPr lang="en-US" altLang="zh-CN" dirty="0" smtClean="0">
                <a:solidFill>
                  <a:schemeClr val="dk1"/>
                </a:solidFill>
                <a:effectLst/>
                <a:latin typeface="黑体" panose="02010609060101010101" charset="-122"/>
                <a:ea typeface="黑体" panose="02010609060101010101" charset="-122"/>
                <a:cs typeface="黑体" panose="02010609060101010101" charset="-122"/>
                <a:sym typeface="+mn-ea"/>
              </a:rPr>
              <a:t>.</a:t>
            </a:r>
            <a: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t>1%）5)结肠炎：可能发生严重的结肠炎(低于0.1%)6)间质性肺炎或PIE综合征：可能发生间质性肺炎或PIE综合征 ( 都 低 于 0.1%)。7)肾脏疾病：可能发生严重肾脏疾病(低于0.1%),8)暴发性肝炎、肝功能异常或黄疸：可能发生严重肝炎(低于0.1%)(低于0.1%)或黄疸(低于0.1%)</a:t>
            </a:r>
            <a:endPar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endParaRPr>
          </a:p>
        </p:txBody>
      </p:sp>
      <p:sp>
        <p:nvSpPr>
          <p:cNvPr id="5" name="文本框 4"/>
          <p:cNvSpPr txBox="1"/>
          <p:nvPr/>
        </p:nvSpPr>
        <p:spPr>
          <a:xfrm>
            <a:off x="1083945" y="1256030"/>
            <a:ext cx="1791970" cy="368300"/>
          </a:xfrm>
          <a:prstGeom prst="rect">
            <a:avLst/>
          </a:prstGeom>
          <a:noFill/>
        </p:spPr>
        <p:txBody>
          <a:bodyPr wrap="none" rtlCol="0" anchor="t">
            <a:spAutoFit/>
          </a:bodyPr>
          <a:p>
            <a:pPr algn="l"/>
            <a:r>
              <a:rPr lang="zh-CN" b="1">
                <a:latin typeface="黑体" panose="02010609060101010101" charset="-122"/>
                <a:ea typeface="黑体" panose="02010609060101010101" charset="-122"/>
                <a:cs typeface="黑体" panose="02010609060101010101" charset="-122"/>
                <a:sym typeface="+mn-ea"/>
              </a:rPr>
              <a:t>不良反应情况：</a:t>
            </a:r>
            <a:endParaRPr lang="zh-CN" altLang="en-US" b="1">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03</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有效性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374015" y="1503680"/>
            <a:ext cx="11558905" cy="6588125"/>
          </a:xfrm>
          <a:prstGeom prst="rect">
            <a:avLst/>
          </a:prstGeom>
        </p:spPr>
        <p:txBody>
          <a:bodyPr wrap="square" lIns="91433" tIns="45716" rIns="91433" bIns="45716">
            <a:spAutoFit/>
          </a:bodyPr>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与对照药品疗效方面的优势：</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1" indent="0" algn="l" defTabSz="914400" rtl="0" eaLnBrk="1" fontAlgn="auto" latinLnBrk="0" hangingPunct="1">
              <a:lnSpc>
                <a:spcPct val="100000"/>
              </a:lnSpc>
              <a:spcBef>
                <a:spcPts val="0"/>
              </a:spcBef>
              <a:spcAft>
                <a:spcPts val="0"/>
              </a:spcAft>
              <a:buClrTx/>
              <a:buSzTx/>
              <a:buFontTx/>
              <a:buNone/>
              <a:defRPr/>
            </a:pPr>
            <a:r>
              <a:rPr lang="zh-CN" altLang="en-US" sz="1860" dirty="0" smtClean="0">
                <a:solidFill>
                  <a:schemeClr val="dk1"/>
                </a:solidFill>
                <a:effectLst/>
                <a:sym typeface="+mn-ea"/>
              </a:rPr>
              <a:t>1）</a:t>
            </a:r>
            <a:r>
              <a:rPr lang="zh-CN" altLang="en-US" sz="1860" dirty="0">
                <a:effectLst/>
                <a:latin typeface="黑体" panose="02010609060101010101" charset="-122"/>
                <a:ea typeface="黑体" panose="02010609060101010101" charset="-122"/>
                <a:sym typeface="+mn-ea"/>
              </a:rPr>
              <a:t>保持了头孢克肟对</a:t>
            </a:r>
            <a:r>
              <a:rPr lang="en-US" altLang="zh-CN" sz="1860" dirty="0">
                <a:effectLst/>
                <a:latin typeface="黑体" panose="02010609060101010101" charset="-122"/>
                <a:ea typeface="黑体" panose="02010609060101010101" charset="-122"/>
                <a:sym typeface="+mn-ea"/>
              </a:rPr>
              <a:t>G</a:t>
            </a:r>
            <a:r>
              <a:rPr lang="zh-CN" altLang="en-US" sz="1860" dirty="0">
                <a:effectLst/>
                <a:latin typeface="黑体" panose="02010609060101010101" charset="-122"/>
                <a:ea typeface="黑体" panose="02010609060101010101" charset="-122"/>
                <a:sym typeface="+mn-ea"/>
              </a:rPr>
              <a:t>－菌的抗菌效力；</a:t>
            </a:r>
            <a:br>
              <a:rPr lang="zh-CN" altLang="en-US" sz="1860" dirty="0" smtClean="0">
                <a:solidFill>
                  <a:schemeClr val="dk1"/>
                </a:solidFill>
                <a:effectLst/>
                <a:sym typeface="+mn-ea"/>
              </a:rPr>
            </a:br>
            <a:r>
              <a:rPr lang="zh-CN" altLang="en-US" sz="1860" dirty="0" smtClean="0">
                <a:solidFill>
                  <a:schemeClr val="dk1"/>
                </a:solidFill>
                <a:effectLst/>
                <a:sym typeface="+mn-ea"/>
              </a:rPr>
              <a:t>2）</a:t>
            </a:r>
            <a:r>
              <a:rPr lang="zh-CN" altLang="en-US" sz="1860" dirty="0">
                <a:effectLst/>
                <a:latin typeface="黑体" panose="02010609060101010101" charset="-122"/>
                <a:ea typeface="黑体" panose="02010609060101010101" charset="-122"/>
                <a:sym typeface="+mn-ea"/>
              </a:rPr>
              <a:t>增强了现有口服头孢类抗生素时</a:t>
            </a:r>
            <a:r>
              <a:rPr lang="en-US" altLang="zh-CN" sz="1860" dirty="0">
                <a:effectLst/>
                <a:latin typeface="黑体" panose="02010609060101010101" charset="-122"/>
                <a:ea typeface="黑体" panose="02010609060101010101" charset="-122"/>
                <a:sym typeface="+mn-ea"/>
              </a:rPr>
              <a:t>G</a:t>
            </a:r>
            <a:r>
              <a:rPr lang="zh-CN" altLang="en-US" sz="1860" dirty="0">
                <a:effectLst/>
                <a:latin typeface="黑体" panose="02010609060101010101" charset="-122"/>
                <a:ea typeface="黑体" panose="02010609060101010101" charset="-122"/>
                <a:sym typeface="+mn-ea"/>
              </a:rPr>
              <a:t>＋菌的作用，特别是对葡萄球菌属的抗菌效力。</a:t>
            </a:r>
            <a:br>
              <a:rPr lang="zh-CN" altLang="en-US" sz="1860" dirty="0" smtClean="0">
                <a:solidFill>
                  <a:schemeClr val="dk1"/>
                </a:solidFill>
                <a:effectLst/>
                <a:sym typeface="+mn-ea"/>
              </a:rPr>
            </a:br>
            <a:r>
              <a:rPr lang="zh-CN" altLang="en-US" sz="1860" dirty="0" smtClean="0">
                <a:solidFill>
                  <a:schemeClr val="dk1"/>
                </a:solidFill>
                <a:effectLst/>
                <a:sym typeface="+mn-ea"/>
              </a:rPr>
              <a:t>3）头孢地尼可治疗妇科炎症、乳腺炎、皮肤软组织感染等疾病。</a:t>
            </a:r>
            <a:br>
              <a:rPr lang="zh-CN" altLang="en-US" sz="1860" dirty="0" smtClean="0">
                <a:solidFill>
                  <a:schemeClr val="dk1"/>
                </a:solidFill>
                <a:effectLst/>
                <a:sym typeface="+mn-ea"/>
              </a:rPr>
            </a:br>
            <a:r>
              <a:rPr lang="zh-CN" altLang="en-US" sz="1860" dirty="0" smtClean="0">
                <a:solidFill>
                  <a:schemeClr val="dk1"/>
                </a:solidFill>
                <a:effectLst/>
                <a:sym typeface="+mn-ea"/>
              </a:rPr>
              <a:t>4）头孢地尼可治疗奇异变形菌等感染。</a:t>
            </a:r>
            <a:endParaRPr lang="zh-CN" altLang="en-US" sz="1860" dirty="0" smtClean="0">
              <a:solidFill>
                <a:schemeClr val="dk1"/>
              </a:solidFill>
              <a:effectLst/>
              <a:sym typeface="+mn-ea"/>
            </a:endParaRPr>
          </a:p>
          <a:p>
            <a:pPr marL="0" marR="0" lvl="1" indent="0" algn="l" defTabSz="914400" rtl="0" eaLnBrk="1" fontAlgn="auto" latinLnBrk="0" hangingPunct="1">
              <a:lnSpc>
                <a:spcPct val="100000"/>
              </a:lnSpc>
              <a:spcBef>
                <a:spcPts val="0"/>
              </a:spcBef>
              <a:spcAft>
                <a:spcPts val="0"/>
              </a:spcAft>
              <a:buClrTx/>
              <a:buSzTx/>
              <a:buFontTx/>
              <a:buNone/>
              <a:defRPr/>
            </a:pP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与对照药品疗效方面的不足：</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sz="1860" dirty="0" smtClean="0">
                <a:solidFill>
                  <a:schemeClr val="dk1"/>
                </a:solidFill>
                <a:effectLst/>
                <a:sym typeface="+mn-ea"/>
              </a:rPr>
              <a:t>头孢克肟可以治疗变形杆菌、沙雷菌等细菌感染。</a:t>
            </a:r>
            <a:endParaRPr lang="zh-CN" altLang="en-US" sz="1860" dirty="0" smtClean="0">
              <a:solidFill>
                <a:schemeClr val="dk1"/>
              </a:solidFill>
              <a:effectLst/>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860" dirty="0" smtClean="0">
                <a:solidFill>
                  <a:schemeClr val="dk1"/>
                </a:solidFill>
                <a:effectLst/>
                <a:sym typeface="+mn-ea"/>
              </a:rPr>
              <a:t>2</a:t>
            </a:r>
            <a:r>
              <a:rPr lang="zh-CN" altLang="en-US" sz="1860" dirty="0" smtClean="0">
                <a:solidFill>
                  <a:schemeClr val="dk1"/>
                </a:solidFill>
                <a:effectLst/>
                <a:sym typeface="+mn-ea"/>
              </a:rPr>
              <a:t>）头孢克肟还可以治疗胆道感染等疾病。</a:t>
            </a:r>
            <a:endParaRPr lang="zh-CN" altLang="en-US" sz="1860" dirty="0" smtClean="0">
              <a:solidFill>
                <a:schemeClr val="dk1"/>
              </a:solidFill>
              <a:effectLst/>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dirty="0" smtClean="0">
              <a:solidFill>
                <a:schemeClr val="dk1"/>
              </a:solidFill>
              <a:effectLst/>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临床指南</a:t>
            </a:r>
            <a:r>
              <a:rPr lang="en-US" altLang="zh-CN"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诊疗规范推荐：</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algn="l" defTabSz="914400" rtl="0" eaLnBrk="1" latinLnBrk="0" hangingPunct="1">
              <a:spcAft>
                <a:spcPts val="0"/>
              </a:spcAft>
            </a:pPr>
            <a:r>
              <a:rPr lang="zh-CN" altLang="en-US" sz="1860" dirty="0" smtClean="0">
                <a:solidFill>
                  <a:schemeClr val="dk1"/>
                </a:solidFill>
                <a:effectLst/>
                <a:sym typeface="+mn-ea"/>
              </a:rPr>
              <a:t>《儿童社区获得性肺炎管理指南(2013修订)》:可选用头孢地尼，如怀疑早期sA肺炎，应优先考虑口服头孢地尼。</a:t>
            </a:r>
            <a:endParaRPr lang="zh-CN" altLang="en-US" sz="1860" dirty="0" smtClean="0">
              <a:solidFill>
                <a:schemeClr val="dk1"/>
              </a:solidFill>
              <a:effectLst/>
              <a:sym typeface="+mn-ea"/>
            </a:endParaRPr>
          </a:p>
          <a:p>
            <a:pPr marL="0" indent="0" algn="l">
              <a:spcAft>
                <a:spcPts val="0"/>
              </a:spcAft>
              <a:buFont typeface="Wingdings" panose="05000000000000000000" pitchFamily="2" charset="2"/>
              <a:buNone/>
            </a:pPr>
            <a:r>
              <a:rPr lang="zh-CN" altLang="en-US" sz="1860" dirty="0" smtClean="0">
                <a:solidFill>
                  <a:schemeClr val="dk1"/>
                </a:solidFill>
                <a:effectLst/>
                <a:sym typeface="+mn-ea"/>
              </a:rPr>
              <a:t>中国成人社区获得性肺炎诊断和治疗指南 （2016年）：</a:t>
            </a:r>
            <a:r>
              <a:rPr lang="zh-CN" sz="1860" kern="0" dirty="0">
                <a:effectLst/>
                <a:latin typeface="黑体" panose="02010609060101010101" charset="-122"/>
                <a:ea typeface="黑体" panose="02010609060101010101" charset="-122"/>
                <a:sym typeface="+mn-ea"/>
              </a:rPr>
              <a:t>初始经验抗感染药物推荐：</a:t>
            </a:r>
            <a:endParaRPr lang="en-US" altLang="zh-CN" sz="1860" kern="0" dirty="0">
              <a:effectLst/>
              <a:latin typeface="黑体" panose="02010609060101010101" charset="-122"/>
              <a:ea typeface="黑体" panose="02010609060101010101" charset="-122"/>
            </a:endParaRPr>
          </a:p>
          <a:p>
            <a:pPr marL="285750" indent="-285750" algn="l">
              <a:spcAft>
                <a:spcPts val="0"/>
              </a:spcAft>
              <a:buFont typeface="Wingdings" panose="05000000000000000000" pitchFamily="2" charset="2"/>
              <a:buChar char="Ø"/>
            </a:pPr>
            <a:r>
              <a:rPr lang="zh-CN" sz="1860" kern="0" dirty="0">
                <a:effectLst/>
                <a:sym typeface="+mn-ea"/>
              </a:rPr>
              <a:t>门诊（推荐口服）：对于有基础疾病或老年人（年龄≥</a:t>
            </a:r>
            <a:r>
              <a:rPr lang="en-US" sz="1860" kern="0" dirty="0">
                <a:effectLst/>
                <a:sym typeface="+mn-ea"/>
              </a:rPr>
              <a:t>65</a:t>
            </a:r>
            <a:r>
              <a:rPr lang="zh-CN" sz="1860" kern="0" dirty="0">
                <a:effectLst/>
                <a:sym typeface="+mn-ea"/>
              </a:rPr>
              <a:t>岁）：三代头孢菌素(口服) 为推荐之一；</a:t>
            </a:r>
            <a:endParaRPr lang="zh-CN" sz="1860" kern="0" dirty="0">
              <a:effectLst/>
            </a:endParaRPr>
          </a:p>
          <a:p>
            <a:pPr marL="285750" indent="-285750" algn="l">
              <a:spcAft>
                <a:spcPts val="0"/>
              </a:spcAft>
              <a:buFont typeface="Wingdings" panose="05000000000000000000" pitchFamily="2" charset="2"/>
              <a:buChar char="Ø"/>
            </a:pPr>
            <a:r>
              <a:rPr lang="zh-CN" sz="1860" kern="0" dirty="0">
                <a:effectLst/>
                <a:sym typeface="+mn-ea"/>
              </a:rPr>
              <a:t>需入院治疗(非ICU)可选择静脉或口服给药：无基础疾病青壮年肺、有基础疾病或老年人均推荐了三代头孢菌素；</a:t>
            </a:r>
            <a:endParaRPr lang="zh-CN" sz="1860" kern="0" dirty="0">
              <a:effectLst/>
              <a:sym typeface="+mn-ea"/>
            </a:endParaRPr>
          </a:p>
          <a:p>
            <a:pPr indent="0" algn="l">
              <a:spcAft>
                <a:spcPts val="0"/>
              </a:spcAft>
              <a:buFont typeface="Wingdings" panose="05000000000000000000" pitchFamily="2" charset="2"/>
              <a:buNone/>
            </a:pPr>
            <a:r>
              <a:rPr lang="zh-CN" sz="1860" kern="0" dirty="0">
                <a:effectLst/>
                <a:latin typeface="黑体" panose="02010609060101010101" charset="-122"/>
                <a:ea typeface="黑体" panose="02010609060101010101" charset="-122"/>
                <a:sym typeface="+mn-ea"/>
              </a:rPr>
              <a:t>鼻窦炎诊疗指南（</a:t>
            </a:r>
            <a:r>
              <a:rPr lang="en-US" sz="1860" kern="0" dirty="0">
                <a:effectLst/>
                <a:latin typeface="黑体" panose="02010609060101010101" charset="-122"/>
                <a:sym typeface="+mn-ea"/>
              </a:rPr>
              <a:t>200</a:t>
            </a:r>
            <a:r>
              <a:rPr lang="en-US" altLang="zh-CN" sz="1860" kern="0" dirty="0">
                <a:effectLst/>
                <a:sym typeface="+mn-ea"/>
              </a:rPr>
              <a:t>5</a:t>
            </a:r>
            <a:r>
              <a:rPr lang="zh-CN" sz="1860" kern="0" dirty="0">
                <a:effectLst/>
                <a:sym typeface="+mn-ea"/>
              </a:rPr>
              <a:t>年）：</a:t>
            </a:r>
            <a:r>
              <a:rPr lang="zh-CN" sz="1860" kern="0" dirty="0">
                <a:effectLst/>
                <a:latin typeface="黑体" panose="02010609060101010101" charset="-122"/>
                <a:ea typeface="黑体" panose="02010609060101010101" charset="-122"/>
                <a:sym typeface="+mn-ea"/>
              </a:rPr>
              <a:t>对于普通儿童和成年鼻窦炎患者：</a:t>
            </a:r>
            <a:br>
              <a:rPr lang="en-US" sz="1860" kern="0" dirty="0">
                <a:effectLst/>
                <a:latin typeface="黑体" panose="02010609060101010101" charset="-122"/>
                <a:sym typeface="+mn-ea"/>
              </a:rPr>
            </a:br>
            <a:r>
              <a:rPr lang="zh-CN" sz="1860" kern="0" dirty="0">
                <a:effectLst/>
                <a:sym typeface="+mn-ea"/>
              </a:rPr>
              <a:t>头孢菌素也常被用于治疗急、慢性鼻窦炎</a:t>
            </a:r>
            <a:r>
              <a:rPr lang="en-US" sz="1860" kern="0" dirty="0">
                <a:effectLst/>
                <a:sym typeface="+mn-ea"/>
              </a:rPr>
              <a:t>: </a:t>
            </a:r>
            <a:r>
              <a:rPr lang="zh-CN" sz="1860" kern="0" dirty="0">
                <a:effectLst/>
                <a:sym typeface="+mn-ea"/>
              </a:rPr>
              <a:t>三代头孢菌素中</a:t>
            </a:r>
            <a:r>
              <a:rPr lang="zh-CN" sz="1860" b="1" kern="0" dirty="0">
                <a:effectLst/>
                <a:sym typeface="+mn-ea"/>
              </a:rPr>
              <a:t>头孢地尼</a:t>
            </a:r>
            <a:r>
              <a:rPr lang="zh-CN" sz="1860" kern="0" dirty="0">
                <a:effectLst/>
                <a:sym typeface="+mn-ea"/>
              </a:rPr>
              <a:t>亦为较理想的用药选择。</a:t>
            </a:r>
            <a:endParaRPr lang="zh-CN" sz="1860" kern="100" dirty="0">
              <a:effectLst/>
              <a:latin typeface="Calibri" panose="020F0502020204030204" charset="0"/>
              <a:ea typeface="宋体" panose="02010600030101010101" pitchFamily="2" charset="-122"/>
              <a:cs typeface="Times New Roman" panose="02020603050405020304" pitchFamily="18" charset="0"/>
            </a:endParaRPr>
          </a:p>
          <a:p>
            <a:pPr indent="0" algn="l">
              <a:spcAft>
                <a:spcPts val="0"/>
              </a:spcAft>
              <a:buFont typeface="Wingdings" panose="05000000000000000000" pitchFamily="2" charset="2"/>
              <a:buNone/>
            </a:pPr>
            <a:endParaRPr lang="zh-CN" sz="1860" kern="100" dirty="0">
              <a:effectLst/>
              <a:latin typeface="Calibri" panose="020F0502020204030204" charset="0"/>
              <a:ea typeface="宋体" panose="02010600030101010101" pitchFamily="2" charset="-122"/>
              <a:cs typeface="Times New Roman" panose="02020603050405020304" pitchFamily="18" charset="0"/>
            </a:endParaRPr>
          </a:p>
          <a:p>
            <a:pPr marL="285750" indent="-285750" algn="l">
              <a:spcAft>
                <a:spcPts val="0"/>
              </a:spcAft>
              <a:buFont typeface="Wingdings" panose="05000000000000000000" pitchFamily="2" charset="2"/>
              <a:buChar char="Ø"/>
            </a:pPr>
            <a:endParaRPr lang="zh-CN" sz="1860" kern="0" dirty="0">
              <a:effectLst/>
            </a:endParaRPr>
          </a:p>
          <a:p>
            <a:pPr marL="0" algn="l" defTabSz="914400" rtl="0" eaLnBrk="1" latinLnBrk="0" hangingPunct="1">
              <a:spcAft>
                <a:spcPts val="0"/>
              </a:spcAft>
            </a:pPr>
            <a:endParaRPr lang="zh-CN" altLang="en-US" sz="1860" dirty="0" smtClean="0">
              <a:solidFill>
                <a:schemeClr val="dk1"/>
              </a:solidFill>
              <a:effectLst/>
            </a:endParaRPr>
          </a:p>
          <a:p>
            <a:pPr marL="0" algn="l" defTabSz="914400" rtl="0" eaLnBrk="1" latinLnBrk="0" hangingPunct="1">
              <a:spcAft>
                <a:spcPts val="0"/>
              </a:spcAft>
            </a:pPr>
            <a:endParaRPr lang="zh-CN" sz="1600" kern="100" dirty="0">
              <a:effectLst/>
              <a:latin typeface="Calibri" panose="020F0502020204030204"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600" kern="100" noProof="0" dirty="0">
              <a:ln>
                <a:noFill/>
              </a:ln>
              <a:solidFill>
                <a:schemeClr val="tx1"/>
              </a:solidFill>
              <a:effectLst/>
              <a:uLnTx/>
              <a:uFillTx/>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04</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创新性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 name="文本框 1"/>
          <p:cNvSpPr txBox="1"/>
          <p:nvPr/>
        </p:nvSpPr>
        <p:spPr>
          <a:xfrm>
            <a:off x="1660525" y="1821815"/>
            <a:ext cx="9008745" cy="3808730"/>
          </a:xfrm>
          <a:prstGeom prst="rect">
            <a:avLst/>
          </a:prstGeom>
        </p:spPr>
        <p:txBody>
          <a:bodyPr wrap="square">
            <a:spAutoFit/>
            <a:extLst>
              <a:ext uri="{4A0BC546-FE56-4ADE-93B0-CB8AF2F6F144}">
                <wpsdc:textFrameExt xmlns:wpsdc="http://www.wps.cn/officeDocument/2022/drawingmlCustomData" type="text"/>
              </a:ext>
            </a:extLst>
          </a:bodyPr>
          <a:p>
            <a:pPr algn="l"/>
            <a:r>
              <a:rPr lang="zh-CN" altLang="en-US" sz="1860" dirty="0">
                <a:effectLst/>
                <a:latin typeface="黑体" panose="02010609060101010101" charset="-122"/>
                <a:ea typeface="黑体" panose="02010609060101010101" charset="-122"/>
              </a:rPr>
              <a:t>1：安全影响因素：高分子杂质（聚合物）是头孢菌素致敏的关键，严格控制其含量，是减少临床过敏反应的有力保障。</a:t>
            </a:r>
            <a:endParaRPr lang="zh-CN" altLang="en-US" sz="1860" dirty="0">
              <a:effectLst/>
              <a:latin typeface="黑体" panose="02010609060101010101" charset="-122"/>
              <a:ea typeface="黑体" panose="02010609060101010101" charset="-122"/>
            </a:endParaRPr>
          </a:p>
          <a:p>
            <a:pPr algn="l"/>
            <a:endParaRPr lang="zh-CN" altLang="en-US" sz="1860" dirty="0">
              <a:effectLst/>
              <a:latin typeface="黑体" panose="02010609060101010101" charset="-122"/>
              <a:ea typeface="黑体" panose="02010609060101010101" charset="-122"/>
            </a:endParaRPr>
          </a:p>
          <a:p>
            <a:pPr algn="l"/>
            <a:r>
              <a:rPr lang="zh-CN" altLang="en-US" sz="1860" dirty="0">
                <a:effectLst/>
                <a:latin typeface="黑体" panose="02010609060101010101" charset="-122"/>
                <a:ea typeface="黑体" panose="02010609060101010101" charset="-122"/>
              </a:rPr>
              <a:t>2：行业质控盲点：无“高分子杂质”控制要求</a:t>
            </a:r>
            <a:endParaRPr lang="zh-CN" altLang="en-US" sz="1860" dirty="0">
              <a:effectLst/>
              <a:latin typeface="黑体" panose="02010609060101010101" charset="-122"/>
              <a:ea typeface="黑体" panose="02010609060101010101" charset="-122"/>
            </a:endParaRPr>
          </a:p>
          <a:p>
            <a:pPr algn="l"/>
            <a:r>
              <a:rPr lang="zh-CN" altLang="en-US" sz="1860" dirty="0">
                <a:effectLst/>
                <a:latin typeface="黑体" panose="02010609060101010101" charset="-122"/>
                <a:ea typeface="黑体" panose="02010609060101010101" charset="-122"/>
              </a:rPr>
              <a:t>1）《中国药典》在内的国内外药典（行业标准）未对高分子杂质控制提出要求</a:t>
            </a:r>
            <a:endParaRPr lang="zh-CN" altLang="en-US" sz="1860" dirty="0">
              <a:effectLst/>
              <a:latin typeface="黑体" panose="02010609060101010101" charset="-122"/>
              <a:ea typeface="黑体" panose="02010609060101010101" charset="-122"/>
            </a:endParaRPr>
          </a:p>
          <a:p>
            <a:pPr algn="l"/>
            <a:r>
              <a:rPr lang="zh-CN" altLang="en-US" sz="1860" dirty="0">
                <a:effectLst/>
                <a:latin typeface="黑体" panose="02010609060101010101" charset="-122"/>
                <a:ea typeface="黑体" panose="02010609060101010101" charset="-122"/>
              </a:rPr>
              <a:t>2）一致性评价也未要求该项</a:t>
            </a:r>
            <a:endParaRPr lang="zh-CN" altLang="en-US" sz="1860" dirty="0">
              <a:effectLst/>
              <a:latin typeface="黑体" panose="02010609060101010101" charset="-122"/>
              <a:ea typeface="黑体" panose="02010609060101010101" charset="-122"/>
            </a:endParaRPr>
          </a:p>
          <a:p>
            <a:pPr algn="l"/>
            <a:endParaRPr lang="zh-CN" altLang="en-US" sz="1860" dirty="0">
              <a:effectLst/>
              <a:latin typeface="黑体" panose="02010609060101010101" charset="-122"/>
              <a:ea typeface="黑体" panose="02010609060101010101" charset="-122"/>
            </a:endParaRPr>
          </a:p>
          <a:p>
            <a:pPr algn="l"/>
            <a:r>
              <a:rPr lang="zh-CN" altLang="en-US" sz="1860" dirty="0">
                <a:effectLst/>
                <a:latin typeface="黑体" panose="02010609060101010101" charset="-122"/>
                <a:ea typeface="黑体" panose="02010609060101010101" charset="-122"/>
              </a:rPr>
              <a:t>3:博仕多安®原料自产，采用自主研发的精致方法，制定严于国家药典和一致性评价要求的质控标准。</a:t>
            </a:r>
            <a:endParaRPr lang="zh-CN" altLang="en-US" sz="1860" dirty="0">
              <a:effectLst/>
              <a:latin typeface="黑体" panose="02010609060101010101" charset="-122"/>
              <a:ea typeface="黑体" panose="02010609060101010101" charset="-122"/>
            </a:endParaRPr>
          </a:p>
          <a:p>
            <a:pPr algn="l"/>
            <a:endParaRPr lang="zh-CN" altLang="en-US" sz="1860" dirty="0">
              <a:effectLst/>
              <a:latin typeface="黑体" panose="02010609060101010101" charset="-122"/>
              <a:ea typeface="黑体" panose="02010609060101010101" charset="-122"/>
            </a:endParaRPr>
          </a:p>
          <a:p>
            <a:pPr algn="l"/>
            <a:r>
              <a:rPr lang="en-US" altLang="zh-CN" sz="1860" dirty="0">
                <a:effectLst/>
                <a:latin typeface="黑体" panose="02010609060101010101" charset="-122"/>
                <a:ea typeface="黑体" panose="02010609060101010101" charset="-122"/>
                <a:sym typeface="+mn-ea"/>
              </a:rPr>
              <a:t>4</a:t>
            </a:r>
            <a:r>
              <a:rPr lang="zh-CN" altLang="en-US" sz="1860" dirty="0">
                <a:effectLst/>
                <a:latin typeface="黑体" panose="02010609060101010101" charset="-122"/>
                <a:ea typeface="黑体" panose="02010609060101010101" charset="-122"/>
                <a:sym typeface="+mn-ea"/>
              </a:rPr>
              <a:t>：专利：一种含高纯度头孢地尼的组合物及其精致方法</a:t>
            </a:r>
            <a:endParaRPr lang="zh-CN" altLang="en-US" sz="1860" dirty="0">
              <a:effectLst/>
              <a:latin typeface="黑体" panose="02010609060101010101" charset="-122"/>
              <a:ea typeface="黑体" panose="02010609060101010101" charset="-122"/>
            </a:endParaRPr>
          </a:p>
          <a:p>
            <a:pPr algn="l"/>
            <a:endParaRPr lang="zh-CN" altLang="en-US" sz="1860" dirty="0">
              <a:effectLst/>
              <a:latin typeface="黑体" panose="02010609060101010101" charset="-122"/>
              <a:ea typeface="黑体" panose="02010609060101010101" charset="-122"/>
            </a:endParaRPr>
          </a:p>
          <a:p>
            <a:pPr algn="l"/>
            <a:endParaRPr lang="zh-CN" altLang="en-US" sz="1860" dirty="0">
              <a:effectLst/>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05</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公平性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821690" y="1882775"/>
            <a:ext cx="10548620" cy="3378835"/>
          </a:xfrm>
          <a:prstGeom prst="rect">
            <a:avLst/>
          </a:prstGeom>
        </p:spPr>
        <p:txBody>
          <a:bodyPr wrap="square" lIns="91433" tIns="45716" rIns="91433" bIns="45716">
            <a:spAutoFit/>
          </a:bodyPr>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经济性：</a:t>
            </a:r>
            <a:r>
              <a:rPr lang="zh-CN" altLang="en-US" sz="1860" dirty="0">
                <a:effectLst/>
                <a:latin typeface="黑体" panose="02010609060101010101" charset="-122"/>
                <a:ea typeface="黑体" panose="02010609060101010101" charset="-122"/>
                <a:sym typeface="+mn-ea"/>
              </a:rPr>
              <a:t>第</a:t>
            </a:r>
            <a:r>
              <a:rPr lang="en-US" altLang="zh-CN" sz="1860" dirty="0">
                <a:effectLst/>
                <a:latin typeface="黑体" panose="02010609060101010101" charset="-122"/>
                <a:ea typeface="黑体" panose="02010609060101010101" charset="-122"/>
                <a:sym typeface="+mn-ea"/>
              </a:rPr>
              <a:t>8</a:t>
            </a:r>
            <a:r>
              <a:rPr lang="zh-CN" altLang="en-US" sz="1860" dirty="0">
                <a:effectLst/>
                <a:latin typeface="黑体" panose="02010609060101010101" charset="-122"/>
                <a:ea typeface="黑体" panose="02010609060101010101" charset="-122"/>
                <a:sym typeface="+mn-ea"/>
              </a:rPr>
              <a:t>批国家集采。</a:t>
            </a:r>
            <a:endParaRPr lang="zh-CN" altLang="en-US" sz="1860" dirty="0">
              <a:effectLst/>
              <a:latin typeface="黑体" panose="02010609060101010101" charset="-122"/>
              <a:ea typeface="黑体" panose="02010609060101010101" charset="-122"/>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弥补药物目录短板：</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dirty="0">
                <a:effectLst/>
                <a:latin typeface="黑体" panose="02010609060101010101" charset="-122"/>
                <a:ea typeface="黑体" panose="02010609060101010101" charset="-122"/>
                <a:sym typeface="+mn-ea"/>
              </a:rPr>
              <a:t>弥补头孢地尼片剂或胶囊剂带来的儿童吞咽困难</a:t>
            </a:r>
            <a:r>
              <a:rPr lang="zh-CN" altLang="en-US" sz="1860" dirty="0">
                <a:effectLst/>
                <a:latin typeface="黑体" panose="02010609060101010101" charset="-122"/>
                <a:ea typeface="黑体" panose="02010609060101010101" charset="-122"/>
                <a:sym typeface="+mn-ea"/>
              </a:rPr>
              <a:t>，</a:t>
            </a:r>
            <a:r>
              <a:rPr lang="zh-CN" altLang="en-US" sz="1860" dirty="0">
                <a:latin typeface="黑体" panose="02010609060101010101" charset="-122"/>
                <a:ea typeface="黑体" panose="02010609060101010101" charset="-122"/>
                <a:sym typeface="+mn-ea"/>
              </a:rPr>
              <a:t>颗粒相比胶囊，药物释放速度更快。</a:t>
            </a:r>
            <a:endParaRPr lang="zh-CN" altLang="en-US" sz="1860" dirty="0">
              <a:effectLst/>
              <a:latin typeface="黑体" panose="02010609060101010101" charset="-122"/>
              <a:ea typeface="黑体" panose="02010609060101010101" charset="-122"/>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dirty="0">
                <a:effectLst/>
                <a:latin typeface="黑体" panose="02010609060101010101" charset="-122"/>
                <a:ea typeface="黑体" panose="02010609060101010101" charset="-122"/>
                <a:sym typeface="+mn-ea"/>
              </a:rPr>
              <a:t>弥补</a:t>
            </a:r>
            <a:r>
              <a:rPr lang="zh-CN" altLang="en-US" sz="1860" dirty="0">
                <a:effectLst/>
                <a:latin typeface="黑体" panose="02010609060101010101" charset="-122"/>
                <a:ea typeface="黑体" panose="02010609060101010101" charset="-122"/>
                <a:sym typeface="+mn-ea"/>
              </a:rPr>
              <a:t>现有口服头孢类抗生素时</a:t>
            </a:r>
            <a:r>
              <a:rPr lang="zh-CN" altLang="en-US" sz="1860" dirty="0">
                <a:effectLst/>
                <a:latin typeface="黑体" panose="02010609060101010101" charset="-122"/>
                <a:ea typeface="黑体" panose="02010609060101010101" charset="-122"/>
                <a:sym typeface="+mn-ea"/>
              </a:rPr>
              <a:t>G＋菌的作用，特别是对葡萄球菌属的抗菌效力。</a:t>
            </a:r>
            <a:endParaRPr lang="zh-CN" altLang="en-US" sz="1860" dirty="0">
              <a:effectLst/>
              <a:latin typeface="黑体" panose="02010609060101010101" charset="-122"/>
              <a:ea typeface="黑体" panose="02010609060101010101" charset="-122"/>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临床管理难度：</a:t>
            </a:r>
            <a:r>
              <a:rPr lang="zh-CN" altLang="en-US" sz="1860" dirty="0">
                <a:effectLst/>
                <a:latin typeface="黑体" panose="02010609060101010101" charset="-122"/>
                <a:ea typeface="黑体" panose="02010609060101010101" charset="-122"/>
                <a:sym typeface="+mn-ea"/>
              </a:rPr>
              <a:t>提高患者，尤其是患儿依从性，药物安全性佳，临床使用更方便。</a:t>
            </a:r>
            <a:endParaRPr lang="zh-CN" altLang="en-US" sz="1860" dirty="0">
              <a:effectLst/>
              <a:latin typeface="黑体" panose="02010609060101010101" charset="-122"/>
              <a:ea typeface="黑体" panose="02010609060101010101" charset="-122"/>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endParaRPr lang="zh-CN" altLang="en-US" sz="1860" dirty="0">
              <a:effectLst/>
              <a:latin typeface="黑体" panose="02010609060101010101" charset="-122"/>
              <a:ea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度视觉·原创设计 https://www.docer.com/works?userid=22383862"/>
          <p:cNvSpPr txBox="1"/>
          <p:nvPr/>
        </p:nvSpPr>
        <p:spPr>
          <a:xfrm>
            <a:off x="2509792" y="2759455"/>
            <a:ext cx="2436860" cy="3154710"/>
          </a:xfrm>
          <a:prstGeom prst="rect">
            <a:avLst/>
          </a:prstGeom>
          <a:noFill/>
        </p:spPr>
        <p:txBody>
          <a:bodyPr wrap="square" rtlCol="0">
            <a:spAutoFit/>
          </a:bodyPr>
          <a:lstStyle/>
          <a:p>
            <a:r>
              <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rPr>
              <a:t>“</a:t>
            </a:r>
            <a:endPar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p:nvPr/>
        </p:nvSpPr>
        <p:spPr>
          <a:xfrm flipV="1">
            <a:off x="0" y="-7"/>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4" name="深度视觉·原创设计 https://www.docer.com/works?userid=22383862"/>
          <p:cNvSpPr/>
          <p:nvPr/>
        </p:nvSpPr>
        <p:spPr>
          <a:xfrm flipH="1">
            <a:off x="4127096" y="4690853"/>
            <a:ext cx="8064904" cy="2167147"/>
          </a:xfrm>
          <a:prstGeom prst="rtTriangl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5" name="深度视觉·原创设计 https://www.docer.com/works?userid=22383862"/>
          <p:cNvSpPr/>
          <p:nvPr/>
        </p:nvSpPr>
        <p:spPr>
          <a:xfrm>
            <a:off x="733042" y="2033517"/>
            <a:ext cx="2790968" cy="2790966"/>
          </a:xfrm>
          <a:prstGeom prst="ellips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深度视觉·原创设计 https://www.docer.com/works?userid=22383862"/>
          <p:cNvSpPr txBox="1"/>
          <p:nvPr/>
        </p:nvSpPr>
        <p:spPr>
          <a:xfrm>
            <a:off x="662946" y="2967335"/>
            <a:ext cx="2931160" cy="922020"/>
          </a:xfrm>
          <a:prstGeom prst="rect">
            <a:avLst/>
          </a:prstGeom>
          <a:noFill/>
          <a:ln>
            <a:noFill/>
          </a:ln>
        </p:spPr>
        <p:txBody>
          <a:bodyPr wrap="none" rtlCol="0">
            <a:spAutoFit/>
          </a:bodyPr>
          <a:lstStyle/>
          <a:p>
            <a:pPr algn="ctr"/>
            <a:r>
              <a:rPr lang="zh-CN" altLang="en-US" sz="5400" b="1" dirty="0">
                <a:solidFill>
                  <a:schemeClr val="bg1"/>
                </a:solidFill>
                <a:latin typeface="黑体" panose="02010609060101010101" charset="-122"/>
                <a:ea typeface="黑体" panose="02010609060101010101" charset="-122"/>
                <a:sym typeface="黑体" panose="02010609060101010101" charset="-122"/>
              </a:rPr>
              <a:t>倍特药业</a:t>
            </a:r>
            <a:endParaRPr lang="zh-CN" altLang="en-US" sz="5400" b="1" dirty="0">
              <a:solidFill>
                <a:schemeClr val="bg1"/>
              </a:solidFill>
              <a:latin typeface="黑体" panose="02010609060101010101" charset="-122"/>
              <a:ea typeface="黑体" panose="02010609060101010101" charset="-122"/>
              <a:sym typeface="黑体" panose="02010609060101010101" charset="-122"/>
            </a:endParaRPr>
          </a:p>
        </p:txBody>
      </p:sp>
      <p:sp>
        <p:nvSpPr>
          <p:cNvPr id="11" name="深度视觉·原创设计 https://www.docer.com/works?userid=22383862"/>
          <p:cNvSpPr txBox="1"/>
          <p:nvPr/>
        </p:nvSpPr>
        <p:spPr>
          <a:xfrm>
            <a:off x="5699177" y="2167147"/>
            <a:ext cx="5164441"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66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rPr>
              <a:t>谢谢观看</a:t>
            </a:r>
            <a:endParaRPr lang="zh-CN" altLang="en-US" sz="66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endParaRPr>
          </a:p>
        </p:txBody>
      </p:sp>
      <p:sp>
        <p:nvSpPr>
          <p:cNvPr id="12" name="深度视觉·原创设计 https://www.docer.com/works?userid=22383862"/>
          <p:cNvSpPr txBox="1"/>
          <p:nvPr/>
        </p:nvSpPr>
        <p:spPr>
          <a:xfrm>
            <a:off x="5759920" y="3294698"/>
            <a:ext cx="5581370" cy="339725"/>
          </a:xfrm>
          <a:prstGeom prst="rect">
            <a:avLst/>
          </a:prstGeom>
        </p:spPr>
        <p:txBody>
          <a:bodyPr wrap="square"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dist"/>
            <a:r>
              <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倍美宁</a:t>
            </a:r>
            <a:r>
              <a:rPr lang="en-US" altLang="zh-CN"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a:t>
            </a:r>
            <a:r>
              <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️盐酸右美托咪定氯化钠注射液</a:t>
            </a:r>
            <a:endPar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endParaRPr>
          </a:p>
        </p:txBody>
      </p:sp>
      <p:sp>
        <p:nvSpPr>
          <p:cNvPr id="13" name="深度视觉·原创设计 https://www.docer.com/works?userid=22383862"/>
          <p:cNvSpPr/>
          <p:nvPr/>
        </p:nvSpPr>
        <p:spPr>
          <a:xfrm>
            <a:off x="5723188" y="4041115"/>
            <a:ext cx="2473876" cy="649738"/>
          </a:xfrm>
          <a:prstGeom prst="roundRect">
            <a:avLst>
              <a:gd name="adj" fmla="val 50000"/>
            </a:avLst>
          </a:prstGeom>
          <a:solidFill>
            <a:schemeClr val="accent2"/>
          </a:solidFill>
          <a:ln>
            <a:noFill/>
          </a:ln>
          <a:effectLst>
            <a:outerShdw blurRad="2159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i="1" dirty="0">
              <a:latin typeface="黑体" panose="02010609060101010101" charset="-122"/>
              <a:ea typeface="黑体" panose="02010609060101010101" charset="-122"/>
              <a:cs typeface="Arial" panose="020B0604020202020204" pitchFamily="34" charset="0"/>
              <a:sym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tags/tag1.xml><?xml version="1.0" encoding="utf-8"?>
<p:tagLst xmlns:p="http://schemas.openxmlformats.org/presentationml/2006/main">
  <p:tag name="KSO_WPP_MARK_KEY" val="48fa74cd-33d3-4e37-a247-7988c5d1aa4f"/>
  <p:tag name="COMMONDATA" val="eyJoZGlkIjoiYjZjNjRkZWMwODQ0ZTlkNTQwMGEzZTU5MzZlNzg5ZWMifQ=="/>
</p:tagLst>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1E5785"/>
      </a:accent1>
      <a:accent2>
        <a:srgbClr val="3F91CA"/>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000000"/>
      </a:dk1>
      <a:lt1>
        <a:srgbClr val="FFFFFF"/>
      </a:lt1>
      <a:dk2>
        <a:srgbClr val="44546A"/>
      </a:dk2>
      <a:lt2>
        <a:srgbClr val="E7E6E6"/>
      </a:lt2>
      <a:accent1>
        <a:srgbClr val="1E5785"/>
      </a:accent1>
      <a:accent2>
        <a:srgbClr val="3F91CA"/>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2082</Words>
  <Application>WPS 演示</Application>
  <PresentationFormat>宽屏</PresentationFormat>
  <Paragraphs>125</Paragraphs>
  <Slides>9</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vt:i4>
      </vt:variant>
    </vt:vector>
  </HeadingPairs>
  <TitlesOfParts>
    <vt:vector size="24" baseType="lpstr">
      <vt:lpstr>Arial</vt:lpstr>
      <vt:lpstr>宋体</vt:lpstr>
      <vt:lpstr>Wingdings</vt:lpstr>
      <vt:lpstr>黑体</vt:lpstr>
      <vt:lpstr>Source Han Sans SC</vt:lpstr>
      <vt:lpstr>Yu Gothic UI</vt:lpstr>
      <vt:lpstr>Open Sans</vt:lpstr>
      <vt:lpstr>Calibri</vt:lpstr>
      <vt:lpstr>Times New Roman</vt:lpstr>
      <vt:lpstr>微软雅黑</vt:lpstr>
      <vt:lpstr>Arial Unicode MS</vt:lpstr>
      <vt:lpstr>Calibri Light</vt:lpstr>
      <vt:lpstr>Segoe Print</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常常久久</cp:lastModifiedBy>
  <cp:revision>31</cp:revision>
  <dcterms:created xsi:type="dcterms:W3CDTF">2022-07-12T04:54:00Z</dcterms:created>
  <dcterms:modified xsi:type="dcterms:W3CDTF">2023-07-12T23:55:38Z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5E1B8D6E5478CD94C3ADCB62CF7F92BF</vt:lpwstr>
  </property>
  <property fmtid="{D5CDD505-2E9C-101B-9397-08002B2CF9AE}" pid="3" name="KSOProductBuildVer">
    <vt:lpwstr>2052-11.1.0.14309</vt:lpwstr>
  </property>
</Properties>
</file>