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0" r:id="rId2"/>
    <p:sldId id="271" r:id="rId3"/>
    <p:sldId id="258" r:id="rId4"/>
    <p:sldId id="272" r:id="rId5"/>
    <p:sldId id="273" r:id="rId6"/>
    <p:sldId id="260" r:id="rId7"/>
    <p:sldId id="262" r:id="rId8"/>
    <p:sldId id="261" r:id="rId9"/>
    <p:sldId id="265" r:id="rId10"/>
    <p:sldId id="264" r:id="rId11"/>
    <p:sldId id="269" r:id="rId12"/>
  </p:sldIdLst>
  <p:sldSz cx="12192000" cy="6858000"/>
  <p:notesSz cx="6858000" cy="9144000"/>
  <p:embeddedFontLst>
    <p:embeddedFont>
      <p:font typeface="思源黑体 CN Bold" panose="02010600030101010101" charset="-122"/>
      <p:bold r:id="rId13"/>
    </p:embeddedFont>
    <p:embeddedFont>
      <p:font typeface="Segoe UI" panose="020B0502040204020203" pitchFamily="34" charset="0"/>
      <p:regular r:id="rId14"/>
      <p:bold r:id="rId15"/>
      <p:italic r:id="rId16"/>
      <p:boldItalic r:id="rId17"/>
    </p:embeddedFont>
    <p:embeddedFont>
      <p:font typeface="等线" panose="02010600030101010101" pitchFamily="2" charset="-122"/>
      <p:regular r:id="rId18"/>
      <p:bold r:id="rId19"/>
    </p:embeddedFont>
    <p:embeddedFont>
      <p:font typeface="仿宋" panose="02010609060101010101" pitchFamily="49" charset="-122"/>
      <p:regular r:id="rId20"/>
    </p:embeddedFont>
    <p:embeddedFont>
      <p:font typeface="微软雅黑" panose="020B0503020204020204" pitchFamily="34" charset="-122"/>
      <p:regular r:id="rId21"/>
      <p:bold r:id="rId22"/>
    </p:embeddedFont>
  </p:embeddedFontLst>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63" userDrawn="1">
          <p15:clr>
            <a:srgbClr val="A4A3A4"/>
          </p15:clr>
        </p15:guide>
        <p15:guide id="3" pos="302" userDrawn="1">
          <p15:clr>
            <a:srgbClr val="A4A3A4"/>
          </p15:clr>
        </p15:guide>
        <p15:guide id="4" pos="737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92D8"/>
    <a:srgbClr val="FFFFCC"/>
    <a:srgbClr val="15B1FF"/>
    <a:srgbClr val="CCFFFF"/>
    <a:srgbClr val="F1E835"/>
    <a:srgbClr val="F5EF73"/>
    <a:srgbClr val="FFFFFF"/>
    <a:srgbClr val="F1FBFF"/>
    <a:srgbClr val="274D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134" y="514"/>
      </p:cViewPr>
      <p:guideLst>
        <p:guide orient="horz" pos="2137"/>
        <p:guide pos="3863"/>
        <p:guide pos="302"/>
        <p:guide pos="7378"/>
      </p:guideLst>
    </p:cSldViewPr>
  </p:slideViewPr>
  <p:notesTextViewPr>
    <p:cViewPr>
      <p:scale>
        <a:sx n="3" d="2"/>
        <a:sy n="3" d="2"/>
      </p:scale>
      <p:origin x="0" y="0"/>
    </p:cViewPr>
  </p:notesTextViewPr>
  <p:sorterViewPr>
    <p:cViewPr>
      <p:scale>
        <a:sx n="125" d="100"/>
        <a:sy n="125" d="100"/>
      </p:scale>
      <p:origin x="0" y="0"/>
    </p:cViewPr>
  </p:sorter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slideMaster" Target="../slideMasters/slideMaster1.xml"/><Relationship Id="rId4" Type="http://schemas.openxmlformats.org/officeDocument/2006/relationships/tags" Target="../tags/tag49.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Master" Target="../slideMasters/slideMaster1.xml"/><Relationship Id="rId5" Type="http://schemas.openxmlformats.org/officeDocument/2006/relationships/tags" Target="../tags/tag13.xml"/><Relationship Id="rId4" Type="http://schemas.openxmlformats.org/officeDocument/2006/relationships/tags" Target="../tags/tag12.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27.xml"/><Relationship Id="rId3" Type="http://schemas.openxmlformats.org/officeDocument/2006/relationships/tags" Target="../tags/tag22.xml"/><Relationship Id="rId7" Type="http://schemas.openxmlformats.org/officeDocument/2006/relationships/tags" Target="../tags/tag26.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slideMaster" Target="../slideMasters/slideMaster1.xml"/><Relationship Id="rId4" Type="http://schemas.openxmlformats.org/officeDocument/2006/relationships/tags" Target="../tags/tag3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slideMaster" Target="../slideMasters/slideMaster1.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Master" Target="../slideMasters/slideMaster1.xml"/><Relationship Id="rId5" Type="http://schemas.openxmlformats.org/officeDocument/2006/relationships/tags" Target="../tags/tag45.xml"/><Relationship Id="rId4" Type="http://schemas.openxmlformats.org/officeDocument/2006/relationships/tags" Target="../tags/tag4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2023/7/13</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2023/7/13</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2023/7/13</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2023/7/13</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2023/7/13</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2023/7/13</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2023/7/13</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2023/7/13</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2023/7/13</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19" Type="http://schemas.openxmlformats.org/officeDocument/2006/relationships/tags" Target="../tags/tag8.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userDrawn="1">
            <p:custDataLst>
              <p:tags r:id="rId14"/>
            </p:custDataLst>
          </p:nvPr>
        </p:nvSpPr>
        <p:spPr>
          <a:xfrm>
            <a:off x="-9466" y="-29211"/>
            <a:ext cx="12201466" cy="6910705"/>
          </a:xfrm>
          <a:prstGeom prst="rect">
            <a:avLst/>
          </a:prstGeom>
          <a:solidFill>
            <a:srgbClr val="F5E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userDrawn="1">
            <p:custDataLst>
              <p:tags r:id="rId15"/>
            </p:custDataLst>
          </p:nvPr>
        </p:nvPicPr>
        <p:blipFill>
          <a:blip r:embed="rId20"/>
          <a:stretch>
            <a:fillRect/>
          </a:stretch>
        </p:blipFill>
        <p:spPr>
          <a:xfrm>
            <a:off x="4733" y="0"/>
            <a:ext cx="12182534" cy="6858000"/>
          </a:xfrm>
          <a:prstGeom prst="rect">
            <a:avLst/>
          </a:prstGeom>
        </p:spPr>
      </p:pic>
      <p:sp>
        <p:nvSpPr>
          <p:cNvPr id="17" name="矩形 16"/>
          <p:cNvSpPr/>
          <p:nvPr userDrawn="1">
            <p:custDataLst>
              <p:tags r:id="rId16"/>
            </p:custDataLst>
          </p:nvPr>
        </p:nvSpPr>
        <p:spPr>
          <a:xfrm>
            <a:off x="0" y="6438900"/>
            <a:ext cx="12192000" cy="442595"/>
          </a:xfrm>
          <a:prstGeom prst="rect">
            <a:avLst/>
          </a:prstGeom>
          <a:solidFill>
            <a:srgbClr val="0092D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userDrawn="1">
            <p:custDataLst>
              <p:tags r:id="rId17"/>
            </p:custDataLst>
          </p:nvPr>
        </p:nvSpPr>
        <p:spPr>
          <a:xfrm>
            <a:off x="2958465" y="6491605"/>
            <a:ext cx="6275070" cy="337185"/>
          </a:xfrm>
          <a:prstGeom prst="rect">
            <a:avLst/>
          </a:prstGeom>
          <a:noFill/>
        </p:spPr>
        <p:txBody>
          <a:bodyPr wrap="square" rtlCol="0">
            <a:spAutoFit/>
          </a:bodyPr>
          <a:lstStyle/>
          <a:p>
            <a:pPr algn="ctr"/>
            <a:r>
              <a:rPr lang="zh-CN" altLang="en-US" sz="1600">
                <a:solidFill>
                  <a:schemeClr val="bg1"/>
                </a:solidFill>
                <a:latin typeface="思源黑体 CN Bold" panose="020B0800000000000000" charset="-122"/>
                <a:ea typeface="思源黑体 CN Bold" panose="020B0800000000000000" charset="-122"/>
                <a:cs typeface="思源黑体 CN Bold" panose="020B0800000000000000" charset="-122"/>
              </a:rPr>
              <a:t>敬业</a:t>
            </a:r>
            <a:r>
              <a:rPr lang="en-US" altLang="zh-CN" sz="1600">
                <a:solidFill>
                  <a:schemeClr val="bg1"/>
                </a:solidFill>
                <a:latin typeface="思源黑体 CN Bold" panose="020B0800000000000000" charset="-122"/>
                <a:ea typeface="思源黑体 CN Bold" panose="020B0800000000000000" charset="-122"/>
                <a:cs typeface="思源黑体 CN Bold" panose="020B0800000000000000" charset="-122"/>
              </a:rPr>
              <a:t>DEDICATED · </a:t>
            </a:r>
            <a:r>
              <a:rPr lang="zh-CN" altLang="en-US" sz="1600">
                <a:solidFill>
                  <a:schemeClr val="bg1"/>
                </a:solidFill>
                <a:latin typeface="思源黑体 CN Bold" panose="020B0800000000000000" charset="-122"/>
                <a:ea typeface="思源黑体 CN Bold" panose="020B0800000000000000" charset="-122"/>
                <a:cs typeface="思源黑体 CN Bold" panose="020B0800000000000000" charset="-122"/>
              </a:rPr>
              <a:t>专业</a:t>
            </a:r>
            <a:r>
              <a:rPr lang="en-US" altLang="zh-CN" sz="1600">
                <a:solidFill>
                  <a:schemeClr val="bg1"/>
                </a:solidFill>
                <a:latin typeface="思源黑体 CN Bold" panose="020B0800000000000000" charset="-122"/>
                <a:ea typeface="思源黑体 CN Bold" panose="020B0800000000000000" charset="-122"/>
                <a:cs typeface="思源黑体 CN Bold" panose="020B0800000000000000" charset="-122"/>
              </a:rPr>
              <a:t>PROFESSIONAL · </a:t>
            </a:r>
            <a:r>
              <a:rPr lang="zh-CN" altLang="en-US" sz="1600">
                <a:solidFill>
                  <a:schemeClr val="bg1"/>
                </a:solidFill>
                <a:latin typeface="思源黑体 CN Bold" panose="020B0800000000000000" charset="-122"/>
                <a:ea typeface="思源黑体 CN Bold" panose="020B0800000000000000" charset="-122"/>
                <a:cs typeface="思源黑体 CN Bold" panose="020B0800000000000000" charset="-122"/>
              </a:rPr>
              <a:t>乐业</a:t>
            </a:r>
            <a:r>
              <a:rPr lang="en-US" altLang="zh-CN" sz="1600">
                <a:solidFill>
                  <a:schemeClr val="bg1"/>
                </a:solidFill>
                <a:latin typeface="思源黑体 CN Bold" panose="020B0800000000000000" charset="-122"/>
                <a:ea typeface="思源黑体 CN Bold" panose="020B0800000000000000" charset="-122"/>
                <a:cs typeface="思源黑体 CN Bold" panose="020B0800000000000000" charset="-122"/>
              </a:rPr>
              <a:t>ENTHUSIASM</a:t>
            </a:r>
          </a:p>
        </p:txBody>
      </p:sp>
      <p:grpSp>
        <p:nvGrpSpPr>
          <p:cNvPr id="50" name="组合 49"/>
          <p:cNvGrpSpPr/>
          <p:nvPr userDrawn="1"/>
        </p:nvGrpSpPr>
        <p:grpSpPr>
          <a:xfrm>
            <a:off x="10946765" y="324485"/>
            <a:ext cx="750570" cy="463550"/>
            <a:chOff x="3372" y="536"/>
            <a:chExt cx="12456" cy="7696"/>
          </a:xfrm>
        </p:grpSpPr>
        <p:pic>
          <p:nvPicPr>
            <p:cNvPr id="101" name="图片 100"/>
            <p:cNvPicPr/>
            <p:nvPr>
              <p:custDataLst>
                <p:tags r:id="rId18"/>
              </p:custDataLst>
            </p:nvPr>
          </p:nvPicPr>
          <p:blipFill>
            <a:blip r:embed="rId21"/>
            <a:stretch>
              <a:fillRect/>
            </a:stretch>
          </p:blipFill>
          <p:spPr>
            <a:xfrm>
              <a:off x="3372" y="536"/>
              <a:ext cx="12456" cy="6228"/>
            </a:xfrm>
            <a:prstGeom prst="rect">
              <a:avLst/>
            </a:prstGeom>
            <a:noFill/>
            <a:ln w="9525">
              <a:noFill/>
            </a:ln>
          </p:spPr>
        </p:pic>
        <p:pic>
          <p:nvPicPr>
            <p:cNvPr id="102" name="图片 101"/>
            <p:cNvPicPr/>
            <p:nvPr>
              <p:custDataLst>
                <p:tags r:id="rId19"/>
              </p:custDataLst>
            </p:nvPr>
          </p:nvPicPr>
          <p:blipFill>
            <a:blip r:embed="rId22"/>
            <a:stretch>
              <a:fillRect/>
            </a:stretch>
          </p:blipFill>
          <p:spPr>
            <a:xfrm>
              <a:off x="3527" y="6492"/>
              <a:ext cx="12234" cy="1741"/>
            </a:xfrm>
            <a:prstGeom prst="rect">
              <a:avLst/>
            </a:prstGeom>
            <a:noFill/>
            <a:ln w="9525">
              <a:noFill/>
            </a:ln>
          </p:spPr>
        </p:pic>
      </p:gr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57.xml"/><Relationship Id="rId7" Type="http://schemas.microsoft.com/office/2007/relationships/hdphoto" Target="../media/hdphoto1.wdp"/><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4.png"/><Relationship Id="rId5" Type="http://schemas.openxmlformats.org/officeDocument/2006/relationships/slideLayout" Target="../slideLayouts/slideLayout1.xml"/><Relationship Id="rId4" Type="http://schemas.openxmlformats.org/officeDocument/2006/relationships/tags" Target="../tags/tag58.xml"/></Relationships>
</file>

<file path=ppt/slides/_rels/slide10.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tags" Target="../tags/tag154.xml"/><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slideLayout" Target="../slideLayouts/slideLayout2.xml"/><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tags" Target="../tags/tag66.xml"/><Relationship Id="rId13" Type="http://schemas.openxmlformats.org/officeDocument/2006/relationships/tags" Target="../tags/tag71.xml"/><Relationship Id="rId18" Type="http://schemas.openxmlformats.org/officeDocument/2006/relationships/tags" Target="../tags/tag76.xml"/><Relationship Id="rId3" Type="http://schemas.openxmlformats.org/officeDocument/2006/relationships/tags" Target="../tags/tag61.xml"/><Relationship Id="rId21" Type="http://schemas.openxmlformats.org/officeDocument/2006/relationships/tags" Target="../tags/tag79.xml"/><Relationship Id="rId7" Type="http://schemas.openxmlformats.org/officeDocument/2006/relationships/tags" Target="../tags/tag65.xml"/><Relationship Id="rId12" Type="http://schemas.openxmlformats.org/officeDocument/2006/relationships/tags" Target="../tags/tag70.xml"/><Relationship Id="rId17" Type="http://schemas.openxmlformats.org/officeDocument/2006/relationships/tags" Target="../tags/tag75.xml"/><Relationship Id="rId2" Type="http://schemas.openxmlformats.org/officeDocument/2006/relationships/tags" Target="../tags/tag60.xml"/><Relationship Id="rId16" Type="http://schemas.openxmlformats.org/officeDocument/2006/relationships/tags" Target="../tags/tag74.xml"/><Relationship Id="rId20" Type="http://schemas.openxmlformats.org/officeDocument/2006/relationships/tags" Target="../tags/tag78.xml"/><Relationship Id="rId1" Type="http://schemas.openxmlformats.org/officeDocument/2006/relationships/tags" Target="../tags/tag59.xml"/><Relationship Id="rId6" Type="http://schemas.openxmlformats.org/officeDocument/2006/relationships/tags" Target="../tags/tag64.xml"/><Relationship Id="rId11" Type="http://schemas.openxmlformats.org/officeDocument/2006/relationships/tags" Target="../tags/tag69.xml"/><Relationship Id="rId5" Type="http://schemas.openxmlformats.org/officeDocument/2006/relationships/tags" Target="../tags/tag63.xml"/><Relationship Id="rId15" Type="http://schemas.openxmlformats.org/officeDocument/2006/relationships/tags" Target="../tags/tag73.xml"/><Relationship Id="rId10" Type="http://schemas.openxmlformats.org/officeDocument/2006/relationships/tags" Target="../tags/tag68.xml"/><Relationship Id="rId19" Type="http://schemas.openxmlformats.org/officeDocument/2006/relationships/tags" Target="../tags/tag77.xml"/><Relationship Id="rId4" Type="http://schemas.openxmlformats.org/officeDocument/2006/relationships/tags" Target="../tags/tag62.xml"/><Relationship Id="rId9" Type="http://schemas.openxmlformats.org/officeDocument/2006/relationships/tags" Target="../tags/tag67.xml"/><Relationship Id="rId14" Type="http://schemas.openxmlformats.org/officeDocument/2006/relationships/tags" Target="../tags/tag72.xml"/><Relationship Id="rId2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tags" Target="../tags/tag87.xml"/><Relationship Id="rId13" Type="http://schemas.openxmlformats.org/officeDocument/2006/relationships/tags" Target="../tags/tag92.xml"/><Relationship Id="rId18" Type="http://schemas.openxmlformats.org/officeDocument/2006/relationships/tags" Target="../tags/tag97.xml"/><Relationship Id="rId26" Type="http://schemas.openxmlformats.org/officeDocument/2006/relationships/tags" Target="../tags/tag105.xml"/><Relationship Id="rId3" Type="http://schemas.openxmlformats.org/officeDocument/2006/relationships/tags" Target="../tags/tag82.xml"/><Relationship Id="rId21" Type="http://schemas.openxmlformats.org/officeDocument/2006/relationships/tags" Target="../tags/tag100.xml"/><Relationship Id="rId7" Type="http://schemas.openxmlformats.org/officeDocument/2006/relationships/tags" Target="../tags/tag86.xml"/><Relationship Id="rId12" Type="http://schemas.openxmlformats.org/officeDocument/2006/relationships/tags" Target="../tags/tag91.xml"/><Relationship Id="rId17" Type="http://schemas.openxmlformats.org/officeDocument/2006/relationships/tags" Target="../tags/tag96.xml"/><Relationship Id="rId25" Type="http://schemas.openxmlformats.org/officeDocument/2006/relationships/tags" Target="../tags/tag104.xml"/><Relationship Id="rId2" Type="http://schemas.openxmlformats.org/officeDocument/2006/relationships/tags" Target="../tags/tag81.xml"/><Relationship Id="rId16" Type="http://schemas.openxmlformats.org/officeDocument/2006/relationships/tags" Target="../tags/tag95.xml"/><Relationship Id="rId20" Type="http://schemas.openxmlformats.org/officeDocument/2006/relationships/tags" Target="../tags/tag99.xml"/><Relationship Id="rId29" Type="http://schemas.openxmlformats.org/officeDocument/2006/relationships/tags" Target="../tags/tag108.xml"/><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tags" Target="../tags/tag90.xml"/><Relationship Id="rId24" Type="http://schemas.openxmlformats.org/officeDocument/2006/relationships/tags" Target="../tags/tag103.xml"/><Relationship Id="rId32" Type="http://schemas.openxmlformats.org/officeDocument/2006/relationships/slideLayout" Target="../slideLayouts/slideLayout2.xml"/><Relationship Id="rId5" Type="http://schemas.openxmlformats.org/officeDocument/2006/relationships/tags" Target="../tags/tag84.xml"/><Relationship Id="rId15" Type="http://schemas.openxmlformats.org/officeDocument/2006/relationships/tags" Target="../tags/tag94.xml"/><Relationship Id="rId23" Type="http://schemas.openxmlformats.org/officeDocument/2006/relationships/tags" Target="../tags/tag102.xml"/><Relationship Id="rId28" Type="http://schemas.openxmlformats.org/officeDocument/2006/relationships/tags" Target="../tags/tag107.xml"/><Relationship Id="rId10" Type="http://schemas.openxmlformats.org/officeDocument/2006/relationships/tags" Target="../tags/tag89.xml"/><Relationship Id="rId19" Type="http://schemas.openxmlformats.org/officeDocument/2006/relationships/tags" Target="../tags/tag98.xml"/><Relationship Id="rId31" Type="http://schemas.openxmlformats.org/officeDocument/2006/relationships/tags" Target="../tags/tag110.xml"/><Relationship Id="rId4" Type="http://schemas.openxmlformats.org/officeDocument/2006/relationships/tags" Target="../tags/tag83.xml"/><Relationship Id="rId9" Type="http://schemas.openxmlformats.org/officeDocument/2006/relationships/tags" Target="../tags/tag88.xml"/><Relationship Id="rId14" Type="http://schemas.openxmlformats.org/officeDocument/2006/relationships/tags" Target="../tags/tag93.xml"/><Relationship Id="rId22" Type="http://schemas.openxmlformats.org/officeDocument/2006/relationships/tags" Target="../tags/tag101.xml"/><Relationship Id="rId27" Type="http://schemas.openxmlformats.org/officeDocument/2006/relationships/tags" Target="../tags/tag106.xml"/><Relationship Id="rId30" Type="http://schemas.openxmlformats.org/officeDocument/2006/relationships/tags" Target="../tags/tag109.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13.xml"/><Relationship Id="rId7" Type="http://schemas.openxmlformats.org/officeDocument/2006/relationships/tags" Target="../tags/tag117.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tags" Target="../tags/tag116.xml"/><Relationship Id="rId5" Type="http://schemas.openxmlformats.org/officeDocument/2006/relationships/tags" Target="../tags/tag115.xml"/><Relationship Id="rId10" Type="http://schemas.openxmlformats.org/officeDocument/2006/relationships/image" Target="../media/image6.png"/><Relationship Id="rId4" Type="http://schemas.openxmlformats.org/officeDocument/2006/relationships/tags" Target="../tags/tag114.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20.xml"/><Relationship Id="rId7" Type="http://schemas.openxmlformats.org/officeDocument/2006/relationships/tags" Target="../tags/tag124.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27.xml"/><Relationship Id="rId7" Type="http://schemas.openxmlformats.org/officeDocument/2006/relationships/tags" Target="../tags/tag131.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tags" Target="../tags/tag130.xml"/><Relationship Id="rId5" Type="http://schemas.openxmlformats.org/officeDocument/2006/relationships/tags" Target="../tags/tag129.xml"/><Relationship Id="rId4" Type="http://schemas.openxmlformats.org/officeDocument/2006/relationships/tags" Target="../tags/tag128.xml"/></Relationships>
</file>

<file path=ppt/slides/_rels/slide7.xml.rels><?xml version="1.0" encoding="UTF-8" standalone="yes"?>
<Relationships xmlns="http://schemas.openxmlformats.org/package/2006/relationships"><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slideLayout" Target="../slideLayouts/slideLayout2.xml"/><Relationship Id="rId5" Type="http://schemas.openxmlformats.org/officeDocument/2006/relationships/tags" Target="../tags/tag136.xml"/><Relationship Id="rId4" Type="http://schemas.openxmlformats.org/officeDocument/2006/relationships/tags" Target="../tags/tag135.xml"/></Relationships>
</file>

<file path=ppt/slides/_rels/slide8.xml.rels><?xml version="1.0" encoding="UTF-8" standalone="yes"?>
<Relationships xmlns="http://schemas.openxmlformats.org/package/2006/relationships"><Relationship Id="rId8" Type="http://schemas.openxmlformats.org/officeDocument/2006/relationships/tags" Target="../tags/tag144.xml"/><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tags" Target="../tags/tag139.xml"/><Relationship Id="rId7" Type="http://schemas.openxmlformats.org/officeDocument/2006/relationships/tags" Target="../tags/tag143.xml"/><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tags" Target="../tags/tag138.xml"/><Relationship Id="rId16" Type="http://schemas.openxmlformats.org/officeDocument/2006/relationships/image" Target="../media/image13.png"/><Relationship Id="rId1" Type="http://schemas.openxmlformats.org/officeDocument/2006/relationships/tags" Target="../tags/tag137.xml"/><Relationship Id="rId6" Type="http://schemas.openxmlformats.org/officeDocument/2006/relationships/tags" Target="../tags/tag142.xml"/><Relationship Id="rId11" Type="http://schemas.openxmlformats.org/officeDocument/2006/relationships/image" Target="../media/image8.png"/><Relationship Id="rId5" Type="http://schemas.openxmlformats.org/officeDocument/2006/relationships/tags" Target="../tags/tag141.xml"/><Relationship Id="rId15" Type="http://schemas.openxmlformats.org/officeDocument/2006/relationships/image" Target="../media/image12.png"/><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tags" Target="../tags/tag140.xml"/><Relationship Id="rId9" Type="http://schemas.openxmlformats.org/officeDocument/2006/relationships/slideLayout" Target="../slideLayouts/slideLayout2.xml"/><Relationship Id="rId1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47.xml"/><Relationship Id="rId7" Type="http://schemas.openxmlformats.org/officeDocument/2006/relationships/tags" Target="../tags/tag151.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tags" Target="../tags/tag150.xml"/><Relationship Id="rId11" Type="http://schemas.openxmlformats.org/officeDocument/2006/relationships/image" Target="../media/image19.png"/><Relationship Id="rId5" Type="http://schemas.openxmlformats.org/officeDocument/2006/relationships/tags" Target="../tags/tag149.xml"/><Relationship Id="rId10" Type="http://schemas.openxmlformats.org/officeDocument/2006/relationships/image" Target="../media/image18.png"/><Relationship Id="rId4" Type="http://schemas.openxmlformats.org/officeDocument/2006/relationships/tags" Target="../tags/tag148.xml"/><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p:nvPr userDrawn="1">
            <p:custDataLst>
              <p:tags r:id="rId2"/>
            </p:custDataLst>
          </p:nvPr>
        </p:nvSpPr>
        <p:spPr>
          <a:xfrm flipV="1">
            <a:off x="6935470" y="1623695"/>
            <a:ext cx="4062730" cy="4062730"/>
          </a:xfrm>
          <a:prstGeom prst="ellipse">
            <a:avLst/>
          </a:prstGeom>
          <a:solidFill>
            <a:srgbClr val="0092D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图形用户界面&#10;&#10;描述已自动生成"/>
          <p:cNvPicPr>
            <a:picLocks noChangeAspect="1"/>
          </p:cNvPicPr>
          <p:nvPr>
            <p:custDataLst>
              <p:tags r:id="rId3"/>
            </p:custDataLst>
          </p:nvPr>
        </p:nvPicPr>
        <p:blipFill rotWithShape="1">
          <a:blip r:embed="rId6" cstate="print">
            <a:extLst>
              <a:ext uri="{BEBA8EAE-BF5A-486C-A8C5-ECC9F3942E4B}">
                <a14:imgProps xmlns:a14="http://schemas.microsoft.com/office/drawing/2010/main">
                  <a14:imgLayer r:embed="rId7">
                    <a14:imgEffect>
                      <a14:brightnessContrast contrast="20000"/>
                    </a14:imgEffect>
                    <a14:imgEffect>
                      <a14:sharpenSoften amount="25000"/>
                    </a14:imgEffect>
                  </a14:imgLayer>
                </a14:imgProps>
              </a:ext>
              <a:ext uri="{28A0092B-C50C-407E-A947-70E740481C1C}">
                <a14:useLocalDpi xmlns:a14="http://schemas.microsoft.com/office/drawing/2010/main" val="0"/>
              </a:ext>
            </a:extLst>
          </a:blip>
          <a:srcRect l="27795" t="15331" r="25857" b="6029"/>
          <a:stretch>
            <a:fillRect/>
          </a:stretch>
        </p:blipFill>
        <p:spPr>
          <a:xfrm>
            <a:off x="6922770" y="1038860"/>
            <a:ext cx="4062730" cy="3489960"/>
          </a:xfrm>
          <a:prstGeom prst="rect">
            <a:avLst/>
          </a:prstGeom>
        </p:spPr>
      </p:pic>
      <p:sp>
        <p:nvSpPr>
          <p:cNvPr id="2" name="矩形 1"/>
          <p:cNvSpPr/>
          <p:nvPr>
            <p:custDataLst>
              <p:tags r:id="rId4"/>
            </p:custDataLst>
          </p:nvPr>
        </p:nvSpPr>
        <p:spPr>
          <a:xfrm>
            <a:off x="1206500" y="5519638"/>
            <a:ext cx="5034915" cy="579755"/>
          </a:xfrm>
          <a:prstGeom prst="rect">
            <a:avLst/>
          </a:prstGeom>
          <a:solidFill>
            <a:srgbClr val="0092D8"/>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206500" y="1038860"/>
            <a:ext cx="5034280" cy="1014730"/>
          </a:xfrm>
          <a:prstGeom prst="rect">
            <a:avLst/>
          </a:prstGeom>
          <a:noFill/>
        </p:spPr>
        <p:txBody>
          <a:bodyPr wrap="square" rtlCol="0">
            <a:spAutoFit/>
          </a:bodyPr>
          <a:lstStyle/>
          <a:p>
            <a:pPr algn="dist"/>
            <a:r>
              <a:rPr lang="zh-CN" altLang="en-US" sz="6000" b="1" dirty="0">
                <a:latin typeface="Arial" panose="020B0604020202020204" pitchFamily="34" charset="0"/>
                <a:ea typeface="思源黑体 CN Bold" panose="020B0800000000000000" charset="-122"/>
              </a:rPr>
              <a:t>苯丁酸钠颗粒</a:t>
            </a:r>
          </a:p>
        </p:txBody>
      </p:sp>
      <p:sp>
        <p:nvSpPr>
          <p:cNvPr id="4" name="文本框 3"/>
          <p:cNvSpPr txBox="1"/>
          <p:nvPr/>
        </p:nvSpPr>
        <p:spPr>
          <a:xfrm>
            <a:off x="8411127" y="4778610"/>
            <a:ext cx="1340485" cy="398780"/>
          </a:xfrm>
          <a:prstGeom prst="rect">
            <a:avLst/>
          </a:prstGeom>
          <a:noFill/>
        </p:spPr>
        <p:txBody>
          <a:bodyPr wrap="square" rtlCol="0" anchor="t">
            <a:spAutoFit/>
          </a:bodyPr>
          <a:lstStyle/>
          <a:p>
            <a:pPr algn="dist"/>
            <a:r>
              <a:rPr lang="zh-CN" altLang="en-US" sz="2000" b="1" dirty="0">
                <a:solidFill>
                  <a:srgbClr val="F5BF26"/>
                </a:solidFill>
                <a:latin typeface="Arial" panose="020B0604020202020204" pitchFamily="34" charset="0"/>
                <a:ea typeface="思源黑体 CN Bold" panose="020B0800000000000000" charset="-122"/>
                <a:cs typeface="思源黑体 CN Bold" panose="020B0800000000000000" charset="-122"/>
                <a:sym typeface="+mn-ea"/>
              </a:rPr>
              <a:t>瑞本纳平</a:t>
            </a:r>
            <a:r>
              <a:rPr lang="en-US" altLang="zh-CN" sz="2000" b="1" baseline="40000" dirty="0">
                <a:solidFill>
                  <a:srgbClr val="F5BF26"/>
                </a:solidFill>
                <a:latin typeface="Arial" panose="020B0604020202020204" pitchFamily="34" charset="0"/>
                <a:ea typeface="思源黑体 CN Bold" panose="020B0800000000000000" charset="-122"/>
                <a:cs typeface="思源黑体 CN Bold" panose="020B0800000000000000" charset="-122"/>
                <a:sym typeface="+mn-ea"/>
              </a:rPr>
              <a:t>®</a:t>
            </a:r>
          </a:p>
        </p:txBody>
      </p:sp>
      <p:sp>
        <p:nvSpPr>
          <p:cNvPr id="6" name="文本框 5"/>
          <p:cNvSpPr txBox="1"/>
          <p:nvPr/>
        </p:nvSpPr>
        <p:spPr>
          <a:xfrm>
            <a:off x="1271923" y="5558155"/>
            <a:ext cx="4977130" cy="521970"/>
          </a:xfrm>
          <a:prstGeom prst="rect">
            <a:avLst/>
          </a:prstGeom>
          <a:noFill/>
        </p:spPr>
        <p:txBody>
          <a:bodyPr wrap="square" rtlCol="0">
            <a:spAutoFit/>
          </a:bodyPr>
          <a:lstStyle/>
          <a:p>
            <a:pPr algn="dist"/>
            <a:r>
              <a:rPr lang="zh-CN" altLang="en-US" sz="2800" dirty="0">
                <a:solidFill>
                  <a:schemeClr val="bg1"/>
                </a:solidFill>
                <a:latin typeface="Arial" panose="020B0604020202020204" pitchFamily="34" charset="0"/>
                <a:ea typeface="思源黑体 CN Bold" panose="020B0800000000000000" charset="-122"/>
              </a:rPr>
              <a:t>兆科药业（广州）有限公司</a:t>
            </a:r>
          </a:p>
        </p:txBody>
      </p:sp>
      <p:sp>
        <p:nvSpPr>
          <p:cNvPr id="11" name="文本框 10"/>
          <p:cNvSpPr txBox="1"/>
          <p:nvPr/>
        </p:nvSpPr>
        <p:spPr>
          <a:xfrm>
            <a:off x="974458" y="2258763"/>
            <a:ext cx="5495290" cy="2430145"/>
          </a:xfrm>
          <a:prstGeom prst="rect">
            <a:avLst/>
          </a:prstGeom>
          <a:solidFill>
            <a:srgbClr val="FFFFCC"/>
          </a:solidFill>
        </p:spPr>
        <p:txBody>
          <a:bodyPr wrap="square" rtlCol="0" anchor="ctr" anchorCtr="0">
            <a:noAutofit/>
          </a:bodyPr>
          <a:lstStyle/>
          <a:p>
            <a:pPr indent="0" algn="l" fontAlgn="auto">
              <a:lnSpc>
                <a:spcPct val="120000"/>
              </a:lnSpc>
              <a:buFont typeface="Wingdings" panose="05000000000000000000" pitchFamily="2" charset="2"/>
              <a:buNone/>
            </a:pPr>
            <a:r>
              <a:rPr lang="zh-CN" altLang="en-US" sz="2000" dirty="0">
                <a:solidFill>
                  <a:srgbClr val="000000"/>
                </a:solidFill>
                <a:latin typeface="Arial" panose="020B0604020202020204" pitchFamily="34" charset="0"/>
                <a:ea typeface="思源黑体 CN Bold" panose="020B0800000000000000" charset="-122"/>
                <a:sym typeface="Wingdings 2" panose="05020102010507070707" charset="0"/>
              </a:rPr>
              <a:t></a:t>
            </a:r>
            <a:r>
              <a:rPr lang="en-US" altLang="zh-CN" sz="2000" dirty="0">
                <a:solidFill>
                  <a:srgbClr val="000000"/>
                </a:solidFill>
                <a:latin typeface="Arial" panose="020B0604020202020204" pitchFamily="34" charset="0"/>
                <a:ea typeface="思源黑体 CN Bold" panose="020B0800000000000000" charset="-122"/>
                <a:sym typeface="Wingdings 2" panose="05020102010507070707" charset="0"/>
              </a:rPr>
              <a:t>  </a:t>
            </a:r>
            <a:r>
              <a:rPr lang="en-US" altLang="zh-CN" sz="2000" dirty="0">
                <a:solidFill>
                  <a:srgbClr val="000000"/>
                </a:solidFill>
                <a:latin typeface="Arial" panose="020B0604020202020204" pitchFamily="34" charset="0"/>
                <a:ea typeface="思源黑体 CN Bold" panose="020B0800000000000000" charset="-122"/>
                <a:sym typeface="+mn-ea"/>
              </a:rPr>
              <a:t>2018年1月1日至2023年6月30日期间，经国家药监部门批准上市的新通用名药品</a:t>
            </a:r>
            <a:r>
              <a:rPr lang="zh-CN" altLang="en-US" sz="2000" dirty="0">
                <a:solidFill>
                  <a:srgbClr val="000000"/>
                </a:solidFill>
                <a:latin typeface="Arial" panose="020B0604020202020204" pitchFamily="34" charset="0"/>
                <a:ea typeface="思源黑体 CN Bold" panose="020B0800000000000000" charset="-122"/>
                <a:sym typeface="+mn-ea"/>
              </a:rPr>
              <a:t>。</a:t>
            </a:r>
            <a:endParaRPr lang="en-US" altLang="zh-CN" sz="2000" dirty="0">
              <a:solidFill>
                <a:srgbClr val="000000"/>
              </a:solidFill>
              <a:latin typeface="Arial" panose="020B0604020202020204" pitchFamily="34" charset="0"/>
              <a:ea typeface="思源黑体 CN Bold" panose="020B0800000000000000" charset="-122"/>
              <a:sym typeface="+mn-ea"/>
            </a:endParaRPr>
          </a:p>
          <a:p>
            <a:pPr indent="0" algn="l" fontAlgn="auto">
              <a:lnSpc>
                <a:spcPct val="120000"/>
              </a:lnSpc>
              <a:buFont typeface="Wingdings" panose="05000000000000000000" pitchFamily="2" charset="2"/>
              <a:buNone/>
            </a:pPr>
            <a:endParaRPr lang="en-US" altLang="zh-CN" sz="800" dirty="0">
              <a:solidFill>
                <a:srgbClr val="000000"/>
              </a:solidFill>
              <a:latin typeface="Arial" panose="020B0604020202020204" pitchFamily="34" charset="0"/>
              <a:ea typeface="思源黑体 CN Bold" panose="020B0800000000000000" charset="-122"/>
              <a:sym typeface="+mn-ea"/>
            </a:endParaRPr>
          </a:p>
          <a:p>
            <a:pPr indent="0" algn="l" fontAlgn="auto">
              <a:lnSpc>
                <a:spcPct val="120000"/>
              </a:lnSpc>
              <a:buFont typeface="Wingdings" panose="05000000000000000000" pitchFamily="2" charset="2"/>
              <a:buNone/>
            </a:pPr>
            <a:r>
              <a:rPr lang="en-US" altLang="zh-CN" sz="2000">
                <a:solidFill>
                  <a:srgbClr val="000000"/>
                </a:solidFill>
                <a:latin typeface="Arial" panose="020B0604020202020204" pitchFamily="34" charset="0"/>
                <a:ea typeface="思源黑体 CN Bold" panose="020B0800000000000000" charset="-122"/>
                <a:sym typeface="Wingdings 2" panose="05020102010507070707" charset="0"/>
              </a:rPr>
              <a:t>  </a:t>
            </a:r>
            <a:r>
              <a:rPr lang="en-US" altLang="zh-CN" sz="2000">
                <a:solidFill>
                  <a:srgbClr val="000000"/>
                </a:solidFill>
                <a:latin typeface="Arial" panose="020B0604020202020204" pitchFamily="34" charset="0"/>
                <a:ea typeface="思源黑体 CN Bold" panose="020B0800000000000000" charset="-122"/>
                <a:sym typeface="+mn-ea"/>
              </a:rPr>
              <a:t>2023</a:t>
            </a:r>
            <a:r>
              <a:rPr lang="zh-CN" altLang="en-US" sz="2000">
                <a:solidFill>
                  <a:srgbClr val="000000"/>
                </a:solidFill>
                <a:latin typeface="Arial" panose="020B0604020202020204" pitchFamily="34" charset="0"/>
                <a:ea typeface="思源黑体 CN Bold" panose="020B0800000000000000" charset="-122"/>
                <a:sym typeface="+mn-ea"/>
              </a:rPr>
              <a:t>年</a:t>
            </a:r>
            <a:r>
              <a:rPr lang="en-US" altLang="zh-CN" sz="2000" dirty="0">
                <a:solidFill>
                  <a:srgbClr val="000000"/>
                </a:solidFill>
                <a:latin typeface="Arial" panose="020B0604020202020204" pitchFamily="34" charset="0"/>
                <a:ea typeface="思源黑体 CN Bold" panose="020B0800000000000000" charset="-122"/>
                <a:sym typeface="+mn-ea"/>
              </a:rPr>
              <a:t>6</a:t>
            </a:r>
            <a:r>
              <a:rPr lang="zh-CN" altLang="en-US" sz="2000" dirty="0">
                <a:solidFill>
                  <a:srgbClr val="000000"/>
                </a:solidFill>
                <a:latin typeface="Arial" panose="020B0604020202020204" pitchFamily="34" charset="0"/>
                <a:ea typeface="思源黑体 CN Bold" panose="020B0800000000000000" charset="-122"/>
                <a:sym typeface="+mn-ea"/>
              </a:rPr>
              <a:t>月</a:t>
            </a:r>
            <a:r>
              <a:rPr lang="en-US" altLang="zh-CN" sz="2000" dirty="0">
                <a:solidFill>
                  <a:srgbClr val="000000"/>
                </a:solidFill>
                <a:latin typeface="Arial" panose="020B0604020202020204" pitchFamily="34" charset="0"/>
                <a:ea typeface="思源黑体 CN Bold" panose="020B0800000000000000" charset="-122"/>
                <a:sym typeface="+mn-ea"/>
              </a:rPr>
              <a:t>30</a:t>
            </a:r>
            <a:r>
              <a:rPr lang="zh-CN" altLang="en-US" sz="2000" dirty="0">
                <a:solidFill>
                  <a:srgbClr val="000000"/>
                </a:solidFill>
                <a:latin typeface="Arial" panose="020B0604020202020204" pitchFamily="34" charset="0"/>
                <a:ea typeface="思源黑体 CN Bold" panose="020B0800000000000000" charset="-122"/>
                <a:sym typeface="+mn-ea"/>
              </a:rPr>
              <a:t>日前经国家药监部门批准上市，说明书适应症中包含有卫生健康委</a:t>
            </a:r>
            <a:r>
              <a:rPr lang="en-US" altLang="zh-CN" sz="2000" dirty="0">
                <a:solidFill>
                  <a:srgbClr val="000000"/>
                </a:solidFill>
                <a:latin typeface="Arial" panose="020B0604020202020204" pitchFamily="34" charset="0"/>
                <a:ea typeface="思源黑体 CN Bold" panose="020B0800000000000000" charset="-122"/>
                <a:sym typeface="+mn-ea"/>
              </a:rPr>
              <a:t>《</a:t>
            </a:r>
            <a:r>
              <a:rPr lang="zh-CN" altLang="en-US" sz="2000" dirty="0">
                <a:solidFill>
                  <a:srgbClr val="000000"/>
                </a:solidFill>
                <a:latin typeface="Arial" panose="020B0604020202020204" pitchFamily="34" charset="0"/>
                <a:ea typeface="思源黑体 CN Bold" panose="020B0800000000000000" charset="-122"/>
                <a:sym typeface="+mn-ea"/>
              </a:rPr>
              <a:t>第一批罕见病目录</a:t>
            </a:r>
            <a:r>
              <a:rPr lang="en-US" altLang="zh-CN" sz="2000" dirty="0">
                <a:solidFill>
                  <a:srgbClr val="000000"/>
                </a:solidFill>
                <a:latin typeface="Arial" panose="020B0604020202020204" pitchFamily="34" charset="0"/>
                <a:ea typeface="思源黑体 CN Bold" panose="020B0800000000000000" charset="-122"/>
                <a:sym typeface="+mn-ea"/>
              </a:rPr>
              <a:t>》</a:t>
            </a:r>
            <a:r>
              <a:rPr lang="zh-CN" altLang="en-US" sz="2000" dirty="0">
                <a:solidFill>
                  <a:srgbClr val="000000"/>
                </a:solidFill>
                <a:latin typeface="Arial" panose="020B0604020202020204" pitchFamily="34" charset="0"/>
                <a:ea typeface="思源黑体 CN Bold" panose="020B0800000000000000" charset="-122"/>
                <a:sym typeface="+mn-ea"/>
              </a:rPr>
              <a:t>所收录罕见病的药品。</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80078886-B740-CAAD-36FF-155F3687C476}"/>
              </a:ext>
            </a:extLst>
          </p:cNvPr>
          <p:cNvSpPr/>
          <p:nvPr/>
        </p:nvSpPr>
        <p:spPr>
          <a:xfrm>
            <a:off x="6697335" y="4148923"/>
            <a:ext cx="5258200" cy="1936687"/>
          </a:xfrm>
          <a:prstGeom prst="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DAEAADC2-7390-75E5-080A-B6E02EFC1B27}"/>
              </a:ext>
            </a:extLst>
          </p:cNvPr>
          <p:cNvSpPr/>
          <p:nvPr/>
        </p:nvSpPr>
        <p:spPr>
          <a:xfrm>
            <a:off x="239698" y="4175355"/>
            <a:ext cx="5305115" cy="1936687"/>
          </a:xfrm>
          <a:prstGeom prst="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495935" y="324485"/>
            <a:ext cx="443230" cy="521335"/>
            <a:chOff x="781" y="511"/>
            <a:chExt cx="698" cy="821"/>
          </a:xfrm>
        </p:grpSpPr>
        <p:sp>
          <p:nvSpPr>
            <p:cNvPr id="4" name="六边形 3"/>
            <p:cNvSpPr/>
            <p:nvPr>
              <p:custDataLst>
                <p:tags r:id="rId2"/>
              </p:custDataLst>
            </p:nvPr>
          </p:nvSpPr>
          <p:spPr>
            <a:xfrm rot="5400000" flipH="1" flipV="1">
              <a:off x="726" y="565"/>
              <a:ext cx="781" cy="672"/>
            </a:xfrm>
            <a:prstGeom prst="hexagon">
              <a:avLst/>
            </a:prstGeom>
            <a:noFill/>
            <a:ln>
              <a:solidFill>
                <a:srgbClr val="009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sym typeface="Segoe UI" panose="020B0502040204020203" pitchFamily="34" charset="0"/>
              </a:endParaRPr>
            </a:p>
          </p:txBody>
        </p:sp>
        <p:sp>
          <p:nvSpPr>
            <p:cNvPr id="5" name="六边形 4"/>
            <p:cNvSpPr/>
            <p:nvPr>
              <p:custDataLst>
                <p:tags r:id="rId3"/>
              </p:custDataLst>
            </p:nvPr>
          </p:nvSpPr>
          <p:spPr>
            <a:xfrm rot="5400000" flipH="1" flipV="1">
              <a:off x="752" y="605"/>
              <a:ext cx="781" cy="672"/>
            </a:xfrm>
            <a:prstGeom prst="hexagon">
              <a:avLst/>
            </a:prstGeom>
            <a:solidFill>
              <a:srgbClr val="00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sym typeface="Segoe UI" panose="020B0502040204020203" pitchFamily="34" charset="0"/>
              </a:endParaRPr>
            </a:p>
          </p:txBody>
        </p:sp>
        <p:sp>
          <p:nvSpPr>
            <p:cNvPr id="6" name="文本框 5"/>
            <p:cNvSpPr txBox="1"/>
            <p:nvPr/>
          </p:nvSpPr>
          <p:spPr>
            <a:xfrm>
              <a:off x="820" y="651"/>
              <a:ext cx="645" cy="581"/>
            </a:xfrm>
            <a:prstGeom prst="rect">
              <a:avLst/>
            </a:prstGeom>
            <a:noFill/>
          </p:spPr>
          <p:txBody>
            <a:bodyPr wrap="square" lIns="0" tIns="0" rIns="0" bIns="0" rtlCol="0">
              <a:spAutoFit/>
            </a:bodyPr>
            <a:lstStyle/>
            <a:p>
              <a:pPr algn="ctr"/>
              <a:r>
                <a:rPr lang="en-US" altLang="zh-CN" sz="2400" dirty="0">
                  <a:solidFill>
                    <a:schemeClr val="bg1"/>
                  </a:solidFill>
                  <a:latin typeface="+mn-ea"/>
                </a:rPr>
                <a:t>05</a:t>
              </a:r>
            </a:p>
          </p:txBody>
        </p:sp>
      </p:grpSp>
      <p:sp>
        <p:nvSpPr>
          <p:cNvPr id="27" name="椭圆 26"/>
          <p:cNvSpPr/>
          <p:nvPr/>
        </p:nvSpPr>
        <p:spPr>
          <a:xfrm>
            <a:off x="3670030" y="-1190345"/>
            <a:ext cx="4921250" cy="4921250"/>
          </a:xfrm>
          <a:prstGeom prst="ellipse">
            <a:avLst/>
          </a:prstGeom>
          <a:noFill/>
          <a:ln w="19050" cap="flat" cmpd="sng" algn="ctr">
            <a:solidFill>
              <a:srgbClr val="0092D8">
                <a:alpha val="38000"/>
              </a:srgbClr>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Roboto Regular"/>
              <a:ea typeface="思源黑体 CN Regular" panose="020B0500000000000000" charset="-122"/>
              <a:cs typeface="+mn-cs"/>
            </a:endParaRPr>
          </a:p>
        </p:txBody>
      </p:sp>
      <p:sp>
        <p:nvSpPr>
          <p:cNvPr id="28" name="椭圆 27"/>
          <p:cNvSpPr/>
          <p:nvPr/>
        </p:nvSpPr>
        <p:spPr>
          <a:xfrm>
            <a:off x="4300741" y="-559634"/>
            <a:ext cx="3659827" cy="3659827"/>
          </a:xfrm>
          <a:prstGeom prst="ellipse">
            <a:avLst/>
          </a:prstGeom>
          <a:noFill/>
          <a:ln w="9525" cap="flat" cmpd="sng" algn="ctr">
            <a:solidFill>
              <a:srgbClr val="0092D8">
                <a:alpha val="38000"/>
              </a:srgbClr>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Roboto Regular"/>
              <a:ea typeface="思源黑体 CN Regular" panose="020B0500000000000000" charset="-122"/>
              <a:cs typeface="+mn-cs"/>
            </a:endParaRPr>
          </a:p>
        </p:txBody>
      </p:sp>
      <p:sp>
        <p:nvSpPr>
          <p:cNvPr id="29" name="椭圆 28"/>
          <p:cNvSpPr/>
          <p:nvPr/>
        </p:nvSpPr>
        <p:spPr>
          <a:xfrm>
            <a:off x="4733241" y="-128445"/>
            <a:ext cx="2794827" cy="2794827"/>
          </a:xfrm>
          <a:prstGeom prst="ellipse">
            <a:avLst/>
          </a:prstGeom>
          <a:noFill/>
          <a:ln w="9525" cap="flat" cmpd="sng" algn="ctr">
            <a:solidFill>
              <a:srgbClr val="0092D8">
                <a:alpha val="38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Roboto Regular"/>
              <a:ea typeface="思源黑体 CN Regular" panose="020B0500000000000000" charset="-122"/>
              <a:cs typeface="+mn-cs"/>
            </a:endParaRPr>
          </a:p>
        </p:txBody>
      </p:sp>
      <p:sp>
        <p:nvSpPr>
          <p:cNvPr id="30" name="椭圆 29"/>
          <p:cNvSpPr/>
          <p:nvPr/>
        </p:nvSpPr>
        <p:spPr>
          <a:xfrm>
            <a:off x="4918043" y="56356"/>
            <a:ext cx="2425224" cy="2425224"/>
          </a:xfrm>
          <a:prstGeom prst="ellipse">
            <a:avLst/>
          </a:prstGeom>
          <a:solidFill>
            <a:srgbClr val="0092D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Roboto Regular"/>
              <a:ea typeface="思源黑体 CN Regular" panose="020B0500000000000000" charset="-122"/>
              <a:cs typeface="+mn-cs"/>
            </a:endParaRPr>
          </a:p>
        </p:txBody>
      </p:sp>
      <p:sp>
        <p:nvSpPr>
          <p:cNvPr id="31" name="矩形 30"/>
          <p:cNvSpPr/>
          <p:nvPr/>
        </p:nvSpPr>
        <p:spPr>
          <a:xfrm>
            <a:off x="5582015" y="1760801"/>
            <a:ext cx="1097280" cy="460375"/>
          </a:xfrm>
          <a:prstGeom prst="rect">
            <a:avLst/>
          </a:prstGeom>
        </p:spPr>
        <p:txBody>
          <a:bodyPr wrap="none">
            <a:spAutoFit/>
          </a:bodyPr>
          <a:lstStyle/>
          <a:p>
            <a:pPr algn="ctr"/>
            <a:r>
              <a:rPr lang="zh-CN" altLang="en-US" sz="2400" dirty="0">
                <a:solidFill>
                  <a:prstClr val="white"/>
                </a:solidFill>
                <a:latin typeface="+mn-ea"/>
              </a:rPr>
              <a:t>公平性</a:t>
            </a:r>
          </a:p>
        </p:txBody>
      </p:sp>
      <p:sp>
        <p:nvSpPr>
          <p:cNvPr id="32" name="椭圆 31"/>
          <p:cNvSpPr/>
          <p:nvPr/>
        </p:nvSpPr>
        <p:spPr>
          <a:xfrm flipH="1">
            <a:off x="7957991" y="794153"/>
            <a:ext cx="1023916" cy="1023916"/>
          </a:xfrm>
          <a:prstGeom prst="ellipse">
            <a:avLst/>
          </a:prstGeom>
          <a:noFill/>
          <a:ln w="9525" cap="flat" cmpd="sng" algn="ctr">
            <a:solidFill>
              <a:sysClr val="window" lastClr="FFFFFF">
                <a:lumMod val="9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mn-ea"/>
              <a:cs typeface="+mn-cs"/>
            </a:endParaRPr>
          </a:p>
        </p:txBody>
      </p:sp>
      <p:sp>
        <p:nvSpPr>
          <p:cNvPr id="33" name="椭圆 32"/>
          <p:cNvSpPr/>
          <p:nvPr/>
        </p:nvSpPr>
        <p:spPr>
          <a:xfrm flipH="1">
            <a:off x="8085372" y="921534"/>
            <a:ext cx="769154" cy="769154"/>
          </a:xfrm>
          <a:prstGeom prst="ellipse">
            <a:avLst/>
          </a:prstGeom>
          <a:solidFill>
            <a:srgbClr val="0092D8"/>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ea"/>
              <a:cs typeface="+mn-cs"/>
            </a:endParaRPr>
          </a:p>
        </p:txBody>
      </p:sp>
      <p:sp>
        <p:nvSpPr>
          <p:cNvPr id="34" name="弧形 33"/>
          <p:cNvSpPr/>
          <p:nvPr/>
        </p:nvSpPr>
        <p:spPr>
          <a:xfrm flipH="1">
            <a:off x="8027301" y="863463"/>
            <a:ext cx="885296" cy="885296"/>
          </a:xfrm>
          <a:prstGeom prst="arc">
            <a:avLst>
              <a:gd name="adj1" fmla="val 11549625"/>
              <a:gd name="adj2" fmla="val 9762876"/>
            </a:avLst>
          </a:prstGeom>
          <a:noFill/>
          <a:ln w="19050" cap="rnd" cmpd="sng" algn="ctr">
            <a:solidFill>
              <a:srgbClr val="0092D8"/>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mn-ea"/>
              <a:cs typeface="+mn-cs"/>
            </a:endParaRPr>
          </a:p>
        </p:txBody>
      </p:sp>
      <p:sp>
        <p:nvSpPr>
          <p:cNvPr id="36" name="椭圆 35"/>
          <p:cNvSpPr/>
          <p:nvPr/>
        </p:nvSpPr>
        <p:spPr>
          <a:xfrm>
            <a:off x="3316184" y="995629"/>
            <a:ext cx="769154" cy="769154"/>
          </a:xfrm>
          <a:prstGeom prst="ellipse">
            <a:avLst/>
          </a:prstGeom>
          <a:solidFill>
            <a:srgbClr val="0092D8"/>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ea"/>
              <a:cs typeface="+mn-cs"/>
            </a:endParaRPr>
          </a:p>
        </p:txBody>
      </p:sp>
      <p:sp>
        <p:nvSpPr>
          <p:cNvPr id="37" name="弧形 36"/>
          <p:cNvSpPr/>
          <p:nvPr/>
        </p:nvSpPr>
        <p:spPr>
          <a:xfrm>
            <a:off x="3258113" y="937558"/>
            <a:ext cx="885296" cy="885296"/>
          </a:xfrm>
          <a:prstGeom prst="arc">
            <a:avLst>
              <a:gd name="adj1" fmla="val 11549625"/>
              <a:gd name="adj2" fmla="val 9762876"/>
            </a:avLst>
          </a:prstGeom>
          <a:noFill/>
          <a:ln w="19050" cap="rnd" cmpd="sng" algn="ctr">
            <a:solidFill>
              <a:srgbClr val="0092D8"/>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mn-ea"/>
              <a:cs typeface="+mn-cs"/>
            </a:endParaRPr>
          </a:p>
        </p:txBody>
      </p:sp>
      <p:sp>
        <p:nvSpPr>
          <p:cNvPr id="38" name="椭圆 37"/>
          <p:cNvSpPr/>
          <p:nvPr/>
        </p:nvSpPr>
        <p:spPr>
          <a:xfrm>
            <a:off x="5618697" y="3151439"/>
            <a:ext cx="1023916" cy="1023916"/>
          </a:xfrm>
          <a:prstGeom prst="ellipse">
            <a:avLst/>
          </a:prstGeom>
          <a:noFill/>
          <a:ln w="9525" cap="flat" cmpd="sng" algn="ctr">
            <a:solidFill>
              <a:sysClr val="window" lastClr="FFFFFF">
                <a:lumMod val="9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dirty="0">
              <a:ln>
                <a:noFill/>
              </a:ln>
              <a:solidFill>
                <a:prstClr val="white"/>
              </a:solidFill>
              <a:effectLst/>
              <a:uLnTx/>
              <a:uFillTx/>
              <a:latin typeface="+mn-ea"/>
              <a:cs typeface="+mn-cs"/>
            </a:endParaRPr>
          </a:p>
        </p:txBody>
      </p:sp>
      <p:sp>
        <p:nvSpPr>
          <p:cNvPr id="39" name="椭圆 38"/>
          <p:cNvSpPr/>
          <p:nvPr/>
        </p:nvSpPr>
        <p:spPr>
          <a:xfrm>
            <a:off x="5746078" y="3278820"/>
            <a:ext cx="769154" cy="769154"/>
          </a:xfrm>
          <a:prstGeom prst="ellipse">
            <a:avLst/>
          </a:prstGeom>
          <a:solidFill>
            <a:srgbClr val="0092D8"/>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a:ln>
                <a:noFill/>
              </a:ln>
              <a:solidFill>
                <a:prstClr val="white"/>
              </a:solidFill>
              <a:effectLst/>
              <a:uLnTx/>
              <a:uFillTx/>
              <a:latin typeface="+mn-ea"/>
              <a:cs typeface="+mn-cs"/>
            </a:endParaRPr>
          </a:p>
        </p:txBody>
      </p:sp>
      <p:sp>
        <p:nvSpPr>
          <p:cNvPr id="40" name="弧形 39"/>
          <p:cNvSpPr/>
          <p:nvPr/>
        </p:nvSpPr>
        <p:spPr>
          <a:xfrm rot="16200000">
            <a:off x="5688007" y="3220749"/>
            <a:ext cx="885296" cy="885296"/>
          </a:xfrm>
          <a:prstGeom prst="arc">
            <a:avLst>
              <a:gd name="adj1" fmla="val 11764921"/>
              <a:gd name="adj2" fmla="val 9762876"/>
            </a:avLst>
          </a:prstGeom>
          <a:noFill/>
          <a:ln w="19050" cap="rnd" cmpd="sng" algn="ctr">
            <a:solidFill>
              <a:srgbClr val="0092D8"/>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dirty="0">
              <a:ln>
                <a:noFill/>
              </a:ln>
              <a:solidFill>
                <a:prstClr val="black"/>
              </a:solidFill>
              <a:effectLst/>
              <a:uLnTx/>
              <a:uFillTx/>
              <a:latin typeface="+mn-ea"/>
              <a:cs typeface="+mn-cs"/>
            </a:endParaRPr>
          </a:p>
        </p:txBody>
      </p:sp>
      <p:sp>
        <p:nvSpPr>
          <p:cNvPr id="41" name="椭圆 40"/>
          <p:cNvSpPr/>
          <p:nvPr/>
        </p:nvSpPr>
        <p:spPr>
          <a:xfrm>
            <a:off x="4530174" y="-330200"/>
            <a:ext cx="3200962" cy="3200960"/>
          </a:xfrm>
          <a:prstGeom prst="ellipse">
            <a:avLst/>
          </a:prstGeom>
          <a:noFill/>
          <a:ln w="63500" cap="rnd" cmpd="sng" algn="ctr">
            <a:solidFill>
              <a:srgbClr val="0092D8"/>
            </a:solidFill>
            <a:prstDash val="solid"/>
            <a:roun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Roboto Regular"/>
              <a:ea typeface="思源黑体 CN Regular" panose="020B0500000000000000" charset="-122"/>
              <a:cs typeface="+mn-cs"/>
            </a:endParaRPr>
          </a:p>
        </p:txBody>
      </p:sp>
      <p:sp>
        <p:nvSpPr>
          <p:cNvPr id="47" name="矩形 46"/>
          <p:cNvSpPr/>
          <p:nvPr/>
        </p:nvSpPr>
        <p:spPr>
          <a:xfrm>
            <a:off x="6691436" y="3976477"/>
            <a:ext cx="1812520" cy="368300"/>
          </a:xfrm>
          <a:prstGeom prst="rect">
            <a:avLst/>
          </a:prstGeom>
          <a:solidFill>
            <a:srgbClr val="0092D8"/>
          </a:solidFill>
        </p:spPr>
        <p:txBody>
          <a:bodyPr wrap="square">
            <a:spAutoFit/>
          </a:bodyPr>
          <a:lstStyle/>
          <a:p>
            <a:pPr algn="ctr"/>
            <a:r>
              <a:rPr lang="zh-CN" altLang="en-US" b="1" dirty="0">
                <a:solidFill>
                  <a:schemeClr val="bg1"/>
                </a:solidFill>
                <a:latin typeface="+mn-ea"/>
              </a:rPr>
              <a:t>临床管理难度</a:t>
            </a:r>
          </a:p>
        </p:txBody>
      </p:sp>
      <p:sp>
        <p:nvSpPr>
          <p:cNvPr id="48" name="矩形 47"/>
          <p:cNvSpPr/>
          <p:nvPr/>
        </p:nvSpPr>
        <p:spPr>
          <a:xfrm>
            <a:off x="6679296" y="4385971"/>
            <a:ext cx="5258200" cy="1815882"/>
          </a:xfrm>
          <a:prstGeom prst="rect">
            <a:avLst/>
          </a:prstGeom>
          <a:noFill/>
        </p:spPr>
        <p:txBody>
          <a:bodyPr wrap="square">
            <a:spAutoFit/>
          </a:bodyPr>
          <a:lstStyle/>
          <a:p>
            <a:pPr algn="just"/>
            <a:r>
              <a:rPr lang="zh-CN" altLang="en-US" sz="1600" kern="100" dirty="0">
                <a:latin typeface="+mn-ea"/>
                <a:cs typeface="Times New Roman" panose="02020603050405020304" pitchFamily="18" charset="0"/>
              </a:rPr>
              <a:t>中国</a:t>
            </a:r>
            <a:r>
              <a:rPr lang="en-US" altLang="zh-CN" sz="1600" kern="100" dirty="0">
                <a:latin typeface="+mn-ea"/>
                <a:cs typeface="Times New Roman" panose="02020603050405020304" pitchFamily="18" charset="0"/>
              </a:rPr>
              <a:t>《</a:t>
            </a:r>
            <a:r>
              <a:rPr lang="zh-CN" altLang="en-US" sz="1600" kern="100" dirty="0">
                <a:latin typeface="+mn-ea"/>
                <a:cs typeface="Times New Roman" panose="02020603050405020304" pitchFamily="18" charset="0"/>
              </a:rPr>
              <a:t>罕见病诊疗指南</a:t>
            </a:r>
            <a:r>
              <a:rPr lang="en-US" altLang="zh-CN" sz="1600" kern="100" dirty="0">
                <a:latin typeface="+mn-ea"/>
                <a:cs typeface="Times New Roman" panose="02020603050405020304" pitchFamily="18" charset="0"/>
              </a:rPr>
              <a:t>》</a:t>
            </a:r>
            <a:r>
              <a:rPr lang="zh-CN" altLang="en-US" sz="1600" kern="100">
                <a:latin typeface="+mn-ea"/>
                <a:cs typeface="Times New Roman" panose="02020603050405020304" pitchFamily="18" charset="0"/>
              </a:rPr>
              <a:t>、</a:t>
            </a:r>
            <a:r>
              <a:rPr lang="en-US" altLang="zh-CN" sz="1600" kern="100">
                <a:latin typeface="+mn-ea"/>
                <a:cs typeface="Times New Roman" panose="02020603050405020304" pitchFamily="18" charset="0"/>
              </a:rPr>
              <a:t>《</a:t>
            </a:r>
            <a:r>
              <a:rPr lang="zh-CN" altLang="en-US" sz="1600" kern="100" dirty="0">
                <a:latin typeface="+mn-ea"/>
                <a:cs typeface="Times New Roman" panose="02020603050405020304" pitchFamily="18" charset="0"/>
              </a:rPr>
              <a:t>尿素循环障碍的三级防控专家共识</a:t>
            </a:r>
            <a:r>
              <a:rPr lang="en-US" altLang="zh-CN" sz="1600" kern="100" dirty="0">
                <a:latin typeface="+mn-ea"/>
                <a:cs typeface="Times New Roman" panose="02020603050405020304" pitchFamily="18" charset="0"/>
              </a:rPr>
              <a:t>》</a:t>
            </a:r>
            <a:r>
              <a:rPr lang="zh-CN" altLang="en-US" sz="1600" kern="100" dirty="0">
                <a:latin typeface="+mn-ea"/>
                <a:cs typeface="Times New Roman" panose="02020603050405020304" pitchFamily="18" charset="0"/>
              </a:rPr>
              <a:t>和</a:t>
            </a:r>
            <a:r>
              <a:rPr lang="en-US" altLang="zh-CN" sz="1600" kern="100" dirty="0">
                <a:latin typeface="+mn-ea"/>
                <a:cs typeface="Times New Roman" panose="02020603050405020304" pitchFamily="18" charset="0"/>
              </a:rPr>
              <a:t>《</a:t>
            </a:r>
            <a:r>
              <a:rPr lang="zh-CN" altLang="en-US" sz="1600" kern="100" dirty="0">
                <a:latin typeface="+mn-ea"/>
                <a:cs typeface="Times New Roman" panose="02020603050405020304" pitchFamily="18" charset="0"/>
              </a:rPr>
              <a:t>中国尿素循环障碍诊断治疗和管理指南 </a:t>
            </a:r>
            <a:r>
              <a:rPr lang="en-US" altLang="zh-CN" sz="1600" kern="100" dirty="0">
                <a:latin typeface="+mn-ea"/>
                <a:cs typeface="Times New Roman" panose="02020603050405020304" pitchFamily="18" charset="0"/>
              </a:rPr>
              <a:t>》</a:t>
            </a:r>
            <a:r>
              <a:rPr lang="zh-CN" altLang="en-US" sz="1600" kern="100" dirty="0">
                <a:latin typeface="+mn-ea"/>
                <a:cs typeface="Times New Roman" panose="02020603050405020304" pitchFamily="18" charset="0"/>
              </a:rPr>
              <a:t>先后发布，相关疾病专家对此类疾病的诊疗形成规范；临床基因诊断的发展和普遍应用，大部分的患者可以得到明确诊断；该类疾病为罕见病，患者数量少，大部分会登记管理；说明书适应症明确，不存在临床滥用的可能性。</a:t>
            </a:r>
          </a:p>
        </p:txBody>
      </p:sp>
      <p:sp>
        <p:nvSpPr>
          <p:cNvPr id="49" name="矩形 48"/>
          <p:cNvSpPr/>
          <p:nvPr/>
        </p:nvSpPr>
        <p:spPr>
          <a:xfrm>
            <a:off x="239699" y="1321356"/>
            <a:ext cx="3007175" cy="353943"/>
          </a:xfrm>
          <a:prstGeom prst="rect">
            <a:avLst/>
          </a:prstGeom>
          <a:solidFill>
            <a:schemeClr val="accent1"/>
          </a:solidFill>
          <a:ln>
            <a:solidFill>
              <a:schemeClr val="accent1"/>
            </a:solidFill>
          </a:ln>
        </p:spPr>
        <p:txBody>
          <a:bodyPr wrap="square">
            <a:spAutoFit/>
          </a:bodyPr>
          <a:lstStyle/>
          <a:p>
            <a:pPr algn="ctr"/>
            <a:r>
              <a:rPr lang="zh-CN" altLang="zh-CN" sz="1700" b="1" dirty="0">
                <a:solidFill>
                  <a:schemeClr val="bg1"/>
                </a:solidFill>
                <a:effectLst/>
                <a:latin typeface="+mn-ea"/>
                <a:cs typeface="Times New Roman" panose="02020603050405020304" pitchFamily="18" charset="0"/>
              </a:rPr>
              <a:t>所治疗疾病对公共健康的影响</a:t>
            </a:r>
            <a:endParaRPr lang="zh-CN" altLang="en-US" sz="1700" b="1" dirty="0">
              <a:solidFill>
                <a:schemeClr val="bg1"/>
              </a:solidFill>
              <a:latin typeface="+mn-ea"/>
            </a:endParaRPr>
          </a:p>
        </p:txBody>
      </p:sp>
      <p:sp>
        <p:nvSpPr>
          <p:cNvPr id="51" name="矩形 50"/>
          <p:cNvSpPr/>
          <p:nvPr/>
        </p:nvSpPr>
        <p:spPr>
          <a:xfrm>
            <a:off x="8925565" y="1349886"/>
            <a:ext cx="3011930" cy="369332"/>
          </a:xfrm>
          <a:prstGeom prst="rect">
            <a:avLst/>
          </a:prstGeom>
          <a:solidFill>
            <a:srgbClr val="0092D8"/>
          </a:solidFill>
          <a:ln>
            <a:solidFill>
              <a:schemeClr val="accent1"/>
            </a:solidFill>
          </a:ln>
        </p:spPr>
        <p:txBody>
          <a:bodyPr wrap="square">
            <a:spAutoFit/>
          </a:bodyPr>
          <a:lstStyle/>
          <a:p>
            <a:pPr algn="ctr"/>
            <a:r>
              <a:rPr lang="zh-CN" altLang="en-US" b="1" dirty="0">
                <a:solidFill>
                  <a:schemeClr val="bg1"/>
                </a:solidFill>
                <a:latin typeface="+mn-ea"/>
              </a:rPr>
              <a:t>弥补药品目录短板</a:t>
            </a:r>
          </a:p>
        </p:txBody>
      </p:sp>
      <p:sp>
        <p:nvSpPr>
          <p:cNvPr id="52" name="矩形 51"/>
          <p:cNvSpPr/>
          <p:nvPr/>
        </p:nvSpPr>
        <p:spPr>
          <a:xfrm>
            <a:off x="8919081" y="1774316"/>
            <a:ext cx="3087724" cy="1359475"/>
          </a:xfrm>
          <a:prstGeom prst="rect">
            <a:avLst/>
          </a:prstGeom>
          <a:noFill/>
        </p:spPr>
        <p:txBody>
          <a:bodyPr wrap="square">
            <a:spAutoFit/>
          </a:bodyPr>
          <a:lstStyle/>
          <a:p>
            <a:pPr>
              <a:lnSpc>
                <a:spcPts val="2000"/>
              </a:lnSpc>
            </a:pPr>
            <a:r>
              <a:rPr lang="zh-CN" altLang="zh-CN" sz="1600" kern="100" dirty="0">
                <a:latin typeface="+mn-ea"/>
                <a:cs typeface="Times New Roman" panose="02020603050405020304" pitchFamily="18" charset="0"/>
              </a:rPr>
              <a:t>目前国家医保目录内</a:t>
            </a:r>
            <a:r>
              <a:rPr lang="zh-CN" altLang="zh-CN" sz="1600" b="1" kern="100" dirty="0">
                <a:latin typeface="+mn-ea"/>
                <a:cs typeface="Times New Roman" panose="02020603050405020304" pitchFamily="18" charset="0"/>
              </a:rPr>
              <a:t>无</a:t>
            </a:r>
            <a:r>
              <a:rPr lang="zh-CN" altLang="zh-CN" sz="1600" kern="100" dirty="0">
                <a:latin typeface="+mn-ea"/>
                <a:cs typeface="Times New Roman" panose="02020603050405020304" pitchFamily="18" charset="0"/>
              </a:rPr>
              <a:t>口服的氮清除剂药品，苯丁酸钠颗粒如</a:t>
            </a:r>
            <a:r>
              <a:rPr lang="zh-CN" altLang="en-US" sz="1600" kern="100" dirty="0">
                <a:latin typeface="+mn-ea"/>
                <a:cs typeface="Times New Roman" panose="02020603050405020304" pitchFamily="18" charset="0"/>
              </a:rPr>
              <a:t>能纳入到国家医保药品目录可</a:t>
            </a:r>
            <a:r>
              <a:rPr lang="zh-CN" altLang="zh-CN" sz="1600" kern="100" dirty="0">
                <a:latin typeface="+mn-ea"/>
                <a:cs typeface="Times New Roman" panose="02020603050405020304" pitchFamily="18" charset="0"/>
              </a:rPr>
              <a:t>弥补目录内无长期口服氮清除剂药的状况。</a:t>
            </a:r>
            <a:endParaRPr lang="zh-CN" altLang="en-US" sz="1600" kern="100" dirty="0">
              <a:latin typeface="+mn-ea"/>
              <a:cs typeface="Times New Roman" panose="02020603050405020304" pitchFamily="18" charset="0"/>
            </a:endParaRPr>
          </a:p>
        </p:txBody>
      </p:sp>
      <p:pic>
        <p:nvPicPr>
          <p:cNvPr id="53" name="图形 52" descr="343435383035303b343532353639313bc8cbcafdcdb3bcc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12042" y="1088353"/>
            <a:ext cx="576000" cy="576000"/>
          </a:xfrm>
          <a:prstGeom prst="rect">
            <a:avLst/>
          </a:prstGeom>
        </p:spPr>
      </p:pic>
      <p:pic>
        <p:nvPicPr>
          <p:cNvPr id="54" name="图形 53" descr="333530363731303b333530343636333bd2a9c6b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42655" y="3375397"/>
            <a:ext cx="576000" cy="576000"/>
          </a:xfrm>
          <a:prstGeom prst="rect">
            <a:avLst/>
          </a:prstGeom>
        </p:spPr>
      </p:pic>
      <p:pic>
        <p:nvPicPr>
          <p:cNvPr id="55" name="图形 54" descr="343439383331313b343532303033323bd3a6d3c3b9dcc0ed"/>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7949" y="1054111"/>
            <a:ext cx="504000" cy="504000"/>
          </a:xfrm>
          <a:prstGeom prst="rect">
            <a:avLst/>
          </a:prstGeom>
        </p:spPr>
      </p:pic>
      <p:pic>
        <p:nvPicPr>
          <p:cNvPr id="56" name="图形 55" descr="343435383032343b343538333638363bb9abc6bd5fb1ead7bc"/>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14255" y="369570"/>
            <a:ext cx="1456394" cy="1456394"/>
          </a:xfrm>
          <a:prstGeom prst="rect">
            <a:avLst/>
          </a:prstGeom>
        </p:spPr>
      </p:pic>
      <p:sp>
        <p:nvSpPr>
          <p:cNvPr id="9" name="矩形 8">
            <a:extLst>
              <a:ext uri="{FF2B5EF4-FFF2-40B4-BE49-F238E27FC236}">
                <a16:creationId xmlns:a16="http://schemas.microsoft.com/office/drawing/2014/main" id="{112E6041-D18A-D3C9-A15A-9695DD75933F}"/>
              </a:ext>
            </a:extLst>
          </p:cNvPr>
          <p:cNvSpPr/>
          <p:nvPr/>
        </p:nvSpPr>
        <p:spPr>
          <a:xfrm>
            <a:off x="191679" y="1636780"/>
            <a:ext cx="3117749" cy="2128916"/>
          </a:xfrm>
          <a:prstGeom prst="rect">
            <a:avLst/>
          </a:prstGeom>
          <a:noFill/>
        </p:spPr>
        <p:txBody>
          <a:bodyPr wrap="square">
            <a:spAutoFit/>
          </a:bodyPr>
          <a:lstStyle/>
          <a:p>
            <a:pPr>
              <a:lnSpc>
                <a:spcPts val="2000"/>
              </a:lnSpc>
            </a:pPr>
            <a:r>
              <a:rPr lang="zh-CN" altLang="zh-CN" sz="1600" kern="100" dirty="0">
                <a:effectLst/>
                <a:latin typeface="+mn-ea"/>
                <a:cs typeface="Times New Roman" panose="02020603050405020304" pitchFamily="18" charset="0"/>
              </a:rPr>
              <a:t>苯丁酸钠颗粒系用于治疗</a:t>
            </a:r>
            <a:r>
              <a:rPr lang="zh-CN" altLang="en-US" sz="1600" kern="100" dirty="0">
                <a:effectLst/>
                <a:latin typeface="+mn-ea"/>
                <a:cs typeface="Times New Roman" panose="02020603050405020304" pitchFamily="18" charset="0"/>
              </a:rPr>
              <a:t>尿素循环障碍，该类疾病是罕见病</a:t>
            </a:r>
            <a:r>
              <a:rPr lang="zh-CN" altLang="zh-CN" sz="1600" kern="100" dirty="0">
                <a:effectLst/>
                <a:latin typeface="+mn-ea"/>
                <a:cs typeface="Times New Roman" panose="02020603050405020304" pitchFamily="18" charset="0"/>
              </a:rPr>
              <a:t>。苯丁酸钠颗粒上市，彻底改变此类疾病患者国外有药国内无药可用的状况。患者如得不到早期和充分的药物治疗，往往导致患儿的智力发育障碍，给家庭和社会带来长期的经济负担和压力。</a:t>
            </a:r>
            <a:r>
              <a:rPr lang="en-US" altLang="zh-CN" sz="1600" kern="100" dirty="0">
                <a:effectLst/>
                <a:latin typeface="+mn-ea"/>
                <a:cs typeface="Times New Roman" panose="02020603050405020304" pitchFamily="18" charset="0"/>
              </a:rPr>
              <a:t> </a:t>
            </a:r>
            <a:endParaRPr lang="zh-CN" altLang="zh-CN" sz="1600" kern="100" dirty="0">
              <a:effectLst/>
              <a:latin typeface="+mn-ea"/>
              <a:cs typeface="Times New Roman" panose="02020603050405020304" pitchFamily="18" charset="0"/>
            </a:endParaRPr>
          </a:p>
        </p:txBody>
      </p:sp>
      <p:sp>
        <p:nvSpPr>
          <p:cNvPr id="10" name="矩形 9">
            <a:extLst>
              <a:ext uri="{FF2B5EF4-FFF2-40B4-BE49-F238E27FC236}">
                <a16:creationId xmlns:a16="http://schemas.microsoft.com/office/drawing/2014/main" id="{3E04C8F8-E6B5-88A7-DDD2-AE343AAEBCCC}"/>
              </a:ext>
            </a:extLst>
          </p:cNvPr>
          <p:cNvSpPr/>
          <p:nvPr/>
        </p:nvSpPr>
        <p:spPr>
          <a:xfrm>
            <a:off x="3400881" y="3975445"/>
            <a:ext cx="2153557" cy="369332"/>
          </a:xfrm>
          <a:prstGeom prst="rect">
            <a:avLst/>
          </a:prstGeom>
          <a:solidFill>
            <a:schemeClr val="accent1"/>
          </a:solidFill>
        </p:spPr>
        <p:txBody>
          <a:bodyPr wrap="square">
            <a:spAutoFit/>
          </a:bodyPr>
          <a:lstStyle/>
          <a:p>
            <a:pPr algn="ctr"/>
            <a:r>
              <a:rPr lang="zh-CN" altLang="en-US" b="1" dirty="0">
                <a:latin typeface="+mn-ea"/>
              </a:rPr>
              <a:t>符合保基本的原则</a:t>
            </a:r>
          </a:p>
        </p:txBody>
      </p:sp>
      <p:sp>
        <p:nvSpPr>
          <p:cNvPr id="11" name="矩形 10">
            <a:extLst>
              <a:ext uri="{FF2B5EF4-FFF2-40B4-BE49-F238E27FC236}">
                <a16:creationId xmlns:a16="http://schemas.microsoft.com/office/drawing/2014/main" id="{91040A70-BC32-A073-B02C-EAE84254235A}"/>
              </a:ext>
            </a:extLst>
          </p:cNvPr>
          <p:cNvSpPr/>
          <p:nvPr/>
        </p:nvSpPr>
        <p:spPr>
          <a:xfrm>
            <a:off x="239698" y="4351923"/>
            <a:ext cx="5314699" cy="1615955"/>
          </a:xfrm>
          <a:prstGeom prst="rect">
            <a:avLst/>
          </a:prstGeom>
          <a:noFill/>
        </p:spPr>
        <p:txBody>
          <a:bodyPr wrap="square">
            <a:spAutoFit/>
          </a:bodyPr>
          <a:lstStyle/>
          <a:p>
            <a:pPr algn="just">
              <a:lnSpc>
                <a:spcPts val="2000"/>
              </a:lnSpc>
            </a:pPr>
            <a:r>
              <a:rPr lang="zh-CN" altLang="zh-CN" sz="1600" kern="100" dirty="0">
                <a:latin typeface="+mn-ea"/>
                <a:cs typeface="Times New Roman" panose="02020603050405020304" pitchFamily="18" charset="0"/>
              </a:rPr>
              <a:t>尿素循环障碍患者如果早期使用氮清除剂，可以避免因血氨增高导致的智力障碍，长期的规律服药可以保持正常的生长发育和智力状态，减轻社会和家庭的负担，对社会影响的意义重大。该类疾病患者罕见，人数很少，在减轻参保人员承受能力的情况下不会对医疗保险基金带来很大的压力。</a:t>
            </a:r>
            <a:endParaRPr lang="zh-CN" altLang="en-US" sz="1600" kern="100" dirty="0">
              <a:latin typeface="+mn-ea"/>
              <a:cs typeface="Times New Roman" panose="02020603050405020304" pitchFamily="18" charset="0"/>
            </a:endParaRPr>
          </a:p>
        </p:txBody>
      </p:sp>
      <p:sp>
        <p:nvSpPr>
          <p:cNvPr id="12" name="矩形 11">
            <a:extLst>
              <a:ext uri="{FF2B5EF4-FFF2-40B4-BE49-F238E27FC236}">
                <a16:creationId xmlns:a16="http://schemas.microsoft.com/office/drawing/2014/main" id="{6E85E391-25F3-7087-A404-3793F963F348}"/>
              </a:ext>
            </a:extLst>
          </p:cNvPr>
          <p:cNvSpPr/>
          <p:nvPr/>
        </p:nvSpPr>
        <p:spPr>
          <a:xfrm>
            <a:off x="239699" y="1321356"/>
            <a:ext cx="3018414" cy="2444340"/>
          </a:xfrm>
          <a:prstGeom prst="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63914075-97C5-9EA8-F333-59B987CBA93E}"/>
              </a:ext>
            </a:extLst>
          </p:cNvPr>
          <p:cNvSpPr/>
          <p:nvPr/>
        </p:nvSpPr>
        <p:spPr>
          <a:xfrm>
            <a:off x="8919081" y="1349886"/>
            <a:ext cx="3018414" cy="2415809"/>
          </a:xfrm>
          <a:prstGeom prst="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DE0E7BB8-335A-EACB-C869-A223FEBC7E96}"/>
              </a:ext>
            </a:extLst>
          </p:cNvPr>
          <p:cNvSpPr/>
          <p:nvPr/>
        </p:nvSpPr>
        <p:spPr>
          <a:xfrm>
            <a:off x="3400840" y="3975445"/>
            <a:ext cx="2153557" cy="369332"/>
          </a:xfrm>
          <a:prstGeom prst="rect">
            <a:avLst/>
          </a:prstGeom>
          <a:solidFill>
            <a:srgbClr val="0092D8"/>
          </a:solidFill>
        </p:spPr>
        <p:txBody>
          <a:bodyPr wrap="square">
            <a:spAutoFit/>
          </a:bodyPr>
          <a:lstStyle/>
          <a:p>
            <a:pPr algn="ctr"/>
            <a:r>
              <a:rPr lang="zh-CN" altLang="en-US" b="1" dirty="0">
                <a:solidFill>
                  <a:schemeClr val="bg1"/>
                </a:solidFill>
                <a:latin typeface="+mn-ea"/>
              </a:rPr>
              <a:t>符合保基本的原则</a:t>
            </a:r>
          </a:p>
        </p:txBody>
      </p:sp>
      <p:sp>
        <p:nvSpPr>
          <p:cNvPr id="18" name="文本框 17">
            <a:extLst>
              <a:ext uri="{FF2B5EF4-FFF2-40B4-BE49-F238E27FC236}">
                <a16:creationId xmlns:a16="http://schemas.microsoft.com/office/drawing/2014/main" id="{44C2B4F1-02AD-01A9-EE30-B310B4E4DF98}"/>
              </a:ext>
            </a:extLst>
          </p:cNvPr>
          <p:cNvSpPr txBox="1"/>
          <p:nvPr/>
        </p:nvSpPr>
        <p:spPr>
          <a:xfrm>
            <a:off x="1156355" y="349567"/>
            <a:ext cx="4939645" cy="523220"/>
          </a:xfrm>
          <a:prstGeom prst="rect">
            <a:avLst/>
          </a:prstGeom>
          <a:noFill/>
        </p:spPr>
        <p:txBody>
          <a:bodyPr wrap="square">
            <a:spAutoFit/>
          </a:bodyPr>
          <a:lstStyle/>
          <a:p>
            <a:r>
              <a:rPr lang="zh-CN" altLang="en-US" sz="2800" dirty="0">
                <a:solidFill>
                  <a:schemeClr val="tx1"/>
                </a:solidFill>
                <a:latin typeface="思源黑体 CN Bold" panose="02010600030101010101" charset="-122"/>
                <a:ea typeface="思源黑体 CN Bold" panose="02010600030101010101" charset="-122"/>
              </a:rPr>
              <a:t>公平性（</a:t>
            </a:r>
            <a:r>
              <a:rPr lang="en-US" altLang="zh-CN" sz="2800" dirty="0">
                <a:solidFill>
                  <a:schemeClr val="tx1"/>
                </a:solidFill>
                <a:latin typeface="思源黑体 CN Bold" panose="02010600030101010101" charset="-122"/>
                <a:ea typeface="思源黑体 CN Bold" panose="02010600030101010101" charset="-122"/>
              </a:rPr>
              <a:t>1</a:t>
            </a:r>
            <a:r>
              <a:rPr lang="zh-CN" altLang="en-US" sz="2800" dirty="0">
                <a:solidFill>
                  <a:schemeClr val="tx1"/>
                </a:solidFill>
                <a:latin typeface="思源黑体 CN Bold" panose="02010600030101010101" charset="-122"/>
                <a:ea typeface="思源黑体 CN Bold" panose="02010600030101010101" charset="-122"/>
              </a:rPr>
              <a:t>）</a:t>
            </a: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1500A0D-513B-6314-DA84-55F4E0F494F1}"/>
              </a:ext>
            </a:extLst>
          </p:cNvPr>
          <p:cNvSpPr txBox="1"/>
          <p:nvPr/>
        </p:nvSpPr>
        <p:spPr>
          <a:xfrm>
            <a:off x="5284922" y="2603715"/>
            <a:ext cx="2123268" cy="1015663"/>
          </a:xfrm>
          <a:prstGeom prst="rect">
            <a:avLst/>
          </a:prstGeom>
          <a:noFill/>
        </p:spPr>
        <p:txBody>
          <a:bodyPr wrap="square" rtlCol="0">
            <a:spAutoFit/>
          </a:bodyPr>
          <a:lstStyle/>
          <a:p>
            <a:r>
              <a:rPr lang="zh-CN" altLang="en-US" sz="6000" dirty="0"/>
              <a:t>谢谢！</a:t>
            </a:r>
          </a:p>
        </p:txBody>
      </p:sp>
      <p:sp>
        <p:nvSpPr>
          <p:cNvPr id="3" name="文本框 2">
            <a:extLst>
              <a:ext uri="{FF2B5EF4-FFF2-40B4-BE49-F238E27FC236}">
                <a16:creationId xmlns:a16="http://schemas.microsoft.com/office/drawing/2014/main" id="{95ED8E32-F124-0A42-F3B7-C6D364D77149}"/>
              </a:ext>
            </a:extLst>
          </p:cNvPr>
          <p:cNvSpPr txBox="1"/>
          <p:nvPr/>
        </p:nvSpPr>
        <p:spPr>
          <a:xfrm>
            <a:off x="3607435" y="3883843"/>
            <a:ext cx="5621406" cy="523220"/>
          </a:xfrm>
          <a:prstGeom prst="rect">
            <a:avLst/>
          </a:prstGeom>
          <a:solidFill>
            <a:schemeClr val="accent1"/>
          </a:solidFill>
        </p:spPr>
        <p:txBody>
          <a:bodyPr wrap="square" rtlCol="0">
            <a:spAutoFit/>
          </a:bodyPr>
          <a:lstStyle/>
          <a:p>
            <a:pPr algn="dist"/>
            <a:r>
              <a:rPr lang="zh-CN" altLang="en-US" sz="2800" dirty="0">
                <a:solidFill>
                  <a:schemeClr val="bg1"/>
                </a:solidFill>
                <a:latin typeface="Arial" panose="020B0604020202020204" pitchFamily="34" charset="0"/>
                <a:ea typeface="思源黑体 CN Bold" panose="020B0800000000000000" charset="-122"/>
              </a:rPr>
              <a:t>兆科药业（广州）有限公司</a:t>
            </a:r>
          </a:p>
        </p:txBody>
      </p:sp>
    </p:spTree>
    <p:extLst>
      <p:ext uri="{BB962C8B-B14F-4D97-AF65-F5344CB8AC3E}">
        <p14:creationId xmlns:p14="http://schemas.microsoft.com/office/powerpoint/2010/main" val="185804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六边形 1"/>
          <p:cNvSpPr/>
          <p:nvPr>
            <p:custDataLst>
              <p:tags r:id="rId2"/>
            </p:custDataLst>
          </p:nvPr>
        </p:nvSpPr>
        <p:spPr>
          <a:xfrm rot="5400000" flipH="1" flipV="1">
            <a:off x="1197910" y="2842260"/>
            <a:ext cx="769620" cy="663575"/>
          </a:xfrm>
          <a:prstGeom prst="hexagon">
            <a:avLst/>
          </a:prstGeom>
          <a:noFill/>
          <a:ln>
            <a:solidFill>
              <a:srgbClr val="009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egoe UI" panose="020B0502040204020203" pitchFamily="34" charset="0"/>
              <a:ea typeface="微软雅黑" panose="020B0503020204020204" charset="-122"/>
              <a:sym typeface="Segoe UI" panose="020B0502040204020203" pitchFamily="34" charset="0"/>
            </a:endParaRPr>
          </a:p>
        </p:txBody>
      </p:sp>
      <p:sp>
        <p:nvSpPr>
          <p:cNvPr id="82" name="六边形 81"/>
          <p:cNvSpPr/>
          <p:nvPr>
            <p:custDataLst>
              <p:tags r:id="rId3"/>
            </p:custDataLst>
          </p:nvPr>
        </p:nvSpPr>
        <p:spPr>
          <a:xfrm rot="5400000" flipH="1" flipV="1">
            <a:off x="1222675" y="2880995"/>
            <a:ext cx="769620" cy="663575"/>
          </a:xfrm>
          <a:prstGeom prst="hexagon">
            <a:avLst/>
          </a:prstGeom>
          <a:solidFill>
            <a:srgbClr val="00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egoe UI" panose="020B0502040204020203" pitchFamily="34" charset="0"/>
              <a:ea typeface="微软雅黑" panose="020B0503020204020204" charset="-122"/>
              <a:sym typeface="Segoe UI" panose="020B0502040204020203" pitchFamily="34" charset="0"/>
            </a:endParaRPr>
          </a:p>
        </p:txBody>
      </p:sp>
      <p:sp>
        <p:nvSpPr>
          <p:cNvPr id="98" name="矩形 97"/>
          <p:cNvSpPr/>
          <p:nvPr>
            <p:custDataLst>
              <p:tags r:id="rId4"/>
            </p:custDataLst>
          </p:nvPr>
        </p:nvSpPr>
        <p:spPr>
          <a:xfrm>
            <a:off x="1289985" y="2923540"/>
            <a:ext cx="635000" cy="583565"/>
          </a:xfrm>
          <a:prstGeom prst="rect">
            <a:avLst/>
          </a:prstGeom>
        </p:spPr>
        <p:txBody>
          <a:bodyPr wrap="none">
            <a:spAutoFit/>
          </a:bodyPr>
          <a:lstStyle/>
          <a:p>
            <a:pPr algn="ctr"/>
            <a:r>
              <a:rPr lang="en-US" altLang="zh-CN" sz="3200" dirty="0">
                <a:solidFill>
                  <a:schemeClr val="bg1"/>
                </a:solidFill>
                <a:latin typeface="Arial" panose="020B0604020202020204" pitchFamily="34" charset="0"/>
                <a:ea typeface="思源黑体 CN Bold" panose="020B0800000000000000" charset="-122"/>
                <a:sym typeface="Segoe UI" panose="020B0502040204020203" pitchFamily="34" charset="0"/>
              </a:rPr>
              <a:t>01</a:t>
            </a:r>
          </a:p>
        </p:txBody>
      </p:sp>
      <p:sp>
        <p:nvSpPr>
          <p:cNvPr id="4" name="TextBox 5"/>
          <p:cNvSpPr txBox="1"/>
          <p:nvPr>
            <p:custDataLst>
              <p:tags r:id="rId5"/>
            </p:custDataLst>
          </p:nvPr>
        </p:nvSpPr>
        <p:spPr>
          <a:xfrm>
            <a:off x="2056430" y="2985135"/>
            <a:ext cx="2339340" cy="521970"/>
          </a:xfrm>
          <a:prstGeom prst="rect">
            <a:avLst/>
          </a:prstGeom>
          <a:noFill/>
        </p:spPr>
        <p:txBody>
          <a:bodyPr wrap="square" rtlCol="0" anchor="ctr" anchorCtr="0">
            <a:spAutoFit/>
          </a:bodyPr>
          <a:lstStyle/>
          <a:p>
            <a:r>
              <a:rPr lang="zh-CN" altLang="en-US" sz="2800" b="1" dirty="0">
                <a:solidFill>
                  <a:schemeClr val="tx1"/>
                </a:solidFill>
                <a:latin typeface="Arial" panose="020B0604020202020204" pitchFamily="34" charset="0"/>
                <a:ea typeface="思源黑体 CN Bold" panose="020B0800000000000000" charset="-122"/>
              </a:rPr>
              <a:t>基本信息</a:t>
            </a:r>
          </a:p>
        </p:txBody>
      </p:sp>
      <p:sp>
        <p:nvSpPr>
          <p:cNvPr id="6" name="六边形 5"/>
          <p:cNvSpPr/>
          <p:nvPr>
            <p:custDataLst>
              <p:tags r:id="rId6"/>
            </p:custDataLst>
          </p:nvPr>
        </p:nvSpPr>
        <p:spPr>
          <a:xfrm rot="5400000" flipH="1" flipV="1">
            <a:off x="1197910" y="4243070"/>
            <a:ext cx="769620" cy="663575"/>
          </a:xfrm>
          <a:prstGeom prst="hexagon">
            <a:avLst/>
          </a:prstGeom>
          <a:noFill/>
          <a:ln>
            <a:solidFill>
              <a:srgbClr val="009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egoe UI" panose="020B0502040204020203" pitchFamily="34" charset="0"/>
              <a:ea typeface="微软雅黑" panose="020B0503020204020204" charset="-122"/>
              <a:sym typeface="Segoe UI" panose="020B0502040204020203" pitchFamily="34" charset="0"/>
            </a:endParaRPr>
          </a:p>
        </p:txBody>
      </p:sp>
      <p:sp>
        <p:nvSpPr>
          <p:cNvPr id="7" name="六边形 6"/>
          <p:cNvSpPr/>
          <p:nvPr>
            <p:custDataLst>
              <p:tags r:id="rId7"/>
            </p:custDataLst>
          </p:nvPr>
        </p:nvSpPr>
        <p:spPr>
          <a:xfrm rot="5400000" flipH="1" flipV="1">
            <a:off x="1222675" y="4281805"/>
            <a:ext cx="769620" cy="663575"/>
          </a:xfrm>
          <a:prstGeom prst="hexagon">
            <a:avLst/>
          </a:prstGeom>
          <a:solidFill>
            <a:srgbClr val="00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egoe UI" panose="020B0502040204020203" pitchFamily="34" charset="0"/>
              <a:ea typeface="微软雅黑" panose="020B0503020204020204" charset="-122"/>
              <a:sym typeface="Segoe UI" panose="020B0502040204020203" pitchFamily="34" charset="0"/>
            </a:endParaRPr>
          </a:p>
        </p:txBody>
      </p:sp>
      <p:sp>
        <p:nvSpPr>
          <p:cNvPr id="8" name="矩形 7"/>
          <p:cNvSpPr/>
          <p:nvPr>
            <p:custDataLst>
              <p:tags r:id="rId8"/>
            </p:custDataLst>
          </p:nvPr>
        </p:nvSpPr>
        <p:spPr>
          <a:xfrm>
            <a:off x="1297605" y="4324350"/>
            <a:ext cx="621030" cy="583565"/>
          </a:xfrm>
          <a:prstGeom prst="rect">
            <a:avLst/>
          </a:prstGeom>
        </p:spPr>
        <p:txBody>
          <a:bodyPr wrap="none">
            <a:spAutoFit/>
          </a:bodyPr>
          <a:lstStyle/>
          <a:p>
            <a:pPr algn="ctr"/>
            <a:r>
              <a:rPr lang="en-US" altLang="zh-CN" sz="3200" dirty="0">
                <a:solidFill>
                  <a:schemeClr val="bg1"/>
                </a:solidFill>
                <a:latin typeface="Segoe UI" panose="020B0502040204020203" pitchFamily="34" charset="0"/>
                <a:ea typeface="微软雅黑" panose="020B0503020204020204" charset="-122"/>
                <a:sym typeface="Segoe UI" panose="020B0502040204020203" pitchFamily="34" charset="0"/>
              </a:rPr>
              <a:t>04</a:t>
            </a:r>
            <a:endParaRPr lang="zh-CN" altLang="en-US" sz="3200" dirty="0">
              <a:solidFill>
                <a:schemeClr val="bg1"/>
              </a:solidFill>
              <a:latin typeface="Segoe UI" panose="020B0502040204020203" pitchFamily="34" charset="0"/>
              <a:ea typeface="微软雅黑" panose="020B0503020204020204" charset="-122"/>
              <a:sym typeface="Segoe UI" panose="020B0502040204020203" pitchFamily="34" charset="0"/>
            </a:endParaRPr>
          </a:p>
        </p:txBody>
      </p:sp>
      <p:sp>
        <p:nvSpPr>
          <p:cNvPr id="9" name="TextBox 5"/>
          <p:cNvSpPr txBox="1"/>
          <p:nvPr>
            <p:custDataLst>
              <p:tags r:id="rId9"/>
            </p:custDataLst>
          </p:nvPr>
        </p:nvSpPr>
        <p:spPr>
          <a:xfrm>
            <a:off x="2056430" y="4385320"/>
            <a:ext cx="2339340" cy="523220"/>
          </a:xfrm>
          <a:prstGeom prst="rect">
            <a:avLst/>
          </a:prstGeom>
          <a:noFill/>
        </p:spPr>
        <p:txBody>
          <a:bodyPr wrap="square" rtlCol="0" anchor="ctr" anchorCtr="0">
            <a:spAutoFit/>
          </a:bodyPr>
          <a:lstStyle/>
          <a:p>
            <a:r>
              <a:rPr lang="zh-CN" altLang="en-US" sz="2800" b="1" dirty="0">
                <a:solidFill>
                  <a:schemeClr val="tx1"/>
                </a:solidFill>
                <a:latin typeface="Arial" panose="020B0604020202020204" pitchFamily="34" charset="0"/>
                <a:ea typeface="思源黑体 CN Bold" panose="020B0800000000000000" charset="-122"/>
              </a:rPr>
              <a:t>创新性</a:t>
            </a:r>
          </a:p>
        </p:txBody>
      </p:sp>
      <p:sp>
        <p:nvSpPr>
          <p:cNvPr id="16" name="六边形 15"/>
          <p:cNvSpPr/>
          <p:nvPr>
            <p:custDataLst>
              <p:tags r:id="rId10"/>
            </p:custDataLst>
          </p:nvPr>
        </p:nvSpPr>
        <p:spPr>
          <a:xfrm rot="5400000" flipH="1" flipV="1">
            <a:off x="4690410" y="2842260"/>
            <a:ext cx="769620" cy="663575"/>
          </a:xfrm>
          <a:prstGeom prst="hexagon">
            <a:avLst/>
          </a:prstGeom>
          <a:noFill/>
          <a:ln>
            <a:solidFill>
              <a:srgbClr val="009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egoe UI" panose="020B0502040204020203" pitchFamily="34" charset="0"/>
              <a:ea typeface="微软雅黑" panose="020B0503020204020204" charset="-122"/>
              <a:sym typeface="Segoe UI" panose="020B0502040204020203" pitchFamily="34" charset="0"/>
            </a:endParaRPr>
          </a:p>
        </p:txBody>
      </p:sp>
      <p:sp>
        <p:nvSpPr>
          <p:cNvPr id="18" name="六边形 17"/>
          <p:cNvSpPr/>
          <p:nvPr>
            <p:custDataLst>
              <p:tags r:id="rId11"/>
            </p:custDataLst>
          </p:nvPr>
        </p:nvSpPr>
        <p:spPr>
          <a:xfrm rot="5400000" flipH="1" flipV="1">
            <a:off x="4715175" y="2880995"/>
            <a:ext cx="769620" cy="663575"/>
          </a:xfrm>
          <a:prstGeom prst="hexagon">
            <a:avLst/>
          </a:prstGeom>
          <a:solidFill>
            <a:srgbClr val="00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egoe UI" panose="020B0502040204020203" pitchFamily="34" charset="0"/>
              <a:ea typeface="微软雅黑" panose="020B0503020204020204" charset="-122"/>
              <a:sym typeface="Segoe UI" panose="020B0502040204020203" pitchFamily="34" charset="0"/>
            </a:endParaRPr>
          </a:p>
        </p:txBody>
      </p:sp>
      <p:sp>
        <p:nvSpPr>
          <p:cNvPr id="19" name="矩形 18"/>
          <p:cNvSpPr/>
          <p:nvPr>
            <p:custDataLst>
              <p:tags r:id="rId12"/>
            </p:custDataLst>
          </p:nvPr>
        </p:nvSpPr>
        <p:spPr>
          <a:xfrm>
            <a:off x="4789470" y="2923540"/>
            <a:ext cx="621030" cy="583565"/>
          </a:xfrm>
          <a:prstGeom prst="rect">
            <a:avLst/>
          </a:prstGeom>
        </p:spPr>
        <p:txBody>
          <a:bodyPr wrap="none">
            <a:spAutoFit/>
          </a:bodyPr>
          <a:lstStyle/>
          <a:p>
            <a:pPr algn="ctr"/>
            <a:r>
              <a:rPr lang="en-US" altLang="zh-CN" sz="3200" dirty="0">
                <a:solidFill>
                  <a:schemeClr val="bg1"/>
                </a:solidFill>
                <a:latin typeface="Segoe UI" panose="020B0502040204020203" pitchFamily="34" charset="0"/>
                <a:ea typeface="微软雅黑" panose="020B0503020204020204" charset="-122"/>
                <a:sym typeface="Segoe UI" panose="020B0502040204020203" pitchFamily="34" charset="0"/>
              </a:rPr>
              <a:t>02</a:t>
            </a:r>
            <a:endParaRPr lang="zh-CN" altLang="en-US" sz="3200" dirty="0">
              <a:solidFill>
                <a:schemeClr val="bg1"/>
              </a:solidFill>
              <a:latin typeface="Segoe UI" panose="020B0502040204020203" pitchFamily="34" charset="0"/>
              <a:ea typeface="微软雅黑" panose="020B0503020204020204" charset="-122"/>
              <a:sym typeface="Segoe UI" panose="020B0502040204020203" pitchFamily="34" charset="0"/>
            </a:endParaRPr>
          </a:p>
        </p:txBody>
      </p:sp>
      <p:sp>
        <p:nvSpPr>
          <p:cNvPr id="20" name="TextBox 5"/>
          <p:cNvSpPr txBox="1"/>
          <p:nvPr>
            <p:custDataLst>
              <p:tags r:id="rId13"/>
            </p:custDataLst>
          </p:nvPr>
        </p:nvSpPr>
        <p:spPr>
          <a:xfrm>
            <a:off x="5548930" y="2985135"/>
            <a:ext cx="2339340" cy="521970"/>
          </a:xfrm>
          <a:prstGeom prst="rect">
            <a:avLst/>
          </a:prstGeom>
          <a:noFill/>
        </p:spPr>
        <p:txBody>
          <a:bodyPr wrap="square" rtlCol="0" anchor="ctr" anchorCtr="0">
            <a:spAutoFit/>
          </a:bodyPr>
          <a:lstStyle/>
          <a:p>
            <a:r>
              <a:rPr lang="zh-CN" altLang="en-US" sz="2800" b="1" dirty="0">
                <a:solidFill>
                  <a:schemeClr val="tx1"/>
                </a:solidFill>
                <a:latin typeface="Arial" panose="020B0604020202020204" pitchFamily="34" charset="0"/>
                <a:ea typeface="思源黑体 CN Bold" panose="020B0800000000000000" charset="-122"/>
              </a:rPr>
              <a:t>安全性</a:t>
            </a:r>
          </a:p>
        </p:txBody>
      </p:sp>
      <p:sp>
        <p:nvSpPr>
          <p:cNvPr id="22" name="六边形 21"/>
          <p:cNvSpPr/>
          <p:nvPr>
            <p:custDataLst>
              <p:tags r:id="rId14"/>
            </p:custDataLst>
          </p:nvPr>
        </p:nvSpPr>
        <p:spPr>
          <a:xfrm rot="5400000" flipH="1" flipV="1">
            <a:off x="4690410" y="4243070"/>
            <a:ext cx="769620" cy="663575"/>
          </a:xfrm>
          <a:prstGeom prst="hexagon">
            <a:avLst/>
          </a:prstGeom>
          <a:noFill/>
          <a:ln>
            <a:solidFill>
              <a:srgbClr val="009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egoe UI" panose="020B0502040204020203" pitchFamily="34" charset="0"/>
              <a:ea typeface="微软雅黑" panose="020B0503020204020204" charset="-122"/>
              <a:sym typeface="Segoe UI" panose="020B0502040204020203" pitchFamily="34" charset="0"/>
            </a:endParaRPr>
          </a:p>
        </p:txBody>
      </p:sp>
      <p:sp>
        <p:nvSpPr>
          <p:cNvPr id="23" name="六边形 22"/>
          <p:cNvSpPr/>
          <p:nvPr>
            <p:custDataLst>
              <p:tags r:id="rId15"/>
            </p:custDataLst>
          </p:nvPr>
        </p:nvSpPr>
        <p:spPr>
          <a:xfrm rot="5400000" flipH="1" flipV="1">
            <a:off x="4715175" y="4281805"/>
            <a:ext cx="769620" cy="663575"/>
          </a:xfrm>
          <a:prstGeom prst="hexagon">
            <a:avLst/>
          </a:prstGeom>
          <a:solidFill>
            <a:srgbClr val="00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egoe UI" panose="020B0502040204020203" pitchFamily="34" charset="0"/>
              <a:ea typeface="微软雅黑" panose="020B0503020204020204" charset="-122"/>
              <a:sym typeface="Segoe UI" panose="020B0502040204020203" pitchFamily="34" charset="0"/>
            </a:endParaRPr>
          </a:p>
        </p:txBody>
      </p:sp>
      <p:sp>
        <p:nvSpPr>
          <p:cNvPr id="24" name="矩形 23"/>
          <p:cNvSpPr/>
          <p:nvPr>
            <p:custDataLst>
              <p:tags r:id="rId16"/>
            </p:custDataLst>
          </p:nvPr>
        </p:nvSpPr>
        <p:spPr>
          <a:xfrm>
            <a:off x="4789470" y="4324350"/>
            <a:ext cx="621030" cy="583565"/>
          </a:xfrm>
          <a:prstGeom prst="rect">
            <a:avLst/>
          </a:prstGeom>
        </p:spPr>
        <p:txBody>
          <a:bodyPr wrap="none">
            <a:spAutoFit/>
          </a:bodyPr>
          <a:lstStyle/>
          <a:p>
            <a:pPr algn="ctr"/>
            <a:r>
              <a:rPr lang="en-US" altLang="zh-CN" sz="3200" dirty="0">
                <a:solidFill>
                  <a:schemeClr val="bg1"/>
                </a:solidFill>
                <a:latin typeface="Segoe UI" panose="020B0502040204020203" pitchFamily="34" charset="0"/>
                <a:ea typeface="微软雅黑" panose="020B0503020204020204" charset="-122"/>
                <a:sym typeface="Segoe UI" panose="020B0502040204020203" pitchFamily="34" charset="0"/>
              </a:rPr>
              <a:t>05</a:t>
            </a:r>
            <a:endParaRPr lang="zh-CN" altLang="en-US" sz="3200" dirty="0">
              <a:solidFill>
                <a:schemeClr val="bg1"/>
              </a:solidFill>
              <a:latin typeface="Segoe UI" panose="020B0502040204020203" pitchFamily="34" charset="0"/>
              <a:ea typeface="微软雅黑" panose="020B0503020204020204" charset="-122"/>
              <a:sym typeface="Segoe UI" panose="020B0502040204020203" pitchFamily="34" charset="0"/>
            </a:endParaRPr>
          </a:p>
        </p:txBody>
      </p:sp>
      <p:sp>
        <p:nvSpPr>
          <p:cNvPr id="25" name="TextBox 5"/>
          <p:cNvSpPr txBox="1"/>
          <p:nvPr>
            <p:custDataLst>
              <p:tags r:id="rId17"/>
            </p:custDataLst>
          </p:nvPr>
        </p:nvSpPr>
        <p:spPr>
          <a:xfrm>
            <a:off x="5548930" y="4385320"/>
            <a:ext cx="2339340" cy="523220"/>
          </a:xfrm>
          <a:prstGeom prst="rect">
            <a:avLst/>
          </a:prstGeom>
          <a:noFill/>
        </p:spPr>
        <p:txBody>
          <a:bodyPr wrap="square" rtlCol="0" anchor="ctr" anchorCtr="0">
            <a:spAutoFit/>
          </a:bodyPr>
          <a:lstStyle/>
          <a:p>
            <a:r>
              <a:rPr lang="zh-CN" altLang="en-US" sz="2800" b="1" dirty="0">
                <a:solidFill>
                  <a:schemeClr val="tx1"/>
                </a:solidFill>
                <a:latin typeface="Arial" panose="020B0604020202020204" pitchFamily="34" charset="0"/>
                <a:ea typeface="思源黑体 CN Bold" panose="020B0800000000000000" charset="-122"/>
              </a:rPr>
              <a:t>公平性</a:t>
            </a:r>
            <a:r>
              <a:rPr lang="en-US" altLang="zh-CN" sz="2800" b="1" dirty="0">
                <a:solidFill>
                  <a:schemeClr val="tx1"/>
                </a:solidFill>
                <a:latin typeface="Arial" panose="020B0604020202020204" pitchFamily="34" charset="0"/>
                <a:ea typeface="思源黑体 CN Bold" panose="020B0800000000000000" charset="-122"/>
              </a:rPr>
              <a:t>1</a:t>
            </a:r>
            <a:endParaRPr lang="zh-CN" altLang="en-US" sz="2800" b="1" dirty="0">
              <a:solidFill>
                <a:schemeClr val="tx1"/>
              </a:solidFill>
              <a:latin typeface="Arial" panose="020B0604020202020204" pitchFamily="34" charset="0"/>
              <a:ea typeface="思源黑体 CN Bold" panose="020B0800000000000000" charset="-122"/>
            </a:endParaRPr>
          </a:p>
        </p:txBody>
      </p:sp>
      <p:sp>
        <p:nvSpPr>
          <p:cNvPr id="32" name="六边形 31"/>
          <p:cNvSpPr/>
          <p:nvPr>
            <p:custDataLst>
              <p:tags r:id="rId18"/>
            </p:custDataLst>
          </p:nvPr>
        </p:nvSpPr>
        <p:spPr>
          <a:xfrm rot="5400000" flipH="1" flipV="1">
            <a:off x="8134384" y="2842260"/>
            <a:ext cx="769620" cy="663575"/>
          </a:xfrm>
          <a:prstGeom prst="hexagon">
            <a:avLst/>
          </a:prstGeom>
          <a:noFill/>
          <a:ln>
            <a:solidFill>
              <a:srgbClr val="009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egoe UI" panose="020B0502040204020203" pitchFamily="34" charset="0"/>
              <a:ea typeface="微软雅黑" panose="020B0503020204020204" charset="-122"/>
              <a:sym typeface="Segoe UI" panose="020B0502040204020203" pitchFamily="34" charset="0"/>
            </a:endParaRPr>
          </a:p>
        </p:txBody>
      </p:sp>
      <p:sp>
        <p:nvSpPr>
          <p:cNvPr id="33" name="六边形 32"/>
          <p:cNvSpPr/>
          <p:nvPr>
            <p:custDataLst>
              <p:tags r:id="rId19"/>
            </p:custDataLst>
          </p:nvPr>
        </p:nvSpPr>
        <p:spPr>
          <a:xfrm rot="5400000" flipH="1" flipV="1">
            <a:off x="8159149" y="2880995"/>
            <a:ext cx="769620" cy="663575"/>
          </a:xfrm>
          <a:prstGeom prst="hexagon">
            <a:avLst/>
          </a:prstGeom>
          <a:solidFill>
            <a:srgbClr val="00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egoe UI" panose="020B0502040204020203" pitchFamily="34" charset="0"/>
              <a:ea typeface="微软雅黑" panose="020B0503020204020204" charset="-122"/>
              <a:sym typeface="Segoe UI" panose="020B0502040204020203" pitchFamily="34" charset="0"/>
            </a:endParaRPr>
          </a:p>
        </p:txBody>
      </p:sp>
      <p:sp>
        <p:nvSpPr>
          <p:cNvPr id="34" name="矩形 33"/>
          <p:cNvSpPr/>
          <p:nvPr>
            <p:custDataLst>
              <p:tags r:id="rId20"/>
            </p:custDataLst>
          </p:nvPr>
        </p:nvSpPr>
        <p:spPr>
          <a:xfrm>
            <a:off x="8233444" y="2923540"/>
            <a:ext cx="621030" cy="583565"/>
          </a:xfrm>
          <a:prstGeom prst="rect">
            <a:avLst/>
          </a:prstGeom>
        </p:spPr>
        <p:txBody>
          <a:bodyPr wrap="none">
            <a:spAutoFit/>
          </a:bodyPr>
          <a:lstStyle/>
          <a:p>
            <a:pPr algn="ctr"/>
            <a:r>
              <a:rPr lang="en-US" altLang="zh-CN" sz="3200" dirty="0">
                <a:solidFill>
                  <a:schemeClr val="bg1"/>
                </a:solidFill>
                <a:latin typeface="Segoe UI" panose="020B0502040204020203" pitchFamily="34" charset="0"/>
                <a:ea typeface="微软雅黑" panose="020B0503020204020204" charset="-122"/>
                <a:sym typeface="Segoe UI" panose="020B0502040204020203" pitchFamily="34" charset="0"/>
              </a:rPr>
              <a:t>03</a:t>
            </a:r>
            <a:endParaRPr lang="zh-CN" altLang="en-US" sz="3200" dirty="0">
              <a:solidFill>
                <a:schemeClr val="bg1"/>
              </a:solidFill>
              <a:latin typeface="Segoe UI" panose="020B0502040204020203" pitchFamily="34" charset="0"/>
              <a:ea typeface="微软雅黑" panose="020B0503020204020204" charset="-122"/>
              <a:sym typeface="Segoe UI" panose="020B0502040204020203" pitchFamily="34" charset="0"/>
            </a:endParaRPr>
          </a:p>
        </p:txBody>
      </p:sp>
      <p:sp>
        <p:nvSpPr>
          <p:cNvPr id="35" name="TextBox 5"/>
          <p:cNvSpPr txBox="1"/>
          <p:nvPr>
            <p:custDataLst>
              <p:tags r:id="rId21"/>
            </p:custDataLst>
          </p:nvPr>
        </p:nvSpPr>
        <p:spPr>
          <a:xfrm>
            <a:off x="8992904" y="2985135"/>
            <a:ext cx="1370330" cy="521970"/>
          </a:xfrm>
          <a:prstGeom prst="rect">
            <a:avLst/>
          </a:prstGeom>
          <a:noFill/>
        </p:spPr>
        <p:txBody>
          <a:bodyPr wrap="square" rtlCol="0" anchor="ctr" anchorCtr="0">
            <a:spAutoFit/>
          </a:bodyPr>
          <a:lstStyle/>
          <a:p>
            <a:r>
              <a:rPr lang="zh-CN" altLang="en-US" sz="2800" b="1" dirty="0">
                <a:solidFill>
                  <a:schemeClr val="tx1"/>
                </a:solidFill>
                <a:latin typeface="Arial" panose="020B0604020202020204" pitchFamily="34" charset="0"/>
                <a:ea typeface="思源黑体 CN Bold" panose="020B0800000000000000" charset="-122"/>
              </a:rPr>
              <a:t>有效性</a:t>
            </a:r>
          </a:p>
        </p:txBody>
      </p:sp>
      <p:sp>
        <p:nvSpPr>
          <p:cNvPr id="46" name="文本框 45"/>
          <p:cNvSpPr txBox="1"/>
          <p:nvPr/>
        </p:nvSpPr>
        <p:spPr>
          <a:xfrm>
            <a:off x="6216650" y="1191260"/>
            <a:ext cx="1741805" cy="645160"/>
          </a:xfrm>
          <a:prstGeom prst="rect">
            <a:avLst/>
          </a:prstGeom>
          <a:noFill/>
        </p:spPr>
        <p:txBody>
          <a:bodyPr wrap="square" rtlCol="0" anchor="ctr" anchorCtr="0">
            <a:spAutoFit/>
          </a:bodyPr>
          <a:lstStyle/>
          <a:p>
            <a:r>
              <a:rPr lang="en-US" altLang="zh-CN" sz="3600">
                <a:solidFill>
                  <a:srgbClr val="0092D8"/>
                </a:solidFill>
                <a:latin typeface="Arial" panose="020B0604020202020204" pitchFamily="34" charset="0"/>
                <a:ea typeface="思源黑体 CN Bold" panose="020B0800000000000000" charset="-122"/>
              </a:rPr>
              <a:t>content</a:t>
            </a:r>
          </a:p>
        </p:txBody>
      </p:sp>
      <p:sp>
        <p:nvSpPr>
          <p:cNvPr id="42" name="文本框 41"/>
          <p:cNvSpPr txBox="1"/>
          <p:nvPr/>
        </p:nvSpPr>
        <p:spPr>
          <a:xfrm>
            <a:off x="4234180" y="1001395"/>
            <a:ext cx="1981835" cy="1014730"/>
          </a:xfrm>
          <a:prstGeom prst="rect">
            <a:avLst/>
          </a:prstGeom>
          <a:noFill/>
        </p:spPr>
        <p:txBody>
          <a:bodyPr wrap="square" rtlCol="0" anchor="ctr" anchorCtr="0">
            <a:spAutoFit/>
          </a:bodyPr>
          <a:lstStyle/>
          <a:p>
            <a:pPr algn="dist"/>
            <a:r>
              <a:rPr lang="zh-CN" altLang="en-US" sz="6000" b="1">
                <a:solidFill>
                  <a:srgbClr val="0092D8"/>
                </a:solidFill>
                <a:latin typeface="Arial" panose="020B0604020202020204" pitchFamily="34" charset="0"/>
                <a:ea typeface="思源黑体 CN Bold" panose="020B0800000000000000" charset="-122"/>
              </a:rPr>
              <a:t>目录</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圆角矩形 64"/>
          <p:cNvSpPr/>
          <p:nvPr userDrawn="1">
            <p:custDataLst>
              <p:tags r:id="rId2"/>
            </p:custDataLst>
          </p:nvPr>
        </p:nvSpPr>
        <p:spPr>
          <a:xfrm>
            <a:off x="494665" y="2310765"/>
            <a:ext cx="3244215" cy="1151890"/>
          </a:xfrm>
          <a:prstGeom prst="roundRect">
            <a:avLst>
              <a:gd name="adj" fmla="val 13450"/>
            </a:avLst>
          </a:prstGeom>
          <a:solidFill>
            <a:srgbClr val="F1FBFF"/>
          </a:solidFill>
          <a:ln w="19050">
            <a:solidFill>
              <a:srgbClr val="0092D8"/>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圆角矩形 73"/>
          <p:cNvSpPr/>
          <p:nvPr userDrawn="1">
            <p:custDataLst>
              <p:tags r:id="rId3"/>
            </p:custDataLst>
          </p:nvPr>
        </p:nvSpPr>
        <p:spPr>
          <a:xfrm>
            <a:off x="3904615" y="2310765"/>
            <a:ext cx="3244215" cy="1151890"/>
          </a:xfrm>
          <a:prstGeom prst="roundRect">
            <a:avLst>
              <a:gd name="adj" fmla="val 12238"/>
            </a:avLst>
          </a:prstGeom>
          <a:solidFill>
            <a:srgbClr val="F1FBFF"/>
          </a:solidFill>
          <a:ln w="19050">
            <a:solidFill>
              <a:srgbClr val="0092D8"/>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22045" y="369570"/>
            <a:ext cx="4064000" cy="430530"/>
          </a:xfrm>
          <a:prstGeom prst="rect">
            <a:avLst/>
          </a:prstGeom>
          <a:noFill/>
        </p:spPr>
        <p:txBody>
          <a:bodyPr wrap="square" lIns="0" tIns="0" rIns="0" bIns="0" rtlCol="0">
            <a:spAutoFit/>
          </a:bodyPr>
          <a:lstStyle/>
          <a:p>
            <a:r>
              <a:rPr lang="zh-CN" altLang="en-US" sz="2800" dirty="0">
                <a:solidFill>
                  <a:schemeClr val="tx1"/>
                </a:solidFill>
                <a:latin typeface="Arial" panose="020B0604020202020204" pitchFamily="34" charset="0"/>
                <a:ea typeface="思源黑体 CN Bold" panose="020B0800000000000000" charset="-122"/>
              </a:rPr>
              <a:t>基本信息</a:t>
            </a:r>
          </a:p>
        </p:txBody>
      </p:sp>
      <p:grpSp>
        <p:nvGrpSpPr>
          <p:cNvPr id="30" name="组合 29"/>
          <p:cNvGrpSpPr/>
          <p:nvPr/>
        </p:nvGrpSpPr>
        <p:grpSpPr>
          <a:xfrm>
            <a:off x="495935" y="324485"/>
            <a:ext cx="443230" cy="521335"/>
            <a:chOff x="781" y="511"/>
            <a:chExt cx="698" cy="821"/>
          </a:xfrm>
        </p:grpSpPr>
        <p:sp>
          <p:nvSpPr>
            <p:cNvPr id="12" name="六边形 11"/>
            <p:cNvSpPr/>
            <p:nvPr>
              <p:custDataLst>
                <p:tags r:id="rId30"/>
              </p:custDataLst>
            </p:nvPr>
          </p:nvSpPr>
          <p:spPr>
            <a:xfrm rot="5400000" flipH="1" flipV="1">
              <a:off x="726" y="565"/>
              <a:ext cx="781" cy="672"/>
            </a:xfrm>
            <a:prstGeom prst="hexagon">
              <a:avLst/>
            </a:prstGeom>
            <a:noFill/>
            <a:ln>
              <a:solidFill>
                <a:srgbClr val="009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egoe UI" panose="020B0502040204020203" pitchFamily="34" charset="0"/>
                <a:ea typeface="微软雅黑" panose="020B0503020204020204" charset="-122"/>
                <a:sym typeface="Segoe UI" panose="020B0502040204020203" pitchFamily="34" charset="0"/>
              </a:endParaRPr>
            </a:p>
          </p:txBody>
        </p:sp>
        <p:sp>
          <p:nvSpPr>
            <p:cNvPr id="13" name="六边形 12"/>
            <p:cNvSpPr/>
            <p:nvPr>
              <p:custDataLst>
                <p:tags r:id="rId31"/>
              </p:custDataLst>
            </p:nvPr>
          </p:nvSpPr>
          <p:spPr>
            <a:xfrm rot="5400000" flipH="1" flipV="1">
              <a:off x="752" y="605"/>
              <a:ext cx="781" cy="672"/>
            </a:xfrm>
            <a:prstGeom prst="hexagon">
              <a:avLst/>
            </a:prstGeom>
            <a:solidFill>
              <a:srgbClr val="00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egoe UI" panose="020B0502040204020203" pitchFamily="34" charset="0"/>
                <a:ea typeface="微软雅黑" panose="020B0503020204020204" charset="-122"/>
                <a:sym typeface="Segoe UI" panose="020B0502040204020203" pitchFamily="34" charset="0"/>
              </a:endParaRPr>
            </a:p>
          </p:txBody>
        </p:sp>
        <p:sp>
          <p:nvSpPr>
            <p:cNvPr id="27" name="文本框 26"/>
            <p:cNvSpPr txBox="1"/>
            <p:nvPr/>
          </p:nvSpPr>
          <p:spPr>
            <a:xfrm>
              <a:off x="820" y="651"/>
              <a:ext cx="645" cy="581"/>
            </a:xfrm>
            <a:prstGeom prst="rect">
              <a:avLst/>
            </a:prstGeom>
            <a:noFill/>
          </p:spPr>
          <p:txBody>
            <a:bodyPr wrap="square" lIns="0" tIns="0" rIns="0" bIns="0" rtlCol="0">
              <a:spAutoFit/>
            </a:bodyPr>
            <a:lstStyle/>
            <a:p>
              <a:pPr algn="ctr"/>
              <a:r>
                <a:rPr lang="zh-CN" altLang="en-US" sz="2400" dirty="0">
                  <a:solidFill>
                    <a:schemeClr val="bg1"/>
                  </a:solidFill>
                  <a:latin typeface="Arial" panose="020B0604020202020204" pitchFamily="34" charset="0"/>
                  <a:ea typeface="思源黑体 CN Bold" panose="020B0800000000000000" charset="-122"/>
                </a:rPr>
                <a:t>01</a:t>
              </a:r>
            </a:p>
          </p:txBody>
        </p:sp>
      </p:grpSp>
      <p:sp>
        <p:nvSpPr>
          <p:cNvPr id="49" name="圆角矩形 48"/>
          <p:cNvSpPr/>
          <p:nvPr userDrawn="1">
            <p:custDataLst>
              <p:tags r:id="rId4"/>
            </p:custDataLst>
          </p:nvPr>
        </p:nvSpPr>
        <p:spPr>
          <a:xfrm>
            <a:off x="6189345" y="3608070"/>
            <a:ext cx="5507990" cy="2688590"/>
          </a:xfrm>
          <a:prstGeom prst="roundRect">
            <a:avLst>
              <a:gd name="adj" fmla="val 6754"/>
            </a:avLst>
          </a:prstGeom>
          <a:solidFill>
            <a:srgbClr val="F1FBFF"/>
          </a:solidFill>
          <a:ln w="19050">
            <a:solidFill>
              <a:srgbClr val="0092D8"/>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custDataLst>
              <p:tags r:id="rId5"/>
            </p:custDataLst>
          </p:nvPr>
        </p:nvSpPr>
        <p:spPr>
          <a:xfrm>
            <a:off x="6260465" y="4017645"/>
            <a:ext cx="5300663" cy="1943994"/>
          </a:xfrm>
          <a:prstGeom prst="rect">
            <a:avLst/>
          </a:prstGeom>
          <a:noFill/>
        </p:spPr>
        <p:txBody>
          <a:bodyPr wrap="square">
            <a:spAutoFit/>
          </a:bodyPr>
          <a:lstStyle/>
          <a:p>
            <a:pPr marL="0" lvl="1" algn="just" fontAlgn="auto">
              <a:lnSpc>
                <a:spcPct val="120000"/>
              </a:lnSpc>
            </a:pPr>
            <a:r>
              <a:rPr lang="zh-CN" altLang="en-US" sz="1450" kern="0" dirty="0">
                <a:solidFill>
                  <a:schemeClr val="tx1"/>
                </a:solidFill>
                <a:latin typeface="+mn-ea"/>
                <a:cs typeface="思源黑体 CN Regular" panose="020B0500000000000000" charset="-122"/>
              </a:rPr>
              <a:t>临床经验中苯丁酸钠的每日总剂量通常为：</a:t>
            </a:r>
          </a:p>
          <a:p>
            <a:pPr marL="0" lvl="1" algn="just" fontAlgn="auto">
              <a:lnSpc>
                <a:spcPct val="120000"/>
              </a:lnSpc>
              <a:buFont typeface="Arial" panose="020B0604020202020204" pitchFamily="34" charset="0"/>
              <a:buChar char="•"/>
            </a:pPr>
            <a:r>
              <a:rPr lang="en-US" altLang="zh-CN" sz="1450" kern="0" dirty="0">
                <a:solidFill>
                  <a:schemeClr val="tx1"/>
                </a:solidFill>
                <a:latin typeface="+mn-ea"/>
                <a:cs typeface="思源黑体 CN Regular" panose="020B0500000000000000" charset="-122"/>
              </a:rPr>
              <a:t> 450-600mg/kg/</a:t>
            </a:r>
            <a:r>
              <a:rPr lang="zh-CN" altLang="en-US" sz="1450" kern="0" dirty="0">
                <a:solidFill>
                  <a:schemeClr val="tx1"/>
                </a:solidFill>
                <a:latin typeface="+mn-ea"/>
                <a:cs typeface="思源黑体 CN Regular" panose="020B0500000000000000" charset="-122"/>
              </a:rPr>
              <a:t>日（体重＜</a:t>
            </a:r>
            <a:r>
              <a:rPr lang="en-US" altLang="zh-CN" sz="1450" kern="0" dirty="0">
                <a:solidFill>
                  <a:schemeClr val="tx1"/>
                </a:solidFill>
                <a:latin typeface="+mn-ea"/>
                <a:cs typeface="思源黑体 CN Regular" panose="020B0500000000000000" charset="-122"/>
              </a:rPr>
              <a:t>20kg </a:t>
            </a:r>
            <a:r>
              <a:rPr lang="zh-CN" altLang="en-US" sz="1450" kern="0" dirty="0">
                <a:solidFill>
                  <a:schemeClr val="tx1"/>
                </a:solidFill>
                <a:latin typeface="+mn-ea"/>
                <a:cs typeface="思源黑体 CN Regular" panose="020B0500000000000000" charset="-122"/>
              </a:rPr>
              <a:t>的新生儿、婴幼儿和儿童）</a:t>
            </a:r>
          </a:p>
          <a:p>
            <a:pPr marL="0" lvl="1" algn="just" fontAlgn="auto">
              <a:lnSpc>
                <a:spcPct val="120000"/>
              </a:lnSpc>
              <a:buFont typeface="Arial" panose="020B0604020202020204" pitchFamily="34" charset="0"/>
              <a:buChar char="•"/>
            </a:pPr>
            <a:r>
              <a:rPr lang="en-US" altLang="zh-CN" sz="1450" kern="0" dirty="0">
                <a:solidFill>
                  <a:schemeClr val="tx1"/>
                </a:solidFill>
                <a:latin typeface="+mn-ea"/>
                <a:cs typeface="思源黑体 CN Regular" panose="020B0500000000000000" charset="-122"/>
              </a:rPr>
              <a:t> 9.9-13.0g/m2/</a:t>
            </a:r>
            <a:r>
              <a:rPr lang="zh-CN" altLang="en-US" sz="1450" kern="0" dirty="0">
                <a:solidFill>
                  <a:schemeClr val="tx1"/>
                </a:solidFill>
                <a:latin typeface="+mn-ea"/>
                <a:cs typeface="思源黑体 CN Regular" panose="020B0500000000000000" charset="-122"/>
              </a:rPr>
              <a:t>日（体重＞</a:t>
            </a:r>
            <a:r>
              <a:rPr lang="en-US" altLang="zh-CN" sz="1450" kern="0" dirty="0">
                <a:solidFill>
                  <a:schemeClr val="tx1"/>
                </a:solidFill>
                <a:latin typeface="+mn-ea"/>
                <a:cs typeface="思源黑体 CN Regular" panose="020B0500000000000000" charset="-122"/>
              </a:rPr>
              <a:t>20kg </a:t>
            </a:r>
            <a:r>
              <a:rPr lang="zh-CN" altLang="en-US" sz="1450" kern="0" dirty="0">
                <a:solidFill>
                  <a:schemeClr val="tx1"/>
                </a:solidFill>
                <a:latin typeface="+mn-ea"/>
                <a:cs typeface="思源黑体 CN Regular" panose="020B0500000000000000" charset="-122"/>
              </a:rPr>
              <a:t>的儿童、青少年和成人）</a:t>
            </a:r>
          </a:p>
          <a:p>
            <a:pPr marL="0" lvl="1" algn="just" fontAlgn="auto">
              <a:lnSpc>
                <a:spcPct val="120000"/>
              </a:lnSpc>
            </a:pPr>
            <a:r>
              <a:rPr lang="zh-CN" altLang="en-US" sz="1450" kern="0" dirty="0">
                <a:solidFill>
                  <a:schemeClr val="tx1"/>
                </a:solidFill>
                <a:latin typeface="+mn-ea"/>
                <a:cs typeface="思源黑体 CN Regular" panose="020B0500000000000000" charset="-122"/>
              </a:rPr>
              <a:t>应于每餐时或进食时服用每日总剂量的均分剂量（比如小龄儿童每日服用</a:t>
            </a:r>
            <a:r>
              <a:rPr lang="en-US" altLang="zh-CN" sz="1450" kern="0" dirty="0">
                <a:solidFill>
                  <a:schemeClr val="tx1"/>
                </a:solidFill>
                <a:latin typeface="+mn-ea"/>
                <a:cs typeface="思源黑体 CN Regular" panose="020B0500000000000000" charset="-122"/>
              </a:rPr>
              <a:t>4-6</a:t>
            </a:r>
            <a:r>
              <a:rPr lang="zh-CN" altLang="en-US" sz="1450" kern="0" dirty="0">
                <a:solidFill>
                  <a:schemeClr val="tx1"/>
                </a:solidFill>
                <a:latin typeface="+mn-ea"/>
                <a:cs typeface="思源黑体 CN Regular" panose="020B0500000000000000" charset="-122"/>
              </a:rPr>
              <a:t>次）。应将本品颗粒与固体食物（如土豆泥或苹果酱）或液体食物（如饮用水、苹果汁、橙汁或无蛋白婴儿配方奶粉）混匀后服用。量取药品颗粒前请轻轻摇晃瓶子。</a:t>
            </a:r>
          </a:p>
        </p:txBody>
      </p:sp>
      <p:sp>
        <p:nvSpPr>
          <p:cNvPr id="51" name="圆角矩形 50"/>
          <p:cNvSpPr/>
          <p:nvPr/>
        </p:nvSpPr>
        <p:spPr>
          <a:xfrm>
            <a:off x="8319453" y="3721100"/>
            <a:ext cx="1247775" cy="285115"/>
          </a:xfrm>
          <a:prstGeom prst="roundRect">
            <a:avLst>
              <a:gd name="adj" fmla="val 50000"/>
            </a:avLst>
          </a:prstGeom>
          <a:solidFill>
            <a:srgbClr val="00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latin typeface="Arial" panose="020B0604020202020204" pitchFamily="34" charset="0"/>
                <a:ea typeface="思源黑体 CN Bold" panose="020B0800000000000000" charset="-122"/>
              </a:rPr>
              <a:t>用法用量</a:t>
            </a:r>
          </a:p>
        </p:txBody>
      </p:sp>
      <p:sp>
        <p:nvSpPr>
          <p:cNvPr id="53" name="圆角矩形 52"/>
          <p:cNvSpPr/>
          <p:nvPr userDrawn="1">
            <p:custDataLst>
              <p:tags r:id="rId6"/>
            </p:custDataLst>
          </p:nvPr>
        </p:nvSpPr>
        <p:spPr>
          <a:xfrm>
            <a:off x="495300" y="1085215"/>
            <a:ext cx="1706880" cy="1080770"/>
          </a:xfrm>
          <a:prstGeom prst="roundRect">
            <a:avLst>
              <a:gd name="adj" fmla="val 11045"/>
            </a:avLst>
          </a:prstGeom>
          <a:solidFill>
            <a:srgbClr val="F1FBFF"/>
          </a:solidFill>
          <a:ln w="19050">
            <a:solidFill>
              <a:srgbClr val="0092D8"/>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53"/>
          <p:cNvSpPr txBox="1"/>
          <p:nvPr>
            <p:custDataLst>
              <p:tags r:id="rId7"/>
            </p:custDataLst>
          </p:nvPr>
        </p:nvSpPr>
        <p:spPr>
          <a:xfrm>
            <a:off x="702310" y="1624013"/>
            <a:ext cx="1292860" cy="328936"/>
          </a:xfrm>
          <a:prstGeom prst="rect">
            <a:avLst/>
          </a:prstGeom>
          <a:noFill/>
        </p:spPr>
        <p:txBody>
          <a:bodyPr wrap="square">
            <a:spAutoFit/>
          </a:bodyPr>
          <a:lstStyle/>
          <a:p>
            <a:pPr marL="0" lvl="1" algn="ctr" fontAlgn="auto">
              <a:lnSpc>
                <a:spcPct val="120000"/>
              </a:lnSpc>
            </a:pPr>
            <a:r>
              <a:rPr lang="zh-CN" altLang="en-US" sz="1400" kern="0" dirty="0">
                <a:solidFill>
                  <a:schemeClr val="tx1"/>
                </a:solidFill>
                <a:latin typeface="+mn-ea"/>
              </a:rPr>
              <a:t>苯丁酸钠颗粒</a:t>
            </a:r>
          </a:p>
        </p:txBody>
      </p:sp>
      <p:sp>
        <p:nvSpPr>
          <p:cNvPr id="55" name="圆角矩形 54"/>
          <p:cNvSpPr/>
          <p:nvPr>
            <p:custDataLst>
              <p:tags r:id="rId8"/>
            </p:custDataLst>
          </p:nvPr>
        </p:nvSpPr>
        <p:spPr>
          <a:xfrm>
            <a:off x="724853" y="1198245"/>
            <a:ext cx="1247775" cy="285115"/>
          </a:xfrm>
          <a:prstGeom prst="roundRect">
            <a:avLst>
              <a:gd name="adj" fmla="val 50000"/>
            </a:avLst>
          </a:prstGeom>
          <a:solidFill>
            <a:srgbClr val="00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latin typeface="Arial" panose="020B0604020202020204" pitchFamily="34" charset="0"/>
                <a:ea typeface="思源黑体 CN Bold" panose="020B0800000000000000" charset="-122"/>
              </a:rPr>
              <a:t>通用名称</a:t>
            </a:r>
          </a:p>
        </p:txBody>
      </p:sp>
      <p:sp>
        <p:nvSpPr>
          <p:cNvPr id="56" name="圆角矩形 55"/>
          <p:cNvSpPr/>
          <p:nvPr userDrawn="1">
            <p:custDataLst>
              <p:tags r:id="rId9"/>
            </p:custDataLst>
          </p:nvPr>
        </p:nvSpPr>
        <p:spPr>
          <a:xfrm>
            <a:off x="2365375" y="1085215"/>
            <a:ext cx="1971040" cy="1080135"/>
          </a:xfrm>
          <a:prstGeom prst="roundRect">
            <a:avLst>
              <a:gd name="adj" fmla="val 11405"/>
            </a:avLst>
          </a:prstGeom>
          <a:solidFill>
            <a:srgbClr val="F1FBFF"/>
          </a:solidFill>
          <a:ln w="19050">
            <a:solidFill>
              <a:srgbClr val="0092D8"/>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文本框 56"/>
          <p:cNvSpPr txBox="1"/>
          <p:nvPr>
            <p:custDataLst>
              <p:tags r:id="rId10"/>
            </p:custDataLst>
          </p:nvPr>
        </p:nvSpPr>
        <p:spPr>
          <a:xfrm>
            <a:off x="2522538" y="1494790"/>
            <a:ext cx="1656715" cy="590290"/>
          </a:xfrm>
          <a:prstGeom prst="rect">
            <a:avLst/>
          </a:prstGeom>
          <a:noFill/>
        </p:spPr>
        <p:txBody>
          <a:bodyPr wrap="square">
            <a:spAutoFit/>
          </a:bodyPr>
          <a:lstStyle/>
          <a:p>
            <a:pPr marL="0" lvl="1" algn="ctr" fontAlgn="auto">
              <a:lnSpc>
                <a:spcPct val="120000"/>
              </a:lnSpc>
            </a:pPr>
            <a:r>
              <a:rPr lang="zh-CN" altLang="en-US" sz="1400" kern="0" dirty="0">
                <a:solidFill>
                  <a:schemeClr val="tx1"/>
                </a:solidFill>
                <a:latin typeface="+mn-ea"/>
              </a:rPr>
              <a:t>150g/瓶</a:t>
            </a:r>
            <a:endParaRPr lang="en-US" altLang="zh-CN" sz="1400" kern="0" dirty="0">
              <a:solidFill>
                <a:schemeClr val="tx1"/>
              </a:solidFill>
              <a:latin typeface="+mn-ea"/>
            </a:endParaRPr>
          </a:p>
          <a:p>
            <a:pPr marL="0" lvl="1" algn="ctr" fontAlgn="auto">
              <a:lnSpc>
                <a:spcPct val="120000"/>
              </a:lnSpc>
            </a:pPr>
            <a:r>
              <a:rPr lang="en-US" altLang="zh-CN" sz="1400" kern="0" dirty="0">
                <a:solidFill>
                  <a:schemeClr val="tx1"/>
                </a:solidFill>
                <a:latin typeface="+mn-ea"/>
              </a:rPr>
              <a:t>3</a:t>
            </a:r>
            <a:r>
              <a:rPr lang="zh-CN" altLang="en-US" sz="1400" kern="0" dirty="0">
                <a:solidFill>
                  <a:schemeClr val="tx1"/>
                </a:solidFill>
                <a:latin typeface="+mn-ea"/>
              </a:rPr>
              <a:t>0g/瓶</a:t>
            </a:r>
          </a:p>
        </p:txBody>
      </p:sp>
      <p:sp>
        <p:nvSpPr>
          <p:cNvPr id="58" name="圆角矩形 57"/>
          <p:cNvSpPr/>
          <p:nvPr>
            <p:custDataLst>
              <p:tags r:id="rId11"/>
            </p:custDataLst>
          </p:nvPr>
        </p:nvSpPr>
        <p:spPr>
          <a:xfrm>
            <a:off x="2727008" y="1198245"/>
            <a:ext cx="1247775" cy="285115"/>
          </a:xfrm>
          <a:prstGeom prst="roundRect">
            <a:avLst>
              <a:gd name="adj" fmla="val 50000"/>
            </a:avLst>
          </a:prstGeom>
          <a:solidFill>
            <a:srgbClr val="00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latin typeface="Arial" panose="020B0604020202020204" pitchFamily="34" charset="0"/>
                <a:ea typeface="思源黑体 CN Bold" panose="020B0800000000000000" charset="-122"/>
              </a:rPr>
              <a:t>注册规格</a:t>
            </a:r>
          </a:p>
        </p:txBody>
      </p:sp>
      <p:sp>
        <p:nvSpPr>
          <p:cNvPr id="59" name="圆角矩形 58"/>
          <p:cNvSpPr/>
          <p:nvPr userDrawn="1">
            <p:custDataLst>
              <p:tags r:id="rId12"/>
            </p:custDataLst>
          </p:nvPr>
        </p:nvSpPr>
        <p:spPr>
          <a:xfrm>
            <a:off x="4499610" y="1085215"/>
            <a:ext cx="3001645" cy="1080135"/>
          </a:xfrm>
          <a:prstGeom prst="roundRect">
            <a:avLst>
              <a:gd name="adj" fmla="val 12463"/>
            </a:avLst>
          </a:prstGeom>
          <a:solidFill>
            <a:srgbClr val="F1FBFF"/>
          </a:solidFill>
          <a:ln w="19050">
            <a:solidFill>
              <a:srgbClr val="0092D8"/>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框 59"/>
          <p:cNvSpPr txBox="1"/>
          <p:nvPr>
            <p:custDataLst>
              <p:tags r:id="rId13"/>
            </p:custDataLst>
          </p:nvPr>
        </p:nvSpPr>
        <p:spPr>
          <a:xfrm>
            <a:off x="5152825" y="1624013"/>
            <a:ext cx="1656715" cy="328936"/>
          </a:xfrm>
          <a:prstGeom prst="rect">
            <a:avLst/>
          </a:prstGeom>
          <a:noFill/>
        </p:spPr>
        <p:txBody>
          <a:bodyPr wrap="square">
            <a:spAutoFit/>
          </a:bodyPr>
          <a:lstStyle/>
          <a:p>
            <a:pPr marL="0" lvl="1" algn="ctr" fontAlgn="auto">
              <a:lnSpc>
                <a:spcPct val="120000"/>
              </a:lnSpc>
            </a:pPr>
            <a:r>
              <a:rPr lang="zh-CN" altLang="en-US" sz="1400" kern="0" dirty="0">
                <a:latin typeface="+mn-ea"/>
              </a:rPr>
              <a:t>2021年5月13日</a:t>
            </a:r>
          </a:p>
        </p:txBody>
      </p:sp>
      <p:sp>
        <p:nvSpPr>
          <p:cNvPr id="61" name="圆角矩形 60"/>
          <p:cNvSpPr/>
          <p:nvPr>
            <p:custDataLst>
              <p:tags r:id="rId14"/>
            </p:custDataLst>
          </p:nvPr>
        </p:nvSpPr>
        <p:spPr>
          <a:xfrm>
            <a:off x="4818380" y="1198245"/>
            <a:ext cx="2364105" cy="285115"/>
          </a:xfrm>
          <a:prstGeom prst="roundRect">
            <a:avLst>
              <a:gd name="adj" fmla="val 50000"/>
            </a:avLst>
          </a:prstGeom>
          <a:solidFill>
            <a:srgbClr val="00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latin typeface="Arial" panose="020B0604020202020204" pitchFamily="34" charset="0"/>
                <a:ea typeface="思源黑体 CN Bold" panose="020B0800000000000000" charset="-122"/>
              </a:rPr>
              <a:t>中国大陆首次上市时间</a:t>
            </a:r>
          </a:p>
        </p:txBody>
      </p:sp>
      <p:sp>
        <p:nvSpPr>
          <p:cNvPr id="62" name="圆角矩形 61"/>
          <p:cNvSpPr/>
          <p:nvPr userDrawn="1">
            <p:custDataLst>
              <p:tags r:id="rId15"/>
            </p:custDataLst>
          </p:nvPr>
        </p:nvSpPr>
        <p:spPr>
          <a:xfrm>
            <a:off x="495300" y="3608070"/>
            <a:ext cx="5507990" cy="2688590"/>
          </a:xfrm>
          <a:prstGeom prst="roundRect">
            <a:avLst>
              <a:gd name="adj" fmla="val 8171"/>
            </a:avLst>
          </a:prstGeom>
          <a:solidFill>
            <a:srgbClr val="F1FBFF"/>
          </a:solidFill>
          <a:ln w="19050">
            <a:solidFill>
              <a:srgbClr val="0092D8"/>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文本框 62"/>
          <p:cNvSpPr txBox="1"/>
          <p:nvPr>
            <p:custDataLst>
              <p:tags r:id="rId16"/>
            </p:custDataLst>
          </p:nvPr>
        </p:nvSpPr>
        <p:spPr>
          <a:xfrm>
            <a:off x="752475" y="4131310"/>
            <a:ext cx="4993640" cy="1676228"/>
          </a:xfrm>
          <a:prstGeom prst="rect">
            <a:avLst/>
          </a:prstGeom>
          <a:noFill/>
        </p:spPr>
        <p:txBody>
          <a:bodyPr wrap="square">
            <a:spAutoFit/>
          </a:bodyPr>
          <a:lstStyle/>
          <a:p>
            <a:pPr marL="285750" lvl="1" indent="-285750" algn="just" fontAlgn="auto">
              <a:lnSpc>
                <a:spcPct val="120000"/>
              </a:lnSpc>
              <a:buFont typeface="Wingdings" panose="05000000000000000000" charset="0"/>
              <a:buChar char="Ø"/>
            </a:pPr>
            <a:r>
              <a:rPr lang="zh-CN" altLang="en-US" sz="1450" kern="0" dirty="0">
                <a:solidFill>
                  <a:schemeClr val="tx1"/>
                </a:solidFill>
                <a:latin typeface="+mn-ea"/>
                <a:cs typeface="思源黑体 CN Regular" panose="020B0500000000000000" charset="-122"/>
              </a:rPr>
              <a:t>作为辅助治疗药物，用于氨基甲酰磷酸合成酶缺乏症、鸟氨酸氨甲酰基转移酶缺乏症或精氨基琥珀酸合成酶缺乏症引起的尿素循环异常患者。</a:t>
            </a:r>
          </a:p>
          <a:p>
            <a:pPr marL="285750" lvl="1" indent="-285750" algn="just" fontAlgn="auto">
              <a:lnSpc>
                <a:spcPct val="120000"/>
              </a:lnSpc>
              <a:buFont typeface="Wingdings" panose="05000000000000000000" charset="0"/>
              <a:buChar char="Ø"/>
            </a:pPr>
            <a:r>
              <a:rPr lang="zh-CN" altLang="en-US" sz="1450" kern="0" dirty="0">
                <a:solidFill>
                  <a:schemeClr val="tx1"/>
                </a:solidFill>
                <a:latin typeface="+mn-ea"/>
                <a:cs typeface="思源黑体 CN Regular" panose="020B0500000000000000" charset="-122"/>
              </a:rPr>
              <a:t>本品适用于所有新生儿期（出生28天内）出现完全酶缺乏症的患者，也适用于有高血氨性脑病病史的迟发型（部分酶缺乏症，发生于出生1个月后）患者。</a:t>
            </a:r>
          </a:p>
        </p:txBody>
      </p:sp>
      <p:sp>
        <p:nvSpPr>
          <p:cNvPr id="64" name="圆角矩形 63"/>
          <p:cNvSpPr/>
          <p:nvPr/>
        </p:nvSpPr>
        <p:spPr>
          <a:xfrm>
            <a:off x="2625408" y="3721100"/>
            <a:ext cx="1247775" cy="285115"/>
          </a:xfrm>
          <a:prstGeom prst="roundRect">
            <a:avLst>
              <a:gd name="adj" fmla="val 50000"/>
            </a:avLst>
          </a:prstGeom>
          <a:solidFill>
            <a:srgbClr val="00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latin typeface="Arial" panose="020B0604020202020204" pitchFamily="34" charset="0"/>
                <a:ea typeface="思源黑体 CN Bold" panose="020B0800000000000000" charset="-122"/>
              </a:rPr>
              <a:t>适应症</a:t>
            </a:r>
          </a:p>
        </p:txBody>
      </p:sp>
      <p:sp>
        <p:nvSpPr>
          <p:cNvPr id="66" name="文本框 65"/>
          <p:cNvSpPr txBox="1"/>
          <p:nvPr>
            <p:custDataLst>
              <p:tags r:id="rId17"/>
            </p:custDataLst>
          </p:nvPr>
        </p:nvSpPr>
        <p:spPr>
          <a:xfrm>
            <a:off x="1129348" y="3018155"/>
            <a:ext cx="1974850" cy="328936"/>
          </a:xfrm>
          <a:prstGeom prst="rect">
            <a:avLst/>
          </a:prstGeom>
          <a:noFill/>
        </p:spPr>
        <p:txBody>
          <a:bodyPr wrap="square">
            <a:spAutoFit/>
          </a:bodyPr>
          <a:lstStyle/>
          <a:p>
            <a:pPr marL="0" lvl="1" algn="ctr" fontAlgn="auto">
              <a:lnSpc>
                <a:spcPct val="120000"/>
              </a:lnSpc>
            </a:pPr>
            <a:r>
              <a:rPr lang="zh-CN" altLang="en-US" sz="1400" kern="0" dirty="0">
                <a:solidFill>
                  <a:schemeClr val="tx1"/>
                </a:solidFill>
                <a:latin typeface="+mn-ea"/>
              </a:rPr>
              <a:t>无同通用名药品上市</a:t>
            </a:r>
          </a:p>
        </p:txBody>
      </p:sp>
      <p:sp>
        <p:nvSpPr>
          <p:cNvPr id="67" name="圆角矩形 66"/>
          <p:cNvSpPr/>
          <p:nvPr>
            <p:custDataLst>
              <p:tags r:id="rId18"/>
            </p:custDataLst>
          </p:nvPr>
        </p:nvSpPr>
        <p:spPr>
          <a:xfrm>
            <a:off x="934720" y="2431415"/>
            <a:ext cx="2364105" cy="526415"/>
          </a:xfrm>
          <a:prstGeom prst="roundRect">
            <a:avLst>
              <a:gd name="adj" fmla="val 50000"/>
            </a:avLst>
          </a:prstGeom>
          <a:solidFill>
            <a:srgbClr val="00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latin typeface="Arial" panose="020B0604020202020204" pitchFamily="34" charset="0"/>
                <a:ea typeface="思源黑体 CN Bold" panose="020B0800000000000000" charset="-122"/>
              </a:rPr>
              <a:t>目前大陆地区同通用</a:t>
            </a:r>
          </a:p>
          <a:p>
            <a:pPr algn="ctr"/>
            <a:r>
              <a:rPr lang="zh-CN" altLang="en-US" sz="1600">
                <a:solidFill>
                  <a:schemeClr val="bg1"/>
                </a:solidFill>
                <a:latin typeface="Arial" panose="020B0604020202020204" pitchFamily="34" charset="0"/>
                <a:ea typeface="思源黑体 CN Bold" panose="020B0800000000000000" charset="-122"/>
              </a:rPr>
              <a:t>名称药品的上市情况</a:t>
            </a:r>
          </a:p>
        </p:txBody>
      </p:sp>
      <p:sp>
        <p:nvSpPr>
          <p:cNvPr id="68" name="圆角矩形 67"/>
          <p:cNvSpPr/>
          <p:nvPr userDrawn="1">
            <p:custDataLst>
              <p:tags r:id="rId19"/>
            </p:custDataLst>
          </p:nvPr>
        </p:nvSpPr>
        <p:spPr>
          <a:xfrm>
            <a:off x="7664450" y="1085215"/>
            <a:ext cx="1971040" cy="1080135"/>
          </a:xfrm>
          <a:prstGeom prst="roundRect">
            <a:avLst>
              <a:gd name="adj" fmla="val 11405"/>
            </a:avLst>
          </a:prstGeom>
          <a:solidFill>
            <a:srgbClr val="F1FBFF"/>
          </a:solidFill>
          <a:ln w="19050">
            <a:solidFill>
              <a:srgbClr val="0092D8"/>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文本框 68"/>
          <p:cNvSpPr txBox="1"/>
          <p:nvPr>
            <p:custDataLst>
              <p:tags r:id="rId20"/>
            </p:custDataLst>
          </p:nvPr>
        </p:nvSpPr>
        <p:spPr>
          <a:xfrm>
            <a:off x="7769170" y="1624013"/>
            <a:ext cx="1656715" cy="331757"/>
          </a:xfrm>
          <a:prstGeom prst="rect">
            <a:avLst/>
          </a:prstGeom>
          <a:noFill/>
        </p:spPr>
        <p:txBody>
          <a:bodyPr wrap="square">
            <a:spAutoFit/>
          </a:bodyPr>
          <a:lstStyle/>
          <a:p>
            <a:pPr marL="0" lvl="1" algn="ctr" fontAlgn="auto">
              <a:lnSpc>
                <a:spcPct val="120000"/>
              </a:lnSpc>
            </a:pPr>
            <a:r>
              <a:rPr lang="zh-CN" altLang="en-US" sz="1400" kern="0" dirty="0">
                <a:latin typeface="+mn-ea"/>
              </a:rPr>
              <a:t>否</a:t>
            </a:r>
          </a:p>
        </p:txBody>
      </p:sp>
      <p:sp>
        <p:nvSpPr>
          <p:cNvPr id="70" name="圆角矩形 69"/>
          <p:cNvSpPr/>
          <p:nvPr>
            <p:custDataLst>
              <p:tags r:id="rId21"/>
            </p:custDataLst>
          </p:nvPr>
        </p:nvSpPr>
        <p:spPr>
          <a:xfrm>
            <a:off x="7842885" y="1198245"/>
            <a:ext cx="1614170" cy="285115"/>
          </a:xfrm>
          <a:prstGeom prst="roundRect">
            <a:avLst>
              <a:gd name="adj" fmla="val 50000"/>
            </a:avLst>
          </a:prstGeom>
          <a:solidFill>
            <a:srgbClr val="00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latin typeface="Arial" panose="020B0604020202020204" pitchFamily="34" charset="0"/>
                <a:ea typeface="思源黑体 CN Bold" panose="020B0800000000000000" charset="-122"/>
              </a:rPr>
              <a:t>是否为OTC药</a:t>
            </a:r>
          </a:p>
        </p:txBody>
      </p:sp>
      <p:sp>
        <p:nvSpPr>
          <p:cNvPr id="71" name="圆角矩形 70"/>
          <p:cNvSpPr/>
          <p:nvPr userDrawn="1">
            <p:custDataLst>
              <p:tags r:id="rId22"/>
            </p:custDataLst>
          </p:nvPr>
        </p:nvSpPr>
        <p:spPr>
          <a:xfrm>
            <a:off x="9798685" y="1085215"/>
            <a:ext cx="1897380" cy="1080000"/>
          </a:xfrm>
          <a:prstGeom prst="roundRect">
            <a:avLst>
              <a:gd name="adj" fmla="val 11347"/>
            </a:avLst>
          </a:prstGeom>
          <a:solidFill>
            <a:srgbClr val="F1FBFF"/>
          </a:solidFill>
          <a:ln w="19050">
            <a:solidFill>
              <a:srgbClr val="0092D8"/>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文本框 71"/>
          <p:cNvSpPr txBox="1"/>
          <p:nvPr>
            <p:custDataLst>
              <p:tags r:id="rId23"/>
            </p:custDataLst>
          </p:nvPr>
        </p:nvSpPr>
        <p:spPr>
          <a:xfrm>
            <a:off x="10066600" y="1527432"/>
            <a:ext cx="1361549" cy="590290"/>
          </a:xfrm>
          <a:prstGeom prst="rect">
            <a:avLst/>
          </a:prstGeom>
          <a:noFill/>
        </p:spPr>
        <p:txBody>
          <a:bodyPr wrap="square">
            <a:spAutoFit/>
          </a:bodyPr>
          <a:lstStyle/>
          <a:p>
            <a:pPr marL="0" lvl="1" algn="ctr" fontAlgn="auto">
              <a:lnSpc>
                <a:spcPct val="120000"/>
              </a:lnSpc>
            </a:pPr>
            <a:r>
              <a:rPr lang="zh-CN" altLang="en-US" sz="1400" kern="0" dirty="0">
                <a:solidFill>
                  <a:schemeClr val="tx1"/>
                </a:solidFill>
                <a:latin typeface="+mn-ea"/>
              </a:rPr>
              <a:t>口服用苯丁酸甘油酯</a:t>
            </a:r>
          </a:p>
        </p:txBody>
      </p:sp>
      <p:sp>
        <p:nvSpPr>
          <p:cNvPr id="73" name="圆角矩形 72"/>
          <p:cNvSpPr/>
          <p:nvPr>
            <p:custDataLst>
              <p:tags r:id="rId24"/>
            </p:custDataLst>
          </p:nvPr>
        </p:nvSpPr>
        <p:spPr>
          <a:xfrm>
            <a:off x="9933940" y="1198245"/>
            <a:ext cx="1626870" cy="285115"/>
          </a:xfrm>
          <a:prstGeom prst="roundRect">
            <a:avLst>
              <a:gd name="adj" fmla="val 50000"/>
            </a:avLst>
          </a:prstGeom>
          <a:solidFill>
            <a:srgbClr val="00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latin typeface="Arial" panose="020B0604020202020204" pitchFamily="34" charset="0"/>
                <a:ea typeface="思源黑体 CN Bold" panose="020B0800000000000000" charset="-122"/>
              </a:rPr>
              <a:t>参照药品建议</a:t>
            </a:r>
          </a:p>
        </p:txBody>
      </p:sp>
      <p:sp>
        <p:nvSpPr>
          <p:cNvPr id="75" name="文本框 74"/>
          <p:cNvSpPr txBox="1"/>
          <p:nvPr>
            <p:custDataLst>
              <p:tags r:id="rId25"/>
            </p:custDataLst>
          </p:nvPr>
        </p:nvSpPr>
        <p:spPr>
          <a:xfrm>
            <a:off x="4373563" y="3018155"/>
            <a:ext cx="2335211" cy="328936"/>
          </a:xfrm>
          <a:prstGeom prst="rect">
            <a:avLst/>
          </a:prstGeom>
          <a:noFill/>
        </p:spPr>
        <p:txBody>
          <a:bodyPr wrap="square">
            <a:spAutoFit/>
          </a:bodyPr>
          <a:lstStyle/>
          <a:p>
            <a:pPr marL="0" lvl="1" algn="ctr" fontAlgn="auto">
              <a:lnSpc>
                <a:spcPct val="120000"/>
              </a:lnSpc>
            </a:pPr>
            <a:r>
              <a:rPr lang="zh-CN" altLang="en-US" sz="1400" kern="0" dirty="0">
                <a:solidFill>
                  <a:schemeClr val="tx1"/>
                </a:solidFill>
                <a:latin typeface="+mn-ea"/>
              </a:rPr>
              <a:t>中国，</a:t>
            </a:r>
            <a:r>
              <a:rPr lang="en-US" altLang="zh-CN" sz="1400" kern="0" dirty="0">
                <a:latin typeface="+mn-ea"/>
              </a:rPr>
              <a:t>2021</a:t>
            </a:r>
            <a:r>
              <a:rPr lang="zh-CN" altLang="en-US" sz="1400" kern="0" dirty="0">
                <a:solidFill>
                  <a:schemeClr val="tx1"/>
                </a:solidFill>
                <a:latin typeface="+mn-ea"/>
              </a:rPr>
              <a:t>年5月13日</a:t>
            </a:r>
          </a:p>
        </p:txBody>
      </p:sp>
      <p:sp>
        <p:nvSpPr>
          <p:cNvPr id="76" name="圆角矩形 75"/>
          <p:cNvSpPr/>
          <p:nvPr>
            <p:custDataLst>
              <p:tags r:id="rId26"/>
            </p:custDataLst>
          </p:nvPr>
        </p:nvSpPr>
        <p:spPr>
          <a:xfrm>
            <a:off x="4344670" y="2431415"/>
            <a:ext cx="2364105" cy="526415"/>
          </a:xfrm>
          <a:prstGeom prst="roundRect">
            <a:avLst>
              <a:gd name="adj" fmla="val 50000"/>
            </a:avLst>
          </a:prstGeom>
          <a:solidFill>
            <a:srgbClr val="00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latin typeface="Arial" panose="020B0604020202020204" pitchFamily="34" charset="0"/>
                <a:ea typeface="思源黑体 CN Bold" panose="020B0800000000000000" charset="-122"/>
              </a:rPr>
              <a:t>全球首个上市国家</a:t>
            </a:r>
          </a:p>
          <a:p>
            <a:pPr algn="ctr"/>
            <a:r>
              <a:rPr lang="zh-CN" altLang="en-US" sz="1600">
                <a:solidFill>
                  <a:schemeClr val="bg1"/>
                </a:solidFill>
                <a:latin typeface="Arial" panose="020B0604020202020204" pitchFamily="34" charset="0"/>
                <a:ea typeface="思源黑体 CN Bold" panose="020B0800000000000000" charset="-122"/>
              </a:rPr>
              <a:t>/地区及上市时间</a:t>
            </a:r>
          </a:p>
        </p:txBody>
      </p:sp>
      <p:sp>
        <p:nvSpPr>
          <p:cNvPr id="77" name="圆角矩形 76"/>
          <p:cNvSpPr/>
          <p:nvPr userDrawn="1">
            <p:custDataLst>
              <p:tags r:id="rId27"/>
            </p:custDataLst>
          </p:nvPr>
        </p:nvSpPr>
        <p:spPr>
          <a:xfrm>
            <a:off x="7314565" y="2310765"/>
            <a:ext cx="4393565" cy="1151890"/>
          </a:xfrm>
          <a:prstGeom prst="roundRect">
            <a:avLst>
              <a:gd name="adj" fmla="val 13340"/>
            </a:avLst>
          </a:prstGeom>
          <a:solidFill>
            <a:srgbClr val="F1FBFF"/>
          </a:solidFill>
          <a:ln w="19050">
            <a:solidFill>
              <a:srgbClr val="0092D8"/>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文本框 77"/>
          <p:cNvSpPr txBox="1"/>
          <p:nvPr>
            <p:custDataLst>
              <p:tags r:id="rId28"/>
            </p:custDataLst>
          </p:nvPr>
        </p:nvSpPr>
        <p:spPr>
          <a:xfrm>
            <a:off x="7787958" y="2809875"/>
            <a:ext cx="3446780" cy="585610"/>
          </a:xfrm>
          <a:prstGeom prst="rect">
            <a:avLst/>
          </a:prstGeom>
          <a:noFill/>
        </p:spPr>
        <p:txBody>
          <a:bodyPr wrap="square">
            <a:spAutoFit/>
          </a:bodyPr>
          <a:lstStyle/>
          <a:p>
            <a:pPr marL="0" lvl="1" algn="ctr" fontAlgn="auto">
              <a:lnSpc>
                <a:spcPct val="120000"/>
              </a:lnSpc>
            </a:pPr>
            <a:r>
              <a:rPr lang="en-US" altLang="zh-CN" sz="1400" kern="0" dirty="0">
                <a:solidFill>
                  <a:schemeClr val="tx1"/>
                </a:solidFill>
                <a:latin typeface="+mn-ea"/>
              </a:rPr>
              <a:t>XA16AXB248N001010182502</a:t>
            </a:r>
            <a:r>
              <a:rPr lang="zh-CN" altLang="en-US" sz="1400" kern="0" dirty="0">
                <a:solidFill>
                  <a:schemeClr val="tx1"/>
                </a:solidFill>
                <a:latin typeface="+mn-ea"/>
              </a:rPr>
              <a:t>，</a:t>
            </a:r>
            <a:r>
              <a:rPr lang="en-US" altLang="zh-CN" sz="1400" kern="0" dirty="0">
                <a:solidFill>
                  <a:schemeClr val="tx1"/>
                </a:solidFill>
                <a:latin typeface="+mn-ea"/>
              </a:rPr>
              <a:t>XA16AXB248N001020182502</a:t>
            </a:r>
            <a:endParaRPr lang="zh-CN" altLang="en-US" sz="1400" kern="0" dirty="0">
              <a:solidFill>
                <a:schemeClr val="tx1"/>
              </a:solidFill>
              <a:latin typeface="+mn-ea"/>
            </a:endParaRPr>
          </a:p>
        </p:txBody>
      </p:sp>
      <p:sp>
        <p:nvSpPr>
          <p:cNvPr id="79" name="圆角矩形 78"/>
          <p:cNvSpPr/>
          <p:nvPr>
            <p:custDataLst>
              <p:tags r:id="rId29"/>
            </p:custDataLst>
          </p:nvPr>
        </p:nvSpPr>
        <p:spPr>
          <a:xfrm>
            <a:off x="7781925" y="2462530"/>
            <a:ext cx="3459480" cy="329565"/>
          </a:xfrm>
          <a:prstGeom prst="roundRect">
            <a:avLst>
              <a:gd name="adj" fmla="val 50000"/>
            </a:avLst>
          </a:prstGeom>
          <a:solidFill>
            <a:srgbClr val="00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Arial" panose="020B0604020202020204" pitchFamily="34" charset="0"/>
                <a:ea typeface="思源黑体 CN Bold" panose="020B0800000000000000" charset="-122"/>
              </a:rPr>
              <a:t>医保药品分类与代码</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22045" y="369570"/>
            <a:ext cx="4064000" cy="430530"/>
          </a:xfrm>
          <a:prstGeom prst="rect">
            <a:avLst/>
          </a:prstGeom>
          <a:noFill/>
        </p:spPr>
        <p:txBody>
          <a:bodyPr wrap="square" lIns="0" tIns="0" rIns="0" bIns="0" rtlCol="0">
            <a:spAutoFit/>
          </a:bodyPr>
          <a:lstStyle/>
          <a:p>
            <a:r>
              <a:rPr lang="zh-CN" altLang="en-US" sz="2800" dirty="0">
                <a:solidFill>
                  <a:schemeClr val="tx1"/>
                </a:solidFill>
                <a:latin typeface="Arial" panose="020B0604020202020204" pitchFamily="34" charset="0"/>
                <a:ea typeface="思源黑体 CN Bold" panose="020B0800000000000000" charset="-122"/>
              </a:rPr>
              <a:t>基本信息</a:t>
            </a:r>
            <a:r>
              <a:rPr lang="en-US" altLang="zh-CN" sz="2800" dirty="0">
                <a:solidFill>
                  <a:schemeClr val="tx1"/>
                </a:solidFill>
                <a:latin typeface="Arial" panose="020B0604020202020204" pitchFamily="34" charset="0"/>
                <a:ea typeface="思源黑体 CN Bold" panose="020B0800000000000000" charset="-122"/>
              </a:rPr>
              <a:t>-</a:t>
            </a:r>
            <a:r>
              <a:rPr lang="zh-CN" altLang="en-US" sz="2800" dirty="0">
                <a:solidFill>
                  <a:schemeClr val="tx1"/>
                </a:solidFill>
                <a:latin typeface="Arial" panose="020B0604020202020204" pitchFamily="34" charset="0"/>
                <a:ea typeface="思源黑体 CN Bold" panose="020B0800000000000000" charset="-122"/>
              </a:rPr>
              <a:t>专利</a:t>
            </a:r>
          </a:p>
        </p:txBody>
      </p:sp>
      <p:grpSp>
        <p:nvGrpSpPr>
          <p:cNvPr id="3" name="组合 2"/>
          <p:cNvGrpSpPr/>
          <p:nvPr/>
        </p:nvGrpSpPr>
        <p:grpSpPr>
          <a:xfrm>
            <a:off x="495935" y="324485"/>
            <a:ext cx="443230" cy="521335"/>
            <a:chOff x="781" y="511"/>
            <a:chExt cx="698" cy="821"/>
          </a:xfrm>
        </p:grpSpPr>
        <p:sp>
          <p:nvSpPr>
            <p:cNvPr id="4" name="六边形 3"/>
            <p:cNvSpPr/>
            <p:nvPr>
              <p:custDataLst>
                <p:tags r:id="rId6"/>
              </p:custDataLst>
            </p:nvPr>
          </p:nvSpPr>
          <p:spPr>
            <a:xfrm rot="5400000" flipH="1" flipV="1">
              <a:off x="726" y="565"/>
              <a:ext cx="781" cy="672"/>
            </a:xfrm>
            <a:prstGeom prst="hexagon">
              <a:avLst/>
            </a:prstGeom>
            <a:noFill/>
            <a:ln>
              <a:solidFill>
                <a:srgbClr val="009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egoe UI" panose="020B0502040204020203" pitchFamily="34" charset="0"/>
                <a:ea typeface="微软雅黑" panose="020B0503020204020204" charset="-122"/>
                <a:sym typeface="Segoe UI" panose="020B0502040204020203" pitchFamily="34" charset="0"/>
              </a:endParaRPr>
            </a:p>
          </p:txBody>
        </p:sp>
        <p:sp>
          <p:nvSpPr>
            <p:cNvPr id="5" name="六边形 4"/>
            <p:cNvSpPr/>
            <p:nvPr>
              <p:custDataLst>
                <p:tags r:id="rId7"/>
              </p:custDataLst>
            </p:nvPr>
          </p:nvSpPr>
          <p:spPr>
            <a:xfrm rot="5400000" flipH="1" flipV="1">
              <a:off x="752" y="605"/>
              <a:ext cx="781" cy="672"/>
            </a:xfrm>
            <a:prstGeom prst="hexagon">
              <a:avLst/>
            </a:prstGeom>
            <a:solidFill>
              <a:srgbClr val="00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egoe UI" panose="020B0502040204020203" pitchFamily="34" charset="0"/>
                <a:ea typeface="微软雅黑" panose="020B0503020204020204" charset="-122"/>
                <a:sym typeface="Segoe UI" panose="020B0502040204020203" pitchFamily="34" charset="0"/>
              </a:endParaRPr>
            </a:p>
          </p:txBody>
        </p:sp>
        <p:sp>
          <p:nvSpPr>
            <p:cNvPr id="6" name="文本框 5"/>
            <p:cNvSpPr txBox="1"/>
            <p:nvPr/>
          </p:nvSpPr>
          <p:spPr>
            <a:xfrm>
              <a:off x="820" y="651"/>
              <a:ext cx="645" cy="581"/>
            </a:xfrm>
            <a:prstGeom prst="rect">
              <a:avLst/>
            </a:prstGeom>
            <a:noFill/>
          </p:spPr>
          <p:txBody>
            <a:bodyPr wrap="square" lIns="0" tIns="0" rIns="0" bIns="0" rtlCol="0">
              <a:spAutoFit/>
            </a:bodyPr>
            <a:lstStyle/>
            <a:p>
              <a:pPr algn="ctr"/>
              <a:r>
                <a:rPr lang="zh-CN" altLang="en-US" sz="2400" dirty="0">
                  <a:solidFill>
                    <a:schemeClr val="bg1"/>
                  </a:solidFill>
                  <a:latin typeface="Arial" panose="020B0604020202020204" pitchFamily="34" charset="0"/>
                  <a:ea typeface="思源黑体 CN Bold" panose="020B0800000000000000" charset="-122"/>
                </a:rPr>
                <a:t>01</a:t>
              </a:r>
            </a:p>
          </p:txBody>
        </p:sp>
      </p:grpSp>
      <p:sp>
        <p:nvSpPr>
          <p:cNvPr id="7" name="圆角矩形 64"/>
          <p:cNvSpPr/>
          <p:nvPr>
            <p:custDataLst>
              <p:tags r:id="rId2"/>
            </p:custDataLst>
          </p:nvPr>
        </p:nvSpPr>
        <p:spPr>
          <a:xfrm>
            <a:off x="1120308" y="1024127"/>
            <a:ext cx="4737253" cy="5221225"/>
          </a:xfrm>
          <a:prstGeom prst="roundRect">
            <a:avLst>
              <a:gd name="adj" fmla="val 4196"/>
            </a:avLst>
          </a:prstGeom>
          <a:solidFill>
            <a:srgbClr val="F1FBFF"/>
          </a:solidFill>
          <a:ln w="19050">
            <a:solidFill>
              <a:srgbClr val="0092D8"/>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形状 12"/>
          <p:cNvSpPr/>
          <p:nvPr>
            <p:custDataLst>
              <p:tags r:id="rId3"/>
            </p:custDataLst>
          </p:nvPr>
        </p:nvSpPr>
        <p:spPr>
          <a:xfrm>
            <a:off x="1082845" y="1006348"/>
            <a:ext cx="4756319" cy="574869"/>
          </a:xfrm>
          <a:custGeom>
            <a:avLst/>
            <a:gdLst>
              <a:gd name="connsiteX0" fmla="*/ 231859 w 5522087"/>
              <a:gd name="connsiteY0" fmla="*/ 0 h 788924"/>
              <a:gd name="connsiteX1" fmla="*/ 5290228 w 5522087"/>
              <a:gd name="connsiteY1" fmla="*/ 0 h 788924"/>
              <a:gd name="connsiteX2" fmla="*/ 5522087 w 5522087"/>
              <a:gd name="connsiteY2" fmla="*/ 231859 h 788924"/>
              <a:gd name="connsiteX3" fmla="*/ 5522087 w 5522087"/>
              <a:gd name="connsiteY3" fmla="*/ 788924 h 788924"/>
              <a:gd name="connsiteX4" fmla="*/ 0 w 5522087"/>
              <a:gd name="connsiteY4" fmla="*/ 788924 h 788924"/>
              <a:gd name="connsiteX5" fmla="*/ 0 w 5522087"/>
              <a:gd name="connsiteY5" fmla="*/ 231859 h 788924"/>
              <a:gd name="connsiteX6" fmla="*/ 231859 w 5522087"/>
              <a:gd name="connsiteY6" fmla="*/ 0 h 78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2087" h="788924">
                <a:moveTo>
                  <a:pt x="231859" y="0"/>
                </a:moveTo>
                <a:lnTo>
                  <a:pt x="5290228" y="0"/>
                </a:lnTo>
                <a:cubicBezTo>
                  <a:pt x="5418280" y="0"/>
                  <a:pt x="5522087" y="103807"/>
                  <a:pt x="5522087" y="231859"/>
                </a:cubicBezTo>
                <a:lnTo>
                  <a:pt x="5522087" y="788924"/>
                </a:lnTo>
                <a:lnTo>
                  <a:pt x="0" y="788924"/>
                </a:lnTo>
                <a:lnTo>
                  <a:pt x="0" y="231859"/>
                </a:lnTo>
                <a:cubicBezTo>
                  <a:pt x="0" y="103807"/>
                  <a:pt x="103807" y="0"/>
                  <a:pt x="231859" y="0"/>
                </a:cubicBezTo>
                <a:close/>
              </a:path>
            </a:pathLst>
          </a:custGeom>
          <a:solidFill>
            <a:srgbClr val="0092D8"/>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2000" b="1" dirty="0">
                <a:latin typeface="+mn-ea"/>
              </a:rPr>
              <a:t>苯丁酸钠</a:t>
            </a:r>
            <a:r>
              <a:rPr lang="en-US" altLang="zh-CN" sz="2000" b="1" dirty="0">
                <a:latin typeface="+mn-ea"/>
              </a:rPr>
              <a:t>Ⅰ</a:t>
            </a:r>
            <a:r>
              <a:rPr lang="zh-CN" altLang="en-US" sz="2000" b="1" dirty="0">
                <a:latin typeface="+mn-ea"/>
              </a:rPr>
              <a:t>型结晶及其制备方法</a:t>
            </a:r>
          </a:p>
        </p:txBody>
      </p:sp>
      <p:sp>
        <p:nvSpPr>
          <p:cNvPr id="17" name="文本框 16"/>
          <p:cNvSpPr txBox="1"/>
          <p:nvPr/>
        </p:nvSpPr>
        <p:spPr>
          <a:xfrm>
            <a:off x="1390564" y="1576115"/>
            <a:ext cx="4981575" cy="735714"/>
          </a:xfrm>
          <a:prstGeom prst="rect">
            <a:avLst/>
          </a:prstGeom>
          <a:noFill/>
        </p:spPr>
        <p:txBody>
          <a:bodyPr wrap="square">
            <a:spAutoFit/>
          </a:bodyPr>
          <a:lstStyle/>
          <a:p>
            <a:pPr marL="285750" lvl="1" indent="-285750" fontAlgn="auto">
              <a:lnSpc>
                <a:spcPct val="120000"/>
              </a:lnSpc>
              <a:buFont typeface="Wingdings" panose="05000000000000000000" charset="0"/>
              <a:buChar char="Ø"/>
            </a:pP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专利申请日期：</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2010</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年</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11</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月</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12</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日</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285750" lvl="1" indent="-285750" fontAlgn="auto">
              <a:lnSpc>
                <a:spcPct val="120000"/>
              </a:lnSpc>
              <a:buFont typeface="Wingdings" panose="05000000000000000000" charset="0"/>
              <a:buChar char="Ø"/>
            </a:pPr>
            <a:r>
              <a:rPr lang="zh-CN" altLang="en-US" kern="100" dirty="0">
                <a:latin typeface="等线" panose="02010600030101010101" pitchFamily="2" charset="-122"/>
                <a:ea typeface="等线" panose="02010600030101010101" pitchFamily="2" charset="-122"/>
                <a:cs typeface="Times New Roman" panose="02020603050405020304" pitchFamily="18" charset="0"/>
              </a:rPr>
              <a:t>专利届满日期：</a:t>
            </a:r>
            <a:r>
              <a:rPr lang="en-US" altLang="zh-CN" kern="100" dirty="0">
                <a:latin typeface="等线" panose="02010600030101010101" pitchFamily="2" charset="-122"/>
                <a:ea typeface="等线" panose="02010600030101010101" pitchFamily="2" charset="-122"/>
                <a:cs typeface="Times New Roman" panose="02020603050405020304" pitchFamily="18" charset="0"/>
              </a:rPr>
              <a:t>2030</a:t>
            </a:r>
            <a:r>
              <a:rPr lang="zh-CN" altLang="en-US" kern="100" dirty="0">
                <a:latin typeface="等线" panose="02010600030101010101" pitchFamily="2" charset="-122"/>
                <a:ea typeface="等线" panose="02010600030101010101" pitchFamily="2" charset="-122"/>
                <a:cs typeface="Times New Roman" panose="02020603050405020304" pitchFamily="18" charset="0"/>
              </a:rPr>
              <a:t>年</a:t>
            </a:r>
            <a:r>
              <a:rPr lang="en-US" altLang="zh-CN" kern="100" dirty="0">
                <a:latin typeface="等线" panose="02010600030101010101" pitchFamily="2" charset="-122"/>
                <a:ea typeface="等线" panose="02010600030101010101" pitchFamily="2" charset="-122"/>
                <a:cs typeface="Times New Roman" panose="02020603050405020304" pitchFamily="18" charset="0"/>
              </a:rPr>
              <a:t>11</a:t>
            </a:r>
            <a:r>
              <a:rPr lang="zh-CN" altLang="en-US" kern="100" dirty="0">
                <a:latin typeface="等线" panose="02010600030101010101" pitchFamily="2" charset="-122"/>
                <a:ea typeface="等线" panose="02010600030101010101" pitchFamily="2" charset="-122"/>
                <a:cs typeface="Times New Roman" panose="02020603050405020304" pitchFamily="18" charset="0"/>
              </a:rPr>
              <a:t>月</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18" name="圆角矩形 64"/>
          <p:cNvSpPr/>
          <p:nvPr>
            <p:custDataLst>
              <p:tags r:id="rId4"/>
            </p:custDataLst>
          </p:nvPr>
        </p:nvSpPr>
        <p:spPr>
          <a:xfrm>
            <a:off x="6197046" y="1115980"/>
            <a:ext cx="4737253" cy="5129372"/>
          </a:xfrm>
          <a:prstGeom prst="roundRect">
            <a:avLst>
              <a:gd name="adj" fmla="val 4196"/>
            </a:avLst>
          </a:prstGeom>
          <a:solidFill>
            <a:srgbClr val="F1FBFF"/>
          </a:solidFill>
          <a:ln w="19050">
            <a:solidFill>
              <a:srgbClr val="0092D8"/>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defTabSz="914400" rtl="0" eaLnBrk="1" fontAlgn="auto" latinLnBrk="0" hangingPunct="1">
              <a:lnSpc>
                <a:spcPct val="120000"/>
              </a:lnSpc>
              <a:spcBef>
                <a:spcPts val="0"/>
              </a:spcBef>
              <a:spcAft>
                <a:spcPts val="0"/>
              </a:spcAft>
              <a:buClrTx/>
              <a:buSzTx/>
              <a:defRPr/>
            </a:pPr>
            <a:endPar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285750" marR="0" lvl="1" indent="-285750" defTabSz="914400" rtl="0" eaLnBrk="1" fontAlgn="auto" latinLnBrk="0" hangingPunct="1">
              <a:lnSpc>
                <a:spcPct val="120000"/>
              </a:lnSpc>
              <a:spcBef>
                <a:spcPts val="0"/>
              </a:spcBef>
              <a:spcAft>
                <a:spcPts val="0"/>
              </a:spcAft>
              <a:buClrTx/>
              <a:buSzTx/>
              <a:buFont typeface="Wingdings" panose="05000000000000000000" charset="0"/>
              <a:buChar char="Ø"/>
              <a:defRPr/>
            </a:pPr>
            <a:endParaRPr lang="en-US" altLang="zh-CN" kern="100" dirty="0">
              <a:solidFill>
                <a:prstClr val="black"/>
              </a:solidFill>
              <a:latin typeface="等线" panose="02010600030101010101" pitchFamily="2" charset="-122"/>
              <a:ea typeface="等线" panose="02010600030101010101" pitchFamily="2" charset="-122"/>
              <a:cs typeface="Times New Roman" panose="02020603050405020304" pitchFamily="18" charset="0"/>
            </a:endParaRPr>
          </a:p>
          <a:p>
            <a:pPr marL="285750" marR="0" lvl="1" indent="-285750" defTabSz="914400" rtl="0" eaLnBrk="1" fontAlgn="auto" latinLnBrk="0" hangingPunct="1">
              <a:lnSpc>
                <a:spcPct val="120000"/>
              </a:lnSpc>
              <a:spcBef>
                <a:spcPts val="0"/>
              </a:spcBef>
              <a:spcAft>
                <a:spcPts val="0"/>
              </a:spcAft>
              <a:buClrTx/>
              <a:buSzTx/>
              <a:buFont typeface="Wingdings" panose="05000000000000000000" charset="0"/>
              <a:buChar char="Ø"/>
              <a:defRPr/>
            </a:pPr>
            <a:endPar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285750" marR="0" lvl="1" indent="-285750" defTabSz="914400" rtl="0" eaLnBrk="1" fontAlgn="auto" latinLnBrk="0" hangingPunct="1">
              <a:lnSpc>
                <a:spcPct val="120000"/>
              </a:lnSpc>
              <a:spcBef>
                <a:spcPts val="0"/>
              </a:spcBef>
              <a:spcAft>
                <a:spcPts val="0"/>
              </a:spcAft>
              <a:buClrTx/>
              <a:buSzTx/>
              <a:buFont typeface="Wingdings" panose="05000000000000000000" charset="0"/>
              <a:buChar char="Ø"/>
              <a:defRPr/>
            </a:pPr>
            <a:endParaRPr lang="en-US" altLang="zh-CN" kern="100" dirty="0">
              <a:solidFill>
                <a:prstClr val="black"/>
              </a:solidFill>
              <a:latin typeface="等线" panose="02010600030101010101" pitchFamily="2" charset="-122"/>
              <a:ea typeface="等线" panose="02010600030101010101" pitchFamily="2" charset="-122"/>
              <a:cs typeface="Times New Roman" panose="02020603050405020304" pitchFamily="18" charset="0"/>
            </a:endParaRPr>
          </a:p>
          <a:p>
            <a:pPr marL="285750" marR="0" lvl="1" indent="-285750" defTabSz="914400" rtl="0" eaLnBrk="1" fontAlgn="auto" latinLnBrk="0" hangingPunct="1">
              <a:lnSpc>
                <a:spcPct val="120000"/>
              </a:lnSpc>
              <a:spcBef>
                <a:spcPts val="0"/>
              </a:spcBef>
              <a:spcAft>
                <a:spcPts val="0"/>
              </a:spcAft>
              <a:buClrTx/>
              <a:buSzTx/>
              <a:buFont typeface="Wingdings" panose="05000000000000000000" charset="0"/>
              <a:buChar char="Ø"/>
              <a:defRPr/>
            </a:pPr>
            <a:endPar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285750" marR="0" lvl="1" indent="-285750" defTabSz="914400" rtl="0" eaLnBrk="1" fontAlgn="auto" latinLnBrk="0" hangingPunct="1">
              <a:lnSpc>
                <a:spcPct val="120000"/>
              </a:lnSpc>
              <a:spcBef>
                <a:spcPts val="0"/>
              </a:spcBef>
              <a:spcAft>
                <a:spcPts val="0"/>
              </a:spcAft>
              <a:buClrTx/>
              <a:buSzTx/>
              <a:buFont typeface="Wingdings" panose="05000000000000000000" charset="0"/>
              <a:buChar char="Ø"/>
              <a:defRPr/>
            </a:pPr>
            <a:endParaRPr lang="en-US" altLang="zh-CN" kern="100" dirty="0">
              <a:solidFill>
                <a:prstClr val="black"/>
              </a:solidFill>
              <a:latin typeface="等线" panose="02010600030101010101" pitchFamily="2" charset="-122"/>
              <a:ea typeface="等线" panose="02010600030101010101" pitchFamily="2" charset="-122"/>
              <a:cs typeface="Times New Roman" panose="02020603050405020304" pitchFamily="18" charset="0"/>
            </a:endParaRPr>
          </a:p>
          <a:p>
            <a:pPr marL="285750" marR="0" lvl="1" indent="-285750" defTabSz="914400" rtl="0" eaLnBrk="1" fontAlgn="auto" latinLnBrk="0" hangingPunct="1">
              <a:lnSpc>
                <a:spcPct val="120000"/>
              </a:lnSpc>
              <a:spcBef>
                <a:spcPts val="0"/>
              </a:spcBef>
              <a:spcAft>
                <a:spcPts val="0"/>
              </a:spcAft>
              <a:buClrTx/>
              <a:buSzTx/>
              <a:buFont typeface="Wingdings" panose="05000000000000000000" charset="0"/>
              <a:buChar char="Ø"/>
              <a:defRPr/>
            </a:pPr>
            <a:endPar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285750" marR="0" lvl="1" indent="-285750" defTabSz="914400" rtl="0" eaLnBrk="1" fontAlgn="auto" latinLnBrk="0" hangingPunct="1">
              <a:lnSpc>
                <a:spcPct val="120000"/>
              </a:lnSpc>
              <a:spcBef>
                <a:spcPts val="0"/>
              </a:spcBef>
              <a:spcAft>
                <a:spcPts val="0"/>
              </a:spcAft>
              <a:buClrTx/>
              <a:buSzTx/>
              <a:buFont typeface="Wingdings" panose="05000000000000000000" charset="0"/>
              <a:buChar char="Ø"/>
              <a:defRPr/>
            </a:pPr>
            <a:endPar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p:txBody>
      </p:sp>
      <p:sp>
        <p:nvSpPr>
          <p:cNvPr id="19" name="任意多边形: 形状 18"/>
          <p:cNvSpPr/>
          <p:nvPr>
            <p:custDataLst>
              <p:tags r:id="rId5"/>
            </p:custDataLst>
          </p:nvPr>
        </p:nvSpPr>
        <p:spPr>
          <a:xfrm>
            <a:off x="6190488" y="1024128"/>
            <a:ext cx="4737253" cy="574869"/>
          </a:xfrm>
          <a:custGeom>
            <a:avLst/>
            <a:gdLst>
              <a:gd name="connsiteX0" fmla="*/ 231859 w 5522087"/>
              <a:gd name="connsiteY0" fmla="*/ 0 h 788924"/>
              <a:gd name="connsiteX1" fmla="*/ 5290228 w 5522087"/>
              <a:gd name="connsiteY1" fmla="*/ 0 h 788924"/>
              <a:gd name="connsiteX2" fmla="*/ 5522087 w 5522087"/>
              <a:gd name="connsiteY2" fmla="*/ 231859 h 788924"/>
              <a:gd name="connsiteX3" fmla="*/ 5522087 w 5522087"/>
              <a:gd name="connsiteY3" fmla="*/ 788924 h 788924"/>
              <a:gd name="connsiteX4" fmla="*/ 0 w 5522087"/>
              <a:gd name="connsiteY4" fmla="*/ 788924 h 788924"/>
              <a:gd name="connsiteX5" fmla="*/ 0 w 5522087"/>
              <a:gd name="connsiteY5" fmla="*/ 231859 h 788924"/>
              <a:gd name="connsiteX6" fmla="*/ 231859 w 5522087"/>
              <a:gd name="connsiteY6" fmla="*/ 0 h 78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2087" h="788924">
                <a:moveTo>
                  <a:pt x="231859" y="0"/>
                </a:moveTo>
                <a:lnTo>
                  <a:pt x="5290228" y="0"/>
                </a:lnTo>
                <a:cubicBezTo>
                  <a:pt x="5418280" y="0"/>
                  <a:pt x="5522087" y="103807"/>
                  <a:pt x="5522087" y="231859"/>
                </a:cubicBezTo>
                <a:lnTo>
                  <a:pt x="5522087" y="788924"/>
                </a:lnTo>
                <a:lnTo>
                  <a:pt x="0" y="788924"/>
                </a:lnTo>
                <a:lnTo>
                  <a:pt x="0" y="231859"/>
                </a:lnTo>
                <a:cubicBezTo>
                  <a:pt x="0" y="103807"/>
                  <a:pt x="103807" y="0"/>
                  <a:pt x="231859" y="0"/>
                </a:cubicBezTo>
                <a:close/>
              </a:path>
            </a:pathLst>
          </a:custGeom>
          <a:solidFill>
            <a:srgbClr val="0092D8"/>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2000" b="1" dirty="0">
                <a:latin typeface="+mn-ea"/>
              </a:rPr>
              <a:t>苯丁酸钠</a:t>
            </a:r>
            <a:r>
              <a:rPr lang="en-US" altLang="zh-CN" sz="2000" b="1" dirty="0">
                <a:latin typeface="+mn-ea"/>
              </a:rPr>
              <a:t>Ⅱ</a:t>
            </a:r>
            <a:r>
              <a:rPr lang="zh-CN" altLang="en-US" sz="2000" b="1" dirty="0">
                <a:latin typeface="+mn-ea"/>
              </a:rPr>
              <a:t>型结晶及其制备方法</a:t>
            </a:r>
          </a:p>
        </p:txBody>
      </p:sp>
      <p:pic>
        <p:nvPicPr>
          <p:cNvPr id="9" name="图片 8"/>
          <p:cNvPicPr>
            <a:picLocks noChangeAspect="1"/>
          </p:cNvPicPr>
          <p:nvPr/>
        </p:nvPicPr>
        <p:blipFill>
          <a:blip r:embed="rId9"/>
          <a:stretch>
            <a:fillRect/>
          </a:stretch>
        </p:blipFill>
        <p:spPr>
          <a:xfrm>
            <a:off x="6766560" y="2311828"/>
            <a:ext cx="3632966" cy="3841671"/>
          </a:xfrm>
          <a:prstGeom prst="rect">
            <a:avLst/>
          </a:prstGeom>
          <a:ln>
            <a:solidFill>
              <a:schemeClr val="accent1">
                <a:lumMod val="75000"/>
              </a:schemeClr>
            </a:solidFill>
          </a:ln>
        </p:spPr>
      </p:pic>
      <p:pic>
        <p:nvPicPr>
          <p:cNvPr id="11" name="图片 10"/>
          <p:cNvPicPr>
            <a:picLocks noChangeAspect="1"/>
          </p:cNvPicPr>
          <p:nvPr/>
        </p:nvPicPr>
        <p:blipFill>
          <a:blip r:embed="rId10"/>
          <a:stretch>
            <a:fillRect/>
          </a:stretch>
        </p:blipFill>
        <p:spPr>
          <a:xfrm>
            <a:off x="1669698" y="2311829"/>
            <a:ext cx="3569438" cy="3841671"/>
          </a:xfrm>
          <a:prstGeom prst="rect">
            <a:avLst/>
          </a:prstGeom>
          <a:ln>
            <a:solidFill>
              <a:schemeClr val="accent1">
                <a:lumMod val="75000"/>
              </a:schemeClr>
            </a:solidFill>
          </a:ln>
        </p:spPr>
      </p:pic>
      <p:sp>
        <p:nvSpPr>
          <p:cNvPr id="8" name="文本框 7">
            <a:extLst>
              <a:ext uri="{FF2B5EF4-FFF2-40B4-BE49-F238E27FC236}">
                <a16:creationId xmlns:a16="http://schemas.microsoft.com/office/drawing/2014/main" id="{756A0AC1-E05A-54F1-E5B9-8EC3D4F9C795}"/>
              </a:ext>
            </a:extLst>
          </p:cNvPr>
          <p:cNvSpPr txBox="1"/>
          <p:nvPr/>
        </p:nvSpPr>
        <p:spPr>
          <a:xfrm>
            <a:off x="6386501" y="1576115"/>
            <a:ext cx="4981575" cy="735714"/>
          </a:xfrm>
          <a:prstGeom prst="rect">
            <a:avLst/>
          </a:prstGeom>
          <a:noFill/>
        </p:spPr>
        <p:txBody>
          <a:bodyPr wrap="square">
            <a:spAutoFit/>
          </a:bodyPr>
          <a:lstStyle/>
          <a:p>
            <a:pPr marL="285750" lvl="1" indent="-285750" fontAlgn="auto">
              <a:lnSpc>
                <a:spcPct val="120000"/>
              </a:lnSpc>
              <a:buFont typeface="Wingdings" panose="05000000000000000000" charset="0"/>
              <a:buChar char="Ø"/>
            </a:pP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专利申请日期：</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2012</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年</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7</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月</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30</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日</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285750" lvl="1" indent="-285750" fontAlgn="auto">
              <a:lnSpc>
                <a:spcPct val="120000"/>
              </a:lnSpc>
              <a:buFont typeface="Wingdings" panose="05000000000000000000" charset="0"/>
              <a:buChar char="Ø"/>
            </a:pPr>
            <a:r>
              <a:rPr lang="zh-CN" altLang="en-US" kern="100" dirty="0">
                <a:latin typeface="等线" panose="02010600030101010101" pitchFamily="2" charset="-122"/>
                <a:ea typeface="等线" panose="02010600030101010101" pitchFamily="2" charset="-122"/>
                <a:cs typeface="Times New Roman" panose="02020603050405020304" pitchFamily="18" charset="0"/>
              </a:rPr>
              <a:t>专利届满日期：</a:t>
            </a:r>
            <a:r>
              <a:rPr lang="en-US" altLang="zh-CN" kern="100" dirty="0">
                <a:latin typeface="等线" panose="02010600030101010101" pitchFamily="2" charset="-122"/>
                <a:ea typeface="等线" panose="02010600030101010101" pitchFamily="2" charset="-122"/>
                <a:cs typeface="Times New Roman" panose="02020603050405020304" pitchFamily="18" charset="0"/>
              </a:rPr>
              <a:t>2032</a:t>
            </a:r>
            <a:r>
              <a:rPr lang="zh-CN" altLang="en-US" kern="100" dirty="0">
                <a:latin typeface="等线" panose="02010600030101010101" pitchFamily="2" charset="-122"/>
                <a:ea typeface="等线" panose="02010600030101010101" pitchFamily="2" charset="-122"/>
                <a:cs typeface="Times New Roman" panose="02020603050405020304" pitchFamily="18" charset="0"/>
              </a:rPr>
              <a:t>年</a:t>
            </a:r>
            <a:r>
              <a:rPr lang="en-US" altLang="zh-CN" kern="100">
                <a:latin typeface="等线" panose="02010600030101010101" pitchFamily="2" charset="-122"/>
                <a:ea typeface="等线" panose="02010600030101010101" pitchFamily="2" charset="-122"/>
                <a:cs typeface="Times New Roman" panose="02020603050405020304" pitchFamily="18" charset="0"/>
              </a:rPr>
              <a:t>7</a:t>
            </a:r>
            <a:r>
              <a:rPr lang="zh-CN" altLang="en-US" kern="100">
                <a:latin typeface="等线" panose="02010600030101010101" pitchFamily="2" charset="-122"/>
                <a:ea typeface="等线" panose="02010600030101010101" pitchFamily="2" charset="-122"/>
                <a:cs typeface="Times New Roman" panose="02020603050405020304" pitchFamily="18" charset="0"/>
              </a:rPr>
              <a:t>月</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22045" y="369570"/>
            <a:ext cx="4064000" cy="430530"/>
          </a:xfrm>
          <a:prstGeom prst="rect">
            <a:avLst/>
          </a:prstGeom>
          <a:noFill/>
        </p:spPr>
        <p:txBody>
          <a:bodyPr wrap="square" lIns="0" tIns="0" rIns="0" bIns="0" rtlCol="0">
            <a:spAutoFit/>
          </a:bodyPr>
          <a:lstStyle/>
          <a:p>
            <a:r>
              <a:rPr lang="zh-CN" altLang="en-US" sz="2800" dirty="0">
                <a:solidFill>
                  <a:schemeClr val="tx1"/>
                </a:solidFill>
                <a:latin typeface="Arial" panose="020B0604020202020204" pitchFamily="34" charset="0"/>
                <a:ea typeface="思源黑体 CN Bold" panose="020B0800000000000000" charset="-122"/>
              </a:rPr>
              <a:t>基本信息</a:t>
            </a:r>
          </a:p>
        </p:txBody>
      </p:sp>
      <p:grpSp>
        <p:nvGrpSpPr>
          <p:cNvPr id="3" name="组合 2"/>
          <p:cNvGrpSpPr/>
          <p:nvPr/>
        </p:nvGrpSpPr>
        <p:grpSpPr>
          <a:xfrm>
            <a:off x="495935" y="324485"/>
            <a:ext cx="443230" cy="521335"/>
            <a:chOff x="781" y="511"/>
            <a:chExt cx="698" cy="821"/>
          </a:xfrm>
        </p:grpSpPr>
        <p:sp>
          <p:nvSpPr>
            <p:cNvPr id="4" name="六边形 3"/>
            <p:cNvSpPr/>
            <p:nvPr>
              <p:custDataLst>
                <p:tags r:id="rId6"/>
              </p:custDataLst>
            </p:nvPr>
          </p:nvSpPr>
          <p:spPr>
            <a:xfrm rot="5400000" flipH="1" flipV="1">
              <a:off x="726" y="565"/>
              <a:ext cx="781" cy="672"/>
            </a:xfrm>
            <a:prstGeom prst="hexagon">
              <a:avLst/>
            </a:prstGeom>
            <a:noFill/>
            <a:ln>
              <a:solidFill>
                <a:srgbClr val="009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egoe UI" panose="020B0502040204020203" pitchFamily="34" charset="0"/>
                <a:ea typeface="微软雅黑" panose="020B0503020204020204" charset="-122"/>
                <a:sym typeface="Segoe UI" panose="020B0502040204020203" pitchFamily="34" charset="0"/>
              </a:endParaRPr>
            </a:p>
          </p:txBody>
        </p:sp>
        <p:sp>
          <p:nvSpPr>
            <p:cNvPr id="5" name="六边形 4"/>
            <p:cNvSpPr/>
            <p:nvPr>
              <p:custDataLst>
                <p:tags r:id="rId7"/>
              </p:custDataLst>
            </p:nvPr>
          </p:nvSpPr>
          <p:spPr>
            <a:xfrm rot="5400000" flipH="1" flipV="1">
              <a:off x="752" y="605"/>
              <a:ext cx="781" cy="672"/>
            </a:xfrm>
            <a:prstGeom prst="hexagon">
              <a:avLst/>
            </a:prstGeom>
            <a:solidFill>
              <a:srgbClr val="00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egoe UI" panose="020B0502040204020203" pitchFamily="34" charset="0"/>
                <a:ea typeface="微软雅黑" panose="020B0503020204020204" charset="-122"/>
                <a:sym typeface="Segoe UI" panose="020B0502040204020203" pitchFamily="34" charset="0"/>
              </a:endParaRPr>
            </a:p>
          </p:txBody>
        </p:sp>
        <p:sp>
          <p:nvSpPr>
            <p:cNvPr id="6" name="文本框 5"/>
            <p:cNvSpPr txBox="1"/>
            <p:nvPr/>
          </p:nvSpPr>
          <p:spPr>
            <a:xfrm>
              <a:off x="820" y="651"/>
              <a:ext cx="645" cy="581"/>
            </a:xfrm>
            <a:prstGeom prst="rect">
              <a:avLst/>
            </a:prstGeom>
            <a:noFill/>
          </p:spPr>
          <p:txBody>
            <a:bodyPr wrap="square" lIns="0" tIns="0" rIns="0" bIns="0" rtlCol="0">
              <a:spAutoFit/>
            </a:bodyPr>
            <a:lstStyle/>
            <a:p>
              <a:pPr algn="ctr"/>
              <a:r>
                <a:rPr lang="zh-CN" altLang="en-US" sz="2400" dirty="0">
                  <a:solidFill>
                    <a:schemeClr val="bg1"/>
                  </a:solidFill>
                  <a:latin typeface="Arial" panose="020B0604020202020204" pitchFamily="34" charset="0"/>
                  <a:ea typeface="思源黑体 CN Bold" panose="020B0800000000000000" charset="-122"/>
                </a:rPr>
                <a:t>01</a:t>
              </a:r>
            </a:p>
          </p:txBody>
        </p:sp>
      </p:grpSp>
      <p:sp>
        <p:nvSpPr>
          <p:cNvPr id="7" name="圆角矩形 64"/>
          <p:cNvSpPr/>
          <p:nvPr>
            <p:custDataLst>
              <p:tags r:id="rId2"/>
            </p:custDataLst>
          </p:nvPr>
        </p:nvSpPr>
        <p:spPr>
          <a:xfrm>
            <a:off x="494664" y="1053003"/>
            <a:ext cx="5522087" cy="5221224"/>
          </a:xfrm>
          <a:prstGeom prst="roundRect">
            <a:avLst>
              <a:gd name="adj" fmla="val 4196"/>
            </a:avLst>
          </a:prstGeom>
          <a:solidFill>
            <a:srgbClr val="F1FBFF"/>
          </a:solidFill>
          <a:ln w="19050">
            <a:solidFill>
              <a:srgbClr val="0092D8"/>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形状 12"/>
          <p:cNvSpPr/>
          <p:nvPr>
            <p:custDataLst>
              <p:tags r:id="rId3"/>
            </p:custDataLst>
          </p:nvPr>
        </p:nvSpPr>
        <p:spPr>
          <a:xfrm>
            <a:off x="479425" y="1006348"/>
            <a:ext cx="5522087" cy="788924"/>
          </a:xfrm>
          <a:custGeom>
            <a:avLst/>
            <a:gdLst>
              <a:gd name="connsiteX0" fmla="*/ 231859 w 5522087"/>
              <a:gd name="connsiteY0" fmla="*/ 0 h 788924"/>
              <a:gd name="connsiteX1" fmla="*/ 5290228 w 5522087"/>
              <a:gd name="connsiteY1" fmla="*/ 0 h 788924"/>
              <a:gd name="connsiteX2" fmla="*/ 5522087 w 5522087"/>
              <a:gd name="connsiteY2" fmla="*/ 231859 h 788924"/>
              <a:gd name="connsiteX3" fmla="*/ 5522087 w 5522087"/>
              <a:gd name="connsiteY3" fmla="*/ 788924 h 788924"/>
              <a:gd name="connsiteX4" fmla="*/ 0 w 5522087"/>
              <a:gd name="connsiteY4" fmla="*/ 788924 h 788924"/>
              <a:gd name="connsiteX5" fmla="*/ 0 w 5522087"/>
              <a:gd name="connsiteY5" fmla="*/ 231859 h 788924"/>
              <a:gd name="connsiteX6" fmla="*/ 231859 w 5522087"/>
              <a:gd name="connsiteY6" fmla="*/ 0 h 78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2087" h="788924">
                <a:moveTo>
                  <a:pt x="231859" y="0"/>
                </a:moveTo>
                <a:lnTo>
                  <a:pt x="5290228" y="0"/>
                </a:lnTo>
                <a:cubicBezTo>
                  <a:pt x="5418280" y="0"/>
                  <a:pt x="5522087" y="103807"/>
                  <a:pt x="5522087" y="231859"/>
                </a:cubicBezTo>
                <a:lnTo>
                  <a:pt x="5522087" y="788924"/>
                </a:lnTo>
                <a:lnTo>
                  <a:pt x="0" y="788924"/>
                </a:lnTo>
                <a:lnTo>
                  <a:pt x="0" y="231859"/>
                </a:lnTo>
                <a:cubicBezTo>
                  <a:pt x="0" y="103807"/>
                  <a:pt x="103807" y="0"/>
                  <a:pt x="231859" y="0"/>
                </a:cubicBezTo>
                <a:close/>
              </a:path>
            </a:pathLst>
          </a:custGeom>
          <a:solidFill>
            <a:srgbClr val="0092D8"/>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2000" b="1" dirty="0">
                <a:latin typeface="微软雅黑" panose="020B0503020204020204" pitchFamily="34" charset="-122"/>
                <a:ea typeface="微软雅黑" panose="020B0503020204020204" pitchFamily="34" charset="-122"/>
              </a:rPr>
              <a:t>所治疾病的基本情况</a:t>
            </a:r>
          </a:p>
        </p:txBody>
      </p:sp>
      <p:sp>
        <p:nvSpPr>
          <p:cNvPr id="17" name="文本框 16"/>
          <p:cNvSpPr txBox="1"/>
          <p:nvPr/>
        </p:nvSpPr>
        <p:spPr>
          <a:xfrm>
            <a:off x="764920" y="2051535"/>
            <a:ext cx="4981575" cy="3726982"/>
          </a:xfrm>
          <a:prstGeom prst="rect">
            <a:avLst/>
          </a:prstGeom>
          <a:noFill/>
        </p:spPr>
        <p:txBody>
          <a:bodyPr wrap="square">
            <a:spAutoFit/>
          </a:bodyPr>
          <a:lstStyle/>
          <a:p>
            <a:pPr marL="285750" lvl="1" indent="-285750" fontAlgn="auto">
              <a:lnSpc>
                <a:spcPct val="120000"/>
              </a:lnSpc>
              <a:buFont typeface="Wingdings" panose="05000000000000000000" charset="0"/>
              <a:buChar char="Ø"/>
            </a:pPr>
            <a:r>
              <a:rPr lang="zh-CN" altLang="en-US" sz="1800" kern="0" dirty="0">
                <a:solidFill>
                  <a:schemeClr val="tx1"/>
                </a:solidFill>
                <a:latin typeface="微软雅黑" panose="020B0503020204020204" pitchFamily="34" charset="-122"/>
                <a:ea typeface="微软雅黑" panose="020B0503020204020204" pitchFamily="34" charset="-122"/>
              </a:rPr>
              <a:t>尿素循环障碍是指因参与尿素循环的酶和转运蛋白缺陷，导致血氨升高的一组遗传代谢病，</a:t>
            </a:r>
            <a:endParaRPr lang="en-US" altLang="zh-CN" sz="1800" kern="0" dirty="0">
              <a:solidFill>
                <a:schemeClr val="tx1"/>
              </a:solidFill>
              <a:latin typeface="微软雅黑" panose="020B0503020204020204" pitchFamily="34" charset="-122"/>
              <a:ea typeface="微软雅黑" panose="020B0503020204020204" pitchFamily="34" charset="-122"/>
            </a:endParaRPr>
          </a:p>
          <a:p>
            <a:pPr marL="285750" lvl="1" indent="-285750" fontAlgn="auto">
              <a:lnSpc>
                <a:spcPct val="120000"/>
              </a:lnSpc>
              <a:buFont typeface="Wingdings" panose="05000000000000000000" charset="0"/>
              <a:buChar char="Ø"/>
            </a:pPr>
            <a:r>
              <a:rPr lang="zh-CN" altLang="en-US" sz="1800" kern="0" dirty="0">
                <a:solidFill>
                  <a:schemeClr val="tx1"/>
                </a:solidFill>
                <a:latin typeface="微软雅黑" panose="020B0503020204020204" pitchFamily="34" charset="-122"/>
                <a:ea typeface="微软雅黑" panose="020B0503020204020204" pitchFamily="34" charset="-122"/>
              </a:rPr>
              <a:t>新生儿的发病率约为</a:t>
            </a:r>
            <a:r>
              <a:rPr lang="en-US" altLang="zh-CN" sz="1800" kern="0" dirty="0">
                <a:solidFill>
                  <a:schemeClr val="tx1"/>
                </a:solidFill>
                <a:latin typeface="微软雅黑" panose="020B0503020204020204" pitchFamily="34" charset="-122"/>
                <a:ea typeface="微软雅黑" panose="020B0503020204020204" pitchFamily="34" charset="-122"/>
              </a:rPr>
              <a:t>1/35000</a:t>
            </a:r>
            <a:r>
              <a:rPr lang="zh-CN" altLang="en-US" sz="1800" kern="0" dirty="0">
                <a:solidFill>
                  <a:schemeClr val="tx1"/>
                </a:solidFill>
                <a:latin typeface="微软雅黑" panose="020B0503020204020204" pitchFamily="34" charset="-122"/>
                <a:ea typeface="微软雅黑" panose="020B0503020204020204" pitchFamily="34" charset="-122"/>
              </a:rPr>
              <a:t>。其中，鸟氨酸氨甲酰转移酶缺乏症为</a:t>
            </a:r>
            <a:r>
              <a:rPr lang="en-US" altLang="zh-CN" sz="1800" kern="0" dirty="0">
                <a:solidFill>
                  <a:schemeClr val="tx1"/>
                </a:solidFill>
                <a:latin typeface="微软雅黑" panose="020B0503020204020204" pitchFamily="34" charset="-122"/>
                <a:ea typeface="微软雅黑" panose="020B0503020204020204" pitchFamily="34" charset="-122"/>
              </a:rPr>
              <a:t>X</a:t>
            </a:r>
            <a:r>
              <a:rPr lang="zh-CN" altLang="en-US" sz="1800" kern="0" dirty="0">
                <a:solidFill>
                  <a:schemeClr val="tx1"/>
                </a:solidFill>
                <a:latin typeface="微软雅黑" panose="020B0503020204020204" pitchFamily="34" charset="-122"/>
                <a:ea typeface="微软雅黑" panose="020B0503020204020204" pitchFamily="34" charset="-122"/>
              </a:rPr>
              <a:t>连锁遗传病，发病率最高，占半数以上；氨基甲酰磷酸合成酶缺乏症和精氨基琥珀酸合成酶缺乏症等为常染色体隐性遗传病。</a:t>
            </a:r>
            <a:endParaRPr lang="en-US" altLang="zh-CN" sz="1800" kern="0" dirty="0">
              <a:solidFill>
                <a:schemeClr val="tx1"/>
              </a:solidFill>
              <a:latin typeface="微软雅黑" panose="020B0503020204020204" pitchFamily="34" charset="-122"/>
              <a:ea typeface="微软雅黑" panose="020B0503020204020204" pitchFamily="34" charset="-122"/>
            </a:endParaRPr>
          </a:p>
          <a:p>
            <a:pPr marL="285750" lvl="1" indent="-285750" fontAlgn="auto">
              <a:lnSpc>
                <a:spcPct val="120000"/>
              </a:lnSpc>
              <a:buFont typeface="Wingdings" panose="05000000000000000000" charset="0"/>
              <a:buChar char="Ø"/>
            </a:pPr>
            <a:r>
              <a:rPr lang="zh-CN" altLang="en-US" sz="1800" kern="0" dirty="0">
                <a:solidFill>
                  <a:schemeClr val="tx1"/>
                </a:solidFill>
                <a:latin typeface="微软雅黑" panose="020B0503020204020204" pitchFamily="34" charset="-122"/>
                <a:ea typeface="微软雅黑" panose="020B0503020204020204" pitchFamily="34" charset="-122"/>
              </a:rPr>
              <a:t>临床表现与血氨浓度密切相关，严重高氨血症可导致中毒性脑病、脑水肿、脑疝、肝坏死，出现昏迷、呼吸困难，致残或致死。</a:t>
            </a:r>
            <a:endPar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圆角矩形 64"/>
          <p:cNvSpPr/>
          <p:nvPr>
            <p:custDataLst>
              <p:tags r:id="rId4"/>
            </p:custDataLst>
          </p:nvPr>
        </p:nvSpPr>
        <p:spPr>
          <a:xfrm>
            <a:off x="6197046" y="1115980"/>
            <a:ext cx="5522087" cy="5129372"/>
          </a:xfrm>
          <a:prstGeom prst="roundRect">
            <a:avLst>
              <a:gd name="adj" fmla="val 4196"/>
            </a:avLst>
          </a:prstGeom>
          <a:solidFill>
            <a:srgbClr val="F1FBFF"/>
          </a:solidFill>
          <a:ln w="19050">
            <a:solidFill>
              <a:srgbClr val="0092D8"/>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Wingdings" panose="05000000000000000000" pitchFamily="2" charset="2"/>
              <a:buChar char="Ø"/>
            </a:pPr>
            <a:endParaRPr lang="en-US" altLang="zh-CN" b="1" u="sng" kern="0" dirty="0">
              <a:solidFill>
                <a:schemeClr val="tx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u="sng" kern="0" dirty="0">
                <a:solidFill>
                  <a:schemeClr val="tx1"/>
                </a:solidFill>
                <a:latin typeface="微软雅黑" panose="020B0503020204020204" pitchFamily="34" charset="-122"/>
                <a:ea typeface="微软雅黑" panose="020B0503020204020204" pitchFamily="34" charset="-122"/>
              </a:rPr>
              <a:t>口服用苯丁酸甘油酯</a:t>
            </a:r>
            <a:r>
              <a:rPr lang="zh-CN" altLang="en-US" kern="0" dirty="0">
                <a:solidFill>
                  <a:schemeClr val="tx1"/>
                </a:solidFill>
                <a:latin typeface="微软雅黑" panose="020B0503020204020204" pitchFamily="34" charset="-122"/>
                <a:ea typeface="微软雅黑" panose="020B0503020204020204" pitchFamily="34" charset="-122"/>
              </a:rPr>
              <a:t>，口服溶液剂，</a:t>
            </a:r>
            <a:r>
              <a:rPr lang="en-US" altLang="zh-CN" kern="0" dirty="0">
                <a:solidFill>
                  <a:schemeClr val="tx1"/>
                </a:solidFill>
                <a:latin typeface="微软雅黑" panose="020B0503020204020204" pitchFamily="34" charset="-122"/>
                <a:ea typeface="微软雅黑" panose="020B0503020204020204" pitchFamily="34" charset="-122"/>
              </a:rPr>
              <a:t>25ml</a:t>
            </a:r>
          </a:p>
          <a:p>
            <a:pPr>
              <a:lnSpc>
                <a:spcPct val="150000"/>
              </a:lnSpc>
            </a:pPr>
            <a:r>
              <a:rPr lang="en-US" altLang="zh-CN" kern="0" dirty="0">
                <a:solidFill>
                  <a:schemeClr val="tx1"/>
                </a:solidFill>
                <a:latin typeface="微软雅黑" panose="020B0503020204020204" pitchFamily="34" charset="-122"/>
                <a:ea typeface="微软雅黑" panose="020B0503020204020204" pitchFamily="34" charset="-122"/>
              </a:rPr>
              <a:t>   </a:t>
            </a:r>
            <a:r>
              <a:rPr lang="zh-CN" altLang="en-US" kern="0" dirty="0">
                <a:solidFill>
                  <a:schemeClr val="tx1"/>
                </a:solidFill>
                <a:latin typeface="微软雅黑" panose="020B0503020204020204" pitchFamily="34" charset="-122"/>
                <a:ea typeface="微软雅黑" panose="020B0503020204020204" pitchFamily="34" charset="-122"/>
              </a:rPr>
              <a:t>生产厂商：</a:t>
            </a:r>
            <a:r>
              <a:rPr lang="en-US" altLang="zh-CN" kern="0" dirty="0" err="1">
                <a:solidFill>
                  <a:schemeClr val="tx1"/>
                </a:solidFill>
                <a:latin typeface="微软雅黑" panose="020B0503020204020204" pitchFamily="34" charset="-122"/>
                <a:ea typeface="微软雅黑" panose="020B0503020204020204" pitchFamily="34" charset="-122"/>
              </a:rPr>
              <a:t>Unimedic</a:t>
            </a:r>
            <a:r>
              <a:rPr lang="en-US" altLang="zh-CN" kern="0" dirty="0">
                <a:solidFill>
                  <a:schemeClr val="tx1"/>
                </a:solidFill>
                <a:latin typeface="微软雅黑" panose="020B0503020204020204" pitchFamily="34" charset="-122"/>
                <a:ea typeface="微软雅黑" panose="020B0503020204020204" pitchFamily="34" charset="-122"/>
              </a:rPr>
              <a:t> AB </a:t>
            </a:r>
          </a:p>
          <a:p>
            <a:pPr>
              <a:lnSpc>
                <a:spcPct val="150000"/>
              </a:lnSpc>
            </a:pPr>
            <a:r>
              <a:rPr lang="zh-CN" altLang="en-US" kern="0" dirty="0">
                <a:solidFill>
                  <a:schemeClr val="tx1"/>
                </a:solidFill>
                <a:latin typeface="微软雅黑" panose="020B0503020204020204" pitchFamily="34" charset="-122"/>
                <a:ea typeface="微软雅黑" panose="020B0503020204020204" pitchFamily="34" charset="-122"/>
              </a:rPr>
              <a:t>   获批时间：</a:t>
            </a:r>
            <a:r>
              <a:rPr lang="en-US" altLang="zh-CN" kern="0" dirty="0">
                <a:solidFill>
                  <a:schemeClr val="tx1"/>
                </a:solidFill>
                <a:latin typeface="微软雅黑" panose="020B0503020204020204" pitchFamily="34" charset="-122"/>
                <a:ea typeface="微软雅黑" panose="020B0503020204020204" pitchFamily="34" charset="-122"/>
              </a:rPr>
              <a:t>2023.6.14</a:t>
            </a:r>
          </a:p>
          <a:p>
            <a:pPr marL="285750" indent="-285750">
              <a:buFont typeface="Wingdings" panose="05000000000000000000" pitchFamily="2" charset="2"/>
              <a:buChar char="Ø"/>
            </a:pPr>
            <a:endParaRPr lang="en-US" altLang="zh-CN" kern="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Ø"/>
            </a:pPr>
            <a:endParaRPr lang="en-US" altLang="zh-CN" kern="0" dirty="0">
              <a:solidFill>
                <a:schemeClr val="tx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zh-CN" kern="0" dirty="0">
                <a:solidFill>
                  <a:schemeClr val="tx1"/>
                </a:solidFill>
                <a:latin typeface="微软雅黑" panose="020B0503020204020204" pitchFamily="34" charset="-122"/>
                <a:ea typeface="微软雅黑" panose="020B0503020204020204" pitchFamily="34" charset="-122"/>
              </a:rPr>
              <a:t>与口服用苯丁酸甘油酯相比，苯丁酸钠颗粒具有</a:t>
            </a:r>
            <a:r>
              <a:rPr lang="zh-CN" altLang="en-US" kern="0" dirty="0">
                <a:solidFill>
                  <a:schemeClr val="tx1"/>
                </a:solidFill>
                <a:latin typeface="微软雅黑" panose="020B0503020204020204" pitchFamily="34" charset="-122"/>
                <a:ea typeface="微软雅黑" panose="020B0503020204020204" pitchFamily="34" charset="-122"/>
              </a:rPr>
              <a:t>以下</a:t>
            </a:r>
            <a:r>
              <a:rPr lang="zh-CN" altLang="zh-CN" kern="0" dirty="0">
                <a:solidFill>
                  <a:schemeClr val="tx1"/>
                </a:solidFill>
                <a:latin typeface="微软雅黑" panose="020B0503020204020204" pitchFamily="34" charset="-122"/>
                <a:ea typeface="微软雅黑" panose="020B0503020204020204" pitchFamily="34" charset="-122"/>
              </a:rPr>
              <a:t>优势</a:t>
            </a:r>
            <a:r>
              <a:rPr lang="zh-CN" altLang="en-US" kern="0" dirty="0">
                <a:solidFill>
                  <a:schemeClr val="tx1"/>
                </a:solidFill>
                <a:latin typeface="微软雅黑" panose="020B0503020204020204" pitchFamily="34" charset="-122"/>
                <a:ea typeface="微软雅黑" panose="020B0503020204020204" pitchFamily="34" charset="-122"/>
              </a:rPr>
              <a:t>：</a:t>
            </a:r>
            <a:endParaRPr lang="en-US" altLang="zh-CN" kern="0" dirty="0">
              <a:solidFill>
                <a:schemeClr val="tx1"/>
              </a:solidFill>
              <a:latin typeface="微软雅黑" panose="020B0503020204020204" pitchFamily="34" charset="-122"/>
              <a:ea typeface="微软雅黑" panose="020B0503020204020204" pitchFamily="34" charset="-122"/>
            </a:endParaRPr>
          </a:p>
          <a:p>
            <a:pPr marL="742950" lvl="1" indent="-285750">
              <a:lnSpc>
                <a:spcPct val="150000"/>
              </a:lnSpc>
              <a:buFont typeface="Arial" panose="020B0604020202020204" pitchFamily="34" charset="0"/>
              <a:buChar char="•"/>
            </a:pPr>
            <a:r>
              <a:rPr lang="zh-CN" altLang="en-US" kern="0" dirty="0">
                <a:solidFill>
                  <a:schemeClr val="tx1"/>
                </a:solidFill>
                <a:latin typeface="微软雅黑" panose="020B0503020204020204" pitchFamily="34" charset="-122"/>
                <a:ea typeface="微软雅黑" panose="020B0503020204020204" pitchFamily="34" charset="-122"/>
              </a:rPr>
              <a:t>原料自产，制备工艺获得中国专利</a:t>
            </a:r>
            <a:endParaRPr lang="en-US" altLang="zh-CN" kern="0" dirty="0">
              <a:solidFill>
                <a:schemeClr val="tx1"/>
              </a:solidFill>
              <a:latin typeface="微软雅黑" panose="020B0503020204020204" pitchFamily="34" charset="-122"/>
              <a:ea typeface="微软雅黑" panose="020B0503020204020204" pitchFamily="34" charset="-122"/>
            </a:endParaRPr>
          </a:p>
          <a:p>
            <a:pPr marL="742950" lvl="1" indent="-285750">
              <a:lnSpc>
                <a:spcPct val="150000"/>
              </a:lnSpc>
              <a:buFont typeface="Arial" panose="020B0604020202020204" pitchFamily="34" charset="0"/>
              <a:buChar char="•"/>
            </a:pPr>
            <a:r>
              <a:rPr lang="zh-CN" altLang="en-US" kern="0" dirty="0">
                <a:solidFill>
                  <a:schemeClr val="tx1"/>
                </a:solidFill>
                <a:latin typeface="微软雅黑" panose="020B0503020204020204" pitchFamily="34" charset="-122"/>
                <a:ea typeface="微软雅黑" panose="020B0503020204020204" pitchFamily="34" charset="-122"/>
              </a:rPr>
              <a:t>产能充足，能保证稳价供应</a:t>
            </a:r>
            <a:endParaRPr lang="en-US" altLang="zh-CN" kern="0" dirty="0">
              <a:solidFill>
                <a:schemeClr val="tx1"/>
              </a:solidFill>
              <a:latin typeface="微软雅黑" panose="020B0503020204020204" pitchFamily="34" charset="-122"/>
              <a:ea typeface="微软雅黑" panose="020B0503020204020204" pitchFamily="34" charset="-122"/>
            </a:endParaRPr>
          </a:p>
          <a:p>
            <a:pPr marL="742950" lvl="1" indent="-285750">
              <a:lnSpc>
                <a:spcPct val="150000"/>
              </a:lnSpc>
              <a:buFont typeface="Arial" panose="020B0604020202020204" pitchFamily="34" charset="0"/>
              <a:buChar char="•"/>
            </a:pPr>
            <a:r>
              <a:rPr lang="zh-CN" altLang="en-US" kern="0" dirty="0">
                <a:solidFill>
                  <a:schemeClr val="tx1"/>
                </a:solidFill>
                <a:latin typeface="微软雅黑" panose="020B0503020204020204" pitchFamily="34" charset="-122"/>
                <a:ea typeface="微软雅黑" panose="020B0503020204020204" pitchFamily="34" charset="-122"/>
              </a:rPr>
              <a:t>已通过仿制药一致性评价</a:t>
            </a:r>
            <a:endParaRPr lang="zh-CN" altLang="en-US" b="1" dirty="0">
              <a:solidFill>
                <a:schemeClr val="tx1"/>
              </a:solidFill>
            </a:endParaRPr>
          </a:p>
        </p:txBody>
      </p:sp>
      <p:sp>
        <p:nvSpPr>
          <p:cNvPr id="19" name="任意多边形: 形状 18"/>
          <p:cNvSpPr/>
          <p:nvPr>
            <p:custDataLst>
              <p:tags r:id="rId5"/>
            </p:custDataLst>
          </p:nvPr>
        </p:nvSpPr>
        <p:spPr>
          <a:xfrm>
            <a:off x="6190488" y="1024128"/>
            <a:ext cx="5522087" cy="788924"/>
          </a:xfrm>
          <a:custGeom>
            <a:avLst/>
            <a:gdLst>
              <a:gd name="connsiteX0" fmla="*/ 231859 w 5522087"/>
              <a:gd name="connsiteY0" fmla="*/ 0 h 788924"/>
              <a:gd name="connsiteX1" fmla="*/ 5290228 w 5522087"/>
              <a:gd name="connsiteY1" fmla="*/ 0 h 788924"/>
              <a:gd name="connsiteX2" fmla="*/ 5522087 w 5522087"/>
              <a:gd name="connsiteY2" fmla="*/ 231859 h 788924"/>
              <a:gd name="connsiteX3" fmla="*/ 5522087 w 5522087"/>
              <a:gd name="connsiteY3" fmla="*/ 788924 h 788924"/>
              <a:gd name="connsiteX4" fmla="*/ 0 w 5522087"/>
              <a:gd name="connsiteY4" fmla="*/ 788924 h 788924"/>
              <a:gd name="connsiteX5" fmla="*/ 0 w 5522087"/>
              <a:gd name="connsiteY5" fmla="*/ 231859 h 788924"/>
              <a:gd name="connsiteX6" fmla="*/ 231859 w 5522087"/>
              <a:gd name="connsiteY6" fmla="*/ 0 h 78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2087" h="788924">
                <a:moveTo>
                  <a:pt x="231859" y="0"/>
                </a:moveTo>
                <a:lnTo>
                  <a:pt x="5290228" y="0"/>
                </a:lnTo>
                <a:cubicBezTo>
                  <a:pt x="5418280" y="0"/>
                  <a:pt x="5522087" y="103807"/>
                  <a:pt x="5522087" y="231859"/>
                </a:cubicBezTo>
                <a:lnTo>
                  <a:pt x="5522087" y="788924"/>
                </a:lnTo>
                <a:lnTo>
                  <a:pt x="0" y="788924"/>
                </a:lnTo>
                <a:lnTo>
                  <a:pt x="0" y="231859"/>
                </a:lnTo>
                <a:cubicBezTo>
                  <a:pt x="0" y="103807"/>
                  <a:pt x="103807" y="0"/>
                  <a:pt x="231859" y="0"/>
                </a:cubicBezTo>
                <a:close/>
              </a:path>
            </a:pathLst>
          </a:custGeom>
          <a:solidFill>
            <a:srgbClr val="0092D8"/>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zh-CN" sz="2000" b="1" kern="0" dirty="0">
                <a:effectLst/>
                <a:latin typeface="微软雅黑" panose="020B0503020204020204" pitchFamily="34" charset="-122"/>
                <a:ea typeface="微软雅黑" panose="020B0503020204020204" pitchFamily="34" charset="-122"/>
                <a:cs typeface="宋体" panose="02010600030101010101" pitchFamily="2" charset="-122"/>
              </a:rPr>
              <a:t>同疾病治疗领域内或</a:t>
            </a:r>
            <a:endParaRPr lang="en-US" altLang="zh-CN" sz="2000" b="1" kern="0" dirty="0">
              <a:effectLst/>
              <a:latin typeface="微软雅黑" panose="020B0503020204020204" pitchFamily="34" charset="-122"/>
              <a:ea typeface="微软雅黑" panose="020B0503020204020204" pitchFamily="34" charset="-122"/>
              <a:cs typeface="宋体" panose="02010600030101010101" pitchFamily="2" charset="-122"/>
            </a:endParaRPr>
          </a:p>
          <a:p>
            <a:pPr algn="ctr"/>
            <a:r>
              <a:rPr lang="zh-CN" altLang="zh-CN" sz="2000" b="1" kern="0" dirty="0">
                <a:effectLst/>
                <a:latin typeface="微软雅黑" panose="020B0503020204020204" pitchFamily="34" charset="-122"/>
                <a:ea typeface="微软雅黑" panose="020B0503020204020204" pitchFamily="34" charset="-122"/>
                <a:cs typeface="宋体" panose="02010600030101010101" pitchFamily="2" charset="-122"/>
              </a:rPr>
              <a:t>同药理作用药品上市情况</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22045" y="369570"/>
            <a:ext cx="4064000" cy="430530"/>
          </a:xfrm>
          <a:prstGeom prst="rect">
            <a:avLst/>
          </a:prstGeom>
          <a:noFill/>
        </p:spPr>
        <p:txBody>
          <a:bodyPr wrap="square" lIns="0" tIns="0" rIns="0" bIns="0" rtlCol="0">
            <a:spAutoFit/>
          </a:bodyPr>
          <a:lstStyle/>
          <a:p>
            <a:r>
              <a:rPr lang="zh-CN" altLang="en-US" sz="2800" dirty="0">
                <a:solidFill>
                  <a:schemeClr val="tx1"/>
                </a:solidFill>
                <a:latin typeface="Arial" panose="020B0604020202020204" pitchFamily="34" charset="0"/>
                <a:ea typeface="思源黑体 CN Bold" panose="020B0800000000000000" charset="-122"/>
              </a:rPr>
              <a:t>安全性</a:t>
            </a:r>
          </a:p>
        </p:txBody>
      </p:sp>
      <p:grpSp>
        <p:nvGrpSpPr>
          <p:cNvPr id="4" name="组合 3"/>
          <p:cNvGrpSpPr/>
          <p:nvPr/>
        </p:nvGrpSpPr>
        <p:grpSpPr>
          <a:xfrm>
            <a:off x="495935" y="324485"/>
            <a:ext cx="443230" cy="521335"/>
            <a:chOff x="781" y="511"/>
            <a:chExt cx="698" cy="821"/>
          </a:xfrm>
        </p:grpSpPr>
        <p:sp>
          <p:nvSpPr>
            <p:cNvPr id="5" name="六边形 4"/>
            <p:cNvSpPr/>
            <p:nvPr>
              <p:custDataLst>
                <p:tags r:id="rId6"/>
              </p:custDataLst>
            </p:nvPr>
          </p:nvSpPr>
          <p:spPr>
            <a:xfrm rot="5400000" flipH="1" flipV="1">
              <a:off x="726" y="565"/>
              <a:ext cx="781" cy="672"/>
            </a:xfrm>
            <a:prstGeom prst="hexagon">
              <a:avLst/>
            </a:prstGeom>
            <a:noFill/>
            <a:ln>
              <a:solidFill>
                <a:srgbClr val="009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egoe UI" panose="020B0502040204020203" pitchFamily="34" charset="0"/>
                <a:ea typeface="微软雅黑" panose="020B0503020204020204" charset="-122"/>
                <a:sym typeface="Segoe UI" panose="020B0502040204020203" pitchFamily="34" charset="0"/>
              </a:endParaRPr>
            </a:p>
          </p:txBody>
        </p:sp>
        <p:sp>
          <p:nvSpPr>
            <p:cNvPr id="6" name="六边形 5"/>
            <p:cNvSpPr/>
            <p:nvPr>
              <p:custDataLst>
                <p:tags r:id="rId7"/>
              </p:custDataLst>
            </p:nvPr>
          </p:nvSpPr>
          <p:spPr>
            <a:xfrm rot="5400000" flipH="1" flipV="1">
              <a:off x="752" y="605"/>
              <a:ext cx="781" cy="672"/>
            </a:xfrm>
            <a:prstGeom prst="hexagon">
              <a:avLst/>
            </a:prstGeom>
            <a:solidFill>
              <a:srgbClr val="00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egoe UI" panose="020B0502040204020203" pitchFamily="34" charset="0"/>
                <a:ea typeface="微软雅黑" panose="020B0503020204020204" charset="-122"/>
                <a:sym typeface="Segoe UI" panose="020B0502040204020203" pitchFamily="34" charset="0"/>
              </a:endParaRPr>
            </a:p>
          </p:txBody>
        </p:sp>
        <p:sp>
          <p:nvSpPr>
            <p:cNvPr id="7" name="文本框 6"/>
            <p:cNvSpPr txBox="1"/>
            <p:nvPr/>
          </p:nvSpPr>
          <p:spPr>
            <a:xfrm>
              <a:off x="820" y="651"/>
              <a:ext cx="645" cy="581"/>
            </a:xfrm>
            <a:prstGeom prst="rect">
              <a:avLst/>
            </a:prstGeom>
            <a:noFill/>
          </p:spPr>
          <p:txBody>
            <a:bodyPr wrap="square" lIns="0" tIns="0" rIns="0" bIns="0" rtlCol="0">
              <a:spAutoFit/>
            </a:bodyPr>
            <a:lstStyle/>
            <a:p>
              <a:pPr algn="ctr"/>
              <a:r>
                <a:rPr lang="en-US" altLang="zh-CN" sz="2400" dirty="0">
                  <a:solidFill>
                    <a:schemeClr val="bg1"/>
                  </a:solidFill>
                  <a:latin typeface="Arial" panose="020B0604020202020204" pitchFamily="34" charset="0"/>
                  <a:ea typeface="思源黑体 CN Bold" panose="020B0800000000000000" charset="-122"/>
                </a:rPr>
                <a:t>02</a:t>
              </a:r>
            </a:p>
          </p:txBody>
        </p:sp>
      </p:grpSp>
      <p:sp>
        <p:nvSpPr>
          <p:cNvPr id="2" name="圆角矩形 64"/>
          <p:cNvSpPr/>
          <p:nvPr>
            <p:custDataLst>
              <p:tags r:id="rId2"/>
            </p:custDataLst>
          </p:nvPr>
        </p:nvSpPr>
        <p:spPr>
          <a:xfrm>
            <a:off x="494664" y="1024126"/>
            <a:ext cx="5481929" cy="5328000"/>
          </a:xfrm>
          <a:prstGeom prst="roundRect">
            <a:avLst>
              <a:gd name="adj" fmla="val 4196"/>
            </a:avLst>
          </a:prstGeom>
          <a:solidFill>
            <a:srgbClr val="F1FBFF"/>
          </a:solidFill>
          <a:ln w="19050">
            <a:solidFill>
              <a:srgbClr val="0092D8"/>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8" name="圆角矩形 64"/>
          <p:cNvSpPr/>
          <p:nvPr>
            <p:custDataLst>
              <p:tags r:id="rId3"/>
            </p:custDataLst>
          </p:nvPr>
        </p:nvSpPr>
        <p:spPr>
          <a:xfrm>
            <a:off x="6321932" y="1024126"/>
            <a:ext cx="5103355" cy="5328000"/>
          </a:xfrm>
          <a:prstGeom prst="roundRect">
            <a:avLst>
              <a:gd name="adj" fmla="val 4196"/>
            </a:avLst>
          </a:prstGeom>
          <a:solidFill>
            <a:srgbClr val="F1FBFF"/>
          </a:solidFill>
          <a:ln w="19050">
            <a:solidFill>
              <a:srgbClr val="0092D8"/>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形状 18"/>
          <p:cNvSpPr/>
          <p:nvPr>
            <p:custDataLst>
              <p:tags r:id="rId4"/>
            </p:custDataLst>
          </p:nvPr>
        </p:nvSpPr>
        <p:spPr>
          <a:xfrm>
            <a:off x="494664" y="1024127"/>
            <a:ext cx="5481928" cy="673036"/>
          </a:xfrm>
          <a:custGeom>
            <a:avLst/>
            <a:gdLst>
              <a:gd name="connsiteX0" fmla="*/ 167744 w 3622873"/>
              <a:gd name="connsiteY0" fmla="*/ 0 h 673036"/>
              <a:gd name="connsiteX1" fmla="*/ 3455129 w 3622873"/>
              <a:gd name="connsiteY1" fmla="*/ 0 h 673036"/>
              <a:gd name="connsiteX2" fmla="*/ 3622873 w 3622873"/>
              <a:gd name="connsiteY2" fmla="*/ 167744 h 673036"/>
              <a:gd name="connsiteX3" fmla="*/ 3622873 w 3622873"/>
              <a:gd name="connsiteY3" fmla="*/ 673036 h 673036"/>
              <a:gd name="connsiteX4" fmla="*/ 0 w 3622873"/>
              <a:gd name="connsiteY4" fmla="*/ 673036 h 673036"/>
              <a:gd name="connsiteX5" fmla="*/ 0 w 3622873"/>
              <a:gd name="connsiteY5" fmla="*/ 167744 h 673036"/>
              <a:gd name="connsiteX6" fmla="*/ 167744 w 3622873"/>
              <a:gd name="connsiteY6" fmla="*/ 0 h 67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2873" h="673036">
                <a:moveTo>
                  <a:pt x="167744" y="0"/>
                </a:moveTo>
                <a:lnTo>
                  <a:pt x="3455129" y="0"/>
                </a:lnTo>
                <a:cubicBezTo>
                  <a:pt x="3547771" y="0"/>
                  <a:pt x="3622873" y="75102"/>
                  <a:pt x="3622873" y="167744"/>
                </a:cubicBezTo>
                <a:lnTo>
                  <a:pt x="3622873" y="673036"/>
                </a:lnTo>
                <a:lnTo>
                  <a:pt x="0" y="673036"/>
                </a:lnTo>
                <a:lnTo>
                  <a:pt x="0" y="167744"/>
                </a:lnTo>
                <a:cubicBezTo>
                  <a:pt x="0" y="75102"/>
                  <a:pt x="75102" y="0"/>
                  <a:pt x="167744" y="0"/>
                </a:cubicBezTo>
                <a:close/>
              </a:path>
            </a:pathLst>
          </a:custGeom>
          <a:solidFill>
            <a:srgbClr val="0092D8"/>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zh-CN" sz="2000" b="1" dirty="0">
                <a:effectLst/>
                <a:latin typeface="思源黑体 CN Bold" panose="02010600030101010101" charset="-122"/>
                <a:ea typeface="思源黑体 CN Bold" panose="02010600030101010101" charset="-122"/>
                <a:cs typeface="Times New Roman" panose="02020603050405020304" pitchFamily="18" charset="0"/>
              </a:rPr>
              <a:t>说明书收载的安全性信息</a:t>
            </a:r>
            <a:endParaRPr lang="zh-CN" altLang="en-US" sz="2000" b="1" dirty="0">
              <a:latin typeface="思源黑体 CN Bold" panose="02010600030101010101" charset="-122"/>
              <a:ea typeface="思源黑体 CN Bold" panose="02010600030101010101" charset="-122"/>
            </a:endParaRPr>
          </a:p>
        </p:txBody>
      </p:sp>
      <p:sp>
        <p:nvSpPr>
          <p:cNvPr id="16" name="文本框 15"/>
          <p:cNvSpPr txBox="1"/>
          <p:nvPr/>
        </p:nvSpPr>
        <p:spPr>
          <a:xfrm>
            <a:off x="593888" y="1680626"/>
            <a:ext cx="5269583" cy="4111510"/>
          </a:xfrm>
          <a:prstGeom prst="rect">
            <a:avLst/>
          </a:prstGeom>
          <a:noFill/>
        </p:spPr>
        <p:txBody>
          <a:bodyPr wrap="square">
            <a:spAutoFit/>
          </a:bodyPr>
          <a:lstStyle/>
          <a:p>
            <a:pPr algn="just">
              <a:lnSpc>
                <a:spcPct val="150000"/>
              </a:lnSpc>
            </a:pPr>
            <a:r>
              <a:rPr lang="zh-CN" altLang="zh-CN" sz="1600" b="1" kern="100" dirty="0">
                <a:effectLst/>
                <a:latin typeface="+mn-ea"/>
                <a:cs typeface="Times New Roman" panose="02020603050405020304" pitchFamily="18" charset="0"/>
              </a:rPr>
              <a:t>不良反应主要涉及生殖和胃肠系统。</a:t>
            </a:r>
          </a:p>
          <a:p>
            <a:pPr algn="just">
              <a:lnSpc>
                <a:spcPct val="150000"/>
              </a:lnSpc>
            </a:pPr>
            <a:r>
              <a:rPr lang="zh-CN" altLang="zh-CN" sz="1600" b="1" kern="100" dirty="0">
                <a:effectLst/>
                <a:latin typeface="+mn-ea"/>
                <a:cs typeface="Times New Roman" panose="02020603050405020304" pitchFamily="18" charset="0"/>
              </a:rPr>
              <a:t>十分常见：</a:t>
            </a:r>
            <a:r>
              <a:rPr lang="zh-CN" altLang="zh-CN" sz="1600" kern="100" dirty="0">
                <a:effectLst/>
                <a:latin typeface="+mn-ea"/>
                <a:cs typeface="Times New Roman" panose="02020603050405020304" pitchFamily="18" charset="0"/>
              </a:rPr>
              <a:t>闭经，月经不规则。</a:t>
            </a:r>
          </a:p>
          <a:p>
            <a:pPr algn="just">
              <a:lnSpc>
                <a:spcPct val="150000"/>
              </a:lnSpc>
            </a:pPr>
            <a:r>
              <a:rPr lang="zh-CN" altLang="zh-CN" sz="1600" b="1" kern="100" dirty="0">
                <a:effectLst/>
                <a:latin typeface="+mn-ea"/>
                <a:cs typeface="Times New Roman" panose="02020603050405020304" pitchFamily="18" charset="0"/>
              </a:rPr>
              <a:t>常见：</a:t>
            </a:r>
            <a:r>
              <a:rPr lang="zh-CN" altLang="zh-CN" sz="1600" kern="100" dirty="0">
                <a:effectLst/>
                <a:latin typeface="+mn-ea"/>
                <a:cs typeface="Times New Roman" panose="02020603050405020304" pitchFamily="18" charset="0"/>
              </a:rPr>
              <a:t>贫血，血小板减少症，白细胞减少症，白细胞增多症，血小板增多症，代谢性酸中毒，碱中毒，食欲下降，抑郁，易激惹，晕厥，头痛，水肿，腹痛，呕吐，恶心，便秘，味觉异常，皮疹，皮肤气味异常，肾小管酸中毒，血钾降低，白蛋白降低，总蛋白和磷酸盐降低，血碱性磷酸酶升高，转氨酶升高，胆红素增加，尿酸升高，氯化物增加，磷酸盐和钠增加，体重增加。</a:t>
            </a:r>
          </a:p>
          <a:p>
            <a:pPr algn="just">
              <a:lnSpc>
                <a:spcPct val="150000"/>
              </a:lnSpc>
            </a:pPr>
            <a:r>
              <a:rPr lang="zh-CN" altLang="zh-CN" sz="1600" b="1" kern="100" dirty="0">
                <a:effectLst/>
                <a:latin typeface="+mn-ea"/>
                <a:cs typeface="Times New Roman" panose="02020603050405020304" pitchFamily="18" charset="0"/>
              </a:rPr>
              <a:t>偶见：</a:t>
            </a:r>
            <a:r>
              <a:rPr lang="zh-CN" altLang="zh-CN" sz="1600" kern="100" dirty="0">
                <a:effectLst/>
                <a:latin typeface="+mn-ea"/>
                <a:cs typeface="Times New Roman" panose="02020603050405020304" pitchFamily="18" charset="0"/>
              </a:rPr>
              <a:t>再生障碍贫血，瘀斑，心律不齐，胰腺炎，消化性溃疡，直肠出血，胃炎。</a:t>
            </a:r>
          </a:p>
        </p:txBody>
      </p:sp>
      <p:sp>
        <p:nvSpPr>
          <p:cNvPr id="18" name="文本框 17"/>
          <p:cNvSpPr txBox="1"/>
          <p:nvPr/>
        </p:nvSpPr>
        <p:spPr>
          <a:xfrm>
            <a:off x="6419654" y="1680626"/>
            <a:ext cx="4920791" cy="3003515"/>
          </a:xfrm>
          <a:prstGeom prst="rect">
            <a:avLst/>
          </a:prstGeom>
          <a:noFill/>
        </p:spPr>
        <p:txBody>
          <a:bodyPr wrap="square">
            <a:spAutoFit/>
          </a:bodyPr>
          <a:lstStyle/>
          <a:p>
            <a:pPr algn="just">
              <a:lnSpc>
                <a:spcPct val="150000"/>
              </a:lnSpc>
            </a:pPr>
            <a:r>
              <a:rPr lang="zh-CN" altLang="zh-CN" sz="1600" b="1" kern="100" dirty="0">
                <a:effectLst/>
                <a:latin typeface="+mn-ea"/>
                <a:cs typeface="Times New Roman" panose="02020603050405020304" pitchFamily="18" charset="0"/>
              </a:rPr>
              <a:t>药品不良反应监测情况：</a:t>
            </a:r>
            <a:r>
              <a:rPr lang="zh-CN" altLang="zh-CN" sz="1600" kern="100" dirty="0">
                <a:effectLst/>
                <a:latin typeface="+mn-ea"/>
                <a:cs typeface="Times New Roman" panose="02020603050405020304" pitchFamily="18" charset="0"/>
              </a:rPr>
              <a:t>苯丁酸钠颗粒于</a:t>
            </a:r>
            <a:r>
              <a:rPr lang="en-US" altLang="zh-CN" sz="1600" kern="100" dirty="0">
                <a:effectLst/>
                <a:latin typeface="+mn-ea"/>
                <a:cs typeface="Times New Roman" panose="02020603050405020304" pitchFamily="18" charset="0"/>
              </a:rPr>
              <a:t>2021</a:t>
            </a:r>
            <a:r>
              <a:rPr lang="zh-CN" altLang="zh-CN" sz="1600" kern="100" dirty="0">
                <a:effectLst/>
                <a:latin typeface="+mn-ea"/>
                <a:cs typeface="Times New Roman" panose="02020603050405020304" pitchFamily="18" charset="0"/>
              </a:rPr>
              <a:t>年</a:t>
            </a:r>
            <a:r>
              <a:rPr lang="en-US" altLang="zh-CN" sz="1600" kern="100" dirty="0">
                <a:effectLst/>
                <a:latin typeface="+mn-ea"/>
                <a:cs typeface="Times New Roman" panose="02020603050405020304" pitchFamily="18" charset="0"/>
              </a:rPr>
              <a:t>5</a:t>
            </a:r>
            <a:r>
              <a:rPr lang="zh-CN" altLang="zh-CN" sz="1600" kern="100" dirty="0">
                <a:effectLst/>
                <a:latin typeface="+mn-ea"/>
                <a:cs typeface="Times New Roman" panose="02020603050405020304" pitchFamily="18" charset="0"/>
              </a:rPr>
              <a:t>月在国内上市，上市至今仅收集到</a:t>
            </a:r>
            <a:r>
              <a:rPr lang="en-US" altLang="zh-CN" sz="1600" kern="100" dirty="0">
                <a:effectLst/>
                <a:latin typeface="+mn-ea"/>
                <a:cs typeface="Times New Roman" panose="02020603050405020304" pitchFamily="18" charset="0"/>
              </a:rPr>
              <a:t>1</a:t>
            </a:r>
            <a:r>
              <a:rPr lang="zh-CN" altLang="zh-CN" sz="1600" kern="100" dirty="0">
                <a:effectLst/>
                <a:latin typeface="+mn-ea"/>
                <a:cs typeface="Times New Roman" panose="02020603050405020304" pitchFamily="18" charset="0"/>
              </a:rPr>
              <a:t>例不良反应报告，该例报告是患者因肌萎缩侧索硬化，服用苯丁酸钠颗粒与熊去氧胆酸胶囊联合用药治疗，服药第四周出现</a:t>
            </a:r>
            <a:r>
              <a:rPr lang="en-US" altLang="zh-CN" sz="1600" kern="100" dirty="0">
                <a:effectLst/>
                <a:latin typeface="+mn-ea"/>
                <a:cs typeface="Times New Roman" panose="02020603050405020304" pitchFamily="18" charset="0"/>
              </a:rPr>
              <a:t>“</a:t>
            </a:r>
            <a:r>
              <a:rPr lang="zh-CN" altLang="zh-CN" sz="1600" kern="100" dirty="0">
                <a:effectLst/>
                <a:latin typeface="+mn-ea"/>
                <a:cs typeface="Times New Roman" panose="02020603050405020304" pitchFamily="18" charset="0"/>
              </a:rPr>
              <a:t>胃肠道不适、胃反酸</a:t>
            </a:r>
            <a:r>
              <a:rPr lang="en-US" altLang="zh-CN" sz="1600" kern="100" dirty="0">
                <a:effectLst/>
                <a:latin typeface="+mn-ea"/>
                <a:cs typeface="Times New Roman" panose="02020603050405020304" pitchFamily="18" charset="0"/>
              </a:rPr>
              <a:t>”</a:t>
            </a:r>
            <a:r>
              <a:rPr lang="zh-CN" altLang="zh-CN" sz="1600" kern="100" dirty="0">
                <a:effectLst/>
                <a:latin typeface="+mn-ea"/>
                <a:cs typeface="Times New Roman" panose="02020603050405020304" pitchFamily="18" charset="0"/>
              </a:rPr>
              <a:t>， 停药后不良反应好转，经分析评价，胃肠道不适、胃反酸与苯丁酸钠颗粒和熊去氧胆酸胶囊可能有关。</a:t>
            </a:r>
          </a:p>
          <a:p>
            <a:pPr algn="just">
              <a:lnSpc>
                <a:spcPct val="150000"/>
              </a:lnSpc>
            </a:pPr>
            <a:r>
              <a:rPr lang="zh-CN" altLang="zh-CN" sz="1600" b="1" kern="100" dirty="0">
                <a:effectLst/>
                <a:latin typeface="+mn-ea"/>
                <a:cs typeface="Times New Roman" panose="02020603050405020304" pitchFamily="18" charset="0"/>
              </a:rPr>
              <a:t>药品安全性研究结果：</a:t>
            </a:r>
            <a:r>
              <a:rPr lang="zh-CN" altLang="zh-CN" sz="1600" kern="100" dirty="0">
                <a:effectLst/>
                <a:latin typeface="+mn-ea"/>
                <a:cs typeface="Times New Roman" panose="02020603050405020304" pitchFamily="18" charset="0"/>
              </a:rPr>
              <a:t>上市后未开展安全性研究。</a:t>
            </a:r>
          </a:p>
        </p:txBody>
      </p:sp>
      <p:sp>
        <p:nvSpPr>
          <p:cNvPr id="20" name="任意多边形: 形状 19"/>
          <p:cNvSpPr/>
          <p:nvPr>
            <p:custDataLst>
              <p:tags r:id="rId5"/>
            </p:custDataLst>
          </p:nvPr>
        </p:nvSpPr>
        <p:spPr>
          <a:xfrm>
            <a:off x="6321932" y="1024127"/>
            <a:ext cx="5103355" cy="673036"/>
          </a:xfrm>
          <a:custGeom>
            <a:avLst/>
            <a:gdLst>
              <a:gd name="connsiteX0" fmla="*/ 167744 w 3622873"/>
              <a:gd name="connsiteY0" fmla="*/ 0 h 673036"/>
              <a:gd name="connsiteX1" fmla="*/ 3455129 w 3622873"/>
              <a:gd name="connsiteY1" fmla="*/ 0 h 673036"/>
              <a:gd name="connsiteX2" fmla="*/ 3622873 w 3622873"/>
              <a:gd name="connsiteY2" fmla="*/ 167744 h 673036"/>
              <a:gd name="connsiteX3" fmla="*/ 3622873 w 3622873"/>
              <a:gd name="connsiteY3" fmla="*/ 673036 h 673036"/>
              <a:gd name="connsiteX4" fmla="*/ 0 w 3622873"/>
              <a:gd name="connsiteY4" fmla="*/ 673036 h 673036"/>
              <a:gd name="connsiteX5" fmla="*/ 0 w 3622873"/>
              <a:gd name="connsiteY5" fmla="*/ 167744 h 673036"/>
              <a:gd name="connsiteX6" fmla="*/ 167744 w 3622873"/>
              <a:gd name="connsiteY6" fmla="*/ 0 h 67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2873" h="673036">
                <a:moveTo>
                  <a:pt x="167744" y="0"/>
                </a:moveTo>
                <a:lnTo>
                  <a:pt x="3455129" y="0"/>
                </a:lnTo>
                <a:cubicBezTo>
                  <a:pt x="3547771" y="0"/>
                  <a:pt x="3622873" y="75102"/>
                  <a:pt x="3622873" y="167744"/>
                </a:cubicBezTo>
                <a:lnTo>
                  <a:pt x="3622873" y="673036"/>
                </a:lnTo>
                <a:lnTo>
                  <a:pt x="0" y="673036"/>
                </a:lnTo>
                <a:lnTo>
                  <a:pt x="0" y="167744"/>
                </a:lnTo>
                <a:cubicBezTo>
                  <a:pt x="0" y="75102"/>
                  <a:pt x="75102" y="0"/>
                  <a:pt x="167744" y="0"/>
                </a:cubicBezTo>
                <a:close/>
              </a:path>
            </a:pathLst>
          </a:custGeom>
          <a:solidFill>
            <a:srgbClr val="0092D8"/>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2000" dirty="0">
                <a:latin typeface="Arial" panose="020B0604020202020204" pitchFamily="34" charset="0"/>
                <a:ea typeface="思源黑体 CN Bold" panose="020B0800000000000000" charset="-122"/>
              </a:rPr>
              <a:t>药品不良反应监测和安全性研究结果</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22045" y="369570"/>
            <a:ext cx="4064000" cy="430530"/>
          </a:xfrm>
          <a:prstGeom prst="rect">
            <a:avLst/>
          </a:prstGeom>
          <a:noFill/>
        </p:spPr>
        <p:txBody>
          <a:bodyPr wrap="square" lIns="0" tIns="0" rIns="0" bIns="0" rtlCol="0">
            <a:spAutoFit/>
          </a:bodyPr>
          <a:lstStyle/>
          <a:p>
            <a:r>
              <a:rPr lang="zh-CN" altLang="en-US" sz="2800" dirty="0">
                <a:solidFill>
                  <a:schemeClr val="tx1"/>
                </a:solidFill>
                <a:latin typeface="Arial" panose="020B0604020202020204" pitchFamily="34" charset="0"/>
                <a:ea typeface="思源黑体 CN Bold" panose="020B0800000000000000" charset="-122"/>
              </a:rPr>
              <a:t>有效性</a:t>
            </a:r>
            <a:r>
              <a:rPr lang="en-US" altLang="zh-CN" sz="2800" dirty="0">
                <a:solidFill>
                  <a:schemeClr val="tx1"/>
                </a:solidFill>
                <a:latin typeface="Arial" panose="020B0604020202020204" pitchFamily="34" charset="0"/>
                <a:ea typeface="思源黑体 CN Bold" panose="020B0800000000000000" charset="-122"/>
              </a:rPr>
              <a:t>1/2</a:t>
            </a:r>
            <a:endParaRPr lang="zh-CN" altLang="en-US" sz="2800" dirty="0">
              <a:solidFill>
                <a:schemeClr val="tx1"/>
              </a:solidFill>
              <a:latin typeface="Arial" panose="020B0604020202020204" pitchFamily="34" charset="0"/>
              <a:ea typeface="思源黑体 CN Bold" panose="020B0800000000000000" charset="-122"/>
            </a:endParaRPr>
          </a:p>
        </p:txBody>
      </p:sp>
      <p:grpSp>
        <p:nvGrpSpPr>
          <p:cNvPr id="3" name="组合 2"/>
          <p:cNvGrpSpPr/>
          <p:nvPr/>
        </p:nvGrpSpPr>
        <p:grpSpPr>
          <a:xfrm>
            <a:off x="495935" y="324485"/>
            <a:ext cx="443230" cy="521335"/>
            <a:chOff x="781" y="511"/>
            <a:chExt cx="698" cy="821"/>
          </a:xfrm>
        </p:grpSpPr>
        <p:sp>
          <p:nvSpPr>
            <p:cNvPr id="4" name="六边形 3"/>
            <p:cNvSpPr/>
            <p:nvPr>
              <p:custDataLst>
                <p:tags r:id="rId4"/>
              </p:custDataLst>
            </p:nvPr>
          </p:nvSpPr>
          <p:spPr>
            <a:xfrm rot="5400000" flipH="1" flipV="1">
              <a:off x="726" y="565"/>
              <a:ext cx="781" cy="672"/>
            </a:xfrm>
            <a:prstGeom prst="hexagon">
              <a:avLst/>
            </a:prstGeom>
            <a:noFill/>
            <a:ln>
              <a:solidFill>
                <a:srgbClr val="009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egoe UI" panose="020B0502040204020203" pitchFamily="34" charset="0"/>
                <a:ea typeface="微软雅黑" panose="020B0503020204020204" charset="-122"/>
                <a:sym typeface="Segoe UI" panose="020B0502040204020203" pitchFamily="34" charset="0"/>
              </a:endParaRPr>
            </a:p>
          </p:txBody>
        </p:sp>
        <p:sp>
          <p:nvSpPr>
            <p:cNvPr id="5" name="六边形 4"/>
            <p:cNvSpPr/>
            <p:nvPr>
              <p:custDataLst>
                <p:tags r:id="rId5"/>
              </p:custDataLst>
            </p:nvPr>
          </p:nvSpPr>
          <p:spPr>
            <a:xfrm rot="5400000" flipH="1" flipV="1">
              <a:off x="752" y="605"/>
              <a:ext cx="781" cy="672"/>
            </a:xfrm>
            <a:prstGeom prst="hexagon">
              <a:avLst/>
            </a:prstGeom>
            <a:solidFill>
              <a:srgbClr val="00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egoe UI" panose="020B0502040204020203" pitchFamily="34" charset="0"/>
                <a:ea typeface="微软雅黑" panose="020B0503020204020204" charset="-122"/>
                <a:sym typeface="Segoe UI" panose="020B0502040204020203" pitchFamily="34" charset="0"/>
              </a:endParaRPr>
            </a:p>
          </p:txBody>
        </p:sp>
        <p:sp>
          <p:nvSpPr>
            <p:cNvPr id="6" name="文本框 5"/>
            <p:cNvSpPr txBox="1"/>
            <p:nvPr/>
          </p:nvSpPr>
          <p:spPr>
            <a:xfrm>
              <a:off x="820" y="651"/>
              <a:ext cx="645" cy="581"/>
            </a:xfrm>
            <a:prstGeom prst="rect">
              <a:avLst/>
            </a:prstGeom>
            <a:noFill/>
          </p:spPr>
          <p:txBody>
            <a:bodyPr wrap="square" lIns="0" tIns="0" rIns="0" bIns="0" rtlCol="0">
              <a:spAutoFit/>
            </a:bodyPr>
            <a:lstStyle/>
            <a:p>
              <a:pPr algn="ctr"/>
              <a:r>
                <a:rPr lang="en-US" altLang="zh-CN" sz="2400" dirty="0">
                  <a:solidFill>
                    <a:schemeClr val="bg1"/>
                  </a:solidFill>
                  <a:latin typeface="Arial" panose="020B0604020202020204" pitchFamily="34" charset="0"/>
                  <a:ea typeface="思源黑体 CN Bold" panose="020B0800000000000000" charset="-122"/>
                </a:rPr>
                <a:t>03</a:t>
              </a:r>
            </a:p>
          </p:txBody>
        </p:sp>
      </p:grpSp>
      <p:sp>
        <p:nvSpPr>
          <p:cNvPr id="7" name="圆角矩形 52"/>
          <p:cNvSpPr/>
          <p:nvPr>
            <p:custDataLst>
              <p:tags r:id="rId2"/>
            </p:custDataLst>
          </p:nvPr>
        </p:nvSpPr>
        <p:spPr>
          <a:xfrm>
            <a:off x="495299" y="1085216"/>
            <a:ext cx="11217275" cy="823494"/>
          </a:xfrm>
          <a:prstGeom prst="roundRect">
            <a:avLst>
              <a:gd name="adj" fmla="val 11045"/>
            </a:avLst>
          </a:prstGeom>
          <a:solidFill>
            <a:srgbClr val="F1FBFF"/>
          </a:solidFill>
          <a:ln w="19050">
            <a:solidFill>
              <a:srgbClr val="0092D8"/>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文本框 7"/>
          <p:cNvSpPr txBox="1"/>
          <p:nvPr>
            <p:custDataLst>
              <p:tags r:id="rId3"/>
            </p:custDataLst>
          </p:nvPr>
        </p:nvSpPr>
        <p:spPr>
          <a:xfrm>
            <a:off x="660573" y="1165269"/>
            <a:ext cx="10870854" cy="681355"/>
          </a:xfrm>
          <a:prstGeom prst="rect">
            <a:avLst/>
          </a:prstGeom>
          <a:noFill/>
        </p:spPr>
        <p:txBody>
          <a:bodyPr wrap="square">
            <a:spAutoFit/>
          </a:bodyPr>
          <a:lstStyle/>
          <a:p>
            <a:pPr marL="0" lvl="1" algn="just" fontAlgn="auto">
              <a:lnSpc>
                <a:spcPct val="120000"/>
              </a:lnSpc>
            </a:pPr>
            <a:r>
              <a:rPr lang="zh-CN" altLang="en-US" sz="1600" kern="0" dirty="0">
                <a:latin typeface="Arial" panose="020B0604020202020204" pitchFamily="34" charset="0"/>
                <a:ea typeface="思源黑体 CN Bold" panose="020B0800000000000000" charset="-122"/>
              </a:rPr>
              <a:t>三</a:t>
            </a:r>
            <a:r>
              <a:rPr lang="zh-CN" altLang="en-US" sz="1600" kern="0" dirty="0">
                <a:solidFill>
                  <a:schemeClr val="tx1"/>
                </a:solidFill>
                <a:latin typeface="Arial" panose="020B0604020202020204" pitchFamily="34" charset="0"/>
                <a:ea typeface="思源黑体 CN Bold" panose="020B0800000000000000" charset="-122"/>
              </a:rPr>
              <a:t>项临床研究结果显示，</a:t>
            </a:r>
            <a:r>
              <a:rPr lang="zh-CN" altLang="en-US" sz="1600" kern="0" dirty="0">
                <a:solidFill>
                  <a:schemeClr val="tx1"/>
                </a:solidFill>
                <a:highlight>
                  <a:srgbClr val="FFFF00"/>
                </a:highlight>
                <a:latin typeface="Arial" panose="020B0604020202020204" pitchFamily="34" charset="0"/>
                <a:ea typeface="思源黑体 CN Bold" panose="020B0800000000000000" charset="-122"/>
              </a:rPr>
              <a:t>苯丁酸钠规范化治疗</a:t>
            </a:r>
            <a:r>
              <a:rPr lang="zh-CN" altLang="en-US" sz="1600" kern="0" dirty="0">
                <a:solidFill>
                  <a:schemeClr val="tx1"/>
                </a:solidFill>
                <a:latin typeface="Arial" panose="020B0604020202020204" pitchFamily="34" charset="0"/>
                <a:ea typeface="思源黑体 CN Bold" panose="020B0800000000000000" charset="-122"/>
              </a:rPr>
              <a:t>可防止新生儿高氨血症昏迷和死亡，长期使用可减少尿素循环障碍患者高氨血症发作次数，提高蛋白质摄入量，维持发育和认知能力不下降。</a:t>
            </a:r>
          </a:p>
        </p:txBody>
      </p:sp>
      <p:graphicFrame>
        <p:nvGraphicFramePr>
          <p:cNvPr id="9" name="表格 8"/>
          <p:cNvGraphicFramePr>
            <a:graphicFrameLocks noGrp="1"/>
          </p:cNvGraphicFramePr>
          <p:nvPr>
            <p:extLst>
              <p:ext uri="{D42A27DB-BD31-4B8C-83A1-F6EECF244321}">
                <p14:modId xmlns:p14="http://schemas.microsoft.com/office/powerpoint/2010/main" val="2481567302"/>
              </p:ext>
            </p:extLst>
          </p:nvPr>
        </p:nvGraphicFramePr>
        <p:xfrm>
          <a:off x="479425" y="2057397"/>
          <a:ext cx="11233149" cy="3771936"/>
        </p:xfrm>
        <a:graphic>
          <a:graphicData uri="http://schemas.openxmlformats.org/drawingml/2006/table">
            <a:tbl>
              <a:tblPr firstRow="1" bandRow="1">
                <a:tableStyleId>{B301B821-A1FF-4177-AEE7-76D212191A09}</a:tableStyleId>
              </a:tblPr>
              <a:tblGrid>
                <a:gridCol w="2399741">
                  <a:extLst>
                    <a:ext uri="{9D8B030D-6E8A-4147-A177-3AD203B41FA5}">
                      <a16:colId xmlns:a16="http://schemas.microsoft.com/office/drawing/2014/main" val="20000"/>
                    </a:ext>
                  </a:extLst>
                </a:gridCol>
                <a:gridCol w="3963336">
                  <a:extLst>
                    <a:ext uri="{9D8B030D-6E8A-4147-A177-3AD203B41FA5}">
                      <a16:colId xmlns:a16="http://schemas.microsoft.com/office/drawing/2014/main" val="20001"/>
                    </a:ext>
                  </a:extLst>
                </a:gridCol>
                <a:gridCol w="4870072">
                  <a:extLst>
                    <a:ext uri="{9D8B030D-6E8A-4147-A177-3AD203B41FA5}">
                      <a16:colId xmlns:a16="http://schemas.microsoft.com/office/drawing/2014/main" val="20002"/>
                    </a:ext>
                  </a:extLst>
                </a:gridCol>
              </a:tblGrid>
              <a:tr h="520885">
                <a:tc>
                  <a:txBody>
                    <a:bodyPr/>
                    <a:lstStyle>
                      <a:defPPr>
                        <a:defRPr lang="zh-CN"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r>
                        <a:rPr lang="zh-CN" altLang="en-US" sz="2000" dirty="0">
                          <a:latin typeface="+mn-ea"/>
                          <a:ea typeface="+mn-ea"/>
                        </a:rPr>
                        <a:t>研究</a:t>
                      </a: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rgbClr val="0092D8"/>
                    </a:solidFill>
                  </a:tcPr>
                </a:tc>
                <a:tc>
                  <a:txBody>
                    <a:bodyPr/>
                    <a:lstStyle>
                      <a:defPPr>
                        <a:defRPr lang="zh-CN"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r>
                        <a:rPr lang="zh-CN" altLang="en-US" sz="2000" dirty="0">
                          <a:latin typeface="Arial" panose="020B0604020202020204" pitchFamily="34" charset="0"/>
                          <a:ea typeface="思源黑体 CN Bold" panose="020B0800000000000000" charset="-122"/>
                        </a:rPr>
                        <a:t>方案</a:t>
                      </a:r>
                    </a:p>
                  </a:txBody>
                  <a:tcPr anchor="ctr">
                    <a:lnL>
                      <a:noFill/>
                    </a:lnL>
                    <a:lnR>
                      <a:noFill/>
                    </a:lnR>
                    <a:lnT w="12700" cmpd="sng">
                      <a:noFill/>
                    </a:lnT>
                    <a:lnB w="12700" cmpd="sng">
                      <a:noFill/>
                    </a:lnB>
                    <a:lnTlToBr w="12700" cmpd="sng">
                      <a:noFill/>
                      <a:prstDash val="solid"/>
                    </a:lnTlToBr>
                    <a:lnBlToTr w="12700" cmpd="sng">
                      <a:noFill/>
                      <a:prstDash val="solid"/>
                    </a:lnBlToTr>
                    <a:solidFill>
                      <a:srgbClr val="0092D8"/>
                    </a:solidFill>
                  </a:tcPr>
                </a:tc>
                <a:tc>
                  <a:txBody>
                    <a:bodyPr/>
                    <a:lstStyle>
                      <a:defPPr>
                        <a:defRPr lang="zh-CN"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Arial" panose="020B0604020202020204" pitchFamily="34" charset="0"/>
                          <a:ea typeface="思源黑体 CN Bold" panose="020B0800000000000000" charset="-122"/>
                        </a:rPr>
                        <a:t>结论</a:t>
                      </a:r>
                    </a:p>
                  </a:txBody>
                  <a:tcPr anchor="ctr">
                    <a:lnL>
                      <a:noFill/>
                    </a:lnL>
                    <a:lnR w="12700" cmpd="sng">
                      <a:noFill/>
                    </a:lnR>
                    <a:lnT w="12700" cmpd="sng">
                      <a:noFill/>
                    </a:lnT>
                    <a:lnB w="12700" cmpd="sng">
                      <a:noFill/>
                    </a:lnB>
                    <a:lnTlToBr w="12700" cmpd="sng">
                      <a:noFill/>
                      <a:prstDash val="solid"/>
                    </a:lnTlToBr>
                    <a:lnBlToTr w="12700" cmpd="sng">
                      <a:noFill/>
                      <a:prstDash val="solid"/>
                    </a:lnBlToTr>
                    <a:solidFill>
                      <a:srgbClr val="0092D8"/>
                    </a:solidFill>
                  </a:tcPr>
                </a:tc>
                <a:extLst>
                  <a:ext uri="{0D108BD9-81ED-4DB2-BD59-A6C34878D82A}">
                    <a16:rowId xmlns:a16="http://schemas.microsoft.com/office/drawing/2014/main" val="10000"/>
                  </a:ext>
                </a:extLst>
              </a:tr>
              <a:tr h="1083684">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just"/>
                      <a:r>
                        <a:rPr lang="zh-CN" altLang="en-US" sz="1600" baseline="0" dirty="0">
                          <a:latin typeface="+mn-ea"/>
                          <a:ea typeface="+mn-ea"/>
                        </a:rPr>
                        <a:t>尿素循环障碍的前瞻性治疗</a:t>
                      </a:r>
                      <a:endParaRPr lang="en-US" altLang="zh-CN" sz="1600" baseline="0" dirty="0">
                        <a:latin typeface="+mn-ea"/>
                        <a:ea typeface="+mn-ea"/>
                      </a:endParaRPr>
                    </a:p>
                  </a:txBody>
                  <a:tcPr anchor="ctr">
                    <a:lnL w="12700" cmpd="sng">
                      <a:noFill/>
                    </a:lnL>
                    <a:lnR>
                      <a:noFill/>
                    </a:lnR>
                    <a:lnT w="12700" cmpd="sng">
                      <a:noFill/>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1FBFF"/>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just"/>
                      <a:r>
                        <a:rPr lang="en-US" altLang="zh-CN" sz="1400" dirty="0">
                          <a:latin typeface="+mn-ea"/>
                          <a:ea typeface="+mn-ea"/>
                        </a:rPr>
                        <a:t>10</a:t>
                      </a:r>
                      <a:r>
                        <a:rPr lang="zh-CN" altLang="en-US" sz="1400" dirty="0">
                          <a:latin typeface="+mn-ea"/>
                          <a:ea typeface="+mn-ea"/>
                        </a:rPr>
                        <a:t>年长期治疗观察，治疗方案逐步优化升级：</a:t>
                      </a:r>
                      <a:endParaRPr lang="en-US" altLang="zh-CN" sz="1400" dirty="0">
                        <a:latin typeface="+mn-ea"/>
                        <a:ea typeface="+mn-ea"/>
                      </a:endParaRPr>
                    </a:p>
                    <a:p>
                      <a:pPr algn="just"/>
                      <a:r>
                        <a:rPr lang="zh-CN" altLang="en-US" sz="1400" dirty="0">
                          <a:latin typeface="+mn-ea"/>
                          <a:ea typeface="+mn-ea"/>
                        </a:rPr>
                        <a:t>方案一：苯甲酸钠；</a:t>
                      </a:r>
                      <a:endParaRPr lang="en-US" altLang="zh-CN" sz="1400" dirty="0">
                        <a:latin typeface="+mn-ea"/>
                        <a:ea typeface="+mn-ea"/>
                      </a:endParaRPr>
                    </a:p>
                    <a:p>
                      <a:pPr algn="just"/>
                      <a:r>
                        <a:rPr lang="zh-CN" altLang="en-US" sz="1400" dirty="0">
                          <a:latin typeface="+mn-ea"/>
                          <a:ea typeface="+mn-ea"/>
                        </a:rPr>
                        <a:t>方案二：苯甲酸钠</a:t>
                      </a:r>
                      <a:r>
                        <a:rPr lang="en-US" altLang="zh-CN" sz="1400" dirty="0">
                          <a:latin typeface="+mn-ea"/>
                          <a:ea typeface="+mn-ea"/>
                        </a:rPr>
                        <a:t>+</a:t>
                      </a:r>
                      <a:r>
                        <a:rPr lang="zh-CN" altLang="en-US" sz="1400" dirty="0">
                          <a:latin typeface="+mn-ea"/>
                          <a:ea typeface="+mn-ea"/>
                        </a:rPr>
                        <a:t>苯乙酸钠或苯丁酸钠</a:t>
                      </a:r>
                      <a:endParaRPr lang="en-US" altLang="zh-CN" sz="1400" dirty="0">
                        <a:latin typeface="+mn-ea"/>
                        <a:ea typeface="+mn-ea"/>
                      </a:endParaRPr>
                    </a:p>
                    <a:p>
                      <a:pPr algn="just"/>
                      <a:r>
                        <a:rPr lang="zh-CN" altLang="en-US" sz="1400" dirty="0">
                          <a:latin typeface="+mn-ea"/>
                          <a:ea typeface="+mn-ea"/>
                        </a:rPr>
                        <a:t>方案三：苯丁酸钠首选</a:t>
                      </a:r>
                      <a:endParaRPr lang="en-US" altLang="zh-CN" sz="1400" dirty="0">
                        <a:latin typeface="+mn-ea"/>
                        <a:ea typeface="+mn-ea"/>
                      </a:endParaRPr>
                    </a:p>
                  </a:txBody>
                  <a:tcPr anchor="ctr">
                    <a:lnL>
                      <a:noFill/>
                    </a:lnL>
                    <a:lnR>
                      <a:noFill/>
                    </a:lnR>
                    <a:lnT w="12700" cmpd="sng">
                      <a:noFill/>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1FBFF"/>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215900" indent="-215900" algn="just">
                        <a:buFont typeface="+mj-lt"/>
                        <a:buAutoNum type="arabicPeriod"/>
                      </a:pPr>
                      <a:r>
                        <a:rPr lang="zh-CN" altLang="en-US" sz="1400" dirty="0">
                          <a:latin typeface="+mn-ea"/>
                          <a:ea typeface="+mn-ea"/>
                        </a:rPr>
                        <a:t>苯乙酸钠和</a:t>
                      </a:r>
                      <a:r>
                        <a:rPr lang="zh-CN" altLang="en-US" sz="1400" dirty="0">
                          <a:highlight>
                            <a:srgbClr val="FFFF00"/>
                          </a:highlight>
                          <a:latin typeface="+mn-ea"/>
                          <a:ea typeface="+mn-ea"/>
                        </a:rPr>
                        <a:t>苯丁酸钠</a:t>
                      </a:r>
                      <a:r>
                        <a:rPr lang="zh-CN" altLang="en-US" sz="1400" dirty="0">
                          <a:latin typeface="+mn-ea"/>
                          <a:ea typeface="+mn-ea"/>
                        </a:rPr>
                        <a:t>可促进</a:t>
                      </a:r>
                      <a:r>
                        <a:rPr lang="en-US" altLang="zh-CN" sz="1400" dirty="0">
                          <a:latin typeface="+mn-ea"/>
                          <a:ea typeface="+mn-ea"/>
                        </a:rPr>
                        <a:t>2</a:t>
                      </a:r>
                      <a:r>
                        <a:rPr lang="zh-CN" altLang="en-US" sz="1400" dirty="0">
                          <a:latin typeface="+mn-ea"/>
                          <a:ea typeface="+mn-ea"/>
                        </a:rPr>
                        <a:t>岁以上患者生存率。</a:t>
                      </a:r>
                      <a:endParaRPr lang="en-US" altLang="zh-CN" sz="1400" dirty="0">
                        <a:latin typeface="+mn-ea"/>
                        <a:ea typeface="+mn-ea"/>
                      </a:endParaRPr>
                    </a:p>
                    <a:p>
                      <a:pPr marL="215900" indent="-215900" algn="just">
                        <a:buFont typeface="+mj-lt"/>
                        <a:buAutoNum type="arabicPeriod"/>
                      </a:pPr>
                      <a:r>
                        <a:rPr lang="zh-CN" altLang="en-US" sz="1400" dirty="0">
                          <a:latin typeface="+mn-ea"/>
                          <a:ea typeface="+mn-ea"/>
                        </a:rPr>
                        <a:t>接受前瞻性治疗的患者比从新生儿高氨血症昏迷中抢救的患者有更好的神经学结果。</a:t>
                      </a:r>
                      <a:endParaRPr lang="en-US" altLang="zh-CN" sz="1400" dirty="0">
                        <a:latin typeface="+mn-ea"/>
                        <a:ea typeface="+mn-ea"/>
                      </a:endParaRPr>
                    </a:p>
                  </a:txBody>
                  <a:tcPr anchor="ctr">
                    <a:lnL>
                      <a:noFill/>
                    </a:lnL>
                    <a:lnR w="12700" cmpd="sng">
                      <a:noFill/>
                    </a:lnR>
                    <a:lnT w="12700" cmpd="sng">
                      <a:noFill/>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1FBFF"/>
                    </a:solidFill>
                  </a:tcPr>
                </a:tc>
                <a:extLst>
                  <a:ext uri="{0D108BD9-81ED-4DB2-BD59-A6C34878D82A}">
                    <a16:rowId xmlns:a16="http://schemas.microsoft.com/office/drawing/2014/main" val="10001"/>
                  </a:ext>
                </a:extLst>
              </a:tr>
              <a:tr h="1328386">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just"/>
                      <a:r>
                        <a:rPr lang="zh-CN" altLang="en-US" sz="1600" dirty="0">
                          <a:latin typeface="+mn-ea"/>
                          <a:ea typeface="+mn-ea"/>
                        </a:rPr>
                        <a:t>鸟氨酸氨甲酰基转移酶缺乏症女孩的长期治疗</a:t>
                      </a:r>
                      <a:endParaRPr lang="en-US" altLang="zh-CN" sz="1600" baseline="30000" dirty="0">
                        <a:latin typeface="+mn-ea"/>
                        <a:ea typeface="+mn-ea"/>
                      </a:endParaRPr>
                    </a:p>
                  </a:txBody>
                  <a:tcPr anchor="ctr">
                    <a:lnL w="12700" cmpd="sng">
                      <a:noFill/>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1FBFF"/>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just"/>
                      <a:r>
                        <a:rPr lang="en-US" altLang="zh-CN" sz="1400" dirty="0">
                          <a:latin typeface="+mn-ea"/>
                          <a:ea typeface="+mn-ea"/>
                        </a:rPr>
                        <a:t>32</a:t>
                      </a:r>
                      <a:r>
                        <a:rPr lang="zh-CN" altLang="en-US" sz="1400" dirty="0">
                          <a:latin typeface="+mn-ea"/>
                          <a:ea typeface="+mn-ea"/>
                        </a:rPr>
                        <a:t>名</a:t>
                      </a:r>
                      <a:r>
                        <a:rPr lang="en-US" altLang="zh-CN" sz="1400" dirty="0">
                          <a:latin typeface="+mn-ea"/>
                          <a:ea typeface="+mn-ea"/>
                        </a:rPr>
                        <a:t>OTCD</a:t>
                      </a:r>
                      <a:r>
                        <a:rPr lang="zh-CN" altLang="en-US" sz="1400" dirty="0">
                          <a:latin typeface="+mn-ea"/>
                          <a:ea typeface="+mn-ea"/>
                        </a:rPr>
                        <a:t>患儿分成三组：</a:t>
                      </a:r>
                      <a:endParaRPr lang="en-US" altLang="zh-CN" sz="1400" dirty="0">
                        <a:latin typeface="+mn-ea"/>
                        <a:ea typeface="+mn-ea"/>
                      </a:endParaRPr>
                    </a:p>
                    <a:p>
                      <a:pPr algn="just"/>
                      <a:r>
                        <a:rPr lang="zh-CN" altLang="en-US" sz="1400" dirty="0">
                          <a:latin typeface="+mn-ea"/>
                          <a:ea typeface="+mn-ea"/>
                        </a:rPr>
                        <a:t>苯甲酸钠组</a:t>
                      </a:r>
                      <a:endParaRPr lang="en-US" altLang="zh-CN" sz="1400" dirty="0">
                        <a:latin typeface="+mn-ea"/>
                        <a:ea typeface="+mn-ea"/>
                      </a:endParaRPr>
                    </a:p>
                    <a:p>
                      <a:pPr algn="just"/>
                      <a:r>
                        <a:rPr lang="zh-CN" altLang="en-US" sz="1400" dirty="0">
                          <a:latin typeface="+mn-ea"/>
                          <a:ea typeface="+mn-ea"/>
                        </a:rPr>
                        <a:t>苯甲酸钠</a:t>
                      </a:r>
                      <a:r>
                        <a:rPr lang="en-US" altLang="zh-CN" sz="1400" dirty="0">
                          <a:latin typeface="+mn-ea"/>
                          <a:ea typeface="+mn-ea"/>
                        </a:rPr>
                        <a:t>+</a:t>
                      </a:r>
                      <a:r>
                        <a:rPr lang="zh-CN" altLang="en-US" sz="1400" dirty="0">
                          <a:latin typeface="+mn-ea"/>
                          <a:ea typeface="+mn-ea"/>
                        </a:rPr>
                        <a:t>苯乙酸钠或苯丁酸钠组</a:t>
                      </a:r>
                      <a:endParaRPr lang="en-US" altLang="zh-CN" sz="1400" dirty="0">
                        <a:latin typeface="+mn-ea"/>
                        <a:ea typeface="+mn-ea"/>
                      </a:endParaRPr>
                    </a:p>
                    <a:p>
                      <a:pPr algn="just"/>
                      <a:r>
                        <a:rPr lang="zh-CN" altLang="en-US" sz="1400" dirty="0">
                          <a:latin typeface="+mn-ea"/>
                          <a:ea typeface="+mn-ea"/>
                        </a:rPr>
                        <a:t>苯丁酸钠组</a:t>
                      </a:r>
                      <a:endParaRPr lang="en-US" altLang="zh-CN" sz="1400" dirty="0">
                        <a:latin typeface="+mn-ea"/>
                        <a:ea typeface="+mn-ea"/>
                      </a:endParaRPr>
                    </a:p>
                    <a:p>
                      <a:pPr algn="just"/>
                      <a:r>
                        <a:rPr lang="zh-CN" altLang="en-US" sz="1400" dirty="0">
                          <a:latin typeface="+mn-ea"/>
                          <a:ea typeface="+mn-ea"/>
                        </a:rPr>
                        <a:t>指定时间内观察临床、发育指标数据</a:t>
                      </a:r>
                      <a:endParaRPr lang="en-US" altLang="zh-CN" sz="1400" dirty="0">
                        <a:latin typeface="+mn-ea"/>
                        <a:ea typeface="+mn-ea"/>
                      </a:endParaRPr>
                    </a:p>
                  </a:txBody>
                  <a:tcPr anchor="ctr">
                    <a:lnL>
                      <a:noFill/>
                    </a:lnL>
                    <a:lnR>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1FBFF"/>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215900" indent="-215900" algn="just">
                        <a:buFont typeface="+mj-lt"/>
                        <a:buAutoNum type="arabicPeriod"/>
                      </a:pPr>
                      <a:r>
                        <a:rPr lang="zh-CN" altLang="en-US" sz="1400" dirty="0">
                          <a:latin typeface="+mn-ea"/>
                          <a:ea typeface="+mn-ea"/>
                        </a:rPr>
                        <a:t>接受氮清除剂治疗的患者在</a:t>
                      </a:r>
                      <a:r>
                        <a:rPr lang="en-US" altLang="zh-CN" sz="1400" dirty="0">
                          <a:latin typeface="+mn-ea"/>
                          <a:ea typeface="+mn-ea"/>
                        </a:rPr>
                        <a:t>5</a:t>
                      </a:r>
                      <a:r>
                        <a:rPr lang="zh-CN" altLang="en-US" sz="1400" dirty="0">
                          <a:latin typeface="+mn-ea"/>
                          <a:ea typeface="+mn-ea"/>
                        </a:rPr>
                        <a:t>年生存率超过</a:t>
                      </a:r>
                      <a:r>
                        <a:rPr lang="en-US" altLang="zh-CN" sz="1400" dirty="0">
                          <a:latin typeface="+mn-ea"/>
                          <a:ea typeface="+mn-ea"/>
                        </a:rPr>
                        <a:t>90%</a:t>
                      </a:r>
                      <a:r>
                        <a:rPr lang="zh-CN" altLang="en-US" sz="1400" dirty="0">
                          <a:latin typeface="+mn-ea"/>
                          <a:ea typeface="+mn-ea"/>
                        </a:rPr>
                        <a:t>，并保持了与身高相符的体重。</a:t>
                      </a:r>
                      <a:endParaRPr lang="en-US" altLang="zh-CN" sz="1400" dirty="0">
                        <a:latin typeface="+mn-ea"/>
                        <a:ea typeface="+mn-ea"/>
                      </a:endParaRPr>
                    </a:p>
                    <a:p>
                      <a:pPr marL="215900" indent="-215900" algn="just">
                        <a:buFont typeface="+mj-lt"/>
                        <a:buAutoNum type="arabicPeriod"/>
                      </a:pPr>
                      <a:r>
                        <a:rPr lang="zh-CN" altLang="en-US" sz="1400" dirty="0">
                          <a:latin typeface="+mn-ea"/>
                          <a:ea typeface="+mn-ea"/>
                        </a:rPr>
                        <a:t>高氨血症发作的频率随年龄增长和苯乙酸钠或</a:t>
                      </a:r>
                      <a:r>
                        <a:rPr lang="zh-CN" altLang="en-US" sz="1400" dirty="0">
                          <a:highlight>
                            <a:srgbClr val="FFFF00"/>
                          </a:highlight>
                          <a:latin typeface="+mn-ea"/>
                          <a:ea typeface="+mn-ea"/>
                        </a:rPr>
                        <a:t>苯丁酸钠</a:t>
                      </a:r>
                      <a:r>
                        <a:rPr lang="zh-CN" altLang="en-US" sz="1400" dirty="0">
                          <a:latin typeface="+mn-ea"/>
                          <a:ea typeface="+mn-ea"/>
                        </a:rPr>
                        <a:t>治疗而降低。。</a:t>
                      </a:r>
                      <a:endParaRPr lang="en-US" altLang="zh-CN" sz="1400" dirty="0">
                        <a:latin typeface="+mn-ea"/>
                        <a:ea typeface="+mn-ea"/>
                      </a:endParaRPr>
                    </a:p>
                  </a:txBody>
                  <a:tcPr anchor="ctr">
                    <a:lnL>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1FBFF"/>
                    </a:solidFill>
                  </a:tcPr>
                </a:tc>
                <a:extLst>
                  <a:ext uri="{0D108BD9-81ED-4DB2-BD59-A6C34878D82A}">
                    <a16:rowId xmlns:a16="http://schemas.microsoft.com/office/drawing/2014/main" val="10002"/>
                  </a:ext>
                </a:extLst>
              </a:tr>
              <a:tr h="838981">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just"/>
                      <a:r>
                        <a:rPr lang="zh-CN" altLang="en-US" sz="1600" baseline="0" dirty="0">
                          <a:latin typeface="+mn-ea"/>
                          <a:ea typeface="+mn-ea"/>
                        </a:rPr>
                        <a:t>苯丁酸钠对鸟氨酸氨甲酰基转移酶缺乏症患者的长期治疗</a:t>
                      </a:r>
                      <a:endParaRPr lang="en-US" altLang="zh-CN" sz="1600" baseline="0" dirty="0">
                        <a:latin typeface="+mn-ea"/>
                        <a:ea typeface="+mn-ea"/>
                      </a:endParaRPr>
                    </a:p>
                  </a:txBody>
                  <a:tcPr anchor="ctr">
                    <a:lnL w="12700" cmpd="sng">
                      <a:noFill/>
                    </a:lnL>
                    <a:lnR>
                      <a:noFill/>
                    </a:lnR>
                    <a:lnT w="9525" cap="flat" cmpd="sng" algn="ctr">
                      <a:solidFill>
                        <a:schemeClr val="bg1">
                          <a:lumMod val="75000"/>
                        </a:schemeClr>
                      </a:solidFill>
                      <a:prstDash val="solid"/>
                      <a:round/>
                      <a:headEnd type="none" w="med" len="med"/>
                      <a:tailEnd type="none" w="med" len="med"/>
                    </a:lnT>
                    <a:lnB w="19050" cap="flat" cmpd="sng" algn="ctr">
                      <a:solidFill>
                        <a:srgbClr val="0092D8"/>
                      </a:solidFill>
                      <a:prstDash val="solid"/>
                      <a:round/>
                      <a:headEnd type="none" w="med" len="med"/>
                      <a:tailEnd type="none" w="med" len="med"/>
                    </a:lnB>
                    <a:lnTlToBr w="12700" cmpd="sng">
                      <a:noFill/>
                      <a:prstDash val="solid"/>
                    </a:lnTlToBr>
                    <a:lnBlToTr w="12700" cmpd="sng">
                      <a:noFill/>
                      <a:prstDash val="solid"/>
                    </a:lnBlToTr>
                    <a:solidFill>
                      <a:srgbClr val="F1FBFF"/>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just"/>
                      <a:r>
                        <a:rPr lang="zh-CN" altLang="en-US" sz="1400" kern="1200" dirty="0">
                          <a:solidFill>
                            <a:schemeClr val="dk1"/>
                          </a:solidFill>
                          <a:latin typeface="+mn-ea"/>
                          <a:ea typeface="+mn-ea"/>
                        </a:rPr>
                        <a:t>回顾性研究了</a:t>
                      </a:r>
                      <a:r>
                        <a:rPr lang="en-US" altLang="zh-CN" sz="1400" kern="1200" dirty="0">
                          <a:solidFill>
                            <a:schemeClr val="dk1"/>
                          </a:solidFill>
                          <a:latin typeface="+mn-ea"/>
                          <a:ea typeface="+mn-ea"/>
                        </a:rPr>
                        <a:t>9</a:t>
                      </a:r>
                      <a:r>
                        <a:rPr lang="zh-CN" altLang="en-US" sz="1400" kern="1200" dirty="0">
                          <a:solidFill>
                            <a:schemeClr val="dk1"/>
                          </a:solidFill>
                          <a:latin typeface="+mn-ea"/>
                          <a:ea typeface="+mn-ea"/>
                        </a:rPr>
                        <a:t>例</a:t>
                      </a:r>
                      <a:r>
                        <a:rPr lang="en-US" altLang="zh-CN" sz="1400" kern="1200" dirty="0">
                          <a:solidFill>
                            <a:schemeClr val="dk1"/>
                          </a:solidFill>
                          <a:latin typeface="+mn-ea"/>
                          <a:ea typeface="+mn-ea"/>
                        </a:rPr>
                        <a:t>OTC</a:t>
                      </a:r>
                      <a:r>
                        <a:rPr lang="zh-CN" altLang="en-US" sz="1400" kern="1200" dirty="0">
                          <a:solidFill>
                            <a:schemeClr val="dk1"/>
                          </a:solidFill>
                          <a:latin typeface="+mn-ea"/>
                          <a:ea typeface="+mn-ea"/>
                        </a:rPr>
                        <a:t>患者：</a:t>
                      </a:r>
                      <a:endParaRPr lang="en-US" altLang="zh-CN" sz="1400" kern="1200" dirty="0">
                        <a:solidFill>
                          <a:schemeClr val="dk1"/>
                        </a:solidFill>
                        <a:latin typeface="+mn-ea"/>
                        <a:ea typeface="+mn-ea"/>
                      </a:endParaRPr>
                    </a:p>
                    <a:p>
                      <a:pPr algn="just"/>
                      <a:r>
                        <a:rPr lang="zh-CN" altLang="en-US" sz="1400" kern="1200" dirty="0">
                          <a:solidFill>
                            <a:schemeClr val="dk1"/>
                          </a:solidFill>
                          <a:latin typeface="+mn-ea"/>
                          <a:ea typeface="+mn-ea"/>
                        </a:rPr>
                        <a:t>开始接受苯甲酸钠治疗，后换用苯丁酸钠</a:t>
                      </a:r>
                      <a:endParaRPr lang="zh-CN" altLang="en-US" sz="1400" kern="1200" dirty="0">
                        <a:solidFill>
                          <a:schemeClr val="dk1"/>
                        </a:solidFill>
                        <a:latin typeface="+mn-ea"/>
                        <a:ea typeface="+mn-ea"/>
                        <a:cs typeface="+mn-cs"/>
                      </a:endParaRPr>
                    </a:p>
                  </a:txBody>
                  <a:tcPr anchor="ctr">
                    <a:lnL>
                      <a:noFill/>
                    </a:lnL>
                    <a:lnR>
                      <a:noFill/>
                    </a:lnR>
                    <a:lnT w="9525" cap="flat" cmpd="sng" algn="ctr">
                      <a:solidFill>
                        <a:schemeClr val="bg1">
                          <a:lumMod val="75000"/>
                        </a:schemeClr>
                      </a:solidFill>
                      <a:prstDash val="solid"/>
                      <a:round/>
                      <a:headEnd type="none" w="med" len="med"/>
                      <a:tailEnd type="none" w="med" len="med"/>
                    </a:lnT>
                    <a:lnB w="19050" cap="flat" cmpd="sng" algn="ctr">
                      <a:solidFill>
                        <a:srgbClr val="0092D8"/>
                      </a:solidFill>
                      <a:prstDash val="solid"/>
                      <a:round/>
                      <a:headEnd type="none" w="med" len="med"/>
                      <a:tailEnd type="none" w="med" len="med"/>
                    </a:lnB>
                    <a:lnTlToBr w="12700" cmpd="sng">
                      <a:noFill/>
                      <a:prstDash val="solid"/>
                    </a:lnTlToBr>
                    <a:lnBlToTr w="12700" cmpd="sng">
                      <a:noFill/>
                      <a:prstDash val="solid"/>
                    </a:lnBlToTr>
                    <a:solidFill>
                      <a:srgbClr val="F1FBFF"/>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215900" indent="-215900" algn="just">
                        <a:buFont typeface="+mj-lt"/>
                        <a:buAutoNum type="arabicPeriod"/>
                      </a:pPr>
                      <a:r>
                        <a:rPr lang="zh-CN" altLang="en-US" sz="1400" kern="1200" dirty="0">
                          <a:solidFill>
                            <a:schemeClr val="dk1"/>
                          </a:solidFill>
                          <a:latin typeface="+mn-ea"/>
                          <a:ea typeface="+mn-ea"/>
                        </a:rPr>
                        <a:t>治疗期间，</a:t>
                      </a:r>
                      <a:r>
                        <a:rPr lang="zh-CN" altLang="en-US" sz="1400" kern="1200" dirty="0">
                          <a:solidFill>
                            <a:schemeClr val="dk1"/>
                          </a:solidFill>
                          <a:highlight>
                            <a:srgbClr val="FFFF00"/>
                          </a:highlight>
                          <a:latin typeface="+mn-ea"/>
                          <a:ea typeface="+mn-ea"/>
                        </a:rPr>
                        <a:t>苯丁酸钠</a:t>
                      </a:r>
                      <a:r>
                        <a:rPr lang="zh-CN" altLang="en-US" sz="1400" kern="1200" dirty="0">
                          <a:solidFill>
                            <a:schemeClr val="dk1"/>
                          </a:solidFill>
                          <a:latin typeface="+mn-ea"/>
                          <a:ea typeface="+mn-ea"/>
                        </a:rPr>
                        <a:t>耐受性良好，未发现不良反应。</a:t>
                      </a:r>
                      <a:endParaRPr lang="en-US" altLang="zh-CN" sz="1400" kern="1200" dirty="0">
                        <a:solidFill>
                          <a:schemeClr val="dk1"/>
                        </a:solidFill>
                        <a:latin typeface="+mn-ea"/>
                        <a:ea typeface="+mn-ea"/>
                      </a:endParaRPr>
                    </a:p>
                    <a:p>
                      <a:pPr marL="215900" indent="-215900" algn="just">
                        <a:buFont typeface="+mj-lt"/>
                        <a:buAutoNum type="arabicPeriod"/>
                      </a:pPr>
                      <a:r>
                        <a:rPr lang="zh-CN" altLang="en-US" sz="1400" kern="1200" dirty="0">
                          <a:solidFill>
                            <a:schemeClr val="dk1"/>
                          </a:solidFill>
                          <a:latin typeface="+mn-ea"/>
                          <a:ea typeface="+mn-ea"/>
                        </a:rPr>
                        <a:t>在此期间，未出现需要进行住院治疗的高氨血症发作事件。</a:t>
                      </a:r>
                      <a:endParaRPr lang="en-US" altLang="zh-CN" sz="1400" kern="1200" dirty="0">
                        <a:solidFill>
                          <a:schemeClr val="dk1"/>
                        </a:solidFill>
                        <a:latin typeface="+mn-ea"/>
                        <a:ea typeface="+mn-ea"/>
                      </a:endParaRPr>
                    </a:p>
                    <a:p>
                      <a:pPr marL="215900" indent="-215900" algn="just">
                        <a:buFont typeface="+mj-lt"/>
                        <a:buAutoNum type="arabicPeriod"/>
                      </a:pPr>
                      <a:r>
                        <a:rPr lang="zh-CN" altLang="en-US" sz="1400" kern="1200" dirty="0">
                          <a:solidFill>
                            <a:schemeClr val="dk1"/>
                          </a:solidFill>
                          <a:highlight>
                            <a:srgbClr val="FFFF00"/>
                          </a:highlight>
                          <a:latin typeface="+mn-ea"/>
                          <a:ea typeface="+mn-ea"/>
                        </a:rPr>
                        <a:t>苯丁酸钠</a:t>
                      </a:r>
                      <a:r>
                        <a:rPr lang="zh-CN" altLang="en-US" sz="1400" kern="1200" dirty="0">
                          <a:solidFill>
                            <a:schemeClr val="dk1"/>
                          </a:solidFill>
                          <a:latin typeface="+mn-ea"/>
                          <a:ea typeface="+mn-ea"/>
                        </a:rPr>
                        <a:t>治疗可提高蛋白质摄入，维持正常生长发育。</a:t>
                      </a:r>
                      <a:endParaRPr lang="en-US" altLang="zh-CN" sz="1400" kern="1200" dirty="0">
                        <a:solidFill>
                          <a:schemeClr val="dk1"/>
                        </a:solidFill>
                        <a:latin typeface="+mn-ea"/>
                        <a:ea typeface="+mn-ea"/>
                        <a:cs typeface="+mn-cs"/>
                      </a:endParaRPr>
                    </a:p>
                  </a:txBody>
                  <a:tcPr anchor="ctr">
                    <a:lnL>
                      <a:noFill/>
                    </a:lnL>
                    <a:lnR w="12700" cmpd="sng">
                      <a:noFill/>
                    </a:lnR>
                    <a:lnT w="9525" cap="flat" cmpd="sng" algn="ctr">
                      <a:solidFill>
                        <a:schemeClr val="bg1">
                          <a:lumMod val="75000"/>
                        </a:schemeClr>
                      </a:solidFill>
                      <a:prstDash val="solid"/>
                      <a:round/>
                      <a:headEnd type="none" w="med" len="med"/>
                      <a:tailEnd type="none" w="med" len="med"/>
                    </a:lnT>
                    <a:lnB w="19050" cap="flat" cmpd="sng" algn="ctr">
                      <a:solidFill>
                        <a:srgbClr val="0092D8"/>
                      </a:solidFill>
                      <a:prstDash val="solid"/>
                      <a:round/>
                      <a:headEnd type="none" w="med" len="med"/>
                      <a:tailEnd type="none" w="med" len="med"/>
                    </a:lnB>
                    <a:lnTlToBr w="12700" cmpd="sng">
                      <a:noFill/>
                      <a:prstDash val="solid"/>
                    </a:lnTlToBr>
                    <a:lnBlToTr w="12700" cmpd="sng">
                      <a:noFill/>
                      <a:prstDash val="solid"/>
                    </a:lnBlToTr>
                    <a:solidFill>
                      <a:srgbClr val="F1FBFF"/>
                    </a:solidFill>
                  </a:tcPr>
                </a:tc>
                <a:extLst>
                  <a:ext uri="{0D108BD9-81ED-4DB2-BD59-A6C34878D82A}">
                    <a16:rowId xmlns:a16="http://schemas.microsoft.com/office/drawing/2014/main" val="10003"/>
                  </a:ext>
                </a:extLst>
              </a:tr>
            </a:tbl>
          </a:graphicData>
        </a:graphic>
      </p:graphicFrame>
      <p:sp>
        <p:nvSpPr>
          <p:cNvPr id="10" name="文本框 9"/>
          <p:cNvSpPr txBox="1"/>
          <p:nvPr/>
        </p:nvSpPr>
        <p:spPr>
          <a:xfrm>
            <a:off x="379708" y="5965975"/>
            <a:ext cx="10216623" cy="46166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buFont typeface="+mj-lt"/>
              <a:buAutoNum type="arabicPeriod"/>
            </a:pPr>
            <a:r>
              <a:rPr lang="en-US" altLang="zh-CN" sz="800" b="0" i="0" u="none" strike="noStrike" baseline="0">
                <a:latin typeface="仿宋" panose="02010609060101010101" pitchFamily="49" charset="-122"/>
                <a:ea typeface="仿宋" panose="02010609060101010101" pitchFamily="49" charset="-122"/>
              </a:rPr>
              <a:t>Prospective treatment of urea cycle disorders. </a:t>
            </a:r>
          </a:p>
          <a:p>
            <a:pPr marL="228600" indent="-228600">
              <a:buFont typeface="+mj-lt"/>
              <a:buAutoNum type="arabicPeriod"/>
            </a:pPr>
            <a:r>
              <a:rPr lang="en-US" altLang="zh-CN" sz="800" b="0" i="0" u="none" strike="noStrike" baseline="0">
                <a:latin typeface="仿宋" panose="02010609060101010101" pitchFamily="49" charset="-122"/>
                <a:ea typeface="仿宋" panose="02010609060101010101" pitchFamily="49" charset="-122"/>
              </a:rPr>
              <a:t>Long-term treatment of girls with ornithine transcarbamylase deficienc, Lacomblez L, et al.Lancet. 1996 May 25;347(9013):1425-31. </a:t>
            </a:r>
          </a:p>
          <a:p>
            <a:pPr marL="228600" indent="-228600">
              <a:buFont typeface="+mj-lt"/>
              <a:buAutoNum type="arabicPeriod"/>
            </a:pPr>
            <a:r>
              <a:rPr lang="en-US" altLang="zh-CN" sz="800" b="0" i="0" u="none" strike="noStrike" baseline="0">
                <a:latin typeface="仿宋" panose="02010609060101010101" pitchFamily="49" charset="-122"/>
                <a:ea typeface="仿宋" panose="02010609060101010101" pitchFamily="49" charset="-122"/>
              </a:rPr>
              <a:t>Long-Term Treatment with Sodium Phenylbutyrate in Ornithine. </a:t>
            </a:r>
            <a:endParaRPr lang="en-US" altLang="zh-CN" sz="800" b="0" i="0" u="none" strike="noStrike" baseline="0" dirty="0">
              <a:latin typeface="仿宋" panose="02010609060101010101" pitchFamily="49" charset="-122"/>
              <a:ea typeface="仿宋" panose="02010609060101010101" pitchFamily="49" charset="-122"/>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圆角矩形 52">
            <a:extLst>
              <a:ext uri="{FF2B5EF4-FFF2-40B4-BE49-F238E27FC236}">
                <a16:creationId xmlns:a16="http://schemas.microsoft.com/office/drawing/2014/main" id="{D81506F6-158C-0BA5-C032-8A1706F508E2}"/>
              </a:ext>
            </a:extLst>
          </p:cNvPr>
          <p:cNvSpPr/>
          <p:nvPr>
            <p:custDataLst>
              <p:tags r:id="rId2"/>
            </p:custDataLst>
          </p:nvPr>
        </p:nvSpPr>
        <p:spPr>
          <a:xfrm>
            <a:off x="495299" y="4019596"/>
            <a:ext cx="5544000" cy="2323156"/>
          </a:xfrm>
          <a:prstGeom prst="roundRect">
            <a:avLst>
              <a:gd name="adj" fmla="val 7061"/>
            </a:avLst>
          </a:prstGeom>
          <a:solidFill>
            <a:srgbClr val="F1FBFF"/>
          </a:solidFill>
          <a:ln w="19050">
            <a:solidFill>
              <a:srgbClr val="0092D8"/>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122045" y="369570"/>
            <a:ext cx="4064000" cy="430530"/>
          </a:xfrm>
          <a:prstGeom prst="rect">
            <a:avLst/>
          </a:prstGeom>
          <a:noFill/>
        </p:spPr>
        <p:txBody>
          <a:bodyPr wrap="square" lIns="0" tIns="0" rIns="0" bIns="0" rtlCol="0">
            <a:spAutoFit/>
          </a:bodyPr>
          <a:lstStyle/>
          <a:p>
            <a:r>
              <a:rPr lang="zh-CN" altLang="en-US" sz="2800" dirty="0">
                <a:solidFill>
                  <a:schemeClr val="tx1"/>
                </a:solidFill>
                <a:latin typeface="Arial" panose="020B0604020202020204" pitchFamily="34" charset="0"/>
                <a:ea typeface="思源黑体 CN Bold" panose="020B0800000000000000" charset="-122"/>
              </a:rPr>
              <a:t>有效性</a:t>
            </a:r>
            <a:r>
              <a:rPr lang="en-US" altLang="zh-CN" sz="2800" dirty="0">
                <a:solidFill>
                  <a:schemeClr val="tx1"/>
                </a:solidFill>
                <a:latin typeface="Arial" panose="020B0604020202020204" pitchFamily="34" charset="0"/>
                <a:ea typeface="思源黑体 CN Bold" panose="020B0800000000000000" charset="-122"/>
              </a:rPr>
              <a:t>2/2</a:t>
            </a:r>
            <a:endParaRPr lang="zh-CN" altLang="en-US" sz="2800" dirty="0">
              <a:solidFill>
                <a:schemeClr val="tx1"/>
              </a:solidFill>
              <a:latin typeface="Arial" panose="020B0604020202020204" pitchFamily="34" charset="0"/>
              <a:ea typeface="思源黑体 CN Bold" panose="020B0800000000000000" charset="-122"/>
            </a:endParaRPr>
          </a:p>
        </p:txBody>
      </p:sp>
      <p:grpSp>
        <p:nvGrpSpPr>
          <p:cNvPr id="3" name="组合 2"/>
          <p:cNvGrpSpPr/>
          <p:nvPr/>
        </p:nvGrpSpPr>
        <p:grpSpPr>
          <a:xfrm>
            <a:off x="495935" y="324485"/>
            <a:ext cx="443230" cy="521335"/>
            <a:chOff x="781" y="511"/>
            <a:chExt cx="698" cy="821"/>
          </a:xfrm>
        </p:grpSpPr>
        <p:sp>
          <p:nvSpPr>
            <p:cNvPr id="4" name="六边形 3"/>
            <p:cNvSpPr/>
            <p:nvPr>
              <p:custDataLst>
                <p:tags r:id="rId7"/>
              </p:custDataLst>
            </p:nvPr>
          </p:nvSpPr>
          <p:spPr>
            <a:xfrm rot="5400000" flipH="1" flipV="1">
              <a:off x="726" y="565"/>
              <a:ext cx="781" cy="672"/>
            </a:xfrm>
            <a:prstGeom prst="hexagon">
              <a:avLst/>
            </a:prstGeom>
            <a:noFill/>
            <a:ln>
              <a:solidFill>
                <a:srgbClr val="009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egoe UI" panose="020B0502040204020203" pitchFamily="34" charset="0"/>
                <a:ea typeface="微软雅黑" panose="020B0503020204020204" charset="-122"/>
                <a:sym typeface="Segoe UI" panose="020B0502040204020203" pitchFamily="34" charset="0"/>
              </a:endParaRPr>
            </a:p>
          </p:txBody>
        </p:sp>
        <p:sp>
          <p:nvSpPr>
            <p:cNvPr id="5" name="六边形 4"/>
            <p:cNvSpPr/>
            <p:nvPr>
              <p:custDataLst>
                <p:tags r:id="rId8"/>
              </p:custDataLst>
            </p:nvPr>
          </p:nvSpPr>
          <p:spPr>
            <a:xfrm rot="5400000" flipH="1" flipV="1">
              <a:off x="752" y="605"/>
              <a:ext cx="781" cy="672"/>
            </a:xfrm>
            <a:prstGeom prst="hexagon">
              <a:avLst/>
            </a:prstGeom>
            <a:solidFill>
              <a:srgbClr val="00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egoe UI" panose="020B0502040204020203" pitchFamily="34" charset="0"/>
                <a:ea typeface="微软雅黑" panose="020B0503020204020204" charset="-122"/>
                <a:sym typeface="Segoe UI" panose="020B0502040204020203" pitchFamily="34" charset="0"/>
              </a:endParaRPr>
            </a:p>
          </p:txBody>
        </p:sp>
        <p:sp>
          <p:nvSpPr>
            <p:cNvPr id="6" name="文本框 5"/>
            <p:cNvSpPr txBox="1"/>
            <p:nvPr/>
          </p:nvSpPr>
          <p:spPr>
            <a:xfrm>
              <a:off x="820" y="651"/>
              <a:ext cx="645" cy="581"/>
            </a:xfrm>
            <a:prstGeom prst="rect">
              <a:avLst/>
            </a:prstGeom>
            <a:noFill/>
          </p:spPr>
          <p:txBody>
            <a:bodyPr wrap="square" lIns="0" tIns="0" rIns="0" bIns="0" rtlCol="0">
              <a:spAutoFit/>
            </a:bodyPr>
            <a:lstStyle/>
            <a:p>
              <a:pPr algn="ctr"/>
              <a:r>
                <a:rPr lang="en-US" altLang="zh-CN" sz="2400" dirty="0">
                  <a:solidFill>
                    <a:schemeClr val="bg1"/>
                  </a:solidFill>
                  <a:latin typeface="Arial" panose="020B0604020202020204" pitchFamily="34" charset="0"/>
                  <a:ea typeface="思源黑体 CN Bold" panose="020B0800000000000000" charset="-122"/>
                </a:rPr>
                <a:t>03</a:t>
              </a:r>
            </a:p>
          </p:txBody>
        </p:sp>
      </p:grpSp>
      <p:sp>
        <p:nvSpPr>
          <p:cNvPr id="8" name="圆角矩形 52"/>
          <p:cNvSpPr/>
          <p:nvPr>
            <p:custDataLst>
              <p:tags r:id="rId3"/>
            </p:custDataLst>
          </p:nvPr>
        </p:nvSpPr>
        <p:spPr>
          <a:xfrm>
            <a:off x="495299" y="1085216"/>
            <a:ext cx="11311190" cy="823494"/>
          </a:xfrm>
          <a:prstGeom prst="roundRect">
            <a:avLst>
              <a:gd name="adj" fmla="val 11045"/>
            </a:avLst>
          </a:prstGeom>
          <a:solidFill>
            <a:srgbClr val="F1FBFF"/>
          </a:solidFill>
          <a:ln w="19050">
            <a:solidFill>
              <a:srgbClr val="0092D8"/>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custDataLst>
              <p:tags r:id="rId4"/>
            </p:custDataLst>
          </p:nvPr>
        </p:nvSpPr>
        <p:spPr>
          <a:xfrm>
            <a:off x="689262" y="1105219"/>
            <a:ext cx="10870854" cy="1252394"/>
          </a:xfrm>
          <a:prstGeom prst="rect">
            <a:avLst/>
          </a:prstGeom>
          <a:noFill/>
        </p:spPr>
        <p:txBody>
          <a:bodyPr wrap="square">
            <a:spAutoFit/>
          </a:bodyPr>
          <a:lstStyle/>
          <a:p>
            <a:pPr marL="0" lvl="1" fontAlgn="auto">
              <a:lnSpc>
                <a:spcPct val="120000"/>
              </a:lnSpc>
            </a:pPr>
            <a:r>
              <a:rPr lang="en-US" altLang="zh-CN" sz="1700" b="1" kern="0" dirty="0">
                <a:solidFill>
                  <a:schemeClr val="tx1"/>
                </a:solidFill>
                <a:latin typeface="+mj-ea"/>
                <a:ea typeface="+mj-ea"/>
              </a:rPr>
              <a:t>2019</a:t>
            </a:r>
            <a:r>
              <a:rPr lang="zh-CN" altLang="en-US" sz="1700" b="1" kern="0" dirty="0">
                <a:solidFill>
                  <a:schemeClr val="tx1"/>
                </a:solidFill>
                <a:latin typeface="+mj-ea"/>
                <a:ea typeface="+mj-ea"/>
              </a:rPr>
              <a:t>年发布的中国</a:t>
            </a:r>
            <a:r>
              <a:rPr lang="en-US" altLang="zh-CN" sz="1700" b="1" kern="0" dirty="0">
                <a:solidFill>
                  <a:schemeClr val="tx1"/>
                </a:solidFill>
                <a:latin typeface="+mj-ea"/>
                <a:ea typeface="+mj-ea"/>
              </a:rPr>
              <a:t>《</a:t>
            </a:r>
            <a:r>
              <a:rPr lang="zh-CN" altLang="en-US" sz="1700" b="1" kern="0" dirty="0">
                <a:solidFill>
                  <a:schemeClr val="tx1"/>
                </a:solidFill>
                <a:latin typeface="+mj-ea"/>
                <a:ea typeface="+mj-ea"/>
              </a:rPr>
              <a:t>罕见病诊疗指南</a:t>
            </a:r>
            <a:r>
              <a:rPr lang="en-US" altLang="zh-CN" sz="1700" b="1" kern="0" dirty="0">
                <a:solidFill>
                  <a:schemeClr val="tx1"/>
                </a:solidFill>
                <a:latin typeface="+mj-ea"/>
                <a:ea typeface="+mj-ea"/>
              </a:rPr>
              <a:t>》</a:t>
            </a:r>
            <a:r>
              <a:rPr lang="zh-CN" altLang="en-US" sz="1700" b="1" kern="0" dirty="0">
                <a:solidFill>
                  <a:schemeClr val="tx1"/>
                </a:solidFill>
                <a:latin typeface="+mj-ea"/>
                <a:ea typeface="+mj-ea"/>
              </a:rPr>
              <a:t>，</a:t>
            </a:r>
            <a:r>
              <a:rPr lang="en-US" altLang="zh-CN" sz="1700" b="1" kern="0" dirty="0">
                <a:solidFill>
                  <a:schemeClr val="tx1"/>
                </a:solidFill>
                <a:latin typeface="+mj-ea"/>
                <a:ea typeface="+mj-ea"/>
              </a:rPr>
              <a:t>2021</a:t>
            </a:r>
            <a:r>
              <a:rPr lang="zh-CN" altLang="en-US" sz="1700" b="1" kern="0" dirty="0">
                <a:solidFill>
                  <a:schemeClr val="tx1"/>
                </a:solidFill>
                <a:latin typeface="+mj-ea"/>
                <a:ea typeface="+mj-ea"/>
              </a:rPr>
              <a:t>年发布的</a:t>
            </a:r>
            <a:r>
              <a:rPr lang="en-US" altLang="zh-CN" sz="1700" b="1" kern="0" dirty="0">
                <a:solidFill>
                  <a:schemeClr val="tx1"/>
                </a:solidFill>
                <a:latin typeface="+mj-ea"/>
                <a:ea typeface="+mj-ea"/>
              </a:rPr>
              <a:t>《</a:t>
            </a:r>
            <a:r>
              <a:rPr lang="zh-CN" altLang="en-US" sz="1700" b="1" kern="0" dirty="0">
                <a:solidFill>
                  <a:schemeClr val="tx1"/>
                </a:solidFill>
                <a:latin typeface="+mj-ea"/>
                <a:ea typeface="+mj-ea"/>
              </a:rPr>
              <a:t>尿素循环障碍的三级防控专家共识</a:t>
            </a:r>
            <a:r>
              <a:rPr lang="en-US" altLang="zh-CN" sz="1700" b="1" kern="0" dirty="0">
                <a:solidFill>
                  <a:schemeClr val="tx1"/>
                </a:solidFill>
                <a:latin typeface="+mj-ea"/>
                <a:ea typeface="+mj-ea"/>
              </a:rPr>
              <a:t>》</a:t>
            </a:r>
            <a:r>
              <a:rPr lang="zh-CN" altLang="en-US" sz="1700" b="1" kern="0" dirty="0">
                <a:solidFill>
                  <a:schemeClr val="tx1"/>
                </a:solidFill>
                <a:latin typeface="+mj-ea"/>
                <a:ea typeface="+mj-ea"/>
              </a:rPr>
              <a:t>，</a:t>
            </a:r>
            <a:r>
              <a:rPr lang="en-US" altLang="zh-CN" sz="1700" b="1" kern="0" dirty="0">
                <a:solidFill>
                  <a:schemeClr val="tx1"/>
                </a:solidFill>
                <a:latin typeface="+mj-ea"/>
                <a:ea typeface="+mj-ea"/>
              </a:rPr>
              <a:t>2022</a:t>
            </a:r>
            <a:r>
              <a:rPr lang="zh-CN" altLang="en-US" sz="1700" b="1" kern="0" dirty="0">
                <a:solidFill>
                  <a:schemeClr val="tx1"/>
                </a:solidFill>
                <a:latin typeface="+mj-ea"/>
                <a:ea typeface="+mj-ea"/>
              </a:rPr>
              <a:t>年发布的</a:t>
            </a:r>
            <a:r>
              <a:rPr lang="en-US" altLang="zh-CN" sz="1700" b="1" kern="0" dirty="0">
                <a:solidFill>
                  <a:schemeClr val="tx1"/>
                </a:solidFill>
                <a:latin typeface="+mj-ea"/>
                <a:ea typeface="+mj-ea"/>
              </a:rPr>
              <a:t>《</a:t>
            </a:r>
            <a:r>
              <a:rPr lang="zh-CN" altLang="en-US" sz="1700" b="1" i="0" dirty="0">
                <a:solidFill>
                  <a:srgbClr val="242021"/>
                </a:solidFill>
                <a:effectLst/>
                <a:latin typeface="+mj-ea"/>
                <a:ea typeface="+mj-ea"/>
              </a:rPr>
              <a:t>中国尿素循环障碍诊断治疗和管理指南</a:t>
            </a:r>
            <a:r>
              <a:rPr lang="zh-CN" altLang="en-US" sz="1700" b="1" dirty="0">
                <a:latin typeface="+mj-ea"/>
                <a:ea typeface="+mj-ea"/>
              </a:rPr>
              <a:t> </a:t>
            </a:r>
            <a:r>
              <a:rPr lang="en-US" altLang="zh-CN" sz="1700" b="1" dirty="0">
                <a:latin typeface="+mj-ea"/>
                <a:ea typeface="+mj-ea"/>
              </a:rPr>
              <a:t>》</a:t>
            </a:r>
            <a:r>
              <a:rPr lang="zh-CN" altLang="en-US" sz="1700" b="1" dirty="0">
                <a:latin typeface="+mj-ea"/>
                <a:ea typeface="+mj-ea"/>
              </a:rPr>
              <a:t>，</a:t>
            </a:r>
            <a:r>
              <a:rPr lang="zh-CN" altLang="en-US" sz="1700" b="1" kern="0" dirty="0">
                <a:solidFill>
                  <a:schemeClr val="tx1"/>
                </a:solidFill>
                <a:highlight>
                  <a:srgbClr val="FFFF00"/>
                </a:highlight>
                <a:latin typeface="+mj-ea"/>
                <a:ea typeface="+mj-ea"/>
              </a:rPr>
              <a:t>苯丁酸钠</a:t>
            </a:r>
            <a:r>
              <a:rPr lang="zh-CN" altLang="en-US" sz="1700" b="1" kern="0" dirty="0">
                <a:solidFill>
                  <a:schemeClr val="tx1"/>
                </a:solidFill>
                <a:latin typeface="+mj-ea"/>
                <a:ea typeface="+mj-ea"/>
              </a:rPr>
              <a:t>作为氮清除剂，为尿素循环障碍治疗降氨治疗首推药品。</a:t>
            </a:r>
            <a:br>
              <a:rPr lang="zh-CN" altLang="en-US" sz="1400" dirty="0"/>
            </a:br>
            <a:r>
              <a:rPr lang="zh-CN" altLang="en-US" sz="1400" dirty="0"/>
              <a:t> </a:t>
            </a:r>
            <a:r>
              <a:rPr lang="zh-CN" altLang="en-US" sz="1400" b="1" dirty="0">
                <a:latin typeface="+mj-ea"/>
                <a:ea typeface="+mj-ea"/>
              </a:rPr>
              <a:t>，</a:t>
            </a:r>
            <a:br>
              <a:rPr lang="zh-CN" altLang="en-US" sz="1600" dirty="0"/>
            </a:br>
            <a:r>
              <a:rPr lang="zh-CN" altLang="en-US" sz="1600" dirty="0"/>
              <a:t> </a:t>
            </a:r>
            <a:r>
              <a:rPr lang="zh-CN" altLang="en-US" sz="1600" kern="0" dirty="0">
                <a:solidFill>
                  <a:schemeClr val="tx1"/>
                </a:solidFill>
                <a:latin typeface="Arial" panose="020B0604020202020204" pitchFamily="34" charset="0"/>
                <a:ea typeface="思源黑体 CN Bold" panose="020B0800000000000000" charset="-122"/>
              </a:rPr>
              <a:t>。</a:t>
            </a:r>
          </a:p>
        </p:txBody>
      </p:sp>
      <p:sp>
        <p:nvSpPr>
          <p:cNvPr id="10" name="圆角矩形 52"/>
          <p:cNvSpPr/>
          <p:nvPr>
            <p:custDataLst>
              <p:tags r:id="rId5"/>
            </p:custDataLst>
          </p:nvPr>
        </p:nvSpPr>
        <p:spPr>
          <a:xfrm>
            <a:off x="510133" y="1995767"/>
            <a:ext cx="5544000" cy="1854596"/>
          </a:xfrm>
          <a:prstGeom prst="roundRect">
            <a:avLst>
              <a:gd name="adj" fmla="val 7061"/>
            </a:avLst>
          </a:prstGeom>
          <a:solidFill>
            <a:srgbClr val="F1FBFF"/>
          </a:solidFill>
          <a:ln w="19050">
            <a:solidFill>
              <a:srgbClr val="0092D8"/>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38"/>
          <p:cNvSpPr txBox="1"/>
          <p:nvPr/>
        </p:nvSpPr>
        <p:spPr>
          <a:xfrm>
            <a:off x="1533464" y="2077943"/>
            <a:ext cx="3662045" cy="36830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baseline="0" dirty="0">
                <a:latin typeface="Arial" panose="020B0604020202020204" pitchFamily="34" charset="0"/>
                <a:ea typeface="思源黑体 CN Bold" panose="020B0800000000000000" charset="-122"/>
              </a:rPr>
              <a:t>中国罕见病诊疗指南</a:t>
            </a:r>
            <a:r>
              <a:rPr lang="en-US" altLang="zh-CN" b="1" baseline="0" dirty="0">
                <a:latin typeface="Arial" panose="020B0604020202020204" pitchFamily="34" charset="0"/>
                <a:ea typeface="思源黑体 CN Bold" panose="020B0800000000000000" charset="-122"/>
              </a:rPr>
              <a:t>2019</a:t>
            </a:r>
            <a:r>
              <a:rPr lang="zh-CN" altLang="en-US" b="1" baseline="0" dirty="0">
                <a:latin typeface="Arial" panose="020B0604020202020204" pitchFamily="34" charset="0"/>
                <a:ea typeface="思源黑体 CN Bold" panose="020B0800000000000000" charset="-122"/>
              </a:rPr>
              <a:t>版</a:t>
            </a:r>
            <a:r>
              <a:rPr lang="en-US" altLang="zh-CN" b="1" kern="1200" baseline="30000" dirty="0">
                <a:solidFill>
                  <a:schemeClr val="dk1"/>
                </a:solidFill>
                <a:latin typeface="Arial" panose="020B0604020202020204" pitchFamily="34" charset="0"/>
                <a:ea typeface="思源黑体 CN Bold" panose="020B0800000000000000" charset="-122"/>
              </a:rPr>
              <a:t>2</a:t>
            </a:r>
          </a:p>
        </p:txBody>
      </p:sp>
      <p:grpSp>
        <p:nvGrpSpPr>
          <p:cNvPr id="13" name="组合 12"/>
          <p:cNvGrpSpPr/>
          <p:nvPr/>
        </p:nvGrpSpPr>
        <p:grpSpPr>
          <a:xfrm>
            <a:off x="689262" y="2578577"/>
            <a:ext cx="5212775" cy="1196567"/>
            <a:chOff x="1780667" y="1828496"/>
            <a:chExt cx="4701415" cy="1228828"/>
          </a:xfrm>
        </p:grpSpPr>
        <p:grpSp>
          <p:nvGrpSpPr>
            <p:cNvPr id="14" name="组合 13"/>
            <p:cNvGrpSpPr/>
            <p:nvPr/>
          </p:nvGrpSpPr>
          <p:grpSpPr>
            <a:xfrm>
              <a:off x="3835127" y="1828496"/>
              <a:ext cx="2646955" cy="1228828"/>
              <a:chOff x="3989409" y="1362461"/>
              <a:chExt cx="3196551" cy="1343943"/>
            </a:xfrm>
          </p:grpSpPr>
          <p:pic>
            <p:nvPicPr>
              <p:cNvPr id="16" name="图片 15"/>
              <p:cNvPicPr>
                <a:picLocks noChangeAspect="1"/>
              </p:cNvPicPr>
              <p:nvPr/>
            </p:nvPicPr>
            <p:blipFill>
              <a:blip r:embed="rId10"/>
              <a:stretch>
                <a:fillRect/>
              </a:stretch>
            </p:blipFill>
            <p:spPr>
              <a:xfrm>
                <a:off x="3989409" y="1362461"/>
                <a:ext cx="1889925" cy="274344"/>
              </a:xfrm>
              <a:prstGeom prst="rect">
                <a:avLst/>
              </a:prstGeom>
            </p:spPr>
          </p:pic>
          <p:pic>
            <p:nvPicPr>
              <p:cNvPr id="17" name="图片 16"/>
              <p:cNvPicPr>
                <a:picLocks noChangeAspect="1"/>
              </p:cNvPicPr>
              <p:nvPr/>
            </p:nvPicPr>
            <p:blipFill>
              <a:blip r:embed="rId11"/>
              <a:stretch>
                <a:fillRect/>
              </a:stretch>
            </p:blipFill>
            <p:spPr>
              <a:xfrm>
                <a:off x="4008145" y="1681587"/>
                <a:ext cx="1486029" cy="259102"/>
              </a:xfrm>
              <a:prstGeom prst="rect">
                <a:avLst/>
              </a:prstGeom>
            </p:spPr>
          </p:pic>
          <p:pic>
            <p:nvPicPr>
              <p:cNvPr id="18" name="图片 17"/>
              <p:cNvPicPr>
                <a:picLocks noChangeAspect="1"/>
              </p:cNvPicPr>
              <p:nvPr/>
            </p:nvPicPr>
            <p:blipFill rotWithShape="1">
              <a:blip r:embed="rId12"/>
              <a:srcRect r="72397" b="-9676"/>
              <a:stretch>
                <a:fillRect/>
              </a:stretch>
            </p:blipFill>
            <p:spPr>
              <a:xfrm>
                <a:off x="4008145" y="1950852"/>
                <a:ext cx="1590290" cy="259101"/>
              </a:xfrm>
              <a:prstGeom prst="rect">
                <a:avLst/>
              </a:prstGeom>
            </p:spPr>
          </p:pic>
          <p:pic>
            <p:nvPicPr>
              <p:cNvPr id="19" name="图片 18"/>
              <p:cNvPicPr>
                <a:picLocks noChangeAspect="1"/>
              </p:cNvPicPr>
              <p:nvPr/>
            </p:nvPicPr>
            <p:blipFill>
              <a:blip r:embed="rId13"/>
              <a:stretch>
                <a:fillRect/>
              </a:stretch>
            </p:blipFill>
            <p:spPr>
              <a:xfrm>
                <a:off x="4008145" y="2216966"/>
                <a:ext cx="3101609" cy="228620"/>
              </a:xfrm>
              <a:prstGeom prst="rect">
                <a:avLst/>
              </a:prstGeom>
            </p:spPr>
          </p:pic>
          <p:pic>
            <p:nvPicPr>
              <p:cNvPr id="20" name="图片 19"/>
              <p:cNvPicPr>
                <a:picLocks noChangeAspect="1"/>
              </p:cNvPicPr>
              <p:nvPr/>
            </p:nvPicPr>
            <p:blipFill>
              <a:blip r:embed="rId14"/>
              <a:stretch>
                <a:fillRect/>
              </a:stretch>
            </p:blipFill>
            <p:spPr>
              <a:xfrm>
                <a:off x="4008145" y="2485405"/>
                <a:ext cx="3177815" cy="220999"/>
              </a:xfrm>
              <a:prstGeom prst="rect">
                <a:avLst/>
              </a:prstGeom>
            </p:spPr>
          </p:pic>
        </p:grpSp>
        <p:sp>
          <p:nvSpPr>
            <p:cNvPr id="15" name="文本框 34"/>
            <p:cNvSpPr txBox="1"/>
            <p:nvPr/>
          </p:nvSpPr>
          <p:spPr>
            <a:xfrm>
              <a:off x="1780667" y="2114817"/>
              <a:ext cx="2099205" cy="662554"/>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aseline="0" dirty="0">
                  <a:latin typeface="+mn-ea"/>
                </a:rPr>
                <a:t>包含</a:t>
              </a:r>
              <a:r>
                <a:rPr lang="en-US" altLang="zh-CN" baseline="0" dirty="0">
                  <a:latin typeface="+mn-ea"/>
                </a:rPr>
                <a:t>5</a:t>
              </a:r>
              <a:r>
                <a:rPr lang="zh-CN" altLang="en-US" baseline="0" dirty="0">
                  <a:latin typeface="+mn-ea"/>
                </a:rPr>
                <a:t>种</a:t>
              </a:r>
              <a:endParaRPr lang="en-US" altLang="zh-CN" baseline="0" dirty="0">
                <a:latin typeface="+mn-ea"/>
              </a:endParaRPr>
            </a:p>
            <a:p>
              <a:r>
                <a:rPr lang="zh-CN" altLang="en-US" baseline="0" dirty="0">
                  <a:latin typeface="+mn-ea"/>
                </a:rPr>
                <a:t>尿素循环障碍疾病</a:t>
              </a:r>
              <a:endParaRPr lang="en-US" altLang="zh-CN" kern="1200" baseline="30000" dirty="0">
                <a:solidFill>
                  <a:schemeClr val="dk1"/>
                </a:solidFill>
                <a:latin typeface="+mn-ea"/>
                <a:cs typeface="+mn-cs"/>
              </a:endParaRPr>
            </a:p>
          </p:txBody>
        </p:sp>
      </p:grpSp>
      <p:sp>
        <p:nvSpPr>
          <p:cNvPr id="22" name="圆角矩形 52"/>
          <p:cNvSpPr/>
          <p:nvPr>
            <p:custDataLst>
              <p:tags r:id="rId6"/>
            </p:custDataLst>
          </p:nvPr>
        </p:nvSpPr>
        <p:spPr>
          <a:xfrm>
            <a:off x="6387969" y="2050753"/>
            <a:ext cx="5544000" cy="4291999"/>
          </a:xfrm>
          <a:prstGeom prst="roundRect">
            <a:avLst>
              <a:gd name="adj" fmla="val 3354"/>
            </a:avLst>
          </a:prstGeom>
          <a:solidFill>
            <a:srgbClr val="F1FBFF"/>
          </a:solidFill>
          <a:ln w="19050">
            <a:solidFill>
              <a:srgbClr val="0092D8"/>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6340236F-5DBF-ECDA-9681-2C86C09D626F}"/>
              </a:ext>
            </a:extLst>
          </p:cNvPr>
          <p:cNvPicPr>
            <a:picLocks noChangeAspect="1"/>
          </p:cNvPicPr>
          <p:nvPr/>
        </p:nvPicPr>
        <p:blipFill>
          <a:blip r:embed="rId15"/>
          <a:stretch>
            <a:fillRect/>
          </a:stretch>
        </p:blipFill>
        <p:spPr>
          <a:xfrm>
            <a:off x="6624335" y="2173822"/>
            <a:ext cx="4973798" cy="1404557"/>
          </a:xfrm>
          <a:prstGeom prst="rect">
            <a:avLst/>
          </a:prstGeom>
        </p:spPr>
      </p:pic>
      <p:pic>
        <p:nvPicPr>
          <p:cNvPr id="29" name="图片 28">
            <a:extLst>
              <a:ext uri="{FF2B5EF4-FFF2-40B4-BE49-F238E27FC236}">
                <a16:creationId xmlns:a16="http://schemas.microsoft.com/office/drawing/2014/main" id="{DAEC0888-BFAE-ECD8-1A7B-3AFEAFB41341}"/>
              </a:ext>
            </a:extLst>
          </p:cNvPr>
          <p:cNvPicPr>
            <a:picLocks noChangeAspect="1"/>
          </p:cNvPicPr>
          <p:nvPr/>
        </p:nvPicPr>
        <p:blipFill>
          <a:blip r:embed="rId16"/>
          <a:stretch>
            <a:fillRect/>
          </a:stretch>
        </p:blipFill>
        <p:spPr>
          <a:xfrm>
            <a:off x="6787474" y="3956678"/>
            <a:ext cx="4798286" cy="2323156"/>
          </a:xfrm>
          <a:prstGeom prst="rect">
            <a:avLst/>
          </a:prstGeom>
        </p:spPr>
      </p:pic>
      <p:sp>
        <p:nvSpPr>
          <p:cNvPr id="30" name="矩形: 圆角 29">
            <a:extLst>
              <a:ext uri="{FF2B5EF4-FFF2-40B4-BE49-F238E27FC236}">
                <a16:creationId xmlns:a16="http://schemas.microsoft.com/office/drawing/2014/main" id="{F0BF1DAE-F568-CD3B-6D8D-459DC3CCA4D2}"/>
              </a:ext>
            </a:extLst>
          </p:cNvPr>
          <p:cNvSpPr/>
          <p:nvPr/>
        </p:nvSpPr>
        <p:spPr>
          <a:xfrm>
            <a:off x="6787474" y="4730090"/>
            <a:ext cx="779490" cy="23047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 31">
            <a:extLst>
              <a:ext uri="{FF2B5EF4-FFF2-40B4-BE49-F238E27FC236}">
                <a16:creationId xmlns:a16="http://schemas.microsoft.com/office/drawing/2014/main" id="{6A980E8F-EE92-E25F-0E90-EF97E773EC0D}"/>
              </a:ext>
            </a:extLst>
          </p:cNvPr>
          <p:cNvPicPr>
            <a:picLocks noChangeAspect="1"/>
          </p:cNvPicPr>
          <p:nvPr/>
        </p:nvPicPr>
        <p:blipFill>
          <a:blip r:embed="rId17"/>
          <a:stretch>
            <a:fillRect/>
          </a:stretch>
        </p:blipFill>
        <p:spPr>
          <a:xfrm>
            <a:off x="7731219" y="3737603"/>
            <a:ext cx="2857500" cy="219075"/>
          </a:xfrm>
          <a:prstGeom prst="rect">
            <a:avLst/>
          </a:prstGeom>
        </p:spPr>
      </p:pic>
      <p:pic>
        <p:nvPicPr>
          <p:cNvPr id="21" name="图片 20">
            <a:extLst>
              <a:ext uri="{FF2B5EF4-FFF2-40B4-BE49-F238E27FC236}">
                <a16:creationId xmlns:a16="http://schemas.microsoft.com/office/drawing/2014/main" id="{CA969D69-CF07-8F1C-94A4-BEA564B775F3}"/>
              </a:ext>
            </a:extLst>
          </p:cNvPr>
          <p:cNvPicPr>
            <a:picLocks noChangeAspect="1"/>
          </p:cNvPicPr>
          <p:nvPr/>
        </p:nvPicPr>
        <p:blipFill>
          <a:blip r:embed="rId18"/>
          <a:stretch>
            <a:fillRect/>
          </a:stretch>
        </p:blipFill>
        <p:spPr>
          <a:xfrm>
            <a:off x="681623" y="4771561"/>
            <a:ext cx="5133975" cy="1454309"/>
          </a:xfrm>
          <a:prstGeom prst="rect">
            <a:avLst/>
          </a:prstGeom>
        </p:spPr>
      </p:pic>
      <p:pic>
        <p:nvPicPr>
          <p:cNvPr id="25" name="图片 24">
            <a:extLst>
              <a:ext uri="{FF2B5EF4-FFF2-40B4-BE49-F238E27FC236}">
                <a16:creationId xmlns:a16="http://schemas.microsoft.com/office/drawing/2014/main" id="{311D150E-7176-925B-1249-510DCA4DBB0E}"/>
              </a:ext>
            </a:extLst>
          </p:cNvPr>
          <p:cNvPicPr>
            <a:picLocks noChangeAspect="1"/>
          </p:cNvPicPr>
          <p:nvPr/>
        </p:nvPicPr>
        <p:blipFill>
          <a:blip r:embed="rId19"/>
          <a:stretch>
            <a:fillRect/>
          </a:stretch>
        </p:blipFill>
        <p:spPr>
          <a:xfrm>
            <a:off x="1080393" y="4084881"/>
            <a:ext cx="4336434" cy="435743"/>
          </a:xfrm>
          <a:prstGeom prst="rect">
            <a:avLst/>
          </a:prstGeom>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22045" y="369570"/>
            <a:ext cx="4064000" cy="430530"/>
          </a:xfrm>
          <a:prstGeom prst="rect">
            <a:avLst/>
          </a:prstGeom>
          <a:noFill/>
        </p:spPr>
        <p:txBody>
          <a:bodyPr wrap="square" lIns="0" tIns="0" rIns="0" bIns="0" rtlCol="0">
            <a:spAutoFit/>
          </a:bodyPr>
          <a:lstStyle/>
          <a:p>
            <a:r>
              <a:rPr lang="zh-CN" altLang="en-US" sz="2800">
                <a:solidFill>
                  <a:schemeClr val="tx1"/>
                </a:solidFill>
                <a:latin typeface="Arial" panose="020B0604020202020204" pitchFamily="34" charset="0"/>
                <a:ea typeface="思源黑体 CN Bold" panose="020B0800000000000000" charset="-122"/>
              </a:rPr>
              <a:t>创新性</a:t>
            </a:r>
            <a:endParaRPr lang="zh-CN" altLang="en-US" sz="2800" dirty="0">
              <a:solidFill>
                <a:schemeClr val="tx1"/>
              </a:solidFill>
              <a:latin typeface="Arial" panose="020B0604020202020204" pitchFamily="34" charset="0"/>
              <a:ea typeface="思源黑体 CN Bold" panose="020B0800000000000000" charset="-122"/>
            </a:endParaRPr>
          </a:p>
        </p:txBody>
      </p:sp>
      <p:grpSp>
        <p:nvGrpSpPr>
          <p:cNvPr id="3" name="组合 2"/>
          <p:cNvGrpSpPr/>
          <p:nvPr/>
        </p:nvGrpSpPr>
        <p:grpSpPr>
          <a:xfrm>
            <a:off x="495935" y="324485"/>
            <a:ext cx="443230" cy="521335"/>
            <a:chOff x="781" y="511"/>
            <a:chExt cx="698" cy="821"/>
          </a:xfrm>
        </p:grpSpPr>
        <p:sp>
          <p:nvSpPr>
            <p:cNvPr id="4" name="六边形 3"/>
            <p:cNvSpPr/>
            <p:nvPr>
              <p:custDataLst>
                <p:tags r:id="rId6"/>
              </p:custDataLst>
            </p:nvPr>
          </p:nvSpPr>
          <p:spPr>
            <a:xfrm rot="5400000" flipH="1" flipV="1">
              <a:off x="726" y="565"/>
              <a:ext cx="781" cy="672"/>
            </a:xfrm>
            <a:prstGeom prst="hexagon">
              <a:avLst/>
            </a:prstGeom>
            <a:noFill/>
            <a:ln>
              <a:solidFill>
                <a:srgbClr val="009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egoe UI" panose="020B0502040204020203" pitchFamily="34" charset="0"/>
                <a:ea typeface="微软雅黑" panose="020B0503020204020204" charset="-122"/>
                <a:sym typeface="Segoe UI" panose="020B0502040204020203" pitchFamily="34" charset="0"/>
              </a:endParaRPr>
            </a:p>
          </p:txBody>
        </p:sp>
        <p:sp>
          <p:nvSpPr>
            <p:cNvPr id="5" name="六边形 4"/>
            <p:cNvSpPr/>
            <p:nvPr>
              <p:custDataLst>
                <p:tags r:id="rId7"/>
              </p:custDataLst>
            </p:nvPr>
          </p:nvSpPr>
          <p:spPr>
            <a:xfrm rot="5400000" flipH="1" flipV="1">
              <a:off x="752" y="605"/>
              <a:ext cx="781" cy="672"/>
            </a:xfrm>
            <a:prstGeom prst="hexagon">
              <a:avLst/>
            </a:prstGeom>
            <a:solidFill>
              <a:srgbClr val="00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egoe UI" panose="020B0502040204020203" pitchFamily="34" charset="0"/>
                <a:ea typeface="微软雅黑" panose="020B0503020204020204" charset="-122"/>
                <a:sym typeface="Segoe UI" panose="020B0502040204020203" pitchFamily="34" charset="0"/>
              </a:endParaRPr>
            </a:p>
          </p:txBody>
        </p:sp>
        <p:sp>
          <p:nvSpPr>
            <p:cNvPr id="6" name="文本框 5"/>
            <p:cNvSpPr txBox="1"/>
            <p:nvPr/>
          </p:nvSpPr>
          <p:spPr>
            <a:xfrm>
              <a:off x="820" y="651"/>
              <a:ext cx="645" cy="581"/>
            </a:xfrm>
            <a:prstGeom prst="rect">
              <a:avLst/>
            </a:prstGeom>
            <a:noFill/>
          </p:spPr>
          <p:txBody>
            <a:bodyPr wrap="square" lIns="0" tIns="0" rIns="0" bIns="0" rtlCol="0">
              <a:spAutoFit/>
            </a:bodyPr>
            <a:lstStyle/>
            <a:p>
              <a:pPr algn="ctr"/>
              <a:r>
                <a:rPr lang="en-US" altLang="zh-CN" sz="2400" dirty="0">
                  <a:solidFill>
                    <a:schemeClr val="bg1"/>
                  </a:solidFill>
                  <a:latin typeface="Arial" panose="020B0604020202020204" pitchFamily="34" charset="0"/>
                  <a:ea typeface="思源黑体 CN Bold" panose="020B0800000000000000" charset="-122"/>
                </a:rPr>
                <a:t>04</a:t>
              </a:r>
            </a:p>
          </p:txBody>
        </p:sp>
      </p:grpSp>
      <p:sp>
        <p:nvSpPr>
          <p:cNvPr id="7" name="圆角矩形 64"/>
          <p:cNvSpPr/>
          <p:nvPr>
            <p:custDataLst>
              <p:tags r:id="rId2"/>
            </p:custDataLst>
          </p:nvPr>
        </p:nvSpPr>
        <p:spPr>
          <a:xfrm>
            <a:off x="494664" y="1024128"/>
            <a:ext cx="5522087" cy="5221224"/>
          </a:xfrm>
          <a:prstGeom prst="roundRect">
            <a:avLst>
              <a:gd name="adj" fmla="val 4196"/>
            </a:avLst>
          </a:prstGeom>
          <a:solidFill>
            <a:srgbClr val="F1FBFF"/>
          </a:solidFill>
          <a:ln w="19050">
            <a:solidFill>
              <a:srgbClr val="0092D8"/>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8" name="任意多边形: 形状 7"/>
          <p:cNvSpPr/>
          <p:nvPr>
            <p:custDataLst>
              <p:tags r:id="rId3"/>
            </p:custDataLst>
          </p:nvPr>
        </p:nvSpPr>
        <p:spPr>
          <a:xfrm>
            <a:off x="494664" y="1024128"/>
            <a:ext cx="5522087" cy="564040"/>
          </a:xfrm>
          <a:custGeom>
            <a:avLst/>
            <a:gdLst>
              <a:gd name="connsiteX0" fmla="*/ 231859 w 5522087"/>
              <a:gd name="connsiteY0" fmla="*/ 0 h 788924"/>
              <a:gd name="connsiteX1" fmla="*/ 5290228 w 5522087"/>
              <a:gd name="connsiteY1" fmla="*/ 0 h 788924"/>
              <a:gd name="connsiteX2" fmla="*/ 5522087 w 5522087"/>
              <a:gd name="connsiteY2" fmla="*/ 231859 h 788924"/>
              <a:gd name="connsiteX3" fmla="*/ 5522087 w 5522087"/>
              <a:gd name="connsiteY3" fmla="*/ 788924 h 788924"/>
              <a:gd name="connsiteX4" fmla="*/ 0 w 5522087"/>
              <a:gd name="connsiteY4" fmla="*/ 788924 h 788924"/>
              <a:gd name="connsiteX5" fmla="*/ 0 w 5522087"/>
              <a:gd name="connsiteY5" fmla="*/ 231859 h 788924"/>
              <a:gd name="connsiteX6" fmla="*/ 231859 w 5522087"/>
              <a:gd name="connsiteY6" fmla="*/ 0 h 78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2087" h="788924">
                <a:moveTo>
                  <a:pt x="231859" y="0"/>
                </a:moveTo>
                <a:lnTo>
                  <a:pt x="5290228" y="0"/>
                </a:lnTo>
                <a:cubicBezTo>
                  <a:pt x="5418280" y="0"/>
                  <a:pt x="5522087" y="103807"/>
                  <a:pt x="5522087" y="231859"/>
                </a:cubicBezTo>
                <a:lnTo>
                  <a:pt x="5522087" y="788924"/>
                </a:lnTo>
                <a:lnTo>
                  <a:pt x="0" y="788924"/>
                </a:lnTo>
                <a:lnTo>
                  <a:pt x="0" y="231859"/>
                </a:lnTo>
                <a:cubicBezTo>
                  <a:pt x="0" y="103807"/>
                  <a:pt x="103807" y="0"/>
                  <a:pt x="231859" y="0"/>
                </a:cubicBezTo>
                <a:close/>
              </a:path>
            </a:pathLst>
          </a:custGeom>
          <a:solidFill>
            <a:srgbClr val="0092D8"/>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2400" dirty="0">
                <a:latin typeface="Arial" panose="020B0604020202020204" pitchFamily="34" charset="0"/>
                <a:ea typeface="思源黑体 CN Bold" panose="020B0800000000000000" charset="-122"/>
              </a:rPr>
              <a:t>创新程度</a:t>
            </a:r>
          </a:p>
        </p:txBody>
      </p:sp>
      <p:sp>
        <p:nvSpPr>
          <p:cNvPr id="10" name="圆角矩形 64"/>
          <p:cNvSpPr/>
          <p:nvPr>
            <p:custDataLst>
              <p:tags r:id="rId4"/>
            </p:custDataLst>
          </p:nvPr>
        </p:nvSpPr>
        <p:spPr>
          <a:xfrm>
            <a:off x="6190488" y="1024128"/>
            <a:ext cx="5522087" cy="5221224"/>
          </a:xfrm>
          <a:prstGeom prst="roundRect">
            <a:avLst>
              <a:gd name="adj" fmla="val 4196"/>
            </a:avLst>
          </a:prstGeom>
          <a:solidFill>
            <a:srgbClr val="F1FBFF"/>
          </a:solidFill>
          <a:ln w="19050">
            <a:solidFill>
              <a:srgbClr val="0092D8"/>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custDataLst>
              <p:tags r:id="rId5"/>
            </p:custDataLst>
          </p:nvPr>
        </p:nvSpPr>
        <p:spPr>
          <a:xfrm>
            <a:off x="6190488" y="1024128"/>
            <a:ext cx="5522087" cy="564040"/>
          </a:xfrm>
          <a:custGeom>
            <a:avLst/>
            <a:gdLst>
              <a:gd name="connsiteX0" fmla="*/ 231859 w 5522087"/>
              <a:gd name="connsiteY0" fmla="*/ 0 h 788924"/>
              <a:gd name="connsiteX1" fmla="*/ 5290228 w 5522087"/>
              <a:gd name="connsiteY1" fmla="*/ 0 h 788924"/>
              <a:gd name="connsiteX2" fmla="*/ 5522087 w 5522087"/>
              <a:gd name="connsiteY2" fmla="*/ 231859 h 788924"/>
              <a:gd name="connsiteX3" fmla="*/ 5522087 w 5522087"/>
              <a:gd name="connsiteY3" fmla="*/ 788924 h 788924"/>
              <a:gd name="connsiteX4" fmla="*/ 0 w 5522087"/>
              <a:gd name="connsiteY4" fmla="*/ 788924 h 788924"/>
              <a:gd name="connsiteX5" fmla="*/ 0 w 5522087"/>
              <a:gd name="connsiteY5" fmla="*/ 231859 h 788924"/>
              <a:gd name="connsiteX6" fmla="*/ 231859 w 5522087"/>
              <a:gd name="connsiteY6" fmla="*/ 0 h 78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2087" h="788924">
                <a:moveTo>
                  <a:pt x="231859" y="0"/>
                </a:moveTo>
                <a:lnTo>
                  <a:pt x="5290228" y="0"/>
                </a:lnTo>
                <a:cubicBezTo>
                  <a:pt x="5418280" y="0"/>
                  <a:pt x="5522087" y="103807"/>
                  <a:pt x="5522087" y="231859"/>
                </a:cubicBezTo>
                <a:lnTo>
                  <a:pt x="5522087" y="788924"/>
                </a:lnTo>
                <a:lnTo>
                  <a:pt x="0" y="788924"/>
                </a:lnTo>
                <a:lnTo>
                  <a:pt x="0" y="231859"/>
                </a:lnTo>
                <a:cubicBezTo>
                  <a:pt x="0" y="103807"/>
                  <a:pt x="103807" y="0"/>
                  <a:pt x="231859" y="0"/>
                </a:cubicBezTo>
                <a:close/>
              </a:path>
            </a:pathLst>
          </a:custGeom>
          <a:solidFill>
            <a:srgbClr val="0092D8"/>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2400" dirty="0">
                <a:latin typeface="Arial" panose="020B0604020202020204" pitchFamily="34" charset="0"/>
                <a:ea typeface="思源黑体 CN Bold" panose="020B0800000000000000" charset="-122"/>
              </a:rPr>
              <a:t>应用创新</a:t>
            </a:r>
          </a:p>
        </p:txBody>
      </p:sp>
      <p:sp>
        <p:nvSpPr>
          <p:cNvPr id="12" name="文本框 11"/>
          <p:cNvSpPr txBox="1"/>
          <p:nvPr/>
        </p:nvSpPr>
        <p:spPr>
          <a:xfrm>
            <a:off x="6460744" y="1810905"/>
            <a:ext cx="4981575" cy="1989584"/>
          </a:xfrm>
          <a:prstGeom prst="rect">
            <a:avLst/>
          </a:prstGeom>
          <a:noFill/>
        </p:spPr>
        <p:txBody>
          <a:bodyPr wrap="square">
            <a:spAutoFit/>
          </a:bodyPr>
          <a:lstStyle/>
          <a:p>
            <a:pPr marL="342900" indent="-342900" algn="just">
              <a:lnSpc>
                <a:spcPct val="130000"/>
              </a:lnSpc>
              <a:spcAft>
                <a:spcPts val="1000"/>
              </a:spcAft>
              <a:buFont typeface="+mj-lt"/>
              <a:buAutoNum type="arabicPeriod"/>
            </a:pPr>
            <a:r>
              <a:rPr lang="zh-CN" altLang="en-US" kern="0" dirty="0">
                <a:solidFill>
                  <a:sysClr val="windowText" lastClr="000000"/>
                </a:solidFill>
                <a:latin typeface="+mn-ea"/>
              </a:rPr>
              <a:t>苯丁酸钠颗粒为颗粒剂型，可与固体食物（如土豆泥或苹果酱）或液体食物（如饮用水、苹果汁、橙汁或无蛋白婴儿配方奶粉）混匀后服用，尤其适用于婴幼儿服用；</a:t>
            </a:r>
            <a:endParaRPr lang="en-US" altLang="zh-CN" kern="0" dirty="0">
              <a:solidFill>
                <a:sysClr val="windowText" lastClr="000000"/>
              </a:solidFill>
              <a:latin typeface="+mn-ea"/>
            </a:endParaRPr>
          </a:p>
          <a:p>
            <a:pPr marL="342900" indent="-342900" algn="just">
              <a:lnSpc>
                <a:spcPct val="130000"/>
              </a:lnSpc>
              <a:spcAft>
                <a:spcPts val="1000"/>
              </a:spcAft>
              <a:buFont typeface="+mj-lt"/>
              <a:buAutoNum type="arabicPeriod"/>
            </a:pPr>
            <a:r>
              <a:rPr lang="zh-CN" altLang="en-US" kern="0" dirty="0">
                <a:solidFill>
                  <a:sysClr val="windowText" lastClr="000000"/>
                </a:solidFill>
                <a:latin typeface="+mn-ea"/>
              </a:rPr>
              <a:t>配备</a:t>
            </a:r>
            <a:r>
              <a:rPr lang="en-US" altLang="zh-CN" kern="0" dirty="0">
                <a:solidFill>
                  <a:sysClr val="windowText" lastClr="000000"/>
                </a:solidFill>
                <a:latin typeface="+mn-ea"/>
              </a:rPr>
              <a:t>3</a:t>
            </a:r>
            <a:r>
              <a:rPr lang="zh-CN" altLang="en-US" kern="0" dirty="0">
                <a:solidFill>
                  <a:sysClr val="windowText" lastClr="000000"/>
                </a:solidFill>
                <a:latin typeface="+mn-ea"/>
              </a:rPr>
              <a:t>个不同剂量药匙，方便精准给药。</a:t>
            </a:r>
            <a:endParaRPr lang="en-US" altLang="zh-CN" kern="0" dirty="0">
              <a:solidFill>
                <a:sysClr val="windowText" lastClr="000000"/>
              </a:solidFill>
              <a:latin typeface="+mn-ea"/>
            </a:endParaRPr>
          </a:p>
        </p:txBody>
      </p:sp>
      <p:pic>
        <p:nvPicPr>
          <p:cNvPr id="14" name="图片 13">
            <a:extLst>
              <a:ext uri="{FF2B5EF4-FFF2-40B4-BE49-F238E27FC236}">
                <a16:creationId xmlns:a16="http://schemas.microsoft.com/office/drawing/2014/main" id="{EC5C9675-51DF-5715-2231-3B2D61B8F81F}"/>
              </a:ext>
            </a:extLst>
          </p:cNvPr>
          <p:cNvPicPr>
            <a:picLocks noChangeAspect="1"/>
          </p:cNvPicPr>
          <p:nvPr/>
        </p:nvPicPr>
        <p:blipFill>
          <a:blip r:embed="rId9"/>
          <a:stretch>
            <a:fillRect/>
          </a:stretch>
        </p:blipFill>
        <p:spPr>
          <a:xfrm flipV="1">
            <a:off x="6588321" y="3976070"/>
            <a:ext cx="2532021" cy="516383"/>
          </a:xfrm>
          <a:prstGeom prst="rect">
            <a:avLst/>
          </a:prstGeom>
        </p:spPr>
      </p:pic>
      <p:pic>
        <p:nvPicPr>
          <p:cNvPr id="16" name="图片 15">
            <a:extLst>
              <a:ext uri="{FF2B5EF4-FFF2-40B4-BE49-F238E27FC236}">
                <a16:creationId xmlns:a16="http://schemas.microsoft.com/office/drawing/2014/main" id="{9CE6FDC9-3F95-BDF3-BE2F-AEE62EF95D8E}"/>
              </a:ext>
            </a:extLst>
          </p:cNvPr>
          <p:cNvPicPr>
            <a:picLocks noChangeAspect="1"/>
          </p:cNvPicPr>
          <p:nvPr/>
        </p:nvPicPr>
        <p:blipFill>
          <a:blip r:embed="rId10"/>
          <a:stretch>
            <a:fillRect/>
          </a:stretch>
        </p:blipFill>
        <p:spPr>
          <a:xfrm>
            <a:off x="6588321" y="4460725"/>
            <a:ext cx="2532021" cy="596190"/>
          </a:xfrm>
          <a:prstGeom prst="rect">
            <a:avLst/>
          </a:prstGeom>
        </p:spPr>
      </p:pic>
      <p:pic>
        <p:nvPicPr>
          <p:cNvPr id="18" name="图片 17">
            <a:extLst>
              <a:ext uri="{FF2B5EF4-FFF2-40B4-BE49-F238E27FC236}">
                <a16:creationId xmlns:a16="http://schemas.microsoft.com/office/drawing/2014/main" id="{95DD9091-5F1E-F6DF-E9C8-20D4D7372ABE}"/>
              </a:ext>
            </a:extLst>
          </p:cNvPr>
          <p:cNvPicPr>
            <a:picLocks noChangeAspect="1"/>
          </p:cNvPicPr>
          <p:nvPr/>
        </p:nvPicPr>
        <p:blipFill>
          <a:blip r:embed="rId11"/>
          <a:stretch>
            <a:fillRect/>
          </a:stretch>
        </p:blipFill>
        <p:spPr>
          <a:xfrm>
            <a:off x="6588322" y="5056915"/>
            <a:ext cx="2532021" cy="746257"/>
          </a:xfrm>
          <a:prstGeom prst="rect">
            <a:avLst/>
          </a:prstGeom>
        </p:spPr>
      </p:pic>
      <p:sp>
        <p:nvSpPr>
          <p:cNvPr id="19" name="文本框 18">
            <a:extLst>
              <a:ext uri="{FF2B5EF4-FFF2-40B4-BE49-F238E27FC236}">
                <a16:creationId xmlns:a16="http://schemas.microsoft.com/office/drawing/2014/main" id="{84E4F480-B510-FBF3-FB6E-509C90288429}"/>
              </a:ext>
            </a:extLst>
          </p:cNvPr>
          <p:cNvSpPr txBox="1"/>
          <p:nvPr/>
        </p:nvSpPr>
        <p:spPr>
          <a:xfrm>
            <a:off x="9120342" y="4124639"/>
            <a:ext cx="2255081" cy="276999"/>
          </a:xfrm>
          <a:prstGeom prst="rect">
            <a:avLst/>
          </a:prstGeom>
          <a:noFill/>
        </p:spPr>
        <p:txBody>
          <a:bodyPr wrap="square" rtlCol="0">
            <a:spAutoFit/>
          </a:bodyPr>
          <a:lstStyle/>
          <a:p>
            <a:r>
              <a:rPr lang="zh-CN" altLang="en-US" sz="1200" dirty="0"/>
              <a:t>小药匙：相当于</a:t>
            </a:r>
            <a:r>
              <a:rPr lang="en-US" altLang="zh-CN" sz="1200" dirty="0"/>
              <a:t>1.2</a:t>
            </a:r>
            <a:r>
              <a:rPr lang="zh-CN" altLang="en-US" sz="1200" dirty="0"/>
              <a:t>克苯丁酸钠</a:t>
            </a:r>
          </a:p>
        </p:txBody>
      </p:sp>
      <p:sp>
        <p:nvSpPr>
          <p:cNvPr id="20" name="文本框 19">
            <a:extLst>
              <a:ext uri="{FF2B5EF4-FFF2-40B4-BE49-F238E27FC236}">
                <a16:creationId xmlns:a16="http://schemas.microsoft.com/office/drawing/2014/main" id="{EE1D92AC-CE94-CCA9-ECFA-C4E79432937E}"/>
              </a:ext>
            </a:extLst>
          </p:cNvPr>
          <p:cNvSpPr txBox="1"/>
          <p:nvPr/>
        </p:nvSpPr>
        <p:spPr>
          <a:xfrm>
            <a:off x="9120342" y="4664291"/>
            <a:ext cx="2255081" cy="276999"/>
          </a:xfrm>
          <a:prstGeom prst="rect">
            <a:avLst/>
          </a:prstGeom>
          <a:noFill/>
        </p:spPr>
        <p:txBody>
          <a:bodyPr wrap="square" rtlCol="0">
            <a:spAutoFit/>
          </a:bodyPr>
          <a:lstStyle/>
          <a:p>
            <a:r>
              <a:rPr lang="zh-CN" altLang="en-US" sz="1200" dirty="0"/>
              <a:t>中药匙：相当于</a:t>
            </a:r>
            <a:r>
              <a:rPr lang="en-US" altLang="zh-CN" sz="1200" dirty="0"/>
              <a:t>3.3</a:t>
            </a:r>
            <a:r>
              <a:rPr lang="zh-CN" altLang="en-US" sz="1200" dirty="0"/>
              <a:t>克苯丁酸钠</a:t>
            </a:r>
          </a:p>
        </p:txBody>
      </p:sp>
      <p:sp>
        <p:nvSpPr>
          <p:cNvPr id="21" name="文本框 20">
            <a:extLst>
              <a:ext uri="{FF2B5EF4-FFF2-40B4-BE49-F238E27FC236}">
                <a16:creationId xmlns:a16="http://schemas.microsoft.com/office/drawing/2014/main" id="{1BA35CFA-29EF-E2DA-205B-D7982606B89F}"/>
              </a:ext>
            </a:extLst>
          </p:cNvPr>
          <p:cNvSpPr txBox="1"/>
          <p:nvPr/>
        </p:nvSpPr>
        <p:spPr>
          <a:xfrm>
            <a:off x="9129993" y="5314686"/>
            <a:ext cx="2255081" cy="276999"/>
          </a:xfrm>
          <a:prstGeom prst="rect">
            <a:avLst/>
          </a:prstGeom>
          <a:noFill/>
        </p:spPr>
        <p:txBody>
          <a:bodyPr wrap="square" rtlCol="0">
            <a:spAutoFit/>
          </a:bodyPr>
          <a:lstStyle/>
          <a:p>
            <a:r>
              <a:rPr lang="zh-CN" altLang="en-US" sz="1200" dirty="0"/>
              <a:t>大药匙：相当于</a:t>
            </a:r>
            <a:r>
              <a:rPr lang="en-US" altLang="zh-CN" sz="1200" dirty="0"/>
              <a:t>9.7</a:t>
            </a:r>
            <a:r>
              <a:rPr lang="zh-CN" altLang="en-US" sz="1200" dirty="0"/>
              <a:t>克苯丁酸钠</a:t>
            </a:r>
          </a:p>
        </p:txBody>
      </p:sp>
      <p:sp>
        <p:nvSpPr>
          <p:cNvPr id="22" name="文本框 21">
            <a:extLst>
              <a:ext uri="{FF2B5EF4-FFF2-40B4-BE49-F238E27FC236}">
                <a16:creationId xmlns:a16="http://schemas.microsoft.com/office/drawing/2014/main" id="{9226A651-4425-48FA-DA86-50194FF220B5}"/>
              </a:ext>
            </a:extLst>
          </p:cNvPr>
          <p:cNvSpPr txBox="1"/>
          <p:nvPr/>
        </p:nvSpPr>
        <p:spPr>
          <a:xfrm>
            <a:off x="764919" y="1810905"/>
            <a:ext cx="4981575" cy="3682868"/>
          </a:xfrm>
          <a:prstGeom prst="rect">
            <a:avLst/>
          </a:prstGeom>
          <a:noFill/>
        </p:spPr>
        <p:txBody>
          <a:bodyPr wrap="square">
            <a:spAutoFit/>
          </a:bodyPr>
          <a:lstStyle/>
          <a:p>
            <a:pPr marL="342900" indent="-342900" algn="just">
              <a:lnSpc>
                <a:spcPct val="130000"/>
              </a:lnSpc>
              <a:spcAft>
                <a:spcPts val="1000"/>
              </a:spcAft>
              <a:buFont typeface="+mj-lt"/>
              <a:buAutoNum type="arabicPeriod"/>
            </a:pPr>
            <a:r>
              <a:rPr lang="zh-CN" altLang="en-US" kern="0" dirty="0">
                <a:solidFill>
                  <a:sysClr val="windowText" lastClr="000000"/>
                </a:solidFill>
                <a:latin typeface="+mn-ea"/>
              </a:rPr>
              <a:t>苯丁酸钠颗粒是国内首个获批的国产的口服氮清除剂；</a:t>
            </a:r>
            <a:endParaRPr lang="en-US" altLang="zh-CN" kern="0" dirty="0">
              <a:solidFill>
                <a:sysClr val="windowText" lastClr="000000"/>
              </a:solidFill>
              <a:latin typeface="+mn-ea"/>
            </a:endParaRPr>
          </a:p>
          <a:p>
            <a:pPr marL="342900" indent="-342900" algn="just">
              <a:lnSpc>
                <a:spcPct val="130000"/>
              </a:lnSpc>
              <a:spcAft>
                <a:spcPts val="1000"/>
              </a:spcAft>
              <a:buFont typeface="+mj-lt"/>
              <a:buAutoNum type="arabicPeriod"/>
            </a:pPr>
            <a:r>
              <a:rPr lang="zh-CN" altLang="en-US" kern="0" dirty="0">
                <a:solidFill>
                  <a:sysClr val="windowText" lastClr="000000"/>
                </a:solidFill>
                <a:latin typeface="+mn-ea"/>
              </a:rPr>
              <a:t>运用专利技术制备的药物更加稳定，纯度更高；</a:t>
            </a:r>
            <a:endParaRPr lang="en-US" altLang="zh-CN" kern="0" dirty="0">
              <a:solidFill>
                <a:sysClr val="windowText" lastClr="000000"/>
              </a:solidFill>
              <a:latin typeface="+mn-ea"/>
            </a:endParaRPr>
          </a:p>
          <a:p>
            <a:pPr marL="342900" indent="-342900" algn="just">
              <a:lnSpc>
                <a:spcPct val="130000"/>
              </a:lnSpc>
              <a:spcAft>
                <a:spcPts val="1000"/>
              </a:spcAft>
              <a:buFont typeface="+mj-lt"/>
              <a:buAutoNum type="arabicPeriod"/>
            </a:pPr>
            <a:r>
              <a:rPr lang="zh-CN" altLang="en-US" kern="0" dirty="0">
                <a:solidFill>
                  <a:sysClr val="windowText" lastClr="000000"/>
                </a:solidFill>
                <a:latin typeface="+mn-ea"/>
              </a:rPr>
              <a:t>苯丁酸钠的降氨的机理是：通过形成苯乙酸谷氨酰胺，经肾脏排泄，降低血液中氨和谷氨酰胺水平；</a:t>
            </a:r>
            <a:endParaRPr lang="en-US" altLang="zh-CN" kern="0" dirty="0">
              <a:solidFill>
                <a:sysClr val="windowText" lastClr="000000"/>
              </a:solidFill>
              <a:latin typeface="+mn-ea"/>
            </a:endParaRPr>
          </a:p>
          <a:p>
            <a:pPr marL="342900" indent="-342900" algn="just">
              <a:lnSpc>
                <a:spcPct val="130000"/>
              </a:lnSpc>
              <a:spcAft>
                <a:spcPts val="1000"/>
              </a:spcAft>
              <a:buFont typeface="+mj-lt"/>
              <a:buAutoNum type="arabicPeriod"/>
            </a:pPr>
            <a:r>
              <a:rPr lang="zh-CN" altLang="en-US" kern="0" dirty="0">
                <a:solidFill>
                  <a:sysClr val="windowText" lastClr="000000"/>
                </a:solidFill>
                <a:latin typeface="+mn-ea"/>
              </a:rPr>
              <a:t>改变了罕见病的尿素循环障碍患者无长期口服药可用的状况。</a:t>
            </a:r>
            <a:endParaRPr lang="en-US" altLang="zh-CN" kern="0" dirty="0">
              <a:solidFill>
                <a:sysClr val="windowText" lastClr="000000"/>
              </a:solidFill>
              <a:latin typeface="+mn-ea"/>
            </a:endParaRP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DNiZGEwNWU4ZTUwMWVmNWZlN2RiYmU1Yjc1NWU5YjMifQ=="/>
  <p:tag name="KSO_WPP_MARK_KEY" val="b9089247-c82e-4044-bac9-9f74b74f9f43"/>
  <p:tag name="FULLTEXTBEAUTIFYED"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719</TotalTime>
  <Words>1726</Words>
  <Application>Microsoft Office PowerPoint</Application>
  <PresentationFormat>宽屏</PresentationFormat>
  <Paragraphs>152</Paragraphs>
  <Slides>11</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11</vt:i4>
      </vt:variant>
    </vt:vector>
  </HeadingPairs>
  <TitlesOfParts>
    <vt:vector size="20" baseType="lpstr">
      <vt:lpstr>思源黑体 CN Bold</vt:lpstr>
      <vt:lpstr>微软雅黑</vt:lpstr>
      <vt:lpstr>Arial</vt:lpstr>
      <vt:lpstr>Segoe UI</vt:lpstr>
      <vt:lpstr>Wingdings</vt:lpstr>
      <vt:lpstr>等线</vt:lpstr>
      <vt:lpstr>仿宋</vt:lpstr>
      <vt:lpstr>Roboto Regular</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Administrator</dc:creator>
  <cp:lastModifiedBy>费广勇</cp:lastModifiedBy>
  <cp:revision>270</cp:revision>
  <dcterms:created xsi:type="dcterms:W3CDTF">2019-06-19T02:08:00Z</dcterms:created>
  <dcterms:modified xsi:type="dcterms:W3CDTF">2023-07-13T07:03:33Z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4CAAB3BB9DE149BAA09BE762034CEA86_13</vt:lpwstr>
  </property>
</Properties>
</file>