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4"/>
  </p:handoutMasterIdLst>
  <p:sldIdLst>
    <p:sldId id="14999682" r:id="rId3"/>
    <p:sldId id="14999711" r:id="rId5"/>
    <p:sldId id="14999670" r:id="rId6"/>
    <p:sldId id="14999704" r:id="rId7"/>
    <p:sldId id="14999687" r:id="rId8"/>
    <p:sldId id="14999700" r:id="rId9"/>
    <p:sldId id="14999698" r:id="rId10"/>
    <p:sldId id="14999728" r:id="rId11"/>
    <p:sldId id="14999712" r:id="rId12"/>
    <p:sldId id="4985" r:id="rId13"/>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fz" initials="f" lastIdx="2" clrIdx="0"/>
  <p:cmAuthor id="8" name="姜伟光" initials="姜" lastIdx="1" clrIdx="0"/>
  <p:cmAuthor id="2" name="pengda zhu" initials="pz" lastIdx="9" clrIdx="1"/>
  <p:cmAuthor id="9" name="怡萌" initials="怡萌" lastIdx="1" clrIdx="6"/>
  <p:cmAuthor id="3" name="小静 代" initials="小静" lastIdx="1" clrIdx="2"/>
  <p:cmAuthor id="4" name="lenovo" initials="l" lastIdx="2" clrIdx="3"/>
  <p:cmAuthor id="5" name="admin" initials="a" lastIdx="1" clrIdx="4"/>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5151F"/>
    <a:srgbClr val="376092"/>
    <a:srgbClr val="E9EDF4"/>
    <a:srgbClr val="03478F"/>
    <a:srgbClr val="C6D9F1"/>
    <a:srgbClr val="D9D9D9"/>
    <a:srgbClr val="44546A"/>
    <a:srgbClr val="DCE6F2"/>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48"/>
    <p:restoredTop sz="95638" autoAdjust="0"/>
  </p:normalViewPr>
  <p:slideViewPr>
    <p:cSldViewPr snapToGrid="0" showGuides="1">
      <p:cViewPr>
        <p:scale>
          <a:sx n="65" d="100"/>
          <a:sy n="65" d="100"/>
        </p:scale>
        <p:origin x="32" y="1096"/>
      </p:cViewPr>
      <p:guideLst>
        <p:guide orient="horz" pos="2226"/>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gs" Target="tags/tag13.xml"/><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Users/zhangxinying/Desktop/&#24739;&#32773;&#31649;&#29702;&#34920;&#25130;&#33267;7&#26376;7&#26085;.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zhangxinying\Desktop\&#21307;&#20445;&#27719;&#25253;&#23637;&#31034;&#24187;&#28783;&#20316;&#22270;.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Users\zhangxinying\Desktop\&#21307;&#20445;&#27719;&#25253;&#23637;&#31034;&#24187;&#28783;&#20316;&#22270;.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Users\zhangxinying\Desktop\&#21307;&#20445;&#27719;&#25253;&#23637;&#31034;&#24187;&#28783;&#20316;&#2227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0" vertOverflow="ellipsis" vert="horz" wrap="square" anchor="ctr" anchorCtr="1"/>
        <a:lstStyle/>
        <a:p>
          <a:pPr>
            <a:defRPr lang="zh-CN" sz="1080" b="0" i="0" u="none" strike="noStrike" kern="1200" spc="0" baseline="0">
              <a:solidFill>
                <a:schemeClr val="tx1">
                  <a:lumMod val="65000"/>
                  <a:lumOff val="35000"/>
                </a:schemeClr>
              </a:solidFill>
              <a:latin typeface="+mn-lt"/>
              <a:ea typeface="+mn-ea"/>
              <a:cs typeface="+mn-cs"/>
            </a:defRPr>
          </a:pPr>
        </a:p>
      </c:txPr>
    </c:title>
    <c:autoTitleDeleted val="0"/>
    <c:plotArea>
      <c:layout/>
      <c:barChart>
        <c:barDir val="col"/>
        <c:grouping val="clustered"/>
        <c:varyColors val="0"/>
        <c:ser>
          <c:idx val="0"/>
          <c:order val="0"/>
          <c:tx>
            <c:strRef>
              <c:f>[患者管理表截至7月7日.xlsx]Sheet5!$N$8</c:f>
              <c:strCache>
                <c:ptCount val="1"/>
                <c:pt idx="0">
                  <c:v>PTCL在NHL的占比</c:v>
                </c:pt>
              </c:strCache>
            </c:strRef>
          </c:tx>
          <c:spPr>
            <a:solidFill>
              <a:schemeClr val="accent1"/>
            </a:solidFill>
            <a:ln>
              <a:noFill/>
            </a:ln>
            <a:effectLst/>
          </c:spPr>
          <c:invertIfNegative val="0"/>
          <c:dPt>
            <c:idx val="0"/>
            <c:invertIfNegative val="0"/>
            <c:bubble3D val="0"/>
            <c:spPr>
              <a:solidFill>
                <a:srgbClr val="E5151F"/>
              </a:solidFill>
              <a:ln>
                <a:noFill/>
              </a:ln>
              <a:effectLst/>
            </c:spPr>
          </c:dPt>
          <c:dLbls>
            <c:dLbl>
              <c:idx val="0"/>
              <c:layout/>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[患者管理表截至7月7日.xlsx]Sheet5!$O$7:$P$7</c:f>
              <c:strCache>
                <c:ptCount val="2"/>
                <c:pt idx="0">
                  <c:v>中国</c:v>
                </c:pt>
                <c:pt idx="1">
                  <c:v>欧美</c:v>
                </c:pt>
              </c:strCache>
            </c:strRef>
          </c:cat>
          <c:val>
            <c:numRef>
              <c:f>[患者管理表截至7月7日.xlsx]Sheet5!$O$8:$P$8</c:f>
              <c:numCache>
                <c:formatCode>0.00%</c:formatCode>
                <c:ptCount val="2"/>
                <c:pt idx="0">
                  <c:v>0.275</c:v>
                </c:pt>
                <c:pt idx="1">
                  <c:v>0.125</c:v>
                </c:pt>
              </c:numCache>
            </c:numRef>
          </c:val>
        </c:ser>
        <c:dLbls>
          <c:showLegendKey val="0"/>
          <c:showVal val="0"/>
          <c:showCatName val="0"/>
          <c:showSerName val="0"/>
          <c:showPercent val="0"/>
          <c:showBubbleSize val="0"/>
        </c:dLbls>
        <c:gapWidth val="219"/>
        <c:overlap val="-27"/>
        <c:axId val="590008047"/>
        <c:axId val="490084760"/>
      </c:barChart>
      <c:catAx>
        <c:axId val="590008047"/>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90084760"/>
        <c:crosses val="autoZero"/>
        <c:auto val="1"/>
        <c:lblAlgn val="ctr"/>
        <c:lblOffset val="100"/>
        <c:noMultiLvlLbl val="0"/>
      </c:catAx>
      <c:valAx>
        <c:axId val="490084760"/>
        <c:scaling>
          <c:orientation val="minMax"/>
        </c:scaling>
        <c:delete val="0"/>
        <c:axPos val="l"/>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90008047"/>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9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solidFill>
                <a:latin typeface="+mn-lt"/>
                <a:ea typeface="+mn-ea"/>
                <a:cs typeface="+mn-cs"/>
              </a:defRPr>
            </a:pPr>
            <a:r>
              <a:rPr lang="zh-CN" altLang="en-US" sz="1200">
                <a:solidFill>
                  <a:schemeClr val="tx1"/>
                </a:solidFill>
              </a:rPr>
              <a:t>客观缓解率（</a:t>
            </a:r>
            <a:r>
              <a:rPr lang="en-GB" sz="1200">
                <a:solidFill>
                  <a:schemeClr val="tx1"/>
                </a:solidFill>
              </a:rPr>
              <a:t>ORR）</a:t>
            </a:r>
            <a:endParaRPr lang="en-GB" sz="1200">
              <a:solidFill>
                <a:schemeClr val="tx1"/>
              </a:solidFill>
            </a:endParaRPr>
          </a:p>
        </c:rich>
      </c:tx>
      <c:layout/>
      <c:overlay val="0"/>
      <c:spPr>
        <a:noFill/>
        <a:ln>
          <a:noFill/>
        </a:ln>
        <a:effectLst/>
      </c:spPr>
    </c:title>
    <c:autoTitleDeleted val="0"/>
    <c:plotArea>
      <c:layout>
        <c:manualLayout>
          <c:layoutTarget val="inner"/>
          <c:xMode val="edge"/>
          <c:yMode val="edge"/>
          <c:x val="0.196612406511219"/>
          <c:y val="0.17988969028426"/>
          <c:w val="0.704509458864936"/>
          <c:h val="0.768349596945269"/>
        </c:manualLayout>
      </c:layout>
      <c:barChart>
        <c:barDir val="bar"/>
        <c:grouping val="clustered"/>
        <c:varyColors val="0"/>
        <c:ser>
          <c:idx val="0"/>
          <c:order val="0"/>
          <c:tx>
            <c:strRef>
              <c:f>[医保汇报展示幻灯作图.xlsx]Sheet1!$G$8</c:f>
              <c:strCache>
                <c:ptCount val="1"/>
                <c:pt idx="0">
                  <c:v>注册研究中的客观缓解率（ORR）</c:v>
                </c:pt>
              </c:strCache>
            </c:strRef>
          </c:tx>
          <c:spPr>
            <a:solidFill>
              <a:srgbClr val="C00000"/>
            </a:solidFill>
            <a:ln>
              <a:noFill/>
            </a:ln>
            <a:effectLst/>
          </c:spPr>
          <c:invertIfNegative val="0"/>
          <c:dPt>
            <c:idx val="0"/>
            <c:invertIfNegative val="0"/>
            <c:bubble3D val="0"/>
            <c:spPr>
              <a:solidFill>
                <a:schemeClr val="bg1">
                  <a:lumMod val="75000"/>
                </a:schemeClr>
              </a:solidFill>
              <a:ln>
                <a:noFill/>
              </a:ln>
              <a:effectLst/>
            </c:spPr>
          </c:dPt>
          <c:dPt>
            <c:idx val="1"/>
            <c:invertIfNegative val="0"/>
            <c:bubble3D val="0"/>
            <c:spPr>
              <a:solidFill>
                <a:srgbClr val="E5151F"/>
              </a:solidFill>
              <a:ln>
                <a:noFill/>
              </a:ln>
              <a:effectLst/>
            </c:spPr>
          </c:dPt>
          <c:dLbls>
            <c:dLbl>
              <c:idx val="0"/>
              <c:layout/>
              <c:tx>
                <c:rich>
                  <a:bodyPr rot="0" spcFirstLastPara="0" vertOverflow="ellipsis" vert="horz" wrap="square" lIns="38100" tIns="19050" rIns="38100" bIns="19050" anchor="ctr" anchorCtr="1"/>
                  <a:lstStyle/>
                  <a:p>
                    <a:pPr>
                      <a:defRPr lang="zh-CN" sz="1200" b="1" i="0" u="none" strike="noStrike" kern="1200" baseline="0">
                        <a:solidFill>
                          <a:schemeClr val="tx1">
                            <a:lumMod val="75000"/>
                            <a:lumOff val="25000"/>
                          </a:schemeClr>
                        </a:solidFill>
                        <a:latin typeface="+mn-lt"/>
                        <a:ea typeface="+mn-ea"/>
                        <a:cs typeface="+mn-cs"/>
                      </a:defRPr>
                    </a:pPr>
                    <a:r>
                      <a:rPr lang="en-US" altLang="zh-CN"/>
                      <a:t>27.8%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defTabSz="914400">
                      <a:defRPr lang="zh-CN" sz="1600" b="1" i="0" u="none" strike="noStrike" kern="1200" baseline="0">
                        <a:solidFill>
                          <a:srgbClr val="E5151F"/>
                        </a:solidFill>
                        <a:latin typeface="+mn-lt"/>
                        <a:ea typeface="+mn-ea"/>
                        <a:cs typeface="+mn-cs"/>
                      </a:defRPr>
                    </a:pPr>
                    <a:r>
                      <a:rPr lang="en-US" altLang="zh-CN" sz="1600">
                        <a:solidFill>
                          <a:srgbClr val="E5151F"/>
                        </a:solidFill>
                      </a:rPr>
                      <a:t>41.7%</a:t>
                    </a:r>
                    <a:endParaRPr lang="en-US" altLang="zh-CN" sz="1600">
                      <a:solidFill>
                        <a:srgbClr val="E5151F"/>
                      </a:solidFill>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rgbClr val="E5151F"/>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[医保汇报展示幻灯作图.xlsx]Sheet1!$F$9:$F$10</c:f>
              <c:strCache>
                <c:ptCount val="2"/>
                <c:pt idx="0">
                  <c:v>西达本胺</c:v>
                </c:pt>
                <c:pt idx="1">
                  <c:v>米托蒽醌脂质体</c:v>
                </c:pt>
              </c:strCache>
            </c:strRef>
          </c:cat>
          <c:val>
            <c:numRef>
              <c:f>[医保汇报展示幻灯作图.xlsx]Sheet1!$G$9:$G$10</c:f>
              <c:numCache>
                <c:formatCode>0.00%</c:formatCode>
                <c:ptCount val="2"/>
                <c:pt idx="0">
                  <c:v>0.278</c:v>
                </c:pt>
                <c:pt idx="1">
                  <c:v>0.417</c:v>
                </c:pt>
              </c:numCache>
            </c:numRef>
          </c:val>
        </c:ser>
        <c:dLbls>
          <c:showLegendKey val="0"/>
          <c:showVal val="1"/>
          <c:showCatName val="0"/>
          <c:showSerName val="0"/>
          <c:showPercent val="0"/>
          <c:showBubbleSize val="0"/>
        </c:dLbls>
        <c:gapWidth val="219"/>
        <c:axId val="191061886"/>
        <c:axId val="469900454"/>
      </c:barChart>
      <c:catAx>
        <c:axId val="191061886"/>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solidFill>
                <a:latin typeface="+mn-lt"/>
                <a:ea typeface="+mn-ea"/>
                <a:cs typeface="+mn-cs"/>
              </a:defRPr>
            </a:pPr>
          </a:p>
        </c:txPr>
        <c:crossAx val="469900454"/>
        <c:crosses val="autoZero"/>
        <c:auto val="1"/>
        <c:lblAlgn val="ctr"/>
        <c:lblOffset val="100"/>
        <c:noMultiLvlLbl val="0"/>
      </c:catAx>
      <c:valAx>
        <c:axId val="469900454"/>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9106188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solidFill>
                <a:latin typeface="+mn-lt"/>
                <a:ea typeface="+mn-ea"/>
                <a:cs typeface="+mn-cs"/>
              </a:defRPr>
            </a:pPr>
            <a:r>
              <a:rPr lang="zh-CN" altLang="en-US" sz="1200" b="0">
                <a:solidFill>
                  <a:schemeClr val="tx1"/>
                </a:solidFill>
              </a:rPr>
              <a:t>中位无进展生存期（</a:t>
            </a:r>
            <a:r>
              <a:rPr lang="en-GB" sz="1200" b="0">
                <a:solidFill>
                  <a:schemeClr val="tx1"/>
                </a:solidFill>
              </a:rPr>
              <a:t>PFS）/</a:t>
            </a:r>
            <a:r>
              <a:rPr lang="zh-CN" altLang="en-US" sz="1200" b="0">
                <a:solidFill>
                  <a:schemeClr val="tx1"/>
                </a:solidFill>
              </a:rPr>
              <a:t>月</a:t>
            </a:r>
            <a:endParaRPr lang="zh-CN" altLang="en-US" sz="1200" b="0">
              <a:solidFill>
                <a:schemeClr val="tx1"/>
              </a:solidFill>
            </a:endParaRPr>
          </a:p>
        </c:rich>
      </c:tx>
      <c:layout/>
      <c:overlay val="0"/>
      <c:spPr>
        <a:noFill/>
        <a:ln>
          <a:noFill/>
        </a:ln>
        <a:effectLst/>
      </c:spPr>
    </c:title>
    <c:autoTitleDeleted val="0"/>
    <c:plotArea>
      <c:layout>
        <c:manualLayout>
          <c:layoutTarget val="inner"/>
          <c:xMode val="edge"/>
          <c:yMode val="edge"/>
          <c:x val="0.202243977560224"/>
          <c:y val="0.211798443260959"/>
          <c:w val="0.743086569134309"/>
          <c:h val="0.705858254813601"/>
        </c:manualLayout>
      </c:layout>
      <c:barChart>
        <c:barDir val="bar"/>
        <c:grouping val="clustered"/>
        <c:varyColors val="0"/>
        <c:ser>
          <c:idx val="0"/>
          <c:order val="0"/>
          <c:tx>
            <c:strRef>
              <c:f>[医保汇报展示幻灯作图.xlsx]Sheet1!$N$8</c:f>
              <c:strCache>
                <c:ptCount val="1"/>
                <c:pt idx="0">
                  <c:v>注册研究中的中位无进展生存期（PFS）/月</c:v>
                </c:pt>
              </c:strCache>
            </c:strRef>
          </c:tx>
          <c:spPr>
            <a:solidFill>
              <a:schemeClr val="accent1"/>
            </a:solidFill>
            <a:ln>
              <a:noFill/>
            </a:ln>
            <a:effectLst/>
          </c:spPr>
          <c:invertIfNegative val="0"/>
          <c:dPt>
            <c:idx val="0"/>
            <c:invertIfNegative val="0"/>
            <c:bubble3D val="0"/>
            <c:spPr>
              <a:solidFill>
                <a:schemeClr val="bg1">
                  <a:lumMod val="75000"/>
                </a:schemeClr>
              </a:solidFill>
              <a:ln>
                <a:noFill/>
              </a:ln>
              <a:effectLst/>
            </c:spPr>
          </c:dPt>
          <c:dPt>
            <c:idx val="1"/>
            <c:invertIfNegative val="0"/>
            <c:bubble3D val="0"/>
            <c:spPr>
              <a:solidFill>
                <a:srgbClr val="E5151F"/>
              </a:solidFill>
              <a:ln>
                <a:noFill/>
              </a:ln>
              <a:effectLst/>
            </c:spPr>
          </c:dPt>
          <c:dLbls>
            <c:dLbl>
              <c:idx val="1"/>
              <c:layout/>
              <c:numFmt formatCode="General" sourceLinked="1"/>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rgbClr val="E5151F"/>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[医保汇报展示幻灯作图.xlsx]Sheet1!$M$9:$M$10</c:f>
              <c:strCache>
                <c:ptCount val="2"/>
                <c:pt idx="0">
                  <c:v>西达本胺</c:v>
                </c:pt>
                <c:pt idx="1">
                  <c:v>米托蒽醌脂质体</c:v>
                </c:pt>
              </c:strCache>
            </c:strRef>
          </c:cat>
          <c:val>
            <c:numRef>
              <c:f>[医保汇报展示幻灯作图.xlsx]Sheet1!$N$9:$N$10</c:f>
              <c:numCache>
                <c:formatCode>General</c:formatCode>
                <c:ptCount val="2"/>
                <c:pt idx="0">
                  <c:v>2.1</c:v>
                </c:pt>
                <c:pt idx="1">
                  <c:v>8.5</c:v>
                </c:pt>
              </c:numCache>
            </c:numRef>
          </c:val>
        </c:ser>
        <c:dLbls>
          <c:showLegendKey val="0"/>
          <c:showVal val="1"/>
          <c:showCatName val="0"/>
          <c:showSerName val="0"/>
          <c:showPercent val="0"/>
          <c:showBubbleSize val="0"/>
        </c:dLbls>
        <c:gapWidth val="182"/>
        <c:axId val="939469168"/>
        <c:axId val="614480613"/>
      </c:barChart>
      <c:catAx>
        <c:axId val="939469168"/>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solidFill>
                <a:latin typeface="+mn-lt"/>
                <a:ea typeface="+mn-ea"/>
                <a:cs typeface="+mn-cs"/>
              </a:defRPr>
            </a:pPr>
          </a:p>
        </c:txPr>
        <c:crossAx val="614480613"/>
        <c:crosses val="autoZero"/>
        <c:auto val="1"/>
        <c:lblAlgn val="ctr"/>
        <c:lblOffset val="100"/>
        <c:noMultiLvlLbl val="0"/>
      </c:catAx>
      <c:valAx>
        <c:axId val="614480613"/>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3946916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b="0"/>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solidFill>
                <a:latin typeface="+mn-lt"/>
                <a:ea typeface="+mn-ea"/>
                <a:cs typeface="+mn-cs"/>
              </a:defRPr>
            </a:pPr>
            <a:r>
              <a:rPr lang="zh-CN" altLang="en-US" sz="1200">
                <a:solidFill>
                  <a:schemeClr val="tx1"/>
                </a:solidFill>
              </a:rPr>
              <a:t>完全缓解率（</a:t>
            </a:r>
            <a:r>
              <a:rPr lang="en-GB" sz="1200">
                <a:solidFill>
                  <a:schemeClr val="tx1"/>
                </a:solidFill>
              </a:rPr>
              <a:t>CR）</a:t>
            </a:r>
            <a:endParaRPr lang="en-GB" sz="1200">
              <a:solidFill>
                <a:schemeClr val="tx1"/>
              </a:solidFill>
            </a:endParaRPr>
          </a:p>
        </c:rich>
      </c:tx>
      <c:layout/>
      <c:overlay val="0"/>
      <c:spPr>
        <a:noFill/>
        <a:ln>
          <a:noFill/>
        </a:ln>
        <a:effectLst/>
      </c:spPr>
    </c:title>
    <c:autoTitleDeleted val="0"/>
    <c:plotArea>
      <c:layout>
        <c:manualLayout>
          <c:layoutTarget val="inner"/>
          <c:xMode val="edge"/>
          <c:yMode val="edge"/>
          <c:x val="0.232972680551799"/>
          <c:y val="0.156967213114754"/>
          <c:w val="0.678847714362997"/>
          <c:h val="0.733606557377049"/>
        </c:manualLayout>
      </c:layout>
      <c:barChart>
        <c:barDir val="bar"/>
        <c:grouping val="clustered"/>
        <c:varyColors val="0"/>
        <c:ser>
          <c:idx val="0"/>
          <c:order val="0"/>
          <c:tx>
            <c:strRef>
              <c:f>[医保汇报展示幻灯作图.xlsx]Sheet1!$U$8</c:f>
              <c:strCache>
                <c:ptCount val="1"/>
                <c:pt idx="0">
                  <c:v>注册研究中的完全缓解率（CR）</c:v>
                </c:pt>
              </c:strCache>
            </c:strRef>
          </c:tx>
          <c:spPr>
            <a:solidFill>
              <a:schemeClr val="accent1"/>
            </a:solidFill>
            <a:ln>
              <a:noFill/>
            </a:ln>
            <a:effectLst/>
          </c:spPr>
          <c:invertIfNegative val="0"/>
          <c:dPt>
            <c:idx val="0"/>
            <c:invertIfNegative val="0"/>
            <c:bubble3D val="0"/>
            <c:spPr>
              <a:solidFill>
                <a:schemeClr val="bg1">
                  <a:lumMod val="75000"/>
                </a:schemeClr>
              </a:solidFill>
              <a:ln>
                <a:noFill/>
              </a:ln>
              <a:effectLst/>
            </c:spPr>
          </c:dPt>
          <c:dPt>
            <c:idx val="1"/>
            <c:invertIfNegative val="0"/>
            <c:bubble3D val="0"/>
            <c:spPr>
              <a:solidFill>
                <a:srgbClr val="E5151F"/>
              </a:solidFill>
              <a:ln>
                <a:noFill/>
              </a:ln>
              <a:effectLst/>
            </c:spPr>
          </c:dPt>
          <c:dLbls>
            <c:dLbl>
              <c:idx val="0"/>
              <c:layout/>
              <c:tx>
                <c:rich>
                  <a:bodyPr rot="0" spcFirstLastPara="0" vertOverflow="ellipsis" vert="horz" wrap="square" lIns="38100" tIns="19050" rIns="38100" bIns="19050" anchor="ctr" anchorCtr="1"/>
                  <a:lstStyle/>
                  <a:p>
                    <a:pPr>
                      <a:defRPr lang="zh-CN" sz="1600" b="1" i="0" u="none" strike="noStrike" kern="1200" baseline="0">
                        <a:solidFill>
                          <a:schemeClr val="tx1">
                            <a:lumMod val="75000"/>
                            <a:lumOff val="25000"/>
                          </a:schemeClr>
                        </a:solidFill>
                        <a:latin typeface="+mn-lt"/>
                        <a:ea typeface="+mn-ea"/>
                        <a:cs typeface="+mn-cs"/>
                      </a:defRPr>
                    </a:pPr>
                    <a:r>
                      <a:rPr lang="en-US" altLang="zh-CN"/>
                      <a:t>13.9%</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00901639344262295"/>
                </c:manualLayout>
              </c:layout>
              <c:tx>
                <c:rich>
                  <a:bodyPr rot="0" spcFirstLastPara="0" vertOverflow="ellipsis" vert="horz" wrap="square" lIns="38100" tIns="19050" rIns="38100" bIns="19050" anchor="ctr" anchorCtr="1"/>
                  <a:lstStyle/>
                  <a:p>
                    <a:pPr defTabSz="914400">
                      <a:defRPr lang="zh-CN" sz="1600" b="1" i="0" u="none" strike="noStrike" kern="1200" baseline="0">
                        <a:solidFill>
                          <a:srgbClr val="E5151F"/>
                        </a:solidFill>
                        <a:latin typeface="+mn-lt"/>
                        <a:ea typeface="+mn-ea"/>
                        <a:cs typeface="+mn-cs"/>
                      </a:defRPr>
                    </a:pPr>
                    <a:r>
                      <a:rPr lang="en-US" altLang="zh-CN">
                        <a:solidFill>
                          <a:srgbClr val="E5151F"/>
                        </a:solidFill>
                      </a:rPr>
                      <a:t>23.1%</a:t>
                    </a:r>
                    <a:endParaRPr lang="en-US" altLang="zh-CN">
                      <a:solidFill>
                        <a:srgbClr val="E5151F"/>
                      </a:solidFill>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rgbClr val="E5151F"/>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[医保汇报展示幻灯作图.xlsx]Sheet1!$M$9:$M$10</c:f>
              <c:strCache>
                <c:ptCount val="2"/>
                <c:pt idx="0">
                  <c:v>西达本胺</c:v>
                </c:pt>
                <c:pt idx="1">
                  <c:v>米托蒽醌脂质体</c:v>
                </c:pt>
              </c:strCache>
            </c:strRef>
          </c:cat>
          <c:val>
            <c:numRef>
              <c:f>[医保汇报展示幻灯作图.xlsx]Sheet1!$U$9:$U$10</c:f>
              <c:numCache>
                <c:formatCode>0%</c:formatCode>
                <c:ptCount val="2"/>
                <c:pt idx="0">
                  <c:v>0.14</c:v>
                </c:pt>
                <c:pt idx="1" c:formatCode="0.00%">
                  <c:v>0.231</c:v>
                </c:pt>
              </c:numCache>
            </c:numRef>
          </c:val>
        </c:ser>
        <c:dLbls>
          <c:showLegendKey val="0"/>
          <c:showVal val="1"/>
          <c:showCatName val="0"/>
          <c:showSerName val="0"/>
          <c:showPercent val="0"/>
          <c:showBubbleSize val="0"/>
        </c:dLbls>
        <c:gapWidth val="182"/>
        <c:axId val="939469168"/>
        <c:axId val="614480613"/>
      </c:barChart>
      <c:catAx>
        <c:axId val="939469168"/>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solidFill>
                <a:latin typeface="+mn-lt"/>
                <a:ea typeface="+mn-ea"/>
                <a:cs typeface="+mn-cs"/>
              </a:defRPr>
            </a:pPr>
          </a:p>
        </c:txPr>
        <c:crossAx val="614480613"/>
        <c:crosses val="autoZero"/>
        <c:auto val="1"/>
        <c:lblAlgn val="ctr"/>
        <c:lblOffset val="100"/>
        <c:noMultiLvlLbl val="0"/>
      </c:catAx>
      <c:valAx>
        <c:axId val="614480613"/>
        <c:scaling>
          <c:orientation val="minMax"/>
        </c:scaling>
        <c:delete val="1"/>
        <c:axPos val="b"/>
        <c:numFmt formatCode="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3946916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478A05-8D08-4992-87AF-A70EA1723F4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B9971-1D74-4DDC-870D-7D0A975D4915}"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FDFB9971-1D74-4DDC-870D-7D0A975D491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3BE65E-D6A0-433A-9769-180C0D5DD83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7FD6B05-CFB8-4B21-9472-F0F8BCC54CE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选择依据分条来写</a:t>
            </a:r>
            <a:endParaRPr lang="zh-CN" altLang="en-US" dirty="0"/>
          </a:p>
        </p:txBody>
      </p:sp>
      <p:sp>
        <p:nvSpPr>
          <p:cNvPr id="4" name="Slide Number Placeholder 3"/>
          <p:cNvSpPr>
            <a:spLocks noGrp="1"/>
          </p:cNvSpPr>
          <p:nvPr>
            <p:ph type="sldNum" sz="quarter" idx="5"/>
          </p:nvPr>
        </p:nvSpPr>
        <p:spPr/>
        <p:txBody>
          <a:bodyPr/>
          <a:lstStyle/>
          <a:p>
            <a:fld id="{E66E82B3-4566-4C2E-854A-AB9AE37DD1E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effectLst/>
                <a:sym typeface="+mn-ea"/>
              </a:rPr>
              <a:t>和药经试验预算影响分析保持一致</a:t>
            </a:r>
            <a:endParaRPr lang="zh-CN" altLang="zh-CN" kern="1200" dirty="0">
              <a:solidFill>
                <a:schemeClr val="tx1"/>
              </a:solidFill>
              <a:effectLst/>
              <a:latin typeface="+mn-lt"/>
              <a:ea typeface="+mn-ea"/>
              <a:cs typeface="+mn-cs"/>
              <a:sym typeface="+mn-ea"/>
            </a:endParaRPr>
          </a:p>
          <a:p>
            <a:r>
              <a:rPr lang="zh-CN" noProof="0" dirty="0">
                <a:ln>
                  <a:noFill/>
                </a:ln>
                <a:effectLst/>
                <a:uLnTx/>
                <a:uFillTx/>
                <a:latin typeface="微软雅黑" panose="020B0503020204020204" pitchFamily="34" charset="-122"/>
                <a:ea typeface="微软雅黑" panose="020B0503020204020204" pitchFamily="34" charset="-122"/>
              </a:rPr>
              <a:t>疾病描述来自文献</a:t>
            </a:r>
            <a:endParaRPr lang="zh-CN" noProof="0" dirty="0">
              <a:ln>
                <a:noFill/>
              </a:ln>
              <a:effectLst/>
              <a:uLnTx/>
              <a:uFillTx/>
              <a:latin typeface="微软雅黑" panose="020B0503020204020204" pitchFamily="34" charset="-122"/>
              <a:ea typeface="微软雅黑" panose="020B0503020204020204" pitchFamily="34" charset="-122"/>
            </a:endParaRPr>
          </a:p>
          <a:p>
            <a:r>
              <a:rPr lang="zh-CN" noProof="0" dirty="0">
                <a:ln>
                  <a:noFill/>
                </a:ln>
                <a:effectLst/>
                <a:uLnTx/>
                <a:uFillTx/>
                <a:latin typeface="微软雅黑" panose="020B0503020204020204" pitchFamily="34" charset="-122"/>
                <a:ea typeface="微软雅黑" panose="020B0503020204020204" pitchFamily="34" charset="-122"/>
              </a:rPr>
              <a:t>【</a:t>
            </a:r>
            <a:r>
              <a:rPr lang="en-US" altLang="zh-CN" noProof="0" dirty="0">
                <a:ln>
                  <a:noFill/>
                </a:ln>
                <a:effectLst/>
                <a:uLnTx/>
                <a:uFillTx/>
                <a:latin typeface="微软雅黑" panose="020B0503020204020204" pitchFamily="34" charset="-122"/>
                <a:ea typeface="微软雅黑" panose="020B0503020204020204" pitchFamily="34" charset="-122"/>
              </a:rPr>
              <a:t>6</a:t>
            </a:r>
            <a:r>
              <a:rPr lang="zh-CN" noProof="0" dirty="0">
                <a:ln>
                  <a:noFill/>
                </a:ln>
                <a:effectLst/>
                <a:uLnTx/>
                <a:uFillTx/>
                <a:latin typeface="微软雅黑" panose="020B0503020204020204" pitchFamily="34" charset="-122"/>
                <a:ea typeface="微软雅黑" panose="020B0503020204020204" pitchFamily="34" charset="-122"/>
              </a:rPr>
              <a:t>】</a:t>
            </a:r>
            <a:r>
              <a:rPr noProof="0" dirty="0">
                <a:ln>
                  <a:noFill/>
                </a:ln>
                <a:effectLst/>
                <a:uLnTx/>
                <a:uFillTx/>
                <a:latin typeface="微软雅黑" panose="020B0503020204020204" pitchFamily="34" charset="-122"/>
                <a:ea typeface="微软雅黑" panose="020B0503020204020204" pitchFamily="34" charset="-122"/>
              </a:rPr>
              <a:t>郑文,朱军,谢玉泉等.外周T细胞淋巴瘤临床分析[J].中华内科杂志,2007,46(01):60-61.</a:t>
            </a:r>
            <a:endParaRPr noProof="0" dirty="0">
              <a:ln>
                <a:noFill/>
              </a:ln>
              <a:effectLst/>
              <a:uLnTx/>
              <a:uFillTx/>
              <a:latin typeface="微软雅黑" panose="020B0503020204020204" pitchFamily="34" charset="-122"/>
              <a:ea typeface="微软雅黑" panose="020B0503020204020204" pitchFamily="34" charset="-122"/>
            </a:endParaRPr>
          </a:p>
          <a:p>
            <a:r>
              <a:rPr lang="en-US" altLang="zh-CN" sz="1200" b="1" kern="1200" dirty="0">
                <a:solidFill>
                  <a:srgbClr val="C00000"/>
                </a:solidFill>
                <a:effectLst/>
                <a:latin typeface="+mn-lt"/>
                <a:ea typeface="+mn-ea"/>
                <a:cs typeface="+mn-cs"/>
              </a:rPr>
              <a:t>5</a:t>
            </a:r>
            <a:r>
              <a:rPr lang="zh-CN" altLang="en-US" sz="1200" b="1" kern="1200" dirty="0">
                <a:solidFill>
                  <a:srgbClr val="C00000"/>
                </a:solidFill>
                <a:effectLst/>
                <a:latin typeface="+mn-lt"/>
                <a:ea typeface="+mn-ea"/>
                <a:cs typeface="+mn-cs"/>
              </a:rPr>
              <a:t>年</a:t>
            </a:r>
            <a:r>
              <a:rPr lang="en-US" altLang="zh-CN" sz="1200" b="1" kern="1200" dirty="0">
                <a:solidFill>
                  <a:srgbClr val="C00000"/>
                </a:solidFill>
                <a:effectLst/>
                <a:latin typeface="+mn-lt"/>
                <a:ea typeface="+mn-ea"/>
                <a:cs typeface="+mn-cs"/>
              </a:rPr>
              <a:t>OS</a:t>
            </a:r>
            <a:r>
              <a:rPr lang="zh-CN" altLang="en-US" sz="1200" b="1" kern="1200" dirty="0">
                <a:solidFill>
                  <a:srgbClr val="C00000"/>
                </a:solidFill>
                <a:effectLst/>
                <a:latin typeface="+mn-lt"/>
                <a:ea typeface="+mn-ea"/>
                <a:cs typeface="+mn-cs"/>
              </a:rPr>
              <a:t>占比</a:t>
            </a:r>
            <a:r>
              <a:rPr lang="en-US" altLang="zh-CN" sz="1200" b="1" kern="1200" dirty="0">
                <a:solidFill>
                  <a:srgbClr val="C00000"/>
                </a:solidFill>
                <a:effectLst/>
                <a:latin typeface="+mn-lt"/>
                <a:ea typeface="+mn-ea"/>
                <a:cs typeface="+mn-cs"/>
              </a:rPr>
              <a:t>30%-40%</a:t>
            </a:r>
            <a:r>
              <a:rPr lang="zh-CN" altLang="en-US" sz="1200" b="1" kern="1200" dirty="0">
                <a:solidFill>
                  <a:srgbClr val="C00000"/>
                </a:solidFill>
                <a:effectLst/>
                <a:latin typeface="+mn-lt"/>
                <a:ea typeface="+mn-ea"/>
                <a:cs typeface="+mn-cs"/>
              </a:rPr>
              <a:t>，外周</a:t>
            </a:r>
            <a:r>
              <a:rPr lang="en-US" altLang="zh-CN" sz="1200" b="1" kern="1200" dirty="0">
                <a:solidFill>
                  <a:srgbClr val="C00000"/>
                </a:solidFill>
                <a:effectLst/>
                <a:latin typeface="+mn-lt"/>
                <a:ea typeface="+mn-ea"/>
                <a:cs typeface="+mn-cs"/>
              </a:rPr>
              <a:t>T</a:t>
            </a:r>
            <a:r>
              <a:rPr lang="zh-CN" altLang="en-US" sz="1200" b="1" kern="1200" dirty="0">
                <a:solidFill>
                  <a:srgbClr val="C00000"/>
                </a:solidFill>
                <a:effectLst/>
                <a:latin typeface="+mn-lt"/>
                <a:ea typeface="+mn-ea"/>
                <a:cs typeface="+mn-cs"/>
              </a:rPr>
              <a:t>占淋巴瘤</a:t>
            </a:r>
            <a:r>
              <a:rPr lang="en-US" altLang="zh-CN" sz="1200" b="1" kern="1200" dirty="0">
                <a:solidFill>
                  <a:srgbClr val="C00000"/>
                </a:solidFill>
                <a:effectLst/>
                <a:latin typeface="+mn-lt"/>
                <a:ea typeface="+mn-ea"/>
                <a:cs typeface="+mn-cs"/>
              </a:rPr>
              <a:t>21.38%</a:t>
            </a:r>
            <a:r>
              <a:rPr lang="zh-CN" altLang="en-US" sz="1200" b="1" kern="1200" dirty="0">
                <a:solidFill>
                  <a:srgbClr val="C00000"/>
                </a:solidFill>
                <a:effectLst/>
                <a:latin typeface="+mn-lt"/>
                <a:ea typeface="+mn-ea"/>
                <a:cs typeface="+mn-cs"/>
              </a:rPr>
              <a:t>，来自：</a:t>
            </a:r>
            <a:r>
              <a:rPr lang="zh-CN" altLang="zh-CN" sz="1200" b="1" kern="1200" dirty="0">
                <a:solidFill>
                  <a:srgbClr val="C00000"/>
                </a:solidFill>
                <a:effectLst/>
                <a:latin typeface="+mn-lt"/>
                <a:ea typeface="+mn-ea"/>
                <a:cs typeface="+mn-cs"/>
              </a:rPr>
              <a:t>盐酸米托蒽醌脂质体注射液治疗外周T细胞淋巴瘤临床应用指导原则</a:t>
            </a:r>
            <a:endParaRPr lang="zh-CN" altLang="zh-CN" sz="1200" b="1" kern="1200" dirty="0">
              <a:solidFill>
                <a:srgbClr val="C00000"/>
              </a:solidFill>
              <a:effectLst/>
              <a:latin typeface="+mn-lt"/>
              <a:ea typeface="+mn-ea"/>
              <a:cs typeface="+mn-cs"/>
            </a:endParaRPr>
          </a:p>
          <a:p>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中国临床肿瘤学会（CSCO）淋巴瘤专家委员会. 盐酸米托蒽醌脂质体注射液治疗外周T细胞淋巴瘤临床应用指导原则 [J] . 白血病·淋巴瘤, 2022, 31(5) : 257-262. DOI: 10.3760/cma.j.cn115356-20220311-00068.</a:t>
            </a:r>
            <a:endParaRPr lang="zh-CN" altLang="zh-CN" sz="1200" kern="1200" dirty="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r>
              <a:rPr lang="en-US" altLang="zh-CN" sz="1200" b="1" kern="1200" dirty="0">
                <a:solidFill>
                  <a:schemeClr val="tx1"/>
                </a:solidFill>
                <a:effectLst/>
                <a:latin typeface="+mn-lt"/>
                <a:ea typeface="+mn-ea"/>
                <a:cs typeface="+mn-cs"/>
              </a:rPr>
              <a:t>5</a:t>
            </a:r>
            <a:r>
              <a:rPr lang="zh-CN" altLang="en-US" sz="1200" b="1" kern="1200" dirty="0">
                <a:solidFill>
                  <a:schemeClr val="tx1"/>
                </a:solidFill>
                <a:effectLst/>
                <a:latin typeface="+mn-lt"/>
                <a:ea typeface="+mn-ea"/>
                <a:cs typeface="+mn-cs"/>
              </a:rPr>
              <a:t>年生存率</a:t>
            </a:r>
            <a:r>
              <a:rPr lang="en-US" altLang="zh-CN" sz="1200" b="1" kern="1200" dirty="0">
                <a:solidFill>
                  <a:schemeClr val="tx1"/>
                </a:solidFill>
                <a:effectLst/>
                <a:latin typeface="+mn-lt"/>
                <a:ea typeface="+mn-ea"/>
                <a:cs typeface="+mn-cs"/>
              </a:rPr>
              <a:t>25%-30% </a:t>
            </a:r>
            <a:r>
              <a:rPr lang="zh-CN" altLang="en-US" sz="1200" b="1" kern="1200" dirty="0">
                <a:solidFill>
                  <a:schemeClr val="tx1"/>
                </a:solidFill>
                <a:effectLst/>
                <a:latin typeface="+mn-lt"/>
                <a:ea typeface="+mn-ea"/>
                <a:cs typeface="+mn-cs"/>
              </a:rPr>
              <a:t>，</a:t>
            </a:r>
            <a:r>
              <a:rPr lang="en-US" altLang="zh-CN"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PTCL</a:t>
            </a:r>
            <a:r>
              <a:rPr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 占</a:t>
            </a:r>
            <a:r>
              <a:rPr lang="zh-CN"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非霍</a:t>
            </a:r>
            <a:r>
              <a:rPr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 </a:t>
            </a:r>
            <a:r>
              <a:rPr b="1" kern="100"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mn-ea"/>
              </a:rPr>
              <a:t>25%~30%，</a:t>
            </a:r>
            <a:r>
              <a:rPr lang="zh-CN" b="1" kern="100"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mn-ea"/>
              </a:rPr>
              <a:t>显著高于欧美</a:t>
            </a:r>
            <a:r>
              <a:rPr lang="en-US" altLang="zh-CN" b="1" kern="100"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mn-ea"/>
              </a:rPr>
              <a:t>10-15%</a:t>
            </a:r>
            <a:r>
              <a:rPr lang="zh-CN" altLang="en-US" b="1" kern="100"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200" b="1" kern="1200" dirty="0">
                <a:solidFill>
                  <a:schemeClr val="tx1"/>
                </a:solidFill>
                <a:effectLst/>
                <a:latin typeface="+mn-lt"/>
                <a:ea typeface="+mn-ea"/>
                <a:cs typeface="+mn-cs"/>
              </a:rPr>
              <a:t>来自：</a:t>
            </a:r>
            <a:r>
              <a:rPr lang="zh-CN" altLang="zh-CN" sz="1200" b="1" kern="1200" dirty="0">
                <a:solidFill>
                  <a:schemeClr val="tx1"/>
                </a:solidFill>
                <a:effectLst/>
                <a:latin typeface="+mn-lt"/>
                <a:ea typeface="+mn-ea"/>
                <a:cs typeface="+mn-cs"/>
              </a:rPr>
              <a:t>盐酸米托蒽醌脂质体与西达本胺治疗复发/难治外周 T 细胞淋巴瘤疗效及安全性的匹配调整间接比较，附参考文献</a:t>
            </a:r>
            <a:endParaRPr lang="zh-CN" altLang="zh-CN" sz="1200" b="1" kern="1200" dirty="0">
              <a:solidFill>
                <a:schemeClr val="tx1"/>
              </a:solidFill>
              <a:effectLst/>
              <a:latin typeface="+mn-lt"/>
              <a:ea typeface="+mn-ea"/>
              <a:cs typeface="+mn-cs"/>
            </a:endParaRPr>
          </a:p>
          <a:p>
            <a:r>
              <a:rPr lang="en-US" noProof="0" dirty="0">
                <a:ln>
                  <a:noFill/>
                </a:ln>
                <a:effectLst/>
                <a:uLnTx/>
                <a:uFillTx/>
                <a:latin typeface="微软雅黑" panose="020B0503020204020204" pitchFamily="34" charset="-122"/>
                <a:ea typeface="微软雅黑" panose="020B0503020204020204" pitchFamily="34" charset="-122"/>
                <a:sym typeface="+mn-ea"/>
              </a:rPr>
              <a:t>1.</a:t>
            </a:r>
            <a:r>
              <a:rPr noProof="0" dirty="0">
                <a:ln>
                  <a:noFill/>
                </a:ln>
                <a:effectLst/>
                <a:uLnTx/>
                <a:uFillTx/>
                <a:latin typeface="微软雅黑" panose="020B0503020204020204" pitchFamily="34" charset="-122"/>
                <a:ea typeface="微软雅黑" panose="020B0503020204020204" pitchFamily="34" charset="-122"/>
                <a:sym typeface="+mn-ea"/>
              </a:rPr>
              <a:t>李小秋, 李甘地, 高子芬. 中国淋巴瘤亚型分布:国内多中心性病例10002例分析 [J]. 诊断学理论与实践, 2012, 11(02): 111-5.</a:t>
            </a:r>
            <a:endParaRPr noProof="0" dirty="0">
              <a:ln>
                <a:noFill/>
              </a:ln>
              <a:effectLst/>
              <a:uLnTx/>
              <a:uFillTx/>
              <a:latin typeface="微软雅黑" panose="020B0503020204020204" pitchFamily="34" charset="-122"/>
              <a:ea typeface="微软雅黑" panose="020B0503020204020204" pitchFamily="34" charset="-122"/>
            </a:endParaRPr>
          </a:p>
          <a:p>
            <a:r>
              <a:rPr lang="en-US" noProof="0" dirty="0">
                <a:ln>
                  <a:noFill/>
                </a:ln>
                <a:effectLst/>
                <a:uLnTx/>
                <a:uFillTx/>
                <a:latin typeface="微软雅黑" panose="020B0503020204020204" pitchFamily="34" charset="-122"/>
                <a:ea typeface="微软雅黑" panose="020B0503020204020204" pitchFamily="34" charset="-122"/>
                <a:sym typeface="+mn-ea"/>
              </a:rPr>
              <a:t>2.</a:t>
            </a:r>
            <a:r>
              <a:rPr noProof="0" dirty="0">
                <a:ln>
                  <a:noFill/>
                </a:ln>
                <a:effectLst/>
                <a:uLnTx/>
                <a:uFillTx/>
                <a:latin typeface="微软雅黑" panose="020B0503020204020204" pitchFamily="34" charset="-122"/>
                <a:ea typeface="微软雅黑" panose="020B0503020204020204" pitchFamily="34" charset="-122"/>
                <a:sym typeface="+mn-ea"/>
              </a:rPr>
              <a:t> Sun, Yang, Lu, et al. Distribution of lymphoid neoplasms in China: analysis of 4,638 cases according to the World Health Organization classification [J]. Am J Clin Pathol, 2012, 138(3): 429-34.</a:t>
            </a:r>
            <a:endParaRPr noProof="0" dirty="0">
              <a:ln>
                <a:noFill/>
              </a:ln>
              <a:effectLst/>
              <a:uLnTx/>
              <a:uFillTx/>
              <a:latin typeface="微软雅黑" panose="020B0503020204020204" pitchFamily="34" charset="-122"/>
              <a:ea typeface="微软雅黑" panose="020B0503020204020204" pitchFamily="34" charset="-122"/>
            </a:endParaRPr>
          </a:p>
          <a:p>
            <a:r>
              <a:rPr lang="en-US" noProof="0" dirty="0">
                <a:ln>
                  <a:noFill/>
                </a:ln>
                <a:effectLst/>
                <a:uLnTx/>
                <a:uFillTx/>
                <a:latin typeface="微软雅黑" panose="020B0503020204020204" pitchFamily="34" charset="-122"/>
                <a:ea typeface="微软雅黑" panose="020B0503020204020204" pitchFamily="34" charset="-122"/>
                <a:sym typeface="+mn-ea"/>
              </a:rPr>
              <a:t>3.</a:t>
            </a:r>
            <a:r>
              <a:rPr noProof="0" dirty="0">
                <a:ln>
                  <a:noFill/>
                </a:ln>
                <a:effectLst/>
                <a:uLnTx/>
                <a:uFillTx/>
                <a:latin typeface="微软雅黑" panose="020B0503020204020204" pitchFamily="34" charset="-122"/>
                <a:ea typeface="微软雅黑" panose="020B0503020204020204" pitchFamily="34" charset="-122"/>
                <a:sym typeface="+mn-ea"/>
              </a:rPr>
              <a:t> Yang, Zhang, Yu, et al. Subtype distribution of lymphomas in Southwest China: analysis of 6,382 cases using WHO classification in a single institution [J]. Diagn Pathol, 2011, 6: 77.</a:t>
            </a:r>
            <a:endParaRPr noProof="0" dirty="0">
              <a:ln>
                <a:noFill/>
              </a:ln>
              <a:effectLst/>
              <a:uLnTx/>
              <a:uFillTx/>
              <a:latin typeface="微软雅黑" panose="020B0503020204020204" pitchFamily="34" charset="-122"/>
              <a:ea typeface="微软雅黑" panose="020B0503020204020204" pitchFamily="34" charset="-122"/>
            </a:endParaRPr>
          </a:p>
          <a:p>
            <a:r>
              <a:rPr lang="zh-CN" b="1" kern="100"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mn-ea"/>
              </a:rPr>
              <a:t>显著高于欧美</a:t>
            </a:r>
            <a:r>
              <a:rPr lang="en-US" altLang="zh-CN" b="1" kern="100"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mn-ea"/>
              </a:rPr>
              <a:t>10-15%</a:t>
            </a:r>
            <a:endParaRPr lang="en-US" noProof="0" dirty="0">
              <a:ln>
                <a:noFill/>
              </a:ln>
              <a:effectLst/>
              <a:uLnTx/>
              <a:uFillTx/>
              <a:latin typeface="微软雅黑" panose="020B0503020204020204" pitchFamily="34" charset="-122"/>
              <a:ea typeface="微软雅黑" panose="020B0503020204020204" pitchFamily="34" charset="-122"/>
              <a:sym typeface="+mn-ea"/>
            </a:endParaRPr>
          </a:p>
          <a:p>
            <a:r>
              <a:rPr lang="en-US" noProof="0" dirty="0">
                <a:ln>
                  <a:noFill/>
                </a:ln>
                <a:effectLst/>
                <a:uLnTx/>
                <a:uFillTx/>
                <a:latin typeface="微软雅黑" panose="020B0503020204020204" pitchFamily="34" charset="-122"/>
                <a:ea typeface="微软雅黑" panose="020B0503020204020204" pitchFamily="34" charset="-122"/>
                <a:sym typeface="+mn-ea"/>
              </a:rPr>
              <a:t>4.</a:t>
            </a:r>
            <a:r>
              <a:rPr noProof="0" dirty="0">
                <a:ln>
                  <a:noFill/>
                </a:ln>
                <a:effectLst/>
                <a:uLnTx/>
                <a:uFillTx/>
                <a:latin typeface="微软雅黑" panose="020B0503020204020204" pitchFamily="34" charset="-122"/>
                <a:ea typeface="微软雅黑" panose="020B0503020204020204" pitchFamily="34" charset="-122"/>
                <a:sym typeface="+mn-ea"/>
              </a:rPr>
              <a:t> Hennessy, Hanrahan, Daly. Non-Hodgkin lymphoma: an update [J]. Lancet Oncol, 2004, 5(6): 341-53.</a:t>
            </a:r>
            <a:endParaRPr noProof="0" dirty="0">
              <a:ln>
                <a:noFill/>
              </a:ln>
              <a:effectLst/>
              <a:uLnTx/>
              <a:uFillTx/>
              <a:latin typeface="微软雅黑" panose="020B0503020204020204" pitchFamily="34" charset="-122"/>
              <a:ea typeface="微软雅黑" panose="020B0503020204020204" pitchFamily="34" charset="-122"/>
            </a:endParaRPr>
          </a:p>
          <a:p>
            <a:r>
              <a:rPr lang="en-US" noProof="0" dirty="0">
                <a:ln>
                  <a:noFill/>
                </a:ln>
                <a:effectLst/>
                <a:uLnTx/>
                <a:uFillTx/>
                <a:latin typeface="微软雅黑" panose="020B0503020204020204" pitchFamily="34" charset="-122"/>
                <a:ea typeface="微软雅黑" panose="020B0503020204020204" pitchFamily="34" charset="-122"/>
                <a:sym typeface="+mn-ea"/>
              </a:rPr>
              <a:t>5.</a:t>
            </a:r>
            <a:r>
              <a:rPr noProof="0" dirty="0">
                <a:ln>
                  <a:noFill/>
                </a:ln>
                <a:effectLst/>
                <a:uLnTx/>
                <a:uFillTx/>
                <a:latin typeface="微软雅黑" panose="020B0503020204020204" pitchFamily="34" charset="-122"/>
                <a:ea typeface="微软雅黑" panose="020B0503020204020204" pitchFamily="34" charset="-122"/>
                <a:sym typeface="+mn-ea"/>
              </a:rPr>
              <a:t> Vose, Armitage, Weisenburger. International peripheral T-cell and natural killer/T-cell lymphoma study: pathology findings and clinical outcomes [J]. J Clin Oncol, 2008, 26(25): 4124-30.</a:t>
            </a:r>
            <a:endParaRPr noProof="0" dirty="0">
              <a:ln>
                <a:noFill/>
              </a:ln>
              <a:effectLst/>
              <a:uLnTx/>
              <a:uFillTx/>
              <a:latin typeface="微软雅黑" panose="020B0503020204020204" pitchFamily="34" charset="-122"/>
              <a:ea typeface="微软雅黑" panose="020B0503020204020204" pitchFamily="34" charset="-122"/>
              <a:sym typeface="+mn-ea"/>
            </a:endParaRPr>
          </a:p>
          <a:p>
            <a:endParaRPr noProof="0" dirty="0">
              <a:ln>
                <a:noFill/>
              </a:ln>
              <a:effectLst/>
              <a:uLnTx/>
              <a:uFillTx/>
              <a:latin typeface="微软雅黑" panose="020B0503020204020204" pitchFamily="34" charset="-122"/>
              <a:ea typeface="微软雅黑" panose="020B0503020204020204" pitchFamily="34" charset="-122"/>
              <a:sym typeface="+mn-ea"/>
            </a:endParaRPr>
          </a:p>
          <a:p>
            <a:r>
              <a:rPr lang="en-US" altLang="zh-CN" b="1" dirty="0">
                <a:effectLst/>
                <a:sym typeface="+mn-ea"/>
              </a:rPr>
              <a:t>5</a:t>
            </a:r>
            <a:r>
              <a:rPr lang="zh-CN" altLang="en-US" b="1" dirty="0">
                <a:effectLst/>
                <a:sym typeface="+mn-ea"/>
              </a:rPr>
              <a:t>年生存率</a:t>
            </a:r>
            <a:r>
              <a:rPr lang="en-US" altLang="zh-CN" b="1" dirty="0">
                <a:effectLst/>
                <a:sym typeface="+mn-ea"/>
              </a:rPr>
              <a:t>25%-30% </a:t>
            </a:r>
            <a:r>
              <a:rPr lang="zh-CN" altLang="en-US" b="1" dirty="0">
                <a:effectLst/>
                <a:sym typeface="+mn-ea"/>
              </a:rPr>
              <a:t>，</a:t>
            </a:r>
            <a:endParaRPr noProof="0" dirty="0">
              <a:ln>
                <a:noFill/>
              </a:ln>
              <a:effectLst/>
              <a:uLnTx/>
              <a:uFillTx/>
              <a:latin typeface="微软雅黑" panose="020B0503020204020204" pitchFamily="34" charset="-122"/>
              <a:ea typeface="微软雅黑" panose="020B0503020204020204" pitchFamily="34" charset="-122"/>
              <a:sym typeface="+mn-ea"/>
            </a:endParaRPr>
          </a:p>
          <a:p>
            <a:r>
              <a:rPr lang="en-US" noProof="0" dirty="0">
                <a:ln>
                  <a:noFill/>
                </a:ln>
                <a:effectLst/>
                <a:uLnTx/>
                <a:uFillTx/>
                <a:latin typeface="微软雅黑" panose="020B0503020204020204" pitchFamily="34" charset="-122"/>
                <a:ea typeface="微软雅黑" panose="020B0503020204020204" pitchFamily="34" charset="-122"/>
              </a:rPr>
              <a:t>6.</a:t>
            </a:r>
            <a:r>
              <a:rPr noProof="0" dirty="0">
                <a:ln>
                  <a:noFill/>
                </a:ln>
                <a:effectLst/>
                <a:uLnTx/>
                <a:uFillTx/>
                <a:latin typeface="微软雅黑" panose="020B0503020204020204" pitchFamily="34" charset="-122"/>
                <a:ea typeface="微软雅黑" panose="020B0503020204020204" pitchFamily="34" charset="-122"/>
              </a:rPr>
              <a:t>石远凯. 西达本胺——新型亚型选择性口服组蛋白去乙酰化酶抑制剂治疗复发或难治性外周 T 细胞淋巴瘤的 II 期临床研究 [J]. 第七届中国肿瘤内科大会（CSMO）, 2012.</a:t>
            </a:r>
            <a:endParaRPr noProof="0" dirty="0">
              <a:ln>
                <a:noFill/>
              </a:ln>
              <a:effectLst/>
              <a:uLnTx/>
              <a:uFillTx/>
              <a:latin typeface="微软雅黑" panose="020B0503020204020204" pitchFamily="34" charset="-122"/>
              <a:ea typeface="微软雅黑" panose="020B0503020204020204" pitchFamily="34" charset="-122"/>
            </a:endParaRPr>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E66E82B3-4566-4C2E-854A-AB9AE37DD1E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说明书：</a:t>
            </a:r>
            <a:r>
              <a:rPr lang="zh-CN" altLang="en-US"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中性粒细胞计数最低值大约出现在用药后</a:t>
            </a:r>
            <a:r>
              <a:rPr lang="en-US" altLang="zh-CN"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周左右，</a:t>
            </a:r>
            <a:r>
              <a:rPr lang="zh-CN" altLang="en-US"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持续约</a:t>
            </a:r>
            <a:r>
              <a:rPr lang="en-US" altLang="zh-CN"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1</a:t>
            </a:r>
            <a:r>
              <a:rPr lang="zh-CN" altLang="en-US"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周左右恢复；</a:t>
            </a:r>
            <a:r>
              <a:rPr lang="zh-CN" altLang="en-US"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血小板计数最低值大约出现在用药后</a:t>
            </a:r>
            <a:r>
              <a:rPr lang="en-US" altLang="zh-CN"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周左右，</a:t>
            </a:r>
            <a:r>
              <a:rPr lang="zh-CN" altLang="en-US"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持续约</a:t>
            </a:r>
            <a:r>
              <a:rPr lang="en-US" altLang="zh-CN"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周左右恢复；</a:t>
            </a:r>
            <a:endParaRPr lang="zh-CN" altLang="en-US"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p>
            <a:endParaRPr lang="zh-CN" altLang="en-US">
              <a:sym typeface="+mn-ea"/>
            </a:endParaRPr>
          </a:p>
          <a:p>
            <a:r>
              <a:rPr lang="zh-CN" altLang="en-US">
                <a:sym typeface="+mn-ea"/>
              </a:rPr>
              <a:t>说明书：色素沉着障碍，其主要表现为皮肤蓝染，多发生在颜面部及四肢远端的皮肤，巩膜未见蓝染发生。多出现在第</a:t>
            </a:r>
            <a:r>
              <a:rPr lang="en-US" altLang="zh-CN">
                <a:sym typeface="+mn-ea"/>
              </a:rPr>
              <a:t>3</a:t>
            </a:r>
            <a:r>
              <a:rPr lang="zh-CN" altLang="en-US">
                <a:sym typeface="+mn-ea"/>
              </a:rPr>
              <a:t>次用药后，程度均较轻，无需处理，可自行恢复，平均恢复时长约</a:t>
            </a:r>
            <a:r>
              <a:rPr lang="en-US" altLang="zh-CN">
                <a:sym typeface="+mn-ea"/>
              </a:rPr>
              <a:t>3</a:t>
            </a:r>
            <a:r>
              <a:rPr lang="zh-CN" altLang="en-US">
                <a:sym typeface="+mn-ea"/>
              </a:rPr>
              <a:t>～</a:t>
            </a:r>
            <a:r>
              <a:rPr lang="en-US" altLang="zh-CN">
                <a:sym typeface="+mn-ea"/>
              </a:rPr>
              <a:t>4</a:t>
            </a:r>
            <a:r>
              <a:rPr lang="zh-CN" altLang="en-US">
                <a:sym typeface="+mn-ea"/>
              </a:rPr>
              <a:t>个月。</a:t>
            </a:r>
            <a:endParaRPr lang="zh-CN" altLang="en-US"/>
          </a:p>
          <a:p>
            <a:endParaRPr lang="zh-CN" altLang="en-US" b="1" noProof="0" dirty="0">
              <a:ln>
                <a:noFill/>
              </a:ln>
              <a:solidFill>
                <a:schemeClr val="tx2">
                  <a:lumMod val="60000"/>
                  <a:lumOff val="40000"/>
                </a:schemeClr>
              </a:solidFill>
              <a:effectLst/>
              <a:uLnTx/>
              <a:uFillTx/>
              <a:cs typeface="+mn-ea"/>
              <a:sym typeface="+mn-lt"/>
            </a:endParaRPr>
          </a:p>
          <a:p>
            <a:r>
              <a:rPr lang="zh-CN" altLang="en-US" b="1" noProof="0" dirty="0">
                <a:ln>
                  <a:noFill/>
                </a:ln>
                <a:solidFill>
                  <a:schemeClr val="tx2">
                    <a:lumMod val="60000"/>
                    <a:lumOff val="40000"/>
                  </a:schemeClr>
                </a:solidFill>
                <a:effectLst/>
                <a:uLnTx/>
                <a:uFillTx/>
                <a:cs typeface="+mn-ea"/>
                <a:sym typeface="+mn-lt"/>
              </a:rPr>
              <a:t>说明书：输液相关反应</a:t>
            </a:r>
            <a:r>
              <a:rPr lang="zh-CN" altLang="en-US" b="1"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sym typeface="+mn-lt"/>
              </a:rPr>
              <a:t>≤</a:t>
            </a:r>
            <a:r>
              <a:rPr lang="en-US" altLang="zh-CN" b="1"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sym typeface="+mn-lt"/>
              </a:rPr>
              <a:t>7%</a:t>
            </a:r>
            <a:r>
              <a:rPr lang="zh-CN" altLang="en-US" b="1"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sym typeface="+mn-lt"/>
              </a:rPr>
              <a:t>，</a:t>
            </a:r>
            <a:r>
              <a:rPr lang="zh-CN" altLang="en-US" b="1" noProof="0" dirty="0">
                <a:ln>
                  <a:noFill/>
                </a:ln>
                <a:solidFill>
                  <a:schemeClr val="tx2">
                    <a:lumMod val="60000"/>
                    <a:lumOff val="40000"/>
                  </a:schemeClr>
                </a:solidFill>
                <a:effectLst/>
                <a:uLnTx/>
                <a:uFillTx/>
                <a:cs typeface="+mn-ea"/>
                <a:sym typeface="+mn-lt"/>
              </a:rPr>
              <a:t>发生率较低，且大部分症状较轻，经暂停输液或给予糖皮质激素或抗组胺或非甾体抗炎药处理后症状消失，恢复输液后极少会再次出现。</a:t>
            </a:r>
            <a:endParaRPr lang="zh-CN" altLang="en-US"/>
          </a:p>
          <a:p>
            <a:endParaRPr lang="zh-CN" altLang="en-US"/>
          </a:p>
          <a:p>
            <a:r>
              <a:rPr lang="zh-CN" altLang="en-US"/>
              <a:t>临床试验报告：输液相关反应发生率为 6.5%</a:t>
            </a:r>
            <a:r>
              <a:rPr lang="en-US" altLang="zh-CN"/>
              <a:t>/6.8%</a:t>
            </a:r>
            <a:r>
              <a:rPr lang="zh-CN" altLang="en-US"/>
              <a:t>。输液相关反应多因脂质体特殊剂型所致，研究报道阿霉素脂质体和柔红霉素患者的输液相关反应发病率较高，为 7%-11%[25]。</a:t>
            </a:r>
            <a:endParaRPr lang="zh-CN" altLang="en-US"/>
          </a:p>
          <a:p>
            <a:endParaRPr lang="zh-CN" altLang="en-US"/>
          </a:p>
          <a:p>
            <a:r>
              <a:rPr lang="zh-CN" altLang="en-US">
                <a:sym typeface="+mn-ea"/>
              </a:rPr>
              <a:t>临床试验报告：脂质体阿霉素 3/4 级手足综合征在实体瘤患者的发生率 18％，普通米托蒽醌脱发的发生率为 33%-61%，</a:t>
            </a:r>
            <a:endParaRPr lang="zh-CN" altLang="en-US"/>
          </a:p>
          <a:p>
            <a:endParaRPr lang="zh-CN" altLang="en-US"/>
          </a:p>
          <a:p>
            <a:endParaRPr lang="zh-CN" altLang="en-US"/>
          </a:p>
        </p:txBody>
      </p:sp>
      <p:sp>
        <p:nvSpPr>
          <p:cNvPr id="4" name="灯片编号占位符 3"/>
          <p:cNvSpPr>
            <a:spLocks noGrp="1"/>
          </p:cNvSpPr>
          <p:nvPr>
            <p:ph type="sldNum" sz="quarter" idx="5"/>
          </p:nvPr>
        </p:nvSpPr>
        <p:spPr/>
        <p:txBody>
          <a:bodyPr/>
          <a:lstStyle/>
          <a:p>
            <a:fld id="{FDFB9971-1D74-4DDC-870D-7D0A975D491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nSpc>
                <a:spcPct val="200000"/>
              </a:lnSpc>
              <a:buFont typeface="Wingdings" panose="05000000000000000000" pitchFamily="2" charset="2"/>
              <a:buChar char="p"/>
              <a:defRPr/>
            </a:pPr>
            <a:r>
              <a:rPr lang="zh-CN" altLang="en-US" dirty="0"/>
              <a:t>西达本胺是</a:t>
            </a:r>
            <a:r>
              <a:rPr lang="en-US" altLang="zh-CN" dirty="0"/>
              <a:t>1A</a:t>
            </a:r>
            <a:r>
              <a:rPr lang="zh-CN" altLang="en-US" dirty="0"/>
              <a:t>类</a:t>
            </a:r>
            <a:endParaRPr lang="zh-CN" altLang="en-US" dirty="0"/>
          </a:p>
          <a:p>
            <a:pPr marL="0" lvl="3" indent="-285750">
              <a:lnSpc>
                <a:spcPct val="200000"/>
              </a:lnSpc>
              <a:buFont typeface="Wingdings" panose="05000000000000000000" pitchFamily="2" charset="2"/>
              <a:buChar char="p"/>
              <a:defRPr/>
            </a:pPr>
            <a:r>
              <a:rPr lang="zh-CN" altLang="en-US" dirty="0"/>
              <a:t>108数据来源：Ⅱ期临床研究共筛选了144例患者，因不符合入选条件（n=20）、符合排除标准（n=13）和其他原因（n=4），最终108例受试者入组。</a:t>
            </a:r>
            <a:endParaRPr lang="zh-CN" altLang="en-US" dirty="0"/>
          </a:p>
          <a:p>
            <a:pPr marL="0" lvl="3" indent="-285750">
              <a:lnSpc>
                <a:spcPct val="200000"/>
              </a:lnSpc>
              <a:buFont typeface="Wingdings" panose="05000000000000000000" pitchFamily="2" charset="2"/>
              <a:buChar char="p"/>
              <a:defRPr/>
            </a:pPr>
            <a:r>
              <a:rPr lang="zh-CN" altLang="en-US" dirty="0"/>
              <a:t>78例数据来源：在将申报数据提交给CDE（国家药品监督管理局药品审评中心）时，需要交给中心病理实验室再次评估，全部入组的108例患者中只有95例患者被评为PTCL，在95例患者中因CTCL（皮肤T细胞淋巴瘤）的评价标准与外周T不同，将CTCL剔除，剩余86例，因说明书中写道“如果既往治疗方案中包括蒽环类药物则应该对蒽环类药物治疗敏感”，继续删除了既往蒽环治疗未达到CR/PR、中心病理实验室评估为NK/T却未用门冬酰胺酶、≥1年以上复发未接受任何治疗等患者剔除，最后剩余78例受试者。</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6E82B3-4566-4C2E-854A-AB9AE37DD1E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noProof="0" dirty="0">
                <a:latin typeface="微软雅黑" panose="020B0503020204020204" pitchFamily="34" charset="-122"/>
                <a:ea typeface="微软雅黑" panose="020B0503020204020204" pitchFamily="34" charset="-122"/>
                <a:sym typeface="Arial" panose="020B0604020202020204" pitchFamily="34" charset="0"/>
              </a:rPr>
              <a:t>[1] Francisco JA, et al. Blood 2003;102:1458–65.</a:t>
            </a:r>
            <a:endParaRPr lang="en-US" altLang="zh-CN" noProof="0" dirty="0">
              <a:latin typeface="微软雅黑" panose="020B0503020204020204" pitchFamily="34" charset="-122"/>
              <a:ea typeface="微软雅黑" panose="020B0503020204020204" pitchFamily="34" charset="-122"/>
              <a:sym typeface="Arial" panose="020B0604020202020204" pitchFamily="34" charset="0"/>
            </a:endParaRPr>
          </a:p>
          <a:p>
            <a:r>
              <a:rPr lang="en-US" altLang="zh-CN" noProof="0" dirty="0">
                <a:latin typeface="微软雅黑" panose="020B0503020204020204" pitchFamily="34" charset="-122"/>
                <a:ea typeface="微软雅黑" panose="020B0503020204020204" pitchFamily="34" charset="-122"/>
                <a:sym typeface="Arial" panose="020B0604020202020204" pitchFamily="34" charset="0"/>
              </a:rPr>
              <a:t>[2] Fromm JR, et al. Presented at the 52nd Annual Meeting of the American Society of Hematology, November 2010.</a:t>
            </a:r>
            <a:endParaRPr lang="en-US" altLang="zh-CN" noProof="0" dirty="0">
              <a:latin typeface="微软雅黑" panose="020B0503020204020204" pitchFamily="34" charset="-122"/>
              <a:ea typeface="微软雅黑" panose="020B0503020204020204" pitchFamily="34" charset="-122"/>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a:t>
            </a:r>
            <a:r>
              <a:rPr lang="en-US" altLang="zh-CN" noProof="0" dirty="0">
                <a:latin typeface="微软雅黑" panose="020B0503020204020204" pitchFamily="34" charset="-122"/>
                <a:ea typeface="微软雅黑" panose="020B0503020204020204" pitchFamily="34" charset="-122"/>
                <a:sym typeface="Arial" panose="020B0604020202020204" pitchFamily="34" charset="0"/>
              </a:rPr>
              <a:t>3</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a:t>
            </a:r>
            <a:r>
              <a:rPr lang="en-GB" altLang="zh-CN" noProof="0" dirty="0" err="1">
                <a:latin typeface="微软雅黑" panose="020B0503020204020204" pitchFamily="34" charset="-122"/>
                <a:ea typeface="微软雅黑" panose="020B0503020204020204" pitchFamily="34" charset="-122"/>
                <a:sym typeface="Arial" panose="020B0604020202020204" pitchFamily="34" charset="0"/>
              </a:rPr>
              <a:t>Okeley</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NM, et al. Clin Cancer Res 2010;16:888–97. 5. van de </a:t>
            </a:r>
            <a:r>
              <a:rPr lang="en-GB" altLang="zh-CN" noProof="0" dirty="0" err="1">
                <a:latin typeface="微软雅黑" panose="020B0503020204020204" pitchFamily="34" charset="-122"/>
                <a:ea typeface="微软雅黑" panose="020B0503020204020204" pitchFamily="34" charset="-122"/>
                <a:sym typeface="Arial" panose="020B0604020202020204" pitchFamily="34" charset="0"/>
              </a:rPr>
              <a:t>Donk</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NWCJ &amp; </a:t>
            </a:r>
            <a:r>
              <a:rPr lang="en-GB" altLang="zh-CN" noProof="0" dirty="0" err="1">
                <a:latin typeface="微软雅黑" panose="020B0503020204020204" pitchFamily="34" charset="-122"/>
                <a:ea typeface="微软雅黑" panose="020B0503020204020204" pitchFamily="34" charset="-122"/>
                <a:sym typeface="Arial" panose="020B0604020202020204" pitchFamily="34" charset="0"/>
              </a:rPr>
              <a:t>Dhimolea</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E. </a:t>
            </a:r>
            <a:r>
              <a:rPr lang="en-GB" altLang="zh-CN" noProof="0" dirty="0" err="1">
                <a:latin typeface="微软雅黑" panose="020B0503020204020204" pitchFamily="34" charset="-122"/>
                <a:ea typeface="微软雅黑" panose="020B0503020204020204" pitchFamily="34" charset="-122"/>
                <a:sym typeface="Arial" panose="020B0604020202020204" pitchFamily="34" charset="0"/>
              </a:rPr>
              <a:t>MAbs</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2012;4:458–65. 6. Cancer Res (2015) 75 (7): 1376–1387.</a:t>
            </a:r>
            <a:endParaRPr lang="en-US" altLang="zh-CN" noProof="0" dirty="0">
              <a:latin typeface="微软雅黑" panose="020B0503020204020204" pitchFamily="34" charset="-122"/>
              <a:ea typeface="微软雅黑" panose="020B0503020204020204" pitchFamily="34" charset="-122"/>
              <a:sym typeface="Arial" panose="020B0604020202020204" pitchFamily="34" charset="0"/>
            </a:endParaRPr>
          </a:p>
          <a:p>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 国家药监局药品审评中心</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技术审评报告</a:t>
            </a:r>
            <a:r>
              <a:rPr lang="en-US" altLang="zh-CN"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en-GB" altLang="zh-CN"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5</a:t>
            </a:r>
            <a:r>
              <a:rPr lang="en-GB"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P </a:t>
            </a:r>
            <a:r>
              <a:rPr lang="en-GB" altLang="zh-CN" sz="1200" b="0" i="0" kern="1200" dirty="0" err="1">
                <a:solidFill>
                  <a:schemeClr val="tx1"/>
                </a:solidFill>
                <a:effectLst/>
                <a:latin typeface="+mn-lt"/>
                <a:ea typeface="+mn-ea"/>
                <a:cs typeface="+mn-cs"/>
              </a:rPr>
              <a:t>Senter</a:t>
            </a:r>
            <a:r>
              <a:rPr lang="en-GB" altLang="zh-CN" sz="1200" b="0" i="0" kern="1200" dirty="0">
                <a:solidFill>
                  <a:schemeClr val="tx1"/>
                </a:solidFill>
                <a:effectLst/>
                <a:latin typeface="+mn-lt"/>
                <a:ea typeface="+mn-ea"/>
                <a:cs typeface="+mn-cs"/>
              </a:rPr>
              <a:t>, E Sievers. The discovery and development of brentuximab </a:t>
            </a:r>
            <a:r>
              <a:rPr lang="en-GB" altLang="zh-CN" sz="1200" b="0" i="0" kern="1200" dirty="0" err="1">
                <a:solidFill>
                  <a:schemeClr val="tx1"/>
                </a:solidFill>
                <a:effectLst/>
                <a:latin typeface="+mn-lt"/>
                <a:ea typeface="+mn-ea"/>
                <a:cs typeface="+mn-cs"/>
              </a:rPr>
              <a:t>vedotin</a:t>
            </a:r>
            <a:r>
              <a:rPr lang="en-GB" altLang="zh-CN" sz="1200" b="0" i="0" kern="1200" dirty="0">
                <a:solidFill>
                  <a:schemeClr val="tx1"/>
                </a:solidFill>
                <a:effectLst/>
                <a:latin typeface="+mn-lt"/>
                <a:ea typeface="+mn-ea"/>
                <a:cs typeface="+mn-cs"/>
              </a:rPr>
              <a:t> for use in relapsed Hodgkin lymphoma and systemic anaplastic large cell lymphoma. Nat </a:t>
            </a:r>
            <a:r>
              <a:rPr lang="en-GB" altLang="zh-CN" sz="1200" b="0" i="0" kern="1200" dirty="0" err="1">
                <a:solidFill>
                  <a:schemeClr val="tx1"/>
                </a:solidFill>
                <a:effectLst/>
                <a:latin typeface="+mn-lt"/>
                <a:ea typeface="+mn-ea"/>
                <a:cs typeface="+mn-cs"/>
              </a:rPr>
              <a:t>Biotechnol</a:t>
            </a:r>
            <a:r>
              <a:rPr lang="en-GB" altLang="zh-CN" sz="1200" b="0" i="0" kern="1200" dirty="0">
                <a:solidFill>
                  <a:schemeClr val="tx1"/>
                </a:solidFill>
                <a:effectLst/>
                <a:latin typeface="+mn-lt"/>
                <a:ea typeface="+mn-ea"/>
                <a:cs typeface="+mn-cs"/>
              </a:rPr>
              <a:t> 30, 631–637 (2012). </a:t>
            </a:r>
            <a:endParaRPr lang="en-GB" altLang="zh-CN" sz="1200" b="0" i="0" kern="1200" dirty="0">
              <a:solidFill>
                <a:schemeClr val="tx1"/>
              </a:solidFill>
              <a:effectLst/>
              <a:latin typeface="+mn-lt"/>
              <a:ea typeface="+mn-ea"/>
              <a:cs typeface="+mn-cs"/>
            </a:endParaRPr>
          </a:p>
          <a:p>
            <a:r>
              <a:rPr lang="en-GB" altLang="zh-CN"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6</a:t>
            </a:r>
            <a:r>
              <a:rPr lang="en-GB"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M </a:t>
            </a:r>
            <a:r>
              <a:rPr lang="en-GB" altLang="zh-CN" sz="1200" b="0" i="0" kern="1200" dirty="0" err="1">
                <a:solidFill>
                  <a:schemeClr val="tx1"/>
                </a:solidFill>
                <a:effectLst/>
                <a:latin typeface="+mn-lt"/>
                <a:ea typeface="+mn-ea"/>
                <a:cs typeface="+mn-cs"/>
              </a:rPr>
              <a:t>Dobbelstein,U</a:t>
            </a:r>
            <a:r>
              <a:rPr lang="en-GB" altLang="zh-CN" sz="1200" b="0" i="0" kern="1200" dirty="0">
                <a:solidFill>
                  <a:schemeClr val="tx1"/>
                </a:solidFill>
                <a:effectLst/>
                <a:latin typeface="+mn-lt"/>
                <a:ea typeface="+mn-ea"/>
                <a:cs typeface="+mn-cs"/>
              </a:rPr>
              <a:t> Moll. Targeting </a:t>
            </a:r>
            <a:r>
              <a:rPr lang="en-GB" altLang="zh-CN" sz="1200" b="0" i="0" kern="1200" dirty="0" err="1">
                <a:solidFill>
                  <a:schemeClr val="tx1"/>
                </a:solidFill>
                <a:effectLst/>
                <a:latin typeface="+mn-lt"/>
                <a:ea typeface="+mn-ea"/>
                <a:cs typeface="+mn-cs"/>
              </a:rPr>
              <a:t>tumour</a:t>
            </a:r>
            <a:r>
              <a:rPr lang="en-GB" altLang="zh-CN" sz="1200" b="0" i="0" kern="1200" dirty="0">
                <a:solidFill>
                  <a:schemeClr val="tx1"/>
                </a:solidFill>
                <a:effectLst/>
                <a:latin typeface="+mn-lt"/>
                <a:ea typeface="+mn-ea"/>
                <a:cs typeface="+mn-cs"/>
              </a:rPr>
              <a:t>-supportive cellular machineries in anticancer drug development. Nat </a:t>
            </a:r>
            <a:r>
              <a:rPr lang="en-GB" altLang="zh-CN" sz="1200" b="0" i="0" kern="1200" dirty="0" err="1">
                <a:solidFill>
                  <a:schemeClr val="tx1"/>
                </a:solidFill>
                <a:effectLst/>
                <a:latin typeface="+mn-lt"/>
                <a:ea typeface="+mn-ea"/>
                <a:cs typeface="+mn-cs"/>
              </a:rPr>
              <a:t>RevDrug</a:t>
            </a:r>
            <a:r>
              <a:rPr lang="en-GB"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Discov</a:t>
            </a:r>
            <a:r>
              <a:rPr lang="en-GB" altLang="zh-CN" sz="1200" b="0" i="0" kern="1200" dirty="0">
                <a:solidFill>
                  <a:schemeClr val="tx1"/>
                </a:solidFill>
                <a:effectLst/>
                <a:latin typeface="+mn-lt"/>
                <a:ea typeface="+mn-ea"/>
                <a:cs typeface="+mn-cs"/>
              </a:rPr>
              <a:t> 13, 179–196 (2014</a:t>
            </a:r>
            <a:r>
              <a:rPr lang="en-US" altLang="zh-CN" sz="1200" b="0" i="0" kern="1200" dirty="0">
                <a:solidFill>
                  <a:schemeClr val="tx1"/>
                </a:solidFill>
                <a:effectLst/>
                <a:latin typeface="+mn-lt"/>
                <a:ea typeface="+mn-ea"/>
                <a:cs typeface="+mn-cs"/>
              </a:rPr>
              <a:t>).</a:t>
            </a:r>
            <a:endParaRPr lang="en-GB"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E66E82B3-4566-4C2E-854A-AB9AE37DD1E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noProof="0" dirty="0">
                <a:latin typeface="微软雅黑" panose="020B0503020204020204" pitchFamily="34" charset="-122"/>
                <a:ea typeface="微软雅黑" panose="020B0503020204020204" pitchFamily="34" charset="-122"/>
                <a:sym typeface="Arial" panose="020B0604020202020204" pitchFamily="34" charset="0"/>
              </a:rPr>
              <a:t>[1] Francisco JA, et al. Blood 2003;102:1458–65.</a:t>
            </a:r>
            <a:endParaRPr lang="en-US" altLang="zh-CN" noProof="0" dirty="0">
              <a:latin typeface="微软雅黑" panose="020B0503020204020204" pitchFamily="34" charset="-122"/>
              <a:ea typeface="微软雅黑" panose="020B0503020204020204" pitchFamily="34" charset="-122"/>
              <a:sym typeface="Arial" panose="020B0604020202020204" pitchFamily="34" charset="0"/>
            </a:endParaRPr>
          </a:p>
          <a:p>
            <a:r>
              <a:rPr lang="en-US" altLang="zh-CN" noProof="0" dirty="0">
                <a:latin typeface="微软雅黑" panose="020B0503020204020204" pitchFamily="34" charset="-122"/>
                <a:ea typeface="微软雅黑" panose="020B0503020204020204" pitchFamily="34" charset="-122"/>
                <a:sym typeface="Arial" panose="020B0604020202020204" pitchFamily="34" charset="0"/>
              </a:rPr>
              <a:t>[2] Fromm JR, et al. Presented at the 52nd Annual Meeting of the American Society of Hematology, November 2010.</a:t>
            </a:r>
            <a:endParaRPr lang="en-US" altLang="zh-CN" noProof="0" dirty="0">
              <a:latin typeface="微软雅黑" panose="020B0503020204020204" pitchFamily="34" charset="-122"/>
              <a:ea typeface="微软雅黑" panose="020B0503020204020204" pitchFamily="34" charset="-122"/>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a:t>
            </a:r>
            <a:r>
              <a:rPr lang="en-US" altLang="zh-CN" noProof="0" dirty="0">
                <a:latin typeface="微软雅黑" panose="020B0503020204020204" pitchFamily="34" charset="-122"/>
                <a:ea typeface="微软雅黑" panose="020B0503020204020204" pitchFamily="34" charset="-122"/>
                <a:sym typeface="Arial" panose="020B0604020202020204" pitchFamily="34" charset="0"/>
              </a:rPr>
              <a:t>3</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a:t>
            </a:r>
            <a:r>
              <a:rPr lang="en-GB" altLang="zh-CN" noProof="0" dirty="0" err="1">
                <a:latin typeface="微软雅黑" panose="020B0503020204020204" pitchFamily="34" charset="-122"/>
                <a:ea typeface="微软雅黑" panose="020B0503020204020204" pitchFamily="34" charset="-122"/>
                <a:sym typeface="Arial" panose="020B0604020202020204" pitchFamily="34" charset="0"/>
              </a:rPr>
              <a:t>Okeley</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NM, et al. Clin Cancer Res 2010;16:888–97. 5. van de </a:t>
            </a:r>
            <a:r>
              <a:rPr lang="en-GB" altLang="zh-CN" noProof="0" dirty="0" err="1">
                <a:latin typeface="微软雅黑" panose="020B0503020204020204" pitchFamily="34" charset="-122"/>
                <a:ea typeface="微软雅黑" panose="020B0503020204020204" pitchFamily="34" charset="-122"/>
                <a:sym typeface="Arial" panose="020B0604020202020204" pitchFamily="34" charset="0"/>
              </a:rPr>
              <a:t>Donk</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NWCJ &amp; </a:t>
            </a:r>
            <a:r>
              <a:rPr lang="en-GB" altLang="zh-CN" noProof="0" dirty="0" err="1">
                <a:latin typeface="微软雅黑" panose="020B0503020204020204" pitchFamily="34" charset="-122"/>
                <a:ea typeface="微软雅黑" panose="020B0503020204020204" pitchFamily="34" charset="-122"/>
                <a:sym typeface="Arial" panose="020B0604020202020204" pitchFamily="34" charset="0"/>
              </a:rPr>
              <a:t>Dhimolea</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E. </a:t>
            </a:r>
            <a:r>
              <a:rPr lang="en-GB" altLang="zh-CN" noProof="0" dirty="0" err="1">
                <a:latin typeface="微软雅黑" panose="020B0503020204020204" pitchFamily="34" charset="-122"/>
                <a:ea typeface="微软雅黑" panose="020B0503020204020204" pitchFamily="34" charset="-122"/>
                <a:sym typeface="Arial" panose="020B0604020202020204" pitchFamily="34" charset="0"/>
              </a:rPr>
              <a:t>MAbs</a:t>
            </a:r>
            <a:r>
              <a:rPr lang="en-GB" altLang="zh-CN" noProof="0" dirty="0">
                <a:latin typeface="微软雅黑" panose="020B0503020204020204" pitchFamily="34" charset="-122"/>
                <a:ea typeface="微软雅黑" panose="020B0503020204020204" pitchFamily="34" charset="-122"/>
                <a:sym typeface="Arial" panose="020B0604020202020204" pitchFamily="34" charset="0"/>
              </a:rPr>
              <a:t> 2012;4:458–65. 6. Cancer Res (2015) 75 (7): 1376–1387.</a:t>
            </a:r>
            <a:endParaRPr lang="en-US" altLang="zh-CN" noProof="0" dirty="0">
              <a:latin typeface="微软雅黑" panose="020B0503020204020204" pitchFamily="34" charset="-122"/>
              <a:ea typeface="微软雅黑" panose="020B0503020204020204" pitchFamily="34" charset="-122"/>
              <a:sym typeface="Arial" panose="020B0604020202020204" pitchFamily="34" charset="0"/>
            </a:endParaRPr>
          </a:p>
          <a:p>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 国家药监局药品审评中心</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技术审评报告</a:t>
            </a:r>
            <a:r>
              <a:rPr lang="en-US" altLang="zh-CN"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en-GB" altLang="zh-CN"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5</a:t>
            </a:r>
            <a:r>
              <a:rPr lang="en-GB"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P </a:t>
            </a:r>
            <a:r>
              <a:rPr lang="en-GB" altLang="zh-CN" sz="1200" b="0" i="0" kern="1200" dirty="0" err="1">
                <a:solidFill>
                  <a:schemeClr val="tx1"/>
                </a:solidFill>
                <a:effectLst/>
                <a:latin typeface="+mn-lt"/>
                <a:ea typeface="+mn-ea"/>
                <a:cs typeface="+mn-cs"/>
              </a:rPr>
              <a:t>Senter</a:t>
            </a:r>
            <a:r>
              <a:rPr lang="en-GB" altLang="zh-CN" sz="1200" b="0" i="0" kern="1200" dirty="0">
                <a:solidFill>
                  <a:schemeClr val="tx1"/>
                </a:solidFill>
                <a:effectLst/>
                <a:latin typeface="+mn-lt"/>
                <a:ea typeface="+mn-ea"/>
                <a:cs typeface="+mn-cs"/>
              </a:rPr>
              <a:t>, E Sievers. The discovery and development of brentuximab </a:t>
            </a:r>
            <a:r>
              <a:rPr lang="en-GB" altLang="zh-CN" sz="1200" b="0" i="0" kern="1200" dirty="0" err="1">
                <a:solidFill>
                  <a:schemeClr val="tx1"/>
                </a:solidFill>
                <a:effectLst/>
                <a:latin typeface="+mn-lt"/>
                <a:ea typeface="+mn-ea"/>
                <a:cs typeface="+mn-cs"/>
              </a:rPr>
              <a:t>vedotin</a:t>
            </a:r>
            <a:r>
              <a:rPr lang="en-GB" altLang="zh-CN" sz="1200" b="0" i="0" kern="1200" dirty="0">
                <a:solidFill>
                  <a:schemeClr val="tx1"/>
                </a:solidFill>
                <a:effectLst/>
                <a:latin typeface="+mn-lt"/>
                <a:ea typeface="+mn-ea"/>
                <a:cs typeface="+mn-cs"/>
              </a:rPr>
              <a:t> for use in relapsed Hodgkin lymphoma and systemic anaplastic large cell lymphoma. Nat </a:t>
            </a:r>
            <a:r>
              <a:rPr lang="en-GB" altLang="zh-CN" sz="1200" b="0" i="0" kern="1200" dirty="0" err="1">
                <a:solidFill>
                  <a:schemeClr val="tx1"/>
                </a:solidFill>
                <a:effectLst/>
                <a:latin typeface="+mn-lt"/>
                <a:ea typeface="+mn-ea"/>
                <a:cs typeface="+mn-cs"/>
              </a:rPr>
              <a:t>Biotechnol</a:t>
            </a:r>
            <a:r>
              <a:rPr lang="en-GB" altLang="zh-CN" sz="1200" b="0" i="0" kern="1200" dirty="0">
                <a:solidFill>
                  <a:schemeClr val="tx1"/>
                </a:solidFill>
                <a:effectLst/>
                <a:latin typeface="+mn-lt"/>
                <a:ea typeface="+mn-ea"/>
                <a:cs typeface="+mn-cs"/>
              </a:rPr>
              <a:t> 30, 631–637 (2012). </a:t>
            </a:r>
            <a:endParaRPr lang="en-GB" altLang="zh-CN" sz="1200" b="0" i="0" kern="1200" dirty="0">
              <a:solidFill>
                <a:schemeClr val="tx1"/>
              </a:solidFill>
              <a:effectLst/>
              <a:latin typeface="+mn-lt"/>
              <a:ea typeface="+mn-ea"/>
              <a:cs typeface="+mn-cs"/>
            </a:endParaRPr>
          </a:p>
          <a:p>
            <a:r>
              <a:rPr lang="en-GB" altLang="zh-CN"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6</a:t>
            </a:r>
            <a:r>
              <a:rPr lang="en-GB"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M </a:t>
            </a:r>
            <a:r>
              <a:rPr lang="en-GB" altLang="zh-CN" sz="1200" b="0" i="0" kern="1200" dirty="0" err="1">
                <a:solidFill>
                  <a:schemeClr val="tx1"/>
                </a:solidFill>
                <a:effectLst/>
                <a:latin typeface="+mn-lt"/>
                <a:ea typeface="+mn-ea"/>
                <a:cs typeface="+mn-cs"/>
              </a:rPr>
              <a:t>Dobbelstein,U</a:t>
            </a:r>
            <a:r>
              <a:rPr lang="en-GB" altLang="zh-CN" sz="1200" b="0" i="0" kern="1200" dirty="0">
                <a:solidFill>
                  <a:schemeClr val="tx1"/>
                </a:solidFill>
                <a:effectLst/>
                <a:latin typeface="+mn-lt"/>
                <a:ea typeface="+mn-ea"/>
                <a:cs typeface="+mn-cs"/>
              </a:rPr>
              <a:t> Moll. Targeting </a:t>
            </a:r>
            <a:r>
              <a:rPr lang="en-GB" altLang="zh-CN" sz="1200" b="0" i="0" kern="1200" dirty="0" err="1">
                <a:solidFill>
                  <a:schemeClr val="tx1"/>
                </a:solidFill>
                <a:effectLst/>
                <a:latin typeface="+mn-lt"/>
                <a:ea typeface="+mn-ea"/>
                <a:cs typeface="+mn-cs"/>
              </a:rPr>
              <a:t>tumour</a:t>
            </a:r>
            <a:r>
              <a:rPr lang="en-GB" altLang="zh-CN" sz="1200" b="0" i="0" kern="1200" dirty="0">
                <a:solidFill>
                  <a:schemeClr val="tx1"/>
                </a:solidFill>
                <a:effectLst/>
                <a:latin typeface="+mn-lt"/>
                <a:ea typeface="+mn-ea"/>
                <a:cs typeface="+mn-cs"/>
              </a:rPr>
              <a:t>-supportive cellular machineries in anticancer drug development. Nat </a:t>
            </a:r>
            <a:r>
              <a:rPr lang="en-GB" altLang="zh-CN" sz="1200" b="0" i="0" kern="1200" dirty="0" err="1">
                <a:solidFill>
                  <a:schemeClr val="tx1"/>
                </a:solidFill>
                <a:effectLst/>
                <a:latin typeface="+mn-lt"/>
                <a:ea typeface="+mn-ea"/>
                <a:cs typeface="+mn-cs"/>
              </a:rPr>
              <a:t>RevDrug</a:t>
            </a:r>
            <a:r>
              <a:rPr lang="en-GB"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Discov</a:t>
            </a:r>
            <a:r>
              <a:rPr lang="en-GB" altLang="zh-CN" sz="1200" b="0" i="0" kern="1200" dirty="0">
                <a:solidFill>
                  <a:schemeClr val="tx1"/>
                </a:solidFill>
                <a:effectLst/>
                <a:latin typeface="+mn-lt"/>
                <a:ea typeface="+mn-ea"/>
                <a:cs typeface="+mn-cs"/>
              </a:rPr>
              <a:t> 13, 179–196 (2014</a:t>
            </a:r>
            <a:r>
              <a:rPr lang="en-US" altLang="zh-CN" sz="1200" b="0" i="0" kern="1200" dirty="0">
                <a:solidFill>
                  <a:schemeClr val="tx1"/>
                </a:solidFill>
                <a:effectLst/>
                <a:latin typeface="+mn-lt"/>
                <a:ea typeface="+mn-ea"/>
                <a:cs typeface="+mn-cs"/>
              </a:rPr>
              <a:t>).</a:t>
            </a:r>
            <a:endParaRPr lang="en-GB"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E66E82B3-4566-4C2E-854A-AB9AE37DD1E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7FD6B05-CFB8-4B21-9472-F0F8BCC54CE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39375" y="323850"/>
            <a:ext cx="9901237" cy="539750"/>
          </a:xfrm>
          <a:prstGeom prst="rect">
            <a:avLst/>
          </a:prstGeom>
        </p:spPr>
        <p:txBody>
          <a:bodyPr anchor="ctr"/>
          <a:lstStyle>
            <a:lvl1pPr marL="0" indent="0">
              <a:buNone/>
              <a:defRPr b="1">
                <a:solidFill>
                  <a:schemeClr val="accent1">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39375" y="323850"/>
            <a:ext cx="9901237" cy="539750"/>
          </a:xfrm>
          <a:prstGeom prst="rect">
            <a:avLst/>
          </a:prstGeom>
        </p:spPr>
        <p:txBody>
          <a:bodyPr anchor="ctr"/>
          <a:lstStyle>
            <a:lvl1pPr marL="0" indent="0">
              <a:buNone/>
              <a:defRPr b="1">
                <a:solidFill>
                  <a:schemeClr val="accent1">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1">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39375" y="323850"/>
            <a:ext cx="9901237" cy="539750"/>
          </a:xfrm>
          <a:prstGeom prst="rect">
            <a:avLst/>
          </a:prstGeom>
        </p:spPr>
        <p:txBody>
          <a:bodyPr anchor="ctr"/>
          <a:lstStyle>
            <a:lvl1pPr marL="0" indent="0">
              <a:buNone/>
              <a:defRPr b="1">
                <a:solidFill>
                  <a:schemeClr val="accent1">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39375" y="323850"/>
            <a:ext cx="9901237" cy="539750"/>
          </a:xfrm>
          <a:prstGeom prst="rect">
            <a:avLst/>
          </a:prstGeom>
        </p:spPr>
        <p:txBody>
          <a:bodyPr anchor="ctr"/>
          <a:lstStyle>
            <a:lvl1pPr marL="0" indent="0">
              <a:buNone/>
              <a:defRPr b="1">
                <a:solidFill>
                  <a:schemeClr val="accent1">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r>
              <a:rPr lang="zh-CN" altLang="en-US"/>
              <a:t>页码</a:t>
            </a:r>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8C4FF49-74A5-4110-88F9-0688F3CE99E2}" type="datetimeFigureOut">
              <a:rPr lang="zh-CN" altLang="en-US" smtClean="0"/>
            </a:fld>
            <a:endParaRPr lang="zh-CN" altLang="en-US"/>
          </a:p>
        </p:txBody>
      </p:sp>
      <p:sp>
        <p:nvSpPr>
          <p:cNvPr id="5" name="页脚占位符 4"/>
          <p:cNvSpPr>
            <a:spLocks noGrp="1"/>
          </p:cNvSpPr>
          <p:nvPr>
            <p:ph type="ftr" sz="quarter" idx="11"/>
          </p:nvPr>
        </p:nvSpPr>
        <p:spPr/>
        <p:txBody>
          <a:bodyPr/>
          <a:lstStyle/>
          <a:p>
            <a:r>
              <a:rPr lang="zh-CN" altLang="en-US"/>
              <a:t>页码</a:t>
            </a:r>
            <a:endParaRPr lang="zh-CN" altLang="en-US"/>
          </a:p>
        </p:txBody>
      </p:sp>
      <p:sp>
        <p:nvSpPr>
          <p:cNvPr id="6" name="灯片编号占位符 5"/>
          <p:cNvSpPr>
            <a:spLocks noGrp="1"/>
          </p:cNvSpPr>
          <p:nvPr>
            <p:ph type="sldNum" sz="quarter" idx="12"/>
          </p:nvPr>
        </p:nvSpPr>
        <p:spPr/>
        <p:txBody>
          <a:bodyPr/>
          <a:lstStyle/>
          <a:p>
            <a:fld id="{A0AA2A18-3CCB-424F-BCE6-1131DFC42CC8}" type="slidenum">
              <a:rPr lang="zh-CN" altLang="en-US" smtClean="0"/>
            </a:fld>
            <a:endParaRPr lang="zh-CN" altLang="en-US"/>
          </a:p>
        </p:txBody>
      </p:sp>
      <p:grpSp>
        <p:nvGrpSpPr>
          <p:cNvPr id="7" name="组合 6"/>
          <p:cNvGrpSpPr/>
          <p:nvPr userDrawn="1"/>
        </p:nvGrpSpPr>
        <p:grpSpPr>
          <a:xfrm>
            <a:off x="10441" y="227078"/>
            <a:ext cx="431563" cy="540214"/>
            <a:chOff x="0" y="342688"/>
            <a:chExt cx="783945" cy="571712"/>
          </a:xfrm>
          <a:effectLst>
            <a:outerShdw blurRad="254000" dist="63500" dir="2700000" algn="tl" rotWithShape="0">
              <a:prstClr val="black">
                <a:alpha val="30000"/>
              </a:prstClr>
            </a:outerShdw>
          </a:effectLst>
        </p:grpSpPr>
        <p:sp>
          <p:nvSpPr>
            <p:cNvPr id="8" name="矩形 7"/>
            <p:cNvSpPr/>
            <p:nvPr/>
          </p:nvSpPr>
          <p:spPr>
            <a:xfrm>
              <a:off x="0" y="342900"/>
              <a:ext cx="391532" cy="571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ea typeface="微软雅黑" panose="020B0503020204020204" pitchFamily="34" charset="-122"/>
                <a:cs typeface="+mn-ea"/>
                <a:sym typeface="+mn-lt"/>
              </a:endParaRPr>
            </a:p>
          </p:txBody>
        </p:sp>
        <p:sp>
          <p:nvSpPr>
            <p:cNvPr id="9" name="矩形 8"/>
            <p:cNvSpPr/>
            <p:nvPr/>
          </p:nvSpPr>
          <p:spPr>
            <a:xfrm>
              <a:off x="451714" y="342688"/>
              <a:ext cx="130804" cy="571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ea typeface="微软雅黑" panose="020B0503020204020204" pitchFamily="34" charset="-122"/>
                <a:cs typeface="+mn-ea"/>
                <a:sym typeface="+mn-lt"/>
              </a:endParaRPr>
            </a:p>
          </p:txBody>
        </p:sp>
        <p:sp>
          <p:nvSpPr>
            <p:cNvPr id="10" name="矩形 9"/>
            <p:cNvSpPr/>
            <p:nvPr/>
          </p:nvSpPr>
          <p:spPr>
            <a:xfrm>
              <a:off x="653141" y="342900"/>
              <a:ext cx="130804" cy="571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ea typeface="微软雅黑" panose="020B0503020204020204" pitchFamily="34" charset="-122"/>
                <a:cs typeface="+mn-ea"/>
                <a:sym typeface="+mn-lt"/>
              </a:endParaRPr>
            </a:p>
          </p:txBody>
        </p:sp>
      </p:gr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70895" y="158750"/>
            <a:ext cx="1044575" cy="2686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xml"/><Relationship Id="rId2" Type="http://schemas.openxmlformats.org/officeDocument/2006/relationships/image" Target="../media/image13.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vmlDrawing" Target="../drawings/vmlDrawing1.vml"/><Relationship Id="rId4" Type="http://schemas.openxmlformats.org/officeDocument/2006/relationships/slideLayout" Target="../slideLayouts/slideLayout4.xml"/><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vmlDrawing" Target="../drawings/vmlDrawing2.vml"/><Relationship Id="rId5" Type="http://schemas.openxmlformats.org/officeDocument/2006/relationships/slideLayout" Target="../slideLayouts/slideLayout4.xml"/><Relationship Id="rId4" Type="http://schemas.openxmlformats.org/officeDocument/2006/relationships/tags" Target="../tags/tag3.xml"/><Relationship Id="rId3" Type="http://schemas.openxmlformats.org/officeDocument/2006/relationships/image" Target="../media/image4.emf"/><Relationship Id="rId2" Type="http://schemas.openxmlformats.org/officeDocument/2006/relationships/oleObject" Target="../embeddings/oleObject2.bin"/><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vmlDrawing" Target="../drawings/vmlDrawing3.vml"/><Relationship Id="rId7" Type="http://schemas.openxmlformats.org/officeDocument/2006/relationships/slideLayout" Target="../slideLayouts/slideLayout4.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4.emf"/><Relationship Id="rId3" Type="http://schemas.openxmlformats.org/officeDocument/2006/relationships/oleObject" Target="../embeddings/oleObject3.bin"/><Relationship Id="rId2" Type="http://schemas.openxmlformats.org/officeDocument/2006/relationships/tags" Target="../tags/tag4.xml"/><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8.xml"/><Relationship Id="rId7" Type="http://schemas.openxmlformats.org/officeDocument/2006/relationships/image" Target="../media/image5.png"/><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tags" Target="../tags/tag7.xml"/><Relationship Id="rId3" Type="http://schemas.openxmlformats.org/officeDocument/2006/relationships/chart" Target="../charts/chart4.xml"/><Relationship Id="rId2" Type="http://schemas.openxmlformats.org/officeDocument/2006/relationships/chart" Target="../charts/chart3.xml"/><Relationship Id="rId11" Type="http://schemas.openxmlformats.org/officeDocument/2006/relationships/notesSlide" Target="../notesSlides/notesSlide6.xml"/><Relationship Id="rId10" Type="http://schemas.openxmlformats.org/officeDocument/2006/relationships/vmlDrawing" Target="../drawings/vmlDrawing4.vml"/><Relationship Id="rId1" Type="http://schemas.openxmlformats.org/officeDocument/2006/relationships/chart" Target="../charts/chart2.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vmlDrawing" Target="../drawings/vmlDrawing5.vml"/><Relationship Id="rId7"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10.xml"/><Relationship Id="rId3" Type="http://schemas.openxmlformats.org/officeDocument/2006/relationships/image" Target="../media/image4.emf"/><Relationship Id="rId2" Type="http://schemas.openxmlformats.org/officeDocument/2006/relationships/oleObject" Target="../embeddings/oleObject5.bin"/><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9" Type="http://schemas.openxmlformats.org/officeDocument/2006/relationships/vmlDrawing" Target="../drawings/vmlDrawing6.vml"/><Relationship Id="rId8" Type="http://schemas.openxmlformats.org/officeDocument/2006/relationships/slideLayout" Target="../slideLayouts/slideLayout4.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4.emf"/><Relationship Id="rId2" Type="http://schemas.openxmlformats.org/officeDocument/2006/relationships/oleObject" Target="../embeddings/oleObject6.bin"/><Relationship Id="rId10" Type="http://schemas.openxmlformats.org/officeDocument/2006/relationships/notesSlide" Target="../notesSlides/notesSlide8.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vmlDrawing" Target="../drawings/vmlDrawing7.vml"/><Relationship Id="rId4" Type="http://schemas.openxmlformats.org/officeDocument/2006/relationships/slideLayout" Target="../slideLayouts/slideLayout4.xml"/><Relationship Id="rId3" Type="http://schemas.openxmlformats.org/officeDocument/2006/relationships/image" Target="../media/image4.emf"/><Relationship Id="rId2" Type="http://schemas.openxmlformats.org/officeDocument/2006/relationships/oleObject" Target="../embeddings/oleObject7.bin"/><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nvSpPr>
        <p:spPr>
          <a:xfrm>
            <a:off x="0" y="1678940"/>
            <a:ext cx="12192000" cy="1894840"/>
          </a:xfrm>
        </p:spPr>
        <p:txBody>
          <a:bodyPr vert="horz" wrap="square" tIns="0" rIns="0" bIns="0" anchor="t" anchorCtr="0">
            <a:spAutoFit/>
          </a:bodyPr>
          <a:lstStyle>
            <a:lvl1pPr algn="l" defTabSz="914400" rtl="0" eaLnBrk="1" latinLnBrk="0" hangingPunct="1">
              <a:lnSpc>
                <a:spcPts val="3780"/>
              </a:lnSpc>
              <a:spcBef>
                <a:spcPct val="0"/>
              </a:spcBef>
              <a:buNone/>
              <a:defRPr sz="2800" b="0" i="0" kern="1200" baseline="0">
                <a:solidFill>
                  <a:schemeClr val="accent2"/>
                </a:solidFill>
                <a:latin typeface="Calibri" panose="020F0502020204030204" pitchFamily="34" charset="0"/>
                <a:ea typeface="メイリオ" panose="020B0604030504040204" pitchFamily="34" charset="-128"/>
                <a:cs typeface="Calibri" panose="020F0502020204030204" pitchFamily="34" charset="0"/>
              </a:defRPr>
            </a:lvl1pPr>
          </a:lstStyle>
          <a:p>
            <a:pPr algn="ctr">
              <a:lnSpc>
                <a:spcPct val="140000"/>
              </a:lnSpc>
            </a:pPr>
            <a:r>
              <a:rPr altLang="zh-CN" sz="4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盐酸</a:t>
            </a:r>
            <a:r>
              <a:rPr altLang="zh-CN" sz="44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米托蒽醌脂质体</a:t>
            </a:r>
            <a:r>
              <a:rPr altLang="zh-CN" sz="4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注射液</a:t>
            </a:r>
            <a:br>
              <a:rPr altLang="zh-CN" sz="4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4400"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4400" b="1" kern="100" dirty="0">
                <a:solidFill>
                  <a:srgbClr val="376092"/>
                </a:solidFill>
                <a:latin typeface="微软雅黑" panose="020B0503020204020204" pitchFamily="34" charset="-122"/>
                <a:ea typeface="微软雅黑" panose="020B0503020204020204" pitchFamily="34" charset="-122"/>
                <a:cs typeface="微软雅黑" panose="020B0503020204020204" pitchFamily="34" charset="-122"/>
              </a:rPr>
              <a:t>多恩达</a:t>
            </a:r>
            <a:r>
              <a:rPr lang="zh-CN" altLang="en-US" sz="4400"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4400"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a8b963d0e8220b868d0d51b6d55a47a"/>
          <p:cNvPicPr>
            <a:picLocks noChangeAspect="1"/>
          </p:cNvPicPr>
          <p:nvPr/>
        </p:nvPicPr>
        <p:blipFill>
          <a:blip r:embed="rId1"/>
          <a:stretch>
            <a:fillRect/>
          </a:stretch>
        </p:blipFill>
        <p:spPr>
          <a:xfrm>
            <a:off x="3013075" y="5139055"/>
            <a:ext cx="6165850" cy="558165"/>
          </a:xfrm>
          <a:prstGeom prst="rect">
            <a:avLst/>
          </a:prstGeom>
        </p:spPr>
      </p:pic>
      <p:sp>
        <p:nvSpPr>
          <p:cNvPr id="6" name="文本框 5"/>
          <p:cNvSpPr txBox="1"/>
          <p:nvPr/>
        </p:nvSpPr>
        <p:spPr>
          <a:xfrm>
            <a:off x="11661140" y="6612890"/>
            <a:ext cx="530860" cy="245110"/>
          </a:xfrm>
          <a:prstGeom prst="rect">
            <a:avLst/>
          </a:prstGeom>
          <a:noFill/>
        </p:spPr>
        <p:txBody>
          <a:bodyPr wrap="square" rtlCol="0">
            <a:spAutoFit/>
          </a:bodyPr>
          <a:lstStyle/>
          <a:p>
            <a:r>
              <a:rPr lang="en-US" altLang="zh-CN" sz="1000">
                <a:solidFill>
                  <a:schemeClr val="bg1">
                    <a:lumMod val="50000"/>
                  </a:schemeClr>
                </a:solidFill>
                <a:latin typeface="微软雅黑" panose="020B0503020204020204" pitchFamily="34" charset="-122"/>
                <a:ea typeface="微软雅黑" panose="020B0503020204020204" pitchFamily="34" charset="-122"/>
              </a:rPr>
              <a:t>1/10</a:t>
            </a:r>
            <a:endParaRPr lang="en-US" altLang="zh-CN" sz="100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265" y="17703"/>
            <a:ext cx="12225008" cy="6854524"/>
          </a:xfrm>
          <a:prstGeom prst="rect">
            <a:avLst/>
          </a:prstGeom>
        </p:spPr>
      </p:pic>
      <p:sp>
        <p:nvSpPr>
          <p:cNvPr id="12" name="Rectangle 8"/>
          <p:cNvSpPr/>
          <p:nvPr/>
        </p:nvSpPr>
        <p:spPr>
          <a:xfrm>
            <a:off x="5282093" y="3667799"/>
            <a:ext cx="4179005" cy="499986"/>
          </a:xfrm>
          <a:prstGeom prst="rect">
            <a:avLst/>
          </a:prstGeom>
          <a:solidFill>
            <a:srgbClr val="C00000"/>
          </a:solidFill>
          <a:ln>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400" dirty="0">
              <a:solidFill>
                <a:prstClr val="white"/>
              </a:solidFill>
              <a:cs typeface="+mn-ea"/>
              <a:sym typeface="+mn-lt"/>
            </a:endParaRPr>
          </a:p>
        </p:txBody>
      </p:sp>
      <p:sp>
        <p:nvSpPr>
          <p:cNvPr id="13" name="Rectangle 3"/>
          <p:cNvSpPr txBox="1">
            <a:spLocks noChangeArrowheads="1"/>
          </p:cNvSpPr>
          <p:nvPr/>
        </p:nvSpPr>
        <p:spPr bwMode="auto">
          <a:xfrm>
            <a:off x="2085424" y="2327736"/>
            <a:ext cx="7536920" cy="1107440"/>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defRPr/>
            </a:pPr>
            <a:r>
              <a:rPr lang="zh-CN" sz="7200" dirty="0">
                <a:solidFill>
                  <a:schemeClr val="tx1"/>
                </a:solidFill>
                <a:effectLst/>
                <a:latin typeface="微软雅黑" panose="020B0503020204020204" pitchFamily="34" charset="-122"/>
                <a:ea typeface="微软雅黑" panose="020B0503020204020204" pitchFamily="34" charset="-122"/>
                <a:cs typeface="+mn-ea"/>
                <a:sym typeface="+mn-lt"/>
              </a:rPr>
              <a:t>谢谢观看</a:t>
            </a:r>
            <a:endParaRPr lang="zh-CN" sz="7200" dirty="0">
              <a:solidFill>
                <a:schemeClr val="tx1"/>
              </a:solidFill>
              <a:effectLst/>
              <a:latin typeface="微软雅黑" panose="020B0503020204020204" pitchFamily="34" charset="-122"/>
              <a:ea typeface="微软雅黑" panose="020B0503020204020204" pitchFamily="34" charset="-122"/>
              <a:cs typeface="+mn-ea"/>
              <a:sym typeface="+mn-lt"/>
            </a:endParaRPr>
          </a:p>
        </p:txBody>
      </p:sp>
      <p:sp>
        <p:nvSpPr>
          <p:cNvPr id="14" name="Rectangle 3"/>
          <p:cNvSpPr txBox="1">
            <a:spLocks noChangeArrowheads="1"/>
          </p:cNvSpPr>
          <p:nvPr/>
        </p:nvSpPr>
        <p:spPr bwMode="auto">
          <a:xfrm>
            <a:off x="5030072" y="3762019"/>
            <a:ext cx="4779943" cy="36965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r>
              <a:rPr lang="zh-CN" altLang="en-US" sz="2400" dirty="0">
                <a:latin typeface="华文行楷" panose="02010800040101010101" charset="-122"/>
                <a:ea typeface="华文行楷" panose="02010800040101010101" charset="-122"/>
              </a:rPr>
              <a:t>做好药  为中国  善报天下人</a:t>
            </a:r>
            <a:endParaRPr lang="zh-CN" altLang="en-US" sz="2400" dirty="0">
              <a:latin typeface="华文行楷" panose="02010800040101010101" charset="-122"/>
              <a:ea typeface="华文行楷" panose="02010800040101010101"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8897" y="3576987"/>
            <a:ext cx="2949269" cy="758586"/>
          </a:xfrm>
          <a:prstGeom prst="rect">
            <a:avLst/>
          </a:prstGeom>
        </p:spPr>
      </p:pic>
      <p:sp>
        <p:nvSpPr>
          <p:cNvPr id="2" name="灯片编号占位符 1"/>
          <p:cNvSpPr>
            <a:spLocks noGrp="1"/>
          </p:cNvSpPr>
          <p:nvPr>
            <p:ph type="sldNum" sz="quarter" idx="12"/>
          </p:nvPr>
        </p:nvSpPr>
        <p:spPr/>
        <p:txBody>
          <a:bodyPr/>
          <a:lstStyle/>
          <a:p>
            <a:endParaRPr lang="zh-CN" altLang="en-US"/>
          </a:p>
        </p:txBody>
      </p:sp>
      <p:sp>
        <p:nvSpPr>
          <p:cNvPr id="4" name="文本框 3"/>
          <p:cNvSpPr txBox="1"/>
          <p:nvPr/>
        </p:nvSpPr>
        <p:spPr>
          <a:xfrm>
            <a:off x="11521440" y="6612890"/>
            <a:ext cx="670560" cy="245110"/>
          </a:xfrm>
          <a:prstGeom prst="rect">
            <a:avLst/>
          </a:prstGeom>
          <a:noFill/>
        </p:spPr>
        <p:txBody>
          <a:bodyPr wrap="square" rtlCol="0">
            <a:spAutoFit/>
          </a:bodyPr>
          <a:lstStyle/>
          <a:p>
            <a:r>
              <a:rPr lang="en-US" altLang="zh-CN" sz="1000">
                <a:solidFill>
                  <a:schemeClr val="bg1">
                    <a:lumMod val="50000"/>
                  </a:schemeClr>
                </a:solidFill>
                <a:latin typeface="微软雅黑" panose="020B0503020204020204" pitchFamily="34" charset="-122"/>
                <a:ea typeface="微软雅黑" panose="020B0503020204020204" pitchFamily="34" charset="-122"/>
              </a:rPr>
              <a:t>10/10</a:t>
            </a:r>
            <a:endParaRPr lang="en-US" altLang="zh-CN" sz="100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 name="think-cell 幻灯片" r:id="rId2" imgW="0" imgH="0" progId="TCLayout.ActiveDocument.1">
                  <p:embed/>
                </p:oleObj>
              </mc:Choice>
              <mc:Fallback>
                <p:oleObj name="think-cell 幻灯片" r:id="rId2" imgW="0" imgH="0" progId="TCLayout.ActiveDocument.1">
                  <p:embed/>
                  <p:pic>
                    <p:nvPicPr>
                      <p:cNvPr id="0" name="对象 2" hidden="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4" name="矩形: 圆角 3"/>
          <p:cNvSpPr/>
          <p:nvPr/>
        </p:nvSpPr>
        <p:spPr>
          <a:xfrm>
            <a:off x="3204483" y="1612644"/>
            <a:ext cx="2051958" cy="491456"/>
          </a:xfrm>
          <a:prstGeom prst="roundRect">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药品基本信息</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22" name="组合 21"/>
          <p:cNvGrpSpPr/>
          <p:nvPr/>
        </p:nvGrpSpPr>
        <p:grpSpPr>
          <a:xfrm>
            <a:off x="2309145" y="1596762"/>
            <a:ext cx="627095" cy="523220"/>
            <a:chOff x="1884737" y="1587543"/>
            <a:chExt cx="627095" cy="523220"/>
          </a:xfrm>
        </p:grpSpPr>
        <p:sp>
          <p:nvSpPr>
            <p:cNvPr id="20" name="等腰三角形 76"/>
            <p:cNvSpPr/>
            <p:nvPr/>
          </p:nvSpPr>
          <p:spPr>
            <a:xfrm rot="6271357" flipV="1">
              <a:off x="2171456" y="1752148"/>
              <a:ext cx="321900" cy="287310"/>
            </a:xfrm>
            <a:custGeom>
              <a:avLst/>
              <a:gdLst>
                <a:gd name="connsiteX0" fmla="*/ 0 w 2564441"/>
                <a:gd name="connsiteY0" fmla="*/ 2210725 h 2210725"/>
                <a:gd name="connsiteX1" fmla="*/ 1282221 w 2564441"/>
                <a:gd name="connsiteY1" fmla="*/ 0 h 2210725"/>
                <a:gd name="connsiteX2" fmla="*/ 2564441 w 2564441"/>
                <a:gd name="connsiteY2" fmla="*/ 2210725 h 2210725"/>
                <a:gd name="connsiteX3" fmla="*/ 0 w 2564441"/>
                <a:gd name="connsiteY3" fmla="*/ 2210725 h 2210725"/>
                <a:gd name="connsiteX0-1" fmla="*/ 0 w 2564441"/>
                <a:gd name="connsiteY0-2" fmla="*/ 2246165 h 2246165"/>
                <a:gd name="connsiteX1-3" fmla="*/ 1282221 w 2564441"/>
                <a:gd name="connsiteY1-4" fmla="*/ 35440 h 2246165"/>
                <a:gd name="connsiteX2-5" fmla="*/ 2564441 w 2564441"/>
                <a:gd name="connsiteY2-6" fmla="*/ 2246165 h 2246165"/>
                <a:gd name="connsiteX3-7" fmla="*/ 0 w 2564441"/>
                <a:gd name="connsiteY3-8" fmla="*/ 2246165 h 2246165"/>
                <a:gd name="connsiteX0-9" fmla="*/ 0 w 2564441"/>
                <a:gd name="connsiteY0-10" fmla="*/ 2246165 h 2246165"/>
                <a:gd name="connsiteX1-11" fmla="*/ 1282221 w 2564441"/>
                <a:gd name="connsiteY1-12" fmla="*/ 35440 h 2246165"/>
                <a:gd name="connsiteX2-13" fmla="*/ 2564441 w 2564441"/>
                <a:gd name="connsiteY2-14" fmla="*/ 2246165 h 2246165"/>
                <a:gd name="connsiteX3-15" fmla="*/ 0 w 2564441"/>
                <a:gd name="connsiteY3-16" fmla="*/ 2246165 h 2246165"/>
                <a:gd name="connsiteX0-17" fmla="*/ 0 w 2564441"/>
                <a:gd name="connsiteY0-18" fmla="*/ 2246165 h 2517098"/>
                <a:gd name="connsiteX1-19" fmla="*/ 1282221 w 2564441"/>
                <a:gd name="connsiteY1-20" fmla="*/ 35440 h 2517098"/>
                <a:gd name="connsiteX2-21" fmla="*/ 2564441 w 2564441"/>
                <a:gd name="connsiteY2-22" fmla="*/ 2246165 h 2517098"/>
                <a:gd name="connsiteX3-23" fmla="*/ 0 w 2564441"/>
                <a:gd name="connsiteY3-24" fmla="*/ 2246165 h 2517098"/>
                <a:gd name="connsiteX0-25" fmla="*/ 41119 w 2605560"/>
                <a:gd name="connsiteY0-26" fmla="*/ 2246165 h 2517098"/>
                <a:gd name="connsiteX1-27" fmla="*/ 1323340 w 2605560"/>
                <a:gd name="connsiteY1-28" fmla="*/ 35440 h 2517098"/>
                <a:gd name="connsiteX2-29" fmla="*/ 2605560 w 2605560"/>
                <a:gd name="connsiteY2-30" fmla="*/ 2246165 h 2517098"/>
                <a:gd name="connsiteX3-31" fmla="*/ 41119 w 2605560"/>
                <a:gd name="connsiteY3-32" fmla="*/ 2246165 h 2517098"/>
                <a:gd name="connsiteX0-33" fmla="*/ 41119 w 2698397"/>
                <a:gd name="connsiteY0-34" fmla="*/ 2246165 h 2517098"/>
                <a:gd name="connsiteX1-35" fmla="*/ 1323340 w 2698397"/>
                <a:gd name="connsiteY1-36" fmla="*/ 35440 h 2517098"/>
                <a:gd name="connsiteX2-37" fmla="*/ 2605560 w 2698397"/>
                <a:gd name="connsiteY2-38" fmla="*/ 2246165 h 2517098"/>
                <a:gd name="connsiteX3-39" fmla="*/ 41119 w 2698397"/>
                <a:gd name="connsiteY3-40" fmla="*/ 2246165 h 2517098"/>
                <a:gd name="connsiteX0-41" fmla="*/ 41119 w 2698397"/>
                <a:gd name="connsiteY0-42" fmla="*/ 2246165 h 2687187"/>
                <a:gd name="connsiteX1-43" fmla="*/ 1323340 w 2698397"/>
                <a:gd name="connsiteY1-44" fmla="*/ 35440 h 2687187"/>
                <a:gd name="connsiteX2-45" fmla="*/ 2605560 w 2698397"/>
                <a:gd name="connsiteY2-46" fmla="*/ 2246165 h 2687187"/>
                <a:gd name="connsiteX3-47" fmla="*/ 41119 w 2698397"/>
                <a:gd name="connsiteY3-48" fmla="*/ 2246165 h 2687187"/>
                <a:gd name="connsiteX0-49" fmla="*/ 0 w 2657278"/>
                <a:gd name="connsiteY0-50" fmla="*/ 2246165 h 2687187"/>
                <a:gd name="connsiteX1-51" fmla="*/ 1282221 w 2657278"/>
                <a:gd name="connsiteY1-52" fmla="*/ 35440 h 2687187"/>
                <a:gd name="connsiteX2-53" fmla="*/ 2564441 w 2657278"/>
                <a:gd name="connsiteY2-54" fmla="*/ 2246165 h 2687187"/>
                <a:gd name="connsiteX3-55" fmla="*/ 0 w 2657278"/>
                <a:gd name="connsiteY3-56" fmla="*/ 2246165 h 2687187"/>
                <a:gd name="connsiteX0-57" fmla="*/ 0 w 2657278"/>
                <a:gd name="connsiteY0-58" fmla="*/ 2246165 h 2654542"/>
                <a:gd name="connsiteX1-59" fmla="*/ 1282221 w 2657278"/>
                <a:gd name="connsiteY1-60" fmla="*/ 35440 h 2654542"/>
                <a:gd name="connsiteX2-61" fmla="*/ 2564441 w 2657278"/>
                <a:gd name="connsiteY2-62" fmla="*/ 2246165 h 2654542"/>
                <a:gd name="connsiteX3-63" fmla="*/ 0 w 2657278"/>
                <a:gd name="connsiteY3-64" fmla="*/ 2246165 h 2654542"/>
                <a:gd name="connsiteX0-65" fmla="*/ 57808 w 2715086"/>
                <a:gd name="connsiteY0-66" fmla="*/ 2246165 h 2654542"/>
                <a:gd name="connsiteX1-67" fmla="*/ 1340029 w 2715086"/>
                <a:gd name="connsiteY1-68" fmla="*/ 35440 h 2654542"/>
                <a:gd name="connsiteX2-69" fmla="*/ 2622249 w 2715086"/>
                <a:gd name="connsiteY2-70" fmla="*/ 2246165 h 2654542"/>
                <a:gd name="connsiteX3-71" fmla="*/ 57808 w 2715086"/>
                <a:gd name="connsiteY3-72" fmla="*/ 2246165 h 2654542"/>
                <a:gd name="connsiteX0-73" fmla="*/ 57808 w 2653271"/>
                <a:gd name="connsiteY0-74" fmla="*/ 2240363 h 2648740"/>
                <a:gd name="connsiteX1-75" fmla="*/ 1340029 w 2653271"/>
                <a:gd name="connsiteY1-76" fmla="*/ 29638 h 2648740"/>
                <a:gd name="connsiteX2-77" fmla="*/ 2622249 w 2653271"/>
                <a:gd name="connsiteY2-78" fmla="*/ 2240363 h 2648740"/>
                <a:gd name="connsiteX3-79" fmla="*/ 57808 w 2653271"/>
                <a:gd name="connsiteY3-80" fmla="*/ 2240363 h 2648740"/>
                <a:gd name="connsiteX0-81" fmla="*/ 57808 w 2653271"/>
                <a:gd name="connsiteY0-82" fmla="*/ 2240363 h 2570137"/>
                <a:gd name="connsiteX1-83" fmla="*/ 1340029 w 2653271"/>
                <a:gd name="connsiteY1-84" fmla="*/ 29638 h 2570137"/>
                <a:gd name="connsiteX2-85" fmla="*/ 2622249 w 2653271"/>
                <a:gd name="connsiteY2-86" fmla="*/ 2240363 h 2570137"/>
                <a:gd name="connsiteX3-87" fmla="*/ 57808 w 2653271"/>
                <a:gd name="connsiteY3-88" fmla="*/ 2240363 h 2570137"/>
              </a:gdLst>
              <a:ahLst/>
              <a:cxnLst>
                <a:cxn ang="0">
                  <a:pos x="connsiteX0-1" y="connsiteY0-2"/>
                </a:cxn>
                <a:cxn ang="0">
                  <a:pos x="connsiteX1-3" y="connsiteY1-4"/>
                </a:cxn>
                <a:cxn ang="0">
                  <a:pos x="connsiteX2-5" y="connsiteY2-6"/>
                </a:cxn>
                <a:cxn ang="0">
                  <a:pos x="connsiteX3-7" y="connsiteY3-8"/>
                </a:cxn>
              </a:cxnLst>
              <a:rect l="l" t="t" r="r" b="b"/>
              <a:pathLst>
                <a:path w="2653271" h="2570137">
                  <a:moveTo>
                    <a:pt x="57808" y="2240363"/>
                  </a:moveTo>
                  <a:cubicBezTo>
                    <a:pt x="-240499" y="1866312"/>
                    <a:pt x="680394" y="142432"/>
                    <a:pt x="1340029" y="29638"/>
                  </a:cubicBezTo>
                  <a:cubicBezTo>
                    <a:pt x="2043207" y="-278482"/>
                    <a:pt x="2818956" y="1909855"/>
                    <a:pt x="2622249" y="2240363"/>
                  </a:cubicBezTo>
                  <a:cubicBezTo>
                    <a:pt x="2362520" y="2588705"/>
                    <a:pt x="404622" y="2762878"/>
                    <a:pt x="57808" y="2240363"/>
                  </a:cubicBezTo>
                  <a:close/>
                </a:path>
              </a:pathLst>
            </a:custGeom>
            <a:solidFill>
              <a:schemeClr val="accent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sp>
          <p:nvSpPr>
            <p:cNvPr id="21" name="文本框 20"/>
            <p:cNvSpPr txBox="1"/>
            <p:nvPr/>
          </p:nvSpPr>
          <p:spPr>
            <a:xfrm>
              <a:off x="1884737" y="1587543"/>
              <a:ext cx="6270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rPr>
                <a:t>01</a:t>
              </a:r>
              <a:endParaRPr kumimoji="0" lang="zh-CN" altLang="en-US"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grpSp>
      <p:sp>
        <p:nvSpPr>
          <p:cNvPr id="26" name="矩形: 圆角 25"/>
          <p:cNvSpPr/>
          <p:nvPr/>
        </p:nvSpPr>
        <p:spPr>
          <a:xfrm>
            <a:off x="7830898" y="1612644"/>
            <a:ext cx="2051958" cy="491456"/>
          </a:xfrm>
          <a:prstGeom prst="roundRect">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安全性</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27" name="组合 26"/>
          <p:cNvGrpSpPr/>
          <p:nvPr/>
        </p:nvGrpSpPr>
        <p:grpSpPr>
          <a:xfrm>
            <a:off x="6935560" y="1596762"/>
            <a:ext cx="627095" cy="523220"/>
            <a:chOff x="1884737" y="1587543"/>
            <a:chExt cx="627095" cy="523220"/>
          </a:xfrm>
        </p:grpSpPr>
        <p:sp>
          <p:nvSpPr>
            <p:cNvPr id="28" name="等腰三角形 76"/>
            <p:cNvSpPr/>
            <p:nvPr/>
          </p:nvSpPr>
          <p:spPr>
            <a:xfrm rot="6271357" flipV="1">
              <a:off x="2171456" y="1752148"/>
              <a:ext cx="321900" cy="287310"/>
            </a:xfrm>
            <a:custGeom>
              <a:avLst/>
              <a:gdLst>
                <a:gd name="connsiteX0" fmla="*/ 0 w 2564441"/>
                <a:gd name="connsiteY0" fmla="*/ 2210725 h 2210725"/>
                <a:gd name="connsiteX1" fmla="*/ 1282221 w 2564441"/>
                <a:gd name="connsiteY1" fmla="*/ 0 h 2210725"/>
                <a:gd name="connsiteX2" fmla="*/ 2564441 w 2564441"/>
                <a:gd name="connsiteY2" fmla="*/ 2210725 h 2210725"/>
                <a:gd name="connsiteX3" fmla="*/ 0 w 2564441"/>
                <a:gd name="connsiteY3" fmla="*/ 2210725 h 2210725"/>
                <a:gd name="connsiteX0-1" fmla="*/ 0 w 2564441"/>
                <a:gd name="connsiteY0-2" fmla="*/ 2246165 h 2246165"/>
                <a:gd name="connsiteX1-3" fmla="*/ 1282221 w 2564441"/>
                <a:gd name="connsiteY1-4" fmla="*/ 35440 h 2246165"/>
                <a:gd name="connsiteX2-5" fmla="*/ 2564441 w 2564441"/>
                <a:gd name="connsiteY2-6" fmla="*/ 2246165 h 2246165"/>
                <a:gd name="connsiteX3-7" fmla="*/ 0 w 2564441"/>
                <a:gd name="connsiteY3-8" fmla="*/ 2246165 h 2246165"/>
                <a:gd name="connsiteX0-9" fmla="*/ 0 w 2564441"/>
                <a:gd name="connsiteY0-10" fmla="*/ 2246165 h 2246165"/>
                <a:gd name="connsiteX1-11" fmla="*/ 1282221 w 2564441"/>
                <a:gd name="connsiteY1-12" fmla="*/ 35440 h 2246165"/>
                <a:gd name="connsiteX2-13" fmla="*/ 2564441 w 2564441"/>
                <a:gd name="connsiteY2-14" fmla="*/ 2246165 h 2246165"/>
                <a:gd name="connsiteX3-15" fmla="*/ 0 w 2564441"/>
                <a:gd name="connsiteY3-16" fmla="*/ 2246165 h 2246165"/>
                <a:gd name="connsiteX0-17" fmla="*/ 0 w 2564441"/>
                <a:gd name="connsiteY0-18" fmla="*/ 2246165 h 2517098"/>
                <a:gd name="connsiteX1-19" fmla="*/ 1282221 w 2564441"/>
                <a:gd name="connsiteY1-20" fmla="*/ 35440 h 2517098"/>
                <a:gd name="connsiteX2-21" fmla="*/ 2564441 w 2564441"/>
                <a:gd name="connsiteY2-22" fmla="*/ 2246165 h 2517098"/>
                <a:gd name="connsiteX3-23" fmla="*/ 0 w 2564441"/>
                <a:gd name="connsiteY3-24" fmla="*/ 2246165 h 2517098"/>
                <a:gd name="connsiteX0-25" fmla="*/ 41119 w 2605560"/>
                <a:gd name="connsiteY0-26" fmla="*/ 2246165 h 2517098"/>
                <a:gd name="connsiteX1-27" fmla="*/ 1323340 w 2605560"/>
                <a:gd name="connsiteY1-28" fmla="*/ 35440 h 2517098"/>
                <a:gd name="connsiteX2-29" fmla="*/ 2605560 w 2605560"/>
                <a:gd name="connsiteY2-30" fmla="*/ 2246165 h 2517098"/>
                <a:gd name="connsiteX3-31" fmla="*/ 41119 w 2605560"/>
                <a:gd name="connsiteY3-32" fmla="*/ 2246165 h 2517098"/>
                <a:gd name="connsiteX0-33" fmla="*/ 41119 w 2698397"/>
                <a:gd name="connsiteY0-34" fmla="*/ 2246165 h 2517098"/>
                <a:gd name="connsiteX1-35" fmla="*/ 1323340 w 2698397"/>
                <a:gd name="connsiteY1-36" fmla="*/ 35440 h 2517098"/>
                <a:gd name="connsiteX2-37" fmla="*/ 2605560 w 2698397"/>
                <a:gd name="connsiteY2-38" fmla="*/ 2246165 h 2517098"/>
                <a:gd name="connsiteX3-39" fmla="*/ 41119 w 2698397"/>
                <a:gd name="connsiteY3-40" fmla="*/ 2246165 h 2517098"/>
                <a:gd name="connsiteX0-41" fmla="*/ 41119 w 2698397"/>
                <a:gd name="connsiteY0-42" fmla="*/ 2246165 h 2687187"/>
                <a:gd name="connsiteX1-43" fmla="*/ 1323340 w 2698397"/>
                <a:gd name="connsiteY1-44" fmla="*/ 35440 h 2687187"/>
                <a:gd name="connsiteX2-45" fmla="*/ 2605560 w 2698397"/>
                <a:gd name="connsiteY2-46" fmla="*/ 2246165 h 2687187"/>
                <a:gd name="connsiteX3-47" fmla="*/ 41119 w 2698397"/>
                <a:gd name="connsiteY3-48" fmla="*/ 2246165 h 2687187"/>
                <a:gd name="connsiteX0-49" fmla="*/ 0 w 2657278"/>
                <a:gd name="connsiteY0-50" fmla="*/ 2246165 h 2687187"/>
                <a:gd name="connsiteX1-51" fmla="*/ 1282221 w 2657278"/>
                <a:gd name="connsiteY1-52" fmla="*/ 35440 h 2687187"/>
                <a:gd name="connsiteX2-53" fmla="*/ 2564441 w 2657278"/>
                <a:gd name="connsiteY2-54" fmla="*/ 2246165 h 2687187"/>
                <a:gd name="connsiteX3-55" fmla="*/ 0 w 2657278"/>
                <a:gd name="connsiteY3-56" fmla="*/ 2246165 h 2687187"/>
                <a:gd name="connsiteX0-57" fmla="*/ 0 w 2657278"/>
                <a:gd name="connsiteY0-58" fmla="*/ 2246165 h 2654542"/>
                <a:gd name="connsiteX1-59" fmla="*/ 1282221 w 2657278"/>
                <a:gd name="connsiteY1-60" fmla="*/ 35440 h 2654542"/>
                <a:gd name="connsiteX2-61" fmla="*/ 2564441 w 2657278"/>
                <a:gd name="connsiteY2-62" fmla="*/ 2246165 h 2654542"/>
                <a:gd name="connsiteX3-63" fmla="*/ 0 w 2657278"/>
                <a:gd name="connsiteY3-64" fmla="*/ 2246165 h 2654542"/>
                <a:gd name="connsiteX0-65" fmla="*/ 57808 w 2715086"/>
                <a:gd name="connsiteY0-66" fmla="*/ 2246165 h 2654542"/>
                <a:gd name="connsiteX1-67" fmla="*/ 1340029 w 2715086"/>
                <a:gd name="connsiteY1-68" fmla="*/ 35440 h 2654542"/>
                <a:gd name="connsiteX2-69" fmla="*/ 2622249 w 2715086"/>
                <a:gd name="connsiteY2-70" fmla="*/ 2246165 h 2654542"/>
                <a:gd name="connsiteX3-71" fmla="*/ 57808 w 2715086"/>
                <a:gd name="connsiteY3-72" fmla="*/ 2246165 h 2654542"/>
                <a:gd name="connsiteX0-73" fmla="*/ 57808 w 2653271"/>
                <a:gd name="connsiteY0-74" fmla="*/ 2240363 h 2648740"/>
                <a:gd name="connsiteX1-75" fmla="*/ 1340029 w 2653271"/>
                <a:gd name="connsiteY1-76" fmla="*/ 29638 h 2648740"/>
                <a:gd name="connsiteX2-77" fmla="*/ 2622249 w 2653271"/>
                <a:gd name="connsiteY2-78" fmla="*/ 2240363 h 2648740"/>
                <a:gd name="connsiteX3-79" fmla="*/ 57808 w 2653271"/>
                <a:gd name="connsiteY3-80" fmla="*/ 2240363 h 2648740"/>
                <a:gd name="connsiteX0-81" fmla="*/ 57808 w 2653271"/>
                <a:gd name="connsiteY0-82" fmla="*/ 2240363 h 2570137"/>
                <a:gd name="connsiteX1-83" fmla="*/ 1340029 w 2653271"/>
                <a:gd name="connsiteY1-84" fmla="*/ 29638 h 2570137"/>
                <a:gd name="connsiteX2-85" fmla="*/ 2622249 w 2653271"/>
                <a:gd name="connsiteY2-86" fmla="*/ 2240363 h 2570137"/>
                <a:gd name="connsiteX3-87" fmla="*/ 57808 w 2653271"/>
                <a:gd name="connsiteY3-88" fmla="*/ 2240363 h 2570137"/>
              </a:gdLst>
              <a:ahLst/>
              <a:cxnLst>
                <a:cxn ang="0">
                  <a:pos x="connsiteX0-1" y="connsiteY0-2"/>
                </a:cxn>
                <a:cxn ang="0">
                  <a:pos x="connsiteX1-3" y="connsiteY1-4"/>
                </a:cxn>
                <a:cxn ang="0">
                  <a:pos x="connsiteX2-5" y="connsiteY2-6"/>
                </a:cxn>
                <a:cxn ang="0">
                  <a:pos x="connsiteX3-7" y="connsiteY3-8"/>
                </a:cxn>
              </a:cxnLst>
              <a:rect l="l" t="t" r="r" b="b"/>
              <a:pathLst>
                <a:path w="2653271" h="2570137">
                  <a:moveTo>
                    <a:pt x="57808" y="2240363"/>
                  </a:moveTo>
                  <a:cubicBezTo>
                    <a:pt x="-240499" y="1866312"/>
                    <a:pt x="680394" y="142432"/>
                    <a:pt x="1340029" y="29638"/>
                  </a:cubicBezTo>
                  <a:cubicBezTo>
                    <a:pt x="2043207" y="-278482"/>
                    <a:pt x="2818956" y="1909855"/>
                    <a:pt x="2622249" y="2240363"/>
                  </a:cubicBezTo>
                  <a:cubicBezTo>
                    <a:pt x="2362520" y="2588705"/>
                    <a:pt x="404622" y="2762878"/>
                    <a:pt x="57808" y="2240363"/>
                  </a:cubicBezTo>
                  <a:close/>
                </a:path>
              </a:pathLst>
            </a:custGeom>
            <a:solidFill>
              <a:schemeClr val="accent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sp>
          <p:nvSpPr>
            <p:cNvPr id="29" name="文本框 28"/>
            <p:cNvSpPr txBox="1"/>
            <p:nvPr/>
          </p:nvSpPr>
          <p:spPr>
            <a:xfrm>
              <a:off x="1884737" y="1587543"/>
              <a:ext cx="6270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rPr>
                <a:t>02</a:t>
              </a:r>
              <a:endParaRPr kumimoji="0" lang="zh-CN" altLang="en-US"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grpSp>
      <p:sp>
        <p:nvSpPr>
          <p:cNvPr id="32" name="矩形: 圆角 31"/>
          <p:cNvSpPr/>
          <p:nvPr/>
        </p:nvSpPr>
        <p:spPr>
          <a:xfrm>
            <a:off x="3204483" y="2967470"/>
            <a:ext cx="2051958" cy="491456"/>
          </a:xfrm>
          <a:prstGeom prst="roundRect">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有效性</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33" name="组合 32"/>
          <p:cNvGrpSpPr/>
          <p:nvPr/>
        </p:nvGrpSpPr>
        <p:grpSpPr>
          <a:xfrm>
            <a:off x="2309145" y="2951588"/>
            <a:ext cx="627095" cy="523220"/>
            <a:chOff x="1884737" y="1587543"/>
            <a:chExt cx="627095" cy="523220"/>
          </a:xfrm>
        </p:grpSpPr>
        <p:sp>
          <p:nvSpPr>
            <p:cNvPr id="34" name="等腰三角形 76"/>
            <p:cNvSpPr/>
            <p:nvPr/>
          </p:nvSpPr>
          <p:spPr>
            <a:xfrm rot="6271357" flipV="1">
              <a:off x="2171456" y="1752148"/>
              <a:ext cx="321900" cy="287310"/>
            </a:xfrm>
            <a:custGeom>
              <a:avLst/>
              <a:gdLst>
                <a:gd name="connsiteX0" fmla="*/ 0 w 2564441"/>
                <a:gd name="connsiteY0" fmla="*/ 2210725 h 2210725"/>
                <a:gd name="connsiteX1" fmla="*/ 1282221 w 2564441"/>
                <a:gd name="connsiteY1" fmla="*/ 0 h 2210725"/>
                <a:gd name="connsiteX2" fmla="*/ 2564441 w 2564441"/>
                <a:gd name="connsiteY2" fmla="*/ 2210725 h 2210725"/>
                <a:gd name="connsiteX3" fmla="*/ 0 w 2564441"/>
                <a:gd name="connsiteY3" fmla="*/ 2210725 h 2210725"/>
                <a:gd name="connsiteX0-1" fmla="*/ 0 w 2564441"/>
                <a:gd name="connsiteY0-2" fmla="*/ 2246165 h 2246165"/>
                <a:gd name="connsiteX1-3" fmla="*/ 1282221 w 2564441"/>
                <a:gd name="connsiteY1-4" fmla="*/ 35440 h 2246165"/>
                <a:gd name="connsiteX2-5" fmla="*/ 2564441 w 2564441"/>
                <a:gd name="connsiteY2-6" fmla="*/ 2246165 h 2246165"/>
                <a:gd name="connsiteX3-7" fmla="*/ 0 w 2564441"/>
                <a:gd name="connsiteY3-8" fmla="*/ 2246165 h 2246165"/>
                <a:gd name="connsiteX0-9" fmla="*/ 0 w 2564441"/>
                <a:gd name="connsiteY0-10" fmla="*/ 2246165 h 2246165"/>
                <a:gd name="connsiteX1-11" fmla="*/ 1282221 w 2564441"/>
                <a:gd name="connsiteY1-12" fmla="*/ 35440 h 2246165"/>
                <a:gd name="connsiteX2-13" fmla="*/ 2564441 w 2564441"/>
                <a:gd name="connsiteY2-14" fmla="*/ 2246165 h 2246165"/>
                <a:gd name="connsiteX3-15" fmla="*/ 0 w 2564441"/>
                <a:gd name="connsiteY3-16" fmla="*/ 2246165 h 2246165"/>
                <a:gd name="connsiteX0-17" fmla="*/ 0 w 2564441"/>
                <a:gd name="connsiteY0-18" fmla="*/ 2246165 h 2517098"/>
                <a:gd name="connsiteX1-19" fmla="*/ 1282221 w 2564441"/>
                <a:gd name="connsiteY1-20" fmla="*/ 35440 h 2517098"/>
                <a:gd name="connsiteX2-21" fmla="*/ 2564441 w 2564441"/>
                <a:gd name="connsiteY2-22" fmla="*/ 2246165 h 2517098"/>
                <a:gd name="connsiteX3-23" fmla="*/ 0 w 2564441"/>
                <a:gd name="connsiteY3-24" fmla="*/ 2246165 h 2517098"/>
                <a:gd name="connsiteX0-25" fmla="*/ 41119 w 2605560"/>
                <a:gd name="connsiteY0-26" fmla="*/ 2246165 h 2517098"/>
                <a:gd name="connsiteX1-27" fmla="*/ 1323340 w 2605560"/>
                <a:gd name="connsiteY1-28" fmla="*/ 35440 h 2517098"/>
                <a:gd name="connsiteX2-29" fmla="*/ 2605560 w 2605560"/>
                <a:gd name="connsiteY2-30" fmla="*/ 2246165 h 2517098"/>
                <a:gd name="connsiteX3-31" fmla="*/ 41119 w 2605560"/>
                <a:gd name="connsiteY3-32" fmla="*/ 2246165 h 2517098"/>
                <a:gd name="connsiteX0-33" fmla="*/ 41119 w 2698397"/>
                <a:gd name="connsiteY0-34" fmla="*/ 2246165 h 2517098"/>
                <a:gd name="connsiteX1-35" fmla="*/ 1323340 w 2698397"/>
                <a:gd name="connsiteY1-36" fmla="*/ 35440 h 2517098"/>
                <a:gd name="connsiteX2-37" fmla="*/ 2605560 w 2698397"/>
                <a:gd name="connsiteY2-38" fmla="*/ 2246165 h 2517098"/>
                <a:gd name="connsiteX3-39" fmla="*/ 41119 w 2698397"/>
                <a:gd name="connsiteY3-40" fmla="*/ 2246165 h 2517098"/>
                <a:gd name="connsiteX0-41" fmla="*/ 41119 w 2698397"/>
                <a:gd name="connsiteY0-42" fmla="*/ 2246165 h 2687187"/>
                <a:gd name="connsiteX1-43" fmla="*/ 1323340 w 2698397"/>
                <a:gd name="connsiteY1-44" fmla="*/ 35440 h 2687187"/>
                <a:gd name="connsiteX2-45" fmla="*/ 2605560 w 2698397"/>
                <a:gd name="connsiteY2-46" fmla="*/ 2246165 h 2687187"/>
                <a:gd name="connsiteX3-47" fmla="*/ 41119 w 2698397"/>
                <a:gd name="connsiteY3-48" fmla="*/ 2246165 h 2687187"/>
                <a:gd name="connsiteX0-49" fmla="*/ 0 w 2657278"/>
                <a:gd name="connsiteY0-50" fmla="*/ 2246165 h 2687187"/>
                <a:gd name="connsiteX1-51" fmla="*/ 1282221 w 2657278"/>
                <a:gd name="connsiteY1-52" fmla="*/ 35440 h 2687187"/>
                <a:gd name="connsiteX2-53" fmla="*/ 2564441 w 2657278"/>
                <a:gd name="connsiteY2-54" fmla="*/ 2246165 h 2687187"/>
                <a:gd name="connsiteX3-55" fmla="*/ 0 w 2657278"/>
                <a:gd name="connsiteY3-56" fmla="*/ 2246165 h 2687187"/>
                <a:gd name="connsiteX0-57" fmla="*/ 0 w 2657278"/>
                <a:gd name="connsiteY0-58" fmla="*/ 2246165 h 2654542"/>
                <a:gd name="connsiteX1-59" fmla="*/ 1282221 w 2657278"/>
                <a:gd name="connsiteY1-60" fmla="*/ 35440 h 2654542"/>
                <a:gd name="connsiteX2-61" fmla="*/ 2564441 w 2657278"/>
                <a:gd name="connsiteY2-62" fmla="*/ 2246165 h 2654542"/>
                <a:gd name="connsiteX3-63" fmla="*/ 0 w 2657278"/>
                <a:gd name="connsiteY3-64" fmla="*/ 2246165 h 2654542"/>
                <a:gd name="connsiteX0-65" fmla="*/ 57808 w 2715086"/>
                <a:gd name="connsiteY0-66" fmla="*/ 2246165 h 2654542"/>
                <a:gd name="connsiteX1-67" fmla="*/ 1340029 w 2715086"/>
                <a:gd name="connsiteY1-68" fmla="*/ 35440 h 2654542"/>
                <a:gd name="connsiteX2-69" fmla="*/ 2622249 w 2715086"/>
                <a:gd name="connsiteY2-70" fmla="*/ 2246165 h 2654542"/>
                <a:gd name="connsiteX3-71" fmla="*/ 57808 w 2715086"/>
                <a:gd name="connsiteY3-72" fmla="*/ 2246165 h 2654542"/>
                <a:gd name="connsiteX0-73" fmla="*/ 57808 w 2653271"/>
                <a:gd name="connsiteY0-74" fmla="*/ 2240363 h 2648740"/>
                <a:gd name="connsiteX1-75" fmla="*/ 1340029 w 2653271"/>
                <a:gd name="connsiteY1-76" fmla="*/ 29638 h 2648740"/>
                <a:gd name="connsiteX2-77" fmla="*/ 2622249 w 2653271"/>
                <a:gd name="connsiteY2-78" fmla="*/ 2240363 h 2648740"/>
                <a:gd name="connsiteX3-79" fmla="*/ 57808 w 2653271"/>
                <a:gd name="connsiteY3-80" fmla="*/ 2240363 h 2648740"/>
                <a:gd name="connsiteX0-81" fmla="*/ 57808 w 2653271"/>
                <a:gd name="connsiteY0-82" fmla="*/ 2240363 h 2570137"/>
                <a:gd name="connsiteX1-83" fmla="*/ 1340029 w 2653271"/>
                <a:gd name="connsiteY1-84" fmla="*/ 29638 h 2570137"/>
                <a:gd name="connsiteX2-85" fmla="*/ 2622249 w 2653271"/>
                <a:gd name="connsiteY2-86" fmla="*/ 2240363 h 2570137"/>
                <a:gd name="connsiteX3-87" fmla="*/ 57808 w 2653271"/>
                <a:gd name="connsiteY3-88" fmla="*/ 2240363 h 2570137"/>
              </a:gdLst>
              <a:ahLst/>
              <a:cxnLst>
                <a:cxn ang="0">
                  <a:pos x="connsiteX0-1" y="connsiteY0-2"/>
                </a:cxn>
                <a:cxn ang="0">
                  <a:pos x="connsiteX1-3" y="connsiteY1-4"/>
                </a:cxn>
                <a:cxn ang="0">
                  <a:pos x="connsiteX2-5" y="connsiteY2-6"/>
                </a:cxn>
                <a:cxn ang="0">
                  <a:pos x="connsiteX3-7" y="connsiteY3-8"/>
                </a:cxn>
              </a:cxnLst>
              <a:rect l="l" t="t" r="r" b="b"/>
              <a:pathLst>
                <a:path w="2653271" h="2570137">
                  <a:moveTo>
                    <a:pt x="57808" y="2240363"/>
                  </a:moveTo>
                  <a:cubicBezTo>
                    <a:pt x="-240499" y="1866312"/>
                    <a:pt x="680394" y="142432"/>
                    <a:pt x="1340029" y="29638"/>
                  </a:cubicBezTo>
                  <a:cubicBezTo>
                    <a:pt x="2043207" y="-278482"/>
                    <a:pt x="2818956" y="1909855"/>
                    <a:pt x="2622249" y="2240363"/>
                  </a:cubicBezTo>
                  <a:cubicBezTo>
                    <a:pt x="2362520" y="2588705"/>
                    <a:pt x="404622" y="2762878"/>
                    <a:pt x="57808" y="2240363"/>
                  </a:cubicBezTo>
                  <a:close/>
                </a:path>
              </a:pathLst>
            </a:custGeom>
            <a:solidFill>
              <a:schemeClr val="accent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sp>
          <p:nvSpPr>
            <p:cNvPr id="35" name="文本框 34"/>
            <p:cNvSpPr txBox="1"/>
            <p:nvPr/>
          </p:nvSpPr>
          <p:spPr>
            <a:xfrm>
              <a:off x="1884737" y="1587543"/>
              <a:ext cx="6270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rPr>
                <a:t>03</a:t>
              </a:r>
              <a:endParaRPr kumimoji="0" lang="zh-CN" altLang="en-US"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grpSp>
      <p:sp>
        <p:nvSpPr>
          <p:cNvPr id="37" name="矩形: 圆角 36"/>
          <p:cNvSpPr/>
          <p:nvPr/>
        </p:nvSpPr>
        <p:spPr>
          <a:xfrm>
            <a:off x="7830898" y="2967470"/>
            <a:ext cx="2051958" cy="491456"/>
          </a:xfrm>
          <a:prstGeom prst="roundRect">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创新性</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38" name="组合 37"/>
          <p:cNvGrpSpPr/>
          <p:nvPr/>
        </p:nvGrpSpPr>
        <p:grpSpPr>
          <a:xfrm>
            <a:off x="6935560" y="2951588"/>
            <a:ext cx="627095" cy="523220"/>
            <a:chOff x="1884737" y="1587543"/>
            <a:chExt cx="627095" cy="523220"/>
          </a:xfrm>
        </p:grpSpPr>
        <p:sp>
          <p:nvSpPr>
            <p:cNvPr id="39" name="等腰三角形 76"/>
            <p:cNvSpPr/>
            <p:nvPr/>
          </p:nvSpPr>
          <p:spPr>
            <a:xfrm rot="6271357" flipV="1">
              <a:off x="2171456" y="1752148"/>
              <a:ext cx="321900" cy="287310"/>
            </a:xfrm>
            <a:custGeom>
              <a:avLst/>
              <a:gdLst>
                <a:gd name="connsiteX0" fmla="*/ 0 w 2564441"/>
                <a:gd name="connsiteY0" fmla="*/ 2210725 h 2210725"/>
                <a:gd name="connsiteX1" fmla="*/ 1282221 w 2564441"/>
                <a:gd name="connsiteY1" fmla="*/ 0 h 2210725"/>
                <a:gd name="connsiteX2" fmla="*/ 2564441 w 2564441"/>
                <a:gd name="connsiteY2" fmla="*/ 2210725 h 2210725"/>
                <a:gd name="connsiteX3" fmla="*/ 0 w 2564441"/>
                <a:gd name="connsiteY3" fmla="*/ 2210725 h 2210725"/>
                <a:gd name="connsiteX0-1" fmla="*/ 0 w 2564441"/>
                <a:gd name="connsiteY0-2" fmla="*/ 2246165 h 2246165"/>
                <a:gd name="connsiteX1-3" fmla="*/ 1282221 w 2564441"/>
                <a:gd name="connsiteY1-4" fmla="*/ 35440 h 2246165"/>
                <a:gd name="connsiteX2-5" fmla="*/ 2564441 w 2564441"/>
                <a:gd name="connsiteY2-6" fmla="*/ 2246165 h 2246165"/>
                <a:gd name="connsiteX3-7" fmla="*/ 0 w 2564441"/>
                <a:gd name="connsiteY3-8" fmla="*/ 2246165 h 2246165"/>
                <a:gd name="connsiteX0-9" fmla="*/ 0 w 2564441"/>
                <a:gd name="connsiteY0-10" fmla="*/ 2246165 h 2246165"/>
                <a:gd name="connsiteX1-11" fmla="*/ 1282221 w 2564441"/>
                <a:gd name="connsiteY1-12" fmla="*/ 35440 h 2246165"/>
                <a:gd name="connsiteX2-13" fmla="*/ 2564441 w 2564441"/>
                <a:gd name="connsiteY2-14" fmla="*/ 2246165 h 2246165"/>
                <a:gd name="connsiteX3-15" fmla="*/ 0 w 2564441"/>
                <a:gd name="connsiteY3-16" fmla="*/ 2246165 h 2246165"/>
                <a:gd name="connsiteX0-17" fmla="*/ 0 w 2564441"/>
                <a:gd name="connsiteY0-18" fmla="*/ 2246165 h 2517098"/>
                <a:gd name="connsiteX1-19" fmla="*/ 1282221 w 2564441"/>
                <a:gd name="connsiteY1-20" fmla="*/ 35440 h 2517098"/>
                <a:gd name="connsiteX2-21" fmla="*/ 2564441 w 2564441"/>
                <a:gd name="connsiteY2-22" fmla="*/ 2246165 h 2517098"/>
                <a:gd name="connsiteX3-23" fmla="*/ 0 w 2564441"/>
                <a:gd name="connsiteY3-24" fmla="*/ 2246165 h 2517098"/>
                <a:gd name="connsiteX0-25" fmla="*/ 41119 w 2605560"/>
                <a:gd name="connsiteY0-26" fmla="*/ 2246165 h 2517098"/>
                <a:gd name="connsiteX1-27" fmla="*/ 1323340 w 2605560"/>
                <a:gd name="connsiteY1-28" fmla="*/ 35440 h 2517098"/>
                <a:gd name="connsiteX2-29" fmla="*/ 2605560 w 2605560"/>
                <a:gd name="connsiteY2-30" fmla="*/ 2246165 h 2517098"/>
                <a:gd name="connsiteX3-31" fmla="*/ 41119 w 2605560"/>
                <a:gd name="connsiteY3-32" fmla="*/ 2246165 h 2517098"/>
                <a:gd name="connsiteX0-33" fmla="*/ 41119 w 2698397"/>
                <a:gd name="connsiteY0-34" fmla="*/ 2246165 h 2517098"/>
                <a:gd name="connsiteX1-35" fmla="*/ 1323340 w 2698397"/>
                <a:gd name="connsiteY1-36" fmla="*/ 35440 h 2517098"/>
                <a:gd name="connsiteX2-37" fmla="*/ 2605560 w 2698397"/>
                <a:gd name="connsiteY2-38" fmla="*/ 2246165 h 2517098"/>
                <a:gd name="connsiteX3-39" fmla="*/ 41119 w 2698397"/>
                <a:gd name="connsiteY3-40" fmla="*/ 2246165 h 2517098"/>
                <a:gd name="connsiteX0-41" fmla="*/ 41119 w 2698397"/>
                <a:gd name="connsiteY0-42" fmla="*/ 2246165 h 2687187"/>
                <a:gd name="connsiteX1-43" fmla="*/ 1323340 w 2698397"/>
                <a:gd name="connsiteY1-44" fmla="*/ 35440 h 2687187"/>
                <a:gd name="connsiteX2-45" fmla="*/ 2605560 w 2698397"/>
                <a:gd name="connsiteY2-46" fmla="*/ 2246165 h 2687187"/>
                <a:gd name="connsiteX3-47" fmla="*/ 41119 w 2698397"/>
                <a:gd name="connsiteY3-48" fmla="*/ 2246165 h 2687187"/>
                <a:gd name="connsiteX0-49" fmla="*/ 0 w 2657278"/>
                <a:gd name="connsiteY0-50" fmla="*/ 2246165 h 2687187"/>
                <a:gd name="connsiteX1-51" fmla="*/ 1282221 w 2657278"/>
                <a:gd name="connsiteY1-52" fmla="*/ 35440 h 2687187"/>
                <a:gd name="connsiteX2-53" fmla="*/ 2564441 w 2657278"/>
                <a:gd name="connsiteY2-54" fmla="*/ 2246165 h 2687187"/>
                <a:gd name="connsiteX3-55" fmla="*/ 0 w 2657278"/>
                <a:gd name="connsiteY3-56" fmla="*/ 2246165 h 2687187"/>
                <a:gd name="connsiteX0-57" fmla="*/ 0 w 2657278"/>
                <a:gd name="connsiteY0-58" fmla="*/ 2246165 h 2654542"/>
                <a:gd name="connsiteX1-59" fmla="*/ 1282221 w 2657278"/>
                <a:gd name="connsiteY1-60" fmla="*/ 35440 h 2654542"/>
                <a:gd name="connsiteX2-61" fmla="*/ 2564441 w 2657278"/>
                <a:gd name="connsiteY2-62" fmla="*/ 2246165 h 2654542"/>
                <a:gd name="connsiteX3-63" fmla="*/ 0 w 2657278"/>
                <a:gd name="connsiteY3-64" fmla="*/ 2246165 h 2654542"/>
                <a:gd name="connsiteX0-65" fmla="*/ 57808 w 2715086"/>
                <a:gd name="connsiteY0-66" fmla="*/ 2246165 h 2654542"/>
                <a:gd name="connsiteX1-67" fmla="*/ 1340029 w 2715086"/>
                <a:gd name="connsiteY1-68" fmla="*/ 35440 h 2654542"/>
                <a:gd name="connsiteX2-69" fmla="*/ 2622249 w 2715086"/>
                <a:gd name="connsiteY2-70" fmla="*/ 2246165 h 2654542"/>
                <a:gd name="connsiteX3-71" fmla="*/ 57808 w 2715086"/>
                <a:gd name="connsiteY3-72" fmla="*/ 2246165 h 2654542"/>
                <a:gd name="connsiteX0-73" fmla="*/ 57808 w 2653271"/>
                <a:gd name="connsiteY0-74" fmla="*/ 2240363 h 2648740"/>
                <a:gd name="connsiteX1-75" fmla="*/ 1340029 w 2653271"/>
                <a:gd name="connsiteY1-76" fmla="*/ 29638 h 2648740"/>
                <a:gd name="connsiteX2-77" fmla="*/ 2622249 w 2653271"/>
                <a:gd name="connsiteY2-78" fmla="*/ 2240363 h 2648740"/>
                <a:gd name="connsiteX3-79" fmla="*/ 57808 w 2653271"/>
                <a:gd name="connsiteY3-80" fmla="*/ 2240363 h 2648740"/>
                <a:gd name="connsiteX0-81" fmla="*/ 57808 w 2653271"/>
                <a:gd name="connsiteY0-82" fmla="*/ 2240363 h 2570137"/>
                <a:gd name="connsiteX1-83" fmla="*/ 1340029 w 2653271"/>
                <a:gd name="connsiteY1-84" fmla="*/ 29638 h 2570137"/>
                <a:gd name="connsiteX2-85" fmla="*/ 2622249 w 2653271"/>
                <a:gd name="connsiteY2-86" fmla="*/ 2240363 h 2570137"/>
                <a:gd name="connsiteX3-87" fmla="*/ 57808 w 2653271"/>
                <a:gd name="connsiteY3-88" fmla="*/ 2240363 h 2570137"/>
              </a:gdLst>
              <a:ahLst/>
              <a:cxnLst>
                <a:cxn ang="0">
                  <a:pos x="connsiteX0-1" y="connsiteY0-2"/>
                </a:cxn>
                <a:cxn ang="0">
                  <a:pos x="connsiteX1-3" y="connsiteY1-4"/>
                </a:cxn>
                <a:cxn ang="0">
                  <a:pos x="connsiteX2-5" y="connsiteY2-6"/>
                </a:cxn>
                <a:cxn ang="0">
                  <a:pos x="connsiteX3-7" y="connsiteY3-8"/>
                </a:cxn>
              </a:cxnLst>
              <a:rect l="l" t="t" r="r" b="b"/>
              <a:pathLst>
                <a:path w="2653271" h="2570137">
                  <a:moveTo>
                    <a:pt x="57808" y="2240363"/>
                  </a:moveTo>
                  <a:cubicBezTo>
                    <a:pt x="-240499" y="1866312"/>
                    <a:pt x="680394" y="142432"/>
                    <a:pt x="1340029" y="29638"/>
                  </a:cubicBezTo>
                  <a:cubicBezTo>
                    <a:pt x="2043207" y="-278482"/>
                    <a:pt x="2818956" y="1909855"/>
                    <a:pt x="2622249" y="2240363"/>
                  </a:cubicBezTo>
                  <a:cubicBezTo>
                    <a:pt x="2362520" y="2588705"/>
                    <a:pt x="404622" y="2762878"/>
                    <a:pt x="57808" y="2240363"/>
                  </a:cubicBezTo>
                  <a:close/>
                </a:path>
              </a:pathLst>
            </a:custGeom>
            <a:solidFill>
              <a:schemeClr val="accent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sp>
          <p:nvSpPr>
            <p:cNvPr id="40" name="文本框 39"/>
            <p:cNvSpPr txBox="1"/>
            <p:nvPr/>
          </p:nvSpPr>
          <p:spPr>
            <a:xfrm>
              <a:off x="1884737" y="1587543"/>
              <a:ext cx="6270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rPr>
                <a:t>04</a:t>
              </a:r>
              <a:endParaRPr kumimoji="0" lang="zh-CN" altLang="en-US"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grpSp>
      <p:sp>
        <p:nvSpPr>
          <p:cNvPr id="42" name="矩形: 圆角 41"/>
          <p:cNvSpPr/>
          <p:nvPr/>
        </p:nvSpPr>
        <p:spPr>
          <a:xfrm>
            <a:off x="3204483" y="4322296"/>
            <a:ext cx="2051958" cy="491456"/>
          </a:xfrm>
          <a:prstGeom prst="roundRect">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公平性</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43" name="组合 42"/>
          <p:cNvGrpSpPr/>
          <p:nvPr/>
        </p:nvGrpSpPr>
        <p:grpSpPr>
          <a:xfrm>
            <a:off x="2309145" y="4306414"/>
            <a:ext cx="627095" cy="523220"/>
            <a:chOff x="1884737" y="1587543"/>
            <a:chExt cx="627095" cy="523220"/>
          </a:xfrm>
        </p:grpSpPr>
        <p:sp>
          <p:nvSpPr>
            <p:cNvPr id="44" name="等腰三角形 76"/>
            <p:cNvSpPr/>
            <p:nvPr/>
          </p:nvSpPr>
          <p:spPr>
            <a:xfrm rot="6271357" flipV="1">
              <a:off x="2171456" y="1752148"/>
              <a:ext cx="321900" cy="287310"/>
            </a:xfrm>
            <a:custGeom>
              <a:avLst/>
              <a:gdLst>
                <a:gd name="connsiteX0" fmla="*/ 0 w 2564441"/>
                <a:gd name="connsiteY0" fmla="*/ 2210725 h 2210725"/>
                <a:gd name="connsiteX1" fmla="*/ 1282221 w 2564441"/>
                <a:gd name="connsiteY1" fmla="*/ 0 h 2210725"/>
                <a:gd name="connsiteX2" fmla="*/ 2564441 w 2564441"/>
                <a:gd name="connsiteY2" fmla="*/ 2210725 h 2210725"/>
                <a:gd name="connsiteX3" fmla="*/ 0 w 2564441"/>
                <a:gd name="connsiteY3" fmla="*/ 2210725 h 2210725"/>
                <a:gd name="connsiteX0-1" fmla="*/ 0 w 2564441"/>
                <a:gd name="connsiteY0-2" fmla="*/ 2246165 h 2246165"/>
                <a:gd name="connsiteX1-3" fmla="*/ 1282221 w 2564441"/>
                <a:gd name="connsiteY1-4" fmla="*/ 35440 h 2246165"/>
                <a:gd name="connsiteX2-5" fmla="*/ 2564441 w 2564441"/>
                <a:gd name="connsiteY2-6" fmla="*/ 2246165 h 2246165"/>
                <a:gd name="connsiteX3-7" fmla="*/ 0 w 2564441"/>
                <a:gd name="connsiteY3-8" fmla="*/ 2246165 h 2246165"/>
                <a:gd name="connsiteX0-9" fmla="*/ 0 w 2564441"/>
                <a:gd name="connsiteY0-10" fmla="*/ 2246165 h 2246165"/>
                <a:gd name="connsiteX1-11" fmla="*/ 1282221 w 2564441"/>
                <a:gd name="connsiteY1-12" fmla="*/ 35440 h 2246165"/>
                <a:gd name="connsiteX2-13" fmla="*/ 2564441 w 2564441"/>
                <a:gd name="connsiteY2-14" fmla="*/ 2246165 h 2246165"/>
                <a:gd name="connsiteX3-15" fmla="*/ 0 w 2564441"/>
                <a:gd name="connsiteY3-16" fmla="*/ 2246165 h 2246165"/>
                <a:gd name="connsiteX0-17" fmla="*/ 0 w 2564441"/>
                <a:gd name="connsiteY0-18" fmla="*/ 2246165 h 2517098"/>
                <a:gd name="connsiteX1-19" fmla="*/ 1282221 w 2564441"/>
                <a:gd name="connsiteY1-20" fmla="*/ 35440 h 2517098"/>
                <a:gd name="connsiteX2-21" fmla="*/ 2564441 w 2564441"/>
                <a:gd name="connsiteY2-22" fmla="*/ 2246165 h 2517098"/>
                <a:gd name="connsiteX3-23" fmla="*/ 0 w 2564441"/>
                <a:gd name="connsiteY3-24" fmla="*/ 2246165 h 2517098"/>
                <a:gd name="connsiteX0-25" fmla="*/ 41119 w 2605560"/>
                <a:gd name="connsiteY0-26" fmla="*/ 2246165 h 2517098"/>
                <a:gd name="connsiteX1-27" fmla="*/ 1323340 w 2605560"/>
                <a:gd name="connsiteY1-28" fmla="*/ 35440 h 2517098"/>
                <a:gd name="connsiteX2-29" fmla="*/ 2605560 w 2605560"/>
                <a:gd name="connsiteY2-30" fmla="*/ 2246165 h 2517098"/>
                <a:gd name="connsiteX3-31" fmla="*/ 41119 w 2605560"/>
                <a:gd name="connsiteY3-32" fmla="*/ 2246165 h 2517098"/>
                <a:gd name="connsiteX0-33" fmla="*/ 41119 w 2698397"/>
                <a:gd name="connsiteY0-34" fmla="*/ 2246165 h 2517098"/>
                <a:gd name="connsiteX1-35" fmla="*/ 1323340 w 2698397"/>
                <a:gd name="connsiteY1-36" fmla="*/ 35440 h 2517098"/>
                <a:gd name="connsiteX2-37" fmla="*/ 2605560 w 2698397"/>
                <a:gd name="connsiteY2-38" fmla="*/ 2246165 h 2517098"/>
                <a:gd name="connsiteX3-39" fmla="*/ 41119 w 2698397"/>
                <a:gd name="connsiteY3-40" fmla="*/ 2246165 h 2517098"/>
                <a:gd name="connsiteX0-41" fmla="*/ 41119 w 2698397"/>
                <a:gd name="connsiteY0-42" fmla="*/ 2246165 h 2687187"/>
                <a:gd name="connsiteX1-43" fmla="*/ 1323340 w 2698397"/>
                <a:gd name="connsiteY1-44" fmla="*/ 35440 h 2687187"/>
                <a:gd name="connsiteX2-45" fmla="*/ 2605560 w 2698397"/>
                <a:gd name="connsiteY2-46" fmla="*/ 2246165 h 2687187"/>
                <a:gd name="connsiteX3-47" fmla="*/ 41119 w 2698397"/>
                <a:gd name="connsiteY3-48" fmla="*/ 2246165 h 2687187"/>
                <a:gd name="connsiteX0-49" fmla="*/ 0 w 2657278"/>
                <a:gd name="connsiteY0-50" fmla="*/ 2246165 h 2687187"/>
                <a:gd name="connsiteX1-51" fmla="*/ 1282221 w 2657278"/>
                <a:gd name="connsiteY1-52" fmla="*/ 35440 h 2687187"/>
                <a:gd name="connsiteX2-53" fmla="*/ 2564441 w 2657278"/>
                <a:gd name="connsiteY2-54" fmla="*/ 2246165 h 2687187"/>
                <a:gd name="connsiteX3-55" fmla="*/ 0 w 2657278"/>
                <a:gd name="connsiteY3-56" fmla="*/ 2246165 h 2687187"/>
                <a:gd name="connsiteX0-57" fmla="*/ 0 w 2657278"/>
                <a:gd name="connsiteY0-58" fmla="*/ 2246165 h 2654542"/>
                <a:gd name="connsiteX1-59" fmla="*/ 1282221 w 2657278"/>
                <a:gd name="connsiteY1-60" fmla="*/ 35440 h 2654542"/>
                <a:gd name="connsiteX2-61" fmla="*/ 2564441 w 2657278"/>
                <a:gd name="connsiteY2-62" fmla="*/ 2246165 h 2654542"/>
                <a:gd name="connsiteX3-63" fmla="*/ 0 w 2657278"/>
                <a:gd name="connsiteY3-64" fmla="*/ 2246165 h 2654542"/>
                <a:gd name="connsiteX0-65" fmla="*/ 57808 w 2715086"/>
                <a:gd name="connsiteY0-66" fmla="*/ 2246165 h 2654542"/>
                <a:gd name="connsiteX1-67" fmla="*/ 1340029 w 2715086"/>
                <a:gd name="connsiteY1-68" fmla="*/ 35440 h 2654542"/>
                <a:gd name="connsiteX2-69" fmla="*/ 2622249 w 2715086"/>
                <a:gd name="connsiteY2-70" fmla="*/ 2246165 h 2654542"/>
                <a:gd name="connsiteX3-71" fmla="*/ 57808 w 2715086"/>
                <a:gd name="connsiteY3-72" fmla="*/ 2246165 h 2654542"/>
                <a:gd name="connsiteX0-73" fmla="*/ 57808 w 2653271"/>
                <a:gd name="connsiteY0-74" fmla="*/ 2240363 h 2648740"/>
                <a:gd name="connsiteX1-75" fmla="*/ 1340029 w 2653271"/>
                <a:gd name="connsiteY1-76" fmla="*/ 29638 h 2648740"/>
                <a:gd name="connsiteX2-77" fmla="*/ 2622249 w 2653271"/>
                <a:gd name="connsiteY2-78" fmla="*/ 2240363 h 2648740"/>
                <a:gd name="connsiteX3-79" fmla="*/ 57808 w 2653271"/>
                <a:gd name="connsiteY3-80" fmla="*/ 2240363 h 2648740"/>
                <a:gd name="connsiteX0-81" fmla="*/ 57808 w 2653271"/>
                <a:gd name="connsiteY0-82" fmla="*/ 2240363 h 2570137"/>
                <a:gd name="connsiteX1-83" fmla="*/ 1340029 w 2653271"/>
                <a:gd name="connsiteY1-84" fmla="*/ 29638 h 2570137"/>
                <a:gd name="connsiteX2-85" fmla="*/ 2622249 w 2653271"/>
                <a:gd name="connsiteY2-86" fmla="*/ 2240363 h 2570137"/>
                <a:gd name="connsiteX3-87" fmla="*/ 57808 w 2653271"/>
                <a:gd name="connsiteY3-88" fmla="*/ 2240363 h 2570137"/>
              </a:gdLst>
              <a:ahLst/>
              <a:cxnLst>
                <a:cxn ang="0">
                  <a:pos x="connsiteX0-1" y="connsiteY0-2"/>
                </a:cxn>
                <a:cxn ang="0">
                  <a:pos x="connsiteX1-3" y="connsiteY1-4"/>
                </a:cxn>
                <a:cxn ang="0">
                  <a:pos x="connsiteX2-5" y="connsiteY2-6"/>
                </a:cxn>
                <a:cxn ang="0">
                  <a:pos x="connsiteX3-7" y="connsiteY3-8"/>
                </a:cxn>
              </a:cxnLst>
              <a:rect l="l" t="t" r="r" b="b"/>
              <a:pathLst>
                <a:path w="2653271" h="2570137">
                  <a:moveTo>
                    <a:pt x="57808" y="2240363"/>
                  </a:moveTo>
                  <a:cubicBezTo>
                    <a:pt x="-240499" y="1866312"/>
                    <a:pt x="680394" y="142432"/>
                    <a:pt x="1340029" y="29638"/>
                  </a:cubicBezTo>
                  <a:cubicBezTo>
                    <a:pt x="2043207" y="-278482"/>
                    <a:pt x="2818956" y="1909855"/>
                    <a:pt x="2622249" y="2240363"/>
                  </a:cubicBezTo>
                  <a:cubicBezTo>
                    <a:pt x="2362520" y="2588705"/>
                    <a:pt x="404622" y="2762878"/>
                    <a:pt x="57808" y="2240363"/>
                  </a:cubicBezTo>
                  <a:close/>
                </a:path>
              </a:pathLst>
            </a:custGeom>
            <a:solidFill>
              <a:schemeClr val="accent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sp>
          <p:nvSpPr>
            <p:cNvPr id="45" name="文本框 44"/>
            <p:cNvSpPr txBox="1"/>
            <p:nvPr/>
          </p:nvSpPr>
          <p:spPr>
            <a:xfrm>
              <a:off x="1884737" y="1587543"/>
              <a:ext cx="6270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rPr>
                <a:t>05</a:t>
              </a:r>
              <a:endParaRPr kumimoji="0" lang="zh-CN" altLang="en-US" sz="2800" b="1" i="1" u="none" strike="noStrike" kern="1200" cap="none" spc="0" normalizeH="0" baseline="0" noProof="0" dirty="0">
                <a:ln>
                  <a:solidFill>
                    <a:prstClr val="white"/>
                  </a:solidFill>
                </a:ln>
                <a:solidFill>
                  <a:schemeClr val="accent1">
                    <a:lumMod val="75000"/>
                  </a:schemeClr>
                </a:solidFill>
                <a:effectLst/>
                <a:uLnTx/>
                <a:uFillTx/>
                <a:latin typeface="微软雅黑" panose="020B0503020204020204" pitchFamily="34" charset="-122"/>
                <a:ea typeface="微软雅黑" panose="020B0503020204020204" pitchFamily="34" charset="-122"/>
              </a:endParaRPr>
            </a:p>
          </p:txBody>
        </p:sp>
      </p:grpSp>
      <p:sp>
        <p:nvSpPr>
          <p:cNvPr id="10" name="object 12"/>
          <p:cNvSpPr/>
          <p:nvPr/>
        </p:nvSpPr>
        <p:spPr>
          <a:xfrm>
            <a:off x="-1" y="199448"/>
            <a:ext cx="2731626" cy="987175"/>
          </a:xfrm>
          <a:prstGeom prst="rect">
            <a:avLst/>
          </a:prstGeom>
          <a:solidFill>
            <a:srgbClr val="376092"/>
          </a:solidFill>
        </p:spPr>
        <p:txBody>
          <a:bodyPr wrap="square" lIns="0" tIns="0" rIns="0" bIns="0" rtlCol="0"/>
          <a:lstStyle/>
          <a:p>
            <a:endParaRPr dirty="0">
              <a:cs typeface="+mn-ea"/>
              <a:sym typeface="+mn-lt"/>
            </a:endParaRPr>
          </a:p>
        </p:txBody>
      </p:sp>
      <p:sp>
        <p:nvSpPr>
          <p:cNvPr id="24" name="文本框 23"/>
          <p:cNvSpPr txBox="1"/>
          <p:nvPr/>
        </p:nvSpPr>
        <p:spPr>
          <a:xfrm>
            <a:off x="716001" y="262148"/>
            <a:ext cx="1592779" cy="861774"/>
          </a:xfrm>
          <a:prstGeom prst="rect">
            <a:avLst/>
          </a:prstGeom>
          <a:noFill/>
        </p:spPr>
        <p:txBody>
          <a:bodyPr wrap="square" rtlCol="0">
            <a:spAutoFit/>
          </a:bodyPr>
          <a:lstStyle/>
          <a:p>
            <a:r>
              <a:rPr lang="zh-CN" altLang="en-US" sz="3200" b="1" dirty="0">
                <a:solidFill>
                  <a:schemeClr val="bg1"/>
                </a:solidFill>
                <a:cs typeface="+mn-ea"/>
                <a:sym typeface="+mn-lt"/>
              </a:rPr>
              <a:t>目   录</a:t>
            </a:r>
            <a:endParaRPr lang="en-US" altLang="zh-CN" sz="3200" b="1" dirty="0">
              <a:solidFill>
                <a:schemeClr val="bg1"/>
              </a:solidFill>
              <a:cs typeface="+mn-ea"/>
              <a:sym typeface="+mn-lt"/>
            </a:endParaRPr>
          </a:p>
          <a:p>
            <a:pPr algn="dist"/>
            <a:r>
              <a:rPr lang="en-US" altLang="zh-CN" dirty="0">
                <a:solidFill>
                  <a:schemeClr val="bg1"/>
                </a:solidFill>
                <a:cs typeface="+mn-ea"/>
                <a:sym typeface="+mn-lt"/>
              </a:rPr>
              <a:t>CONTENTS</a:t>
            </a:r>
            <a:endParaRPr lang="zh-CN" altLang="en-US" dirty="0">
              <a:solidFill>
                <a:schemeClr val="bg1"/>
              </a:solidFill>
              <a:cs typeface="+mn-ea"/>
              <a:sym typeface="+mn-lt"/>
            </a:endParaRPr>
          </a:p>
        </p:txBody>
      </p:sp>
      <p:sp>
        <p:nvSpPr>
          <p:cNvPr id="6" name="文本框 5"/>
          <p:cNvSpPr txBox="1"/>
          <p:nvPr/>
        </p:nvSpPr>
        <p:spPr>
          <a:xfrm>
            <a:off x="11661140" y="6612890"/>
            <a:ext cx="530860" cy="245110"/>
          </a:xfrm>
          <a:prstGeom prst="rect">
            <a:avLst/>
          </a:prstGeom>
          <a:noFill/>
        </p:spPr>
        <p:txBody>
          <a:bodyPr wrap="square" rtlCol="0">
            <a:spAutoFit/>
          </a:bodyPr>
          <a:lstStyle/>
          <a:p>
            <a:r>
              <a:rPr lang="en-US" altLang="zh-CN" sz="1000" dirty="0">
                <a:solidFill>
                  <a:schemeClr val="bg1">
                    <a:lumMod val="50000"/>
                  </a:schemeClr>
                </a:solidFill>
                <a:latin typeface="微软雅黑" panose="020B0503020204020204" pitchFamily="34" charset="-122"/>
                <a:ea typeface="微软雅黑" panose="020B0503020204020204" pitchFamily="34" charset="-122"/>
              </a:rPr>
              <a:t>2/10</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 name="think-cell 幻灯片" r:id="rId2" imgW="0" imgH="0" progId="TCLayout.ActiveDocument.1">
                  <p:embed/>
                </p:oleObj>
              </mc:Choice>
              <mc:Fallback>
                <p:oleObj name="think-cell 幻灯片" r:id="rId2" imgW="0" imgH="0" progId="TCLayout.ActiveDocument.1">
                  <p:embed/>
                  <p:pic>
                    <p:nvPicPr>
                      <p:cNvPr id="0" name="Object 3" hidden="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5" name="矩形 14"/>
          <p:cNvSpPr/>
          <p:nvPr/>
        </p:nvSpPr>
        <p:spPr>
          <a:xfrm>
            <a:off x="550862" y="780628"/>
            <a:ext cx="7010784" cy="5061826"/>
          </a:xfrm>
          <a:prstGeom prst="rect">
            <a:avLst/>
          </a:prstGeom>
          <a:solidFill>
            <a:schemeClr val="bg1"/>
          </a:solidFill>
          <a:ln w="127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微软雅黑" panose="020B0503020204020204" pitchFamily="34" charset="-122"/>
            </a:endParaRPr>
          </a:p>
        </p:txBody>
      </p:sp>
      <p:graphicFrame>
        <p:nvGraphicFramePr>
          <p:cNvPr id="13" name="表格 4"/>
          <p:cNvGraphicFramePr>
            <a:graphicFrameLocks noGrp="1"/>
          </p:cNvGraphicFramePr>
          <p:nvPr>
            <p:custDataLst>
              <p:tags r:id="rId4"/>
            </p:custDataLst>
          </p:nvPr>
        </p:nvGraphicFramePr>
        <p:xfrm>
          <a:off x="644525" y="857885"/>
          <a:ext cx="6776720" cy="4919980"/>
        </p:xfrm>
        <a:graphic>
          <a:graphicData uri="http://schemas.openxmlformats.org/drawingml/2006/table">
            <a:tbl>
              <a:tblPr firstRow="1" bandRow="1">
                <a:tableStyleId>{5C22544A-7EE6-4342-B048-85BDC9FD1C3A}</a:tableStyleId>
              </a:tblPr>
              <a:tblGrid>
                <a:gridCol w="1901825"/>
                <a:gridCol w="1854835"/>
                <a:gridCol w="1814195"/>
                <a:gridCol w="1205865"/>
              </a:tblGrid>
              <a:tr h="501015">
                <a:tc>
                  <a:txBody>
                    <a:bodyPr/>
                    <a:lstStyle/>
                    <a:p>
                      <a:pPr algn="ctr"/>
                      <a:r>
                        <a:rPr kumimoji="0" lang="zh-CN"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charset="0"/>
                        </a:rPr>
                        <a:t>通用名</a:t>
                      </a:r>
                      <a:endParaRPr kumimoji="0" lang="zh-CN"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charset="0"/>
                      </a:endParaRPr>
                    </a:p>
                  </a:txBody>
                  <a:tcPr marL="45720" marR="45720" anchor="ctr">
                    <a:lnB w="12700" cap="flat" cmpd="sng" algn="ctr">
                      <a:solidFill>
                        <a:schemeClr val="bg1"/>
                      </a:solidFill>
                      <a:prstDash val="sysDash"/>
                      <a:round/>
                      <a:headEnd type="none" w="med" len="med"/>
                      <a:tailEnd type="none" w="med" len="med"/>
                    </a:lnB>
                    <a:solidFill>
                      <a:schemeClr val="tx2">
                        <a:lumMod val="25000"/>
                        <a:lumOff val="75000"/>
                      </a:schemeClr>
                    </a:solidFill>
                  </a:tcPr>
                </a:tc>
                <a:tc gridSpan="3">
                  <a:txBody>
                    <a:bodyPr/>
                    <a:lstStyle/>
                    <a:p>
                      <a:r>
                        <a:rPr kumimoji="0" lang="zh-CN" altLang="en-US" sz="14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宋体" pitchFamily="2" charset="-122"/>
                        </a:rPr>
                        <a:t>盐酸米托蒽醌脂质体注射液</a:t>
                      </a:r>
                      <a:endParaRPr lang="zh-CN" altLang="en-US" sz="1400"/>
                    </a:p>
                  </a:txBody>
                  <a:tcPr marL="45720" marR="45720" anchor="ctr">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504190">
                <a:tc>
                  <a:txBody>
                    <a:bodyPr/>
                    <a:lstStyle/>
                    <a:p>
                      <a:pPr algn="ctr"/>
                      <a:r>
                        <a:rPr kumimoji="0" lang="zh-CN"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charset="0"/>
                        </a:rPr>
                        <a:t>注册规格</a:t>
                      </a:r>
                      <a:endParaRPr kumimoji="0" lang="zh-CN"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charset="0"/>
                      </a:endParaRPr>
                    </a:p>
                  </a:txBody>
                  <a:tcPr marL="45720" marR="45720" anchor="ctr">
                    <a:lnT w="12700" cap="flat" cmpd="sng" algn="ctr">
                      <a:solidFill>
                        <a:schemeClr val="bg1"/>
                      </a:solidFill>
                      <a:prstDash val="sysDash"/>
                      <a:round/>
                      <a:headEnd type="none" w="med" len="med"/>
                      <a:tailEnd type="none" w="med" len="med"/>
                    </a:lnT>
                    <a:solidFill>
                      <a:schemeClr val="tx2">
                        <a:lumMod val="25000"/>
                        <a:lumOff val="75000"/>
                      </a:schemeClr>
                    </a:solidFill>
                  </a:tcPr>
                </a:tc>
                <a:tc gridSpan="3">
                  <a:txBody>
                    <a:bodyPr/>
                    <a:lstStyle/>
                    <a:p>
                      <a:pPr marL="0" lvl="1"/>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10ml:10mg（按 C</a:t>
                      </a:r>
                      <a:r>
                        <a:rPr kumimoji="0" lang="en-US" altLang="zh-CN" sz="1400" b="0" i="0" u="none" strike="noStrike" kern="0" cap="none" spc="0" normalizeH="0" baseline="-25000" noProof="0" dirty="0">
                          <a:ln>
                            <a:noFill/>
                          </a:ln>
                          <a:effectLst/>
                          <a:uLnTx/>
                          <a:uFillTx/>
                          <a:latin typeface="微软雅黑" panose="020B0503020204020204" pitchFamily="34" charset="-122"/>
                          <a:ea typeface="微软雅黑" panose="020B0503020204020204" pitchFamily="34" charset="-122"/>
                          <a:cs typeface="宋体" pitchFamily="2" charset="-122"/>
                        </a:rPr>
                        <a:t>22</a:t>
                      </a: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H</a:t>
                      </a:r>
                      <a:r>
                        <a:rPr kumimoji="0" lang="en-US" altLang="zh-CN" sz="1400" b="0" i="0" u="none" strike="noStrike" kern="0" cap="none" spc="0" normalizeH="0" baseline="-25000" noProof="0" dirty="0">
                          <a:ln>
                            <a:noFill/>
                          </a:ln>
                          <a:effectLst/>
                          <a:uLnTx/>
                          <a:uFillTx/>
                          <a:latin typeface="微软雅黑" panose="020B0503020204020204" pitchFamily="34" charset="-122"/>
                          <a:ea typeface="微软雅黑" panose="020B0503020204020204" pitchFamily="34" charset="-122"/>
                          <a:cs typeface="宋体" pitchFamily="2" charset="-122"/>
                        </a:rPr>
                        <a:t>28</a:t>
                      </a: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N</a:t>
                      </a:r>
                      <a:r>
                        <a:rPr kumimoji="0" lang="en-US" altLang="zh-CN" sz="1400" b="0" i="0" u="none" strike="noStrike" kern="0" cap="none" spc="0" normalizeH="0" baseline="-25000" noProof="0" dirty="0">
                          <a:ln>
                            <a:noFill/>
                          </a:ln>
                          <a:effectLst/>
                          <a:uLnTx/>
                          <a:uFillTx/>
                          <a:latin typeface="微软雅黑" panose="020B0503020204020204" pitchFamily="34" charset="-122"/>
                          <a:ea typeface="微软雅黑" panose="020B0503020204020204" pitchFamily="34" charset="-122"/>
                          <a:cs typeface="宋体" pitchFamily="2" charset="-122"/>
                        </a:rPr>
                        <a:t>4</a:t>
                      </a: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O</a:t>
                      </a:r>
                      <a:r>
                        <a:rPr kumimoji="0" lang="en-US" altLang="zh-CN" sz="1400" b="0" i="0" u="none" strike="noStrike" kern="0" cap="none" spc="0" normalizeH="0" baseline="-25000" noProof="0" dirty="0">
                          <a:ln>
                            <a:noFill/>
                          </a:ln>
                          <a:effectLst/>
                          <a:uLnTx/>
                          <a:uFillTx/>
                          <a:latin typeface="微软雅黑" panose="020B0503020204020204" pitchFamily="34" charset="-122"/>
                          <a:ea typeface="微软雅黑" panose="020B0503020204020204" pitchFamily="34" charset="-122"/>
                          <a:cs typeface="宋体" pitchFamily="2" charset="-122"/>
                        </a:rPr>
                        <a:t>6</a:t>
                      </a: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 计）/</a:t>
                      </a:r>
                      <a:r>
                        <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瓶</a:t>
                      </a: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a:t>
                      </a:r>
                      <a:r>
                        <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盒</a:t>
                      </a:r>
                      <a:endPar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1124585">
                <a:tc>
                  <a:txBody>
                    <a:bodyPr/>
                    <a:lstStyle/>
                    <a:p>
                      <a:pPr algn="ct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适应症</a:t>
                      </a: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endParaRPr>
                    </a:p>
                  </a:txBody>
                  <a:tcPr marL="45720" marR="45720" anchor="ctr">
                    <a:solidFill>
                      <a:schemeClr val="tx2">
                        <a:lumMod val="25000"/>
                        <a:lumOff val="75000"/>
                      </a:schemeClr>
                    </a:solidFill>
                  </a:tcPr>
                </a:tc>
                <a:tc gridSpan="3">
                  <a:txBody>
                    <a:bodyPr/>
                    <a:lstStyle/>
                    <a:p>
                      <a:pPr marL="0" marR="0" lvl="1" indent="0" algn="just" defTabSz="914400" rtl="0" eaLnBrk="1" fontAlgn="auto" latinLnBrk="0" hangingPunct="1">
                        <a:spcBef>
                          <a:spcPts val="0"/>
                        </a:spcBef>
                        <a:spcAft>
                          <a:spcPts val="300"/>
                        </a:spcAft>
                        <a:buClrTx/>
                        <a:buSzTx/>
                        <a:buFontTx/>
                        <a:buNone/>
                        <a:defRPr/>
                      </a:pPr>
                      <a:r>
                        <a:rPr kumimoji="0" sz="1400" b="0" i="0" u="none" strike="noStrike" kern="0" cap="none" spc="0" normalizeH="0" baseline="0" noProof="0" dirty="0" err="1">
                          <a:ln>
                            <a:noFill/>
                          </a:ln>
                          <a:effectLst/>
                          <a:uLnTx/>
                          <a:uFillTx/>
                          <a:latin typeface="微软雅黑" panose="020B0503020204020204" pitchFamily="34" charset="-122"/>
                          <a:ea typeface="微软雅黑" panose="020B0503020204020204" pitchFamily="34" charset="-122"/>
                          <a:cs typeface="宋体" pitchFamily="2" charset="-122"/>
                        </a:rPr>
                        <a:t>本品适用</a:t>
                      </a:r>
                      <a:r>
                        <a:rPr kumimoji="0" sz="1400" b="0" i="0" u="none" strike="noStrike" kern="0" cap="none" spc="0" normalizeH="0" baseline="0" noProof="0" dirty="0" err="1">
                          <a:ln>
                            <a:noFill/>
                          </a:ln>
                          <a:solidFill>
                            <a:schemeClr val="tx1"/>
                          </a:solidFill>
                          <a:effectLst/>
                          <a:uLnTx/>
                          <a:uFillTx/>
                          <a:latin typeface="微软雅黑" panose="020B0503020204020204" pitchFamily="34" charset="-122"/>
                          <a:ea typeface="微软雅黑" panose="020B0503020204020204" pitchFamily="34" charset="-122"/>
                          <a:cs typeface="宋体" pitchFamily="2" charset="-122"/>
                        </a:rPr>
                        <a:t>于既往至少经过一线标准治疗的</a:t>
                      </a:r>
                      <a:r>
                        <a:rPr kumimoji="0" sz="1800" b="1" i="0" u="none" strike="noStrike" kern="0" cap="none" spc="0" normalizeH="0" baseline="0" noProof="0" dirty="0" err="1">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rPr>
                        <a:t>复发或难治的外周T细胞淋巴瘤</a:t>
                      </a:r>
                      <a:r>
                        <a:rPr kumimoji="0" sz="1800" b="1" i="0" u="none" strike="noStrike" kern="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rPr>
                        <a:t>(PTCL)成人患者</a:t>
                      </a:r>
                      <a:endParaRPr kumimoji="0" sz="1800" b="1" i="0" u="none" strike="noStrike" kern="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596265">
                <a:tc>
                  <a:txBody>
                    <a:bodyPr/>
                    <a:lstStyle/>
                    <a:p>
                      <a:pPr algn="ctr"/>
                      <a:r>
                        <a:rPr lang="zh-CN" altLang="en-US" sz="1400" b="1" dirty="0">
                          <a:latin typeface="微软雅黑" panose="020B0503020204020204" pitchFamily="34" charset="-122"/>
                          <a:ea typeface="微软雅黑" panose="020B0503020204020204" pitchFamily="34" charset="-122"/>
                        </a:rPr>
                        <a:t>用法用量</a:t>
                      </a:r>
                      <a:endParaRPr lang="zh-CN" altLang="en-US" sz="1400" b="1" dirty="0">
                        <a:latin typeface="微软雅黑" panose="020B0503020204020204" pitchFamily="34" charset="-122"/>
                        <a:ea typeface="微软雅黑" panose="020B0503020204020204" pitchFamily="34" charset="-122"/>
                      </a:endParaRPr>
                    </a:p>
                  </a:txBody>
                  <a:tcPr marL="45720" marR="45720" anchor="ctr">
                    <a:solidFill>
                      <a:schemeClr val="tx2">
                        <a:lumMod val="25000"/>
                        <a:lumOff val="75000"/>
                      </a:schemeClr>
                    </a:solidFill>
                  </a:tcPr>
                </a:tc>
                <a:tc gridSpan="3">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20mg/m</a:t>
                      </a:r>
                      <a:r>
                        <a:rPr kumimoji="0" lang="en-US" altLang="zh-CN" sz="1400" b="0" i="0" u="none" strike="noStrike" kern="0" cap="none" spc="0" normalizeH="0" baseline="30000" noProof="0" dirty="0">
                          <a:ln>
                            <a:noFill/>
                          </a:ln>
                          <a:effectLst/>
                          <a:uLnTx/>
                          <a:uFillTx/>
                          <a:latin typeface="微软雅黑" panose="020B0503020204020204" pitchFamily="34" charset="-122"/>
                          <a:ea typeface="微软雅黑" panose="020B0503020204020204" pitchFamily="34" charset="-122"/>
                          <a:cs typeface="宋体" pitchFamily="2" charset="-122"/>
                        </a:rPr>
                        <a:t>2</a:t>
                      </a: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，每 4 周一次静脉滴注给药，持续治疗 6 个周期</a:t>
                      </a:r>
                      <a:endPar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644525">
                <a:tc>
                  <a:txBody>
                    <a:bodyPr/>
                    <a:lstStyle/>
                    <a:p>
                      <a:pPr algn="ctr"/>
                      <a:r>
                        <a:rPr lang="zh-CN" altLang="en-US" sz="1400" b="1" dirty="0">
                          <a:latin typeface="微软雅黑" panose="020B0503020204020204" pitchFamily="34" charset="-122"/>
                          <a:ea typeface="微软雅黑" panose="020B0503020204020204" pitchFamily="34" charset="-122"/>
                        </a:rPr>
                        <a:t>注册分类</a:t>
                      </a:r>
                      <a:endParaRPr lang="zh-CN" altLang="en-US" sz="1400" b="1" dirty="0">
                        <a:latin typeface="微软雅黑" panose="020B0503020204020204" pitchFamily="34" charset="-122"/>
                        <a:ea typeface="微软雅黑" panose="020B0503020204020204" pitchFamily="34" charset="-122"/>
                      </a:endParaRPr>
                    </a:p>
                  </a:txBody>
                  <a:tcPr marL="45720" marR="45720" anchor="ctr">
                    <a:solidFill>
                      <a:schemeClr val="tx2">
                        <a:lumMod val="25000"/>
                        <a:lumOff val="75000"/>
                      </a:schemeClr>
                    </a:solidFill>
                  </a:tcPr>
                </a:tc>
                <a:tc gridSpan="3">
                  <a:txBody>
                    <a:bodyPr/>
                    <a:lstStyle/>
                    <a:p>
                      <a:r>
                        <a:rPr lang="zh-CN" altLang="en-US" sz="1400" b="0" dirty="0">
                          <a:latin typeface="微软雅黑" panose="020B0503020204020204" pitchFamily="34" charset="-122"/>
                          <a:ea typeface="微软雅黑" panose="020B0503020204020204" pitchFamily="34" charset="-122"/>
                        </a:rPr>
                        <a:t>化学药品</a:t>
                      </a:r>
                      <a:r>
                        <a:rPr lang="en-US" altLang="zh-CN" sz="1400" b="0" dirty="0">
                          <a:latin typeface="微软雅黑" panose="020B0503020204020204" pitchFamily="34" charset="-122"/>
                          <a:ea typeface="微软雅黑" panose="020B0503020204020204" pitchFamily="34" charset="-122"/>
                        </a:rPr>
                        <a:t>2.2</a:t>
                      </a:r>
                      <a:r>
                        <a:rPr lang="zh-CN" altLang="en-US" sz="1400" b="0" dirty="0">
                          <a:latin typeface="微软雅黑" panose="020B0503020204020204" pitchFamily="34" charset="-122"/>
                          <a:ea typeface="微软雅黑" panose="020B0503020204020204" pitchFamily="34" charset="-122"/>
                        </a:rPr>
                        <a:t>类</a:t>
                      </a:r>
                      <a:endParaRPr lang="zh-CN" altLang="en-US" sz="1400" b="0" dirty="0">
                        <a:latin typeface="微软雅黑" panose="020B0503020204020204" pitchFamily="34" charset="-122"/>
                        <a:ea typeface="微软雅黑" panose="020B0503020204020204" pitchFamily="34"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695325">
                <a:tc>
                  <a:txBody>
                    <a:bodyPr/>
                    <a:lstStyle/>
                    <a:p>
                      <a:pPr algn="ct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中国大陆首次上市时间</a:t>
                      </a: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endParaRPr>
                    </a:p>
                  </a:txBody>
                  <a:tcPr marL="45720" marR="45720" anchor="ctr">
                    <a:solidFill>
                      <a:schemeClr val="tx2">
                        <a:lumMod val="25000"/>
                        <a:lumOff val="75000"/>
                      </a:schemeClr>
                    </a:solidFill>
                  </a:tcPr>
                </a:tc>
                <a:tc>
                  <a:txBody>
                    <a:bodyPr/>
                    <a:lstStyle/>
                    <a:p>
                      <a:pPr algn="ct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2022</a:t>
                      </a:r>
                      <a:r>
                        <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年</a:t>
                      </a: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1</a:t>
                      </a:r>
                      <a:r>
                        <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月</a:t>
                      </a:r>
                      <a:endPar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宋体" pitchFamily="2"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a:txBody>
                    <a:bodyPr/>
                    <a:lstStyle/>
                    <a:p>
                      <a:pPr algn="ctr"/>
                      <a:r>
                        <a:rPr kumimoji="0"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charset="0"/>
                        </a:rPr>
                        <a:t>目前大陆地区同通用名药品的上市情况</a:t>
                      </a:r>
                      <a:endParaRPr lang="zh-CN" altLang="en-US" sz="1400" dirty="0">
                        <a:latin typeface="微软雅黑" panose="020B0503020204020204" pitchFamily="34" charset="-122"/>
                        <a:ea typeface="微软雅黑" panose="020B0503020204020204" pitchFamily="34"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rPr>
                        <a:t>独家</a:t>
                      </a:r>
                      <a:endParaRPr kumimoji="0" lang="zh-CN" altLang="en-US" sz="1800" b="1" i="0" u="none" strike="noStrike" kern="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r>
              <a:tr h="854075">
                <a:tc>
                  <a:txBody>
                    <a:bodyPr/>
                    <a:lstStyle/>
                    <a:p>
                      <a:pPr algn="ct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全球</a:t>
                      </a:r>
                      <a:r>
                        <a:rPr kumimoji="0" lang="zh-CN" altLang="en-US" sz="1800" b="1" i="0" u="none" strike="noStrike" kern="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rPr>
                        <a:t>首次</a:t>
                      </a: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上市时间及国家</a:t>
                      </a:r>
                      <a:r>
                        <a:rPr kumimoji="0" lang="en-US"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a:t>
                      </a: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地区</a:t>
                      </a:r>
                      <a:endParaRPr lang="zh-CN" altLang="en-US" sz="1400" b="1" dirty="0">
                        <a:latin typeface="微软雅黑" panose="020B0503020204020204" pitchFamily="34" charset="-122"/>
                        <a:ea typeface="微软雅黑" panose="020B0503020204020204" pitchFamily="34" charset="-122"/>
                      </a:endParaRPr>
                    </a:p>
                  </a:txBody>
                  <a:tcPr marL="45720" marR="45720" anchor="ct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2022</a:t>
                      </a:r>
                      <a:r>
                        <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年</a:t>
                      </a:r>
                      <a:r>
                        <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1</a:t>
                      </a:r>
                      <a:r>
                        <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itchFamily="2" charset="-122"/>
                        </a:rPr>
                        <a:t>月，</a:t>
                      </a:r>
                      <a:r>
                        <a:rPr kumimoji="0" lang="zh-CN" altLang="en-US" sz="1800" b="1" i="0" u="none" strike="noStrike" kern="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rPr>
                        <a:t>中国</a:t>
                      </a:r>
                      <a:endParaRPr kumimoji="0" lang="zh-CN" altLang="en-US" sz="1800" b="1" i="0" u="none" strike="noStrike" kern="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charset="0"/>
                        </a:rPr>
                        <a:t>是否为</a:t>
                      </a:r>
                      <a:r>
                        <a:rPr kumimoji="0" lang="en-US"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charset="0"/>
                        </a:rPr>
                        <a:t>OTC</a:t>
                      </a:r>
                      <a:r>
                        <a:rPr kumimoji="0" lang="zh-CN"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charset="0"/>
                        </a:rPr>
                        <a:t>药品</a:t>
                      </a:r>
                      <a:endParaRPr lang="zh-CN" altLang="en-US" sz="1400" dirty="0">
                        <a:latin typeface="微软雅黑" panose="020B0503020204020204" pitchFamily="34" charset="-122"/>
                        <a:ea typeface="微软雅黑" panose="020B0503020204020204" pitchFamily="34"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dirty="0">
                          <a:latin typeface="微软雅黑" panose="020B0503020204020204" pitchFamily="34" charset="-122"/>
                          <a:ea typeface="微软雅黑" panose="020B0503020204020204" pitchFamily="34" charset="-122"/>
                        </a:rPr>
                        <a:t>否</a:t>
                      </a:r>
                      <a:endParaRPr lang="zh-CN" altLang="en-US" sz="1400" dirty="0">
                        <a:latin typeface="微软雅黑" panose="020B0503020204020204" pitchFamily="34" charset="-122"/>
                        <a:ea typeface="微软雅黑" panose="020B0503020204020204" pitchFamily="34" charset="-122"/>
                      </a:endParaRPr>
                    </a:p>
                  </a:txBody>
                  <a:tcPr marL="45720" marR="4572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r>
            </a:tbl>
          </a:graphicData>
        </a:graphic>
      </p:graphicFrame>
      <p:sp>
        <p:nvSpPr>
          <p:cNvPr id="14" name="矩形 13"/>
          <p:cNvSpPr/>
          <p:nvPr/>
        </p:nvSpPr>
        <p:spPr>
          <a:xfrm>
            <a:off x="148047" y="134939"/>
            <a:ext cx="11493092" cy="70340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7" name="矩形 16"/>
          <p:cNvSpPr/>
          <p:nvPr/>
        </p:nvSpPr>
        <p:spPr>
          <a:xfrm>
            <a:off x="7655560" y="780415"/>
            <a:ext cx="3985895" cy="2785110"/>
          </a:xfrm>
          <a:prstGeom prst="rect">
            <a:avLst/>
          </a:prstGeom>
          <a:solidFill>
            <a:schemeClr val="bg1"/>
          </a:solidFill>
          <a:ln w="127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微软雅黑" panose="020B0503020204020204" pitchFamily="34" charset="-122"/>
            </a:endParaRPr>
          </a:p>
        </p:txBody>
      </p:sp>
      <p:sp>
        <p:nvSpPr>
          <p:cNvPr id="22" name="文本框 21"/>
          <p:cNvSpPr txBox="1"/>
          <p:nvPr/>
        </p:nvSpPr>
        <p:spPr>
          <a:xfrm>
            <a:off x="550795" y="6674485"/>
            <a:ext cx="10001075" cy="183515"/>
          </a:xfrm>
          <a:prstGeom prst="rect">
            <a:avLst/>
          </a:prstGeom>
          <a:noFill/>
        </p:spPr>
        <p:txBody>
          <a:bodyPr wrap="square" lIns="0" tIns="45720" rIns="91440" bIns="45720" rtlCol="0" anchor="b">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1.</a:t>
            </a:r>
            <a:r>
              <a:rPr kumimoji="0" lang="zh-CN" altLang="en-US" sz="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盐酸米托蒽醌脂质体注射液说明书</a:t>
            </a:r>
            <a:r>
              <a:rPr kumimoji="0" lang="en-US" altLang="zh-CN" sz="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0" lang="zh-CN" altLang="en-US" sz="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0" lang="en-US" altLang="zh-CN" sz="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2.</a:t>
            </a:r>
            <a:r>
              <a:rPr lang="zh-CN" altLang="en-US" sz="600" noProof="0" dirty="0">
                <a:ln>
                  <a:noFill/>
                </a:ln>
                <a:effectLst/>
                <a:uLnTx/>
                <a:uFillTx/>
                <a:latin typeface="微软雅黑" panose="020B0503020204020204" pitchFamily="34" charset="-122"/>
                <a:ea typeface="微软雅黑" panose="020B0503020204020204" pitchFamily="34" charset="-122"/>
                <a:sym typeface="+mn-ea"/>
              </a:rPr>
              <a:t>盐酸米托蒽醌脂质体注射液药品注册证书</a:t>
            </a:r>
            <a:r>
              <a:rPr lang="en-US" altLang="zh-CN" sz="600" noProof="0" dirty="0">
                <a:ln>
                  <a:noFill/>
                </a:ln>
                <a:effectLst/>
                <a:uLnTx/>
                <a:uFillTx/>
                <a:latin typeface="微软雅黑" panose="020B0503020204020204" pitchFamily="34" charset="-122"/>
                <a:ea typeface="微软雅黑" panose="020B0503020204020204" pitchFamily="34" charset="-122"/>
                <a:sym typeface="+mn-ea"/>
              </a:rPr>
              <a:t>.   3.</a:t>
            </a:r>
            <a:r>
              <a:rPr lang="zh-CN" altLang="en-US" sz="600" noProof="0" dirty="0">
                <a:ln>
                  <a:noFill/>
                </a:ln>
                <a:effectLst/>
                <a:uLnTx/>
                <a:uFillTx/>
                <a:latin typeface="微软雅黑" panose="020B0503020204020204" pitchFamily="34" charset="-122"/>
                <a:ea typeface="微软雅黑" panose="020B0503020204020204" pitchFamily="34" charset="-122"/>
                <a:sym typeface="+mn-ea"/>
              </a:rPr>
              <a:t>西达本胺片说明书</a:t>
            </a:r>
            <a:r>
              <a:rPr lang="en-US" altLang="zh-CN" sz="600" noProof="0" dirty="0">
                <a:ln>
                  <a:noFill/>
                </a:ln>
                <a:effectLst/>
                <a:uLnTx/>
                <a:uFillTx/>
                <a:latin typeface="微软雅黑" panose="020B0503020204020204" pitchFamily="34" charset="-122"/>
                <a:ea typeface="微软雅黑" panose="020B0503020204020204" pitchFamily="34" charset="-122"/>
                <a:sym typeface="+mn-ea"/>
              </a:rPr>
              <a:t>.  4.</a:t>
            </a:r>
            <a:r>
              <a:rPr lang="zh-CN" altLang="en-US" sz="600" noProof="0" dirty="0">
                <a:ln>
                  <a:noFill/>
                </a:ln>
                <a:effectLst/>
                <a:uLnTx/>
                <a:uFillTx/>
                <a:latin typeface="微软雅黑" panose="020B0503020204020204" pitchFamily="34" charset="-122"/>
                <a:ea typeface="微软雅黑" panose="020B0503020204020204" pitchFamily="34" charset="-122"/>
                <a:sym typeface="+mn-ea"/>
              </a:rPr>
              <a:t>中国临床肿瘤学会（</a:t>
            </a:r>
            <a:r>
              <a:rPr lang="en-US" altLang="zh-CN" sz="600" noProof="0" dirty="0">
                <a:ln>
                  <a:noFill/>
                </a:ln>
                <a:effectLst/>
                <a:uLnTx/>
                <a:uFillTx/>
                <a:latin typeface="微软雅黑" panose="020B0503020204020204" pitchFamily="34" charset="-122"/>
                <a:ea typeface="微软雅黑" panose="020B0503020204020204" pitchFamily="34" charset="-122"/>
                <a:sym typeface="+mn-ea"/>
              </a:rPr>
              <a:t>CSCO</a:t>
            </a:r>
            <a:r>
              <a:rPr lang="zh-CN" altLang="en-US" sz="600" noProof="0" dirty="0">
                <a:ln>
                  <a:noFill/>
                </a:ln>
                <a:effectLst/>
                <a:uLnTx/>
                <a:uFillTx/>
                <a:latin typeface="微软雅黑" panose="020B0503020204020204" pitchFamily="34" charset="-122"/>
                <a:ea typeface="微软雅黑" panose="020B0503020204020204" pitchFamily="34" charset="-122"/>
                <a:sym typeface="+mn-ea"/>
              </a:rPr>
              <a:t>）淋巴瘤诊疗指南</a:t>
            </a:r>
            <a:r>
              <a:rPr lang="en-US" altLang="zh-CN" sz="600" noProof="0" dirty="0">
                <a:ln>
                  <a:noFill/>
                </a:ln>
                <a:effectLst/>
                <a:uLnTx/>
                <a:uFillTx/>
                <a:latin typeface="微软雅黑" panose="020B0503020204020204" pitchFamily="34" charset="-122"/>
                <a:ea typeface="微软雅黑" panose="020B0503020204020204" pitchFamily="34" charset="-122"/>
                <a:sym typeface="+mn-ea"/>
              </a:rPr>
              <a:t>2023</a:t>
            </a:r>
            <a:endParaRPr lang="en-US" altLang="zh-CN" sz="600" noProof="0" dirty="0">
              <a:ln>
                <a:noFill/>
              </a:ln>
              <a:effectLst/>
              <a:uLnTx/>
              <a:uFillTx/>
              <a:latin typeface="微软雅黑" panose="020B0503020204020204" pitchFamily="34" charset="-122"/>
              <a:ea typeface="微软雅黑" panose="020B0503020204020204" pitchFamily="34" charset="-122"/>
              <a:sym typeface="+mn-ea"/>
            </a:endParaRPr>
          </a:p>
        </p:txBody>
      </p:sp>
      <p:sp>
        <p:nvSpPr>
          <p:cNvPr id="25" name="文本框 17"/>
          <p:cNvSpPr txBox="1"/>
          <p:nvPr/>
        </p:nvSpPr>
        <p:spPr>
          <a:xfrm>
            <a:off x="7745040" y="823689"/>
            <a:ext cx="3806840" cy="2667635"/>
          </a:xfrm>
          <a:prstGeom prst="rect">
            <a:avLst/>
          </a:prstGeom>
          <a:noFill/>
        </p:spPr>
        <p:txBody>
          <a:bodyPr wrap="square">
            <a:spAutoFit/>
          </a:bodyPr>
          <a:lstStyle/>
          <a:p>
            <a:pPr algn="ctr">
              <a:lnSpc>
                <a:spcPct val="160000"/>
              </a:lnSpc>
              <a:spcAft>
                <a:spcPts val="300"/>
              </a:spcAf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参照药品：</a:t>
            </a:r>
            <a:r>
              <a:rPr kumimoji="0" lang="zh-CN" altLang="en-US" b="1" i="0" u="none" strike="noStrike" kern="120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rPr>
              <a:t>西达本胺</a:t>
            </a: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algn="l">
              <a:lnSpc>
                <a:spcPct val="160000"/>
              </a:lnSpc>
              <a:spcAft>
                <a:spcPts val="300"/>
              </a:spcAf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选择依据：</a:t>
            </a:r>
            <a:r>
              <a:rPr kumimoji="0" lang="zh-CN" altLang="en-US" sz="14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西达本胺是</a:t>
            </a:r>
            <a:r>
              <a:rPr lang="zh-CN" altLang="en-US" b="1" noProof="0" dirty="0">
                <a:ln>
                  <a:noFill/>
                </a:ln>
                <a:solidFill>
                  <a:srgbClr val="E5151F"/>
                </a:solidFill>
                <a:effectLst/>
                <a:uLnTx/>
                <a:uFillTx/>
                <a:latin typeface="微软雅黑" panose="020B0503020204020204" pitchFamily="34" charset="-122"/>
                <a:ea typeface="微软雅黑" panose="020B0503020204020204" pitchFamily="34" charset="-122"/>
                <a:sym typeface="+mn-ea"/>
              </a:rPr>
              <a:t>医保目录</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sym typeface="+mn-ea"/>
              </a:rPr>
              <a:t>内</a:t>
            </a:r>
            <a:r>
              <a:rPr kumimoji="0" lang="zh-CN" altLang="en-US" b="1" i="0" u="none" strike="noStrike" kern="120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rPr>
              <a:t>唯一</a:t>
            </a:r>
            <a:r>
              <a:rPr kumimoji="0" lang="zh-CN" altLang="en-US" sz="14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与米托蒽醌脂质体有以下共同点的药品</a:t>
            </a:r>
            <a:endParaRPr kumimoji="0" lang="zh-CN" altLang="en-US" sz="14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285750" indent="-285750" algn="l">
              <a:lnSpc>
                <a:spcPct val="160000"/>
              </a:lnSpc>
              <a:spcAft>
                <a:spcPts val="300"/>
              </a:spcAft>
              <a:buFont typeface="Wingdings" panose="05000000000000000000" charset="0"/>
              <a:buChar char=""/>
              <a:defRPr/>
            </a:pPr>
            <a:r>
              <a:rPr kumimoji="0" lang="zh-CN" altLang="en-US" b="1" i="0" u="none" strike="noStrike" kern="120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rPr>
              <a:t>有相同适应症</a:t>
            </a:r>
            <a:endParaRPr kumimoji="0" lang="zh-CN" altLang="en-US" b="1" i="0" u="none" strike="noStrike" kern="120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endParaRPr>
          </a:p>
          <a:p>
            <a:pPr marL="285750" indent="-285750" algn="l">
              <a:lnSpc>
                <a:spcPct val="160000"/>
              </a:lnSpc>
              <a:spcAft>
                <a:spcPts val="300"/>
              </a:spcAft>
              <a:buFont typeface="Wingdings" panose="05000000000000000000" charset="0"/>
              <a:buChar char=""/>
              <a:defRPr/>
            </a:pPr>
            <a:r>
              <a:rPr lang="zh-CN" altLang="en-US" sz="1800" b="1" noProof="0" dirty="0">
                <a:ln>
                  <a:noFill/>
                </a:ln>
                <a:solidFill>
                  <a:srgbClr val="E5151F"/>
                </a:solidFill>
                <a:effectLst/>
                <a:uLnTx/>
                <a:uFillTx/>
                <a:latin typeface="微软雅黑" panose="020B0503020204020204" pitchFamily="34" charset="-122"/>
                <a:ea typeface="微软雅黑" panose="020B0503020204020204" pitchFamily="34" charset="-122"/>
                <a:sym typeface="+mn-ea"/>
              </a:rPr>
              <a:t>均被CSCO指南推荐</a:t>
            </a:r>
            <a:r>
              <a:rPr lang="zh-CN" altLang="en-US" sz="14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用于复发难治外周</a:t>
            </a:r>
            <a:r>
              <a:rPr lang="en-US" altLang="zh-CN" sz="14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T</a:t>
            </a:r>
            <a:r>
              <a:rPr lang="zh-CN" altLang="en-US" sz="14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细胞淋巴瘤的治疗</a:t>
            </a:r>
            <a:endParaRPr lang="zh-CN" altLang="en-US" sz="1400" noProof="0" dirty="0">
              <a:ln>
                <a:noFill/>
              </a:ln>
              <a:effectLst/>
              <a:uLnTx/>
              <a:uFillTx/>
              <a:sym typeface="+mn-ea"/>
            </a:endParaRPr>
          </a:p>
        </p:txBody>
      </p:sp>
      <p:sp>
        <p:nvSpPr>
          <p:cNvPr id="3" name="标题 2"/>
          <p:cNvSpPr>
            <a:spLocks noGrp="1"/>
          </p:cNvSpPr>
          <p:nvPr>
            <p:ph type="title"/>
          </p:nvPr>
        </p:nvSpPr>
        <p:spPr>
          <a:xfrm>
            <a:off x="527051" y="153090"/>
            <a:ext cx="11137568" cy="703942"/>
          </a:xfrm>
        </p:spPr>
        <p:txBody>
          <a:bodyPr vert="horz"/>
          <a:lstStyle/>
          <a:p>
            <a:pPr marL="0" marR="0" lvl="0" indent="0" defTabSz="914400" rtl="0" eaLnBrk="1" fontAlgn="auto" latinLnBrk="0" hangingPunct="1">
              <a:lnSpc>
                <a:spcPct val="120000"/>
              </a:lnSpc>
              <a:spcBef>
                <a:spcPts val="0"/>
              </a:spcBef>
              <a:spcAft>
                <a:spcPts val="0"/>
              </a:spcAft>
              <a:defRPr/>
            </a:pPr>
            <a:r>
              <a:rPr kumimoji="0" lang="zh-CN" altLang="en-US" sz="2400" b="1" dirty="0">
                <a:solidFill>
                  <a:srgbClr val="000000"/>
                </a:solidFill>
                <a:latin typeface="微软雅黑" panose="020B0503020204020204" pitchFamily="34" charset="-122"/>
                <a:ea typeface="微软雅黑" panose="020B0503020204020204" pitchFamily="34" charset="-122"/>
                <a:cs typeface="+mn-cs"/>
              </a:rPr>
              <a:t>盐酸米托蒽醌脂质体注射液基本信息</a:t>
            </a:r>
            <a:endParaRPr kumimoji="0" lang="zh-CN" altLang="en-US" sz="2400" b="1" dirty="0">
              <a:solidFill>
                <a:srgbClr val="000000"/>
              </a:solidFill>
              <a:latin typeface="微软雅黑" panose="020B0503020204020204" pitchFamily="34" charset="-122"/>
              <a:ea typeface="微软雅黑" panose="020B0503020204020204" pitchFamily="34" charset="-122"/>
              <a:cs typeface="+mn-cs"/>
            </a:endParaRPr>
          </a:p>
        </p:txBody>
      </p:sp>
      <p:sp>
        <p:nvSpPr>
          <p:cNvPr id="16" name="Rectangle 7"/>
          <p:cNvSpPr/>
          <p:nvPr/>
        </p:nvSpPr>
        <p:spPr>
          <a:xfrm>
            <a:off x="-3810" y="0"/>
            <a:ext cx="459740" cy="10807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微软雅黑" panose="020B0503020204020204" pitchFamily="34" charset="-122"/>
                <a:ea typeface="微软雅黑" panose="020B0503020204020204" pitchFamily="34" charset="-122"/>
              </a:rPr>
              <a:t>基本信息</a:t>
            </a:r>
            <a:endParaRPr lang="zh-CN" altLang="en-US" sz="1200" b="1" dirty="0">
              <a:solidFill>
                <a:srgbClr val="FFFFFF"/>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1/2</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 name="文本框 4"/>
          <p:cNvSpPr txBox="1"/>
          <p:nvPr/>
        </p:nvSpPr>
        <p:spPr>
          <a:xfrm>
            <a:off x="7744460" y="4338320"/>
            <a:ext cx="3806825" cy="1081405"/>
          </a:xfrm>
          <a:prstGeom prst="rect">
            <a:avLst/>
          </a:prstGeom>
          <a:noFill/>
        </p:spPr>
        <p:txBody>
          <a:bodyPr wrap="square" rtlCol="0">
            <a:spAutoFit/>
          </a:bodyPr>
          <a:lstStyle/>
          <a:p>
            <a:pPr marL="285750" indent="-285750">
              <a:lnSpc>
                <a:spcPct val="140000"/>
              </a:lnSpc>
              <a:buFont typeface="Wingdings" panose="05000000000000000000" charset="0"/>
              <a:buChar char=""/>
            </a:pPr>
            <a:r>
              <a:rPr lang="zh-CN" altLang="en-US" sz="1800" b="1" noProof="0" dirty="0">
                <a:ln>
                  <a:noFill/>
                </a:ln>
                <a:solidFill>
                  <a:srgbClr val="E5151F"/>
                </a:solidFill>
                <a:effectLst/>
                <a:uLnTx/>
                <a:uFillTx/>
                <a:latin typeface="微软雅黑" panose="020B0503020204020204" pitchFamily="34" charset="-122"/>
                <a:ea typeface="微软雅黑" panose="020B0503020204020204" pitchFamily="34" charset="-122"/>
              </a:rPr>
              <a:t>患者获益更优：</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米托蒽醌脂质体的</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mPFS</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ORR</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CR</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mOS</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均优于西达本胺，患者获益更优</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7655560" y="3691890"/>
            <a:ext cx="3985895" cy="2173605"/>
          </a:xfrm>
          <a:prstGeom prst="rect">
            <a:avLst/>
          </a:prstGeom>
          <a:noFill/>
          <a:ln w="12700">
            <a:solidFill>
              <a:schemeClr val="accent1">
                <a:lumMod val="75000"/>
              </a:schemeClr>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微软雅黑" panose="020B0503020204020204" pitchFamily="34" charset="-122"/>
            </a:endParaRPr>
          </a:p>
        </p:txBody>
      </p:sp>
      <p:sp>
        <p:nvSpPr>
          <p:cNvPr id="7" name="文本框 6"/>
          <p:cNvSpPr txBox="1"/>
          <p:nvPr/>
        </p:nvSpPr>
        <p:spPr>
          <a:xfrm>
            <a:off x="8843010" y="3975100"/>
            <a:ext cx="1610360" cy="306705"/>
          </a:xfrm>
          <a:prstGeom prst="rect">
            <a:avLst/>
          </a:prstGeom>
          <a:noFill/>
        </p:spPr>
        <p:txBody>
          <a:bodyPr wrap="none" rtlCol="0">
            <a:spAutoFit/>
          </a:bodyPr>
          <a:lstStyle/>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对比参照药品优势</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11661140" y="6612890"/>
            <a:ext cx="530860" cy="245110"/>
          </a:xfrm>
          <a:prstGeom prst="rect">
            <a:avLst/>
          </a:prstGeom>
          <a:noFill/>
        </p:spPr>
        <p:txBody>
          <a:bodyPr wrap="square" rtlCol="0">
            <a:spAutoFit/>
          </a:bodyPr>
          <a:lstStyle/>
          <a:p>
            <a:r>
              <a:rPr lang="en-US" altLang="zh-CN" sz="1000">
                <a:solidFill>
                  <a:schemeClr val="bg1">
                    <a:lumMod val="50000"/>
                  </a:schemeClr>
                </a:solidFill>
                <a:latin typeface="微软雅黑" panose="020B0503020204020204" pitchFamily="34" charset="-122"/>
                <a:ea typeface="微软雅黑" panose="020B0503020204020204" pitchFamily="34" charset="-122"/>
              </a:rPr>
              <a:t>3/10</a:t>
            </a:r>
            <a:endParaRPr lang="en-US" altLang="zh-CN" sz="100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550545" y="5972810"/>
            <a:ext cx="11090910" cy="506730"/>
          </a:xfrm>
          <a:prstGeom prst="rect">
            <a:avLst/>
          </a:prstGeom>
          <a:solidFill>
            <a:schemeClr val="bg1">
              <a:lumMod val="95000"/>
            </a:schemeClr>
          </a:solidFill>
        </p:spPr>
        <p:txBody>
          <a:bodyPr wrap="square">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说明：因临床实践治疗</a:t>
            </a:r>
            <a:r>
              <a:rPr lang="zh-CN" altLang="en-US" sz="16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外周</a:t>
            </a:r>
            <a:r>
              <a:rPr lang="en-US" altLang="zh-CN" sz="16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T</a:t>
            </a:r>
            <a:r>
              <a:rPr lang="zh-CN" altLang="en-US" sz="16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细胞淋巴瘤时，</a:t>
            </a:r>
            <a:r>
              <a:rPr lang="zh-CN" altLang="en-US" sz="1800" b="1" kern="0" noProof="0" dirty="0">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sym typeface="+mn-lt"/>
              </a:rPr>
              <a:t>不</a:t>
            </a:r>
            <a:r>
              <a:rPr kumimoji="0" lang="zh-CN" altLang="en-US" sz="1800" b="1" i="0" u="none" strike="noStrike" kern="0" cap="none" spc="0" normalizeH="0" baseline="0" noProof="0" dirty="0">
                <a:ln>
                  <a:noFill/>
                </a:ln>
                <a:solidFill>
                  <a:srgbClr val="E5151F"/>
                </a:solidFill>
                <a:effectLst/>
                <a:uLnTx/>
                <a:uFillTx/>
                <a:latin typeface="微软雅黑" panose="020B0503020204020204" pitchFamily="34" charset="-122"/>
                <a:ea typeface="微软雅黑" panose="020B0503020204020204" pitchFamily="34" charset="-122"/>
                <a:cs typeface="宋体" pitchFamily="2" charset="-122"/>
                <a:sym typeface="+mn-lt"/>
              </a:rPr>
              <a:t>使用</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米托蒽醌普通制剂，故不选其作为</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参照药。</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59765" y="1292860"/>
            <a:ext cx="10981055" cy="47821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charset="0"/>
              <a:buChar char=""/>
              <a:defRPr/>
            </a:pPr>
            <a:endParaRPr lang="zh-CN" altLang="en-US"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graphicFrame>
        <p:nvGraphicFramePr>
          <p:cNvPr id="6" name="Objec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 name="think-cell 幻灯片" r:id="rId3" imgW="0" imgH="0" progId="TCLayout.ActiveDocument.1">
                  <p:embed/>
                </p:oleObj>
              </mc:Choice>
              <mc:Fallback>
                <p:oleObj name="think-cell 幻灯片"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0" name="矩形 49"/>
          <p:cNvSpPr/>
          <p:nvPr/>
        </p:nvSpPr>
        <p:spPr>
          <a:xfrm>
            <a:off x="148047" y="134939"/>
            <a:ext cx="11493092" cy="70340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a:xfrm>
            <a:off x="550545" y="135255"/>
            <a:ext cx="10076180" cy="937260"/>
          </a:xfrm>
        </p:spPr>
        <p:txBody>
          <a:bodyPr vert="horz"/>
          <a:lstStyle/>
          <a:p>
            <a:pPr marL="0" marR="0" lvl="0" indent="0" defTabSz="914400" rtl="0" eaLnBrk="1" fontAlgn="auto" latinLnBrk="0" hangingPunct="1">
              <a:lnSpc>
                <a:spcPct val="110000"/>
              </a:lnSpc>
              <a:spcBef>
                <a:spcPts val="0"/>
              </a:spcBef>
              <a:spcAft>
                <a:spcPts val="0"/>
              </a:spcAft>
              <a:defRPr/>
            </a:pPr>
            <a:r>
              <a:rPr kumimoji="0" lang="en-US" altLang="zh-CN" sz="2400" b="1" i="0" u="none" strike="noStrike" cap="none" spc="0" normalizeH="0" baseline="0" dirty="0">
                <a:latin typeface="微软雅黑" panose="020B0503020204020204" pitchFamily="34" charset="-122"/>
                <a:ea typeface="微软雅黑" panose="020B0503020204020204" pitchFamily="34" charset="-122"/>
              </a:rPr>
              <a:t>PTCL</a:t>
            </a:r>
            <a:r>
              <a:rPr kumimoji="0" lang="zh-CN" altLang="en-US" sz="2400" b="1" i="0" u="none" strike="noStrike" cap="none" spc="0" normalizeH="0" baseline="0" dirty="0">
                <a:latin typeface="微软雅黑" panose="020B0503020204020204" pitchFamily="34" charset="-122"/>
                <a:ea typeface="微软雅黑" panose="020B0503020204020204" pitchFamily="34" charset="-122"/>
              </a:rPr>
              <a:t>是一组异质性强的</a:t>
            </a:r>
            <a:r>
              <a:rPr kumimoji="0" lang="zh-CN" altLang="en-US" sz="2400" b="1" i="0" u="none" strike="noStrike" cap="none" spc="0" normalizeH="0" baseline="0"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侵袭性淋巴瘤，</a:t>
            </a:r>
            <a:r>
              <a:rPr kumimoji="0" lang="zh-CN" altLang="en-US" sz="2400" b="1" i="0" u="none" strike="noStrike" cap="none" spc="0" normalizeH="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复发难治</a:t>
            </a:r>
            <a:r>
              <a:rPr kumimoji="0" lang="en-US" altLang="zh-CN" sz="2400" b="1" i="0" u="none" strike="noStrike" cap="none" spc="0" normalizeH="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PTCL</a:t>
            </a:r>
            <a:r>
              <a:rPr kumimoji="0" lang="zh-CN" altLang="en-US" sz="2400" b="1" i="0" u="none" strike="noStrike" cap="none" spc="0" normalizeH="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患者</a:t>
            </a:r>
            <a:r>
              <a:rPr kumimoji="0" lang="zh-CN" altLang="en-US" sz="2400" b="1" i="0" u="none" strike="noStrike" cap="none" spc="0" normalizeH="0" baseline="0"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约</a:t>
            </a:r>
            <a:r>
              <a:rPr kumimoji="0" lang="en-US" altLang="zh-CN" sz="2400" b="1" i="0" u="none" strike="noStrike" cap="none" spc="0" normalizeH="0" baseline="0"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2400" b="1" i="0" u="none" strike="noStrike" cap="none" spc="0" normalizeH="0" baseline="0"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万人</a:t>
            </a:r>
            <a:r>
              <a:rPr kumimoji="0" lang="en-US" altLang="zh-CN" sz="2400" b="1" i="0" u="none" strike="noStrike" cap="none" spc="0" normalizeH="0" baseline="0"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1" i="0" u="none" strike="noStrike" cap="none" spc="0" normalizeH="0" baseline="0"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年，</a:t>
            </a:r>
            <a:r>
              <a:rPr kumimoji="0" lang="en-US" altLang="zh-CN" sz="2400" b="1" i="0" u="none" strike="noStrike" cap="none" spc="0" normalizeH="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a:t>
            </a:r>
            <a:r>
              <a:rPr kumimoji="0" lang="zh-CN" altLang="en-US" sz="2400" b="1" i="0" u="none" strike="noStrike" cap="none" spc="0" normalizeH="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年生存率</a:t>
            </a:r>
            <a:r>
              <a:rPr kumimoji="0" lang="zh-CN" altLang="en-US" sz="2400" b="1" i="0" u="none" strike="noStrike" cap="none" spc="0" normalizeH="0" baseline="0"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仅</a:t>
            </a:r>
            <a:r>
              <a:rPr kumimoji="0" lang="en-US" altLang="zh-CN" sz="2400" b="1" i="0" u="none" strike="noStrike" cap="none" spc="0" normalizeH="0" baseline="0"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400" b="1" kern="100" dirty="0">
                <a:solidFill>
                  <a:srgbClr val="E5151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kern="100" dirty="0">
                <a:solidFill>
                  <a:srgbClr val="E5151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2400" b="1" kern="100" dirty="0">
                <a:solidFill>
                  <a:srgbClr val="E5151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kern="1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现有治疗</a:t>
            </a:r>
            <a:r>
              <a:rPr kumimoji="0" lang="zh-CN" altLang="en-US" sz="2400" b="1" i="0" u="none" strike="noStrike" cap="none" spc="0" normalizeH="0" baseline="0" dirty="0">
                <a:latin typeface="微软雅黑" panose="020B0503020204020204" pitchFamily="34" charset="-122"/>
                <a:ea typeface="微软雅黑" panose="020B0503020204020204" pitchFamily="34" charset="-122"/>
                <a:cs typeface="微软雅黑" panose="020B0503020204020204" pitchFamily="34" charset="-122"/>
              </a:rPr>
              <a:t>方案</a:t>
            </a:r>
            <a:r>
              <a:rPr kumimoji="0" lang="zh-CN" sz="2400" b="1" i="0" u="none" strike="noStrike" cap="none" spc="0" normalizeH="0" baseline="0" dirty="0">
                <a:latin typeface="微软雅黑" panose="020B0503020204020204" pitchFamily="34" charset="-122"/>
                <a:ea typeface="微软雅黑" panose="020B0503020204020204" pitchFamily="34" charset="-122"/>
                <a:cs typeface="微软雅黑" panose="020B0503020204020204" pitchFamily="34" charset="-122"/>
              </a:rPr>
              <a:t>疗效有限</a:t>
            </a:r>
            <a:endParaRPr kumimoji="0" lang="zh-CN" sz="2400" b="1" i="0" u="none" strike="noStrike" cap="none" spc="0" normalizeH="0" baseline="0" dirty="0">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0" name="表格 8"/>
          <p:cNvGraphicFramePr>
            <a:graphicFrameLocks noGrp="1"/>
          </p:cNvGraphicFramePr>
          <p:nvPr>
            <p:custDataLst>
              <p:tags r:id="rId5"/>
            </p:custDataLst>
          </p:nvPr>
        </p:nvGraphicFramePr>
        <p:xfrm>
          <a:off x="660400" y="1292860"/>
          <a:ext cx="10980420" cy="733425"/>
        </p:xfrm>
        <a:graphic>
          <a:graphicData uri="http://schemas.openxmlformats.org/drawingml/2006/table">
            <a:tbl>
              <a:tblPr firstRow="1" bandRow="1">
                <a:tableStyleId>{5C22544A-7EE6-4342-B048-85BDC9FD1C3A}</a:tableStyleId>
              </a:tblPr>
              <a:tblGrid>
                <a:gridCol w="5712460"/>
                <a:gridCol w="490220"/>
                <a:gridCol w="4777740"/>
              </a:tblGrid>
              <a:tr h="733425">
                <a:tc>
                  <a:txBody>
                    <a:bodyPr/>
                    <a:lstStyle/>
                    <a:p>
                      <a:pPr algn="ctr">
                        <a:lnSpc>
                          <a:spcPct val="160000"/>
                        </a:lnSpc>
                      </a:pPr>
                      <a:r>
                        <a:rPr lang="zh-CN" altLang="en-US" sz="1800" b="1" dirty="0">
                          <a:solidFill>
                            <a:schemeClr val="bg1"/>
                          </a:solidFill>
                          <a:latin typeface="微软雅黑" panose="020B0503020204020204" pitchFamily="34" charset="-122"/>
                          <a:ea typeface="微软雅黑" panose="020B0503020204020204" pitchFamily="34" charset="-122"/>
                        </a:rPr>
                        <a:t>疾病特点及流行病学</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marL="79028" marR="79028" marT="39514" marB="39514"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76092"/>
                    </a:solidFill>
                  </a:tcPr>
                </a:tc>
                <a:tc>
                  <a:txBody>
                    <a:bodyPr/>
                    <a:lstStyle/>
                    <a:p>
                      <a:pPr marL="0" marR="0" lvl="0" indent="0" algn="ctr" defTabSz="914400" rtl="0" eaLnBrk="1" fontAlgn="auto" latinLnBrk="0" hangingPunct="1">
                        <a:lnSpc>
                          <a:spcPct val="160000"/>
                        </a:lnSpc>
                        <a:spcBef>
                          <a:spcPts val="0"/>
                        </a:spcBef>
                        <a:spcAft>
                          <a:spcPts val="0"/>
                        </a:spcAft>
                        <a:buClrTx/>
                        <a:buSzTx/>
                        <a:buFontTx/>
                        <a:buNone/>
                        <a:defRPr/>
                      </a:pPr>
                      <a:endParaRPr lang="zh-CN" altLang="en-US" sz="1600" b="1" dirty="0">
                        <a:solidFill>
                          <a:schemeClr val="bg1"/>
                        </a:solidFill>
                        <a:latin typeface="微软雅黑" panose="020B0503020204020204" pitchFamily="34" charset="-122"/>
                        <a:ea typeface="微软雅黑" panose="020B0503020204020204" pitchFamily="34" charset="-122"/>
                      </a:endParaRPr>
                    </a:p>
                  </a:txBody>
                  <a:tcPr marL="79028" marR="79028" marT="39514" marB="39514"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60000"/>
                        </a:lnSpc>
                        <a:spcBef>
                          <a:spcPts val="0"/>
                        </a:spcBef>
                        <a:spcAft>
                          <a:spcPts val="0"/>
                        </a:spcAft>
                        <a:buClrTx/>
                        <a:buSzTx/>
                        <a:buFontTx/>
                        <a:buNone/>
                        <a:defRPr/>
                      </a:pPr>
                      <a:r>
                        <a:rPr lang="zh-CN" altLang="en-US" sz="1800" b="1" dirty="0">
                          <a:solidFill>
                            <a:schemeClr val="bg1"/>
                          </a:solidFill>
                          <a:latin typeface="微软雅黑" panose="020B0503020204020204" pitchFamily="34" charset="-122"/>
                          <a:ea typeface="微软雅黑" panose="020B0503020204020204" pitchFamily="34" charset="-122"/>
                        </a:rPr>
                        <a:t>治疗现状</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marL="79028" marR="79028" marT="39514" marB="39514"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76092"/>
                    </a:solidFill>
                  </a:tcPr>
                </a:tc>
              </a:tr>
            </a:tbl>
          </a:graphicData>
        </a:graphic>
      </p:graphicFrame>
      <p:sp>
        <p:nvSpPr>
          <p:cNvPr id="10" name="文本框 9"/>
          <p:cNvSpPr txBox="1"/>
          <p:nvPr/>
        </p:nvSpPr>
        <p:spPr>
          <a:xfrm>
            <a:off x="624840" y="6377940"/>
            <a:ext cx="10981055" cy="475615"/>
          </a:xfrm>
          <a:prstGeom prst="rect">
            <a:avLst/>
          </a:prstGeom>
          <a:noFill/>
        </p:spPr>
        <p:txBody>
          <a:bodyPr wrap="square" rtlCol="0">
            <a:spAutoFit/>
          </a:bodyPr>
          <a:lstStyle/>
          <a:p>
            <a:pPr algn="l"/>
            <a:r>
              <a:rPr lang="en-US" sz="500" noProof="0" dirty="0">
                <a:ln>
                  <a:noFill/>
                </a:ln>
                <a:effectLst/>
                <a:uLnTx/>
                <a:uFillTx/>
                <a:latin typeface="微软雅黑" panose="020B0503020204020204" pitchFamily="34" charset="-122"/>
                <a:ea typeface="微软雅黑" panose="020B0503020204020204" pitchFamily="34" charset="-122"/>
                <a:sym typeface="+mn-ea"/>
              </a:rPr>
              <a:t>1.</a:t>
            </a:r>
            <a:r>
              <a:rPr sz="500" noProof="0" dirty="0">
                <a:ln>
                  <a:noFill/>
                </a:ln>
                <a:effectLst/>
                <a:uLnTx/>
                <a:uFillTx/>
                <a:latin typeface="微软雅黑" panose="020B0503020204020204" pitchFamily="34" charset="-122"/>
                <a:ea typeface="微软雅黑" panose="020B0503020204020204" pitchFamily="34" charset="-122"/>
                <a:sym typeface="+mn-ea"/>
              </a:rPr>
              <a:t>李小秋, 李甘地, 高子芬. 中国淋巴瘤亚型分布:国内多中心性病例10002例分析 [J]. 诊断学理论与实践, 2012, 11(02): 111-5.</a:t>
            </a:r>
            <a:r>
              <a:rPr lang="en-US" sz="500" noProof="0" dirty="0">
                <a:ln>
                  <a:noFill/>
                </a:ln>
                <a:effectLst/>
                <a:uLnTx/>
                <a:uFillTx/>
                <a:latin typeface="微软雅黑" panose="020B0503020204020204" pitchFamily="34" charset="-122"/>
                <a:ea typeface="微软雅黑" panose="020B0503020204020204" pitchFamily="34" charset="-122"/>
                <a:sym typeface="+mn-ea"/>
              </a:rPr>
              <a:t>              </a:t>
            </a:r>
            <a:endParaRPr lang="en-US" sz="500" noProof="0" dirty="0">
              <a:ln>
                <a:noFill/>
              </a:ln>
              <a:effectLst/>
              <a:uLnTx/>
              <a:uFillTx/>
              <a:latin typeface="微软雅黑" panose="020B0503020204020204" pitchFamily="34" charset="-122"/>
              <a:ea typeface="微软雅黑" panose="020B0503020204020204" pitchFamily="34" charset="-122"/>
              <a:sym typeface="+mn-ea"/>
            </a:endParaRPr>
          </a:p>
          <a:p>
            <a:pPr algn="l"/>
            <a:r>
              <a:rPr lang="en-US" sz="500" noProof="0" dirty="0">
                <a:ln>
                  <a:noFill/>
                </a:ln>
                <a:effectLst/>
                <a:uLnTx/>
                <a:uFillTx/>
                <a:latin typeface="微软雅黑" panose="020B0503020204020204" pitchFamily="34" charset="-122"/>
                <a:ea typeface="微软雅黑" panose="020B0503020204020204" pitchFamily="34" charset="-122"/>
                <a:sym typeface="+mn-ea"/>
              </a:rPr>
              <a:t>2.</a:t>
            </a:r>
            <a:r>
              <a:rPr sz="500" noProof="0" dirty="0">
                <a:ln>
                  <a:noFill/>
                </a:ln>
                <a:effectLst/>
                <a:uLnTx/>
                <a:uFillTx/>
                <a:latin typeface="微软雅黑" panose="020B0503020204020204" pitchFamily="34" charset="-122"/>
                <a:ea typeface="微软雅黑" panose="020B0503020204020204" pitchFamily="34" charset="-122"/>
                <a:sym typeface="+mn-ea"/>
              </a:rPr>
              <a:t> Sun, Yang, Lu, et al. Distribution of lymphoid neoplasms in China: analysis of 4,638 cases according to the World Health Organization classification [J]. Am J Clin Pathol, 2012, 138(3): 429-34.</a:t>
            </a:r>
            <a:endParaRPr sz="500" noProof="0" dirty="0">
              <a:ln>
                <a:noFill/>
              </a:ln>
              <a:effectLst/>
              <a:uLnTx/>
              <a:uFillTx/>
              <a:latin typeface="微软雅黑" panose="020B0503020204020204" pitchFamily="34" charset="-122"/>
              <a:ea typeface="微软雅黑" panose="020B0503020204020204" pitchFamily="34" charset="-122"/>
            </a:endParaRPr>
          </a:p>
          <a:p>
            <a:pPr algn="l"/>
            <a:r>
              <a:rPr lang="en-US" sz="500" noProof="0" dirty="0">
                <a:ln>
                  <a:noFill/>
                </a:ln>
                <a:effectLst/>
                <a:uLnTx/>
                <a:uFillTx/>
                <a:latin typeface="微软雅黑" panose="020B0503020204020204" pitchFamily="34" charset="-122"/>
                <a:ea typeface="微软雅黑" panose="020B0503020204020204" pitchFamily="34" charset="-122"/>
                <a:sym typeface="+mn-ea"/>
              </a:rPr>
              <a:t>3.</a:t>
            </a:r>
            <a:r>
              <a:rPr sz="500" noProof="0" dirty="0">
                <a:ln>
                  <a:noFill/>
                </a:ln>
                <a:effectLst/>
                <a:uLnTx/>
                <a:uFillTx/>
                <a:latin typeface="微软雅黑" panose="020B0503020204020204" pitchFamily="34" charset="-122"/>
                <a:ea typeface="微软雅黑" panose="020B0503020204020204" pitchFamily="34" charset="-122"/>
                <a:sym typeface="+mn-ea"/>
              </a:rPr>
              <a:t> Yang, Zhang, Yu, et al. Subtype distribution of lymphomas in Southwest China: analysis of 6,382 cases using WHO classification in a single institution [J]. Diagn Pathol, 2011, 6: 77.</a:t>
            </a:r>
            <a:endParaRPr sz="500" noProof="0" dirty="0">
              <a:ln>
                <a:noFill/>
              </a:ln>
              <a:effectLst/>
              <a:uLnTx/>
              <a:uFillTx/>
              <a:latin typeface="微软雅黑" panose="020B0503020204020204" pitchFamily="34" charset="-122"/>
              <a:ea typeface="微软雅黑" panose="020B0503020204020204" pitchFamily="34" charset="-122"/>
            </a:endParaRPr>
          </a:p>
          <a:p>
            <a:pPr algn="l"/>
            <a:r>
              <a:rPr lang="en-US" sz="500" noProof="0" dirty="0">
                <a:ln>
                  <a:noFill/>
                </a:ln>
                <a:effectLst/>
                <a:uLnTx/>
                <a:uFillTx/>
                <a:latin typeface="微软雅黑" panose="020B0503020204020204" pitchFamily="34" charset="-122"/>
                <a:ea typeface="微软雅黑" panose="020B0503020204020204" pitchFamily="34" charset="-122"/>
                <a:sym typeface="+mn-ea"/>
              </a:rPr>
              <a:t>4.</a:t>
            </a:r>
            <a:r>
              <a:rPr sz="500" noProof="0" dirty="0">
                <a:ln>
                  <a:noFill/>
                </a:ln>
                <a:effectLst/>
                <a:uLnTx/>
                <a:uFillTx/>
                <a:latin typeface="微软雅黑" panose="020B0503020204020204" pitchFamily="34" charset="-122"/>
                <a:ea typeface="微软雅黑" panose="020B0503020204020204" pitchFamily="34" charset="-122"/>
                <a:sym typeface="+mn-ea"/>
              </a:rPr>
              <a:t> Hennessy, Hanrahan, Daly. Non-Hodgkin lymphoma: an update [J]. Lancet Oncol, 2004, 5(6): 341-53.</a:t>
            </a:r>
            <a:r>
              <a:rPr lang="en-US" sz="500" noProof="0" dirty="0">
                <a:ln>
                  <a:noFill/>
                </a:ln>
                <a:effectLst/>
                <a:uLnTx/>
                <a:uFillTx/>
                <a:latin typeface="微软雅黑" panose="020B0503020204020204" pitchFamily="34" charset="-122"/>
                <a:ea typeface="微软雅黑" panose="020B0503020204020204" pitchFamily="34" charset="-122"/>
                <a:sym typeface="+mn-ea"/>
              </a:rPr>
              <a:t>      </a:t>
            </a:r>
            <a:endParaRPr lang="en-US" sz="500" noProof="0" dirty="0">
              <a:ln>
                <a:noFill/>
              </a:ln>
              <a:effectLst/>
              <a:uLnTx/>
              <a:uFillTx/>
              <a:latin typeface="微软雅黑" panose="020B0503020204020204" pitchFamily="34" charset="-122"/>
              <a:ea typeface="微软雅黑" panose="020B0503020204020204" pitchFamily="34" charset="-122"/>
              <a:sym typeface="+mn-ea"/>
            </a:endParaRPr>
          </a:p>
          <a:p>
            <a:pPr algn="l"/>
            <a:r>
              <a:rPr lang="en-US" sz="500" noProof="0" dirty="0">
                <a:ln>
                  <a:noFill/>
                </a:ln>
                <a:effectLst/>
                <a:uLnTx/>
                <a:uFillTx/>
                <a:latin typeface="微软雅黑" panose="020B0503020204020204" pitchFamily="34" charset="-122"/>
                <a:ea typeface="微软雅黑" panose="020B0503020204020204" pitchFamily="34" charset="-122"/>
                <a:sym typeface="+mn-ea"/>
              </a:rPr>
              <a:t>5.</a:t>
            </a:r>
            <a:r>
              <a:rPr sz="500" noProof="0" dirty="0">
                <a:ln>
                  <a:noFill/>
                </a:ln>
                <a:effectLst/>
                <a:uLnTx/>
                <a:uFillTx/>
                <a:latin typeface="微软雅黑" panose="020B0503020204020204" pitchFamily="34" charset="-122"/>
                <a:ea typeface="微软雅黑" panose="020B0503020204020204" pitchFamily="34" charset="-122"/>
                <a:sym typeface="+mn-ea"/>
              </a:rPr>
              <a:t> Vose, Armitage, Weisenburger. International peripheral T-cell and natural killer/T-cell lymphoma study: pathology findings and clinical outcomes [J]. J Clin Oncol, 2008, 26(25): 4124-30.</a:t>
            </a:r>
            <a:endParaRPr lang="zh-CN" altLang="en-US" sz="500" noProof="0" dirty="0">
              <a:ln>
                <a:noFill/>
              </a:ln>
              <a:effectLst/>
              <a:uLnTx/>
              <a:uFillTx/>
              <a:latin typeface="微软雅黑" panose="020B0503020204020204" pitchFamily="34" charset="-122"/>
              <a:ea typeface="微软雅黑" panose="020B0503020204020204" pitchFamily="34" charset="-122"/>
            </a:endParaRPr>
          </a:p>
        </p:txBody>
      </p:sp>
      <p:graphicFrame>
        <p:nvGraphicFramePr>
          <p:cNvPr id="13" name="表格 8"/>
          <p:cNvGraphicFramePr>
            <a:graphicFrameLocks noGrp="1"/>
          </p:cNvGraphicFramePr>
          <p:nvPr>
            <p:custDataLst>
              <p:tags r:id="rId6"/>
            </p:custDataLst>
          </p:nvPr>
        </p:nvGraphicFramePr>
        <p:xfrm>
          <a:off x="6880860" y="2292350"/>
          <a:ext cx="4760595" cy="2841625"/>
        </p:xfrm>
        <a:graphic>
          <a:graphicData uri="http://schemas.openxmlformats.org/drawingml/2006/table">
            <a:tbl>
              <a:tblPr firstRow="1" bandRow="1">
                <a:tableStyleId>{5C22544A-7EE6-4342-B048-85BDC9FD1C3A}</a:tableStyleId>
              </a:tblPr>
              <a:tblGrid>
                <a:gridCol w="2574290"/>
                <a:gridCol w="2186305"/>
              </a:tblGrid>
              <a:tr h="612140">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治疗方案</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marL="79028" marR="79028" marT="39514" marB="39514"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7609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rPr>
                        <a:t>疗效</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marL="79028" marR="79028" marT="39514" marB="39514"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76092"/>
                    </a:solidFill>
                  </a:tcPr>
                </a:tc>
              </a:tr>
              <a:tr h="1160780">
                <a:tc>
                  <a:txBody>
                    <a:bodyPr/>
                    <a:lstStyle/>
                    <a:p>
                      <a:pPr algn="ctr">
                        <a:buNone/>
                      </a:pPr>
                      <a:r>
                        <a:rPr lang="zh-CN" altLang="en-US" sz="1600" b="1">
                          <a:latin typeface="微软雅黑" panose="020B0503020204020204" pitchFamily="34" charset="-122"/>
                          <a:ea typeface="微软雅黑" panose="020B0503020204020204" pitchFamily="34" charset="-122"/>
                          <a:sym typeface="+mn-ea"/>
                        </a:rPr>
                        <a:t>传统化疗药</a:t>
                      </a:r>
                      <a:endParaRPr lang="zh-CN" altLang="en-US" sz="1600" b="1" i="0" dirty="0">
                        <a:latin typeface="微软雅黑" panose="020B0503020204020204" pitchFamily="34" charset="-122"/>
                        <a:ea typeface="微软雅黑" panose="020B0503020204020204" pitchFamily="34" charset="-122"/>
                        <a:cs typeface="Arial" panose="020B0604020202020204" pitchFamily="34" charset="0"/>
                        <a:sym typeface="+mn-ea"/>
                      </a:endParaRPr>
                    </a:p>
                  </a:txBody>
                  <a:tcPr marL="79028" marR="79028" marT="39514" marB="3951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80000"/>
                        </a:lnSpc>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ORR</a:t>
                      </a:r>
                      <a:r>
                        <a:rPr lang="en-US" altLang="zh-CN" sz="1800" b="1">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不足30%</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80000"/>
                        </a:lnSpc>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CR</a:t>
                      </a:r>
                      <a:r>
                        <a:rPr lang="zh-CN" altLang="en-US" sz="1800" b="1">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不足</a:t>
                      </a:r>
                      <a:r>
                        <a:rPr lang="en-US" altLang="zh-CN" sz="1800" b="1">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endParaRPr lang="en-US" altLang="zh-CN" sz="1800" b="1">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79028" marR="79028" marT="39514" marB="3951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68705">
                <a:tc>
                  <a:txBody>
                    <a:bodyPr/>
                    <a:lstStyle/>
                    <a:p>
                      <a:pPr algn="ctr">
                        <a:lnSpc>
                          <a:spcPct val="130000"/>
                        </a:lnSpc>
                        <a:buNone/>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组蛋白去乙酰化酶</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抑制剂</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30000"/>
                        </a:lnSpc>
                        <a:buNone/>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西达本胺）</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79028" marR="79028" marT="39514" marB="3951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None/>
                      </a:pPr>
                      <a:r>
                        <a:rPr lang="en-US" altLang="zh-CN" sz="1600" b="1" dirty="0" err="1">
                          <a:latin typeface="微软雅黑" panose="020B0503020204020204" pitchFamily="34" charset="-122"/>
                          <a:ea typeface="微软雅黑" panose="020B0503020204020204" pitchFamily="34" charset="-122"/>
                          <a:cs typeface="微软雅黑" panose="020B0503020204020204" pitchFamily="34" charset="-122"/>
                          <a:sym typeface="+mn-ea"/>
                        </a:rPr>
                        <a:t>mPFS</a:t>
                      </a:r>
                      <a:r>
                        <a:rPr lang="zh-CN" altLang="en-US" sz="18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仅</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为</a:t>
                      </a:r>
                      <a:r>
                        <a:rPr lang="en-US" altLang="zh-CN" sz="18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2.1</a:t>
                      </a:r>
                      <a:r>
                        <a:rPr lang="zh-CN" altLang="en-US" sz="18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个月</a:t>
                      </a:r>
                      <a:endParaRPr lang="zh-CN" altLang="en-US" sz="1800" b="1" i="0" kern="100" baseline="0" dirty="0">
                        <a:solidFill>
                          <a:srgbClr val="E5151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79028" marR="79028" marT="39514" marB="3951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文本框 3"/>
          <p:cNvSpPr txBox="1"/>
          <p:nvPr/>
        </p:nvSpPr>
        <p:spPr>
          <a:xfrm>
            <a:off x="661035" y="5906770"/>
            <a:ext cx="1835785" cy="183515"/>
          </a:xfrm>
          <a:prstGeom prst="rect">
            <a:avLst/>
          </a:prstGeom>
          <a:noFill/>
        </p:spPr>
        <p:txBody>
          <a:bodyPr wrap="square" rtlCol="0">
            <a:spAutoFit/>
          </a:bodyPr>
          <a:lstStyle/>
          <a:p>
            <a:pPr algn="l"/>
            <a:r>
              <a:rPr lang="zh-CN" altLang="en-US" sz="600">
                <a:latin typeface="微软雅黑" panose="020B0503020204020204" pitchFamily="34" charset="-122"/>
                <a:ea typeface="微软雅黑" panose="020B0503020204020204" pitchFamily="34" charset="-122"/>
                <a:cs typeface="微软雅黑" panose="020B0503020204020204" pitchFamily="34" charset="-122"/>
              </a:rPr>
              <a:t>注释：</a:t>
            </a:r>
            <a:r>
              <a:rPr lang="en-US" altLang="zh-CN" sz="600">
                <a:latin typeface="微软雅黑" panose="020B0503020204020204" pitchFamily="34" charset="-122"/>
                <a:ea typeface="微软雅黑" panose="020B0503020204020204" pitchFamily="34" charset="-122"/>
                <a:cs typeface="微软雅黑" panose="020B0503020204020204" pitchFamily="34" charset="-122"/>
              </a:rPr>
              <a:t>IPI</a:t>
            </a:r>
            <a:r>
              <a:rPr lang="zh-CN" altLang="en-US" sz="600">
                <a:latin typeface="微软雅黑" panose="020B0503020204020204" pitchFamily="34" charset="-122"/>
                <a:ea typeface="微软雅黑" panose="020B0503020204020204" pitchFamily="34" charset="-122"/>
                <a:cs typeface="微软雅黑" panose="020B0503020204020204" pitchFamily="34" charset="-122"/>
              </a:rPr>
              <a:t>评分是淋巴瘤的国际预后指数。</a:t>
            </a:r>
            <a:endParaRPr lang="zh-CN" altLang="en-US" sz="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Rectangle 7"/>
          <p:cNvSpPr/>
          <p:nvPr/>
        </p:nvSpPr>
        <p:spPr>
          <a:xfrm>
            <a:off x="-3810" y="0"/>
            <a:ext cx="459740" cy="10807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微软雅黑" panose="020B0503020204020204" pitchFamily="34" charset="-122"/>
                <a:ea typeface="微软雅黑" panose="020B0503020204020204" pitchFamily="34" charset="-122"/>
              </a:rPr>
              <a:t>基本信息</a:t>
            </a:r>
            <a:endParaRPr lang="zh-CN" altLang="en-US" sz="1200" b="1" dirty="0">
              <a:solidFill>
                <a:srgbClr val="FFFFFF"/>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2/2</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8" name="文本框 7"/>
          <p:cNvSpPr txBox="1"/>
          <p:nvPr/>
        </p:nvSpPr>
        <p:spPr>
          <a:xfrm>
            <a:off x="737870" y="2066290"/>
            <a:ext cx="5492750" cy="3576955"/>
          </a:xfrm>
          <a:prstGeom prst="rect">
            <a:avLst/>
          </a:prstGeom>
          <a:noFill/>
        </p:spPr>
        <p:txBody>
          <a:bodyPr wrap="square" rtlCol="0" anchor="t">
            <a:spAutoFit/>
          </a:bodyPr>
          <a:lstStyle/>
          <a:p>
            <a:pPr marL="285750" marR="0" lvl="0" indent="-285750" algn="l" defTabSz="914400" rtl="0" eaLnBrk="1" fontAlgn="auto" latinLnBrk="0" hangingPunct="1">
              <a:lnSpc>
                <a:spcPct val="180000"/>
              </a:lnSpc>
              <a:spcBef>
                <a:spcPts val="0"/>
              </a:spcBef>
              <a:spcAft>
                <a:spcPts val="0"/>
              </a:spcAft>
              <a:buClrTx/>
              <a:buSzTx/>
              <a:buFont typeface="Wingdings" panose="05000000000000000000" charset="0"/>
              <a:buChar char=""/>
              <a:defRPr/>
            </a:pP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疾病特点：外周T细胞淋巴瘤 (</a:t>
            </a:r>
            <a:r>
              <a:rPr lang="en-US" altLang="zh-CN"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PTCL</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)是来源于胸腺后不同阶段的T细胞、其生物学行为及临床表现有</a:t>
            </a:r>
            <a:r>
              <a:rPr lang="zh-CN" altLang="en-US"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明显异质性</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的</a:t>
            </a:r>
            <a:r>
              <a:rPr lang="zh-CN" altLang="en-US"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侵袭性淋巴瘤</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。发病常见于</a:t>
            </a:r>
            <a:r>
              <a:rPr lang="en-US" altLang="zh-CN"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18</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～7</a:t>
            </a:r>
            <a:r>
              <a:rPr lang="en-US" altLang="zh-CN"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7</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岁，</a:t>
            </a:r>
            <a:r>
              <a:rPr lang="zh-CN" altLang="en-US"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中位年龄55岁</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a:t>
            </a:r>
            <a:endPar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endParaRPr>
          </a:p>
          <a:p>
            <a:pPr marL="285750" marR="0" lvl="0" indent="-285750" algn="l" defTabSz="914400" rtl="0" eaLnBrk="1" fontAlgn="auto" latinLnBrk="0" hangingPunct="1">
              <a:lnSpc>
                <a:spcPct val="180000"/>
              </a:lnSpc>
              <a:spcBef>
                <a:spcPts val="0"/>
              </a:spcBef>
              <a:spcAft>
                <a:spcPts val="0"/>
              </a:spcAft>
              <a:buClrTx/>
              <a:buSzTx/>
              <a:buFont typeface="Wingdings" panose="05000000000000000000" charset="0"/>
              <a:buChar char=""/>
              <a:defRPr/>
            </a:pP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临床表现：患者</a:t>
            </a:r>
            <a:r>
              <a:rPr lang="en-US" altLang="zh-CN"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IPI</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评分</a:t>
            </a:r>
            <a:r>
              <a:rPr lang="zh-CN" altLang="en-US"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多为中高危组</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约</a:t>
            </a:r>
            <a:r>
              <a:rPr lang="en-US" altLang="zh-CN"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50%</a:t>
            </a:r>
            <a:r>
              <a:rPr lang="zh-CN" altLang="en-US"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患者伴有全身症状</a:t>
            </a:r>
            <a:r>
              <a:rPr lang="zh-CN" altLang="en-US" sz="1400"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累及多处淋巴结、结外脏器或组织，可</a:t>
            </a:r>
            <a:r>
              <a:rPr lang="zh-CN" altLang="en-US"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伴有剧烈疼痛</a:t>
            </a:r>
            <a:r>
              <a:rPr lang="zh-CN" altLang="en-US" sz="1400"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患者生存差。</a:t>
            </a:r>
            <a:endPar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endParaRPr>
          </a:p>
          <a:p>
            <a:pPr marL="285750" marR="0" lvl="0" indent="-285750" algn="l" defTabSz="914400" rtl="0" eaLnBrk="1" fontAlgn="auto" latinLnBrk="0" hangingPunct="1">
              <a:lnSpc>
                <a:spcPct val="180000"/>
              </a:lnSpc>
              <a:spcBef>
                <a:spcPts val="0"/>
              </a:spcBef>
              <a:spcAft>
                <a:spcPts val="0"/>
              </a:spcAft>
              <a:buClrTx/>
              <a:buSzTx/>
              <a:buFont typeface="Wingdings" panose="05000000000000000000" charset="0"/>
              <a:buChar char=""/>
              <a:defRPr/>
            </a:pP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流行病学：</a:t>
            </a:r>
            <a:r>
              <a:rPr lang="en-US" altLang="zh-CN"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 PTCL</a:t>
            </a:r>
            <a:r>
              <a:rPr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 在中国发病率约占</a:t>
            </a:r>
            <a:endParaRPr sz="1400" kern="100" dirty="0">
              <a:effectLst/>
              <a:latin typeface="微软雅黑" panose="020B0503020204020204" pitchFamily="34" charset="-122"/>
              <a:ea typeface="微软雅黑" panose="020B0503020204020204" pitchFamily="34" charset="-122"/>
              <a:cs typeface="Arial" panose="020B0604020202020204" pitchFamily="34" charset="0"/>
              <a:sym typeface="+mn-ea"/>
            </a:endParaRPr>
          </a:p>
          <a:p>
            <a:pPr marR="0" lvl="0" indent="0" algn="l" defTabSz="914400" rtl="0" eaLnBrk="1" fontAlgn="auto" latinLnBrk="0" hangingPunct="1">
              <a:lnSpc>
                <a:spcPct val="180000"/>
              </a:lnSpc>
              <a:spcBef>
                <a:spcPts val="0"/>
              </a:spcBef>
              <a:spcAft>
                <a:spcPts val="0"/>
              </a:spcAft>
              <a:buClrTx/>
              <a:buSzTx/>
              <a:buFont typeface="Wingdings" panose="05000000000000000000" charset="0"/>
              <a:buNone/>
              <a:defRPr/>
            </a:pPr>
            <a:r>
              <a:rPr lang="en-US" altLang="zh-CN"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     </a:t>
            </a:r>
            <a:r>
              <a:rPr lang="zh-CN"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非霍奇金淋巴瘤（</a:t>
            </a:r>
            <a:r>
              <a:rPr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NHL</a:t>
            </a:r>
            <a:r>
              <a:rPr lang="zh-CN"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a:t>
            </a:r>
            <a:r>
              <a:rPr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的 </a:t>
            </a:r>
            <a:r>
              <a:rPr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rPr>
              <a:t>25%~30%</a:t>
            </a:r>
            <a:r>
              <a:rPr lang="zh-CN" alt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 ，</a:t>
            </a:r>
            <a:endParaRPr sz="1400" b="1" kern="100" dirty="0">
              <a:effectLst/>
              <a:latin typeface="微软雅黑" panose="020B0503020204020204" pitchFamily="34" charset="-122"/>
              <a:ea typeface="微软雅黑" panose="020B0503020204020204" pitchFamily="34" charset="-122"/>
              <a:cs typeface="Arial" panose="020B0604020202020204" pitchFamily="34" charset="0"/>
              <a:sym typeface="+mn-ea"/>
            </a:endParaRPr>
          </a:p>
          <a:p>
            <a:pPr marR="0" lvl="0" indent="0" algn="l" defTabSz="914400" rtl="0" eaLnBrk="1" fontAlgn="auto" latinLnBrk="0" hangingPunct="1">
              <a:lnSpc>
                <a:spcPct val="180000"/>
              </a:lnSpc>
              <a:spcBef>
                <a:spcPts val="0"/>
              </a:spcBef>
              <a:spcAft>
                <a:spcPts val="0"/>
              </a:spcAft>
              <a:buClrTx/>
              <a:buSzTx/>
              <a:buFont typeface="Wingdings" panose="05000000000000000000" charset="0"/>
              <a:buNone/>
              <a:defRPr/>
            </a:pPr>
            <a:r>
              <a:rPr sz="1400" kern="100"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mn-ea"/>
              </a:rPr>
              <a:t> </a:t>
            </a:r>
            <a:r>
              <a:rPr lang="en-US" sz="1400" kern="100"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mn-ea"/>
              </a:rPr>
              <a:t>    </a:t>
            </a:r>
            <a:r>
              <a:rPr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显著</a:t>
            </a:r>
            <a:r>
              <a:rPr sz="1400" b="1" kern="100" dirty="0">
                <a:solidFill>
                  <a:srgbClr val="E5151F"/>
                </a:solidFill>
                <a:effectLst/>
                <a:latin typeface="微软雅黑" panose="020B0503020204020204" pitchFamily="34" charset="-122"/>
                <a:ea typeface="微软雅黑" panose="020B0503020204020204" pitchFamily="34" charset="-122"/>
                <a:cs typeface="Arial" panose="020B0604020202020204" pitchFamily="34" charset="0"/>
                <a:sym typeface="+mn-ea"/>
              </a:rPr>
              <a:t>高于欧美国家</a:t>
            </a:r>
            <a:r>
              <a:rPr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10</a:t>
            </a:r>
            <a:r>
              <a:rPr lang="en-US"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a:t>
            </a:r>
            <a:r>
              <a:rPr sz="1400" kern="100" dirty="0">
                <a:effectLst/>
                <a:latin typeface="微软雅黑" panose="020B0503020204020204" pitchFamily="34" charset="-122"/>
                <a:ea typeface="微软雅黑" panose="020B0503020204020204" pitchFamily="34" charset="-122"/>
                <a:cs typeface="Arial" panose="020B0604020202020204" pitchFamily="34" charset="0"/>
                <a:sym typeface="+mn-ea"/>
              </a:rPr>
              <a:t>-15%。</a:t>
            </a:r>
            <a:endParaRPr lang="zh-CN" altLang="en-US" sz="1400" b="0" i="0" kern="100" dirty="0">
              <a:solidFill>
                <a:srgbClr val="376092"/>
              </a:soli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cxnSp>
        <p:nvCxnSpPr>
          <p:cNvPr id="12" name="直接连接符 11"/>
          <p:cNvCxnSpPr/>
          <p:nvPr/>
        </p:nvCxnSpPr>
        <p:spPr>
          <a:xfrm>
            <a:off x="6369050" y="2040255"/>
            <a:ext cx="0" cy="42887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1661140" y="6612890"/>
            <a:ext cx="530860" cy="245110"/>
          </a:xfrm>
          <a:prstGeom prst="rect">
            <a:avLst/>
          </a:prstGeom>
          <a:noFill/>
        </p:spPr>
        <p:txBody>
          <a:bodyPr wrap="square" rtlCol="0">
            <a:spAutoFit/>
          </a:bodyPr>
          <a:lstStyle/>
          <a:p>
            <a:r>
              <a:rPr lang="en-US" altLang="zh-CN" sz="1000">
                <a:solidFill>
                  <a:schemeClr val="bg1">
                    <a:lumMod val="50000"/>
                  </a:schemeClr>
                </a:solidFill>
                <a:latin typeface="微软雅黑" panose="020B0503020204020204" pitchFamily="34" charset="-122"/>
                <a:ea typeface="微软雅黑" panose="020B0503020204020204" pitchFamily="34" charset="-122"/>
              </a:rPr>
              <a:t>4/10</a:t>
            </a:r>
            <a:endParaRPr lang="en-US" altLang="zh-CN" sz="1000">
              <a:solidFill>
                <a:schemeClr val="bg1">
                  <a:lumMod val="50000"/>
                </a:schemeClr>
              </a:solidFill>
              <a:latin typeface="微软雅黑" panose="020B0503020204020204" pitchFamily="34" charset="-122"/>
              <a:ea typeface="微软雅黑" panose="020B0503020204020204" pitchFamily="34" charset="-122"/>
            </a:endParaRPr>
          </a:p>
        </p:txBody>
      </p:sp>
      <p:graphicFrame>
        <p:nvGraphicFramePr>
          <p:cNvPr id="7" name="图表 6"/>
          <p:cNvGraphicFramePr/>
          <p:nvPr/>
        </p:nvGraphicFramePr>
        <p:xfrm>
          <a:off x="4390390" y="4311968"/>
          <a:ext cx="1978660" cy="159448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2147" y="1446087"/>
            <a:ext cx="10847705" cy="4650105"/>
          </a:xfrm>
          <a:prstGeom prst="rect">
            <a:avLst/>
          </a:prstGeom>
          <a:solidFill>
            <a:schemeClr val="bg1">
              <a:lumMod val="95000"/>
            </a:schemeClr>
          </a:solidFill>
          <a:ln>
            <a:solidFill>
              <a:schemeClr val="tx2">
                <a:lumMod val="60000"/>
                <a:lumOff val="40000"/>
              </a:schemeClr>
            </a:solidFill>
          </a:ln>
        </p:spPr>
        <p:txBody>
          <a:bodyPr wrap="square" rtlCol="0">
            <a:spAutoFit/>
          </a:bodyPr>
          <a:lstStyle/>
          <a:p>
            <a:pPr marL="342900" marR="0" lvl="0" indent="-342900" algn="l" defTabSz="914400" rtl="0" eaLnBrk="1" fontAlgn="auto" latinLnBrk="0" hangingPunct="1">
              <a:lnSpc>
                <a:spcPct val="190000"/>
              </a:lnSpc>
              <a:spcBef>
                <a:spcPts val="0"/>
              </a:spcBef>
              <a:spcAft>
                <a:spcPts val="0"/>
              </a:spcAft>
              <a:buClrTx/>
              <a:buSzTx/>
              <a:buFont typeface="Wingdings" panose="05000000000000000000" charset="0"/>
              <a:buChar char=""/>
              <a:defRPr/>
            </a:pPr>
            <a:r>
              <a:rPr lang="zh-CN" altLang="en-US" sz="20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≧3级的不良反应均临床常见的血液学毒性，不会增加额外负担，且</a:t>
            </a:r>
            <a:r>
              <a:rPr lang="zh-CN" altLang="en-US" sz="2000" b="1" noProof="0" dirty="0">
                <a:ln>
                  <a:noFill/>
                </a:ln>
                <a:solidFill>
                  <a:srgbClr val="E5151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对症治疗后均可恢复</a:t>
            </a:r>
            <a:endPar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742950" marR="0" lvl="1" indent="-285750" algn="l" defTabSz="914400" rtl="0" eaLnBrk="1" fontAlgn="auto" latinLnBrk="0" hangingPunct="1">
              <a:lnSpc>
                <a:spcPct val="190000"/>
              </a:lnSpc>
              <a:spcBef>
                <a:spcPts val="0"/>
              </a:spcBef>
              <a:spcAft>
                <a:spcPts val="0"/>
              </a:spcAft>
              <a:buClrTx/>
              <a:buSzTx/>
              <a:buFont typeface="Arial" panose="020B0604020202020204" pitchFamily="34" charset="0"/>
              <a:buChar char="•"/>
              <a:defRPr/>
            </a:pPr>
            <a:r>
              <a:rPr lang="zh-CN" altLang="en-US" sz="16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白细胞计数降低(50%)、中性粒细胞计数降低(45.4%)、血小板计数降低(15.7%)、贫血(9.3%)、肺炎(10.2%)，均为淋巴瘤中常见的不良反应，临床管理经验丰富，不会增加额外负担，且对症治疗后均可恢复，中性粒细胞计数最低值持续约1周左右恢复；血小板计数最低值持续约2周左右恢复。</a:t>
            </a:r>
            <a:endParaRPr lang="zh-CN" altLang="en-US" sz="16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342900" marR="0" lvl="0" indent="-342900" algn="l" defTabSz="914400" rtl="0" eaLnBrk="1" fontAlgn="auto" latinLnBrk="0" hangingPunct="1">
              <a:lnSpc>
                <a:spcPct val="190000"/>
              </a:lnSpc>
              <a:spcBef>
                <a:spcPts val="0"/>
              </a:spcBef>
              <a:spcAft>
                <a:spcPts val="0"/>
              </a:spcAft>
              <a:buClrTx/>
              <a:buSzTx/>
              <a:buFont typeface="Wingdings" panose="05000000000000000000" charset="0"/>
              <a:buChar char=""/>
              <a:defRPr/>
            </a:pPr>
            <a:r>
              <a:rPr lang="zh-CN" altLang="en-US" sz="20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特有的色素沉着障碍（34.3%）</a:t>
            </a:r>
            <a:r>
              <a:rPr lang="zh-CN" altLang="en-US" sz="20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程度均较轻，</a:t>
            </a:r>
            <a:r>
              <a:rPr lang="zh-CN" altLang="en-US" sz="2000" b="1" noProof="0" dirty="0">
                <a:ln>
                  <a:noFill/>
                </a:ln>
                <a:solidFill>
                  <a:srgbClr val="E5151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无需处理，可自行恢复</a:t>
            </a:r>
            <a:endPar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42950" marR="0" lvl="1" indent="-285750" algn="l" defTabSz="914400" rtl="0" eaLnBrk="1" fontAlgn="auto" latinLnBrk="0" hangingPunct="1">
              <a:lnSpc>
                <a:spcPct val="190000"/>
              </a:lnSpc>
              <a:spcBef>
                <a:spcPts val="0"/>
              </a:spcBef>
              <a:spcAft>
                <a:spcPts val="0"/>
              </a:spcAft>
              <a:buClrTx/>
              <a:buSzTx/>
              <a:buFont typeface="Arial" panose="020B0604020202020204" pitchFamily="34" charset="0"/>
              <a:buChar char="•"/>
              <a:defRPr/>
            </a:pPr>
            <a:r>
              <a:rPr lang="zh-CN" altLang="en-US" sz="16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主要表现为皮肤蓝染，程度均较轻，无需处理，可自行恢复，无严重不良事件，未造成停药、死亡等严重不良后果，不会增加溃烂、感染等其他皮肤不良反应。</a:t>
            </a:r>
            <a:endParaRPr lang="zh-CN" altLang="en-US" sz="16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42900" marR="0" lvl="0" indent="-342900" algn="l" defTabSz="914400" rtl="0" eaLnBrk="1" fontAlgn="auto" latinLnBrk="0" hangingPunct="1">
              <a:lnSpc>
                <a:spcPct val="190000"/>
              </a:lnSpc>
              <a:spcBef>
                <a:spcPts val="0"/>
              </a:spcBef>
              <a:spcAft>
                <a:spcPts val="0"/>
              </a:spcAft>
              <a:buClrTx/>
              <a:buSzTx/>
              <a:buFont typeface="Wingdings" panose="05000000000000000000" charset="0"/>
              <a:buChar char=""/>
              <a:defRPr/>
            </a:pPr>
            <a:r>
              <a:rPr lang="zh-CN" altLang="en-US" sz="20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特殊人群安全可耐受</a:t>
            </a:r>
            <a:endParaRPr lang="zh-CN" altLang="en-US" sz="20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742950" marR="0" lvl="1" indent="-285750" algn="l" defTabSz="914400" rtl="0" eaLnBrk="1" fontAlgn="auto" latinLnBrk="0" hangingPunct="1">
              <a:lnSpc>
                <a:spcPct val="190000"/>
              </a:lnSpc>
              <a:spcBef>
                <a:spcPts val="0"/>
              </a:spcBef>
              <a:spcAft>
                <a:spcPts val="0"/>
              </a:spcAft>
              <a:buClrTx/>
              <a:buSzTx/>
              <a:buFont typeface="Arial" panose="020B0604020202020204" pitchFamily="34" charset="0"/>
              <a:buChar char="•"/>
              <a:defRPr/>
            </a:pPr>
            <a:r>
              <a:rPr lang="zh-CN" altLang="en-US" sz="16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老年患者使用本品无需进行剂量调整。</a:t>
            </a:r>
            <a:endPar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4" name="标题 2"/>
          <p:cNvSpPr>
            <a:spLocks noGrp="1"/>
          </p:cNvSpPr>
          <p:nvPr/>
        </p:nvSpPr>
        <p:spPr>
          <a:xfrm>
            <a:off x="605790" y="134620"/>
            <a:ext cx="10387965" cy="1007745"/>
          </a:xfr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10000"/>
              </a:lnSpc>
              <a:spcBef>
                <a:spcPts val="0"/>
              </a:spcBef>
              <a:spcAft>
                <a:spcPts val="0"/>
              </a:spcAft>
              <a:defRPr/>
            </a:pPr>
            <a:r>
              <a:rPr lang="zh-CN" sz="2400" b="1" dirty="0">
                <a:latin typeface="微软雅黑" panose="020B0503020204020204" pitchFamily="34" charset="-122"/>
                <a:ea typeface="微软雅黑" panose="020B0503020204020204" pitchFamily="34" charset="-122"/>
                <a:sym typeface="+mn-ea"/>
              </a:rPr>
              <a:t>治疗安全可耐受，</a:t>
            </a:r>
            <a:r>
              <a:rPr kumimoji="0" lang="zh-CN" sz="2400" b="1" i="0" u="none" strike="noStrike" cap="none" spc="0" normalizeH="0" baseline="0" dirty="0">
                <a:latin typeface="微软雅黑" panose="020B0503020204020204" pitchFamily="34" charset="-122"/>
                <a:ea typeface="微软雅黑" panose="020B0503020204020204" pitchFamily="34" charset="-122"/>
              </a:rPr>
              <a:t>≧3级的不良反应</a:t>
            </a:r>
            <a:r>
              <a:rPr kumimoji="0" lang="zh-CN" sz="2400" b="1" i="0" u="none" strike="noStrike" cap="none" spc="0" normalizeH="0" baseline="0" dirty="0">
                <a:solidFill>
                  <a:srgbClr val="E5151F"/>
                </a:solidFill>
                <a:latin typeface="微软雅黑" panose="020B0503020204020204" pitchFamily="34" charset="-122"/>
                <a:ea typeface="微软雅黑" panose="020B0503020204020204" pitchFamily="34" charset="-122"/>
              </a:rPr>
              <a:t>均为临床常见</a:t>
            </a:r>
            <a:r>
              <a:rPr kumimoji="0" lang="zh-CN" altLang="en-US" sz="2400" b="1" i="0" u="none" strike="noStrike" cap="none" spc="0" normalizeH="0" baseline="0" dirty="0">
                <a:latin typeface="微软雅黑" panose="020B0503020204020204" pitchFamily="34" charset="-122"/>
                <a:ea typeface="微软雅黑" panose="020B0503020204020204" pitchFamily="34" charset="-122"/>
              </a:rPr>
              <a:t>，特有</a:t>
            </a:r>
            <a:r>
              <a:rPr kumimoji="0" lang="zh-CN" altLang="en-US" sz="2400" b="1" i="0" u="none" strike="noStrike" cap="none" spc="0" normalizeH="0" baseline="0" dirty="0">
                <a:latin typeface="微软雅黑" panose="020B0503020204020204" pitchFamily="34" charset="-122"/>
                <a:ea typeface="微软雅黑" panose="020B0503020204020204" pitchFamily="34" charset="-122"/>
              </a:rPr>
              <a:t>不良反应（34.3%）</a:t>
            </a:r>
            <a:r>
              <a:rPr kumimoji="0" lang="zh-CN" altLang="en-US" sz="2400" b="1" i="0" u="none" strike="noStrike" cap="none" spc="0" normalizeH="0" baseline="0" dirty="0">
                <a:solidFill>
                  <a:srgbClr val="E5151F"/>
                </a:solidFill>
                <a:latin typeface="微软雅黑" panose="020B0503020204020204" pitchFamily="34" charset="-122"/>
                <a:ea typeface="微软雅黑" panose="020B0503020204020204" pitchFamily="34" charset="-122"/>
              </a:rPr>
              <a:t>可自行恢复</a:t>
            </a:r>
            <a:r>
              <a:rPr kumimoji="0" lang="zh-CN" altLang="en-US" sz="2400" b="1" i="0" u="none" strike="noStrike" cap="none" spc="0" normalizeH="0" baseline="0" dirty="0">
                <a:latin typeface="微软雅黑" panose="020B0503020204020204" pitchFamily="34" charset="-122"/>
                <a:ea typeface="微软雅黑" panose="020B0503020204020204" pitchFamily="34" charset="-122"/>
              </a:rPr>
              <a:t>，老年患者</a:t>
            </a:r>
            <a:r>
              <a:rPr kumimoji="0" lang="zh-CN" altLang="en-US" sz="2400" b="1" i="0" u="none" strike="noStrike" cap="none" spc="0" normalizeH="0" baseline="0" dirty="0">
                <a:solidFill>
                  <a:srgbClr val="E5151F"/>
                </a:solidFill>
                <a:latin typeface="微软雅黑" panose="020B0503020204020204" pitchFamily="34" charset="-122"/>
                <a:ea typeface="微软雅黑" panose="020B0503020204020204" pitchFamily="34" charset="-122"/>
              </a:rPr>
              <a:t>无需调整剂量</a:t>
            </a:r>
            <a:endParaRPr kumimoji="0" lang="zh-CN" altLang="en-US" sz="2400" b="1" i="0" u="none" strike="noStrike" cap="none" spc="0" normalizeH="0" baseline="0" dirty="0">
              <a:solidFill>
                <a:srgbClr val="E5151F"/>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798195" y="6674485"/>
            <a:ext cx="12192635" cy="183515"/>
          </a:xfrm>
          <a:prstGeom prst="rect">
            <a:avLst/>
          </a:prstGeom>
          <a:noFill/>
        </p:spPr>
        <p:txBody>
          <a:bodyPr wrap="square" rtlCol="0" anchor="t">
            <a:spAutoFit/>
          </a:bodyPr>
          <a:lstStyle/>
          <a:p>
            <a:pPr algn="l"/>
            <a:r>
              <a:rPr lang="en-US" altLang="zh-CN" sz="600" noProof="0" dirty="0">
                <a:ln>
                  <a:noFill/>
                </a:ln>
                <a:effectLst/>
                <a:uLnTx/>
                <a:uFillTx/>
                <a:latin typeface="微软雅黑" panose="020B0503020204020204" pitchFamily="34" charset="-122"/>
                <a:ea typeface="微软雅黑" panose="020B0503020204020204" pitchFamily="34" charset="-122"/>
                <a:sym typeface="+mn-ea"/>
              </a:rPr>
              <a:t>1.</a:t>
            </a:r>
            <a:r>
              <a:rPr lang="zh-CN" altLang="en-US" sz="600" noProof="0" dirty="0">
                <a:ln>
                  <a:noFill/>
                </a:ln>
                <a:effectLst/>
                <a:uLnTx/>
                <a:uFillTx/>
                <a:latin typeface="微软雅黑" panose="020B0503020204020204" pitchFamily="34" charset="-122"/>
                <a:ea typeface="微软雅黑" panose="020B0503020204020204" pitchFamily="34" charset="-122"/>
                <a:sym typeface="+mn-ea"/>
              </a:rPr>
              <a:t>盐酸米托蒽醌脂质体注射液（多恩达</a:t>
            </a:r>
            <a:r>
              <a:rPr lang="en-US" altLang="zh-CN" sz="600" baseline="30000" noProof="0" dirty="0">
                <a:ln>
                  <a:noFill/>
                </a:ln>
                <a:effectLst/>
                <a:uLnTx/>
                <a:uFillTx/>
                <a:latin typeface="微软雅黑" panose="020B0503020204020204" pitchFamily="34" charset="-122"/>
                <a:ea typeface="微软雅黑" panose="020B0503020204020204" pitchFamily="34" charset="-122"/>
                <a:sym typeface="+mn-ea"/>
              </a:rPr>
              <a:t>®</a:t>
            </a:r>
            <a:r>
              <a:rPr lang="zh-CN" altLang="en-US" sz="600" noProof="0" dirty="0">
                <a:ln>
                  <a:noFill/>
                </a:ln>
                <a:effectLst/>
                <a:uLnTx/>
                <a:uFillTx/>
                <a:latin typeface="微软雅黑" panose="020B0503020204020204" pitchFamily="34" charset="-122"/>
                <a:ea typeface="微软雅黑" panose="020B0503020204020204" pitchFamily="34" charset="-122"/>
                <a:sym typeface="+mn-ea"/>
              </a:rPr>
              <a:t>）说明书</a:t>
            </a:r>
            <a:r>
              <a:rPr lang="en-US" altLang="zh-CN" sz="600" noProof="0" dirty="0">
                <a:ln>
                  <a:noFill/>
                </a:ln>
                <a:effectLst/>
                <a:uLnTx/>
                <a:uFillTx/>
                <a:latin typeface="微软雅黑" panose="020B0503020204020204" pitchFamily="34" charset="-122"/>
                <a:ea typeface="微软雅黑" panose="020B0503020204020204" pitchFamily="34" charset="-122"/>
                <a:sym typeface="+mn-ea"/>
              </a:rPr>
              <a:t>.    2.石远凯, 巴一, 冯继锋, 等. 中国蒽环类药物特性专家共识[J]. 中国肿瘤临床, 2018; 45(03):110-112.   </a:t>
            </a:r>
            <a:endParaRPr lang="en-US" altLang="zh-CN" sz="600" noProof="0" dirty="0">
              <a:ln>
                <a:noFill/>
              </a:ln>
              <a:effectLst/>
              <a:uLnTx/>
              <a:uFillTx/>
              <a:latin typeface="微软雅黑" panose="020B0503020204020204" pitchFamily="34" charset="-122"/>
              <a:ea typeface="微软雅黑" panose="020B0503020204020204" pitchFamily="34" charset="-122"/>
              <a:sym typeface="+mn-ea"/>
            </a:endParaRPr>
          </a:p>
        </p:txBody>
      </p:sp>
      <p:sp>
        <p:nvSpPr>
          <p:cNvPr id="6" name="Rectangle 7"/>
          <p:cNvSpPr/>
          <p:nvPr/>
        </p:nvSpPr>
        <p:spPr>
          <a:xfrm>
            <a:off x="-3810" y="0"/>
            <a:ext cx="459740" cy="10807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微软雅黑" panose="020B0503020204020204" pitchFamily="34" charset="-122"/>
                <a:ea typeface="微软雅黑" panose="020B0503020204020204" pitchFamily="34" charset="-122"/>
              </a:rPr>
              <a:t>安全性</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 name="文本框 4"/>
          <p:cNvSpPr txBox="1"/>
          <p:nvPr/>
        </p:nvSpPr>
        <p:spPr>
          <a:xfrm>
            <a:off x="11661140" y="6612890"/>
            <a:ext cx="530860" cy="245110"/>
          </a:xfrm>
          <a:prstGeom prst="rect">
            <a:avLst/>
          </a:prstGeom>
          <a:noFill/>
        </p:spPr>
        <p:txBody>
          <a:bodyPr wrap="square" rtlCol="0">
            <a:spAutoFit/>
          </a:bodyPr>
          <a:lstStyle/>
          <a:p>
            <a:r>
              <a:rPr lang="en-US" altLang="zh-CN" sz="1000">
                <a:solidFill>
                  <a:schemeClr val="bg1">
                    <a:lumMod val="50000"/>
                  </a:schemeClr>
                </a:solidFill>
                <a:latin typeface="微软雅黑" panose="020B0503020204020204" pitchFamily="34" charset="-122"/>
                <a:ea typeface="微软雅黑" panose="020B0503020204020204" pitchFamily="34" charset="-122"/>
              </a:rPr>
              <a:t>5/10</a:t>
            </a:r>
            <a:endParaRPr lang="en-US" altLang="zh-CN" sz="100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 name="think-cell 幻灯片" r:id="rId5" imgW="0" imgH="0" progId="TCLayout.ActiveDocument.1">
                  <p:embed/>
                </p:oleObj>
              </mc:Choice>
              <mc:Fallback>
                <p:oleObj name="think-cell 幻灯片" r:id="rId5" imgW="0" imgH="0" progId="TCLayout.ActiveDocument.1">
                  <p:embed/>
                  <p:pic>
                    <p:nvPicPr>
                      <p:cNvPr id="0"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矩形 7"/>
          <p:cNvSpPr/>
          <p:nvPr/>
        </p:nvSpPr>
        <p:spPr>
          <a:xfrm>
            <a:off x="148047" y="134939"/>
            <a:ext cx="11493092" cy="70340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 name="标题 2"/>
          <p:cNvSpPr>
            <a:spLocks noGrp="1"/>
          </p:cNvSpPr>
          <p:nvPr>
            <p:ph type="title"/>
          </p:nvPr>
        </p:nvSpPr>
        <p:spPr>
          <a:xfrm>
            <a:off x="543560" y="26670"/>
            <a:ext cx="10145035" cy="1130935"/>
          </a:xfrm>
        </p:spPr>
        <p:txBody>
          <a:bodyPr vert="horz"/>
          <a:lstStyle/>
          <a:p>
            <a:pPr marL="0" marR="0" lvl="0" indent="0" defTabSz="914400" rtl="0" eaLnBrk="1" fontAlgn="auto" latinLnBrk="0" hangingPunct="1">
              <a:lnSpc>
                <a:spcPct val="120000"/>
              </a:lnSpc>
              <a:spcBef>
                <a:spcPts val="0"/>
              </a:spcBef>
              <a:spcAft>
                <a:spcPts val="0"/>
              </a:spcAft>
              <a:defRPr/>
            </a:pPr>
            <a:r>
              <a:rPr sz="2400" b="1" dirty="0" err="1">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延长</a:t>
            </a:r>
            <a:r>
              <a:rPr sz="2400" b="1"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患者</a:t>
            </a:r>
            <a:r>
              <a:rPr lang="en-US" altLang="zh-CN" sz="2400" b="1" dirty="0" err="1">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mPFS</a:t>
            </a:r>
            <a:r>
              <a:rPr lang="en-US" altLang="zh-CN" sz="24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达</a:t>
            </a:r>
            <a:r>
              <a:rPr lang="en-US" altLang="zh-CN" sz="24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8.5</a:t>
            </a:r>
            <a:r>
              <a:rPr lang="zh-CN" altLang="en-US" sz="24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个月</a:t>
            </a:r>
            <a:r>
              <a:rPr lang="en-US" altLang="zh-CN" sz="24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ORR</a:t>
            </a:r>
            <a:r>
              <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CR</a:t>
            </a:r>
            <a:r>
              <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mOS</a:t>
            </a:r>
            <a:r>
              <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均高于西达本胺，</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被</a:t>
            </a:r>
            <a:r>
              <a:rPr kumimoji="0" sz="2400" b="1" i="0" u="none" strike="noStrike" kern="1200" cap="none" spc="0" normalizeH="0" baseline="0" dirty="0" err="1">
                <a:solidFill>
                  <a:srgbClr val="E5151F"/>
                </a:solidFill>
                <a:latin typeface="微软雅黑" panose="020B0503020204020204" pitchFamily="34" charset="-122"/>
                <a:ea typeface="微软雅黑" panose="020B0503020204020204" pitchFamily="34" charset="-122"/>
                <a:cs typeface="微软雅黑" panose="020B0503020204020204" pitchFamily="34" charset="-122"/>
              </a:rPr>
              <a:t>国内权威指南推荐</a:t>
            </a:r>
            <a:endParaRPr kumimoji="0" lang="zh-CN" altLang="en-US" sz="2400" b="1" i="0" u="none" strike="noStrike" kern="1200" cap="none" spc="0" normalizeH="0" baseline="0" noProof="0" dirty="0" err="1">
              <a:ln>
                <a:noFill/>
              </a:ln>
              <a:solidFill>
                <a:srgbClr val="E5151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35"/>
          <p:cNvSpPr txBox="1"/>
          <p:nvPr/>
        </p:nvSpPr>
        <p:spPr>
          <a:xfrm>
            <a:off x="626745" y="6674485"/>
            <a:ext cx="11394440" cy="1835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00" noProof="0" dirty="0">
                <a:ln>
                  <a:noFill/>
                </a:ln>
                <a:solidFill>
                  <a:srgbClr val="000000"/>
                </a:solidFill>
                <a:effectLst/>
                <a:uLnTx/>
                <a:uFillTx/>
                <a:latin typeface="微软雅黑" panose="020B0503020204020204" pitchFamily="34" charset="-122"/>
                <a:ea typeface="微软雅黑" panose="020B0503020204020204" pitchFamily="34" charset="-122"/>
                <a:sym typeface="+mn-ea"/>
              </a:rPr>
              <a:t> </a:t>
            </a:r>
            <a:r>
              <a:rPr lang="en-US" altLang="zh-CN" sz="600" noProof="0" dirty="0">
                <a:ln>
                  <a:noFill/>
                </a:ln>
                <a:solidFill>
                  <a:srgbClr val="000000"/>
                </a:solidFill>
                <a:effectLst/>
                <a:uLnTx/>
                <a:uFillTx/>
                <a:latin typeface="微软雅黑" panose="020B0503020204020204" pitchFamily="34" charset="-122"/>
                <a:ea typeface="微软雅黑" panose="020B0503020204020204" pitchFamily="34" charset="-122"/>
                <a:sym typeface="+mn-ea"/>
              </a:rPr>
              <a:t>1.</a:t>
            </a:r>
            <a:r>
              <a:rPr kumimoji="0" lang="zh-CN" altLang="en-US"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中国临床肿瘤协会（</a:t>
            </a:r>
            <a:r>
              <a:rPr kumimoji="0" lang="en-US" altLang="zh-CN"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CSCO</a:t>
            </a:r>
            <a:r>
              <a:rPr kumimoji="0" lang="zh-CN" altLang="en-US"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）淋巴瘤诊疗指南</a:t>
            </a:r>
            <a:r>
              <a:rPr kumimoji="0" lang="en-US" altLang="zh-CN"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2022</a:t>
            </a:r>
            <a:r>
              <a:rPr kumimoji="0" lang="zh-CN" altLang="en-US"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版</a:t>
            </a:r>
            <a:r>
              <a:rPr kumimoji="0" lang="en-US" altLang="zh-CN"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2.</a:t>
            </a:r>
            <a:r>
              <a:rPr kumimoji="0" lang="zh-CN" altLang="en-US"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内部资料</a:t>
            </a:r>
            <a:r>
              <a:rPr kumimoji="0" lang="en-US" altLang="zh-CN"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3.Shi, Y. , et al. "Results from a multicenter, open-label, pivotal phase II study of chidamide in relapsed or refractory peripheral T-cell lymphoma." Annals of Oncology 26.8(2015):1766.</a:t>
            </a:r>
            <a:endParaRPr kumimoji="0" lang="en-US" altLang="zh-CN"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626745" y="4620895"/>
            <a:ext cx="10916920" cy="1694815"/>
          </a:xfrm>
          <a:prstGeom prst="rect">
            <a:avLst/>
          </a:prstGeom>
          <a:noFill/>
          <a:ln>
            <a:solidFill>
              <a:schemeClr val="tx2">
                <a:lumMod val="60000"/>
                <a:lumOff val="4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26745" y="4620895"/>
            <a:ext cx="10916920" cy="540385"/>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cs typeface="+mn-ea"/>
                <a:sym typeface="+mn-lt"/>
              </a:rPr>
              <a:t>中国临床肿瘤学会（</a:t>
            </a:r>
            <a:r>
              <a:rPr kumimoji="0" lang="en-US" altLang="zh-CN" sz="2000" b="1" i="0" u="none" strike="noStrike" kern="1200" cap="none" spc="0" normalizeH="0" baseline="0" noProof="0" dirty="0">
                <a:ln>
                  <a:noFill/>
                </a:ln>
                <a:solidFill>
                  <a:prstClr val="white"/>
                </a:solidFill>
                <a:effectLst/>
                <a:uLnTx/>
                <a:uFillTx/>
                <a:cs typeface="+mn-ea"/>
                <a:sym typeface="+mn-lt"/>
              </a:rPr>
              <a:t>CSCO</a:t>
            </a:r>
            <a:r>
              <a:rPr kumimoji="0" lang="zh-CN" altLang="en-US" sz="2000" b="1" i="0" u="none" strike="noStrike" kern="1200" cap="none" spc="0" normalizeH="0" baseline="0" noProof="0" dirty="0">
                <a:ln>
                  <a:noFill/>
                </a:ln>
                <a:solidFill>
                  <a:prstClr val="white"/>
                </a:solidFill>
                <a:effectLst/>
                <a:uLnTx/>
                <a:uFillTx/>
                <a:cs typeface="+mn-ea"/>
                <a:sym typeface="+mn-lt"/>
              </a:rPr>
              <a:t>）指南推荐</a:t>
            </a:r>
            <a:endParaRPr kumimoji="0" lang="zh-CN" altLang="en-US" sz="2000" b="1" i="0" u="none" strike="noStrike" kern="1200" cap="none" spc="0" normalizeH="0" baseline="0" noProof="0" dirty="0">
              <a:ln>
                <a:noFill/>
              </a:ln>
              <a:solidFill>
                <a:prstClr val="white"/>
              </a:solidFill>
              <a:effectLst/>
              <a:uLnTx/>
              <a:uFillTx/>
              <a:cs typeface="+mn-ea"/>
              <a:sym typeface="+mn-lt"/>
            </a:endParaRPr>
          </a:p>
        </p:txBody>
      </p:sp>
      <p:pic>
        <p:nvPicPr>
          <p:cNvPr id="15" name="图片 14"/>
          <p:cNvPicPr>
            <a:picLocks noChangeAspect="1"/>
          </p:cNvPicPr>
          <p:nvPr/>
        </p:nvPicPr>
        <p:blipFill>
          <a:blip r:embed="rId7"/>
          <a:stretch>
            <a:fillRect/>
          </a:stretch>
        </p:blipFill>
        <p:spPr>
          <a:xfrm>
            <a:off x="2554605" y="5234940"/>
            <a:ext cx="1917700" cy="927100"/>
          </a:xfrm>
          <a:prstGeom prst="rect">
            <a:avLst/>
          </a:prstGeom>
        </p:spPr>
      </p:pic>
      <p:sp>
        <p:nvSpPr>
          <p:cNvPr id="16" name="文本框 15"/>
          <p:cNvSpPr txBox="1"/>
          <p:nvPr/>
        </p:nvSpPr>
        <p:spPr>
          <a:xfrm>
            <a:off x="4926965" y="5227320"/>
            <a:ext cx="3828415" cy="423545"/>
          </a:xfrm>
          <a:prstGeom prst="rect">
            <a:avLst/>
          </a:prstGeom>
          <a:noFill/>
        </p:spPr>
        <p:txBody>
          <a:bodyPr wrap="none" rtlCol="0" anchor="t">
            <a:spAutoFit/>
          </a:bodyPr>
          <a:lstStyle/>
          <a:p>
            <a:pPr indent="0">
              <a:lnSpc>
                <a:spcPct val="120000"/>
              </a:lnSpc>
              <a:buFont typeface="Wingdings" panose="05000000000000000000" charset="0"/>
              <a:buNone/>
            </a:pPr>
            <a:r>
              <a:rPr lang="zh-CN" altLang="en-US">
                <a:sym typeface="+mn-ea"/>
              </a:rPr>
              <a:t>复发难治外周T细胞淋巴瘤</a:t>
            </a:r>
            <a:r>
              <a:rPr lang="zh-CN" altLang="en-US" b="1" dirty="0">
                <a:solidFill>
                  <a:srgbClr val="E5151F"/>
                </a:solidFill>
                <a:latin typeface="微软雅黑" panose="020B0503020204020204" pitchFamily="34" charset="-122"/>
                <a:ea typeface="微软雅黑" panose="020B0503020204020204" pitchFamily="34" charset="-122"/>
                <a:cs typeface="Times New Roman" panose="02020603050405020304" charset="0"/>
                <a:sym typeface="+mn-ea"/>
              </a:rPr>
              <a:t>（2A类）</a:t>
            </a:r>
            <a:endParaRPr lang="zh-CN" altLang="en-US" b="1" dirty="0">
              <a:solidFill>
                <a:srgbClr val="E5151F"/>
              </a:solidFill>
              <a:latin typeface="微软雅黑" panose="020B0503020204020204" pitchFamily="34" charset="-122"/>
              <a:ea typeface="微软雅黑" panose="020B0503020204020204" pitchFamily="34" charset="-122"/>
              <a:cs typeface="Times New Roman" panose="02020603050405020304" charset="0"/>
              <a:sym typeface="+mn-ea"/>
            </a:endParaRPr>
          </a:p>
        </p:txBody>
      </p:sp>
      <p:sp>
        <p:nvSpPr>
          <p:cNvPr id="18" name="文本框 17"/>
          <p:cNvSpPr txBox="1"/>
          <p:nvPr/>
        </p:nvSpPr>
        <p:spPr>
          <a:xfrm>
            <a:off x="4991100" y="5885815"/>
            <a:ext cx="3747135" cy="423545"/>
          </a:xfrm>
          <a:prstGeom prst="rect">
            <a:avLst/>
          </a:prstGeom>
          <a:noFill/>
        </p:spPr>
        <p:txBody>
          <a:bodyPr wrap="none" rtlCol="0" anchor="t">
            <a:spAutoFit/>
          </a:bodyPr>
          <a:lstStyle/>
          <a:p>
            <a:pPr indent="0">
              <a:lnSpc>
                <a:spcPct val="120000"/>
              </a:lnSpc>
              <a:buFont typeface="Wingdings" panose="05000000000000000000" charset="0"/>
              <a:buNone/>
            </a:pPr>
            <a:r>
              <a:rPr lang="zh-CN" altLang="en-US">
                <a:sym typeface="+mn-ea"/>
              </a:rPr>
              <a:t>复发难治NK/T细胞淋巴瘤</a:t>
            </a:r>
            <a:r>
              <a:rPr lang="zh-CN" altLang="en-US" b="1" dirty="0">
                <a:solidFill>
                  <a:srgbClr val="E5151F"/>
                </a:solidFill>
                <a:latin typeface="微软雅黑" panose="020B0503020204020204" pitchFamily="34" charset="-122"/>
                <a:ea typeface="微软雅黑" panose="020B0503020204020204" pitchFamily="34" charset="-122"/>
                <a:cs typeface="Times New Roman" panose="02020603050405020304" charset="0"/>
                <a:sym typeface="+mn-ea"/>
              </a:rPr>
              <a:t>（2B类）</a:t>
            </a:r>
            <a:endParaRPr lang="zh-CN" altLang="en-US" b="1" dirty="0">
              <a:solidFill>
                <a:srgbClr val="E5151F"/>
              </a:solidFill>
              <a:latin typeface="微软雅黑" panose="020B0503020204020204" pitchFamily="34" charset="-122"/>
              <a:ea typeface="微软雅黑" panose="020B0503020204020204" pitchFamily="34" charset="-122"/>
              <a:cs typeface="Times New Roman" panose="02020603050405020304" charset="0"/>
              <a:sym typeface="+mn-ea"/>
            </a:endParaRPr>
          </a:p>
        </p:txBody>
      </p:sp>
      <p:sp>
        <p:nvSpPr>
          <p:cNvPr id="21" name="左大括号 20"/>
          <p:cNvSpPr/>
          <p:nvPr/>
        </p:nvSpPr>
        <p:spPr>
          <a:xfrm>
            <a:off x="4620895" y="5435600"/>
            <a:ext cx="360045" cy="72644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4" name="文本框 3"/>
          <p:cNvSpPr txBox="1"/>
          <p:nvPr/>
        </p:nvSpPr>
        <p:spPr>
          <a:xfrm>
            <a:off x="9635490" y="4222115"/>
            <a:ext cx="1478280" cy="183515"/>
          </a:xfrm>
          <a:prstGeom prst="rect">
            <a:avLst/>
          </a:prstGeom>
          <a:noFill/>
        </p:spPr>
        <p:txBody>
          <a:bodyPr wrap="none" rtlCol="0">
            <a:spAutoFit/>
          </a:bodyPr>
          <a:lstStyle/>
          <a:p>
            <a:r>
              <a:rPr lang="zh-CN" altLang="en-US" sz="600"/>
              <a:t>注册研究疗效数据对比，非头对头研究</a:t>
            </a:r>
            <a:endParaRPr lang="zh-CN" altLang="en-US" sz="600"/>
          </a:p>
        </p:txBody>
      </p:sp>
      <p:graphicFrame>
        <p:nvGraphicFramePr>
          <p:cNvPr id="12" name="图表 11"/>
          <p:cNvGraphicFramePr/>
          <p:nvPr/>
        </p:nvGraphicFramePr>
        <p:xfrm>
          <a:off x="626745" y="2707640"/>
          <a:ext cx="5773420" cy="149669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2" name="图表 21"/>
          <p:cNvGraphicFramePr/>
          <p:nvPr/>
        </p:nvGraphicFramePr>
        <p:xfrm>
          <a:off x="626745" y="1157605"/>
          <a:ext cx="5772785" cy="15500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图表 22"/>
          <p:cNvGraphicFramePr/>
          <p:nvPr/>
        </p:nvGraphicFramePr>
        <p:xfrm>
          <a:off x="6400165" y="1157605"/>
          <a:ext cx="4695190" cy="154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表格 10"/>
          <p:cNvGraphicFramePr/>
          <p:nvPr>
            <p:custDataLst>
              <p:tags r:id="rId8"/>
            </p:custDataLst>
          </p:nvPr>
        </p:nvGraphicFramePr>
        <p:xfrm>
          <a:off x="6400165" y="2724785"/>
          <a:ext cx="4714240" cy="1487170"/>
        </p:xfrm>
        <a:graphic>
          <a:graphicData uri="http://schemas.openxmlformats.org/drawingml/2006/table">
            <a:tbl>
              <a:tblPr firstRow="1" bandRow="1">
                <a:tableStyleId>{0E3FDE45-AF77-4B5C-9715-49D594BDF05E}</a:tableStyleId>
              </a:tblPr>
              <a:tblGrid>
                <a:gridCol w="1819910"/>
                <a:gridCol w="2894330"/>
              </a:tblGrid>
              <a:tr h="331470">
                <a:tc>
                  <a:txBody>
                    <a:bodyPr/>
                    <a:lstStyle/>
                    <a:p>
                      <a:pPr>
                        <a:buNone/>
                      </a:pPr>
                      <a:endParaRPr lang="zh-CN" altLang="en-US" sz="1400"/>
                    </a:p>
                  </a:txBody>
                  <a:tcPr/>
                </a:tc>
                <a:tc>
                  <a:txBody>
                    <a:bodyPr/>
                    <a:lstStyle/>
                    <a:p>
                      <a:pPr>
                        <a:buNone/>
                      </a:pPr>
                      <a:r>
                        <a:rPr lang="zh-CN" altLang="en-US" sz="1400"/>
                        <a:t>中位总生存期（</a:t>
                      </a:r>
                      <a:r>
                        <a:rPr lang="en-US" altLang="zh-CN" sz="1400"/>
                        <a:t>mOS</a:t>
                      </a:r>
                      <a:r>
                        <a:rPr lang="zh-CN" altLang="en-US" sz="1400"/>
                        <a:t>）</a:t>
                      </a:r>
                      <a:endParaRPr lang="zh-CN" altLang="en-US" sz="1400"/>
                    </a:p>
                  </a:txBody>
                  <a:tcPr/>
                </a:tc>
              </a:tr>
              <a:tr h="592455">
                <a:tc>
                  <a:txBody>
                    <a:bodyPr/>
                    <a:lstStyle/>
                    <a:p>
                      <a:pPr algn="ctr">
                        <a:lnSpc>
                          <a:spcPct val="110000"/>
                        </a:lnSpc>
                        <a:buNone/>
                      </a:pPr>
                      <a:r>
                        <a:rPr lang="zh-CN" altLang="en-US" sz="1400"/>
                        <a:t>米托蒽醌脂质体</a:t>
                      </a:r>
                      <a:endParaRPr lang="zh-CN" altLang="en-US" sz="1400"/>
                    </a:p>
                  </a:txBody>
                  <a:tcPr anchor="ctr" anchorCtr="0"/>
                </a:tc>
                <a:tc>
                  <a:txBody>
                    <a:bodyPr/>
                    <a:lstStyle/>
                    <a:p>
                      <a:pPr algn="ctr">
                        <a:lnSpc>
                          <a:spcPct val="110000"/>
                        </a:lnSpc>
                        <a:buNone/>
                      </a:pPr>
                      <a:r>
                        <a:rPr lang="zh-CN" altLang="en-US" sz="1400"/>
                        <a:t>未达到（试验关停时</a:t>
                      </a:r>
                      <a:r>
                        <a:rPr lang="zh-CN" altLang="en-US" sz="1400"/>
                        <a:t>为</a:t>
                      </a:r>
                      <a:r>
                        <a:rPr lang="en-US" altLang="zh-CN" sz="1600" b="1">
                          <a:solidFill>
                            <a:srgbClr val="E5151F"/>
                          </a:solidFill>
                        </a:rPr>
                        <a:t>23.3</a:t>
                      </a:r>
                      <a:r>
                        <a:rPr lang="zh-CN" altLang="en-US" sz="1600" b="1">
                          <a:solidFill>
                            <a:srgbClr val="E5151F"/>
                          </a:solidFill>
                        </a:rPr>
                        <a:t>个月</a:t>
                      </a:r>
                      <a:r>
                        <a:rPr lang="zh-CN" altLang="en-US" sz="1400"/>
                        <a:t>）</a:t>
                      </a:r>
                      <a:endParaRPr lang="zh-CN" altLang="en-US" sz="1400"/>
                    </a:p>
                  </a:txBody>
                  <a:tcPr anchor="ctr" anchorCtr="0"/>
                </a:tc>
              </a:tr>
              <a:tr h="563245">
                <a:tc>
                  <a:txBody>
                    <a:bodyPr/>
                    <a:lstStyle/>
                    <a:p>
                      <a:pPr algn="ctr">
                        <a:lnSpc>
                          <a:spcPct val="180000"/>
                        </a:lnSpc>
                        <a:buNone/>
                      </a:pPr>
                      <a:r>
                        <a:rPr lang="zh-CN" altLang="en-US" sz="1400"/>
                        <a:t>西达本胺</a:t>
                      </a:r>
                      <a:endParaRPr lang="zh-CN" altLang="en-US" sz="1400"/>
                    </a:p>
                  </a:txBody>
                  <a:tcPr anchor="ctr" anchorCtr="0"/>
                </a:tc>
                <a:tc>
                  <a:txBody>
                    <a:bodyPr/>
                    <a:lstStyle/>
                    <a:p>
                      <a:pPr algn="ctr">
                        <a:lnSpc>
                          <a:spcPct val="180000"/>
                        </a:lnSpc>
                        <a:buNone/>
                      </a:pPr>
                      <a:r>
                        <a:rPr lang="en-US" altLang="zh-CN" sz="1600"/>
                        <a:t>21.4</a:t>
                      </a:r>
                      <a:r>
                        <a:rPr lang="zh-CN" altLang="en-US" sz="1600"/>
                        <a:t>个月</a:t>
                      </a:r>
                      <a:endParaRPr lang="zh-CN" altLang="en-US" sz="1600"/>
                    </a:p>
                  </a:txBody>
                  <a:tcPr anchor="ctr" anchorCtr="0"/>
                </a:tc>
              </a:tr>
            </a:tbl>
          </a:graphicData>
        </a:graphic>
      </p:graphicFrame>
      <p:sp>
        <p:nvSpPr>
          <p:cNvPr id="5" name="Rectangle 7"/>
          <p:cNvSpPr/>
          <p:nvPr/>
        </p:nvSpPr>
        <p:spPr>
          <a:xfrm>
            <a:off x="-3810" y="0"/>
            <a:ext cx="459740" cy="10807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微软雅黑" panose="020B0503020204020204" pitchFamily="34" charset="-122"/>
                <a:ea typeface="微软雅黑" panose="020B0503020204020204" pitchFamily="34" charset="-122"/>
              </a:rPr>
              <a:t>有效性</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 name="文本框 5"/>
          <p:cNvSpPr txBox="1"/>
          <p:nvPr/>
        </p:nvSpPr>
        <p:spPr>
          <a:xfrm>
            <a:off x="11661140" y="6612890"/>
            <a:ext cx="530860" cy="245110"/>
          </a:xfrm>
          <a:prstGeom prst="rect">
            <a:avLst/>
          </a:prstGeom>
          <a:noFill/>
        </p:spPr>
        <p:txBody>
          <a:bodyPr wrap="square" rtlCol="0">
            <a:spAutoFit/>
          </a:bodyPr>
          <a:lstStyle/>
          <a:p>
            <a:r>
              <a:rPr lang="en-US" altLang="zh-CN" sz="1000">
                <a:solidFill>
                  <a:schemeClr val="bg1">
                    <a:lumMod val="50000"/>
                  </a:schemeClr>
                </a:solidFill>
                <a:latin typeface="微软雅黑" panose="020B0503020204020204" pitchFamily="34" charset="-122"/>
                <a:ea typeface="微软雅黑" panose="020B0503020204020204" pitchFamily="34" charset="-122"/>
              </a:rPr>
              <a:t>6/10</a:t>
            </a:r>
            <a:endParaRPr lang="en-US" altLang="zh-CN" sz="100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 name="think-cell 幻灯片" r:id="rId2" imgW="0" imgH="0" progId="TCLayout.ActiveDocument.1">
                  <p:embed/>
                </p:oleObj>
              </mc:Choice>
              <mc:Fallback>
                <p:oleObj name="think-cell 幻灯片" r:id="rId2" imgW="0" imgH="0" progId="TCLayout.ActiveDocument.1">
                  <p:embed/>
                  <p:pic>
                    <p:nvPicPr>
                      <p:cNvPr id="0" name="Object 2" hidden="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4" name="矩形 23"/>
          <p:cNvSpPr/>
          <p:nvPr/>
        </p:nvSpPr>
        <p:spPr>
          <a:xfrm>
            <a:off x="148047" y="134939"/>
            <a:ext cx="11493092" cy="70340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514985" y="78105"/>
            <a:ext cx="9609455" cy="923925"/>
          </a:xfrm>
        </p:spPr>
        <p:txBody>
          <a:bodyPr vert="horz"/>
          <a:lstStyle/>
          <a:p>
            <a:pPr marL="0" marR="0" lvl="0" indent="0" defTabSz="914400" rtl="0" eaLnBrk="1" fontAlgn="auto" latinLnBrk="0" hangingPunct="1">
              <a:lnSpc>
                <a:spcPct val="120000"/>
              </a:lnSpc>
              <a:spcBef>
                <a:spcPts val="0"/>
              </a:spcBef>
              <a:spcAft>
                <a:spcPts val="0"/>
              </a:spcAft>
              <a:defRPr/>
            </a:pPr>
            <a:r>
              <a:rPr lang="zh-CN" altLang="en-US" sz="2400" b="1"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脂质体剂型</a:t>
            </a:r>
            <a:r>
              <a:rPr lang="zh-CN" altLang="en-US" sz="2400" b="1" noProof="0" dirty="0">
                <a:ln>
                  <a:noFill/>
                </a:ln>
                <a:effectLst/>
                <a:uLnTx/>
                <a:uFillTx/>
                <a:latin typeface="微软雅黑" panose="020B0503020204020204" pitchFamily="34" charset="-122"/>
                <a:ea typeface="微软雅黑" panose="020B0503020204020204" pitchFamily="34" charset="-122"/>
                <a:cs typeface="+mn-cs"/>
                <a:sym typeface="+mn-ea"/>
              </a:rPr>
              <a:t>改变药物药代动力学和组织分布</a:t>
            </a:r>
            <a:r>
              <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a:t>
            </a:r>
            <a:r>
              <a:rPr lang="zh-CN" altLang="en-US" sz="2400" b="1" noProof="0" dirty="0">
                <a:ln>
                  <a:noFill/>
                </a:ln>
                <a:solidFill>
                  <a:srgbClr val="E5151F"/>
                </a:solidFill>
                <a:effectLst/>
                <a:uLnTx/>
                <a:uFillTx/>
                <a:latin typeface="微软雅黑" panose="020B0503020204020204" pitchFamily="34" charset="-122"/>
                <a:ea typeface="微软雅黑" panose="020B0503020204020204" pitchFamily="34" charset="-122"/>
                <a:cs typeface="+mn-cs"/>
                <a:sym typeface="+mn-ea"/>
              </a:rPr>
              <a:t>提高肿瘤部位药物浓度，提升心脏安全性</a:t>
            </a:r>
            <a:endParaRPr lang="zh-CN" altLang="en-US" sz="2400" b="1" noProof="0" dirty="0">
              <a:ln>
                <a:noFill/>
              </a:ln>
              <a:solidFill>
                <a:srgbClr val="E5151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9" name="文本框 8"/>
          <p:cNvSpPr txBox="1"/>
          <p:nvPr/>
        </p:nvSpPr>
        <p:spPr>
          <a:xfrm>
            <a:off x="514985" y="6674485"/>
            <a:ext cx="7732395" cy="183515"/>
          </a:xfrm>
          <a:prstGeom prst="rect">
            <a:avLst/>
          </a:prstGeom>
          <a:noFill/>
        </p:spPr>
        <p:txBody>
          <a:bodyPr wrap="none" rtlCol="0">
            <a:spAutoFit/>
          </a:bodyPr>
          <a:lstStyle/>
          <a:p>
            <a:pPr algn="l"/>
            <a:r>
              <a:rPr lang="en-US" altLang="zh-CN" sz="600">
                <a:latin typeface="微软雅黑" panose="020B0503020204020204" pitchFamily="34" charset="-122"/>
                <a:ea typeface="微软雅黑" panose="020B0503020204020204" pitchFamily="34" charset="-122"/>
              </a:rPr>
              <a:t>1.</a:t>
            </a:r>
            <a:r>
              <a:rPr lang="zh-CN" altLang="en-US" sz="600">
                <a:latin typeface="微软雅黑" panose="020B0503020204020204" pitchFamily="34" charset="-122"/>
                <a:ea typeface="微软雅黑" panose="020B0503020204020204" pitchFamily="34" charset="-122"/>
              </a:rPr>
              <a:t>Cancer Chemother Pharmacol (2014) 74:637–646</a:t>
            </a:r>
            <a:r>
              <a:rPr lang="en-US" altLang="zh-CN" sz="600">
                <a:latin typeface="微软雅黑" panose="020B0503020204020204" pitchFamily="34" charset="-122"/>
                <a:ea typeface="微软雅黑" panose="020B0503020204020204" pitchFamily="34" charset="-122"/>
              </a:rPr>
              <a:t> </a:t>
            </a:r>
            <a:r>
              <a:rPr lang="zh-CN" altLang="en-US" sz="600">
                <a:latin typeface="微软雅黑" panose="020B0503020204020204" pitchFamily="34" charset="-122"/>
                <a:ea typeface="微软雅黑" panose="020B0503020204020204" pitchFamily="34" charset="-122"/>
              </a:rPr>
              <a:t>DOI 10.1007/s00280-014-2523-8</a:t>
            </a:r>
            <a:r>
              <a:rPr lang="en-US" altLang="zh-CN" sz="600">
                <a:latin typeface="微软雅黑" panose="020B0503020204020204" pitchFamily="34" charset="-122"/>
                <a:ea typeface="微软雅黑" panose="020B0503020204020204" pitchFamily="34" charset="-122"/>
              </a:rPr>
              <a:t>    2. European Journal of Pharmaceutics and Biopharmaceutics 70 (2008) 657–665 </a:t>
            </a:r>
            <a:r>
              <a:rPr lang="zh-CN" altLang="en-US" sz="600">
                <a:latin typeface="微软雅黑" panose="020B0503020204020204" pitchFamily="34" charset="-122"/>
                <a:ea typeface="微软雅黑" panose="020B0503020204020204" pitchFamily="34" charset="-122"/>
                <a:sym typeface="+mn-ea"/>
              </a:rPr>
              <a:t>DOI</a:t>
            </a:r>
            <a:r>
              <a:rPr lang="en-US" altLang="zh-CN" sz="600">
                <a:latin typeface="微软雅黑" panose="020B0503020204020204" pitchFamily="34" charset="-122"/>
                <a:ea typeface="微软雅黑" panose="020B0503020204020204" pitchFamily="34" charset="-122"/>
                <a:sym typeface="+mn-ea"/>
              </a:rPr>
              <a:t> </a:t>
            </a:r>
            <a:r>
              <a:rPr lang="en-US" altLang="zh-CN" sz="600">
                <a:latin typeface="微软雅黑" panose="020B0503020204020204" pitchFamily="34" charset="-122"/>
                <a:ea typeface="微软雅黑" panose="020B0503020204020204" pitchFamily="34" charset="-122"/>
              </a:rPr>
              <a:t>10.1016/j.ejpb.2015.07.028</a:t>
            </a:r>
            <a:endParaRPr lang="en-US" altLang="zh-CN" sz="600">
              <a:latin typeface="微软雅黑" panose="020B0503020204020204" pitchFamily="34" charset="-122"/>
              <a:ea typeface="微软雅黑" panose="020B0503020204020204" pitchFamily="34" charset="-122"/>
            </a:endParaRPr>
          </a:p>
        </p:txBody>
      </p:sp>
      <p:sp>
        <p:nvSpPr>
          <p:cNvPr id="6" name="右箭头 5"/>
          <p:cNvSpPr/>
          <p:nvPr/>
        </p:nvSpPr>
        <p:spPr>
          <a:xfrm>
            <a:off x="4124630" y="3940341"/>
            <a:ext cx="836386" cy="55626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CN" altLang="en-US"/>
          </a:p>
        </p:txBody>
      </p:sp>
      <p:graphicFrame>
        <p:nvGraphicFramePr>
          <p:cNvPr id="7" name="表格 6"/>
          <p:cNvGraphicFramePr>
            <a:graphicFrameLocks noGrp="1"/>
          </p:cNvGraphicFramePr>
          <p:nvPr>
            <p:custDataLst>
              <p:tags r:id="rId4"/>
            </p:custDataLst>
          </p:nvPr>
        </p:nvGraphicFramePr>
        <p:xfrm>
          <a:off x="5084445" y="2490470"/>
          <a:ext cx="6824345" cy="3783965"/>
        </p:xfrm>
        <a:graphic>
          <a:graphicData uri="http://schemas.openxmlformats.org/drawingml/2006/table">
            <a:tbl>
              <a:tblPr firstRow="1" bandRow="1">
                <a:tableStyleId>{3B4B98B0-60AC-42C2-AFA5-B58CD77FA1E5}</a:tableStyleId>
              </a:tblPr>
              <a:tblGrid>
                <a:gridCol w="6824345"/>
              </a:tblGrid>
              <a:tr h="533879">
                <a:tc>
                  <a:txBody>
                    <a:bodyPr/>
                    <a:lstStyle/>
                    <a:p>
                      <a:pPr algn="ctr">
                        <a:lnSpc>
                          <a:spcPct val="100000"/>
                        </a:lnSpc>
                        <a:buNone/>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提升疗效和安全性</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r>
              <a:tr h="857885">
                <a:tc>
                  <a:txBody>
                    <a:bodyPr/>
                    <a:lstStyle/>
                    <a:p>
                      <a:pPr algn="l">
                        <a:lnSpc>
                          <a:spcPct val="130000"/>
                        </a:lnSpc>
                        <a:buNone/>
                      </a:pPr>
                      <a:r>
                        <a:rPr sz="1800" dirty="0">
                          <a:sym typeface="+mn-ea"/>
                        </a:rPr>
                        <a:t>不易透过正常组织</a:t>
                      </a:r>
                      <a:r>
                        <a:rPr lang="zh-CN" sz="1800" dirty="0">
                          <a:sym typeface="+mn-ea"/>
                        </a:rPr>
                        <a:t>（</a:t>
                      </a:r>
                      <a:r>
                        <a:rPr lang="en-US" sz="1800" dirty="0">
                          <a:sym typeface="+mn-ea"/>
                        </a:rPr>
                        <a:t>2-8nm</a:t>
                      </a:r>
                      <a:r>
                        <a:rPr lang="zh-CN" altLang="en-US" sz="1800" dirty="0">
                          <a:sym typeface="+mn-ea"/>
                        </a:rPr>
                        <a:t>），</a:t>
                      </a:r>
                      <a:r>
                        <a:rPr sz="1800" dirty="0">
                          <a:sym typeface="+mn-ea"/>
                        </a:rPr>
                        <a:t>被动靶向，</a:t>
                      </a:r>
                      <a:r>
                        <a:rPr lang="zh-CN" altLang="en-US" sz="1800" b="1" dirty="0">
                          <a:solidFill>
                            <a:srgbClr val="E5151F"/>
                          </a:solidFill>
                          <a:sym typeface="+mn-ea"/>
                        </a:rPr>
                        <a:t>富集肿瘤</a:t>
                      </a:r>
                      <a:r>
                        <a:rPr lang="en-US" sz="1800" dirty="0">
                          <a:sym typeface="+mn-ea"/>
                        </a:rPr>
                        <a:t>(300-500nm)，</a:t>
                      </a:r>
                      <a:r>
                        <a:rPr lang="zh-CN" altLang="en-US" sz="1800" b="0" dirty="0">
                          <a:solidFill>
                            <a:schemeClr val="tx1"/>
                          </a:solidFill>
                          <a:sym typeface="+mn-ea"/>
                        </a:rPr>
                        <a:t>提高治疗指数</a:t>
                      </a:r>
                      <a:endParaRPr lang="zh-CN" altLang="en-US" sz="18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r>
              <a:tr h="598315">
                <a:tc>
                  <a:txBody>
                    <a:bodyPr/>
                    <a:lstStyle/>
                    <a:p>
                      <a:pPr algn="l">
                        <a:lnSpc>
                          <a:spcPct val="100000"/>
                        </a:lnSpc>
                        <a:buNone/>
                      </a:pPr>
                      <a:r>
                        <a:rPr lang="zh-CN" altLang="en-US" sz="18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改变药物组织分布，</a:t>
                      </a:r>
                      <a:r>
                        <a:rPr lang="zh-CN" altLang="en-US" sz="18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提升心脏安全性</a:t>
                      </a:r>
                      <a:endParaRPr lang="zh-CN" altLang="en-US" sz="18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txBody>
                  <a:tcPr anchor="ctr"/>
                </a:tc>
              </a:tr>
              <a:tr h="597838">
                <a:tc>
                  <a:txBody>
                    <a:bodyPr/>
                    <a:lstStyle/>
                    <a:p>
                      <a:pPr algn="l">
                        <a:lnSpc>
                          <a:spcPct val="100000"/>
                        </a:lnSpc>
                        <a:buNone/>
                      </a:pPr>
                      <a:r>
                        <a:rPr sz="1800" dirty="0">
                          <a:sym typeface="+mn-ea"/>
                        </a:rPr>
                        <a:t>减少药物肢体远端富集</a:t>
                      </a:r>
                      <a:r>
                        <a:rPr lang="zh-CN" sz="1800" dirty="0">
                          <a:sym typeface="+mn-ea"/>
                        </a:rPr>
                        <a:t>，</a:t>
                      </a:r>
                      <a:r>
                        <a:rPr lang="zh-CN" altLang="en-US" sz="1800" b="1" dirty="0">
                          <a:solidFill>
                            <a:srgbClr val="E5151F"/>
                          </a:solidFill>
                          <a:sym typeface="Arial" panose="020B0604020202020204" pitchFamily="34" charset="0"/>
                        </a:rPr>
                        <a:t>手足综合症发生率为0，安全性高</a:t>
                      </a:r>
                      <a:endParaRPr lang="zh-CN" altLang="en-US" sz="18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txBody>
                  <a:tcPr anchor="ctr"/>
                </a:tc>
              </a:tr>
              <a:tr h="597838">
                <a:tc>
                  <a:txBody>
                    <a:bodyPr/>
                    <a:lstStyle/>
                    <a:p>
                      <a:pPr lvl="0" indent="0" algn="l">
                        <a:lnSpc>
                          <a:spcPct val="100000"/>
                        </a:lnSpc>
                        <a:buFont typeface="Wingdings" panose="05000000000000000000" charset="0"/>
                        <a:buNone/>
                      </a:pPr>
                      <a:r>
                        <a:rPr lang="zh-CN" altLang="en-US" sz="1800" dirty="0">
                          <a:solidFill>
                            <a:schemeClr val="tx1"/>
                          </a:solidFill>
                          <a:sym typeface="+mn-ea"/>
                        </a:rPr>
                        <a:t>半衰期长达90h</a:t>
                      </a:r>
                      <a:r>
                        <a:rPr lang="zh-CN" sz="1800" dirty="0">
                          <a:solidFill>
                            <a:schemeClr val="tx1"/>
                          </a:solidFill>
                          <a:sym typeface="+mn-ea"/>
                        </a:rPr>
                        <a:t>，</a:t>
                      </a:r>
                      <a:r>
                        <a:rPr lang="zh-CN" altLang="en-US" sz="1800" b="1" dirty="0">
                          <a:solidFill>
                            <a:srgbClr val="E5151F"/>
                          </a:solidFill>
                          <a:sym typeface="+mn-ea"/>
                        </a:rPr>
                        <a:t>药物利用率高，疾病缓解更深</a:t>
                      </a:r>
                      <a:endParaRPr lang="zh-CN" altLang="en-US" sz="18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r>
              <a:tr h="598170">
                <a:tc>
                  <a:txBody>
                    <a:bodyPr/>
                    <a:lstStyle/>
                    <a:p>
                      <a:pPr lvl="0" indent="0" algn="l">
                        <a:lnSpc>
                          <a:spcPct val="100000"/>
                        </a:lnSpc>
                        <a:buFont typeface="Wingdings" panose="05000000000000000000" charset="0"/>
                        <a:buNone/>
                      </a:pPr>
                      <a:r>
                        <a:rPr lang="zh-CN" altLang="en-US" sz="1800" b="1" dirty="0">
                          <a:solidFill>
                            <a:srgbClr val="E5151F"/>
                          </a:solidFill>
                          <a:sym typeface="+mn-ea"/>
                        </a:rPr>
                        <a:t>“正球形”形态</a:t>
                      </a:r>
                      <a:r>
                        <a:rPr lang="zh-CN" altLang="en-US" sz="1800" b="1" dirty="0">
                          <a:solidFill>
                            <a:srgbClr val="E5151F"/>
                          </a:solidFill>
                          <a:sym typeface="+mn-ea"/>
                        </a:rPr>
                        <a:t>使输液反应发生率低</a:t>
                      </a:r>
                      <a:r>
                        <a:rPr lang="zh-CN" altLang="en-US" sz="1800" b="1" dirty="0">
                          <a:solidFill>
                            <a:srgbClr val="E5151F"/>
                          </a:solidFill>
                          <a:sym typeface="Arial" panose="020B0604020202020204" pitchFamily="34" charset="0"/>
                        </a:rPr>
                        <a:t>，安全性高</a:t>
                      </a:r>
                      <a:endParaRPr lang="zh-CN" altLang="en-US" sz="1800" b="1" dirty="0">
                        <a:solidFill>
                          <a:srgbClr val="E5151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txBody>
                  <a:tcPr anchor="ctr"/>
                </a:tc>
              </a:tr>
            </a:tbl>
          </a:graphicData>
        </a:graphic>
      </p:graphicFrame>
      <p:graphicFrame>
        <p:nvGraphicFramePr>
          <p:cNvPr id="10" name="表格 11"/>
          <p:cNvGraphicFramePr>
            <a:graphicFrameLocks noGrp="1"/>
          </p:cNvGraphicFramePr>
          <p:nvPr/>
        </p:nvGraphicFramePr>
        <p:xfrm>
          <a:off x="449205" y="4301780"/>
          <a:ext cx="3450272" cy="1516444"/>
        </p:xfrm>
        <a:graphic>
          <a:graphicData uri="http://schemas.openxmlformats.org/drawingml/2006/table">
            <a:tbl>
              <a:tblPr firstRow="1" bandRow="1">
                <a:tableStyleId>{3B4B98B0-60AC-42C2-AFA5-B58CD77FA1E5}</a:tableStyleId>
              </a:tblPr>
              <a:tblGrid>
                <a:gridCol w="3450272"/>
              </a:tblGrid>
              <a:tr h="370840">
                <a:tc>
                  <a:txBody>
                    <a:bodyPr/>
                    <a:lstStyle/>
                    <a:p>
                      <a:pPr algn="ctr"/>
                      <a:r>
                        <a:rPr lang="zh-CN" altLang="en-US" dirty="0"/>
                        <a:t>脂质体结构优化</a:t>
                      </a:r>
                      <a:endParaRPr lang="zh-CN" altLang="en-US" dirty="0"/>
                    </a:p>
                  </a:txBody>
                  <a:tcPr/>
                </a:tc>
              </a:tr>
              <a:tr h="139021">
                <a:tc>
                  <a:txBody>
                    <a:bodyPr/>
                    <a:lstStyle/>
                    <a:p>
                      <a:pPr algn="l">
                        <a:lnSpc>
                          <a:spcPct val="150000"/>
                        </a:lnSpc>
                      </a:pPr>
                      <a:r>
                        <a:rPr lang="zh-CN" altLang="zh-CN" sz="1600" b="0" dirty="0">
                          <a:sym typeface="+mn-ea"/>
                        </a:rPr>
                        <a:t>高密度聚乙二醇（PEG）表面修饰</a:t>
                      </a:r>
                      <a:endParaRPr lang="en-US" altLang="zh-CN" sz="1600" b="0" dirty="0">
                        <a:sym typeface="+mn-ea"/>
                      </a:endParaRPr>
                    </a:p>
                    <a:p>
                      <a:pPr algn="l">
                        <a:lnSpc>
                          <a:spcPct val="150000"/>
                        </a:lnSpc>
                      </a:pPr>
                      <a:r>
                        <a:rPr kumimoji="1" lang="en-US" altLang="zh-CN" sz="1600" b="0" dirty="0"/>
                        <a:t>60nm</a:t>
                      </a:r>
                      <a:r>
                        <a:rPr kumimoji="1" lang="zh-CN" altLang="en-US" sz="1600" b="0" dirty="0"/>
                        <a:t>脂质体粒径</a:t>
                      </a:r>
                      <a:endParaRPr kumimoji="1" lang="en-US" altLang="zh-CN" sz="1600" b="0" dirty="0"/>
                    </a:p>
                    <a:p>
                      <a:pPr algn="l">
                        <a:lnSpc>
                          <a:spcPct val="150000"/>
                        </a:lnSpc>
                      </a:pPr>
                      <a:r>
                        <a:rPr kumimoji="1" lang="zh-CN" altLang="en-US" sz="1600" b="0" dirty="0"/>
                        <a:t>“正球形”形态</a:t>
                      </a:r>
                      <a:endParaRPr kumimoji="1" lang="zh-CN" altLang="en-US" sz="1600" b="0" dirty="0">
                        <a:latin typeface="+mn-ea"/>
                      </a:endParaRPr>
                    </a:p>
                  </a:txBody>
                  <a:tcPr/>
                </a:tc>
              </a:tr>
            </a:tbl>
          </a:graphicData>
        </a:graphic>
      </p:graphicFrame>
      <p:pic>
        <p:nvPicPr>
          <p:cNvPr id="12" name="图片 11"/>
          <p:cNvPicPr>
            <a:picLocks noChangeAspect="1"/>
          </p:cNvPicPr>
          <p:nvPr/>
        </p:nvPicPr>
        <p:blipFill>
          <a:blip r:embed="rId5"/>
          <a:srcRect l="4619" t="5963" r="2634" b="1639"/>
          <a:stretch>
            <a:fillRect/>
          </a:stretch>
        </p:blipFill>
        <p:spPr>
          <a:xfrm>
            <a:off x="497840" y="2696845"/>
            <a:ext cx="1416685" cy="1406525"/>
          </a:xfrm>
          <a:prstGeom prst="rect">
            <a:avLst/>
          </a:prstGeom>
        </p:spPr>
      </p:pic>
      <p:pic>
        <p:nvPicPr>
          <p:cNvPr id="13" name="图片 12"/>
          <p:cNvPicPr>
            <a:picLocks noChangeAspect="1"/>
          </p:cNvPicPr>
          <p:nvPr/>
        </p:nvPicPr>
        <p:blipFill>
          <a:blip r:embed="rId6"/>
          <a:srcRect l="1754" t="12139" r="4382"/>
          <a:stretch>
            <a:fillRect/>
          </a:stretch>
        </p:blipFill>
        <p:spPr>
          <a:xfrm>
            <a:off x="1915160" y="2696845"/>
            <a:ext cx="1936115" cy="1406525"/>
          </a:xfrm>
          <a:prstGeom prst="rect">
            <a:avLst/>
          </a:prstGeom>
        </p:spPr>
      </p:pic>
      <p:sp>
        <p:nvSpPr>
          <p:cNvPr id="14" name="Rectangle 7"/>
          <p:cNvSpPr/>
          <p:nvPr/>
        </p:nvSpPr>
        <p:spPr>
          <a:xfrm>
            <a:off x="-3810" y="0"/>
            <a:ext cx="459740" cy="10807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微软雅黑" panose="020B0503020204020204" pitchFamily="34" charset="-122"/>
                <a:ea typeface="微软雅黑" panose="020B0503020204020204" pitchFamily="34" charset="-122"/>
              </a:rPr>
              <a:t>创新性</a:t>
            </a:r>
            <a:r>
              <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1/2</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 name="文本框 4"/>
          <p:cNvSpPr txBox="1"/>
          <p:nvPr/>
        </p:nvSpPr>
        <p:spPr>
          <a:xfrm>
            <a:off x="11661140" y="6612890"/>
            <a:ext cx="530860" cy="245110"/>
          </a:xfrm>
          <a:prstGeom prst="rect">
            <a:avLst/>
          </a:prstGeom>
          <a:noFill/>
        </p:spPr>
        <p:txBody>
          <a:bodyPr wrap="square" rtlCol="0">
            <a:spAutoFit/>
          </a:bodyPr>
          <a:lstStyle/>
          <a:p>
            <a:r>
              <a:rPr lang="en-US" altLang="zh-CN" sz="1000">
                <a:solidFill>
                  <a:schemeClr val="bg1">
                    <a:lumMod val="50000"/>
                  </a:schemeClr>
                </a:solidFill>
                <a:latin typeface="微软雅黑" panose="020B0503020204020204" pitchFamily="34" charset="-122"/>
                <a:ea typeface="微软雅黑" panose="020B0503020204020204" pitchFamily="34" charset="-122"/>
              </a:rPr>
              <a:t>7/10</a:t>
            </a:r>
            <a:endParaRPr lang="en-US" altLang="zh-CN" sz="1000">
              <a:solidFill>
                <a:schemeClr val="bg1">
                  <a:lumMod val="50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46722" y="1308595"/>
            <a:ext cx="11490787" cy="829945"/>
          </a:xfrm>
          <a:prstGeom prst="rect">
            <a:avLst/>
          </a:prstGeom>
          <a:solidFill>
            <a:schemeClr val="bg1">
              <a:lumMod val="95000"/>
            </a:schemeClr>
          </a:solidFill>
        </p:spPr>
        <p:txBody>
          <a:bodyPr wrap="square">
            <a:spAutoFit/>
          </a:bodyPr>
          <a:lstStyle/>
          <a:p>
            <a:pPr lvl="0">
              <a:lnSpc>
                <a:spcPct val="150000"/>
              </a:lnSpc>
              <a:defRPr/>
            </a:pPr>
            <a:r>
              <a:rPr lang="zh-CN" altLang="en-US" sz="16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lt"/>
              </a:rPr>
              <a:t>石药集团“新型药物制剂与辅料国家重点实验室”独特的脂质体技术，大幅降低了</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米托蒽醌普通制剂累积剂量引起的心脏毒性、骨髓抑制等问题，突破了蒽环类药物既往治疗</a:t>
            </a:r>
            <a:r>
              <a:rPr lang="en-US" altLang="zh-CN" sz="16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NK/T</a:t>
            </a:r>
            <a:r>
              <a:rPr lang="zh-CN" altLang="en-US" sz="16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细胞淋巴瘤</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天然耐药的局限。</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55930" y="1080770"/>
            <a:ext cx="11353800" cy="54787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 name="think-cell 幻灯片" r:id="rId2" imgW="0" imgH="0" progId="TCLayout.ActiveDocument.1">
                  <p:embed/>
                </p:oleObj>
              </mc:Choice>
              <mc:Fallback>
                <p:oleObj name="think-cell 幻灯片" r:id="rId2" imgW="0" imgH="0" progId="TCLayout.ActiveDocument.1">
                  <p:embed/>
                  <p:pic>
                    <p:nvPicPr>
                      <p:cNvPr id="0" name="Object 2" hidden="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4" name="矩形 23"/>
          <p:cNvSpPr/>
          <p:nvPr/>
        </p:nvSpPr>
        <p:spPr>
          <a:xfrm>
            <a:off x="148047" y="134939"/>
            <a:ext cx="11493092" cy="70340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454660" y="321945"/>
            <a:ext cx="10413365" cy="531495"/>
          </a:xfrm>
        </p:spPr>
        <p:txBody>
          <a:bodyPr vert="horz"/>
          <a:lstStyle/>
          <a:p>
            <a:pPr marL="0" marR="0" lvl="0" indent="0" defTabSz="914400" rtl="0" eaLnBrk="1" fontAlgn="auto" latinLnBrk="0" hangingPunct="1">
              <a:lnSpc>
                <a:spcPct val="110000"/>
              </a:lnSpc>
              <a:spcBef>
                <a:spcPts val="0"/>
              </a:spcBef>
              <a:spcAft>
                <a:spcPts val="0"/>
              </a:spcAft>
              <a:defRPr/>
            </a:pPr>
            <a:r>
              <a:rPr lang="en-US" altLang="zh-CN" sz="2400" b="1"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2.2</a:t>
            </a:r>
            <a:r>
              <a:rPr lang="zh-CN" altLang="en-US" sz="2400" b="1"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类创新药，获得</a:t>
            </a:r>
            <a:r>
              <a:rPr lang="zh-CN" altLang="en-US" sz="2400" b="1" noProof="0" dirty="0">
                <a:ln>
                  <a:noFill/>
                </a:ln>
                <a:solidFill>
                  <a:srgbClr val="E5151F"/>
                </a:solidFill>
                <a:effectLst/>
                <a:uLnTx/>
                <a:uFillTx/>
                <a:latin typeface="微软雅黑" panose="020B0503020204020204" pitchFamily="34" charset="-122"/>
                <a:ea typeface="微软雅黑" panose="020B0503020204020204" pitchFamily="34" charset="-122"/>
                <a:cs typeface="+mn-cs"/>
                <a:sym typeface="+mn-ea"/>
              </a:rPr>
              <a:t>国家“重大新药创制”、优先审评、</a:t>
            </a:r>
            <a:r>
              <a:rPr lang="en-US" altLang="zh-CN" sz="2400" b="1" noProof="0" dirty="0">
                <a:ln>
                  <a:noFill/>
                </a:ln>
                <a:solidFill>
                  <a:srgbClr val="E5151F"/>
                </a:solidFill>
                <a:effectLst/>
                <a:uLnTx/>
                <a:uFillTx/>
                <a:latin typeface="微软雅黑" panose="020B0503020204020204" pitchFamily="34" charset="-122"/>
                <a:ea typeface="微软雅黑" panose="020B0503020204020204" pitchFamily="34" charset="-122"/>
                <a:cs typeface="+mn-cs"/>
                <a:sym typeface="+mn-ea"/>
              </a:rPr>
              <a:t>FDA</a:t>
            </a:r>
            <a:r>
              <a:rPr lang="zh-CN" altLang="en-US" sz="2400" b="1" noProof="0" dirty="0">
                <a:ln>
                  <a:noFill/>
                </a:ln>
                <a:solidFill>
                  <a:srgbClr val="E5151F"/>
                </a:solidFill>
                <a:effectLst/>
                <a:uLnTx/>
                <a:uFillTx/>
                <a:latin typeface="微软雅黑" panose="020B0503020204020204" pitchFamily="34" charset="-122"/>
                <a:ea typeface="微软雅黑" panose="020B0503020204020204" pitchFamily="34" charset="-122"/>
                <a:cs typeface="+mn-cs"/>
                <a:sym typeface="+mn-ea"/>
              </a:rPr>
              <a:t>孤儿药等</a:t>
            </a:r>
            <a:r>
              <a:rPr lang="zh-CN" altLang="en-US" sz="2400" b="1" noProof="0" dirty="0">
                <a:ln>
                  <a:noFill/>
                </a:ln>
                <a:solidFill>
                  <a:srgbClr val="E5151F"/>
                </a:solidFill>
                <a:effectLst/>
                <a:uLnTx/>
                <a:uFillTx/>
                <a:latin typeface="微软雅黑" panose="020B0503020204020204" pitchFamily="34" charset="-122"/>
                <a:ea typeface="微软雅黑" panose="020B0503020204020204" pitchFamily="34" charset="-122"/>
                <a:cs typeface="+mn-cs"/>
                <a:sym typeface="+mn-ea"/>
              </a:rPr>
              <a:t>资格</a:t>
            </a:r>
            <a:endParaRPr lang="zh-CN" altLang="en-US" sz="2400" b="1" noProof="0" dirty="0">
              <a:ln>
                <a:noFill/>
              </a:ln>
              <a:solidFill>
                <a:srgbClr val="E5151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9" name="文本框 8"/>
          <p:cNvSpPr txBox="1"/>
          <p:nvPr/>
        </p:nvSpPr>
        <p:spPr>
          <a:xfrm>
            <a:off x="514985" y="6674485"/>
            <a:ext cx="7732395" cy="183515"/>
          </a:xfrm>
          <a:prstGeom prst="rect">
            <a:avLst/>
          </a:prstGeom>
          <a:noFill/>
        </p:spPr>
        <p:txBody>
          <a:bodyPr wrap="none" rtlCol="0">
            <a:spAutoFit/>
          </a:bodyPr>
          <a:lstStyle/>
          <a:p>
            <a:pPr algn="l"/>
            <a:r>
              <a:rPr lang="en-US" altLang="zh-CN" sz="600">
                <a:latin typeface="微软雅黑" panose="020B0503020204020204" pitchFamily="34" charset="-122"/>
                <a:ea typeface="微软雅黑" panose="020B0503020204020204" pitchFamily="34" charset="-122"/>
              </a:rPr>
              <a:t>1.</a:t>
            </a:r>
            <a:r>
              <a:rPr lang="zh-CN" altLang="en-US" sz="600">
                <a:latin typeface="微软雅黑" panose="020B0503020204020204" pitchFamily="34" charset="-122"/>
                <a:ea typeface="微软雅黑" panose="020B0503020204020204" pitchFamily="34" charset="-122"/>
              </a:rPr>
              <a:t>Cancer Chemother Pharmacol (2014) 74:637–646</a:t>
            </a:r>
            <a:r>
              <a:rPr lang="en-US" altLang="zh-CN" sz="600">
                <a:latin typeface="微软雅黑" panose="020B0503020204020204" pitchFamily="34" charset="-122"/>
                <a:ea typeface="微软雅黑" panose="020B0503020204020204" pitchFamily="34" charset="-122"/>
              </a:rPr>
              <a:t> </a:t>
            </a:r>
            <a:r>
              <a:rPr lang="zh-CN" altLang="en-US" sz="600">
                <a:latin typeface="微软雅黑" panose="020B0503020204020204" pitchFamily="34" charset="-122"/>
                <a:ea typeface="微软雅黑" panose="020B0503020204020204" pitchFamily="34" charset="-122"/>
              </a:rPr>
              <a:t>DOI 10.1007/s00280-014-2523-8</a:t>
            </a:r>
            <a:r>
              <a:rPr lang="en-US" altLang="zh-CN" sz="600">
                <a:latin typeface="微软雅黑" panose="020B0503020204020204" pitchFamily="34" charset="-122"/>
                <a:ea typeface="微软雅黑" panose="020B0503020204020204" pitchFamily="34" charset="-122"/>
              </a:rPr>
              <a:t>    2. European Journal of Pharmaceutics and Biopharmaceutics 70 (2008) 657–665 </a:t>
            </a:r>
            <a:r>
              <a:rPr lang="zh-CN" altLang="en-US" sz="600">
                <a:latin typeface="微软雅黑" panose="020B0503020204020204" pitchFamily="34" charset="-122"/>
                <a:ea typeface="微软雅黑" panose="020B0503020204020204" pitchFamily="34" charset="-122"/>
                <a:sym typeface="+mn-ea"/>
              </a:rPr>
              <a:t>DOI</a:t>
            </a:r>
            <a:r>
              <a:rPr lang="en-US" altLang="zh-CN" sz="600">
                <a:latin typeface="微软雅黑" panose="020B0503020204020204" pitchFamily="34" charset="-122"/>
                <a:ea typeface="微软雅黑" panose="020B0503020204020204" pitchFamily="34" charset="-122"/>
                <a:sym typeface="+mn-ea"/>
              </a:rPr>
              <a:t> </a:t>
            </a:r>
            <a:r>
              <a:rPr lang="en-US" altLang="zh-CN" sz="600">
                <a:latin typeface="微软雅黑" panose="020B0503020204020204" pitchFamily="34" charset="-122"/>
                <a:ea typeface="微软雅黑" panose="020B0503020204020204" pitchFamily="34" charset="-122"/>
              </a:rPr>
              <a:t>10.1016/j.ejpb.2015.07.028</a:t>
            </a:r>
            <a:endParaRPr lang="en-US" altLang="zh-CN" sz="600">
              <a:latin typeface="微软雅黑" panose="020B0503020204020204" pitchFamily="34" charset="-122"/>
              <a:ea typeface="微软雅黑" panose="020B0503020204020204" pitchFamily="34" charset="-122"/>
            </a:endParaRPr>
          </a:p>
        </p:txBody>
      </p:sp>
      <p:sp>
        <p:nvSpPr>
          <p:cNvPr id="14" name="文本框 13"/>
          <p:cNvSpPr txBox="1"/>
          <p:nvPr/>
        </p:nvSpPr>
        <p:spPr>
          <a:xfrm>
            <a:off x="818515" y="1512570"/>
            <a:ext cx="3151505" cy="583565"/>
          </a:xfrm>
          <a:prstGeom prst="rect">
            <a:avLst/>
          </a:prstGeom>
          <a:noFill/>
        </p:spPr>
        <p:txBody>
          <a:bodyPr wrap="square">
            <a:spAutoFit/>
          </a:bodyP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国家</a:t>
            </a:r>
            <a:r>
              <a:rPr lang="zh-CN" altLang="en-US" sz="1600" b="1" dirty="0">
                <a:solidFill>
                  <a:srgbClr val="E5151F"/>
                </a:solidFill>
                <a:latin typeface="微软雅黑" panose="020B0503020204020204" pitchFamily="34" charset="-122"/>
                <a:ea typeface="微软雅黑" panose="020B0503020204020204" pitchFamily="34" charset="-122"/>
                <a:sym typeface="+mn-ea"/>
              </a:rPr>
              <a:t>“重大新药创制”</a:t>
            </a:r>
            <a:endParaRPr lang="zh-CN" altLang="en-US" sz="1600" b="1" dirty="0">
              <a:solidFill>
                <a:srgbClr val="E5151F"/>
              </a:solidFill>
              <a:latin typeface="微软雅黑" panose="020B0503020204020204" pitchFamily="34" charset="-122"/>
              <a:ea typeface="微软雅黑" panose="020B0503020204020204" pitchFamily="34" charset="-122"/>
              <a:sym typeface="+mn-ea"/>
            </a:endParaRPr>
          </a:p>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科技重大专项</a:t>
            </a: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4346575" y="1744345"/>
            <a:ext cx="3532505" cy="337185"/>
          </a:xfrm>
          <a:prstGeom prst="rect">
            <a:avLst/>
          </a:prstGeom>
          <a:noFill/>
        </p:spPr>
        <p:txBody>
          <a:bodyPr wrap="square">
            <a:spAutoFit/>
          </a:bodyP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国家药监局</a:t>
            </a:r>
            <a:r>
              <a:rPr lang="zh-CN" altLang="en-US" sz="1600" b="1" dirty="0">
                <a:solidFill>
                  <a:srgbClr val="E5151F"/>
                </a:solidFill>
                <a:latin typeface="微软雅黑" panose="020B0503020204020204" pitchFamily="34" charset="-122"/>
                <a:ea typeface="微软雅黑" panose="020B0503020204020204" pitchFamily="34" charset="-122"/>
                <a:sym typeface="+mn-ea"/>
              </a:rPr>
              <a:t>优先审评</a:t>
            </a:r>
            <a:r>
              <a:rPr lang="en-US" altLang="zh-CN" sz="1600" b="1" dirty="0">
                <a:solidFill>
                  <a:srgbClr val="E5151F"/>
                </a:solidFill>
                <a:latin typeface="微软雅黑" panose="020B0503020204020204" pitchFamily="34" charset="-122"/>
                <a:ea typeface="微软雅黑" panose="020B0503020204020204" pitchFamily="34" charset="-122"/>
                <a:sym typeface="+mn-ea"/>
              </a:rPr>
              <a:t> </a:t>
            </a:r>
            <a:endParaRPr lang="en-US" altLang="zh-CN" sz="1600" b="1" dirty="0">
              <a:solidFill>
                <a:srgbClr val="E5151F"/>
              </a:solidFill>
              <a:latin typeface="微软雅黑" panose="020B0503020204020204" pitchFamily="34" charset="-122"/>
              <a:ea typeface="微软雅黑" panose="020B0503020204020204" pitchFamily="34" charset="-122"/>
              <a:sym typeface="+mn-ea"/>
            </a:endParaRPr>
          </a:p>
        </p:txBody>
      </p:sp>
      <p:sp>
        <p:nvSpPr>
          <p:cNvPr id="20" name="文本框 19"/>
          <p:cNvSpPr txBox="1"/>
          <p:nvPr/>
        </p:nvSpPr>
        <p:spPr>
          <a:xfrm>
            <a:off x="4366895" y="4146550"/>
            <a:ext cx="3531870" cy="337185"/>
          </a:xfrm>
          <a:prstGeom prst="rect">
            <a:avLst/>
          </a:prstGeom>
          <a:noFill/>
        </p:spPr>
        <p:txBody>
          <a:bodyPr wrap="square">
            <a:spAutoFit/>
          </a:bodyP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美国FDA</a:t>
            </a:r>
            <a:r>
              <a:rPr lang="zh-CN" altLang="en-US" sz="1600" b="1" dirty="0">
                <a:solidFill>
                  <a:srgbClr val="E5151F"/>
                </a:solidFill>
                <a:latin typeface="微软雅黑" panose="020B0503020204020204" pitchFamily="34" charset="-122"/>
                <a:ea typeface="微软雅黑" panose="020B0503020204020204" pitchFamily="34" charset="-122"/>
                <a:sym typeface="+mn-ea"/>
              </a:rPr>
              <a:t>孤儿药资格</a:t>
            </a:r>
            <a:r>
              <a:rPr lang="zh-CN" altLang="en-US" sz="1600" dirty="0">
                <a:solidFill>
                  <a:schemeClr val="tx1"/>
                </a:solidFill>
                <a:latin typeface="微软雅黑" panose="020B0503020204020204" pitchFamily="34" charset="-122"/>
                <a:ea typeface="微软雅黑" panose="020B0503020204020204" pitchFamily="34" charset="-122"/>
                <a:sym typeface="+mn-ea"/>
              </a:rPr>
              <a:t>认定</a:t>
            </a: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8540115" y="1758950"/>
            <a:ext cx="2883535" cy="337185"/>
          </a:xfrm>
          <a:prstGeom prst="rect">
            <a:avLst/>
          </a:prstGeom>
          <a:noFill/>
        </p:spPr>
        <p:txBody>
          <a:bodyPr wrap="square">
            <a:spAutoFit/>
          </a:bodyP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国家知识产权局授予</a:t>
            </a:r>
            <a:r>
              <a:rPr lang="zh-CN" altLang="en-US" sz="1600" b="1" dirty="0">
                <a:solidFill>
                  <a:srgbClr val="E5151F"/>
                </a:solidFill>
                <a:latin typeface="微软雅黑" panose="020B0503020204020204" pitchFamily="34" charset="-122"/>
                <a:ea typeface="微软雅黑" panose="020B0503020204020204" pitchFamily="34" charset="-122"/>
                <a:sym typeface="+mn-ea"/>
              </a:rPr>
              <a:t>发明专利</a:t>
            </a:r>
            <a:endParaRPr lang="zh-CN" altLang="en-US" sz="1600" b="1" dirty="0">
              <a:solidFill>
                <a:srgbClr val="E5151F"/>
              </a:solidFill>
              <a:latin typeface="微软雅黑" panose="020B0503020204020204" pitchFamily="34" charset="-122"/>
              <a:ea typeface="微软雅黑" panose="020B0503020204020204" pitchFamily="34" charset="-122"/>
              <a:sym typeface="+mn-ea"/>
            </a:endParaRPr>
          </a:p>
        </p:txBody>
      </p:sp>
      <p:sp>
        <p:nvSpPr>
          <p:cNvPr id="23" name="Rectangle 7"/>
          <p:cNvSpPr/>
          <p:nvPr/>
        </p:nvSpPr>
        <p:spPr>
          <a:xfrm>
            <a:off x="-3810" y="0"/>
            <a:ext cx="459740" cy="10807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微软雅黑" panose="020B0503020204020204" pitchFamily="34" charset="-122"/>
                <a:ea typeface="微软雅黑" panose="020B0503020204020204" pitchFamily="34" charset="-122"/>
              </a:rPr>
              <a:t>创新性</a:t>
            </a:r>
            <a:r>
              <a:rPr lang="en-US" altLang="zh-CN" sz="1200" b="1" dirty="0">
                <a:solidFill>
                  <a:srgbClr val="FFFFFF"/>
                </a:solidFill>
                <a:latin typeface="微软雅黑" panose="020B0503020204020204" pitchFamily="34" charset="-122"/>
                <a:ea typeface="微软雅黑" panose="020B0503020204020204" pitchFamily="34" charset="-122"/>
              </a:rPr>
              <a:t>2</a:t>
            </a:r>
            <a:r>
              <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/2</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 name="文本框 5"/>
          <p:cNvSpPr txBox="1"/>
          <p:nvPr/>
        </p:nvSpPr>
        <p:spPr>
          <a:xfrm>
            <a:off x="11661140" y="6612890"/>
            <a:ext cx="530860" cy="245110"/>
          </a:xfrm>
          <a:prstGeom prst="rect">
            <a:avLst/>
          </a:prstGeom>
          <a:noFill/>
        </p:spPr>
        <p:txBody>
          <a:bodyPr wrap="square" rtlCol="0">
            <a:spAutoFit/>
          </a:bodyPr>
          <a:lstStyle/>
          <a:p>
            <a:r>
              <a:rPr lang="en-US" altLang="zh-CN" sz="1000">
                <a:solidFill>
                  <a:schemeClr val="bg1">
                    <a:lumMod val="50000"/>
                  </a:schemeClr>
                </a:solidFill>
                <a:latin typeface="微软雅黑" panose="020B0503020204020204" pitchFamily="34" charset="-122"/>
                <a:ea typeface="微软雅黑" panose="020B0503020204020204" pitchFamily="34" charset="-122"/>
              </a:rPr>
              <a:t>8/10</a:t>
            </a:r>
            <a:endParaRPr lang="en-US" altLang="zh-CN" sz="1000">
              <a:solidFill>
                <a:schemeClr val="bg1">
                  <a:lumMod val="50000"/>
                </a:schemeClr>
              </a:solidFill>
              <a:latin typeface="微软雅黑" panose="020B0503020204020204" pitchFamily="34" charset="-122"/>
              <a:ea typeface="微软雅黑" panose="020B0503020204020204" pitchFamily="34" charset="-122"/>
            </a:endParaRPr>
          </a:p>
        </p:txBody>
      </p:sp>
      <p:pic>
        <p:nvPicPr>
          <p:cNvPr id="10" name="图片 9" descr="企业微信截图_c7e55782-34de-4487-870f-fdeb0e5c43d1"/>
          <p:cNvPicPr>
            <a:picLocks noChangeAspect="1"/>
          </p:cNvPicPr>
          <p:nvPr/>
        </p:nvPicPr>
        <p:blipFill>
          <a:blip r:embed="rId4"/>
          <a:stretch>
            <a:fillRect/>
          </a:stretch>
        </p:blipFill>
        <p:spPr>
          <a:xfrm>
            <a:off x="8652510" y="2091055"/>
            <a:ext cx="2658745" cy="3935730"/>
          </a:xfrm>
          <a:prstGeom prst="rect">
            <a:avLst/>
          </a:prstGeom>
        </p:spPr>
      </p:pic>
      <p:pic>
        <p:nvPicPr>
          <p:cNvPr id="13" name="图片 12"/>
          <p:cNvPicPr>
            <a:picLocks noChangeAspect="1"/>
          </p:cNvPicPr>
          <p:nvPr/>
        </p:nvPicPr>
        <p:blipFill>
          <a:blip r:embed="rId5"/>
          <a:srcRect l="7093" r="7705" b="7503"/>
          <a:stretch>
            <a:fillRect/>
          </a:stretch>
        </p:blipFill>
        <p:spPr>
          <a:xfrm>
            <a:off x="4647565" y="2091055"/>
            <a:ext cx="2970530" cy="1586865"/>
          </a:xfrm>
          <a:prstGeom prst="rect">
            <a:avLst/>
          </a:prstGeom>
        </p:spPr>
      </p:pic>
      <p:pic>
        <p:nvPicPr>
          <p:cNvPr id="15" name="图片 1"/>
          <p:cNvPicPr>
            <a:picLocks noChangeAspect="1"/>
          </p:cNvPicPr>
          <p:nvPr/>
        </p:nvPicPr>
        <p:blipFill>
          <a:blip r:embed="rId6"/>
          <a:stretch>
            <a:fillRect/>
          </a:stretch>
        </p:blipFill>
        <p:spPr>
          <a:xfrm>
            <a:off x="4610735" y="4477385"/>
            <a:ext cx="3004185" cy="1586865"/>
          </a:xfrm>
          <a:prstGeom prst="rect">
            <a:avLst/>
          </a:prstGeom>
          <a:noFill/>
          <a:ln>
            <a:noFill/>
          </a:ln>
        </p:spPr>
      </p:pic>
      <p:pic>
        <p:nvPicPr>
          <p:cNvPr id="27" name="图片 26" descr="米托蒽醌验收结论（解密）_已标记密文"/>
          <p:cNvPicPr>
            <a:picLocks noChangeAspect="1"/>
          </p:cNvPicPr>
          <p:nvPr/>
        </p:nvPicPr>
        <p:blipFill>
          <a:blip r:embed="rId7"/>
          <a:srcRect b="81967"/>
          <a:stretch>
            <a:fillRect/>
          </a:stretch>
        </p:blipFill>
        <p:spPr>
          <a:xfrm>
            <a:off x="952500" y="2091055"/>
            <a:ext cx="2884170" cy="1470660"/>
          </a:xfrm>
          <a:prstGeom prst="rect">
            <a:avLst/>
          </a:prstGeom>
        </p:spPr>
      </p:pic>
      <p:pic>
        <p:nvPicPr>
          <p:cNvPr id="5" name="图片 4" descr="米托蒽醌验收结论（解密）_已标记密文"/>
          <p:cNvPicPr>
            <a:picLocks noChangeAspect="1"/>
          </p:cNvPicPr>
          <p:nvPr/>
        </p:nvPicPr>
        <p:blipFill>
          <a:blip r:embed="rId7"/>
          <a:srcRect t="70108"/>
          <a:stretch>
            <a:fillRect/>
          </a:stretch>
        </p:blipFill>
        <p:spPr>
          <a:xfrm>
            <a:off x="952500" y="3582670"/>
            <a:ext cx="2884170" cy="2437765"/>
          </a:xfrm>
          <a:prstGeom prst="rect">
            <a:avLst/>
          </a:prstGeom>
        </p:spPr>
      </p:pic>
      <p:sp>
        <p:nvSpPr>
          <p:cNvPr id="29" name="矩形 28"/>
          <p:cNvSpPr/>
          <p:nvPr/>
        </p:nvSpPr>
        <p:spPr>
          <a:xfrm>
            <a:off x="952500" y="2081530"/>
            <a:ext cx="2884170" cy="3939540"/>
          </a:xfrm>
          <a:prstGeom prst="rect">
            <a:avLst/>
          </a:prstGeom>
          <a:noFill/>
          <a:ln>
            <a:solidFill>
              <a:srgbClr val="FF0000"/>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4632325" y="2081530"/>
            <a:ext cx="2986405" cy="1586865"/>
          </a:xfrm>
          <a:prstGeom prst="rect">
            <a:avLst/>
          </a:prstGeom>
          <a:noFill/>
          <a:ln>
            <a:solidFill>
              <a:srgbClr val="FF0000"/>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4610735" y="4472305"/>
            <a:ext cx="3004185" cy="1592580"/>
          </a:xfrm>
          <a:prstGeom prst="rect">
            <a:avLst/>
          </a:prstGeom>
          <a:noFill/>
          <a:ln>
            <a:solidFill>
              <a:srgbClr val="FF0000"/>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8652510" y="2081530"/>
            <a:ext cx="2658110" cy="3945255"/>
          </a:xfrm>
          <a:prstGeom prst="rect">
            <a:avLst/>
          </a:prstGeom>
          <a:noFill/>
          <a:ln>
            <a:solidFill>
              <a:srgbClr val="FF0000"/>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 name="think-cell 幻灯片" r:id="rId2" imgW="0" imgH="0" progId="TCLayout.ActiveDocument.1">
                  <p:embed/>
                </p:oleObj>
              </mc:Choice>
              <mc:Fallback>
                <p:oleObj name="think-cell 幻灯片" r:id="rId2" imgW="0" imgH="0" progId="TCLayout.ActiveDocument.1">
                  <p:embed/>
                  <p:pic>
                    <p:nvPicPr>
                      <p:cNvPr id="0" name="Object 3" hidden="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4" name="矩形 23"/>
          <p:cNvSpPr/>
          <p:nvPr/>
        </p:nvSpPr>
        <p:spPr>
          <a:xfrm>
            <a:off x="148046" y="163367"/>
            <a:ext cx="11493092" cy="703409"/>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4" name="矩形 33"/>
          <p:cNvSpPr/>
          <p:nvPr/>
        </p:nvSpPr>
        <p:spPr>
          <a:xfrm>
            <a:off x="550544" y="2569249"/>
            <a:ext cx="10936143" cy="823398"/>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Calibri" panose="020F0502020204030204"/>
              <a:ea typeface="微软雅黑" panose="020B0503020204020204" pitchFamily="34" charset="-122"/>
            </a:endParaRPr>
          </a:p>
        </p:txBody>
      </p:sp>
      <p:sp>
        <p:nvSpPr>
          <p:cNvPr id="37" name="任意多边形 43"/>
          <p:cNvSpPr/>
          <p:nvPr/>
        </p:nvSpPr>
        <p:spPr>
          <a:xfrm>
            <a:off x="562610" y="2587663"/>
            <a:ext cx="2344420" cy="318770"/>
          </a:xfrm>
          <a:custGeom>
            <a:avLst/>
            <a:gdLst>
              <a:gd name="connsiteX0" fmla="*/ 0 w 3161201"/>
              <a:gd name="connsiteY0" fmla="*/ 0 h 768491"/>
              <a:gd name="connsiteX1" fmla="*/ 354694 w 3161201"/>
              <a:gd name="connsiteY1" fmla="*/ 0 h 768491"/>
              <a:gd name="connsiteX2" fmla="*/ 407839 w 3161201"/>
              <a:gd name="connsiteY2" fmla="*/ 0 h 768491"/>
              <a:gd name="connsiteX3" fmla="*/ 3161201 w 3161201"/>
              <a:gd name="connsiteY3" fmla="*/ 0 h 768491"/>
              <a:gd name="connsiteX4" fmla="*/ 2969078 w 3161201"/>
              <a:gd name="connsiteY4" fmla="*/ 768491 h 768491"/>
              <a:gd name="connsiteX5" fmla="*/ 407839 w 3161201"/>
              <a:gd name="connsiteY5" fmla="*/ 768491 h 768491"/>
              <a:gd name="connsiteX6" fmla="*/ 162571 w 3161201"/>
              <a:gd name="connsiteY6" fmla="*/ 768491 h 768491"/>
              <a:gd name="connsiteX7" fmla="*/ 0 w 3161201"/>
              <a:gd name="connsiteY7" fmla="*/ 768491 h 7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201" h="768491">
                <a:moveTo>
                  <a:pt x="0" y="0"/>
                </a:moveTo>
                <a:lnTo>
                  <a:pt x="354694" y="0"/>
                </a:lnTo>
                <a:lnTo>
                  <a:pt x="407839" y="0"/>
                </a:lnTo>
                <a:lnTo>
                  <a:pt x="3161201" y="0"/>
                </a:lnTo>
                <a:lnTo>
                  <a:pt x="2969078" y="768491"/>
                </a:lnTo>
                <a:lnTo>
                  <a:pt x="407839" y="768491"/>
                </a:lnTo>
                <a:lnTo>
                  <a:pt x="162571" y="768491"/>
                </a:lnTo>
                <a:lnTo>
                  <a:pt x="0" y="768491"/>
                </a:lnTo>
                <a:close/>
              </a:path>
            </a:pathLst>
          </a:cu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sz="1600" dirty="0">
                <a:solidFill>
                  <a:schemeClr val="tx1"/>
                </a:solidFill>
                <a:latin typeface="微软雅黑" panose="020B0503020204020204" pitchFamily="34" charset="-122"/>
                <a:ea typeface="微软雅黑" panose="020B0503020204020204" pitchFamily="34" charset="-122"/>
              </a:rPr>
              <a:t>弥补现有目录短板</a:t>
            </a:r>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571500" y="2919768"/>
            <a:ext cx="10823334" cy="370840"/>
          </a:xfrm>
          <a:prstGeom prst="rect">
            <a:avLst/>
          </a:prstGeom>
          <a:noFill/>
        </p:spPr>
        <p:txBody>
          <a:bodyPr wrap="square">
            <a:spAutoFit/>
          </a:bodyPr>
          <a:lstStyle/>
          <a:p>
            <a:pPr algn="l">
              <a:lnSpc>
                <a:spcPct val="130000"/>
              </a:lnSpc>
              <a:buClrTx/>
              <a:buSzTx/>
              <a:buFontTx/>
            </a:pPr>
            <a:r>
              <a:rPr lang="zh-CN" altLang="en-US" sz="1400" dirty="0">
                <a:latin typeface="微软雅黑" panose="020B0503020204020204" pitchFamily="34" charset="-122"/>
                <a:ea typeface="微软雅黑" panose="020B0503020204020204" pitchFamily="34" charset="-122"/>
              </a:rPr>
              <a:t>PTCL侵袭性强、恶性程度高、预后差，复发</a:t>
            </a:r>
            <a:r>
              <a:rPr lang="zh-CN" altLang="en-US" sz="1400" dirty="0">
                <a:latin typeface="微软雅黑" panose="020B0503020204020204" pitchFamily="34" charset="-122"/>
                <a:ea typeface="微软雅黑" panose="020B0503020204020204" pitchFamily="34" charset="-122"/>
              </a:rPr>
              <a:t>或难治人群</a:t>
            </a:r>
            <a:r>
              <a:rPr lang="zh-CN" altLang="en-US" sz="1400" dirty="0">
                <a:latin typeface="微软雅黑" panose="020B0503020204020204" pitchFamily="34" charset="-122"/>
                <a:ea typeface="微软雅黑" panose="020B0503020204020204" pitchFamily="34" charset="-122"/>
              </a:rPr>
              <a:t>现有方案疗效有限</a:t>
            </a:r>
            <a:r>
              <a:rPr sz="1400" dirty="0">
                <a:latin typeface="微软雅黑" panose="020B0503020204020204" pitchFamily="34" charset="-122"/>
                <a:ea typeface="微软雅黑" panose="020B0503020204020204" pitchFamily="34" charset="-122"/>
              </a:rPr>
              <a:t>，</a:t>
            </a:r>
            <a:r>
              <a:rPr lang="zh-CN" altLang="en-US" sz="1400" b="1" dirty="0">
                <a:solidFill>
                  <a:srgbClr val="E5151F"/>
                </a:solidFill>
                <a:latin typeface="微软雅黑" panose="020B0503020204020204" pitchFamily="34" charset="-122"/>
                <a:ea typeface="微软雅黑" panose="020B0503020204020204" pitchFamily="34" charset="-122"/>
              </a:rPr>
              <a:t>米托蒽醌脂质体提供治疗新选择</a:t>
            </a:r>
            <a:endParaRPr lang="zh-CN" altLang="en-US" sz="1400" b="1" dirty="0">
              <a:solidFill>
                <a:srgbClr val="E5151F"/>
              </a:solidFill>
              <a:latin typeface="微软雅黑" panose="020B0503020204020204" pitchFamily="34" charset="-122"/>
              <a:ea typeface="微软雅黑" panose="020B0503020204020204" pitchFamily="34" charset="-122"/>
            </a:endParaRPr>
          </a:p>
        </p:txBody>
      </p:sp>
      <p:sp>
        <p:nvSpPr>
          <p:cNvPr id="58" name="矩形 57"/>
          <p:cNvSpPr/>
          <p:nvPr/>
        </p:nvSpPr>
        <p:spPr>
          <a:xfrm>
            <a:off x="550544" y="5253650"/>
            <a:ext cx="10936143" cy="721868"/>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Calibri" panose="020F0502020204030204"/>
              <a:ea typeface="微软雅黑" panose="020B0503020204020204" pitchFamily="34" charset="-122"/>
            </a:endParaRPr>
          </a:p>
        </p:txBody>
      </p:sp>
      <p:sp>
        <p:nvSpPr>
          <p:cNvPr id="61" name="任意多边形 43"/>
          <p:cNvSpPr/>
          <p:nvPr/>
        </p:nvSpPr>
        <p:spPr>
          <a:xfrm>
            <a:off x="553084" y="5259999"/>
            <a:ext cx="2344420" cy="346075"/>
          </a:xfrm>
          <a:custGeom>
            <a:avLst/>
            <a:gdLst>
              <a:gd name="connsiteX0" fmla="*/ 0 w 3161201"/>
              <a:gd name="connsiteY0" fmla="*/ 0 h 768491"/>
              <a:gd name="connsiteX1" fmla="*/ 354694 w 3161201"/>
              <a:gd name="connsiteY1" fmla="*/ 0 h 768491"/>
              <a:gd name="connsiteX2" fmla="*/ 407839 w 3161201"/>
              <a:gd name="connsiteY2" fmla="*/ 0 h 768491"/>
              <a:gd name="connsiteX3" fmla="*/ 3161201 w 3161201"/>
              <a:gd name="connsiteY3" fmla="*/ 0 h 768491"/>
              <a:gd name="connsiteX4" fmla="*/ 2969078 w 3161201"/>
              <a:gd name="connsiteY4" fmla="*/ 768491 h 768491"/>
              <a:gd name="connsiteX5" fmla="*/ 407839 w 3161201"/>
              <a:gd name="connsiteY5" fmla="*/ 768491 h 768491"/>
              <a:gd name="connsiteX6" fmla="*/ 162571 w 3161201"/>
              <a:gd name="connsiteY6" fmla="*/ 768491 h 768491"/>
              <a:gd name="connsiteX7" fmla="*/ 0 w 3161201"/>
              <a:gd name="connsiteY7" fmla="*/ 768491 h 7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201" h="768491">
                <a:moveTo>
                  <a:pt x="0" y="0"/>
                </a:moveTo>
                <a:lnTo>
                  <a:pt x="354694" y="0"/>
                </a:lnTo>
                <a:lnTo>
                  <a:pt x="407839" y="0"/>
                </a:lnTo>
                <a:lnTo>
                  <a:pt x="3161201" y="0"/>
                </a:lnTo>
                <a:lnTo>
                  <a:pt x="2969078" y="768491"/>
                </a:lnTo>
                <a:lnTo>
                  <a:pt x="407839" y="768491"/>
                </a:lnTo>
                <a:lnTo>
                  <a:pt x="162571" y="768491"/>
                </a:lnTo>
                <a:lnTo>
                  <a:pt x="0" y="768491"/>
                </a:lnTo>
                <a:close/>
              </a:path>
            </a:pathLst>
          </a:cu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sz="1600" dirty="0">
                <a:solidFill>
                  <a:schemeClr val="tx1"/>
                </a:solidFill>
                <a:latin typeface="微软雅黑" panose="020B0503020204020204" pitchFamily="34" charset="-122"/>
                <a:ea typeface="微软雅黑" panose="020B0503020204020204" pitchFamily="34" charset="-122"/>
              </a:rPr>
              <a:t>便于临床管理</a:t>
            </a:r>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553084" y="5613694"/>
            <a:ext cx="10841750" cy="370840"/>
          </a:xfrm>
          <a:prstGeom prst="rect">
            <a:avLst/>
          </a:prstGeom>
          <a:noFill/>
        </p:spPr>
        <p:txBody>
          <a:bodyPr wrap="square">
            <a:spAutoFit/>
          </a:bodyPr>
          <a:lstStyle/>
          <a:p>
            <a:pPr algn="l">
              <a:lnSpc>
                <a:spcPct val="130000"/>
              </a:lnSpc>
              <a:buClrTx/>
              <a:buSzTx/>
              <a:buFontTx/>
            </a:pPr>
            <a:r>
              <a:rPr lang="zh-CN" altLang="en-US" sz="1400" b="1" dirty="0">
                <a:solidFill>
                  <a:srgbClr val="E5151F"/>
                </a:solidFill>
                <a:latin typeface="微软雅黑" panose="020B0503020204020204" pitchFamily="34" charset="-122"/>
                <a:ea typeface="微软雅黑" panose="020B0503020204020204" pitchFamily="34" charset="-122"/>
              </a:rPr>
              <a:t>适应症、用法用量、禁忌症明确，方便临床管理与使用。</a:t>
            </a:r>
            <a:r>
              <a:rPr lang="zh-CN" altLang="en-US" sz="1400" dirty="0">
                <a:latin typeface="微软雅黑" panose="020B0503020204020204" pitchFamily="34" charset="-122"/>
                <a:ea typeface="微软雅黑" panose="020B0503020204020204" pitchFamily="34" charset="-122"/>
              </a:rPr>
              <a:t>患者诊疗集中在三级医院的⾎液科，</a:t>
            </a:r>
            <a:r>
              <a:rPr lang="zh-CN" altLang="en-US" sz="1400" b="1" dirty="0">
                <a:solidFill>
                  <a:srgbClr val="E5151F"/>
                </a:solidFill>
                <a:latin typeface="微软雅黑" panose="020B0503020204020204" pitchFamily="34" charset="-122"/>
                <a:ea typeface="微软雅黑" panose="020B0503020204020204" pitchFamily="34" charset="-122"/>
              </a:rPr>
              <a:t>不易出现超说明书</a:t>
            </a:r>
            <a:r>
              <a:rPr lang="zh-CN" altLang="en-US" sz="1400" b="1" dirty="0">
                <a:solidFill>
                  <a:srgbClr val="E5151F"/>
                </a:solidFill>
                <a:latin typeface="微软雅黑" panose="020B0503020204020204" pitchFamily="34" charset="-122"/>
                <a:ea typeface="微软雅黑" panose="020B0503020204020204" pitchFamily="34" charset="-122"/>
              </a:rPr>
              <a:t>使用</a:t>
            </a:r>
            <a:endParaRPr lang="zh-CN" altLang="en-US" sz="1400" b="1" dirty="0">
              <a:solidFill>
                <a:srgbClr val="E5151F"/>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a:xfrm>
            <a:off x="550545" y="180975"/>
            <a:ext cx="9949815" cy="704215"/>
          </a:xfrm>
        </p:spPr>
        <p:txBody>
          <a:bodyPr vert="horz"/>
          <a:lstStyle/>
          <a:p>
            <a:pPr marL="0" marR="0" lvl="0" indent="0" defTabSz="914400" rtl="0" eaLnBrk="1" fontAlgn="auto" latinLnBrk="0" hangingPunct="1">
              <a:lnSpc>
                <a:spcPct val="130000"/>
              </a:lnSpc>
              <a:spcBef>
                <a:spcPts val="0"/>
              </a:spcBef>
              <a:spcAft>
                <a:spcPts val="0"/>
              </a:spcAft>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米托蒽醌脂质体可极大缓解临床治疗需求，有力填补治疗空白</a:t>
            </a:r>
            <a:endPar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550545" y="1435126"/>
            <a:ext cx="10936144" cy="703410"/>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Calibri" panose="020F0502020204030204"/>
              <a:ea typeface="微软雅黑" panose="020B0503020204020204" pitchFamily="34" charset="-122"/>
            </a:endParaRPr>
          </a:p>
        </p:txBody>
      </p:sp>
      <p:sp>
        <p:nvSpPr>
          <p:cNvPr id="21" name="任意多边形 43"/>
          <p:cNvSpPr/>
          <p:nvPr/>
        </p:nvSpPr>
        <p:spPr>
          <a:xfrm>
            <a:off x="571500" y="1455445"/>
            <a:ext cx="2344420" cy="321310"/>
          </a:xfrm>
          <a:custGeom>
            <a:avLst/>
            <a:gdLst>
              <a:gd name="connsiteX0" fmla="*/ 0 w 3161201"/>
              <a:gd name="connsiteY0" fmla="*/ 0 h 768491"/>
              <a:gd name="connsiteX1" fmla="*/ 354694 w 3161201"/>
              <a:gd name="connsiteY1" fmla="*/ 0 h 768491"/>
              <a:gd name="connsiteX2" fmla="*/ 407839 w 3161201"/>
              <a:gd name="connsiteY2" fmla="*/ 0 h 768491"/>
              <a:gd name="connsiteX3" fmla="*/ 3161201 w 3161201"/>
              <a:gd name="connsiteY3" fmla="*/ 0 h 768491"/>
              <a:gd name="connsiteX4" fmla="*/ 2969078 w 3161201"/>
              <a:gd name="connsiteY4" fmla="*/ 768491 h 768491"/>
              <a:gd name="connsiteX5" fmla="*/ 407839 w 3161201"/>
              <a:gd name="connsiteY5" fmla="*/ 768491 h 768491"/>
              <a:gd name="connsiteX6" fmla="*/ 162571 w 3161201"/>
              <a:gd name="connsiteY6" fmla="*/ 768491 h 768491"/>
              <a:gd name="connsiteX7" fmla="*/ 0 w 3161201"/>
              <a:gd name="connsiteY7" fmla="*/ 768491 h 7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201" h="768491">
                <a:moveTo>
                  <a:pt x="0" y="0"/>
                </a:moveTo>
                <a:lnTo>
                  <a:pt x="354694" y="0"/>
                </a:lnTo>
                <a:lnTo>
                  <a:pt x="407839" y="0"/>
                </a:lnTo>
                <a:lnTo>
                  <a:pt x="3161201" y="0"/>
                </a:lnTo>
                <a:lnTo>
                  <a:pt x="2969078" y="768491"/>
                </a:lnTo>
                <a:lnTo>
                  <a:pt x="407839" y="768491"/>
                </a:lnTo>
                <a:lnTo>
                  <a:pt x="162571" y="768491"/>
                </a:lnTo>
                <a:lnTo>
                  <a:pt x="0" y="768491"/>
                </a:lnTo>
                <a:close/>
              </a:path>
            </a:pathLst>
          </a:cu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sz="1600" dirty="0">
                <a:solidFill>
                  <a:schemeClr val="tx1"/>
                </a:solidFill>
                <a:latin typeface="微软雅黑" panose="020B0503020204020204" pitchFamily="34" charset="-122"/>
                <a:ea typeface="微软雅黑" panose="020B0503020204020204" pitchFamily="34" charset="-122"/>
              </a:rPr>
              <a:t>对公共卫生有积极影响</a:t>
            </a:r>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560704" y="1762150"/>
            <a:ext cx="10350367" cy="370840"/>
          </a:xfrm>
          <a:prstGeom prst="rect">
            <a:avLst/>
          </a:prstGeom>
          <a:noFill/>
        </p:spPr>
        <p:txBody>
          <a:bodyPr wrap="square">
            <a:spAutoFit/>
          </a:bodyPr>
          <a:lstStyle/>
          <a:p>
            <a:pPr>
              <a:lnSpc>
                <a:spcPct val="130000"/>
              </a:lnSpc>
            </a:pPr>
            <a:r>
              <a:rPr lang="zh-CN" altLang="en-US" sz="1400" dirty="0">
                <a:latin typeface="微软雅黑" panose="020B0503020204020204" pitchFamily="34" charset="-122"/>
                <a:ea typeface="微软雅黑" panose="020B0503020204020204" pitchFamily="34" charset="-122"/>
              </a:rPr>
              <a:t>米托蒽醌脂质体</a:t>
            </a:r>
            <a:r>
              <a:rPr lang="zh-CN" altLang="en-US" sz="1400" b="1" dirty="0">
                <a:solidFill>
                  <a:srgbClr val="E5151F"/>
                </a:solidFill>
                <a:latin typeface="微软雅黑" panose="020B0503020204020204" pitchFamily="34" charset="-122"/>
                <a:ea typeface="微软雅黑" panose="020B0503020204020204" pitchFamily="34" charset="-122"/>
              </a:rPr>
              <a:t>提升PTCL患者的</a:t>
            </a:r>
            <a:r>
              <a:rPr lang="en-US" altLang="zh-CN" sz="1400" b="1" dirty="0">
                <a:solidFill>
                  <a:srgbClr val="E5151F"/>
                </a:solidFill>
                <a:latin typeface="微软雅黑" panose="020B0503020204020204" pitchFamily="34" charset="-122"/>
                <a:ea typeface="微软雅黑" panose="020B0503020204020204" pitchFamily="34" charset="-122"/>
              </a:rPr>
              <a:t>mPFS</a:t>
            </a:r>
            <a:r>
              <a:rPr lang="zh-CN" altLang="en-US" sz="1400" b="1" dirty="0">
                <a:solidFill>
                  <a:srgbClr val="E5151F"/>
                </a:solidFill>
                <a:latin typeface="微软雅黑" panose="020B0503020204020204" pitchFamily="34" charset="-122"/>
                <a:ea typeface="微软雅黑" panose="020B0503020204020204" pitchFamily="34" charset="-122"/>
              </a:rPr>
              <a:t>，提高患者生活质量，提升</a:t>
            </a:r>
            <a:r>
              <a:rPr lang="zh-CN" altLang="en-US" sz="1400" b="1" dirty="0">
                <a:solidFill>
                  <a:srgbClr val="E5151F"/>
                </a:solidFill>
                <a:latin typeface="微软雅黑" panose="020B0503020204020204" pitchFamily="34" charset="-122"/>
                <a:ea typeface="微软雅黑" panose="020B0503020204020204" pitchFamily="34" charset="-122"/>
              </a:rPr>
              <a:t>患者健康水平</a:t>
            </a:r>
            <a:endParaRPr lang="zh-CN" altLang="en-US" sz="1400" b="1" dirty="0">
              <a:solidFill>
                <a:srgbClr val="E5151F"/>
              </a:solidFill>
              <a:latin typeface="微软雅黑" panose="020B0503020204020204" pitchFamily="34" charset="-122"/>
              <a:ea typeface="微软雅黑" panose="020B0503020204020204" pitchFamily="34" charset="-122"/>
            </a:endParaRPr>
          </a:p>
        </p:txBody>
      </p:sp>
      <p:sp>
        <p:nvSpPr>
          <p:cNvPr id="23" name="矩形 22"/>
          <p:cNvSpPr/>
          <p:nvPr/>
        </p:nvSpPr>
        <p:spPr>
          <a:xfrm>
            <a:off x="550544" y="3828940"/>
            <a:ext cx="10936142" cy="997585"/>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Calibri" panose="020F0502020204030204"/>
              <a:ea typeface="微软雅黑" panose="020B0503020204020204" pitchFamily="34" charset="-122"/>
            </a:endParaRPr>
          </a:p>
        </p:txBody>
      </p:sp>
      <p:sp>
        <p:nvSpPr>
          <p:cNvPr id="25" name="任意多边形 43"/>
          <p:cNvSpPr/>
          <p:nvPr/>
        </p:nvSpPr>
        <p:spPr>
          <a:xfrm>
            <a:off x="552449" y="3838465"/>
            <a:ext cx="2344420" cy="314960"/>
          </a:xfrm>
          <a:custGeom>
            <a:avLst/>
            <a:gdLst>
              <a:gd name="connsiteX0" fmla="*/ 0 w 3161201"/>
              <a:gd name="connsiteY0" fmla="*/ 0 h 768491"/>
              <a:gd name="connsiteX1" fmla="*/ 354694 w 3161201"/>
              <a:gd name="connsiteY1" fmla="*/ 0 h 768491"/>
              <a:gd name="connsiteX2" fmla="*/ 407839 w 3161201"/>
              <a:gd name="connsiteY2" fmla="*/ 0 h 768491"/>
              <a:gd name="connsiteX3" fmla="*/ 3161201 w 3161201"/>
              <a:gd name="connsiteY3" fmla="*/ 0 h 768491"/>
              <a:gd name="connsiteX4" fmla="*/ 2969078 w 3161201"/>
              <a:gd name="connsiteY4" fmla="*/ 768491 h 768491"/>
              <a:gd name="connsiteX5" fmla="*/ 407839 w 3161201"/>
              <a:gd name="connsiteY5" fmla="*/ 768491 h 768491"/>
              <a:gd name="connsiteX6" fmla="*/ 162571 w 3161201"/>
              <a:gd name="connsiteY6" fmla="*/ 768491 h 768491"/>
              <a:gd name="connsiteX7" fmla="*/ 0 w 3161201"/>
              <a:gd name="connsiteY7" fmla="*/ 768491 h 7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201" h="768491">
                <a:moveTo>
                  <a:pt x="0" y="0"/>
                </a:moveTo>
                <a:lnTo>
                  <a:pt x="354694" y="0"/>
                </a:lnTo>
                <a:lnTo>
                  <a:pt x="407839" y="0"/>
                </a:lnTo>
                <a:lnTo>
                  <a:pt x="3161201" y="0"/>
                </a:lnTo>
                <a:lnTo>
                  <a:pt x="2969078" y="768491"/>
                </a:lnTo>
                <a:lnTo>
                  <a:pt x="407839" y="768491"/>
                </a:lnTo>
                <a:lnTo>
                  <a:pt x="162571" y="768491"/>
                </a:lnTo>
                <a:lnTo>
                  <a:pt x="0" y="768491"/>
                </a:lnTo>
                <a:close/>
              </a:path>
            </a:pathLst>
          </a:cu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sz="1600" dirty="0">
                <a:solidFill>
                  <a:schemeClr val="tx1"/>
                </a:solidFill>
                <a:latin typeface="微软雅黑" panose="020B0503020204020204" pitchFamily="34" charset="-122"/>
                <a:ea typeface="微软雅黑" panose="020B0503020204020204" pitchFamily="34" charset="-122"/>
              </a:rPr>
              <a:t>符合“保基本”原则</a:t>
            </a:r>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550544" y="4141068"/>
            <a:ext cx="10936143" cy="694055"/>
          </a:xfrm>
          <a:prstGeom prst="rect">
            <a:avLst/>
          </a:prstGeom>
          <a:noFill/>
        </p:spPr>
        <p:txBody>
          <a:bodyPr wrap="square">
            <a:spAutoFit/>
          </a:bodyPr>
          <a:lstStyle/>
          <a:p>
            <a:pPr algn="l">
              <a:lnSpc>
                <a:spcPct val="130000"/>
              </a:lnSpc>
              <a:buClrTx/>
              <a:buSzTx/>
              <a:buFontTx/>
            </a:pPr>
            <a:r>
              <a:rPr lang="zh-CN" altLang="en-US" sz="1400" b="1" dirty="0">
                <a:solidFill>
                  <a:srgbClr val="E5151F"/>
                </a:solidFill>
                <a:latin typeface="微软雅黑" panose="020B0503020204020204" pitchFamily="34" charset="-122"/>
                <a:ea typeface="微软雅黑" panose="020B0503020204020204" pitchFamily="34" charset="-122"/>
                <a:sym typeface="+mn-ea"/>
              </a:rPr>
              <a:t>米托蒽醌脂质体疗效确切、安全耐受，临床必</a:t>
            </a:r>
            <a:r>
              <a:rPr lang="zh-CN" altLang="en-US" sz="1400" b="1" dirty="0">
                <a:solidFill>
                  <a:srgbClr val="E5151F"/>
                </a:solidFill>
                <a:latin typeface="微软雅黑" panose="020B0503020204020204" pitchFamily="34" charset="-122"/>
                <a:ea typeface="微软雅黑" panose="020B0503020204020204" pitchFamily="34" charset="-122"/>
                <a:sym typeface="+mn-ea"/>
              </a:rPr>
              <a:t>需，降低患者</a:t>
            </a:r>
            <a:r>
              <a:rPr lang="zh-CN" altLang="en-US" sz="1400" b="1" dirty="0">
                <a:solidFill>
                  <a:srgbClr val="E5151F"/>
                </a:solidFill>
                <a:latin typeface="微软雅黑" panose="020B0503020204020204" pitchFamily="34" charset="-122"/>
                <a:ea typeface="微软雅黑" panose="020B0503020204020204" pitchFamily="34" charset="-122"/>
                <a:sym typeface="+mn-ea"/>
              </a:rPr>
              <a:t>多次复发带来的就医负担和社会经济负担</a:t>
            </a:r>
            <a:endParaRPr lang="zh-CN" altLang="en-US" sz="1400" b="1" dirty="0">
              <a:solidFill>
                <a:srgbClr val="E5151F"/>
              </a:solidFill>
              <a:latin typeface="微软雅黑" panose="020B0503020204020204" pitchFamily="34" charset="-122"/>
              <a:ea typeface="微软雅黑" panose="020B0503020204020204" pitchFamily="34" charset="-122"/>
              <a:sym typeface="+mn-ea"/>
            </a:endParaRPr>
          </a:p>
          <a:p>
            <a:pPr>
              <a:lnSpc>
                <a:spcPct val="150000"/>
              </a:lnSpc>
            </a:pPr>
            <a:r>
              <a:rPr lang="zh-CN" altLang="en-US" sz="1400" dirty="0">
                <a:latin typeface="微软雅黑" panose="020B0503020204020204" pitchFamily="34" charset="-122"/>
                <a:ea typeface="微软雅黑" panose="020B0503020204020204" pitchFamily="34" charset="-122"/>
                <a:sym typeface="+mn-ea"/>
              </a:rPr>
              <a:t>复发</a:t>
            </a:r>
            <a:r>
              <a:rPr lang="zh-CN" altLang="en-US" sz="1400" dirty="0">
                <a:latin typeface="微软雅黑" panose="020B0503020204020204" pitchFamily="34" charset="-122"/>
                <a:ea typeface="微软雅黑" panose="020B0503020204020204" pitchFamily="34" charset="-122"/>
                <a:sym typeface="+mn-ea"/>
              </a:rPr>
              <a:t>或难治</a:t>
            </a:r>
            <a:r>
              <a:rPr lang="en-US" altLang="zh-CN" sz="1400" dirty="0">
                <a:latin typeface="微软雅黑" panose="020B0503020204020204" pitchFamily="34" charset="-122"/>
                <a:ea typeface="微软雅黑" panose="020B0503020204020204" pitchFamily="34" charset="-122"/>
                <a:sym typeface="+mn-ea"/>
              </a:rPr>
              <a:t>PTCL</a:t>
            </a:r>
            <a:r>
              <a:rPr lang="zh-CN" altLang="en-US" sz="1400" dirty="0">
                <a:latin typeface="微软雅黑" panose="020B0503020204020204" pitchFamily="34" charset="-122"/>
                <a:ea typeface="微软雅黑" panose="020B0503020204020204" pitchFamily="34" charset="-122"/>
                <a:sym typeface="+mn-ea"/>
              </a:rPr>
              <a:t>患者人群少，对医保基金的影响较</a:t>
            </a:r>
            <a:r>
              <a:rPr lang="zh-CN" altLang="en-US" sz="1400" dirty="0">
                <a:latin typeface="微软雅黑" panose="020B0503020204020204" pitchFamily="34" charset="-122"/>
                <a:ea typeface="微软雅黑" panose="020B0503020204020204" pitchFamily="34" charset="-122"/>
                <a:sym typeface="+mn-ea"/>
              </a:rPr>
              <a:t>小</a:t>
            </a:r>
            <a:endParaRPr lang="zh-CN" altLang="en-US" sz="1400" dirty="0">
              <a:latin typeface="微软雅黑" panose="020B0503020204020204" pitchFamily="34" charset="-122"/>
              <a:ea typeface="微软雅黑" panose="020B0503020204020204" pitchFamily="34" charset="-122"/>
              <a:sym typeface="+mn-ea"/>
            </a:endParaRPr>
          </a:p>
        </p:txBody>
      </p:sp>
      <p:sp>
        <p:nvSpPr>
          <p:cNvPr id="5" name="Rectangle 7"/>
          <p:cNvSpPr/>
          <p:nvPr/>
        </p:nvSpPr>
        <p:spPr>
          <a:xfrm>
            <a:off x="-3810" y="0"/>
            <a:ext cx="459740" cy="10807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微软雅黑" panose="020B0503020204020204" pitchFamily="34" charset="-122"/>
                <a:ea typeface="微软雅黑" panose="020B0503020204020204" pitchFamily="34" charset="-122"/>
              </a:rPr>
              <a:t>公平性</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 name="文本框 6"/>
          <p:cNvSpPr txBox="1"/>
          <p:nvPr/>
        </p:nvSpPr>
        <p:spPr>
          <a:xfrm>
            <a:off x="11661140" y="6612890"/>
            <a:ext cx="530860" cy="245110"/>
          </a:xfrm>
          <a:prstGeom prst="rect">
            <a:avLst/>
          </a:prstGeom>
          <a:noFill/>
        </p:spPr>
        <p:txBody>
          <a:bodyPr wrap="square" rtlCol="0">
            <a:spAutoFit/>
          </a:bodyPr>
          <a:lstStyle/>
          <a:p>
            <a:r>
              <a:rPr lang="en-US" altLang="zh-CN" sz="1000">
                <a:solidFill>
                  <a:schemeClr val="bg1">
                    <a:lumMod val="50000"/>
                  </a:schemeClr>
                </a:solidFill>
                <a:latin typeface="微软雅黑" panose="020B0503020204020204" pitchFamily="34" charset="-122"/>
                <a:ea typeface="微软雅黑" panose="020B0503020204020204" pitchFamily="34" charset="-122"/>
              </a:rPr>
              <a:t>9/10</a:t>
            </a:r>
            <a:endParaRPr lang="en-US" altLang="zh-CN" sz="100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THINKCELLSHAPEDONOTDELETE" val="thinkcellActiveDocDoNotDelete"/>
</p:tagLst>
</file>

<file path=ppt/tags/tag10.xml><?xml version="1.0" encoding="utf-8"?>
<p:tagLst xmlns:p="http://schemas.openxmlformats.org/presentationml/2006/main">
  <p:tag name="TABLE_ENDDRAG_ORIGIN_RECT" val="537*297"/>
  <p:tag name="TABLE_ENDDRAG_RECT" val="400*196*537*297"/>
</p:tagLst>
</file>

<file path=ppt/tags/tag11.xml><?xml version="1.0" encoding="utf-8"?>
<p:tagLst xmlns:p="http://schemas.openxmlformats.org/presentationml/2006/main">
  <p:tag name="THINKCELLSHAPEDONOTDELETE" val="thinkcellActiveDocDoNotDelete"/>
</p:tagLst>
</file>

<file path=ppt/tags/tag12.xml><?xml version="1.0" encoding="utf-8"?>
<p:tagLst xmlns:p="http://schemas.openxmlformats.org/presentationml/2006/main">
  <p:tag name="THINKCELLSHAPEDONOTDELETE" val="thinkcellActiveDocDoNotDelete"/>
</p:tagLst>
</file>

<file path=ppt/tags/tag13.xml><?xml version="1.0" encoding="utf-8"?>
<p:tagLst xmlns:p="http://schemas.openxmlformats.org/presentationml/2006/main">
  <p:tag name="COMMONDATA" val="eyJoZGlkIjoiZmQxNmZlMDAxNzMxYzIyMDhlMDZmMDMxNTQzYjc5NmEifQ=="/>
  <p:tag name="KSO_WPP_MARK_KEY" val="85fd0c18-e9d2-48b3-be83-bce1080b6938"/>
</p:tagLst>
</file>

<file path=ppt/tags/tag2.xml><?xml version="1.0" encoding="utf-8"?>
<p:tagLst xmlns:p="http://schemas.openxmlformats.org/presentationml/2006/main">
  <p:tag name="THINKCELLSHAPEDONOTDELETE" val="thinkcellActiveDocDoNotDelete"/>
</p:tagLst>
</file>

<file path=ppt/tags/tag3.xml><?xml version="1.0" encoding="utf-8"?>
<p:tagLst xmlns:p="http://schemas.openxmlformats.org/presentationml/2006/main">
  <p:tag name="KSO_WM_UNIT_TABLE_BEAUTIFY" val="smartTable{7b267e2d-8a52-45ee-8b7b-e63b2017401f}"/>
  <p:tag name="TABLE_ENDDRAG_ORIGIN_RECT" val="533*387"/>
  <p:tag name="TABLE_ENDDRAG_RECT" val="50*81*533*387"/>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ABLE_ENDDRAG_ORIGIN_RECT" val="864*396"/>
  <p:tag name="TABLE_ENDDRAG_RECT" val="52*101*864*396"/>
  <p:tag name="KSO_WM_UNIT_TABLE_BEAUTIFY" val="smartTable{47bd4470-c735-46dc-93f8-157e5a1104d6}"/>
</p:tagLst>
</file>

<file path=ppt/tags/tag6.xml><?xml version="1.0" encoding="utf-8"?>
<p:tagLst xmlns:p="http://schemas.openxmlformats.org/presentationml/2006/main">
  <p:tag name="KSO_WM_UNIT_TABLE_BEAUTIFY" val="smartTable{ea6ec9f3-4bc9-47bd-bbe9-4a870e418516}"/>
  <p:tag name="TABLE_ENDDRAG_ORIGIN_RECT" val="374*223"/>
  <p:tag name="TABLE_ENDDRAG_RECT" val="541*180*374*223"/>
</p:tagLst>
</file>

<file path=ppt/tags/tag7.xml><?xml version="1.0" encoding="utf-8"?>
<p:tagLst xmlns:p="http://schemas.openxmlformats.org/presentationml/2006/main">
  <p:tag name="THINKCELLSHAPEDONOTDELETE" val="thinkcellActiveDocDoNotDelete"/>
</p:tagLst>
</file>

<file path=ppt/tags/tag8.xml><?xml version="1.0" encoding="utf-8"?>
<p:tagLst xmlns:p="http://schemas.openxmlformats.org/presentationml/2006/main">
  <p:tag name="KSO_WM_UNIT_TABLE_BEAUTIFY" val="smartTable{439547a0-0e5d-44df-9fed-c3af0f309c9f}"/>
  <p:tag name="TABLE_ENDDRAG_ORIGIN_RECT" val="371*117"/>
  <p:tag name="TABLE_ENDDRAG_RECT" val="503*214*371*117"/>
</p:tagLst>
</file>

<file path=ppt/tags/tag9.xml><?xml version="1.0" encoding="utf-8"?>
<p:tagLst xmlns:p="http://schemas.openxmlformats.org/presentationml/2006/main">
  <p:tag name="THINKCELLSHAPEDONOTDELETE" val="thinkcellActiveDocDoNotDelete"/>
</p:tagLst>
</file>

<file path=ppt/theme/theme1.xml><?xml version="1.0" encoding="utf-8"?>
<a:theme xmlns:a="http://schemas.openxmlformats.org/drawingml/2006/main" name="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3888</Words>
  <Application>WPS 文字</Application>
  <PresentationFormat>宽屏</PresentationFormat>
  <Paragraphs>259</Paragraphs>
  <Slides>10</Slides>
  <Notes>10</Notes>
  <HiddenSlides>0</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7</vt:i4>
      </vt:variant>
      <vt:variant>
        <vt:lpstr>幻灯片标题</vt:lpstr>
      </vt:variant>
      <vt:variant>
        <vt:i4>10</vt:i4>
      </vt:variant>
    </vt:vector>
  </HeadingPairs>
  <TitlesOfParts>
    <vt:vector size="39" baseType="lpstr">
      <vt:lpstr>Arial</vt:lpstr>
      <vt:lpstr>宋体</vt:lpstr>
      <vt:lpstr>Wingdings</vt:lpstr>
      <vt:lpstr>微软雅黑</vt:lpstr>
      <vt:lpstr>Calibri</vt:lpstr>
      <vt:lpstr>Helvetica Neue</vt:lpstr>
      <vt:lpstr>メイリオ</vt:lpstr>
      <vt:lpstr>苹方-简</vt:lpstr>
      <vt:lpstr>汉仪旗黑</vt:lpstr>
      <vt:lpstr>等线</vt:lpstr>
      <vt:lpstr>Calibri</vt:lpstr>
      <vt:lpstr>Times New Roman</vt:lpstr>
      <vt:lpstr>Wingdings</vt:lpstr>
      <vt:lpstr>Tahoma</vt:lpstr>
      <vt:lpstr>华文行楷</vt:lpstr>
      <vt:lpstr>汉仪书宋二KW</vt:lpstr>
      <vt:lpstr>汉仪中等线KW</vt:lpstr>
      <vt:lpstr>行楷-简</vt:lpstr>
      <vt:lpstr>宋体</vt:lpstr>
      <vt:lpstr>Arial Unicode MS</vt:lpstr>
      <vt:lpstr>宋体-简</vt:lpstr>
      <vt:lpstr>Office 主题</vt:lpstr>
      <vt:lpstr>TCLayout.ActiveDocument.1</vt:lpstr>
      <vt:lpstr>TCLayout.ActiveDocument.1</vt:lpstr>
      <vt:lpstr>TCLayout.ActiveDocument.1</vt:lpstr>
      <vt:lpstr>TCLayout.ActiveDocument.1</vt:lpstr>
      <vt:lpstr>TCLayout.ActiveDocument.1</vt:lpstr>
      <vt:lpstr>TCLayout.ActiveDocument.1</vt:lpstr>
      <vt:lpstr>TCLayout.ActiveDocument.1</vt:lpstr>
      <vt:lpstr>PowerPoint 演示文稿</vt:lpstr>
      <vt:lpstr>PowerPoint 演示文稿</vt:lpstr>
      <vt:lpstr>盐酸米托蒽醌脂质体注射液基本信息</vt:lpstr>
      <vt:lpstr>PTCL是一组异质性强的侵袭性淋巴瘤，复发难治PTCL患者约1万人/年，5年生存率仅25％～30％，现有治疗方案疗效有限</vt:lpstr>
      <vt:lpstr>PowerPoint 演示文稿</vt:lpstr>
      <vt:lpstr>延长患者mPFS(达8.5个月)，ORR、CR、mOS均高于西达本胺，被国内权威指南推荐</vt:lpstr>
      <vt:lpstr>脂质体剂型改变药物药代动力学和组织分布，提高肿瘤部位药物浓度，提升心脏安全性</vt:lpstr>
      <vt:lpstr>2.2类创新药，获得国家“重大新药创制”、优先审评、FDA孤儿药等资格</vt:lpstr>
      <vt:lpstr>米托蒽醌脂质体可极大缓解临床治疗需求，有力填补治疗空白</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坤合企划</dc:creator>
  <cp:lastModifiedBy></cp:lastModifiedBy>
  <cp:revision>1301</cp:revision>
  <dcterms:created xsi:type="dcterms:W3CDTF">2023-07-13T07:48:02Z</dcterms:created>
  <dcterms:modified xsi:type="dcterms:W3CDTF">2023-07-13T07:48:02Z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2052-4.6.1.7467</vt:lpwstr>
  </property>
  <property fmtid="{D5CDD505-2E9C-101B-9397-08002B2CF9AE}" pid="3" name="ICV">
    <vt:lpwstr>B7831FAC57EB5E6385E4AB640C333414</vt:lpwstr>
  </property>
</Properties>
</file>