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8" r:id="rId3"/>
    <p:sldId id="284" r:id="rId4"/>
    <p:sldId id="300" r:id="rId5"/>
    <p:sldId id="304" r:id="rId6"/>
    <p:sldId id="297" r:id="rId7"/>
    <p:sldId id="307" r:id="rId8"/>
    <p:sldId id="268" r:id="rId9"/>
    <p:sldId id="295" r:id="rId10"/>
    <p:sldId id="294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99F"/>
    <a:srgbClr val="E28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883D2-CF18-48B8-97AE-3AE7EB6ACCF9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E80C4-F4B2-4B47-B6F3-5E9845DF62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7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80C4-F4B2-4B47-B6F3-5E9845DF62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11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2002-9C72-463C-A2FC-4724BFBC68B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E054-2299-44C7-86B4-88EEA86C8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2002-9C72-463C-A2FC-4724BFBC68B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E054-2299-44C7-86B4-88EEA86C8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2002-9C72-463C-A2FC-4724BFBC68B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E054-2299-44C7-86B4-88EEA86C8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95160" cy="91503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C499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8338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latin typeface="微软雅黑" pitchFamily="34" charset="-122"/>
                <a:ea typeface="微软雅黑" pitchFamily="34" charset="-122"/>
              </a:defRPr>
            </a:lvl2pPr>
            <a:lvl3pPr>
              <a:defRPr sz="2000">
                <a:latin typeface="微软雅黑" pitchFamily="34" charset="-122"/>
                <a:ea typeface="微软雅黑" pitchFamily="34" charset="-122"/>
              </a:defRPr>
            </a:lvl3pPr>
            <a:lvl4pPr>
              <a:defRPr sz="2000">
                <a:latin typeface="微软雅黑" pitchFamily="34" charset="-122"/>
                <a:ea typeface="微软雅黑" pitchFamily="34" charset="-122"/>
              </a:defRPr>
            </a:lvl4pPr>
            <a:lvl5pPr>
              <a:defRPr sz="20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2002-9C72-463C-A2FC-4724BFBC68B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E054-2299-44C7-86B4-88EEA86C8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2002-9C72-463C-A2FC-4724BFBC68B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E054-2299-44C7-86B4-88EEA86C8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2002-9C72-463C-A2FC-4724BFBC68B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E054-2299-44C7-86B4-88EEA86C8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2002-9C72-463C-A2FC-4724BFBC68B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E054-2299-44C7-86B4-88EEA86C8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2002-9C72-463C-A2FC-4724BFBC68B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E054-2299-44C7-86B4-88EEA86C8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2002-9C72-463C-A2FC-4724BFBC68B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E054-2299-44C7-86B4-88EEA86C8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2002-9C72-463C-A2FC-4724BFBC68B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E054-2299-44C7-86B4-88EEA86C8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2002-9C72-463C-A2FC-4724BFBC68B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E054-2299-44C7-86B4-88EEA86C8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12002-9C72-463C-A2FC-4724BFBC68B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CE054-2299-44C7-86B4-88EEA86C8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583" y="1869743"/>
            <a:ext cx="10515600" cy="423080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 smtClean="0">
                <a:solidFill>
                  <a:schemeClr val="bg1"/>
                </a:solidFill>
              </a:rPr>
              <a:t>艾司奥美拉唑镁肠溶干混悬剂</a:t>
            </a:r>
            <a:r>
              <a:rPr lang="en-US" altLang="zh-CN" sz="4400" dirty="0">
                <a:solidFill>
                  <a:schemeClr val="bg1"/>
                </a:solidFill>
              </a:rPr>
              <a:t/>
            </a:r>
            <a:br>
              <a:rPr lang="en-US" altLang="zh-CN" sz="4400" dirty="0">
                <a:solidFill>
                  <a:schemeClr val="bg1"/>
                </a:solidFill>
              </a:rPr>
            </a:br>
            <a:r>
              <a:rPr lang="zh-CN" altLang="en-US" sz="4400" dirty="0" smtClean="0">
                <a:solidFill>
                  <a:schemeClr val="bg1"/>
                </a:solidFill>
              </a:rPr>
              <a:t>（</a:t>
            </a:r>
            <a:r>
              <a:rPr lang="zh-CN" altLang="en-US" sz="4400" dirty="0">
                <a:solidFill>
                  <a:schemeClr val="bg1"/>
                </a:solidFill>
              </a:rPr>
              <a:t>奥</a:t>
            </a:r>
            <a:r>
              <a:rPr lang="zh-CN" altLang="en-US" sz="4400" dirty="0" smtClean="0">
                <a:solidFill>
                  <a:schemeClr val="bg1"/>
                </a:solidFill>
              </a:rPr>
              <a:t>胜明</a:t>
            </a:r>
            <a:r>
              <a:rPr lang="en-US" altLang="zh-CN" sz="4400" baseline="30000" dirty="0" smtClean="0">
                <a:solidFill>
                  <a:schemeClr val="bg1"/>
                </a:solidFill>
              </a:rPr>
              <a:t>®</a:t>
            </a:r>
            <a:r>
              <a:rPr lang="zh-CN" altLang="en-US" sz="4400" dirty="0">
                <a:solidFill>
                  <a:schemeClr val="bg1"/>
                </a:solidFill>
              </a:rPr>
              <a:t>）</a:t>
            </a:r>
            <a:r>
              <a:rPr lang="en-US" altLang="zh-CN" sz="4400" dirty="0">
                <a:solidFill>
                  <a:schemeClr val="bg1"/>
                </a:solidFill>
              </a:rPr>
              <a:t/>
            </a:r>
            <a:br>
              <a:rPr lang="en-US" altLang="zh-CN" sz="4400" dirty="0">
                <a:solidFill>
                  <a:schemeClr val="bg1"/>
                </a:solidFill>
              </a:rPr>
            </a:br>
            <a:r>
              <a:rPr lang="en-US" altLang="zh-CN" sz="4400" dirty="0">
                <a:solidFill>
                  <a:schemeClr val="bg1"/>
                </a:solidFill>
              </a:rPr>
              <a:t/>
            </a:r>
            <a:br>
              <a:rPr lang="en-US" altLang="zh-CN" sz="4400" dirty="0">
                <a:solidFill>
                  <a:schemeClr val="bg1"/>
                </a:solidFill>
              </a:rPr>
            </a:br>
            <a:r>
              <a:rPr lang="zh-CN" altLang="en-US" sz="3600" dirty="0">
                <a:solidFill>
                  <a:schemeClr val="bg1"/>
                </a:solidFill>
              </a:rPr>
              <a:t>江苏奥赛康药业有限公司</a:t>
            </a:r>
          </a:p>
        </p:txBody>
      </p:sp>
      <p:sp>
        <p:nvSpPr>
          <p:cNvPr id="3" name="矩形 2"/>
          <p:cNvSpPr/>
          <p:nvPr/>
        </p:nvSpPr>
        <p:spPr>
          <a:xfrm>
            <a:off x="732936" y="419247"/>
            <a:ext cx="435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目录外药品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申报（条件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071D13BF-266F-613B-7DB4-0E717BF3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212" y="133113"/>
            <a:ext cx="6995160" cy="91503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 </a:t>
            </a:r>
            <a:r>
              <a:rPr lang="zh-CN" altLang="en-US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公平性（一）</a:t>
            </a:r>
            <a:endParaRPr lang="zh-CN" altLang="en-US" b="1" dirty="0">
              <a:solidFill>
                <a:srgbClr val="1C49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47E8AA5-C50A-8A76-2C3F-35B5BAC01C32}"/>
              </a:ext>
            </a:extLst>
          </p:cNvPr>
          <p:cNvSpPr txBox="1"/>
          <p:nvPr/>
        </p:nvSpPr>
        <p:spPr>
          <a:xfrm>
            <a:off x="828545" y="1048148"/>
            <a:ext cx="1118148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1</a:t>
            </a:r>
            <a:r>
              <a:rPr lang="zh-CN" altLang="en-US" b="1" dirty="0" smtClean="0"/>
              <a:t>、所</a:t>
            </a:r>
            <a:r>
              <a:rPr lang="zh-CN" altLang="en-US" b="1" dirty="0"/>
              <a:t>治疗疾病对公共健康的影响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zh-CN" altLang="en-US" dirty="0"/>
              <a:t>对胃食管反流病的</a:t>
            </a:r>
            <a:r>
              <a:rPr lang="zh-CN" altLang="en-US" b="1" dirty="0"/>
              <a:t>总有效率超过</a:t>
            </a:r>
            <a:r>
              <a:rPr lang="en-US" altLang="zh-CN" b="1" dirty="0"/>
              <a:t>90%</a:t>
            </a:r>
            <a:r>
              <a:rPr lang="zh-CN" altLang="en-US" b="1" dirty="0" smtClean="0"/>
              <a:t>，</a:t>
            </a:r>
            <a:r>
              <a:rPr lang="zh-CN" altLang="en-US" b="1" dirty="0"/>
              <a:t>减轻患者痛苦</a:t>
            </a:r>
            <a:r>
              <a:rPr lang="zh-CN" altLang="en-US" b="1" dirty="0" smtClean="0"/>
              <a:t>，</a:t>
            </a:r>
            <a:r>
              <a:rPr lang="zh-CN" altLang="en-US" dirty="0" smtClean="0"/>
              <a:t>提高</a:t>
            </a:r>
            <a:r>
              <a:rPr lang="zh-CN" altLang="en-US" dirty="0"/>
              <a:t>人群健康水平。</a:t>
            </a:r>
            <a:r>
              <a:rPr lang="zh-CN" altLang="en-US" dirty="0" smtClean="0"/>
              <a:t>含</a:t>
            </a:r>
            <a:r>
              <a:rPr lang="zh-CN" altLang="en-US" dirty="0"/>
              <a:t>艾司奥美拉唑的四联治疗方案对</a:t>
            </a:r>
            <a:r>
              <a:rPr lang="zh-CN" altLang="en-US" b="1" dirty="0"/>
              <a:t>幽门螺杆菌的根除率高达</a:t>
            </a:r>
            <a:r>
              <a:rPr lang="en-US" altLang="zh-CN" b="1" dirty="0"/>
              <a:t>88%</a:t>
            </a:r>
            <a:r>
              <a:rPr lang="zh-CN" altLang="en-US" b="1" dirty="0" smtClean="0"/>
              <a:t>，大幅</a:t>
            </a:r>
            <a:r>
              <a:rPr lang="zh-CN" altLang="en-US" b="1" dirty="0"/>
              <a:t>降低</a:t>
            </a:r>
            <a:r>
              <a:rPr lang="en-US" altLang="zh-CN" b="1" dirty="0"/>
              <a:t>HP</a:t>
            </a:r>
            <a:r>
              <a:rPr lang="zh-CN" altLang="en-US" b="1" dirty="0"/>
              <a:t>引起的消化性溃疡的发生</a:t>
            </a:r>
            <a:r>
              <a:rPr lang="zh-CN" altLang="en-US" dirty="0"/>
              <a:t>；对于因需要服用非甾体抗炎药的患者，联用艾司奥美拉唑，亦可降低上消化道溃疡的发生；</a:t>
            </a:r>
            <a:r>
              <a:rPr lang="zh-CN" altLang="en-US" dirty="0" smtClean="0"/>
              <a:t>进而</a:t>
            </a:r>
            <a:r>
              <a:rPr lang="zh-CN" altLang="en-US" b="1" dirty="0" smtClean="0"/>
              <a:t>降低</a:t>
            </a:r>
            <a:r>
              <a:rPr lang="zh-CN" altLang="en-US" b="1" dirty="0"/>
              <a:t>患者的疾病负担和医疗支出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b="1" dirty="0" smtClean="0"/>
              <a:t>2</a:t>
            </a:r>
            <a:r>
              <a:rPr lang="zh-CN" altLang="en-US" b="1" dirty="0"/>
              <a:t>、符合“保基本”原则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zh-CN" altLang="en-US" dirty="0"/>
              <a:t>艾司奥美拉唑，对比其他</a:t>
            </a:r>
            <a:r>
              <a:rPr lang="en-US" altLang="zh-CN" dirty="0"/>
              <a:t>PPI</a:t>
            </a:r>
            <a:r>
              <a:rPr lang="zh-CN" altLang="en-US" dirty="0"/>
              <a:t>，</a:t>
            </a:r>
            <a:r>
              <a:rPr lang="zh-CN" altLang="en-US" b="1" dirty="0"/>
              <a:t>疗效更优</a:t>
            </a:r>
            <a:r>
              <a:rPr lang="zh-CN" altLang="en-US" b="1" dirty="0" smtClean="0"/>
              <a:t>，干</a:t>
            </a:r>
            <a:r>
              <a:rPr lang="zh-CN" altLang="en-US" b="1" dirty="0"/>
              <a:t>混悬剂口服新剂型，能够满足更多吞咽困难、老年人等特殊患者的用药需求。</a:t>
            </a:r>
            <a:r>
              <a:rPr lang="zh-CN" altLang="en-US" dirty="0"/>
              <a:t>随着集采的推进，</a:t>
            </a:r>
            <a:r>
              <a:rPr lang="en-US" altLang="zh-CN" dirty="0"/>
              <a:t>PPI</a:t>
            </a:r>
            <a:r>
              <a:rPr lang="zh-CN" altLang="en-US" dirty="0"/>
              <a:t>整体的价格均下降，艾司奥美拉唑肠溶干混悬剂纳入医保后，对医保基金的影响也较小，同时能大幅度降低参保人的经济负担。</a:t>
            </a:r>
            <a:endParaRPr lang="en-US" altLang="zh-CN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b="1" dirty="0" smtClean="0"/>
              <a:t>3</a:t>
            </a:r>
            <a:r>
              <a:rPr lang="zh-CN" altLang="en-US" b="1" dirty="0"/>
              <a:t>、弥补目录短板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zh-CN" altLang="en-US" dirty="0"/>
              <a:t>原目录中的抑酸剂为针剂和口服片剂</a:t>
            </a:r>
            <a:r>
              <a:rPr lang="en-US" altLang="zh-CN" dirty="0"/>
              <a:t>/</a:t>
            </a:r>
            <a:r>
              <a:rPr lang="zh-CN" altLang="en-US" dirty="0"/>
              <a:t>胶囊剂，针剂一般疗程不超过</a:t>
            </a:r>
            <a:r>
              <a:rPr lang="en-US" altLang="zh-CN" dirty="0"/>
              <a:t>1</a:t>
            </a:r>
            <a:r>
              <a:rPr lang="zh-CN" altLang="en-US" dirty="0"/>
              <a:t>周，而口服片剂</a:t>
            </a:r>
            <a:r>
              <a:rPr lang="en-US" altLang="zh-CN" dirty="0"/>
              <a:t>/</a:t>
            </a:r>
            <a:r>
              <a:rPr lang="zh-CN" altLang="en-US" dirty="0"/>
              <a:t>胶囊剂近适合状态良好的患者，</a:t>
            </a:r>
            <a:r>
              <a:rPr lang="zh-CN" altLang="en-US" dirty="0" smtClean="0"/>
              <a:t>因此，</a:t>
            </a:r>
            <a:r>
              <a:rPr lang="zh-CN" altLang="en-US" b="1" dirty="0" smtClean="0"/>
              <a:t>对于</a:t>
            </a:r>
            <a:r>
              <a:rPr lang="zh-CN" altLang="en-US" b="1" dirty="0"/>
              <a:t>需要长疗程</a:t>
            </a:r>
            <a:r>
              <a:rPr lang="zh-CN" altLang="en-US" b="1" dirty="0" smtClean="0"/>
              <a:t>治疗或者</a:t>
            </a:r>
            <a:r>
              <a:rPr lang="zh-CN" altLang="en-US" b="1" dirty="0"/>
              <a:t>吞咽困难</a:t>
            </a:r>
            <a:r>
              <a:rPr lang="zh-CN" altLang="en-US" b="1" dirty="0" smtClean="0"/>
              <a:t>的患者，干混悬剂可以有效满足其需求，弥补现有剂型的不足。</a:t>
            </a:r>
            <a:r>
              <a:rPr lang="zh-CN" altLang="en-US" dirty="0" smtClean="0"/>
              <a:t>作为</a:t>
            </a:r>
            <a:r>
              <a:rPr lang="en-US" altLang="zh-CN" dirty="0" smtClean="0"/>
              <a:t>《</a:t>
            </a:r>
            <a:r>
              <a:rPr lang="zh-CN" altLang="en-US" dirty="0"/>
              <a:t>第二批鼓励研发申报儿童药品清单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药品，公司将</a:t>
            </a:r>
            <a:r>
              <a:rPr lang="zh-CN" altLang="en-US" dirty="0"/>
              <a:t>进一步拓展儿童适应症，满足儿童用药需求。</a:t>
            </a:r>
            <a:endParaRPr lang="en-US" altLang="zh-CN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b="1" dirty="0" smtClean="0"/>
              <a:t>4</a:t>
            </a:r>
            <a:r>
              <a:rPr lang="zh-CN" altLang="en-US" b="1" dirty="0" smtClean="0"/>
              <a:t>、临床</a:t>
            </a:r>
            <a:r>
              <a:rPr lang="zh-CN" altLang="en-US" b="1" dirty="0"/>
              <a:t>管理难度：</a:t>
            </a:r>
            <a:endParaRPr lang="en-US" altLang="zh-CN" b="1" dirty="0"/>
          </a:p>
          <a:p>
            <a:r>
              <a:rPr lang="zh-CN" altLang="en-US" b="1" dirty="0"/>
              <a:t>产品适应症明确，目标人群明确，说明书中不良反应、禁忌症、注意事项等罗列详细，</a:t>
            </a:r>
            <a:r>
              <a:rPr lang="zh-CN" altLang="en-US" dirty="0"/>
              <a:t>不会发生临床滥用风险，以及超说明书用药；</a:t>
            </a:r>
            <a:r>
              <a:rPr lang="zh-CN" altLang="en-US" b="1" dirty="0"/>
              <a:t>药品服用方式多样，满足不同患者需求，患者依从性好，不会增加临床管理难度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523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8762" y="2331887"/>
            <a:ext cx="7797800" cy="894715"/>
          </a:xfrm>
        </p:spPr>
        <p:txBody>
          <a:bodyPr>
            <a:noAutofit/>
          </a:bodyPr>
          <a:lstStyle/>
          <a:p>
            <a:pPr algn="ctr"/>
            <a:r>
              <a:rPr lang="zh-CN" altLang="en-US" sz="6000" i="1" dirty="0" smtClean="0">
                <a:solidFill>
                  <a:schemeClr val="bg1"/>
                </a:solidFill>
              </a:rPr>
              <a:t>谢  谢 ！</a:t>
            </a:r>
            <a:endParaRPr lang="zh-CN" altLang="en-US" sz="6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>
            <a:extLst>
              <a:ext uri="{FF2B5EF4-FFF2-40B4-BE49-F238E27FC236}">
                <a16:creationId xmlns="" xmlns:a16="http://schemas.microsoft.com/office/drawing/2014/main" id="{261F808E-3FBB-06B1-D09A-08BD896863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72000" y="1350923"/>
            <a:ext cx="715590" cy="448927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="" xmlns:a16="http://schemas.microsoft.com/office/drawing/2014/main" id="{A585CEB4-AB2C-5AAF-948E-9A6A6F96661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07137" y="1378013"/>
            <a:ext cx="2998551" cy="430887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药品基本信息</a:t>
            </a:r>
          </a:p>
        </p:txBody>
      </p:sp>
      <p:sp>
        <p:nvSpPr>
          <p:cNvPr id="6" name="MH_Number_1">
            <a:extLst>
              <a:ext uri="{FF2B5EF4-FFF2-40B4-BE49-F238E27FC236}">
                <a16:creationId xmlns="" xmlns:a16="http://schemas.microsoft.com/office/drawing/2014/main" id="{B0417848-4800-24B9-0AE7-ABD7F24AFB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572000" y="2095682"/>
            <a:ext cx="715590" cy="448927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MH_Entry_1">
            <a:extLst>
              <a:ext uri="{FF2B5EF4-FFF2-40B4-BE49-F238E27FC236}">
                <a16:creationId xmlns="" xmlns:a16="http://schemas.microsoft.com/office/drawing/2014/main" id="{82062D5C-BA59-28E7-E724-0DD89F59967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07137" y="2852777"/>
            <a:ext cx="2466542" cy="430887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 全 性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Number_1">
            <a:extLst>
              <a:ext uri="{FF2B5EF4-FFF2-40B4-BE49-F238E27FC236}">
                <a16:creationId xmlns="" xmlns:a16="http://schemas.microsoft.com/office/drawing/2014/main" id="{51C52739-71BA-ACCA-EEFD-E36336141F7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72000" y="2808644"/>
            <a:ext cx="715590" cy="448927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MH_Entry_1">
            <a:extLst>
              <a:ext uri="{FF2B5EF4-FFF2-40B4-BE49-F238E27FC236}">
                <a16:creationId xmlns="" xmlns:a16="http://schemas.microsoft.com/office/drawing/2014/main" id="{EAF66E6A-79E0-A58D-EFB2-E208E0DC9B1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907137" y="2115395"/>
            <a:ext cx="2466542" cy="430887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 效 性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Number_1">
            <a:extLst>
              <a:ext uri="{FF2B5EF4-FFF2-40B4-BE49-F238E27FC236}">
                <a16:creationId xmlns="" xmlns:a16="http://schemas.microsoft.com/office/drawing/2014/main" id="{E959EB45-101C-2759-C4D8-7DA8A2E8D7B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72000" y="3553086"/>
            <a:ext cx="715590" cy="448927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Number_1">
            <a:extLst>
              <a:ext uri="{FF2B5EF4-FFF2-40B4-BE49-F238E27FC236}">
                <a16:creationId xmlns="" xmlns:a16="http://schemas.microsoft.com/office/drawing/2014/main" id="{29C883BF-F839-CBF5-A19D-EC6EC7F076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572000" y="4289530"/>
            <a:ext cx="715590" cy="448927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05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MH_Entry_1">
            <a:extLst>
              <a:ext uri="{FF2B5EF4-FFF2-40B4-BE49-F238E27FC236}">
                <a16:creationId xmlns="" xmlns:a16="http://schemas.microsoft.com/office/drawing/2014/main" id="{53AF6A78-2980-FD06-68AE-E00288CB427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907137" y="3590159"/>
            <a:ext cx="2466542" cy="430887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 新 性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1">
            <a:extLst>
              <a:ext uri="{FF2B5EF4-FFF2-40B4-BE49-F238E27FC236}">
                <a16:creationId xmlns="" xmlns:a16="http://schemas.microsoft.com/office/drawing/2014/main" id="{A3707F21-39CD-A248-D557-1CB3AFDE404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907136" y="4327541"/>
            <a:ext cx="3250511" cy="430887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 平 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71D13BF-266F-613B-7DB4-0E717BF3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785" y="98220"/>
            <a:ext cx="7549487" cy="91609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 </a:t>
            </a:r>
            <a:r>
              <a:rPr lang="zh-CN" altLang="en-US" sz="3200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</a:t>
            </a:r>
            <a:r>
              <a:rPr lang="zh-CN" altLang="en-US" sz="3200" b="1" dirty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4DA2510-BD2A-2DA3-B7A3-6A9E6A5AD0C9}"/>
              </a:ext>
            </a:extLst>
          </p:cNvPr>
          <p:cNvSpPr txBox="1"/>
          <p:nvPr/>
        </p:nvSpPr>
        <p:spPr>
          <a:xfrm>
            <a:off x="1662752" y="1226533"/>
            <a:ext cx="8914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通用名</a:t>
            </a:r>
            <a:r>
              <a:rPr lang="zh-CN" altLang="en-US" b="1" dirty="0" smtClean="0">
                <a:latin typeface="+mn-ea"/>
              </a:rPr>
              <a:t>：</a:t>
            </a:r>
            <a:r>
              <a:rPr lang="zh-CN" altLang="en-US" dirty="0" smtClean="0">
                <a:latin typeface="+mn-ea"/>
              </a:rPr>
              <a:t>艾司奥美拉唑镁肠溶干混悬剂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+mn-ea"/>
              </a:rPr>
              <a:t>注册</a:t>
            </a:r>
            <a:r>
              <a:rPr lang="zh-CN" altLang="en-US" b="1" dirty="0">
                <a:latin typeface="+mn-ea"/>
              </a:rPr>
              <a:t>规格</a:t>
            </a:r>
            <a:r>
              <a:rPr lang="zh-CN" altLang="en-US" b="1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10mg/</a:t>
            </a:r>
            <a:r>
              <a:rPr lang="zh-CN" altLang="en-US" dirty="0" smtClean="0">
                <a:latin typeface="+mn-ea"/>
              </a:rPr>
              <a:t>袋</a:t>
            </a:r>
            <a:endParaRPr lang="en-US" altLang="zh-CN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中国大陆首次上市时间：</a:t>
            </a:r>
            <a:r>
              <a:rPr lang="en-US" altLang="zh-CN" dirty="0" smtClean="0">
                <a:latin typeface="+mn-ea"/>
              </a:rPr>
              <a:t>2023</a:t>
            </a:r>
            <a:r>
              <a:rPr lang="zh-CN" altLang="en-US" dirty="0" smtClean="0">
                <a:latin typeface="+mn-ea"/>
              </a:rPr>
              <a:t>年</a:t>
            </a:r>
            <a:r>
              <a:rPr lang="en-US" altLang="zh-CN" dirty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月</a:t>
            </a:r>
            <a:r>
              <a:rPr lang="en-US" altLang="zh-CN" dirty="0" smtClean="0">
                <a:latin typeface="+mn-ea"/>
              </a:rPr>
              <a:t>10</a:t>
            </a:r>
            <a:r>
              <a:rPr lang="zh-CN" altLang="en-US" dirty="0" smtClean="0">
                <a:latin typeface="+mn-ea"/>
              </a:rPr>
              <a:t>日</a:t>
            </a:r>
            <a:endParaRPr lang="en-US" altLang="zh-CN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目前大陆地区通用名药品的上市情况</a:t>
            </a:r>
            <a:r>
              <a:rPr lang="zh-CN" altLang="en-US" b="1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5</a:t>
            </a:r>
            <a:r>
              <a:rPr lang="zh-CN" altLang="en-US" dirty="0" smtClean="0">
                <a:latin typeface="+mn-ea"/>
              </a:rPr>
              <a:t>家</a:t>
            </a:r>
            <a:endParaRPr lang="en-US" altLang="zh-CN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全球首个上市国家</a:t>
            </a:r>
            <a:r>
              <a:rPr lang="en-US" altLang="zh-CN" b="1" dirty="0">
                <a:latin typeface="+mn-ea"/>
              </a:rPr>
              <a:t>/</a:t>
            </a:r>
            <a:r>
              <a:rPr lang="zh-CN" altLang="en-US" b="1" dirty="0">
                <a:latin typeface="+mn-ea"/>
              </a:rPr>
              <a:t>地区及上市时间：</a:t>
            </a:r>
            <a:r>
              <a:rPr lang="zh-CN" altLang="en-US" dirty="0">
                <a:latin typeface="+mn-ea"/>
              </a:rPr>
              <a:t>美国，</a:t>
            </a:r>
            <a:r>
              <a:rPr lang="en-US" altLang="zh-CN" dirty="0" smtClean="0">
                <a:latin typeface="+mn-ea"/>
              </a:rPr>
              <a:t>2006</a:t>
            </a:r>
            <a:r>
              <a:rPr lang="zh-CN" altLang="en-US" dirty="0" smtClean="0">
                <a:latin typeface="+mn-ea"/>
              </a:rPr>
              <a:t>年</a:t>
            </a:r>
            <a:r>
              <a:rPr lang="en-US" altLang="zh-CN" dirty="0" smtClean="0">
                <a:latin typeface="+mn-ea"/>
              </a:rPr>
              <a:t>10</a:t>
            </a:r>
            <a:r>
              <a:rPr lang="zh-CN" altLang="en-US" dirty="0" smtClean="0">
                <a:latin typeface="+mn-ea"/>
              </a:rPr>
              <a:t>月</a:t>
            </a:r>
            <a:r>
              <a:rPr lang="en-US" altLang="zh-CN" dirty="0" smtClean="0">
                <a:latin typeface="+mn-ea"/>
              </a:rPr>
              <a:t>20</a:t>
            </a:r>
            <a:r>
              <a:rPr lang="zh-CN" altLang="en-US" dirty="0" smtClean="0">
                <a:latin typeface="+mn-ea"/>
              </a:rPr>
              <a:t>日</a:t>
            </a:r>
            <a:endParaRPr lang="en-US" altLang="zh-CN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是否为</a:t>
            </a:r>
            <a:r>
              <a:rPr lang="en-US" altLang="zh-CN" b="1" dirty="0">
                <a:latin typeface="+mn-ea"/>
              </a:rPr>
              <a:t>OTC</a:t>
            </a:r>
            <a:r>
              <a:rPr lang="zh-CN" altLang="en-US" b="1" dirty="0">
                <a:latin typeface="+mn-ea"/>
              </a:rPr>
              <a:t>药品：</a:t>
            </a:r>
            <a:r>
              <a:rPr lang="zh-CN" altLang="en-US" dirty="0">
                <a:latin typeface="+mn-ea"/>
              </a:rPr>
              <a:t>否</a:t>
            </a:r>
            <a:endParaRPr lang="en-US" altLang="zh-CN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参照药品建议</a:t>
            </a:r>
            <a:r>
              <a:rPr lang="zh-CN" altLang="en-US" b="1" dirty="0" smtClean="0">
                <a:latin typeface="+mn-ea"/>
              </a:rPr>
              <a:t>：</a:t>
            </a:r>
            <a:r>
              <a:rPr lang="zh-CN" altLang="en-US" dirty="0" smtClean="0">
                <a:latin typeface="+mn-ea"/>
              </a:rPr>
              <a:t>奥</a:t>
            </a:r>
            <a:r>
              <a:rPr lang="zh-CN" altLang="en-US" dirty="0">
                <a:latin typeface="+mn-ea"/>
              </a:rPr>
              <a:t>美拉唑镁肠溶片</a:t>
            </a:r>
          </a:p>
        </p:txBody>
      </p:sp>
    </p:spTree>
    <p:extLst>
      <p:ext uri="{BB962C8B-B14F-4D97-AF65-F5344CB8AC3E}">
        <p14:creationId xmlns:p14="http://schemas.microsoft.com/office/powerpoint/2010/main" val="349062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71D13BF-266F-613B-7DB4-0E717BF3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785" y="98220"/>
            <a:ext cx="7549487" cy="91609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 </a:t>
            </a:r>
            <a:r>
              <a:rPr lang="zh-CN" altLang="en-US" sz="3200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</a:t>
            </a:r>
            <a:r>
              <a:rPr lang="zh-CN" altLang="en-US" sz="3200" b="1" dirty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4DA2510-BD2A-2DA3-B7A3-6A9E6A5AD0C9}"/>
              </a:ext>
            </a:extLst>
          </p:cNvPr>
          <p:cNvSpPr txBox="1"/>
          <p:nvPr/>
        </p:nvSpPr>
        <p:spPr>
          <a:xfrm>
            <a:off x="598227" y="1441784"/>
            <a:ext cx="5092889" cy="378565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适应症：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latin typeface="+mn-ea"/>
              </a:rPr>
              <a:t>胃食管反流病</a:t>
            </a:r>
          </a:p>
          <a:p>
            <a:pPr lvl="1">
              <a:lnSpc>
                <a:spcPct val="150000"/>
              </a:lnSpc>
            </a:pPr>
            <a:r>
              <a:rPr lang="zh-CN" altLang="zh-CN" sz="1400" dirty="0" smtClean="0">
                <a:latin typeface="+mn-ea"/>
              </a:rPr>
              <a:t>－</a:t>
            </a:r>
            <a:r>
              <a:rPr lang="zh-CN" altLang="zh-CN" sz="1400" dirty="0">
                <a:latin typeface="+mn-ea"/>
              </a:rPr>
              <a:t>反流性食管炎的</a:t>
            </a:r>
            <a:r>
              <a:rPr lang="zh-CN" altLang="zh-CN" sz="1400" dirty="0" smtClean="0">
                <a:latin typeface="+mn-ea"/>
              </a:rPr>
              <a:t>治疗</a:t>
            </a:r>
            <a:endParaRPr lang="en-US" altLang="zh-CN" sz="1400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zh-CN" sz="1400" dirty="0" smtClean="0">
                <a:latin typeface="+mn-ea"/>
              </a:rPr>
              <a:t>－</a:t>
            </a:r>
            <a:r>
              <a:rPr lang="zh-CN" altLang="zh-CN" sz="1400" dirty="0">
                <a:latin typeface="+mn-ea"/>
              </a:rPr>
              <a:t>已经治愈的食管炎患者预防复发的长期</a:t>
            </a:r>
            <a:r>
              <a:rPr lang="zh-CN" altLang="zh-CN" sz="1400" dirty="0" smtClean="0">
                <a:latin typeface="+mn-ea"/>
              </a:rPr>
              <a:t>治疗</a:t>
            </a:r>
            <a:endParaRPr lang="en-US" altLang="zh-CN" sz="1400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zh-CN" sz="1400" dirty="0" smtClean="0">
                <a:latin typeface="+mn-ea"/>
              </a:rPr>
              <a:t>－</a:t>
            </a:r>
            <a:r>
              <a:rPr lang="zh-CN" altLang="zh-CN" sz="1400" dirty="0">
                <a:latin typeface="+mn-ea"/>
              </a:rPr>
              <a:t>胃食管反流病的症状控制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zh-CN" sz="1600" b="1" dirty="0">
                <a:latin typeface="+mn-ea"/>
              </a:rPr>
              <a:t>与适当的抗菌疗法联合用药根除幽门螺杆菌。并且</a:t>
            </a:r>
            <a:endParaRPr lang="zh-CN" altLang="zh-CN" sz="16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zh-CN" sz="1400" dirty="0">
                <a:latin typeface="+mn-ea"/>
              </a:rPr>
              <a:t>－愈合与幽门螺杆菌相关的十二指肠溃疡</a:t>
            </a:r>
          </a:p>
          <a:p>
            <a:pPr lvl="1">
              <a:lnSpc>
                <a:spcPct val="150000"/>
              </a:lnSpc>
            </a:pPr>
            <a:r>
              <a:rPr lang="zh-CN" altLang="zh-CN" sz="1400" dirty="0">
                <a:latin typeface="+mn-ea"/>
              </a:rPr>
              <a:t>－预防与幽门螺杆菌相关的消化性溃疡复发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zh-CN" sz="1600" b="1" dirty="0">
                <a:latin typeface="+mn-ea"/>
              </a:rPr>
              <a:t>需要持续非甾体抗炎药（</a:t>
            </a:r>
            <a:r>
              <a:rPr lang="en-US" altLang="zh-CN" sz="1600" b="1" dirty="0">
                <a:latin typeface="+mn-ea"/>
              </a:rPr>
              <a:t>NSAID</a:t>
            </a:r>
            <a:r>
              <a:rPr lang="zh-CN" altLang="zh-CN" sz="1600" b="1" dirty="0">
                <a:latin typeface="+mn-ea"/>
              </a:rPr>
              <a:t>）治疗的患者</a:t>
            </a:r>
            <a:endParaRPr lang="zh-CN" altLang="zh-CN" sz="16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zh-CN" sz="1400" dirty="0">
                <a:latin typeface="+mn-ea"/>
              </a:rPr>
              <a:t>－与使用</a:t>
            </a:r>
            <a:r>
              <a:rPr lang="en-US" altLang="zh-CN" sz="1400" dirty="0">
                <a:latin typeface="+mn-ea"/>
              </a:rPr>
              <a:t>NSAID</a:t>
            </a:r>
            <a:r>
              <a:rPr lang="zh-CN" altLang="zh-CN" sz="1400" dirty="0">
                <a:latin typeface="+mn-ea"/>
              </a:rPr>
              <a:t>治疗相关的胃溃疡</a:t>
            </a:r>
            <a:r>
              <a:rPr lang="zh-CN" altLang="zh-CN" sz="1400" dirty="0" smtClean="0">
                <a:latin typeface="+mn-ea"/>
              </a:rPr>
              <a:t>治疗</a:t>
            </a:r>
            <a:endParaRPr lang="zh-CN" altLang="zh-CN" sz="1400" dirty="0"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4DA2510-BD2A-2DA3-B7A3-6A9E6A5AD0C9}"/>
              </a:ext>
            </a:extLst>
          </p:cNvPr>
          <p:cNvSpPr txBox="1"/>
          <p:nvPr/>
        </p:nvSpPr>
        <p:spPr>
          <a:xfrm>
            <a:off x="5975445" y="1441784"/>
            <a:ext cx="5256662" cy="37702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疾病基本情况：</a:t>
            </a:r>
            <a:endParaRPr lang="en-US" altLang="zh-CN" b="1" dirty="0">
              <a:latin typeface="+mn-ea"/>
            </a:endParaRPr>
          </a:p>
          <a:p>
            <a:r>
              <a:rPr lang="en-US" altLang="zh-CN" sz="1600" dirty="0" smtClean="0">
                <a:latin typeface="+mn-ea"/>
              </a:rPr>
              <a:t>1</a:t>
            </a:r>
            <a:r>
              <a:rPr lang="zh-CN" altLang="en-US" sz="1600" dirty="0" smtClean="0">
                <a:latin typeface="+mn-ea"/>
              </a:rPr>
              <a:t>、</a:t>
            </a:r>
            <a:r>
              <a:rPr lang="zh-CN" altLang="en-US" sz="1600" dirty="0">
                <a:latin typeface="+mn-ea"/>
              </a:rPr>
              <a:t>胃食管反流病是临床常见病，病理生理机制包括胃食管交界处功能与结构障碍，食管清除功能障碍和上皮防御功能减弱，</a:t>
            </a:r>
            <a:r>
              <a:rPr lang="zh-CN" altLang="en-US" sz="1600" dirty="0" smtClean="0">
                <a:latin typeface="+mn-ea"/>
              </a:rPr>
              <a:t>临床典型</a:t>
            </a:r>
            <a:r>
              <a:rPr lang="zh-CN" altLang="en-US" sz="1600" dirty="0">
                <a:latin typeface="+mn-ea"/>
              </a:rPr>
              <a:t>症状为烧心、反流，我国</a:t>
            </a:r>
            <a:r>
              <a:rPr lang="en-US" altLang="zh-CN" sz="1600" dirty="0">
                <a:latin typeface="+mn-ea"/>
              </a:rPr>
              <a:t>GERD</a:t>
            </a:r>
            <a:r>
              <a:rPr lang="zh-CN" altLang="en-US" sz="1600" dirty="0">
                <a:latin typeface="+mn-ea"/>
              </a:rPr>
              <a:t>的患病率为</a:t>
            </a:r>
            <a:r>
              <a:rPr lang="en-US" altLang="zh-CN" sz="1600" dirty="0">
                <a:latin typeface="+mn-ea"/>
              </a:rPr>
              <a:t>2.5%-7.8%</a:t>
            </a:r>
            <a:r>
              <a:rPr lang="zh-CN" altLang="en-US" sz="1600" dirty="0">
                <a:latin typeface="+mn-ea"/>
              </a:rPr>
              <a:t>，患者常伴有睡眠障碍，严重影响生活质量，其反复发作会导致</a:t>
            </a:r>
            <a:r>
              <a:rPr lang="en-US" altLang="zh-CN" sz="1600" dirty="0">
                <a:latin typeface="+mn-ea"/>
              </a:rPr>
              <a:t>Barrett</a:t>
            </a:r>
            <a:r>
              <a:rPr lang="zh-CN" altLang="en-US" sz="1600" dirty="0" smtClean="0">
                <a:latin typeface="+mn-ea"/>
              </a:rPr>
              <a:t>食管</a:t>
            </a:r>
            <a:r>
              <a:rPr lang="zh-CN" altLang="en-US" sz="1600" dirty="0">
                <a:latin typeface="+mn-ea"/>
              </a:rPr>
              <a:t>和食管</a:t>
            </a:r>
            <a:r>
              <a:rPr lang="zh-CN" altLang="en-US" sz="1600" dirty="0" smtClean="0">
                <a:latin typeface="+mn-ea"/>
              </a:rPr>
              <a:t>腺癌</a:t>
            </a:r>
            <a:r>
              <a:rPr lang="en-US" altLang="zh-CN" sz="1600" baseline="30000" dirty="0">
                <a:latin typeface="+mn-ea"/>
              </a:rPr>
              <a:t>[</a:t>
            </a:r>
            <a:r>
              <a:rPr lang="en-US" altLang="zh-CN" sz="1600" baseline="30000" dirty="0" smtClean="0">
                <a:latin typeface="+mn-ea"/>
              </a:rPr>
              <a:t>1]</a:t>
            </a:r>
            <a:r>
              <a:rPr lang="zh-CN" altLang="en-US" sz="1600" dirty="0" smtClean="0">
                <a:latin typeface="+mn-ea"/>
              </a:rPr>
              <a:t>；</a:t>
            </a:r>
            <a:endParaRPr lang="zh-CN" altLang="en-US" sz="1600" dirty="0">
              <a:latin typeface="+mn-ea"/>
            </a:endParaRPr>
          </a:p>
          <a:p>
            <a:pPr>
              <a:spcBef>
                <a:spcPts val="1200"/>
              </a:spcBef>
            </a:pPr>
            <a:r>
              <a:rPr lang="en-US" altLang="zh-CN" sz="1600" dirty="0" smtClean="0">
                <a:latin typeface="+mn-ea"/>
              </a:rPr>
              <a:t>2</a:t>
            </a:r>
            <a:r>
              <a:rPr lang="zh-CN" altLang="en-US" sz="1600" dirty="0" smtClean="0">
                <a:latin typeface="+mn-ea"/>
              </a:rPr>
              <a:t>、据</a:t>
            </a:r>
            <a:r>
              <a:rPr lang="zh-CN" altLang="en-US" sz="1600" dirty="0">
                <a:latin typeface="+mn-ea"/>
              </a:rPr>
              <a:t>我国</a:t>
            </a: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第五次全国幽门螺杆菌感染处理共识报告</a:t>
            </a:r>
            <a:r>
              <a:rPr lang="en-US" altLang="zh-CN" sz="1600" dirty="0" smtClean="0">
                <a:latin typeface="+mn-ea"/>
              </a:rPr>
              <a:t>》</a:t>
            </a:r>
            <a:r>
              <a:rPr lang="zh-CN" altLang="en-US" sz="1600" dirty="0" smtClean="0">
                <a:latin typeface="+mn-ea"/>
              </a:rPr>
              <a:t>：全球</a:t>
            </a:r>
            <a:r>
              <a:rPr lang="zh-CN" altLang="en-US" sz="1600" dirty="0">
                <a:latin typeface="+mn-ea"/>
              </a:rPr>
              <a:t>约有</a:t>
            </a:r>
            <a:r>
              <a:rPr lang="en-US" altLang="zh-CN" sz="1600" dirty="0">
                <a:latin typeface="+mn-ea"/>
              </a:rPr>
              <a:t>44</a:t>
            </a:r>
            <a:r>
              <a:rPr lang="zh-CN" altLang="en-US" sz="1600" dirty="0">
                <a:latin typeface="+mn-ea"/>
              </a:rPr>
              <a:t>亿</a:t>
            </a:r>
            <a:r>
              <a:rPr lang="en-US" altLang="zh-CN" sz="1600" dirty="0" err="1">
                <a:latin typeface="+mn-ea"/>
              </a:rPr>
              <a:t>Hp</a:t>
            </a:r>
            <a:r>
              <a:rPr lang="zh-CN" altLang="en-US" sz="1600" dirty="0">
                <a:latin typeface="+mn-ea"/>
              </a:rPr>
              <a:t>感染者</a:t>
            </a:r>
            <a:r>
              <a:rPr lang="en-US" altLang="zh-CN" sz="1600" dirty="0">
                <a:latin typeface="+mn-ea"/>
              </a:rPr>
              <a:t>, </a:t>
            </a:r>
            <a:r>
              <a:rPr lang="zh-CN" altLang="en-US" sz="1600" dirty="0">
                <a:latin typeface="+mn-ea"/>
              </a:rPr>
              <a:t>平均感染率为</a:t>
            </a:r>
            <a:r>
              <a:rPr lang="en-US" altLang="zh-CN" sz="1600" dirty="0">
                <a:latin typeface="+mn-ea"/>
              </a:rPr>
              <a:t>62.8%, </a:t>
            </a:r>
            <a:r>
              <a:rPr lang="zh-CN" altLang="en-US" sz="1600" dirty="0">
                <a:latin typeface="+mn-ea"/>
              </a:rPr>
              <a:t>我国约</a:t>
            </a:r>
            <a:r>
              <a:rPr lang="en-US" altLang="zh-CN" sz="1600" dirty="0">
                <a:latin typeface="+mn-ea"/>
              </a:rPr>
              <a:t>50% , </a:t>
            </a:r>
            <a:r>
              <a:rPr lang="zh-CN" altLang="en-US" sz="1600" dirty="0">
                <a:latin typeface="+mn-ea"/>
              </a:rPr>
              <a:t>感染人数高达</a:t>
            </a:r>
            <a:r>
              <a:rPr lang="en-US" altLang="zh-CN" sz="1600" dirty="0">
                <a:latin typeface="+mn-ea"/>
              </a:rPr>
              <a:t>7.68</a:t>
            </a:r>
            <a:r>
              <a:rPr lang="zh-CN" altLang="en-US" sz="1600" dirty="0" smtClean="0">
                <a:latin typeface="+mn-ea"/>
              </a:rPr>
              <a:t>亿。且</a:t>
            </a:r>
            <a:r>
              <a:rPr lang="en-US" altLang="zh-CN" sz="1600" dirty="0" smtClean="0">
                <a:latin typeface="+mn-ea"/>
              </a:rPr>
              <a:t>67</a:t>
            </a:r>
            <a:r>
              <a:rPr lang="zh-CN" altLang="en-US" sz="1600" dirty="0" smtClean="0">
                <a:latin typeface="+mn-ea"/>
              </a:rPr>
              <a:t>～</a:t>
            </a:r>
            <a:r>
              <a:rPr lang="en-US" altLang="zh-CN" sz="1600" dirty="0">
                <a:latin typeface="+mn-ea"/>
              </a:rPr>
              <a:t>80%</a:t>
            </a:r>
            <a:r>
              <a:rPr lang="zh-CN" altLang="en-US" sz="1600" dirty="0">
                <a:latin typeface="+mn-ea"/>
              </a:rPr>
              <a:t>的胃溃疡和</a:t>
            </a:r>
            <a:r>
              <a:rPr lang="en-US" altLang="zh-CN" sz="1600" dirty="0">
                <a:latin typeface="+mn-ea"/>
              </a:rPr>
              <a:t>95%</a:t>
            </a:r>
            <a:r>
              <a:rPr lang="zh-CN" altLang="en-US" sz="1600" dirty="0">
                <a:latin typeface="+mn-ea"/>
              </a:rPr>
              <a:t>的</a:t>
            </a:r>
            <a:r>
              <a:rPr lang="zh-CN" altLang="en-US" sz="1600" dirty="0" smtClean="0">
                <a:latin typeface="+mn-ea"/>
              </a:rPr>
              <a:t>十二指肠溃疡由</a:t>
            </a:r>
            <a:r>
              <a:rPr lang="en-US" altLang="zh-CN" sz="1600" dirty="0" err="1">
                <a:latin typeface="+mn-ea"/>
              </a:rPr>
              <a:t>Hp</a:t>
            </a:r>
            <a:r>
              <a:rPr lang="zh-CN" altLang="en-US" sz="1600" dirty="0" smtClean="0">
                <a:latin typeface="+mn-ea"/>
              </a:rPr>
              <a:t>引起。</a:t>
            </a:r>
            <a:endParaRPr lang="en-US" altLang="zh-CN" sz="1600" dirty="0" smtClean="0">
              <a:latin typeface="+mn-ea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1600" dirty="0" smtClean="0">
                <a:latin typeface="+mn-ea"/>
              </a:rPr>
              <a:t>3</a:t>
            </a:r>
            <a:r>
              <a:rPr lang="zh-CN" altLang="en-US" sz="1600" dirty="0" smtClean="0">
                <a:latin typeface="+mn-ea"/>
              </a:rPr>
              <a:t>、</a:t>
            </a:r>
            <a:r>
              <a:rPr lang="zh-CN" altLang="en-US" sz="1600" dirty="0">
                <a:latin typeface="+mn-ea"/>
              </a:rPr>
              <a:t>绝大部分</a:t>
            </a:r>
            <a:r>
              <a:rPr lang="en-US" altLang="zh-CN" sz="1600" dirty="0">
                <a:latin typeface="+mn-ea"/>
              </a:rPr>
              <a:t>NSAIDs</a:t>
            </a:r>
            <a:r>
              <a:rPr lang="zh-CN" altLang="en-US" sz="1600" dirty="0">
                <a:latin typeface="+mn-ea"/>
              </a:rPr>
              <a:t>都会引起上消化道溃疡，发生率为</a:t>
            </a:r>
            <a:r>
              <a:rPr lang="en-US" altLang="zh-CN" sz="1600" dirty="0" smtClean="0">
                <a:latin typeface="+mn-ea"/>
              </a:rPr>
              <a:t>14%-44</a:t>
            </a:r>
            <a:r>
              <a:rPr lang="en-US" altLang="zh-CN" sz="1600" dirty="0">
                <a:latin typeface="+mn-ea"/>
              </a:rPr>
              <a:t>%</a:t>
            </a:r>
            <a:r>
              <a:rPr lang="zh-CN" altLang="en-US" sz="1600" dirty="0">
                <a:latin typeface="+mn-ea"/>
              </a:rPr>
              <a:t>。内镜检查结果显示，在服用</a:t>
            </a:r>
            <a:r>
              <a:rPr lang="en-US" altLang="zh-CN" sz="1600" dirty="0">
                <a:latin typeface="+mn-ea"/>
              </a:rPr>
              <a:t>NSAIDs</a:t>
            </a:r>
            <a:r>
              <a:rPr lang="zh-CN" altLang="en-US" sz="1600" dirty="0">
                <a:latin typeface="+mn-ea"/>
              </a:rPr>
              <a:t>者中，胃溃疡发生率为</a:t>
            </a:r>
            <a:r>
              <a:rPr lang="en-US" altLang="zh-CN" sz="1600" dirty="0" smtClean="0">
                <a:latin typeface="+mn-ea"/>
              </a:rPr>
              <a:t>12%-30</a:t>
            </a:r>
            <a:r>
              <a:rPr lang="en-US" altLang="zh-CN" sz="1600" dirty="0">
                <a:latin typeface="+mn-ea"/>
              </a:rPr>
              <a:t>%</a:t>
            </a:r>
            <a:r>
              <a:rPr lang="zh-CN" altLang="en-US" sz="1600" dirty="0">
                <a:latin typeface="+mn-ea"/>
              </a:rPr>
              <a:t>，十二指肠溃疡发生率为</a:t>
            </a:r>
            <a:r>
              <a:rPr lang="en-US" altLang="zh-CN" sz="1600" dirty="0" smtClean="0">
                <a:latin typeface="+mn-ea"/>
              </a:rPr>
              <a:t>2%-19</a:t>
            </a:r>
            <a:r>
              <a:rPr lang="en-US" altLang="zh-CN" sz="1600" dirty="0">
                <a:latin typeface="+mn-ea"/>
              </a:rPr>
              <a:t>%</a:t>
            </a:r>
            <a:r>
              <a:rPr lang="zh-CN" altLang="en-US" sz="1600" dirty="0" smtClean="0">
                <a:latin typeface="+mn-ea"/>
              </a:rPr>
              <a:t>。</a:t>
            </a:r>
            <a:endParaRPr lang="en-US" altLang="zh-CN" sz="1600" dirty="0" smtClean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10C425F-BBDC-7964-7814-64EC526F6B71}"/>
              </a:ext>
            </a:extLst>
          </p:cNvPr>
          <p:cNvSpPr txBox="1"/>
          <p:nvPr/>
        </p:nvSpPr>
        <p:spPr>
          <a:xfrm>
            <a:off x="320550" y="5923886"/>
            <a:ext cx="8823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</a:rPr>
              <a:t>[</a:t>
            </a:r>
            <a:r>
              <a:rPr lang="en-US" altLang="zh-CN" sz="1200" dirty="0" smtClean="0">
                <a:solidFill>
                  <a:srgbClr val="000000"/>
                </a:solidFill>
              </a:rPr>
              <a:t>1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</a:t>
            </a:r>
            <a:r>
              <a:rPr lang="zh-CN" altLang="en-US" sz="1200" dirty="0" smtClean="0">
                <a:solidFill>
                  <a:srgbClr val="000000"/>
                </a:solidFill>
              </a:rPr>
              <a:t>中国</a:t>
            </a:r>
            <a:r>
              <a:rPr lang="zh-CN" altLang="en-US" sz="1200" dirty="0">
                <a:solidFill>
                  <a:srgbClr val="000000"/>
                </a:solidFill>
              </a:rPr>
              <a:t>医疗保健国际交流促进会胃食管反流多学科分会</a:t>
            </a:r>
            <a:r>
              <a:rPr lang="en-US" altLang="zh-CN" sz="1200" dirty="0">
                <a:solidFill>
                  <a:srgbClr val="000000"/>
                </a:solidFill>
              </a:rPr>
              <a:t>.</a:t>
            </a:r>
            <a:r>
              <a:rPr lang="zh-CN" altLang="en-US" sz="1200" dirty="0">
                <a:solidFill>
                  <a:srgbClr val="000000"/>
                </a:solidFill>
              </a:rPr>
              <a:t>中国医学前沿杂志（电子版），</a:t>
            </a:r>
            <a:r>
              <a:rPr lang="en-US" altLang="zh-CN" sz="1200" dirty="0">
                <a:solidFill>
                  <a:srgbClr val="000000"/>
                </a:solidFill>
              </a:rPr>
              <a:t>2019,11</a:t>
            </a:r>
            <a:r>
              <a:rPr lang="zh-CN" altLang="en-US" sz="1200" dirty="0">
                <a:solidFill>
                  <a:srgbClr val="000000"/>
                </a:solidFill>
              </a:rPr>
              <a:t>（</a:t>
            </a:r>
            <a:r>
              <a:rPr lang="en-US" altLang="zh-CN" sz="1200" dirty="0">
                <a:solidFill>
                  <a:srgbClr val="000000"/>
                </a:solidFill>
              </a:rPr>
              <a:t>9</a:t>
            </a:r>
            <a:r>
              <a:rPr lang="zh-CN" altLang="en-US" sz="1200" dirty="0">
                <a:solidFill>
                  <a:srgbClr val="000000"/>
                </a:solidFill>
              </a:rPr>
              <a:t>）：</a:t>
            </a:r>
            <a:r>
              <a:rPr lang="en-US" altLang="zh-CN" sz="1200" dirty="0">
                <a:solidFill>
                  <a:srgbClr val="000000"/>
                </a:solidFill>
              </a:rPr>
              <a:t>30-56.</a:t>
            </a:r>
          </a:p>
          <a:p>
            <a:r>
              <a:rPr lang="en-US" altLang="zh-CN" sz="1200" dirty="0">
                <a:solidFill>
                  <a:srgbClr val="000000"/>
                </a:solidFill>
              </a:rPr>
              <a:t>[</a:t>
            </a:r>
            <a:r>
              <a:rPr lang="en-US" altLang="zh-CN" sz="1200" dirty="0" smtClean="0">
                <a:solidFill>
                  <a:srgbClr val="000000"/>
                </a:solidFill>
              </a:rPr>
              <a:t>2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</a:t>
            </a:r>
            <a:r>
              <a:rPr lang="zh-CN" altLang="en-US" sz="1200" dirty="0" smtClean="0">
                <a:solidFill>
                  <a:srgbClr val="000000"/>
                </a:solidFill>
              </a:rPr>
              <a:t>消化性溃疡</a:t>
            </a:r>
            <a:r>
              <a:rPr lang="zh-CN" altLang="en-US" sz="1200" dirty="0">
                <a:solidFill>
                  <a:srgbClr val="000000"/>
                </a:solidFill>
              </a:rPr>
              <a:t>病诊断与治疗规范</a:t>
            </a:r>
            <a:r>
              <a:rPr lang="en-US" altLang="zh-CN" sz="1200" dirty="0">
                <a:solidFill>
                  <a:srgbClr val="000000"/>
                </a:solidFill>
              </a:rPr>
              <a:t>.</a:t>
            </a:r>
            <a:r>
              <a:rPr lang="zh-CN" altLang="en-US" sz="1200" dirty="0">
                <a:solidFill>
                  <a:srgbClr val="000000"/>
                </a:solidFill>
              </a:rPr>
              <a:t>全科医学临床与教育 </a:t>
            </a:r>
            <a:r>
              <a:rPr lang="en-US" altLang="zh-CN" sz="1200" dirty="0">
                <a:solidFill>
                  <a:srgbClr val="000000"/>
                </a:solidFill>
              </a:rPr>
              <a:t>2014 </a:t>
            </a:r>
            <a:r>
              <a:rPr lang="zh-CN" altLang="en-US" sz="1200" dirty="0">
                <a:solidFill>
                  <a:srgbClr val="000000"/>
                </a:solidFill>
              </a:rPr>
              <a:t>年 </a:t>
            </a:r>
            <a:r>
              <a:rPr lang="en-US" altLang="zh-CN" sz="1200" dirty="0">
                <a:solidFill>
                  <a:srgbClr val="000000"/>
                </a:solidFill>
              </a:rPr>
              <a:t>5 </a:t>
            </a:r>
            <a:r>
              <a:rPr lang="zh-CN" altLang="en-US" sz="1200" dirty="0">
                <a:solidFill>
                  <a:srgbClr val="000000"/>
                </a:solidFill>
              </a:rPr>
              <a:t>月 第 </a:t>
            </a:r>
            <a:r>
              <a:rPr lang="en-US" altLang="zh-CN" sz="1200" dirty="0">
                <a:solidFill>
                  <a:srgbClr val="000000"/>
                </a:solidFill>
              </a:rPr>
              <a:t>12 </a:t>
            </a:r>
            <a:r>
              <a:rPr lang="zh-CN" altLang="en-US" sz="1200" dirty="0">
                <a:solidFill>
                  <a:srgbClr val="000000"/>
                </a:solidFill>
              </a:rPr>
              <a:t>卷第 </a:t>
            </a:r>
            <a:r>
              <a:rPr lang="en-US" altLang="zh-CN" sz="1200" dirty="0">
                <a:solidFill>
                  <a:srgbClr val="000000"/>
                </a:solidFill>
              </a:rPr>
              <a:t>3 </a:t>
            </a:r>
            <a:r>
              <a:rPr lang="zh-CN" altLang="en-US" sz="1200" dirty="0">
                <a:solidFill>
                  <a:srgbClr val="000000"/>
                </a:solidFill>
              </a:rPr>
              <a:t>期</a:t>
            </a:r>
            <a:endParaRPr lang="en-US" altLang="zh-CN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1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71D13BF-266F-613B-7DB4-0E717BF3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785" y="98220"/>
            <a:ext cx="7549487" cy="91609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 </a:t>
            </a:r>
            <a:r>
              <a:rPr lang="zh-CN" altLang="en-US" sz="3200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</a:t>
            </a:r>
            <a:r>
              <a:rPr lang="zh-CN" altLang="en-US" sz="3200" b="1" dirty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6795454"/>
              </p:ext>
            </p:extLst>
          </p:nvPr>
        </p:nvGraphicFramePr>
        <p:xfrm>
          <a:off x="733816" y="1014319"/>
          <a:ext cx="11012171" cy="4787362"/>
        </p:xfrm>
        <a:graphic>
          <a:graphicData uri="http://schemas.openxmlformats.org/drawingml/2006/table">
            <a:tbl>
              <a:tblPr/>
              <a:tblGrid>
                <a:gridCol w="3661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0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9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144"/>
                <a:gridCol w="1211385"/>
              </a:tblGrid>
              <a:tr h="689317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适应症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剂量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频率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日剂量</a:t>
                      </a:r>
                      <a:endParaRPr lang="zh-CN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疗程剂量</a:t>
                      </a:r>
                      <a:endParaRPr lang="en-US" altLang="zh-CN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袋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盒）</a:t>
                      </a:r>
                      <a:endParaRPr lang="zh-CN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879">
                <a:tc gridSpan="5"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胃食管反流病（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GERD）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1924">
                <a:tc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ct val="100000"/>
                        </a:lnSpc>
                        <a:buFont typeface="微软雅黑" panose="020B0503020204020204" pitchFamily="34" charset="-122"/>
                        <a:buChar char="−"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反流性食管炎的治疗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mg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每日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次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，连服</a:t>
                      </a:r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周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（对于食管炎未治愈或持续有症状的患者建议再服药治疗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周）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r>
                        <a:rPr lang="zh-CN" altLang="en-US" sz="1600" dirty="0" smtClean="0"/>
                        <a:t>袋</a:t>
                      </a:r>
                      <a:endParaRPr lang="zh-CN" altLang="en-US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</a:t>
                      </a:r>
                      <a:r>
                        <a:rPr lang="zh-CN" altLang="en-US" sz="1600" dirty="0" smtClean="0"/>
                        <a:t>盒</a:t>
                      </a:r>
                      <a:endParaRPr lang="zh-CN" altLang="en-US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ct val="100000"/>
                        </a:lnSpc>
                        <a:buFont typeface="微软雅黑" panose="020B0503020204020204" pitchFamily="34" charset="-122"/>
                        <a:buChar char="−"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已经治愈的食管炎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患者预防复发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的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长期治疗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20mg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每日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r>
                        <a:rPr lang="zh-CN" altLang="en-US" sz="1600" dirty="0" smtClean="0"/>
                        <a:t>袋</a:t>
                      </a:r>
                      <a:endParaRPr lang="zh-CN" altLang="en-US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按需</a:t>
                      </a:r>
                      <a:endParaRPr lang="zh-CN" altLang="en-US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167">
                <a:tc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ct val="100000"/>
                        </a:lnSpc>
                        <a:buFont typeface="微软雅黑" panose="020B0503020204020204" pitchFamily="34" charset="-122"/>
                        <a:buChar char="−"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GERD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的症状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控制（没有食管炎）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20mg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每日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次，持续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周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（一旦症状消除，随后的症状控制可采用按需治疗，即需要时口服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20mg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，每日一次）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r>
                        <a:rPr lang="zh-CN" altLang="en-US" sz="1600" dirty="0" smtClean="0"/>
                        <a:t>袋</a:t>
                      </a:r>
                      <a:endParaRPr lang="zh-CN" altLang="en-US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r>
                        <a:rPr lang="zh-CN" altLang="en-US" sz="1600" dirty="0" smtClean="0"/>
                        <a:t>盒</a:t>
                      </a:r>
                      <a:r>
                        <a:rPr lang="en-US" altLang="zh-CN" sz="1600" dirty="0" smtClean="0"/>
                        <a:t>+</a:t>
                      </a:r>
                      <a:endParaRPr lang="zh-CN" altLang="en-US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9280">
                <a:tc gridSpan="5">
                  <a:txBody>
                    <a:bodyPr/>
                    <a:lstStyle/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与适当的抗菌疗法联合用药根除幽门螺杆菌，并且</a:t>
                      </a:r>
                    </a:p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－愈合与幽门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螺杆菌相关的</a:t>
                      </a:r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十二指肠溃疡    </a:t>
                      </a:r>
                      <a:r>
                        <a:rPr lang="en-US" altLang="zh-C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//     </a:t>
                      </a:r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－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预防与幽门螺杆菌相关的消化性溃疡复发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106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艾司奥美拉唑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20mg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每日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次，共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天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r>
                        <a:rPr lang="zh-CN" altLang="en-US" sz="1600" dirty="0" smtClean="0"/>
                        <a:t>袋</a:t>
                      </a:r>
                      <a:endParaRPr lang="zh-CN" altLang="en-US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r>
                        <a:rPr lang="zh-CN" altLang="en-US" sz="1600" dirty="0" smtClean="0"/>
                        <a:t>盒</a:t>
                      </a:r>
                      <a:endParaRPr lang="zh-CN" altLang="en-US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804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阿莫西林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1000mg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42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克拉霉素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500mg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150">
                <a:tc gridSpan="5"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需要持续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NSAID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治疗的患者 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30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－与使用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NSAID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治疗相关的胃溃疡的治疗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20mg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每日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次，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4-8</a:t>
                      </a: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r>
                        <a:rPr lang="zh-CN" altLang="en-US" sz="1600" dirty="0" smtClean="0"/>
                        <a:t>袋</a:t>
                      </a:r>
                      <a:endParaRPr lang="zh-CN" altLang="en-US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4-8</a:t>
                      </a:r>
                      <a:r>
                        <a:rPr lang="zh-CN" altLang="en-US" sz="1600" dirty="0" smtClean="0"/>
                        <a:t>盒</a:t>
                      </a:r>
                      <a:endParaRPr lang="zh-CN" altLang="en-US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33816" y="615333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dirty="0" smtClean="0">
                <a:solidFill>
                  <a:srgbClr val="000000"/>
                </a:solidFill>
              </a:rPr>
              <a:t>奥胜明产品说明书</a:t>
            </a:r>
            <a:endParaRPr lang="en-US" altLang="zh-CN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7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071D13BF-266F-613B-7DB4-0E717BF3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2" y="0"/>
            <a:ext cx="6995160" cy="91503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 </a:t>
            </a:r>
            <a:r>
              <a:rPr lang="zh-CN" altLang="en-US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b="1" dirty="0">
              <a:solidFill>
                <a:srgbClr val="1C49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02093AE-5059-4DF5-90AC-222F6914B9E3}"/>
              </a:ext>
            </a:extLst>
          </p:cNvPr>
          <p:cNvSpPr txBox="1"/>
          <p:nvPr/>
        </p:nvSpPr>
        <p:spPr>
          <a:xfrm>
            <a:off x="953412" y="1189576"/>
            <a:ext cx="106750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u="sng" dirty="0"/>
              <a:t>与对照药品疗效方面优势和不足：</a:t>
            </a:r>
            <a:endParaRPr lang="en-US" altLang="zh-CN" b="1" u="sng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/>
              <a:t>对于反流性食管炎</a:t>
            </a:r>
            <a:r>
              <a:rPr lang="zh-CN" altLang="en-US" dirty="0"/>
              <a:t>患者</a:t>
            </a:r>
            <a:r>
              <a:rPr lang="zh-CN" altLang="en-US" dirty="0" smtClean="0"/>
              <a:t>，</a:t>
            </a:r>
            <a:r>
              <a:rPr lang="zh-CN" altLang="en-US" sz="2000" b="1" dirty="0" smtClean="0"/>
              <a:t>艾司奥美拉</a:t>
            </a:r>
            <a:r>
              <a:rPr lang="zh-CN" altLang="en-US" sz="2000" b="1" dirty="0"/>
              <a:t>唑</a:t>
            </a:r>
            <a:r>
              <a:rPr lang="zh-CN" altLang="en-US" sz="2000" b="1" dirty="0" smtClean="0"/>
              <a:t>镁的治疗有效率达</a:t>
            </a:r>
            <a:r>
              <a:rPr lang="en-US" altLang="zh-CN" sz="2000" b="1" dirty="0" smtClean="0"/>
              <a:t>90%</a:t>
            </a:r>
            <a:r>
              <a:rPr lang="zh-CN" altLang="en-US" sz="2000" b="1" dirty="0" smtClean="0"/>
              <a:t>以上</a:t>
            </a:r>
            <a:r>
              <a:rPr lang="zh-CN" altLang="en-US" dirty="0" smtClean="0"/>
              <a:t>，明显高于奥美拉唑组，差异</a:t>
            </a:r>
            <a:r>
              <a:rPr lang="zh-CN" altLang="en-US" dirty="0"/>
              <a:t>有统计学</a:t>
            </a:r>
            <a:r>
              <a:rPr lang="zh-CN" altLang="en-US" dirty="0" smtClean="0"/>
              <a:t>意义</a:t>
            </a:r>
            <a:r>
              <a:rPr lang="en-US" altLang="zh-CN" b="1" baseline="30000" dirty="0" smtClean="0"/>
              <a:t>[1]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/>
              <a:t>对于诊断</a:t>
            </a:r>
            <a:r>
              <a:rPr lang="zh-CN" altLang="en-US" dirty="0"/>
              <a:t>为</a:t>
            </a:r>
            <a:r>
              <a:rPr lang="en-US" altLang="zh-CN" dirty="0"/>
              <a:t>HP</a:t>
            </a:r>
            <a:r>
              <a:rPr lang="zh-CN" altLang="en-US" dirty="0"/>
              <a:t>相关性胃溃疡</a:t>
            </a:r>
            <a:r>
              <a:rPr lang="zh-CN" altLang="en-US" dirty="0" smtClean="0"/>
              <a:t>的患者</a:t>
            </a:r>
            <a:r>
              <a:rPr lang="zh-CN" altLang="en-US" dirty="0"/>
              <a:t>，采用克拉霉素</a:t>
            </a:r>
            <a:r>
              <a:rPr lang="en-US" altLang="zh-CN" dirty="0"/>
              <a:t>+</a:t>
            </a:r>
            <a:r>
              <a:rPr lang="zh-CN" altLang="en-US" dirty="0"/>
              <a:t>阿莫西林</a:t>
            </a:r>
            <a:r>
              <a:rPr lang="en-US" altLang="zh-CN" dirty="0"/>
              <a:t>+PPI+</a:t>
            </a:r>
            <a:r>
              <a:rPr lang="zh-CN" altLang="en-US" dirty="0"/>
              <a:t>胶体果胶铋的四联方案治疗</a:t>
            </a:r>
            <a:r>
              <a:rPr lang="zh-CN" altLang="en-US" dirty="0" smtClean="0"/>
              <a:t>。</a:t>
            </a:r>
            <a:r>
              <a:rPr lang="zh-CN" altLang="en-US" sz="2000" b="1" dirty="0"/>
              <a:t>艾司奥美拉唑镁的治疗</a:t>
            </a:r>
            <a:r>
              <a:rPr lang="zh-CN" altLang="en-US" sz="2000" b="1" dirty="0" smtClean="0"/>
              <a:t>有效率为</a:t>
            </a:r>
            <a:r>
              <a:rPr lang="en-US" altLang="zh-CN" sz="2000" b="1" dirty="0" smtClean="0"/>
              <a:t>92.59</a:t>
            </a:r>
            <a:r>
              <a:rPr lang="en-US" altLang="zh-CN" sz="2000" b="1" dirty="0"/>
              <a:t>%</a:t>
            </a:r>
            <a:r>
              <a:rPr lang="zh-CN" altLang="en-US" sz="2000" b="1" dirty="0" smtClean="0"/>
              <a:t>，</a:t>
            </a:r>
            <a:r>
              <a:rPr lang="en-US" altLang="zh-CN" sz="2000" b="1" dirty="0" err="1"/>
              <a:t>Hp</a:t>
            </a:r>
            <a:r>
              <a:rPr lang="zh-CN" altLang="en-US" sz="2000" b="1" dirty="0"/>
              <a:t>根除</a:t>
            </a:r>
            <a:r>
              <a:rPr lang="zh-CN" altLang="en-US" sz="2000" b="1" dirty="0" smtClean="0"/>
              <a:t>率为</a:t>
            </a:r>
            <a:r>
              <a:rPr lang="en-US" altLang="zh-CN" sz="2000" b="1" dirty="0"/>
              <a:t>96.30%</a:t>
            </a:r>
            <a:r>
              <a:rPr lang="zh-CN" altLang="en-US" dirty="0"/>
              <a:t>；</a:t>
            </a:r>
            <a:r>
              <a:rPr lang="zh-CN" altLang="en-US" dirty="0" smtClean="0"/>
              <a:t>明显高于奥美拉唑组的</a:t>
            </a:r>
            <a:r>
              <a:rPr lang="en-US" altLang="zh-CN" dirty="0" smtClean="0"/>
              <a:t>72.22%</a:t>
            </a:r>
            <a:r>
              <a:rPr lang="zh-CN" altLang="en-US" dirty="0" smtClean="0"/>
              <a:t>和</a:t>
            </a:r>
            <a:r>
              <a:rPr lang="en-US" altLang="zh-CN" dirty="0" smtClean="0"/>
              <a:t>75.93</a:t>
            </a:r>
            <a:r>
              <a:rPr lang="en-US" altLang="zh-CN" dirty="0"/>
              <a:t>%</a:t>
            </a:r>
            <a:r>
              <a:rPr lang="zh-CN" altLang="en-US" dirty="0" smtClean="0"/>
              <a:t>；差异</a:t>
            </a:r>
            <a:r>
              <a:rPr lang="zh-CN" altLang="en-US" dirty="0"/>
              <a:t>均有统计学意义（</a:t>
            </a:r>
            <a:r>
              <a:rPr lang="en-US" altLang="zh-CN" dirty="0"/>
              <a:t>P&lt;0.05</a:t>
            </a:r>
            <a:r>
              <a:rPr lang="zh-CN" altLang="en-US" dirty="0" smtClean="0"/>
              <a:t>）</a:t>
            </a:r>
            <a:r>
              <a:rPr lang="en-US" altLang="zh-CN" b="1" baseline="30000" dirty="0" smtClean="0"/>
              <a:t>[2]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/>
              <a:t>艾司奥美拉唑镁的</a:t>
            </a:r>
            <a:r>
              <a:rPr lang="zh-CN" altLang="en-US" sz="2000" b="1" dirty="0" smtClean="0"/>
              <a:t>安全性与奥美拉唑相当</a:t>
            </a:r>
            <a:r>
              <a:rPr lang="zh-CN" altLang="en-US" dirty="0" smtClean="0"/>
              <a:t>，差异无统计学意义</a:t>
            </a:r>
            <a:r>
              <a:rPr lang="en-US" altLang="zh-CN" baseline="30000" dirty="0" smtClean="0"/>
              <a:t>[2]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953412" y="5769170"/>
            <a:ext cx="10419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[1] </a:t>
            </a:r>
            <a:r>
              <a:rPr lang="zh-CN" altLang="en-US" sz="1200" dirty="0"/>
              <a:t>井德军</a:t>
            </a:r>
            <a:r>
              <a:rPr lang="en-US" altLang="zh-CN" sz="1200" dirty="0" smtClean="0"/>
              <a:t>. </a:t>
            </a:r>
            <a:r>
              <a:rPr lang="zh-CN" altLang="en-US" sz="1200" dirty="0" smtClean="0"/>
              <a:t>艾司奥美拉</a:t>
            </a:r>
            <a:r>
              <a:rPr lang="zh-CN" altLang="en-US" sz="1200" dirty="0"/>
              <a:t>唑镁与奥美拉唑治疗反流性食管炎临床对比评价 </a:t>
            </a:r>
            <a:r>
              <a:rPr lang="en-US" altLang="zh-CN" sz="1200" dirty="0"/>
              <a:t>[J].</a:t>
            </a:r>
            <a:r>
              <a:rPr lang="zh-CN" altLang="en-US" sz="1200" dirty="0"/>
              <a:t>临床医药文献杂志</a:t>
            </a:r>
            <a:r>
              <a:rPr lang="en-US" altLang="zh-CN" sz="1200" dirty="0"/>
              <a:t>,2018,5(11):4-5.</a:t>
            </a:r>
          </a:p>
          <a:p>
            <a:r>
              <a:rPr lang="en-US" altLang="zh-CN" sz="1200" dirty="0"/>
              <a:t>[2</a:t>
            </a:r>
            <a:r>
              <a:rPr lang="en-US" altLang="zh-CN" sz="1200" dirty="0" smtClean="0"/>
              <a:t>] </a:t>
            </a:r>
            <a:r>
              <a:rPr lang="zh-CN" altLang="en-US" sz="1200" dirty="0" smtClean="0"/>
              <a:t>朱德红</a:t>
            </a:r>
            <a:r>
              <a:rPr lang="en-US" altLang="zh-CN" sz="1200" dirty="0"/>
              <a:t>. </a:t>
            </a:r>
            <a:r>
              <a:rPr lang="zh-CN" altLang="en-US" sz="1200" dirty="0"/>
              <a:t>艾司奥美拉唑与奥美拉唑治疗幽门螺杆菌相关性胃溃疡患者的效果</a:t>
            </a:r>
            <a:r>
              <a:rPr lang="zh-CN" altLang="en-US" sz="1200" dirty="0" smtClean="0"/>
              <a:t>比较</a:t>
            </a:r>
            <a:r>
              <a:rPr lang="en-US" altLang="zh-CN" sz="1200" dirty="0" smtClean="0"/>
              <a:t>[J].</a:t>
            </a:r>
            <a:r>
              <a:rPr lang="zh-CN" altLang="en-US" sz="1200" dirty="0"/>
              <a:t>中国民康</a:t>
            </a:r>
            <a:r>
              <a:rPr lang="zh-CN" altLang="en-US" sz="1200" dirty="0" smtClean="0"/>
              <a:t>医学</a:t>
            </a:r>
            <a:r>
              <a:rPr lang="en-US" altLang="zh-CN" sz="1200" dirty="0" smtClean="0"/>
              <a:t>,2022,34(21):141-147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033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071D13BF-266F-613B-7DB4-0E717BF3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2" y="0"/>
            <a:ext cx="6995160" cy="91503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 </a:t>
            </a:r>
            <a:r>
              <a:rPr lang="zh-CN" altLang="en-US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b="1" dirty="0">
              <a:solidFill>
                <a:srgbClr val="1C49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180732"/>
              </p:ext>
            </p:extLst>
          </p:nvPr>
        </p:nvGraphicFramePr>
        <p:xfrm>
          <a:off x="573097" y="744120"/>
          <a:ext cx="10809137" cy="569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843"/>
                <a:gridCol w="6653582"/>
                <a:gridCol w="1316712"/>
              </a:tblGrid>
              <a:tr h="395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指南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推荐描述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95604"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消化性溃疡诊断与治疗共识意见（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年，上海）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质子泵抑制剂（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PPI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）和钾离子竞争性酸阻滞剂（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P-CAB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）均可有效抑制胃酸分泌，促进溃疡愈合。</a:t>
                      </a:r>
                    </a:p>
                    <a:p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证据质量：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；推荐强度：强推荐；共识水平：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91.31%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P4</a:t>
                      </a:r>
                      <a:r>
                        <a:rPr lang="zh-CN" altLang="en-US" dirty="0" smtClean="0"/>
                        <a:t>：质子泵抑制剂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95604"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中国慢性胃炎诊治指南（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年，上海）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慢性胃炎患者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可根据症状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选择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单独或联合应用以下药物。</a:t>
                      </a:r>
                    </a:p>
                    <a:p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有胃黏膜糜烂和（或）以上腹痛和上腹部烧灼感等症状为主者，可根据病情或症状严重程度选用胃黏膜保护剂、抗酸剂、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H2RA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PPI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包括奥美拉唑、艾司奥美拉唑、雷贝拉唑、兰索拉唑、泮托拉唑和艾普拉唑等在内的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PPI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抑酸作用强而持久，可根据病情或症状严重程度选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P14</a:t>
                      </a:r>
                      <a:r>
                        <a:rPr lang="zh-CN" altLang="en-US" dirty="0" smtClean="0"/>
                        <a:t>：艾司奥美拉唑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95604"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中国胃食管反流病多学科诊疗共识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（一）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PPI 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试验性治疗可作为典型胃食管反流症状患者，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以及疑诊反流性胸痛、咽喉反流、反流性咳嗽、反流性哮喘等患者简便实用的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初级诊断方法。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专家意见： 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A+ 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80.0%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）， 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18.2%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），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A-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1.8%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）；消化科认可度：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，外科认可度：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，呼吸和耳鼻喉科认可度：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，儿科认可度：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P25</a:t>
                      </a:r>
                      <a:r>
                        <a:rPr lang="zh-CN" altLang="en-US" dirty="0" smtClean="0"/>
                        <a:t>：</a:t>
                      </a:r>
                      <a:r>
                        <a:rPr lang="en-US" altLang="zh-CN" dirty="0" smtClean="0"/>
                        <a:t>PPI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95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中国胃食管反流病多学科诊疗共识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（二）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PPI 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P-CAB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是治疗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GERD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的首选药物，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可缓解大部分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GERD 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患者的症状和并发症。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专家意见：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A+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78.2%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），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16.4%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），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A-</a:t>
                      </a:r>
                    </a:p>
                    <a:p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3.6%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），弃权（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1.8%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）；消化科认可度：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，外科认可度：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，呼吸和耳鼻喉科认可度：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94%]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P4</a:t>
                      </a:r>
                      <a:r>
                        <a:rPr lang="zh-CN" altLang="en-US" dirty="0" smtClean="0"/>
                        <a:t>：</a:t>
                      </a:r>
                      <a:r>
                        <a:rPr lang="en-US" altLang="zh-CN" dirty="0" smtClean="0"/>
                        <a:t>PPI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0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071D13BF-266F-613B-7DB4-0E717BF3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212" y="133113"/>
            <a:ext cx="6995160" cy="91503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 </a:t>
            </a:r>
            <a:r>
              <a:rPr lang="zh-CN" altLang="en-US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b="1" dirty="0">
              <a:solidFill>
                <a:srgbClr val="1C49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6BB1EDA-EF17-9160-6BC3-3E6964F8AAD5}"/>
              </a:ext>
            </a:extLst>
          </p:cNvPr>
          <p:cNvSpPr txBox="1"/>
          <p:nvPr/>
        </p:nvSpPr>
        <p:spPr>
          <a:xfrm>
            <a:off x="1070212" y="1042125"/>
            <a:ext cx="10352251" cy="511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+mn-ea"/>
              </a:rPr>
              <a:t>说明书收载的不良反应</a:t>
            </a:r>
            <a:r>
              <a:rPr lang="zh-CN" altLang="en-US" b="1" dirty="0">
                <a:latin typeface="+mn-ea"/>
              </a:rPr>
              <a:t>情况：</a:t>
            </a:r>
            <a:endParaRPr lang="en-US" altLang="zh-CN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+mn-ea"/>
              </a:rPr>
              <a:t>对</a:t>
            </a:r>
            <a:r>
              <a:rPr lang="zh-CN" altLang="zh-CN" dirty="0">
                <a:latin typeface="+mn-ea"/>
              </a:rPr>
              <a:t>糜烂性食管炎治愈疗法的</a:t>
            </a:r>
            <a:r>
              <a:rPr lang="zh-CN" altLang="zh-CN" dirty="0" smtClean="0">
                <a:latin typeface="+mn-ea"/>
              </a:rPr>
              <a:t>安全性评估</a:t>
            </a:r>
            <a:r>
              <a:rPr lang="zh-CN" altLang="en-US" dirty="0" smtClean="0">
                <a:latin typeface="+mn-ea"/>
              </a:rPr>
              <a:t>中</a:t>
            </a:r>
            <a:r>
              <a:rPr lang="zh-CN" altLang="zh-CN" dirty="0" smtClean="0">
                <a:latin typeface="+mn-ea"/>
              </a:rPr>
              <a:t>，</a:t>
            </a:r>
            <a:r>
              <a:rPr lang="zh-CN" altLang="zh-CN" b="1" dirty="0">
                <a:latin typeface="+mn-ea"/>
              </a:rPr>
              <a:t>发生频率最高的不良反应（≥</a:t>
            </a:r>
            <a:r>
              <a:rPr lang="en-US" altLang="zh-CN" b="1" dirty="0">
                <a:latin typeface="+mn-ea"/>
              </a:rPr>
              <a:t>1%</a:t>
            </a:r>
            <a:r>
              <a:rPr lang="zh-CN" altLang="zh-CN" b="1" dirty="0">
                <a:latin typeface="+mn-ea"/>
              </a:rPr>
              <a:t>）为</a:t>
            </a:r>
            <a:r>
              <a:rPr lang="zh-CN" altLang="zh-CN" b="1" dirty="0" smtClean="0">
                <a:latin typeface="+mn-ea"/>
              </a:rPr>
              <a:t>：头痛</a:t>
            </a:r>
            <a:r>
              <a:rPr lang="zh-CN" altLang="en-US" b="1" dirty="0" smtClean="0">
                <a:latin typeface="+mn-ea"/>
              </a:rPr>
              <a:t>、</a:t>
            </a:r>
            <a:r>
              <a:rPr lang="zh-CN" altLang="zh-CN" b="1" dirty="0" smtClean="0">
                <a:latin typeface="+mn-ea"/>
              </a:rPr>
              <a:t>腹泻</a:t>
            </a:r>
            <a:r>
              <a:rPr lang="zh-CN" altLang="zh-CN" b="1" dirty="0">
                <a:latin typeface="+mn-ea"/>
              </a:rPr>
              <a:t>、恶心、胃肠胀气、腹痛、便秘和口干</a:t>
            </a:r>
            <a:r>
              <a:rPr lang="zh-CN" altLang="zh-CN" b="1" dirty="0" smtClean="0">
                <a:latin typeface="+mn-ea"/>
              </a:rPr>
              <a:t>。</a:t>
            </a:r>
            <a:r>
              <a:rPr lang="zh-CN" altLang="en-US" dirty="0" smtClean="0">
                <a:latin typeface="+mn-ea"/>
              </a:rPr>
              <a:t>试验分组：</a:t>
            </a:r>
            <a:r>
              <a:rPr lang="zh-CN" altLang="zh-CN" dirty="0" smtClean="0">
                <a:latin typeface="+mn-ea"/>
              </a:rPr>
              <a:t>艾司奥美拉</a:t>
            </a:r>
            <a:r>
              <a:rPr lang="zh-CN" altLang="zh-CN" dirty="0">
                <a:latin typeface="+mn-ea"/>
              </a:rPr>
              <a:t>唑镁</a:t>
            </a:r>
            <a:r>
              <a:rPr lang="en-US" altLang="zh-CN" dirty="0">
                <a:latin typeface="+mn-ea"/>
              </a:rPr>
              <a:t>20mg</a:t>
            </a:r>
            <a:r>
              <a:rPr lang="zh-CN" altLang="zh-CN" dirty="0" smtClean="0">
                <a:latin typeface="+mn-ea"/>
              </a:rPr>
              <a:t>组</a:t>
            </a:r>
            <a:r>
              <a:rPr lang="zh-CN" altLang="en-US" dirty="0" smtClean="0">
                <a:latin typeface="+mn-ea"/>
              </a:rPr>
              <a:t>、</a:t>
            </a:r>
            <a:r>
              <a:rPr lang="zh-CN" altLang="zh-CN" dirty="0" smtClean="0">
                <a:latin typeface="+mn-ea"/>
              </a:rPr>
              <a:t>艾司奥美拉</a:t>
            </a:r>
            <a:r>
              <a:rPr lang="zh-CN" altLang="zh-CN" dirty="0">
                <a:latin typeface="+mn-ea"/>
              </a:rPr>
              <a:t>唑镁</a:t>
            </a:r>
            <a:r>
              <a:rPr lang="en-US" altLang="zh-CN" dirty="0">
                <a:latin typeface="+mn-ea"/>
              </a:rPr>
              <a:t>40mg</a:t>
            </a:r>
            <a:r>
              <a:rPr lang="zh-CN" altLang="zh-CN" dirty="0" smtClean="0">
                <a:latin typeface="+mn-ea"/>
              </a:rPr>
              <a:t>组</a:t>
            </a:r>
            <a:r>
              <a:rPr lang="zh-CN" altLang="en-US" dirty="0" smtClean="0">
                <a:latin typeface="+mn-ea"/>
              </a:rPr>
              <a:t>、</a:t>
            </a:r>
            <a:r>
              <a:rPr lang="zh-CN" altLang="zh-CN" dirty="0" smtClean="0">
                <a:latin typeface="+mn-ea"/>
              </a:rPr>
              <a:t>奥</a:t>
            </a:r>
            <a:r>
              <a:rPr lang="zh-CN" altLang="zh-CN" dirty="0">
                <a:latin typeface="+mn-ea"/>
              </a:rPr>
              <a:t>美拉唑</a:t>
            </a:r>
            <a:r>
              <a:rPr lang="en-US" altLang="zh-CN" dirty="0">
                <a:latin typeface="+mn-ea"/>
              </a:rPr>
              <a:t>20mg</a:t>
            </a:r>
            <a:r>
              <a:rPr lang="zh-CN" altLang="zh-CN" dirty="0" smtClean="0">
                <a:latin typeface="+mn-ea"/>
              </a:rPr>
              <a:t>组，均每日</a:t>
            </a:r>
            <a:r>
              <a:rPr lang="zh-CN" altLang="zh-CN" dirty="0">
                <a:latin typeface="+mn-ea"/>
              </a:rPr>
              <a:t>一次给</a:t>
            </a:r>
            <a:r>
              <a:rPr lang="zh-CN" altLang="zh-CN" dirty="0" smtClean="0">
                <a:latin typeface="+mn-ea"/>
              </a:rPr>
              <a:t>药</a:t>
            </a:r>
            <a:r>
              <a:rPr lang="zh-CN" altLang="en-US" dirty="0" smtClean="0">
                <a:latin typeface="+mn-ea"/>
              </a:rPr>
              <a:t>。</a:t>
            </a:r>
            <a:r>
              <a:rPr lang="zh-CN" altLang="zh-CN" b="1" dirty="0" smtClean="0">
                <a:latin typeface="+mn-ea"/>
              </a:rPr>
              <a:t>三</a:t>
            </a:r>
            <a:r>
              <a:rPr lang="zh-CN" altLang="zh-CN" b="1" dirty="0">
                <a:latin typeface="+mn-ea"/>
              </a:rPr>
              <a:t>个治疗</a:t>
            </a:r>
            <a:r>
              <a:rPr lang="zh-CN" altLang="zh-CN" b="1" dirty="0" smtClean="0">
                <a:latin typeface="+mn-ea"/>
              </a:rPr>
              <a:t>组</a:t>
            </a:r>
            <a:r>
              <a:rPr lang="zh-CN" altLang="en-US" b="1" dirty="0" smtClean="0">
                <a:latin typeface="+mn-ea"/>
              </a:rPr>
              <a:t>无差异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>
                <a:latin typeface="+mn-ea"/>
              </a:rPr>
              <a:t>在治疗症状性胃食管反流病</a:t>
            </a:r>
            <a:r>
              <a:rPr lang="zh-CN" altLang="zh-CN" dirty="0" smtClean="0">
                <a:latin typeface="+mn-ea"/>
              </a:rPr>
              <a:t>的安慰剂</a:t>
            </a:r>
            <a:r>
              <a:rPr lang="zh-CN" altLang="zh-CN" dirty="0">
                <a:latin typeface="+mn-ea"/>
              </a:rPr>
              <a:t>对照</a:t>
            </a:r>
            <a:r>
              <a:rPr lang="zh-CN" altLang="zh-CN" dirty="0" smtClean="0">
                <a:latin typeface="+mn-ea"/>
              </a:rPr>
              <a:t>研究</a:t>
            </a:r>
            <a:r>
              <a:rPr lang="zh-CN" altLang="en-US" dirty="0" smtClean="0">
                <a:latin typeface="+mn-ea"/>
              </a:rPr>
              <a:t>中</a:t>
            </a:r>
            <a:r>
              <a:rPr lang="zh-CN" altLang="zh-CN" dirty="0" smtClean="0">
                <a:latin typeface="+mn-ea"/>
              </a:rPr>
              <a:t>，最</a:t>
            </a:r>
            <a:r>
              <a:rPr lang="zh-CN" altLang="zh-CN" dirty="0">
                <a:latin typeface="+mn-ea"/>
              </a:rPr>
              <a:t>常见的不良反应为腹泻（</a:t>
            </a:r>
            <a:r>
              <a:rPr lang="en-US" altLang="zh-CN" dirty="0">
                <a:latin typeface="+mn-ea"/>
              </a:rPr>
              <a:t>4.3%</a:t>
            </a:r>
            <a:r>
              <a:rPr lang="zh-CN" altLang="zh-CN" dirty="0">
                <a:latin typeface="+mn-ea"/>
              </a:rPr>
              <a:t>）、头痛（</a:t>
            </a:r>
            <a:r>
              <a:rPr lang="en-US" altLang="zh-CN" dirty="0">
                <a:latin typeface="+mn-ea"/>
              </a:rPr>
              <a:t>3.8%</a:t>
            </a:r>
            <a:r>
              <a:rPr lang="zh-CN" altLang="zh-CN" dirty="0">
                <a:latin typeface="+mn-ea"/>
              </a:rPr>
              <a:t>）和腹痛（</a:t>
            </a:r>
            <a:r>
              <a:rPr lang="en-US" altLang="zh-CN" dirty="0">
                <a:latin typeface="+mn-ea"/>
              </a:rPr>
              <a:t>3.8%</a:t>
            </a:r>
            <a:r>
              <a:rPr lang="zh-CN" altLang="zh-CN" dirty="0">
                <a:latin typeface="+mn-ea"/>
              </a:rPr>
              <a:t>）</a:t>
            </a:r>
            <a:r>
              <a:rPr lang="zh-CN" altLang="zh-CN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>
                <a:latin typeface="+mn-ea"/>
              </a:rPr>
              <a:t>在采用艾司奥美拉唑镁</a:t>
            </a:r>
            <a:r>
              <a:rPr lang="en-US" altLang="zh-CN" dirty="0">
                <a:latin typeface="+mn-ea"/>
              </a:rPr>
              <a:t>+</a:t>
            </a:r>
            <a:r>
              <a:rPr lang="zh-CN" altLang="zh-CN" dirty="0">
                <a:latin typeface="+mn-ea"/>
              </a:rPr>
              <a:t>阿莫西林和克拉霉素联合用药治疗的临床试验中，联合用药的不良反应均为艾司奥美拉唑镁、阿莫西林或克拉霉素单一治疗的研究中出现的</a:t>
            </a:r>
            <a:r>
              <a:rPr lang="zh-CN" altLang="zh-CN" dirty="0" smtClean="0">
                <a:latin typeface="+mn-ea"/>
              </a:rPr>
              <a:t>不良反应</a:t>
            </a:r>
            <a:r>
              <a:rPr lang="zh-CN" altLang="en-US" dirty="0">
                <a:latin typeface="+mn-ea"/>
              </a:rPr>
              <a:t>。</a:t>
            </a:r>
            <a:r>
              <a:rPr lang="zh-CN" altLang="zh-CN" dirty="0" smtClean="0">
                <a:latin typeface="+mn-ea"/>
              </a:rPr>
              <a:t>对于</a:t>
            </a:r>
            <a:r>
              <a:rPr lang="zh-CN" altLang="zh-CN" dirty="0">
                <a:latin typeface="+mn-ea"/>
              </a:rPr>
              <a:t>接受三联疗法，连续治疗</a:t>
            </a:r>
            <a:r>
              <a:rPr lang="en-US" altLang="zh-CN" dirty="0">
                <a:latin typeface="+mn-ea"/>
              </a:rPr>
              <a:t>10</a:t>
            </a:r>
            <a:r>
              <a:rPr lang="zh-CN" altLang="zh-CN" dirty="0">
                <a:latin typeface="+mn-ea"/>
              </a:rPr>
              <a:t>天的患者，报告频率最高的与药物有关的不良反应为腹泻（</a:t>
            </a:r>
            <a:r>
              <a:rPr lang="en-US" altLang="zh-CN" dirty="0">
                <a:latin typeface="+mn-ea"/>
              </a:rPr>
              <a:t>9.2%</a:t>
            </a:r>
            <a:r>
              <a:rPr lang="zh-CN" altLang="zh-CN" dirty="0">
                <a:latin typeface="+mn-ea"/>
              </a:rPr>
              <a:t>）、味觉倒错（</a:t>
            </a:r>
            <a:r>
              <a:rPr lang="en-US" altLang="zh-CN" dirty="0">
                <a:latin typeface="+mn-ea"/>
              </a:rPr>
              <a:t>6.6%</a:t>
            </a:r>
            <a:r>
              <a:rPr lang="zh-CN" altLang="zh-CN" dirty="0">
                <a:latin typeface="+mn-ea"/>
              </a:rPr>
              <a:t>）、和腹痛（</a:t>
            </a:r>
            <a:r>
              <a:rPr lang="en-US" altLang="zh-CN" dirty="0">
                <a:latin typeface="+mn-ea"/>
              </a:rPr>
              <a:t>3.7%</a:t>
            </a:r>
            <a:r>
              <a:rPr lang="zh-CN" altLang="zh-CN" dirty="0">
                <a:latin typeface="+mn-ea"/>
              </a:rPr>
              <a:t>）</a:t>
            </a:r>
            <a:r>
              <a:rPr lang="zh-CN" altLang="zh-CN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安全性方面优势和不足：</a:t>
            </a:r>
            <a:r>
              <a:rPr lang="zh-CN" altLang="en-US" dirty="0">
                <a:latin typeface="+mn-ea"/>
              </a:rPr>
              <a:t>本品</a:t>
            </a:r>
            <a:r>
              <a:rPr lang="zh-CN" altLang="en-US" dirty="0" smtClean="0">
                <a:latin typeface="+mn-ea"/>
              </a:rPr>
              <a:t>与奥</a:t>
            </a:r>
            <a:r>
              <a:rPr lang="zh-CN" altLang="en-US" dirty="0">
                <a:latin typeface="+mn-ea"/>
              </a:rPr>
              <a:t>美拉唑镁肠溶</a:t>
            </a:r>
            <a:r>
              <a:rPr lang="zh-CN" altLang="en-US" dirty="0" smtClean="0">
                <a:latin typeface="+mn-ea"/>
              </a:rPr>
              <a:t>片，</a:t>
            </a:r>
            <a:r>
              <a:rPr lang="zh-CN" altLang="en-US" dirty="0">
                <a:latin typeface="+mn-ea"/>
              </a:rPr>
              <a:t>安全性相当。</a:t>
            </a:r>
            <a:endParaRPr lang="en-US" altLang="zh-CN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3816" y="615333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100" dirty="0" smtClean="0">
                <a:solidFill>
                  <a:srgbClr val="000000"/>
                </a:solidFill>
              </a:rPr>
              <a:t>奥胜明产品说明书</a:t>
            </a:r>
            <a:endParaRPr lang="en-US" altLang="zh-CN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071D13BF-266F-613B-7DB4-0E717BF3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212" y="133113"/>
            <a:ext cx="6995160" cy="91503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 </a:t>
            </a:r>
            <a:r>
              <a:rPr lang="zh-CN" altLang="en-US" b="1" dirty="0" smtClean="0">
                <a:solidFill>
                  <a:srgbClr val="1C4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zh-CN" altLang="en-US" b="1" dirty="0">
              <a:solidFill>
                <a:srgbClr val="1C49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B10F0F3-1C32-0CDD-8967-DA92BFF7E590}"/>
              </a:ext>
            </a:extLst>
          </p:cNvPr>
          <p:cNvSpPr txBox="1"/>
          <p:nvPr/>
        </p:nvSpPr>
        <p:spPr>
          <a:xfrm>
            <a:off x="1070212" y="1266513"/>
            <a:ext cx="108442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u="sng" dirty="0"/>
              <a:t>创新点：</a:t>
            </a:r>
            <a:endParaRPr lang="en-US" altLang="zh-CN" b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艾司奥美拉唑是</a:t>
            </a:r>
            <a:r>
              <a:rPr lang="zh-CN" altLang="en-US" b="1" dirty="0"/>
              <a:t>首个可作为临床异构体用作光学异构体的</a:t>
            </a:r>
            <a:r>
              <a:rPr lang="en-US" altLang="zh-CN" b="1" dirty="0"/>
              <a:t>PPI</a:t>
            </a:r>
            <a:r>
              <a:rPr lang="zh-CN" altLang="en-US" dirty="0"/>
              <a:t>。其细胞色素</a:t>
            </a:r>
            <a:r>
              <a:rPr lang="en-US" altLang="zh-CN" dirty="0"/>
              <a:t>P450 2C19</a:t>
            </a:r>
            <a:r>
              <a:rPr lang="zh-CN" altLang="en-US" dirty="0"/>
              <a:t>代谢少于奥美拉唑，具有比奥美拉唑</a:t>
            </a:r>
            <a:r>
              <a:rPr lang="zh-CN" altLang="en-US" b="1" dirty="0"/>
              <a:t>更高的生物利用度和更强的胃酸抑制作用，</a:t>
            </a:r>
            <a:r>
              <a:rPr lang="zh-CN" altLang="en-US" dirty="0"/>
              <a:t>并能够提高血浆浓度，延长药物半衰期。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我司艾司奥美拉唑镁肠溶干混悬剂</a:t>
            </a:r>
            <a:r>
              <a:rPr lang="en-US" altLang="zh-CN" b="1" dirty="0"/>
              <a:t>10mg</a:t>
            </a:r>
            <a:r>
              <a:rPr lang="zh-CN" altLang="en-US" b="1" dirty="0"/>
              <a:t>规格</a:t>
            </a:r>
            <a:r>
              <a:rPr lang="zh-CN" altLang="en-US" dirty="0"/>
              <a:t>，也是国家卫生健康委等部门发布的</a:t>
            </a:r>
            <a:r>
              <a:rPr lang="en-US" altLang="zh-CN" b="1" dirty="0"/>
              <a:t>《</a:t>
            </a:r>
            <a:r>
              <a:rPr lang="zh-CN" altLang="en-US" b="1" dirty="0"/>
              <a:t>第二批鼓励研发申报儿童药品清单</a:t>
            </a:r>
            <a:r>
              <a:rPr lang="en-US" altLang="zh-CN" b="1" dirty="0"/>
              <a:t>》</a:t>
            </a:r>
            <a:r>
              <a:rPr lang="zh-CN" altLang="en-US" dirty="0"/>
              <a:t>中的药品。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被列入国家卫生健康委</a:t>
            </a:r>
            <a:r>
              <a:rPr lang="zh-CN" altLang="en-US" b="1" dirty="0"/>
              <a:t>“重大新药创制”科技重大专项</a:t>
            </a:r>
            <a:r>
              <a:rPr lang="en-US" altLang="zh-CN" dirty="0"/>
              <a:t>2018</a:t>
            </a:r>
            <a:r>
              <a:rPr lang="zh-CN" altLang="en-US" dirty="0"/>
              <a:t>年度实施计划的第一批立项课题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u="sng" dirty="0" smtClean="0"/>
              <a:t>创新应用：</a:t>
            </a:r>
            <a:endParaRPr lang="en-US" altLang="zh-CN" b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本品是一种</a:t>
            </a:r>
            <a:r>
              <a:rPr lang="zh-CN" altLang="en-US" b="1" dirty="0"/>
              <a:t>肠溶缓释混悬剂，临床可口服，可鼻胃管给药，</a:t>
            </a:r>
            <a:r>
              <a:rPr lang="zh-CN" altLang="en-US" dirty="0"/>
              <a:t>操作便利，给药方便，适合各年龄段人群，尤其对于</a:t>
            </a:r>
            <a:r>
              <a:rPr lang="zh-CN" altLang="en-US" b="1" dirty="0"/>
              <a:t>因疾病导致的各种吞咽困难患者，</a:t>
            </a:r>
            <a:r>
              <a:rPr lang="zh-CN" altLang="en-US" dirty="0"/>
              <a:t>以及老年人等特殊群体，可</a:t>
            </a:r>
            <a:r>
              <a:rPr lang="zh-CN" altLang="en-US" b="1" dirty="0"/>
              <a:t>增加患者依从性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108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NUMB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d57e6ff-5e5e-4cac-8186-ad3283c4ff2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6793</TotalTime>
  <Words>1915</Words>
  <Application>Microsoft Office PowerPoint</Application>
  <PresentationFormat>宽屏</PresentationFormat>
  <Paragraphs>132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艾司奥美拉唑镁肠溶干混悬剂 （奥胜明®）  江苏奥赛康药业有限公司</vt:lpstr>
      <vt:lpstr>PowerPoint 演示文稿</vt:lpstr>
      <vt:lpstr>01   药品基本信息</vt:lpstr>
      <vt:lpstr>01   药品基本信息</vt:lpstr>
      <vt:lpstr>01   药品基本信息</vt:lpstr>
      <vt:lpstr>02   有效性</vt:lpstr>
      <vt:lpstr>02   有效性</vt:lpstr>
      <vt:lpstr>03   安全性</vt:lpstr>
      <vt:lpstr>04   创新性</vt:lpstr>
      <vt:lpstr>05   公平性（一）</vt:lpstr>
      <vt:lpstr>谢  谢 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朱卫</cp:lastModifiedBy>
  <cp:revision>94</cp:revision>
  <dcterms:created xsi:type="dcterms:W3CDTF">1900-01-01T00:00:00Z</dcterms:created>
  <dcterms:modified xsi:type="dcterms:W3CDTF">2023-07-14T06:40:26Z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7FBFC8DB3AC18072F8D9C06398610BB7</vt:lpwstr>
  </property>
  <property fmtid="{D5CDD505-2E9C-101B-9397-08002B2CF9AE}" pid="3" name="KSOProductBuildVer">
    <vt:lpwstr>2052-11.23.0</vt:lpwstr>
  </property>
</Properties>
</file>