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media/image4.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9" r:id="rId4"/>
  </p:sldMasterIdLst>
  <p:notesMasterIdLst>
    <p:notesMasterId r:id="rId6"/>
  </p:notesMasterIdLst>
  <p:sldIdLst>
    <p:sldId id="16491653" r:id="rId5"/>
    <p:sldId id="2790518" r:id="rId7"/>
    <p:sldId id="16491637" r:id="rId8"/>
    <p:sldId id="16491626" r:id="rId9"/>
    <p:sldId id="16491651" r:id="rId10"/>
    <p:sldId id="16491643" r:id="rId11"/>
    <p:sldId id="16491658" r:id="rId12"/>
    <p:sldId id="16491630" r:id="rId13"/>
    <p:sldId id="265" r:id="rId14"/>
    <p:sldId id="16491655" r:id="rId15"/>
    <p:sldId id="16491632" r:id="rId16"/>
    <p:sldId id="16491652"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A014D31-598E-4FD9-9055-5E2860C1795D}">
          <p14:sldIdLst>
            <p14:sldId id="16491653"/>
            <p14:sldId id="2790518"/>
          </p14:sldIdLst>
        </p14:section>
        <p14:section name="药品基本信息" id="{AACBAFC4-0068-43DC-A68D-50DFBAE0037E}">
          <p14:sldIdLst>
            <p14:sldId id="16491637"/>
            <p14:sldId id="16491626"/>
            <p14:sldId id="16491651"/>
          </p14:sldIdLst>
        </p14:section>
        <p14:section name="安全性" id="{F4260E68-DF39-4969-BE79-E503772CD2FF}">
          <p14:sldIdLst>
            <p14:sldId id="16491643"/>
          </p14:sldIdLst>
        </p14:section>
        <p14:section name="有效性" id="{B3EC2503-6997-407B-8A23-03064DB6639E}">
          <p14:sldIdLst>
            <p14:sldId id="16491658"/>
            <p14:sldId id="16491630"/>
            <p14:sldId id="265"/>
          </p14:sldIdLst>
        </p14:section>
        <p14:section name="创新性" id="{1D3D8CE5-509B-46A1-BA32-E7D1527E32F8}">
          <p14:sldIdLst>
            <p14:sldId id="16491655"/>
          </p14:sldIdLst>
        </p14:section>
        <p14:section name="公平性" id="{374B2060-3B95-4056-A31B-A29FEA854C50}">
          <p14:sldIdLst>
            <p14:sldId id="16491632"/>
            <p14:sldId id="164916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E86"/>
    <a:srgbClr val="DBE2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77" autoAdjust="0"/>
    <p:restoredTop sz="93733" autoAdjust="0"/>
  </p:normalViewPr>
  <p:slideViewPr>
    <p:cSldViewPr snapToGrid="0">
      <p:cViewPr varScale="1">
        <p:scale>
          <a:sx n="63" d="100"/>
          <a:sy n="63"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20.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31117237549"/>
          <c:y val="0.0681991363982728"/>
          <c:w val="0.906345766185167"/>
          <c:h val="0.727716535433071"/>
        </c:manualLayout>
      </c:layout>
      <c:barChart>
        <c:barDir val="col"/>
        <c:grouping val="clustered"/>
        <c:varyColors val="0"/>
        <c:ser>
          <c:idx val="0"/>
          <c:order val="0"/>
          <c:tx>
            <c:strRef>
              <c:f>Sheet1!$B$1</c:f>
              <c:strCache>
                <c:ptCount val="1"/>
                <c:pt idx="0">
                  <c:v>系列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17.3</c:v>
                </c:pt>
                <c:pt idx="1">
                  <c:v>10.5</c:v>
                </c:pt>
                <c:pt idx="2">
                  <c:v>14.4</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49.1</c:v>
                </c:pt>
                <c:pt idx="1">
                  <c:v>67.6</c:v>
                </c:pt>
                <c:pt idx="2">
                  <c:v>56.7</c:v>
                </c:pt>
              </c:numCache>
            </c:numRef>
          </c:val>
        </c:ser>
        <c:dLbls>
          <c:showLegendKey val="0"/>
          <c:showVal val="0"/>
          <c:showCatName val="0"/>
          <c:showSerName val="0"/>
          <c:showPercent val="0"/>
          <c:showBubbleSize val="0"/>
        </c:dLbls>
        <c:gapWidth val="219"/>
        <c:overlap val="-27"/>
        <c:axId val="20886000"/>
        <c:axId val="20887440"/>
      </c:barChart>
      <c:catAx>
        <c:axId val="208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887440"/>
        <c:crosses val="autoZero"/>
        <c:auto val="1"/>
        <c:lblAlgn val="ctr"/>
        <c:lblOffset val="100"/>
        <c:noMultiLvlLbl val="0"/>
      </c:catAx>
      <c:valAx>
        <c:axId val="2088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p>
        </c:txPr>
        <c:crossAx val="2088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1676708728241"/>
          <c:y val="0.0628227923122513"/>
          <c:w val="0.906345766185167"/>
          <c:h val="0.727716535433071"/>
        </c:manualLayout>
      </c:layout>
      <c:barChart>
        <c:barDir val="col"/>
        <c:grouping val="clustered"/>
        <c:varyColors val="0"/>
        <c:ser>
          <c:idx val="0"/>
          <c:order val="0"/>
          <c:tx>
            <c:strRef>
              <c:f>Sheet1!$B$1</c:f>
              <c:strCache>
                <c:ptCount val="1"/>
                <c:pt idx="0">
                  <c:v>系列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13.5</c:v>
                </c:pt>
                <c:pt idx="1">
                  <c:v>2.6</c:v>
                </c:pt>
                <c:pt idx="2">
                  <c:v>8.9</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22.6</c:v>
                </c:pt>
                <c:pt idx="1">
                  <c:v>10.8</c:v>
                </c:pt>
                <c:pt idx="2">
                  <c:v>17.8</c:v>
                </c:pt>
              </c:numCache>
            </c:numRef>
          </c:val>
        </c:ser>
        <c:dLbls>
          <c:showLegendKey val="0"/>
          <c:showVal val="0"/>
          <c:showCatName val="0"/>
          <c:showSerName val="0"/>
          <c:showPercent val="0"/>
          <c:showBubbleSize val="0"/>
        </c:dLbls>
        <c:gapWidth val="219"/>
        <c:overlap val="-27"/>
        <c:axId val="20886000"/>
        <c:axId val="20887440"/>
      </c:barChart>
      <c:catAx>
        <c:axId val="208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887440"/>
        <c:crosses val="autoZero"/>
        <c:auto val="1"/>
        <c:lblAlgn val="ctr"/>
        <c:lblOffset val="100"/>
        <c:noMultiLvlLbl val="0"/>
      </c:catAx>
      <c:valAx>
        <c:axId val="2088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p>
        </c:txPr>
        <c:crossAx val="2088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1676708728241"/>
          <c:y val="0.0628227923122513"/>
          <c:w val="0.906345766185167"/>
          <c:h val="0.727716535433071"/>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0</c:v>
                </c:pt>
                <c:pt idx="1">
                  <c:v>0</c:v>
                </c:pt>
                <c:pt idx="2">
                  <c:v>0</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17.7</c:v>
                </c:pt>
                <c:pt idx="1">
                  <c:v>5.4</c:v>
                </c:pt>
                <c:pt idx="2">
                  <c:v>12.2</c:v>
                </c:pt>
              </c:numCache>
            </c:numRef>
          </c:val>
        </c:ser>
        <c:dLbls>
          <c:showLegendKey val="0"/>
          <c:showVal val="0"/>
          <c:showCatName val="0"/>
          <c:showSerName val="0"/>
          <c:showPercent val="0"/>
          <c:showBubbleSize val="0"/>
        </c:dLbls>
        <c:gapWidth val="219"/>
        <c:overlap val="-27"/>
        <c:axId val="20886000"/>
        <c:axId val="20887440"/>
      </c:barChart>
      <c:catAx>
        <c:axId val="208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887440"/>
        <c:crosses val="autoZero"/>
        <c:auto val="1"/>
        <c:lblAlgn val="ctr"/>
        <c:lblOffset val="100"/>
        <c:noMultiLvlLbl val="0"/>
      </c:catAx>
      <c:valAx>
        <c:axId val="2088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p>
        </c:txPr>
        <c:crossAx val="2088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1676708728241"/>
          <c:y val="0.0628227923122513"/>
          <c:w val="0.906345766185167"/>
          <c:h val="0.727716535433071"/>
        </c:manualLayout>
      </c:layout>
      <c:barChart>
        <c:barDir val="col"/>
        <c:grouping val="clustered"/>
        <c:varyColors val="0"/>
        <c:ser>
          <c:idx val="0"/>
          <c:order val="0"/>
          <c:tx>
            <c:strRef>
              <c:f>Sheet1!$B$1</c:f>
              <c:strCache>
                <c:ptCount val="1"/>
                <c:pt idx="0">
                  <c:v>系列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3.8</c:v>
                </c:pt>
                <c:pt idx="1">
                  <c:v>0</c:v>
                </c:pt>
                <c:pt idx="2">
                  <c:v>2.2</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5.7</c:v>
                </c:pt>
                <c:pt idx="1">
                  <c:v>2.7</c:v>
                </c:pt>
                <c:pt idx="2">
                  <c:v>4.4</c:v>
                </c:pt>
              </c:numCache>
            </c:numRef>
          </c:val>
        </c:ser>
        <c:dLbls>
          <c:showLegendKey val="0"/>
          <c:showVal val="0"/>
          <c:showCatName val="0"/>
          <c:showSerName val="0"/>
          <c:showPercent val="0"/>
          <c:showBubbleSize val="0"/>
        </c:dLbls>
        <c:gapWidth val="219"/>
        <c:overlap val="-27"/>
        <c:axId val="20886000"/>
        <c:axId val="20887440"/>
      </c:barChart>
      <c:catAx>
        <c:axId val="208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887440"/>
        <c:crosses val="autoZero"/>
        <c:auto val="1"/>
        <c:lblAlgn val="ctr"/>
        <c:lblOffset val="100"/>
        <c:noMultiLvlLbl val="0"/>
      </c:catAx>
      <c:valAx>
        <c:axId val="2088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p>
        </c:txPr>
        <c:crossAx val="2088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1676708728241"/>
          <c:y val="0.0628227923122513"/>
          <c:w val="0.906345766185167"/>
          <c:h val="0.727716535433071"/>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0</c:v>
                </c:pt>
                <c:pt idx="1">
                  <c:v>0</c:v>
                </c:pt>
                <c:pt idx="2">
                  <c:v>0</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20.8</c:v>
                </c:pt>
                <c:pt idx="1">
                  <c:v>2.7</c:v>
                </c:pt>
                <c:pt idx="2">
                  <c:v>13.3</c:v>
                </c:pt>
              </c:numCache>
            </c:numRef>
          </c:val>
        </c:ser>
        <c:dLbls>
          <c:showLegendKey val="0"/>
          <c:showVal val="0"/>
          <c:showCatName val="0"/>
          <c:showSerName val="0"/>
          <c:showPercent val="0"/>
          <c:showBubbleSize val="0"/>
        </c:dLbls>
        <c:gapWidth val="219"/>
        <c:overlap val="-27"/>
        <c:axId val="20886000"/>
        <c:axId val="20887440"/>
      </c:barChart>
      <c:catAx>
        <c:axId val="208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887440"/>
        <c:crosses val="autoZero"/>
        <c:auto val="1"/>
        <c:lblAlgn val="ctr"/>
        <c:lblOffset val="100"/>
        <c:noMultiLvlLbl val="0"/>
      </c:catAx>
      <c:valAx>
        <c:axId val="2088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p>
        </c:txPr>
        <c:crossAx val="2088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1676708728241"/>
          <c:y val="0.0628227923122513"/>
          <c:w val="0.906345766185167"/>
          <c:h val="0.727716535433071"/>
        </c:manualLayout>
      </c:layout>
      <c:barChart>
        <c:barDir val="col"/>
        <c:grouping val="clustered"/>
        <c:varyColors val="0"/>
        <c:ser>
          <c:idx val="0"/>
          <c:order val="0"/>
          <c:tx>
            <c:strRef>
              <c:f>Sheet1!$B$1</c:f>
              <c:strCache>
                <c:ptCount val="1"/>
                <c:pt idx="0">
                  <c:v>系列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1.9</c:v>
                </c:pt>
                <c:pt idx="1">
                  <c:v>2.6</c:v>
                </c:pt>
                <c:pt idx="2">
                  <c:v>2.2</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5.7</c:v>
                </c:pt>
                <c:pt idx="1">
                  <c:v>0</c:v>
                </c:pt>
                <c:pt idx="2">
                  <c:v>3.3</c:v>
                </c:pt>
              </c:numCache>
            </c:numRef>
          </c:val>
        </c:ser>
        <c:dLbls>
          <c:showLegendKey val="0"/>
          <c:showVal val="0"/>
          <c:showCatName val="0"/>
          <c:showSerName val="0"/>
          <c:showPercent val="0"/>
          <c:showBubbleSize val="0"/>
        </c:dLbls>
        <c:gapWidth val="219"/>
        <c:overlap val="-27"/>
        <c:axId val="20886000"/>
        <c:axId val="20887440"/>
      </c:barChart>
      <c:catAx>
        <c:axId val="208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887440"/>
        <c:crosses val="autoZero"/>
        <c:auto val="1"/>
        <c:lblAlgn val="ctr"/>
        <c:lblOffset val="100"/>
        <c:noMultiLvlLbl val="0"/>
      </c:catAx>
      <c:valAx>
        <c:axId val="2088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p>
        </c:txPr>
        <c:crossAx val="2088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1676708728241"/>
          <c:y val="0.0628227923122513"/>
          <c:w val="0.906345766185167"/>
          <c:h val="0.727716535433071"/>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0</c:v>
                </c:pt>
                <c:pt idx="1">
                  <c:v>0</c:v>
                </c:pt>
                <c:pt idx="2">
                  <c:v>0</c:v>
                </c:pt>
              </c:numCache>
            </c:numRef>
          </c:val>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75000"/>
                        <a:lumOff val="25000"/>
                      </a:schemeClr>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3.8</c:v>
                </c:pt>
                <c:pt idx="1">
                  <c:v>0</c:v>
                </c:pt>
                <c:pt idx="2">
                  <c:v>2.2</c:v>
                </c:pt>
              </c:numCache>
            </c:numRef>
          </c:val>
        </c:ser>
        <c:dLbls>
          <c:showLegendKey val="0"/>
          <c:showVal val="0"/>
          <c:showCatName val="0"/>
          <c:showSerName val="0"/>
          <c:showPercent val="0"/>
          <c:showBubbleSize val="0"/>
        </c:dLbls>
        <c:gapWidth val="219"/>
        <c:overlap val="-27"/>
        <c:axId val="20886000"/>
        <c:axId val="20887440"/>
      </c:barChart>
      <c:catAx>
        <c:axId val="2088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887440"/>
        <c:crosses val="autoZero"/>
        <c:auto val="1"/>
        <c:lblAlgn val="ctr"/>
        <c:lblOffset val="100"/>
        <c:noMultiLvlLbl val="0"/>
      </c:catAx>
      <c:valAx>
        <c:axId val="2088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p>
        </c:txPr>
        <c:crossAx val="20886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1198326771654"/>
          <c:y val="0.0963174897922971"/>
          <c:w val="0.9462950279469"/>
          <c:h val="0.838684522147664"/>
        </c:manualLayout>
      </c:layout>
      <c:barChart>
        <c:barDir val="bar"/>
        <c:grouping val="clustered"/>
        <c:varyColors val="0"/>
        <c:ser>
          <c:idx val="0"/>
          <c:order val="0"/>
          <c:tx>
            <c:strRef>
              <c:f>Sheet1!$B$1</c:f>
              <c:strCache>
                <c:ptCount val="1"/>
                <c:pt idx="0">
                  <c:v>安慰剂一线应用</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General</c:formatCode>
                <c:ptCount val="6"/>
                <c:pt idx="0">
                  <c:v>26.1</c:v>
                </c:pt>
                <c:pt idx="1">
                  <c:v>30.4</c:v>
                </c:pt>
                <c:pt idx="2">
                  <c:v>82.6</c:v>
                </c:pt>
                <c:pt idx="3">
                  <c:v>82.6</c:v>
                </c:pt>
                <c:pt idx="4">
                  <c:v>52.2</c:v>
                </c:pt>
                <c:pt idx="5">
                  <c:v>2</c:v>
                </c:pt>
              </c:numCache>
            </c:numRef>
          </c:val>
        </c:ser>
        <c:ser>
          <c:idx val="1"/>
          <c:order val="1"/>
          <c:tx>
            <c:strRef>
              <c:f>Sheet1!$C$1</c:f>
              <c:strCache>
                <c:ptCount val="1"/>
                <c:pt idx="0">
                  <c:v>科赛拉®一线应用</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mn-ea"/>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Sheet1!$C$2:$C$7</c:f>
              <c:numCache>
                <c:formatCode>General</c:formatCode>
                <c:ptCount val="6"/>
                <c:pt idx="0">
                  <c:v>8.7</c:v>
                </c:pt>
                <c:pt idx="1">
                  <c:v>13</c:v>
                </c:pt>
                <c:pt idx="2">
                  <c:v>60.9</c:v>
                </c:pt>
                <c:pt idx="3">
                  <c:v>30.4</c:v>
                </c:pt>
                <c:pt idx="4">
                  <c:v>4.3</c:v>
                </c:pt>
                <c:pt idx="5">
                  <c:v>0</c:v>
                </c:pt>
              </c:numCache>
            </c:numRef>
          </c:val>
        </c:ser>
        <c:dLbls>
          <c:showLegendKey val="0"/>
          <c:showVal val="0"/>
          <c:showCatName val="0"/>
          <c:showSerName val="0"/>
          <c:showPercent val="0"/>
          <c:showBubbleSize val="0"/>
        </c:dLbls>
        <c:gapWidth val="182"/>
        <c:axId val="122085999"/>
        <c:axId val="122088879"/>
      </c:barChart>
      <c:catAx>
        <c:axId val="122085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2088879"/>
        <c:crosses val="autoZero"/>
        <c:auto val="1"/>
        <c:lblAlgn val="ctr"/>
        <c:lblOffset val="100"/>
        <c:noMultiLvlLbl val="0"/>
      </c:catAx>
      <c:valAx>
        <c:axId val="1220888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2085999"/>
        <c:crosses val="autoZero"/>
        <c:crossBetween val="between"/>
      </c:valAx>
      <c:spPr>
        <a:noFill/>
        <a:ln>
          <a:noFill/>
        </a:ln>
        <a:effectLst/>
      </c:spPr>
    </c:plotArea>
    <c:legend>
      <c:legendPos val="b"/>
      <c:layout>
        <c:manualLayout>
          <c:xMode val="edge"/>
          <c:yMode val="edge"/>
          <c:x val="0.0402401874737434"/>
          <c:y val="0.0416919893771886"/>
          <c:w val="0.840597269956451"/>
          <c:h val="0.048999480124385"/>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2F442526-BA05-47CD-9913-854BADCD56BB}"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BEC437DF-AF04-4F6A-AF5F-92F5382A63F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fld id="{D26AAEEF-4E4B-4ECB-B570-1CE96D3D312C}"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6AAEEF-4E4B-4ECB-B570-1CE96D3D312C}"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pPr marL="342900" lvl="1" indent="0">
              <a:lnSpc>
                <a:spcPct val="150000"/>
              </a:lnSpc>
              <a:spcBef>
                <a:spcPts val="450"/>
              </a:spcBef>
              <a:spcAft>
                <a:spcPts val="450"/>
              </a:spcAft>
              <a:buClr>
                <a:srgbClr val="0054A5"/>
              </a:buClr>
              <a:buNone/>
            </a:pPr>
            <a:endParaRPr lang="zh-CN" altLang="en-US" dirty="0">
              <a:solidFill>
                <a:srgbClr val="144D73"/>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163053E-2925-417B-9FEC-5E941BE06CE6}"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pic>
        <p:nvPicPr>
          <p:cNvPr id="8" name="图片 7" descr="蓝色的天空&#10;&#10;中度可信度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 y="0"/>
            <a:ext cx="12191701"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内容占位符 7"/>
          <p:cNvSpPr>
            <a:spLocks noGrp="1"/>
          </p:cNvSpPr>
          <p:nvPr>
            <p:ph sz="quarter" idx="13"/>
          </p:nvPr>
        </p:nvSpPr>
        <p:spPr>
          <a:xfrm>
            <a:off x="574388" y="1307129"/>
            <a:ext cx="10958400" cy="4831220"/>
          </a:xfrm>
          <a:prstGeom prst="rect">
            <a:avLst/>
          </a:prstGeo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10" name="灯片编号占位符 12"/>
          <p:cNvSpPr>
            <a:spLocks noGrp="1"/>
          </p:cNvSpPr>
          <p:nvPr>
            <p:ph type="sldNum" sz="quarter" idx="4"/>
          </p:nvPr>
        </p:nvSpPr>
        <p:spPr>
          <a:xfrm>
            <a:off x="11430000" y="6444012"/>
            <a:ext cx="513568" cy="206417"/>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sp>
        <p:nvSpPr>
          <p:cNvPr id="12" name="标题占位符 7"/>
          <p:cNvSpPr>
            <a:spLocks noGrp="1"/>
          </p:cNvSpPr>
          <p:nvPr>
            <p:ph type="title" hasCustomPrompt="1"/>
          </p:nvPr>
        </p:nvSpPr>
        <p:spPr>
          <a:xfrm>
            <a:off x="571501" y="599430"/>
            <a:ext cx="9040460" cy="466908"/>
          </a:xfrm>
          <a:prstGeom prst="rect">
            <a:avLst/>
          </a:prstGeom>
        </p:spPr>
        <p:txBody>
          <a:bodyPr vert="horz" lIns="91440" tIns="45720" rIns="91440" bIns="45720" rtlCol="0" anchor="t">
            <a:noAutofit/>
          </a:bodyPr>
          <a:lstStyle>
            <a:lvl1pPr>
              <a:defRPr sz="2800"/>
            </a:lvl1pPr>
          </a:lstStyle>
          <a:p>
            <a:r>
              <a:rPr lang="en-US" altLang="zh-CN" dirty="0"/>
              <a:t>Insert slide title here (max. 1 line with Action Title)</a:t>
            </a:r>
            <a:endParaRPr lang="en-US" altLang="zh-CN" dirty="0"/>
          </a:p>
        </p:txBody>
      </p:sp>
      <p:sp>
        <p:nvSpPr>
          <p:cNvPr id="56" name="文本占位符 4"/>
          <p:cNvSpPr>
            <a:spLocks noGrp="1"/>
          </p:cNvSpPr>
          <p:nvPr>
            <p:ph type="body" sz="quarter" idx="15" hasCustomPrompt="1"/>
          </p:nvPr>
        </p:nvSpPr>
        <p:spPr>
          <a:xfrm>
            <a:off x="571501" y="310824"/>
            <a:ext cx="9040460" cy="366312"/>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en-US" altLang="zh-CN" dirty="0">
                <a:solidFill>
                  <a:schemeClr val="tx1"/>
                </a:solidFill>
              </a:rPr>
              <a:t>Click to add action title</a:t>
            </a:r>
            <a:endParaRPr lang="en-US" altLang="zh-CN" dirty="0">
              <a:solidFill>
                <a:schemeClr val="tx1"/>
              </a:solidFill>
            </a:endParaRPr>
          </a:p>
        </p:txBody>
      </p:sp>
      <p:sp>
        <p:nvSpPr>
          <p:cNvPr id="7" name="页脚占位符 11"/>
          <p:cNvSpPr>
            <a:spLocks noGrp="1"/>
          </p:cNvSpPr>
          <p:nvPr>
            <p:ph type="ftr" sz="quarter" idx="3"/>
          </p:nvPr>
        </p:nvSpPr>
        <p:spPr>
          <a:xfrm>
            <a:off x="574389" y="6396234"/>
            <a:ext cx="4140201" cy="206417"/>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2020 </a:t>
            </a:r>
            <a:r>
              <a:rPr lang="en-US" altLang="zh-CN" dirty="0" err="1"/>
              <a:t>Simcere</a:t>
            </a:r>
            <a:r>
              <a:rPr lang="en-US" altLang="zh-CN" dirty="0"/>
              <a:t>. All rights reserved</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zj">
    <p:spTree>
      <p:nvGrpSpPr>
        <p:cNvPr id="1" name=""/>
        <p:cNvGrpSpPr/>
        <p:nvPr/>
      </p:nvGrpSpPr>
      <p:grpSpPr>
        <a:xfrm>
          <a:off x="0" y="0"/>
          <a:ext cx="0" cy="0"/>
          <a:chOff x="0" y="0"/>
          <a:chExt cx="0" cy="0"/>
        </a:xfrm>
      </p:grpSpPr>
      <p:sp>
        <p:nvSpPr>
          <p:cNvPr id="10" name="灯片编号占位符 12"/>
          <p:cNvSpPr>
            <a:spLocks noGrp="1"/>
          </p:cNvSpPr>
          <p:nvPr>
            <p:ph type="sldNum" sz="quarter" idx="4"/>
          </p:nvPr>
        </p:nvSpPr>
        <p:spPr>
          <a:xfrm>
            <a:off x="11430000" y="6442884"/>
            <a:ext cx="513568" cy="206381"/>
          </a:xfrm>
          <a:prstGeom prst="rect">
            <a:avLst/>
          </a:prstGeom>
        </p:spPr>
        <p:txBody>
          <a:bodyPr vert="horz" lIns="91440" tIns="45720" rIns="91440" bIns="45720" rtlCol="0" anchor="ctr"/>
          <a:lstStyle>
            <a:lvl1pPr algn="ctr">
              <a:defRPr sz="1600">
                <a:solidFill>
                  <a:schemeClr val="bg1"/>
                </a:solidFill>
              </a:defRPr>
            </a:lvl1pPr>
          </a:lstStyle>
          <a:p>
            <a:pPr defTabSz="914400"/>
            <a:fld id="{5DD3DB80-B894-403A-B48E-6FDC1A72010E}" type="slidenum">
              <a:rPr lang="zh-CN" altLang="en-US" smtClean="0">
                <a:solidFill>
                  <a:srgbClr val="FFFFFF"/>
                </a:solidFill>
              </a:rPr>
            </a:fld>
            <a:endParaRPr lang="zh-CN" altLang="en-US">
              <a:solidFill>
                <a:srgbClr val="FFFFFF"/>
              </a:solidFill>
            </a:endParaRPr>
          </a:p>
        </p:txBody>
      </p:sp>
      <p:sp>
        <p:nvSpPr>
          <p:cNvPr id="7" name="页脚占位符 11"/>
          <p:cNvSpPr>
            <a:spLocks noGrp="1"/>
          </p:cNvSpPr>
          <p:nvPr>
            <p:ph type="ftr" sz="quarter" idx="3"/>
          </p:nvPr>
        </p:nvSpPr>
        <p:spPr>
          <a:xfrm>
            <a:off x="574390" y="6395116"/>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pPr defTabSz="914400"/>
            <a:r>
              <a:rPr lang="en-US" altLang="zh-CN">
                <a:solidFill>
                  <a:srgbClr val="333333">
                    <a:lumMod val="50000"/>
                    <a:lumOff val="50000"/>
                  </a:srgbClr>
                </a:solidFill>
              </a:rPr>
              <a:t>Copyright © 2021 Simcere. All rights reserved</a:t>
            </a:r>
            <a:endParaRPr lang="zh-CN" altLang="en-US" dirty="0">
              <a:solidFill>
                <a:srgbClr val="333333">
                  <a:lumMod val="50000"/>
                  <a:lumOff val="50000"/>
                </a:srgbClr>
              </a:solidFill>
            </a:endParaRPr>
          </a:p>
        </p:txBody>
      </p:sp>
      <p:sp>
        <p:nvSpPr>
          <p:cNvPr id="6" name="标题占位符 7"/>
          <p:cNvSpPr>
            <a:spLocks noGrp="1"/>
          </p:cNvSpPr>
          <p:nvPr>
            <p:ph type="title" hasCustomPrompt="1"/>
          </p:nvPr>
        </p:nvSpPr>
        <p:spPr>
          <a:xfrm>
            <a:off x="571502" y="599328"/>
            <a:ext cx="9040460" cy="466827"/>
          </a:xfrm>
          <a:prstGeom prst="rect">
            <a:avLst/>
          </a:prstGeom>
        </p:spPr>
        <p:txBody>
          <a:bodyPr vert="horz" lIns="91440" tIns="45720" rIns="91440" bIns="45720" rtlCol="0" anchor="t">
            <a:noAutofit/>
          </a:bodyPr>
          <a:lstStyle>
            <a:lvl1pPr>
              <a:defRPr sz="2400"/>
            </a:lvl1pPr>
          </a:lstStyle>
          <a:p>
            <a:r>
              <a:rPr lang="en-US" altLang="zh-CN" dirty="0"/>
              <a:t>Insert slide title here (max. 1 line with Action Title)</a:t>
            </a:r>
            <a:endParaRPr lang="en-US" altLang="zh-CN" dirty="0"/>
          </a:p>
        </p:txBody>
      </p:sp>
      <p:sp>
        <p:nvSpPr>
          <p:cNvPr id="8" name="文本占位符 4"/>
          <p:cNvSpPr>
            <a:spLocks noGrp="1"/>
          </p:cNvSpPr>
          <p:nvPr>
            <p:ph type="body" sz="quarter" idx="15" hasCustomPrompt="1"/>
          </p:nvPr>
        </p:nvSpPr>
        <p:spPr>
          <a:xfrm>
            <a:off x="571502" y="310771"/>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1650" b="0" baseline="0" smtClean="0"/>
            </a:lvl1pPr>
            <a:lvl2pPr>
              <a:defRPr lang="zh-CN" altLang="en-US" sz="1650" b="0" dirty="0" smtClean="0">
                <a:solidFill>
                  <a:schemeClr val="accent1"/>
                </a:solidFill>
              </a:defRPr>
            </a:lvl2pPr>
            <a:lvl3pPr>
              <a:defRPr lang="zh-CN" altLang="en-US" sz="1650" b="0" dirty="0" smtClean="0">
                <a:solidFill>
                  <a:schemeClr val="accent1"/>
                </a:solidFill>
              </a:defRPr>
            </a:lvl3pPr>
            <a:lvl4pPr>
              <a:defRPr lang="zh-CN" altLang="en-US" sz="1650" b="0" dirty="0" smtClean="0">
                <a:solidFill>
                  <a:schemeClr val="accent1"/>
                </a:solidFill>
              </a:defRPr>
            </a:lvl4pPr>
            <a:lvl5pPr>
              <a:defRPr lang="zh-CN" altLang="en-US" sz="1650" b="0" dirty="0">
                <a:solidFill>
                  <a:schemeClr val="accent1"/>
                </a:solidFill>
              </a:defRPr>
            </a:lvl5pPr>
          </a:lstStyle>
          <a:p>
            <a:r>
              <a:rPr lang="en-US" altLang="zh-CN" dirty="0">
                <a:solidFill>
                  <a:schemeClr val="tx1"/>
                </a:solidFill>
              </a:rPr>
              <a:t>Click to add action title</a:t>
            </a:r>
            <a:endParaRPr lang="en-US" altLang="zh-CN" dirty="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solidFill>
                  <a:srgbClr val="FFFFFF"/>
                </a:solidFill>
              </a:rPr>
            </a:fld>
            <a:endParaRPr lang="zh-CN" altLang="en-US" dirty="0">
              <a:solidFill>
                <a:srgbClr val="FFFFFF"/>
              </a:solidFill>
            </a:endParaRPr>
          </a:p>
        </p:txBody>
      </p:sp>
      <p:sp>
        <p:nvSpPr>
          <p:cNvPr id="11"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en-US" altLang="zh-CN" dirty="0">
                <a:solidFill>
                  <a:schemeClr val="tx1"/>
                </a:solidFill>
              </a:rPr>
              <a:t>Click to add action title</a:t>
            </a:r>
            <a:endParaRPr lang="en-US" altLang="zh-CN" dirty="0">
              <a:solidFill>
                <a:schemeClr val="tx1"/>
              </a:solidFill>
            </a:endParaRPr>
          </a:p>
        </p:txBody>
      </p:sp>
      <p:sp>
        <p:nvSpPr>
          <p:cNvPr id="7" name="文本框 6"/>
          <p:cNvSpPr txBox="1"/>
          <p:nvPr userDrawn="1"/>
        </p:nvSpPr>
        <p:spPr>
          <a:xfrm>
            <a:off x="9640388" y="209006"/>
            <a:ext cx="2394857" cy="369332"/>
          </a:xfrm>
          <a:prstGeom prst="rect">
            <a:avLst/>
          </a:prstGeom>
          <a:solidFill>
            <a:schemeClr val="bg1"/>
          </a:solidFill>
        </p:spPr>
        <p:txBody>
          <a:bodyPr wrap="square" rtlCol="0">
            <a:spAutoFit/>
          </a:bodyPr>
          <a:lstStyle/>
          <a:p>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0" y="6505257"/>
            <a:ext cx="12192000" cy="365760"/>
          </a:xfrm>
          <a:prstGeom prst="rect">
            <a:avLst/>
          </a:prstGeom>
          <a:gradFill flip="none" rotWithShape="1">
            <a:gsLst>
              <a:gs pos="0">
                <a:schemeClr val="bg1"/>
              </a:gs>
              <a:gs pos="28009">
                <a:srgbClr val="E8EDFA"/>
              </a:gs>
              <a:gs pos="28009">
                <a:srgbClr val="E8EDFA"/>
              </a:gs>
              <a:gs pos="1975">
                <a:srgbClr val="FDFEFF"/>
              </a:gs>
              <a:gs pos="79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63" name="Group 62"/>
          <p:cNvGrpSpPr/>
          <p:nvPr/>
        </p:nvGrpSpPr>
        <p:grpSpPr>
          <a:xfrm>
            <a:off x="-396000" y="-396000"/>
            <a:ext cx="12985200" cy="7650000"/>
            <a:chOff x="-396000" y="-396000"/>
            <a:chExt cx="12985200" cy="7650000"/>
          </a:xfrm>
        </p:grpSpPr>
        <p:cxnSp>
          <p:nvCxnSpPr>
            <p:cNvPr id="64" name="Guide"/>
            <p:cNvCxnSpPr/>
            <p:nvPr/>
          </p:nvCxnSpPr>
          <p:spPr>
            <a:xfrm>
              <a:off x="-396000" y="36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6" name="Guide"/>
            <p:cNvCxnSpPr/>
            <p:nvPr/>
          </p:nvCxnSpPr>
          <p:spPr>
            <a:xfrm>
              <a:off x="-396000" y="72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Guide"/>
            <p:cNvCxnSpPr/>
            <p:nvPr/>
          </p:nvCxnSpPr>
          <p:spPr>
            <a:xfrm>
              <a:off x="-396000" y="577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8" name="Guide"/>
            <p:cNvCxnSpPr/>
            <p:nvPr/>
          </p:nvCxnSpPr>
          <p:spPr>
            <a:xfrm>
              <a:off x="-396000" y="613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Guide"/>
            <p:cNvCxnSpPr/>
            <p:nvPr/>
          </p:nvCxnSpPr>
          <p:spPr>
            <a:xfrm>
              <a:off x="-396000" y="649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0" name="Guide"/>
            <p:cNvCxnSpPr/>
            <p:nvPr/>
          </p:nvCxnSpPr>
          <p:spPr>
            <a:xfrm>
              <a:off x="12229200" y="36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1" name="Guide"/>
            <p:cNvCxnSpPr/>
            <p:nvPr/>
          </p:nvCxnSpPr>
          <p:spPr>
            <a:xfrm>
              <a:off x="12229200" y="72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Guide"/>
            <p:cNvCxnSpPr/>
            <p:nvPr/>
          </p:nvCxnSpPr>
          <p:spPr>
            <a:xfrm flipV="1">
              <a:off x="360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3" name="Guide"/>
            <p:cNvCxnSpPr/>
            <p:nvPr/>
          </p:nvCxnSpPr>
          <p:spPr>
            <a:xfrm flipV="1">
              <a:off x="11833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4" name="Guide"/>
            <p:cNvCxnSpPr/>
            <p:nvPr/>
          </p:nvCxnSpPr>
          <p:spPr>
            <a:xfrm flipV="1">
              <a:off x="720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5" name="Guide"/>
            <p:cNvCxnSpPr/>
            <p:nvPr/>
          </p:nvCxnSpPr>
          <p:spPr>
            <a:xfrm flipV="1">
              <a:off x="11473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6" name="Guide"/>
            <p:cNvCxnSpPr/>
            <p:nvPr/>
          </p:nvCxnSpPr>
          <p:spPr>
            <a:xfrm flipV="1">
              <a:off x="6096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Guide"/>
            <p:cNvCxnSpPr/>
            <p:nvPr/>
          </p:nvCxnSpPr>
          <p:spPr>
            <a:xfrm flipV="1">
              <a:off x="57348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8" name="Guide"/>
            <p:cNvCxnSpPr/>
            <p:nvPr/>
          </p:nvCxnSpPr>
          <p:spPr>
            <a:xfrm flipV="1">
              <a:off x="64548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9" name="Guide"/>
            <p:cNvCxnSpPr/>
            <p:nvPr/>
          </p:nvCxnSpPr>
          <p:spPr>
            <a:xfrm flipV="1">
              <a:off x="3049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0" name="Guide"/>
            <p:cNvCxnSpPr/>
            <p:nvPr/>
          </p:nvCxnSpPr>
          <p:spPr>
            <a:xfrm flipV="1">
              <a:off x="2689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1" name="Guide"/>
            <p:cNvCxnSpPr/>
            <p:nvPr/>
          </p:nvCxnSpPr>
          <p:spPr>
            <a:xfrm flipV="1">
              <a:off x="3409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2" name="Guide"/>
            <p:cNvCxnSpPr/>
            <p:nvPr/>
          </p:nvCxnSpPr>
          <p:spPr>
            <a:xfrm flipV="1">
              <a:off x="9142438"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3" name="Guide"/>
            <p:cNvCxnSpPr/>
            <p:nvPr/>
          </p:nvCxnSpPr>
          <p:spPr>
            <a:xfrm flipV="1">
              <a:off x="8784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4" name="Guide"/>
            <p:cNvCxnSpPr/>
            <p:nvPr/>
          </p:nvCxnSpPr>
          <p:spPr>
            <a:xfrm flipV="1">
              <a:off x="9504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5" name="Guide"/>
            <p:cNvCxnSpPr/>
            <p:nvPr/>
          </p:nvCxnSpPr>
          <p:spPr>
            <a:xfrm flipV="1">
              <a:off x="3600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6" name="Guide"/>
            <p:cNvCxnSpPr/>
            <p:nvPr/>
          </p:nvCxnSpPr>
          <p:spPr>
            <a:xfrm flipV="1">
              <a:off x="118332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7" name="Guide"/>
            <p:cNvCxnSpPr/>
            <p:nvPr/>
          </p:nvCxnSpPr>
          <p:spPr>
            <a:xfrm flipV="1">
              <a:off x="7200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8" name="Guide"/>
            <p:cNvCxnSpPr/>
            <p:nvPr/>
          </p:nvCxnSpPr>
          <p:spPr>
            <a:xfrm flipV="1">
              <a:off x="114732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9" name="Guide"/>
            <p:cNvCxnSpPr/>
            <p:nvPr/>
          </p:nvCxnSpPr>
          <p:spPr>
            <a:xfrm flipV="1">
              <a:off x="60960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0" name="Guide"/>
            <p:cNvCxnSpPr/>
            <p:nvPr/>
          </p:nvCxnSpPr>
          <p:spPr>
            <a:xfrm flipV="1">
              <a:off x="57348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1" name="Guide"/>
            <p:cNvCxnSpPr/>
            <p:nvPr/>
          </p:nvCxnSpPr>
          <p:spPr>
            <a:xfrm flipV="1">
              <a:off x="64548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Guide"/>
            <p:cNvCxnSpPr/>
            <p:nvPr/>
          </p:nvCxnSpPr>
          <p:spPr>
            <a:xfrm>
              <a:off x="-396000" y="306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3" name="Guide"/>
            <p:cNvCxnSpPr/>
            <p:nvPr/>
          </p:nvCxnSpPr>
          <p:spPr>
            <a:xfrm>
              <a:off x="-396000" y="342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Guide"/>
            <p:cNvCxnSpPr/>
            <p:nvPr/>
          </p:nvCxnSpPr>
          <p:spPr>
            <a:xfrm>
              <a:off x="-396000" y="378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5" name="Guide"/>
            <p:cNvCxnSpPr/>
            <p:nvPr/>
          </p:nvCxnSpPr>
          <p:spPr>
            <a:xfrm>
              <a:off x="12229200" y="306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6" name="Guide"/>
            <p:cNvCxnSpPr/>
            <p:nvPr/>
          </p:nvCxnSpPr>
          <p:spPr>
            <a:xfrm>
              <a:off x="12229200" y="342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7" name="Guide"/>
            <p:cNvCxnSpPr/>
            <p:nvPr/>
          </p:nvCxnSpPr>
          <p:spPr>
            <a:xfrm>
              <a:off x="12229200" y="378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8" name="Guide"/>
            <p:cNvCxnSpPr/>
            <p:nvPr/>
          </p:nvCxnSpPr>
          <p:spPr>
            <a:xfrm>
              <a:off x="12229200" y="577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9" name="Guide"/>
            <p:cNvCxnSpPr/>
            <p:nvPr/>
          </p:nvCxnSpPr>
          <p:spPr>
            <a:xfrm>
              <a:off x="12229200" y="613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0" name="Guide"/>
            <p:cNvCxnSpPr/>
            <p:nvPr/>
          </p:nvCxnSpPr>
          <p:spPr>
            <a:xfrm>
              <a:off x="12229200" y="649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1" name="Guide"/>
            <p:cNvCxnSpPr/>
            <p:nvPr/>
          </p:nvCxnSpPr>
          <p:spPr>
            <a:xfrm flipV="1">
              <a:off x="1080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2" name="Guide"/>
            <p:cNvCxnSpPr/>
            <p:nvPr/>
          </p:nvCxnSpPr>
          <p:spPr>
            <a:xfrm>
              <a:off x="-396000" y="108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3" name="Guide"/>
            <p:cNvCxnSpPr/>
            <p:nvPr/>
          </p:nvCxnSpPr>
          <p:spPr>
            <a:xfrm>
              <a:off x="12229200" y="108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userDrawn="1"/>
        </p:nvSpPr>
        <p:spPr>
          <a:xfrm>
            <a:off x="9640388" y="209006"/>
            <a:ext cx="2394857" cy="369332"/>
          </a:xfrm>
          <a:prstGeom prst="rect">
            <a:avLst/>
          </a:prstGeom>
          <a:solidFill>
            <a:schemeClr val="bg1"/>
          </a:solidFill>
        </p:spPr>
        <p:txBody>
          <a:bodyPr wrap="square" rtlCol="0">
            <a:spAutoFit/>
          </a:bodyPr>
          <a:lstStyle/>
          <a:p>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3" name="矩形 42"/>
          <p:cNvSpPr/>
          <p:nvPr userDrawn="1"/>
        </p:nvSpPr>
        <p:spPr>
          <a:xfrm>
            <a:off x="0" y="6505257"/>
            <a:ext cx="12192000" cy="365760"/>
          </a:xfrm>
          <a:prstGeom prst="rect">
            <a:avLst/>
          </a:prstGeom>
          <a:gradFill flip="none" rotWithShape="1">
            <a:gsLst>
              <a:gs pos="0">
                <a:schemeClr val="bg1"/>
              </a:gs>
              <a:gs pos="28009">
                <a:srgbClr val="E8EDFA"/>
              </a:gs>
              <a:gs pos="28009">
                <a:srgbClr val="E8EDFA"/>
              </a:gs>
              <a:gs pos="1975">
                <a:srgbClr val="FDFEFF"/>
              </a:gs>
              <a:gs pos="79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838200" y="6356350"/>
            <a:ext cx="2743200" cy="365125"/>
          </a:xfrm>
          <a:prstGeom prst="rect">
            <a:avLst/>
          </a:prstGeom>
        </p:spPr>
        <p:txBody>
          <a:bodyPr/>
          <a:lstStyle>
            <a:lvl1pPr>
              <a:defRPr/>
            </a:lvl1pPr>
          </a:lstStyle>
          <a:p>
            <a:pPr>
              <a:defRPr/>
            </a:pPr>
            <a:fld id="{56CB0A08-86D0-452B-AD36-EBA2ED31926C}" type="datetime1">
              <a:rPr lang="zh-CN" altLang="en-US" smtClean="0">
                <a:solidFill>
                  <a:srgbClr val="333333"/>
                </a:solidFill>
              </a:rPr>
            </a:fld>
            <a:endParaRPr lang="en-US" altLang="zh-CN">
              <a:solidFill>
                <a:srgbClr val="333333"/>
              </a:solidFill>
            </a:endParaRPr>
          </a:p>
        </p:txBody>
      </p:sp>
      <p:sp>
        <p:nvSpPr>
          <p:cNvPr id="3" name="Footer Placeholder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ltLang="zh-CN">
              <a:solidFill>
                <a:srgbClr val="333333">
                  <a:lumMod val="50000"/>
                  <a:lumOff val="50000"/>
                </a:srgbClr>
              </a:solidFill>
            </a:endParaRPr>
          </a:p>
        </p:txBody>
      </p:sp>
      <p:sp>
        <p:nvSpPr>
          <p:cNvPr id="4" name="Slide Number Placeholder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06F4F10-B37C-4667-A96A-871C1A50F8CE}" type="slidenum">
              <a:rPr lang="en-US" altLang="zh-CN">
                <a:solidFill>
                  <a:srgbClr val="333333"/>
                </a:solidFill>
              </a:rPr>
            </a:fld>
            <a:endParaRPr lang="en-US" altLang="zh-CN">
              <a:solidFill>
                <a:srgbClr val="333333"/>
              </a:solidFill>
            </a:endParaRPr>
          </a:p>
        </p:txBody>
      </p:sp>
      <p:sp>
        <p:nvSpPr>
          <p:cNvPr id="5" name="文本框 4"/>
          <p:cNvSpPr txBox="1"/>
          <p:nvPr userDrawn="1"/>
        </p:nvSpPr>
        <p:spPr>
          <a:xfrm>
            <a:off x="9640388" y="209006"/>
            <a:ext cx="2394857" cy="369332"/>
          </a:xfrm>
          <a:prstGeom prst="rect">
            <a:avLst/>
          </a:prstGeom>
          <a:solidFill>
            <a:schemeClr val="bg1"/>
          </a:solidFill>
        </p:spPr>
        <p:txBody>
          <a:bodyPr wrap="square" rtlCol="0">
            <a:spAutoFit/>
          </a:bodyPr>
          <a:lstStyle/>
          <a:p>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6505257"/>
            <a:ext cx="12192000" cy="365760"/>
          </a:xfrm>
          <a:prstGeom prst="rect">
            <a:avLst/>
          </a:prstGeom>
          <a:gradFill flip="none" rotWithShape="1">
            <a:gsLst>
              <a:gs pos="0">
                <a:schemeClr val="bg1"/>
              </a:gs>
              <a:gs pos="28009">
                <a:srgbClr val="E8EDFA"/>
              </a:gs>
              <a:gs pos="28009">
                <a:srgbClr val="E8EDFA"/>
              </a:gs>
              <a:gs pos="1975">
                <a:srgbClr val="FDFEFF"/>
              </a:gs>
              <a:gs pos="79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矩形 5"/>
          <p:cNvSpPr/>
          <p:nvPr userDrawn="1"/>
        </p:nvSpPr>
        <p:spPr>
          <a:xfrm>
            <a:off x="260350" y="0"/>
            <a:ext cx="485936" cy="762172"/>
          </a:xfrm>
          <a:prstGeom prst="rect">
            <a:avLst/>
          </a:prstGeom>
          <a:gradFill flip="none" rotWithShape="1">
            <a:gsLst>
              <a:gs pos="100000">
                <a:srgbClr val="1BA73E"/>
              </a:gs>
              <a:gs pos="14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pic>
        <p:nvPicPr>
          <p:cNvPr id="2" name="图形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4290" y="456043"/>
            <a:ext cx="1479484" cy="28652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4290" y="456043"/>
            <a:ext cx="1479484" cy="286520"/>
          </a:xfrm>
          <a:prstGeom prst="rect">
            <a:avLst/>
          </a:prstGeom>
        </p:spPr>
      </p:pic>
      <p:sp>
        <p:nvSpPr>
          <p:cNvPr id="9" name="矩形 8"/>
          <p:cNvSpPr/>
          <p:nvPr userDrawn="1"/>
        </p:nvSpPr>
        <p:spPr>
          <a:xfrm>
            <a:off x="260350" y="0"/>
            <a:ext cx="485936" cy="762172"/>
          </a:xfrm>
          <a:prstGeom prst="rect">
            <a:avLst/>
          </a:prstGeom>
          <a:gradFill flip="none" rotWithShape="1">
            <a:gsLst>
              <a:gs pos="100000">
                <a:srgbClr val="1BA73E"/>
              </a:gs>
              <a:gs pos="14000">
                <a:srgbClr val="93D500"/>
              </a:gs>
            </a:gsLst>
            <a:lin ang="54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6B3610-DB56-47B1-BEB4-CB139A255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0CC318-1425-4006-BF5E-57360C52C4B0}"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solidFill>
                  <a:srgbClr val="FFFFFF"/>
                </a:solidFill>
              </a:rPr>
            </a:fld>
            <a:endParaRPr lang="zh-CN" altLang="en-US" dirty="0">
              <a:solidFill>
                <a:srgbClr val="FFFFFF"/>
              </a:solidFill>
            </a:endParaRPr>
          </a:p>
        </p:txBody>
      </p:sp>
      <p:sp>
        <p:nvSpPr>
          <p:cNvPr id="10"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en-US" altLang="zh-CN" dirty="0"/>
              <a:t>Insert slide title here (max. 1 line with Action Title)</a:t>
            </a:r>
            <a:endParaRPr lang="en-US" altLang="zh-CN" dirty="0"/>
          </a:p>
        </p:txBody>
      </p:sp>
      <p:sp>
        <p:nvSpPr>
          <p:cNvPr id="11"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en-US" altLang="zh-CN" dirty="0">
                <a:solidFill>
                  <a:schemeClr val="tx1"/>
                </a:solidFill>
              </a:rPr>
              <a:t>Click to add action title</a:t>
            </a:r>
            <a:endParaRPr lang="en-US" altLang="zh-CN" dirty="0">
              <a:solidFill>
                <a:schemeClr val="tx1"/>
              </a:solidFill>
            </a:endParaRPr>
          </a:p>
        </p:txBody>
      </p:sp>
      <p:sp>
        <p:nvSpPr>
          <p:cNvPr id="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solidFill>
                  <a:srgbClr val="333333">
                    <a:lumMod val="50000"/>
                    <a:lumOff val="50000"/>
                  </a:srgbClr>
                </a:solidFill>
              </a:rPr>
              <a:t>Copyright © 2020 </a:t>
            </a:r>
            <a:r>
              <a:rPr lang="en-US" altLang="zh-CN" dirty="0" err="1">
                <a:solidFill>
                  <a:srgbClr val="333333">
                    <a:lumMod val="50000"/>
                    <a:lumOff val="50000"/>
                  </a:srgbClr>
                </a:solidFill>
              </a:rPr>
              <a:t>Simcere</a:t>
            </a:r>
            <a:r>
              <a:rPr lang="en-US" altLang="zh-CN" dirty="0">
                <a:solidFill>
                  <a:srgbClr val="333333">
                    <a:lumMod val="50000"/>
                    <a:lumOff val="50000"/>
                  </a:srgbClr>
                </a:solidFill>
              </a:rPr>
              <a:t>. All rights reserved</a:t>
            </a:r>
            <a:endParaRPr lang="zh-CN" altLang="en-US" dirty="0">
              <a:solidFill>
                <a:srgbClr val="333333">
                  <a:lumMod val="50000"/>
                  <a:lumOff val="50000"/>
                </a:srgbClr>
              </a:solidFill>
            </a:endParaRPr>
          </a:p>
        </p:txBody>
      </p:sp>
      <p:sp>
        <p:nvSpPr>
          <p:cNvPr id="7" name="文本框 6"/>
          <p:cNvSpPr txBox="1"/>
          <p:nvPr userDrawn="1"/>
        </p:nvSpPr>
        <p:spPr>
          <a:xfrm>
            <a:off x="9640388" y="209006"/>
            <a:ext cx="2394857" cy="369332"/>
          </a:xfrm>
          <a:prstGeom prst="rect">
            <a:avLst/>
          </a:prstGeom>
          <a:solidFill>
            <a:schemeClr val="bg1"/>
          </a:solidFill>
        </p:spPr>
        <p:txBody>
          <a:bodyPr wrap="square" rtlCol="0">
            <a:spAutoFit/>
          </a:bodyPr>
          <a:lstStyle/>
          <a:p>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0" y="6505257"/>
            <a:ext cx="12192000" cy="365760"/>
          </a:xfrm>
          <a:prstGeom prst="rect">
            <a:avLst/>
          </a:prstGeom>
          <a:gradFill flip="none" rotWithShape="1">
            <a:gsLst>
              <a:gs pos="0">
                <a:schemeClr val="bg1"/>
              </a:gs>
              <a:gs pos="28009">
                <a:srgbClr val="E8EDFA"/>
              </a:gs>
              <a:gs pos="28009">
                <a:srgbClr val="E8EDFA"/>
              </a:gs>
              <a:gs pos="1975">
                <a:srgbClr val="FDFEFF"/>
              </a:gs>
              <a:gs pos="79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63" name="Group 62"/>
          <p:cNvGrpSpPr/>
          <p:nvPr/>
        </p:nvGrpSpPr>
        <p:grpSpPr>
          <a:xfrm>
            <a:off x="-396000" y="-396000"/>
            <a:ext cx="12985200" cy="7650000"/>
            <a:chOff x="-396000" y="-396000"/>
            <a:chExt cx="12985200" cy="7650000"/>
          </a:xfrm>
        </p:grpSpPr>
        <p:cxnSp>
          <p:nvCxnSpPr>
            <p:cNvPr id="64" name="Guide"/>
            <p:cNvCxnSpPr/>
            <p:nvPr/>
          </p:nvCxnSpPr>
          <p:spPr>
            <a:xfrm>
              <a:off x="-396000" y="36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6" name="Guide"/>
            <p:cNvCxnSpPr/>
            <p:nvPr/>
          </p:nvCxnSpPr>
          <p:spPr>
            <a:xfrm>
              <a:off x="-396000" y="72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Guide"/>
            <p:cNvCxnSpPr/>
            <p:nvPr/>
          </p:nvCxnSpPr>
          <p:spPr>
            <a:xfrm>
              <a:off x="-396000" y="577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8" name="Guide"/>
            <p:cNvCxnSpPr/>
            <p:nvPr/>
          </p:nvCxnSpPr>
          <p:spPr>
            <a:xfrm>
              <a:off x="-396000" y="613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Guide"/>
            <p:cNvCxnSpPr/>
            <p:nvPr/>
          </p:nvCxnSpPr>
          <p:spPr>
            <a:xfrm>
              <a:off x="-396000" y="649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0" name="Guide"/>
            <p:cNvCxnSpPr/>
            <p:nvPr/>
          </p:nvCxnSpPr>
          <p:spPr>
            <a:xfrm>
              <a:off x="12229200" y="36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1" name="Guide"/>
            <p:cNvCxnSpPr/>
            <p:nvPr/>
          </p:nvCxnSpPr>
          <p:spPr>
            <a:xfrm>
              <a:off x="12229200" y="72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Guide"/>
            <p:cNvCxnSpPr/>
            <p:nvPr/>
          </p:nvCxnSpPr>
          <p:spPr>
            <a:xfrm flipV="1">
              <a:off x="360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3" name="Guide"/>
            <p:cNvCxnSpPr/>
            <p:nvPr/>
          </p:nvCxnSpPr>
          <p:spPr>
            <a:xfrm flipV="1">
              <a:off x="11833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4" name="Guide"/>
            <p:cNvCxnSpPr/>
            <p:nvPr/>
          </p:nvCxnSpPr>
          <p:spPr>
            <a:xfrm flipV="1">
              <a:off x="720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5" name="Guide"/>
            <p:cNvCxnSpPr/>
            <p:nvPr/>
          </p:nvCxnSpPr>
          <p:spPr>
            <a:xfrm flipV="1">
              <a:off x="11473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6" name="Guide"/>
            <p:cNvCxnSpPr/>
            <p:nvPr/>
          </p:nvCxnSpPr>
          <p:spPr>
            <a:xfrm flipV="1">
              <a:off x="6096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Guide"/>
            <p:cNvCxnSpPr/>
            <p:nvPr/>
          </p:nvCxnSpPr>
          <p:spPr>
            <a:xfrm flipV="1">
              <a:off x="57348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8" name="Guide"/>
            <p:cNvCxnSpPr/>
            <p:nvPr/>
          </p:nvCxnSpPr>
          <p:spPr>
            <a:xfrm flipV="1">
              <a:off x="64548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9" name="Guide"/>
            <p:cNvCxnSpPr/>
            <p:nvPr/>
          </p:nvCxnSpPr>
          <p:spPr>
            <a:xfrm flipV="1">
              <a:off x="3049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0" name="Guide"/>
            <p:cNvCxnSpPr/>
            <p:nvPr/>
          </p:nvCxnSpPr>
          <p:spPr>
            <a:xfrm flipV="1">
              <a:off x="2689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1" name="Guide"/>
            <p:cNvCxnSpPr/>
            <p:nvPr/>
          </p:nvCxnSpPr>
          <p:spPr>
            <a:xfrm flipV="1">
              <a:off x="34092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2" name="Guide"/>
            <p:cNvCxnSpPr/>
            <p:nvPr/>
          </p:nvCxnSpPr>
          <p:spPr>
            <a:xfrm flipV="1">
              <a:off x="9142438"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3" name="Guide"/>
            <p:cNvCxnSpPr/>
            <p:nvPr/>
          </p:nvCxnSpPr>
          <p:spPr>
            <a:xfrm flipV="1">
              <a:off x="8784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4" name="Guide"/>
            <p:cNvCxnSpPr/>
            <p:nvPr/>
          </p:nvCxnSpPr>
          <p:spPr>
            <a:xfrm flipV="1">
              <a:off x="9504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5" name="Guide"/>
            <p:cNvCxnSpPr/>
            <p:nvPr/>
          </p:nvCxnSpPr>
          <p:spPr>
            <a:xfrm flipV="1">
              <a:off x="3600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6" name="Guide"/>
            <p:cNvCxnSpPr/>
            <p:nvPr/>
          </p:nvCxnSpPr>
          <p:spPr>
            <a:xfrm flipV="1">
              <a:off x="118332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7" name="Guide"/>
            <p:cNvCxnSpPr/>
            <p:nvPr/>
          </p:nvCxnSpPr>
          <p:spPr>
            <a:xfrm flipV="1">
              <a:off x="7200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8" name="Guide"/>
            <p:cNvCxnSpPr/>
            <p:nvPr/>
          </p:nvCxnSpPr>
          <p:spPr>
            <a:xfrm flipV="1">
              <a:off x="114732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9" name="Guide"/>
            <p:cNvCxnSpPr/>
            <p:nvPr/>
          </p:nvCxnSpPr>
          <p:spPr>
            <a:xfrm flipV="1">
              <a:off x="60960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0" name="Guide"/>
            <p:cNvCxnSpPr/>
            <p:nvPr/>
          </p:nvCxnSpPr>
          <p:spPr>
            <a:xfrm flipV="1">
              <a:off x="57348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1" name="Guide"/>
            <p:cNvCxnSpPr/>
            <p:nvPr/>
          </p:nvCxnSpPr>
          <p:spPr>
            <a:xfrm flipV="1">
              <a:off x="6454800" y="6894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Guide"/>
            <p:cNvCxnSpPr/>
            <p:nvPr/>
          </p:nvCxnSpPr>
          <p:spPr>
            <a:xfrm>
              <a:off x="-396000" y="306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3" name="Guide"/>
            <p:cNvCxnSpPr/>
            <p:nvPr/>
          </p:nvCxnSpPr>
          <p:spPr>
            <a:xfrm>
              <a:off x="-396000" y="342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Guide"/>
            <p:cNvCxnSpPr/>
            <p:nvPr/>
          </p:nvCxnSpPr>
          <p:spPr>
            <a:xfrm>
              <a:off x="-396000" y="378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5" name="Guide"/>
            <p:cNvCxnSpPr/>
            <p:nvPr/>
          </p:nvCxnSpPr>
          <p:spPr>
            <a:xfrm>
              <a:off x="12229200" y="306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6" name="Guide"/>
            <p:cNvCxnSpPr/>
            <p:nvPr/>
          </p:nvCxnSpPr>
          <p:spPr>
            <a:xfrm>
              <a:off x="12229200" y="342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7" name="Guide"/>
            <p:cNvCxnSpPr/>
            <p:nvPr/>
          </p:nvCxnSpPr>
          <p:spPr>
            <a:xfrm>
              <a:off x="12229200" y="378981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8" name="Guide"/>
            <p:cNvCxnSpPr/>
            <p:nvPr/>
          </p:nvCxnSpPr>
          <p:spPr>
            <a:xfrm>
              <a:off x="12229200" y="577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9" name="Guide"/>
            <p:cNvCxnSpPr/>
            <p:nvPr/>
          </p:nvCxnSpPr>
          <p:spPr>
            <a:xfrm>
              <a:off x="12229200" y="613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0" name="Guide"/>
            <p:cNvCxnSpPr/>
            <p:nvPr/>
          </p:nvCxnSpPr>
          <p:spPr>
            <a:xfrm>
              <a:off x="12229200" y="6498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1" name="Guide"/>
            <p:cNvCxnSpPr/>
            <p:nvPr/>
          </p:nvCxnSpPr>
          <p:spPr>
            <a:xfrm flipV="1">
              <a:off x="1080000" y="-396000"/>
              <a:ext cx="0" cy="3600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2" name="Guide"/>
            <p:cNvCxnSpPr/>
            <p:nvPr/>
          </p:nvCxnSpPr>
          <p:spPr>
            <a:xfrm>
              <a:off x="-396000" y="108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3" name="Guide"/>
            <p:cNvCxnSpPr/>
            <p:nvPr/>
          </p:nvCxnSpPr>
          <p:spPr>
            <a:xfrm>
              <a:off x="12229200" y="1080000"/>
              <a:ext cx="360000"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userDrawn="1"/>
        </p:nvSpPr>
        <p:spPr>
          <a:xfrm>
            <a:off x="9640388" y="209006"/>
            <a:ext cx="2394857" cy="369332"/>
          </a:xfrm>
          <a:prstGeom prst="rect">
            <a:avLst/>
          </a:prstGeom>
          <a:solidFill>
            <a:schemeClr val="bg1"/>
          </a:solidFill>
        </p:spPr>
        <p:txBody>
          <a:bodyPr wrap="square" rtlCol="0">
            <a:spAutoFit/>
          </a:bodyPr>
          <a:lstStyle/>
          <a:p>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3" name="矩形 42"/>
          <p:cNvSpPr/>
          <p:nvPr userDrawn="1"/>
        </p:nvSpPr>
        <p:spPr>
          <a:xfrm>
            <a:off x="0" y="6505257"/>
            <a:ext cx="12192000" cy="365760"/>
          </a:xfrm>
          <a:prstGeom prst="rect">
            <a:avLst/>
          </a:prstGeom>
          <a:gradFill flip="none" rotWithShape="1">
            <a:gsLst>
              <a:gs pos="0">
                <a:schemeClr val="bg1"/>
              </a:gs>
              <a:gs pos="28009">
                <a:srgbClr val="E8EDFA"/>
              </a:gs>
              <a:gs pos="28009">
                <a:srgbClr val="E8EDFA"/>
              </a:gs>
              <a:gs pos="1975">
                <a:srgbClr val="FDFEFF"/>
              </a:gs>
              <a:gs pos="79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00D7E3-55E3-4331-9F12-BED0B3C4C0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81F875-9A66-45EA-A8C3-CBF6AEA6C22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7" Type="http://schemas.openxmlformats.org/officeDocument/2006/relationships/theme" Target="../theme/theme2.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4" Type="http://schemas.openxmlformats.org/officeDocument/2006/relationships/theme" Target="../theme/theme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B800D7E3-55E3-4331-9F12-BED0B3C4C0C6}"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B81F875-9A66-45EA-A8C3-CBF6AEA6C22D}" type="slidenum">
              <a:rPr lang="zh-CN" altLang="en-US" smtClean="0"/>
            </a:fld>
            <a:endParaRPr lang="zh-CN" altLang="en-US" dirty="0"/>
          </a:p>
        </p:txBody>
      </p:sp>
      <p:pic>
        <p:nvPicPr>
          <p:cNvPr id="8" name="图片 7" descr="图片包含 水, 游戏机, 飞机, 男人&#10;&#10;描述已自动生成"/>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 y="0"/>
            <a:ext cx="1219170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C96B3610-DB56-47B1-BEB4-CB139A255993}"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110CC318-1425-4006-BF5E-57360C52C4B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C96B3610-DB56-47B1-BEB4-CB139A255993}"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110CC318-1425-4006-BF5E-57360C52C4B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vmlDrawing" Target="../drawings/vmlDrawing8.vml"/><Relationship Id="rId5" Type="http://schemas.openxmlformats.org/officeDocument/2006/relationships/slideLayout" Target="../slideLayouts/slideLayout25.xml"/><Relationship Id="rId4" Type="http://schemas.openxmlformats.org/officeDocument/2006/relationships/tags" Target="../tags/tag18.xml"/><Relationship Id="rId3" Type="http://schemas.openxmlformats.org/officeDocument/2006/relationships/image" Target="../media/image6.emf"/><Relationship Id="rId2" Type="http://schemas.openxmlformats.org/officeDocument/2006/relationships/oleObject" Target="../embeddings/oleObject8.bin"/><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vmlDrawing" Target="../drawings/vmlDrawing9.vml"/><Relationship Id="rId6" Type="http://schemas.openxmlformats.org/officeDocument/2006/relationships/slideLayout" Target="../slideLayouts/slideLayout25.xml"/><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emf"/><Relationship Id="rId2" Type="http://schemas.openxmlformats.org/officeDocument/2006/relationships/oleObject" Target="../embeddings/oleObject9.bin"/><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8.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1.vml"/><Relationship Id="rId4" Type="http://schemas.openxmlformats.org/officeDocument/2006/relationships/slideLayout" Target="../slideLayouts/slideLayout25.xml"/><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5.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6.emf"/><Relationship Id="rId2" Type="http://schemas.openxmlformats.org/officeDocument/2006/relationships/oleObject" Target="../embeddings/oleObject2.bin"/><Relationship Id="rId10" Type="http://schemas.openxmlformats.org/officeDocument/2006/relationships/notesSlide" Target="../notesSlides/notesSlide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3.vml"/><Relationship Id="rId4" Type="http://schemas.openxmlformats.org/officeDocument/2006/relationships/slideLayout" Target="../slideLayouts/slideLayout25.xml"/><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vmlDrawing" Target="../drawings/vmlDrawing4.vml"/><Relationship Id="rId5" Type="http://schemas.openxmlformats.org/officeDocument/2006/relationships/slideLayout" Target="../slideLayouts/slideLayout25.xml"/><Relationship Id="rId4" Type="http://schemas.openxmlformats.org/officeDocument/2006/relationships/tags" Target="../tags/tag10.xml"/><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tags" Target="../tags/tag11.xml"/><Relationship Id="rId7" Type="http://schemas.openxmlformats.org/officeDocument/2006/relationships/chart" Target="../charts/char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3" Type="http://schemas.openxmlformats.org/officeDocument/2006/relationships/notesSlide" Target="../notesSlides/notesSlide7.xml"/><Relationship Id="rId12" Type="http://schemas.openxmlformats.org/officeDocument/2006/relationships/vmlDrawing" Target="../drawings/vmlDrawing5.vml"/><Relationship Id="rId11" Type="http://schemas.openxmlformats.org/officeDocument/2006/relationships/slideLayout" Target="../slideLayouts/slideLayout25.xml"/><Relationship Id="rId10" Type="http://schemas.openxmlformats.org/officeDocument/2006/relationships/image" Target="../media/image6.emf"/><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vmlDrawing" Target="../drawings/vmlDrawing6.vml"/><Relationship Id="rId6" Type="http://schemas.openxmlformats.org/officeDocument/2006/relationships/slideLayout" Target="../slideLayouts/slideLayout25.xml"/><Relationship Id="rId5" Type="http://schemas.openxmlformats.org/officeDocument/2006/relationships/tags" Target="../tags/tag13.xml"/><Relationship Id="rId4" Type="http://schemas.openxmlformats.org/officeDocument/2006/relationships/image" Target="../media/image6.emf"/><Relationship Id="rId3" Type="http://schemas.openxmlformats.org/officeDocument/2006/relationships/oleObject" Target="../embeddings/oleObject6.bin"/><Relationship Id="rId2" Type="http://schemas.openxmlformats.org/officeDocument/2006/relationships/tags" Target="../tags/tag12.xml"/><Relationship Id="rId1" Type="http://schemas.openxmlformats.org/officeDocument/2006/relationships/chart" Target="../charts/chart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vmlDrawing" Target="../drawings/vmlDrawing7.vml"/><Relationship Id="rId6" Type="http://schemas.openxmlformats.org/officeDocument/2006/relationships/slideLayout" Target="../slideLayouts/slideLayout41.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6.emf"/><Relationship Id="rId2" Type="http://schemas.openxmlformats.org/officeDocument/2006/relationships/oleObject" Target="../embeddings/oleObject7.bin"/><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765720" y="3558459"/>
            <a:ext cx="3916449" cy="0"/>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552612" y="6254503"/>
            <a:ext cx="2352827" cy="338554"/>
          </a:xfrm>
          <a:prstGeom prst="rect">
            <a:avLst/>
          </a:prstGeom>
          <a:noFill/>
        </p:spPr>
        <p:txBody>
          <a:bodyPr wrap="square">
            <a:spAutoFit/>
          </a:bodyPr>
          <a:lstStyle/>
          <a:p>
            <a:pPr algn="r"/>
            <a:r>
              <a:rPr lang="zh-CN" altLang="zh-CN" sz="1600" dirty="0">
                <a:solidFill>
                  <a:schemeClr val="bg1"/>
                </a:solidFill>
                <a:latin typeface="微软雅黑" panose="020B0503020204020204" pitchFamily="34" charset="-122"/>
                <a:ea typeface="微软雅黑" panose="020B0503020204020204" pitchFamily="34" charset="-122"/>
              </a:rPr>
              <a:t> 版本号：</a:t>
            </a:r>
            <a:r>
              <a:rPr lang="en-US" altLang="zh-CN" sz="1600" dirty="0">
                <a:solidFill>
                  <a:schemeClr val="bg1"/>
                </a:solidFill>
                <a:latin typeface="微软雅黑" panose="020B0503020204020204" pitchFamily="34" charset="-122"/>
                <a:ea typeface="微软雅黑" panose="020B0503020204020204" pitchFamily="34" charset="-122"/>
              </a:rPr>
              <a:t>20230515</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990672" y="3449578"/>
            <a:ext cx="4134465" cy="1292662"/>
          </a:xfrm>
          <a:prstGeom prst="rect">
            <a:avLst/>
          </a:prstGeom>
          <a:noFill/>
        </p:spPr>
        <p:txBody>
          <a:bodyPr wrap="non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4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科</a:t>
            </a:r>
            <a:r>
              <a:rPr lang="zh-CN" altLang="en-US" sz="24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赛拉</a:t>
            </a:r>
            <a:r>
              <a:rPr lang="en-US" altLang="zh-CN" sz="24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400" b="1" spc="1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江苏</a:t>
            </a:r>
            <a:r>
              <a:rPr lang="zh-CN" altLang="en-US" sz="2800" b="1" spc="1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先声</a:t>
            </a:r>
            <a:r>
              <a:rPr lang="zh-CN" altLang="en-US" sz="2400" b="1" spc="1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再明医药有限公司</a:t>
            </a:r>
            <a:endParaRPr lang="zh-CN" altLang="en-US" sz="2400" b="1" spc="1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9" name="组合 8"/>
          <p:cNvGrpSpPr/>
          <p:nvPr/>
        </p:nvGrpSpPr>
        <p:grpSpPr>
          <a:xfrm>
            <a:off x="230633" y="2038596"/>
            <a:ext cx="11654540" cy="720513"/>
            <a:chOff x="357630" y="1755151"/>
            <a:chExt cx="11654540" cy="720513"/>
          </a:xfrm>
        </p:grpSpPr>
        <p:sp>
          <p:nvSpPr>
            <p:cNvPr id="12" name="标题 36"/>
            <p:cNvSpPr txBox="1"/>
            <p:nvPr/>
          </p:nvSpPr>
          <p:spPr>
            <a:xfrm>
              <a:off x="3314700" y="1755151"/>
              <a:ext cx="5740400" cy="720513"/>
            </a:xfrm>
            <a:prstGeom prst="rect">
              <a:avLst/>
            </a:prstGeom>
          </p:spPr>
          <p:txBody>
            <a:bodyPr wrap="none" anchor="ctr">
              <a:noAutofit/>
            </a:bodyPr>
            <a:lstStyle>
              <a:lvl1pPr marL="0" indent="0" algn="l" defTabSz="914400" rtl="0" eaLnBrk="1" latinLnBrk="0" hangingPunct="1">
                <a:lnSpc>
                  <a:spcPct val="90000"/>
                </a:lnSpc>
                <a:spcBef>
                  <a:spcPct val="0"/>
                </a:spcBef>
                <a:buNone/>
                <a:defRPr sz="4000" b="1" i="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注射用盐酸</a:t>
              </a:r>
              <a:r>
                <a:rPr kumimoji="0" lang="zh-CN" altLang="en-US"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曲拉西</a:t>
              </a:r>
              <a:r>
                <a:rPr lang="zh-CN" altLang="en-US" i="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利</a:t>
              </a:r>
              <a:endParaRPr kumimoji="0" lang="zh-CN" altLang="en-US"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13" name="组合 12"/>
            <p:cNvGrpSpPr/>
            <p:nvPr/>
          </p:nvGrpSpPr>
          <p:grpSpPr>
            <a:xfrm>
              <a:off x="357630" y="1936989"/>
              <a:ext cx="2322070" cy="356837"/>
              <a:chOff x="903730" y="1806360"/>
              <a:chExt cx="2322070" cy="356837"/>
            </a:xfrm>
          </p:grpSpPr>
          <p:sp>
            <p:nvSpPr>
              <p:cNvPr id="18" name="平行四边形 17"/>
              <p:cNvSpPr/>
              <p:nvPr/>
            </p:nvSpPr>
            <p:spPr>
              <a:xfrm flipH="1">
                <a:off x="903730" y="1934794"/>
                <a:ext cx="2322070" cy="124202"/>
              </a:xfrm>
              <a:prstGeom prst="parallelogram">
                <a:avLst/>
              </a:prstGeom>
              <a:gradFill>
                <a:gsLst>
                  <a:gs pos="25000">
                    <a:schemeClr val="accent1">
                      <a:alpha val="18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9" name="平行四边形 18"/>
              <p:cNvSpPr/>
              <p:nvPr/>
            </p:nvSpPr>
            <p:spPr>
              <a:xfrm flipH="1">
                <a:off x="1525441" y="1806360"/>
                <a:ext cx="1570969" cy="170962"/>
              </a:xfrm>
              <a:prstGeom prst="parallelogram">
                <a:avLst/>
              </a:prstGeom>
              <a:gradFill>
                <a:gsLst>
                  <a:gs pos="0">
                    <a:schemeClr val="accent1">
                      <a:alpha val="68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0" name="平行四边形 19"/>
              <p:cNvSpPr/>
              <p:nvPr/>
            </p:nvSpPr>
            <p:spPr>
              <a:xfrm flipH="1" flipV="1">
                <a:off x="2342719" y="2130042"/>
                <a:ext cx="856646" cy="33155"/>
              </a:xfrm>
              <a:prstGeom prst="parallelogram">
                <a:avLst/>
              </a:prstGeom>
              <a:gradFill>
                <a:gsLst>
                  <a:gs pos="0">
                    <a:schemeClr val="accent1">
                      <a:alpha val="68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4" name="组合 13"/>
            <p:cNvGrpSpPr/>
            <p:nvPr/>
          </p:nvGrpSpPr>
          <p:grpSpPr>
            <a:xfrm>
              <a:off x="9690100" y="1936989"/>
              <a:ext cx="2322070" cy="356837"/>
              <a:chOff x="8966200" y="1806360"/>
              <a:chExt cx="2322070" cy="356837"/>
            </a:xfrm>
          </p:grpSpPr>
          <p:sp>
            <p:nvSpPr>
              <p:cNvPr id="15" name="平行四边形 14"/>
              <p:cNvSpPr/>
              <p:nvPr/>
            </p:nvSpPr>
            <p:spPr>
              <a:xfrm>
                <a:off x="8966200" y="1934794"/>
                <a:ext cx="2322070" cy="124202"/>
              </a:xfrm>
              <a:prstGeom prst="parallelogram">
                <a:avLst/>
              </a:prstGeom>
              <a:gradFill>
                <a:gsLst>
                  <a:gs pos="25000">
                    <a:schemeClr val="accent1">
                      <a:alpha val="18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6" name="平行四边形 15"/>
              <p:cNvSpPr/>
              <p:nvPr/>
            </p:nvSpPr>
            <p:spPr>
              <a:xfrm>
                <a:off x="9095589" y="1806360"/>
                <a:ext cx="1570969" cy="170962"/>
              </a:xfrm>
              <a:prstGeom prst="parallelogram">
                <a:avLst/>
              </a:prstGeom>
              <a:gradFill>
                <a:gsLst>
                  <a:gs pos="0">
                    <a:schemeClr val="accent1">
                      <a:alpha val="68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7" name="平行四边形 16"/>
              <p:cNvSpPr/>
              <p:nvPr/>
            </p:nvSpPr>
            <p:spPr>
              <a:xfrm flipV="1">
                <a:off x="8992635" y="2130042"/>
                <a:ext cx="856646" cy="33155"/>
              </a:xfrm>
              <a:prstGeom prst="parallelogram">
                <a:avLst/>
              </a:prstGeom>
              <a:gradFill>
                <a:gsLst>
                  <a:gs pos="0">
                    <a:schemeClr val="accent1">
                      <a:alpha val="68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grpSp>
      <p:sp>
        <p:nvSpPr>
          <p:cNvPr id="21" name="文本框 20"/>
          <p:cNvSpPr txBox="1"/>
          <p:nvPr/>
        </p:nvSpPr>
        <p:spPr>
          <a:xfrm>
            <a:off x="2309013" y="1371387"/>
            <a:ext cx="7497779" cy="523220"/>
          </a:xfrm>
          <a:prstGeom prst="rect">
            <a:avLst/>
          </a:prstGeom>
          <a:noFill/>
        </p:spPr>
        <p:txBody>
          <a:bodyPr wrap="square" rtlCol="0">
            <a:spAutoFit/>
          </a:bodyPr>
          <a:lstStyle/>
          <a:p>
            <a:pPr algn="ctr"/>
            <a:r>
              <a:rPr lang="zh-CN" altLang="en-US" sz="2000" b="1" spc="200" dirty="0" smtClean="0">
                <a:latin typeface="Times New Roman" panose="02020603050405020304" pitchFamily="18" charset="0"/>
                <a:ea typeface="微软雅黑" panose="020B0503020204020204" pitchFamily="34" charset="-122"/>
                <a:cs typeface="Times New Roman" panose="02020603050405020304" pitchFamily="18" charset="0"/>
              </a:rPr>
              <a:t>美国</a:t>
            </a:r>
            <a:r>
              <a:rPr lang="en-US" altLang="zh-CN" sz="2000" b="1" spc="200" dirty="0">
                <a:latin typeface="Times New Roman" panose="02020603050405020304" pitchFamily="18" charset="0"/>
                <a:ea typeface="微软雅黑" panose="020B0503020204020204" pitchFamily="34" charset="-122"/>
                <a:cs typeface="Times New Roman" panose="02020603050405020304" pitchFamily="18" charset="0"/>
              </a:rPr>
              <a:t>FDA</a:t>
            </a:r>
            <a:r>
              <a:rPr lang="zh-CN" altLang="en-US" sz="2000" b="1" spc="200" dirty="0">
                <a:latin typeface="Times New Roman" panose="02020603050405020304" pitchFamily="18" charset="0"/>
                <a:ea typeface="微软雅黑" panose="020B0503020204020204" pitchFamily="34" charset="-122"/>
                <a:cs typeface="Times New Roman" panose="02020603050405020304" pitchFamily="18" charset="0"/>
              </a:rPr>
              <a:t>授予</a:t>
            </a:r>
            <a:r>
              <a:rPr lang="zh-CN" altLang="en-US" sz="2800" b="1" spc="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突破性治疗认定</a:t>
            </a:r>
            <a:r>
              <a:rPr lang="zh-CN" altLang="en-US" sz="2000" b="1" spc="200" dirty="0">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2800" b="1" spc="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优先审评</a:t>
            </a:r>
            <a:r>
              <a:rPr lang="zh-CN" altLang="en-US" sz="2000" b="1" spc="200" dirty="0">
                <a:latin typeface="Times New Roman" panose="02020603050405020304" pitchFamily="18" charset="0"/>
                <a:ea typeface="微软雅黑" panose="020B0503020204020204" pitchFamily="34" charset="-122"/>
                <a:cs typeface="Times New Roman" panose="02020603050405020304" pitchFamily="18" charset="0"/>
              </a:rPr>
              <a:t>资格</a:t>
            </a:r>
            <a:endParaRPr lang="zh-CN" altLang="en-US" sz="2000" b="1" spc="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1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17"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grpSp>
        <p:nvGrpSpPr>
          <p:cNvPr id="10" name="Group 2"/>
          <p:cNvGrpSpPr/>
          <p:nvPr/>
        </p:nvGrpSpPr>
        <p:grpSpPr>
          <a:xfrm>
            <a:off x="1224950" y="122267"/>
            <a:ext cx="9609827" cy="594701"/>
            <a:chOff x="1224950" y="264034"/>
            <a:chExt cx="9609827" cy="594701"/>
          </a:xfrm>
        </p:grpSpPr>
        <p:sp>
          <p:nvSpPr>
            <p:cNvPr id="11" name="文本框 17"/>
            <p:cNvSpPr txBox="1"/>
            <p:nvPr/>
          </p:nvSpPr>
          <p:spPr>
            <a:xfrm>
              <a:off x="3305714" y="264034"/>
              <a:ext cx="5448300" cy="400110"/>
            </a:xfrm>
            <a:prstGeom prst="rect">
              <a:avLst/>
            </a:prstGeom>
            <a:no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12" name="组合 11"/>
            <p:cNvGrpSpPr/>
            <p:nvPr/>
          </p:nvGrpSpPr>
          <p:grpSpPr>
            <a:xfrm>
              <a:off x="1224950" y="612514"/>
              <a:ext cx="9609827" cy="246221"/>
              <a:chOff x="607784" y="3416099"/>
              <a:chExt cx="10976432" cy="246221"/>
            </a:xfrm>
          </p:grpSpPr>
          <p:sp>
            <p:nvSpPr>
              <p:cNvPr id="13" name="文本框 14"/>
              <p:cNvSpPr txBox="1"/>
              <p:nvPr/>
            </p:nvSpPr>
            <p:spPr>
              <a:xfrm>
                <a:off x="5699707" y="3416099"/>
                <a:ext cx="834919" cy="246221"/>
              </a:xfrm>
              <a:prstGeom prst="rect">
                <a:avLst/>
              </a:prstGeom>
              <a:noFill/>
            </p:spPr>
            <p:txBody>
              <a:bodyPr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创新性</a:t>
                </a:r>
                <a:endParaRPr kumimoji="0" lang="zh-CN" altLang="en-US" sz="1600" b="1" i="0" u="none" strike="noStrike" kern="1200" cap="none" spc="300" normalizeH="0" baseline="0" noProof="0" dirty="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cxnSp>
            <p:nvCxnSpPr>
              <p:cNvPr id="14"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灯片编号占位符 3"/>
          <p:cNvSpPr txBox="1"/>
          <p:nvPr/>
        </p:nvSpPr>
        <p:spPr>
          <a:xfrm>
            <a:off x="11501302" y="6483995"/>
            <a:ext cx="518208" cy="365125"/>
          </a:xfrm>
          <a:prstGeom prst="rect">
            <a:avLst/>
          </a:prstGeom>
        </p:spPr>
        <p:txBody>
          <a:bodyPr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fld>
            <a:endParaRPr 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custDataLst>
              <p:tags r:id="rId4"/>
            </p:custDataLst>
          </p:nvPr>
        </p:nvSpPr>
        <p:spPr>
          <a:xfrm>
            <a:off x="447211" y="6494441"/>
            <a:ext cx="8819727" cy="441402"/>
          </a:xfrm>
          <a:prstGeom prst="rect">
            <a:avLst/>
          </a:prstGeom>
          <a:noFill/>
        </p:spPr>
        <p:txBody>
          <a:bodyPr wrap="square" lIns="0" tIns="0" rIns="0" bIns="0" rtlCol="0" anchor="ctr" anchorCtr="0">
            <a:noAutofit/>
          </a:bodyPr>
          <a:lstStyle/>
          <a:p>
            <a:pPr fontAlgn="ct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1.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sym typeface="+mn-ea"/>
              </a:rPr>
              <a:t>Bisi</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 JE, et al.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sym typeface="+mn-ea"/>
              </a:rPr>
              <a:t>Mol</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 Cancer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sym typeface="+mn-ea"/>
              </a:rPr>
              <a:t>Ther</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 2016;15:783-93.   </a:t>
            </a:r>
            <a:endPar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fontAlgn="ct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2. O'Leary B, et al. Nat Rev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sym typeface="+mn-ea"/>
              </a:rPr>
              <a:t>Clin</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sym typeface="+mn-ea"/>
              </a:rPr>
              <a:t>Oncol</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 2016 Jul;13(7):417-30.  </a:t>
            </a:r>
            <a:endPar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fontAlgn="ct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3. Li C, et al. Cancer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sym typeface="+mn-ea"/>
              </a:rPr>
              <a:t>Chemother</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700" dirty="0" err="1">
                <a:latin typeface="Times New Roman" panose="02020603050405020304" pitchFamily="18" charset="0"/>
                <a:ea typeface="微软雅黑" panose="020B0503020204020204" pitchFamily="34" charset="-122"/>
                <a:cs typeface="Times New Roman" panose="02020603050405020304" pitchFamily="18" charset="0"/>
                <a:sym typeface="+mn-ea"/>
              </a:rPr>
              <a:t>Pharmacol</a:t>
            </a:r>
            <a:r>
              <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rPr>
              <a:t>. 2021 May;87(5):689-700.</a:t>
            </a:r>
            <a:endParaRPr lang="en-US" altLang="zh-CN" sz="7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8" name="矩形 117"/>
          <p:cNvSpPr/>
          <p:nvPr/>
        </p:nvSpPr>
        <p:spPr>
          <a:xfrm>
            <a:off x="2492055" y="1263548"/>
            <a:ext cx="9008623" cy="153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9" name="矩形 118"/>
          <p:cNvSpPr/>
          <p:nvPr/>
        </p:nvSpPr>
        <p:spPr>
          <a:xfrm>
            <a:off x="446587" y="1263548"/>
            <a:ext cx="1928384" cy="1536600"/>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nchorCtr="0">
            <a:noAutofit/>
          </a:bodyPr>
          <a:lstStyle/>
          <a:p>
            <a:pPr algn="ctr" defTabSz="609600"/>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机制创新，</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保护前置</a:t>
            </a:r>
            <a:endParaRPr lang="zh-CN" alt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579679" y="1554546"/>
            <a:ext cx="3933357" cy="900685"/>
          </a:xfrm>
          <a:prstGeom prst="rect">
            <a:avLst/>
          </a:prstGeom>
        </p:spPr>
        <p:txBody>
          <a:bodyPr wrap="square" anchor="ctr" anchorCtr="0">
            <a:noAutofit/>
          </a:bodyPr>
          <a:lstStyle/>
          <a:p>
            <a:pPr>
              <a:spcAft>
                <a:spcPts val="600"/>
              </a:spcAft>
            </a:pP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起效迅速（</a:t>
            </a:r>
            <a:r>
              <a:rPr lang="en-US" altLang="zh-CN" sz="1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Tmax</a:t>
            </a:r>
            <a:r>
              <a:rPr lang="en-US" altLang="zh-CN"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约</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0.5h</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），半衰期</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约</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14</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小时：</a:t>
            </a:r>
            <a:endPar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spcAft>
                <a:spcPts val="600"/>
              </a:spcAft>
              <a:buFont typeface="Arial" panose="020B0604020202020204" pitchFamily="34" charset="0"/>
              <a:buChar cha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可以诱导骨髓造血干</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祖细胞（</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HSPCs</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）及淋巴细胞</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暂时</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停滞在</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G1</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期</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避免化疗药物的</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损伤</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7" name="文本框 136"/>
          <p:cNvSpPr txBox="1"/>
          <p:nvPr/>
        </p:nvSpPr>
        <p:spPr>
          <a:xfrm>
            <a:off x="7045659" y="1434903"/>
            <a:ext cx="4356196" cy="1235311"/>
          </a:xfrm>
          <a:prstGeom prst="rect">
            <a:avLst/>
          </a:prstGeom>
          <a:noFill/>
        </p:spPr>
        <p:txBody>
          <a:bodyPr wrap="square" anchor="ctr" anchorCtr="0">
            <a:noAutofit/>
          </a:bodyPr>
          <a:lstStyle/>
          <a:p>
            <a:pPr>
              <a:spcAft>
                <a:spcPts val="500"/>
              </a:spcAft>
            </a:pPr>
            <a:r>
              <a:rPr lang="zh-CN" altLang="zh-CN" sz="1400" b="1"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sz="14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同类药物</a:t>
            </a:r>
            <a:r>
              <a:rPr lang="zh-CN" altLang="zh-CN" sz="1400" b="1" kern="100" dirty="0" smtClean="0">
                <a:latin typeface="Times New Roman" panose="02020603050405020304" pitchFamily="18" charset="0"/>
                <a:ea typeface="微软雅黑" panose="020B0503020204020204" pitchFamily="34" charset="-122"/>
                <a:cs typeface="Times New Roman" panose="02020603050405020304" pitchFamily="18" charset="0"/>
              </a:rPr>
              <a:t>相比</a:t>
            </a:r>
            <a:endParaRPr lang="en-US" altLang="zh-CN" sz="1400" b="1"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Aft>
                <a:spcPts val="500"/>
              </a:spcAft>
              <a:buFont typeface="Arial" panose="020B0604020202020204" pitchFamily="34" charset="0"/>
              <a:buChar cha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与化疗</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造成损伤后</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刺激骨髓细胞增殖的方式相比</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，曲拉西利在</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对骨髓细胞进行</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全面保护</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的同时</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不影响化疗的抗肿瘤</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疗效</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Aft>
                <a:spcPts val="500"/>
              </a:spcAft>
              <a:buFont typeface="Arial" panose="020B0604020202020204" pitchFamily="34" charset="0"/>
              <a:buChar char="•"/>
            </a:pP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rPr>
              <a:t>患者使用</a:t>
            </a:r>
            <a:r>
              <a:rPr lang="zh-CN" altLang="en-US"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更安全</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rPr>
              <a:t>，避免使用</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rPr>
              <a:t>TPO</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rPr>
              <a:t>等药物后发生骨髓耗竭等</a:t>
            </a:r>
            <a:r>
              <a:rPr lang="zh-CN" altLang="en-US" sz="1200" kern="100" dirty="0" smtClean="0">
                <a:latin typeface="Times New Roman" panose="02020603050405020304" pitchFamily="18" charset="0"/>
                <a:ea typeface="微软雅黑" panose="020B0503020204020204" pitchFamily="34" charset="-122"/>
                <a:cs typeface="Times New Roman" panose="02020603050405020304" pitchFamily="18" charset="0"/>
              </a:rPr>
              <a:t>不良反应</a:t>
            </a:r>
            <a:endParaRPr lang="zh-CN" altLang="zh-CN" sz="12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0" name="矩形 139"/>
          <p:cNvSpPr/>
          <p:nvPr/>
        </p:nvSpPr>
        <p:spPr>
          <a:xfrm>
            <a:off x="2507134" y="3158583"/>
            <a:ext cx="9008623" cy="135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1" name="矩形 140"/>
          <p:cNvSpPr/>
          <p:nvPr/>
        </p:nvSpPr>
        <p:spPr>
          <a:xfrm>
            <a:off x="461666" y="3158583"/>
            <a:ext cx="1928384" cy="1359979"/>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nchorCtr="0">
            <a:noAutofit/>
          </a:bodyPr>
          <a:lstStyle/>
          <a:p>
            <a:pPr algn="ctr" defTabSz="609600"/>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结构创新</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，保护可逆</a:t>
            </a:r>
            <a:endParaRPr lang="zh-CN" alt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2664383" y="3284574"/>
            <a:ext cx="3763951" cy="1107996"/>
          </a:xfrm>
          <a:prstGeom prst="rect">
            <a:avLst/>
          </a:prstGeom>
        </p:spPr>
        <p:txBody>
          <a:bodyPr wrap="square">
            <a:spAutoFit/>
          </a:bodyPr>
          <a:lstStyle/>
          <a:p>
            <a:pPr marL="285750" indent="-285750">
              <a:spcBef>
                <a:spcPts val="600"/>
              </a:spcBef>
              <a:buFont typeface="Arial" panose="020B0604020202020204" pitchFamily="34" charset="0"/>
              <a:buChar char="•"/>
            </a:pP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相</a:t>
            </a: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较</a:t>
            </a:r>
            <a:r>
              <a:rPr lang="zh-CN" altLang="zh-CN" sz="1400" dirty="0">
                <a:latin typeface="Times New Roman" panose="02020603050405020304" pitchFamily="18" charset="0"/>
                <a:ea typeface="微软雅黑" panose="020B0503020204020204" pitchFamily="34" charset="-122"/>
                <a:cs typeface="Times New Roman" panose="02020603050405020304" pitchFamily="18" charset="0"/>
              </a:rPr>
              <a:t>于其它</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CDK4/6</a:t>
            </a: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抑制剂</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，曲拉西利</a:t>
            </a: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IC50</a:t>
            </a:r>
            <a:r>
              <a:rPr lang="zh-CN" altLang="zh-CN" sz="1400" dirty="0">
                <a:latin typeface="Times New Roman" panose="02020603050405020304" pitchFamily="18" charset="0"/>
                <a:ea typeface="微软雅黑" panose="020B0503020204020204" pitchFamily="34" charset="-122"/>
                <a:cs typeface="Times New Roman" panose="02020603050405020304" pitchFamily="18" charset="0"/>
              </a:rPr>
              <a:t>值更小，更</a:t>
            </a: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高效</a:t>
            </a:r>
            <a:r>
              <a:rPr lang="en-US" altLang="zh-CN" sz="1400" baseline="30000" dirty="0" smtClean="0">
                <a:latin typeface="Times New Roman" panose="02020603050405020304" pitchFamily="18" charset="0"/>
                <a:ea typeface="微软雅黑" panose="020B0503020204020204" pitchFamily="34" charset="-122"/>
                <a:cs typeface="Times New Roman" panose="02020603050405020304" pitchFamily="18" charset="0"/>
              </a:rPr>
              <a:t>1-2</a:t>
            </a:r>
            <a:endParaRPr lang="en-US" altLang="zh-CN" sz="1400" baseline="30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对</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CDK4/6</a:t>
            </a: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具有</a:t>
            </a:r>
            <a:r>
              <a:rPr lang="zh-CN" altLang="zh-CN" sz="1400" dirty="0">
                <a:latin typeface="Times New Roman" panose="02020603050405020304" pitchFamily="18" charset="0"/>
                <a:ea typeface="微软雅黑" panose="020B0503020204020204" pitchFamily="34" charset="-122"/>
                <a:cs typeface="Times New Roman" panose="02020603050405020304" pitchFamily="18" charset="0"/>
              </a:rPr>
              <a:t>高</a:t>
            </a: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选择性</a:t>
            </a:r>
            <a:r>
              <a:rPr lang="en-US" altLang="zh-CN" sz="1400" baseline="30000" dirty="0" smtClean="0">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1400" baseline="30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短暂</a:t>
            </a:r>
            <a:r>
              <a:rPr lang="zh-CN" altLang="zh-CN" sz="1400" dirty="0">
                <a:latin typeface="Times New Roman" panose="02020603050405020304" pitchFamily="18" charset="0"/>
                <a:ea typeface="微软雅黑" panose="020B0503020204020204" pitchFamily="34" charset="-122"/>
                <a:cs typeface="Times New Roman" panose="02020603050405020304" pitchFamily="18" charset="0"/>
              </a:rPr>
              <a:t>可逆，半衰期</a:t>
            </a:r>
            <a:r>
              <a:rPr lang="zh-CN"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仅</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14</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小时</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0" name="矩形 169"/>
          <p:cNvSpPr/>
          <p:nvPr/>
        </p:nvSpPr>
        <p:spPr>
          <a:xfrm>
            <a:off x="446587" y="4862709"/>
            <a:ext cx="1928384" cy="1175489"/>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nchorCtr="0">
            <a:noAutofit/>
          </a:bodyPr>
          <a:lstStyle/>
          <a:p>
            <a:pPr algn="ct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获得</a:t>
            </a:r>
            <a:r>
              <a:rPr lang="en-US" altLang="zh-CN"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FDA</a:t>
            </a:r>
            <a:r>
              <a:rPr lang="zh-CN" altLang="en-US"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突破性药物</a:t>
            </a:r>
            <a:r>
              <a:rPr lang="zh-CN" altLang="en-US" sz="14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资格</a:t>
            </a:r>
            <a:endParaRPr lang="en-US" altLang="zh-CN" sz="14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1" name="矩形 170"/>
          <p:cNvSpPr/>
          <p:nvPr/>
        </p:nvSpPr>
        <p:spPr>
          <a:xfrm>
            <a:off x="2507134" y="4862710"/>
            <a:ext cx="9008623" cy="1175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2671650" y="5296564"/>
            <a:ext cx="8679590" cy="307777"/>
          </a:xfrm>
          <a:prstGeom prst="rect">
            <a:avLst/>
          </a:prstGeom>
        </p:spPr>
        <p:txBody>
          <a:bodyPr wrap="square">
            <a:spAutoFit/>
          </a:bodyPr>
          <a:lstStyle/>
          <a:p>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年被</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FDA</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授予小细胞肺癌的</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突破性药物</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资格，</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2021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月通过</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优先审评</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快速上市。</a:t>
            </a:r>
            <a:endParaRPr lang="zh-CN" altLang="zh-CN"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7198548" y="3660681"/>
            <a:ext cx="4050417" cy="307777"/>
          </a:xfrm>
          <a:prstGeom prst="rect">
            <a:avLst/>
          </a:prstGeom>
        </p:spPr>
        <p:txBody>
          <a:bodyPr wrap="square">
            <a:spAutoFit/>
          </a:bodyPr>
          <a:lstStyle/>
          <a:p>
            <a:r>
              <a:rPr lang="zh-CN" altLang="zh-CN" sz="1400" kern="100" dirty="0">
                <a:latin typeface="Times New Roman" panose="02020603050405020304" pitchFamily="18" charset="0"/>
                <a:ea typeface="微软雅黑" panose="020B0503020204020204" pitchFamily="34" charset="-122"/>
                <a:cs typeface="Times New Roman" panose="02020603050405020304" pitchFamily="18" charset="0"/>
              </a:rPr>
              <a:t>用药</a:t>
            </a:r>
            <a:r>
              <a:rPr lang="en-US" altLang="zh-CN" sz="1400" kern="100" dirty="0">
                <a:latin typeface="Times New Roman" panose="02020603050405020304" pitchFamily="18" charset="0"/>
                <a:ea typeface="微软雅黑" panose="020B0503020204020204" pitchFamily="34" charset="-122"/>
                <a:cs typeface="Times New Roman" panose="02020603050405020304" pitchFamily="18" charset="0"/>
              </a:rPr>
              <a:t>32</a:t>
            </a:r>
            <a:r>
              <a:rPr lang="zh-CN" altLang="zh-CN" sz="1400" kern="100" dirty="0">
                <a:latin typeface="Times New Roman" panose="02020603050405020304" pitchFamily="18" charset="0"/>
                <a:ea typeface="微软雅黑" panose="020B0503020204020204" pitchFamily="34" charset="-122"/>
                <a:cs typeface="Times New Roman" panose="02020603050405020304" pitchFamily="18" charset="0"/>
              </a:rPr>
              <a:t>小时后骨髓造血干</a:t>
            </a:r>
            <a:r>
              <a:rPr lang="en-US" altLang="zh-CN" sz="1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400" kern="100" dirty="0">
                <a:latin typeface="Times New Roman" panose="02020603050405020304" pitchFamily="18" charset="0"/>
                <a:ea typeface="微软雅黑" panose="020B0503020204020204" pitchFamily="34" charset="-122"/>
                <a:cs typeface="Times New Roman" panose="02020603050405020304" pitchFamily="18" charset="0"/>
              </a:rPr>
              <a:t>祖细胞即</a:t>
            </a:r>
            <a:r>
              <a:rPr lang="zh-CN" altLang="zh-CN" sz="14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逐渐恢复</a:t>
            </a:r>
            <a:r>
              <a:rPr lang="zh-CN" altLang="zh-CN" sz="1400" b="1" kern="1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增殖</a:t>
            </a:r>
            <a:r>
              <a:rPr lang="en-US" altLang="zh-CN" sz="1400" b="1" kern="100" baseline="30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1400" baseline="30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右箭头 6"/>
          <p:cNvSpPr/>
          <p:nvPr/>
        </p:nvSpPr>
        <p:spPr>
          <a:xfrm>
            <a:off x="6545418" y="2058380"/>
            <a:ext cx="401419" cy="2764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a:off x="6593625" y="3676324"/>
            <a:ext cx="401419" cy="2764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57"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grpSp>
        <p:nvGrpSpPr>
          <p:cNvPr id="10" name="Group 2"/>
          <p:cNvGrpSpPr/>
          <p:nvPr/>
        </p:nvGrpSpPr>
        <p:grpSpPr>
          <a:xfrm>
            <a:off x="1224950" y="122267"/>
            <a:ext cx="9609827" cy="633523"/>
            <a:chOff x="1224950" y="264034"/>
            <a:chExt cx="9609827" cy="633523"/>
          </a:xfrm>
        </p:grpSpPr>
        <p:sp>
          <p:nvSpPr>
            <p:cNvPr id="11"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12" name="组合 11"/>
            <p:cNvGrpSpPr/>
            <p:nvPr/>
          </p:nvGrpSpPr>
          <p:grpSpPr>
            <a:xfrm>
              <a:off x="1224950" y="651336"/>
              <a:ext cx="9609827" cy="246221"/>
              <a:chOff x="607784" y="3454921"/>
              <a:chExt cx="10976432" cy="246221"/>
            </a:xfrm>
          </p:grpSpPr>
          <p:sp>
            <p:nvSpPr>
              <p:cNvPr id="13" name="文本框 14"/>
              <p:cNvSpPr txBox="1"/>
              <p:nvPr/>
            </p:nvSpPr>
            <p:spPr>
              <a:xfrm>
                <a:off x="5133829" y="3454921"/>
                <a:ext cx="1924344" cy="246221"/>
              </a:xfrm>
              <a:prstGeom prst="rect">
                <a:avLst/>
              </a:prstGeom>
              <a:noFill/>
            </p:spPr>
            <p:txBody>
              <a:bodyPr wrap="none" lIns="0" tIns="0" rIns="0" bIns="0">
                <a:spAutoFit/>
              </a:bodyPr>
              <a:lstStyle/>
              <a:p>
                <a:pPr algn="ctr">
                  <a:defRPr/>
                </a:pPr>
                <a:r>
                  <a:rPr lang="zh-CN" altLang="en-US" sz="1600" b="1" spc="300"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公平</a:t>
                </a:r>
                <a:r>
                  <a:rPr kumimoji="0" lang="zh-CN" altLang="en-US"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性</a:t>
                </a:r>
                <a:r>
                  <a:rPr lang="zh-CN" altLang="en-US"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a:t>
                </a:r>
                <a:r>
                  <a:rPr lang="en-US" altLang="zh-CN"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1/2</a:t>
                </a:r>
                <a:r>
                  <a:rPr lang="zh-CN" altLang="en-US"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a:t>
                </a:r>
                <a:endParaRPr lang="zh-CN" altLang="en-US" sz="1600" b="1" spc="300" dirty="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cxnSp>
            <p:nvCxnSpPr>
              <p:cNvPr id="14"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灯片编号占位符 3"/>
          <p:cNvSpPr txBox="1"/>
          <p:nvPr/>
        </p:nvSpPr>
        <p:spPr>
          <a:xfrm>
            <a:off x="11673792" y="6042636"/>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fld>
            <a:endParaRPr 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p:cNvSpPr txBox="1"/>
          <p:nvPr/>
        </p:nvSpPr>
        <p:spPr>
          <a:xfrm>
            <a:off x="1571466" y="970316"/>
            <a:ext cx="10315734" cy="338554"/>
          </a:xfrm>
          <a:prstGeom prst="rect">
            <a:avLst/>
          </a:prstGeom>
          <a:noFill/>
        </p:spPr>
        <p:txBody>
          <a:bodyPr wrap="square">
            <a:spAutoFit/>
          </a:bodyPr>
          <a:lstStyle/>
          <a:p>
            <a:r>
              <a:rPr kumimoji="1" lang="zh-CN" alt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对疾病和公众健康影响：显著降低骨髓抑制发生率，确保足疗程完成化疗</a:t>
            </a:r>
            <a:r>
              <a:rPr kumimoji="1" lang="zh-CN" altLang="en-US" sz="16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周期，</a:t>
            </a:r>
            <a:r>
              <a:rPr kumimoji="1" lang="zh-CN" altLang="en-US" sz="16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有助于提升患者生存质量</a:t>
            </a:r>
            <a:endParaRPr kumimoji="1" lang="zh-CN" alt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crowd-of-users_33887"/>
          <p:cNvSpPr>
            <a:spLocks noChangeAspect="1"/>
          </p:cNvSpPr>
          <p:nvPr/>
        </p:nvSpPr>
        <p:spPr>
          <a:xfrm>
            <a:off x="754840" y="921612"/>
            <a:ext cx="609685" cy="46620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solidFill>
            <a:srgbClr val="026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checklist_251257"/>
          <p:cNvSpPr>
            <a:spLocks noChangeAspect="1"/>
          </p:cNvSpPr>
          <p:nvPr/>
        </p:nvSpPr>
        <p:spPr>
          <a:xfrm>
            <a:off x="840008" y="4143122"/>
            <a:ext cx="384942" cy="332326"/>
          </a:xfrm>
          <a:custGeom>
            <a:avLst/>
            <a:gdLst>
              <a:gd name="connsiteX0" fmla="*/ 190013 w 607639"/>
              <a:gd name="connsiteY0" fmla="*/ 443927 h 524583"/>
              <a:gd name="connsiteX1" fmla="*/ 594110 w 607639"/>
              <a:gd name="connsiteY1" fmla="*/ 443927 h 524583"/>
              <a:gd name="connsiteX2" fmla="*/ 607639 w 607639"/>
              <a:gd name="connsiteY2" fmla="*/ 457335 h 524583"/>
              <a:gd name="connsiteX3" fmla="*/ 594110 w 607639"/>
              <a:gd name="connsiteY3" fmla="*/ 470742 h 524583"/>
              <a:gd name="connsiteX4" fmla="*/ 190013 w 607639"/>
              <a:gd name="connsiteY4" fmla="*/ 470742 h 524583"/>
              <a:gd name="connsiteX5" fmla="*/ 176484 w 607639"/>
              <a:gd name="connsiteY5" fmla="*/ 457335 h 524583"/>
              <a:gd name="connsiteX6" fmla="*/ 190013 w 607639"/>
              <a:gd name="connsiteY6" fmla="*/ 443927 h 524583"/>
              <a:gd name="connsiteX7" fmla="*/ 26970 w 607639"/>
              <a:gd name="connsiteY7" fmla="*/ 429508 h 524583"/>
              <a:gd name="connsiteX8" fmla="*/ 26970 w 607639"/>
              <a:gd name="connsiteY8" fmla="*/ 496683 h 524583"/>
              <a:gd name="connsiteX9" fmla="*/ 94973 w 607639"/>
              <a:gd name="connsiteY9" fmla="*/ 496772 h 524583"/>
              <a:gd name="connsiteX10" fmla="*/ 94973 w 607639"/>
              <a:gd name="connsiteY10" fmla="*/ 429508 h 524583"/>
              <a:gd name="connsiteX11" fmla="*/ 27682 w 607639"/>
              <a:gd name="connsiteY11" fmla="*/ 429508 h 524583"/>
              <a:gd name="connsiteX12" fmla="*/ 26970 w 607639"/>
              <a:gd name="connsiteY12" fmla="*/ 403563 h 524583"/>
              <a:gd name="connsiteX13" fmla="*/ 94261 w 607639"/>
              <a:gd name="connsiteY13" fmla="*/ 403563 h 524583"/>
              <a:gd name="connsiteX14" fmla="*/ 121231 w 607639"/>
              <a:gd name="connsiteY14" fmla="*/ 430486 h 524583"/>
              <a:gd name="connsiteX15" fmla="*/ 121231 w 607639"/>
              <a:gd name="connsiteY15" fmla="*/ 497660 h 524583"/>
              <a:gd name="connsiteX16" fmla="*/ 94261 w 607639"/>
              <a:gd name="connsiteY16" fmla="*/ 524583 h 524583"/>
              <a:gd name="connsiteX17" fmla="*/ 26970 w 607639"/>
              <a:gd name="connsiteY17" fmla="*/ 524583 h 524583"/>
              <a:gd name="connsiteX18" fmla="*/ 0 w 607639"/>
              <a:gd name="connsiteY18" fmla="*/ 497660 h 524583"/>
              <a:gd name="connsiteX19" fmla="*/ 0 w 607639"/>
              <a:gd name="connsiteY19" fmla="*/ 430486 h 524583"/>
              <a:gd name="connsiteX20" fmla="*/ 26970 w 607639"/>
              <a:gd name="connsiteY20" fmla="*/ 403563 h 524583"/>
              <a:gd name="connsiteX21" fmla="*/ 190013 w 607639"/>
              <a:gd name="connsiteY21" fmla="*/ 242110 h 524583"/>
              <a:gd name="connsiteX22" fmla="*/ 594110 w 607639"/>
              <a:gd name="connsiteY22" fmla="*/ 242110 h 524583"/>
              <a:gd name="connsiteX23" fmla="*/ 607639 w 607639"/>
              <a:gd name="connsiteY23" fmla="*/ 255597 h 524583"/>
              <a:gd name="connsiteX24" fmla="*/ 594110 w 607639"/>
              <a:gd name="connsiteY24" fmla="*/ 268995 h 524583"/>
              <a:gd name="connsiteX25" fmla="*/ 190013 w 607639"/>
              <a:gd name="connsiteY25" fmla="*/ 268995 h 524583"/>
              <a:gd name="connsiteX26" fmla="*/ 176484 w 607639"/>
              <a:gd name="connsiteY26" fmla="*/ 255597 h 524583"/>
              <a:gd name="connsiteX27" fmla="*/ 190013 w 607639"/>
              <a:gd name="connsiteY27" fmla="*/ 242110 h 524583"/>
              <a:gd name="connsiteX28" fmla="*/ 26970 w 607639"/>
              <a:gd name="connsiteY28" fmla="*/ 227780 h 524583"/>
              <a:gd name="connsiteX29" fmla="*/ 26970 w 607639"/>
              <a:gd name="connsiteY29" fmla="*/ 294954 h 524583"/>
              <a:gd name="connsiteX30" fmla="*/ 94973 w 607639"/>
              <a:gd name="connsiteY30" fmla="*/ 294954 h 524583"/>
              <a:gd name="connsiteX31" fmla="*/ 94973 w 607639"/>
              <a:gd name="connsiteY31" fmla="*/ 227780 h 524583"/>
              <a:gd name="connsiteX32" fmla="*/ 27682 w 607639"/>
              <a:gd name="connsiteY32" fmla="*/ 227780 h 524583"/>
              <a:gd name="connsiteX33" fmla="*/ 26970 w 607639"/>
              <a:gd name="connsiteY33" fmla="*/ 201746 h 524583"/>
              <a:gd name="connsiteX34" fmla="*/ 94261 w 607639"/>
              <a:gd name="connsiteY34" fmla="*/ 201746 h 524583"/>
              <a:gd name="connsiteX35" fmla="*/ 121231 w 607639"/>
              <a:gd name="connsiteY35" fmla="*/ 228669 h 524583"/>
              <a:gd name="connsiteX36" fmla="*/ 121231 w 607639"/>
              <a:gd name="connsiteY36" fmla="*/ 295843 h 524583"/>
              <a:gd name="connsiteX37" fmla="*/ 94261 w 607639"/>
              <a:gd name="connsiteY37" fmla="*/ 322766 h 524583"/>
              <a:gd name="connsiteX38" fmla="*/ 26970 w 607639"/>
              <a:gd name="connsiteY38" fmla="*/ 322766 h 524583"/>
              <a:gd name="connsiteX39" fmla="*/ 0 w 607639"/>
              <a:gd name="connsiteY39" fmla="*/ 295843 h 524583"/>
              <a:gd name="connsiteX40" fmla="*/ 0 w 607639"/>
              <a:gd name="connsiteY40" fmla="*/ 228669 h 524583"/>
              <a:gd name="connsiteX41" fmla="*/ 26970 w 607639"/>
              <a:gd name="connsiteY41" fmla="*/ 201746 h 524583"/>
              <a:gd name="connsiteX42" fmla="*/ 190013 w 607639"/>
              <a:gd name="connsiteY42" fmla="*/ 40363 h 524583"/>
              <a:gd name="connsiteX43" fmla="*/ 594110 w 607639"/>
              <a:gd name="connsiteY43" fmla="*/ 40363 h 524583"/>
              <a:gd name="connsiteX44" fmla="*/ 607639 w 607639"/>
              <a:gd name="connsiteY44" fmla="*/ 53761 h 524583"/>
              <a:gd name="connsiteX45" fmla="*/ 594110 w 607639"/>
              <a:gd name="connsiteY45" fmla="*/ 67248 h 524583"/>
              <a:gd name="connsiteX46" fmla="*/ 190013 w 607639"/>
              <a:gd name="connsiteY46" fmla="*/ 67248 h 524583"/>
              <a:gd name="connsiteX47" fmla="*/ 176484 w 607639"/>
              <a:gd name="connsiteY47" fmla="*/ 53761 h 524583"/>
              <a:gd name="connsiteX48" fmla="*/ 190013 w 607639"/>
              <a:gd name="connsiteY48" fmla="*/ 40363 h 524583"/>
              <a:gd name="connsiteX49" fmla="*/ 27682 w 607639"/>
              <a:gd name="connsiteY49" fmla="*/ 25945 h 524583"/>
              <a:gd name="connsiteX50" fmla="*/ 26970 w 607639"/>
              <a:gd name="connsiteY50" fmla="*/ 26034 h 524583"/>
              <a:gd name="connsiteX51" fmla="*/ 26970 w 607639"/>
              <a:gd name="connsiteY51" fmla="*/ 93208 h 524583"/>
              <a:gd name="connsiteX52" fmla="*/ 94973 w 607639"/>
              <a:gd name="connsiteY52" fmla="*/ 93208 h 524583"/>
              <a:gd name="connsiteX53" fmla="*/ 94973 w 607639"/>
              <a:gd name="connsiteY53" fmla="*/ 26034 h 524583"/>
              <a:gd name="connsiteX54" fmla="*/ 26970 w 607639"/>
              <a:gd name="connsiteY54" fmla="*/ 0 h 524583"/>
              <a:gd name="connsiteX55" fmla="*/ 94261 w 607639"/>
              <a:gd name="connsiteY55" fmla="*/ 0 h 524583"/>
              <a:gd name="connsiteX56" fmla="*/ 121231 w 607639"/>
              <a:gd name="connsiteY56" fmla="*/ 26923 h 524583"/>
              <a:gd name="connsiteX57" fmla="*/ 121231 w 607639"/>
              <a:gd name="connsiteY57" fmla="*/ 94097 h 524583"/>
              <a:gd name="connsiteX58" fmla="*/ 94261 w 607639"/>
              <a:gd name="connsiteY58" fmla="*/ 121020 h 524583"/>
              <a:gd name="connsiteX59" fmla="*/ 26970 w 607639"/>
              <a:gd name="connsiteY59" fmla="*/ 121020 h 524583"/>
              <a:gd name="connsiteX60" fmla="*/ 0 w 607639"/>
              <a:gd name="connsiteY60" fmla="*/ 94097 h 524583"/>
              <a:gd name="connsiteX61" fmla="*/ 0 w 607639"/>
              <a:gd name="connsiteY61" fmla="*/ 26923 h 524583"/>
              <a:gd name="connsiteX62" fmla="*/ 26970 w 607639"/>
              <a:gd name="connsiteY62" fmla="*/ 0 h 52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639" h="524583">
                <a:moveTo>
                  <a:pt x="190013" y="443927"/>
                </a:moveTo>
                <a:lnTo>
                  <a:pt x="594110" y="443927"/>
                </a:lnTo>
                <a:cubicBezTo>
                  <a:pt x="601586" y="443927"/>
                  <a:pt x="607639" y="449876"/>
                  <a:pt x="607639" y="457335"/>
                </a:cubicBezTo>
                <a:cubicBezTo>
                  <a:pt x="607639" y="464793"/>
                  <a:pt x="601586" y="470742"/>
                  <a:pt x="594110" y="470742"/>
                </a:cubicBezTo>
                <a:lnTo>
                  <a:pt x="190013" y="470742"/>
                </a:lnTo>
                <a:cubicBezTo>
                  <a:pt x="182537" y="470742"/>
                  <a:pt x="176484" y="464793"/>
                  <a:pt x="176484" y="457335"/>
                </a:cubicBezTo>
                <a:cubicBezTo>
                  <a:pt x="176484" y="449876"/>
                  <a:pt x="182537" y="443927"/>
                  <a:pt x="190013" y="443927"/>
                </a:cubicBezTo>
                <a:close/>
                <a:moveTo>
                  <a:pt x="26970" y="429508"/>
                </a:moveTo>
                <a:lnTo>
                  <a:pt x="26970" y="496683"/>
                </a:lnTo>
                <a:lnTo>
                  <a:pt x="94973" y="496772"/>
                </a:lnTo>
                <a:lnTo>
                  <a:pt x="94973" y="429508"/>
                </a:lnTo>
                <a:lnTo>
                  <a:pt x="27682" y="429508"/>
                </a:lnTo>
                <a:close/>
                <a:moveTo>
                  <a:pt x="26970" y="403563"/>
                </a:moveTo>
                <a:lnTo>
                  <a:pt x="94261" y="403563"/>
                </a:lnTo>
                <a:cubicBezTo>
                  <a:pt x="109126" y="403563"/>
                  <a:pt x="121231" y="415558"/>
                  <a:pt x="121231" y="430486"/>
                </a:cubicBezTo>
                <a:lnTo>
                  <a:pt x="121231" y="497660"/>
                </a:lnTo>
                <a:cubicBezTo>
                  <a:pt x="121231" y="512499"/>
                  <a:pt x="109126" y="524583"/>
                  <a:pt x="94261" y="524583"/>
                </a:cubicBezTo>
                <a:lnTo>
                  <a:pt x="26970" y="524583"/>
                </a:lnTo>
                <a:cubicBezTo>
                  <a:pt x="12105" y="524583"/>
                  <a:pt x="0" y="512499"/>
                  <a:pt x="0" y="497660"/>
                </a:cubicBezTo>
                <a:lnTo>
                  <a:pt x="0" y="430486"/>
                </a:lnTo>
                <a:cubicBezTo>
                  <a:pt x="0" y="415558"/>
                  <a:pt x="12105" y="403563"/>
                  <a:pt x="26970" y="403563"/>
                </a:cubicBezTo>
                <a:close/>
                <a:moveTo>
                  <a:pt x="190013" y="242110"/>
                </a:moveTo>
                <a:lnTo>
                  <a:pt x="594110" y="242110"/>
                </a:lnTo>
                <a:cubicBezTo>
                  <a:pt x="601586" y="242110"/>
                  <a:pt x="607639" y="248143"/>
                  <a:pt x="607639" y="255597"/>
                </a:cubicBezTo>
                <a:cubicBezTo>
                  <a:pt x="607639" y="262961"/>
                  <a:pt x="601586" y="268995"/>
                  <a:pt x="594110" y="268995"/>
                </a:cubicBezTo>
                <a:lnTo>
                  <a:pt x="190013" y="268995"/>
                </a:lnTo>
                <a:cubicBezTo>
                  <a:pt x="182537" y="268995"/>
                  <a:pt x="176484" y="262961"/>
                  <a:pt x="176484" y="255597"/>
                </a:cubicBezTo>
                <a:cubicBezTo>
                  <a:pt x="176484" y="248143"/>
                  <a:pt x="182537" y="242110"/>
                  <a:pt x="190013" y="242110"/>
                </a:cubicBezTo>
                <a:close/>
                <a:moveTo>
                  <a:pt x="26970" y="227780"/>
                </a:moveTo>
                <a:lnTo>
                  <a:pt x="26970" y="294954"/>
                </a:lnTo>
                <a:lnTo>
                  <a:pt x="94973" y="294954"/>
                </a:lnTo>
                <a:lnTo>
                  <a:pt x="94973" y="227780"/>
                </a:lnTo>
                <a:lnTo>
                  <a:pt x="27682" y="227780"/>
                </a:lnTo>
                <a:close/>
                <a:moveTo>
                  <a:pt x="26970" y="201746"/>
                </a:moveTo>
                <a:lnTo>
                  <a:pt x="94261" y="201746"/>
                </a:lnTo>
                <a:cubicBezTo>
                  <a:pt x="109126" y="201746"/>
                  <a:pt x="121231" y="213830"/>
                  <a:pt x="121231" y="228669"/>
                </a:cubicBezTo>
                <a:lnTo>
                  <a:pt x="121231" y="295843"/>
                </a:lnTo>
                <a:cubicBezTo>
                  <a:pt x="121231" y="310770"/>
                  <a:pt x="109126" y="322766"/>
                  <a:pt x="94261" y="322766"/>
                </a:cubicBezTo>
                <a:lnTo>
                  <a:pt x="26970" y="322766"/>
                </a:lnTo>
                <a:cubicBezTo>
                  <a:pt x="12105" y="322766"/>
                  <a:pt x="0" y="310770"/>
                  <a:pt x="0" y="295843"/>
                </a:cubicBezTo>
                <a:lnTo>
                  <a:pt x="0" y="228669"/>
                </a:lnTo>
                <a:cubicBezTo>
                  <a:pt x="0" y="213830"/>
                  <a:pt x="12105" y="201746"/>
                  <a:pt x="26970" y="201746"/>
                </a:cubicBezTo>
                <a:close/>
                <a:moveTo>
                  <a:pt x="190013" y="40363"/>
                </a:moveTo>
                <a:lnTo>
                  <a:pt x="594110" y="40363"/>
                </a:lnTo>
                <a:cubicBezTo>
                  <a:pt x="601586" y="40363"/>
                  <a:pt x="607639" y="46396"/>
                  <a:pt x="607639" y="53761"/>
                </a:cubicBezTo>
                <a:cubicBezTo>
                  <a:pt x="607639" y="61214"/>
                  <a:pt x="601586" y="67248"/>
                  <a:pt x="594110" y="67248"/>
                </a:cubicBezTo>
                <a:lnTo>
                  <a:pt x="190013" y="67248"/>
                </a:lnTo>
                <a:cubicBezTo>
                  <a:pt x="182537" y="67248"/>
                  <a:pt x="176484" y="61214"/>
                  <a:pt x="176484" y="53761"/>
                </a:cubicBezTo>
                <a:cubicBezTo>
                  <a:pt x="176484" y="46396"/>
                  <a:pt x="182537" y="40363"/>
                  <a:pt x="190013" y="40363"/>
                </a:cubicBezTo>
                <a:close/>
                <a:moveTo>
                  <a:pt x="27682" y="25945"/>
                </a:moveTo>
                <a:lnTo>
                  <a:pt x="26970" y="26034"/>
                </a:lnTo>
                <a:lnTo>
                  <a:pt x="26970" y="93208"/>
                </a:lnTo>
                <a:lnTo>
                  <a:pt x="94973" y="93208"/>
                </a:lnTo>
                <a:lnTo>
                  <a:pt x="94973" y="26034"/>
                </a:lnTo>
                <a:close/>
                <a:moveTo>
                  <a:pt x="26970" y="0"/>
                </a:moveTo>
                <a:lnTo>
                  <a:pt x="94261" y="0"/>
                </a:lnTo>
                <a:cubicBezTo>
                  <a:pt x="109126" y="0"/>
                  <a:pt x="121231" y="12084"/>
                  <a:pt x="121231" y="26923"/>
                </a:cubicBezTo>
                <a:lnTo>
                  <a:pt x="121231" y="94097"/>
                </a:lnTo>
                <a:cubicBezTo>
                  <a:pt x="121231" y="108936"/>
                  <a:pt x="109126" y="121020"/>
                  <a:pt x="94261" y="121020"/>
                </a:cubicBezTo>
                <a:lnTo>
                  <a:pt x="26970" y="121020"/>
                </a:lnTo>
                <a:cubicBezTo>
                  <a:pt x="12105" y="121020"/>
                  <a:pt x="0" y="108936"/>
                  <a:pt x="0" y="94097"/>
                </a:cubicBezTo>
                <a:lnTo>
                  <a:pt x="0" y="26923"/>
                </a:lnTo>
                <a:cubicBezTo>
                  <a:pt x="0" y="12084"/>
                  <a:pt x="12105" y="0"/>
                  <a:pt x="26970" y="0"/>
                </a:cubicBez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anesthesia-dentist-injection-diagonal-symbol_45733"/>
          <p:cNvSpPr/>
          <p:nvPr/>
        </p:nvSpPr>
        <p:spPr>
          <a:xfrm>
            <a:off x="761407" y="5624735"/>
            <a:ext cx="493773" cy="496077"/>
          </a:xfrm>
          <a:custGeom>
            <a:avLst/>
            <a:gdLst>
              <a:gd name="connsiteX0" fmla="*/ 367227 w 601094"/>
              <a:gd name="connsiteY0" fmla="*/ 312746 h 603899"/>
              <a:gd name="connsiteX1" fmla="*/ 376225 w 601094"/>
              <a:gd name="connsiteY1" fmla="*/ 312864 h 603899"/>
              <a:gd name="connsiteX2" fmla="*/ 382264 w 601094"/>
              <a:gd name="connsiteY2" fmla="*/ 317001 h 603899"/>
              <a:gd name="connsiteX3" fmla="*/ 380961 w 601094"/>
              <a:gd name="connsiteY3" fmla="*/ 324211 h 603899"/>
              <a:gd name="connsiteX4" fmla="*/ 214489 w 601094"/>
              <a:gd name="connsiteY4" fmla="*/ 495830 h 603899"/>
              <a:gd name="connsiteX5" fmla="*/ 209635 w 601094"/>
              <a:gd name="connsiteY5" fmla="*/ 497839 h 603899"/>
              <a:gd name="connsiteX6" fmla="*/ 205136 w 601094"/>
              <a:gd name="connsiteY6" fmla="*/ 496066 h 603899"/>
              <a:gd name="connsiteX7" fmla="*/ 118348 w 601094"/>
              <a:gd name="connsiteY7" fmla="*/ 415339 h 603899"/>
              <a:gd name="connsiteX8" fmla="*/ 116098 w 601094"/>
              <a:gd name="connsiteY8" fmla="*/ 410611 h 603899"/>
              <a:gd name="connsiteX9" fmla="*/ 117993 w 601094"/>
              <a:gd name="connsiteY9" fmla="*/ 405765 h 603899"/>
              <a:gd name="connsiteX10" fmla="*/ 189744 w 601094"/>
              <a:gd name="connsiteY10" fmla="*/ 330593 h 603899"/>
              <a:gd name="connsiteX11" fmla="*/ 194716 w 601094"/>
              <a:gd name="connsiteY11" fmla="*/ 328466 h 603899"/>
              <a:gd name="connsiteX12" fmla="*/ 199808 w 601094"/>
              <a:gd name="connsiteY12" fmla="*/ 328584 h 603899"/>
              <a:gd name="connsiteX13" fmla="*/ 288845 w 601094"/>
              <a:gd name="connsiteY13" fmla="*/ 320902 h 603899"/>
              <a:gd name="connsiteX14" fmla="*/ 367227 w 601094"/>
              <a:gd name="connsiteY14" fmla="*/ 312746 h 603899"/>
              <a:gd name="connsiteX15" fmla="*/ 267664 w 601094"/>
              <a:gd name="connsiteY15" fmla="*/ 268131 h 603899"/>
              <a:gd name="connsiteX16" fmla="*/ 290270 w 601094"/>
              <a:gd name="connsiteY16" fmla="*/ 289294 h 603899"/>
              <a:gd name="connsiteX17" fmla="*/ 291453 w 601094"/>
              <a:gd name="connsiteY17" fmla="*/ 291659 h 603899"/>
              <a:gd name="connsiteX18" fmla="*/ 290506 w 601094"/>
              <a:gd name="connsiteY18" fmla="*/ 294141 h 603899"/>
              <a:gd name="connsiteX19" fmla="*/ 278908 w 601094"/>
              <a:gd name="connsiteY19" fmla="*/ 306319 h 603899"/>
              <a:gd name="connsiteX20" fmla="*/ 276540 w 601094"/>
              <a:gd name="connsiteY20" fmla="*/ 307383 h 603899"/>
              <a:gd name="connsiteX21" fmla="*/ 274173 w 601094"/>
              <a:gd name="connsiteY21" fmla="*/ 306555 h 603899"/>
              <a:gd name="connsiteX22" fmla="*/ 251568 w 601094"/>
              <a:gd name="connsiteY22" fmla="*/ 285393 h 603899"/>
              <a:gd name="connsiteX23" fmla="*/ 250502 w 601094"/>
              <a:gd name="connsiteY23" fmla="*/ 283028 h 603899"/>
              <a:gd name="connsiteX24" fmla="*/ 251331 w 601094"/>
              <a:gd name="connsiteY24" fmla="*/ 280545 h 603899"/>
              <a:gd name="connsiteX25" fmla="*/ 262811 w 601094"/>
              <a:gd name="connsiteY25" fmla="*/ 268249 h 603899"/>
              <a:gd name="connsiteX26" fmla="*/ 267664 w 601094"/>
              <a:gd name="connsiteY26" fmla="*/ 268131 h 603899"/>
              <a:gd name="connsiteX27" fmla="*/ 318219 w 601094"/>
              <a:gd name="connsiteY27" fmla="*/ 217042 h 603899"/>
              <a:gd name="connsiteX28" fmla="*/ 340864 w 601094"/>
              <a:gd name="connsiteY28" fmla="*/ 238217 h 603899"/>
              <a:gd name="connsiteX29" fmla="*/ 341931 w 601094"/>
              <a:gd name="connsiteY29" fmla="*/ 240582 h 603899"/>
              <a:gd name="connsiteX30" fmla="*/ 341101 w 601094"/>
              <a:gd name="connsiteY30" fmla="*/ 243067 h 603899"/>
              <a:gd name="connsiteX31" fmla="*/ 329600 w 601094"/>
              <a:gd name="connsiteY31" fmla="*/ 255369 h 603899"/>
              <a:gd name="connsiteX32" fmla="*/ 327111 w 601094"/>
              <a:gd name="connsiteY32" fmla="*/ 256434 h 603899"/>
              <a:gd name="connsiteX33" fmla="*/ 324740 w 601094"/>
              <a:gd name="connsiteY33" fmla="*/ 255488 h 603899"/>
              <a:gd name="connsiteX34" fmla="*/ 302095 w 601094"/>
              <a:gd name="connsiteY34" fmla="*/ 234313 h 603899"/>
              <a:gd name="connsiteX35" fmla="*/ 301028 w 601094"/>
              <a:gd name="connsiteY35" fmla="*/ 231947 h 603899"/>
              <a:gd name="connsiteX36" fmla="*/ 301858 w 601094"/>
              <a:gd name="connsiteY36" fmla="*/ 229581 h 603899"/>
              <a:gd name="connsiteX37" fmla="*/ 313358 w 601094"/>
              <a:gd name="connsiteY37" fmla="*/ 217278 h 603899"/>
              <a:gd name="connsiteX38" fmla="*/ 318219 w 601094"/>
              <a:gd name="connsiteY38" fmla="*/ 217042 h 603899"/>
              <a:gd name="connsiteX39" fmla="*/ 360619 w 601094"/>
              <a:gd name="connsiteY39" fmla="*/ 166565 h 603899"/>
              <a:gd name="connsiteX40" fmla="*/ 383251 w 601094"/>
              <a:gd name="connsiteY40" fmla="*/ 187740 h 603899"/>
              <a:gd name="connsiteX41" fmla="*/ 384317 w 601094"/>
              <a:gd name="connsiteY41" fmla="*/ 190106 h 603899"/>
              <a:gd name="connsiteX42" fmla="*/ 383369 w 601094"/>
              <a:gd name="connsiteY42" fmla="*/ 192472 h 603899"/>
              <a:gd name="connsiteX43" fmla="*/ 371876 w 601094"/>
              <a:gd name="connsiteY43" fmla="*/ 204774 h 603899"/>
              <a:gd name="connsiteX44" fmla="*/ 369387 w 601094"/>
              <a:gd name="connsiteY44" fmla="*/ 205839 h 603899"/>
              <a:gd name="connsiteX45" fmla="*/ 367136 w 601094"/>
              <a:gd name="connsiteY45" fmla="*/ 204893 h 603899"/>
              <a:gd name="connsiteX46" fmla="*/ 344504 w 601094"/>
              <a:gd name="connsiteY46" fmla="*/ 183718 h 603899"/>
              <a:gd name="connsiteX47" fmla="*/ 343438 w 601094"/>
              <a:gd name="connsiteY47" fmla="*/ 181352 h 603899"/>
              <a:gd name="connsiteX48" fmla="*/ 344267 w 601094"/>
              <a:gd name="connsiteY48" fmla="*/ 178986 h 603899"/>
              <a:gd name="connsiteX49" fmla="*/ 355761 w 601094"/>
              <a:gd name="connsiteY49" fmla="*/ 166683 h 603899"/>
              <a:gd name="connsiteX50" fmla="*/ 360619 w 601094"/>
              <a:gd name="connsiteY50" fmla="*/ 166565 h 603899"/>
              <a:gd name="connsiteX51" fmla="*/ 381817 w 601094"/>
              <a:gd name="connsiteY51" fmla="*/ 109480 h 603899"/>
              <a:gd name="connsiteX52" fmla="*/ 97418 w 601094"/>
              <a:gd name="connsiteY52" fmla="*/ 413201 h 603899"/>
              <a:gd name="connsiteX53" fmla="*/ 210610 w 601094"/>
              <a:gd name="connsiteY53" fmla="*/ 518895 h 603899"/>
              <a:gd name="connsiteX54" fmla="*/ 495007 w 601094"/>
              <a:gd name="connsiteY54" fmla="*/ 215174 h 603899"/>
              <a:gd name="connsiteX55" fmla="*/ 480918 w 601094"/>
              <a:gd name="connsiteY55" fmla="*/ 1777 h 603899"/>
              <a:gd name="connsiteX56" fmla="*/ 598963 w 601094"/>
              <a:gd name="connsiteY56" fmla="*/ 114091 h 603899"/>
              <a:gd name="connsiteX57" fmla="*/ 601094 w 601094"/>
              <a:gd name="connsiteY57" fmla="*/ 118702 h 603899"/>
              <a:gd name="connsiteX58" fmla="*/ 599318 w 601094"/>
              <a:gd name="connsiteY58" fmla="*/ 123549 h 603899"/>
              <a:gd name="connsiteX59" fmla="*/ 557523 w 601094"/>
              <a:gd name="connsiteY59" fmla="*/ 168120 h 603899"/>
              <a:gd name="connsiteX60" fmla="*/ 548051 w 601094"/>
              <a:gd name="connsiteY60" fmla="*/ 168475 h 603899"/>
              <a:gd name="connsiteX61" fmla="*/ 506611 w 601094"/>
              <a:gd name="connsiteY61" fmla="*/ 129342 h 603899"/>
              <a:gd name="connsiteX62" fmla="*/ 485891 w 601094"/>
              <a:gd name="connsiteY62" fmla="*/ 151450 h 603899"/>
              <a:gd name="connsiteX63" fmla="*/ 547222 w 601094"/>
              <a:gd name="connsiteY63" fmla="*/ 208671 h 603899"/>
              <a:gd name="connsiteX64" fmla="*/ 549353 w 601094"/>
              <a:gd name="connsiteY64" fmla="*/ 213400 h 603899"/>
              <a:gd name="connsiteX65" fmla="*/ 547577 w 601094"/>
              <a:gd name="connsiteY65" fmla="*/ 218129 h 603899"/>
              <a:gd name="connsiteX66" fmla="*/ 217122 w 601094"/>
              <a:gd name="connsiteY66" fmla="*/ 571032 h 603899"/>
              <a:gd name="connsiteX67" fmla="*/ 207531 w 601094"/>
              <a:gd name="connsiteY67" fmla="*/ 571387 h 603899"/>
              <a:gd name="connsiteX68" fmla="*/ 143003 w 601094"/>
              <a:gd name="connsiteY68" fmla="*/ 510974 h 603899"/>
              <a:gd name="connsiteX69" fmla="*/ 75988 w 601094"/>
              <a:gd name="connsiteY69" fmla="*/ 582619 h 603899"/>
              <a:gd name="connsiteX70" fmla="*/ 72910 w 601094"/>
              <a:gd name="connsiteY70" fmla="*/ 584392 h 603899"/>
              <a:gd name="connsiteX71" fmla="*/ 8737 w 601094"/>
              <a:gd name="connsiteY71" fmla="*/ 603544 h 603899"/>
              <a:gd name="connsiteX72" fmla="*/ 6842 w 601094"/>
              <a:gd name="connsiteY72" fmla="*/ 603899 h 603899"/>
              <a:gd name="connsiteX73" fmla="*/ 1040 w 601094"/>
              <a:gd name="connsiteY73" fmla="*/ 600589 h 603899"/>
              <a:gd name="connsiteX74" fmla="*/ 1869 w 601094"/>
              <a:gd name="connsiteY74" fmla="*/ 592549 h 603899"/>
              <a:gd name="connsiteX75" fmla="*/ 108430 w 601094"/>
              <a:gd name="connsiteY75" fmla="*/ 478698 h 603899"/>
              <a:gd name="connsiteX76" fmla="*/ 45085 w 601094"/>
              <a:gd name="connsiteY76" fmla="*/ 419704 h 603899"/>
              <a:gd name="connsiteX77" fmla="*/ 42954 w 601094"/>
              <a:gd name="connsiteY77" fmla="*/ 414975 h 603899"/>
              <a:gd name="connsiteX78" fmla="*/ 44849 w 601094"/>
              <a:gd name="connsiteY78" fmla="*/ 410246 h 603899"/>
              <a:gd name="connsiteX79" fmla="*/ 375186 w 601094"/>
              <a:gd name="connsiteY79" fmla="*/ 57343 h 603899"/>
              <a:gd name="connsiteX80" fmla="*/ 384777 w 601094"/>
              <a:gd name="connsiteY80" fmla="*/ 56988 h 603899"/>
              <a:gd name="connsiteX81" fmla="*/ 453449 w 601094"/>
              <a:gd name="connsiteY81" fmla="*/ 121184 h 603899"/>
              <a:gd name="connsiteX82" fmla="*/ 474169 w 601094"/>
              <a:gd name="connsiteY82" fmla="*/ 99194 h 603899"/>
              <a:gd name="connsiteX83" fmla="*/ 429887 w 601094"/>
              <a:gd name="connsiteY83" fmla="*/ 56160 h 603899"/>
              <a:gd name="connsiteX84" fmla="*/ 427756 w 601094"/>
              <a:gd name="connsiteY84" fmla="*/ 51550 h 603899"/>
              <a:gd name="connsiteX85" fmla="*/ 429650 w 601094"/>
              <a:gd name="connsiteY85" fmla="*/ 46702 h 603899"/>
              <a:gd name="connsiteX86" fmla="*/ 471327 w 601094"/>
              <a:gd name="connsiteY86" fmla="*/ 2131 h 603899"/>
              <a:gd name="connsiteX87" fmla="*/ 480918 w 601094"/>
              <a:gd name="connsiteY87" fmla="*/ 1777 h 6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1094" h="603899">
                <a:moveTo>
                  <a:pt x="367227" y="312746"/>
                </a:moveTo>
                <a:cubicBezTo>
                  <a:pt x="372673" y="312746"/>
                  <a:pt x="376225" y="312864"/>
                  <a:pt x="376225" y="312864"/>
                </a:cubicBezTo>
                <a:cubicBezTo>
                  <a:pt x="378830" y="312864"/>
                  <a:pt x="381316" y="314519"/>
                  <a:pt x="382264" y="317001"/>
                </a:cubicBezTo>
                <a:cubicBezTo>
                  <a:pt x="383329" y="319483"/>
                  <a:pt x="382737" y="322320"/>
                  <a:pt x="380961" y="324211"/>
                </a:cubicBezTo>
                <a:lnTo>
                  <a:pt x="214489" y="495830"/>
                </a:lnTo>
                <a:cubicBezTo>
                  <a:pt x="213187" y="497130"/>
                  <a:pt x="211411" y="497839"/>
                  <a:pt x="209635" y="497839"/>
                </a:cubicBezTo>
                <a:cubicBezTo>
                  <a:pt x="207977" y="497839"/>
                  <a:pt x="206320" y="497248"/>
                  <a:pt x="205136" y="496066"/>
                </a:cubicBezTo>
                <a:lnTo>
                  <a:pt x="118348" y="415339"/>
                </a:lnTo>
                <a:cubicBezTo>
                  <a:pt x="117045" y="414039"/>
                  <a:pt x="116217" y="412384"/>
                  <a:pt x="116098" y="410611"/>
                </a:cubicBezTo>
                <a:cubicBezTo>
                  <a:pt x="116098" y="408838"/>
                  <a:pt x="116809" y="407065"/>
                  <a:pt x="117993" y="405765"/>
                </a:cubicBezTo>
                <a:lnTo>
                  <a:pt x="189744" y="330593"/>
                </a:lnTo>
                <a:cubicBezTo>
                  <a:pt x="191046" y="329293"/>
                  <a:pt x="193059" y="328584"/>
                  <a:pt x="194716" y="328466"/>
                </a:cubicBezTo>
                <a:lnTo>
                  <a:pt x="199808" y="328584"/>
                </a:lnTo>
                <a:cubicBezTo>
                  <a:pt x="233433" y="328584"/>
                  <a:pt x="274519" y="326575"/>
                  <a:pt x="288845" y="320902"/>
                </a:cubicBezTo>
                <a:cubicBezTo>
                  <a:pt x="306961" y="313810"/>
                  <a:pt x="345678" y="312746"/>
                  <a:pt x="367227" y="312746"/>
                </a:cubicBezTo>
                <a:close/>
                <a:moveTo>
                  <a:pt x="267664" y="268131"/>
                </a:moveTo>
                <a:lnTo>
                  <a:pt x="290270" y="289294"/>
                </a:lnTo>
                <a:cubicBezTo>
                  <a:pt x="290980" y="289885"/>
                  <a:pt x="291335" y="290713"/>
                  <a:pt x="291453" y="291659"/>
                </a:cubicBezTo>
                <a:cubicBezTo>
                  <a:pt x="291453" y="292604"/>
                  <a:pt x="291098" y="293432"/>
                  <a:pt x="290506" y="294141"/>
                </a:cubicBezTo>
                <a:lnTo>
                  <a:pt x="278908" y="306319"/>
                </a:lnTo>
                <a:cubicBezTo>
                  <a:pt x="278316" y="307028"/>
                  <a:pt x="277369" y="307383"/>
                  <a:pt x="276540" y="307383"/>
                </a:cubicBezTo>
                <a:cubicBezTo>
                  <a:pt x="275712" y="307383"/>
                  <a:pt x="274884" y="307146"/>
                  <a:pt x="274173" y="306555"/>
                </a:cubicBezTo>
                <a:lnTo>
                  <a:pt x="251568" y="285393"/>
                </a:lnTo>
                <a:cubicBezTo>
                  <a:pt x="250858" y="284683"/>
                  <a:pt x="250502" y="283856"/>
                  <a:pt x="250502" y="283028"/>
                </a:cubicBezTo>
                <a:cubicBezTo>
                  <a:pt x="250384" y="282082"/>
                  <a:pt x="250739" y="281255"/>
                  <a:pt x="251331" y="280545"/>
                </a:cubicBezTo>
                <a:lnTo>
                  <a:pt x="262811" y="268249"/>
                </a:lnTo>
                <a:cubicBezTo>
                  <a:pt x="264113" y="266949"/>
                  <a:pt x="266244" y="266949"/>
                  <a:pt x="267664" y="268131"/>
                </a:cubicBezTo>
                <a:close/>
                <a:moveTo>
                  <a:pt x="318219" y="217042"/>
                </a:moveTo>
                <a:lnTo>
                  <a:pt x="340864" y="238217"/>
                </a:lnTo>
                <a:cubicBezTo>
                  <a:pt x="341575" y="238926"/>
                  <a:pt x="341931" y="239754"/>
                  <a:pt x="341931" y="240582"/>
                </a:cubicBezTo>
                <a:cubicBezTo>
                  <a:pt x="342049" y="241529"/>
                  <a:pt x="341693" y="242357"/>
                  <a:pt x="341101" y="243067"/>
                </a:cubicBezTo>
                <a:lnTo>
                  <a:pt x="329600" y="255369"/>
                </a:lnTo>
                <a:cubicBezTo>
                  <a:pt x="328889" y="256079"/>
                  <a:pt x="327941" y="256434"/>
                  <a:pt x="327111" y="256434"/>
                </a:cubicBezTo>
                <a:cubicBezTo>
                  <a:pt x="326281" y="256434"/>
                  <a:pt x="325451" y="256079"/>
                  <a:pt x="324740" y="255488"/>
                </a:cubicBezTo>
                <a:lnTo>
                  <a:pt x="302095" y="234313"/>
                </a:lnTo>
                <a:cubicBezTo>
                  <a:pt x="301383" y="233721"/>
                  <a:pt x="301028" y="232893"/>
                  <a:pt x="301028" y="231947"/>
                </a:cubicBezTo>
                <a:cubicBezTo>
                  <a:pt x="300909" y="231119"/>
                  <a:pt x="301265" y="230173"/>
                  <a:pt x="301858" y="229581"/>
                </a:cubicBezTo>
                <a:lnTo>
                  <a:pt x="313358" y="217278"/>
                </a:lnTo>
                <a:cubicBezTo>
                  <a:pt x="314662" y="215859"/>
                  <a:pt x="316796" y="215859"/>
                  <a:pt x="318219" y="217042"/>
                </a:cubicBezTo>
                <a:close/>
                <a:moveTo>
                  <a:pt x="360619" y="166565"/>
                </a:moveTo>
                <a:lnTo>
                  <a:pt x="383251" y="187740"/>
                </a:lnTo>
                <a:cubicBezTo>
                  <a:pt x="383962" y="188331"/>
                  <a:pt x="384317" y="189159"/>
                  <a:pt x="384317" y="190106"/>
                </a:cubicBezTo>
                <a:cubicBezTo>
                  <a:pt x="384317" y="190934"/>
                  <a:pt x="384080" y="191762"/>
                  <a:pt x="383369" y="192472"/>
                </a:cubicBezTo>
                <a:lnTo>
                  <a:pt x="371876" y="204774"/>
                </a:lnTo>
                <a:cubicBezTo>
                  <a:pt x="371283" y="205484"/>
                  <a:pt x="370335" y="205839"/>
                  <a:pt x="369387" y="205839"/>
                </a:cubicBezTo>
                <a:cubicBezTo>
                  <a:pt x="368558" y="205839"/>
                  <a:pt x="367847" y="205484"/>
                  <a:pt x="367136" y="204893"/>
                </a:cubicBezTo>
                <a:lnTo>
                  <a:pt x="344504" y="183718"/>
                </a:lnTo>
                <a:cubicBezTo>
                  <a:pt x="343793" y="183126"/>
                  <a:pt x="343438" y="182298"/>
                  <a:pt x="343438" y="181352"/>
                </a:cubicBezTo>
                <a:cubicBezTo>
                  <a:pt x="343319" y="180524"/>
                  <a:pt x="343675" y="179578"/>
                  <a:pt x="344267" y="178986"/>
                </a:cubicBezTo>
                <a:lnTo>
                  <a:pt x="355761" y="166683"/>
                </a:lnTo>
                <a:cubicBezTo>
                  <a:pt x="357064" y="165382"/>
                  <a:pt x="359197" y="165264"/>
                  <a:pt x="360619" y="166565"/>
                </a:cubicBezTo>
                <a:close/>
                <a:moveTo>
                  <a:pt x="381817" y="109480"/>
                </a:moveTo>
                <a:lnTo>
                  <a:pt x="97418" y="413201"/>
                </a:lnTo>
                <a:lnTo>
                  <a:pt x="210610" y="518895"/>
                </a:lnTo>
                <a:lnTo>
                  <a:pt x="495007" y="215174"/>
                </a:lnTo>
                <a:close/>
                <a:moveTo>
                  <a:pt x="480918" y="1777"/>
                </a:moveTo>
                <a:lnTo>
                  <a:pt x="598963" y="114091"/>
                </a:lnTo>
                <a:cubicBezTo>
                  <a:pt x="600265" y="115273"/>
                  <a:pt x="601094" y="116928"/>
                  <a:pt x="601094" y="118702"/>
                </a:cubicBezTo>
                <a:cubicBezTo>
                  <a:pt x="601094" y="120475"/>
                  <a:pt x="600502" y="122248"/>
                  <a:pt x="599318" y="123549"/>
                </a:cubicBezTo>
                <a:lnTo>
                  <a:pt x="557523" y="168120"/>
                </a:lnTo>
                <a:cubicBezTo>
                  <a:pt x="554918" y="170839"/>
                  <a:pt x="550656" y="170957"/>
                  <a:pt x="548051" y="168475"/>
                </a:cubicBezTo>
                <a:lnTo>
                  <a:pt x="506611" y="129342"/>
                </a:lnTo>
                <a:lnTo>
                  <a:pt x="485891" y="151450"/>
                </a:lnTo>
                <a:lnTo>
                  <a:pt x="547222" y="208671"/>
                </a:lnTo>
                <a:cubicBezTo>
                  <a:pt x="548524" y="209853"/>
                  <a:pt x="549353" y="211509"/>
                  <a:pt x="549353" y="213400"/>
                </a:cubicBezTo>
                <a:cubicBezTo>
                  <a:pt x="549353" y="215174"/>
                  <a:pt x="548761" y="216829"/>
                  <a:pt x="547577" y="218129"/>
                </a:cubicBezTo>
                <a:lnTo>
                  <a:pt x="217122" y="571032"/>
                </a:lnTo>
                <a:cubicBezTo>
                  <a:pt x="214517" y="573752"/>
                  <a:pt x="210254" y="573870"/>
                  <a:pt x="207531" y="571387"/>
                </a:cubicBezTo>
                <a:lnTo>
                  <a:pt x="143003" y="510974"/>
                </a:lnTo>
                <a:lnTo>
                  <a:pt x="75988" y="582619"/>
                </a:lnTo>
                <a:cubicBezTo>
                  <a:pt x="75159" y="583446"/>
                  <a:pt x="74094" y="584037"/>
                  <a:pt x="72910" y="584392"/>
                </a:cubicBezTo>
                <a:lnTo>
                  <a:pt x="8737" y="603544"/>
                </a:lnTo>
                <a:cubicBezTo>
                  <a:pt x="8026" y="603781"/>
                  <a:pt x="7434" y="603899"/>
                  <a:pt x="6842" y="603899"/>
                </a:cubicBezTo>
                <a:cubicBezTo>
                  <a:pt x="4474" y="603899"/>
                  <a:pt x="2343" y="602717"/>
                  <a:pt x="1040" y="600589"/>
                </a:cubicBezTo>
                <a:cubicBezTo>
                  <a:pt x="-617" y="597988"/>
                  <a:pt x="-262" y="594678"/>
                  <a:pt x="1869" y="592549"/>
                </a:cubicBezTo>
                <a:lnTo>
                  <a:pt x="108430" y="478698"/>
                </a:lnTo>
                <a:lnTo>
                  <a:pt x="45085" y="419704"/>
                </a:lnTo>
                <a:cubicBezTo>
                  <a:pt x="43783" y="418522"/>
                  <a:pt x="43073" y="416748"/>
                  <a:pt x="42954" y="414975"/>
                </a:cubicBezTo>
                <a:cubicBezTo>
                  <a:pt x="42954" y="413201"/>
                  <a:pt x="43665" y="411428"/>
                  <a:pt x="44849" y="410246"/>
                </a:cubicBezTo>
                <a:lnTo>
                  <a:pt x="375186" y="57343"/>
                </a:lnTo>
                <a:cubicBezTo>
                  <a:pt x="377791" y="54623"/>
                  <a:pt x="382053" y="54505"/>
                  <a:pt x="384777" y="56988"/>
                </a:cubicBezTo>
                <a:lnTo>
                  <a:pt x="453449" y="121184"/>
                </a:lnTo>
                <a:lnTo>
                  <a:pt x="474169" y="99194"/>
                </a:lnTo>
                <a:lnTo>
                  <a:pt x="429887" y="56160"/>
                </a:lnTo>
                <a:cubicBezTo>
                  <a:pt x="428585" y="54978"/>
                  <a:pt x="427874" y="53323"/>
                  <a:pt x="427756" y="51550"/>
                </a:cubicBezTo>
                <a:cubicBezTo>
                  <a:pt x="427756" y="49776"/>
                  <a:pt x="428348" y="48003"/>
                  <a:pt x="429650" y="46702"/>
                </a:cubicBezTo>
                <a:lnTo>
                  <a:pt x="471327" y="2131"/>
                </a:lnTo>
                <a:cubicBezTo>
                  <a:pt x="473932" y="-588"/>
                  <a:pt x="478076" y="-706"/>
                  <a:pt x="480918" y="1777"/>
                </a:cubicBez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19"/>
          <p:cNvSpPr txBox="1"/>
          <p:nvPr/>
        </p:nvSpPr>
        <p:spPr>
          <a:xfrm>
            <a:off x="1292184" y="1355233"/>
            <a:ext cx="9772886" cy="1354217"/>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）我国</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肺癌年新发人数约82万，死亡约71万，位居所有恶性肿瘤发病率和死亡率首位</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小细胞肺癌（</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SCLC</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）约占肺癌的</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13</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15%</a:t>
            </a:r>
            <a:r>
              <a:rPr lang="en-US" altLang="zh-CN" sz="12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大约</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2/3</a:t>
            </a:r>
            <a:r>
              <a:rPr lang="en-US" altLang="zh-CN" sz="1200" baseline="30000"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患者在初诊时已处于广泛期，临床治疗效果有限</a:t>
            </a:r>
            <a:endPar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Bef>
                <a:spcPts val="600"/>
              </a:spcBef>
              <a:buFont typeface="Arial" panose="020B0604020202020204" pitchFamily="34" charset="0"/>
              <a:buChar char="•"/>
            </a:pP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）目前</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，治疗广泛期小细胞肺癌仍以化疗为主，高达60.9%的患者会</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发生≥3</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级骨髓</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抑制，更容易出现感染、出血、脓毒症等不良反应，且会导致化疗剂量降低或治疗</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中断、</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延迟</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Bef>
                <a:spcPts val="600"/>
              </a:spcBef>
              <a:buFont typeface="Arial" panose="020B0604020202020204" pitchFamily="34" charset="0"/>
              <a:buChar char="•"/>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）曲拉西利通过对骨髓细胞的全面保护，可有效降低全系骨髓抑制发生率</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级骨髓抑制发生率由</a:t>
            </a:r>
            <a:r>
              <a:rPr lang="en-US" altLang="zh-CN"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73%</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降至</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24%</a:t>
            </a:r>
            <a:r>
              <a:rPr lang="en-US" altLang="zh-CN" sz="1200" b="1" baseline="30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降低患者疾病负担，提高生活质量，确保足疗程完成化疗</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周期</a:t>
            </a:r>
            <a:endParaRPr kumimoji="1"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1289421" y="3043179"/>
            <a:ext cx="9775649" cy="984885"/>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1）广泛期小细胞肺癌的治疗以化疗为主，骨髓抑制发生率高，导致患者生存质量差，预防骨髓抑制是小细胞肺癌治疗的重要</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环节</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Bef>
                <a:spcPts val="600"/>
              </a:spcBef>
              <a:buFont typeface="Arial" panose="020B0604020202020204" pitchFamily="34" charset="0"/>
              <a:buChar cha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）曲拉西利仅面向使用EP方案化疗的小细胞肺癌患者，患者数量小，对基金影响</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有限</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Bef>
                <a:spcPts val="600"/>
              </a:spcBef>
              <a:buFont typeface="Arial" panose="020B0604020202020204" pitchFamily="34" charset="0"/>
              <a:buChar cha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）曲拉西利可显著降低骨髓抑制治疗药物的使用、</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降低再入院的住院</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成本、减少治疗药物副反应的处理成本，从而降低患者负担并节约医保基金</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支出</a:t>
            </a:r>
            <a:endParaRPr kumimoji="1"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形 17" descr="原子 纯色填充"/>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270" y="2526556"/>
            <a:ext cx="699300" cy="699300"/>
          </a:xfrm>
          <a:prstGeom prst="rect">
            <a:avLst/>
          </a:prstGeom>
        </p:spPr>
      </p:pic>
      <p:sp>
        <p:nvSpPr>
          <p:cNvPr id="24" name="文本框 23"/>
          <p:cNvSpPr txBox="1"/>
          <p:nvPr/>
        </p:nvSpPr>
        <p:spPr>
          <a:xfrm>
            <a:off x="1255180" y="6039517"/>
            <a:ext cx="10248915" cy="276999"/>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曲拉西利只</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针对①</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首次化疗</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的②</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EP</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方案③广泛</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期小细胞肺癌</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患者，患者人群少且特征明显，临床无滥用或超说明书使用的</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风险</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文本框 24"/>
          <p:cNvSpPr txBox="1"/>
          <p:nvPr/>
        </p:nvSpPr>
        <p:spPr>
          <a:xfrm>
            <a:off x="1224951" y="4502876"/>
            <a:ext cx="9840120" cy="1061829"/>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曲拉西利是唯一一个对骨髓细胞全面保护，有效降低全系骨髓抑制发生率且安全性优的药品，可更好的满足患者及临床用药</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需求</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Bef>
                <a:spcPts val="600"/>
              </a:spcBef>
              <a:buFont typeface="Arial" panose="020B0604020202020204" pitchFamily="34" charset="0"/>
              <a:buChar char="•"/>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）目录内药品仅针对单一谱系血细胞（长效</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预防中性粒细胞减少</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dirty="0" err="1" smtClean="0">
                <a:latin typeface="Times New Roman" panose="02020603050405020304" pitchFamily="18" charset="0"/>
                <a:ea typeface="微软雅黑" panose="020B0503020204020204" pitchFamily="34" charset="-122"/>
                <a:cs typeface="Times New Roman" panose="02020603050405020304" pitchFamily="18" charset="0"/>
              </a:rPr>
              <a:t>rhTPO</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预防血小板减少），无法实现全系骨髓抑制发生率的</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降低</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Bef>
                <a:spcPts val="600"/>
              </a:spcBef>
              <a:buFont typeface="Arial" panose="020B0604020202020204" pitchFamily="34" charset="0"/>
              <a:buChar char="•"/>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）目录内药品反复动员骨髓造血干细胞，增加骨髓耗竭</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风险</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Bef>
                <a:spcPts val="600"/>
              </a:spcBef>
              <a:buFont typeface="Arial" panose="020B0604020202020204" pitchFamily="34" charset="0"/>
              <a:buChar char="•"/>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）目录内药品自身不良反应带来的安全性风险（如</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带来</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患者≥</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级骨</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痛</a:t>
            </a:r>
            <a:r>
              <a:rPr lang="en-US" altLang="zh-CN" sz="1200" baseline="30000" dirty="0" smtClean="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而曲拉西利整体不良事件发生率与安慰剂</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相当</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25"/>
          <p:cNvSpPr txBox="1"/>
          <p:nvPr/>
        </p:nvSpPr>
        <p:spPr>
          <a:xfrm>
            <a:off x="1568704" y="2694652"/>
            <a:ext cx="10456282" cy="338554"/>
          </a:xfrm>
          <a:prstGeom prst="rect">
            <a:avLst/>
          </a:prstGeom>
          <a:noFill/>
        </p:spPr>
        <p:txBody>
          <a:bodyPr wrap="square">
            <a:spAutoFit/>
          </a:bodyPr>
          <a:lstStyle/>
          <a:p>
            <a:r>
              <a:rPr kumimoji="1" lang="zh-CN" alt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符合保</a:t>
            </a:r>
            <a:r>
              <a:rPr kumimoji="1" lang="zh-CN" altLang="en-US" sz="16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基本原则：显著降低后续骨髓抑制治疗药物使用，并减少再入院导致的医疗资源消耗</a:t>
            </a:r>
            <a:endParaRPr kumimoji="1" lang="zh-CN" alt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文本框 26"/>
          <p:cNvSpPr txBox="1"/>
          <p:nvPr/>
        </p:nvSpPr>
        <p:spPr>
          <a:xfrm>
            <a:off x="1504233" y="4100254"/>
            <a:ext cx="6109334" cy="418063"/>
          </a:xfrm>
          <a:prstGeom prst="rect">
            <a:avLst/>
          </a:prstGeom>
          <a:noFill/>
        </p:spPr>
        <p:txBody>
          <a:bodyPr wrap="square">
            <a:spAutoFit/>
          </a:bodyPr>
          <a:lstStyle/>
          <a:p>
            <a:pPr>
              <a:lnSpc>
                <a:spcPct val="150000"/>
              </a:lnSpc>
            </a:pPr>
            <a:r>
              <a:rPr lang="zh-CN" alt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弥补目录短</a:t>
            </a:r>
            <a:r>
              <a:rPr lang="zh-CN" altLang="en-US" sz="16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板：目录内没有骨髓抑制前保护的药品</a:t>
            </a:r>
            <a:endParaRPr lang="en-US" altLang="zh-CN"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27"/>
          <p:cNvSpPr txBox="1"/>
          <p:nvPr/>
        </p:nvSpPr>
        <p:spPr>
          <a:xfrm>
            <a:off x="1571466" y="5624445"/>
            <a:ext cx="6109334" cy="461665"/>
          </a:xfrm>
          <a:prstGeom prst="rect">
            <a:avLst/>
          </a:prstGeom>
          <a:noFill/>
        </p:spPr>
        <p:txBody>
          <a:bodyPr wrap="square">
            <a:spAutoFit/>
          </a:bodyPr>
          <a:lstStyle/>
          <a:p>
            <a:pPr>
              <a:lnSpc>
                <a:spcPct val="150000"/>
              </a:lnSpc>
            </a:pPr>
            <a:r>
              <a:rPr lang="zh-CN" altLang="en-US" sz="1600" b="1" spc="3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临床管理难度小</a:t>
            </a:r>
            <a:endParaRPr lang="en-US" altLang="zh-CN" sz="1600" b="1" spc="3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257726" y="6544715"/>
            <a:ext cx="11538033" cy="338554"/>
          </a:xfrm>
          <a:prstGeom prst="rect">
            <a:avLst/>
          </a:prstGeom>
        </p:spPr>
        <p:txBody>
          <a:bodyPr wrap="square">
            <a:spAutoFit/>
          </a:bodyPr>
          <a:lstStyle/>
          <a:p>
            <a:r>
              <a:rPr lang="fr-FR" altLang="zh-CN"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1.Tian </a:t>
            </a:r>
            <a:r>
              <a:rPr lang="fr-FR" altLang="zh-CN" sz="8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Y, et al. Cancer Lett. 2022 Aug 10;541:215719</a:t>
            </a:r>
            <a:r>
              <a:rPr lang="zh-CN" altLang="fr-FR" sz="8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 </a:t>
            </a:r>
            <a:r>
              <a:rPr lang="fr-FR" altLang="zh-CN"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2.Rudin </a:t>
            </a:r>
            <a:r>
              <a:rPr lang="fr-FR" altLang="zh-CN" sz="8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CM, et al. Nat Rev Dis Primers. 2021 Jan 14;7(1):</a:t>
            </a:r>
            <a:r>
              <a:rPr lang="fr-FR" altLang="zh-CN"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科赛拉境外临床研究试验</a:t>
            </a:r>
            <a:r>
              <a:rPr lang="en-US" altLang="zh-CN"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02</a:t>
            </a:r>
            <a:r>
              <a:rPr lang="zh-CN" altLang="en-US"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4.Gavioli E, Abrams M. Prevention of granulocyte-colony stimulating factor (G-CSF) induced bone pain using double histamine blockade. Support Care Cancer. 2017 Mar;25(3):817-822</a:t>
            </a:r>
            <a:endParaRPr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rcRect/>
          <a:stretch>
            <a:fillRect/>
          </a:stretch>
        </p:blipFill>
        <p:spPr>
          <a:xfrm>
            <a:off x="0" y="-149406"/>
            <a:ext cx="12725399" cy="7156812"/>
          </a:xfrm>
          <a:prstGeom prst="rect">
            <a:avLst/>
          </a:prstGeom>
        </p:spPr>
      </p:pic>
      <p:sp>
        <p:nvSpPr>
          <p:cNvPr id="9" name="矩形 8"/>
          <p:cNvSpPr/>
          <p:nvPr/>
        </p:nvSpPr>
        <p:spPr>
          <a:xfrm>
            <a:off x="0" y="-1109437"/>
            <a:ext cx="13182600" cy="8286750"/>
          </a:xfrm>
          <a:prstGeom prst="rect">
            <a:avLst/>
          </a:prstGeom>
          <a:gradFill flip="none" rotWithShape="1">
            <a:gsLst>
              <a:gs pos="63000">
                <a:schemeClr val="tx1">
                  <a:alpha val="0"/>
                </a:schemeClr>
              </a:gs>
              <a:gs pos="16000">
                <a:schemeClr val="tx1">
                  <a:alpha val="67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8" name="图形 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77241" y="538779"/>
            <a:ext cx="2188071" cy="423747"/>
          </a:xfrm>
          <a:prstGeom prst="rect">
            <a:avLst/>
          </a:prstGeom>
          <a:effectLst/>
        </p:spPr>
      </p:pic>
      <p:grpSp>
        <p:nvGrpSpPr>
          <p:cNvPr id="20" name="组合 19"/>
          <p:cNvGrpSpPr/>
          <p:nvPr/>
        </p:nvGrpSpPr>
        <p:grpSpPr>
          <a:xfrm>
            <a:off x="810713" y="4966832"/>
            <a:ext cx="8138158" cy="1416655"/>
            <a:chOff x="810713" y="4966832"/>
            <a:chExt cx="8138158" cy="1416655"/>
          </a:xfrm>
        </p:grpSpPr>
        <p:sp>
          <p:nvSpPr>
            <p:cNvPr id="4" name="文本框 3"/>
            <p:cNvSpPr txBox="1"/>
            <p:nvPr/>
          </p:nvSpPr>
          <p:spPr>
            <a:xfrm>
              <a:off x="810713" y="4966832"/>
              <a:ext cx="8138158"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000" b="1" i="1" dirty="0">
                  <a:solidFill>
                    <a:schemeClr val="bg1"/>
                  </a:solidFill>
                  <a:latin typeface="微软雅黑" panose="020B0503020204020204" pitchFamily="34" charset="-122"/>
                  <a:ea typeface="微软雅黑" panose="020B0503020204020204" pitchFamily="34" charset="-122"/>
                </a:rPr>
                <a:t>让患者早日用上更有效药物</a:t>
              </a:r>
              <a:endParaRPr lang="zh-CN" altLang="en-US" sz="4000" b="1" i="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74465" y="5675601"/>
              <a:ext cx="5445054"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i="1" spc="200" dirty="0">
                  <a:solidFill>
                    <a:schemeClr val="bg1"/>
                  </a:solidFill>
                  <a:latin typeface="Arial" panose="020B0604020202020204" pitchFamily="34" charset="0"/>
                  <a:ea typeface="Roboto" panose="02000000000000000000" pitchFamily="2" charset="0"/>
                </a:rPr>
                <a:t>PROVIDING TODAY’S PATIENTS WITH MEDICINES OF THE FUTURE</a:t>
              </a:r>
              <a:endParaRPr lang="zh-CN" altLang="en-US" sz="2000" b="1" i="1" spc="200" dirty="0">
                <a:solidFill>
                  <a:schemeClr val="bg1"/>
                </a:solidFill>
                <a:latin typeface="Arial" panose="020B0604020202020204" pitchFamily="34" charset="0"/>
                <a:ea typeface="微软雅黑" panose="020B0503020204020204" pitchFamily="34" charset="-122"/>
              </a:endParaRPr>
            </a:p>
          </p:txBody>
        </p:sp>
      </p:grpSp>
      <p:grpSp>
        <p:nvGrpSpPr>
          <p:cNvPr id="2" name="组合 1"/>
          <p:cNvGrpSpPr/>
          <p:nvPr/>
        </p:nvGrpSpPr>
        <p:grpSpPr>
          <a:xfrm>
            <a:off x="95069" y="3810000"/>
            <a:ext cx="7957365" cy="1015663"/>
            <a:chOff x="547322" y="2939873"/>
            <a:chExt cx="7957365" cy="1015663"/>
          </a:xfrm>
        </p:grpSpPr>
        <p:sp>
          <p:nvSpPr>
            <p:cNvPr id="3" name="文本框 2"/>
            <p:cNvSpPr txBox="1"/>
            <p:nvPr/>
          </p:nvSpPr>
          <p:spPr>
            <a:xfrm>
              <a:off x="547322" y="2939873"/>
              <a:ext cx="3544958" cy="1015663"/>
            </a:xfrm>
            <a:prstGeom prst="rect">
              <a:avLst/>
            </a:prstGeom>
            <a:noFill/>
            <a:ln>
              <a:noFill/>
            </a:ln>
          </p:spPr>
          <p:txBody>
            <a:bodyPr wrap="square" rtlCol="0">
              <a:spAutoFit/>
            </a:bodyPr>
            <a:lstStyle/>
            <a:p>
              <a:pPr algn="ctr"/>
              <a:r>
                <a:rPr lang="en-US" altLang="zh-CN" sz="6000" b="1" spc="300" dirty="0">
                  <a:solidFill>
                    <a:schemeClr val="bg1"/>
                  </a:solidFill>
                  <a:latin typeface="Arial" panose="020B0604020202020204" pitchFamily="34" charset="0"/>
                  <a:ea typeface="思源宋体 CN Medium" panose="02020500000000000000" pitchFamily="18" charset="-122"/>
                  <a:cs typeface="Times New Roman" panose="02020603050405020304" pitchFamily="18" charset="0"/>
                </a:rPr>
                <a:t>V</a:t>
              </a:r>
              <a:r>
                <a:rPr lang="en-US" altLang="zh-CN" b="1" spc="300" dirty="0">
                  <a:solidFill>
                    <a:schemeClr val="bg1"/>
                  </a:solidFill>
                  <a:latin typeface="Arial" panose="020B0604020202020204" pitchFamily="34" charset="0"/>
                  <a:ea typeface="思源宋体 CN Medium" panose="02020500000000000000" pitchFamily="18" charset="-122"/>
                  <a:cs typeface="Times New Roman" panose="02020603050405020304" pitchFamily="18" charset="0"/>
                </a:rPr>
                <a:t>ALUES</a:t>
              </a:r>
              <a:endParaRPr lang="en-US" altLang="zh-CN" b="1" spc="300" dirty="0">
                <a:solidFill>
                  <a:schemeClr val="bg1"/>
                </a:solidFill>
                <a:latin typeface="Arial" panose="020B0604020202020204" pitchFamily="34" charset="0"/>
                <a:ea typeface="思源宋体 CN Medium" panose="02020500000000000000" pitchFamily="18" charset="-122"/>
                <a:cs typeface="Times New Roman" panose="02020603050405020304" pitchFamily="18" charset="0"/>
              </a:endParaRPr>
            </a:p>
          </p:txBody>
        </p:sp>
        <p:sp>
          <p:nvSpPr>
            <p:cNvPr id="10" name="矩形 9"/>
            <p:cNvSpPr/>
            <p:nvPr/>
          </p:nvSpPr>
          <p:spPr>
            <a:xfrm>
              <a:off x="2145093" y="3388392"/>
              <a:ext cx="873637" cy="73821"/>
            </a:xfrm>
            <a:prstGeom prst="rect">
              <a:avLst/>
            </a:prstGeom>
            <a:gradFill flip="none" rotWithShape="1">
              <a:gsLst>
                <a:gs pos="0">
                  <a:srgbClr val="1BA73E">
                    <a:alpha val="0"/>
                  </a:srgbClr>
                </a:gs>
                <a:gs pos="100000">
                  <a:srgbClr val="93D500"/>
                </a:gs>
              </a:gsLst>
              <a:lin ang="10800000" scaled="1"/>
              <a:tileRect/>
            </a:gradFill>
            <a:ln w="223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899828" y="3095436"/>
              <a:ext cx="1392220" cy="461665"/>
            </a:xfrm>
            <a:prstGeom prst="rect">
              <a:avLst/>
            </a:prstGeom>
            <a:noFill/>
            <a:ln>
              <a:noFill/>
            </a:ln>
          </p:spPr>
          <p:txBody>
            <a:bodyPr wrap="square" rtlCol="0">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价值观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306839" y="3388392"/>
              <a:ext cx="543595" cy="118627"/>
              <a:chOff x="728472" y="1470714"/>
              <a:chExt cx="851994" cy="185928"/>
            </a:xfrm>
          </p:grpSpPr>
          <p:sp>
            <p:nvSpPr>
              <p:cNvPr id="15" name="椭圆 14"/>
              <p:cNvSpPr/>
              <p:nvPr/>
            </p:nvSpPr>
            <p:spPr>
              <a:xfrm>
                <a:off x="728472" y="1470714"/>
                <a:ext cx="185928" cy="185928"/>
              </a:xfrm>
              <a:prstGeom prst="ellipse">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1107108" y="1486849"/>
                <a:ext cx="153659" cy="153659"/>
              </a:xfrm>
              <a:prstGeom prst="ellipse">
                <a:avLst/>
              </a:prstGeom>
              <a:solidFill>
                <a:srgbClr val="00B1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1453475" y="1500183"/>
                <a:ext cx="126991" cy="126991"/>
              </a:xfrm>
              <a:prstGeom prst="ellipse">
                <a:avLst/>
              </a:prstGeom>
              <a:solidFill>
                <a:srgbClr val="00B14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flipH="1">
              <a:off x="3489929" y="3259063"/>
              <a:ext cx="5014758" cy="430374"/>
            </a:xfrm>
            <a:prstGeom prst="rect">
              <a:avLst/>
            </a:prstGeom>
            <a:noFill/>
            <a:ln>
              <a:noFill/>
            </a:ln>
          </p:spPr>
          <p:txBody>
            <a:bodyPr wrap="square" rtlCol="0">
              <a:spAutoFit/>
            </a:bodyPr>
            <a:lstStyle/>
            <a:p>
              <a:pPr>
                <a:lnSpc>
                  <a:spcPct val="120000"/>
                </a:lnSpc>
                <a:defRPr/>
              </a:pPr>
              <a:r>
                <a:rPr lang="zh-CN" altLang="en-US" sz="2000" dirty="0">
                  <a:solidFill>
                    <a:schemeClr val="bg1"/>
                  </a:solidFill>
                  <a:latin typeface="微软雅黑" panose="020B0503020204020204" pitchFamily="34" charset="-122"/>
                  <a:ea typeface="微软雅黑" panose="020B0503020204020204" pitchFamily="34" charset="-122"/>
                </a:rPr>
                <a:t>患者第一  </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群体奋斗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诚信 </a:t>
              </a:r>
              <a:r>
                <a:rPr lang="zh-CN" altLang="en-US"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杰出</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3349004" y="3286817"/>
              <a:ext cx="0" cy="380958"/>
            </a:xfrm>
            <a:prstGeom prst="line">
              <a:avLst/>
            </a:prstGeom>
            <a:ln w="285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025442" y="4787733"/>
            <a:ext cx="644215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35" presetClass="path" presetSubtype="0" fill="hold" nodeType="withEffect">
                                  <p:stCondLst>
                                    <p:cond delay="0"/>
                                  </p:stCondLst>
                                  <p:childTnLst>
                                    <p:animMotion origin="layout" path="M 5E-6 0 L -0.04166 0 " pathEditMode="relative" rAng="0" ptsTypes="AA">
                                      <p:cBhvr>
                                        <p:cTn id="9" dur="4100" fill="hold"/>
                                        <p:tgtEl>
                                          <p:spTgt spid="7"/>
                                        </p:tgtEl>
                                        <p:attrNameLst>
                                          <p:attrName>ppt_x</p:attrName>
                                          <p:attrName>ppt_y</p:attrName>
                                        </p:attrNameLst>
                                      </p:cBhvr>
                                      <p:rCtr x="-2083" y="0"/>
                                    </p:animMotion>
                                  </p:childTnLst>
                                </p:cTn>
                              </p:par>
                              <p:par>
                                <p:cTn id="10" presetID="42" presetClass="entr" presetSubtype="0" decel="100000" fill="hold" nodeType="withEffect">
                                  <p:stCondLst>
                                    <p:cond delay="6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05"/>
                                          </p:val>
                                        </p:tav>
                                        <p:tav tm="100000">
                                          <p:val>
                                            <p:strVal val="#ppt_x"/>
                                          </p:val>
                                        </p:tav>
                                      </p:tavLst>
                                    </p:anim>
                                  </p:childTnLst>
                                </p:cTn>
                              </p:par>
                              <p:par>
                                <p:cTn id="14" presetID="42" presetClass="entr" presetSubtype="0" decel="100000" fill="hold" nodeType="withEffect">
                                  <p:stCondLst>
                                    <p:cond delay="6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05"/>
                                          </p:val>
                                        </p:tav>
                                        <p:tav tm="100000">
                                          <p:val>
                                            <p:strVal val="#ppt_x"/>
                                          </p:val>
                                        </p:tav>
                                      </p:tavLst>
                                    </p:anim>
                                  </p:childTnLst>
                                </p:cTn>
                              </p:par>
                              <p:par>
                                <p:cTn id="18" presetID="10" presetClass="entr" presetSubtype="0" fill="hold"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20140" y="1046480"/>
            <a:ext cx="853440" cy="558800"/>
          </a:xfrm>
          <a:prstGeom prst="rect">
            <a:avLst/>
          </a:prstGeom>
          <a:solidFill>
            <a:srgbClr val="0B4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120140" y="1605280"/>
            <a:ext cx="853440" cy="524192"/>
          </a:xfrm>
          <a:prstGeom prst="rect">
            <a:avLst/>
          </a:prstGeom>
          <a:solidFill>
            <a:srgbClr val="7BA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120140" y="2086293"/>
            <a:ext cx="853440" cy="524192"/>
          </a:xfrm>
          <a:prstGeom prst="rect">
            <a:avLst/>
          </a:prstGeom>
          <a:solidFill>
            <a:srgbClr val="C8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标题 4"/>
          <p:cNvSpPr>
            <a:spLocks noGrp="1"/>
          </p:cNvSpPr>
          <p:nvPr>
            <p:ph type="title"/>
          </p:nvPr>
        </p:nvSpPr>
        <p:spPr>
          <a:xfrm>
            <a:off x="5768752" y="494349"/>
            <a:ext cx="6348761" cy="661287"/>
          </a:xfrm>
        </p:spPr>
        <p:txBody>
          <a:bodyPr>
            <a:normAutofit/>
          </a:bodyPr>
          <a:lstStyle/>
          <a:p>
            <a:r>
              <a:rPr lang="zh-CN" altLang="en-US" sz="2800" b="1" dirty="0">
                <a:latin typeface="微软雅黑" panose="020B0503020204020204" pitchFamily="34" charset="-122"/>
                <a:ea typeface="微软雅黑" panose="020B0503020204020204" pitchFamily="34" charset="-122"/>
              </a:rPr>
              <a:t>目录</a:t>
            </a:r>
            <a:endParaRPr lang="zh-CN" altLang="en-US" sz="28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884547" y="1668769"/>
            <a:ext cx="4966141" cy="468248"/>
            <a:chOff x="6550123" y="1366703"/>
            <a:chExt cx="4966141" cy="468248"/>
          </a:xfrm>
        </p:grpSpPr>
        <p:sp>
          <p:nvSpPr>
            <p:cNvPr id="17" name="TextBox 20"/>
            <p:cNvSpPr txBox="1"/>
            <p:nvPr/>
          </p:nvSpPr>
          <p:spPr>
            <a:xfrm>
              <a:off x="7511351" y="1369995"/>
              <a:ext cx="4004913" cy="461665"/>
            </a:xfrm>
            <a:prstGeom prst="rect">
              <a:avLst/>
            </a:prstGeom>
            <a:no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rPr>
                <a:t>基本信息</a:t>
              </a:r>
              <a:endPar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8"/>
            <p:cNvSpPr/>
            <p:nvPr/>
          </p:nvSpPr>
          <p:spPr>
            <a:xfrm>
              <a:off x="6550123" y="1366703"/>
              <a:ext cx="527197" cy="468248"/>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51B60"/>
            </a:solidFill>
            <a:ln w="25400" cap="flat" cmpd="sng" algn="ctr">
              <a:solidFill>
                <a:srgbClr val="0E6EB8"/>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rPr>
                <a:t>01</a:t>
              </a:r>
              <a:endParaRPr kumimoji="0" lang="zh-CN" altLang="en-US"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21" name="组合 20"/>
          <p:cNvGrpSpPr/>
          <p:nvPr/>
        </p:nvGrpSpPr>
        <p:grpSpPr>
          <a:xfrm>
            <a:off x="5884547" y="2495412"/>
            <a:ext cx="4966141" cy="468248"/>
            <a:chOff x="1434659" y="2903695"/>
            <a:chExt cx="4966141" cy="468248"/>
          </a:xfrm>
        </p:grpSpPr>
        <p:sp>
          <p:nvSpPr>
            <p:cNvPr id="22" name="TextBox 20"/>
            <p:cNvSpPr txBox="1"/>
            <p:nvPr/>
          </p:nvSpPr>
          <p:spPr>
            <a:xfrm>
              <a:off x="2395887" y="2906987"/>
              <a:ext cx="4004913" cy="461665"/>
            </a:xfrm>
            <a:prstGeom prst="rect">
              <a:avLst/>
            </a:prstGeom>
            <a:no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rPr>
                <a:t>安全性</a:t>
              </a:r>
              <a:endPar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8"/>
            <p:cNvSpPr/>
            <p:nvPr/>
          </p:nvSpPr>
          <p:spPr>
            <a:xfrm>
              <a:off x="1434659" y="2903695"/>
              <a:ext cx="527197" cy="468248"/>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008A3E"/>
            </a:solidFill>
            <a:ln w="25400" cap="flat" cmpd="sng" algn="ctr">
              <a:solidFill>
                <a:srgbClr val="0E6EB8"/>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rPr>
                <a:t>02</a:t>
              </a:r>
              <a:endParaRPr kumimoji="0" lang="zh-CN" altLang="en-US"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38" name="组合 37"/>
          <p:cNvGrpSpPr/>
          <p:nvPr/>
        </p:nvGrpSpPr>
        <p:grpSpPr>
          <a:xfrm>
            <a:off x="5884547" y="3322055"/>
            <a:ext cx="5647930" cy="468248"/>
            <a:chOff x="1434659" y="3989828"/>
            <a:chExt cx="5647930" cy="468248"/>
          </a:xfrm>
        </p:grpSpPr>
        <p:sp>
          <p:nvSpPr>
            <p:cNvPr id="39" name="TextBox 20"/>
            <p:cNvSpPr txBox="1"/>
            <p:nvPr/>
          </p:nvSpPr>
          <p:spPr>
            <a:xfrm>
              <a:off x="2395887" y="3993120"/>
              <a:ext cx="4686702" cy="461665"/>
            </a:xfrm>
            <a:prstGeom prst="rect">
              <a:avLst/>
            </a:prstGeom>
            <a:no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rPr>
                <a:t>有效性</a:t>
              </a:r>
              <a:endPar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8"/>
            <p:cNvSpPr/>
            <p:nvPr/>
          </p:nvSpPr>
          <p:spPr>
            <a:xfrm>
              <a:off x="1434659" y="3989828"/>
              <a:ext cx="527197" cy="468248"/>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008A3E"/>
            </a:solidFill>
            <a:ln w="25400" cap="flat" cmpd="sng" algn="ctr">
              <a:solidFill>
                <a:srgbClr val="0E6EB8"/>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rPr>
                <a:t>03</a:t>
              </a:r>
              <a:endParaRPr kumimoji="0" lang="zh-CN" altLang="en-US"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41" name="组合 40"/>
          <p:cNvGrpSpPr/>
          <p:nvPr/>
        </p:nvGrpSpPr>
        <p:grpSpPr>
          <a:xfrm>
            <a:off x="5884547" y="4148698"/>
            <a:ext cx="5647930" cy="468248"/>
            <a:chOff x="1434659" y="5066311"/>
            <a:chExt cx="5647930" cy="468248"/>
          </a:xfrm>
        </p:grpSpPr>
        <p:sp>
          <p:nvSpPr>
            <p:cNvPr id="42" name="TextBox 20"/>
            <p:cNvSpPr txBox="1"/>
            <p:nvPr/>
          </p:nvSpPr>
          <p:spPr>
            <a:xfrm>
              <a:off x="2395887" y="5069603"/>
              <a:ext cx="4686702" cy="461665"/>
            </a:xfrm>
            <a:prstGeom prst="rect">
              <a:avLst/>
            </a:prstGeom>
            <a:no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rPr>
                <a:t>创新性</a:t>
              </a:r>
              <a:endPar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矩形 8"/>
            <p:cNvSpPr/>
            <p:nvPr/>
          </p:nvSpPr>
          <p:spPr>
            <a:xfrm>
              <a:off x="1434659" y="5066311"/>
              <a:ext cx="527197" cy="468248"/>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008A3E"/>
            </a:solidFill>
            <a:ln w="25400" cap="flat" cmpd="sng" algn="ctr">
              <a:solidFill>
                <a:srgbClr val="0E6EB8"/>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rPr>
                <a:t>04</a:t>
              </a:r>
              <a:endParaRPr kumimoji="0" lang="zh-CN" altLang="en-US"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44" name="组合 43"/>
          <p:cNvGrpSpPr/>
          <p:nvPr/>
        </p:nvGrpSpPr>
        <p:grpSpPr>
          <a:xfrm>
            <a:off x="5884547" y="4975341"/>
            <a:ext cx="5647930" cy="468248"/>
            <a:chOff x="1434659" y="3989828"/>
            <a:chExt cx="5647930" cy="468248"/>
          </a:xfrm>
        </p:grpSpPr>
        <p:sp>
          <p:nvSpPr>
            <p:cNvPr id="45" name="TextBox 20"/>
            <p:cNvSpPr txBox="1"/>
            <p:nvPr/>
          </p:nvSpPr>
          <p:spPr>
            <a:xfrm>
              <a:off x="2395887" y="3993120"/>
              <a:ext cx="4686702" cy="461665"/>
            </a:xfrm>
            <a:prstGeom prst="rect">
              <a:avLst/>
            </a:prstGeom>
            <a:no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rPr>
                <a:t>公平性</a:t>
              </a:r>
              <a:endParaRPr kumimoji="0" lang="zh-CN" altLang="en-US" sz="2400" b="1" i="0" u="none" strike="noStrike" kern="0" cap="none" spc="0" normalizeH="0" baseline="0" noProof="0" dirty="0">
                <a:ln>
                  <a:noFill/>
                </a:ln>
                <a:solidFill>
                  <a:srgbClr val="151B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矩形 8"/>
            <p:cNvSpPr/>
            <p:nvPr/>
          </p:nvSpPr>
          <p:spPr>
            <a:xfrm>
              <a:off x="1434659" y="3989828"/>
              <a:ext cx="527197" cy="468248"/>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008A3E"/>
            </a:solidFill>
            <a:ln w="25400" cap="flat" cmpd="sng" algn="ctr">
              <a:solidFill>
                <a:srgbClr val="0E6EB8"/>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rPr>
                <a:t>05</a:t>
              </a:r>
              <a:endParaRPr kumimoji="0" lang="zh-CN" altLang="en-US" sz="20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Arial" panose="020B0604020202020204"/>
              </a:endParaRPr>
            </a:p>
          </p:txBody>
        </p:sp>
      </p:grpSp>
      <p:pic>
        <p:nvPicPr>
          <p:cNvPr id="50" name="图片 49"/>
          <p:cNvPicPr>
            <a:picLocks noChangeAspect="1"/>
          </p:cNvPicPr>
          <p:nvPr/>
        </p:nvPicPr>
        <p:blipFill rotWithShape="1">
          <a:blip r:embed="rId1"/>
          <a:srcRect l="16723" t="22383" r="3284" b="25075"/>
          <a:stretch>
            <a:fillRect/>
          </a:stretch>
        </p:blipFill>
        <p:spPr>
          <a:xfrm>
            <a:off x="1197194" y="1685925"/>
            <a:ext cx="3234898" cy="3603331"/>
          </a:xfrm>
          <a:prstGeom prst="rect">
            <a:avLst/>
          </a:prstGeom>
        </p:spPr>
      </p:pic>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93"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9" name="页脚占位符 2"/>
          <p:cNvSpPr txBox="1"/>
          <p:nvPr/>
        </p:nvSpPr>
        <p:spPr>
          <a:xfrm>
            <a:off x="163749" y="6544280"/>
            <a:ext cx="11362314" cy="313719"/>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zh-CN" altLang="en-US" sz="1100" b="0"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数据来源</a:t>
            </a:r>
            <a:r>
              <a:rPr kumimoji="0" lang="zh-CN" altLang="en-US" sz="1100" b="0" i="0" u="none" strike="noStrike" kern="1200" cap="none" spc="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1100" b="0" i="0" u="none" strike="noStrike" kern="1200" cap="none" spc="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1.</a:t>
            </a:r>
            <a:r>
              <a:rPr lang="zh-CN" altLang="en-US" sz="1100" dirty="0">
                <a:solidFill>
                  <a:schemeClr val="accent1">
                    <a:lumMod val="75000"/>
                  </a:schemeClr>
                </a:solidFill>
                <a:latin typeface="微软雅黑" panose="020B0503020204020204" pitchFamily="34" charset="-122"/>
                <a:ea typeface="微软雅黑" panose="020B0503020204020204" pitchFamily="34" charset="-122"/>
              </a:rPr>
              <a:t> </a:t>
            </a:r>
            <a:r>
              <a:rPr lang="zh-CN" altLang="en-US" sz="1100" dirty="0" smtClean="0">
                <a:solidFill>
                  <a:schemeClr val="accent1">
                    <a:lumMod val="75000"/>
                  </a:schemeClr>
                </a:solidFill>
                <a:latin typeface="微软雅黑" panose="020B0503020204020204" pitchFamily="34" charset="-122"/>
                <a:ea typeface="微软雅黑" panose="020B0503020204020204" pitchFamily="34" charset="-122"/>
              </a:rPr>
              <a:t>秦叔逵</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100" dirty="0">
                <a:solidFill>
                  <a:schemeClr val="accent1">
                    <a:lumMod val="75000"/>
                  </a:schemeClr>
                </a:solidFill>
                <a:latin typeface="微软雅黑" panose="020B0503020204020204" pitchFamily="34" charset="-122"/>
                <a:ea typeface="微软雅黑" panose="020B0503020204020204" pitchFamily="34" charset="-122"/>
              </a:rPr>
              <a:t>马军</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100" dirty="0">
                <a:solidFill>
                  <a:schemeClr val="accent1">
                    <a:lumMod val="75000"/>
                  </a:schemeClr>
                </a:solidFill>
                <a:latin typeface="微软雅黑" panose="020B0503020204020204" pitchFamily="34" charset="-122"/>
                <a:ea typeface="微软雅黑" panose="020B0503020204020204" pitchFamily="34" charset="-122"/>
              </a:rPr>
              <a:t>中国临床肿瘤学会（</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CSCO</a:t>
            </a:r>
            <a:r>
              <a:rPr lang="zh-CN" altLang="en-US" sz="1100" dirty="0">
                <a:solidFill>
                  <a:schemeClr val="accent1">
                    <a:lumMod val="75000"/>
                  </a:schemeClr>
                </a:solidFill>
                <a:latin typeface="微软雅黑" panose="020B0503020204020204" pitchFamily="34" charset="-122"/>
                <a:ea typeface="微软雅黑" panose="020B0503020204020204" pitchFamily="34" charset="-122"/>
              </a:rPr>
              <a:t>）肿瘤放化疗相关中性粒细胞减少症规范化管理指南（</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2021</a:t>
            </a:r>
            <a:r>
              <a:rPr lang="zh-CN" altLang="en-US" sz="110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[J].</a:t>
            </a:r>
            <a:r>
              <a:rPr lang="zh-CN" altLang="en-US" sz="1100" dirty="0">
                <a:solidFill>
                  <a:schemeClr val="accent1">
                    <a:lumMod val="75000"/>
                  </a:schemeClr>
                </a:solidFill>
                <a:latin typeface="微软雅黑" panose="020B0503020204020204" pitchFamily="34" charset="-122"/>
                <a:ea typeface="微软雅黑" panose="020B0503020204020204" pitchFamily="34" charset="-122"/>
              </a:rPr>
              <a:t>临床肿瘤学杂志</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,2021,26(07):</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638-648</a:t>
            </a:r>
            <a:r>
              <a:rPr lang="zh-CN" altLang="en-US" sz="110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2.</a:t>
            </a:r>
            <a:r>
              <a:rPr kumimoji="0" lang="zh-CN" altLang="en-US" sz="1100" b="0" i="0" u="none" strike="noStrike" kern="1200" cap="none" spc="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产品</a:t>
            </a:r>
            <a:r>
              <a:rPr kumimoji="0" lang="zh-CN" altLang="en-US" sz="1100" b="0"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说明书</a:t>
            </a:r>
            <a:endParaRPr kumimoji="0" lang="zh-CN" altLang="en-US" sz="1100" b="0"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2"/>
          <p:cNvGrpSpPr/>
          <p:nvPr/>
        </p:nvGrpSpPr>
        <p:grpSpPr>
          <a:xfrm>
            <a:off x="1224950" y="122267"/>
            <a:ext cx="9609827" cy="594701"/>
            <a:chOff x="1224950" y="264034"/>
            <a:chExt cx="9609827" cy="594701"/>
          </a:xfrm>
        </p:grpSpPr>
        <p:sp>
          <p:nvSpPr>
            <p:cNvPr id="11"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01</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nvGrpSpPr>
            <p:cNvPr id="12" name="组合 11"/>
            <p:cNvGrpSpPr/>
            <p:nvPr/>
          </p:nvGrpSpPr>
          <p:grpSpPr>
            <a:xfrm>
              <a:off x="1224950" y="612514"/>
              <a:ext cx="9609827" cy="246221"/>
              <a:chOff x="607784" y="3416099"/>
              <a:chExt cx="10976432" cy="246221"/>
            </a:xfrm>
          </p:grpSpPr>
          <p:sp>
            <p:nvSpPr>
              <p:cNvPr id="13" name="文本框 14"/>
              <p:cNvSpPr txBox="1"/>
              <p:nvPr/>
            </p:nvSpPr>
            <p:spPr>
              <a:xfrm>
                <a:off x="4737535" y="3416099"/>
                <a:ext cx="2759264"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药品基本</a:t>
                </a:r>
                <a:r>
                  <a:rPr kumimoji="0" lang="zh-CN" altLang="en-US" sz="1600" b="1" i="0" u="none" strike="noStrike" kern="1200" cap="none" spc="30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信息（</a:t>
                </a:r>
                <a:r>
                  <a:rPr kumimoji="0" lang="en-US" altLang="zh-CN" sz="1600" b="1" i="0" u="none" strike="noStrike" kern="1200" cap="none" spc="30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1/3</a:t>
                </a:r>
                <a:r>
                  <a:rPr kumimoji="0" lang="zh-CN" altLang="en-US" sz="1600" b="1" i="0" u="none" strike="noStrike" kern="1200" cap="none" spc="30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a:t>
                </a:r>
                <a:endParaRPr kumimoji="0" lang="zh-CN" altLang="en-US" sz="1600" b="1" i="0" u="none" strike="noStrike" kern="1200" cap="none" spc="30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cxnSp>
            <p:nvCxnSpPr>
              <p:cNvPr id="14"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灯片编号占位符 3"/>
          <p:cNvSpPr txBox="1"/>
          <p:nvPr/>
        </p:nvSpPr>
        <p:spPr>
          <a:xfrm>
            <a:off x="11673792" y="6544280"/>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Arial" panose="020B0604020202020204" pitchFamily="34" charset="0"/>
                <a:cs typeface="Arial" panose="020B0604020202020204" pitchFamily="34" charset="0"/>
              </a:rPr>
            </a:fld>
            <a:endParaRPr lang="en-US" sz="1600"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表格 1"/>
          <p:cNvGraphicFramePr>
            <a:graphicFrameLocks noGrp="1"/>
          </p:cNvGraphicFramePr>
          <p:nvPr/>
        </p:nvGraphicFramePr>
        <p:xfrm>
          <a:off x="277435" y="966042"/>
          <a:ext cx="5704264" cy="5263307"/>
        </p:xfrm>
        <a:graphic>
          <a:graphicData uri="http://schemas.openxmlformats.org/drawingml/2006/table">
            <a:tbl>
              <a:tblPr bandRow="1">
                <a:tableStyleId>{5C22544A-7EE6-4342-B048-85BDC9FD1C3A}</a:tableStyleId>
              </a:tblPr>
              <a:tblGrid>
                <a:gridCol w="998058"/>
                <a:gridCol w="1794631"/>
                <a:gridCol w="1682851"/>
                <a:gridCol w="1228724"/>
              </a:tblGrid>
              <a:tr h="666447">
                <a:tc>
                  <a:txBody>
                    <a:bodyPr/>
                    <a:lstStyle/>
                    <a:p>
                      <a:pPr algn="ct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通用名</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B w="12700" cap="flat" cmpd="sng" algn="ctr">
                      <a:solidFill>
                        <a:schemeClr val="bg1">
                          <a:lumMod val="95000"/>
                        </a:schemeClr>
                      </a:solidFill>
                      <a:prstDash val="solid"/>
                      <a:round/>
                      <a:headEnd type="none" w="med" len="med"/>
                      <a:tailEnd type="none" w="med" len="med"/>
                    </a:lnB>
                    <a:solidFill>
                      <a:srgbClr val="DBE2F7"/>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注射用盐酸</a:t>
                      </a:r>
                      <a:r>
                        <a:rPr lang="zh-CN" altLang="en-US" sz="1400" b="1"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曲拉西利</a:t>
                      </a:r>
                      <a:endParaRPr lang="zh-CN" altLang="en-US" sz="1400" b="1"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B w="12700" cap="flat" cmpd="sng" algn="ctr">
                      <a:solidFill>
                        <a:schemeClr val="bg1">
                          <a:lumMod val="95000"/>
                        </a:schemeClr>
                      </a:solidFill>
                      <a:prstDash val="solid"/>
                      <a:round/>
                      <a:headEnd type="none" w="med" len="med"/>
                      <a:tailEnd type="none" w="med" len="med"/>
                    </a:lnB>
                    <a:noFill/>
                  </a:tcPr>
                </a:tc>
                <a:tc hMerge="1">
                  <a:tcPr/>
                </a:tc>
                <a:tc hMerge="1">
                  <a:tcPr/>
                </a:tc>
              </a:tr>
              <a:tr h="666447">
                <a:tc>
                  <a:txBody>
                    <a:bodyPr/>
                    <a:lstStyle/>
                    <a:p>
                      <a:pPr algn="ct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注册规格</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BE2F7"/>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300mg</a:t>
                      </a:r>
                      <a:r>
                        <a:rPr lang="zh-CN" altLang="en-US"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（按 </a:t>
                      </a: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1200" baseline="-250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24</a:t>
                      </a: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1200" kern="1200" baseline="-250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30</a:t>
                      </a: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200" kern="1200" baseline="-250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8</a:t>
                      </a: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O </a:t>
                      </a:r>
                      <a:r>
                        <a:rPr lang="zh-CN" altLang="en-US"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计）</a:t>
                      </a:r>
                      <a:endPar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cPr/>
                </a:tc>
                <a:tc hMerge="1">
                  <a:tcPr/>
                </a:tc>
              </a:tr>
              <a:tr h="1461052">
                <a:tc>
                  <a:txBody>
                    <a:bodyPr/>
                    <a:lstStyle/>
                    <a:p>
                      <a:pPr algn="ct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适应症</a:t>
                      </a:r>
                      <a:endPar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BE2F7"/>
                    </a:solidFill>
                  </a:tcPr>
                </a:tc>
                <a:tc gridSpan="3">
                  <a:txBody>
                    <a:bodyPr/>
                    <a:lstStyle/>
                    <a:p>
                      <a:pPr marL="0" indent="0">
                        <a:lnSpc>
                          <a:spcPts val="2000"/>
                        </a:lnSpc>
                        <a:spcBef>
                          <a:spcPts val="600"/>
                        </a:spcBef>
                      </a:pPr>
                      <a:r>
                        <a:rPr lang="zh-CN" altLang="en-US" sz="1200" dirty="0" smtClean="0">
                          <a:solidFill>
                            <a:srgbClr val="FF0000"/>
                          </a:solidFill>
                          <a:latin typeface="微软雅黑" panose="020B0503020204020204" pitchFamily="34" charset="-122"/>
                          <a:ea typeface="微软雅黑" panose="020B0503020204020204" pitchFamily="34" charset="-122"/>
                          <a:cs typeface="+mn-ea"/>
                        </a:rPr>
                        <a:t>本品适用于既往未接受过系统性化疗的</a:t>
                      </a:r>
                      <a:r>
                        <a:rPr lang="zh-CN" altLang="en-US" sz="1400" b="1" dirty="0" smtClean="0">
                          <a:solidFill>
                            <a:srgbClr val="FF0000"/>
                          </a:solidFill>
                          <a:latin typeface="微软雅黑" panose="020B0503020204020204" pitchFamily="34" charset="-122"/>
                          <a:ea typeface="微软雅黑" panose="020B0503020204020204" pitchFamily="34" charset="-122"/>
                          <a:cs typeface="+mn-ea"/>
                        </a:rPr>
                        <a:t>广泛期小细胞肺癌患者</a:t>
                      </a:r>
                      <a:r>
                        <a:rPr lang="zh-CN" altLang="en-US" sz="1200" dirty="0" smtClean="0">
                          <a:solidFill>
                            <a:srgbClr val="FF0000"/>
                          </a:solidFill>
                          <a:latin typeface="微软雅黑" panose="020B0503020204020204" pitchFamily="34" charset="-122"/>
                          <a:ea typeface="微软雅黑" panose="020B0503020204020204" pitchFamily="34" charset="-122"/>
                          <a:cs typeface="+mn-ea"/>
                        </a:rPr>
                        <a:t>，在接受</a:t>
                      </a:r>
                      <a:r>
                        <a:rPr lang="zh-CN" altLang="en-US" sz="1400" b="1" dirty="0" smtClean="0">
                          <a:solidFill>
                            <a:srgbClr val="FF0000"/>
                          </a:solidFill>
                          <a:latin typeface="微软雅黑" panose="020B0503020204020204" pitchFamily="34" charset="-122"/>
                          <a:ea typeface="微软雅黑" panose="020B0503020204020204" pitchFamily="34" charset="-122"/>
                          <a:cs typeface="+mn-ea"/>
                        </a:rPr>
                        <a:t>含铂类药物联合依托泊苷方案治疗前给药</a:t>
                      </a:r>
                      <a:r>
                        <a:rPr lang="zh-CN" altLang="en-US" sz="1200" dirty="0" smtClean="0">
                          <a:solidFill>
                            <a:srgbClr val="FF0000"/>
                          </a:solidFill>
                          <a:latin typeface="微软雅黑" panose="020B0503020204020204" pitchFamily="34" charset="-122"/>
                          <a:ea typeface="微软雅黑" panose="020B0503020204020204" pitchFamily="34" charset="-122"/>
                          <a:cs typeface="+mn-ea"/>
                        </a:rPr>
                        <a:t>，以降低化疗引起的</a:t>
                      </a:r>
                      <a:r>
                        <a:rPr lang="zh-CN" altLang="en-US" sz="1400" b="1" dirty="0" smtClean="0">
                          <a:solidFill>
                            <a:srgbClr val="FF0000"/>
                          </a:solidFill>
                          <a:latin typeface="微软雅黑" panose="020B0503020204020204" pitchFamily="34" charset="-122"/>
                          <a:ea typeface="微软雅黑" panose="020B0503020204020204" pitchFamily="34" charset="-122"/>
                          <a:cs typeface="+mn-ea"/>
                        </a:rPr>
                        <a:t>骨髓抑制</a:t>
                      </a:r>
                      <a:r>
                        <a:rPr lang="zh-CN" altLang="en-US" sz="1200" dirty="0" smtClean="0">
                          <a:solidFill>
                            <a:srgbClr val="FF0000"/>
                          </a:solidFill>
                          <a:latin typeface="微软雅黑" panose="020B0503020204020204" pitchFamily="34" charset="-122"/>
                          <a:ea typeface="微软雅黑" panose="020B0503020204020204" pitchFamily="34" charset="-122"/>
                          <a:cs typeface="+mn-ea"/>
                        </a:rPr>
                        <a:t>的发生率</a:t>
                      </a:r>
                      <a:endParaRPr lang="en-US" altLang="zh-CN" sz="1200" dirty="0" smtClean="0">
                        <a:solidFill>
                          <a:srgbClr val="FF0000"/>
                        </a:solidFill>
                        <a:latin typeface="微软雅黑" panose="020B0503020204020204" pitchFamily="34" charset="-122"/>
                        <a:ea typeface="微软雅黑" panose="020B0503020204020204" pitchFamily="34" charset="-122"/>
                        <a:cs typeface="+mn-ea"/>
                      </a:endParaRPr>
                    </a:p>
                    <a:p>
                      <a:pPr marL="0" marR="0" indent="0" algn="l" defTabSz="914400" rtl="0" eaLnBrk="1" fontAlgn="auto" latinLnBrk="0" hangingPunct="1">
                        <a:lnSpc>
                          <a:spcPts val="2000"/>
                        </a:lnSpc>
                        <a:spcBef>
                          <a:spcPts val="600"/>
                        </a:spcBef>
                        <a:spcAft>
                          <a:spcPts val="0"/>
                        </a:spcAft>
                        <a:buClrTx/>
                        <a:buSzTx/>
                        <a:buFontTx/>
                        <a:buNone/>
                        <a:defRPr/>
                      </a:pPr>
                      <a:r>
                        <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本品基于境外数据及中国研究早期临床试验数据获得附条件批准上市，治疗中国患者的有效性和安全性尚待上市后进一步</a:t>
                      </a:r>
                      <a:r>
                        <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确证</a:t>
                      </a:r>
                      <a:endPar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cPr/>
                </a:tc>
                <a:tc hMerge="1">
                  <a:tcPr/>
                </a:tc>
              </a:tr>
              <a:tr h="716517">
                <a:tc>
                  <a:txBody>
                    <a:bodyPr/>
                    <a:lstStyle/>
                    <a:p>
                      <a:pPr algn="ct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用法用量</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BE2F7"/>
                    </a:solidFill>
                  </a:tcPr>
                </a:tc>
                <a:tc gridSpan="3">
                  <a:txBody>
                    <a:bodyPr/>
                    <a:lstStyle/>
                    <a:p>
                      <a:pPr marL="0" marR="0" algn="l">
                        <a:spcBef>
                          <a:spcPts val="300"/>
                        </a:spcBef>
                        <a:spcAft>
                          <a:spcPts val="0"/>
                        </a:spcAft>
                      </a:pPr>
                      <a:r>
                        <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曲拉西利的建议剂量为</a:t>
                      </a:r>
                      <a:r>
                        <a:rPr lang="en-US" altLang="zh-CN"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240mg/m</a:t>
                      </a:r>
                      <a:r>
                        <a:rPr lang="en-US" altLang="zh-CN" sz="1200" kern="1200" baseline="300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kern="1200" baseline="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化疗给药前</a:t>
                      </a:r>
                      <a:r>
                        <a:rPr lang="en-US" altLang="zh-CN"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小时内经静脉（</a:t>
                      </a:r>
                      <a:r>
                        <a:rPr lang="en-US" altLang="zh-CN"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IV</a:t>
                      </a:r>
                      <a:r>
                        <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）滴注</a:t>
                      </a:r>
                      <a:r>
                        <a:rPr lang="en-US" altLang="zh-CN"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200" kern="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分钟完成</a:t>
                      </a:r>
                      <a:endParaRPr lang="en-US" altLang="zh-CN" sz="1200" b="1" kern="120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cPr/>
                </a:tc>
                <a:tc hMerge="1">
                  <a:tcPr/>
                </a:tc>
              </a:tr>
              <a:tr h="821646">
                <a:tc>
                  <a:txBody>
                    <a:bodyPr/>
                    <a:lstStyle/>
                    <a:p>
                      <a:pPr algn="ct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中国</a:t>
                      </a:r>
                      <a:endPar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获批时间</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BE2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2022</a:t>
                      </a:r>
                      <a:r>
                        <a:rPr lang="zh-CN" altLang="en-US"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13</a:t>
                      </a:r>
                      <a:r>
                        <a:rPr lang="zh-CN" altLang="en-US"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日</a:t>
                      </a:r>
                      <a:endParaRPr lang="zh-CN" altLang="en-US" sz="1200" dirty="0" smtClean="0">
                        <a:solidFill>
                          <a:schemeClr val="tx1">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zh-CN" altLang="en-US" sz="12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目前大陆地区同通用名药品的上市情况</a:t>
                      </a:r>
                      <a:endParaRPr lang="zh-CN" altLang="en-US" sz="12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BE2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无</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931198">
                <a:tc>
                  <a:txBody>
                    <a:bodyPr/>
                    <a:lstStyle/>
                    <a:p>
                      <a:pPr algn="ctr"/>
                      <a:r>
                        <a:rPr lang="zh-CN" altLang="en-US" sz="12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全球首次上市时间及国家</a:t>
                      </a:r>
                      <a:r>
                        <a:rPr lang="en-US" altLang="zh-CN" sz="12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地区</a:t>
                      </a:r>
                      <a:endParaRPr lang="zh-CN" altLang="en-US" sz="1200" b="1"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solidFill>
                      <a:srgbClr val="DBE2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2021</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月，美国</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noFill/>
                  </a:tcPr>
                </a:tc>
                <a:tc>
                  <a:txBody>
                    <a:bodyPr/>
                    <a:lstStyle/>
                    <a:p>
                      <a:pPr algn="ctr"/>
                      <a:r>
                        <a:rPr lang="zh-CN" altLang="en-US" sz="12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是否</a:t>
                      </a:r>
                      <a:r>
                        <a:rPr lang="zh-CN" altLang="en-US" sz="1200" b="1" i="0"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sz="1200" b="1" i="0"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OTC</a:t>
                      </a:r>
                      <a:r>
                        <a:rPr lang="zh-CN" altLang="en-US" sz="1200" b="1" i="0"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药品</a:t>
                      </a:r>
                      <a:endParaRPr lang="en-US" sz="12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solidFill>
                      <a:srgbClr val="DBE2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否</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noFill/>
                  </a:tcPr>
                </a:tc>
              </a:tr>
            </a:tbl>
          </a:graphicData>
        </a:graphic>
      </p:graphicFrame>
      <p:sp>
        <p:nvSpPr>
          <p:cNvPr id="3" name="矩形 2"/>
          <p:cNvSpPr/>
          <p:nvPr/>
        </p:nvSpPr>
        <p:spPr>
          <a:xfrm>
            <a:off x="163749" y="870857"/>
            <a:ext cx="5856051" cy="5434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71588" y="870856"/>
            <a:ext cx="5648937" cy="5434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018591" y="1122987"/>
            <a:ext cx="3954929" cy="307777"/>
          </a:xfrm>
          <a:prstGeom prst="rect">
            <a:avLst/>
          </a:prstGeom>
        </p:spPr>
        <p:txBody>
          <a:bodyPr wrap="none">
            <a:spAutoFit/>
          </a:bodyPr>
          <a:lstStyle/>
          <a:p>
            <a:pPr>
              <a:defRPr/>
            </a:pPr>
            <a:r>
              <a:rPr lang="zh-CN" altLang="en-US" sz="1400" b="1" dirty="0" smtClean="0">
                <a:solidFill>
                  <a:schemeClr val="tx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参照药品建议：</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硫培非格司亭（艾多</a:t>
            </a:r>
            <a:r>
              <a:rPr lang="en-US" altLang="zh-CN" sz="1400" b="1" baseline="30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dirty="0" smtClean="0">
                <a:solidFill>
                  <a:schemeClr val="tx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注射液</a:t>
            </a:r>
            <a:endParaRPr lang="zh-CN" altLang="en-US" sz="1400" b="1" dirty="0">
              <a:solidFill>
                <a:schemeClr val="tx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p:cNvSpPr/>
          <p:nvPr/>
        </p:nvSpPr>
        <p:spPr>
          <a:xfrm>
            <a:off x="6466046" y="1682895"/>
            <a:ext cx="5060017" cy="3108543"/>
          </a:xfrm>
          <a:prstGeom prst="rect">
            <a:avLst/>
          </a:prstGeom>
        </p:spPr>
        <p:txBody>
          <a:bodyPr wrap="square">
            <a:spAutoFit/>
          </a:bodyPr>
          <a:lstStyle/>
          <a:p>
            <a:pPr>
              <a:spcBef>
                <a:spcPts val="600"/>
              </a:spcBef>
              <a:defRPr/>
            </a:pPr>
            <a:r>
              <a:rPr lang="zh-CN" altLang="en-US" sz="1200" b="1" dirty="0" smtClean="0">
                <a:solidFill>
                  <a:schemeClr val="tx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参照药品选取理由</a:t>
            </a:r>
            <a:endParaRPr lang="en-US" altLang="zh-CN" sz="1200" b="1" dirty="0" smtClean="0">
              <a:solidFill>
                <a:schemeClr val="tx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spcBef>
                <a:spcPts val="600"/>
              </a:spcBef>
            </a:pP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①</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适应症相似。</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均可用于降低化疗引起的骨髓抑制的</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发生率</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spcBef>
                <a:spcPts val="600"/>
              </a:spcBef>
            </a:pP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spcBef>
                <a:spcPts val="600"/>
              </a:spcBef>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②</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长效</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是目前骨髓抑制防治</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临床应用最广泛</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的药品</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spcBef>
                <a:spcPts val="600"/>
              </a:spcBef>
              <a:buFont typeface="Arial" panose="020B0604020202020204" pitchFamily="34" charset="0"/>
              <a:buChar char="•"/>
            </a:pP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中性粒细胞减少症</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是化疗药物引起骨髓抑制的</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主要不良事件，是骨髓移植性化疗最严重的血液学毒性</a:t>
            </a:r>
            <a:r>
              <a:rPr lang="en-US" altLang="zh-CN" sz="1200" baseline="30000" dirty="0" smtClean="0">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1200" baseline="30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spcBef>
                <a:spcPts val="600"/>
              </a:spcBef>
              <a:buFont typeface="Arial" panose="020B0604020202020204" pitchFamily="34" charset="0"/>
              <a:buChar char="•"/>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为</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当前临床推荐中性粒细胞减少的</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标准治疗</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，多项指南将其首推并唯一推荐用于预防和治疗中性粒细胞</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减少</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spcBef>
                <a:spcPts val="600"/>
              </a:spcBef>
              <a:buFont typeface="Arial" panose="020B0604020202020204" pitchFamily="34" charset="0"/>
              <a:buChar cha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重组人粒细胞集落刺激因子（短效</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）与聚乙二醇化重组人粒细胞刺激因子（长效</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是防治肿瘤放化疗引起的中性粒细胞减少症的主要药物，</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且长效占比超</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70%</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spcBef>
                <a:spcPts val="600"/>
              </a:spcBef>
            </a:pP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spcBef>
                <a:spcPts val="600"/>
              </a:spcBef>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③硫</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培非格司</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亭是目录内</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价格最低</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的长效</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G-CSF</a:t>
            </a:r>
            <a:endParaRPr lang="zh-CN" altLang="en-US" sz="1200" b="1" dirty="0">
              <a:solidFill>
                <a:schemeClr val="tx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53"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grpSp>
        <p:nvGrpSpPr>
          <p:cNvPr id="10" name="Group 2"/>
          <p:cNvGrpSpPr/>
          <p:nvPr/>
        </p:nvGrpSpPr>
        <p:grpSpPr>
          <a:xfrm>
            <a:off x="1224950" y="122267"/>
            <a:ext cx="9609827" cy="594701"/>
            <a:chOff x="1224950" y="264034"/>
            <a:chExt cx="9609827" cy="594701"/>
          </a:xfrm>
        </p:grpSpPr>
        <p:sp>
          <p:nvSpPr>
            <p:cNvPr id="11"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01</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nvGrpSpPr>
            <p:cNvPr id="12" name="组合 11"/>
            <p:cNvGrpSpPr/>
            <p:nvPr/>
          </p:nvGrpSpPr>
          <p:grpSpPr>
            <a:xfrm>
              <a:off x="1224950" y="612514"/>
              <a:ext cx="9609827" cy="246221"/>
              <a:chOff x="607784" y="3416099"/>
              <a:chExt cx="10976432" cy="246221"/>
            </a:xfrm>
          </p:grpSpPr>
          <p:sp>
            <p:nvSpPr>
              <p:cNvPr id="13" name="文本框 14"/>
              <p:cNvSpPr txBox="1"/>
              <p:nvPr/>
            </p:nvSpPr>
            <p:spPr>
              <a:xfrm>
                <a:off x="4808944" y="3416099"/>
                <a:ext cx="2616449"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药品基本信息</a:t>
                </a:r>
                <a:r>
                  <a:rPr kumimoji="0" lang="en-US" altLang="zh-CN" sz="1600" b="1" i="0" u="none" strike="noStrike" kern="1200" cap="none" spc="30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(2</a:t>
                </a:r>
                <a:r>
                  <a:rPr lang="en-US" altLang="zh-CN"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/3</a:t>
                </a:r>
                <a:r>
                  <a:rPr lang="zh-CN" altLang="en-US"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a:t>
                </a:r>
                <a:endParaRPr kumimoji="0" lang="zh-CN" altLang="en-US" sz="1600" b="1" i="0" u="none" strike="noStrike" kern="1200" cap="none" spc="30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cxnSp>
            <p:nvCxnSpPr>
              <p:cNvPr id="14"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灯片编号占位符 3"/>
          <p:cNvSpPr txBox="1"/>
          <p:nvPr/>
        </p:nvSpPr>
        <p:spPr>
          <a:xfrm>
            <a:off x="11669265" y="6507910"/>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Arial" panose="020B0604020202020204" pitchFamily="34" charset="0"/>
                <a:cs typeface="Arial" panose="020B0604020202020204" pitchFamily="34" charset="0"/>
              </a:rPr>
            </a:fld>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82" name="灯片编号占位符 3"/>
          <p:cNvSpPr txBox="1"/>
          <p:nvPr/>
        </p:nvSpPr>
        <p:spPr>
          <a:xfrm>
            <a:off x="11673792" y="6356961"/>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bg1"/>
                </a:solidFill>
                <a:latin typeface="Arial" panose="020B0604020202020204" pitchFamily="34" charset="0"/>
                <a:cs typeface="Arial" panose="020B0604020202020204" pitchFamily="34" charset="0"/>
              </a:rPr>
            </a:fld>
            <a:endParaRPr lang="en-US" sz="1600" b="1"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273731" y="6507910"/>
            <a:ext cx="11542960" cy="400110"/>
          </a:xfrm>
          <a:prstGeom prst="rect">
            <a:avLst/>
          </a:prstGeom>
        </p:spPr>
        <p:txBody>
          <a:bodyPr wrap="square">
            <a:spAutoFit/>
          </a:bodyPr>
          <a:lstStyle/>
          <a:p>
            <a:pPr marR="71755" lvl="0">
              <a:spcBef>
                <a:spcPts val="125"/>
              </a:spcBef>
              <a:defRPr/>
            </a:pPr>
            <a:r>
              <a:rPr lang="en-US" altLang="zh-CN" sz="700" b="1"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世界卫生组织国际癌症研究机构（</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IARC</a:t>
            </a:r>
            <a:r>
              <a:rPr lang="zh-CN" altLang="en-US"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）发布的</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年全球最新癌症负担数据；</a:t>
            </a:r>
            <a:r>
              <a:rPr lang="en-US" altLang="zh-CN" sz="700" b="1"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fr-FR"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Tian Y, et al. Cancer Lett. 2022 Aug 10;541:215719</a:t>
            </a:r>
            <a:r>
              <a:rPr lang="zh-CN" altLang="en-US"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fr-FR"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fr-FR" altLang="zh-CN" sz="700" b="1"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fr-FR"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Rudin CM, et al. Nat Rev Dis Primers. 2021 Jan 14;7(1):3; </a:t>
            </a:r>
            <a:r>
              <a:rPr lang="en-US" altLang="zh-CN" sz="700" b="1"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Ganti AKP, et al. J Natl </a:t>
            </a:r>
            <a:r>
              <a:rPr lang="en-US" altLang="zh-CN" sz="700" dirty="0" err="1"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Compr</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00" dirty="0" err="1"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Canc</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00" dirty="0" err="1"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Netw</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2021 Dec;19(12):1441-1464; </a:t>
            </a:r>
            <a:r>
              <a:rPr lang="en-US" altLang="zh-CN" sz="700" b="1"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A.-M. C. </a:t>
            </a:r>
            <a:r>
              <a:rPr lang="en-US" altLang="zh-CN" sz="700" dirty="0" err="1"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Dingemans,et</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00" dirty="0" err="1"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al.Ann</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 Oncol.2021 Apr,32(7):839-853; </a:t>
            </a:r>
            <a:r>
              <a:rPr lang="en-US" altLang="zh-CN" sz="700" b="1"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6. </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2022 CSCO </a:t>
            </a:r>
            <a:r>
              <a:rPr lang="zh-CN" altLang="en-US"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小细胞肺癌诊疗指南；</a:t>
            </a:r>
            <a:r>
              <a:rPr lang="en-US" altLang="zh-CN" sz="700" b="1"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7.</a:t>
            </a:r>
            <a:r>
              <a:rPr lang="nl-NL"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Epstein RS, et al. J Med Econ. 2022 Jan-Dec;25(1):108-118</a:t>
            </a:r>
            <a:r>
              <a:rPr lang="zh-CN" altLang="en-US"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700" dirty="0" smtClean="0">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600" dirty="0" smtClean="0">
                <a:latin typeface="+mn-ea"/>
                <a:cs typeface="Arial" panose="020B0604020202020204" pitchFamily="34" charset="0"/>
              </a:rPr>
              <a:t>重组人重组人粒细胞</a:t>
            </a:r>
            <a:r>
              <a:rPr lang="en-US" altLang="zh-CN" sz="600" dirty="0" smtClean="0">
                <a:latin typeface="+mn-ea"/>
                <a:cs typeface="Arial" panose="020B0604020202020204" pitchFamily="34" charset="0"/>
              </a:rPr>
              <a:t>-</a:t>
            </a:r>
            <a:r>
              <a:rPr lang="zh-CN" altLang="en-US" sz="600" dirty="0" smtClean="0">
                <a:latin typeface="+mn-ea"/>
                <a:cs typeface="Arial" panose="020B0604020202020204" pitchFamily="34" charset="0"/>
              </a:rPr>
              <a:t>集落细胞刺激因子说明书；</a:t>
            </a:r>
            <a:r>
              <a:rPr lang="en-US" altLang="zh-CN" sz="600" dirty="0" smtClean="0">
                <a:latin typeface="+mn-ea"/>
                <a:cs typeface="Arial" panose="020B0604020202020204" pitchFamily="34" charset="0"/>
              </a:rPr>
              <a:t>9.</a:t>
            </a:r>
            <a:r>
              <a:rPr lang="zh-CN" altLang="en-US" sz="600" dirty="0" smtClean="0">
                <a:latin typeface="+mn-ea"/>
                <a:cs typeface="Arial" panose="020B0604020202020204" pitchFamily="34" charset="0"/>
              </a:rPr>
              <a:t>重组人血小板生成素注射液说明书；</a:t>
            </a:r>
            <a:r>
              <a:rPr lang="en-US" altLang="zh-CN" sz="600" dirty="0" smtClean="0">
                <a:latin typeface="+mn-ea"/>
                <a:cs typeface="Arial" panose="020B0604020202020204" pitchFamily="34" charset="0"/>
              </a:rPr>
              <a:t>10.</a:t>
            </a:r>
            <a:r>
              <a:rPr lang="zh-CN" altLang="en-US" sz="600" dirty="0" smtClean="0">
                <a:latin typeface="+mn-ea"/>
                <a:cs typeface="Arial" panose="020B0604020202020204" pitchFamily="34" charset="0"/>
              </a:rPr>
              <a:t>重组人促红素注射液（</a:t>
            </a:r>
            <a:r>
              <a:rPr lang="en-US" altLang="zh-CN" sz="600" dirty="0" smtClean="0">
                <a:latin typeface="+mn-ea"/>
                <a:cs typeface="Arial" panose="020B0604020202020204" pitchFamily="34" charset="0"/>
              </a:rPr>
              <a:t>CHO</a:t>
            </a:r>
            <a:r>
              <a:rPr lang="zh-CN" altLang="en-US" sz="600" dirty="0" smtClean="0">
                <a:latin typeface="+mn-ea"/>
                <a:cs typeface="Arial" panose="020B0604020202020204" pitchFamily="34" charset="0"/>
              </a:rPr>
              <a:t>细胞）说明书；</a:t>
            </a:r>
            <a:r>
              <a:rPr lang="en-US" altLang="zh-CN" sz="600" dirty="0" smtClean="0">
                <a:latin typeface="+mn-ea"/>
                <a:cs typeface="Arial" panose="020B0604020202020204" pitchFamily="34" charset="0"/>
              </a:rPr>
              <a:t>11.</a:t>
            </a:r>
            <a:r>
              <a:rPr lang="nl-NL" altLang="zh-CN" sz="600" dirty="0" smtClean="0">
                <a:latin typeface="+mn-ea"/>
                <a:cs typeface="Arial" panose="020B0604020202020204" pitchFamily="34" charset="0"/>
              </a:rPr>
              <a:t>https</a:t>
            </a:r>
            <a:r>
              <a:rPr lang="nl-NL" altLang="zh-CN" sz="600" dirty="0">
                <a:latin typeface="+mn-ea"/>
                <a:cs typeface="Arial" panose="020B0604020202020204" pitchFamily="34" charset="0"/>
              </a:rPr>
              <a:t>://</a:t>
            </a:r>
            <a:r>
              <a:rPr lang="nl-NL" altLang="zh-CN" sz="600" dirty="0" smtClean="0">
                <a:latin typeface="+mn-ea"/>
                <a:cs typeface="Arial" panose="020B0604020202020204" pitchFamily="34" charset="0"/>
              </a:rPr>
              <a:t>www.sec.gov/Archives/edgar/data/1560241/000119312517261065/d431298dex991.htm</a:t>
            </a:r>
            <a:r>
              <a:rPr lang="zh-CN" altLang="en-US" sz="600" dirty="0" smtClean="0">
                <a:latin typeface="+mn-ea"/>
                <a:cs typeface="Arial" panose="020B0604020202020204" pitchFamily="34" charset="0"/>
              </a:rPr>
              <a:t>；</a:t>
            </a:r>
            <a:r>
              <a:rPr lang="en-US" altLang="zh-CN" sz="600" dirty="0" smtClean="0">
                <a:latin typeface="+mn-ea"/>
                <a:cs typeface="Arial" panose="020B0604020202020204" pitchFamily="34" charset="0"/>
              </a:rPr>
              <a:t>12.</a:t>
            </a:r>
            <a:r>
              <a:rPr lang="nl-NL" altLang="zh-CN" sz="600" dirty="0" smtClean="0">
                <a:latin typeface="+mn-ea"/>
                <a:cs typeface="Arial" panose="020B0604020202020204" pitchFamily="34" charset="0"/>
              </a:rPr>
              <a:t>Brunner </a:t>
            </a:r>
            <a:r>
              <a:rPr lang="nl-NL" altLang="zh-CN" sz="600" dirty="0">
                <a:latin typeface="+mn-ea"/>
                <a:cs typeface="Arial" panose="020B0604020202020204" pitchFamily="34" charset="0"/>
              </a:rPr>
              <a:t>S, et al. Exp Hematol. </a:t>
            </a:r>
            <a:r>
              <a:rPr lang="nl-NL" altLang="zh-CN" sz="600" dirty="0" smtClean="0">
                <a:latin typeface="+mn-ea"/>
                <a:cs typeface="Arial" panose="020B0604020202020204" pitchFamily="34" charset="0"/>
              </a:rPr>
              <a:t>2008 Sep;36(9</a:t>
            </a:r>
            <a:r>
              <a:rPr lang="nl-NL" altLang="zh-CN" sz="600" dirty="0">
                <a:latin typeface="+mn-ea"/>
                <a:cs typeface="Arial" panose="020B0604020202020204" pitchFamily="34" charset="0"/>
              </a:rPr>
              <a:t>):</a:t>
            </a:r>
            <a:r>
              <a:rPr lang="nl-NL" altLang="zh-CN" sz="600" dirty="0" smtClean="0">
                <a:latin typeface="+mn-ea"/>
                <a:cs typeface="Arial" panose="020B0604020202020204" pitchFamily="34" charset="0"/>
              </a:rPr>
              <a:t>1157-66</a:t>
            </a:r>
            <a:r>
              <a:rPr lang="zh-CN" altLang="en-US" sz="600" dirty="0" smtClean="0">
                <a:latin typeface="+mn-ea"/>
                <a:cs typeface="Arial" panose="020B0604020202020204" pitchFamily="34" charset="0"/>
              </a:rPr>
              <a:t>；</a:t>
            </a:r>
            <a:r>
              <a:rPr lang="en-US" altLang="zh-CN" sz="600" dirty="0" smtClean="0">
                <a:latin typeface="+mn-ea"/>
                <a:cs typeface="Arial" panose="020B0604020202020204" pitchFamily="34" charset="0"/>
              </a:rPr>
              <a:t>13.</a:t>
            </a:r>
            <a:r>
              <a:rPr lang="zh-CN" altLang="en-US" sz="600" dirty="0" smtClean="0">
                <a:latin typeface="+mn-ea"/>
                <a:cs typeface="Arial" panose="020B0604020202020204" pitchFamily="34" charset="0"/>
              </a:rPr>
              <a:t>产品说明书</a:t>
            </a:r>
            <a:endParaRPr lang="it-IT" altLang="zh-CN" sz="600" dirty="0">
              <a:latin typeface="+mn-ea"/>
              <a:cs typeface="Arial" panose="020B0604020202020204" pitchFamily="34" charset="0"/>
            </a:endParaRPr>
          </a:p>
        </p:txBody>
      </p:sp>
      <p:sp>
        <p:nvSpPr>
          <p:cNvPr id="20" name="矩形 19"/>
          <p:cNvSpPr/>
          <p:nvPr/>
        </p:nvSpPr>
        <p:spPr>
          <a:xfrm>
            <a:off x="371473" y="1405451"/>
            <a:ext cx="5688000" cy="4897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71473" y="926791"/>
            <a:ext cx="5688000" cy="432000"/>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lstStyle/>
          <a:p>
            <a:pPr algn="ctr" defTabSz="609600"/>
            <a:r>
              <a:rPr lang="zh-CN" altLang="en-US" sz="1400"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疾病的基本情况</a:t>
            </a:r>
            <a:endParaRPr lang="zh-CN" altLang="en-US" sz="14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2"/>
          <p:cNvSpPr/>
          <p:nvPr/>
        </p:nvSpPr>
        <p:spPr>
          <a:xfrm>
            <a:off x="6128691" y="1405451"/>
            <a:ext cx="5688000" cy="4907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128692" y="926791"/>
            <a:ext cx="5688000" cy="432000"/>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lstStyle/>
          <a:p>
            <a:pPr algn="ctr" defTabSz="609600"/>
            <a:r>
              <a:rPr lang="zh-CN" altLang="en-US" sz="1400"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临床未满足的需求</a:t>
            </a:r>
            <a:endParaRPr lang="zh-CN" altLang="en-US" sz="14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p:cNvSpPr txBox="1"/>
          <p:nvPr/>
        </p:nvSpPr>
        <p:spPr>
          <a:xfrm>
            <a:off x="832011" y="2154889"/>
            <a:ext cx="4756532" cy="907941"/>
          </a:xfrm>
          <a:prstGeom prst="rect">
            <a:avLst/>
          </a:prstGeom>
          <a:noFill/>
        </p:spPr>
        <p:txBody>
          <a:bodyPr wrap="square">
            <a:spAutoFit/>
          </a:bodyPr>
          <a:lstStyle/>
          <a:p>
            <a:pPr marL="285750" indent="-285750">
              <a:spcBef>
                <a:spcPts val="600"/>
              </a:spcBef>
              <a:buFont typeface="Arial" panose="020B0604020202020204" pitchFamily="34" charset="0"/>
              <a:buChar char="•"/>
            </a:pP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在中国，肺癌是高居中国发病率和死亡率第一位的癌症，严重威胁我国人民健康，每年新发病例</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82w</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200" baseline="30000" dirty="0" smtClean="0">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1200" baseline="30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小细胞肺癌（</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SCLC</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）约占肺癌的</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13</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~15%</a:t>
            </a:r>
            <a:r>
              <a:rPr lang="en-US" altLang="zh-CN" sz="12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2-3</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，大约</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2/3</a:t>
            </a:r>
            <a:r>
              <a:rPr lang="en-US" altLang="zh-CN" sz="1200" baseline="300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患者在初诊时已处于广泛</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期，临床治疗效果</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有限</a:t>
            </a:r>
            <a:endPar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文本框 31"/>
          <p:cNvSpPr txBox="1"/>
          <p:nvPr/>
        </p:nvSpPr>
        <p:spPr>
          <a:xfrm>
            <a:off x="478798" y="1681616"/>
            <a:ext cx="5462955" cy="461665"/>
          </a:xfrm>
          <a:prstGeom prst="rect">
            <a:avLst/>
          </a:prstGeom>
          <a:noFill/>
        </p:spPr>
        <p:txBody>
          <a:bodyPr wrap="square">
            <a:spAutoFit/>
          </a:bodyPr>
          <a:lstStyle/>
          <a:p>
            <a:pPr marL="285750" indent="-285750">
              <a:buFont typeface="Wingdings" panose="05000000000000000000" pitchFamily="2" charset="2"/>
              <a:buChar char="q"/>
            </a:pP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我国大陆地区，</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广泛</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期小细胞</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肺癌</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ES-SCLC</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）每年新发病例数约在</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7.1-8.2</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万人</a:t>
            </a:r>
            <a:endParaRPr 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文本框 32"/>
          <p:cNvSpPr txBox="1"/>
          <p:nvPr/>
        </p:nvSpPr>
        <p:spPr>
          <a:xfrm>
            <a:off x="478800" y="3172490"/>
            <a:ext cx="5580084" cy="276999"/>
          </a:xfrm>
          <a:prstGeom prst="rect">
            <a:avLst/>
          </a:prstGeom>
          <a:noFill/>
        </p:spPr>
        <p:txBody>
          <a:bodyPr wrap="square">
            <a:spAutoFit/>
          </a:bodyPr>
          <a:lstStyle/>
          <a:p>
            <a:pPr marL="285750" indent="-285750">
              <a:buFont typeface="Wingdings" panose="05000000000000000000" pitchFamily="2" charset="2"/>
              <a:buChar char="q"/>
            </a:pP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广泛</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期小细胞</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肺癌患者有</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70%</a:t>
            </a:r>
            <a:r>
              <a:rPr lang="en-US" altLang="zh-CN" sz="12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EP</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方案</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进行化疗</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5.0-5.7</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万人</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a:t>
            </a:r>
            <a:endParaRPr 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34"/>
          <p:cNvSpPr txBox="1"/>
          <p:nvPr/>
        </p:nvSpPr>
        <p:spPr>
          <a:xfrm>
            <a:off x="478799" y="5342867"/>
            <a:ext cx="5462955" cy="276999"/>
          </a:xfrm>
          <a:prstGeom prst="rect">
            <a:avLst/>
          </a:prstGeom>
          <a:noFill/>
        </p:spPr>
        <p:txBody>
          <a:bodyPr wrap="square">
            <a:spAutoFit/>
          </a:bodyPr>
          <a:lstStyle/>
          <a:p>
            <a:pPr marL="285750" indent="-285750">
              <a:buFont typeface="Wingdings" panose="05000000000000000000" pitchFamily="2" charset="2"/>
              <a:buChar char="q"/>
            </a:pP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小细胞</a:t>
            </a:r>
            <a:r>
              <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rPr>
              <a:t>肺癌</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患者（</a:t>
            </a:r>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EP</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方案）化疗导致</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骨髓抑制</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发生率较高（</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3.0-3.5</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万人</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2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文本框 36"/>
          <p:cNvSpPr txBox="1"/>
          <p:nvPr/>
        </p:nvSpPr>
        <p:spPr>
          <a:xfrm>
            <a:off x="6576644" y="2041232"/>
            <a:ext cx="4705562" cy="907941"/>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rhG-CSF</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需要化疗</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药物给药结束后</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24-48</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小时使用，每日</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次，一般连续用药</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天</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以上</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en-US" altLang="zh-CN" sz="1200" dirty="0" err="1"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rhTPO</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在化疗药物</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给</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药结束后</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6~24</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小时皮下注射，</a:t>
            </a:r>
            <a:r>
              <a:rPr lang="zh-CN" altLang="en-US" sz="1200" b="1" dirty="0">
                <a:solidFill>
                  <a:schemeClr val="accent1">
                    <a:lumMod val="75000"/>
                  </a:schemeClr>
                </a:solidFill>
                <a:latin typeface="微软雅黑" panose="020B0503020204020204" pitchFamily="34" charset="-122"/>
                <a:ea typeface="微软雅黑" panose="020B0503020204020204" pitchFamily="34" charset="-122"/>
              </a:rPr>
              <a:t>连续应用</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14</a:t>
            </a:r>
            <a:r>
              <a:rPr lang="zh-CN" altLang="en-US" sz="1200" b="1" dirty="0" smtClean="0">
                <a:solidFill>
                  <a:schemeClr val="accent1">
                    <a:lumMod val="75000"/>
                  </a:schemeClr>
                </a:solidFill>
                <a:latin typeface="微软雅黑" panose="020B0503020204020204" pitchFamily="34" charset="-122"/>
                <a:ea typeface="微软雅黑" panose="020B0503020204020204" pitchFamily="34" charset="-122"/>
              </a:rPr>
              <a:t>天</a:t>
            </a:r>
            <a:endParaRPr lang="en-US" altLang="zh-CN" sz="1200"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39"/>
          <p:cNvSpPr txBox="1"/>
          <p:nvPr/>
        </p:nvSpPr>
        <p:spPr>
          <a:xfrm>
            <a:off x="6206310" y="1672024"/>
            <a:ext cx="5610381" cy="307777"/>
          </a:xfrm>
          <a:prstGeom prst="rect">
            <a:avLst/>
          </a:prstGeom>
          <a:noFill/>
        </p:spPr>
        <p:txBody>
          <a:bodyPr wrap="square">
            <a:spAutoFit/>
          </a:bodyPr>
          <a:lstStyle/>
          <a:p>
            <a:pPr marL="285750" indent="-285750">
              <a:buFont typeface="Wingdings" panose="05000000000000000000" pitchFamily="2" charset="2"/>
              <a:buChar char="q"/>
            </a:pP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现有疗法仅</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针对单一谱系血细胞，且用药持续时间长、起效</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慢</a:t>
            </a:r>
            <a:r>
              <a:rPr lang="en-US" altLang="zh-CN" sz="14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8-10</a:t>
            </a:r>
            <a:endParaRPr lang="en-US" sz="14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6587689" y="3303531"/>
            <a:ext cx="4774780" cy="907941"/>
          </a:xfrm>
          <a:prstGeom prst="rect">
            <a:avLst/>
          </a:prstGeom>
        </p:spPr>
        <p:txBody>
          <a:bodyPr wrap="square">
            <a:spAutoFit/>
          </a:bodyPr>
          <a:lstStyle/>
          <a:p>
            <a:pPr marL="285750" indent="-285750">
              <a:spcBef>
                <a:spcPts val="600"/>
              </a:spcBef>
              <a:buFont typeface="Arial" panose="020B0604020202020204" pitchFamily="34" charset="0"/>
              <a:buChar char="•"/>
            </a:pP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可诱导</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HSPC</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向髓系分化偏移，</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反复刺激可能导致骨髓</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耗竭</a:t>
            </a:r>
            <a:endPar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EPO</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停止治疗后骨髓中红细胞前体水平仅部分恢复，红细胞生成出现一定程度</a:t>
            </a:r>
            <a:r>
              <a:rPr lang="zh-CN" altLang="en-US" sz="1200" dirty="0" smtClean="0">
                <a:latin typeface="Times New Roman" panose="02020603050405020304" pitchFamily="18" charset="0"/>
                <a:ea typeface="微软雅黑" panose="020B0503020204020204" pitchFamily="34" charset="-122"/>
                <a:cs typeface="Times New Roman" panose="02020603050405020304" pitchFamily="18" charset="0"/>
              </a:rPr>
              <a:t>衰竭</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文本框 41"/>
          <p:cNvSpPr txBox="1"/>
          <p:nvPr/>
        </p:nvSpPr>
        <p:spPr>
          <a:xfrm>
            <a:off x="6206310" y="3021341"/>
            <a:ext cx="5462955" cy="307777"/>
          </a:xfrm>
          <a:prstGeom prst="rect">
            <a:avLst/>
          </a:prstGeom>
          <a:noFill/>
        </p:spPr>
        <p:txBody>
          <a:bodyPr wrap="square">
            <a:spAutoFit/>
          </a:bodyPr>
          <a:lstStyle/>
          <a:p>
            <a:pPr marL="285750" indent="-285750">
              <a:buFont typeface="Wingdings" panose="05000000000000000000" pitchFamily="2" charset="2"/>
              <a:buChar char="q"/>
            </a:pP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现有疗法反复</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动员骨髓</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造血干细胞，可</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导致骨髓</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耗竭</a:t>
            </a:r>
            <a:r>
              <a:rPr lang="en-US" altLang="zh-CN" sz="14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11-12</a:t>
            </a:r>
            <a:endParaRPr lang="en-US" sz="14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4"/>
          <p:cNvSpPr txBox="1"/>
          <p:nvPr/>
        </p:nvSpPr>
        <p:spPr>
          <a:xfrm>
            <a:off x="6206310" y="4368348"/>
            <a:ext cx="5462955" cy="307777"/>
          </a:xfrm>
          <a:prstGeom prst="rect">
            <a:avLst/>
          </a:prstGeom>
          <a:noFill/>
        </p:spPr>
        <p:txBody>
          <a:bodyPr wrap="square">
            <a:spAutoFit/>
          </a:bodyPr>
          <a:lstStyle/>
          <a:p>
            <a:pPr marL="285750" indent="-285750">
              <a:buFont typeface="Wingdings" panose="05000000000000000000" pitchFamily="2" charset="2"/>
              <a:buChar char="q"/>
            </a:pP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现有疗法本身会引起一定程度不良反应，带来安全性风险</a:t>
            </a:r>
            <a:r>
              <a:rPr lang="en-US" altLang="zh-CN" sz="14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13</a:t>
            </a:r>
            <a:endParaRPr lang="en-US" sz="14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6" name="表格 45"/>
          <p:cNvGraphicFramePr>
            <a:graphicFrameLocks noGrp="1"/>
          </p:cNvGraphicFramePr>
          <p:nvPr/>
        </p:nvGraphicFramePr>
        <p:xfrm>
          <a:off x="6674180" y="4737556"/>
          <a:ext cx="4688289" cy="1348423"/>
        </p:xfrm>
        <a:graphic>
          <a:graphicData uri="http://schemas.openxmlformats.org/drawingml/2006/table">
            <a:tbl>
              <a:tblPr bandRow="1">
                <a:tableStyleId>{5940675A-B579-460E-94D1-54222C63F5DA}</a:tableStyleId>
              </a:tblPr>
              <a:tblGrid>
                <a:gridCol w="827874"/>
                <a:gridCol w="3860415"/>
              </a:tblGrid>
              <a:tr h="204589">
                <a:tc>
                  <a:txBody>
                    <a:bodyPr/>
                    <a:lstStyle/>
                    <a:p>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G-CSF</a:t>
                      </a:r>
                      <a:endParaRPr lang="zh-CN" altLang="en-US"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骨痛，</a:t>
                      </a:r>
                      <a:r>
                        <a:rPr lang="en-US" altLang="zh-CN"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30%</a:t>
                      </a: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的患者会出现≥ </a:t>
                      </a:r>
                      <a:r>
                        <a:rPr lang="en-US" altLang="zh-CN"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2 </a:t>
                      </a: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级骨痛</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76593">
                <a:tc>
                  <a:txBody>
                    <a:bodyPr/>
                    <a:lstStyle/>
                    <a:p>
                      <a:r>
                        <a:rPr lang="zh-CN" altLang="en-US" sz="10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红细胞输注</a:t>
                      </a:r>
                      <a:endParaRPr lang="zh-CN" altLang="en-US"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indent="0" algn="just" fontAlgn="auto">
                        <a:lnSpc>
                          <a:spcPts val="2000"/>
                        </a:lnSpc>
                        <a:spcAft>
                          <a:spcPts val="500"/>
                        </a:spcAft>
                        <a:buFont typeface="Arial" panose="020B0604020202020204" pitchFamily="34" charset="0"/>
                        <a:buNone/>
                      </a:pP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隐性感染、免疫抑制、异源免疫和输血反应</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333906">
                <a:tc>
                  <a:txBody>
                    <a:bodyPr/>
                    <a:lstStyle/>
                    <a:p>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TPO</a:t>
                      </a:r>
                      <a:endParaRPr lang="zh-CN" altLang="en-US"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血栓、高凝、</a:t>
                      </a:r>
                      <a:r>
                        <a:rPr lang="en-US" altLang="zh-CN"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VTE</a:t>
                      </a: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（指南提示一旦血小板回复正常，需立马减量或停药）</a:t>
                      </a:r>
                      <a:endPar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333906">
                <a:tc>
                  <a:txBody>
                    <a:bodyPr/>
                    <a:lstStyle/>
                    <a:p>
                      <a:r>
                        <a:rPr lang="en-US" altLang="zh-CN" sz="10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ESA</a:t>
                      </a:r>
                      <a:endParaRPr lang="zh-CN" altLang="en-US" sz="10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增加心肌梗死、脑血管意外和血栓栓塞的风险，降低 </a:t>
                      </a:r>
                      <a:r>
                        <a:rPr lang="en-US" altLang="zh-CN"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OS</a:t>
                      </a: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，以及导致肿瘤进展</a:t>
                      </a:r>
                      <a:r>
                        <a:rPr lang="en-US" altLang="zh-CN"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复发</a:t>
                      </a:r>
                      <a:endParaRPr lang="zh-CN" altLang="en-US" sz="100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nchor="ctr"/>
                </a:tc>
              </a:tr>
            </a:tbl>
          </a:graphicData>
        </a:graphic>
      </p:graphicFrame>
      <p:grpSp>
        <p:nvGrpSpPr>
          <p:cNvPr id="74" name="组合 73"/>
          <p:cNvGrpSpPr/>
          <p:nvPr/>
        </p:nvGrpSpPr>
        <p:grpSpPr>
          <a:xfrm>
            <a:off x="832011" y="3554424"/>
            <a:ext cx="4920077" cy="1552575"/>
            <a:chOff x="2358777" y="2428875"/>
            <a:chExt cx="4985844" cy="1552575"/>
          </a:xfrm>
        </p:grpSpPr>
        <p:sp>
          <p:nvSpPr>
            <p:cNvPr id="75" name="文本框 74"/>
            <p:cNvSpPr txBox="1"/>
            <p:nvPr/>
          </p:nvSpPr>
          <p:spPr>
            <a:xfrm>
              <a:off x="4501492" y="2446756"/>
              <a:ext cx="2843129" cy="434965"/>
            </a:xfrm>
            <a:prstGeom prst="rect">
              <a:avLst/>
            </a:prstGeom>
            <a:noFill/>
          </p:spPr>
          <p:txBody>
            <a:bodyPr wrap="square" rtlCol="0" anchor="ctr" anchorCtr="0">
              <a:noAutofit/>
            </a:bodyPr>
            <a:lstStyle/>
            <a:p>
              <a:pPr indent="0">
                <a:spcBef>
                  <a:spcPts val="600"/>
                </a:spcBef>
                <a:buNone/>
              </a:pPr>
              <a:r>
                <a:rPr lang="zh-CN" altLang="en-US" sz="1200" dirty="0">
                  <a:latin typeface="微软雅黑" panose="020B0503020204020204" pitchFamily="34" charset="-122"/>
                  <a:ea typeface="微软雅黑" panose="020B0503020204020204" pitchFamily="34" charset="-122"/>
                  <a:sym typeface="+mn-ea"/>
                </a:rPr>
                <a:t>化疗联合免疫治疗是</a:t>
              </a:r>
              <a:r>
                <a:rPr lang="en-US" altLang="zh-CN" sz="1200" dirty="0">
                  <a:latin typeface="微软雅黑" panose="020B0503020204020204" pitchFamily="34" charset="-122"/>
                  <a:ea typeface="微软雅黑" panose="020B0503020204020204" pitchFamily="34" charset="-122"/>
                  <a:sym typeface="+mn-ea"/>
                </a:rPr>
                <a:t>ES-</a:t>
              </a:r>
              <a:r>
                <a:rPr lang="zh-CN" altLang="en-US" sz="1200" dirty="0">
                  <a:latin typeface="微软雅黑" panose="020B0503020204020204" pitchFamily="34" charset="-122"/>
                  <a:ea typeface="微软雅黑" panose="020B0503020204020204" pitchFamily="34" charset="-122"/>
                  <a:sym typeface="+mn-ea"/>
                </a:rPr>
                <a:t>SCLC患者的首选</a:t>
              </a:r>
              <a:r>
                <a:rPr lang="zh-CN" altLang="en-US" sz="1200" dirty="0" smtClean="0">
                  <a:latin typeface="微软雅黑" panose="020B0503020204020204" pitchFamily="34" charset="-122"/>
                  <a:ea typeface="微软雅黑" panose="020B0503020204020204" pitchFamily="34" charset="-122"/>
                  <a:sym typeface="+mn-ea"/>
                </a:rPr>
                <a:t>方案</a:t>
              </a:r>
              <a:endParaRPr lang="zh-CN" altLang="en-US" sz="1200" dirty="0">
                <a:latin typeface="微软雅黑" panose="020B0503020204020204" pitchFamily="34" charset="-122"/>
                <a:ea typeface="微软雅黑" panose="020B0503020204020204" pitchFamily="34" charset="-122"/>
                <a:sym typeface="+mn-ea"/>
              </a:endParaRPr>
            </a:p>
          </p:txBody>
        </p:sp>
        <p:sp>
          <p:nvSpPr>
            <p:cNvPr id="76" name="任意多边形 75"/>
            <p:cNvSpPr/>
            <p:nvPr>
              <p:custDataLst>
                <p:tags r:id="rId4"/>
              </p:custDataLst>
            </p:nvPr>
          </p:nvSpPr>
          <p:spPr>
            <a:xfrm>
              <a:off x="2368550" y="2428875"/>
              <a:ext cx="2060575" cy="470728"/>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0B4E86"/>
            </a:solidFill>
            <a:ln>
              <a:noFill/>
            </a:ln>
          </p:spPr>
          <p:style>
            <a:lnRef idx="2">
              <a:srgbClr val="0F6FC6">
                <a:shade val="50000"/>
              </a:srgbClr>
            </a:lnRef>
            <a:fillRef idx="1">
              <a:srgbClr val="0F6FC6"/>
            </a:fillRef>
            <a:effectRef idx="0">
              <a:srgbClr val="0F6FC6"/>
            </a:effectRef>
            <a:fontRef idx="minor">
              <a:sysClr val="window" lastClr="FFFFFF"/>
            </a:fontRef>
          </p:style>
          <p:txBody>
            <a:bodyPr wrap="square" rIns="144000" rtlCol="0" anchor="ctr" anchorCtr="0">
              <a:noAutofit/>
            </a:bodyPr>
            <a:lstStyle/>
            <a:p>
              <a:pPr algn="ctr"/>
              <a:r>
                <a:rPr lang="en-US" altLang="zh-CN" sz="1200" b="1" dirty="0">
                  <a:latin typeface="微软雅黑" panose="020B0503020204020204" pitchFamily="34" charset="-122"/>
                  <a:ea typeface="微软雅黑" panose="020B0503020204020204" pitchFamily="34" charset="-122"/>
                  <a:sym typeface="+mn-ea"/>
                </a:rPr>
                <a:t>2022 NCCN</a:t>
              </a:r>
              <a:r>
                <a:rPr lang="zh-CN" altLang="en-US" sz="1200" b="1" dirty="0" smtClean="0">
                  <a:latin typeface="微软雅黑" panose="020B0503020204020204" pitchFamily="34" charset="-122"/>
                  <a:ea typeface="微软雅黑" panose="020B0503020204020204" pitchFamily="34" charset="-122"/>
                  <a:sym typeface="+mn-ea"/>
                </a:rPr>
                <a:t>：小细胞</a:t>
              </a:r>
              <a:r>
                <a:rPr lang="zh-CN" altLang="en-US" sz="1200" b="1" dirty="0">
                  <a:latin typeface="微软雅黑" panose="020B0503020204020204" pitchFamily="34" charset="-122"/>
                  <a:ea typeface="微软雅黑" panose="020B0503020204020204" pitchFamily="34" charset="-122"/>
                  <a:sym typeface="+mn-ea"/>
                </a:rPr>
                <a:t>肺癌</a:t>
              </a:r>
              <a:r>
                <a:rPr lang="en-US" altLang="zh-CN" sz="1200" b="1" dirty="0" smtClean="0">
                  <a:latin typeface="微软雅黑" panose="020B0503020204020204" pitchFamily="34" charset="-122"/>
                  <a:ea typeface="微软雅黑" panose="020B0503020204020204" pitchFamily="34" charset="-122"/>
                  <a:sym typeface="+mn-ea"/>
                </a:rPr>
                <a:t>——ES-SCLC</a:t>
              </a:r>
              <a:r>
                <a:rPr lang="en-US" altLang="zh-CN" sz="1200" b="1" baseline="30000" dirty="0">
                  <a:latin typeface="微软雅黑" panose="020B0503020204020204" pitchFamily="34" charset="-122"/>
                  <a:ea typeface="微软雅黑" panose="020B0503020204020204" pitchFamily="34" charset="-122"/>
                  <a:sym typeface="+mn-ea"/>
                </a:rPr>
                <a:t>4</a:t>
              </a:r>
              <a:endParaRPr lang="zh-CN" altLang="en-US" sz="1200" b="1" baseline="30000" dirty="0">
                <a:solidFill>
                  <a:sysClr val="window" lastClr="FFFFFF"/>
                </a:solidFill>
                <a:latin typeface="微软雅黑" panose="020B0503020204020204" pitchFamily="34" charset="-122"/>
                <a:ea typeface="微软雅黑" panose="020B0503020204020204" pitchFamily="34" charset="-122"/>
                <a:cs typeface="+mn-ea"/>
                <a:sym typeface="+mn-ea"/>
              </a:endParaRPr>
            </a:p>
          </p:txBody>
        </p:sp>
        <p:sp>
          <p:nvSpPr>
            <p:cNvPr id="77" name="任意多边形 76"/>
            <p:cNvSpPr/>
            <p:nvPr>
              <p:custDataLst>
                <p:tags r:id="rId5"/>
              </p:custDataLst>
            </p:nvPr>
          </p:nvSpPr>
          <p:spPr>
            <a:xfrm>
              <a:off x="2368550" y="2909442"/>
              <a:ext cx="2060575" cy="531085"/>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7BA8C9"/>
            </a:solidFill>
            <a:ln>
              <a:noFill/>
            </a:ln>
          </p:spPr>
          <p:style>
            <a:lnRef idx="2">
              <a:srgbClr val="0F6FC6">
                <a:shade val="50000"/>
              </a:srgbClr>
            </a:lnRef>
            <a:fillRef idx="1">
              <a:srgbClr val="0F6FC6"/>
            </a:fillRef>
            <a:effectRef idx="0">
              <a:srgbClr val="0F6FC6"/>
            </a:effectRef>
            <a:fontRef idx="minor">
              <a:sysClr val="window" lastClr="FFFFFF"/>
            </a:fontRef>
          </p:style>
          <p:txBody>
            <a:bodyPr wrap="square" rIns="144000" rtlCol="0" anchor="ctr" anchorCtr="0">
              <a:noAutofit/>
            </a:bodyPr>
            <a:lstStyle/>
            <a:p>
              <a:pPr algn="ctr"/>
              <a:r>
                <a:rPr lang="zh-CN" altLang="en-US" sz="1200" b="1" dirty="0">
                  <a:latin typeface="微软雅黑" panose="020B0503020204020204" pitchFamily="34" charset="-122"/>
                  <a:ea typeface="微软雅黑" panose="020B0503020204020204" pitchFamily="34" charset="-122"/>
                  <a:sym typeface="+mn-ea"/>
                </a:rPr>
                <a:t>2021</a:t>
              </a:r>
              <a:r>
                <a:rPr lang="en-US" altLang="zh-CN" sz="1200" b="1" dirty="0">
                  <a:latin typeface="微软雅黑" panose="020B0503020204020204" pitchFamily="34" charset="-122"/>
                  <a:ea typeface="微软雅黑" panose="020B0503020204020204" pitchFamily="34" charset="-122"/>
                  <a:sym typeface="+mn-ea"/>
                </a:rPr>
                <a:t> ESMO</a:t>
              </a:r>
              <a:endParaRPr lang="en-US" altLang="zh-CN" sz="1200" b="1" dirty="0">
                <a:latin typeface="微软雅黑" panose="020B0503020204020204" pitchFamily="34" charset="-122"/>
                <a:ea typeface="微软雅黑" panose="020B0503020204020204" pitchFamily="34" charset="-122"/>
                <a:sym typeface="+mn-ea"/>
              </a:endParaRPr>
            </a:p>
            <a:p>
              <a:pPr algn="ctr"/>
              <a:r>
                <a:rPr lang="zh-CN" altLang="en-US" sz="1200" b="1" dirty="0">
                  <a:latin typeface="微软雅黑" panose="020B0503020204020204" pitchFamily="34" charset="-122"/>
                  <a:ea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sym typeface="+mn-ea"/>
                </a:rPr>
                <a:t>SCLC</a:t>
              </a:r>
              <a:r>
                <a:rPr lang="zh-CN" altLang="en-US" sz="1200" b="1" dirty="0">
                  <a:latin typeface="微软雅黑" panose="020B0503020204020204" pitchFamily="34" charset="-122"/>
                  <a:ea typeface="微软雅黑" panose="020B0503020204020204" pitchFamily="34" charset="-122"/>
                  <a:sym typeface="+mn-ea"/>
                </a:rPr>
                <a:t>的诊断，治疗和随访</a:t>
              </a:r>
              <a:r>
                <a:rPr lang="en-US" altLang="zh-CN" sz="1200" b="1" dirty="0">
                  <a:latin typeface="微软雅黑" panose="020B0503020204020204" pitchFamily="34" charset="-122"/>
                  <a:ea typeface="微软雅黑" panose="020B0503020204020204" pitchFamily="34" charset="-122"/>
                  <a:sym typeface="+mn-ea"/>
                </a:rPr>
                <a:t>——</a:t>
              </a:r>
              <a:r>
                <a:rPr lang="en-US" altLang="zh-CN" sz="1200" b="1" dirty="0" smtClean="0">
                  <a:latin typeface="微软雅黑" panose="020B0503020204020204" pitchFamily="34" charset="-122"/>
                  <a:ea typeface="微软雅黑" panose="020B0503020204020204" pitchFamily="34" charset="-122"/>
                  <a:sym typeface="+mn-ea"/>
                </a:rPr>
                <a:t>ES-SCLC</a:t>
              </a:r>
              <a:r>
                <a:rPr lang="en-US" altLang="zh-CN" sz="1200" b="1" baseline="30000" dirty="0">
                  <a:latin typeface="微软雅黑" panose="020B0503020204020204" pitchFamily="34" charset="-122"/>
                  <a:ea typeface="微软雅黑" panose="020B0503020204020204" pitchFamily="34" charset="-122"/>
                  <a:sym typeface="+mn-ea"/>
                </a:rPr>
                <a:t>5</a:t>
              </a:r>
              <a:endParaRPr lang="en-US" altLang="zh-CN" sz="1200" b="1" baseline="30000" dirty="0">
                <a:solidFill>
                  <a:sysClr val="window" lastClr="FFFFFF"/>
                </a:solidFill>
                <a:latin typeface="微软雅黑" panose="020B0503020204020204" pitchFamily="34" charset="-122"/>
                <a:ea typeface="微软雅黑" panose="020B0503020204020204" pitchFamily="34" charset="-122"/>
                <a:cs typeface="+mn-ea"/>
                <a:sym typeface="+mn-ea"/>
              </a:endParaRPr>
            </a:p>
          </p:txBody>
        </p:sp>
        <p:sp>
          <p:nvSpPr>
            <p:cNvPr id="78" name="任意多边形 77"/>
            <p:cNvSpPr/>
            <p:nvPr>
              <p:custDataLst>
                <p:tags r:id="rId6"/>
              </p:custDataLst>
            </p:nvPr>
          </p:nvSpPr>
          <p:spPr>
            <a:xfrm>
              <a:off x="2368550" y="3450365"/>
              <a:ext cx="2060575" cy="531085"/>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0B4E86"/>
            </a:solidFill>
            <a:ln>
              <a:noFill/>
            </a:ln>
          </p:spPr>
          <p:style>
            <a:lnRef idx="2">
              <a:srgbClr val="0F6FC6">
                <a:shade val="50000"/>
              </a:srgbClr>
            </a:lnRef>
            <a:fillRef idx="1">
              <a:srgbClr val="0F6FC6"/>
            </a:fillRef>
            <a:effectRef idx="0">
              <a:srgbClr val="0F6FC6"/>
            </a:effectRef>
            <a:fontRef idx="minor">
              <a:sysClr val="window" lastClr="FFFFFF"/>
            </a:fontRef>
          </p:style>
          <p:txBody>
            <a:bodyPr wrap="square" rIns="144000" rtlCol="0" anchor="ctr" anchorCtr="0">
              <a:noAutofit/>
            </a:bodyPr>
            <a:lstStyle/>
            <a:p>
              <a:pPr algn="ctr"/>
              <a:r>
                <a:rPr lang="en-US" altLang="zh-CN" sz="1200" b="1" dirty="0">
                  <a:latin typeface="微软雅黑" panose="020B0503020204020204" pitchFamily="34" charset="-122"/>
                  <a:ea typeface="微软雅黑" panose="020B0503020204020204" pitchFamily="34" charset="-122"/>
                  <a:sym typeface="+mn-ea"/>
                </a:rPr>
                <a:t>2022 CSCO</a:t>
              </a:r>
              <a:endParaRPr lang="en-US" altLang="zh-CN" sz="1200" b="1" dirty="0">
                <a:latin typeface="微软雅黑" panose="020B0503020204020204" pitchFamily="34" charset="-122"/>
                <a:ea typeface="微软雅黑" panose="020B0503020204020204" pitchFamily="34" charset="-122"/>
                <a:sym typeface="+mn-ea"/>
              </a:endParaRPr>
            </a:p>
            <a:p>
              <a:pPr algn="ctr"/>
              <a:r>
                <a:rPr lang="zh-CN" altLang="en-US" sz="1200" b="1" dirty="0">
                  <a:latin typeface="微软雅黑" panose="020B0503020204020204" pitchFamily="34" charset="-122"/>
                  <a:ea typeface="微软雅黑" panose="020B0503020204020204" pitchFamily="34" charset="-122"/>
                  <a:sym typeface="+mn-ea"/>
                </a:rPr>
                <a:t>小细胞肺癌诊疗</a:t>
              </a:r>
              <a:r>
                <a:rPr lang="zh-CN" altLang="en-US" sz="1200" b="1" dirty="0" smtClean="0">
                  <a:latin typeface="微软雅黑" panose="020B0503020204020204" pitchFamily="34" charset="-122"/>
                  <a:ea typeface="微软雅黑" panose="020B0503020204020204" pitchFamily="34" charset="-122"/>
                  <a:sym typeface="+mn-ea"/>
                </a:rPr>
                <a:t>指南</a:t>
              </a:r>
              <a:r>
                <a:rPr lang="en-US" altLang="zh-CN" sz="1200" b="1" baseline="30000" dirty="0">
                  <a:latin typeface="微软雅黑" panose="020B0503020204020204" pitchFamily="34" charset="-122"/>
                  <a:ea typeface="微软雅黑" panose="020B0503020204020204" pitchFamily="34" charset="-122"/>
                  <a:sym typeface="+mn-ea"/>
                </a:rPr>
                <a:t>6</a:t>
              </a:r>
              <a:endParaRPr lang="en-US" altLang="zh-CN" sz="1200" b="1" baseline="30000" dirty="0">
                <a:solidFill>
                  <a:sysClr val="window" lastClr="FFFFFF"/>
                </a:solidFill>
                <a:latin typeface="微软雅黑" panose="020B0503020204020204" pitchFamily="34" charset="-122"/>
                <a:ea typeface="微软雅黑" panose="020B0503020204020204" pitchFamily="34" charset="-122"/>
                <a:cs typeface="+mn-ea"/>
                <a:sym typeface="+mn-ea"/>
              </a:endParaRPr>
            </a:p>
          </p:txBody>
        </p:sp>
        <p:sp>
          <p:nvSpPr>
            <p:cNvPr id="79" name="矩形 78"/>
            <p:cNvSpPr/>
            <p:nvPr>
              <p:custDataLst>
                <p:tags r:id="rId7"/>
              </p:custDataLst>
            </p:nvPr>
          </p:nvSpPr>
          <p:spPr>
            <a:xfrm>
              <a:off x="2358777" y="2428875"/>
              <a:ext cx="709469" cy="1552575"/>
            </a:xfrm>
            <a:prstGeom prst="rect">
              <a:avLst/>
            </a:prstGeom>
            <a:gradFill>
              <a:gsLst>
                <a:gs pos="0">
                  <a:sysClr val="window" lastClr="FFFFFF">
                    <a:alpha val="0"/>
                  </a:sysClr>
                </a:gs>
                <a:gs pos="100000">
                  <a:sysClr val="windowText" lastClr="000000">
                    <a:alpha val="37000"/>
                  </a:sysClr>
                </a:gs>
              </a:gsLst>
              <a:lin ang="10800000" scaled="0"/>
            </a:gradFill>
            <a:ln>
              <a:noFill/>
            </a:ln>
          </p:spPr>
          <p:style>
            <a:lnRef idx="2">
              <a:srgbClr val="0F6FC6">
                <a:shade val="50000"/>
              </a:srgbClr>
            </a:lnRef>
            <a:fillRef idx="1">
              <a:srgbClr val="0F6FC6"/>
            </a:fillRef>
            <a:effectRef idx="0">
              <a:srgbClr val="0F6FC6"/>
            </a:effectRef>
            <a:fontRef idx="minor">
              <a:sysClr val="window" lastClr="FFFFFF"/>
            </a:fontRef>
          </p:style>
          <p:txBody>
            <a:bodyPr wrap="square" rIns="144000" rtlCol="0" anchor="ctr" anchorCtr="0">
              <a:noAutofit/>
            </a:bodyPr>
            <a:lstStyle/>
            <a:p>
              <a:pPr algn="ctr"/>
              <a:endParaRPr lang="zh-CN" altLang="en-US" sz="16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文本框 80"/>
            <p:cNvSpPr txBox="1"/>
            <p:nvPr/>
          </p:nvSpPr>
          <p:spPr>
            <a:xfrm>
              <a:off x="4498019" y="3481058"/>
              <a:ext cx="2553105" cy="461665"/>
            </a:xfrm>
            <a:prstGeom prst="rect">
              <a:avLst/>
            </a:prstGeom>
            <a:noFill/>
          </p:spPr>
          <p:txBody>
            <a:bodyPr wrap="square" rtlCol="0" anchor="ctr" anchorCtr="0">
              <a:noAutofit/>
            </a:bodyPr>
            <a:lstStyle/>
            <a:p>
              <a:pPr indent="0">
                <a:spcBef>
                  <a:spcPts val="600"/>
                </a:spcBef>
                <a:buNone/>
              </a:pPr>
              <a:r>
                <a:rPr lang="zh-CN" altLang="en-US" sz="1200" dirty="0" smtClean="0">
                  <a:latin typeface="微软雅黑" panose="020B0503020204020204" pitchFamily="34" charset="-122"/>
                  <a:ea typeface="微软雅黑" panose="020B0503020204020204" pitchFamily="34" charset="-122"/>
                  <a:sym typeface="+mn-ea"/>
                </a:rPr>
                <a:t>化疗</a:t>
              </a:r>
              <a:r>
                <a:rPr lang="zh-CN" altLang="en-US" sz="1200" dirty="0">
                  <a:latin typeface="微软雅黑" panose="020B0503020204020204" pitchFamily="34" charset="-122"/>
                  <a:ea typeface="微软雅黑" panose="020B0503020204020204" pitchFamily="34" charset="-122"/>
                  <a:sym typeface="+mn-ea"/>
                </a:rPr>
                <a:t>联合免疫治疗是</a:t>
              </a:r>
              <a:r>
                <a:rPr lang="en-US" altLang="zh-CN" sz="1200" dirty="0">
                  <a:latin typeface="微软雅黑" panose="020B0503020204020204" pitchFamily="34" charset="-122"/>
                  <a:ea typeface="微软雅黑" panose="020B0503020204020204" pitchFamily="34" charset="-122"/>
                  <a:sym typeface="+mn-ea"/>
                </a:rPr>
                <a:t>ES-</a:t>
              </a:r>
              <a:r>
                <a:rPr lang="zh-CN" altLang="en-US" sz="1200" dirty="0">
                  <a:latin typeface="微软雅黑" panose="020B0503020204020204" pitchFamily="34" charset="-122"/>
                  <a:ea typeface="微软雅黑" panose="020B0503020204020204" pitchFamily="34" charset="-122"/>
                  <a:sym typeface="+mn-ea"/>
                </a:rPr>
                <a:t>SCLC的一线治疗方案</a:t>
              </a:r>
              <a:endParaRPr lang="zh-CN" altLang="en-US" sz="1200" dirty="0">
                <a:latin typeface="微软雅黑" panose="020B0503020204020204" pitchFamily="34" charset="-122"/>
                <a:ea typeface="微软雅黑" panose="020B0503020204020204" pitchFamily="34" charset="-122"/>
                <a:sym typeface="+mn-ea"/>
              </a:endParaRPr>
            </a:p>
          </p:txBody>
        </p:sp>
        <p:sp>
          <p:nvSpPr>
            <p:cNvPr id="87" name="文本框 86"/>
            <p:cNvSpPr txBox="1"/>
            <p:nvPr/>
          </p:nvSpPr>
          <p:spPr>
            <a:xfrm>
              <a:off x="4497645" y="2941874"/>
              <a:ext cx="2671263" cy="461665"/>
            </a:xfrm>
            <a:prstGeom prst="rect">
              <a:avLst/>
            </a:prstGeom>
            <a:noFill/>
          </p:spPr>
          <p:txBody>
            <a:bodyPr wrap="square" rtlCol="0" anchor="ctr" anchorCtr="0">
              <a:noAutofit/>
            </a:bodyPr>
            <a:lstStyle/>
            <a:p>
              <a:pPr indent="0">
                <a:spcBef>
                  <a:spcPts val="600"/>
                </a:spcBef>
                <a:buNone/>
              </a:pPr>
              <a:r>
                <a:rPr lang="zh-CN" altLang="en-US" sz="1200" dirty="0" smtClean="0">
                  <a:latin typeface="微软雅黑" panose="020B0503020204020204" pitchFamily="34" charset="-122"/>
                  <a:ea typeface="微软雅黑" panose="020B0503020204020204" pitchFamily="34" charset="-122"/>
                  <a:sym typeface="+mn-ea"/>
                </a:rPr>
                <a:t>除</a:t>
              </a:r>
              <a:r>
                <a:rPr lang="zh-CN" altLang="en-US" sz="1200" dirty="0">
                  <a:latin typeface="微软雅黑" panose="020B0503020204020204" pitchFamily="34" charset="-122"/>
                  <a:ea typeface="微软雅黑" panose="020B0503020204020204" pitchFamily="34" charset="-122"/>
                  <a:sym typeface="+mn-ea"/>
                </a:rPr>
                <a:t>因并发症导致的</a:t>
              </a:r>
              <a:r>
                <a:rPr lang="en-US" altLang="zh-CN" sz="1200" dirty="0">
                  <a:latin typeface="微软雅黑" panose="020B0503020204020204" pitchFamily="34" charset="-122"/>
                  <a:ea typeface="微软雅黑" panose="020B0503020204020204" pitchFamily="34" charset="-122"/>
                  <a:sym typeface="+mn-ea"/>
                </a:rPr>
                <a:t>PS≥2</a:t>
              </a:r>
              <a:r>
                <a:rPr lang="zh-CN" altLang="en-US" sz="1200" dirty="0">
                  <a:latin typeface="微软雅黑" panose="020B0503020204020204" pitchFamily="34" charset="-122"/>
                  <a:ea typeface="微软雅黑" panose="020B0503020204020204" pitchFamily="34" charset="-122"/>
                  <a:sym typeface="+mn-ea"/>
                </a:rPr>
                <a:t>外，其余患者均应接受化疗±免疫治疗</a:t>
              </a:r>
              <a:r>
                <a:rPr lang="en-US" altLang="zh-CN" sz="1200" dirty="0">
                  <a:latin typeface="微软雅黑" panose="020B0503020204020204" pitchFamily="34" charset="-122"/>
                  <a:ea typeface="微软雅黑" panose="020B0503020204020204" pitchFamily="34" charset="-122"/>
                  <a:sym typeface="+mn-ea"/>
                </a:rPr>
                <a:t>(</a:t>
              </a:r>
              <a:r>
                <a:rPr lang="en-US" altLang="zh-CN" sz="1200" dirty="0" err="1">
                  <a:latin typeface="微软雅黑" panose="020B0503020204020204" pitchFamily="34" charset="-122"/>
                  <a:ea typeface="微软雅黑" panose="020B0503020204020204" pitchFamily="34" charset="-122"/>
                  <a:sym typeface="+mn-ea"/>
                </a:rPr>
                <a:t>ⅠA</a:t>
              </a:r>
              <a:r>
                <a:rPr lang="en-US" altLang="zh-CN" sz="1200" dirty="0" smtClean="0">
                  <a:latin typeface="微软雅黑" panose="020B0503020204020204" pitchFamily="34" charset="-122"/>
                  <a:ea typeface="微软雅黑" panose="020B0503020204020204" pitchFamily="34" charset="-122"/>
                  <a:sym typeface="+mn-ea"/>
                </a:rPr>
                <a:t>)</a:t>
              </a:r>
              <a:endParaRPr lang="zh-CN" altLang="en-US" sz="1200" dirty="0">
                <a:latin typeface="微软雅黑" panose="020B0503020204020204" pitchFamily="34" charset="-122"/>
                <a:ea typeface="微软雅黑" panose="020B0503020204020204" pitchFamily="34" charset="-122"/>
                <a:sym typeface="+mn-ea"/>
              </a:endParaRPr>
            </a:p>
          </p:txBody>
        </p:sp>
      </p:grpSp>
      <p:sp>
        <p:nvSpPr>
          <p:cNvPr id="7" name="矩形 6"/>
          <p:cNvSpPr/>
          <p:nvPr/>
        </p:nvSpPr>
        <p:spPr>
          <a:xfrm>
            <a:off x="803535" y="5628542"/>
            <a:ext cx="4930614" cy="535531"/>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mn-ea"/>
              </a:rPr>
              <a:t>接受化疗的</a:t>
            </a:r>
            <a:r>
              <a:rPr lang="en-US" altLang="zh-CN" sz="1200" dirty="0">
                <a:latin typeface="微软雅黑" panose="020B0503020204020204" pitchFamily="34" charset="-122"/>
                <a:ea typeface="微软雅黑" panose="020B0503020204020204" pitchFamily="34" charset="-122"/>
              </a:rPr>
              <a:t>SCLC</a:t>
            </a:r>
            <a:r>
              <a:rPr lang="zh-CN" altLang="en-US" sz="1200" dirty="0">
                <a:latin typeface="微软雅黑" panose="020B0503020204020204" pitchFamily="34" charset="-122"/>
                <a:ea typeface="微软雅黑" panose="020B0503020204020204" pitchFamily="34" charset="-122"/>
              </a:rPr>
              <a:t>患者</a:t>
            </a:r>
            <a:r>
              <a:rPr lang="en-US" altLang="zh-CN" sz="1200" b="1" dirty="0">
                <a:solidFill>
                  <a:srgbClr val="FF0000"/>
                </a:solidFill>
                <a:latin typeface="微软雅黑" panose="020B0503020204020204" pitchFamily="34" charset="-122"/>
                <a:ea typeface="微软雅黑" panose="020B0503020204020204" pitchFamily="34" charset="-122"/>
                <a:sym typeface="+mn-ea"/>
              </a:rPr>
              <a:t>≥3</a:t>
            </a:r>
            <a:r>
              <a:rPr lang="zh-CN" altLang="en-US" sz="1200" b="1" dirty="0">
                <a:solidFill>
                  <a:srgbClr val="FF0000"/>
                </a:solidFill>
                <a:latin typeface="微软雅黑" panose="020B0503020204020204" pitchFamily="34" charset="-122"/>
                <a:ea typeface="微软雅黑" panose="020B0503020204020204" pitchFamily="34" charset="-122"/>
                <a:sym typeface="+mn-ea"/>
              </a:rPr>
              <a:t>级</a:t>
            </a:r>
            <a:r>
              <a:rPr lang="zh-CN" altLang="en-US" sz="1200" b="1" dirty="0">
                <a:solidFill>
                  <a:srgbClr val="FF0000"/>
                </a:solidFill>
                <a:latin typeface="微软雅黑" panose="020B0503020204020204" pitchFamily="34" charset="-122"/>
                <a:ea typeface="微软雅黑" panose="020B0503020204020204" pitchFamily="34" charset="-122"/>
              </a:rPr>
              <a:t>骨髓抑制</a:t>
            </a:r>
            <a:r>
              <a:rPr lang="zh-CN" altLang="en-US" sz="1200" dirty="0">
                <a:latin typeface="微软雅黑" panose="020B0503020204020204" pitchFamily="34" charset="-122"/>
                <a:ea typeface="微软雅黑" panose="020B0503020204020204" pitchFamily="34" charset="-122"/>
              </a:rPr>
              <a:t>发生率达</a:t>
            </a:r>
            <a:r>
              <a:rPr lang="en-US" altLang="zh-CN" sz="1200" dirty="0" smtClean="0">
                <a:latin typeface="微软雅黑" panose="020B0503020204020204" pitchFamily="34" charset="-122"/>
                <a:ea typeface="微软雅黑" panose="020B0503020204020204" pitchFamily="34" charset="-122"/>
              </a:rPr>
              <a:t>60.9%</a:t>
            </a:r>
            <a:r>
              <a:rPr lang="en-US" altLang="zh-CN" sz="1200" baseline="30000" dirty="0" smtClean="0">
                <a:latin typeface="微软雅黑" panose="020B0503020204020204" pitchFamily="34" charset="-122"/>
                <a:ea typeface="微软雅黑" panose="020B0503020204020204" pitchFamily="34" charset="-122"/>
              </a:rPr>
              <a:t>7</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其中，</a:t>
            </a:r>
            <a:r>
              <a:rPr lang="zh-CN" altLang="en-US" sz="1200" b="1" dirty="0">
                <a:solidFill>
                  <a:srgbClr val="FF0000"/>
                </a:solidFill>
                <a:latin typeface="微软雅黑" panose="020B0503020204020204" pitchFamily="34" charset="-122"/>
                <a:ea typeface="微软雅黑" panose="020B0503020204020204" pitchFamily="34" charset="-122"/>
              </a:rPr>
              <a:t>三系骨髓抑制同时发生</a:t>
            </a:r>
            <a:r>
              <a:rPr lang="zh-CN" altLang="en-US" sz="1200" dirty="0">
                <a:latin typeface="微软雅黑" panose="020B0503020204020204" pitchFamily="34" charset="-122"/>
                <a:ea typeface="微软雅黑" panose="020B0503020204020204" pitchFamily="34" charset="-122"/>
              </a:rPr>
              <a:t>的概率高达</a:t>
            </a:r>
            <a:r>
              <a:rPr lang="en-US" altLang="zh-CN" sz="1200" dirty="0" smtClean="0">
                <a:latin typeface="微软雅黑" panose="020B0503020204020204" pitchFamily="34" charset="-122"/>
                <a:ea typeface="微软雅黑" panose="020B0503020204020204" pitchFamily="34" charset="-122"/>
              </a:rPr>
              <a:t>26.7%</a:t>
            </a:r>
            <a:r>
              <a:rPr lang="en-US" altLang="zh-CN" sz="1200" baseline="30000" dirty="0">
                <a:latin typeface="微软雅黑" panose="020B0503020204020204" pitchFamily="34" charset="-122"/>
                <a:ea typeface="微软雅黑" panose="020B0503020204020204" pitchFamily="34" charset="-122"/>
              </a:rPr>
              <a:t>7</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81"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grpSp>
        <p:nvGrpSpPr>
          <p:cNvPr id="10" name="Group 2"/>
          <p:cNvGrpSpPr/>
          <p:nvPr/>
        </p:nvGrpSpPr>
        <p:grpSpPr>
          <a:xfrm>
            <a:off x="1224950" y="122267"/>
            <a:ext cx="9609827" cy="594701"/>
            <a:chOff x="1224950" y="264034"/>
            <a:chExt cx="9609827" cy="594701"/>
          </a:xfrm>
        </p:grpSpPr>
        <p:sp>
          <p:nvSpPr>
            <p:cNvPr id="11"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12" name="组合 11"/>
            <p:cNvGrpSpPr/>
            <p:nvPr/>
          </p:nvGrpSpPr>
          <p:grpSpPr>
            <a:xfrm>
              <a:off x="1224950" y="612514"/>
              <a:ext cx="9609827" cy="246221"/>
              <a:chOff x="607784" y="3416099"/>
              <a:chExt cx="10976432" cy="246221"/>
            </a:xfrm>
          </p:grpSpPr>
          <p:sp>
            <p:nvSpPr>
              <p:cNvPr id="13" name="文本框 14"/>
              <p:cNvSpPr txBox="1"/>
              <p:nvPr/>
            </p:nvSpPr>
            <p:spPr>
              <a:xfrm>
                <a:off x="4865705" y="3416099"/>
                <a:ext cx="2502929"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药品基本信息</a:t>
                </a:r>
                <a:r>
                  <a:rPr kumimoji="0" lang="en-US" altLang="zh-CN"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(3</a:t>
                </a:r>
                <a:r>
                  <a:rPr lang="en-US" altLang="zh-CN" sz="1600" b="1" spc="300"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/3</a:t>
                </a:r>
                <a:r>
                  <a:rPr lang="zh-CN" altLang="en-US" sz="1600" b="1" spc="300"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kumimoji="0" lang="zh-CN" altLang="en-US" sz="1600" b="1" i="0" u="none" strike="noStrike" kern="1200" cap="none" spc="300" normalizeH="0" baseline="0" noProof="0" dirty="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cxnSp>
            <p:nvCxnSpPr>
              <p:cNvPr id="14"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灯片编号占位符 3"/>
          <p:cNvSpPr txBox="1"/>
          <p:nvPr/>
        </p:nvSpPr>
        <p:spPr>
          <a:xfrm>
            <a:off x="11669265" y="6507910"/>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fld>
            <a:endParaRPr 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2" name="灯片编号占位符 3"/>
          <p:cNvSpPr txBox="1"/>
          <p:nvPr/>
        </p:nvSpPr>
        <p:spPr>
          <a:xfrm>
            <a:off x="11673792" y="6356961"/>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fld>
            <a:endParaRPr lang="en-US" sz="1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矩形 37"/>
          <p:cNvSpPr/>
          <p:nvPr/>
        </p:nvSpPr>
        <p:spPr>
          <a:xfrm>
            <a:off x="958851" y="730882"/>
            <a:ext cx="9398000" cy="728293"/>
          </a:xfrm>
          <a:prstGeom prst="rect">
            <a:avLst/>
          </a:prstGeom>
          <a:noFill/>
          <a:ln>
            <a:noFill/>
          </a:ln>
        </p:spPr>
        <p:style>
          <a:lnRef idx="2">
            <a:srgbClr val="00B052">
              <a:shade val="50000"/>
            </a:srgbClr>
          </a:lnRef>
          <a:fillRef idx="1">
            <a:srgbClr val="00B052"/>
          </a:fillRef>
          <a:effectRef idx="0">
            <a:srgbClr val="00B052"/>
          </a:effectRef>
          <a:fontRef idx="minor">
            <a:srgbClr val="FFFFFF"/>
          </a:fontRef>
        </p:style>
        <p:txBody>
          <a:bodyPr rtlCol="0" anchor="ctr"/>
          <a:lstStyle/>
          <a:p>
            <a:pPr algn="ctr" defTabSz="609600">
              <a:spcBef>
                <a:spcPts val="600"/>
              </a:spcBef>
            </a:pP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与参照药品或已上市的同治疗领域药品相比的优势和</a:t>
            </a:r>
            <a:r>
              <a:rPr lang="zh-CN" altLang="en-US" sz="14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不足</a:t>
            </a:r>
            <a:endParaRPr lang="en-US" altLang="zh-CN" sz="14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defTabSz="609600">
              <a:spcBef>
                <a:spcPts val="600"/>
              </a:spcBef>
            </a:pP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曲</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拉西利是目前唯一仅对使用</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EP</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方案化疗的广泛期小细胞肺癌患者进行骨髓保护的药品，而同</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领域其他药品</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适用不同瘤种化疗引起的骨髓</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抑制</a:t>
            </a:r>
            <a:endPar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6" name="表格 15"/>
          <p:cNvGraphicFramePr>
            <a:graphicFrameLocks noGrp="1"/>
          </p:cNvGraphicFramePr>
          <p:nvPr/>
        </p:nvGraphicFramePr>
        <p:xfrm>
          <a:off x="400051" y="3233191"/>
          <a:ext cx="10515600" cy="3177540"/>
        </p:xfrm>
        <a:graphic>
          <a:graphicData uri="http://schemas.openxmlformats.org/drawingml/2006/table">
            <a:tbl>
              <a:tblPr firstRow="1" bandRow="1">
                <a:tableStyleId>{5C22544A-7EE6-4342-B048-85BDC9FD1C3A}</a:tableStyleId>
              </a:tblPr>
              <a:tblGrid>
                <a:gridCol w="1214313"/>
                <a:gridCol w="1695027"/>
                <a:gridCol w="1429929"/>
                <a:gridCol w="2439290"/>
                <a:gridCol w="2770188"/>
                <a:gridCol w="966853"/>
              </a:tblGrid>
              <a:tr h="236352">
                <a:tc gridSpan="2">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类型</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hMerge="1">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时间</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公司</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上市产品</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医保</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rowSpan="8">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中性粒细胞减少</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rowSpan="2">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短效</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1993年</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日本协和麒麟</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短效G-CSF(惠尔血)</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386758">
                <a:tc vMerge="1">
                  <a:tcPr/>
                </a:tc>
                <a:tc vMerge="1">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1998年-2013年</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北京双鹭药业等</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短效 G-CSF(立生素、吉粒芬、特尔津、瑞白等 )</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vMerge="1">
                  <a:tcPr anchor="ctr"/>
                </a:tc>
                <a:tc rowSpan="6">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长效</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2012年</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石药集团</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长效 G-CSF( 津优力 )</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vMerge="1">
                  <a:tcPr/>
                </a:tc>
                <a:tc vMerge="1">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2015年</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齐鲁制药</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长效 G-CSF(新瑞白 )</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vMerge="1">
                  <a:tcPr/>
                </a:tc>
                <a:tc vMerge="1">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2018年</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恒瑞医药</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长效 G-CSF( 艾多 )</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vMerge="1">
                  <a:tcPr/>
                </a:tc>
                <a:tc vMerge="1">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2022年</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新时代药业</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长效 G-CSF( 申力达）</a:t>
                      </a:r>
                      <a:endPar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vMerge="1">
                  <a:tcPr/>
                </a:tc>
                <a:tc vMerge="1">
                  <a:tcPr anchor="ctr"/>
                </a:tc>
                <a:tc>
                  <a:txBody>
                    <a:bodyPr/>
                    <a:lstStyle/>
                    <a:p>
                      <a:pPr algn="ctr"/>
                      <a:r>
                        <a:rPr lang="en-US" altLang="zh-CN" sz="1050" b="1" dirty="0" smtClean="0">
                          <a:latin typeface="Times New Roman" panose="02020603050405020304" pitchFamily="18" charset="0"/>
                          <a:ea typeface="微软雅黑" panose="020B0503020204020204" pitchFamily="34" charset="-122"/>
                          <a:cs typeface="Times New Roman" panose="02020603050405020304" pitchFamily="18" charset="0"/>
                        </a:rPr>
                        <a:t>2023</a:t>
                      </a: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年</a:t>
                      </a:r>
                      <a:endParaRPr lang="zh-CN" altLang="en-US" sz="105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特宝</a:t>
                      </a:r>
                      <a:r>
                        <a:rPr lang="en-US" altLang="zh-CN" sz="105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复星</a:t>
                      </a:r>
                      <a:endParaRPr lang="zh-CN" altLang="en-US" sz="105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长效 G-CSF（拓培非格司亭）</a:t>
                      </a:r>
                      <a:endPar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否</a:t>
                      </a:r>
                      <a:endPar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vMerge="1">
                  <a:tcPr/>
                </a:tc>
                <a:tc vMerge="1">
                  <a:tcPr anchor="ctr"/>
                </a:tc>
                <a:tc>
                  <a:txBody>
                    <a:bodyPr/>
                    <a:lstStyle/>
                    <a:p>
                      <a:pPr algn="ctr"/>
                      <a:r>
                        <a:rPr lang="en-US" altLang="zh-CN" sz="1050" b="1" dirty="0" smtClean="0">
                          <a:latin typeface="Times New Roman" panose="02020603050405020304" pitchFamily="18" charset="0"/>
                          <a:ea typeface="微软雅黑" panose="020B0503020204020204" pitchFamily="34" charset="-122"/>
                          <a:cs typeface="Times New Roman" panose="02020603050405020304" pitchFamily="18" charset="0"/>
                        </a:rPr>
                        <a:t>2023</a:t>
                      </a: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年</a:t>
                      </a:r>
                      <a:endParaRPr lang="zh-CN" altLang="en-US" sz="105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亿一</a:t>
                      </a:r>
                      <a:r>
                        <a:rPr lang="en-US" altLang="zh-CN" sz="105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天晴</a:t>
                      </a:r>
                      <a:endParaRPr lang="zh-CN" altLang="en-US" sz="105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长效 G-CSF（艾贝格司亭</a:t>
                      </a:r>
                      <a:r>
                        <a:rPr lang="en-US" altLang="zh-CN" sz="1050" b="1" dirty="0" smtClean="0">
                          <a:latin typeface="Times New Roman" panose="02020603050405020304" pitchFamily="18" charset="0"/>
                          <a:ea typeface="微软雅黑" panose="020B0503020204020204" pitchFamily="34" charset="-122"/>
                          <a:cs typeface="Times New Roman" panose="02020603050405020304" pitchFamily="18" charset="0"/>
                        </a:rPr>
                        <a:t>α</a:t>
                      </a: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rPr>
                        <a:t>否</a:t>
                      </a:r>
                      <a:endParaRPr lang="zh-CN" altLang="en-US" sz="1050" b="1"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血小板减少</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050" kern="100" dirty="0" smtClean="0">
                          <a:effectLst/>
                        </a:rPr>
                        <a:t>重组人血小板生成素</a:t>
                      </a:r>
                      <a:endParaRPr lang="zh-CN" altLang="zh-CN" sz="105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50" b="0" kern="100" dirty="0" smtClean="0">
                          <a:effectLst/>
                        </a:rPr>
                        <a:t>2005</a:t>
                      </a:r>
                      <a:r>
                        <a:rPr lang="zh-CN" altLang="zh-CN" sz="1050" b="0" kern="100" dirty="0" smtClean="0">
                          <a:effectLst/>
                        </a:rPr>
                        <a:t>年</a:t>
                      </a:r>
                      <a:r>
                        <a:rPr lang="en-US" altLang="zh-CN" sz="1050" b="0" kern="100" dirty="0" smtClean="0">
                          <a:effectLst/>
                        </a:rPr>
                        <a:t>5</a:t>
                      </a:r>
                      <a:r>
                        <a:rPr lang="zh-CN" altLang="zh-CN" sz="1050" b="0" kern="100" dirty="0" smtClean="0">
                          <a:effectLst/>
                        </a:rPr>
                        <a:t>月</a:t>
                      </a:r>
                      <a:endParaRPr lang="zh-CN" altLang="zh-CN" sz="1050" b="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anchor="ctr"/>
                </a:tc>
                <a:tc>
                  <a:txBody>
                    <a:bodyPr/>
                    <a:lstStyle/>
                    <a:p>
                      <a:pPr algn="ctr"/>
                      <a:r>
                        <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rPr>
                        <a:t>沈阳三生</a:t>
                      </a:r>
                      <a:endParaRPr lang="zh-CN" altLang="en-US" sz="105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050" b="0" kern="100" dirty="0" smtClean="0">
                          <a:effectLst/>
                        </a:rPr>
                        <a:t>重组人血小板生成素</a:t>
                      </a:r>
                      <a:r>
                        <a:rPr lang="zh-CN" altLang="en-US" sz="1050" b="0" kern="100" dirty="0" smtClean="0">
                          <a:effectLst/>
                        </a:rPr>
                        <a:t>注射液</a:t>
                      </a:r>
                      <a:endParaRPr lang="zh-CN" altLang="zh-CN" sz="1050" b="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rowSpan="2">
                  <a:txBody>
                    <a:bodyPr/>
                    <a:lstStyle/>
                    <a:p>
                      <a:pPr algn="ctr"/>
                      <a:r>
                        <a:rPr lang="zh-CN" altLang="en-US" sz="1050" dirty="0" smtClean="0">
                          <a:latin typeface="Times New Roman" panose="02020603050405020304" pitchFamily="18" charset="0"/>
                          <a:ea typeface="微软雅黑" panose="020B0503020204020204" pitchFamily="34" charset="-122"/>
                          <a:cs typeface="Times New Roman" panose="02020603050405020304" pitchFamily="18" charset="0"/>
                        </a:rPr>
                        <a:t>红细胞减少</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050" kern="100" dirty="0" smtClean="0">
                          <a:effectLst/>
                        </a:rPr>
                        <a:t>人促红素</a:t>
                      </a:r>
                      <a:endParaRPr lang="zh-CN" altLang="zh-CN" sz="105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50" b="0" kern="100" dirty="0" smtClean="0">
                          <a:effectLst/>
                        </a:rPr>
                        <a:t>1998</a:t>
                      </a:r>
                      <a:r>
                        <a:rPr lang="zh-CN" altLang="zh-CN" sz="1050" b="0" kern="100" dirty="0" smtClean="0">
                          <a:effectLst/>
                        </a:rPr>
                        <a:t>年</a:t>
                      </a:r>
                      <a:r>
                        <a:rPr lang="zh-CN" altLang="en-US" sz="1050" b="0" kern="100" dirty="0" smtClean="0">
                          <a:effectLst/>
                        </a:rPr>
                        <a:t>起</a:t>
                      </a:r>
                      <a:endParaRPr lang="zh-CN" altLang="zh-CN" sz="1050" b="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rPr>
                        <a:t>哈药等</a:t>
                      </a:r>
                      <a:endPar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rPr>
                        <a:t>人促红素注射液</a:t>
                      </a:r>
                      <a:endPar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36352">
                <a:tc vMerge="1">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050" kern="100" dirty="0" smtClean="0">
                          <a:effectLst/>
                        </a:rPr>
                        <a:t>重组人促红素</a:t>
                      </a:r>
                      <a:r>
                        <a:rPr lang="en-US" altLang="zh-CN" sz="1050" kern="100" dirty="0" smtClean="0">
                          <a:effectLst/>
                        </a:rPr>
                        <a:t>(CHO</a:t>
                      </a:r>
                      <a:r>
                        <a:rPr lang="zh-CN" altLang="zh-CN" sz="1050" kern="100" dirty="0" smtClean="0">
                          <a:effectLst/>
                        </a:rPr>
                        <a:t>细胞</a:t>
                      </a:r>
                      <a:r>
                        <a:rPr lang="en-US" altLang="zh-CN" sz="1050" kern="100" dirty="0" smtClean="0">
                          <a:effectLst/>
                        </a:rPr>
                        <a:t>)</a:t>
                      </a:r>
                      <a:endParaRPr lang="zh-CN" altLang="zh-CN" sz="105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50" b="0" kern="100" dirty="0" smtClean="0">
                          <a:effectLst/>
                        </a:rPr>
                        <a:t>1998</a:t>
                      </a:r>
                      <a:r>
                        <a:rPr lang="zh-CN" altLang="zh-CN" sz="1050" b="0" kern="100" dirty="0" smtClean="0">
                          <a:effectLst/>
                        </a:rPr>
                        <a:t>年</a:t>
                      </a:r>
                      <a:r>
                        <a:rPr lang="zh-CN" altLang="en-US" sz="1050" b="0" kern="100" dirty="0" smtClean="0">
                          <a:effectLst/>
                        </a:rPr>
                        <a:t>起</a:t>
                      </a:r>
                      <a:endParaRPr lang="zh-CN" altLang="zh-CN" sz="1050" b="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rPr>
                        <a:t>沈阳三生等</a:t>
                      </a:r>
                      <a:endPar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rPr>
                        <a:t>重组人促红素</a:t>
                      </a:r>
                      <a:r>
                        <a:rPr lang="en-US" altLang="zh-CN" sz="1050" b="0" dirty="0" smtClean="0">
                          <a:latin typeface="Times New Roman" panose="02020603050405020304" pitchFamily="18" charset="0"/>
                          <a:ea typeface="微软雅黑" panose="020B0503020204020204" pitchFamily="34" charset="-122"/>
                          <a:cs typeface="Times New Roman" panose="02020603050405020304" pitchFamily="18" charset="0"/>
                        </a:rPr>
                        <a:t>(CHO</a:t>
                      </a:r>
                      <a:r>
                        <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rPr>
                        <a:t>细胞</a:t>
                      </a:r>
                      <a:r>
                        <a:rPr lang="en-US" altLang="zh-CN" sz="1050" b="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050" b="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a:t>
                      </a:r>
                      <a:endParaRPr kumimoji="0" lang="zh-CN" altLang="en-US" sz="1050" b="0" i="0" u="none" strike="noStrike" kern="120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bl>
          </a:graphicData>
        </a:graphic>
      </p:graphicFrame>
      <p:sp>
        <p:nvSpPr>
          <p:cNvPr id="2" name="矩形 1"/>
          <p:cNvSpPr/>
          <p:nvPr/>
        </p:nvSpPr>
        <p:spPr>
          <a:xfrm>
            <a:off x="203200" y="1473089"/>
            <a:ext cx="10909302" cy="1696807"/>
          </a:xfrm>
          <a:prstGeom prst="rect">
            <a:avLst/>
          </a:prstGeom>
        </p:spPr>
        <p:style>
          <a:lnRef idx="2">
            <a:schemeClr val="accent5"/>
          </a:lnRef>
          <a:fillRef idx="1">
            <a:schemeClr val="lt1"/>
          </a:fillRef>
          <a:effectRef idx="0">
            <a:schemeClr val="accent5"/>
          </a:effectRef>
          <a:fontRef idx="minor">
            <a:schemeClr val="dk1"/>
          </a:fontRef>
        </p:style>
        <p:txBody>
          <a:bodyPr wrap="square" anchor="ctr" anchorCtr="0">
            <a:noAutofit/>
          </a:bodyPr>
          <a:lstStyle/>
          <a:p>
            <a:pPr algn="just">
              <a:spcBef>
                <a:spcPts val="600"/>
              </a:spcBef>
              <a:spcAft>
                <a:spcPts val="0"/>
              </a:spcAft>
            </a:pPr>
            <a:r>
              <a:rPr lang="zh-CN" altLang="zh-CN" sz="1200" b="1"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zh-CN" altLang="en-US" sz="1200" b="1" kern="100" dirty="0" smtClean="0">
                <a:latin typeface="Times New Roman" panose="02020603050405020304" pitchFamily="18" charset="0"/>
                <a:ea typeface="微软雅黑" panose="020B0503020204020204" pitchFamily="34" charset="-122"/>
                <a:cs typeface="Times New Roman" panose="02020603050405020304" pitchFamily="18" charset="0"/>
              </a:rPr>
              <a:t>同领域</a:t>
            </a:r>
            <a:r>
              <a:rPr lang="zh-CN" altLang="zh-CN" sz="1200" b="1" kern="100" dirty="0" smtClean="0">
                <a:latin typeface="Times New Roman" panose="02020603050405020304" pitchFamily="18" charset="0"/>
                <a:ea typeface="微软雅黑" panose="020B0503020204020204" pitchFamily="34" charset="-122"/>
                <a:cs typeface="Times New Roman" panose="02020603050405020304" pitchFamily="18" charset="0"/>
              </a:rPr>
              <a:t>产品</a:t>
            </a:r>
            <a:r>
              <a:rPr lang="zh-CN" altLang="zh-CN" sz="1200" b="1" kern="100" dirty="0">
                <a:latin typeface="Times New Roman" panose="02020603050405020304" pitchFamily="18" charset="0"/>
                <a:ea typeface="微软雅黑" panose="020B0503020204020204" pitchFamily="34" charset="-122"/>
                <a:cs typeface="Times New Roman" panose="02020603050405020304" pitchFamily="18" charset="0"/>
              </a:rPr>
              <a:t>相比，曲拉西利的</a:t>
            </a:r>
            <a:r>
              <a:rPr lang="zh-CN"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优势</a:t>
            </a:r>
            <a:r>
              <a:rPr lang="zh-CN" altLang="zh-CN" sz="1200" b="1" kern="100" dirty="0">
                <a:latin typeface="Times New Roman" panose="02020603050405020304" pitchFamily="18" charset="0"/>
                <a:ea typeface="微软雅黑" panose="020B0503020204020204" pitchFamily="34" charset="-122"/>
                <a:cs typeface="Times New Roman" panose="02020603050405020304" pitchFamily="18" charset="0"/>
              </a:rPr>
              <a:t>在于：</a:t>
            </a:r>
            <a:endParaRPr lang="zh-CN" altLang="zh-CN" sz="1200" kern="100" dirty="0">
              <a:latin typeface="Times New Roman" panose="02020603050405020304" pitchFamily="18" charset="0"/>
              <a:ea typeface="微软雅黑" panose="020B0503020204020204" pitchFamily="34" charset="-122"/>
              <a:cs typeface="Times New Roman" panose="02020603050405020304" pitchFamily="18" charset="0"/>
            </a:endParaRPr>
          </a:p>
          <a:p>
            <a:pPr lvl="1" algn="just">
              <a:spcBef>
                <a:spcPts val="600"/>
              </a:spcBef>
            </a:pPr>
            <a:r>
              <a:rPr lang="zh-CN" altLang="en-US" sz="1200" b="1"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①三系保护：</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传统药品仅针对单系不良反应，多系发生需要叠加药物治疗，曲拉西利针对化疗引起的</a:t>
            </a:r>
            <a:r>
              <a:rPr lang="zh-CN" altLang="en-US" sz="1200" b="1"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三系骨髓抑制</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均有</a:t>
            </a:r>
            <a:r>
              <a:rPr lang="zh-CN" altLang="en-US" sz="1200" kern="100" dirty="0" smtClean="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改善</a:t>
            </a:r>
            <a:endPar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endParaRPr>
          </a:p>
          <a:p>
            <a:pPr lvl="1" algn="just">
              <a:spcBef>
                <a:spcPts val="600"/>
              </a:spcBef>
            </a:pPr>
            <a:r>
              <a:rPr lang="zh-CN" altLang="en-US" sz="1200" b="1"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②前置保护：</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通过将骨髓细胞暂时停滞在</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G1</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期，保护其免受化疗损伤，而其他药物是在化疗杀伤骨髓细胞后，促进前体细胞提前增殖和分化，有</a:t>
            </a:r>
            <a:r>
              <a:rPr lang="zh-CN" altLang="en-US" sz="1200" b="1"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骨髓耗竭</a:t>
            </a:r>
            <a:r>
              <a:rPr lang="zh-CN" altLang="en-US" sz="1200" b="1" kern="100" dirty="0" smtClean="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风险</a:t>
            </a:r>
            <a:endParaRPr lang="zh-CN" altLang="en-US" sz="1200" b="1"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endParaRPr>
          </a:p>
          <a:p>
            <a:pPr lvl="1" algn="just">
              <a:spcBef>
                <a:spcPts val="600"/>
              </a:spcBef>
            </a:pPr>
            <a:r>
              <a:rPr lang="zh-CN" altLang="en-US" sz="1200" b="1"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③安全性更好：</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上述药品在治疗骨髓抑制的同时，会引起新的不良反应。如</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G-CSF</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使用后有</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30%</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的患者会出现≥</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2</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级骨</a:t>
            </a:r>
            <a:r>
              <a:rPr lang="zh-CN" altLang="en-US" sz="1200" kern="100" dirty="0" smtClean="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痛</a:t>
            </a:r>
            <a:r>
              <a:rPr lang="en-US" altLang="zh-CN" sz="1200" kern="100" baseline="30000" dirty="0" smtClean="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1</a:t>
            </a:r>
            <a:r>
              <a:rPr lang="zh-CN" altLang="en-US" sz="1200" kern="100" dirty="0" smtClean="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而曲拉西利整体不良事件发生率与安慰剂相当（</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94.3%vs96.6%</a:t>
            </a:r>
            <a:r>
              <a:rPr lang="zh-CN" altLang="en-US" sz="1200" kern="100" dirty="0" smtClean="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a:t>
            </a:r>
            <a:endPar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endParaRPr>
          </a:p>
          <a:p>
            <a:pPr algn="just">
              <a:spcBef>
                <a:spcPts val="600"/>
              </a:spcBef>
              <a:spcAft>
                <a:spcPts val="0"/>
              </a:spcAft>
            </a:pPr>
            <a:r>
              <a:rPr lang="zh-CN" altLang="zh-CN" sz="1200" b="1" kern="1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劣势</a:t>
            </a:r>
            <a:r>
              <a:rPr lang="zh-CN" altLang="zh-CN" sz="1200" b="1" kern="100" dirty="0" smtClean="0">
                <a:latin typeface="Times New Roman" panose="02020603050405020304" pitchFamily="18" charset="0"/>
                <a:ea typeface="微软雅黑" panose="020B0503020204020204" pitchFamily="34" charset="-122"/>
                <a:cs typeface="Times New Roman" panose="02020603050405020304" pitchFamily="18" charset="0"/>
              </a:rPr>
              <a:t>在于：</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rPr>
              <a:t>相较长效</a:t>
            </a:r>
            <a:r>
              <a:rPr lang="en-US" altLang="zh-CN" sz="1200" kern="100" dirty="0">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rPr>
              <a:t>仅需使用一针，曲拉西利需在化疗前连续使用三天，</a:t>
            </a:r>
            <a:r>
              <a:rPr lang="zh-CN" altLang="en-US" sz="1200" b="1" kern="100" dirty="0">
                <a:latin typeface="Times New Roman" panose="02020603050405020304" pitchFamily="18" charset="0"/>
                <a:ea typeface="微软雅黑" panose="020B0503020204020204" pitchFamily="34" charset="-122"/>
                <a:cs typeface="Times New Roman" panose="02020603050405020304" pitchFamily="18" charset="0"/>
              </a:rPr>
              <a:t>便利性</a:t>
            </a:r>
            <a:r>
              <a:rPr lang="zh-CN" altLang="en-US" sz="1200" kern="100" dirty="0">
                <a:latin typeface="Times New Roman" panose="02020603050405020304" pitchFamily="18" charset="0"/>
                <a:ea typeface="微软雅黑" panose="020B0503020204020204" pitchFamily="34" charset="-122"/>
                <a:cs typeface="Times New Roman" panose="02020603050405020304" pitchFamily="18" charset="0"/>
              </a:rPr>
              <a:t>有待</a:t>
            </a:r>
            <a:r>
              <a:rPr lang="zh-CN" altLang="en-US" sz="1200" kern="100" dirty="0" smtClean="0">
                <a:latin typeface="Times New Roman" panose="02020603050405020304" pitchFamily="18" charset="0"/>
                <a:ea typeface="微软雅黑" panose="020B0503020204020204" pitchFamily="34" charset="-122"/>
                <a:cs typeface="Times New Roman" panose="02020603050405020304" pitchFamily="18" charset="0"/>
              </a:rPr>
              <a:t>提高</a:t>
            </a:r>
            <a:endParaRPr lang="zh-CN" altLang="zh-CN" sz="12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03200" y="6639809"/>
            <a:ext cx="11601450" cy="200055"/>
          </a:xfrm>
          <a:prstGeom prst="rect">
            <a:avLst/>
          </a:prstGeom>
        </p:spPr>
        <p:txBody>
          <a:bodyPr wrap="square">
            <a:spAutoFit/>
          </a:bodyPr>
          <a:lstStyle/>
          <a:p>
            <a:r>
              <a:rPr lang="en-US" altLang="zh-CN" sz="7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1.Gavioli </a:t>
            </a:r>
            <a:r>
              <a:rPr lang="en-US" altLang="zh-CN" sz="700" dirty="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E, Abrams M. Prevention of granulocyte-colony stimulating factor (G-CSF) induced bone pain using double histamine blockade. Support Care Cancer. 2017 Mar;25(3):817-822</a:t>
            </a:r>
            <a:r>
              <a:rPr lang="en-US" altLang="zh-CN" sz="700" dirty="0" smtClean="0">
                <a:solidFill>
                  <a:srgbClr val="2121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7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29"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1" name="灯片编号占位符 3"/>
          <p:cNvSpPr txBox="1"/>
          <p:nvPr/>
        </p:nvSpPr>
        <p:spPr>
          <a:xfrm>
            <a:off x="11673792" y="6492875"/>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fld>
            <a:endParaRPr 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6" name="Group 2"/>
          <p:cNvGrpSpPr/>
          <p:nvPr/>
        </p:nvGrpSpPr>
        <p:grpSpPr>
          <a:xfrm>
            <a:off x="1224950" y="122267"/>
            <a:ext cx="9609827" cy="594701"/>
            <a:chOff x="1224950" y="264034"/>
            <a:chExt cx="9609827" cy="594701"/>
          </a:xfrm>
        </p:grpSpPr>
        <p:sp>
          <p:nvSpPr>
            <p:cNvPr id="17"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18" name="组合 17"/>
            <p:cNvGrpSpPr/>
            <p:nvPr/>
          </p:nvGrpSpPr>
          <p:grpSpPr>
            <a:xfrm>
              <a:off x="1224950" y="612514"/>
              <a:ext cx="9609827" cy="246221"/>
              <a:chOff x="607784" y="3416099"/>
              <a:chExt cx="10976432" cy="246221"/>
            </a:xfrm>
          </p:grpSpPr>
          <p:sp>
            <p:nvSpPr>
              <p:cNvPr id="19" name="文本框 14"/>
              <p:cNvSpPr txBox="1"/>
              <p:nvPr/>
            </p:nvSpPr>
            <p:spPr>
              <a:xfrm>
                <a:off x="5699704" y="3416099"/>
                <a:ext cx="834919"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安全性</a:t>
                </a:r>
                <a:endParaRPr kumimoji="0" lang="zh-CN" altLang="en-US" sz="1600" b="1" i="0" u="none" strike="noStrike" kern="1200" cap="none" spc="300" normalizeH="0" baseline="0" noProof="0" dirty="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cxnSp>
            <p:nvCxnSpPr>
              <p:cNvPr id="20"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1" name="标题 4"/>
          <p:cNvSpPr txBox="1"/>
          <p:nvPr/>
        </p:nvSpPr>
        <p:spPr>
          <a:xfrm>
            <a:off x="4233829" y="780388"/>
            <a:ext cx="5616575" cy="3386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18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科赛拉</a:t>
            </a:r>
            <a:r>
              <a:rPr lang="en-US" altLang="zh-CN" sz="1800" b="1" baseline="300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8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已完成</a:t>
            </a:r>
            <a:r>
              <a:rPr lang="zh-CN" altLang="en-US" sz="18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的</a:t>
            </a:r>
            <a:r>
              <a:rPr lang="en-US" altLang="zh-CN" sz="18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SCLC</a:t>
            </a:r>
            <a:r>
              <a:rPr lang="zh-CN" altLang="en-US" sz="1800" b="1"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三项临床研究</a:t>
            </a:r>
            <a:endParaRPr lang="zh-CN" altLang="en-US" sz="18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2" name="矩形 61"/>
          <p:cNvSpPr/>
          <p:nvPr/>
        </p:nvSpPr>
        <p:spPr>
          <a:xfrm>
            <a:off x="2163842" y="1182498"/>
            <a:ext cx="4250036" cy="18559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最常见</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的不良反应（≥ </a:t>
            </a:r>
            <a:r>
              <a:rPr lang="en-US" altLang="zh-CN"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包括：疲劳、低钙血症、低钾血症、低磷血症、天门冬氨酸氨基转移酶升高、头痛和感染性</a:t>
            </a: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肺炎</a:t>
            </a:r>
            <a:endParaRPr lang="en-US" altLang="zh-CN"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在接受</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曲拉西利治疗的患者中，最常</a:t>
            </a: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报道的</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 </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级不良反应（≥</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）发生率</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，与接受安慰剂治疗的患者相同或更高的是</a:t>
            </a: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低磷血症</a:t>
            </a:r>
            <a:endPar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3" name="矩形 62"/>
          <p:cNvSpPr/>
          <p:nvPr/>
        </p:nvSpPr>
        <p:spPr>
          <a:xfrm>
            <a:off x="401309" y="1182498"/>
            <a:ext cx="1633244" cy="1855977"/>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lstStyle/>
          <a:p>
            <a:pPr algn="ctr" defTabSz="609600"/>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说明书收载</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sz="14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defTabSz="609600"/>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安全性</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信息</a:t>
            </a:r>
            <a:endParaRPr lang="zh-CN" alt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4" name="矩形 63"/>
          <p:cNvSpPr/>
          <p:nvPr/>
        </p:nvSpPr>
        <p:spPr>
          <a:xfrm>
            <a:off x="2163841" y="3231002"/>
            <a:ext cx="4250036" cy="1454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整体</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不良事件发生率</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与安慰剂相当（</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94.3</a:t>
            </a:r>
            <a:r>
              <a:rPr lang="en-US" altLang="zh-CN"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vs 96.6</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因</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骨髓抑制或败血症入院患者比例更低（</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4.1</a:t>
            </a:r>
            <a:r>
              <a:rPr lang="en-US" altLang="zh-CN"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vs 13.6</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，见</a:t>
            </a:r>
            <a:r>
              <a:rPr lang="zh-CN" altLang="en-US" sz="14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sz="14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4" name="矩形 73"/>
          <p:cNvSpPr/>
          <p:nvPr/>
        </p:nvSpPr>
        <p:spPr>
          <a:xfrm>
            <a:off x="401307" y="3231002"/>
            <a:ext cx="1633246" cy="1454297"/>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lstStyle/>
          <a:p>
            <a:pPr algn="ctr" defTabSz="609600"/>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国内外</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不良事件</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defTabSz="609600"/>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发生情况</a:t>
            </a:r>
            <a:endParaRPr lang="zh-CN" alt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5" name="矩形 74"/>
          <p:cNvSpPr/>
          <p:nvPr/>
        </p:nvSpPr>
        <p:spPr>
          <a:xfrm>
            <a:off x="2163841" y="4907403"/>
            <a:ext cx="4250037" cy="151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500"/>
              </a:spcAft>
              <a:buFont typeface="Arial" panose="020B0604020202020204" pitchFamily="34" charset="0"/>
              <a:buChar char="•"/>
            </a:pP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与其他三</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系防治药物比</a:t>
            </a: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，安全性明显更好，</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可避免产生使用</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TPO</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等药物</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后的不良反应</a:t>
            </a:r>
            <a:endPar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spcAft>
                <a:spcPts val="500"/>
              </a:spcAft>
              <a:buFont typeface="Arial" panose="020B0604020202020204" pitchFamily="34" charset="0"/>
              <a:buChar char="•"/>
            </a:pPr>
            <a:r>
              <a:rPr lang="zh-CN" altLang="en-US" sz="14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临床</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G-CSF</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等治疗骨髓抑制，将伴随新的不良反应发生（详见右</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6" name="矩形 75"/>
          <p:cNvSpPr/>
          <p:nvPr/>
        </p:nvSpPr>
        <p:spPr>
          <a:xfrm>
            <a:off x="401309" y="4907403"/>
            <a:ext cx="1633244" cy="1512000"/>
          </a:xfrm>
          <a:prstGeom prst="rect">
            <a:avLst/>
          </a:prstGeom>
          <a:solidFill>
            <a:srgbClr val="0B4E86"/>
          </a:solidFill>
          <a:ln>
            <a:noFill/>
          </a:ln>
        </p:spPr>
        <p:style>
          <a:lnRef idx="2">
            <a:srgbClr val="00B052">
              <a:shade val="50000"/>
            </a:srgbClr>
          </a:lnRef>
          <a:fillRef idx="1">
            <a:srgbClr val="00B052"/>
          </a:fillRef>
          <a:effectRef idx="0">
            <a:srgbClr val="00B052"/>
          </a:effectRef>
          <a:fontRef idx="minor">
            <a:srgbClr val="FFFFFF"/>
          </a:fontRef>
        </p:style>
        <p:txBody>
          <a:bodyPr rtlCol="0" anchor="ctr"/>
          <a:lstStyle/>
          <a:p>
            <a:pPr algn="ctr" defTabSz="609600"/>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科赛拉 </a:t>
            </a:r>
            <a:r>
              <a:rPr lang="en-US" altLang="zh-CN" sz="1400" b="1" dirty="0" smtClean="0">
                <a:latin typeface="Times New Roman" panose="02020603050405020304" pitchFamily="18" charset="0"/>
                <a:ea typeface="微软雅黑" panose="020B0503020204020204" pitchFamily="34" charset="-122"/>
                <a:cs typeface="Times New Roman" panose="02020603050405020304" pitchFamily="18" charset="0"/>
              </a:rPr>
              <a:t>VS G-CSF</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等三系防治药物</a:t>
            </a:r>
            <a:endParaRPr lang="zh-CN" alt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82" name="表格 81"/>
          <p:cNvGraphicFramePr>
            <a:graphicFrameLocks noGrp="1"/>
          </p:cNvGraphicFramePr>
          <p:nvPr/>
        </p:nvGraphicFramePr>
        <p:xfrm>
          <a:off x="6620892" y="5005528"/>
          <a:ext cx="5209158" cy="1384414"/>
        </p:xfrm>
        <a:graphic>
          <a:graphicData uri="http://schemas.openxmlformats.org/drawingml/2006/table">
            <a:tbl>
              <a:tblPr firstRow="1" bandRow="1">
                <a:tableStyleId>{5940675A-B579-460E-94D1-54222C63F5DA}</a:tableStyleId>
              </a:tblPr>
              <a:tblGrid>
                <a:gridCol w="919851"/>
                <a:gridCol w="4289307"/>
              </a:tblGrid>
              <a:tr h="187446">
                <a:tc gridSpan="2">
                  <a:txBody>
                    <a:bodyPr/>
                    <a:lstStyle/>
                    <a:p>
                      <a:r>
                        <a:rPr lang="zh-CN" altLang="en-US" sz="9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表</a:t>
                      </a:r>
                      <a:r>
                        <a:rPr lang="en-US" altLang="zh-CN" sz="9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9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骨髓抑制常用药品的</a:t>
                      </a:r>
                      <a:r>
                        <a:rPr lang="zh-CN" altLang="en-US" sz="9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不良反应</a:t>
                      </a:r>
                      <a:r>
                        <a:rPr lang="en-US" altLang="zh-CN" sz="900" b="1" baseline="30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900" b="1" baseline="30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solidFill>
                      <a:srgbClr val="0B4E86"/>
                    </a:solidFill>
                  </a:tcPr>
                </a:tc>
                <a:tc hMerge="1">
                  <a:tcPr anchor="ctr"/>
                </a:tc>
              </a:tr>
              <a:tr h="187446">
                <a:tc>
                  <a:txBody>
                    <a:bodyPr/>
                    <a:lstStyle/>
                    <a:p>
                      <a:r>
                        <a:rPr lang="en-US" altLang="zh-CN" sz="9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G-CSF</a:t>
                      </a:r>
                      <a:endParaRPr lang="zh-CN" altLang="en-US" sz="9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骨痛，</a:t>
                      </a:r>
                      <a:r>
                        <a:rPr lang="en-US" altLang="zh-CN"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30%</a:t>
                      </a: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的患者会出现≥ </a:t>
                      </a:r>
                      <a:r>
                        <a:rPr lang="en-US" altLang="zh-CN"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2 </a:t>
                      </a: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级骨痛</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83252">
                <a:tc>
                  <a:txBody>
                    <a:bodyPr/>
                    <a:lstStyle/>
                    <a:p>
                      <a:r>
                        <a:rPr lang="zh-CN" altLang="en-US" sz="9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红细胞输注</a:t>
                      </a:r>
                      <a:endParaRPr lang="zh-CN" altLang="en-US" sz="9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indent="0" algn="just" fontAlgn="auto">
                        <a:lnSpc>
                          <a:spcPts val="2000"/>
                        </a:lnSpc>
                        <a:spcAft>
                          <a:spcPts val="500"/>
                        </a:spcAft>
                        <a:buFont typeface="Arial" panose="020B0604020202020204" pitchFamily="34" charset="0"/>
                        <a:buNone/>
                      </a:pP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隐性感染、免疫抑制、异源免疫和输血反应</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81860">
                <a:tc>
                  <a:txBody>
                    <a:bodyPr/>
                    <a:lstStyle/>
                    <a:p>
                      <a:r>
                        <a:rPr lang="en-US" altLang="zh-CN" sz="9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TPO</a:t>
                      </a:r>
                      <a:endParaRPr lang="zh-CN" altLang="en-US" sz="9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血栓、高凝、</a:t>
                      </a:r>
                      <a:r>
                        <a:rPr lang="en-US" altLang="zh-CN"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VTE</a:t>
                      </a: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（指南提示一旦血小板恢复正常，需立马减量或停药）</a:t>
                      </a:r>
                      <a:endPar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r>
              <a:tr h="299914">
                <a:tc>
                  <a:txBody>
                    <a:bodyPr/>
                    <a:lstStyle/>
                    <a:p>
                      <a:r>
                        <a:rPr lang="en-US" altLang="zh-CN" sz="900" b="1" dirty="0" smtClean="0">
                          <a:latin typeface="Times New Roman" panose="02020603050405020304" pitchFamily="18" charset="0"/>
                          <a:ea typeface="微软雅黑" panose="020B0503020204020204" pitchFamily="34" charset="-122"/>
                          <a:cs typeface="Times New Roman" panose="02020603050405020304" pitchFamily="18" charset="0"/>
                          <a:sym typeface="+mn-ea"/>
                        </a:rPr>
                        <a:t>ESA</a:t>
                      </a:r>
                      <a:endParaRPr lang="zh-CN" altLang="en-US" sz="900" b="1"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增加心肌梗死、脑血管意外和血栓栓塞的风险，降低 </a:t>
                      </a:r>
                      <a:r>
                        <a:rPr lang="en-US" altLang="zh-CN"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OS</a:t>
                      </a: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，以及导致肿瘤进展</a:t>
                      </a:r>
                      <a:r>
                        <a:rPr lang="en-US" altLang="zh-CN"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复发</a:t>
                      </a:r>
                      <a:endParaRPr lang="zh-CN" altLang="en-US" sz="90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nchor="ctr"/>
                </a:tc>
              </a:tr>
            </a:tbl>
          </a:graphicData>
        </a:graphic>
      </p:graphicFrame>
      <p:graphicFrame>
        <p:nvGraphicFramePr>
          <p:cNvPr id="23" name="表格 22"/>
          <p:cNvGraphicFramePr/>
          <p:nvPr>
            <p:custDataLst>
              <p:tags r:id="rId4"/>
            </p:custDataLst>
          </p:nvPr>
        </p:nvGraphicFramePr>
        <p:xfrm>
          <a:off x="6543166" y="1155503"/>
          <a:ext cx="5286884" cy="3653028"/>
        </p:xfrm>
        <a:graphic>
          <a:graphicData uri="http://schemas.openxmlformats.org/drawingml/2006/table">
            <a:tbl>
              <a:tblPr firstRow="1" bandRow="1">
                <a:tableStyleId>{5C22544A-7EE6-4342-B048-85BDC9FD1C3A}</a:tableStyleId>
              </a:tblPr>
              <a:tblGrid>
                <a:gridCol w="2067434"/>
                <a:gridCol w="1543050"/>
                <a:gridCol w="1676400"/>
              </a:tblGrid>
              <a:tr h="204216">
                <a:tc rowSpan="2">
                  <a:txBody>
                    <a:bodyPr/>
                    <a:lstStyle/>
                    <a:p>
                      <a:pPr marL="0" marR="0" lvl="0" indent="0" algn="l" defTabSz="914400" rtl="0" eaLnBrk="1" fontAlgn="ctr" latinLnBrk="0" hangingPunct="1">
                        <a:lnSpc>
                          <a:spcPct val="90000"/>
                        </a:lnSpc>
                        <a:spcBef>
                          <a:spcPts val="0"/>
                        </a:spcBef>
                        <a:spcAft>
                          <a:spcPts val="0"/>
                        </a:spcAft>
                        <a:buClrTx/>
                        <a:buSzTx/>
                        <a:buFontTx/>
                        <a:buNone/>
                        <a:defRPr/>
                      </a:pPr>
                      <a:r>
                        <a:rPr lang="zh-CN" altLang="en-US" sz="1000" b="1" dirty="0" smtClean="0">
                          <a:solidFill>
                            <a:schemeClr val="bg1"/>
                          </a:solidFill>
                          <a:latin typeface="微软雅黑" panose="020B0503020204020204" pitchFamily="34" charset="-122"/>
                          <a:ea typeface="微软雅黑" panose="020B0503020204020204" pitchFamily="34" charset="-122"/>
                        </a:rPr>
                        <a:t>表</a:t>
                      </a:r>
                      <a:r>
                        <a:rPr lang="en-US" altLang="zh-CN" sz="1000" b="1" dirty="0" smtClean="0">
                          <a:solidFill>
                            <a:schemeClr val="bg1"/>
                          </a:solidFill>
                          <a:latin typeface="微软雅黑" panose="020B0503020204020204" pitchFamily="34" charset="-122"/>
                          <a:ea typeface="微软雅黑" panose="020B0503020204020204" pitchFamily="34" charset="-122"/>
                        </a:rPr>
                        <a:t>1 </a:t>
                      </a:r>
                      <a:r>
                        <a:rPr lang="zh-CN" altLang="en-US" sz="1000" b="1" dirty="0" smtClean="0">
                          <a:solidFill>
                            <a:schemeClr val="bg1"/>
                          </a:solidFill>
                          <a:latin typeface="微软雅黑" panose="020B0503020204020204" pitchFamily="34" charset="-122"/>
                          <a:ea typeface="微软雅黑" panose="020B0503020204020204" pitchFamily="34" charset="-122"/>
                        </a:rPr>
                        <a:t>境外三项研究</a:t>
                      </a:r>
                      <a:r>
                        <a:rPr lang="en-US" altLang="zh-CN" sz="1000" b="1" dirty="0" smtClean="0">
                          <a:solidFill>
                            <a:schemeClr val="bg1"/>
                          </a:solidFill>
                          <a:latin typeface="微软雅黑" panose="020B0503020204020204" pitchFamily="34" charset="-122"/>
                          <a:ea typeface="微软雅黑" panose="020B0503020204020204" pitchFamily="34" charset="-122"/>
                        </a:rPr>
                        <a:t>AE</a:t>
                      </a:r>
                      <a:r>
                        <a:rPr lang="zh-CN" altLang="en-US" sz="1000" b="1" dirty="0" smtClean="0">
                          <a:solidFill>
                            <a:schemeClr val="bg1"/>
                          </a:solidFill>
                          <a:latin typeface="微软雅黑" panose="020B0503020204020204" pitchFamily="34" charset="-122"/>
                          <a:ea typeface="微软雅黑" panose="020B0503020204020204" pitchFamily="34" charset="-122"/>
                        </a:rPr>
                        <a:t>汇总分析</a:t>
                      </a:r>
                      <a:endParaRPr lang="zh-CN" altLang="en-US" sz="1000" b="1" dirty="0" smtClean="0">
                        <a:solidFill>
                          <a:schemeClr val="bg1"/>
                        </a:solidFill>
                        <a:latin typeface="微软雅黑" panose="020B0503020204020204" pitchFamily="34" charset="-122"/>
                        <a:ea typeface="微软雅黑" panose="020B0503020204020204" pitchFamily="34" charset="-122"/>
                      </a:endParaRPr>
                    </a:p>
                  </a:txBody>
                  <a:tcPr anchor="ctr">
                    <a:solidFill>
                      <a:srgbClr val="0B4E86"/>
                    </a:solidFill>
                  </a:tcPr>
                </a:tc>
                <a:tc gridSpan="2">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n(%)</a:t>
                      </a:r>
                      <a:endParaRPr lang="en-US" altLang="zh-CN" sz="900" b="1" dirty="0">
                        <a:solidFill>
                          <a:schemeClr val="bg1"/>
                        </a:solidFill>
                        <a:latin typeface="微软雅黑 Light" panose="020B0502040204020203" pitchFamily="34" charset="-122"/>
                        <a:ea typeface="微软雅黑 Light" panose="020B0502040204020203" pitchFamily="34" charset="-122"/>
                      </a:endParaRPr>
                    </a:p>
                  </a:txBody>
                  <a:tcPr anchor="ctr">
                    <a:solidFill>
                      <a:srgbClr val="0B4E86"/>
                    </a:solidFill>
                  </a:tcPr>
                </a:tc>
                <a:tc hMerge="1">
                  <a:tcPr>
                    <a:lnB w="12700" cmpd="sng">
                      <a:solidFill>
                        <a:schemeClr val="bg1"/>
                      </a:solidFill>
                      <a:prstDash val="solid"/>
                    </a:lnB>
                    <a:solidFill>
                      <a:srgbClr val="00B052"/>
                    </a:solidFill>
                  </a:tcPr>
                </a:tc>
              </a:tr>
              <a:tr h="204216">
                <a:tc vMerge="1">
                  <a:tcPr>
                    <a:lnR w="12700" cmpd="sng">
                      <a:solidFill>
                        <a:schemeClr val="bg1"/>
                      </a:solidFill>
                      <a:prstDash val="solid"/>
                    </a:lnR>
                    <a:solidFill>
                      <a:srgbClr val="00B052"/>
                    </a:solidFill>
                  </a:tcPr>
                </a:tc>
                <a:tc>
                  <a:txBody>
                    <a:bodyPr/>
                    <a:lstStyle/>
                    <a:p>
                      <a:pPr algn="ctr" fontAlgn="ctr">
                        <a:lnSpc>
                          <a:spcPct val="90000"/>
                        </a:lnSpc>
                        <a:buNone/>
                      </a:pPr>
                      <a:r>
                        <a:rPr lang="zh-CN" altLang="en-US" sz="900" dirty="0">
                          <a:latin typeface="微软雅黑 Light" panose="020B0502040204020203" pitchFamily="34" charset="-122"/>
                          <a:ea typeface="微软雅黑 Light" panose="020B0502040204020203" pitchFamily="34" charset="-122"/>
                        </a:rPr>
                        <a:t>曲拉西利</a:t>
                      </a:r>
                      <a:r>
                        <a:rPr lang="en-US" altLang="zh-CN" sz="900" dirty="0">
                          <a:latin typeface="微软雅黑 Light" panose="020B0502040204020203" pitchFamily="34" charset="-122"/>
                          <a:ea typeface="微软雅黑 Light" panose="020B0502040204020203" pitchFamily="34" charset="-122"/>
                        </a:rPr>
                        <a:t>   (n=122)</a:t>
                      </a:r>
                      <a:endParaRPr lang="en-US" altLang="zh-CN" sz="900" b="1" dirty="0">
                        <a:solidFill>
                          <a:schemeClr val="bg1"/>
                        </a:solidFill>
                        <a:latin typeface="微软雅黑 Light" panose="020B0502040204020203" pitchFamily="34" charset="-122"/>
                        <a:ea typeface="微软雅黑 Light" panose="020B0502040204020203" pitchFamily="34" charset="-122"/>
                      </a:endParaRPr>
                    </a:p>
                  </a:txBody>
                  <a:tcPr anchor="ctr"/>
                </a:tc>
                <a:tc>
                  <a:txBody>
                    <a:bodyPr/>
                    <a:lstStyle/>
                    <a:p>
                      <a:pPr algn="ctr" fontAlgn="ctr">
                        <a:lnSpc>
                          <a:spcPct val="90000"/>
                        </a:lnSpc>
                        <a:buNone/>
                      </a:pPr>
                      <a:r>
                        <a:rPr lang="zh-CN" altLang="en-US" sz="900">
                          <a:latin typeface="微软雅黑 Light" panose="020B0502040204020203" pitchFamily="34" charset="-122"/>
                          <a:ea typeface="微软雅黑 Light" panose="020B0502040204020203" pitchFamily="34" charset="-122"/>
                          <a:sym typeface="+mn-ea"/>
                        </a:rPr>
                        <a:t>安慰剂</a:t>
                      </a:r>
                      <a:r>
                        <a:rPr lang="en-US" altLang="zh-CN" sz="900">
                          <a:latin typeface="微软雅黑 Light" panose="020B0502040204020203" pitchFamily="34" charset="-122"/>
                          <a:ea typeface="微软雅黑 Light" panose="020B0502040204020203" pitchFamily="34" charset="-122"/>
                          <a:sym typeface="+mn-ea"/>
                        </a:rPr>
                        <a:t>    (n=118)</a:t>
                      </a:r>
                      <a:endParaRPr lang="en-US" altLang="zh-CN" sz="900" b="1">
                        <a:solidFill>
                          <a:schemeClr val="bg1"/>
                        </a:solidFill>
                        <a:latin typeface="微软雅黑 Light" panose="020B0502040204020203" pitchFamily="34" charset="-122"/>
                        <a:ea typeface="微软雅黑 Light" panose="020B0502040204020203" pitchFamily="34" charset="-122"/>
                        <a:sym typeface="+mn-ea"/>
                      </a:endParaRPr>
                    </a:p>
                  </a:txBody>
                  <a:tcPr anchor="ct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rPr>
                        <a:t>任意</a:t>
                      </a:r>
                      <a:r>
                        <a:rPr lang="en-US" altLang="zh-CN" sz="900" dirty="0">
                          <a:latin typeface="微软雅黑 Light" panose="020B0502040204020203" pitchFamily="34" charset="-122"/>
                          <a:ea typeface="微软雅黑 Light" panose="020B0502040204020203" pitchFamily="34" charset="-122"/>
                        </a:rPr>
                        <a:t> AE</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115(94.3)</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a:latin typeface="微软雅黑 Light" panose="020B0502040204020203" pitchFamily="34" charset="-122"/>
                          <a:ea typeface="微软雅黑 Light" panose="020B0502040204020203" pitchFamily="34" charset="-122"/>
                        </a:rPr>
                        <a:t>114(96.6)</a:t>
                      </a:r>
                      <a:endParaRPr lang="en-US" altLang="zh-CN" sz="90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rPr>
                        <a:t>任意安慰剂</a:t>
                      </a:r>
                      <a:r>
                        <a:rPr lang="en-US" altLang="zh-CN" sz="900" dirty="0">
                          <a:latin typeface="微软雅黑 Light" panose="020B0502040204020203" pitchFamily="34" charset="-122"/>
                          <a:ea typeface="微软雅黑 Light" panose="020B0502040204020203" pitchFamily="34" charset="-122"/>
                        </a:rPr>
                        <a:t>/</a:t>
                      </a:r>
                      <a:r>
                        <a:rPr lang="zh-CN" altLang="en-US" sz="900" dirty="0">
                          <a:latin typeface="微软雅黑 Light" panose="020B0502040204020203" pitchFamily="34" charset="-122"/>
                          <a:ea typeface="微软雅黑 Light" panose="020B0502040204020203" pitchFamily="34" charset="-122"/>
                        </a:rPr>
                        <a:t>曲拉西利相关AE</a:t>
                      </a:r>
                      <a:endParaRPr lang="zh-CN" altLang="en-US"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45(36.9)</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a:latin typeface="微软雅黑 Light" panose="020B0502040204020203" pitchFamily="34" charset="-122"/>
                          <a:ea typeface="微软雅黑 Light" panose="020B0502040204020203" pitchFamily="34" charset="-122"/>
                        </a:rPr>
                        <a:t>49(41.5)</a:t>
                      </a:r>
                      <a:endParaRPr lang="en-US" altLang="zh-CN" sz="90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rPr>
                        <a:t>任意严重</a:t>
                      </a:r>
                      <a:r>
                        <a:rPr lang="en-US" altLang="zh-CN" sz="900" dirty="0">
                          <a:latin typeface="微软雅黑 Light" panose="020B0502040204020203" pitchFamily="34" charset="-122"/>
                          <a:ea typeface="微软雅黑 Light" panose="020B0502040204020203" pitchFamily="34" charset="-122"/>
                        </a:rPr>
                        <a:t> AE</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a:latin typeface="微软雅黑 Light" panose="020B0502040204020203" pitchFamily="34" charset="-122"/>
                          <a:ea typeface="微软雅黑 Light" panose="020B0502040204020203" pitchFamily="34" charset="-122"/>
                        </a:rPr>
                        <a:t>36(29.5)</a:t>
                      </a:r>
                      <a:endParaRPr lang="en-US" altLang="zh-CN" sz="90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a:latin typeface="微软雅黑 Light" panose="020B0502040204020203" pitchFamily="34" charset="-122"/>
                          <a:ea typeface="微软雅黑 Light" panose="020B0502040204020203" pitchFamily="34" charset="-122"/>
                        </a:rPr>
                        <a:t>30(25.4)</a:t>
                      </a:r>
                      <a:endParaRPr lang="en-US" altLang="zh-CN" sz="90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任意安慰剂</a:t>
                      </a:r>
                      <a:r>
                        <a:rPr lang="en-US" altLang="zh-CN" sz="900" dirty="0">
                          <a:latin typeface="微软雅黑 Light" panose="020B0502040204020203" pitchFamily="34" charset="-122"/>
                          <a:ea typeface="微软雅黑 Light" panose="020B0502040204020203" pitchFamily="34" charset="-122"/>
                          <a:sym typeface="+mn-ea"/>
                        </a:rPr>
                        <a:t>/</a:t>
                      </a:r>
                      <a:r>
                        <a:rPr lang="zh-CN" altLang="en-US" sz="900" dirty="0">
                          <a:latin typeface="微软雅黑 Light" panose="020B0502040204020203" pitchFamily="34" charset="-122"/>
                          <a:ea typeface="微软雅黑 Light" panose="020B0502040204020203" pitchFamily="34" charset="-122"/>
                          <a:sym typeface="+mn-ea"/>
                        </a:rPr>
                        <a:t>曲拉西利相关的严重AE</a:t>
                      </a:r>
                      <a:endParaRPr lang="zh-CN" altLang="en-US" sz="900" dirty="0">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a:latin typeface="微软雅黑 Light" panose="020B0502040204020203" pitchFamily="34" charset="-122"/>
                          <a:ea typeface="微软雅黑 Light" panose="020B0502040204020203" pitchFamily="34" charset="-122"/>
                        </a:rPr>
                        <a:t>2(1.6)</a:t>
                      </a:r>
                      <a:endParaRPr lang="en-US" altLang="zh-CN" sz="90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a:latin typeface="微软雅黑 Light" panose="020B0502040204020203" pitchFamily="34" charset="-122"/>
                          <a:ea typeface="微软雅黑 Light" panose="020B0502040204020203" pitchFamily="34" charset="-122"/>
                        </a:rPr>
                        <a:t>1(0.8)</a:t>
                      </a:r>
                      <a:endParaRPr lang="en-US" altLang="zh-CN" sz="90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任意</a:t>
                      </a:r>
                      <a:r>
                        <a:rPr lang="en-US" altLang="zh-CN" sz="900" dirty="0">
                          <a:latin typeface="微软雅黑 Light" panose="020B0502040204020203" pitchFamily="34" charset="-122"/>
                          <a:ea typeface="微软雅黑 Light" panose="020B0502040204020203" pitchFamily="34" charset="-122"/>
                          <a:sym typeface="+mn-ea"/>
                        </a:rPr>
                        <a:t>≥3</a:t>
                      </a:r>
                      <a:r>
                        <a:rPr lang="zh-CN" altLang="en-US" sz="900" dirty="0">
                          <a:latin typeface="微软雅黑 Light" panose="020B0502040204020203" pitchFamily="34" charset="-122"/>
                          <a:ea typeface="微软雅黑 Light" panose="020B0502040204020203" pitchFamily="34" charset="-122"/>
                          <a:sym typeface="+mn-ea"/>
                        </a:rPr>
                        <a:t>级AE</a:t>
                      </a:r>
                      <a:endParaRPr lang="zh-CN" altLang="en-US" sz="900" dirty="0">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73(59.8)</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98(83.1)</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任意</a:t>
                      </a:r>
                      <a:r>
                        <a:rPr lang="en-US" altLang="zh-CN" sz="900" dirty="0">
                          <a:latin typeface="微软雅黑 Light" panose="020B0502040204020203" pitchFamily="34" charset="-122"/>
                          <a:ea typeface="微软雅黑 Light" panose="020B0502040204020203" pitchFamily="34" charset="-122"/>
                          <a:sym typeface="+mn-ea"/>
                        </a:rPr>
                        <a:t>≥4</a:t>
                      </a:r>
                      <a:r>
                        <a:rPr lang="zh-CN" altLang="en-US" sz="900" dirty="0">
                          <a:latin typeface="微软雅黑 Light" panose="020B0502040204020203" pitchFamily="34" charset="-122"/>
                          <a:ea typeface="微软雅黑 Light" panose="020B0502040204020203" pitchFamily="34" charset="-122"/>
                          <a:sym typeface="+mn-ea"/>
                        </a:rPr>
                        <a:t>级AE</a:t>
                      </a:r>
                      <a:endParaRPr lang="zh-CN" altLang="en-US" sz="900" dirty="0">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30(24.6)</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a:latin typeface="微软雅黑 Light" panose="020B0502040204020203" pitchFamily="34" charset="-122"/>
                          <a:ea typeface="微软雅黑 Light" panose="020B0502040204020203" pitchFamily="34" charset="-122"/>
                        </a:rPr>
                        <a:t>62(52.5)</a:t>
                      </a:r>
                      <a:endParaRPr lang="en-US" altLang="zh-CN" sz="90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任意安慰剂</a:t>
                      </a:r>
                      <a:r>
                        <a:rPr lang="en-US" altLang="zh-CN" sz="900" dirty="0">
                          <a:latin typeface="微软雅黑 Light" panose="020B0502040204020203" pitchFamily="34" charset="-122"/>
                          <a:ea typeface="微软雅黑 Light" panose="020B0502040204020203" pitchFamily="34" charset="-122"/>
                          <a:sym typeface="+mn-ea"/>
                        </a:rPr>
                        <a:t>/</a:t>
                      </a:r>
                      <a:r>
                        <a:rPr lang="zh-CN" altLang="en-US" sz="900" dirty="0">
                          <a:latin typeface="微软雅黑 Light" panose="020B0502040204020203" pitchFamily="34" charset="-122"/>
                          <a:ea typeface="微软雅黑 Light" panose="020B0502040204020203" pitchFamily="34" charset="-122"/>
                          <a:sym typeface="+mn-ea"/>
                        </a:rPr>
                        <a:t>曲拉西利相关的</a:t>
                      </a:r>
                      <a:r>
                        <a:rPr lang="en-US" altLang="zh-CN" sz="900" dirty="0">
                          <a:latin typeface="微软雅黑 Light" panose="020B0502040204020203" pitchFamily="34" charset="-122"/>
                          <a:ea typeface="微软雅黑 Light" panose="020B0502040204020203" pitchFamily="34" charset="-122"/>
                          <a:sym typeface="+mn-ea"/>
                        </a:rPr>
                        <a:t>≥3</a:t>
                      </a:r>
                      <a:r>
                        <a:rPr lang="zh-CN" altLang="en-US" sz="900" dirty="0">
                          <a:latin typeface="微软雅黑 Light" panose="020B0502040204020203" pitchFamily="34" charset="-122"/>
                          <a:ea typeface="微软雅黑 Light" panose="020B0502040204020203" pitchFamily="34" charset="-122"/>
                          <a:sym typeface="+mn-ea"/>
                        </a:rPr>
                        <a:t>级</a:t>
                      </a:r>
                      <a:r>
                        <a:rPr lang="en-US" altLang="zh-CN" sz="900" dirty="0">
                          <a:latin typeface="微软雅黑 Light" panose="020B0502040204020203" pitchFamily="34" charset="-122"/>
                          <a:ea typeface="微软雅黑 Light" panose="020B0502040204020203" pitchFamily="34" charset="-122"/>
                          <a:sym typeface="+mn-ea"/>
                        </a:rPr>
                        <a:t>AE</a:t>
                      </a:r>
                      <a:endParaRPr lang="en-US" altLang="zh-CN" sz="900" dirty="0">
                        <a:solidFill>
                          <a:srgbClr val="FF0000"/>
                        </a:solidFill>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10(8.2)</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18(15.3)</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血液系统AE</a:t>
                      </a:r>
                      <a:endParaRPr lang="zh-CN" altLang="en-US" sz="900" dirty="0">
                        <a:solidFill>
                          <a:srgbClr val="FF0000"/>
                        </a:solidFill>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82(67.2)</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106(89.8)</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任意血液系统</a:t>
                      </a:r>
                      <a:r>
                        <a:rPr lang="en-US" altLang="zh-CN" sz="900" dirty="0">
                          <a:latin typeface="微软雅黑 Light" panose="020B0502040204020203" pitchFamily="34" charset="-122"/>
                          <a:ea typeface="微软雅黑 Light" panose="020B0502040204020203" pitchFamily="34" charset="-122"/>
                          <a:sym typeface="+mn-ea"/>
                        </a:rPr>
                        <a:t>≥3</a:t>
                      </a:r>
                      <a:r>
                        <a:rPr lang="zh-CN" altLang="en-US" sz="900" dirty="0">
                          <a:latin typeface="微软雅黑 Light" panose="020B0502040204020203" pitchFamily="34" charset="-122"/>
                          <a:ea typeface="微软雅黑 Light" panose="020B0502040204020203" pitchFamily="34" charset="-122"/>
                          <a:sym typeface="+mn-ea"/>
                        </a:rPr>
                        <a:t>级AE</a:t>
                      </a:r>
                      <a:endParaRPr lang="zh-CN" altLang="en-US" sz="900" dirty="0">
                        <a:solidFill>
                          <a:srgbClr val="FF0000"/>
                        </a:solidFill>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54(44.3)</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91(77.1)</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solidFill>
                            <a:srgbClr val="FF0000"/>
                          </a:solidFill>
                          <a:latin typeface="微软雅黑 Light" panose="020B0502040204020203" pitchFamily="34" charset="-122"/>
                          <a:ea typeface="微软雅黑 Light" panose="020B0502040204020203" pitchFamily="34" charset="-122"/>
                          <a:sym typeface="+mn-ea"/>
                        </a:rPr>
                        <a:t>任意血液系统</a:t>
                      </a:r>
                      <a:r>
                        <a:rPr lang="en-US" altLang="zh-CN" sz="900" dirty="0">
                          <a:solidFill>
                            <a:srgbClr val="FF0000"/>
                          </a:solidFill>
                          <a:latin typeface="微软雅黑 Light" panose="020B0502040204020203" pitchFamily="34" charset="-122"/>
                          <a:ea typeface="微软雅黑 Light" panose="020B0502040204020203" pitchFamily="34" charset="-122"/>
                          <a:sym typeface="+mn-ea"/>
                        </a:rPr>
                        <a:t>≥4</a:t>
                      </a:r>
                      <a:r>
                        <a:rPr lang="zh-CN" altLang="en-US" sz="900" dirty="0">
                          <a:solidFill>
                            <a:srgbClr val="FF0000"/>
                          </a:solidFill>
                          <a:latin typeface="微软雅黑 Light" panose="020B0502040204020203" pitchFamily="34" charset="-122"/>
                          <a:ea typeface="微软雅黑 Light" panose="020B0502040204020203" pitchFamily="34" charset="-122"/>
                          <a:sym typeface="+mn-ea"/>
                        </a:rPr>
                        <a:t>级AE</a:t>
                      </a:r>
                      <a:endParaRPr lang="zh-CN" altLang="en-US" sz="900" dirty="0">
                        <a:solidFill>
                          <a:srgbClr val="FF0000"/>
                        </a:solidFill>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solidFill>
                            <a:srgbClr val="FF0000"/>
                          </a:solidFill>
                          <a:latin typeface="微软雅黑 Light" panose="020B0502040204020203" pitchFamily="34" charset="-122"/>
                          <a:ea typeface="微软雅黑 Light" panose="020B0502040204020203" pitchFamily="34" charset="-122"/>
                        </a:rPr>
                        <a:t>19(15.6)</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solidFill>
                            <a:srgbClr val="FF0000"/>
                          </a:solidFill>
                          <a:latin typeface="微软雅黑 Light" panose="020B0502040204020203" pitchFamily="34" charset="-122"/>
                          <a:ea typeface="微软雅黑 Light" panose="020B0502040204020203" pitchFamily="34" charset="-122"/>
                        </a:rPr>
                        <a:t>62(52.5)</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任意因研究药物导致试验终止的AE</a:t>
                      </a:r>
                      <a:endParaRPr lang="zh-CN" altLang="en-US" sz="900" dirty="0">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11(9.0)</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13(11.0)</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a:latin typeface="微软雅黑 Light" panose="020B0502040204020203" pitchFamily="34" charset="-122"/>
                          <a:ea typeface="微软雅黑 Light" panose="020B0502040204020203" pitchFamily="34" charset="-122"/>
                          <a:sym typeface="+mn-ea"/>
                        </a:rPr>
                        <a:t>全因住院</a:t>
                      </a:r>
                      <a:endParaRPr lang="zh-CN" altLang="en-US" sz="900">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30(24.6)</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30(25.4)</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solidFill>
                            <a:srgbClr val="FF0000"/>
                          </a:solidFill>
                          <a:latin typeface="微软雅黑 Light" panose="020B0502040204020203" pitchFamily="34" charset="-122"/>
                          <a:ea typeface="微软雅黑 Light" panose="020B0502040204020203" pitchFamily="34" charset="-122"/>
                          <a:sym typeface="+mn-ea"/>
                        </a:rPr>
                        <a:t>因骨髓抑制或败血症住院</a:t>
                      </a:r>
                      <a:endParaRPr lang="en-US" altLang="zh-CN" sz="900" b="0" dirty="0">
                        <a:solidFill>
                          <a:srgbClr val="FF0000"/>
                        </a:solidFill>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solidFill>
                            <a:srgbClr val="FF0000"/>
                          </a:solidFill>
                          <a:latin typeface="微软雅黑 Light" panose="020B0502040204020203" pitchFamily="34" charset="-122"/>
                          <a:ea typeface="微软雅黑 Light" panose="020B0502040204020203" pitchFamily="34" charset="-122"/>
                        </a:rPr>
                        <a:t>5(4.1)</a:t>
                      </a:r>
                      <a:endParaRPr lang="en-US" altLang="zh-CN" sz="900" b="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solidFill>
                            <a:srgbClr val="FF0000"/>
                          </a:solidFill>
                          <a:latin typeface="微软雅黑 Light" panose="020B0502040204020203" pitchFamily="34" charset="-122"/>
                          <a:ea typeface="微软雅黑 Light" panose="020B0502040204020203" pitchFamily="34" charset="-122"/>
                        </a:rPr>
                        <a:t>16(13.6)</a:t>
                      </a:r>
                      <a:endParaRPr lang="en-US" altLang="zh-CN" sz="900" b="0" dirty="0">
                        <a:solidFill>
                          <a:srgbClr val="FF0000"/>
                        </a:solidFill>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latin typeface="微软雅黑 Light" panose="020B0502040204020203" pitchFamily="34" charset="-122"/>
                          <a:ea typeface="微软雅黑 Light" panose="020B0502040204020203" pitchFamily="34" charset="-122"/>
                          <a:sym typeface="+mn-ea"/>
                        </a:rPr>
                        <a:t>任意致死性AE</a:t>
                      </a:r>
                      <a:endParaRPr lang="zh-CN" altLang="en-US" sz="900" dirty="0">
                        <a:latin typeface="微软雅黑 Light" panose="020B0502040204020203" pitchFamily="34" charset="-122"/>
                        <a:ea typeface="微软雅黑 Light" panose="020B0502040204020203" pitchFamily="34" charset="-122"/>
                        <a:sym typeface="+mn-ea"/>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6(4.9)</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c>
                  <a:txBody>
                    <a:bodyPr/>
                    <a:lstStyle/>
                    <a:p>
                      <a:pPr algn="ctr" fontAlgn="ctr">
                        <a:lnSpc>
                          <a:spcPct val="90000"/>
                        </a:lnSpc>
                        <a:buNone/>
                      </a:pPr>
                      <a:r>
                        <a:rPr lang="en-US" altLang="zh-CN" sz="900" dirty="0">
                          <a:latin typeface="微软雅黑 Light" panose="020B0502040204020203" pitchFamily="34" charset="-122"/>
                          <a:ea typeface="微软雅黑 Light" panose="020B0502040204020203" pitchFamily="34" charset="-122"/>
                        </a:rPr>
                        <a:t>3(2.5)</a:t>
                      </a:r>
                      <a:endParaRPr lang="en-US" altLang="zh-CN" sz="900" dirty="0">
                        <a:latin typeface="微软雅黑 Light" panose="020B0502040204020203" pitchFamily="34" charset="-122"/>
                        <a:ea typeface="微软雅黑 Light" panose="020B0502040204020203" pitchFamily="34" charset="-122"/>
                      </a:endParaRPr>
                    </a:p>
                  </a:txBody>
                  <a:tcPr anchor="ctr">
                    <a:solidFill>
                      <a:schemeClr val="bg1"/>
                    </a:solidFill>
                  </a:tcPr>
                </a:tc>
              </a:tr>
              <a:tr h="204216">
                <a:tc>
                  <a:txBody>
                    <a:bodyPr/>
                    <a:lstStyle/>
                    <a:p>
                      <a:pPr algn="l" fontAlgn="ctr">
                        <a:lnSpc>
                          <a:spcPct val="90000"/>
                        </a:lnSpc>
                        <a:buNone/>
                      </a:pPr>
                      <a:r>
                        <a:rPr lang="zh-CN" altLang="en-US" sz="900" dirty="0">
                          <a:solidFill>
                            <a:srgbClr val="FF0000"/>
                          </a:solidFill>
                          <a:latin typeface="微软雅黑 Light" panose="020B0502040204020203" pitchFamily="34" charset="-122"/>
                          <a:ea typeface="微软雅黑 Light" panose="020B0502040204020203" pitchFamily="34" charset="-122"/>
                          <a:sym typeface="+mn-ea"/>
                        </a:rPr>
                        <a:t>脱发（</a:t>
                      </a:r>
                      <a:r>
                        <a:rPr lang="en-US" altLang="zh-CN" sz="900" dirty="0">
                          <a:solidFill>
                            <a:srgbClr val="FF0000"/>
                          </a:solidFill>
                          <a:latin typeface="微软雅黑 Light" panose="020B0502040204020203" pitchFamily="34" charset="-122"/>
                          <a:ea typeface="微软雅黑 Light" panose="020B0502040204020203" pitchFamily="34" charset="-122"/>
                          <a:sym typeface="+mn-ea"/>
                        </a:rPr>
                        <a:t>G1T28-05</a:t>
                      </a:r>
                      <a:r>
                        <a:rPr lang="zh-CN" altLang="en-US" sz="900" dirty="0">
                          <a:solidFill>
                            <a:srgbClr val="FF0000"/>
                          </a:solidFill>
                          <a:latin typeface="微软雅黑 Light" panose="020B0502040204020203" pitchFamily="34" charset="-122"/>
                          <a:ea typeface="微软雅黑 Light" panose="020B0502040204020203" pitchFamily="34" charset="-122"/>
                          <a:sym typeface="+mn-ea"/>
                        </a:rPr>
                        <a:t>研究）</a:t>
                      </a:r>
                      <a:endParaRPr lang="zh-CN" altLang="en-US" sz="900" dirty="0">
                        <a:solidFill>
                          <a:srgbClr val="FF0000"/>
                        </a:solidFill>
                        <a:latin typeface="微软雅黑 Light" panose="020B0502040204020203" pitchFamily="34" charset="-122"/>
                        <a:ea typeface="微软雅黑 Light" panose="020B0502040204020203" pitchFamily="34" charset="-122"/>
                        <a:sym typeface="+mn-ea"/>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90000"/>
                        </a:lnSpc>
                        <a:buNone/>
                      </a:pPr>
                      <a:r>
                        <a:rPr lang="en-US" altLang="zh-CN" sz="900" dirty="0">
                          <a:solidFill>
                            <a:srgbClr val="FF0000"/>
                          </a:solidFill>
                          <a:latin typeface="微软雅黑 Light" panose="020B0502040204020203" pitchFamily="34" charset="-122"/>
                          <a:ea typeface="微软雅黑 Light" panose="020B0502040204020203" pitchFamily="34" charset="-122"/>
                        </a:rPr>
                        <a:t>16(13.1)</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90000"/>
                        </a:lnSpc>
                        <a:buNone/>
                      </a:pPr>
                      <a:r>
                        <a:rPr lang="en-US" altLang="zh-CN" sz="900" dirty="0">
                          <a:solidFill>
                            <a:srgbClr val="FF0000"/>
                          </a:solidFill>
                          <a:latin typeface="微软雅黑 Light" panose="020B0502040204020203" pitchFamily="34" charset="-122"/>
                          <a:ea typeface="微软雅黑 Light" panose="020B0502040204020203" pitchFamily="34" charset="-122"/>
                        </a:rPr>
                        <a:t>30(25.4)</a:t>
                      </a:r>
                      <a:endParaRPr lang="en-US" altLang="zh-CN" sz="900" dirty="0">
                        <a:solidFill>
                          <a:srgbClr val="FF0000"/>
                        </a:solidFill>
                        <a:latin typeface="微软雅黑 Light" panose="020B0502040204020203" pitchFamily="34" charset="-122"/>
                        <a:ea typeface="微软雅黑 Light" panose="020B0502040204020203" pitchFamily="34" charset="-122"/>
                      </a:endParaRPr>
                    </a:p>
                  </a:txBody>
                  <a:tcPr anchor="ct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矩形 1"/>
          <p:cNvSpPr/>
          <p:nvPr/>
        </p:nvSpPr>
        <p:spPr>
          <a:xfrm>
            <a:off x="447166" y="6611779"/>
            <a:ext cx="6096000" cy="246221"/>
          </a:xfrm>
          <a:prstGeom prst="rect">
            <a:avLst/>
          </a:prstGeom>
        </p:spPr>
        <p:txBody>
          <a:bodyPr>
            <a:spAutoFit/>
          </a:bodyPr>
          <a:lstStyle/>
          <a:p>
            <a:r>
              <a:rPr lang="en-US" altLang="zh-CN" sz="1000" dirty="0" smtClean="0"/>
              <a:t>1.</a:t>
            </a:r>
            <a:r>
              <a:rPr lang="zh-CN" altLang="en-US" sz="1000" dirty="0" smtClean="0"/>
              <a:t>曲拉西利说明书、临床试验数据；</a:t>
            </a:r>
            <a:r>
              <a:rPr lang="en-US" altLang="zh-CN" sz="1000" dirty="0" smtClean="0"/>
              <a:t>2.</a:t>
            </a:r>
            <a:r>
              <a:rPr lang="zh-CN" altLang="en-US" sz="1000" dirty="0" smtClean="0"/>
              <a:t>相关产品说明书</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矩形 227"/>
          <p:cNvSpPr/>
          <p:nvPr/>
        </p:nvSpPr>
        <p:spPr>
          <a:xfrm>
            <a:off x="502418" y="1543227"/>
            <a:ext cx="11036811" cy="4928034"/>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7670" rtl="0" eaLnBrk="1" fontAlgn="auto" latinLnBrk="0" hangingPunct="1">
              <a:lnSpc>
                <a:spcPct val="100000"/>
              </a:lnSpc>
              <a:spcBef>
                <a:spcPct val="0"/>
              </a:spcBef>
              <a:spcAft>
                <a:spcPct val="0"/>
              </a:spcAft>
              <a:buClrTx/>
              <a:buSzTx/>
              <a:buFontTx/>
              <a:buNone/>
              <a:defRPr/>
            </a:pPr>
            <a:endParaRPr kumimoji="0" lang="zh-CN" altLang="en-US" sz="1605"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aphicFrame>
        <p:nvGraphicFramePr>
          <p:cNvPr id="8" name="对象 7" hidden="1"/>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7" name="think-cell 幻灯片" r:id="rId9" imgW="5715" imgH="5715" progId="TCLayout.ActiveDocument.1">
                  <p:embed/>
                </p:oleObj>
              </mc:Choice>
              <mc:Fallback>
                <p:oleObj name="think-cell 幻灯片" r:id="rId9" imgW="5715" imgH="5715" progId="TCLayout.ActiveDocument.1">
                  <p:embed/>
                  <p:pic>
                    <p:nvPicPr>
                      <p:cNvPr id="0" name="对象 7" hidden="1"/>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0" name="Group 2"/>
          <p:cNvGrpSpPr/>
          <p:nvPr/>
        </p:nvGrpSpPr>
        <p:grpSpPr>
          <a:xfrm>
            <a:off x="1224950" y="122267"/>
            <a:ext cx="9609827" cy="594701"/>
            <a:chOff x="1224950" y="264034"/>
            <a:chExt cx="9609827" cy="594701"/>
          </a:xfrm>
        </p:grpSpPr>
        <p:sp>
          <p:nvSpPr>
            <p:cNvPr id="11"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12" name="组合 11"/>
            <p:cNvGrpSpPr/>
            <p:nvPr/>
          </p:nvGrpSpPr>
          <p:grpSpPr>
            <a:xfrm>
              <a:off x="1224950" y="612514"/>
              <a:ext cx="9609827" cy="246221"/>
              <a:chOff x="607784" y="3416099"/>
              <a:chExt cx="10976432" cy="246221"/>
            </a:xfrm>
          </p:grpSpPr>
          <p:sp>
            <p:nvSpPr>
              <p:cNvPr id="13" name="文本框 14"/>
              <p:cNvSpPr txBox="1"/>
              <p:nvPr/>
            </p:nvSpPr>
            <p:spPr>
              <a:xfrm>
                <a:off x="5205348" y="3416099"/>
                <a:ext cx="1823641"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有效性（</a:t>
                </a:r>
                <a:r>
                  <a:rPr kumimoji="0" lang="en-US" altLang="zh-CN"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1</a:t>
                </a:r>
                <a:r>
                  <a:rPr lang="en-US" altLang="zh-CN" sz="1600" b="1" spc="300"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/3</a:t>
                </a:r>
                <a:r>
                  <a:rPr kumimoji="0" lang="zh-CN" altLang="en-US" sz="1600" b="1" i="0" u="none" strike="noStrike" kern="1200" cap="none" spc="300" normalizeH="0" baseline="0" noProof="0" dirty="0" smtClean="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kumimoji="0" lang="zh-CN" altLang="en-US" sz="1600" b="1" i="0" u="none" strike="noStrike" kern="1200" cap="none" spc="300" normalizeH="0" baseline="0" noProof="0" dirty="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cxnSp>
            <p:nvCxnSpPr>
              <p:cNvPr id="14"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灯片编号占位符 3"/>
          <p:cNvSpPr txBox="1"/>
          <p:nvPr/>
        </p:nvSpPr>
        <p:spPr>
          <a:xfrm>
            <a:off x="11642443" y="6471261"/>
            <a:ext cx="442008" cy="3867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fld>
            <a:endParaRPr lang="en-US" sz="1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矩形: 折角 61"/>
          <p:cNvSpPr/>
          <p:nvPr/>
        </p:nvSpPr>
        <p:spPr>
          <a:xfrm>
            <a:off x="542643" y="778526"/>
            <a:ext cx="11099800" cy="703143"/>
          </a:xfrm>
          <a:prstGeom prst="foldedCorner">
            <a:avLst>
              <a:gd name="adj" fmla="val 19202"/>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endParaRPr>
          </a:p>
        </p:txBody>
      </p:sp>
      <p:grpSp>
        <p:nvGrpSpPr>
          <p:cNvPr id="50" name="组合 49"/>
          <p:cNvGrpSpPr/>
          <p:nvPr/>
        </p:nvGrpSpPr>
        <p:grpSpPr>
          <a:xfrm>
            <a:off x="812573" y="1022145"/>
            <a:ext cx="164307" cy="164307"/>
            <a:chOff x="4626719" y="4000794"/>
            <a:chExt cx="302998" cy="302998"/>
          </a:xfrm>
        </p:grpSpPr>
        <p:sp>
          <p:nvSpPr>
            <p:cNvPr id="51" name="椭圆 50"/>
            <p:cNvSpPr/>
            <p:nvPr/>
          </p:nvSpPr>
          <p:spPr>
            <a:xfrm>
              <a:off x="4663918" y="4037993"/>
              <a:ext cx="228600" cy="228600"/>
            </a:xfrm>
            <a:prstGeom prst="ellipse">
              <a:avLst/>
            </a:prstGeom>
            <a:gradFill>
              <a:gsLst>
                <a:gs pos="25000">
                  <a:schemeClr val="accent1"/>
                </a:gs>
                <a:gs pos="100000">
                  <a:schemeClr val="accent1">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endParaRPr>
            </a:p>
          </p:txBody>
        </p:sp>
        <p:sp>
          <p:nvSpPr>
            <p:cNvPr id="52" name="椭圆 51"/>
            <p:cNvSpPr/>
            <p:nvPr/>
          </p:nvSpPr>
          <p:spPr>
            <a:xfrm>
              <a:off x="4626719" y="4000794"/>
              <a:ext cx="302998" cy="302998"/>
            </a:xfrm>
            <a:prstGeom prst="ellipse">
              <a:avLst/>
            </a:prstGeom>
            <a:gradFill>
              <a:gsLst>
                <a:gs pos="0">
                  <a:schemeClr val="accent1">
                    <a:alpha val="15000"/>
                  </a:schemeClr>
                </a:gs>
                <a:gs pos="100000">
                  <a:schemeClr val="accent1">
                    <a:lumMod val="60000"/>
                    <a:lumOff val="40000"/>
                    <a:alpha val="0"/>
                  </a:schemeClr>
                </a:gs>
              </a:gsLst>
              <a:lin ang="0" scaled="1"/>
            </a:gradFill>
            <a:ln w="3175">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endParaRPr>
            </a:p>
          </p:txBody>
        </p:sp>
        <p:sp>
          <p:nvSpPr>
            <p:cNvPr id="53" name="等腰三角形 52"/>
            <p:cNvSpPr/>
            <p:nvPr/>
          </p:nvSpPr>
          <p:spPr>
            <a:xfrm rot="5400000">
              <a:off x="4722973" y="4104668"/>
              <a:ext cx="110490" cy="952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endParaRPr>
            </a:p>
          </p:txBody>
        </p:sp>
      </p:grpSp>
      <p:sp>
        <p:nvSpPr>
          <p:cNvPr id="54" name="文本框 53"/>
          <p:cNvSpPr txBox="1"/>
          <p:nvPr/>
        </p:nvSpPr>
        <p:spPr>
          <a:xfrm>
            <a:off x="1093251" y="845181"/>
            <a:ext cx="10437919" cy="609398"/>
          </a:xfrm>
          <a:prstGeom prst="rect">
            <a:avLst/>
          </a:prstGeom>
          <a:noFill/>
        </p:spPr>
        <p:txBody>
          <a:bodyPr wrap="square" rtlCol="0" anchor="t">
            <a:spAutoFit/>
          </a:bodyPr>
          <a:lstStyle/>
          <a:p>
            <a:pPr>
              <a:lnSpc>
                <a:spcPct val="120000"/>
              </a:lnSpc>
            </a:pPr>
            <a:r>
              <a:rPr lang="zh-CN" altLang="en-US" sz="1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两项</a:t>
            </a:r>
            <a:r>
              <a:rPr lang="en-US" altLang="zh-CN"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ES-SCLC</a:t>
            </a:r>
            <a:r>
              <a:rPr lang="zh-CN" altLang="en-US" sz="1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临床一线研究（</a:t>
            </a:r>
            <a:r>
              <a:rPr lang="zh-CN" altLang="en-US" sz="14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境外</a:t>
            </a:r>
            <a:r>
              <a:rPr lang="zh-CN" altLang="en-US" sz="1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）汇总</a:t>
            </a:r>
            <a:r>
              <a:rPr lang="zh-CN" altLang="en-US"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分析</a:t>
            </a:r>
            <a:r>
              <a:rPr lang="zh-CN" altLang="en-US" sz="14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zh-CN" altLang="en-US" sz="14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曲拉西利</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单系</a:t>
            </a:r>
            <a:r>
              <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及二、三系并发骨髓抑制事件（包括严重中性粒细胞减少症、贫血、血小板减少症）发生率更</a:t>
            </a:r>
            <a:r>
              <a:rPr lang="zh-CN" altLang="en-US" sz="1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低</a:t>
            </a:r>
            <a:endPar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17" name="文本框 116"/>
          <p:cNvSpPr txBox="1"/>
          <p:nvPr/>
        </p:nvSpPr>
        <p:spPr>
          <a:xfrm>
            <a:off x="542643" y="6605601"/>
            <a:ext cx="10477902" cy="206308"/>
          </a:xfrm>
          <a:prstGeom prst="rect">
            <a:avLst/>
          </a:prstGeom>
        </p:spPr>
        <p:txBody>
          <a:bodyPr wrap="square">
            <a:spAutoFit/>
          </a:bodyPr>
          <a:lstStyle>
            <a:defPPr>
              <a:defRPr lang="zh-CN"/>
            </a:defPPr>
            <a:lvl1pPr marL="144145" marR="71755" indent="-144145">
              <a:spcBef>
                <a:spcPts val="125"/>
              </a:spcBef>
              <a:buFont typeface="+mj-lt"/>
              <a:buAutoNum type="arabicPeriod"/>
              <a:defRPr sz="700">
                <a:solidFill>
                  <a:srgbClr val="333333">
                    <a:lumMod val="60000"/>
                    <a:lumOff val="40000"/>
                  </a:srgb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solidFill>
                  <a:srgbClr val="333333"/>
                </a:solidFill>
                <a:latin typeface="Times New Roman" panose="02020603050405020304" pitchFamily="18" charset="0"/>
                <a:cs typeface="Times New Roman" panose="02020603050405020304" pitchFamily="18" charset="0"/>
              </a:rPr>
              <a:t>Jerome HG, et al.  2022 ASCO</a:t>
            </a:r>
            <a:r>
              <a:rPr lang="zh-CN" altLang="en-US" dirty="0">
                <a:solidFill>
                  <a:srgbClr val="333333"/>
                </a:solidFill>
                <a:latin typeface="Times New Roman" panose="02020603050405020304" pitchFamily="18" charset="0"/>
                <a:cs typeface="Times New Roman" panose="02020603050405020304" pitchFamily="18" charset="0"/>
              </a:rPr>
              <a:t>：</a:t>
            </a:r>
            <a:r>
              <a:rPr lang="en-US" altLang="zh-CN" dirty="0">
                <a:solidFill>
                  <a:srgbClr val="333333"/>
                </a:solidFill>
                <a:latin typeface="Times New Roman" panose="02020603050405020304" pitchFamily="18" charset="0"/>
                <a:cs typeface="Times New Roman" panose="02020603050405020304" pitchFamily="18" charset="0"/>
              </a:rPr>
              <a:t>Abstract 8568</a:t>
            </a:r>
            <a:endParaRPr lang="zh-CN" altLang="en-US" dirty="0">
              <a:solidFill>
                <a:srgbClr val="333333"/>
              </a:solidFill>
              <a:latin typeface="Times New Roman" panose="02020603050405020304" pitchFamily="18" charset="0"/>
              <a:cs typeface="Times New Roman" panose="02020603050405020304" pitchFamily="18" charset="0"/>
            </a:endParaRPr>
          </a:p>
        </p:txBody>
      </p:sp>
      <p:graphicFrame>
        <p:nvGraphicFramePr>
          <p:cNvPr id="119" name="图表 118"/>
          <p:cNvGraphicFramePr/>
          <p:nvPr/>
        </p:nvGraphicFramePr>
        <p:xfrm>
          <a:off x="575073" y="1778812"/>
          <a:ext cx="2599052" cy="188459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0" name="图表 119"/>
          <p:cNvGraphicFramePr/>
          <p:nvPr/>
        </p:nvGraphicFramePr>
        <p:xfrm>
          <a:off x="3335365" y="1778812"/>
          <a:ext cx="2599052" cy="18845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1" name="图表 120"/>
          <p:cNvGraphicFramePr/>
          <p:nvPr/>
        </p:nvGraphicFramePr>
        <p:xfrm>
          <a:off x="6234721" y="1778812"/>
          <a:ext cx="2599052" cy="1884594"/>
        </p:xfrm>
        <a:graphic>
          <a:graphicData uri="http://schemas.openxmlformats.org/drawingml/2006/chart">
            <c:chart xmlns:c="http://schemas.openxmlformats.org/drawingml/2006/chart" xmlns:r="http://schemas.openxmlformats.org/officeDocument/2006/relationships" r:id="rId3"/>
          </a:graphicData>
        </a:graphic>
      </p:graphicFrame>
      <p:sp>
        <p:nvSpPr>
          <p:cNvPr id="122" name="文本框 121"/>
          <p:cNvSpPr txBox="1"/>
          <p:nvPr/>
        </p:nvSpPr>
        <p:spPr>
          <a:xfrm>
            <a:off x="920553" y="1604360"/>
            <a:ext cx="2139925" cy="307777"/>
          </a:xfrm>
          <a:prstGeom prst="rect">
            <a:avLst/>
          </a:prstGeom>
          <a:noFill/>
        </p:spPr>
        <p:txBody>
          <a:bodyPr wrap="square">
            <a:spAutoFit/>
          </a:bodyPr>
          <a:lstStyle/>
          <a:p>
            <a:pPr algn="ctr"/>
            <a:r>
              <a:rPr lang="en-US" altLang="zh-CN" sz="14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SN</a:t>
            </a:r>
            <a:r>
              <a:rPr lang="zh-CN" altLang="en-US" sz="12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发生率</a:t>
            </a:r>
            <a:r>
              <a:rPr lang="en-US" altLang="zh-CN" sz="14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下降</a:t>
            </a:r>
            <a:r>
              <a:rPr lang="en-US" altLang="zh-CN" sz="14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42.3%</a:t>
            </a:r>
            <a:endPar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3" name="文本框 122"/>
          <p:cNvSpPr txBox="1"/>
          <p:nvPr/>
        </p:nvSpPr>
        <p:spPr>
          <a:xfrm>
            <a:off x="3899239" y="1604360"/>
            <a:ext cx="2037993" cy="276999"/>
          </a:xfrm>
          <a:prstGeom prst="rect">
            <a:avLst/>
          </a:prstGeom>
          <a:noFill/>
        </p:spPr>
        <p:txBody>
          <a:bodyPr wrap="square">
            <a:spAutoFit/>
          </a:bodyPr>
          <a:lstStyle/>
          <a:p>
            <a:pPr algn="ctr"/>
            <a:r>
              <a:rPr lang="en-US" altLang="zh-CN" sz="12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SA</a:t>
            </a:r>
            <a:r>
              <a:rPr lang="zh-CN" altLang="en-US" sz="12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发生率</a:t>
            </a:r>
            <a:r>
              <a:rPr lang="en-US" altLang="zh-CN" sz="12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下降</a:t>
            </a:r>
            <a:r>
              <a:rPr lang="en-US" altLang="zh-CN" sz="12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8.9</a:t>
            </a:r>
            <a:r>
              <a:rPr lang="en-US" altLang="zh-CN"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4" name="文本框 123"/>
          <p:cNvSpPr txBox="1"/>
          <p:nvPr/>
        </p:nvSpPr>
        <p:spPr>
          <a:xfrm>
            <a:off x="6696589" y="1596757"/>
            <a:ext cx="1903566" cy="276999"/>
          </a:xfrm>
          <a:prstGeom prst="rect">
            <a:avLst/>
          </a:prstGeom>
          <a:noFill/>
        </p:spPr>
        <p:txBody>
          <a:bodyPr wrap="square">
            <a:spAutoFit/>
          </a:bodyPr>
          <a:lstStyle/>
          <a:p>
            <a:pPr algn="ctr"/>
            <a:r>
              <a:rPr lang="en-US" altLang="zh-CN" sz="12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ST</a:t>
            </a:r>
            <a:r>
              <a:rPr lang="zh-CN" altLang="en-US" sz="1200" b="1"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发生率</a:t>
            </a:r>
            <a:r>
              <a:rPr lang="en-US" altLang="zh-CN" sz="1200" b="1" i="0" dirty="0" smtClean="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下降</a:t>
            </a:r>
            <a:r>
              <a:rPr lang="en-US" altLang="zh-CN" sz="1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12.2%</a:t>
            </a:r>
            <a:endParaRPr lang="zh-CN" altLang="en-US"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5" name="矩形 124"/>
          <p:cNvSpPr/>
          <p:nvPr/>
        </p:nvSpPr>
        <p:spPr>
          <a:xfrm>
            <a:off x="9024171" y="2292556"/>
            <a:ext cx="180000" cy="180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6" name="矩形 125"/>
          <p:cNvSpPr/>
          <p:nvPr/>
        </p:nvSpPr>
        <p:spPr>
          <a:xfrm>
            <a:off x="9024171" y="2780218"/>
            <a:ext cx="180000" cy="180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7" name="文本框 126"/>
          <p:cNvSpPr txBox="1"/>
          <p:nvPr/>
        </p:nvSpPr>
        <p:spPr>
          <a:xfrm>
            <a:off x="9224324" y="2251915"/>
            <a:ext cx="1913362" cy="307777"/>
          </a:xfrm>
          <a:prstGeom prst="rect">
            <a:avLst/>
          </a:prstGeom>
          <a:noFill/>
        </p:spPr>
        <p:txBody>
          <a:bodyPr wrap="square">
            <a:spAutoFit/>
          </a:bodyPr>
          <a:lstStyle/>
          <a:p>
            <a:r>
              <a:rPr lang="zh-CN" altLang="en-US" sz="1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科赛拉</a:t>
            </a:r>
            <a:r>
              <a:rPr lang="en-US" altLang="zh-CN" sz="1400" b="1" i="0" baseline="300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一线治疗</a:t>
            </a:r>
            <a:endParaRPr lang="zh-CN" altLang="en-US" sz="1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8" name="文本框 127"/>
          <p:cNvSpPr txBox="1"/>
          <p:nvPr/>
        </p:nvSpPr>
        <p:spPr>
          <a:xfrm>
            <a:off x="9224324" y="2771013"/>
            <a:ext cx="1913362" cy="307777"/>
          </a:xfrm>
          <a:prstGeom prst="rect">
            <a:avLst/>
          </a:prstGeom>
          <a:noFill/>
        </p:spPr>
        <p:txBody>
          <a:bodyPr wrap="square">
            <a:spAutoFit/>
          </a:bodyPr>
          <a:lstStyle/>
          <a:p>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安慰剂一线治疗</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29" name="图表 128"/>
          <p:cNvGraphicFramePr/>
          <p:nvPr/>
        </p:nvGraphicFramePr>
        <p:xfrm>
          <a:off x="575073" y="4230516"/>
          <a:ext cx="2520950" cy="1841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0" name="图表 129"/>
          <p:cNvGraphicFramePr/>
          <p:nvPr/>
        </p:nvGraphicFramePr>
        <p:xfrm>
          <a:off x="3258156" y="4230516"/>
          <a:ext cx="2520950" cy="18417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1" name="图表 130"/>
          <p:cNvGraphicFramePr/>
          <p:nvPr/>
        </p:nvGraphicFramePr>
        <p:xfrm>
          <a:off x="6070386" y="4230516"/>
          <a:ext cx="2520950" cy="18417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2" name="图表 131"/>
          <p:cNvGraphicFramePr/>
          <p:nvPr/>
        </p:nvGraphicFramePr>
        <p:xfrm>
          <a:off x="8882616" y="4230516"/>
          <a:ext cx="2520950" cy="1841717"/>
        </p:xfrm>
        <a:graphic>
          <a:graphicData uri="http://schemas.openxmlformats.org/drawingml/2006/chart">
            <c:chart xmlns:c="http://schemas.openxmlformats.org/drawingml/2006/chart" xmlns:r="http://schemas.openxmlformats.org/officeDocument/2006/relationships" r:id="rId7"/>
          </a:graphicData>
        </a:graphic>
      </p:graphicFrame>
      <p:sp>
        <p:nvSpPr>
          <p:cNvPr id="133" name="文本框 132"/>
          <p:cNvSpPr txBox="1"/>
          <p:nvPr/>
        </p:nvSpPr>
        <p:spPr>
          <a:xfrm>
            <a:off x="1268286" y="3993149"/>
            <a:ext cx="1550127" cy="307777"/>
          </a:xfrm>
          <a:prstGeom prst="rect">
            <a:avLst/>
          </a:prstGeom>
          <a:noFill/>
        </p:spPr>
        <p:txBody>
          <a:bodyPr wrap="square">
            <a:spAutoFit/>
          </a:bodyPr>
          <a:lstStyle/>
          <a:p>
            <a:pPr algn="ct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SN+SA</a:t>
            </a:r>
            <a:r>
              <a:rPr lang="zh-CN" altLang="en-US"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发生率</a:t>
            </a: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4" name="文本框 133"/>
          <p:cNvSpPr txBox="1"/>
          <p:nvPr/>
        </p:nvSpPr>
        <p:spPr>
          <a:xfrm>
            <a:off x="6693629" y="3993149"/>
            <a:ext cx="1550127" cy="307777"/>
          </a:xfrm>
          <a:prstGeom prst="rect">
            <a:avLst/>
          </a:prstGeom>
          <a:noFill/>
        </p:spPr>
        <p:txBody>
          <a:bodyPr wrap="square">
            <a:spAutoFit/>
          </a:bodyPr>
          <a:lstStyle/>
          <a:p>
            <a:pPr algn="ct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SA+ST</a:t>
            </a:r>
            <a:r>
              <a:rPr lang="zh-CN" altLang="en-US"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发生率</a:t>
            </a: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5" name="文本框 134"/>
          <p:cNvSpPr txBox="1"/>
          <p:nvPr/>
        </p:nvSpPr>
        <p:spPr>
          <a:xfrm>
            <a:off x="9377176" y="3993149"/>
            <a:ext cx="1922431" cy="307777"/>
          </a:xfrm>
          <a:prstGeom prst="rect">
            <a:avLst/>
          </a:prstGeom>
          <a:noFill/>
        </p:spPr>
        <p:txBody>
          <a:bodyPr wrap="square">
            <a:spAutoFit/>
          </a:bodyPr>
          <a:lstStyle/>
          <a:p>
            <a:pPr algn="ct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SN+SA+ST</a:t>
            </a:r>
            <a:r>
              <a:rPr lang="zh-CN" altLang="en-US"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发生率</a:t>
            </a: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6" name="文本框 135"/>
          <p:cNvSpPr txBox="1"/>
          <p:nvPr/>
        </p:nvSpPr>
        <p:spPr>
          <a:xfrm>
            <a:off x="3740744" y="3993149"/>
            <a:ext cx="1859520" cy="307777"/>
          </a:xfrm>
          <a:prstGeom prst="rect">
            <a:avLst/>
          </a:prstGeom>
          <a:noFill/>
        </p:spPr>
        <p:txBody>
          <a:bodyPr wrap="square">
            <a:spAutoFit/>
          </a:bodyPr>
          <a:lstStyle/>
          <a:p>
            <a:pPr algn="ct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SN+ST</a:t>
            </a:r>
            <a:r>
              <a:rPr lang="zh-CN" altLang="en-US"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发生率</a:t>
            </a:r>
            <a:r>
              <a:rPr lang="en-US" altLang="zh-CN" sz="14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7" name="文本框 136"/>
          <p:cNvSpPr txBox="1"/>
          <p:nvPr/>
        </p:nvSpPr>
        <p:spPr>
          <a:xfrm>
            <a:off x="943328" y="3266937"/>
            <a:ext cx="25608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8" name="文本框 137"/>
          <p:cNvSpPr txBox="1"/>
          <p:nvPr/>
        </p:nvSpPr>
        <p:spPr>
          <a:xfrm>
            <a:off x="1183815" y="3266937"/>
            <a:ext cx="218525"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9" name="文本框 138"/>
          <p:cNvSpPr txBox="1"/>
          <p:nvPr/>
        </p:nvSpPr>
        <p:spPr>
          <a:xfrm>
            <a:off x="1742512" y="3266937"/>
            <a:ext cx="227239"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0" name="文本框 139"/>
          <p:cNvSpPr txBox="1"/>
          <p:nvPr/>
        </p:nvSpPr>
        <p:spPr>
          <a:xfrm>
            <a:off x="1953754" y="3266937"/>
            <a:ext cx="268962"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1" name="文本框 140"/>
          <p:cNvSpPr txBox="1"/>
          <p:nvPr/>
        </p:nvSpPr>
        <p:spPr>
          <a:xfrm>
            <a:off x="2511634" y="3266937"/>
            <a:ext cx="226230"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2" name="文本框 141"/>
          <p:cNvSpPr txBox="1"/>
          <p:nvPr/>
        </p:nvSpPr>
        <p:spPr>
          <a:xfrm>
            <a:off x="2727639" y="3266937"/>
            <a:ext cx="24834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43" name="直接连接符 142"/>
          <p:cNvCxnSpPr/>
          <p:nvPr/>
        </p:nvCxnSpPr>
        <p:spPr>
          <a:xfrm>
            <a:off x="1554744" y="3272494"/>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2317544" y="3272494"/>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833443" y="3723104"/>
            <a:ext cx="763188"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G1T28-02</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6" name="文本框 145"/>
          <p:cNvSpPr txBox="1"/>
          <p:nvPr/>
        </p:nvSpPr>
        <p:spPr>
          <a:xfrm>
            <a:off x="1479875" y="3723104"/>
            <a:ext cx="831831"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G1T28-05</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7" name="文本框 146"/>
          <p:cNvSpPr txBox="1"/>
          <p:nvPr/>
        </p:nvSpPr>
        <p:spPr>
          <a:xfrm>
            <a:off x="2272303" y="3723104"/>
            <a:ext cx="831831" cy="230832"/>
          </a:xfrm>
          <a:prstGeom prst="rect">
            <a:avLst/>
          </a:prstGeom>
          <a:noFill/>
        </p:spPr>
        <p:txBody>
          <a:bodyPr wrap="square">
            <a:spAutoFit/>
          </a:bodyPr>
          <a:lstStyle/>
          <a:p>
            <a:pPr algn="ctr"/>
            <a:r>
              <a:rPr lang="zh-CN" altLang="en-US" sz="900" dirty="0">
                <a:latin typeface="Times New Roman" panose="02020603050405020304" pitchFamily="18" charset="0"/>
                <a:ea typeface="微软雅黑" panose="020B0503020204020204" pitchFamily="34" charset="-122"/>
                <a:cs typeface="Times New Roman" panose="02020603050405020304" pitchFamily="18" charset="0"/>
              </a:rPr>
              <a:t>一线汇总</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48" name="直接连接符 147"/>
          <p:cNvCxnSpPr/>
          <p:nvPr/>
        </p:nvCxnSpPr>
        <p:spPr>
          <a:xfrm rot="16200000">
            <a:off x="2017307" y="2580271"/>
            <a:ext cx="0" cy="23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nvGrpSpPr>
          <p:cNvPr id="149" name="组合 148"/>
          <p:cNvGrpSpPr/>
          <p:nvPr/>
        </p:nvGrpSpPr>
        <p:grpSpPr>
          <a:xfrm>
            <a:off x="3611747" y="3266937"/>
            <a:ext cx="2353864" cy="715574"/>
            <a:chOff x="963832" y="3435442"/>
            <a:chExt cx="2353864" cy="715574"/>
          </a:xfrm>
        </p:grpSpPr>
        <p:sp>
          <p:nvSpPr>
            <p:cNvPr id="150" name="文本框 149"/>
            <p:cNvSpPr txBox="1"/>
            <p:nvPr/>
          </p:nvSpPr>
          <p:spPr>
            <a:xfrm>
              <a:off x="1073716"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1" name="文本框 150"/>
            <p:cNvSpPr txBox="1"/>
            <p:nvPr/>
          </p:nvSpPr>
          <p:spPr>
            <a:xfrm>
              <a:off x="1294714"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2" name="文本框 151"/>
            <p:cNvSpPr txBox="1"/>
            <p:nvPr/>
          </p:nvSpPr>
          <p:spPr>
            <a:xfrm>
              <a:off x="1861789" y="3435442"/>
              <a:ext cx="227239"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3" name="文本框 152"/>
            <p:cNvSpPr txBox="1"/>
            <p:nvPr/>
          </p:nvSpPr>
          <p:spPr>
            <a:xfrm>
              <a:off x="2051602" y="3435442"/>
              <a:ext cx="268962"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4" name="文本框 153"/>
            <p:cNvSpPr txBox="1"/>
            <p:nvPr/>
          </p:nvSpPr>
          <p:spPr>
            <a:xfrm>
              <a:off x="2622975" y="3435442"/>
              <a:ext cx="226230"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5" name="文本框 154"/>
            <p:cNvSpPr txBox="1"/>
            <p:nvPr/>
          </p:nvSpPr>
          <p:spPr>
            <a:xfrm>
              <a:off x="2838980" y="3435442"/>
              <a:ext cx="24834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56" name="直接连接符 155"/>
            <p:cNvCxnSpPr/>
            <p:nvPr/>
          </p:nvCxnSpPr>
          <p:spPr>
            <a:xfrm>
              <a:off x="16851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24479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58" name="文本框 157"/>
            <p:cNvSpPr txBox="1"/>
            <p:nvPr/>
          </p:nvSpPr>
          <p:spPr>
            <a:xfrm>
              <a:off x="963832" y="3920184"/>
              <a:ext cx="763188"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G1T28-02</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9" name="文本框 158"/>
            <p:cNvSpPr txBox="1"/>
            <p:nvPr/>
          </p:nvSpPr>
          <p:spPr>
            <a:xfrm>
              <a:off x="1610264" y="3920184"/>
              <a:ext cx="831831"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G1T28-05</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0" name="文本框 159"/>
            <p:cNvSpPr txBox="1"/>
            <p:nvPr/>
          </p:nvSpPr>
          <p:spPr>
            <a:xfrm>
              <a:off x="2402692" y="3920184"/>
              <a:ext cx="831831" cy="230832"/>
            </a:xfrm>
            <a:prstGeom prst="rect">
              <a:avLst/>
            </a:prstGeom>
            <a:noFill/>
          </p:spPr>
          <p:txBody>
            <a:bodyPr wrap="square">
              <a:spAutoFit/>
            </a:bodyPr>
            <a:lstStyle/>
            <a:p>
              <a:pPr algn="ctr"/>
              <a:r>
                <a:rPr lang="zh-CN" altLang="en-US" sz="900" dirty="0">
                  <a:latin typeface="Times New Roman" panose="02020603050405020304" pitchFamily="18" charset="0"/>
                  <a:ea typeface="微软雅黑" panose="020B0503020204020204" pitchFamily="34" charset="-122"/>
                  <a:cs typeface="Times New Roman" panose="02020603050405020304" pitchFamily="18" charset="0"/>
                </a:rPr>
                <a:t>一线汇总</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61" name="直接连接符 160"/>
            <p:cNvCxnSpPr/>
            <p:nvPr/>
          </p:nvCxnSpPr>
          <p:spPr>
            <a:xfrm rot="16200000">
              <a:off x="2147696" y="2777351"/>
              <a:ext cx="0" cy="23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grpSp>
        <p:nvGrpSpPr>
          <p:cNvPr id="162" name="组合 161"/>
          <p:cNvGrpSpPr/>
          <p:nvPr/>
        </p:nvGrpSpPr>
        <p:grpSpPr>
          <a:xfrm>
            <a:off x="6528752" y="3266937"/>
            <a:ext cx="2353864" cy="715574"/>
            <a:chOff x="963832" y="3435442"/>
            <a:chExt cx="2353864" cy="715574"/>
          </a:xfrm>
        </p:grpSpPr>
        <p:sp>
          <p:nvSpPr>
            <p:cNvPr id="163" name="文本框 162"/>
            <p:cNvSpPr txBox="1"/>
            <p:nvPr/>
          </p:nvSpPr>
          <p:spPr>
            <a:xfrm>
              <a:off x="1073716"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4" name="文本框 163"/>
            <p:cNvSpPr txBox="1"/>
            <p:nvPr/>
          </p:nvSpPr>
          <p:spPr>
            <a:xfrm>
              <a:off x="1266142"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5" name="文本框 164"/>
            <p:cNvSpPr txBox="1"/>
            <p:nvPr/>
          </p:nvSpPr>
          <p:spPr>
            <a:xfrm>
              <a:off x="1878456" y="3435442"/>
              <a:ext cx="227239"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6" name="文本框 165"/>
            <p:cNvSpPr txBox="1"/>
            <p:nvPr/>
          </p:nvSpPr>
          <p:spPr>
            <a:xfrm>
              <a:off x="2039697" y="3435442"/>
              <a:ext cx="268962"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7" name="文本框 166"/>
            <p:cNvSpPr txBox="1"/>
            <p:nvPr/>
          </p:nvSpPr>
          <p:spPr>
            <a:xfrm>
              <a:off x="2642023" y="3435442"/>
              <a:ext cx="226230"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8" name="文本框 167"/>
            <p:cNvSpPr txBox="1"/>
            <p:nvPr/>
          </p:nvSpPr>
          <p:spPr>
            <a:xfrm>
              <a:off x="2846132" y="3435442"/>
              <a:ext cx="24834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69" name="直接连接符 168"/>
            <p:cNvCxnSpPr/>
            <p:nvPr/>
          </p:nvCxnSpPr>
          <p:spPr>
            <a:xfrm>
              <a:off x="16851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4479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71" name="文本框 170"/>
            <p:cNvSpPr txBox="1"/>
            <p:nvPr/>
          </p:nvSpPr>
          <p:spPr>
            <a:xfrm>
              <a:off x="963832" y="3920184"/>
              <a:ext cx="763188"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G1T28-02</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2" name="文本框 171"/>
            <p:cNvSpPr txBox="1"/>
            <p:nvPr/>
          </p:nvSpPr>
          <p:spPr>
            <a:xfrm>
              <a:off x="1610264" y="3920184"/>
              <a:ext cx="831831"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G1T28-05</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3" name="文本框 172"/>
            <p:cNvSpPr txBox="1"/>
            <p:nvPr/>
          </p:nvSpPr>
          <p:spPr>
            <a:xfrm>
              <a:off x="2402692" y="3920184"/>
              <a:ext cx="831831" cy="230832"/>
            </a:xfrm>
            <a:prstGeom prst="rect">
              <a:avLst/>
            </a:prstGeom>
            <a:noFill/>
          </p:spPr>
          <p:txBody>
            <a:bodyPr wrap="square">
              <a:spAutoFit/>
            </a:bodyPr>
            <a:lstStyle/>
            <a:p>
              <a:pPr algn="ctr"/>
              <a:r>
                <a:rPr lang="zh-CN" altLang="en-US" sz="900" dirty="0">
                  <a:latin typeface="Times New Roman" panose="02020603050405020304" pitchFamily="18" charset="0"/>
                  <a:ea typeface="微软雅黑" panose="020B0503020204020204" pitchFamily="34" charset="-122"/>
                  <a:cs typeface="Times New Roman" panose="02020603050405020304" pitchFamily="18" charset="0"/>
                </a:rPr>
                <a:t>一线汇总</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74" name="直接连接符 173"/>
            <p:cNvCxnSpPr/>
            <p:nvPr/>
          </p:nvCxnSpPr>
          <p:spPr>
            <a:xfrm rot="16200000">
              <a:off x="2147696" y="2777351"/>
              <a:ext cx="0" cy="23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grpSp>
        <p:nvGrpSpPr>
          <p:cNvPr id="175" name="组合 174"/>
          <p:cNvGrpSpPr/>
          <p:nvPr/>
        </p:nvGrpSpPr>
        <p:grpSpPr>
          <a:xfrm>
            <a:off x="758652" y="5701787"/>
            <a:ext cx="2353864" cy="715574"/>
            <a:chOff x="963832" y="3435442"/>
            <a:chExt cx="2353864" cy="715574"/>
          </a:xfrm>
        </p:grpSpPr>
        <p:sp>
          <p:nvSpPr>
            <p:cNvPr id="176" name="文本框 175"/>
            <p:cNvSpPr txBox="1"/>
            <p:nvPr/>
          </p:nvSpPr>
          <p:spPr>
            <a:xfrm>
              <a:off x="1099907"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7" name="文本框 176"/>
            <p:cNvSpPr txBox="1"/>
            <p:nvPr/>
          </p:nvSpPr>
          <p:spPr>
            <a:xfrm>
              <a:off x="1316149"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8" name="文本框 177"/>
            <p:cNvSpPr txBox="1"/>
            <p:nvPr/>
          </p:nvSpPr>
          <p:spPr>
            <a:xfrm>
              <a:off x="1868937" y="3435442"/>
              <a:ext cx="227239"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9" name="文本框 178"/>
            <p:cNvSpPr txBox="1"/>
            <p:nvPr/>
          </p:nvSpPr>
          <p:spPr>
            <a:xfrm>
              <a:off x="2087322" y="3435442"/>
              <a:ext cx="268962"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0" name="文本框 179"/>
            <p:cNvSpPr txBox="1"/>
            <p:nvPr/>
          </p:nvSpPr>
          <p:spPr>
            <a:xfrm>
              <a:off x="2642023" y="3435442"/>
              <a:ext cx="226230"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1" name="文本框 180"/>
            <p:cNvSpPr txBox="1"/>
            <p:nvPr/>
          </p:nvSpPr>
          <p:spPr>
            <a:xfrm>
              <a:off x="2841371" y="3435442"/>
              <a:ext cx="24834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82" name="直接连接符 181"/>
            <p:cNvCxnSpPr/>
            <p:nvPr/>
          </p:nvCxnSpPr>
          <p:spPr>
            <a:xfrm>
              <a:off x="16851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24479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84" name="文本框 183"/>
            <p:cNvSpPr txBox="1"/>
            <p:nvPr/>
          </p:nvSpPr>
          <p:spPr>
            <a:xfrm>
              <a:off x="963832" y="3920184"/>
              <a:ext cx="763188"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G1T28-02</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5" name="文本框 184"/>
            <p:cNvSpPr txBox="1"/>
            <p:nvPr/>
          </p:nvSpPr>
          <p:spPr>
            <a:xfrm>
              <a:off x="1610264" y="3920184"/>
              <a:ext cx="831831"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G1T28-05</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6" name="文本框 185"/>
            <p:cNvSpPr txBox="1"/>
            <p:nvPr/>
          </p:nvSpPr>
          <p:spPr>
            <a:xfrm>
              <a:off x="2402692" y="3920184"/>
              <a:ext cx="831831" cy="230832"/>
            </a:xfrm>
            <a:prstGeom prst="rect">
              <a:avLst/>
            </a:prstGeom>
            <a:noFill/>
          </p:spPr>
          <p:txBody>
            <a:bodyPr wrap="square">
              <a:spAutoFit/>
            </a:bodyPr>
            <a:lstStyle/>
            <a:p>
              <a:pPr algn="ctr"/>
              <a:r>
                <a:rPr lang="zh-CN" altLang="en-US" sz="900" dirty="0">
                  <a:latin typeface="Times New Roman" panose="02020603050405020304" pitchFamily="18" charset="0"/>
                  <a:ea typeface="微软雅黑" panose="020B0503020204020204" pitchFamily="34" charset="-122"/>
                  <a:cs typeface="Times New Roman" panose="02020603050405020304" pitchFamily="18" charset="0"/>
                </a:rPr>
                <a:t>一线汇总</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87" name="直接连接符 186"/>
            <p:cNvCxnSpPr/>
            <p:nvPr/>
          </p:nvCxnSpPr>
          <p:spPr>
            <a:xfrm rot="16200000">
              <a:off x="2147696" y="2777351"/>
              <a:ext cx="0" cy="23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grpSp>
        <p:nvGrpSpPr>
          <p:cNvPr id="188" name="组合 187"/>
          <p:cNvGrpSpPr/>
          <p:nvPr/>
        </p:nvGrpSpPr>
        <p:grpSpPr>
          <a:xfrm>
            <a:off x="3570882" y="5701787"/>
            <a:ext cx="2353864" cy="715574"/>
            <a:chOff x="963832" y="3435442"/>
            <a:chExt cx="2353864" cy="715574"/>
          </a:xfrm>
        </p:grpSpPr>
        <p:sp>
          <p:nvSpPr>
            <p:cNvPr id="189" name="文本框 188"/>
            <p:cNvSpPr txBox="1"/>
            <p:nvPr/>
          </p:nvSpPr>
          <p:spPr>
            <a:xfrm>
              <a:off x="1038001"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0" name="文本框 189"/>
            <p:cNvSpPr txBox="1"/>
            <p:nvPr/>
          </p:nvSpPr>
          <p:spPr>
            <a:xfrm>
              <a:off x="1239951"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1" name="文本框 190"/>
            <p:cNvSpPr txBox="1"/>
            <p:nvPr/>
          </p:nvSpPr>
          <p:spPr>
            <a:xfrm>
              <a:off x="1776062" y="3435442"/>
              <a:ext cx="227239"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2" name="文本框 191"/>
            <p:cNvSpPr txBox="1"/>
            <p:nvPr/>
          </p:nvSpPr>
          <p:spPr>
            <a:xfrm>
              <a:off x="1994450" y="3435442"/>
              <a:ext cx="268962"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3" name="文本框 192"/>
            <p:cNvSpPr txBox="1"/>
            <p:nvPr/>
          </p:nvSpPr>
          <p:spPr>
            <a:xfrm>
              <a:off x="2532485" y="3435442"/>
              <a:ext cx="226230"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4" name="文本框 193"/>
            <p:cNvSpPr txBox="1"/>
            <p:nvPr/>
          </p:nvSpPr>
          <p:spPr>
            <a:xfrm>
              <a:off x="2736589" y="3435442"/>
              <a:ext cx="24834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95" name="直接连接符 194"/>
            <p:cNvCxnSpPr/>
            <p:nvPr/>
          </p:nvCxnSpPr>
          <p:spPr>
            <a:xfrm>
              <a:off x="16851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24479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97" name="文本框 196"/>
            <p:cNvSpPr txBox="1"/>
            <p:nvPr/>
          </p:nvSpPr>
          <p:spPr>
            <a:xfrm>
              <a:off x="963832" y="3920184"/>
              <a:ext cx="763188"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G1T28-02</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8" name="文本框 197"/>
            <p:cNvSpPr txBox="1"/>
            <p:nvPr/>
          </p:nvSpPr>
          <p:spPr>
            <a:xfrm>
              <a:off x="1610264" y="3920184"/>
              <a:ext cx="831831"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G1T28-05</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9" name="文本框 198"/>
            <p:cNvSpPr txBox="1"/>
            <p:nvPr/>
          </p:nvSpPr>
          <p:spPr>
            <a:xfrm>
              <a:off x="2402692" y="3920184"/>
              <a:ext cx="831831" cy="230832"/>
            </a:xfrm>
            <a:prstGeom prst="rect">
              <a:avLst/>
            </a:prstGeom>
            <a:noFill/>
          </p:spPr>
          <p:txBody>
            <a:bodyPr wrap="square">
              <a:spAutoFit/>
            </a:bodyPr>
            <a:lstStyle/>
            <a:p>
              <a:pPr algn="ctr"/>
              <a:r>
                <a:rPr lang="zh-CN" altLang="en-US" sz="900" dirty="0">
                  <a:latin typeface="Times New Roman" panose="02020603050405020304" pitchFamily="18" charset="0"/>
                  <a:ea typeface="微软雅黑" panose="020B0503020204020204" pitchFamily="34" charset="-122"/>
                  <a:cs typeface="Times New Roman" panose="02020603050405020304" pitchFamily="18" charset="0"/>
                </a:rPr>
                <a:t>一线汇总</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00" name="直接连接符 199"/>
            <p:cNvCxnSpPr/>
            <p:nvPr/>
          </p:nvCxnSpPr>
          <p:spPr>
            <a:xfrm rot="16200000">
              <a:off x="2147696" y="2777351"/>
              <a:ext cx="0" cy="23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grpSp>
        <p:nvGrpSpPr>
          <p:cNvPr id="201" name="组合 200"/>
          <p:cNvGrpSpPr/>
          <p:nvPr/>
        </p:nvGrpSpPr>
        <p:grpSpPr>
          <a:xfrm>
            <a:off x="6262667" y="5695073"/>
            <a:ext cx="2353864" cy="722288"/>
            <a:chOff x="963832" y="3428728"/>
            <a:chExt cx="2353864" cy="722288"/>
          </a:xfrm>
        </p:grpSpPr>
        <p:sp>
          <p:nvSpPr>
            <p:cNvPr id="202" name="文本框 201"/>
            <p:cNvSpPr txBox="1"/>
            <p:nvPr/>
          </p:nvSpPr>
          <p:spPr>
            <a:xfrm>
              <a:off x="1097526"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3" name="文本框 202"/>
            <p:cNvSpPr txBox="1"/>
            <p:nvPr/>
          </p:nvSpPr>
          <p:spPr>
            <a:xfrm>
              <a:off x="1301857"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4" name="文本框 203"/>
            <p:cNvSpPr txBox="1"/>
            <p:nvPr/>
          </p:nvSpPr>
          <p:spPr>
            <a:xfrm>
              <a:off x="1861789" y="3435442"/>
              <a:ext cx="227239"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5" name="文本框 204"/>
            <p:cNvSpPr txBox="1"/>
            <p:nvPr/>
          </p:nvSpPr>
          <p:spPr>
            <a:xfrm>
              <a:off x="2075412" y="3435442"/>
              <a:ext cx="268962"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6" name="文本框 205"/>
            <p:cNvSpPr txBox="1"/>
            <p:nvPr/>
          </p:nvSpPr>
          <p:spPr>
            <a:xfrm>
              <a:off x="2628530" y="3435442"/>
              <a:ext cx="226230"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7" name="文本框 206"/>
            <p:cNvSpPr txBox="1"/>
            <p:nvPr/>
          </p:nvSpPr>
          <p:spPr>
            <a:xfrm>
              <a:off x="2842314" y="3428728"/>
              <a:ext cx="24834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08" name="直接连接符 207"/>
            <p:cNvCxnSpPr/>
            <p:nvPr/>
          </p:nvCxnSpPr>
          <p:spPr>
            <a:xfrm>
              <a:off x="16851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24479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10" name="文本框 209"/>
            <p:cNvSpPr txBox="1"/>
            <p:nvPr/>
          </p:nvSpPr>
          <p:spPr>
            <a:xfrm>
              <a:off x="963832" y="3920184"/>
              <a:ext cx="763188"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G1T28-02</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1" name="文本框 210"/>
            <p:cNvSpPr txBox="1"/>
            <p:nvPr/>
          </p:nvSpPr>
          <p:spPr>
            <a:xfrm>
              <a:off x="1610264" y="3920184"/>
              <a:ext cx="831831"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G1T28-05</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2" name="文本框 211"/>
            <p:cNvSpPr txBox="1"/>
            <p:nvPr/>
          </p:nvSpPr>
          <p:spPr>
            <a:xfrm>
              <a:off x="2402692" y="3920184"/>
              <a:ext cx="831831" cy="230832"/>
            </a:xfrm>
            <a:prstGeom prst="rect">
              <a:avLst/>
            </a:prstGeom>
            <a:noFill/>
          </p:spPr>
          <p:txBody>
            <a:bodyPr wrap="square">
              <a:spAutoFit/>
            </a:bodyPr>
            <a:lstStyle/>
            <a:p>
              <a:pPr algn="ctr"/>
              <a:r>
                <a:rPr lang="zh-CN" altLang="en-US" sz="900" dirty="0">
                  <a:latin typeface="Times New Roman" panose="02020603050405020304" pitchFamily="18" charset="0"/>
                  <a:ea typeface="微软雅黑" panose="020B0503020204020204" pitchFamily="34" charset="-122"/>
                  <a:cs typeface="Times New Roman" panose="02020603050405020304" pitchFamily="18" charset="0"/>
                </a:rPr>
                <a:t>一线汇总</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13" name="直接连接符 212"/>
            <p:cNvCxnSpPr/>
            <p:nvPr/>
          </p:nvCxnSpPr>
          <p:spPr>
            <a:xfrm rot="16200000">
              <a:off x="2147696" y="2777351"/>
              <a:ext cx="0" cy="23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grpSp>
        <p:nvGrpSpPr>
          <p:cNvPr id="214" name="组合 213"/>
          <p:cNvGrpSpPr/>
          <p:nvPr/>
        </p:nvGrpSpPr>
        <p:grpSpPr>
          <a:xfrm>
            <a:off x="9224324" y="5701787"/>
            <a:ext cx="2353864" cy="715574"/>
            <a:chOff x="963832" y="3435442"/>
            <a:chExt cx="2353864" cy="715574"/>
          </a:xfrm>
        </p:grpSpPr>
        <p:sp>
          <p:nvSpPr>
            <p:cNvPr id="215" name="文本框 214"/>
            <p:cNvSpPr txBox="1"/>
            <p:nvPr/>
          </p:nvSpPr>
          <p:spPr>
            <a:xfrm>
              <a:off x="1042763"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6" name="文本框 215"/>
            <p:cNvSpPr txBox="1"/>
            <p:nvPr/>
          </p:nvSpPr>
          <p:spPr>
            <a:xfrm>
              <a:off x="1235189" y="3435442"/>
              <a:ext cx="407533"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7" name="文本框 216"/>
            <p:cNvSpPr txBox="1"/>
            <p:nvPr/>
          </p:nvSpPr>
          <p:spPr>
            <a:xfrm>
              <a:off x="1776062" y="3435442"/>
              <a:ext cx="227239"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8" name="文本框 217"/>
            <p:cNvSpPr txBox="1"/>
            <p:nvPr/>
          </p:nvSpPr>
          <p:spPr>
            <a:xfrm>
              <a:off x="1982547" y="3435442"/>
              <a:ext cx="268962"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9" name="文本框 218"/>
            <p:cNvSpPr txBox="1"/>
            <p:nvPr/>
          </p:nvSpPr>
          <p:spPr>
            <a:xfrm>
              <a:off x="2516612" y="3435442"/>
              <a:ext cx="226230"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科赛拉</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0" name="文本框 219"/>
            <p:cNvSpPr txBox="1"/>
            <p:nvPr/>
          </p:nvSpPr>
          <p:spPr>
            <a:xfrm>
              <a:off x="2727860" y="3435442"/>
              <a:ext cx="248346" cy="553998"/>
            </a:xfrm>
            <a:prstGeom prst="rect">
              <a:avLst/>
            </a:prstGeom>
            <a:noFill/>
          </p:spPr>
          <p:txBody>
            <a:bodyPr wrap="square">
              <a:spAutoFit/>
            </a:bodyPr>
            <a:lstStyle/>
            <a:p>
              <a:r>
                <a:rPr lang="zh-CN" altLang="en-US" sz="1000" dirty="0">
                  <a:latin typeface="Times New Roman" panose="02020603050405020304" pitchFamily="18" charset="0"/>
                  <a:ea typeface="微软雅黑" panose="020B0503020204020204" pitchFamily="34" charset="-122"/>
                  <a:cs typeface="Times New Roman" panose="02020603050405020304" pitchFamily="18" charset="0"/>
                </a:rPr>
                <a:t>安慰剂</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21" name="直接连接符 220"/>
            <p:cNvCxnSpPr/>
            <p:nvPr/>
          </p:nvCxnSpPr>
          <p:spPr>
            <a:xfrm>
              <a:off x="16851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2447933" y="3440999"/>
              <a:ext cx="0" cy="648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23" name="文本框 222"/>
            <p:cNvSpPr txBox="1"/>
            <p:nvPr/>
          </p:nvSpPr>
          <p:spPr>
            <a:xfrm>
              <a:off x="963832" y="3920184"/>
              <a:ext cx="763188"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G1T28-02</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4" name="文本框 223"/>
            <p:cNvSpPr txBox="1"/>
            <p:nvPr/>
          </p:nvSpPr>
          <p:spPr>
            <a:xfrm>
              <a:off x="1610264" y="3920184"/>
              <a:ext cx="831831" cy="230832"/>
            </a:xfrm>
            <a:prstGeom prst="rect">
              <a:avLst/>
            </a:prstGeom>
            <a:noFill/>
          </p:spPr>
          <p:txBody>
            <a:bodyPr wrap="square">
              <a:spAutoFit/>
            </a:bodyPr>
            <a:lstStyle/>
            <a:p>
              <a:pPr algn="ctr"/>
              <a:r>
                <a:rPr lang="en-US" altLang="zh-CN" sz="900" dirty="0">
                  <a:latin typeface="Times New Roman" panose="02020603050405020304" pitchFamily="18" charset="0"/>
                  <a:ea typeface="微软雅黑" panose="020B0503020204020204" pitchFamily="34" charset="-122"/>
                  <a:cs typeface="Times New Roman" panose="02020603050405020304" pitchFamily="18" charset="0"/>
                </a:rPr>
                <a:t>G1T28-05</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5" name="文本框 224"/>
            <p:cNvSpPr txBox="1"/>
            <p:nvPr/>
          </p:nvSpPr>
          <p:spPr>
            <a:xfrm>
              <a:off x="2402692" y="3920184"/>
              <a:ext cx="831831" cy="230832"/>
            </a:xfrm>
            <a:prstGeom prst="rect">
              <a:avLst/>
            </a:prstGeom>
            <a:noFill/>
          </p:spPr>
          <p:txBody>
            <a:bodyPr wrap="square">
              <a:spAutoFit/>
            </a:bodyPr>
            <a:lstStyle/>
            <a:p>
              <a:pPr algn="ctr"/>
              <a:r>
                <a:rPr lang="zh-CN" altLang="en-US" sz="900" dirty="0">
                  <a:latin typeface="Times New Roman" panose="02020603050405020304" pitchFamily="18" charset="0"/>
                  <a:ea typeface="微软雅黑" panose="020B0503020204020204" pitchFamily="34" charset="-122"/>
                  <a:cs typeface="Times New Roman" panose="02020603050405020304" pitchFamily="18" charset="0"/>
                </a:rPr>
                <a:t>一线汇总</a:t>
              </a:r>
              <a:endParaRPr lang="zh-CN" altLang="en-US" sz="9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26" name="直接连接符 225"/>
            <p:cNvCxnSpPr/>
            <p:nvPr/>
          </p:nvCxnSpPr>
          <p:spPr>
            <a:xfrm rot="16200000">
              <a:off x="2147696" y="2777351"/>
              <a:ext cx="0" cy="23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sp>
        <p:nvSpPr>
          <p:cNvPr id="227" name="文本框 226"/>
          <p:cNvSpPr txBox="1"/>
          <p:nvPr/>
        </p:nvSpPr>
        <p:spPr>
          <a:xfrm>
            <a:off x="9021890" y="3313097"/>
            <a:ext cx="2315326" cy="553998"/>
          </a:xfrm>
          <a:prstGeom prst="rect">
            <a:avLst/>
          </a:prstGeom>
          <a:noFill/>
        </p:spPr>
        <p:txBody>
          <a:bodyPr wrap="square">
            <a:spAutoFit/>
          </a:bodyPr>
          <a:lstStyle/>
          <a:p>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SN:</a:t>
            </a:r>
            <a:r>
              <a:rPr lang="zh-CN" altLang="en-US" sz="1000" b="0" i="0" dirty="0">
                <a:effectLst/>
                <a:latin typeface="Times New Roman" panose="02020603050405020304" pitchFamily="18" charset="0"/>
                <a:ea typeface="微软雅黑" panose="020B0503020204020204" pitchFamily="34" charset="-122"/>
                <a:cs typeface="Times New Roman" panose="02020603050405020304" pitchFamily="18" charset="0"/>
              </a:rPr>
              <a:t>严重中性粒细胞减少症（≥</a:t>
            </a: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000" b="0" i="0" dirty="0">
                <a:effectLst/>
                <a:latin typeface="Times New Roman" panose="02020603050405020304" pitchFamily="18" charset="0"/>
                <a:ea typeface="微软雅黑" panose="020B0503020204020204" pitchFamily="34" charset="-122"/>
                <a:cs typeface="Times New Roman" panose="02020603050405020304" pitchFamily="18" charset="0"/>
              </a:rPr>
              <a:t>级）</a:t>
            </a: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  SA:</a:t>
            </a:r>
            <a:r>
              <a:rPr lang="zh-CN" altLang="en-US" sz="1000" b="0" i="0" dirty="0">
                <a:effectLst/>
                <a:latin typeface="Times New Roman" panose="02020603050405020304" pitchFamily="18" charset="0"/>
                <a:ea typeface="微软雅黑" panose="020B0503020204020204" pitchFamily="34" charset="-122"/>
                <a:cs typeface="Times New Roman" panose="02020603050405020304" pitchFamily="18" charset="0"/>
              </a:rPr>
              <a:t>严重贫血（≥</a:t>
            </a: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000" b="0" i="0" dirty="0">
                <a:effectLst/>
                <a:latin typeface="Times New Roman" panose="02020603050405020304" pitchFamily="18" charset="0"/>
                <a:ea typeface="微软雅黑" panose="020B0503020204020204" pitchFamily="34" charset="-122"/>
                <a:cs typeface="Times New Roman" panose="02020603050405020304" pitchFamily="18" charset="0"/>
              </a:rPr>
              <a:t>级）</a:t>
            </a: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ST:</a:t>
            </a:r>
            <a:r>
              <a:rPr lang="zh-CN" altLang="en-US" sz="1000" b="0" i="0" dirty="0">
                <a:effectLst/>
                <a:latin typeface="Times New Roman" panose="02020603050405020304" pitchFamily="18" charset="0"/>
                <a:ea typeface="微软雅黑" panose="020B0503020204020204" pitchFamily="34" charset="-122"/>
                <a:cs typeface="Times New Roman" panose="02020603050405020304" pitchFamily="18" charset="0"/>
              </a:rPr>
              <a:t>严重血小板减少症（≥</a:t>
            </a: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000" b="0" i="0" dirty="0">
                <a:effectLst/>
                <a:latin typeface="Times New Roman" panose="02020603050405020304" pitchFamily="18" charset="0"/>
                <a:ea typeface="微软雅黑" panose="020B0503020204020204" pitchFamily="34" charset="-122"/>
                <a:cs typeface="Times New Roman" panose="02020603050405020304" pitchFamily="18" charset="0"/>
              </a:rPr>
              <a:t>级）</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502418" y="1925869"/>
            <a:ext cx="11036811" cy="4357214"/>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7670" rtl="0" eaLnBrk="1" fontAlgn="auto" latinLnBrk="0" hangingPunct="1">
              <a:lnSpc>
                <a:spcPct val="100000"/>
              </a:lnSpc>
              <a:spcBef>
                <a:spcPct val="0"/>
              </a:spcBef>
              <a:spcAft>
                <a:spcPct val="0"/>
              </a:spcAft>
              <a:buClrTx/>
              <a:buSzTx/>
              <a:buFontTx/>
              <a:buNone/>
              <a:defRPr/>
            </a:pPr>
            <a:endParaRPr kumimoji="0" lang="zh-CN" altLang="en-US" sz="16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aphicFrame>
        <p:nvGraphicFramePr>
          <p:cNvPr id="8" name="对象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3" name="think-cell 幻灯片" r:id="rId3" imgW="5715" imgH="5715" progId="TCLayout.ActiveDocument.1">
                  <p:embed/>
                </p:oleObj>
              </mc:Choice>
              <mc:Fallback>
                <p:oleObj name="think-cell 幻灯片" r:id="rId3" imgW="5715" imgH="5715" progId="TCLayout.ActiveDocument.1">
                  <p:embed/>
                  <p:pic>
                    <p:nvPicPr>
                      <p:cNvPr id="0" name="对象 7"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 name="Group 2"/>
          <p:cNvGrpSpPr/>
          <p:nvPr/>
        </p:nvGrpSpPr>
        <p:grpSpPr>
          <a:xfrm>
            <a:off x="1224950" y="122267"/>
            <a:ext cx="9609827" cy="594701"/>
            <a:chOff x="1224950" y="264034"/>
            <a:chExt cx="9609827" cy="594701"/>
          </a:xfrm>
        </p:grpSpPr>
        <p:sp>
          <p:nvSpPr>
            <p:cNvPr id="11"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03</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nvGrpSpPr>
            <p:cNvPr id="12" name="组合 11"/>
            <p:cNvGrpSpPr/>
            <p:nvPr/>
          </p:nvGrpSpPr>
          <p:grpSpPr>
            <a:xfrm>
              <a:off x="1224950" y="612514"/>
              <a:ext cx="9609827" cy="246221"/>
              <a:chOff x="607784" y="3416099"/>
              <a:chExt cx="10976432" cy="246221"/>
            </a:xfrm>
          </p:grpSpPr>
          <p:sp>
            <p:nvSpPr>
              <p:cNvPr id="13" name="文本框 14"/>
              <p:cNvSpPr txBox="1"/>
              <p:nvPr/>
            </p:nvSpPr>
            <p:spPr>
              <a:xfrm>
                <a:off x="5154994" y="3416099"/>
                <a:ext cx="1924344" cy="246221"/>
              </a:xfrm>
              <a:prstGeom prst="rect">
                <a:avLst/>
              </a:prstGeom>
              <a:noFill/>
            </p:spPr>
            <p:txBody>
              <a:bodyPr wrap="none" lIns="0" tIns="0" rIns="0" bIns="0">
                <a:spAutoFit/>
              </a:bodyPr>
              <a:lstStyle/>
              <a:p>
                <a:pPr algn="ctr">
                  <a:defRPr/>
                </a:pPr>
                <a:r>
                  <a:rPr lang="zh-CN" altLang="en-US" sz="1600" b="1" spc="300" dirty="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有效性</a:t>
                </a:r>
                <a:r>
                  <a:rPr lang="zh-CN" altLang="en-US"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a:t>
                </a:r>
                <a:r>
                  <a:rPr lang="en-US" altLang="zh-CN"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2/3</a:t>
                </a:r>
                <a:r>
                  <a:rPr lang="zh-CN" altLang="en-US"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a:t>
                </a:r>
                <a:endParaRPr lang="zh-CN" altLang="en-US" sz="1600" b="1" spc="300" dirty="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cxnSp>
            <p:nvCxnSpPr>
              <p:cNvPr id="14"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灯片编号占位符 3"/>
          <p:cNvSpPr txBox="1"/>
          <p:nvPr/>
        </p:nvSpPr>
        <p:spPr>
          <a:xfrm>
            <a:off x="11673792" y="6042636"/>
            <a:ext cx="5182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D6F24B0C-7668-4973-8E6C-4D4CB7EF0CEB}" type="slidenum">
              <a:rPr lang="en-US" sz="1600" b="1" smtClean="0">
                <a:solidFill>
                  <a:schemeClr val="accent1">
                    <a:lumMod val="75000"/>
                  </a:schemeClr>
                </a:solidFill>
                <a:latin typeface="Arial" panose="020B0604020202020204" pitchFamily="34" charset="0"/>
                <a:cs typeface="Arial" panose="020B0604020202020204" pitchFamily="34" charset="0"/>
              </a:rPr>
            </a:fld>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66" name="文本占位符 2"/>
          <p:cNvSpPr txBox="1"/>
          <p:nvPr>
            <p:custDataLst>
              <p:tags r:id="rId5"/>
            </p:custDataLst>
          </p:nvPr>
        </p:nvSpPr>
        <p:spPr>
          <a:xfrm>
            <a:off x="626721" y="6615753"/>
            <a:ext cx="11306175" cy="285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800" dirty="0">
                <a:latin typeface="微软雅黑" panose="020B0503020204020204" pitchFamily="34" charset="-122"/>
                <a:ea typeface="微软雅黑" panose="020B0503020204020204" pitchFamily="34" charset="-122"/>
              </a:rPr>
              <a:t>2022 CSCO Abstract No. 13215</a:t>
            </a:r>
            <a:endParaRPr lang="en-US" altLang="zh-CN" sz="800" dirty="0">
              <a:latin typeface="微软雅黑" panose="020B0503020204020204" pitchFamily="34" charset="-122"/>
              <a:ea typeface="微软雅黑" panose="020B0503020204020204" pitchFamily="34" charset="-122"/>
            </a:endParaRPr>
          </a:p>
        </p:txBody>
      </p:sp>
      <p:sp>
        <p:nvSpPr>
          <p:cNvPr id="17" name="矩形: 折角 61"/>
          <p:cNvSpPr/>
          <p:nvPr/>
        </p:nvSpPr>
        <p:spPr>
          <a:xfrm>
            <a:off x="502418" y="806829"/>
            <a:ext cx="11073512" cy="1029179"/>
          </a:xfrm>
          <a:prstGeom prst="foldedCorner">
            <a:avLst>
              <a:gd name="adj" fmla="val 19202"/>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zh-CN" altLang="en-US" b="1" dirty="0">
              <a:solidFill>
                <a:srgbClr val="FF0000"/>
              </a:solidFill>
              <a:latin typeface="微软雅黑" panose="020B0503020204020204" pitchFamily="34" charset="-122"/>
              <a:ea typeface="微软雅黑" panose="020B0503020204020204" pitchFamily="34" charset="-122"/>
              <a:sym typeface="+mn-ea"/>
            </a:endParaRPr>
          </a:p>
        </p:txBody>
      </p:sp>
      <p:grpSp>
        <p:nvGrpSpPr>
          <p:cNvPr id="18" name="组合 17"/>
          <p:cNvGrpSpPr/>
          <p:nvPr/>
        </p:nvGrpSpPr>
        <p:grpSpPr>
          <a:xfrm>
            <a:off x="719649" y="1260192"/>
            <a:ext cx="164307" cy="164307"/>
            <a:chOff x="4626719" y="4000794"/>
            <a:chExt cx="302998" cy="302998"/>
          </a:xfrm>
        </p:grpSpPr>
        <p:sp>
          <p:nvSpPr>
            <p:cNvPr id="19" name="椭圆 18"/>
            <p:cNvSpPr/>
            <p:nvPr/>
          </p:nvSpPr>
          <p:spPr>
            <a:xfrm>
              <a:off x="4663918" y="4037993"/>
              <a:ext cx="228600" cy="228600"/>
            </a:xfrm>
            <a:prstGeom prst="ellipse">
              <a:avLst/>
            </a:prstGeom>
            <a:gradFill>
              <a:gsLst>
                <a:gs pos="25000">
                  <a:schemeClr val="accent1"/>
                </a:gs>
                <a:gs pos="100000">
                  <a:schemeClr val="accent1">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等线" panose="02010600030101010101" charset="-122"/>
              </a:endParaRPr>
            </a:p>
          </p:txBody>
        </p:sp>
        <p:sp>
          <p:nvSpPr>
            <p:cNvPr id="20" name="椭圆 19"/>
            <p:cNvSpPr/>
            <p:nvPr/>
          </p:nvSpPr>
          <p:spPr>
            <a:xfrm>
              <a:off x="4626719" y="4000794"/>
              <a:ext cx="302998" cy="302998"/>
            </a:xfrm>
            <a:prstGeom prst="ellipse">
              <a:avLst/>
            </a:prstGeom>
            <a:gradFill>
              <a:gsLst>
                <a:gs pos="0">
                  <a:schemeClr val="accent1">
                    <a:alpha val="15000"/>
                  </a:schemeClr>
                </a:gs>
                <a:gs pos="100000">
                  <a:schemeClr val="accent1">
                    <a:lumMod val="60000"/>
                    <a:lumOff val="40000"/>
                    <a:alpha val="0"/>
                  </a:schemeClr>
                </a:gs>
              </a:gsLst>
              <a:lin ang="0" scaled="1"/>
            </a:gradFill>
            <a:ln w="3175">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等线" panose="02010600030101010101" charset="-122"/>
              </a:endParaRPr>
            </a:p>
          </p:txBody>
        </p:sp>
        <p:sp>
          <p:nvSpPr>
            <p:cNvPr id="22" name="等腰三角形 21"/>
            <p:cNvSpPr/>
            <p:nvPr/>
          </p:nvSpPr>
          <p:spPr>
            <a:xfrm rot="5400000">
              <a:off x="4722973" y="4104668"/>
              <a:ext cx="110490" cy="952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sym typeface="等线" panose="02010600030101010101" charset="-122"/>
              </a:endParaRPr>
            </a:p>
          </p:txBody>
        </p:sp>
      </p:grpSp>
      <p:sp>
        <p:nvSpPr>
          <p:cNvPr id="24" name="文本框 23"/>
          <p:cNvSpPr txBox="1"/>
          <p:nvPr/>
        </p:nvSpPr>
        <p:spPr>
          <a:xfrm>
            <a:off x="883956" y="925441"/>
            <a:ext cx="10471788" cy="877163"/>
          </a:xfrm>
          <a:prstGeom prst="rect">
            <a:avLst/>
          </a:prstGeom>
          <a:noFill/>
        </p:spPr>
        <p:txBody>
          <a:bodyPr wrap="square" rtlCol="0" anchor="t">
            <a:spAutoFit/>
          </a:bodyPr>
          <a:lstStyle/>
          <a:p>
            <a:pPr>
              <a:lnSpc>
                <a:spcPct val="100000"/>
              </a:lnSpc>
              <a:spcBef>
                <a:spcPts val="300"/>
              </a:spcBef>
            </a:pPr>
            <a:r>
              <a:rPr lang="en-US" altLang="zh-CN" sz="12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TRACES</a:t>
            </a:r>
            <a:r>
              <a:rPr lang="zh-CN" altLang="en-US" sz="12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研究（</a:t>
            </a:r>
            <a:r>
              <a:rPr lang="zh-CN" altLang="en-US" sz="1200" b="1" u="sng"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中国数据</a:t>
            </a:r>
            <a:r>
              <a:rPr lang="zh-CN" altLang="en-US" sz="12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）：与</a:t>
            </a:r>
            <a:r>
              <a:rPr lang="zh-CN" altLang="en-US" sz="12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安慰剂相比，曲拉西利能够同时降低化疗诱导的</a:t>
            </a:r>
            <a:r>
              <a:rPr lang="zh-CN" altLang="en-US" sz="12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中性粒细胞、红细胞和血小板相关</a:t>
            </a:r>
            <a:r>
              <a:rPr lang="zh-CN" altLang="en-US" sz="12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的三系血液不良事件</a:t>
            </a:r>
            <a:r>
              <a:rPr lang="zh-CN" altLang="en-US" sz="12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发生率</a:t>
            </a:r>
            <a:endParaRPr lang="en-US" altLang="zh-CN" sz="12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nSpc>
                <a:spcPct val="100000"/>
              </a:lnSpc>
              <a:spcBef>
                <a:spcPts val="300"/>
              </a:spcBef>
              <a:buFont typeface="Arial" panose="020B0604020202020204" pitchFamily="34" charset="0"/>
              <a:buChar char="•"/>
            </a:pPr>
            <a:r>
              <a:rPr lang="zh-CN" altLang="en-US"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严重中性粒细胞减少的发生率由</a:t>
            </a: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52.2%</a:t>
            </a:r>
            <a:r>
              <a:rPr lang="zh-CN" altLang="en-US"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降至</a:t>
            </a: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4.3</a:t>
            </a:r>
            <a:r>
              <a:rPr lang="en-US" altLang="zh-CN" sz="105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105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nSpc>
                <a:spcPct val="100000"/>
              </a:lnSpc>
              <a:spcBef>
                <a:spcPts val="300"/>
              </a:spcBef>
              <a:buFont typeface="Arial" panose="020B0604020202020204" pitchFamily="34" charset="0"/>
              <a:buChar char="•"/>
            </a:pPr>
            <a:r>
              <a:rPr lang="zh-CN" altLang="en-US"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en-US"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级贫血的发生率由</a:t>
            </a: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30.4%</a:t>
            </a:r>
            <a:r>
              <a:rPr lang="zh-CN" altLang="en-US"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降低至</a:t>
            </a: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13</a:t>
            </a:r>
            <a:r>
              <a:rPr lang="en-US" altLang="zh-CN" sz="105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105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nSpc>
                <a:spcPct val="100000"/>
              </a:lnSpc>
              <a:spcBef>
                <a:spcPts val="300"/>
              </a:spcBef>
              <a:buFont typeface="Arial" panose="020B0604020202020204" pitchFamily="34" charset="0"/>
              <a:buChar char="•"/>
            </a:pP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en-US"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级血小板减少的发生率由</a:t>
            </a: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26.1%</a:t>
            </a:r>
            <a:r>
              <a:rPr lang="zh-CN" altLang="en-US"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降低至</a:t>
            </a:r>
            <a:r>
              <a:rPr lang="en-US" altLang="zh-CN" sz="105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8.7%</a:t>
            </a:r>
            <a:endParaRPr lang="zh-CN" altLang="en-US" sz="105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6" name="文本框 25"/>
          <p:cNvSpPr txBox="1"/>
          <p:nvPr/>
        </p:nvSpPr>
        <p:spPr>
          <a:xfrm>
            <a:off x="1498174" y="2443538"/>
            <a:ext cx="2838819" cy="261610"/>
          </a:xfrm>
          <a:prstGeom prst="rect">
            <a:avLst/>
          </a:prstGeom>
          <a:noFill/>
        </p:spPr>
        <p:txBody>
          <a:bodyPr wrap="square">
            <a:spAutoFit/>
          </a:bodyPr>
          <a:lstStyle/>
          <a:p>
            <a:pPr algn="r"/>
            <a:r>
              <a:rPr lang="zh-CN" altLang="en-US" sz="1100" dirty="0">
                <a:latin typeface="+mn-ea"/>
              </a:rPr>
              <a:t>第</a:t>
            </a:r>
            <a:r>
              <a:rPr lang="en-US" altLang="zh-CN" sz="1100" dirty="0">
                <a:latin typeface="+mn-ea"/>
              </a:rPr>
              <a:t>1</a:t>
            </a:r>
            <a:r>
              <a:rPr lang="zh-CN" altLang="en-US" sz="1100" dirty="0">
                <a:latin typeface="+mn-ea"/>
              </a:rPr>
              <a:t>周期</a:t>
            </a:r>
            <a:r>
              <a:rPr lang="en-US" altLang="zh-CN" sz="1100" dirty="0">
                <a:latin typeface="+mn-ea"/>
              </a:rPr>
              <a:t>SN</a:t>
            </a:r>
            <a:r>
              <a:rPr lang="zh-CN" altLang="en-US" sz="1100" dirty="0">
                <a:latin typeface="+mn-ea"/>
              </a:rPr>
              <a:t>持续时间（天）</a:t>
            </a:r>
            <a:endParaRPr lang="zh-CN" altLang="en-US" sz="1100" dirty="0">
              <a:latin typeface="+mn-ea"/>
            </a:endParaRPr>
          </a:p>
        </p:txBody>
      </p:sp>
      <p:sp>
        <p:nvSpPr>
          <p:cNvPr id="27" name="文本框 26"/>
          <p:cNvSpPr txBox="1"/>
          <p:nvPr/>
        </p:nvSpPr>
        <p:spPr>
          <a:xfrm>
            <a:off x="1376003" y="2962442"/>
            <a:ext cx="2838819" cy="261610"/>
          </a:xfrm>
          <a:prstGeom prst="rect">
            <a:avLst/>
          </a:prstGeom>
          <a:noFill/>
        </p:spPr>
        <p:txBody>
          <a:bodyPr wrap="square">
            <a:spAutoFit/>
          </a:bodyPr>
          <a:lstStyle/>
          <a:p>
            <a:pPr algn="r"/>
            <a:r>
              <a:rPr lang="en-US" altLang="zh-CN" sz="1100" dirty="0">
                <a:latin typeface="+mn-ea"/>
              </a:rPr>
              <a:t>SN%</a:t>
            </a:r>
            <a:endParaRPr lang="en-US" altLang="zh-CN" sz="1100" dirty="0">
              <a:latin typeface="+mn-ea"/>
            </a:endParaRPr>
          </a:p>
        </p:txBody>
      </p:sp>
      <p:sp>
        <p:nvSpPr>
          <p:cNvPr id="28" name="文本框 27"/>
          <p:cNvSpPr txBox="1"/>
          <p:nvPr/>
        </p:nvSpPr>
        <p:spPr>
          <a:xfrm>
            <a:off x="1403674" y="3546838"/>
            <a:ext cx="2838819" cy="261610"/>
          </a:xfrm>
          <a:prstGeom prst="rect">
            <a:avLst/>
          </a:prstGeom>
          <a:noFill/>
        </p:spPr>
        <p:txBody>
          <a:bodyPr wrap="square">
            <a:spAutoFit/>
          </a:bodyPr>
          <a:lstStyle/>
          <a:p>
            <a:pPr algn="r"/>
            <a:r>
              <a:rPr lang="en-US" altLang="zh-CN" sz="1100" dirty="0">
                <a:latin typeface="+mn-ea"/>
              </a:rPr>
              <a:t>3/4</a:t>
            </a:r>
            <a:r>
              <a:rPr lang="zh-CN" altLang="en-US" sz="1100" dirty="0">
                <a:latin typeface="+mn-ea"/>
              </a:rPr>
              <a:t>级中性粒细胞减少</a:t>
            </a:r>
            <a:r>
              <a:rPr lang="en-US" altLang="zh-CN" sz="1100" dirty="0">
                <a:latin typeface="+mn-ea"/>
              </a:rPr>
              <a:t>%</a:t>
            </a:r>
            <a:endParaRPr lang="zh-CN" altLang="en-US" sz="1100" dirty="0">
              <a:latin typeface="+mn-ea"/>
            </a:endParaRPr>
          </a:p>
        </p:txBody>
      </p:sp>
      <p:sp>
        <p:nvSpPr>
          <p:cNvPr id="29" name="文本框 28"/>
          <p:cNvSpPr txBox="1"/>
          <p:nvPr/>
        </p:nvSpPr>
        <p:spPr>
          <a:xfrm>
            <a:off x="1376003" y="4110608"/>
            <a:ext cx="2838819" cy="261610"/>
          </a:xfrm>
          <a:prstGeom prst="rect">
            <a:avLst/>
          </a:prstGeom>
          <a:noFill/>
        </p:spPr>
        <p:txBody>
          <a:bodyPr wrap="square">
            <a:spAutoFit/>
          </a:bodyPr>
          <a:lstStyle/>
          <a:p>
            <a:pPr algn="r"/>
            <a:r>
              <a:rPr lang="en-US" altLang="zh-CN" sz="1100" dirty="0">
                <a:latin typeface="+mn-ea"/>
              </a:rPr>
              <a:t>G-CSF</a:t>
            </a:r>
            <a:r>
              <a:rPr lang="zh-CN" altLang="en-US" sz="1100" dirty="0">
                <a:latin typeface="+mn-ea"/>
              </a:rPr>
              <a:t>使用</a:t>
            </a:r>
            <a:r>
              <a:rPr lang="en-US" altLang="zh-CN" sz="1100" dirty="0">
                <a:latin typeface="+mn-ea"/>
              </a:rPr>
              <a:t>%</a:t>
            </a:r>
            <a:endParaRPr lang="zh-CN" altLang="en-US" sz="1100" dirty="0">
              <a:latin typeface="+mn-ea"/>
            </a:endParaRPr>
          </a:p>
        </p:txBody>
      </p:sp>
      <p:sp>
        <p:nvSpPr>
          <p:cNvPr id="30" name="文本框 29"/>
          <p:cNvSpPr txBox="1"/>
          <p:nvPr/>
        </p:nvSpPr>
        <p:spPr>
          <a:xfrm>
            <a:off x="2500697" y="4768722"/>
            <a:ext cx="1714125" cy="261610"/>
          </a:xfrm>
          <a:prstGeom prst="rect">
            <a:avLst/>
          </a:prstGeom>
          <a:noFill/>
        </p:spPr>
        <p:txBody>
          <a:bodyPr wrap="square">
            <a:spAutoFit/>
          </a:bodyPr>
          <a:lstStyle/>
          <a:p>
            <a:pPr algn="r"/>
            <a:r>
              <a:rPr lang="en-US" altLang="zh-CN" sz="1100" dirty="0">
                <a:latin typeface="+mn-ea"/>
              </a:rPr>
              <a:t>3/4</a:t>
            </a:r>
            <a:r>
              <a:rPr lang="zh-CN" altLang="en-US" sz="1100" dirty="0">
                <a:latin typeface="+mn-ea"/>
              </a:rPr>
              <a:t>级血红蛋白减少</a:t>
            </a:r>
            <a:r>
              <a:rPr lang="en-US" altLang="zh-CN" sz="1100" dirty="0">
                <a:latin typeface="+mn-ea"/>
              </a:rPr>
              <a:t>%</a:t>
            </a:r>
            <a:endParaRPr lang="zh-CN" altLang="en-US" sz="1100" dirty="0">
              <a:latin typeface="+mn-ea"/>
            </a:endParaRPr>
          </a:p>
        </p:txBody>
      </p:sp>
      <p:sp>
        <p:nvSpPr>
          <p:cNvPr id="31" name="文本框 30"/>
          <p:cNvSpPr txBox="1"/>
          <p:nvPr/>
        </p:nvSpPr>
        <p:spPr>
          <a:xfrm>
            <a:off x="1376004" y="5294746"/>
            <a:ext cx="2838819"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zh-CN" sz="1100" dirty="0">
                <a:latin typeface="+mn-ea"/>
              </a:rPr>
              <a:t>3/4</a:t>
            </a:r>
            <a:r>
              <a:rPr lang="zh-CN" altLang="en-US" sz="1100" dirty="0">
                <a:latin typeface="+mn-ea"/>
              </a:rPr>
              <a:t>级血小板减少</a:t>
            </a:r>
            <a:r>
              <a:rPr lang="en-US" altLang="zh-CN" sz="1100" dirty="0">
                <a:latin typeface="+mn-ea"/>
              </a:rPr>
              <a:t>%</a:t>
            </a:r>
            <a:endParaRPr lang="zh-CN" altLang="en-US" sz="1100" dirty="0">
              <a:latin typeface="+mn-ea"/>
            </a:endParaRPr>
          </a:p>
        </p:txBody>
      </p:sp>
      <p:graphicFrame>
        <p:nvGraphicFramePr>
          <p:cNvPr id="32" name="图表 31"/>
          <p:cNvGraphicFramePr/>
          <p:nvPr/>
        </p:nvGraphicFramePr>
        <p:xfrm>
          <a:off x="4190499" y="1817420"/>
          <a:ext cx="7352923" cy="4148927"/>
        </p:xfrm>
        <a:graphic>
          <a:graphicData uri="http://schemas.openxmlformats.org/drawingml/2006/chart">
            <c:chart xmlns:c="http://schemas.openxmlformats.org/drawingml/2006/chart" xmlns:r="http://schemas.openxmlformats.org/officeDocument/2006/relationships" r:id="rId1"/>
          </a:graphicData>
        </a:graphic>
      </p:graphicFrame>
      <p:grpSp>
        <p:nvGrpSpPr>
          <p:cNvPr id="33" name="组合 32"/>
          <p:cNvGrpSpPr/>
          <p:nvPr/>
        </p:nvGrpSpPr>
        <p:grpSpPr>
          <a:xfrm>
            <a:off x="883956" y="3319106"/>
            <a:ext cx="1781512" cy="387207"/>
            <a:chOff x="790200" y="2532554"/>
            <a:chExt cx="1828460" cy="468000"/>
          </a:xfrm>
        </p:grpSpPr>
        <p:sp>
          <p:nvSpPr>
            <p:cNvPr id="34" name="ï$ļïḑè"/>
            <p:cNvSpPr/>
            <p:nvPr/>
          </p:nvSpPr>
          <p:spPr>
            <a:xfrm>
              <a:off x="790200" y="2532554"/>
              <a:ext cx="1828460" cy="468000"/>
            </a:xfrm>
            <a:prstGeom prst="roundRect">
              <a:avLst>
                <a:gd name="adj" fmla="val 50000"/>
              </a:avLst>
            </a:prstGeom>
            <a:solidFill>
              <a:srgbClr val="002060"/>
            </a:solidFill>
            <a:ln w="38100" cap="flat" cmpd="sng" algn="ctr">
              <a:solidFill>
                <a:schemeClr val="bg1"/>
              </a:solidFill>
              <a:prstDash val="solid"/>
            </a:ln>
            <a:effectLst>
              <a:reflection blurRad="6350" stA="22000" endPos="25000" dir="5400000" sy="-100000" algn="bl" rotWithShape="0"/>
            </a:effectLst>
          </p:spPr>
          <p:txBody>
            <a:bodyPr lIns="68580" tIns="34290" rIns="68580" bIns="18000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FFFFFF"/>
                </a:solidFill>
                <a:effectLst/>
                <a:uLnTx/>
                <a:uFillTx/>
                <a:latin typeface="+mn-ea"/>
                <a:cs typeface="+mn-cs"/>
              </a:endParaRPr>
            </a:p>
          </p:txBody>
        </p:sp>
        <p:sp>
          <p:nvSpPr>
            <p:cNvPr id="35" name="文本框 34"/>
            <p:cNvSpPr txBox="1"/>
            <p:nvPr/>
          </p:nvSpPr>
          <p:spPr>
            <a:xfrm>
              <a:off x="790200" y="2609588"/>
              <a:ext cx="1828460" cy="37943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ea"/>
                  <a:cs typeface="Arial" panose="020B0604020202020204" pitchFamily="34" charset="0"/>
                  <a:sym typeface="微软雅黑" panose="020B0503020204020204" pitchFamily="34" charset="-122"/>
                </a:rPr>
                <a:t>中性粒细胞</a:t>
              </a:r>
              <a:endParaRPr kumimoji="0" lang="en-US" altLang="zh-CN" sz="1600" b="1" i="0" u="none" strike="noStrike" kern="1200" cap="none" spc="0" normalizeH="0" baseline="0" noProof="0" dirty="0">
                <a:ln>
                  <a:noFill/>
                </a:ln>
                <a:solidFill>
                  <a:srgbClr val="FFFFFF"/>
                </a:solidFill>
                <a:effectLst/>
                <a:uLnTx/>
                <a:uFillTx/>
                <a:latin typeface="+mn-ea"/>
                <a:cs typeface="Arial" panose="020B0604020202020204" pitchFamily="34" charset="0"/>
                <a:sym typeface="微软雅黑" panose="020B0503020204020204" pitchFamily="34" charset="-122"/>
              </a:endParaRPr>
            </a:p>
          </p:txBody>
        </p:sp>
      </p:grpSp>
      <p:grpSp>
        <p:nvGrpSpPr>
          <p:cNvPr id="36" name="组合 35"/>
          <p:cNvGrpSpPr/>
          <p:nvPr/>
        </p:nvGrpSpPr>
        <p:grpSpPr>
          <a:xfrm>
            <a:off x="883956" y="4637779"/>
            <a:ext cx="1781513" cy="387207"/>
            <a:chOff x="790200" y="3487222"/>
            <a:chExt cx="1828461" cy="468000"/>
          </a:xfrm>
        </p:grpSpPr>
        <p:sp>
          <p:nvSpPr>
            <p:cNvPr id="37" name="ï$ļïḑè"/>
            <p:cNvSpPr/>
            <p:nvPr/>
          </p:nvSpPr>
          <p:spPr>
            <a:xfrm>
              <a:off x="790201" y="3487222"/>
              <a:ext cx="1828460" cy="468000"/>
            </a:xfrm>
            <a:prstGeom prst="roundRect">
              <a:avLst>
                <a:gd name="adj" fmla="val 50000"/>
              </a:avLst>
            </a:prstGeom>
            <a:solidFill>
              <a:srgbClr val="0070C0"/>
            </a:solidFill>
            <a:ln w="19050" cap="flat" cmpd="sng" algn="ctr">
              <a:solidFill>
                <a:schemeClr val="bg1"/>
              </a:solidFill>
              <a:prstDash val="solid"/>
            </a:ln>
            <a:effectLst>
              <a:reflection blurRad="6350" stA="22000" endPos="25000" dir="5400000" sy="-100000" algn="bl" rotWithShape="0"/>
            </a:effectLst>
          </p:spPr>
          <p:txBody>
            <a:bodyPr lIns="68580" tIns="34290" rIns="68580" bIns="18000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FFFFFF"/>
                </a:solidFill>
                <a:effectLst/>
                <a:uLnTx/>
                <a:uFillTx/>
                <a:latin typeface="+mn-ea"/>
                <a:cs typeface="+mn-cs"/>
              </a:endParaRPr>
            </a:p>
          </p:txBody>
        </p:sp>
        <p:sp>
          <p:nvSpPr>
            <p:cNvPr id="38" name="文本框 37"/>
            <p:cNvSpPr txBox="1"/>
            <p:nvPr/>
          </p:nvSpPr>
          <p:spPr>
            <a:xfrm>
              <a:off x="790200" y="3570349"/>
              <a:ext cx="1828460" cy="37943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ea"/>
                  <a:cs typeface="Arial" panose="020B0604020202020204" pitchFamily="34" charset="0"/>
                  <a:sym typeface="微软雅黑" panose="020B0503020204020204" pitchFamily="34" charset="-122"/>
                </a:rPr>
                <a:t>红细胞</a:t>
              </a:r>
              <a:endParaRPr kumimoji="0" lang="en-US" altLang="zh-CN" sz="1600" b="1" i="0" u="none" strike="noStrike" kern="1200" cap="none" spc="0" normalizeH="0" baseline="0" noProof="0" dirty="0">
                <a:ln>
                  <a:noFill/>
                </a:ln>
                <a:solidFill>
                  <a:srgbClr val="FFFFFF"/>
                </a:solidFill>
                <a:effectLst/>
                <a:uLnTx/>
                <a:uFillTx/>
                <a:latin typeface="+mn-ea"/>
                <a:cs typeface="Arial" panose="020B0604020202020204" pitchFamily="34" charset="0"/>
                <a:sym typeface="微软雅黑" panose="020B0503020204020204" pitchFamily="34" charset="-122"/>
              </a:endParaRPr>
            </a:p>
          </p:txBody>
        </p:sp>
      </p:grpSp>
      <p:grpSp>
        <p:nvGrpSpPr>
          <p:cNvPr id="39" name="组合 38"/>
          <p:cNvGrpSpPr/>
          <p:nvPr/>
        </p:nvGrpSpPr>
        <p:grpSpPr>
          <a:xfrm>
            <a:off x="883956" y="5236052"/>
            <a:ext cx="1781513" cy="387207"/>
            <a:chOff x="790200" y="4428008"/>
            <a:chExt cx="1828461" cy="468000"/>
          </a:xfrm>
        </p:grpSpPr>
        <p:sp>
          <p:nvSpPr>
            <p:cNvPr id="40" name="ï$ļïḑè"/>
            <p:cNvSpPr/>
            <p:nvPr/>
          </p:nvSpPr>
          <p:spPr>
            <a:xfrm>
              <a:off x="790201" y="4428008"/>
              <a:ext cx="1828460" cy="468000"/>
            </a:xfrm>
            <a:prstGeom prst="roundRect">
              <a:avLst>
                <a:gd name="adj" fmla="val 50000"/>
              </a:avLst>
            </a:prstGeom>
            <a:solidFill>
              <a:srgbClr val="002060"/>
            </a:solidFill>
            <a:ln w="19050" cap="flat" cmpd="sng" algn="ctr">
              <a:solidFill>
                <a:schemeClr val="bg1"/>
              </a:solidFill>
              <a:prstDash val="solid"/>
            </a:ln>
            <a:effectLst>
              <a:reflection blurRad="6350" stA="22000" endPos="25000" dir="5400000" sy="-100000" algn="bl" rotWithShape="0"/>
            </a:effectLst>
          </p:spPr>
          <p:txBody>
            <a:bodyPr lIns="68580" tIns="34290" rIns="68580" bIns="180000" anchor="ctr">
              <a:normAutofit fontScale="2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FFFFFF"/>
                </a:solidFill>
                <a:effectLst/>
                <a:uLnTx/>
                <a:uFillTx/>
                <a:latin typeface="+mn-ea"/>
                <a:cs typeface="+mn-cs"/>
              </a:endParaRPr>
            </a:p>
          </p:txBody>
        </p:sp>
        <p:sp>
          <p:nvSpPr>
            <p:cNvPr id="41" name="文本框 40"/>
            <p:cNvSpPr txBox="1"/>
            <p:nvPr/>
          </p:nvSpPr>
          <p:spPr>
            <a:xfrm>
              <a:off x="790200" y="4511135"/>
              <a:ext cx="1828460" cy="37943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ea"/>
                  <a:cs typeface="Arial" panose="020B0604020202020204" pitchFamily="34" charset="0"/>
                  <a:sym typeface="微软雅黑" panose="020B0503020204020204" pitchFamily="34" charset="-122"/>
                </a:rPr>
                <a:t>血小板</a:t>
              </a:r>
              <a:endParaRPr kumimoji="0" lang="en-US" altLang="zh-CN" sz="1600" b="1" i="0" u="none" strike="noStrike" kern="1200" cap="none" spc="0" normalizeH="0" baseline="0" noProof="0" dirty="0">
                <a:ln>
                  <a:noFill/>
                </a:ln>
                <a:solidFill>
                  <a:srgbClr val="FFFFFF"/>
                </a:solidFill>
                <a:effectLst/>
                <a:uLnTx/>
                <a:uFillTx/>
                <a:latin typeface="+mn-ea"/>
                <a:cs typeface="Arial" panose="020B0604020202020204" pitchFamily="34" charset="0"/>
                <a:sym typeface="微软雅黑" panose="020B0503020204020204" pitchFamily="34" charset="-122"/>
              </a:endParaRPr>
            </a:p>
          </p:txBody>
        </p:sp>
      </p:grpSp>
      <p:cxnSp>
        <p:nvCxnSpPr>
          <p:cNvPr id="42" name="直接连接符 41"/>
          <p:cNvCxnSpPr/>
          <p:nvPr/>
        </p:nvCxnSpPr>
        <p:spPr>
          <a:xfrm>
            <a:off x="680078" y="4517070"/>
            <a:ext cx="10592849" cy="0"/>
          </a:xfrm>
          <a:prstGeom prst="line">
            <a:avLst/>
          </a:prstGeom>
          <a:ln w="12700">
            <a:solidFill>
              <a:srgbClr val="002060"/>
            </a:solidFill>
            <a:prstDash val="lgDashDot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80078" y="5157746"/>
            <a:ext cx="10592849" cy="0"/>
          </a:xfrm>
          <a:prstGeom prst="line">
            <a:avLst/>
          </a:prstGeom>
          <a:ln w="12700">
            <a:solidFill>
              <a:srgbClr val="002060"/>
            </a:solidFill>
            <a:prstDash val="lgDashDotDot"/>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810208" y="2396188"/>
            <a:ext cx="764953" cy="246221"/>
          </a:xfrm>
          <a:prstGeom prst="rect">
            <a:avLst/>
          </a:prstGeom>
          <a:noFill/>
        </p:spPr>
        <p:txBody>
          <a:bodyPr wrap="none" rtlCol="0">
            <a:spAutoFit/>
          </a:bodyPr>
          <a:lstStyle/>
          <a:p>
            <a:pPr algn="l"/>
            <a:r>
              <a:rPr lang="en-US" altLang="zh-CN" sz="1000" dirty="0">
                <a:latin typeface="+mn-ea"/>
              </a:rPr>
              <a:t>P=0.0021</a:t>
            </a:r>
            <a:endParaRPr lang="zh-CN" altLang="en-US" sz="1000" dirty="0">
              <a:latin typeface="+mn-ea"/>
            </a:endParaRPr>
          </a:p>
        </p:txBody>
      </p:sp>
      <p:sp>
        <p:nvSpPr>
          <p:cNvPr id="45" name="文本框 44"/>
          <p:cNvSpPr txBox="1"/>
          <p:nvPr/>
        </p:nvSpPr>
        <p:spPr>
          <a:xfrm>
            <a:off x="6606871" y="2879905"/>
            <a:ext cx="1967205" cy="246221"/>
          </a:xfrm>
          <a:prstGeom prst="rect">
            <a:avLst/>
          </a:prstGeom>
          <a:noFill/>
        </p:spPr>
        <p:txBody>
          <a:bodyPr wrap="none" rtlCol="0">
            <a:spAutoFit/>
          </a:bodyPr>
          <a:lstStyle/>
          <a:p>
            <a:pPr algn="l"/>
            <a:r>
              <a:rPr lang="en-US" altLang="zh-CN" sz="1000" dirty="0">
                <a:latin typeface="+mn-ea"/>
              </a:rPr>
              <a:t>RR=0.79 (95%CI:0.012-0.540)</a:t>
            </a:r>
            <a:endParaRPr lang="zh-CN" altLang="en-US" sz="1000" dirty="0">
              <a:latin typeface="+mn-ea"/>
            </a:endParaRPr>
          </a:p>
        </p:txBody>
      </p:sp>
      <p:sp>
        <p:nvSpPr>
          <p:cNvPr id="46" name="文本框 45"/>
          <p:cNvSpPr txBox="1"/>
          <p:nvPr/>
        </p:nvSpPr>
        <p:spPr>
          <a:xfrm>
            <a:off x="10093623" y="6042636"/>
            <a:ext cx="1482307" cy="215444"/>
          </a:xfrm>
          <a:prstGeom prst="rect">
            <a:avLst/>
          </a:prstGeom>
          <a:noFill/>
        </p:spPr>
        <p:txBody>
          <a:bodyPr wrap="square">
            <a:spAutoFit/>
          </a:bodyPr>
          <a:lstStyle/>
          <a:p>
            <a:r>
              <a:rPr lang="zh-CN" altLang="en-US" sz="800" dirty="0">
                <a:latin typeface="+mn-ea"/>
              </a:rPr>
              <a:t>SN：严重中性粒细胞减少症</a:t>
            </a:r>
            <a:endParaRPr lang="zh-CN" altLang="en-US" sz="800" dirty="0">
              <a:latin typeface="+mn-ea"/>
            </a:endParaRPr>
          </a:p>
        </p:txBody>
      </p:sp>
      <p:sp>
        <p:nvSpPr>
          <p:cNvPr id="47" name="文本框 46"/>
          <p:cNvSpPr txBox="1"/>
          <p:nvPr/>
        </p:nvSpPr>
        <p:spPr>
          <a:xfrm>
            <a:off x="8182522" y="3462972"/>
            <a:ext cx="2042547" cy="246221"/>
          </a:xfrm>
          <a:prstGeom prst="rect">
            <a:avLst/>
          </a:prstGeom>
          <a:noFill/>
        </p:spPr>
        <p:txBody>
          <a:bodyPr wrap="none" rtlCol="0">
            <a:spAutoFit/>
          </a:bodyPr>
          <a:lstStyle/>
          <a:p>
            <a:pPr algn="l"/>
            <a:r>
              <a:rPr lang="en-US" altLang="zh-CN" sz="1000" dirty="0">
                <a:latin typeface="+mn-ea"/>
              </a:rPr>
              <a:t>RR=0.323 (95%CI:0.184-0.567)</a:t>
            </a:r>
            <a:endParaRPr lang="zh-CN" altLang="en-US" sz="1000" dirty="0">
              <a:latin typeface="+mn-ea"/>
            </a:endParaRPr>
          </a:p>
        </p:txBody>
      </p:sp>
      <p:sp>
        <p:nvSpPr>
          <p:cNvPr id="48" name="文本框 47"/>
          <p:cNvSpPr txBox="1"/>
          <p:nvPr/>
        </p:nvSpPr>
        <p:spPr>
          <a:xfrm>
            <a:off x="9439920" y="4019198"/>
            <a:ext cx="2042547" cy="246221"/>
          </a:xfrm>
          <a:prstGeom prst="rect">
            <a:avLst/>
          </a:prstGeom>
          <a:noFill/>
        </p:spPr>
        <p:txBody>
          <a:bodyPr wrap="none" rtlCol="0">
            <a:spAutoFit/>
          </a:bodyPr>
          <a:lstStyle/>
          <a:p>
            <a:pPr algn="l"/>
            <a:r>
              <a:rPr lang="en-US" altLang="zh-CN" sz="1000" dirty="0">
                <a:latin typeface="+mn-ea"/>
              </a:rPr>
              <a:t>RR=0.660 (95%CI:0.463-0.941)</a:t>
            </a:r>
            <a:endParaRPr lang="zh-CN" altLang="en-US" sz="1000" dirty="0">
              <a:latin typeface="+mn-ea"/>
            </a:endParaRPr>
          </a:p>
        </p:txBody>
      </p:sp>
      <p:sp>
        <p:nvSpPr>
          <p:cNvPr id="49" name="文本框 48"/>
          <p:cNvSpPr txBox="1"/>
          <p:nvPr/>
        </p:nvSpPr>
        <p:spPr>
          <a:xfrm>
            <a:off x="5739852" y="4606932"/>
            <a:ext cx="2042547" cy="246221"/>
          </a:xfrm>
          <a:prstGeom prst="rect">
            <a:avLst/>
          </a:prstGeom>
          <a:noFill/>
        </p:spPr>
        <p:txBody>
          <a:bodyPr wrap="none" rtlCol="0">
            <a:spAutoFit/>
          </a:bodyPr>
          <a:lstStyle/>
          <a:p>
            <a:pPr algn="l"/>
            <a:r>
              <a:rPr lang="en-US" altLang="zh-CN" sz="1000" dirty="0">
                <a:latin typeface="+mn-ea"/>
              </a:rPr>
              <a:t>RR=0.452 (95%CI:0.128-1.415)</a:t>
            </a:r>
            <a:endParaRPr lang="zh-CN" altLang="en-US" sz="1000" dirty="0">
              <a:latin typeface="+mn-ea"/>
            </a:endParaRPr>
          </a:p>
        </p:txBody>
      </p:sp>
      <p:sp>
        <p:nvSpPr>
          <p:cNvPr id="50" name="文本框 49"/>
          <p:cNvSpPr txBox="1"/>
          <p:nvPr/>
        </p:nvSpPr>
        <p:spPr>
          <a:xfrm>
            <a:off x="5538352" y="5157743"/>
            <a:ext cx="2042547" cy="246221"/>
          </a:xfrm>
          <a:prstGeom prst="rect">
            <a:avLst/>
          </a:prstGeom>
          <a:noFill/>
        </p:spPr>
        <p:txBody>
          <a:bodyPr wrap="none" rtlCol="0">
            <a:spAutoFit/>
          </a:bodyPr>
          <a:lstStyle/>
          <a:p>
            <a:pPr algn="l"/>
            <a:r>
              <a:rPr lang="en-US" altLang="zh-CN" sz="1000" dirty="0">
                <a:latin typeface="+mn-ea"/>
              </a:rPr>
              <a:t>RR=0.322 (95%CI:0.079-1.312)</a:t>
            </a:r>
            <a:endParaRPr lang="zh-CN" altLang="en-US" sz="1000" dirty="0">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58673" y="943430"/>
            <a:ext cx="5580011" cy="5383433"/>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7670" rtl="0" eaLnBrk="1" fontAlgn="auto" latinLnBrk="0" hangingPunct="1">
              <a:lnSpc>
                <a:spcPct val="100000"/>
              </a:lnSpc>
              <a:spcBef>
                <a:spcPct val="0"/>
              </a:spcBef>
              <a:spcAft>
                <a:spcPct val="0"/>
              </a:spcAft>
              <a:buClrTx/>
              <a:buSzTx/>
              <a:buFontTx/>
              <a:buNone/>
              <a:defRPr/>
            </a:pPr>
            <a:endParaRPr kumimoji="0" lang="zh-CN" altLang="en-US" sz="16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aphicFrame>
        <p:nvGraphicFramePr>
          <p:cNvPr id="8" name="对象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6" name="think-cell 幻灯片" r:id="rId2" imgW="5715" imgH="5715" progId="TCLayout.ActiveDocument.1">
                  <p:embed/>
                </p:oleObj>
              </mc:Choice>
              <mc:Fallback>
                <p:oleObj name="think-cell 幻灯片" r:id="rId2" imgW="5715" imgH="5715" progId="TCLayout.ActiveDocument.1">
                  <p:embed/>
                  <p:pic>
                    <p:nvPicPr>
                      <p:cNvPr id="0" name="对象 7"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文本框 6"/>
          <p:cNvSpPr txBox="1"/>
          <p:nvPr/>
        </p:nvSpPr>
        <p:spPr>
          <a:xfrm>
            <a:off x="388169" y="939208"/>
            <a:ext cx="5521017" cy="507831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临床</a:t>
            </a:r>
            <a:r>
              <a:rPr kumimoji="0" lang="zh-CN" altLang="en-US" sz="160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指南</a:t>
            </a:r>
            <a:r>
              <a:rPr kumimoji="0" lang="en-US" altLang="zh-CN" sz="160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诊疗规范推荐</a:t>
            </a:r>
            <a:r>
              <a:rPr kumimoji="0" lang="zh-CN" altLang="en-US" sz="1600" b="1" i="0"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cs"/>
              </a:rPr>
              <a:t>：</a:t>
            </a:r>
            <a:endParaRPr kumimoji="0" lang="en-US" altLang="zh-CN" sz="1600" b="1" i="0"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科赛拉</a:t>
            </a:r>
            <a:r>
              <a:rPr lang="en-US" altLang="zh-CN" sz="1400" baseline="300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（注射用盐酸曲拉西利）</a:t>
            </a:r>
            <a:r>
              <a:rPr lang="en-US" altLang="zh-CN" sz="1400" dirty="0">
                <a:latin typeface="微软雅黑" panose="020B0503020204020204" pitchFamily="34" charset="-122"/>
                <a:ea typeface="微软雅黑" panose="020B0503020204020204" pitchFamily="34" charset="-122"/>
              </a:rPr>
              <a:t>2023</a:t>
            </a:r>
            <a:r>
              <a:rPr lang="zh-CN" altLang="en-US" sz="1400" dirty="0">
                <a:latin typeface="微软雅黑" panose="020B0503020204020204" pitchFamily="34" charset="-122"/>
                <a:ea typeface="微软雅黑" panose="020B0503020204020204" pitchFamily="34" charset="-122"/>
              </a:rPr>
              <a:t>年被</a:t>
            </a:r>
            <a:r>
              <a:rPr lang="zh-CN" altLang="en-US" sz="1400" b="1" dirty="0">
                <a:solidFill>
                  <a:srgbClr val="FF0000"/>
                </a:solidFill>
                <a:latin typeface="微软雅黑" panose="020B0503020204020204" pitchFamily="34" charset="-122"/>
                <a:ea typeface="微软雅黑" panose="020B0503020204020204" pitchFamily="34" charset="-122"/>
              </a:rPr>
              <a:t>三大国际、国内指南</a:t>
            </a:r>
            <a:r>
              <a:rPr lang="zh-CN" altLang="en-US" sz="1400" b="1" dirty="0" smtClean="0">
                <a:solidFill>
                  <a:srgbClr val="FF0000"/>
                </a:solidFill>
                <a:latin typeface="微软雅黑" panose="020B0503020204020204" pitchFamily="34" charset="-122"/>
                <a:ea typeface="微软雅黑" panose="020B0503020204020204" pitchFamily="34" charset="-122"/>
              </a:rPr>
              <a:t>推荐</a:t>
            </a:r>
            <a:endParaRPr lang="en-US" altLang="zh-CN" sz="1400" dirty="0">
              <a:latin typeface="微软雅黑" panose="020B0503020204020204" pitchFamily="34" charset="-122"/>
              <a:ea typeface="微软雅黑" panose="020B0503020204020204" pitchFamily="34" charset="-122"/>
            </a:endParaRPr>
          </a:p>
          <a:p>
            <a:pPr>
              <a:lnSpc>
                <a:spcPct val="150000"/>
              </a:lnSpc>
            </a:pPr>
            <a:r>
              <a:rPr kumimoji="0" lang="en-US" altLang="zh-CN" sz="1400" b="1" i="0" u="none" strike="noStrike" kern="1200" cap="none" spc="0" normalizeH="0" baseline="0" noProof="0" dirty="0">
                <a:ln>
                  <a:noFill/>
                </a:ln>
                <a:solidFill>
                  <a:srgbClr val="0B4E86"/>
                </a:solidFill>
                <a:effectLst/>
                <a:uLnTx/>
                <a:uFillTx/>
                <a:latin typeface="微软雅黑" panose="020B0503020204020204" pitchFamily="34" charset="-122"/>
                <a:ea typeface="微软雅黑" panose="020B0503020204020204" pitchFamily="34" charset="-122"/>
              </a:rPr>
              <a:t>1</a:t>
            </a:r>
            <a:r>
              <a:rPr kumimoji="0" lang="zh-CN" altLang="en-US" sz="1400" b="1" i="0" u="none" strike="noStrike" kern="1200" cap="none" spc="0" normalizeH="0" baseline="0" noProof="0" dirty="0">
                <a:ln>
                  <a:noFill/>
                </a:ln>
                <a:solidFill>
                  <a:srgbClr val="0B4E86"/>
                </a:solidFill>
                <a:effectLst/>
                <a:uLnTx/>
                <a:uFillTx/>
                <a:latin typeface="微软雅黑" panose="020B0503020204020204" pitchFamily="34" charset="-122"/>
                <a:ea typeface="微软雅黑" panose="020B0503020204020204" pitchFamily="34" charset="-122"/>
              </a:rPr>
              <a:t>、</a:t>
            </a:r>
            <a:r>
              <a:rPr lang="en-US" altLang="zh-CN" sz="1400" b="1" dirty="0">
                <a:solidFill>
                  <a:srgbClr val="0B4E86"/>
                </a:solidFill>
                <a:latin typeface="微软雅黑" panose="020B0503020204020204" pitchFamily="34" charset="-122"/>
                <a:ea typeface="微软雅黑" panose="020B0503020204020204" pitchFamily="34" charset="-122"/>
                <a:cs typeface="+mn-ea"/>
              </a:rPr>
              <a:t> 2022CSCO</a:t>
            </a:r>
            <a:r>
              <a:rPr lang="zh-CN" altLang="en-US" sz="1400" b="1" dirty="0">
                <a:solidFill>
                  <a:srgbClr val="0B4E86"/>
                </a:solidFill>
                <a:latin typeface="微软雅黑" panose="020B0503020204020204" pitchFamily="34" charset="-122"/>
                <a:ea typeface="微软雅黑" panose="020B0503020204020204" pitchFamily="34" charset="-122"/>
                <a:cs typeface="+mn-ea"/>
              </a:rPr>
              <a:t>小细胞肺癌指南</a:t>
            </a:r>
            <a:r>
              <a:rPr kumimoji="0" lang="zh-CN" altLang="en-US" sz="1400" b="1" i="0" u="none" strike="noStrike" kern="1200" cap="none" spc="0" normalizeH="0" baseline="0" noProof="0" dirty="0">
                <a:ln>
                  <a:noFill/>
                </a:ln>
                <a:solidFill>
                  <a:srgbClr val="0B4E86"/>
                </a:solidFill>
                <a:effectLst/>
                <a:uLnTx/>
                <a:uFillTx/>
                <a:latin typeface="微软雅黑" panose="020B0503020204020204" pitchFamily="34" charset="-122"/>
                <a:ea typeface="微软雅黑" panose="020B0503020204020204" pitchFamily="34" charset="-122"/>
              </a:rPr>
              <a:t>：</a:t>
            </a:r>
            <a:endParaRPr kumimoji="0" lang="en-US" altLang="zh-CN" sz="1400" b="1" i="0" u="none" strike="noStrike" kern="1200" cap="none" spc="0" normalizeH="0" baseline="0" noProof="0" dirty="0">
              <a:ln>
                <a:noFill/>
              </a:ln>
              <a:solidFill>
                <a:srgbClr val="0B4E86"/>
              </a:solidFill>
              <a:effectLst/>
              <a:uLnTx/>
              <a:uFillTx/>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曲拉西利</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或</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rhG-CSF</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（含铂化疗</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免疫检查点抑制剂前预防使用）作为</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II</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级推荐</a:t>
            </a:r>
            <a:r>
              <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2A</a:t>
            </a:r>
            <a:r>
              <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类证据）</a:t>
            </a:r>
            <a:endPar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曲拉西利</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或</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rhG-CSF</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（拓扑替康前预防应用）作为</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II</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级推荐</a:t>
            </a:r>
            <a:r>
              <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2A</a:t>
            </a:r>
            <a:r>
              <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类证据</a:t>
            </a:r>
            <a:r>
              <a:rPr lang="zh-CN" altLang="en-US" sz="1200"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Arial" panose="020B0604020202020204" pitchFamily="34" charset="0"/>
              <a:buChar char="•"/>
            </a:pPr>
            <a:endParaRPr lang="en-US" altLang="zh-CN" sz="1200" b="1" dirty="0">
              <a:solidFill>
                <a:srgbClr val="FF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b="1" dirty="0">
                <a:solidFill>
                  <a:srgbClr val="0B4E86"/>
                </a:solidFill>
                <a:latin typeface="微软雅黑" panose="020B0503020204020204" pitchFamily="34" charset="-122"/>
                <a:ea typeface="微软雅黑" panose="020B0503020204020204" pitchFamily="34" charset="-122"/>
              </a:rPr>
              <a:t>2</a:t>
            </a:r>
            <a:r>
              <a:rPr lang="zh-CN" altLang="en-US" sz="1400" b="1" dirty="0">
                <a:solidFill>
                  <a:srgbClr val="0B4E86"/>
                </a:solidFill>
                <a:latin typeface="微软雅黑" panose="020B0503020204020204" pitchFamily="34" charset="-122"/>
                <a:ea typeface="微软雅黑" panose="020B0503020204020204" pitchFamily="34" charset="-122"/>
              </a:rPr>
              <a:t>、</a:t>
            </a:r>
            <a:r>
              <a:rPr lang="en-US" altLang="zh-CN" sz="1400" b="1" dirty="0">
                <a:solidFill>
                  <a:srgbClr val="0B4E86"/>
                </a:solidFill>
                <a:latin typeface="微软雅黑" panose="020B0503020204020204" pitchFamily="34" charset="-122"/>
                <a:ea typeface="微软雅黑" panose="020B0503020204020204" pitchFamily="34" charset="-122"/>
              </a:rPr>
              <a:t>NCCN </a:t>
            </a:r>
            <a:r>
              <a:rPr lang="zh-CN" altLang="en-US" sz="1400" b="1" dirty="0">
                <a:solidFill>
                  <a:srgbClr val="0B4E86"/>
                </a:solidFill>
                <a:latin typeface="微软雅黑" panose="020B0503020204020204" pitchFamily="34" charset="-122"/>
                <a:ea typeface="微软雅黑" panose="020B0503020204020204" pitchFamily="34" charset="-122"/>
              </a:rPr>
              <a:t>小细胞肺癌指南</a:t>
            </a:r>
            <a:r>
              <a:rPr lang="en-US" altLang="zh-CN" sz="1400" b="1" dirty="0">
                <a:solidFill>
                  <a:srgbClr val="0B4E86"/>
                </a:solidFill>
                <a:latin typeface="微软雅黑" panose="020B0503020204020204" pitchFamily="34" charset="-122"/>
                <a:ea typeface="微软雅黑" panose="020B0503020204020204" pitchFamily="34" charset="-122"/>
              </a:rPr>
              <a:t>(</a:t>
            </a:r>
            <a:r>
              <a:rPr lang="en-US" altLang="zh-CN" sz="1400" b="1" dirty="0" smtClean="0">
                <a:solidFill>
                  <a:srgbClr val="0B4E86"/>
                </a:solidFill>
                <a:latin typeface="微软雅黑" panose="020B0503020204020204" pitchFamily="34" charset="-122"/>
                <a:ea typeface="微软雅黑" panose="020B0503020204020204" pitchFamily="34" charset="-122"/>
              </a:rPr>
              <a:t>2023.v3)</a:t>
            </a:r>
            <a:r>
              <a:rPr lang="zh-CN" altLang="en-US" sz="1400" b="1" dirty="0">
                <a:solidFill>
                  <a:srgbClr val="0B4E86"/>
                </a:solidFill>
                <a:latin typeface="微软雅黑" panose="020B0503020204020204" pitchFamily="34" charset="-122"/>
                <a:ea typeface="微软雅黑" panose="020B0503020204020204" pitchFamily="34" charset="-122"/>
              </a:rPr>
              <a:t>：</a:t>
            </a:r>
            <a:endParaRPr lang="en-US" altLang="zh-CN" sz="1400" b="1" dirty="0">
              <a:solidFill>
                <a:srgbClr val="0B4E86"/>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latin typeface="微软雅黑" panose="020B0503020204020204" pitchFamily="34" charset="-122"/>
                <a:ea typeface="微软雅黑" panose="020B0503020204020204" pitchFamily="34" charset="-122"/>
              </a:rPr>
              <a:t>使用含铂</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依托泊苷</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免疫检查点抑制剂的方案或含拓扑替康的方案治疗广泛期小细胞肺癌时，预防性使用</a:t>
            </a:r>
            <a:r>
              <a:rPr lang="zh-CN" altLang="en-US" sz="1200" b="1" dirty="0">
                <a:solidFill>
                  <a:srgbClr val="FF0000"/>
                </a:solidFill>
                <a:latin typeface="微软雅黑" panose="020B0503020204020204" pitchFamily="34" charset="-122"/>
                <a:ea typeface="微软雅黑" panose="020B0503020204020204" pitchFamily="34" charset="-122"/>
              </a:rPr>
              <a:t>曲拉西利</a:t>
            </a:r>
            <a:r>
              <a:rPr lang="zh-CN" altLang="en-US" sz="1200" dirty="0">
                <a:latin typeface="微软雅黑" panose="020B0503020204020204" pitchFamily="34" charset="-122"/>
                <a:ea typeface="微软雅黑" panose="020B0503020204020204" pitchFamily="34" charset="-122"/>
              </a:rPr>
              <a:t>可以减少化疗引起的骨髓</a:t>
            </a:r>
            <a:r>
              <a:rPr lang="zh-CN" altLang="en-US" sz="1200" dirty="0" smtClean="0">
                <a:latin typeface="微软雅黑" panose="020B0503020204020204" pitchFamily="34" charset="-122"/>
                <a:ea typeface="微软雅黑" panose="020B0503020204020204" pitchFamily="34" charset="-122"/>
              </a:rPr>
              <a:t>抑制</a:t>
            </a:r>
            <a:endParaRPr lang="en-US" altLang="zh-CN" sz="1200" dirty="0" smtClean="0">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0B4E86"/>
                </a:solidFill>
                <a:latin typeface="微软雅黑" panose="020B0503020204020204" pitchFamily="34" charset="-122"/>
                <a:ea typeface="微软雅黑" panose="020B0503020204020204" pitchFamily="34" charset="-122"/>
              </a:rPr>
              <a:t>3</a:t>
            </a:r>
            <a:r>
              <a:rPr lang="zh-CN" altLang="en-US" sz="1400" b="1" dirty="0">
                <a:solidFill>
                  <a:srgbClr val="0B4E86"/>
                </a:solidFill>
                <a:latin typeface="微软雅黑" panose="020B0503020204020204" pitchFamily="34" charset="-122"/>
                <a:ea typeface="微软雅黑" panose="020B0503020204020204" pitchFamily="34" charset="-122"/>
              </a:rPr>
              <a:t>、</a:t>
            </a:r>
            <a:r>
              <a:rPr lang="en-US" altLang="zh-CN" sz="1400" b="1" dirty="0">
                <a:solidFill>
                  <a:srgbClr val="0B4E86"/>
                </a:solidFill>
                <a:latin typeface="微软雅黑" panose="020B0503020204020204" pitchFamily="34" charset="-122"/>
                <a:ea typeface="微软雅黑" panose="020B0503020204020204" pitchFamily="34" charset="-122"/>
              </a:rPr>
              <a:t> NCCN </a:t>
            </a:r>
            <a:r>
              <a:rPr lang="zh-CN" altLang="en-US" sz="1400" b="1" dirty="0">
                <a:solidFill>
                  <a:srgbClr val="0B4E86"/>
                </a:solidFill>
                <a:latin typeface="微软雅黑" panose="020B0503020204020204" pitchFamily="34" charset="-122"/>
                <a:ea typeface="微软雅黑" panose="020B0503020204020204" pitchFamily="34" charset="-122"/>
              </a:rPr>
              <a:t>造血生长因子指南</a:t>
            </a:r>
            <a:r>
              <a:rPr lang="en-US" altLang="zh-CN" sz="1400" b="1" dirty="0">
                <a:solidFill>
                  <a:srgbClr val="0B4E86"/>
                </a:solidFill>
                <a:latin typeface="微软雅黑" panose="020B0503020204020204" pitchFamily="34" charset="-122"/>
                <a:ea typeface="微软雅黑" panose="020B0503020204020204" pitchFamily="34" charset="-122"/>
              </a:rPr>
              <a:t>(</a:t>
            </a:r>
            <a:r>
              <a:rPr lang="en-US" altLang="zh-CN" sz="1400" b="1" dirty="0" smtClean="0">
                <a:solidFill>
                  <a:srgbClr val="0B4E86"/>
                </a:solidFill>
                <a:latin typeface="微软雅黑" panose="020B0503020204020204" pitchFamily="34" charset="-122"/>
                <a:ea typeface="微软雅黑" panose="020B0503020204020204" pitchFamily="34" charset="-122"/>
              </a:rPr>
              <a:t>2023.v2) </a:t>
            </a:r>
            <a:r>
              <a:rPr lang="zh-CN" altLang="en-US" sz="1400" b="1" dirty="0">
                <a:solidFill>
                  <a:srgbClr val="0B4E86"/>
                </a:solidFill>
                <a:latin typeface="微软雅黑" panose="020B0503020204020204" pitchFamily="34" charset="-122"/>
                <a:ea typeface="微软雅黑" panose="020B0503020204020204" pitchFamily="34" charset="-122"/>
              </a:rPr>
              <a:t>：</a:t>
            </a:r>
            <a:endParaRPr lang="en-US" altLang="zh-CN" sz="1400" b="1" dirty="0">
              <a:solidFill>
                <a:srgbClr val="0B4E86"/>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中高风险</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FN</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患者：</a:t>
            </a:r>
            <a:r>
              <a:rPr lang="zh-CN" altLang="en-US" sz="1200" dirty="0">
                <a:latin typeface="微软雅黑" panose="020B0503020204020204" pitchFamily="34" charset="-122"/>
                <a:ea typeface="微软雅黑" panose="020B0503020204020204" pitchFamily="34" charset="-122"/>
              </a:rPr>
              <a:t>在使用含铂</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依托泊苷</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免疫检查点抑制剂方案或含拓扑替康方案治疗</a:t>
            </a:r>
            <a:r>
              <a:rPr lang="en-US" altLang="zh-CN" sz="1200" dirty="0">
                <a:latin typeface="微软雅黑" panose="020B0503020204020204" pitchFamily="34" charset="-122"/>
                <a:ea typeface="微软雅黑" panose="020B0503020204020204" pitchFamily="34" charset="-122"/>
              </a:rPr>
              <a:t>ES-SCLC</a:t>
            </a:r>
            <a:r>
              <a:rPr lang="zh-CN" altLang="en-US" sz="1200" dirty="0">
                <a:latin typeface="微软雅黑" panose="020B0503020204020204" pitchFamily="34" charset="-122"/>
                <a:ea typeface="微软雅黑" panose="020B0503020204020204" pitchFamily="34" charset="-122"/>
              </a:rPr>
              <a:t>时，预防性使用</a:t>
            </a:r>
            <a:r>
              <a:rPr lang="zh-CN" altLang="en-US" sz="1200" b="1" dirty="0">
                <a:solidFill>
                  <a:srgbClr val="FF0000"/>
                </a:solidFill>
                <a:latin typeface="微软雅黑" panose="020B0503020204020204" pitchFamily="34" charset="-122"/>
                <a:ea typeface="微软雅黑" panose="020B0503020204020204" pitchFamily="34" charset="-122"/>
              </a:rPr>
              <a:t>曲拉西利</a:t>
            </a:r>
            <a:r>
              <a:rPr lang="zh-CN" altLang="en-US" sz="1200" dirty="0">
                <a:latin typeface="微软雅黑" panose="020B0503020204020204" pitchFamily="34" charset="-122"/>
                <a:ea typeface="微软雅黑" panose="020B0503020204020204" pitchFamily="34" charset="-122"/>
              </a:rPr>
              <a:t>可以降低化疗诱导的骨髓抑制</a:t>
            </a:r>
            <a:r>
              <a:rPr lang="zh-CN" altLang="en-US" sz="1200" dirty="0" smtClean="0">
                <a:latin typeface="微软雅黑" panose="020B0503020204020204" pitchFamily="34" charset="-122"/>
                <a:ea typeface="微软雅黑" panose="020B0503020204020204" pitchFamily="34" charset="-122"/>
              </a:rPr>
              <a:t>发生</a:t>
            </a:r>
            <a:endParaRPr lang="en-US" altLang="zh-CN" sz="12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化疗导致的贫血：铂</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依托泊苷 </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免疫治疗或拓扑替康时，预防性使用</a:t>
            </a:r>
            <a:r>
              <a:rPr lang="zh-CN" altLang="en-US" sz="1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曲拉西利</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可降低贫血和红细胞输血的</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发生（</a:t>
            </a: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2B</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4"/>
            </p:custDataLst>
          </p:nvPr>
        </p:nvSpPr>
        <p:spPr>
          <a:xfrm>
            <a:off x="260350" y="6619777"/>
            <a:ext cx="8819727" cy="153888"/>
          </a:xfrm>
          <a:prstGeom prst="rect">
            <a:avLst/>
          </a:prstGeom>
          <a:noFill/>
        </p:spPr>
        <p:txBody>
          <a:bodyPr wrap="square" lIns="0" tIns="0" rIns="0" bIns="0" rtlCol="0" anchor="t">
            <a:spAutoFit/>
          </a:bodyPr>
          <a:lstStyle/>
          <a:p>
            <a:pPr fontAlgn="ct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mn-ea"/>
              </a:rPr>
              <a:t>1.</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mn-ea"/>
              </a:rPr>
              <a:t>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mn-ea"/>
              </a:rPr>
              <a:t>https://www.nccn.org/professionals/physician_gls/pdf/sclc.pdf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5"/>
            </p:custDataLst>
          </p:nvPr>
        </p:nvSpPr>
        <p:spPr>
          <a:xfrm>
            <a:off x="4458415" y="6619777"/>
            <a:ext cx="8819727" cy="153888"/>
          </a:xfrm>
          <a:prstGeom prst="rect">
            <a:avLst/>
          </a:prstGeom>
          <a:noFill/>
        </p:spPr>
        <p:txBody>
          <a:bodyPr wrap="square" lIns="0" tIns="0" rIns="0" bIns="0" rtlCol="0" anchor="t">
            <a:spAutoFit/>
          </a:bodyPr>
          <a:lstStyle/>
          <a:p>
            <a:pPr fontAlgn="ct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mn-ea"/>
              </a:rPr>
              <a:t>2. https://www.nccn.org/professionals/physician_gls/pdf/growthfactors.pdf</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148763" y="6573610"/>
            <a:ext cx="6677024" cy="246221"/>
          </a:xfrm>
          <a:prstGeom prst="rect">
            <a:avLst/>
          </a:prstGeom>
          <a:noFill/>
        </p:spPr>
        <p:txBody>
          <a:bodyPr wrap="square">
            <a:spAutoFit/>
          </a:bodyPr>
          <a:lstStyle/>
          <a:p>
            <a:r>
              <a:rPr lang="en-US" altLang="zh-CN" sz="1000" dirty="0">
                <a:solidFill>
                  <a:schemeClr val="bg1">
                    <a:lumMod val="65000"/>
                  </a:schemeClr>
                </a:solidFill>
                <a:latin typeface="微软雅黑" panose="020B0503020204020204" pitchFamily="34" charset="-122"/>
                <a:ea typeface="微软雅黑" panose="020B0503020204020204" pitchFamily="34" charset="-122"/>
              </a:rPr>
              <a:t>3,</a:t>
            </a:r>
            <a:r>
              <a:rPr lang="zh-CN" altLang="en-US" sz="1000" dirty="0">
                <a:solidFill>
                  <a:schemeClr val="bg1">
                    <a:lumMod val="65000"/>
                  </a:schemeClr>
                </a:solidFill>
                <a:latin typeface="微软雅黑" panose="020B0503020204020204" pitchFamily="34" charset="-122"/>
                <a:ea typeface="微软雅黑" panose="020B0503020204020204" pitchFamily="34" charset="-122"/>
              </a:rPr>
              <a:t> </a:t>
            </a:r>
            <a:r>
              <a:rPr lang="en-US" altLang="zh-CN" sz="1000" dirty="0">
                <a:solidFill>
                  <a:schemeClr val="bg1">
                    <a:lumMod val="65000"/>
                  </a:schemeClr>
                </a:solidFill>
                <a:latin typeface="微软雅黑" panose="020B0503020204020204" pitchFamily="34" charset="-122"/>
                <a:ea typeface="微软雅黑" panose="020B0503020204020204" pitchFamily="34" charset="-122"/>
              </a:rPr>
              <a:t>2022CSCO</a:t>
            </a:r>
            <a:r>
              <a:rPr lang="zh-CN" altLang="en-US" sz="1000" dirty="0">
                <a:solidFill>
                  <a:schemeClr val="bg1">
                    <a:lumMod val="65000"/>
                  </a:schemeClr>
                </a:solidFill>
                <a:latin typeface="微软雅黑" panose="020B0503020204020204" pitchFamily="34" charset="-122"/>
                <a:ea typeface="微软雅黑" panose="020B0503020204020204" pitchFamily="34" charset="-122"/>
              </a:rPr>
              <a:t>小细胞肺癌指南</a:t>
            </a:r>
            <a:endParaRPr lang="zh-CN" altLang="en-US"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3" name="Group 2"/>
          <p:cNvGrpSpPr/>
          <p:nvPr/>
        </p:nvGrpSpPr>
        <p:grpSpPr>
          <a:xfrm>
            <a:off x="1224950" y="141931"/>
            <a:ext cx="9609827" cy="594701"/>
            <a:chOff x="1224950" y="264034"/>
            <a:chExt cx="9609827" cy="594701"/>
          </a:xfrm>
        </p:grpSpPr>
        <p:sp>
          <p:nvSpPr>
            <p:cNvPr id="24" name="文本框 17"/>
            <p:cNvSpPr txBox="1"/>
            <p:nvPr/>
          </p:nvSpPr>
          <p:spPr>
            <a:xfrm>
              <a:off x="3305714" y="26403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03</a:t>
              </a:r>
              <a:endParaRPr kumimoji="0" lang="zh-CN" altLang="en-US" sz="2000" b="1" i="0" u="none" strike="noStrike" kern="1200" cap="none" spc="0" normalizeH="0" baseline="0" noProof="0" dirty="0">
                <a:ln>
                  <a:gradFill>
                    <a:gsLst>
                      <a:gs pos="0">
                        <a:srgbClr val="E4401D"/>
                      </a:gs>
                      <a:gs pos="88000">
                        <a:srgbClr val="F9C235">
                          <a:alpha val="0"/>
                        </a:srgbClr>
                      </a:gs>
                    </a:gsLst>
                    <a:lin ang="5400000" scaled="1"/>
                  </a:grad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nvGrpSpPr>
            <p:cNvPr id="25" name="组合 24"/>
            <p:cNvGrpSpPr/>
            <p:nvPr/>
          </p:nvGrpSpPr>
          <p:grpSpPr>
            <a:xfrm>
              <a:off x="1224950" y="612514"/>
              <a:ext cx="9609827" cy="246221"/>
              <a:chOff x="607784" y="3416099"/>
              <a:chExt cx="10976432" cy="246221"/>
            </a:xfrm>
          </p:grpSpPr>
          <p:sp>
            <p:nvSpPr>
              <p:cNvPr id="26" name="文本框 14"/>
              <p:cNvSpPr txBox="1"/>
              <p:nvPr/>
            </p:nvSpPr>
            <p:spPr>
              <a:xfrm>
                <a:off x="5154994" y="3416099"/>
                <a:ext cx="1924344" cy="246221"/>
              </a:xfrm>
              <a:prstGeom prst="rect">
                <a:avLst/>
              </a:prstGeom>
              <a:noFill/>
            </p:spPr>
            <p:txBody>
              <a:bodyPr wrap="none" lIns="0" tIns="0" rIns="0" bIns="0">
                <a:spAutoFit/>
              </a:bodyPr>
              <a:lstStyle/>
              <a:p>
                <a:pPr algn="ctr">
                  <a:defRPr/>
                </a:pPr>
                <a:r>
                  <a:rPr kumimoji="0" lang="zh-CN" altLang="en-US" sz="1600" b="1" i="0" u="none" strike="noStrike" kern="1200" cap="none" spc="300" normalizeH="0" baseline="0" noProof="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rPr>
                  <a:t>有效性</a:t>
                </a:r>
                <a:r>
                  <a:rPr lang="zh-CN" altLang="en-US"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a:t>
                </a:r>
                <a:r>
                  <a:rPr lang="en-US" altLang="zh-CN"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3/3</a:t>
                </a:r>
                <a:r>
                  <a:rPr lang="zh-CN" altLang="en-US" sz="1600" b="1" spc="300" dirty="0" smtClean="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rPr>
                  <a:t>）</a:t>
                </a:r>
                <a:endParaRPr lang="zh-CN" altLang="en-US" sz="1600" b="1" spc="300" dirty="0">
                  <a:solidFill>
                    <a:schemeClr val="accent1">
                      <a:lumMod val="75000"/>
                    </a:schemeClr>
                  </a:solidFill>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cxnSp>
            <p:nvCxnSpPr>
              <p:cNvPr id="27" name="直接连接符 18"/>
              <p:cNvCxnSpPr/>
              <p:nvPr/>
            </p:nvCxnSpPr>
            <p:spPr>
              <a:xfrm>
                <a:off x="8506916" y="3571981"/>
                <a:ext cx="3077300"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19"/>
              <p:cNvCxnSpPr/>
              <p:nvPr/>
            </p:nvCxnSpPr>
            <p:spPr>
              <a:xfrm>
                <a:off x="607784" y="3571981"/>
                <a:ext cx="2929046"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0" name="矩形 29"/>
          <p:cNvSpPr/>
          <p:nvPr/>
        </p:nvSpPr>
        <p:spPr>
          <a:xfrm>
            <a:off x="6047199" y="943430"/>
            <a:ext cx="5642161" cy="5383433"/>
          </a:xfrm>
          <a:prstGeom prst="rect">
            <a:avLst/>
          </a:prstGeom>
          <a:solidFill>
            <a:schemeClr val="bg1"/>
          </a:solidFill>
          <a:ln>
            <a:solidFill>
              <a:schemeClr val="accent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zh-CN" sz="1400" b="1" dirty="0" smtClean="0">
                <a:solidFill>
                  <a:schemeClr val="accent1"/>
                </a:solidFill>
                <a:latin typeface="微软雅黑" panose="020B0503020204020204" pitchFamily="34" charset="-122"/>
                <a:ea typeface="微软雅黑" panose="020B0503020204020204" pitchFamily="34" charset="-122"/>
              </a:rPr>
              <a:t>1</a:t>
            </a:r>
            <a:r>
              <a:rPr lang="zh-CN" altLang="en-US" sz="1400" b="1" dirty="0" smtClean="0">
                <a:solidFill>
                  <a:schemeClr val="accent1"/>
                </a:solidFill>
                <a:latin typeface="微软雅黑" panose="020B0503020204020204" pitchFamily="34" charset="-122"/>
                <a:ea typeface="微软雅黑" panose="020B0503020204020204" pitchFamily="34" charset="-122"/>
              </a:rPr>
              <a:t>、</a:t>
            </a:r>
            <a:r>
              <a:rPr lang="zh-CN" altLang="zh-CN" sz="1400" b="1" dirty="0" smtClean="0">
                <a:solidFill>
                  <a:schemeClr val="accent1"/>
                </a:solidFill>
                <a:latin typeface="微软雅黑" panose="020B0503020204020204" pitchFamily="34" charset="-122"/>
                <a:ea typeface="微软雅黑" panose="020B0503020204020204" pitchFamily="34" charset="-122"/>
              </a:rPr>
              <a:t>保护</a:t>
            </a:r>
            <a:r>
              <a:rPr lang="zh-CN" altLang="zh-CN" sz="1400" b="1" dirty="0">
                <a:solidFill>
                  <a:schemeClr val="accent1"/>
                </a:solidFill>
                <a:latin typeface="微软雅黑" panose="020B0503020204020204" pitchFamily="34" charset="-122"/>
                <a:ea typeface="微软雅黑" panose="020B0503020204020204" pitchFamily="34" charset="-122"/>
              </a:rPr>
              <a:t>中性粒细胞减少具有明显的临床</a:t>
            </a:r>
            <a:r>
              <a:rPr lang="zh-CN" altLang="zh-CN" sz="1400" b="1" dirty="0" smtClean="0">
                <a:solidFill>
                  <a:schemeClr val="accent1"/>
                </a:solidFill>
                <a:latin typeface="微软雅黑" panose="020B0503020204020204" pitchFamily="34" charset="-122"/>
                <a:ea typeface="微软雅黑" panose="020B0503020204020204" pitchFamily="34" charset="-122"/>
              </a:rPr>
              <a:t>获益</a:t>
            </a:r>
            <a:endParaRPr lang="en-US" altLang="zh-CN" sz="1400" dirty="0" smtClean="0">
              <a:solidFill>
                <a:schemeClr val="tx1"/>
              </a:solidFill>
              <a:latin typeface="微软雅黑" panose="020B0503020204020204" pitchFamily="34" charset="-122"/>
              <a:ea typeface="微软雅黑" panose="020B0503020204020204" pitchFamily="34" charset="-122"/>
            </a:endParaRPr>
          </a:p>
          <a:p>
            <a:pPr marL="285750" indent="-285750">
              <a:spcBef>
                <a:spcPts val="600"/>
              </a:spcBef>
              <a:buFont typeface="Arial" panose="020B0604020202020204" pitchFamily="34" charset="0"/>
              <a:buChar char="•"/>
            </a:pPr>
            <a:r>
              <a:rPr lang="zh-CN" altLang="zh-CN" sz="1200" dirty="0" smtClean="0">
                <a:solidFill>
                  <a:schemeClr val="tx1"/>
                </a:solidFill>
                <a:latin typeface="微软雅黑" panose="020B0503020204020204" pitchFamily="34" charset="-122"/>
                <a:ea typeface="微软雅黑" panose="020B0503020204020204" pitchFamily="34" charset="-122"/>
              </a:rPr>
              <a:t>接受</a:t>
            </a:r>
            <a:r>
              <a:rPr lang="zh-CN" altLang="zh-CN" sz="1200" dirty="0">
                <a:solidFill>
                  <a:schemeClr val="tx1"/>
                </a:solidFill>
                <a:latin typeface="微软雅黑" panose="020B0503020204020204" pitchFamily="34" charset="-122"/>
                <a:ea typeface="微软雅黑" panose="020B0503020204020204" pitchFamily="34" charset="-122"/>
              </a:rPr>
              <a:t>一线化疗（卡铂联合依托泊苷）前给予</a:t>
            </a:r>
            <a:r>
              <a:rPr lang="zh-CN" altLang="zh-CN" sz="1200" dirty="0" smtClean="0">
                <a:solidFill>
                  <a:schemeClr val="tx1"/>
                </a:solidFill>
                <a:latin typeface="微软雅黑" panose="020B0503020204020204" pitchFamily="34" charset="-122"/>
                <a:ea typeface="微软雅黑" panose="020B0503020204020204" pitchFamily="34" charset="-122"/>
              </a:rPr>
              <a:t>曲拉西</a:t>
            </a:r>
            <a:r>
              <a:rPr lang="zh-CN" altLang="zh-CN" sz="1200" dirty="0">
                <a:solidFill>
                  <a:schemeClr val="tx1"/>
                </a:solidFill>
                <a:latin typeface="微软雅黑" panose="020B0503020204020204" pitchFamily="34" charset="-122"/>
                <a:ea typeface="微软雅黑" panose="020B0503020204020204" pitchFamily="34" charset="-122"/>
              </a:rPr>
              <a:t>利可使第</a:t>
            </a:r>
            <a:r>
              <a:rPr lang="en-US" altLang="zh-CN" sz="1200" dirty="0">
                <a:solidFill>
                  <a:schemeClr val="tx1"/>
                </a:solidFill>
                <a:latin typeface="微软雅黑" panose="020B0503020204020204" pitchFamily="34" charset="-122"/>
                <a:ea typeface="微软雅黑" panose="020B0503020204020204" pitchFamily="34" charset="-122"/>
              </a:rPr>
              <a:t> 1 </a:t>
            </a:r>
            <a:r>
              <a:rPr lang="zh-CN" altLang="zh-CN" sz="1200" dirty="0">
                <a:solidFill>
                  <a:schemeClr val="tx1"/>
                </a:solidFill>
                <a:latin typeface="微软雅黑" panose="020B0503020204020204" pitchFamily="34" charset="-122"/>
                <a:ea typeface="微软雅黑" panose="020B0503020204020204" pitchFamily="34" charset="-122"/>
              </a:rPr>
              <a:t>周期</a:t>
            </a:r>
            <a:r>
              <a:rPr lang="en-US" altLang="zh-CN" sz="1200" dirty="0">
                <a:solidFill>
                  <a:schemeClr val="tx1"/>
                </a:solidFill>
                <a:latin typeface="微软雅黑" panose="020B0503020204020204" pitchFamily="34" charset="-122"/>
                <a:ea typeface="微软雅黑" panose="020B0503020204020204" pitchFamily="34" charset="-122"/>
              </a:rPr>
              <a:t> DSN </a:t>
            </a:r>
            <a:r>
              <a:rPr lang="zh-CN" altLang="zh-CN" sz="1200" dirty="0">
                <a:solidFill>
                  <a:schemeClr val="tx1"/>
                </a:solidFill>
                <a:latin typeface="微软雅黑" panose="020B0503020204020204" pitchFamily="34" charset="-122"/>
                <a:ea typeface="微软雅黑" panose="020B0503020204020204" pitchFamily="34" charset="-122"/>
              </a:rPr>
              <a:t>从</a:t>
            </a:r>
            <a:r>
              <a:rPr lang="en-US" altLang="zh-CN" sz="1200" dirty="0">
                <a:solidFill>
                  <a:schemeClr val="tx1"/>
                </a:solidFill>
                <a:latin typeface="微软雅黑" panose="020B0503020204020204" pitchFamily="34" charset="-122"/>
                <a:ea typeface="微软雅黑" panose="020B0503020204020204" pitchFamily="34" charset="-122"/>
              </a:rPr>
              <a:t> 3 </a:t>
            </a:r>
            <a:r>
              <a:rPr lang="zh-CN" altLang="zh-CN" sz="1200" dirty="0">
                <a:solidFill>
                  <a:schemeClr val="tx1"/>
                </a:solidFill>
                <a:latin typeface="微软雅黑" panose="020B0503020204020204" pitchFamily="34" charset="-122"/>
                <a:ea typeface="微软雅黑" panose="020B0503020204020204" pitchFamily="34" charset="-122"/>
              </a:rPr>
              <a:t>天缩短至</a:t>
            </a:r>
            <a:r>
              <a:rPr lang="en-US" altLang="zh-CN" sz="1200" dirty="0">
                <a:solidFill>
                  <a:schemeClr val="tx1"/>
                </a:solidFill>
                <a:latin typeface="微软雅黑" panose="020B0503020204020204" pitchFamily="34" charset="-122"/>
                <a:ea typeface="微软雅黑" panose="020B0503020204020204" pitchFamily="34" charset="-122"/>
              </a:rPr>
              <a:t> 0 </a:t>
            </a:r>
            <a:r>
              <a:rPr lang="zh-CN" altLang="zh-CN" sz="1200" dirty="0">
                <a:solidFill>
                  <a:schemeClr val="tx1"/>
                </a:solidFill>
                <a:latin typeface="微软雅黑" panose="020B0503020204020204" pitchFamily="34" charset="-122"/>
                <a:ea typeface="微软雅黑" panose="020B0503020204020204" pitchFamily="34" charset="-122"/>
              </a:rPr>
              <a:t>天，严重（</a:t>
            </a:r>
            <a:r>
              <a:rPr lang="en-US" altLang="zh-CN" sz="1200" dirty="0">
                <a:solidFill>
                  <a:schemeClr val="tx1"/>
                </a:solidFill>
                <a:latin typeface="微软雅黑" panose="020B0503020204020204" pitchFamily="34" charset="-122"/>
                <a:ea typeface="微软雅黑" panose="020B0503020204020204" pitchFamily="34" charset="-122"/>
              </a:rPr>
              <a:t>4 </a:t>
            </a:r>
            <a:r>
              <a:rPr lang="zh-CN" altLang="zh-CN" sz="1200" dirty="0">
                <a:solidFill>
                  <a:schemeClr val="tx1"/>
                </a:solidFill>
                <a:latin typeface="微软雅黑" panose="020B0503020204020204" pitchFamily="34" charset="-122"/>
                <a:ea typeface="微软雅黑" panose="020B0503020204020204" pitchFamily="34" charset="-122"/>
              </a:rPr>
              <a:t>级）</a:t>
            </a:r>
            <a:r>
              <a:rPr lang="zh-CN" altLang="zh-CN" sz="1200" dirty="0" smtClean="0">
                <a:solidFill>
                  <a:schemeClr val="tx1"/>
                </a:solidFill>
                <a:latin typeface="微软雅黑" panose="020B0503020204020204" pitchFamily="34" charset="-122"/>
                <a:ea typeface="微软雅黑" panose="020B0503020204020204" pitchFamily="34" charset="-122"/>
              </a:rPr>
              <a:t>中性粒细胞减少</a:t>
            </a:r>
            <a:r>
              <a:rPr lang="zh-CN" altLang="zh-CN" sz="1200" dirty="0">
                <a:solidFill>
                  <a:schemeClr val="tx1"/>
                </a:solidFill>
                <a:latin typeface="微软雅黑" panose="020B0503020204020204" pitchFamily="34" charset="-122"/>
                <a:ea typeface="微软雅黑" panose="020B0503020204020204" pitchFamily="34" charset="-122"/>
              </a:rPr>
              <a:t>的发生率从</a:t>
            </a:r>
            <a:r>
              <a:rPr lang="en-US" altLang="zh-CN" sz="1200" dirty="0">
                <a:solidFill>
                  <a:schemeClr val="tx1"/>
                </a:solidFill>
                <a:latin typeface="微软雅黑" panose="020B0503020204020204" pitchFamily="34" charset="-122"/>
                <a:ea typeface="微软雅黑" panose="020B0503020204020204" pitchFamily="34" charset="-122"/>
              </a:rPr>
              <a:t> 42.1%</a:t>
            </a:r>
            <a:r>
              <a:rPr lang="zh-CN" altLang="zh-CN" sz="1200" dirty="0">
                <a:solidFill>
                  <a:schemeClr val="tx1"/>
                </a:solidFill>
                <a:latin typeface="微软雅黑" panose="020B0503020204020204" pitchFamily="34" charset="-122"/>
                <a:ea typeface="微软雅黑" panose="020B0503020204020204" pitchFamily="34" charset="-122"/>
              </a:rPr>
              <a:t>减少至</a:t>
            </a:r>
            <a:r>
              <a:rPr lang="en-US" altLang="zh-CN" sz="1200" dirty="0">
                <a:solidFill>
                  <a:schemeClr val="tx1"/>
                </a:solidFill>
                <a:latin typeface="微软雅黑" panose="020B0503020204020204" pitchFamily="34" charset="-122"/>
                <a:ea typeface="微软雅黑" panose="020B0503020204020204" pitchFamily="34" charset="-122"/>
              </a:rPr>
              <a:t> 5.1</a:t>
            </a:r>
            <a:r>
              <a:rPr lang="en-US" altLang="zh-CN" sz="1200" dirty="0" smtClean="0">
                <a:solidFill>
                  <a:schemeClr val="tx1"/>
                </a:solidFill>
                <a:latin typeface="微软雅黑" panose="020B0503020204020204" pitchFamily="34" charset="-122"/>
                <a:ea typeface="微软雅黑" panose="020B0503020204020204" pitchFamily="34" charset="-122"/>
              </a:rPr>
              <a:t>%</a:t>
            </a:r>
            <a:r>
              <a:rPr lang="zh-CN" altLang="en-US" sz="1200" dirty="0" smtClean="0">
                <a:solidFill>
                  <a:schemeClr val="tx1"/>
                </a:solidFill>
                <a:latin typeface="微软雅黑" panose="020B0503020204020204" pitchFamily="34" charset="-122"/>
                <a:ea typeface="微软雅黑" panose="020B0503020204020204" pitchFamily="34" charset="-122"/>
              </a:rPr>
              <a:t>；</a:t>
            </a:r>
            <a:r>
              <a:rPr lang="zh-CN" altLang="zh-CN" sz="1200" dirty="0" smtClean="0">
                <a:solidFill>
                  <a:schemeClr val="tx1"/>
                </a:solidFill>
                <a:latin typeface="微软雅黑" panose="020B0503020204020204" pitchFamily="34" charset="-122"/>
                <a:ea typeface="微软雅黑" panose="020B0503020204020204" pitchFamily="34" charset="-122"/>
              </a:rPr>
              <a:t>且</a:t>
            </a:r>
            <a:r>
              <a:rPr lang="zh-CN" altLang="zh-CN" sz="1200" dirty="0">
                <a:solidFill>
                  <a:schemeClr val="tx1"/>
                </a:solidFill>
                <a:latin typeface="微软雅黑" panose="020B0503020204020204" pitchFamily="34" charset="-122"/>
                <a:ea typeface="微软雅黑" panose="020B0503020204020204" pitchFamily="34" charset="-122"/>
              </a:rPr>
              <a:t>均具有统计学</a:t>
            </a:r>
            <a:r>
              <a:rPr lang="zh-CN" altLang="zh-CN" sz="1200" dirty="0" smtClean="0">
                <a:solidFill>
                  <a:schemeClr val="tx1"/>
                </a:solidFill>
                <a:latin typeface="微软雅黑" panose="020B0503020204020204" pitchFamily="34" charset="-122"/>
                <a:ea typeface="微软雅黑" panose="020B0503020204020204" pitchFamily="34" charset="-122"/>
              </a:rPr>
              <a:t>意义</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marL="285750" indent="-285750">
              <a:spcBef>
                <a:spcPts val="600"/>
              </a:spcBef>
              <a:buFont typeface="Arial" panose="020B0604020202020204" pitchFamily="34" charset="0"/>
              <a:buChar char="•"/>
            </a:pPr>
            <a:r>
              <a:rPr lang="zh-CN" altLang="zh-CN" sz="1200" dirty="0" smtClean="0">
                <a:solidFill>
                  <a:schemeClr val="tx1"/>
                </a:solidFill>
                <a:latin typeface="微软雅黑" panose="020B0503020204020204" pitchFamily="34" charset="-122"/>
                <a:ea typeface="微软雅黑" panose="020B0503020204020204" pitchFamily="34" charset="-122"/>
              </a:rPr>
              <a:t>虽然</a:t>
            </a:r>
            <a:r>
              <a:rPr lang="en-US" altLang="zh-CN" sz="1200" dirty="0" smtClean="0">
                <a:solidFill>
                  <a:schemeClr val="tx1"/>
                </a:solidFill>
                <a:latin typeface="微软雅黑" panose="020B0503020204020204" pitchFamily="34" charset="-122"/>
                <a:ea typeface="微软雅黑" panose="020B0503020204020204" pitchFamily="34" charset="-122"/>
              </a:rPr>
              <a:t> </a:t>
            </a:r>
            <a:r>
              <a:rPr lang="en-US" altLang="zh-CN" sz="1200" dirty="0">
                <a:solidFill>
                  <a:schemeClr val="tx1"/>
                </a:solidFill>
                <a:latin typeface="微软雅黑" panose="020B0503020204020204" pitchFamily="34" charset="-122"/>
                <a:ea typeface="微软雅黑" panose="020B0503020204020204" pitchFamily="34" charset="-122"/>
              </a:rPr>
              <a:t>FN </a:t>
            </a:r>
            <a:r>
              <a:rPr lang="zh-CN" altLang="zh-CN" sz="1200" dirty="0">
                <a:solidFill>
                  <a:schemeClr val="tx1"/>
                </a:solidFill>
                <a:latin typeface="微软雅黑" panose="020B0503020204020204" pitchFamily="34" charset="-122"/>
                <a:ea typeface="微软雅黑" panose="020B0503020204020204" pitchFamily="34" charset="-122"/>
              </a:rPr>
              <a:t>事件发生率变化不大，从</a:t>
            </a:r>
            <a:r>
              <a:rPr lang="en-US" altLang="zh-CN" sz="1200" dirty="0">
                <a:solidFill>
                  <a:schemeClr val="tx1"/>
                </a:solidFill>
                <a:latin typeface="微软雅黑" panose="020B0503020204020204" pitchFamily="34" charset="-122"/>
                <a:ea typeface="微软雅黑" panose="020B0503020204020204" pitchFamily="34" charset="-122"/>
              </a:rPr>
              <a:t> 8.1%</a:t>
            </a:r>
            <a:r>
              <a:rPr lang="zh-CN" altLang="zh-CN" sz="1200" dirty="0">
                <a:solidFill>
                  <a:schemeClr val="tx1"/>
                </a:solidFill>
                <a:latin typeface="微软雅黑" panose="020B0503020204020204" pitchFamily="34" charset="-122"/>
                <a:ea typeface="微软雅黑" panose="020B0503020204020204" pitchFamily="34" charset="-122"/>
              </a:rPr>
              <a:t>减少至</a:t>
            </a:r>
            <a:r>
              <a:rPr lang="en-US" altLang="zh-CN" sz="1200" dirty="0">
                <a:solidFill>
                  <a:schemeClr val="tx1"/>
                </a:solidFill>
                <a:latin typeface="微软雅黑" panose="020B0503020204020204" pitchFamily="34" charset="-122"/>
                <a:ea typeface="微软雅黑" panose="020B0503020204020204" pitchFamily="34" charset="-122"/>
              </a:rPr>
              <a:t> 2.6%</a:t>
            </a:r>
            <a:r>
              <a:rPr lang="zh-CN" altLang="zh-CN" sz="1200" dirty="0">
                <a:solidFill>
                  <a:schemeClr val="tx1"/>
                </a:solidFill>
                <a:latin typeface="微软雅黑" panose="020B0503020204020204" pitchFamily="34" charset="-122"/>
                <a:ea typeface="微软雅黑" panose="020B0503020204020204" pitchFamily="34" charset="-122"/>
              </a:rPr>
              <a:t>，</a:t>
            </a:r>
            <a:r>
              <a:rPr lang="zh-CN" altLang="zh-CN" sz="1200" dirty="0" smtClean="0">
                <a:solidFill>
                  <a:schemeClr val="tx1"/>
                </a:solidFill>
                <a:latin typeface="微软雅黑" panose="020B0503020204020204" pitchFamily="34" charset="-122"/>
                <a:ea typeface="微软雅黑" panose="020B0503020204020204" pitchFamily="34" charset="-122"/>
              </a:rPr>
              <a:t>但是</a:t>
            </a:r>
            <a:r>
              <a:rPr lang="zh-CN" altLang="en-US" sz="1200" b="1" dirty="0" smtClean="0">
                <a:solidFill>
                  <a:schemeClr val="tx1"/>
                </a:solidFill>
                <a:latin typeface="微软雅黑" panose="020B0503020204020204" pitchFamily="34" charset="-122"/>
                <a:ea typeface="微软雅黑" panose="020B0503020204020204" pitchFamily="34" charset="-122"/>
              </a:rPr>
              <a:t>从</a:t>
            </a:r>
            <a:r>
              <a:rPr lang="en-US" altLang="zh-CN" sz="1200" b="1" dirty="0" smtClean="0">
                <a:solidFill>
                  <a:schemeClr val="tx1"/>
                </a:solidFill>
                <a:latin typeface="微软雅黑" panose="020B0503020204020204" pitchFamily="34" charset="-122"/>
                <a:ea typeface="微软雅黑" panose="020B0503020204020204" pitchFamily="34" charset="-122"/>
              </a:rPr>
              <a:t> </a:t>
            </a:r>
            <a:r>
              <a:rPr lang="en-US" altLang="zh-CN" sz="1200" b="1" dirty="0">
                <a:solidFill>
                  <a:schemeClr val="tx1"/>
                </a:solidFill>
                <a:latin typeface="微软雅黑" panose="020B0503020204020204" pitchFamily="34" charset="-122"/>
                <a:ea typeface="微软雅黑" panose="020B0503020204020204" pitchFamily="34" charset="-122"/>
              </a:rPr>
              <a:t>3/4 </a:t>
            </a:r>
            <a:r>
              <a:rPr lang="zh-CN" altLang="zh-CN" sz="1200" b="1" dirty="0">
                <a:solidFill>
                  <a:schemeClr val="tx1"/>
                </a:solidFill>
                <a:latin typeface="微软雅黑" panose="020B0503020204020204" pitchFamily="34" charset="-122"/>
                <a:ea typeface="微软雅黑" panose="020B0503020204020204" pitchFamily="34" charset="-122"/>
              </a:rPr>
              <a:t>级</a:t>
            </a:r>
            <a:r>
              <a:rPr lang="zh-CN" altLang="zh-CN" sz="1200" b="1" dirty="0" smtClean="0">
                <a:solidFill>
                  <a:schemeClr val="tx1"/>
                </a:solidFill>
                <a:latin typeface="微软雅黑" panose="020B0503020204020204" pitchFamily="34" charset="-122"/>
                <a:ea typeface="微软雅黑" panose="020B0503020204020204" pitchFamily="34" charset="-122"/>
              </a:rPr>
              <a:t>中性粒细胞</a:t>
            </a:r>
            <a:r>
              <a:rPr lang="zh-CN" altLang="zh-CN" sz="1200" b="1" dirty="0">
                <a:solidFill>
                  <a:schemeClr val="tx1"/>
                </a:solidFill>
                <a:latin typeface="微软雅黑" panose="020B0503020204020204" pitchFamily="34" charset="-122"/>
                <a:ea typeface="微软雅黑" panose="020B0503020204020204" pitchFamily="34" charset="-122"/>
              </a:rPr>
              <a:t>减少症发生率情况看，从</a:t>
            </a:r>
            <a:r>
              <a:rPr lang="en-US" altLang="zh-CN" sz="1200" b="1" dirty="0">
                <a:solidFill>
                  <a:schemeClr val="tx1"/>
                </a:solidFill>
                <a:latin typeface="微软雅黑" panose="020B0503020204020204" pitchFamily="34" charset="-122"/>
                <a:ea typeface="微软雅黑" panose="020B0503020204020204" pitchFamily="34" charset="-122"/>
              </a:rPr>
              <a:t> 81.1</a:t>
            </a:r>
            <a:r>
              <a:rPr lang="en-US" altLang="zh-CN" sz="1200" b="1" dirty="0" smtClean="0">
                <a:solidFill>
                  <a:schemeClr val="tx1"/>
                </a:solidFill>
                <a:latin typeface="微软雅黑" panose="020B0503020204020204" pitchFamily="34" charset="-122"/>
                <a:ea typeface="微软雅黑" panose="020B0503020204020204" pitchFamily="34" charset="-122"/>
              </a:rPr>
              <a:t>%</a:t>
            </a:r>
            <a:r>
              <a:rPr lang="zh-CN" altLang="en-US" sz="1200" b="1" dirty="0" smtClean="0">
                <a:solidFill>
                  <a:schemeClr val="tx1"/>
                </a:solidFill>
                <a:latin typeface="微软雅黑" panose="020B0503020204020204" pitchFamily="34" charset="-122"/>
                <a:ea typeface="微软雅黑" panose="020B0503020204020204" pitchFamily="34" charset="-122"/>
              </a:rPr>
              <a:t>降</a:t>
            </a:r>
            <a:r>
              <a:rPr lang="zh-CN" altLang="zh-CN" sz="1200" b="1" dirty="0" smtClean="0">
                <a:solidFill>
                  <a:schemeClr val="tx1"/>
                </a:solidFill>
                <a:latin typeface="微软雅黑" panose="020B0503020204020204" pitchFamily="34" charset="-122"/>
                <a:ea typeface="微软雅黑" panose="020B0503020204020204" pitchFamily="34" charset="-122"/>
              </a:rPr>
              <a:t>至</a:t>
            </a:r>
            <a:r>
              <a:rPr lang="en-US" altLang="zh-CN" sz="1200" b="1" dirty="0" smtClean="0">
                <a:solidFill>
                  <a:schemeClr val="tx1"/>
                </a:solidFill>
                <a:latin typeface="微软雅黑" panose="020B0503020204020204" pitchFamily="34" charset="-122"/>
                <a:ea typeface="微软雅黑" panose="020B0503020204020204" pitchFamily="34" charset="-122"/>
              </a:rPr>
              <a:t> </a:t>
            </a:r>
            <a:r>
              <a:rPr lang="en-US" altLang="zh-CN" sz="1200" b="1" dirty="0">
                <a:solidFill>
                  <a:schemeClr val="tx1"/>
                </a:solidFill>
                <a:latin typeface="微软雅黑" panose="020B0503020204020204" pitchFamily="34" charset="-122"/>
                <a:ea typeface="微软雅黑" panose="020B0503020204020204" pitchFamily="34" charset="-122"/>
              </a:rPr>
              <a:t>39.5%</a:t>
            </a:r>
            <a:r>
              <a:rPr lang="zh-CN" altLang="zh-CN" sz="1200" b="1" dirty="0">
                <a:solidFill>
                  <a:schemeClr val="tx1"/>
                </a:solidFill>
                <a:latin typeface="微软雅黑" panose="020B0503020204020204" pitchFamily="34" charset="-122"/>
                <a:ea typeface="微软雅黑" panose="020B0503020204020204" pitchFamily="34" charset="-122"/>
              </a:rPr>
              <a:t>；</a:t>
            </a:r>
            <a:r>
              <a:rPr lang="zh-CN" altLang="zh-CN" sz="1200" b="1" dirty="0" smtClean="0">
                <a:solidFill>
                  <a:schemeClr val="tx1"/>
                </a:solidFill>
                <a:latin typeface="微软雅黑" panose="020B0503020204020204" pitchFamily="34" charset="-122"/>
                <a:ea typeface="微软雅黑" panose="020B0503020204020204" pitchFamily="34" charset="-122"/>
              </a:rPr>
              <a:t>以及</a:t>
            </a:r>
            <a:r>
              <a:rPr lang="en-US" altLang="zh-CN" sz="1200" b="1" dirty="0" smtClean="0">
                <a:solidFill>
                  <a:schemeClr val="tx1"/>
                </a:solidFill>
                <a:latin typeface="微软雅黑" panose="020B0503020204020204" pitchFamily="34" charset="-122"/>
                <a:ea typeface="微软雅黑" panose="020B0503020204020204" pitchFamily="34" charset="-122"/>
              </a:rPr>
              <a:t> </a:t>
            </a:r>
            <a:r>
              <a:rPr lang="en-US" altLang="zh-CN" sz="1200" b="1" dirty="0">
                <a:solidFill>
                  <a:schemeClr val="tx1"/>
                </a:solidFill>
                <a:latin typeface="微软雅黑" panose="020B0503020204020204" pitchFamily="34" charset="-122"/>
                <a:ea typeface="微软雅黑" panose="020B0503020204020204" pitchFamily="34" charset="-122"/>
              </a:rPr>
              <a:t>G-CSF </a:t>
            </a:r>
            <a:r>
              <a:rPr lang="zh-CN" altLang="zh-CN" sz="1200" b="1" dirty="0">
                <a:solidFill>
                  <a:schemeClr val="tx1"/>
                </a:solidFill>
                <a:latin typeface="微软雅黑" panose="020B0503020204020204" pitchFamily="34" charset="-122"/>
                <a:ea typeface="微软雅黑" panose="020B0503020204020204" pitchFamily="34" charset="-122"/>
              </a:rPr>
              <a:t>使用率，试验组明显优于对照组，从</a:t>
            </a:r>
            <a:r>
              <a:rPr lang="en-US" altLang="zh-CN" sz="1200" b="1" dirty="0">
                <a:solidFill>
                  <a:schemeClr val="tx1"/>
                </a:solidFill>
                <a:latin typeface="微软雅黑" panose="020B0503020204020204" pitchFamily="34" charset="-122"/>
                <a:ea typeface="微软雅黑" panose="020B0503020204020204" pitchFamily="34" charset="-122"/>
              </a:rPr>
              <a:t> 64.9%</a:t>
            </a:r>
            <a:r>
              <a:rPr lang="zh-CN" altLang="zh-CN" sz="1200" b="1" dirty="0">
                <a:solidFill>
                  <a:schemeClr val="tx1"/>
                </a:solidFill>
                <a:latin typeface="微软雅黑" panose="020B0503020204020204" pitchFamily="34" charset="-122"/>
                <a:ea typeface="微软雅黑" panose="020B0503020204020204" pitchFamily="34" charset="-122"/>
              </a:rPr>
              <a:t>减少至</a:t>
            </a:r>
            <a:r>
              <a:rPr lang="en-US" altLang="zh-CN" sz="1200" b="1" dirty="0">
                <a:solidFill>
                  <a:schemeClr val="tx1"/>
                </a:solidFill>
                <a:latin typeface="微软雅黑" panose="020B0503020204020204" pitchFamily="34" charset="-122"/>
                <a:ea typeface="微软雅黑" panose="020B0503020204020204" pitchFamily="34" charset="-122"/>
              </a:rPr>
              <a:t> 10.5%</a:t>
            </a:r>
            <a:r>
              <a:rPr lang="zh-CN" altLang="zh-CN" sz="1200" dirty="0">
                <a:solidFill>
                  <a:schemeClr val="tx1"/>
                </a:solidFill>
                <a:latin typeface="微软雅黑" panose="020B0503020204020204" pitchFamily="34" charset="-122"/>
                <a:ea typeface="微软雅黑" panose="020B0503020204020204" pitchFamily="34" charset="-122"/>
              </a:rPr>
              <a:t>，提示曲拉西利保护中性粒细胞减少具有明显的临床</a:t>
            </a:r>
            <a:r>
              <a:rPr lang="zh-CN" altLang="zh-CN" sz="1200" dirty="0" smtClean="0">
                <a:solidFill>
                  <a:schemeClr val="tx1"/>
                </a:solidFill>
                <a:latin typeface="微软雅黑" panose="020B0503020204020204" pitchFamily="34" charset="-122"/>
                <a:ea typeface="微软雅黑" panose="020B0503020204020204" pitchFamily="34" charset="-122"/>
              </a:rPr>
              <a:t>获益</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spcBef>
                <a:spcPts val="600"/>
              </a:spcBef>
            </a:pPr>
            <a:r>
              <a:rPr lang="en-US" altLang="zh-CN" sz="1400" b="1" dirty="0" smtClean="0">
                <a:solidFill>
                  <a:schemeClr val="accent1"/>
                </a:solidFill>
                <a:latin typeface="微软雅黑" panose="020B0503020204020204" pitchFamily="34" charset="-122"/>
                <a:ea typeface="微软雅黑" panose="020B0503020204020204" pitchFamily="34" charset="-122"/>
              </a:rPr>
              <a:t>2</a:t>
            </a:r>
            <a:r>
              <a:rPr lang="zh-CN" altLang="en-US" sz="1400" b="1" dirty="0" smtClean="0">
                <a:solidFill>
                  <a:schemeClr val="accent1"/>
                </a:solidFill>
                <a:latin typeface="微软雅黑" panose="020B0503020204020204" pitchFamily="34" charset="-122"/>
                <a:ea typeface="微软雅黑" panose="020B0503020204020204" pitchFamily="34" charset="-122"/>
              </a:rPr>
              <a:t>、</a:t>
            </a:r>
            <a:r>
              <a:rPr lang="zh-CN" altLang="zh-CN" sz="1400" b="1" dirty="0" smtClean="0">
                <a:solidFill>
                  <a:schemeClr val="accent1"/>
                </a:solidFill>
                <a:latin typeface="微软雅黑" panose="020B0503020204020204" pitchFamily="34" charset="-122"/>
                <a:ea typeface="微软雅黑" panose="020B0503020204020204" pitchFamily="34" charset="-122"/>
              </a:rPr>
              <a:t>对于</a:t>
            </a:r>
            <a:r>
              <a:rPr lang="zh-CN" altLang="zh-CN" sz="1400" b="1" dirty="0">
                <a:solidFill>
                  <a:schemeClr val="accent1"/>
                </a:solidFill>
                <a:latin typeface="微软雅黑" panose="020B0503020204020204" pitchFamily="34" charset="-122"/>
                <a:ea typeface="微软雅黑" panose="020B0503020204020204" pitchFamily="34" charset="-122"/>
              </a:rPr>
              <a:t>红细胞系骨髓</a:t>
            </a:r>
            <a:r>
              <a:rPr lang="zh-CN" altLang="zh-CN" sz="1400" b="1" dirty="0" smtClean="0">
                <a:solidFill>
                  <a:schemeClr val="accent1"/>
                </a:solidFill>
                <a:latin typeface="微软雅黑" panose="020B0503020204020204" pitchFamily="34" charset="-122"/>
                <a:ea typeface="微软雅黑" panose="020B0503020204020204" pitchFamily="34" charset="-122"/>
              </a:rPr>
              <a:t>抑制具有</a:t>
            </a:r>
            <a:r>
              <a:rPr lang="zh-CN" altLang="zh-CN" sz="1400" b="1" dirty="0">
                <a:solidFill>
                  <a:schemeClr val="accent1"/>
                </a:solidFill>
                <a:latin typeface="微软雅黑" panose="020B0503020204020204" pitchFamily="34" charset="-122"/>
                <a:ea typeface="微软雅黑" panose="020B0503020204020204" pitchFamily="34" charset="-122"/>
              </a:rPr>
              <a:t>保护</a:t>
            </a:r>
            <a:r>
              <a:rPr lang="zh-CN" altLang="zh-CN" sz="1400" b="1" dirty="0" smtClean="0">
                <a:solidFill>
                  <a:schemeClr val="accent1"/>
                </a:solidFill>
                <a:latin typeface="微软雅黑" panose="020B0503020204020204" pitchFamily="34" charset="-122"/>
                <a:ea typeface="微软雅黑" panose="020B0503020204020204" pitchFamily="34" charset="-122"/>
              </a:rPr>
              <a:t>作用</a:t>
            </a:r>
            <a:endParaRPr lang="en-US" altLang="zh-CN" sz="1400" b="1" dirty="0" smtClean="0">
              <a:solidFill>
                <a:schemeClr val="accent1"/>
              </a:solidFill>
              <a:latin typeface="微软雅黑" panose="020B0503020204020204" pitchFamily="34" charset="-122"/>
              <a:ea typeface="微软雅黑" panose="020B0503020204020204" pitchFamily="34" charset="-122"/>
            </a:endParaRPr>
          </a:p>
          <a:p>
            <a:pPr marL="285750" indent="-285750">
              <a:spcBef>
                <a:spcPts val="600"/>
              </a:spcBef>
              <a:buFont typeface="Arial" panose="020B0604020202020204" pitchFamily="34" charset="0"/>
              <a:buChar char="•"/>
            </a:pPr>
            <a:r>
              <a:rPr lang="zh-CN" altLang="zh-CN" sz="1200" dirty="0" smtClean="0">
                <a:solidFill>
                  <a:schemeClr val="tx1"/>
                </a:solidFill>
                <a:latin typeface="微软雅黑" panose="020B0503020204020204" pitchFamily="34" charset="-122"/>
                <a:ea typeface="微软雅黑" panose="020B0503020204020204" pitchFamily="34" charset="-122"/>
              </a:rPr>
              <a:t>虽然</a:t>
            </a:r>
            <a:r>
              <a:rPr lang="zh-CN" altLang="zh-CN" sz="1200" dirty="0">
                <a:solidFill>
                  <a:schemeClr val="tx1"/>
                </a:solidFill>
                <a:latin typeface="微软雅黑" panose="020B0503020204020204" pitchFamily="34" charset="-122"/>
                <a:ea typeface="微软雅黑" panose="020B0503020204020204" pitchFamily="34" charset="-122"/>
              </a:rPr>
              <a:t>安慰剂组和试验组</a:t>
            </a:r>
            <a:r>
              <a:rPr lang="en-US" altLang="zh-CN" sz="1200" dirty="0" smtClean="0">
                <a:solidFill>
                  <a:schemeClr val="tx1"/>
                </a:solidFill>
                <a:latin typeface="微软雅黑" panose="020B0503020204020204" pitchFamily="34" charset="-122"/>
                <a:ea typeface="微软雅黑" panose="020B0503020204020204" pitchFamily="34" charset="-122"/>
              </a:rPr>
              <a:t>3/4 </a:t>
            </a:r>
            <a:r>
              <a:rPr lang="zh-CN" altLang="zh-CN" sz="1200" dirty="0">
                <a:solidFill>
                  <a:schemeClr val="tx1"/>
                </a:solidFill>
                <a:latin typeface="微软雅黑" panose="020B0503020204020204" pitchFamily="34" charset="-122"/>
                <a:ea typeface="微软雅黑" panose="020B0503020204020204" pitchFamily="34" charset="-122"/>
              </a:rPr>
              <a:t>级血红蛋白减少事件</a:t>
            </a:r>
            <a:r>
              <a:rPr lang="zh-CN" altLang="zh-CN" sz="1200" dirty="0" smtClean="0">
                <a:solidFill>
                  <a:schemeClr val="tx1"/>
                </a:solidFill>
                <a:latin typeface="微软雅黑" panose="020B0503020204020204" pitchFamily="34" charset="-122"/>
                <a:ea typeface="微软雅黑" panose="020B0503020204020204" pitchFamily="34" charset="-122"/>
              </a:rPr>
              <a:t>发生率无</a:t>
            </a:r>
            <a:r>
              <a:rPr lang="zh-CN" altLang="zh-CN" sz="1200" dirty="0">
                <a:solidFill>
                  <a:schemeClr val="tx1"/>
                </a:solidFill>
                <a:latin typeface="微软雅黑" panose="020B0503020204020204" pitchFamily="34" charset="-122"/>
                <a:ea typeface="微软雅黑" panose="020B0503020204020204" pitchFamily="34" charset="-122"/>
              </a:rPr>
              <a:t>明显差异，但是对于第</a:t>
            </a:r>
            <a:r>
              <a:rPr lang="en-US" altLang="zh-CN" sz="1200" dirty="0">
                <a:solidFill>
                  <a:schemeClr val="tx1"/>
                </a:solidFill>
                <a:latin typeface="微软雅黑" panose="020B0503020204020204" pitchFamily="34" charset="-122"/>
                <a:ea typeface="微软雅黑" panose="020B0503020204020204" pitchFamily="34" charset="-122"/>
              </a:rPr>
              <a:t> 5 </a:t>
            </a:r>
            <a:r>
              <a:rPr lang="zh-CN" altLang="zh-CN" sz="1200" dirty="0">
                <a:solidFill>
                  <a:schemeClr val="tx1"/>
                </a:solidFill>
                <a:latin typeface="微软雅黑" panose="020B0503020204020204" pitchFamily="34" charset="-122"/>
                <a:ea typeface="微软雅黑" panose="020B0503020204020204" pitchFamily="34" charset="-122"/>
              </a:rPr>
              <a:t>周及之后红细胞输注事件的发生率，试验组发生率明显低于安慰剂组，</a:t>
            </a:r>
            <a:r>
              <a:rPr lang="zh-CN" altLang="zh-CN" sz="1200" b="1" dirty="0">
                <a:solidFill>
                  <a:srgbClr val="FF0000"/>
                </a:solidFill>
                <a:latin typeface="微软雅黑" panose="020B0503020204020204" pitchFamily="34" charset="-122"/>
                <a:ea typeface="微软雅黑" panose="020B0503020204020204" pitchFamily="34" charset="-122"/>
              </a:rPr>
              <a:t>从</a:t>
            </a:r>
            <a:r>
              <a:rPr lang="en-US" altLang="zh-CN" sz="1200" b="1" dirty="0">
                <a:solidFill>
                  <a:srgbClr val="FF0000"/>
                </a:solidFill>
                <a:latin typeface="微软雅黑" panose="020B0503020204020204" pitchFamily="34" charset="-122"/>
                <a:ea typeface="微软雅黑" panose="020B0503020204020204" pitchFamily="34" charset="-122"/>
              </a:rPr>
              <a:t> 24.3%</a:t>
            </a:r>
            <a:r>
              <a:rPr lang="zh-CN" altLang="zh-CN" sz="1200" b="1" dirty="0">
                <a:solidFill>
                  <a:srgbClr val="FF0000"/>
                </a:solidFill>
                <a:latin typeface="微软雅黑" panose="020B0503020204020204" pitchFamily="34" charset="-122"/>
                <a:ea typeface="微软雅黑" panose="020B0503020204020204" pitchFamily="34" charset="-122"/>
              </a:rPr>
              <a:t>减少至</a:t>
            </a:r>
            <a:r>
              <a:rPr lang="en-US" altLang="zh-CN" sz="1200" b="1" dirty="0">
                <a:solidFill>
                  <a:srgbClr val="FF0000"/>
                </a:solidFill>
                <a:latin typeface="微软雅黑" panose="020B0503020204020204" pitchFamily="34" charset="-122"/>
                <a:ea typeface="微软雅黑" panose="020B0503020204020204" pitchFamily="34" charset="-122"/>
              </a:rPr>
              <a:t> 5.3</a:t>
            </a:r>
            <a:r>
              <a:rPr lang="en-US" altLang="zh-CN" sz="1200" b="1" dirty="0" smtClean="0">
                <a:solidFill>
                  <a:srgbClr val="FF0000"/>
                </a:solidFill>
                <a:latin typeface="微软雅黑" panose="020B0503020204020204" pitchFamily="34" charset="-122"/>
                <a:ea typeface="微软雅黑" panose="020B0503020204020204" pitchFamily="34" charset="-122"/>
              </a:rPr>
              <a:t>%</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spcBef>
                <a:spcPts val="600"/>
              </a:spcBef>
            </a:pPr>
            <a:r>
              <a:rPr lang="en-US" altLang="zh-CN" sz="1400" b="1" dirty="0">
                <a:solidFill>
                  <a:schemeClr val="accent1"/>
                </a:solidFill>
                <a:latin typeface="微软雅黑" panose="020B0503020204020204" pitchFamily="34" charset="-122"/>
                <a:ea typeface="微软雅黑" panose="020B0503020204020204" pitchFamily="34" charset="-122"/>
              </a:rPr>
              <a:t>3</a:t>
            </a:r>
            <a:r>
              <a:rPr lang="zh-CN" altLang="en-US" sz="1400" b="1" dirty="0">
                <a:solidFill>
                  <a:schemeClr val="accent1"/>
                </a:solidFill>
                <a:latin typeface="微软雅黑" panose="020B0503020204020204" pitchFamily="34" charset="-122"/>
                <a:ea typeface="微软雅黑" panose="020B0503020204020204" pitchFamily="34" charset="-122"/>
              </a:rPr>
              <a:t>、</a:t>
            </a:r>
            <a:r>
              <a:rPr lang="zh-CN" altLang="zh-CN" sz="1400" b="1" dirty="0">
                <a:solidFill>
                  <a:schemeClr val="accent1"/>
                </a:solidFill>
                <a:latin typeface="微软雅黑" panose="020B0503020204020204" pitchFamily="34" charset="-122"/>
                <a:ea typeface="微软雅黑" panose="020B0503020204020204" pitchFamily="34" charset="-122"/>
              </a:rPr>
              <a:t>对血小板具有明显的保护作用</a:t>
            </a:r>
            <a:endParaRPr lang="en-US" altLang="zh-CN" sz="1400" b="1" dirty="0">
              <a:solidFill>
                <a:schemeClr val="accent1"/>
              </a:solidFill>
              <a:latin typeface="微软雅黑" panose="020B0503020204020204" pitchFamily="34" charset="-122"/>
              <a:ea typeface="微软雅黑" panose="020B0503020204020204" pitchFamily="34" charset="-122"/>
            </a:endParaRPr>
          </a:p>
          <a:p>
            <a:pPr marL="285750" indent="-285750">
              <a:spcBef>
                <a:spcPts val="600"/>
              </a:spcBef>
              <a:buFont typeface="Arial" panose="020B0604020202020204" pitchFamily="34" charset="0"/>
              <a:buChar char="•"/>
            </a:pPr>
            <a:r>
              <a:rPr lang="en-US" altLang="zh-CN" sz="1200" dirty="0" smtClean="0">
                <a:solidFill>
                  <a:schemeClr val="tx1"/>
                </a:solidFill>
                <a:latin typeface="微软雅黑" panose="020B0503020204020204" pitchFamily="34" charset="-122"/>
                <a:ea typeface="微软雅黑" panose="020B0503020204020204" pitchFamily="34" charset="-122"/>
              </a:rPr>
              <a:t>3/4 </a:t>
            </a:r>
            <a:r>
              <a:rPr lang="zh-CN" altLang="zh-CN" sz="1200" dirty="0">
                <a:solidFill>
                  <a:schemeClr val="tx1"/>
                </a:solidFill>
                <a:latin typeface="微软雅黑" panose="020B0503020204020204" pitchFamily="34" charset="-122"/>
                <a:ea typeface="微软雅黑" panose="020B0503020204020204" pitchFamily="34" charset="-122"/>
              </a:rPr>
              <a:t>级血小板减少发生率，对照组和试验组差异不大，对照组为</a:t>
            </a:r>
            <a:r>
              <a:rPr lang="en-US" altLang="zh-CN" sz="1200" dirty="0">
                <a:solidFill>
                  <a:schemeClr val="tx1"/>
                </a:solidFill>
                <a:latin typeface="微软雅黑" panose="020B0503020204020204" pitchFamily="34" charset="-122"/>
                <a:ea typeface="微软雅黑" panose="020B0503020204020204" pitchFamily="34" charset="-122"/>
              </a:rPr>
              <a:t> 13.5% vs 10.5%</a:t>
            </a:r>
            <a:r>
              <a:rPr lang="zh-CN" altLang="zh-CN" sz="1200" dirty="0">
                <a:solidFill>
                  <a:schemeClr val="tx1"/>
                </a:solidFill>
                <a:latin typeface="微软雅黑" panose="020B0503020204020204" pitchFamily="34" charset="-122"/>
                <a:ea typeface="微软雅黑" panose="020B0503020204020204" pitchFamily="34" charset="-122"/>
              </a:rPr>
              <a:t>，且血小板输注情况的发生情况，试验组比例稍高，</a:t>
            </a:r>
            <a:r>
              <a:rPr lang="en-US" altLang="zh-CN" sz="1200" dirty="0">
                <a:solidFill>
                  <a:schemeClr val="tx1"/>
                </a:solidFill>
                <a:latin typeface="微软雅黑" panose="020B0503020204020204" pitchFamily="34" charset="-122"/>
                <a:ea typeface="微软雅黑" panose="020B0503020204020204" pitchFamily="34" charset="-122"/>
              </a:rPr>
              <a:t>0% vs 5.3%</a:t>
            </a:r>
            <a:r>
              <a:rPr lang="zh-CN" altLang="zh-CN" sz="1200" dirty="0">
                <a:solidFill>
                  <a:schemeClr val="tx1"/>
                </a:solidFill>
                <a:latin typeface="微软雅黑" panose="020B0503020204020204" pitchFamily="34" charset="-122"/>
                <a:ea typeface="微软雅黑" panose="020B0503020204020204" pitchFamily="34" charset="-122"/>
              </a:rPr>
              <a:t>； 但在</a:t>
            </a:r>
            <a:r>
              <a:rPr lang="zh-CN" altLang="zh-CN" sz="1200" b="1" dirty="0">
                <a:solidFill>
                  <a:srgbClr val="FF0000"/>
                </a:solidFill>
                <a:latin typeface="微软雅黑" panose="020B0503020204020204" pitchFamily="34" charset="-122"/>
                <a:ea typeface="微软雅黑" panose="020B0503020204020204" pitchFamily="34" charset="-122"/>
              </a:rPr>
              <a:t>按时间窗访视列出的平均血小板计数药效曲线图，可见试验组</a:t>
            </a:r>
            <a:r>
              <a:rPr lang="zh-CN" altLang="zh-CN" sz="1200" b="1" dirty="0" smtClean="0">
                <a:solidFill>
                  <a:srgbClr val="FF0000"/>
                </a:solidFill>
                <a:latin typeface="微软雅黑" panose="020B0503020204020204" pitchFamily="34" charset="-122"/>
                <a:ea typeface="微软雅黑" panose="020B0503020204020204" pitchFamily="34" charset="-122"/>
              </a:rPr>
              <a:t>的检测</a:t>
            </a:r>
            <a:r>
              <a:rPr lang="zh-CN" altLang="zh-CN" sz="1200" b="1" dirty="0">
                <a:solidFill>
                  <a:srgbClr val="FF0000"/>
                </a:solidFill>
                <a:latin typeface="微软雅黑" panose="020B0503020204020204" pitchFamily="34" charset="-122"/>
                <a:ea typeface="微软雅黑" panose="020B0503020204020204" pitchFamily="34" charset="-122"/>
              </a:rPr>
              <a:t>血小板计数在各治疗周期的谷值明显高于对照组</a:t>
            </a:r>
            <a:r>
              <a:rPr lang="zh-CN" altLang="zh-CN" sz="1200" dirty="0">
                <a:solidFill>
                  <a:schemeClr val="tx1"/>
                </a:solidFill>
                <a:latin typeface="微软雅黑" panose="020B0503020204020204" pitchFamily="34" charset="-122"/>
                <a:ea typeface="微软雅黑" panose="020B0503020204020204" pitchFamily="34" charset="-122"/>
              </a:rPr>
              <a:t>，提示曲拉西利对血小板也同样具有明显的保护</a:t>
            </a:r>
            <a:r>
              <a:rPr lang="zh-CN" altLang="zh-CN" sz="1200" dirty="0" smtClean="0">
                <a:solidFill>
                  <a:schemeClr val="tx1"/>
                </a:solidFill>
                <a:latin typeface="微软雅黑" panose="020B0503020204020204" pitchFamily="34" charset="-122"/>
                <a:ea typeface="微软雅黑" panose="020B0503020204020204" pitchFamily="34" charset="-122"/>
              </a:rPr>
              <a:t>作用</a:t>
            </a:r>
            <a:endParaRPr lang="en-US" altLang="zh-CN" sz="1200" dirty="0" smtClean="0">
              <a:solidFill>
                <a:schemeClr val="tx1"/>
              </a:solidFill>
              <a:latin typeface="微软雅黑" panose="020B0503020204020204" pitchFamily="34" charset="-122"/>
              <a:ea typeface="微软雅黑" panose="020B0503020204020204" pitchFamily="34" charset="-122"/>
            </a:endParaRPr>
          </a:p>
          <a:p>
            <a:pPr>
              <a:spcBef>
                <a:spcPts val="600"/>
              </a:spcBef>
            </a:pPr>
            <a:r>
              <a:rPr lang="zh-CN" altLang="zh-CN" sz="1400" b="1" dirty="0" smtClean="0">
                <a:solidFill>
                  <a:srgbClr val="FF0000"/>
                </a:solidFill>
                <a:latin typeface="微软雅黑" panose="020B0503020204020204" pitchFamily="34" charset="-122"/>
                <a:ea typeface="微软雅黑" panose="020B0503020204020204" pitchFamily="34" charset="-122"/>
              </a:rPr>
              <a:t>因此</a:t>
            </a:r>
            <a:r>
              <a:rPr lang="zh-CN" altLang="zh-CN" sz="1400" b="1" dirty="0">
                <a:solidFill>
                  <a:srgbClr val="FF0000"/>
                </a:solidFill>
                <a:latin typeface="微软雅黑" panose="020B0503020204020204" pitchFamily="34" charset="-122"/>
                <a:ea typeface="微软雅黑" panose="020B0503020204020204" pitchFamily="34" charset="-122"/>
              </a:rPr>
              <a:t>，综合中性细胞、</a:t>
            </a:r>
            <a:r>
              <a:rPr lang="zh-CN" altLang="zh-CN" sz="1400" b="1" dirty="0" smtClean="0">
                <a:solidFill>
                  <a:srgbClr val="FF0000"/>
                </a:solidFill>
                <a:latin typeface="微软雅黑" panose="020B0503020204020204" pitchFamily="34" charset="-122"/>
                <a:ea typeface="微软雅黑" panose="020B0503020204020204" pitchFamily="34" charset="-122"/>
              </a:rPr>
              <a:t>血红蛋白</a:t>
            </a:r>
            <a:r>
              <a:rPr lang="zh-CN" altLang="zh-CN" sz="1400" b="1" dirty="0">
                <a:solidFill>
                  <a:srgbClr val="FF0000"/>
                </a:solidFill>
                <a:latin typeface="微软雅黑" panose="020B0503020204020204" pitchFamily="34" charset="-122"/>
                <a:ea typeface="微软雅黑" panose="020B0503020204020204" pitchFamily="34" charset="-122"/>
              </a:rPr>
              <a:t>、血小板相关疗效指标</a:t>
            </a:r>
            <a:r>
              <a:rPr lang="zh-CN" altLang="zh-CN" sz="1400" b="1" dirty="0" smtClean="0">
                <a:solidFill>
                  <a:srgbClr val="FF0000"/>
                </a:solidFill>
                <a:latin typeface="微软雅黑" panose="020B0503020204020204" pitchFamily="34" charset="-122"/>
                <a:ea typeface="微软雅黑" panose="020B0503020204020204" pitchFamily="34" charset="-122"/>
              </a:rPr>
              <a:t>，可以说明</a:t>
            </a:r>
            <a:r>
              <a:rPr lang="zh-CN" altLang="en-US" sz="1400" b="1" dirty="0" smtClean="0">
                <a:solidFill>
                  <a:srgbClr val="FF0000"/>
                </a:solidFill>
                <a:latin typeface="微软雅黑" panose="020B0503020204020204" pitchFamily="34" charset="-122"/>
                <a:ea typeface="微软雅黑" panose="020B0503020204020204" pitchFamily="34" charset="-122"/>
              </a:rPr>
              <a:t>科赛拉</a:t>
            </a:r>
            <a:r>
              <a:rPr lang="zh-CN" altLang="zh-CN" sz="1400" b="1" dirty="0" smtClean="0">
                <a:solidFill>
                  <a:srgbClr val="FF0000"/>
                </a:solidFill>
                <a:latin typeface="微软雅黑" panose="020B0503020204020204" pitchFamily="34" charset="-122"/>
                <a:ea typeface="微软雅黑" panose="020B0503020204020204" pitchFamily="34" charset="-122"/>
              </a:rPr>
              <a:t>对于</a:t>
            </a:r>
            <a:r>
              <a:rPr lang="zh-CN" altLang="zh-CN" sz="1400" b="1" dirty="0">
                <a:solidFill>
                  <a:srgbClr val="FF0000"/>
                </a:solidFill>
                <a:latin typeface="微软雅黑" panose="020B0503020204020204" pitchFamily="34" charset="-122"/>
                <a:ea typeface="微软雅黑" panose="020B0503020204020204" pitchFamily="34" charset="-122"/>
              </a:rPr>
              <a:t>血细胞三系均有保护作用</a:t>
            </a:r>
            <a:r>
              <a:rPr lang="zh-CN" altLang="zh-CN" sz="1400" b="1" dirty="0" smtClean="0">
                <a:solidFill>
                  <a:srgbClr val="FF0000"/>
                </a:solidFill>
                <a:latin typeface="微软雅黑" panose="020B0503020204020204" pitchFamily="34" charset="-122"/>
                <a:ea typeface="微软雅黑" panose="020B0503020204020204" pitchFamily="34" charset="-122"/>
              </a:rPr>
              <a:t>。</a:t>
            </a:r>
            <a:endParaRPr lang="zh-CN" altLang="zh-CN" sz="1400" b="1" dirty="0">
              <a:solidFill>
                <a:srgbClr val="FF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6047199" y="912119"/>
          <a:ext cx="5158687" cy="466805"/>
        </p:xfrm>
        <a:graphic>
          <a:graphicData uri="http://schemas.openxmlformats.org/drawingml/2006/table">
            <a:tbl>
              <a:tblPr/>
              <a:tblGrid>
                <a:gridCol w="5158687"/>
              </a:tblGrid>
              <a:tr h="466805">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CDE</a:t>
                      </a:r>
                      <a:r>
                        <a:rPr kumimoji="0" lang="zh-CN" altLang="en-US" sz="1600" b="1" i="0" u="none" strike="noStrike" kern="1200" cap="none" spc="0" normalizeH="0" baseline="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出具的</a:t>
                      </a:r>
                      <a:r>
                        <a:rPr kumimoji="0" lang="en-US" altLang="zh-CN" sz="1600" b="1" i="0" u="none" strike="noStrike" kern="1200" cap="none" spc="0" normalizeH="0" baseline="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技术评审报告</a:t>
                      </a:r>
                      <a:r>
                        <a:rPr kumimoji="0" lang="en-US" altLang="zh-CN" sz="1600" b="1" i="0" u="none" strike="noStrike" kern="1200" cap="none" spc="0" normalizeH="0" baseline="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中有效性</a:t>
                      </a:r>
                      <a:r>
                        <a:rPr kumimoji="0" lang="zh-CN" altLang="en-US" sz="1600" b="1" i="0" u="none" strike="noStrike" kern="1200" cap="none" spc="0" normalizeH="0" baseline="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描述</a:t>
                      </a:r>
                      <a:r>
                        <a:rPr kumimoji="0" lang="zh-CN" altLang="en-US" sz="1600" b="1" i="0" u="none" strike="noStrike" kern="1200" cap="none" spc="0" normalizeH="0" baseline="0" dirty="0" smtClean="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rPr>
                        <a:t>节选</a:t>
                      </a:r>
                      <a:endParaRPr kumimoji="0" lang="zh-CN" altLang="en-US" sz="1600" b="1" i="0" u="none" strike="noStrike" kern="1200" cap="none" spc="0" normalizeH="0" baseline="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n-cs"/>
                      </a:endParaRPr>
                    </a:p>
                  </a:txBody>
                  <a:tcPr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LIDE.ICON" val="#16282;"/>
</p:tagLst>
</file>

<file path=ppt/tags/tag10.xml><?xml version="1.0" encoding="utf-8"?>
<p:tagLst xmlns:p="http://schemas.openxmlformats.org/presentationml/2006/main">
  <p:tag name="KSO_WM_UNIT_TABLE_BEAUTIFY" val="smartTable{8847612a-e4b0-4dc5-ac62-83c8193f9d0e}"/>
  <p:tag name="TABLE_ENDDRAG_ORIGIN_RECT" val="775*277"/>
  <p:tag name="TABLE_ENDDRAG_RECT" val="92*222*775*278"/>
</p:tagLst>
</file>

<file path=ppt/tags/tag11.xml><?xml version="1.0" encoding="utf-8"?>
<p:tagLst xmlns:p="http://schemas.openxmlformats.org/presentationml/2006/main">
  <p:tag name="THINKCELLSHAPEDONOTDELETE" val="thinkcellActiveDocDoNotDelete"/>
</p:tagLst>
</file>

<file path=ppt/tags/tag12.xml><?xml version="1.0" encoding="utf-8"?>
<p:tagLst xmlns:p="http://schemas.openxmlformats.org/presentationml/2006/main">
  <p:tag name="THINKCELLSHAPEDONOTDELETE" val="thinkcellActiveDocDoNotDelete"/>
</p:tagLst>
</file>

<file path=ppt/tags/tag13.xml><?xml version="1.0" encoding="utf-8"?>
<p:tagLst xmlns:p="http://schemas.openxmlformats.org/presentationml/2006/main">
  <p:tag name="AS_UNIQUEID" val="1321"/>
</p:tagLst>
</file>

<file path=ppt/tags/tag14.xml><?xml version="1.0" encoding="utf-8"?>
<p:tagLst xmlns:p="http://schemas.openxmlformats.org/presentationml/2006/main">
  <p:tag name="THINKCELLSHAPEDONOTDELETE" val="thinkcellActiveDocDoNotDelete"/>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THINKCELLSHAPEDONOTDELETE" val="thinkcellActiveDocDoNotDelete"/>
</p:tagLst>
</file>

<file path=ppt/tags/tag1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PP_MARK_KEY" val="53ba23f9-73c2-4e84-91fb-131f488828a1"/>
  <p:tag name="COMMONDATA" val="eyJoZGlkIjoiYWJmNTAxYTA0NTllZTU0OWY5NWY0MWNlMzBjNGU2OTYifQ=="/>
</p:tagLst>
</file>

<file path=ppt/tags/tag3.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KSO_WM_TAG_VERSION" val="1.0"/>
  <p:tag name="KSO_WM_BEAUTIFY_FLAG" val="#wm#"/>
  <p:tag name="KSO_WM_UNIT_ID" val="diagram160545_3*l_h_a*1_1_1"/>
  <p:tag name="KSO_WM_TEMPLATE_CATEGORY" val="diagram"/>
  <p:tag name="KSO_WM_TEMPLATE_INDEX" val="160545"/>
  <p:tag name="KSO_WM_UNIT_TYPE" val="l_h_a"/>
  <p:tag name="KSO_WM_UNIT_INDEX" val="1_1_1"/>
  <p:tag name="KSO_WM_UNIT_CLEAR" val="1"/>
  <p:tag name="KSO_WM_UNIT_LAYERLEVEL" val="1_1_1"/>
  <p:tag name="KSO_WM_UNIT_VALUE" val="51"/>
  <p:tag name="KSO_WM_UNIT_HIGHLIGHT" val="0"/>
  <p:tag name="KSO_WM_UNIT_COMPATIBLE" val="0"/>
  <p:tag name="KSO_WM_UNIT_PRESET_TEXT" val="Lorem ipsum dolor"/>
  <p:tag name="KSO_WM_DIAGRAM_GROUP_CODE" val="l1-1"/>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TAG_VERSION" val="1.0"/>
  <p:tag name="KSO_WM_BEAUTIFY_FLAG" val="#wm#"/>
  <p:tag name="KSO_WM_UNIT_ID" val="diagram160545_3*l_h_a*1_2_1"/>
  <p:tag name="KSO_WM_TEMPLATE_CATEGORY" val="diagram"/>
  <p:tag name="KSO_WM_TEMPLATE_INDEX" val="160545"/>
  <p:tag name="KSO_WM_UNIT_TYPE" val="l_h_a"/>
  <p:tag name="KSO_WM_UNIT_INDEX" val="1_2_1"/>
  <p:tag name="KSO_WM_UNIT_CLEAR" val="1"/>
  <p:tag name="KSO_WM_UNIT_LAYERLEVEL" val="1_1_1"/>
  <p:tag name="KSO_WM_UNIT_VALUE" val="51"/>
  <p:tag name="KSO_WM_UNIT_HIGHLIGHT" val="0"/>
  <p:tag name="KSO_WM_UNIT_COMPATIBLE" val="0"/>
  <p:tag name="KSO_WM_UNIT_PRESET_TEXT" val="Lorem ipsum dolor"/>
  <p:tag name="KSO_WM_DIAGRAM_GROUP_CODE" val="l1-1"/>
  <p:tag name="KSO_WM_UNIT_FILL_FORE_SCHEMECOLOR_INDEX" val="6"/>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TAG_VERSION" val="1.0"/>
  <p:tag name="KSO_WM_BEAUTIFY_FLAG" val="#wm#"/>
  <p:tag name="KSO_WM_UNIT_ID" val="diagram160545_3*l_h_a*1_3_1"/>
  <p:tag name="KSO_WM_TEMPLATE_CATEGORY" val="diagram"/>
  <p:tag name="KSO_WM_TEMPLATE_INDEX" val="160545"/>
  <p:tag name="KSO_WM_UNIT_TYPE" val="l_h_a"/>
  <p:tag name="KSO_WM_UNIT_INDEX" val="1_3_1"/>
  <p:tag name="KSO_WM_UNIT_CLEAR" val="1"/>
  <p:tag name="KSO_WM_UNIT_LAYERLEVEL" val="1_1_1"/>
  <p:tag name="KSO_WM_UNIT_VALUE" val="51"/>
  <p:tag name="KSO_WM_UNIT_HIGHLIGHT" val="0"/>
  <p:tag name="KSO_WM_UNIT_COMPATIBLE" val="0"/>
  <p:tag name="KSO_WM_UNIT_PRESET_TEXT" val="Lorem ipsum dolor"/>
  <p:tag name="KSO_WM_DIAGRAM_GROUP_CODE" val="l1-1"/>
  <p:tag name="KSO_WM_UNIT_FILL_FORE_SCHEMECOLOR_INDEX" val="5"/>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TAG_VERSION" val="1.0"/>
  <p:tag name="KSO_WM_BEAUTIFY_FLAG" val="#wm#"/>
  <p:tag name="KSO_WM_UNIT_ID" val="diagram160545_3*l_i*1_1"/>
  <p:tag name="KSO_WM_TEMPLATE_CATEGORY" val="diagram"/>
  <p:tag name="KSO_WM_TEMPLATE_INDEX" val="160545"/>
  <p:tag name="KSO_WM_UNIT_TYPE" val="l_i"/>
  <p:tag name="KSO_WM_UNIT_INDEX" val="1_1"/>
  <p:tag name="KSO_WM_UNIT_CLEAR" val="1"/>
  <p:tag name="KSO_WM_UNIT_LAYERLEVEL" val="1_1"/>
  <p:tag name="KSO_WM_DIAGRAM_GROUP_CODE" val="l1-1"/>
  <p:tag name="KSO_WM_UNIT_FILL_FORE_SCHEMECOLOR_INDEX" val="14"/>
  <p:tag name="KSO_WM_UNIT_FILL_TYPE" val="1"/>
</p:tagLst>
</file>

<file path=ppt/tags/tag8.xml><?xml version="1.0" encoding="utf-8"?>
<p:tagLst xmlns:p="http://schemas.openxmlformats.org/presentationml/2006/main">
  <p:tag name="THINKCELLSHAPEDONOTDELETE" val="thinkcellActiveDocDoNotDelete"/>
</p:tagLst>
</file>

<file path=ppt/tags/tag9.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1_Office 主题​​">
  <a:themeElements>
    <a:clrScheme name="自定义 9">
      <a:dk1>
        <a:sysClr val="windowText" lastClr="000000"/>
      </a:dk1>
      <a:lt1>
        <a:sysClr val="window" lastClr="FFFFFF"/>
      </a:lt1>
      <a:dk2>
        <a:srgbClr val="44546A"/>
      </a:dk2>
      <a:lt2>
        <a:srgbClr val="E7E6E6"/>
      </a:lt2>
      <a:accent1>
        <a:srgbClr val="0B4E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8319</Words>
  <Application>WPS 演示</Application>
  <PresentationFormat>宽屏</PresentationFormat>
  <Paragraphs>791</Paragraphs>
  <Slides>12</Slides>
  <Notes>13</Notes>
  <HiddenSlides>1</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9</vt:i4>
      </vt:variant>
      <vt:variant>
        <vt:lpstr>幻灯片标题</vt:lpstr>
      </vt:variant>
      <vt:variant>
        <vt:i4>12</vt:i4>
      </vt:variant>
    </vt:vector>
  </HeadingPairs>
  <TitlesOfParts>
    <vt:vector size="39" baseType="lpstr">
      <vt:lpstr>Arial</vt:lpstr>
      <vt:lpstr>宋体</vt:lpstr>
      <vt:lpstr>Wingdings</vt:lpstr>
      <vt:lpstr>微软雅黑</vt:lpstr>
      <vt:lpstr>Times New Roman</vt:lpstr>
      <vt:lpstr>Arial</vt:lpstr>
      <vt:lpstr>Helvetica</vt:lpstr>
      <vt:lpstr>Calibri</vt:lpstr>
      <vt:lpstr>微软雅黑 Light</vt:lpstr>
      <vt:lpstr>等线</vt:lpstr>
      <vt:lpstr>Calibri</vt:lpstr>
      <vt:lpstr>Roboto</vt:lpstr>
      <vt:lpstr>思源宋体 CN Medium</vt:lpstr>
      <vt:lpstr>Arial Unicode MS</vt:lpstr>
      <vt:lpstr>等线 Light</vt:lpstr>
      <vt:lpstr>1_Office 主题​​</vt:lpstr>
      <vt:lpstr>Office 主题​​</vt:lpstr>
      <vt:lpstr>3_Office 主题​​</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洁 刘</dc:creator>
  <cp:lastModifiedBy>月月鸟</cp:lastModifiedBy>
  <cp:revision>151</cp:revision>
  <dcterms:created xsi:type="dcterms:W3CDTF">2023-07-10T07:21:00Z</dcterms:created>
  <dcterms:modified xsi:type="dcterms:W3CDTF">2023-07-14T07:43:57Z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3B3AEA8B96274343AA24D96C82E06541_12</vt:lpwstr>
  </property>
  <property fmtid="{D5CDD505-2E9C-101B-9397-08002B2CF9AE}" pid="3" name="KSOProductBuildVer">
    <vt:lpwstr>2052-11.1.0.14309</vt:lpwstr>
  </property>
</Properties>
</file>